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0" r:id="rId2"/>
    <p:sldMasterId id="2147483680" r:id="rId3"/>
  </p:sldMasterIdLst>
  <p:notesMasterIdLst>
    <p:notesMasterId r:id="rId41"/>
  </p:notesMasterIdLst>
  <p:sldIdLst>
    <p:sldId id="953" r:id="rId4"/>
    <p:sldId id="1855" r:id="rId5"/>
    <p:sldId id="1850" r:id="rId6"/>
    <p:sldId id="1912" r:id="rId7"/>
    <p:sldId id="1917" r:id="rId8"/>
    <p:sldId id="1935" r:id="rId9"/>
    <p:sldId id="1930" r:id="rId10"/>
    <p:sldId id="263" r:id="rId11"/>
    <p:sldId id="1920" r:id="rId12"/>
    <p:sldId id="1231" r:id="rId13"/>
    <p:sldId id="1230" r:id="rId14"/>
    <p:sldId id="946" r:id="rId15"/>
    <p:sldId id="969" r:id="rId16"/>
    <p:sldId id="966" r:id="rId17"/>
    <p:sldId id="963" r:id="rId18"/>
    <p:sldId id="1947" r:id="rId19"/>
    <p:sldId id="1952" r:id="rId20"/>
    <p:sldId id="1953" r:id="rId21"/>
    <p:sldId id="1954" r:id="rId22"/>
    <p:sldId id="1955" r:id="rId23"/>
    <p:sldId id="1956" r:id="rId24"/>
    <p:sldId id="1957" r:id="rId25"/>
    <p:sldId id="1958" r:id="rId26"/>
    <p:sldId id="1962" r:id="rId27"/>
    <p:sldId id="1963" r:id="rId28"/>
    <p:sldId id="1959" r:id="rId29"/>
    <p:sldId id="1960" r:id="rId30"/>
    <p:sldId id="1949" r:id="rId31"/>
    <p:sldId id="1948" r:id="rId32"/>
    <p:sldId id="1950" r:id="rId33"/>
    <p:sldId id="1951" r:id="rId34"/>
    <p:sldId id="1961" r:id="rId35"/>
    <p:sldId id="1919" r:id="rId36"/>
    <p:sldId id="1043" r:id="rId37"/>
    <p:sldId id="1964" r:id="rId38"/>
    <p:sldId id="1870" r:id="rId39"/>
    <p:sldId id="95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s" initials="xb21cn" lastIdx="1" clrIdx="0">
    <p:extLst>
      <p:ext uri="{19B8F6BF-5375-455C-9EA6-DF929625EA0E}">
        <p15:presenceInfo xmlns:p15="http://schemas.microsoft.com/office/powerpoint/2012/main" userId="may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6" autoAdjust="0"/>
    <p:restoredTop sz="95397" autoAdjust="0"/>
  </p:normalViewPr>
  <p:slideViewPr>
    <p:cSldViewPr snapToGrid="0">
      <p:cViewPr varScale="1">
        <p:scale>
          <a:sx n="85" d="100"/>
          <a:sy n="85" d="100"/>
        </p:scale>
        <p:origin x="60" y="93"/>
      </p:cViewPr>
      <p:guideLst/>
    </p:cSldViewPr>
  </p:slideViewPr>
  <p:outlineViewPr>
    <p:cViewPr>
      <p:scale>
        <a:sx n="33" d="100"/>
        <a:sy n="33" d="100"/>
      </p:scale>
      <p:origin x="0" y="-9321"/>
    </p:cViewPr>
  </p:outlineViewPr>
  <p:notesTextViewPr>
    <p:cViewPr>
      <p:scale>
        <a:sx n="75" d="100"/>
        <a:sy n="75" d="100"/>
      </p:scale>
      <p:origin x="0" y="0"/>
    </p:cViewPr>
  </p:notesTextViewPr>
  <p:sorterViewPr>
    <p:cViewPr varScale="1">
      <p:scale>
        <a:sx n="1" d="1"/>
        <a:sy n="1" d="1"/>
      </p:scale>
      <p:origin x="0" y="-4167"/>
    </p:cViewPr>
  </p:sorter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5E5AA-346A-4BA0-9D34-19E387A8B588}"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F2B3D-63E5-463B-8DBA-F7FAA2EC08DB}" type="slidenum">
              <a:rPr lang="zh-CN" altLang="en-US" smtClean="0"/>
              <a:t>‹#›</a:t>
            </a:fld>
            <a:endParaRPr lang="zh-CN" altLang="en-US"/>
          </a:p>
        </p:txBody>
      </p:sp>
    </p:spTree>
    <p:extLst>
      <p:ext uri="{BB962C8B-B14F-4D97-AF65-F5344CB8AC3E}">
        <p14:creationId xmlns:p14="http://schemas.microsoft.com/office/powerpoint/2010/main" val="273055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8500E4-B11F-4099-BA7D-B7C09C4FE2A3}" type="slidenum">
              <a:rPr lang="zh-CN" altLang="en-US" smtClean="0"/>
              <a:t>1</a:t>
            </a:fld>
            <a:endParaRPr lang="zh-CN" altLang="en-US"/>
          </a:p>
        </p:txBody>
      </p:sp>
    </p:spTree>
    <p:extLst>
      <p:ext uri="{BB962C8B-B14F-4D97-AF65-F5344CB8AC3E}">
        <p14:creationId xmlns:p14="http://schemas.microsoft.com/office/powerpoint/2010/main" val="2179221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Atmosphere plasma spray</a:t>
            </a:r>
            <a:endParaRPr lang="zh-CN" altLang="en-US" dirty="0"/>
          </a:p>
        </p:txBody>
      </p:sp>
      <p:sp>
        <p:nvSpPr>
          <p:cNvPr id="4" name="灯片编号占位符 3"/>
          <p:cNvSpPr>
            <a:spLocks noGrp="1"/>
          </p:cNvSpPr>
          <p:nvPr>
            <p:ph type="sldNum" sz="quarter" idx="5"/>
          </p:nvPr>
        </p:nvSpPr>
        <p:spPr/>
        <p:txBody>
          <a:bodyPr/>
          <a:lstStyle/>
          <a:p>
            <a:fld id="{EDEF2B3D-63E5-463B-8DBA-F7FAA2EC08DB}" type="slidenum">
              <a:rPr lang="zh-CN" altLang="en-US" smtClean="0"/>
              <a:t>19</a:t>
            </a:fld>
            <a:endParaRPr lang="zh-CN" altLang="en-US"/>
          </a:p>
        </p:txBody>
      </p:sp>
    </p:spTree>
    <p:extLst>
      <p:ext uri="{BB962C8B-B14F-4D97-AF65-F5344CB8AC3E}">
        <p14:creationId xmlns:p14="http://schemas.microsoft.com/office/powerpoint/2010/main" val="3216504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3448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EF2B3D-63E5-463B-8DBA-F7FAA2EC08DB}" type="slidenum">
              <a:rPr lang="zh-CN" altLang="en-US" smtClean="0"/>
              <a:t>25</a:t>
            </a:fld>
            <a:endParaRPr lang="zh-CN" altLang="en-US"/>
          </a:p>
        </p:txBody>
      </p:sp>
    </p:spTree>
    <p:extLst>
      <p:ext uri="{BB962C8B-B14F-4D97-AF65-F5344CB8AC3E}">
        <p14:creationId xmlns:p14="http://schemas.microsoft.com/office/powerpoint/2010/main" val="144492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Reciprocating motion</a:t>
            </a:r>
            <a:endParaRPr lang="zh-CN" altLang="en-US" dirty="0"/>
          </a:p>
        </p:txBody>
      </p:sp>
      <p:sp>
        <p:nvSpPr>
          <p:cNvPr id="4" name="灯片编号占位符 3"/>
          <p:cNvSpPr>
            <a:spLocks noGrp="1"/>
          </p:cNvSpPr>
          <p:nvPr>
            <p:ph type="sldNum" sz="quarter" idx="5"/>
          </p:nvPr>
        </p:nvSpPr>
        <p:spPr/>
        <p:txBody>
          <a:bodyPr/>
          <a:lstStyle/>
          <a:p>
            <a:fld id="{EDEF2B3D-63E5-463B-8DBA-F7FAA2EC08DB}" type="slidenum">
              <a:rPr lang="zh-CN" altLang="en-US" smtClean="0"/>
              <a:t>28</a:t>
            </a:fld>
            <a:endParaRPr lang="zh-CN" altLang="en-US"/>
          </a:p>
        </p:txBody>
      </p:sp>
    </p:spTree>
    <p:extLst>
      <p:ext uri="{BB962C8B-B14F-4D97-AF65-F5344CB8AC3E}">
        <p14:creationId xmlns:p14="http://schemas.microsoft.com/office/powerpoint/2010/main" val="234244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EF2B3D-63E5-463B-8DBA-F7FAA2EC08DB}" type="slidenum">
              <a:rPr lang="zh-CN" altLang="en-US" smtClean="0"/>
              <a:t>29</a:t>
            </a:fld>
            <a:endParaRPr lang="zh-CN" altLang="en-US"/>
          </a:p>
        </p:txBody>
      </p:sp>
    </p:spTree>
    <p:extLst>
      <p:ext uri="{BB962C8B-B14F-4D97-AF65-F5344CB8AC3E}">
        <p14:creationId xmlns:p14="http://schemas.microsoft.com/office/powerpoint/2010/main" val="259945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EF2B3D-63E5-463B-8DBA-F7FAA2EC08DB}" type="slidenum">
              <a:rPr lang="zh-CN" altLang="en-US" smtClean="0"/>
              <a:t>32</a:t>
            </a:fld>
            <a:endParaRPr lang="zh-CN" altLang="en-US"/>
          </a:p>
        </p:txBody>
      </p:sp>
    </p:spTree>
    <p:extLst>
      <p:ext uri="{BB962C8B-B14F-4D97-AF65-F5344CB8AC3E}">
        <p14:creationId xmlns:p14="http://schemas.microsoft.com/office/powerpoint/2010/main" val="2668552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EF2B3D-63E5-463B-8DBA-F7FAA2EC08DB}" type="slidenum">
              <a:rPr lang="zh-CN" altLang="en-US" smtClean="0"/>
              <a:t>33</a:t>
            </a:fld>
            <a:endParaRPr lang="zh-CN" altLang="en-US"/>
          </a:p>
        </p:txBody>
      </p:sp>
    </p:spTree>
    <p:extLst>
      <p:ext uri="{BB962C8B-B14F-4D97-AF65-F5344CB8AC3E}">
        <p14:creationId xmlns:p14="http://schemas.microsoft.com/office/powerpoint/2010/main" val="4250289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37</a:t>
            </a:fld>
            <a:endParaRPr lang="zh-CN" altLang="en-US"/>
          </a:p>
        </p:txBody>
      </p:sp>
    </p:spTree>
    <p:extLst>
      <p:ext uri="{BB962C8B-B14F-4D97-AF65-F5344CB8AC3E}">
        <p14:creationId xmlns:p14="http://schemas.microsoft.com/office/powerpoint/2010/main" val="342123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DF17-A28C-4D46-829F-D8D110C09314}"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0138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F2924-98E7-46FA-B168-569CDB3EDDF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812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10</a:t>
            </a:fld>
            <a:endParaRPr lang="zh-CN" altLang="en-US"/>
          </a:p>
        </p:txBody>
      </p:sp>
    </p:spTree>
    <p:extLst>
      <p:ext uri="{BB962C8B-B14F-4D97-AF65-F5344CB8AC3E}">
        <p14:creationId xmlns:p14="http://schemas.microsoft.com/office/powerpoint/2010/main" val="350338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11</a:t>
            </a:fld>
            <a:endParaRPr lang="zh-CN" altLang="en-US"/>
          </a:p>
        </p:txBody>
      </p:sp>
    </p:spTree>
    <p:extLst>
      <p:ext uri="{BB962C8B-B14F-4D97-AF65-F5344CB8AC3E}">
        <p14:creationId xmlns:p14="http://schemas.microsoft.com/office/powerpoint/2010/main" val="159741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12</a:t>
            </a:fld>
            <a:endParaRPr lang="zh-CN" altLang="en-US"/>
          </a:p>
        </p:txBody>
      </p:sp>
    </p:spTree>
    <p:extLst>
      <p:ext uri="{BB962C8B-B14F-4D97-AF65-F5344CB8AC3E}">
        <p14:creationId xmlns:p14="http://schemas.microsoft.com/office/powerpoint/2010/main" val="377277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baseline="0" dirty="0">
                <a:solidFill>
                  <a:schemeClr val="tx1"/>
                </a:solidFill>
                <a:effectLst/>
                <a:latin typeface="Calibri" pitchFamily="34" charset="0"/>
                <a:ea typeface="+mn-ea"/>
                <a:cs typeface="Times New Roman" pitchFamily="18" charset="0"/>
              </a:rPr>
              <a:t>Secondary Electron Yield</a:t>
            </a:r>
            <a:endParaRPr lang="zh-CN" altLang="en-US" sz="1200" baseline="0" dirty="0">
              <a:latin typeface="Calibri" pitchFamily="34" charset="0"/>
              <a:cs typeface="Times New Roman" pitchFamily="18" charset="0"/>
            </a:endParaRPr>
          </a:p>
        </p:txBody>
      </p:sp>
      <p:sp>
        <p:nvSpPr>
          <p:cNvPr id="4" name="灯片编号占位符 3"/>
          <p:cNvSpPr>
            <a:spLocks noGrp="1"/>
          </p:cNvSpPr>
          <p:nvPr>
            <p:ph type="sldNum" sz="quarter" idx="5"/>
          </p:nvPr>
        </p:nvSpPr>
        <p:spPr/>
        <p:txBody>
          <a:bodyPr/>
          <a:lstStyle/>
          <a:p>
            <a:pPr defTabSz="990752">
              <a:defRPr/>
            </a:pPr>
            <a:fld id="{4782BABE-A268-4011-AB62-F38D4174A187}" type="slidenum">
              <a:rPr lang="zh-CN" altLang="en-US">
                <a:solidFill>
                  <a:prstClr val="black"/>
                </a:solidFill>
                <a:latin typeface="等线" panose="020F0502020204030204"/>
                <a:ea typeface="等线" panose="02010600030101010101" pitchFamily="2" charset="-122"/>
              </a:rPr>
              <a:pPr defTabSz="990752">
                <a:defRPr/>
              </a:pPr>
              <a:t>13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6397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baseline="0" dirty="0">
                <a:solidFill>
                  <a:schemeClr val="tx1"/>
                </a:solidFill>
                <a:effectLst/>
                <a:latin typeface="Calibri" pitchFamily="34" charset="0"/>
                <a:ea typeface="+mn-ea"/>
                <a:cs typeface="Times New Roman" pitchFamily="18" charset="0"/>
              </a:rPr>
              <a:t>Secondary Electron Yield</a:t>
            </a:r>
            <a:endParaRPr lang="zh-CN" altLang="en-US" sz="1200" baseline="0" dirty="0">
              <a:latin typeface="Calibri" pitchFamily="34" charset="0"/>
              <a:cs typeface="Times New Roman" pitchFamily="18" charset="0"/>
            </a:endParaRPr>
          </a:p>
        </p:txBody>
      </p:sp>
      <p:sp>
        <p:nvSpPr>
          <p:cNvPr id="4" name="灯片编号占位符 3"/>
          <p:cNvSpPr>
            <a:spLocks noGrp="1"/>
          </p:cNvSpPr>
          <p:nvPr>
            <p:ph type="sldNum" sz="quarter" idx="5"/>
          </p:nvPr>
        </p:nvSpPr>
        <p:spPr/>
        <p:txBody>
          <a:bodyPr/>
          <a:lstStyle/>
          <a:p>
            <a:pPr defTabSz="990752">
              <a:defRPr/>
            </a:pPr>
            <a:fld id="{4782BABE-A268-4011-AB62-F38D4174A187}" type="slidenum">
              <a:rPr lang="zh-CN" altLang="en-US">
                <a:solidFill>
                  <a:prstClr val="black"/>
                </a:solidFill>
                <a:latin typeface="等线" panose="020F0502020204030204"/>
                <a:ea typeface="等线" panose="02010600030101010101" pitchFamily="2" charset="-122"/>
              </a:rPr>
              <a:pPr defTabSz="990752">
                <a:defRPr/>
              </a:pPr>
              <a:t>14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63975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baseline="0" dirty="0">
                <a:solidFill>
                  <a:schemeClr val="tx1"/>
                </a:solidFill>
                <a:effectLst/>
                <a:latin typeface="Calibri" pitchFamily="34" charset="0"/>
                <a:ea typeface="+mn-ea"/>
                <a:cs typeface="Times New Roman" pitchFamily="18" charset="0"/>
              </a:rPr>
              <a:t>Secondary Electron Yield</a:t>
            </a:r>
            <a:endParaRPr lang="zh-CN" altLang="en-US" sz="1200" baseline="0" dirty="0">
              <a:latin typeface="Calibri" pitchFamily="34" charset="0"/>
              <a:cs typeface="Times New Roman" pitchFamily="18" charset="0"/>
            </a:endParaRPr>
          </a:p>
        </p:txBody>
      </p:sp>
      <p:sp>
        <p:nvSpPr>
          <p:cNvPr id="4" name="灯片编号占位符 3"/>
          <p:cNvSpPr>
            <a:spLocks noGrp="1"/>
          </p:cNvSpPr>
          <p:nvPr>
            <p:ph type="sldNum" sz="quarter" idx="5"/>
          </p:nvPr>
        </p:nvSpPr>
        <p:spPr/>
        <p:txBody>
          <a:bodyPr/>
          <a:lstStyle/>
          <a:p>
            <a:pPr defTabSz="990752">
              <a:defRPr/>
            </a:pPr>
            <a:fld id="{4782BABE-A268-4011-AB62-F38D4174A187}" type="slidenum">
              <a:rPr lang="zh-CN" altLang="en-US">
                <a:solidFill>
                  <a:prstClr val="black"/>
                </a:solidFill>
                <a:latin typeface="等线" panose="020F0502020204030204"/>
                <a:ea typeface="等线" panose="02010600030101010101" pitchFamily="2" charset="-122"/>
              </a:rPr>
              <a:pPr defTabSz="990752">
                <a:defRPr/>
              </a:pPr>
              <a:t>15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63975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2025/11/6</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52893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D74C926-F034-49CA-8FD7-4B1F02654A9B}"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1607BCB-7037-4A40-ACEE-524AA711488E}" type="slidenum">
              <a:rPr lang="zh-CN" altLang="en-US" smtClean="0"/>
              <a:t>‹#›</a:t>
            </a:fld>
            <a:endParaRPr lang="zh-CN" altLang="en-US"/>
          </a:p>
        </p:txBody>
      </p:sp>
    </p:spTree>
    <p:extLst>
      <p:ext uri="{BB962C8B-B14F-4D97-AF65-F5344CB8AC3E}">
        <p14:creationId xmlns:p14="http://schemas.microsoft.com/office/powerpoint/2010/main" val="69212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11200" y="393701"/>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lvl1pPr>
              <a:defRPr smtClean="0"/>
            </a:lvl1pPr>
          </a:lstStyle>
          <a:p>
            <a:pPr>
              <a:defRPr/>
            </a:pPr>
            <a:endParaRPr lang="en-US" altLang="zh-CN"/>
          </a:p>
        </p:txBody>
      </p:sp>
      <p:sp>
        <p:nvSpPr>
          <p:cNvPr id="4" name="页脚占位符 3"/>
          <p:cNvSpPr>
            <a:spLocks noGrp="1"/>
          </p:cNvSpPr>
          <p:nvPr>
            <p:ph type="ftr" sz="quarter" idx="11"/>
          </p:nvPr>
        </p:nvSpPr>
        <p:spPr/>
        <p:txBody>
          <a:bodyPr/>
          <a:lstStyle>
            <a:lvl1pPr>
              <a:defRPr smtClean="0"/>
            </a:lvl1pPr>
          </a:lstStyle>
          <a:p>
            <a:pPr>
              <a:defRPr/>
            </a:pPr>
            <a:endParaRPr lang="en-US" altLang="zh-CN"/>
          </a:p>
        </p:txBody>
      </p:sp>
      <p:sp>
        <p:nvSpPr>
          <p:cNvPr id="5" name="灯片编号占位符 4"/>
          <p:cNvSpPr>
            <a:spLocks noGrp="1"/>
          </p:cNvSpPr>
          <p:nvPr>
            <p:ph type="sldNum" sz="quarter" idx="12"/>
          </p:nvPr>
        </p:nvSpPr>
        <p:spPr/>
        <p:txBody>
          <a:bodyPr/>
          <a:lstStyle>
            <a:lvl1pPr>
              <a:defRPr/>
            </a:lvl1pPr>
          </a:lstStyle>
          <a:p>
            <a:fld id="{BFAEF450-13CC-482A-8612-03B7B2F9261F}" type="slidenum">
              <a:rPr lang="en-US" altLang="zh-CN"/>
              <a:pPr/>
              <a:t>‹#›</a:t>
            </a:fld>
            <a:endParaRPr lang="en-US" altLang="zh-CN"/>
          </a:p>
        </p:txBody>
      </p:sp>
    </p:spTree>
    <p:extLst>
      <p:ext uri="{BB962C8B-B14F-4D97-AF65-F5344CB8AC3E}">
        <p14:creationId xmlns:p14="http://schemas.microsoft.com/office/powerpoint/2010/main" val="1554547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grpSp>
        <p:nvGrpSpPr>
          <p:cNvPr id="4" name="组合 3"/>
          <p:cNvGrpSpPr/>
          <p:nvPr userDrawn="1"/>
        </p:nvGrpSpPr>
        <p:grpSpPr>
          <a:xfrm>
            <a:off x="0" y="727354"/>
            <a:ext cx="12192000" cy="110846"/>
            <a:chOff x="0" y="846225"/>
            <a:chExt cx="9144000" cy="110846"/>
          </a:xfrm>
        </p:grpSpPr>
        <p:grpSp>
          <p:nvGrpSpPr>
            <p:cNvPr id="5" name="组合 4"/>
            <p:cNvGrpSpPr/>
            <p:nvPr/>
          </p:nvGrpSpPr>
          <p:grpSpPr>
            <a:xfrm>
              <a:off x="0" y="846225"/>
              <a:ext cx="9144000" cy="110846"/>
              <a:chOff x="0" y="846225"/>
              <a:chExt cx="9144000" cy="110846"/>
            </a:xfrm>
          </p:grpSpPr>
          <p:grpSp>
            <p:nvGrpSpPr>
              <p:cNvPr id="7" name="组合 6"/>
              <p:cNvGrpSpPr/>
              <p:nvPr/>
            </p:nvGrpSpPr>
            <p:grpSpPr>
              <a:xfrm>
                <a:off x="875653" y="846225"/>
                <a:ext cx="8268347" cy="110438"/>
                <a:chOff x="875653" y="846225"/>
                <a:chExt cx="8268347" cy="110438"/>
              </a:xfrm>
            </p:grpSpPr>
            <p:sp>
              <p:nvSpPr>
                <p:cNvPr id="9" name="矩形 8"/>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直角三角形 10"/>
                <p:cNvSpPr/>
                <p:nvPr/>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8" name="矩形 7"/>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6" name="直接连接符 5"/>
            <p:cNvCxnSpPr>
              <a:stCxn id="11" idx="2"/>
            </p:cNvCxnSpPr>
            <p:nvPr/>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786" y="76201"/>
            <a:ext cx="1272156" cy="633385"/>
          </a:xfrm>
          <a:prstGeom prst="rect">
            <a:avLst/>
          </a:prstGeom>
        </p:spPr>
      </p:pic>
      <p:sp>
        <p:nvSpPr>
          <p:cNvPr id="13" name="矩形 12"/>
          <p:cNvSpPr/>
          <p:nvPr userDrawn="1"/>
        </p:nvSpPr>
        <p:spPr>
          <a:xfrm>
            <a:off x="1" y="6553201"/>
            <a:ext cx="10914276" cy="30205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4" name="矩形 13"/>
          <p:cNvSpPr/>
          <p:nvPr userDrawn="1"/>
        </p:nvSpPr>
        <p:spPr>
          <a:xfrm>
            <a:off x="10909477" y="6553201"/>
            <a:ext cx="1282524" cy="30033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5" name="Slide Number Placeholder 5"/>
          <p:cNvSpPr txBox="1">
            <a:spLocks/>
          </p:cNvSpPr>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16" name="文本框 19"/>
          <p:cNvSpPr txBox="1"/>
          <p:nvPr userDrawn="1"/>
        </p:nvSpPr>
        <p:spPr>
          <a:xfrm>
            <a:off x="38100" y="6581002"/>
            <a:ext cx="107154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Calibri" panose="020F0502020204030204" pitchFamily="34" charset="0"/>
                <a:cs typeface="Calibri" panose="020F0502020204030204" pitchFamily="34" charset="0"/>
              </a:rPr>
              <a:t>低激活温度吸气剂薄膜制备与研究</a:t>
            </a:r>
            <a:r>
              <a:rPr lang="zh-CN" altLang="en-US" sz="1200" b="1" baseline="0" dirty="0">
                <a:solidFill>
                  <a:schemeClr val="bg1"/>
                </a:solidFill>
                <a:latin typeface="Calibri" panose="020F0502020204030204" pitchFamily="34" charset="0"/>
                <a:cs typeface="Calibri" panose="020F0502020204030204" pitchFamily="34" charset="0"/>
              </a:rPr>
              <a:t>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加速器中心 真空组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马永胜</a:t>
            </a:r>
            <a:endParaRPr lang="zh-CN" altLang="en-US" sz="1200" b="1" dirty="0">
              <a:solidFill>
                <a:schemeClr val="bg1"/>
              </a:solidFill>
              <a:latin typeface="Calibri" panose="020F0502020204030204" pitchFamily="34" charset="0"/>
              <a:cs typeface="Calibri" panose="020F0502020204030204" pitchFamily="34" charset="0"/>
            </a:endParaRPr>
          </a:p>
        </p:txBody>
      </p:sp>
      <p:sp>
        <p:nvSpPr>
          <p:cNvPr id="17" name="直角三角形 16"/>
          <p:cNvSpPr/>
          <p:nvPr userDrawn="1"/>
        </p:nvSpPr>
        <p:spPr>
          <a:xfrm flipV="1">
            <a:off x="10909477" y="6553200"/>
            <a:ext cx="526943" cy="302054"/>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18" name="直接连接符 17"/>
          <p:cNvCxnSpPr/>
          <p:nvPr userDrawn="1"/>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238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2025/11/6</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269644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4" name="图片 6" descr="高能所图标-单色.tif"/>
          <p:cNvPicPr>
            <a:picLocks noChangeAspect="1"/>
          </p:cNvPicPr>
          <p:nvPr userDrawn="1"/>
        </p:nvPicPr>
        <p:blipFill>
          <a:blip r:embed="rId2" cstate="print">
            <a:lum bright="4000"/>
          </a:blip>
          <a:srcRect/>
          <a:stretch>
            <a:fillRect/>
          </a:stretch>
        </p:blipFill>
        <p:spPr bwMode="auto">
          <a:xfrm>
            <a:off x="1" y="2349500"/>
            <a:ext cx="7440084" cy="4508500"/>
          </a:xfrm>
          <a:prstGeom prst="rect">
            <a:avLst/>
          </a:prstGeom>
          <a:noFill/>
          <a:ln w="9525">
            <a:noFill/>
            <a:miter lim="800000"/>
            <a:headEnd/>
            <a:tailEnd/>
          </a:ln>
        </p:spPr>
      </p:pic>
      <p:sp>
        <p:nvSpPr>
          <p:cNvPr id="5" name="矩形 7"/>
          <p:cNvSpPr/>
          <p:nvPr userDrawn="1"/>
        </p:nvSpPr>
        <p:spPr>
          <a:xfrm>
            <a:off x="0" y="6750050"/>
            <a:ext cx="12192000" cy="1079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6" name="矩形 8"/>
          <p:cNvSpPr/>
          <p:nvPr userDrawn="1"/>
        </p:nvSpPr>
        <p:spPr>
          <a:xfrm>
            <a:off x="2476501" y="6750050"/>
            <a:ext cx="9715500" cy="10795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7" name="矩形 9"/>
          <p:cNvSpPr/>
          <p:nvPr userDrawn="1"/>
        </p:nvSpPr>
        <p:spPr>
          <a:xfrm>
            <a:off x="0" y="0"/>
            <a:ext cx="12192000" cy="2159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8" name="矩形 10"/>
          <p:cNvSpPr/>
          <p:nvPr userDrawn="1"/>
        </p:nvSpPr>
        <p:spPr>
          <a:xfrm>
            <a:off x="9239251" y="0"/>
            <a:ext cx="2952749" cy="2159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9" name="日期占位符 3"/>
          <p:cNvSpPr>
            <a:spLocks noGrp="1"/>
          </p:cNvSpPr>
          <p:nvPr>
            <p:ph type="dt" sz="half" idx="10"/>
          </p:nvPr>
        </p:nvSpPr>
        <p:spPr/>
        <p:txBody>
          <a:bodyPr/>
          <a:lstStyle>
            <a:lvl1pPr>
              <a:defRPr/>
            </a:lvl1pPr>
          </a:lstStyle>
          <a:p>
            <a:pPr>
              <a:defRPr/>
            </a:pPr>
            <a:fld id="{7B2F648A-6AA9-4C16-8844-196265C22904}" type="datetimeFigureOut">
              <a:rPr lang="zh-CN" altLang="en-US"/>
              <a:pPr>
                <a:defRPr/>
              </a:pPr>
              <a:t>2025/11/6</a:t>
            </a:fld>
            <a:endParaRPr lang="zh-CN" altLang="en-US"/>
          </a:p>
        </p:txBody>
      </p:sp>
      <p:sp>
        <p:nvSpPr>
          <p:cNvPr id="10" name="页脚占位符 4"/>
          <p:cNvSpPr>
            <a:spLocks noGrp="1"/>
          </p:cNvSpPr>
          <p:nvPr>
            <p:ph type="ftr" sz="quarter" idx="11"/>
          </p:nvPr>
        </p:nvSpPr>
        <p:spPr/>
        <p:txBody>
          <a:bodyPr/>
          <a:lstStyle>
            <a:lvl1pPr>
              <a:defRPr/>
            </a:lvl1pPr>
          </a:lstStyle>
          <a:p>
            <a:pPr>
              <a:defRPr/>
            </a:pPr>
            <a:endParaRPr lang="zh-CN" altLang="en-US"/>
          </a:p>
        </p:txBody>
      </p:sp>
      <p:sp>
        <p:nvSpPr>
          <p:cNvPr id="11" name="灯片编号占位符 5"/>
          <p:cNvSpPr>
            <a:spLocks noGrp="1"/>
          </p:cNvSpPr>
          <p:nvPr>
            <p:ph type="sldNum" sz="quarter" idx="12"/>
          </p:nvPr>
        </p:nvSpPr>
        <p:spPr/>
        <p:txBody>
          <a:bodyPr/>
          <a:lstStyle>
            <a:lvl1pPr>
              <a:defRPr/>
            </a:lvl1pPr>
          </a:lstStyle>
          <a:p>
            <a:pPr>
              <a:defRPr/>
            </a:pPr>
            <a:fld id="{2F442372-F354-44FE-9DF0-15F30F2D88AF}" type="slidenum">
              <a:rPr lang="zh-CN" altLang="en-US"/>
              <a:pPr>
                <a:defRPr/>
              </a:pPr>
              <a:t>‹#›</a:t>
            </a:fld>
            <a:endParaRPr lang="zh-CN" altLang="en-US"/>
          </a:p>
        </p:txBody>
      </p:sp>
    </p:spTree>
    <p:extLst>
      <p:ext uri="{BB962C8B-B14F-4D97-AF65-F5344CB8AC3E}">
        <p14:creationId xmlns:p14="http://schemas.microsoft.com/office/powerpoint/2010/main" val="1633791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14"/>
          <p:cNvSpPr/>
          <p:nvPr userDrawn="1"/>
        </p:nvSpPr>
        <p:spPr>
          <a:xfrm>
            <a:off x="0" y="6750050"/>
            <a:ext cx="12192000" cy="1079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5" name="矩形 15"/>
          <p:cNvSpPr/>
          <p:nvPr userDrawn="1"/>
        </p:nvSpPr>
        <p:spPr>
          <a:xfrm>
            <a:off x="2476501" y="6750050"/>
            <a:ext cx="9715500" cy="10795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6" name="矩形 17"/>
          <p:cNvSpPr/>
          <p:nvPr userDrawn="1"/>
        </p:nvSpPr>
        <p:spPr>
          <a:xfrm>
            <a:off x="0" y="938213"/>
            <a:ext cx="12192000" cy="1079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7" name="矩形 22"/>
          <p:cNvSpPr/>
          <p:nvPr userDrawn="1"/>
        </p:nvSpPr>
        <p:spPr>
          <a:xfrm>
            <a:off x="1" y="1"/>
            <a:ext cx="285751" cy="9175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8" name="日期占位符 3"/>
          <p:cNvSpPr>
            <a:spLocks noGrp="1"/>
          </p:cNvSpPr>
          <p:nvPr>
            <p:ph type="dt" sz="half" idx="10"/>
          </p:nvPr>
        </p:nvSpPr>
        <p:spPr/>
        <p:txBody>
          <a:bodyPr/>
          <a:lstStyle>
            <a:lvl1pPr>
              <a:defRPr/>
            </a:lvl1pPr>
          </a:lstStyle>
          <a:p>
            <a:pPr>
              <a:defRPr/>
            </a:pPr>
            <a:fld id="{AA2258A8-CB29-4895-ACB3-087CDA9E75C6}" type="datetimeFigureOut">
              <a:rPr lang="zh-CN" altLang="en-US"/>
              <a:pPr>
                <a:defRPr/>
              </a:pPr>
              <a:t>2025/11/6</a:t>
            </a:fld>
            <a:endParaRPr lang="zh-CN" altLang="en-US"/>
          </a:p>
        </p:txBody>
      </p:sp>
      <p:sp>
        <p:nvSpPr>
          <p:cNvPr id="9" name="页脚占位符 4"/>
          <p:cNvSpPr>
            <a:spLocks noGrp="1"/>
          </p:cNvSpPr>
          <p:nvPr>
            <p:ph type="ftr" sz="quarter" idx="11"/>
          </p:nvPr>
        </p:nvSpPr>
        <p:spPr/>
        <p:txBody>
          <a:bodyPr/>
          <a:lstStyle>
            <a:lvl1pPr>
              <a:defRPr/>
            </a:lvl1pPr>
          </a:lstStyle>
          <a:p>
            <a:pPr>
              <a:defRPr/>
            </a:pPr>
            <a:endParaRPr lang="zh-CN" altLang="en-US"/>
          </a:p>
        </p:txBody>
      </p:sp>
      <p:sp>
        <p:nvSpPr>
          <p:cNvPr id="10" name="灯片编号占位符 5"/>
          <p:cNvSpPr>
            <a:spLocks noGrp="1"/>
          </p:cNvSpPr>
          <p:nvPr>
            <p:ph type="sldNum" sz="quarter" idx="12"/>
          </p:nvPr>
        </p:nvSpPr>
        <p:spPr/>
        <p:txBody>
          <a:bodyPr/>
          <a:lstStyle>
            <a:lvl1pPr>
              <a:defRPr/>
            </a:lvl1pPr>
          </a:lstStyle>
          <a:p>
            <a:pPr>
              <a:defRPr/>
            </a:pPr>
            <a:fld id="{F6C2C634-287A-4A18-97D8-4716869DD48C}" type="slidenum">
              <a:rPr lang="zh-CN" altLang="en-US"/>
              <a:pPr>
                <a:defRPr/>
              </a:pPr>
              <a:t>‹#›</a:t>
            </a:fld>
            <a:endParaRPr lang="zh-CN" altLang="en-US"/>
          </a:p>
        </p:txBody>
      </p:sp>
    </p:spTree>
    <p:extLst>
      <p:ext uri="{BB962C8B-B14F-4D97-AF65-F5344CB8AC3E}">
        <p14:creationId xmlns:p14="http://schemas.microsoft.com/office/powerpoint/2010/main" val="1623598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0975988-F4F3-4F17-9A5E-9396F866EBE6}" type="datetimeFigureOut">
              <a:rPr lang="zh-CN" altLang="en-US"/>
              <a:pPr>
                <a:defRPr/>
              </a:pPr>
              <a:t>2025/11/6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CE5E8B5-7B4A-4823-9B9E-3DDB183A616F}" type="slidenum">
              <a:rPr lang="zh-CN" altLang="en-US"/>
              <a:pPr>
                <a:defRPr/>
              </a:pPr>
              <a:t>‹#›</a:t>
            </a:fld>
            <a:endParaRPr lang="zh-CN" altLang="en-US"/>
          </a:p>
        </p:txBody>
      </p:sp>
    </p:spTree>
    <p:extLst>
      <p:ext uri="{BB962C8B-B14F-4D97-AF65-F5344CB8AC3E}">
        <p14:creationId xmlns:p14="http://schemas.microsoft.com/office/powerpoint/2010/main" val="1695089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67F655C-27BD-4C48-BF53-A14E5B7EB253}" type="datetimeFigureOut">
              <a:rPr lang="zh-CN" altLang="en-US"/>
              <a:pPr>
                <a:defRPr/>
              </a:pPr>
              <a:t>2025/11/6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F79E28A-24B2-4FB5-9709-9504A99D6408}" type="slidenum">
              <a:rPr lang="zh-CN" altLang="en-US"/>
              <a:pPr>
                <a:defRPr/>
              </a:pPr>
              <a:t>‹#›</a:t>
            </a:fld>
            <a:endParaRPr lang="zh-CN" altLang="en-US"/>
          </a:p>
        </p:txBody>
      </p:sp>
    </p:spTree>
    <p:extLst>
      <p:ext uri="{BB962C8B-B14F-4D97-AF65-F5344CB8AC3E}">
        <p14:creationId xmlns:p14="http://schemas.microsoft.com/office/powerpoint/2010/main" val="207730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47D013E-AA77-4F20-8483-10C338E25CD4}" type="datetimeFigureOut">
              <a:rPr lang="zh-CN" altLang="en-US"/>
              <a:pPr>
                <a:defRPr/>
              </a:pPr>
              <a:t>2025/11/6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450A0413-6ACB-449D-B68D-86D34FC67FC6}" type="slidenum">
              <a:rPr lang="zh-CN" altLang="en-US"/>
              <a:pPr>
                <a:defRPr/>
              </a:pPr>
              <a:t>‹#›</a:t>
            </a:fld>
            <a:endParaRPr lang="zh-CN" altLang="en-US"/>
          </a:p>
        </p:txBody>
      </p:sp>
    </p:spTree>
    <p:extLst>
      <p:ext uri="{BB962C8B-B14F-4D97-AF65-F5344CB8AC3E}">
        <p14:creationId xmlns:p14="http://schemas.microsoft.com/office/powerpoint/2010/main" val="2969388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3" name="标题 1"/>
          <p:cNvSpPr txBox="1">
            <a:spLocks/>
          </p:cNvSpPr>
          <p:nvPr userDrawn="1"/>
        </p:nvSpPr>
        <p:spPr>
          <a:xfrm>
            <a:off x="1557868" y="107953"/>
            <a:ext cx="10549467" cy="714375"/>
          </a:xfrm>
          <a:prstGeom prst="rect">
            <a:avLst/>
          </a:prstGeom>
        </p:spPr>
        <p:txBody>
          <a:bodyPr anchor="ctr">
            <a:normAutofit lnSpcReduction="10000"/>
          </a:bodyPr>
          <a:lstStyle>
            <a:lvl1pPr algn="ctr" defTabSz="914400" rtl="0" eaLnBrk="1" latinLnBrk="0" hangingPunct="1">
              <a:spcBef>
                <a:spcPct val="0"/>
              </a:spcBef>
              <a:buNone/>
              <a:defRPr sz="4400" b="1" kern="1200" baseline="0">
                <a:solidFill>
                  <a:schemeClr val="tx1"/>
                </a:solidFill>
                <a:latin typeface="Calibri" panose="020F0502020204030204" pitchFamily="34" charset="0"/>
                <a:ea typeface="+mj-ea"/>
                <a:cs typeface="Calibri" panose="020F0502020204030204" pitchFamily="34" charset="0"/>
              </a:defRPr>
            </a:lvl1pPr>
          </a:lstStyle>
          <a:p>
            <a:pPr>
              <a:defRPr/>
            </a:pPr>
            <a:endParaRPr lang="zh-CN" altLang="en-US" sz="4400" dirty="0"/>
          </a:p>
        </p:txBody>
      </p:sp>
      <p:pic>
        <p:nvPicPr>
          <p:cNvPr id="4"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0286" y="107952"/>
            <a:ext cx="1272116"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13"/>
          <p:cNvGrpSpPr>
            <a:grpSpLocks/>
          </p:cNvGrpSpPr>
          <p:nvPr userDrawn="1"/>
        </p:nvGrpSpPr>
        <p:grpSpPr bwMode="auto">
          <a:xfrm>
            <a:off x="0" y="822325"/>
            <a:ext cx="12192000" cy="134938"/>
            <a:chOff x="0" y="821645"/>
            <a:chExt cx="9144000" cy="135426"/>
          </a:xfrm>
        </p:grpSpPr>
        <p:grpSp>
          <p:nvGrpSpPr>
            <p:cNvPr id="6" name="组合 14"/>
            <p:cNvGrpSpPr>
              <a:grpSpLocks/>
            </p:cNvGrpSpPr>
            <p:nvPr userDrawn="1"/>
          </p:nvGrpSpPr>
          <p:grpSpPr bwMode="auto">
            <a:xfrm>
              <a:off x="0" y="846225"/>
              <a:ext cx="9144000" cy="110846"/>
              <a:chOff x="0" y="846225"/>
              <a:chExt cx="9144000" cy="110846"/>
            </a:xfrm>
          </p:grpSpPr>
          <p:grpSp>
            <p:nvGrpSpPr>
              <p:cNvPr id="8" name="组合 16"/>
              <p:cNvGrpSpPr>
                <a:grpSpLocks/>
              </p:cNvGrpSpPr>
              <p:nvPr userDrawn="1"/>
            </p:nvGrpSpPr>
            <p:grpSpPr bwMode="auto">
              <a:xfrm>
                <a:off x="875653" y="846225"/>
                <a:ext cx="8268347" cy="110438"/>
                <a:chOff x="875653" y="846225"/>
                <a:chExt cx="8268347" cy="110438"/>
              </a:xfrm>
            </p:grpSpPr>
            <p:sp>
              <p:nvSpPr>
                <p:cNvPr id="10" name="矩形 9"/>
                <p:cNvSpPr/>
                <p:nvPr userDrawn="1"/>
              </p:nvSpPr>
              <p:spPr>
                <a:xfrm>
                  <a:off x="876300" y="845545"/>
                  <a:ext cx="8267700" cy="111527"/>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1" name="直角三角形 10"/>
                <p:cNvSpPr/>
                <p:nvPr userDrawn="1"/>
              </p:nvSpPr>
              <p:spPr>
                <a:xfrm>
                  <a:off x="976313" y="845545"/>
                  <a:ext cx="136525" cy="111527"/>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grpSp>
          <p:sp>
            <p:nvSpPr>
              <p:cNvPr id="9" name="矩形 8"/>
              <p:cNvSpPr/>
              <p:nvPr userDrawn="1"/>
            </p:nvSpPr>
            <p:spPr>
              <a:xfrm>
                <a:off x="0" y="845545"/>
                <a:ext cx="974725" cy="11152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grpSp>
        <p:cxnSp>
          <p:nvCxnSpPr>
            <p:cNvPr id="7" name="直接连接符 6"/>
            <p:cNvCxnSpPr/>
            <p:nvPr userDrawn="1"/>
          </p:nvCxnSpPr>
          <p:spPr>
            <a:xfrm flipV="1">
              <a:off x="974725" y="821645"/>
              <a:ext cx="0" cy="1354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直接连接符 11"/>
          <p:cNvCxnSpPr/>
          <p:nvPr userDrawn="1"/>
        </p:nvCxnSpPr>
        <p:spPr>
          <a:xfrm>
            <a:off x="11444817" y="6588125"/>
            <a:ext cx="0" cy="266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650242" y="22523"/>
            <a:ext cx="10902897" cy="823704"/>
          </a:xfrm>
        </p:spPr>
        <p:txBody>
          <a:bodyPr/>
          <a:lstStyle/>
          <a:p>
            <a:r>
              <a:rPr lang="zh-CN" altLang="en-US" dirty="0"/>
              <a:t>单击此处编辑母版标题样式</a:t>
            </a:r>
          </a:p>
        </p:txBody>
      </p:sp>
    </p:spTree>
    <p:extLst>
      <p:ext uri="{BB962C8B-B14F-4D97-AF65-F5344CB8AC3E}">
        <p14:creationId xmlns:p14="http://schemas.microsoft.com/office/powerpoint/2010/main" val="4057553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2025/11/6</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636388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grpSp>
        <p:nvGrpSpPr>
          <p:cNvPr id="4" name="组合 3"/>
          <p:cNvGrpSpPr/>
          <p:nvPr userDrawn="1"/>
        </p:nvGrpSpPr>
        <p:grpSpPr>
          <a:xfrm>
            <a:off x="0" y="727354"/>
            <a:ext cx="12192000" cy="110846"/>
            <a:chOff x="0" y="846225"/>
            <a:chExt cx="9144000" cy="110846"/>
          </a:xfrm>
        </p:grpSpPr>
        <p:grpSp>
          <p:nvGrpSpPr>
            <p:cNvPr id="5" name="组合 4"/>
            <p:cNvGrpSpPr/>
            <p:nvPr/>
          </p:nvGrpSpPr>
          <p:grpSpPr>
            <a:xfrm>
              <a:off x="0" y="846225"/>
              <a:ext cx="9144000" cy="110846"/>
              <a:chOff x="0" y="846225"/>
              <a:chExt cx="9144000" cy="110846"/>
            </a:xfrm>
          </p:grpSpPr>
          <p:grpSp>
            <p:nvGrpSpPr>
              <p:cNvPr id="7" name="组合 6"/>
              <p:cNvGrpSpPr/>
              <p:nvPr/>
            </p:nvGrpSpPr>
            <p:grpSpPr>
              <a:xfrm>
                <a:off x="875653" y="846225"/>
                <a:ext cx="8268347" cy="110438"/>
                <a:chOff x="875653" y="846225"/>
                <a:chExt cx="8268347" cy="110438"/>
              </a:xfrm>
            </p:grpSpPr>
            <p:sp>
              <p:nvSpPr>
                <p:cNvPr id="9" name="矩形 8"/>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直角三角形 10"/>
                <p:cNvSpPr/>
                <p:nvPr/>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8" name="矩形 7"/>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6" name="直接连接符 5"/>
            <p:cNvCxnSpPr>
              <a:stCxn id="11" idx="2"/>
            </p:cNvCxnSpPr>
            <p:nvPr/>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786" y="76201"/>
            <a:ext cx="1272156" cy="633385"/>
          </a:xfrm>
          <a:prstGeom prst="rect">
            <a:avLst/>
          </a:prstGeom>
        </p:spPr>
      </p:pic>
      <p:sp>
        <p:nvSpPr>
          <p:cNvPr id="13" name="矩形 12"/>
          <p:cNvSpPr/>
          <p:nvPr userDrawn="1"/>
        </p:nvSpPr>
        <p:spPr>
          <a:xfrm>
            <a:off x="1" y="6553201"/>
            <a:ext cx="10914276" cy="30205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4" name="矩形 13"/>
          <p:cNvSpPr/>
          <p:nvPr userDrawn="1"/>
        </p:nvSpPr>
        <p:spPr>
          <a:xfrm>
            <a:off x="10909477" y="6553201"/>
            <a:ext cx="1282524" cy="30033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5" name="Slide Number Placeholder 5"/>
          <p:cNvSpPr txBox="1">
            <a:spLocks/>
          </p:cNvSpPr>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16" name="文本框 19"/>
          <p:cNvSpPr txBox="1"/>
          <p:nvPr userDrawn="1"/>
        </p:nvSpPr>
        <p:spPr>
          <a:xfrm>
            <a:off x="38100" y="6581002"/>
            <a:ext cx="107154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Calibri" panose="020F0502020204030204" pitchFamily="34" charset="0"/>
                <a:cs typeface="Calibri" panose="020F0502020204030204" pitchFamily="34" charset="0"/>
              </a:rPr>
              <a:t>低激活温度吸气剂薄膜制备与研究</a:t>
            </a:r>
            <a:r>
              <a:rPr lang="zh-CN" altLang="en-US" sz="1200" b="1" baseline="0" dirty="0">
                <a:solidFill>
                  <a:schemeClr val="bg1"/>
                </a:solidFill>
                <a:latin typeface="Calibri" panose="020F0502020204030204" pitchFamily="34" charset="0"/>
                <a:cs typeface="Calibri" panose="020F0502020204030204" pitchFamily="34" charset="0"/>
              </a:rPr>
              <a:t>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加速器中心 真空组 </a:t>
            </a:r>
            <a:r>
              <a:rPr lang="en-US" altLang="zh-CN" sz="1200" b="1" baseline="0" dirty="0">
                <a:solidFill>
                  <a:schemeClr val="bg1"/>
                </a:solidFill>
                <a:latin typeface="Calibri" panose="020F0502020204030204" pitchFamily="34" charset="0"/>
                <a:cs typeface="Calibri" panose="020F0502020204030204" pitchFamily="34" charset="0"/>
              </a:rPr>
              <a:t>/</a:t>
            </a:r>
            <a:r>
              <a:rPr lang="zh-CN" altLang="en-US" sz="1200" b="1" baseline="0" dirty="0">
                <a:solidFill>
                  <a:schemeClr val="bg1"/>
                </a:solidFill>
                <a:latin typeface="Calibri" panose="020F0502020204030204" pitchFamily="34" charset="0"/>
                <a:cs typeface="Calibri" panose="020F0502020204030204" pitchFamily="34" charset="0"/>
              </a:rPr>
              <a:t>马永胜</a:t>
            </a:r>
            <a:endParaRPr lang="zh-CN" altLang="en-US" sz="1200" b="1" dirty="0">
              <a:solidFill>
                <a:schemeClr val="bg1"/>
              </a:solidFill>
              <a:latin typeface="Calibri" panose="020F0502020204030204" pitchFamily="34" charset="0"/>
              <a:cs typeface="Calibri" panose="020F0502020204030204" pitchFamily="34" charset="0"/>
            </a:endParaRPr>
          </a:p>
        </p:txBody>
      </p:sp>
      <p:sp>
        <p:nvSpPr>
          <p:cNvPr id="17" name="直角三角形 16"/>
          <p:cNvSpPr/>
          <p:nvPr userDrawn="1"/>
        </p:nvSpPr>
        <p:spPr>
          <a:xfrm flipV="1">
            <a:off x="10909477" y="6553200"/>
            <a:ext cx="526943" cy="302054"/>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18" name="直接连接符 17"/>
          <p:cNvCxnSpPr/>
          <p:nvPr userDrawn="1"/>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9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2025/11/6</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6308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extLst>
              <a:ext uri="{28A0092B-C50C-407E-A947-70E740481C1C}">
                <a14:useLocalDpi xmlns:a14="http://schemas.microsoft.com/office/drawing/2010/main"/>
              </a:ext>
            </a:extLst>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163641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2800" b="1" baseline="0">
                <a:solidFill>
                  <a:schemeClr val="accent1">
                    <a:lumMod val="75000"/>
                  </a:schemeClr>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96309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FFBE3450-B00C-4083-A665-4ACEFA817E0E}" type="datetimeFigureOut">
              <a:rPr lang="zh-CN" altLang="en-US" smtClean="0"/>
              <a:pPr/>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36146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pPr/>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18005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BE3450-B00C-4083-A665-4ACEFA817E0E}" type="datetimeFigureOut">
              <a:rPr lang="zh-CN" altLang="en-US" smtClean="0"/>
              <a:pPr/>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53167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BE3450-B00C-4083-A665-4ACEFA817E0E}" type="datetimeFigureOut">
              <a:rPr lang="zh-CN" altLang="en-US" smtClean="0"/>
              <a:pPr/>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11541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2025/11/6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43052144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E3450-B00C-4083-A665-4ACEFA817E0E}" type="datetimeFigureOut">
              <a:rPr lang="zh-CN" altLang="en-US" smtClean="0"/>
              <a:pPr/>
              <a:t>2025/11/6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7866801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标题占位符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6387"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49A74567-C338-4F68-8BC4-D598EC645CE3}" type="datetimeFigureOut">
              <a:rPr lang="zh-CN" altLang="en-US"/>
              <a:pPr>
                <a:defRPr/>
              </a:pPr>
              <a:t>2025/11/6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ea typeface="+mn-ea"/>
              </a:defRPr>
            </a:lvl1pPr>
          </a:lstStyle>
          <a:p>
            <a:pPr>
              <a:defRPr/>
            </a:pPr>
            <a:fld id="{A075116D-D795-4EED-8D0E-254CF2229591}" type="slidenum">
              <a:rPr lang="zh-CN" altLang="en-US"/>
              <a:pPr>
                <a:defRPr/>
              </a:pPr>
              <a:t>‹#›</a:t>
            </a:fld>
            <a:endParaRPr lang="zh-CN" altLang="en-US"/>
          </a:p>
        </p:txBody>
      </p:sp>
    </p:spTree>
    <p:extLst>
      <p:ext uri="{BB962C8B-B14F-4D97-AF65-F5344CB8AC3E}">
        <p14:creationId xmlns:p14="http://schemas.microsoft.com/office/powerpoint/2010/main" val="334533080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2.tmp"/><Relationship Id="rId3" Type="http://schemas.openxmlformats.org/officeDocument/2006/relationships/tags" Target="../tags/tag3.xml"/><Relationship Id="rId7" Type="http://schemas.openxmlformats.org/officeDocument/2006/relationships/image" Target="../media/image61.tm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1.xml"/><Relationship Id="rId5" Type="http://schemas.openxmlformats.org/officeDocument/2006/relationships/slideLayout" Target="../slideLayouts/slideLayout5.xml"/><Relationship Id="rId10" Type="http://schemas.openxmlformats.org/officeDocument/2006/relationships/image" Target="../media/image64.png"/><Relationship Id="rId4" Type="http://schemas.openxmlformats.org/officeDocument/2006/relationships/tags" Target="../tags/tag4.xml"/><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image" Target="../media/image97.jpg"/><Relationship Id="rId3" Type="http://schemas.openxmlformats.org/officeDocument/2006/relationships/image" Target="../media/image87.jpg"/><Relationship Id="rId7" Type="http://schemas.openxmlformats.org/officeDocument/2006/relationships/image" Target="../media/image91.jpg"/><Relationship Id="rId12" Type="http://schemas.openxmlformats.org/officeDocument/2006/relationships/image" Target="../media/image96.jpg"/><Relationship Id="rId17" Type="http://schemas.openxmlformats.org/officeDocument/2006/relationships/image" Target="../media/image101.jpg"/><Relationship Id="rId2" Type="http://schemas.openxmlformats.org/officeDocument/2006/relationships/image" Target="../media/image86.jpg"/><Relationship Id="rId16" Type="http://schemas.openxmlformats.org/officeDocument/2006/relationships/image" Target="../media/image100.jpg"/><Relationship Id="rId1" Type="http://schemas.openxmlformats.org/officeDocument/2006/relationships/slideLayout" Target="../slideLayouts/slideLayout5.xml"/><Relationship Id="rId6" Type="http://schemas.openxmlformats.org/officeDocument/2006/relationships/image" Target="../media/image90.jpg"/><Relationship Id="rId11" Type="http://schemas.openxmlformats.org/officeDocument/2006/relationships/image" Target="../media/image95.jpg"/><Relationship Id="rId5" Type="http://schemas.openxmlformats.org/officeDocument/2006/relationships/image" Target="../media/image89.jpg"/><Relationship Id="rId15" Type="http://schemas.openxmlformats.org/officeDocument/2006/relationships/image" Target="../media/image99.jpg"/><Relationship Id="rId10" Type="http://schemas.openxmlformats.org/officeDocument/2006/relationships/image" Target="../media/image94.jpg"/><Relationship Id="rId4" Type="http://schemas.openxmlformats.org/officeDocument/2006/relationships/image" Target="../media/image88.jpg"/><Relationship Id="rId9" Type="http://schemas.openxmlformats.org/officeDocument/2006/relationships/image" Target="../media/image93.jpg"/><Relationship Id="rId14" Type="http://schemas.openxmlformats.org/officeDocument/2006/relationships/image" Target="../media/image98.jpg"/></Relationships>
</file>

<file path=ppt/slides/_rels/slide25.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61.tmp"/><Relationship Id="rId7" Type="http://schemas.openxmlformats.org/officeDocument/2006/relationships/image" Target="../media/image105.jpeg"/><Relationship Id="rId12" Type="http://schemas.openxmlformats.org/officeDocument/2006/relationships/image" Target="../media/image110.tmp"/><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4.jpg"/><Relationship Id="rId11" Type="http://schemas.openxmlformats.org/officeDocument/2006/relationships/image" Target="../media/image109.jpeg"/><Relationship Id="rId5" Type="http://schemas.openxmlformats.org/officeDocument/2006/relationships/image" Target="../media/image103.jpg"/><Relationship Id="rId10" Type="http://schemas.openxmlformats.org/officeDocument/2006/relationships/image" Target="../media/image108.png"/><Relationship Id="rId4" Type="http://schemas.openxmlformats.org/officeDocument/2006/relationships/image" Target="../media/image102.jpg"/><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5.xml"/><Relationship Id="rId5" Type="http://schemas.openxmlformats.org/officeDocument/2006/relationships/image" Target="../media/image114.jpeg"/><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116.png"/><Relationship Id="rId7" Type="http://schemas.openxmlformats.org/officeDocument/2006/relationships/image" Target="../media/image120.emf"/><Relationship Id="rId2" Type="http://schemas.openxmlformats.org/officeDocument/2006/relationships/image" Target="../media/image115.jpg"/><Relationship Id="rId1" Type="http://schemas.openxmlformats.org/officeDocument/2006/relationships/slideLayout" Target="../slideLayouts/slideLayout5.xml"/><Relationship Id="rId6" Type="http://schemas.openxmlformats.org/officeDocument/2006/relationships/image" Target="../media/image119.jpg"/><Relationship Id="rId5" Type="http://schemas.openxmlformats.org/officeDocument/2006/relationships/image" Target="../media/image118.png"/><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jpeg"/><Relationship Id="rId4" Type="http://schemas.openxmlformats.org/officeDocument/2006/relationships/image" Target="../media/image127.png"/><Relationship Id="rId9" Type="http://schemas.openxmlformats.org/officeDocument/2006/relationships/image" Target="../media/image13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7.tiff"/><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4.jpeg"/><Relationship Id="rId5" Type="http://schemas.openxmlformats.org/officeDocument/2006/relationships/image" Target="../media/image10.jpe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image" Target="../media/image136.jpeg"/><Relationship Id="rId7" Type="http://schemas.openxmlformats.org/officeDocument/2006/relationships/image" Target="../media/image140.jpg"/><Relationship Id="rId2" Type="http://schemas.openxmlformats.org/officeDocument/2006/relationships/image" Target="../media/image135.jpeg"/><Relationship Id="rId1" Type="http://schemas.openxmlformats.org/officeDocument/2006/relationships/slideLayout" Target="../slideLayouts/slideLayout5.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xml"/><Relationship Id="rId4" Type="http://schemas.openxmlformats.org/officeDocument/2006/relationships/image" Target="../media/image144.jpeg"/></Relationships>
</file>

<file path=ppt/slides/_rels/slide32.x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image" Target="../media/image145.emf"/><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48.jpeg"/><Relationship Id="rId11" Type="http://schemas.openxmlformats.org/officeDocument/2006/relationships/image" Target="../media/image152.jpeg"/><Relationship Id="rId5" Type="http://schemas.openxmlformats.org/officeDocument/2006/relationships/image" Target="../media/image147.jpeg"/><Relationship Id="rId10" Type="http://schemas.openxmlformats.org/officeDocument/2006/relationships/image" Target="../media/image151.jpeg"/><Relationship Id="rId4" Type="http://schemas.openxmlformats.org/officeDocument/2006/relationships/image" Target="../media/image146.jpeg"/><Relationship Id="rId9" Type="http://schemas.openxmlformats.org/officeDocument/2006/relationships/image" Target="../media/image150.jpeg"/></Relationships>
</file>

<file path=ppt/slides/_rels/slide33.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9.jpeg"/></Relationships>
</file>

<file path=ppt/slides/_rels/slide34.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5.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tmp"/><Relationship Id="rId9" Type="http://schemas.openxmlformats.org/officeDocument/2006/relationships/image" Target="../media/image167.jpeg"/></Relationships>
</file>

<file path=ppt/slides/_rels/slide3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5.xml"/><Relationship Id="rId6" Type="http://schemas.openxmlformats.org/officeDocument/2006/relationships/image" Target="../media/image172.jpg"/><Relationship Id="rId5" Type="http://schemas.openxmlformats.org/officeDocument/2006/relationships/image" Target="../media/image171.jpg"/><Relationship Id="rId4" Type="http://schemas.openxmlformats.org/officeDocument/2006/relationships/image" Target="../media/image1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6.xml"/><Relationship Id="rId6" Type="http://schemas.openxmlformats.org/officeDocument/2006/relationships/image" Target="../media/image25.tmp"/><Relationship Id="rId5" Type="http://schemas.openxmlformats.org/officeDocument/2006/relationships/image" Target="../media/image24.tmp"/><Relationship Id="rId4" Type="http://schemas.openxmlformats.org/officeDocument/2006/relationships/image" Target="../media/image23.tmp"/></Relationships>
</file>

<file path=ppt/slides/_rels/slide7.xml.rels><?xml version="1.0" encoding="UTF-8" standalone="yes"?>
<Relationships xmlns="http://schemas.openxmlformats.org/package/2006/relationships"><Relationship Id="rId3" Type="http://schemas.openxmlformats.org/officeDocument/2006/relationships/image" Target="../media/image27.tmp"/><Relationship Id="rId7" Type="http://schemas.openxmlformats.org/officeDocument/2006/relationships/image" Target="../media/image19.tmp"/><Relationship Id="rId2" Type="http://schemas.openxmlformats.org/officeDocument/2006/relationships/image" Target="../media/image26.tmp"/><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tmp"/><Relationship Id="rId4" Type="http://schemas.openxmlformats.org/officeDocument/2006/relationships/image" Target="../media/image28.tm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5.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a:xfrm>
            <a:off x="0" y="2201105"/>
            <a:ext cx="12192000" cy="13263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3600" dirty="0">
                <a:solidFill>
                  <a:schemeClr val="tx1"/>
                </a:solidFill>
                <a:latin typeface="Arial Black" panose="020B0A04020102020204" pitchFamily="34" charset="0"/>
                <a:cs typeface="Times New Roman" panose="02020603050405020304" pitchFamily="18" charset="0"/>
              </a:rPr>
              <a:t>CEPC vacuum system EDR plan and status</a:t>
            </a:r>
          </a:p>
        </p:txBody>
      </p:sp>
      <p:pic>
        <p:nvPicPr>
          <p:cNvPr id="1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787" y="310965"/>
            <a:ext cx="3552825" cy="672912"/>
          </a:xfrm>
          <a:prstGeom prst="rect">
            <a:avLst/>
          </a:prstGeom>
        </p:spPr>
      </p:pic>
      <p:sp>
        <p:nvSpPr>
          <p:cNvPr id="13" name="副标题 2">
            <a:extLst>
              <a:ext uri="{FF2B5EF4-FFF2-40B4-BE49-F238E27FC236}">
                <a16:creationId xmlns:a16="http://schemas.microsoft.com/office/drawing/2014/main" id="{D4EECFA8-2888-4FBD-900F-F0EC8D22CAEE}"/>
              </a:ext>
            </a:extLst>
          </p:cNvPr>
          <p:cNvSpPr>
            <a:spLocks noGrp="1"/>
          </p:cNvSpPr>
          <p:nvPr>
            <p:ph type="subTitle" idx="1"/>
          </p:nvPr>
        </p:nvSpPr>
        <p:spPr/>
        <p:txBody>
          <a:bodyPr/>
          <a:lstStyle/>
          <a:p>
            <a:r>
              <a:rPr lang="en-US" altLang="zh-CN" sz="2400" dirty="0" err="1">
                <a:latin typeface="Segoe UI Black" panose="020B0A02040204020203" pitchFamily="34" charset="0"/>
                <a:ea typeface="Segoe UI Black" panose="020B0A02040204020203" pitchFamily="34" charset="0"/>
                <a:cs typeface="Times New Roman" panose="02020603050405020304" pitchFamily="18" charset="0"/>
              </a:rPr>
              <a:t>Yongsheng</a:t>
            </a:r>
            <a:r>
              <a:rPr lang="en-US" altLang="zh-CN" sz="2400" dirty="0">
                <a:latin typeface="Segoe UI Black" panose="020B0A02040204020203" pitchFamily="34" charset="0"/>
                <a:ea typeface="Segoe UI Black" panose="020B0A02040204020203" pitchFamily="34" charset="0"/>
                <a:cs typeface="Times New Roman" panose="02020603050405020304" pitchFamily="18" charset="0"/>
              </a:rPr>
              <a:t> Ma</a:t>
            </a:r>
          </a:p>
          <a:p>
            <a:r>
              <a:rPr lang="en-US" altLang="zh-CN" dirty="0">
                <a:latin typeface="Segoe UI Black" panose="020B0A02040204020203" pitchFamily="34" charset="0"/>
                <a:ea typeface="Segoe UI Black" panose="020B0A02040204020203" pitchFamily="34" charset="0"/>
                <a:cs typeface="Times New Roman" panose="02020603050405020304" pitchFamily="18" charset="0"/>
              </a:rPr>
              <a:t>Vacuum group, IHEP,CAS</a:t>
            </a:r>
            <a:r>
              <a:rPr lang="en-US" altLang="zh-CN" sz="2400" dirty="0">
                <a:latin typeface="Segoe UI Black" panose="020B0A02040204020203" pitchFamily="34" charset="0"/>
                <a:ea typeface="Segoe UI Black" panose="020B0A02040204020203" pitchFamily="34" charset="0"/>
                <a:cs typeface="Times New Roman" panose="02020603050405020304" pitchFamily="18" charset="0"/>
              </a:rPr>
              <a:t> </a:t>
            </a:r>
          </a:p>
          <a:p>
            <a:r>
              <a:rPr lang="en-US" altLang="zh-CN" dirty="0">
                <a:latin typeface="Segoe UI Black" panose="020B0A02040204020203" pitchFamily="34" charset="0"/>
                <a:ea typeface="Segoe UI Black" panose="020B0A02040204020203" pitchFamily="34" charset="0"/>
                <a:cs typeface="Times New Roman" panose="02020603050405020304" pitchFamily="18" charset="0"/>
              </a:rPr>
              <a:t>Nov 7</a:t>
            </a:r>
            <a:r>
              <a:rPr lang="en-US" altLang="zh-CN" baseline="30000" dirty="0">
                <a:latin typeface="Segoe UI Black" panose="020B0A02040204020203" pitchFamily="34" charset="0"/>
                <a:ea typeface="Segoe UI Black" panose="020B0A02040204020203" pitchFamily="34" charset="0"/>
                <a:cs typeface="Times New Roman" panose="02020603050405020304" pitchFamily="18" charset="0"/>
              </a:rPr>
              <a:t>th</a:t>
            </a:r>
            <a:r>
              <a:rPr lang="en-US" altLang="zh-CN" dirty="0">
                <a:latin typeface="Segoe UI Black" panose="020B0A02040204020203" pitchFamily="34" charset="0"/>
                <a:ea typeface="Segoe UI Black" panose="020B0A02040204020203" pitchFamily="34" charset="0"/>
                <a:cs typeface="Times New Roman" panose="02020603050405020304" pitchFamily="18" charset="0"/>
              </a:rPr>
              <a:t>  2025</a:t>
            </a:r>
            <a:endParaRPr lang="zh-CN" altLang="en-US" dirty="0">
              <a:latin typeface="Segoe UI Black" panose="020B0A02040204020203" pitchFamily="34" charset="0"/>
              <a:cs typeface="Times New Roman" panose="02020603050405020304" pitchFamily="18" charset="0"/>
            </a:endParaRPr>
          </a:p>
        </p:txBody>
      </p:sp>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pic>
        <p:nvPicPr>
          <p:cNvPr id="4" name="图片 3">
            <a:extLst>
              <a:ext uri="{FF2B5EF4-FFF2-40B4-BE49-F238E27FC236}">
                <a16:creationId xmlns:a16="http://schemas.microsoft.com/office/drawing/2014/main" id="{EBAD3A11-EE5C-4A8F-8943-A5A6612233F4}"/>
              </a:ext>
            </a:extLst>
          </p:cNvPr>
          <p:cNvPicPr>
            <a:picLocks noChangeAspect="1"/>
          </p:cNvPicPr>
          <p:nvPr/>
        </p:nvPicPr>
        <p:blipFill rotWithShape="1">
          <a:blip r:embed="rId4">
            <a:extLst>
              <a:ext uri="{28A0092B-C50C-407E-A947-70E740481C1C}">
                <a14:useLocalDpi xmlns:a14="http://schemas.microsoft.com/office/drawing/2010/main" val="0"/>
              </a:ext>
            </a:extLst>
          </a:blip>
          <a:srcRect b="68780"/>
          <a:stretch/>
        </p:blipFill>
        <p:spPr>
          <a:xfrm>
            <a:off x="0" y="5386935"/>
            <a:ext cx="3016886" cy="1331971"/>
          </a:xfrm>
          <a:prstGeom prst="rect">
            <a:avLst/>
          </a:prstGeom>
        </p:spPr>
      </p:pic>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A109766-CEDF-4A38-9D72-7490951640C4}"/>
              </a:ext>
            </a:extLst>
          </p:cNvPr>
          <p:cNvSpPr>
            <a:spLocks noGrp="1"/>
          </p:cNvSpPr>
          <p:nvPr>
            <p:ph idx="1"/>
          </p:nvPr>
        </p:nvSpPr>
        <p:spPr/>
        <p:txBody>
          <a:bodyPr>
            <a:normAutofit/>
          </a:bodyPr>
          <a:lstStyle/>
          <a:p>
            <a:pPr>
              <a:lnSpc>
                <a:spcPct val="100000"/>
              </a:lnSpc>
              <a:spcBef>
                <a:spcPts val="600"/>
              </a:spcBef>
              <a:spcAft>
                <a:spcPts val="0"/>
              </a:spcAft>
            </a:pPr>
            <a:r>
              <a:rPr lang="en-US" altLang="zh-CN" sz="2000" dirty="0"/>
              <a:t>Main contribution to the ring impedance </a:t>
            </a:r>
          </a:p>
          <a:p>
            <a:pPr lvl="1">
              <a:spcBef>
                <a:spcPts val="600"/>
              </a:spcBef>
            </a:pPr>
            <a:r>
              <a:rPr lang="en-US" altLang="zh-CN" sz="1600" dirty="0"/>
              <a:t>Resistive wall impedance </a:t>
            </a:r>
            <a:r>
              <a:rPr lang="en-US" altLang="zh-CN" sz="1600" dirty="0">
                <a:sym typeface="Symbol" panose="05050102010706020507" pitchFamily="18" charset="2"/>
              </a:rPr>
              <a:t> no significant change between circular and antechamber</a:t>
            </a:r>
          </a:p>
          <a:p>
            <a:pPr lvl="1">
              <a:spcBef>
                <a:spcPts val="600"/>
              </a:spcBef>
            </a:pPr>
            <a:r>
              <a:rPr lang="en-US" altLang="zh-CN" sz="1600" dirty="0">
                <a:sym typeface="Symbol" panose="05050102010706020507" pitchFamily="18" charset="2"/>
              </a:rPr>
              <a:t>Longitudinal geometrical impedance</a:t>
            </a:r>
          </a:p>
          <a:p>
            <a:pPr lvl="1">
              <a:spcBef>
                <a:spcPts val="600"/>
              </a:spcBef>
            </a:pPr>
            <a:r>
              <a:rPr lang="en-US" altLang="zh-CN" sz="1600" dirty="0">
                <a:sym typeface="Symbol" panose="05050102010706020507" pitchFamily="18" charset="2"/>
              </a:rPr>
              <a:t>Horizontal geometrical impedance</a:t>
            </a:r>
            <a:endParaRPr lang="en-US" altLang="zh-CN" sz="1600" dirty="0"/>
          </a:p>
          <a:p>
            <a:endParaRPr lang="zh-CN" altLang="en-US" sz="2000" dirty="0"/>
          </a:p>
        </p:txBody>
      </p:sp>
      <p:sp>
        <p:nvSpPr>
          <p:cNvPr id="3" name="标题 2">
            <a:extLst>
              <a:ext uri="{FF2B5EF4-FFF2-40B4-BE49-F238E27FC236}">
                <a16:creationId xmlns:a16="http://schemas.microsoft.com/office/drawing/2014/main" id="{17E2084D-0F8B-44A4-B5CB-C1A088B6B6A0}"/>
              </a:ext>
            </a:extLst>
          </p:cNvPr>
          <p:cNvSpPr>
            <a:spLocks noGrp="1"/>
          </p:cNvSpPr>
          <p:nvPr>
            <p:ph type="title"/>
          </p:nvPr>
        </p:nvSpPr>
        <p:spPr/>
        <p:txBody>
          <a:bodyPr/>
          <a:lstStyle/>
          <a:p>
            <a:r>
              <a:rPr lang="en-US" altLang="zh-CN" dirty="0"/>
              <a:t>Impedance of</a:t>
            </a:r>
            <a:r>
              <a:rPr lang="zh-CN" altLang="en-US" dirty="0"/>
              <a:t> </a:t>
            </a:r>
            <a:r>
              <a:rPr lang="en-US" altLang="zh-CN" dirty="0"/>
              <a:t>absorbers</a:t>
            </a:r>
            <a:endParaRPr lang="zh-CN" altLang="en-US" dirty="0"/>
          </a:p>
        </p:txBody>
      </p:sp>
      <p:sp>
        <p:nvSpPr>
          <p:cNvPr id="4" name="页脚占位符 3">
            <a:extLst>
              <a:ext uri="{FF2B5EF4-FFF2-40B4-BE49-F238E27FC236}">
                <a16:creationId xmlns:a16="http://schemas.microsoft.com/office/drawing/2014/main" id="{CE0C7530-22B6-4C8D-854A-D1C5BDCA2C71}"/>
              </a:ext>
            </a:extLst>
          </p:cNvPr>
          <p:cNvSpPr>
            <a:spLocks noGrp="1"/>
          </p:cNvSpPr>
          <p:nvPr>
            <p:ph type="ftr" sz="quarter" idx="11"/>
          </p:nvPr>
        </p:nvSpPr>
        <p:spPr/>
        <p:txBody>
          <a:bodyPr/>
          <a:lstStyle/>
          <a:p>
            <a:r>
              <a:rPr lang="en-US" altLang="zh-CN"/>
              <a:t>CEPC Day 2024/9/20</a:t>
            </a:r>
            <a:endParaRPr lang="en-US" altLang="zh-CN" dirty="0"/>
          </a:p>
        </p:txBody>
      </p:sp>
      <p:sp>
        <p:nvSpPr>
          <p:cNvPr id="5" name="灯片编号占位符 4">
            <a:extLst>
              <a:ext uri="{FF2B5EF4-FFF2-40B4-BE49-F238E27FC236}">
                <a16:creationId xmlns:a16="http://schemas.microsoft.com/office/drawing/2014/main" id="{B59D4C6A-1CA1-472A-83A8-5EF0E6215C04}"/>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dirty="0"/>
          </a:p>
        </p:txBody>
      </p:sp>
      <p:pic>
        <p:nvPicPr>
          <p:cNvPr id="7" name="图片 6">
            <a:extLst>
              <a:ext uri="{FF2B5EF4-FFF2-40B4-BE49-F238E27FC236}">
                <a16:creationId xmlns:a16="http://schemas.microsoft.com/office/drawing/2014/main" id="{018CE4FD-EBCE-475C-BACE-C3E1291ADE52}"/>
              </a:ext>
            </a:extLst>
          </p:cNvPr>
          <p:cNvPicPr>
            <a:picLocks noChangeAspect="1"/>
          </p:cNvPicPr>
          <p:nvPr/>
        </p:nvPicPr>
        <p:blipFill>
          <a:blip r:embed="rId3"/>
          <a:stretch>
            <a:fillRect/>
          </a:stretch>
        </p:blipFill>
        <p:spPr>
          <a:xfrm rot="16200000">
            <a:off x="5360387" y="2292407"/>
            <a:ext cx="1903277" cy="3456384"/>
          </a:xfrm>
          <a:prstGeom prst="rect">
            <a:avLst/>
          </a:prstGeom>
        </p:spPr>
      </p:pic>
      <p:pic>
        <p:nvPicPr>
          <p:cNvPr id="9" name="图片 8">
            <a:extLst>
              <a:ext uri="{FF2B5EF4-FFF2-40B4-BE49-F238E27FC236}">
                <a16:creationId xmlns:a16="http://schemas.microsoft.com/office/drawing/2014/main" id="{70560077-4BFE-4862-BBFA-5D9AA7BD8BFE}"/>
              </a:ext>
            </a:extLst>
          </p:cNvPr>
          <p:cNvPicPr>
            <a:picLocks noChangeAspect="1"/>
          </p:cNvPicPr>
          <p:nvPr/>
        </p:nvPicPr>
        <p:blipFill rotWithShape="1">
          <a:blip r:embed="rId4"/>
          <a:srcRect t="2750" r="4447"/>
          <a:stretch/>
        </p:blipFill>
        <p:spPr>
          <a:xfrm>
            <a:off x="944504" y="3075457"/>
            <a:ext cx="3240360" cy="1987165"/>
          </a:xfrm>
          <a:prstGeom prst="rect">
            <a:avLst/>
          </a:prstGeom>
        </p:spPr>
      </p:pic>
      <p:sp>
        <p:nvSpPr>
          <p:cNvPr id="11" name="文本框 10">
            <a:extLst>
              <a:ext uri="{FF2B5EF4-FFF2-40B4-BE49-F238E27FC236}">
                <a16:creationId xmlns:a16="http://schemas.microsoft.com/office/drawing/2014/main" id="{5CA94200-43EB-4E34-BD37-753C314C8E40}"/>
              </a:ext>
            </a:extLst>
          </p:cNvPr>
          <p:cNvSpPr txBox="1"/>
          <p:nvPr/>
        </p:nvSpPr>
        <p:spPr>
          <a:xfrm>
            <a:off x="8205194" y="3313065"/>
            <a:ext cx="3456385" cy="1754326"/>
          </a:xfrm>
          <a:prstGeom prst="rect">
            <a:avLst/>
          </a:prstGeom>
          <a:noFill/>
        </p:spPr>
        <p:txBody>
          <a:bodyPr wrap="square">
            <a:spAutoFit/>
          </a:bodyPr>
          <a:lstStyle/>
          <a:p>
            <a:r>
              <a:rPr lang="en-US" altLang="zh-CN" dirty="0"/>
              <a:t>Number per ring: 12217</a:t>
            </a:r>
          </a:p>
          <a:p>
            <a:endParaRPr lang="en-US" altLang="zh-CN" dirty="0"/>
          </a:p>
          <a:p>
            <a:r>
              <a:rPr lang="en-US" altLang="zh-CN" dirty="0"/>
              <a:t>Distance to the beam: 29.5mm</a:t>
            </a:r>
          </a:p>
          <a:p>
            <a:r>
              <a:rPr lang="en-US" altLang="zh-CN" dirty="0"/>
              <a:t>Length of top flat: 30mm</a:t>
            </a:r>
          </a:p>
          <a:p>
            <a:r>
              <a:rPr lang="en-US" altLang="zh-CN" dirty="0"/>
              <a:t>Taper angle upstream: 1/5</a:t>
            </a:r>
          </a:p>
          <a:p>
            <a:r>
              <a:rPr lang="en-US" altLang="zh-CN" dirty="0"/>
              <a:t>Taper angle downstream: 1/3</a:t>
            </a:r>
            <a:endParaRPr lang="zh-CN" altLang="en-US" dirty="0"/>
          </a:p>
        </p:txBody>
      </p:sp>
      <p:sp>
        <p:nvSpPr>
          <p:cNvPr id="10" name="文本框 9">
            <a:extLst>
              <a:ext uri="{FF2B5EF4-FFF2-40B4-BE49-F238E27FC236}">
                <a16:creationId xmlns:a16="http://schemas.microsoft.com/office/drawing/2014/main" id="{B45FE0D9-10F5-4161-AF47-940A39DBDC29}"/>
              </a:ext>
            </a:extLst>
          </p:cNvPr>
          <p:cNvSpPr txBox="1"/>
          <p:nvPr/>
        </p:nvSpPr>
        <p:spPr>
          <a:xfrm>
            <a:off x="4992833" y="2132115"/>
            <a:ext cx="6094770" cy="369332"/>
          </a:xfrm>
          <a:prstGeom prst="rect">
            <a:avLst/>
          </a:prstGeom>
          <a:noFill/>
        </p:spPr>
        <p:txBody>
          <a:bodyPr wrap="square">
            <a:spAutoFit/>
          </a:bodyPr>
          <a:lstStyle/>
          <a:p>
            <a:r>
              <a:rPr lang="en-US" altLang="zh-CN" sz="1800" dirty="0">
                <a:sym typeface="Symbol" panose="05050102010706020507" pitchFamily="18" charset="2"/>
              </a:rPr>
              <a:t> Mainly broadband, no narrowband resonances</a:t>
            </a:r>
            <a:endParaRPr lang="zh-CN" altLang="en-US" dirty="0"/>
          </a:p>
        </p:txBody>
      </p:sp>
      <p:sp>
        <p:nvSpPr>
          <p:cNvPr id="6" name="文本框 5">
            <a:extLst>
              <a:ext uri="{FF2B5EF4-FFF2-40B4-BE49-F238E27FC236}">
                <a16:creationId xmlns:a16="http://schemas.microsoft.com/office/drawing/2014/main" id="{137FE427-AF64-4E2C-9C95-D966FFA73C03}"/>
              </a:ext>
            </a:extLst>
          </p:cNvPr>
          <p:cNvSpPr txBox="1"/>
          <p:nvPr/>
        </p:nvSpPr>
        <p:spPr>
          <a:xfrm>
            <a:off x="10142376" y="410547"/>
            <a:ext cx="1950097" cy="369332"/>
          </a:xfrm>
          <a:prstGeom prst="rect">
            <a:avLst/>
          </a:prstGeom>
          <a:noFill/>
        </p:spPr>
        <p:txBody>
          <a:bodyPr wrap="square" rtlCol="0">
            <a:spAutoFit/>
          </a:bodyPr>
          <a:lstStyle/>
          <a:p>
            <a:r>
              <a:rPr lang="en-US" altLang="zh-CN" dirty="0"/>
              <a:t>Wang Na</a:t>
            </a:r>
            <a:endParaRPr lang="zh-CN" altLang="en-US" dirty="0"/>
          </a:p>
        </p:txBody>
      </p:sp>
    </p:spTree>
    <p:extLst>
      <p:ext uri="{BB962C8B-B14F-4D97-AF65-F5344CB8AC3E}">
        <p14:creationId xmlns:p14="http://schemas.microsoft.com/office/powerpoint/2010/main" val="142704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A109766-CEDF-4A38-9D72-7490951640C4}"/>
              </a:ext>
            </a:extLst>
          </p:cNvPr>
          <p:cNvSpPr>
            <a:spLocks noGrp="1"/>
          </p:cNvSpPr>
          <p:nvPr>
            <p:ph idx="1"/>
          </p:nvPr>
        </p:nvSpPr>
        <p:spPr/>
        <p:txBody>
          <a:bodyPr>
            <a:normAutofit/>
          </a:bodyPr>
          <a:lstStyle/>
          <a:p>
            <a:pPr>
              <a:lnSpc>
                <a:spcPct val="100000"/>
              </a:lnSpc>
              <a:spcBef>
                <a:spcPts val="600"/>
              </a:spcBef>
              <a:spcAft>
                <a:spcPts val="0"/>
              </a:spcAft>
            </a:pPr>
            <a:r>
              <a:rPr lang="en-US" altLang="zh-CN" sz="2000" dirty="0"/>
              <a:t>Main contribution to the ring impedance </a:t>
            </a:r>
          </a:p>
          <a:p>
            <a:pPr lvl="1">
              <a:spcBef>
                <a:spcPts val="600"/>
              </a:spcBef>
            </a:pPr>
            <a:r>
              <a:rPr lang="en-US" altLang="zh-CN" sz="1600" dirty="0"/>
              <a:t>Resistive wall impedance </a:t>
            </a:r>
            <a:r>
              <a:rPr lang="en-US" altLang="zh-CN" sz="1600" dirty="0">
                <a:sym typeface="Symbol" panose="05050102010706020507" pitchFamily="18" charset="2"/>
              </a:rPr>
              <a:t> no significant change between circular and antechamber</a:t>
            </a:r>
          </a:p>
          <a:p>
            <a:pPr lvl="1">
              <a:spcBef>
                <a:spcPts val="600"/>
              </a:spcBef>
            </a:pPr>
            <a:r>
              <a:rPr lang="en-US" altLang="zh-CN" sz="1600" dirty="0">
                <a:sym typeface="Symbol" panose="05050102010706020507" pitchFamily="18" charset="2"/>
              </a:rPr>
              <a:t>Longitudinal geometrical impedance</a:t>
            </a:r>
          </a:p>
          <a:p>
            <a:pPr lvl="1">
              <a:spcBef>
                <a:spcPts val="600"/>
              </a:spcBef>
            </a:pPr>
            <a:r>
              <a:rPr lang="en-US" altLang="zh-CN" sz="1600" dirty="0">
                <a:sym typeface="Symbol" panose="05050102010706020507" pitchFamily="18" charset="2"/>
              </a:rPr>
              <a:t>Horizontal geometrical impedance</a:t>
            </a:r>
            <a:endParaRPr lang="en-US" altLang="zh-CN" sz="1600" dirty="0"/>
          </a:p>
          <a:p>
            <a:pPr>
              <a:lnSpc>
                <a:spcPct val="100000"/>
              </a:lnSpc>
              <a:spcBef>
                <a:spcPts val="600"/>
              </a:spcBef>
              <a:spcAft>
                <a:spcPts val="0"/>
              </a:spcAft>
            </a:pPr>
            <a:r>
              <a:rPr lang="en-US" altLang="zh-CN" sz="2000" dirty="0"/>
              <a:t>With bunch length of 3 mm, the broadband impedance contributions:</a:t>
            </a:r>
          </a:p>
          <a:p>
            <a:pPr lvl="1"/>
            <a:r>
              <a:rPr lang="en-US" altLang="zh-CN" sz="1600" dirty="0"/>
              <a:t>Kloss=1.16E-3 V/</a:t>
            </a:r>
            <a:r>
              <a:rPr lang="en-US" altLang="zh-CN" sz="1600" dirty="0" err="1"/>
              <a:t>pC</a:t>
            </a:r>
            <a:endParaRPr lang="en-US" altLang="zh-CN" sz="1600" dirty="0"/>
          </a:p>
          <a:p>
            <a:pPr lvl="1"/>
            <a:r>
              <a:rPr lang="en-US" altLang="zh-CN" sz="1600" dirty="0"/>
              <a:t>ZL=4.1E-8 Ohm</a:t>
            </a:r>
          </a:p>
          <a:p>
            <a:pPr lvl="1"/>
            <a:r>
              <a:rPr lang="en-US" altLang="zh-CN" sz="1600" dirty="0"/>
              <a:t>Kx=0.223 V/</a:t>
            </a:r>
            <a:r>
              <a:rPr lang="en-US" altLang="zh-CN" sz="1600" dirty="0" err="1"/>
              <a:t>pC</a:t>
            </a:r>
            <a:r>
              <a:rPr lang="en-US" altLang="zh-CN" sz="1600" dirty="0"/>
              <a:t>/m</a:t>
            </a:r>
          </a:p>
          <a:p>
            <a:endParaRPr lang="zh-CN" altLang="en-US" sz="2000" dirty="0"/>
          </a:p>
        </p:txBody>
      </p:sp>
      <p:sp>
        <p:nvSpPr>
          <p:cNvPr id="3" name="标题 2">
            <a:extLst>
              <a:ext uri="{FF2B5EF4-FFF2-40B4-BE49-F238E27FC236}">
                <a16:creationId xmlns:a16="http://schemas.microsoft.com/office/drawing/2014/main" id="{17E2084D-0F8B-44A4-B5CB-C1A088B6B6A0}"/>
              </a:ext>
            </a:extLst>
          </p:cNvPr>
          <p:cNvSpPr>
            <a:spLocks noGrp="1"/>
          </p:cNvSpPr>
          <p:nvPr>
            <p:ph type="title"/>
          </p:nvPr>
        </p:nvSpPr>
        <p:spPr/>
        <p:txBody>
          <a:bodyPr/>
          <a:lstStyle/>
          <a:p>
            <a:r>
              <a:rPr lang="en-US" altLang="zh-CN" dirty="0"/>
              <a:t>Impedance of</a:t>
            </a:r>
            <a:r>
              <a:rPr lang="zh-CN" altLang="en-US" dirty="0"/>
              <a:t> </a:t>
            </a:r>
            <a:r>
              <a:rPr lang="en-US" altLang="zh-CN" dirty="0"/>
              <a:t>absorbers</a:t>
            </a:r>
            <a:endParaRPr lang="zh-CN" altLang="en-US" dirty="0"/>
          </a:p>
        </p:txBody>
      </p:sp>
      <p:sp>
        <p:nvSpPr>
          <p:cNvPr id="4" name="页脚占位符 3">
            <a:extLst>
              <a:ext uri="{FF2B5EF4-FFF2-40B4-BE49-F238E27FC236}">
                <a16:creationId xmlns:a16="http://schemas.microsoft.com/office/drawing/2014/main" id="{CE0C7530-22B6-4C8D-854A-D1C5BDCA2C71}"/>
              </a:ext>
            </a:extLst>
          </p:cNvPr>
          <p:cNvSpPr>
            <a:spLocks noGrp="1"/>
          </p:cNvSpPr>
          <p:nvPr>
            <p:ph type="ftr" sz="quarter" idx="11"/>
          </p:nvPr>
        </p:nvSpPr>
        <p:spPr/>
        <p:txBody>
          <a:bodyPr/>
          <a:lstStyle/>
          <a:p>
            <a:r>
              <a:rPr lang="en-US" altLang="zh-CN" dirty="0"/>
              <a:t>CEPC Day 2024/9/20</a:t>
            </a:r>
          </a:p>
        </p:txBody>
      </p:sp>
      <p:sp>
        <p:nvSpPr>
          <p:cNvPr id="5" name="灯片编号占位符 4">
            <a:extLst>
              <a:ext uri="{FF2B5EF4-FFF2-40B4-BE49-F238E27FC236}">
                <a16:creationId xmlns:a16="http://schemas.microsoft.com/office/drawing/2014/main" id="{B59D4C6A-1CA1-472A-83A8-5EF0E6215C04}"/>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dirty="0"/>
          </a:p>
        </p:txBody>
      </p:sp>
      <p:pic>
        <p:nvPicPr>
          <p:cNvPr id="13" name="图片 12">
            <a:extLst>
              <a:ext uri="{FF2B5EF4-FFF2-40B4-BE49-F238E27FC236}">
                <a16:creationId xmlns:a16="http://schemas.microsoft.com/office/drawing/2014/main" id="{14E308F0-953B-4DD8-A880-734F062309FF}"/>
              </a:ext>
            </a:extLst>
          </p:cNvPr>
          <p:cNvPicPr>
            <a:picLocks noChangeAspect="1"/>
          </p:cNvPicPr>
          <p:nvPr/>
        </p:nvPicPr>
        <p:blipFill>
          <a:blip r:embed="rId3"/>
          <a:stretch>
            <a:fillRect/>
          </a:stretch>
        </p:blipFill>
        <p:spPr>
          <a:xfrm>
            <a:off x="1044410" y="3958407"/>
            <a:ext cx="4690096" cy="2397944"/>
          </a:xfrm>
          <a:prstGeom prst="rect">
            <a:avLst/>
          </a:prstGeom>
        </p:spPr>
      </p:pic>
      <p:graphicFrame>
        <p:nvGraphicFramePr>
          <p:cNvPr id="14" name="表格 14">
            <a:extLst>
              <a:ext uri="{FF2B5EF4-FFF2-40B4-BE49-F238E27FC236}">
                <a16:creationId xmlns:a16="http://schemas.microsoft.com/office/drawing/2014/main" id="{DE3B8446-6022-4E40-8600-C4B81C1A1D01}"/>
              </a:ext>
            </a:extLst>
          </p:cNvPr>
          <p:cNvGraphicFramePr>
            <a:graphicFrameLocks noGrp="1"/>
          </p:cNvGraphicFramePr>
          <p:nvPr/>
        </p:nvGraphicFramePr>
        <p:xfrm>
          <a:off x="6169316" y="3429000"/>
          <a:ext cx="5072112" cy="1413192"/>
        </p:xfrm>
        <a:graphic>
          <a:graphicData uri="http://schemas.openxmlformats.org/drawingml/2006/table">
            <a:tbl>
              <a:tblPr firstRow="1" bandRow="1">
                <a:tableStyleId>{5C22544A-7EE6-4342-B048-85BDC9FD1C3A}</a:tableStyleId>
              </a:tblPr>
              <a:tblGrid>
                <a:gridCol w="1268028">
                  <a:extLst>
                    <a:ext uri="{9D8B030D-6E8A-4147-A177-3AD203B41FA5}">
                      <a16:colId xmlns:a16="http://schemas.microsoft.com/office/drawing/2014/main" val="3470224854"/>
                    </a:ext>
                  </a:extLst>
                </a:gridCol>
                <a:gridCol w="1268028">
                  <a:extLst>
                    <a:ext uri="{9D8B030D-6E8A-4147-A177-3AD203B41FA5}">
                      <a16:colId xmlns:a16="http://schemas.microsoft.com/office/drawing/2014/main" val="2867569473"/>
                    </a:ext>
                  </a:extLst>
                </a:gridCol>
                <a:gridCol w="1268028">
                  <a:extLst>
                    <a:ext uri="{9D8B030D-6E8A-4147-A177-3AD203B41FA5}">
                      <a16:colId xmlns:a16="http://schemas.microsoft.com/office/drawing/2014/main" val="2173911757"/>
                    </a:ext>
                  </a:extLst>
                </a:gridCol>
                <a:gridCol w="1268028">
                  <a:extLst>
                    <a:ext uri="{9D8B030D-6E8A-4147-A177-3AD203B41FA5}">
                      <a16:colId xmlns:a16="http://schemas.microsoft.com/office/drawing/2014/main" val="1592781839"/>
                    </a:ext>
                  </a:extLst>
                </a:gridCol>
              </a:tblGrid>
              <a:tr h="353298">
                <a:tc>
                  <a:txBody>
                    <a:bodyPr/>
                    <a:lstStyle/>
                    <a:p>
                      <a:endParaRPr lang="zh-CN" altLang="en-US" sz="1600"/>
                    </a:p>
                  </a:txBody>
                  <a:tcPr/>
                </a:tc>
                <a:tc>
                  <a:txBody>
                    <a:bodyPr/>
                    <a:lstStyle/>
                    <a:p>
                      <a:pPr algn="ctr"/>
                      <a:r>
                        <a:rPr lang="en-US" altLang="zh-CN" sz="1600" dirty="0"/>
                        <a:t>Z</a:t>
                      </a:r>
                      <a:r>
                        <a:rPr lang="en-US" altLang="zh-CN" sz="1600" baseline="-25000" dirty="0"/>
                        <a:t>||</a:t>
                      </a:r>
                      <a:r>
                        <a:rPr lang="en-US" altLang="zh-CN" sz="1600" dirty="0"/>
                        <a:t>/n [m</a:t>
                      </a:r>
                      <a:r>
                        <a:rPr lang="en-US" altLang="zh-CN" sz="1600" dirty="0">
                          <a:sym typeface="Symbol" panose="05050102010706020507" pitchFamily="18" charset="2"/>
                        </a:rPr>
                        <a:t></a:t>
                      </a:r>
                      <a:r>
                        <a:rPr lang="en-US" altLang="zh-CN" sz="1600" dirty="0"/>
                        <a:t>]</a:t>
                      </a:r>
                      <a:endParaRPr lang="zh-CN" altLang="en-US" sz="1600" dirty="0"/>
                    </a:p>
                  </a:txBody>
                  <a:tcPr/>
                </a:tc>
                <a:tc>
                  <a:txBody>
                    <a:bodyPr/>
                    <a:lstStyle/>
                    <a:p>
                      <a:pPr algn="ctr"/>
                      <a:r>
                        <a:rPr lang="en-US" altLang="zh-CN" sz="1600" dirty="0" err="1"/>
                        <a:t>kloss</a:t>
                      </a:r>
                      <a:r>
                        <a:rPr lang="en-US" altLang="zh-CN" sz="1600" dirty="0"/>
                        <a:t> [V/</a:t>
                      </a:r>
                      <a:r>
                        <a:rPr lang="en-US" altLang="zh-CN" sz="1600" dirty="0" err="1"/>
                        <a:t>pC</a:t>
                      </a:r>
                      <a:r>
                        <a:rPr lang="en-US" altLang="zh-CN" sz="1600" dirty="0"/>
                        <a:t>]</a:t>
                      </a:r>
                      <a:endParaRPr lang="zh-CN" altLang="en-US" sz="1600" dirty="0"/>
                    </a:p>
                  </a:txBody>
                  <a:tcPr/>
                </a:tc>
                <a:tc>
                  <a:txBody>
                    <a:bodyPr/>
                    <a:lstStyle/>
                    <a:p>
                      <a:pPr algn="ctr"/>
                      <a:r>
                        <a:rPr lang="en-US" altLang="zh-CN" sz="1600" dirty="0" err="1"/>
                        <a:t>kx</a:t>
                      </a:r>
                      <a:r>
                        <a:rPr lang="en-US" altLang="zh-CN" sz="1600" dirty="0"/>
                        <a:t> [kV/</a:t>
                      </a:r>
                      <a:r>
                        <a:rPr lang="en-US" altLang="zh-CN" sz="1600" dirty="0" err="1"/>
                        <a:t>pC</a:t>
                      </a:r>
                      <a:r>
                        <a:rPr lang="en-US" altLang="zh-CN" sz="1600" dirty="0"/>
                        <a:t>/m]</a:t>
                      </a:r>
                      <a:endParaRPr lang="zh-CN" altLang="en-US" sz="1600" dirty="0"/>
                    </a:p>
                  </a:txBody>
                  <a:tcPr/>
                </a:tc>
                <a:extLst>
                  <a:ext uri="{0D108BD9-81ED-4DB2-BD59-A6C34878D82A}">
                    <a16:rowId xmlns:a16="http://schemas.microsoft.com/office/drawing/2014/main" val="3611847828"/>
                  </a:ext>
                </a:extLst>
              </a:tr>
              <a:tr h="353298">
                <a:tc>
                  <a:txBody>
                    <a:bodyPr/>
                    <a:lstStyle/>
                    <a:p>
                      <a:r>
                        <a:rPr lang="en-US" altLang="zh-CN" sz="1600" dirty="0"/>
                        <a:t>Absorbers</a:t>
                      </a:r>
                      <a:endParaRPr lang="zh-CN" altLang="en-US" sz="1600" dirty="0"/>
                    </a:p>
                  </a:txBody>
                  <a:tcPr/>
                </a:tc>
                <a:tc>
                  <a:txBody>
                    <a:bodyPr/>
                    <a:lstStyle/>
                    <a:p>
                      <a:pPr algn="ctr"/>
                      <a:r>
                        <a:rPr lang="en-US" altLang="zh-CN" sz="1600" dirty="0"/>
                        <a:t>0.5</a:t>
                      </a:r>
                      <a:endParaRPr lang="zh-CN" altLang="en-US" sz="1600" dirty="0"/>
                    </a:p>
                  </a:txBody>
                  <a:tcPr/>
                </a:tc>
                <a:tc>
                  <a:txBody>
                    <a:bodyPr/>
                    <a:lstStyle/>
                    <a:p>
                      <a:pPr algn="ctr"/>
                      <a:r>
                        <a:rPr lang="en-US" altLang="zh-CN" sz="1600" dirty="0"/>
                        <a:t>14.2</a:t>
                      </a:r>
                      <a:endParaRPr lang="zh-CN" altLang="en-US" sz="1600" dirty="0"/>
                    </a:p>
                  </a:txBody>
                  <a:tcPr/>
                </a:tc>
                <a:tc>
                  <a:txBody>
                    <a:bodyPr/>
                    <a:lstStyle/>
                    <a:p>
                      <a:pPr algn="ctr"/>
                      <a:r>
                        <a:rPr lang="en-US" altLang="zh-CN" sz="1600" dirty="0"/>
                        <a:t>3.4</a:t>
                      </a:r>
                      <a:endParaRPr lang="zh-CN" altLang="en-US" sz="1600" dirty="0"/>
                    </a:p>
                  </a:txBody>
                  <a:tcPr/>
                </a:tc>
                <a:extLst>
                  <a:ext uri="{0D108BD9-81ED-4DB2-BD59-A6C34878D82A}">
                    <a16:rowId xmlns:a16="http://schemas.microsoft.com/office/drawing/2014/main" val="1375312891"/>
                  </a:ext>
                </a:extLst>
              </a:tr>
              <a:tr h="353298">
                <a:tc>
                  <a:txBody>
                    <a:bodyPr/>
                    <a:lstStyle/>
                    <a:p>
                      <a:r>
                        <a:rPr lang="en-US" altLang="zh-CN" sz="1600" dirty="0"/>
                        <a:t>Total</a:t>
                      </a:r>
                      <a:endParaRPr lang="zh-CN" altLang="en-US" sz="1600" dirty="0"/>
                    </a:p>
                  </a:txBody>
                  <a:tcPr/>
                </a:tc>
                <a:tc>
                  <a:txBody>
                    <a:bodyPr/>
                    <a:lstStyle/>
                    <a:p>
                      <a:pPr algn="ctr"/>
                      <a:r>
                        <a:rPr lang="en-US" altLang="zh-CN" sz="1600" dirty="0"/>
                        <a:t>16.5</a:t>
                      </a:r>
                      <a:endParaRPr lang="zh-CN" altLang="en-US" sz="1600" dirty="0"/>
                    </a:p>
                  </a:txBody>
                  <a:tcPr/>
                </a:tc>
                <a:tc>
                  <a:txBody>
                    <a:bodyPr/>
                    <a:lstStyle/>
                    <a:p>
                      <a:pPr algn="ctr"/>
                      <a:r>
                        <a:rPr lang="en-US" altLang="zh-CN" sz="1600" dirty="0"/>
                        <a:t>819.8</a:t>
                      </a:r>
                      <a:endParaRPr lang="zh-CN" altLang="en-US" sz="1600" dirty="0"/>
                    </a:p>
                  </a:txBody>
                  <a:tcPr/>
                </a:tc>
                <a:tc>
                  <a:txBody>
                    <a:bodyPr/>
                    <a:lstStyle/>
                    <a:p>
                      <a:pPr algn="ctr"/>
                      <a:r>
                        <a:rPr lang="en-US" altLang="zh-CN" sz="1600" dirty="0"/>
                        <a:t>65.5</a:t>
                      </a:r>
                      <a:endParaRPr lang="zh-CN" altLang="en-US" sz="1600" dirty="0"/>
                    </a:p>
                  </a:txBody>
                  <a:tcPr/>
                </a:tc>
                <a:extLst>
                  <a:ext uri="{0D108BD9-81ED-4DB2-BD59-A6C34878D82A}">
                    <a16:rowId xmlns:a16="http://schemas.microsoft.com/office/drawing/2014/main" val="2776206089"/>
                  </a:ext>
                </a:extLst>
              </a:tr>
              <a:tr h="353298">
                <a:tc>
                  <a:txBody>
                    <a:bodyPr/>
                    <a:lstStyle/>
                    <a:p>
                      <a:r>
                        <a:rPr lang="en-US" altLang="zh-CN" sz="1600" dirty="0"/>
                        <a:t>Occupation</a:t>
                      </a:r>
                      <a:endParaRPr lang="zh-CN" altLang="en-US" sz="1600" dirty="0"/>
                    </a:p>
                  </a:txBody>
                  <a:tcPr/>
                </a:tc>
                <a:tc>
                  <a:txBody>
                    <a:bodyPr/>
                    <a:lstStyle/>
                    <a:p>
                      <a:pPr algn="ctr"/>
                      <a:r>
                        <a:rPr lang="en-US" altLang="zh-CN" sz="1600" dirty="0"/>
                        <a:t>3%</a:t>
                      </a:r>
                      <a:endParaRPr lang="zh-CN" altLang="en-US" sz="1600" dirty="0"/>
                    </a:p>
                  </a:txBody>
                  <a:tcPr/>
                </a:tc>
                <a:tc>
                  <a:txBody>
                    <a:bodyPr/>
                    <a:lstStyle/>
                    <a:p>
                      <a:pPr algn="ctr"/>
                      <a:r>
                        <a:rPr lang="en-US" altLang="zh-CN" sz="1600" dirty="0"/>
                        <a:t>2%</a:t>
                      </a:r>
                      <a:endParaRPr lang="zh-CN" altLang="en-US" sz="1600" dirty="0"/>
                    </a:p>
                  </a:txBody>
                  <a:tcPr/>
                </a:tc>
                <a:tc>
                  <a:txBody>
                    <a:bodyPr/>
                    <a:lstStyle/>
                    <a:p>
                      <a:pPr algn="ctr"/>
                      <a:r>
                        <a:rPr lang="en-US" altLang="zh-CN" sz="1600" dirty="0"/>
                        <a:t>5%</a:t>
                      </a:r>
                      <a:endParaRPr lang="zh-CN" altLang="en-US" sz="1600" dirty="0"/>
                    </a:p>
                  </a:txBody>
                  <a:tcPr/>
                </a:tc>
                <a:extLst>
                  <a:ext uri="{0D108BD9-81ED-4DB2-BD59-A6C34878D82A}">
                    <a16:rowId xmlns:a16="http://schemas.microsoft.com/office/drawing/2014/main" val="4022592487"/>
                  </a:ext>
                </a:extLst>
              </a:tr>
            </a:tbl>
          </a:graphicData>
        </a:graphic>
      </p:graphicFrame>
      <p:sp>
        <p:nvSpPr>
          <p:cNvPr id="16" name="文本框 15">
            <a:extLst>
              <a:ext uri="{FF2B5EF4-FFF2-40B4-BE49-F238E27FC236}">
                <a16:creationId xmlns:a16="http://schemas.microsoft.com/office/drawing/2014/main" id="{AC59CEC9-C851-4B47-A040-4CC446EDA7B5}"/>
              </a:ext>
            </a:extLst>
          </p:cNvPr>
          <p:cNvSpPr txBox="1"/>
          <p:nvPr/>
        </p:nvSpPr>
        <p:spPr>
          <a:xfrm>
            <a:off x="9630640" y="3061883"/>
            <a:ext cx="2543270" cy="369332"/>
          </a:xfrm>
          <a:prstGeom prst="rect">
            <a:avLst/>
          </a:prstGeom>
          <a:noFill/>
        </p:spPr>
        <p:txBody>
          <a:bodyPr wrap="square">
            <a:spAutoFit/>
          </a:bodyPr>
          <a:lstStyle/>
          <a:p>
            <a:r>
              <a:rPr lang="en-US" altLang="zh-CN" sz="1800" dirty="0"/>
              <a:t>Evaluate @</a:t>
            </a:r>
            <a:r>
              <a:rPr lang="en-US" altLang="zh-CN" sz="1800" dirty="0">
                <a:sym typeface="Symbol" panose="05050102010706020507" pitchFamily="18" charset="2"/>
              </a:rPr>
              <a:t>z=3mm</a:t>
            </a:r>
            <a:endParaRPr lang="zh-CN" altLang="en-US" dirty="0"/>
          </a:p>
        </p:txBody>
      </p:sp>
      <p:sp>
        <p:nvSpPr>
          <p:cNvPr id="18" name="文本框 17">
            <a:extLst>
              <a:ext uri="{FF2B5EF4-FFF2-40B4-BE49-F238E27FC236}">
                <a16:creationId xmlns:a16="http://schemas.microsoft.com/office/drawing/2014/main" id="{69F244F4-A60D-4F60-A962-8258C339528A}"/>
              </a:ext>
            </a:extLst>
          </p:cNvPr>
          <p:cNvSpPr txBox="1"/>
          <p:nvPr/>
        </p:nvSpPr>
        <p:spPr>
          <a:xfrm>
            <a:off x="5837477" y="5248973"/>
            <a:ext cx="5800245" cy="646331"/>
          </a:xfrm>
          <a:prstGeom prst="rect">
            <a:avLst/>
          </a:prstGeom>
          <a:noFill/>
        </p:spPr>
        <p:txBody>
          <a:bodyPr wrap="square">
            <a:spAutoFit/>
          </a:bodyPr>
          <a:lstStyle/>
          <a:p>
            <a:r>
              <a:rPr lang="en-US" altLang="zh-CN" dirty="0"/>
              <a:t>The impedance increase due to the absorbers are less than 5% of the total budget </a:t>
            </a:r>
            <a:r>
              <a:rPr lang="en-US" altLang="zh-CN" dirty="0">
                <a:sym typeface="Symbol" panose="05050102010706020507" pitchFamily="18" charset="2"/>
              </a:rPr>
              <a:t> </a:t>
            </a:r>
            <a:r>
              <a:rPr lang="en-US" altLang="zh-CN" dirty="0"/>
              <a:t>acceptable from the instabilities</a:t>
            </a:r>
          </a:p>
        </p:txBody>
      </p:sp>
      <p:sp>
        <p:nvSpPr>
          <p:cNvPr id="10" name="文本框 9">
            <a:extLst>
              <a:ext uri="{FF2B5EF4-FFF2-40B4-BE49-F238E27FC236}">
                <a16:creationId xmlns:a16="http://schemas.microsoft.com/office/drawing/2014/main" id="{8E541DE5-7551-4BAB-9081-DE09ED01FB64}"/>
              </a:ext>
            </a:extLst>
          </p:cNvPr>
          <p:cNvSpPr txBox="1"/>
          <p:nvPr/>
        </p:nvSpPr>
        <p:spPr>
          <a:xfrm>
            <a:off x="10142376" y="410547"/>
            <a:ext cx="1950097" cy="369332"/>
          </a:xfrm>
          <a:prstGeom prst="rect">
            <a:avLst/>
          </a:prstGeom>
          <a:noFill/>
        </p:spPr>
        <p:txBody>
          <a:bodyPr wrap="square" rtlCol="0">
            <a:spAutoFit/>
          </a:bodyPr>
          <a:lstStyle/>
          <a:p>
            <a:r>
              <a:rPr lang="en-US" altLang="zh-CN" dirty="0"/>
              <a:t>Na Wang</a:t>
            </a:r>
            <a:endParaRPr lang="zh-CN" altLang="en-US" dirty="0"/>
          </a:p>
        </p:txBody>
      </p:sp>
    </p:spTree>
    <p:extLst>
      <p:ext uri="{BB962C8B-B14F-4D97-AF65-F5344CB8AC3E}">
        <p14:creationId xmlns:p14="http://schemas.microsoft.com/office/powerpoint/2010/main" val="4139958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12</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490452" y="73386"/>
            <a:ext cx="11607567"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r>
              <a:rPr lang="en-US" altLang="zh-CN" b="1" dirty="0">
                <a:solidFill>
                  <a:schemeClr val="tx2"/>
                </a:solidFill>
              </a:rPr>
              <a:t>MDI vacuum progress </a:t>
            </a:r>
            <a:endParaRPr lang="zh-CN" altLang="en-US" b="1" dirty="0">
              <a:solidFill>
                <a:schemeClr val="tx2"/>
              </a:solidFill>
            </a:endParaRPr>
          </a:p>
        </p:txBody>
      </p:sp>
      <p:sp>
        <p:nvSpPr>
          <p:cNvPr id="14" name="Content Placeholder 2"/>
          <p:cNvSpPr>
            <a:spLocks noGrp="1"/>
          </p:cNvSpPr>
          <p:nvPr>
            <p:ph idx="1"/>
          </p:nvPr>
        </p:nvSpPr>
        <p:spPr>
          <a:xfrm>
            <a:off x="263352" y="1098633"/>
            <a:ext cx="7384791" cy="1800199"/>
          </a:xfrm>
        </p:spPr>
        <p:txBody>
          <a:bodyPr>
            <a:normAutofit/>
          </a:bodyPr>
          <a:lstStyle/>
          <a:p>
            <a:pPr>
              <a:lnSpc>
                <a:spcPct val="100000"/>
              </a:lnSpc>
              <a:spcAft>
                <a:spcPts val="600"/>
              </a:spcAft>
            </a:pPr>
            <a:r>
              <a:rPr lang="en-US" sz="2000" dirty="0">
                <a:latin typeface="Times New Roman" pitchFamily="18" charset="0"/>
                <a:ea typeface="Times New Roman" panose="02020603050405020304" pitchFamily="18" charset="0"/>
                <a:cs typeface="Times New Roman" pitchFamily="18" charset="0"/>
              </a:rPr>
              <a:t>The total length of MDI vacuum </a:t>
            </a:r>
            <a:r>
              <a:rPr lang="en-US" altLang="zh-CN" sz="2000" dirty="0">
                <a:latin typeface="Times New Roman" pitchFamily="18" charset="0"/>
                <a:ea typeface="Times New Roman" panose="02020603050405020304" pitchFamily="18" charset="0"/>
                <a:cs typeface="Times New Roman" pitchFamily="18" charset="0"/>
              </a:rPr>
              <a:t>system</a:t>
            </a:r>
            <a:r>
              <a:rPr lang="en-US" sz="2000" dirty="0">
                <a:latin typeface="Times New Roman" pitchFamily="18" charset="0"/>
                <a:ea typeface="Times New Roman" panose="02020603050405020304" pitchFamily="18" charset="0"/>
                <a:cs typeface="Times New Roman" pitchFamily="18" charset="0"/>
              </a:rPr>
              <a:t> is about 14m, mainly composed of vacuum </a:t>
            </a:r>
            <a:r>
              <a:rPr lang="en-US" altLang="zh-CN" sz="2000" dirty="0">
                <a:latin typeface="Times New Roman" pitchFamily="18" charset="0"/>
                <a:ea typeface="Times New Roman" panose="02020603050405020304" pitchFamily="18" charset="0"/>
                <a:cs typeface="Times New Roman" pitchFamily="18" charset="0"/>
              </a:rPr>
              <a:t>chamber</a:t>
            </a:r>
            <a:r>
              <a:rPr lang="en-US" sz="2000" dirty="0">
                <a:latin typeface="Times New Roman" pitchFamily="18" charset="0"/>
                <a:ea typeface="Times New Roman" panose="02020603050405020304" pitchFamily="18" charset="0"/>
                <a:cs typeface="Times New Roman" pitchFamily="18" charset="0"/>
              </a:rPr>
              <a:t>, NEG </a:t>
            </a:r>
            <a:r>
              <a:rPr lang="en-US" altLang="zh-CN" sz="2000" dirty="0">
                <a:latin typeface="Times New Roman" pitchFamily="18" charset="0"/>
                <a:ea typeface="Times New Roman" panose="02020603050405020304" pitchFamily="18" charset="0"/>
                <a:cs typeface="Times New Roman" pitchFamily="18" charset="0"/>
              </a:rPr>
              <a:t>coating</a:t>
            </a:r>
            <a:r>
              <a:rPr lang="en-US" sz="2000" dirty="0">
                <a:latin typeface="Times New Roman" pitchFamily="18" charset="0"/>
                <a:ea typeface="Times New Roman" panose="02020603050405020304" pitchFamily="18" charset="0"/>
                <a:cs typeface="Times New Roman" pitchFamily="18" charset="0"/>
              </a:rPr>
              <a:t>, water cooling system, support system, etc.</a:t>
            </a:r>
          </a:p>
          <a:p>
            <a:pPr>
              <a:lnSpc>
                <a:spcPct val="100000"/>
              </a:lnSpc>
              <a:spcAft>
                <a:spcPts val="600"/>
              </a:spcAft>
            </a:pPr>
            <a:r>
              <a:rPr lang="en-US" sz="2000" dirty="0">
                <a:latin typeface="Times New Roman" pitchFamily="18" charset="0"/>
                <a:ea typeface="Times New Roman" panose="02020603050405020304" pitchFamily="18" charset="0"/>
                <a:cs typeface="Times New Roman" pitchFamily="18" charset="0"/>
              </a:rPr>
              <a:t>The energy, beam life, and pressure indicators of the vacuum system at MDI are</a:t>
            </a:r>
            <a:r>
              <a:rPr lang="zh-CN" altLang="en-US" sz="2000" dirty="0">
                <a:latin typeface="Times New Roman" pitchFamily="18" charset="0"/>
                <a:ea typeface="Times New Roman" panose="02020603050405020304" pitchFamily="18" charset="0"/>
                <a:cs typeface="Times New Roman" pitchFamily="18" charset="0"/>
              </a:rPr>
              <a:t> </a:t>
            </a:r>
            <a:r>
              <a:rPr lang="en-US" altLang="zh-CN" sz="2000" dirty="0">
                <a:latin typeface="Times New Roman" pitchFamily="18" charset="0"/>
                <a:ea typeface="Times New Roman" panose="02020603050405020304" pitchFamily="18" charset="0"/>
                <a:cs typeface="Times New Roman" pitchFamily="18" charset="0"/>
              </a:rPr>
              <a:t>as</a:t>
            </a:r>
            <a:r>
              <a:rPr lang="zh-CN" altLang="en-US" sz="2000" dirty="0">
                <a:latin typeface="Times New Roman" pitchFamily="18" charset="0"/>
                <a:ea typeface="Times New Roman" panose="02020603050405020304" pitchFamily="18" charset="0"/>
                <a:cs typeface="Times New Roman" pitchFamily="18" charset="0"/>
              </a:rPr>
              <a:t> </a:t>
            </a:r>
            <a:r>
              <a:rPr lang="en-US" altLang="zh-CN" sz="2000" dirty="0">
                <a:latin typeface="Times New Roman" pitchFamily="18" charset="0"/>
                <a:ea typeface="Times New Roman" panose="02020603050405020304" pitchFamily="18" charset="0"/>
                <a:cs typeface="Times New Roman" pitchFamily="18" charset="0"/>
              </a:rPr>
              <a:t>the</a:t>
            </a:r>
            <a:r>
              <a:rPr lang="zh-CN" altLang="en-US" sz="2000" dirty="0">
                <a:latin typeface="Times New Roman" pitchFamily="18" charset="0"/>
                <a:ea typeface="Times New Roman" panose="02020603050405020304" pitchFamily="18" charset="0"/>
                <a:cs typeface="Times New Roman" pitchFamily="18" charset="0"/>
              </a:rPr>
              <a:t> </a:t>
            </a:r>
            <a:r>
              <a:rPr lang="en-US" altLang="zh-CN" sz="2000" dirty="0">
                <a:latin typeface="Times New Roman" pitchFamily="18" charset="0"/>
                <a:ea typeface="Times New Roman" panose="02020603050405020304" pitchFamily="18" charset="0"/>
                <a:cs typeface="Times New Roman" pitchFamily="18" charset="0"/>
              </a:rPr>
              <a:t>same as collider ring;</a:t>
            </a:r>
            <a:endParaRPr lang="en-US" sz="2000" dirty="0">
              <a:effectLst/>
              <a:latin typeface="Times New Roman" pitchFamily="18" charset="0"/>
              <a:ea typeface="Times New Roman" panose="02020603050405020304" pitchFamily="18" charset="0"/>
              <a:cs typeface="Times New Roman" pitchFamily="18" charset="0"/>
            </a:endParaRPr>
          </a:p>
        </p:txBody>
      </p:sp>
      <p:pic>
        <p:nvPicPr>
          <p:cNvPr id="8" name="图片 7">
            <a:extLst>
              <a:ext uri="{FF2B5EF4-FFF2-40B4-BE49-F238E27FC236}">
                <a16:creationId xmlns:a16="http://schemas.microsoft.com/office/drawing/2014/main" id="{848A466C-73F1-4630-9B93-C80A02C6D3CE}"/>
              </a:ext>
            </a:extLst>
          </p:cNvPr>
          <p:cNvPicPr>
            <a:picLocks noChangeAspect="1"/>
          </p:cNvPicPr>
          <p:nvPr/>
        </p:nvPicPr>
        <p:blipFill>
          <a:blip r:embed="rId3"/>
          <a:stretch>
            <a:fillRect/>
          </a:stretch>
        </p:blipFill>
        <p:spPr>
          <a:xfrm>
            <a:off x="7331213" y="1098633"/>
            <a:ext cx="4711567" cy="3131704"/>
          </a:xfrm>
          <a:prstGeom prst="rect">
            <a:avLst/>
          </a:prstGeom>
        </p:spPr>
      </p:pic>
      <p:grpSp>
        <p:nvGrpSpPr>
          <p:cNvPr id="9" name="组合 8">
            <a:extLst>
              <a:ext uri="{FF2B5EF4-FFF2-40B4-BE49-F238E27FC236}">
                <a16:creationId xmlns:a16="http://schemas.microsoft.com/office/drawing/2014/main" id="{71E3DDCE-95D3-4FB6-87A9-FAC44CBA209B}"/>
              </a:ext>
            </a:extLst>
          </p:cNvPr>
          <p:cNvGrpSpPr/>
          <p:nvPr/>
        </p:nvGrpSpPr>
        <p:grpSpPr>
          <a:xfrm>
            <a:off x="0" y="4353383"/>
            <a:ext cx="11965082" cy="2167802"/>
            <a:chOff x="132939" y="3789040"/>
            <a:chExt cx="11965082" cy="2167802"/>
          </a:xfrm>
        </p:grpSpPr>
        <p:pic>
          <p:nvPicPr>
            <p:cNvPr id="10" name="Picture 2">
              <a:extLst>
                <a:ext uri="{FF2B5EF4-FFF2-40B4-BE49-F238E27FC236}">
                  <a16:creationId xmlns:a16="http://schemas.microsoft.com/office/drawing/2014/main" id="{BD441E00-09C1-4287-B75B-70502D909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39" y="3789040"/>
              <a:ext cx="11965082" cy="65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15">
              <a:extLst>
                <a:ext uri="{FF2B5EF4-FFF2-40B4-BE49-F238E27FC236}">
                  <a16:creationId xmlns:a16="http://schemas.microsoft.com/office/drawing/2014/main" id="{06FC9530-F4B3-4A62-951E-86C9E13E85BF}"/>
                </a:ext>
              </a:extLst>
            </p:cNvPr>
            <p:cNvSpPr txBox="1"/>
            <p:nvPr/>
          </p:nvSpPr>
          <p:spPr>
            <a:xfrm>
              <a:off x="695400" y="5320952"/>
              <a:ext cx="1800200"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ltLang="zh-CN" dirty="0">
                  <a:latin typeface="Arial" panose="020B0604020202020204" pitchFamily="34" charset="0"/>
                  <a:cs typeface="Arial" panose="020B0604020202020204" pitchFamily="34" charset="0"/>
                </a:rPr>
                <a:t>Crotch </a:t>
              </a:r>
              <a:r>
                <a:rPr lang="en-US" altLang="zh-CN" dirty="0"/>
                <a:t>chamber</a:t>
              </a:r>
            </a:p>
            <a:p>
              <a:r>
                <a:rPr lang="en-US" altLang="zh-CN" sz="1600" dirty="0">
                  <a:solidFill>
                    <a:srgbClr val="0000FF"/>
                  </a:solidFill>
                </a:rPr>
                <a:t>Z: 783~855mm</a:t>
              </a:r>
            </a:p>
          </p:txBody>
        </p:sp>
        <p:cxnSp>
          <p:nvCxnSpPr>
            <p:cNvPr id="12" name="直接连接符 11">
              <a:extLst>
                <a:ext uri="{FF2B5EF4-FFF2-40B4-BE49-F238E27FC236}">
                  <a16:creationId xmlns:a16="http://schemas.microsoft.com/office/drawing/2014/main" id="{0FACAC10-4E87-4924-B893-79ED8A792035}"/>
                </a:ext>
              </a:extLst>
            </p:cNvPr>
            <p:cNvCxnSpPr>
              <a:cxnSpLocks/>
              <a:stCxn id="11" idx="0"/>
            </p:cNvCxnSpPr>
            <p:nvPr/>
          </p:nvCxnSpPr>
          <p:spPr>
            <a:xfrm flipH="1" flipV="1">
              <a:off x="623392" y="4115908"/>
              <a:ext cx="972108" cy="1205044"/>
            </a:xfrm>
            <a:prstGeom prst="line">
              <a:avLst/>
            </a:prstGeom>
          </p:spPr>
          <p:style>
            <a:lnRef idx="1">
              <a:schemeClr val="dk1"/>
            </a:lnRef>
            <a:fillRef idx="0">
              <a:schemeClr val="dk1"/>
            </a:fillRef>
            <a:effectRef idx="0">
              <a:schemeClr val="dk1"/>
            </a:effectRef>
            <a:fontRef idx="minor">
              <a:schemeClr val="tx1"/>
            </a:fontRef>
          </p:style>
        </p:cxnSp>
        <p:sp>
          <p:nvSpPr>
            <p:cNvPr id="13" name="文本框 15">
              <a:extLst>
                <a:ext uri="{FF2B5EF4-FFF2-40B4-BE49-F238E27FC236}">
                  <a16:creationId xmlns:a16="http://schemas.microsoft.com/office/drawing/2014/main" id="{06FC9530-F4B3-4A62-951E-86C9E13E85BF}"/>
                </a:ext>
              </a:extLst>
            </p:cNvPr>
            <p:cNvSpPr txBox="1"/>
            <p:nvPr/>
          </p:nvSpPr>
          <p:spPr>
            <a:xfrm>
              <a:off x="3287688" y="5341289"/>
              <a:ext cx="1800200"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l-GR" altLang="zh-CN" dirty="0"/>
                <a:t>Φ</a:t>
              </a:r>
              <a:r>
                <a:rPr lang="en-US" altLang="zh-CN" dirty="0"/>
                <a:t>20 chamber</a:t>
              </a:r>
            </a:p>
            <a:p>
              <a:r>
                <a:rPr lang="en-US" altLang="zh-CN" sz="1600" dirty="0">
                  <a:solidFill>
                    <a:srgbClr val="0000FF"/>
                  </a:solidFill>
                </a:rPr>
                <a:t>Z: 855~4438mm</a:t>
              </a:r>
            </a:p>
          </p:txBody>
        </p:sp>
        <p:cxnSp>
          <p:nvCxnSpPr>
            <p:cNvPr id="15" name="直接连接符 14">
              <a:extLst>
                <a:ext uri="{FF2B5EF4-FFF2-40B4-BE49-F238E27FC236}">
                  <a16:creationId xmlns:a16="http://schemas.microsoft.com/office/drawing/2014/main" id="{0FACAC10-4E87-4924-B893-79ED8A792035}"/>
                </a:ext>
              </a:extLst>
            </p:cNvPr>
            <p:cNvCxnSpPr>
              <a:cxnSpLocks/>
              <a:stCxn id="13" idx="0"/>
            </p:cNvCxnSpPr>
            <p:nvPr/>
          </p:nvCxnSpPr>
          <p:spPr>
            <a:xfrm flipH="1" flipV="1">
              <a:off x="2999656" y="4136245"/>
              <a:ext cx="1188132" cy="1205044"/>
            </a:xfrm>
            <a:prstGeom prst="line">
              <a:avLst/>
            </a:prstGeom>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06FC9530-F4B3-4A62-951E-86C9E13E85BF}"/>
                </a:ext>
              </a:extLst>
            </p:cNvPr>
            <p:cNvSpPr txBox="1"/>
            <p:nvPr/>
          </p:nvSpPr>
          <p:spPr>
            <a:xfrm>
              <a:off x="9787302" y="5320950"/>
              <a:ext cx="1800200"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l-GR" altLang="zh-CN" dirty="0"/>
                <a:t>Φ</a:t>
              </a:r>
              <a:r>
                <a:rPr lang="en-US" altLang="zh-CN" dirty="0"/>
                <a:t>30 chamber</a:t>
              </a:r>
            </a:p>
            <a:p>
              <a:r>
                <a:rPr lang="en-US" altLang="zh-CN" sz="1600" dirty="0">
                  <a:solidFill>
                    <a:srgbClr val="0000FF"/>
                  </a:solidFill>
                </a:rPr>
                <a:t>Z: 4653~7000mm</a:t>
              </a:r>
            </a:p>
          </p:txBody>
        </p:sp>
        <p:cxnSp>
          <p:nvCxnSpPr>
            <p:cNvPr id="17" name="直接连接符 16">
              <a:extLst>
                <a:ext uri="{FF2B5EF4-FFF2-40B4-BE49-F238E27FC236}">
                  <a16:creationId xmlns:a16="http://schemas.microsoft.com/office/drawing/2014/main" id="{0FACAC10-4E87-4924-B893-79ED8A792035}"/>
                </a:ext>
              </a:extLst>
            </p:cNvPr>
            <p:cNvCxnSpPr>
              <a:cxnSpLocks/>
              <a:stCxn id="16" idx="0"/>
            </p:cNvCxnSpPr>
            <p:nvPr/>
          </p:nvCxnSpPr>
          <p:spPr>
            <a:xfrm flipH="1" flipV="1">
              <a:off x="9624392" y="4281547"/>
              <a:ext cx="1063010" cy="1039403"/>
            </a:xfrm>
            <a:prstGeom prst="line">
              <a:avLst/>
            </a:prstGeom>
          </p:spPr>
          <p:style>
            <a:lnRef idx="1">
              <a:schemeClr val="dk1"/>
            </a:lnRef>
            <a:fillRef idx="0">
              <a:schemeClr val="dk1"/>
            </a:fillRef>
            <a:effectRef idx="0">
              <a:schemeClr val="dk1"/>
            </a:effectRef>
            <a:fontRef idx="minor">
              <a:schemeClr val="tx1"/>
            </a:fontRef>
          </p:style>
        </p:cxnSp>
        <p:sp>
          <p:nvSpPr>
            <p:cNvPr id="18" name="文本框 15">
              <a:extLst>
                <a:ext uri="{FF2B5EF4-FFF2-40B4-BE49-F238E27FC236}">
                  <a16:creationId xmlns:a16="http://schemas.microsoft.com/office/drawing/2014/main" id="{06FC9530-F4B3-4A62-951E-86C9E13E85BF}"/>
                </a:ext>
              </a:extLst>
            </p:cNvPr>
            <p:cNvSpPr txBox="1"/>
            <p:nvPr/>
          </p:nvSpPr>
          <p:spPr>
            <a:xfrm>
              <a:off x="7608168" y="5320951"/>
              <a:ext cx="1800200" cy="615553"/>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l-GR" altLang="zh-CN" dirty="0"/>
                <a:t>Φ</a:t>
              </a:r>
              <a:r>
                <a:rPr lang="en-US" altLang="zh-CN" dirty="0"/>
                <a:t>20-30 chamber</a:t>
              </a:r>
            </a:p>
            <a:p>
              <a:r>
                <a:rPr lang="en-US" altLang="zh-CN" sz="1600" dirty="0">
                  <a:solidFill>
                    <a:srgbClr val="0000FF"/>
                  </a:solidFill>
                </a:rPr>
                <a:t>Z: 4438~4653mm</a:t>
              </a:r>
            </a:p>
          </p:txBody>
        </p:sp>
        <p:cxnSp>
          <p:nvCxnSpPr>
            <p:cNvPr id="19" name="直接连接符 18">
              <a:extLst>
                <a:ext uri="{FF2B5EF4-FFF2-40B4-BE49-F238E27FC236}">
                  <a16:creationId xmlns:a16="http://schemas.microsoft.com/office/drawing/2014/main" id="{0FACAC10-4E87-4924-B893-79ED8A792035}"/>
                </a:ext>
              </a:extLst>
            </p:cNvPr>
            <p:cNvCxnSpPr>
              <a:cxnSpLocks/>
              <a:stCxn id="18" idx="0"/>
            </p:cNvCxnSpPr>
            <p:nvPr/>
          </p:nvCxnSpPr>
          <p:spPr>
            <a:xfrm flipH="1" flipV="1">
              <a:off x="7464152" y="4281547"/>
              <a:ext cx="1044116" cy="1039404"/>
            </a:xfrm>
            <a:prstGeom prst="line">
              <a:avLst/>
            </a:prstGeom>
          </p:spPr>
          <p:style>
            <a:lnRef idx="1">
              <a:schemeClr val="dk1"/>
            </a:lnRef>
            <a:fillRef idx="0">
              <a:schemeClr val="dk1"/>
            </a:fillRef>
            <a:effectRef idx="0">
              <a:schemeClr val="dk1"/>
            </a:effectRef>
            <a:fontRef idx="minor">
              <a:schemeClr val="tx1"/>
            </a:fontRef>
          </p:style>
        </p:cxnSp>
      </p:grpSp>
      <p:sp>
        <p:nvSpPr>
          <p:cNvPr id="20" name="Content Placeholder 2">
            <a:extLst>
              <a:ext uri="{FF2B5EF4-FFF2-40B4-BE49-F238E27FC236}">
                <a16:creationId xmlns:a16="http://schemas.microsoft.com/office/drawing/2014/main" id="{CB572127-7745-4AAC-977E-16EAD0D0CB4F}"/>
              </a:ext>
            </a:extLst>
          </p:cNvPr>
          <p:cNvSpPr txBox="1">
            <a:spLocks/>
          </p:cNvSpPr>
          <p:nvPr/>
        </p:nvSpPr>
        <p:spPr>
          <a:xfrm>
            <a:off x="263352" y="2909033"/>
            <a:ext cx="11593288" cy="1800199"/>
          </a:xfrm>
          <a:prstGeom prst="rect">
            <a:avLst/>
          </a:prstGeom>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3" indent="-342900">
              <a:spcBef>
                <a:spcPts val="0"/>
              </a:spcBef>
              <a:spcAft>
                <a:spcPts val="600"/>
              </a:spcAft>
              <a:buClr>
                <a:srgbClr val="FFC000"/>
              </a:buClr>
              <a:buSzPct val="80000"/>
              <a:buFont typeface="Wingdings" pitchFamily="2" charset="2"/>
              <a:buChar char="n"/>
            </a:pPr>
            <a:r>
              <a:rPr lang="en-US" altLang="zh-CN" dirty="0">
                <a:latin typeface="Times New Roman" pitchFamily="18" charset="0"/>
                <a:ea typeface="Times New Roman" panose="02020603050405020304" pitchFamily="18" charset="0"/>
                <a:cs typeface="Times New Roman" pitchFamily="18" charset="0"/>
              </a:rPr>
              <a:t>The length of MDI vacuum chamber is about 14m.</a:t>
            </a: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Central beam pipe</a:t>
            </a:r>
            <a:r>
              <a:rPr lang="zh-CN" altLang="en-US" dirty="0">
                <a:latin typeface="Times New Roman" pitchFamily="18" charset="0"/>
                <a:ea typeface="Times New Roman" panose="02020603050405020304" pitchFamily="18" charset="0"/>
                <a:cs typeface="Times New Roman" pitchFamily="18" charset="0"/>
              </a:rPr>
              <a:t>：</a:t>
            </a:r>
            <a:r>
              <a:rPr lang="en-US" altLang="zh-CN" dirty="0">
                <a:latin typeface="Times New Roman" pitchFamily="18" charset="0"/>
                <a:ea typeface="Times New Roman" panose="02020603050405020304" pitchFamily="18" charset="0"/>
                <a:cs typeface="Times New Roman" pitchFamily="18" charset="0"/>
              </a:rPr>
              <a:t>-700~700mm</a:t>
            </a:r>
            <a:r>
              <a:rPr lang="zh-CN" altLang="en-US" dirty="0">
                <a:latin typeface="Times New Roman" pitchFamily="18" charset="0"/>
                <a:ea typeface="Times New Roman" panose="02020603050405020304" pitchFamily="18" charset="0"/>
                <a:cs typeface="Times New Roman" pitchFamily="18" charset="0"/>
              </a:rPr>
              <a:t>；</a:t>
            </a:r>
            <a:endParaRPr lang="en-US" altLang="zh-CN" dirty="0">
              <a:latin typeface="Times New Roman" pitchFamily="18" charset="0"/>
              <a:ea typeface="Times New Roman" panose="02020603050405020304" pitchFamily="18" charset="0"/>
              <a:cs typeface="Times New Roman" pitchFamily="18" charset="0"/>
            </a:endParaRP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RVC</a:t>
            </a:r>
            <a:r>
              <a:rPr lang="zh-CN" altLang="en-US" dirty="0">
                <a:latin typeface="Times New Roman" pitchFamily="18" charset="0"/>
                <a:ea typeface="Times New Roman" panose="02020603050405020304" pitchFamily="18" charset="0"/>
                <a:cs typeface="Times New Roman" pitchFamily="18" charset="0"/>
              </a:rPr>
              <a:t>：</a:t>
            </a:r>
            <a:r>
              <a:rPr lang="en-US" altLang="zh-CN" dirty="0">
                <a:latin typeface="Times New Roman" pitchFamily="18" charset="0"/>
                <a:ea typeface="Times New Roman" panose="02020603050405020304" pitchFamily="18" charset="0"/>
                <a:cs typeface="Times New Roman" pitchFamily="18" charset="0"/>
              </a:rPr>
              <a:t>700-783mm</a:t>
            </a:r>
            <a:r>
              <a:rPr lang="zh-CN" altLang="en-US" dirty="0">
                <a:latin typeface="Times New Roman" pitchFamily="18" charset="0"/>
                <a:ea typeface="Times New Roman" panose="02020603050405020304" pitchFamily="18" charset="0"/>
                <a:cs typeface="Times New Roman" pitchFamily="18" charset="0"/>
              </a:rPr>
              <a:t>；</a:t>
            </a:r>
            <a:endParaRPr lang="en-US" altLang="zh-CN" dirty="0">
              <a:latin typeface="Times New Roman" pitchFamily="18" charset="0"/>
              <a:ea typeface="Times New Roman" panose="02020603050405020304" pitchFamily="18" charset="0"/>
              <a:cs typeface="Times New Roman" pitchFamily="18" charset="0"/>
            </a:endParaRP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Chamber</a:t>
            </a:r>
            <a:r>
              <a:rPr lang="zh-CN" altLang="en-US" dirty="0">
                <a:latin typeface="Times New Roman" pitchFamily="18" charset="0"/>
                <a:ea typeface="Times New Roman" panose="02020603050405020304" pitchFamily="18" charset="0"/>
                <a:cs typeface="Times New Roman" pitchFamily="18" charset="0"/>
              </a:rPr>
              <a:t>：</a:t>
            </a:r>
            <a:r>
              <a:rPr lang="en-US" altLang="zh-CN" dirty="0">
                <a:latin typeface="Times New Roman" pitchFamily="18" charset="0"/>
                <a:ea typeface="Times New Roman" panose="02020603050405020304" pitchFamily="18" charset="0"/>
                <a:cs typeface="Times New Roman" pitchFamily="18" charset="0"/>
              </a:rPr>
              <a:t>783-7000mm.</a:t>
            </a:r>
          </a:p>
        </p:txBody>
      </p:sp>
    </p:spTree>
    <p:extLst>
      <p:ext uri="{BB962C8B-B14F-4D97-AF65-F5344CB8AC3E}">
        <p14:creationId xmlns:p14="http://schemas.microsoft.com/office/powerpoint/2010/main" val="450977743"/>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istrator\Desktop\11112.png">
            <a:extLst>
              <a:ext uri="{FF2B5EF4-FFF2-40B4-BE49-F238E27FC236}">
                <a16:creationId xmlns:a16="http://schemas.microsoft.com/office/drawing/2014/main" id="{E517AA0F-6A14-46A2-BDB7-D38CF56A7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5209" y="145436"/>
            <a:ext cx="949382" cy="55954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13</a:t>
            </a:fld>
            <a:endParaRPr lang="zh-CN" altLang="en-US" dirty="0"/>
          </a:p>
        </p:txBody>
      </p:sp>
      <p:sp>
        <p:nvSpPr>
          <p:cNvPr id="18"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lnSpc>
                <a:spcPct val="100000"/>
              </a:lnSpc>
            </a:pPr>
            <a:r>
              <a:rPr lang="en-US" altLang="zh-CN" b="1" dirty="0">
                <a:solidFill>
                  <a:schemeClr val="tx2"/>
                </a:solidFill>
                <a:ea typeface="微软雅黑" panose="020B0503020204020204" pitchFamily="34" charset="-122"/>
              </a:rPr>
              <a:t>The structure of beam chamber</a:t>
            </a:r>
          </a:p>
        </p:txBody>
      </p:sp>
      <p:sp>
        <p:nvSpPr>
          <p:cNvPr id="19" name="Content Placeholder 2"/>
          <p:cNvSpPr txBox="1">
            <a:spLocks/>
          </p:cNvSpPr>
          <p:nvPr/>
        </p:nvSpPr>
        <p:spPr>
          <a:xfrm>
            <a:off x="263352" y="1196753"/>
            <a:ext cx="11593288" cy="2376264"/>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3" indent="-342900">
              <a:spcBef>
                <a:spcPts val="0"/>
              </a:spcBef>
              <a:spcAft>
                <a:spcPts val="600"/>
              </a:spcAft>
              <a:buClr>
                <a:srgbClr val="FFC000"/>
              </a:buClr>
              <a:buSzPct val="80000"/>
              <a:buFont typeface="Wingdings" pitchFamily="2" charset="2"/>
              <a:buChar char="n"/>
            </a:pPr>
            <a:r>
              <a:rPr lang="en-US" altLang="zh-CN" dirty="0">
                <a:latin typeface="Times New Roman" pitchFamily="18" charset="0"/>
                <a:ea typeface="Times New Roman" panose="02020603050405020304" pitchFamily="18" charset="0"/>
                <a:cs typeface="Times New Roman" pitchFamily="18" charset="0"/>
              </a:rPr>
              <a:t>The vacuum chamber is made of </a:t>
            </a:r>
            <a:r>
              <a:rPr lang="en-US" altLang="zh-CN" dirty="0" err="1">
                <a:latin typeface="Times New Roman" pitchFamily="18" charset="0"/>
                <a:cs typeface="Times New Roman" pitchFamily="18" charset="0"/>
              </a:rPr>
              <a:t>CuCrZr</a:t>
            </a:r>
            <a:r>
              <a:rPr lang="en-US" altLang="zh-CN" dirty="0">
                <a:latin typeface="Times New Roman" pitchFamily="18" charset="0"/>
                <a:ea typeface="Times New Roman" panose="02020603050405020304" pitchFamily="18" charset="0"/>
                <a:cs typeface="Times New Roman" pitchFamily="18" charset="0"/>
              </a:rPr>
              <a:t> (C18150), with a cooling water pipe welded on the outer side. The cross-section of the circular pipe with a diameter of 20 is shown in the figure.</a:t>
            </a: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Inner diameter  φ20mm</a:t>
            </a:r>
            <a:r>
              <a:rPr lang="zh-CN" altLang="en-US" dirty="0">
                <a:latin typeface="Times New Roman" pitchFamily="18" charset="0"/>
                <a:ea typeface="Times New Roman" panose="02020603050405020304" pitchFamily="18" charset="0"/>
                <a:cs typeface="Times New Roman" pitchFamily="18" charset="0"/>
              </a:rPr>
              <a:t>；</a:t>
            </a:r>
            <a:endParaRPr lang="en-US" altLang="zh-CN" dirty="0">
              <a:latin typeface="Times New Roman" pitchFamily="18" charset="0"/>
              <a:ea typeface="Times New Roman" panose="02020603050405020304" pitchFamily="18" charset="0"/>
              <a:cs typeface="Times New Roman" pitchFamily="18" charset="0"/>
            </a:endParaRP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Outer diameter φ26mm</a:t>
            </a:r>
            <a:r>
              <a:rPr lang="zh-CN" altLang="en-US" dirty="0">
                <a:latin typeface="Times New Roman" pitchFamily="18" charset="0"/>
                <a:ea typeface="Times New Roman" panose="02020603050405020304" pitchFamily="18" charset="0"/>
                <a:cs typeface="Times New Roman" pitchFamily="18" charset="0"/>
              </a:rPr>
              <a:t>；</a:t>
            </a:r>
            <a:endParaRPr lang="en-US" altLang="zh-CN" dirty="0">
              <a:latin typeface="Times New Roman" pitchFamily="18" charset="0"/>
              <a:ea typeface="Times New Roman" panose="02020603050405020304" pitchFamily="18" charset="0"/>
              <a:cs typeface="Times New Roman" pitchFamily="18" charset="0"/>
            </a:endParaRP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Width 29mm</a:t>
            </a:r>
            <a:r>
              <a:rPr lang="zh-CN" altLang="en-US" dirty="0">
                <a:latin typeface="Times New Roman" pitchFamily="18" charset="0"/>
                <a:ea typeface="Times New Roman" panose="02020603050405020304" pitchFamily="18" charset="0"/>
                <a:cs typeface="Times New Roman" pitchFamily="18" charset="0"/>
              </a:rPr>
              <a:t>；</a:t>
            </a:r>
            <a:endParaRPr lang="en-US" altLang="zh-CN" dirty="0">
              <a:latin typeface="Times New Roman" pitchFamily="18" charset="0"/>
              <a:ea typeface="Times New Roman" panose="02020603050405020304" pitchFamily="18" charset="0"/>
              <a:cs typeface="Times New Roman" pitchFamily="18" charset="0"/>
            </a:endParaRP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Multi-layer heating film</a:t>
            </a:r>
            <a:r>
              <a:rPr lang="zh-CN" altLang="en-US" dirty="0">
                <a:latin typeface="Times New Roman" pitchFamily="18" charset="0"/>
                <a:ea typeface="Times New Roman" panose="02020603050405020304" pitchFamily="18" charset="0"/>
                <a:cs typeface="Times New Roman" pitchFamily="18" charset="0"/>
              </a:rPr>
              <a:t>：</a:t>
            </a:r>
            <a:r>
              <a:rPr lang="en-US" altLang="zh-CN" dirty="0">
                <a:latin typeface="Times New Roman" pitchFamily="18" charset="0"/>
                <a:ea typeface="Times New Roman" panose="02020603050405020304" pitchFamily="18" charset="0"/>
                <a:cs typeface="Times New Roman" pitchFamily="18" charset="0"/>
              </a:rPr>
              <a:t>0.5mm.</a:t>
            </a:r>
          </a:p>
        </p:txBody>
      </p:sp>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9608" y="1972318"/>
            <a:ext cx="2510946" cy="241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6348" y="2239354"/>
            <a:ext cx="2190526" cy="189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ontent Placeholder 2">
            <a:extLst>
              <a:ext uri="{FF2B5EF4-FFF2-40B4-BE49-F238E27FC236}">
                <a16:creationId xmlns:a16="http://schemas.microsoft.com/office/drawing/2014/main" id="{6235BBA0-C6B4-4E04-B01C-B669ECF67CF4}"/>
              </a:ext>
            </a:extLst>
          </p:cNvPr>
          <p:cNvSpPr txBox="1">
            <a:spLocks/>
          </p:cNvSpPr>
          <p:nvPr/>
        </p:nvSpPr>
        <p:spPr>
          <a:xfrm>
            <a:off x="245529" y="3888354"/>
            <a:ext cx="11593288" cy="1800199"/>
          </a:xfrm>
          <a:prstGeom prst="rect">
            <a:avLst/>
          </a:prstGeom>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3" indent="-342900">
              <a:spcBef>
                <a:spcPts val="0"/>
              </a:spcBef>
              <a:spcAft>
                <a:spcPts val="600"/>
              </a:spcAft>
              <a:buClr>
                <a:srgbClr val="FFC000"/>
              </a:buClr>
              <a:buSzPct val="80000"/>
              <a:buFont typeface="Wingdings" pitchFamily="2" charset="2"/>
              <a:buChar char="n"/>
            </a:pPr>
            <a:r>
              <a:rPr lang="en-US" altLang="zh-CN" dirty="0">
                <a:latin typeface="Times New Roman" pitchFamily="18" charset="0"/>
                <a:ea typeface="Times New Roman" panose="02020603050405020304" pitchFamily="18" charset="0"/>
                <a:cs typeface="Times New Roman" pitchFamily="18" charset="0"/>
              </a:rPr>
              <a:t>The length of MDI vacuum chamber is about 14m.</a:t>
            </a: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Central beam pipe</a:t>
            </a:r>
            <a:r>
              <a:rPr lang="zh-CN" altLang="en-US" dirty="0">
                <a:latin typeface="Times New Roman" pitchFamily="18" charset="0"/>
                <a:ea typeface="Times New Roman" panose="02020603050405020304" pitchFamily="18" charset="0"/>
                <a:cs typeface="Times New Roman" pitchFamily="18" charset="0"/>
              </a:rPr>
              <a:t>：</a:t>
            </a:r>
            <a:r>
              <a:rPr lang="en-US" altLang="zh-CN" dirty="0">
                <a:latin typeface="Times New Roman" pitchFamily="18" charset="0"/>
                <a:ea typeface="Times New Roman" panose="02020603050405020304" pitchFamily="18" charset="0"/>
                <a:cs typeface="Times New Roman" pitchFamily="18" charset="0"/>
              </a:rPr>
              <a:t>-700~700mm</a:t>
            </a:r>
            <a:r>
              <a:rPr lang="zh-CN" altLang="en-US" dirty="0">
                <a:latin typeface="Times New Roman" pitchFamily="18" charset="0"/>
                <a:ea typeface="Times New Roman" panose="02020603050405020304" pitchFamily="18" charset="0"/>
                <a:cs typeface="Times New Roman" pitchFamily="18" charset="0"/>
              </a:rPr>
              <a:t>；</a:t>
            </a:r>
            <a:endParaRPr lang="en-US" altLang="zh-CN" dirty="0">
              <a:latin typeface="Times New Roman" pitchFamily="18" charset="0"/>
              <a:ea typeface="Times New Roman" panose="02020603050405020304" pitchFamily="18" charset="0"/>
              <a:cs typeface="Times New Roman" pitchFamily="18" charset="0"/>
            </a:endParaRP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RVC</a:t>
            </a:r>
            <a:r>
              <a:rPr lang="zh-CN" altLang="en-US" dirty="0">
                <a:latin typeface="Times New Roman" pitchFamily="18" charset="0"/>
                <a:ea typeface="Times New Roman" panose="02020603050405020304" pitchFamily="18" charset="0"/>
                <a:cs typeface="Times New Roman" pitchFamily="18" charset="0"/>
              </a:rPr>
              <a:t>：</a:t>
            </a:r>
            <a:r>
              <a:rPr lang="en-US" altLang="zh-CN" dirty="0">
                <a:latin typeface="Times New Roman" pitchFamily="18" charset="0"/>
                <a:ea typeface="Times New Roman" panose="02020603050405020304" pitchFamily="18" charset="0"/>
                <a:cs typeface="Times New Roman" pitchFamily="18" charset="0"/>
              </a:rPr>
              <a:t>700-783mm</a:t>
            </a:r>
            <a:r>
              <a:rPr lang="zh-CN" altLang="en-US" dirty="0">
                <a:latin typeface="Times New Roman" pitchFamily="18" charset="0"/>
                <a:ea typeface="Times New Roman" panose="02020603050405020304" pitchFamily="18" charset="0"/>
                <a:cs typeface="Times New Roman" pitchFamily="18" charset="0"/>
              </a:rPr>
              <a:t>；</a:t>
            </a:r>
            <a:endParaRPr lang="en-US" altLang="zh-CN" dirty="0">
              <a:latin typeface="Times New Roman" pitchFamily="18" charset="0"/>
              <a:ea typeface="Times New Roman" panose="02020603050405020304" pitchFamily="18" charset="0"/>
              <a:cs typeface="Times New Roman" pitchFamily="18" charset="0"/>
            </a:endParaRP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Chamber</a:t>
            </a:r>
            <a:r>
              <a:rPr lang="zh-CN" altLang="en-US" dirty="0">
                <a:latin typeface="Times New Roman" pitchFamily="18" charset="0"/>
                <a:ea typeface="Times New Roman" panose="02020603050405020304" pitchFamily="18" charset="0"/>
                <a:cs typeface="Times New Roman" pitchFamily="18" charset="0"/>
              </a:rPr>
              <a:t>：</a:t>
            </a:r>
            <a:r>
              <a:rPr lang="en-US" altLang="zh-CN" dirty="0">
                <a:latin typeface="Times New Roman" pitchFamily="18" charset="0"/>
                <a:ea typeface="Times New Roman" panose="02020603050405020304" pitchFamily="18" charset="0"/>
                <a:cs typeface="Times New Roman" pitchFamily="18" charset="0"/>
              </a:rPr>
              <a:t>783-7000mm.</a:t>
            </a:r>
          </a:p>
        </p:txBody>
      </p:sp>
      <p:pic>
        <p:nvPicPr>
          <p:cNvPr id="29" name="Picture 4">
            <a:extLst>
              <a:ext uri="{FF2B5EF4-FFF2-40B4-BE49-F238E27FC236}">
                <a16:creationId xmlns:a16="http://schemas.microsoft.com/office/drawing/2014/main" id="{FC2053EA-21C1-472B-B6F4-E4A0546E4B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5977"/>
          <a:stretch/>
        </p:blipFill>
        <p:spPr bwMode="auto">
          <a:xfrm>
            <a:off x="8030370" y="4889272"/>
            <a:ext cx="3701519" cy="170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组合 29">
            <a:extLst>
              <a:ext uri="{FF2B5EF4-FFF2-40B4-BE49-F238E27FC236}">
                <a16:creationId xmlns:a16="http://schemas.microsoft.com/office/drawing/2014/main" id="{A6B16510-E624-4EF6-B400-CBCC93FA20EA}"/>
              </a:ext>
            </a:extLst>
          </p:cNvPr>
          <p:cNvGrpSpPr/>
          <p:nvPr/>
        </p:nvGrpSpPr>
        <p:grpSpPr>
          <a:xfrm>
            <a:off x="4878312" y="4662306"/>
            <a:ext cx="3055134" cy="1952731"/>
            <a:chOff x="623392" y="2996952"/>
            <a:chExt cx="4536504" cy="2714731"/>
          </a:xfrm>
        </p:grpSpPr>
        <p:grpSp>
          <p:nvGrpSpPr>
            <p:cNvPr id="31" name="组合 30">
              <a:extLst>
                <a:ext uri="{FF2B5EF4-FFF2-40B4-BE49-F238E27FC236}">
                  <a16:creationId xmlns:a16="http://schemas.microsoft.com/office/drawing/2014/main" id="{6147864C-DFBA-4F27-83F3-99915E41D064}"/>
                </a:ext>
              </a:extLst>
            </p:cNvPr>
            <p:cNvGrpSpPr/>
            <p:nvPr/>
          </p:nvGrpSpPr>
          <p:grpSpPr>
            <a:xfrm>
              <a:off x="623392" y="3356992"/>
              <a:ext cx="4536504" cy="2354691"/>
              <a:chOff x="551384" y="4067287"/>
              <a:chExt cx="4536504" cy="2354691"/>
            </a:xfrm>
          </p:grpSpPr>
          <p:grpSp>
            <p:nvGrpSpPr>
              <p:cNvPr id="37" name="组合 36">
                <a:extLst>
                  <a:ext uri="{FF2B5EF4-FFF2-40B4-BE49-F238E27FC236}">
                    <a16:creationId xmlns:a16="http://schemas.microsoft.com/office/drawing/2014/main" id="{5A658FF6-7AEE-4C38-AF59-BFDA312B5BBC}"/>
                  </a:ext>
                </a:extLst>
              </p:cNvPr>
              <p:cNvGrpSpPr/>
              <p:nvPr/>
            </p:nvGrpSpPr>
            <p:grpSpPr>
              <a:xfrm>
                <a:off x="551384" y="4067287"/>
                <a:ext cx="4266122" cy="2354691"/>
                <a:chOff x="551384" y="4067287"/>
                <a:chExt cx="4266122" cy="2354691"/>
              </a:xfrm>
            </p:grpSpPr>
            <p:pic>
              <p:nvPicPr>
                <p:cNvPr id="41" name="Picture 3">
                  <a:extLst>
                    <a:ext uri="{FF2B5EF4-FFF2-40B4-BE49-F238E27FC236}">
                      <a16:creationId xmlns:a16="http://schemas.microsoft.com/office/drawing/2014/main" id="{40695838-FF78-4707-B8CB-057340D9B5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84" y="4067287"/>
                  <a:ext cx="4266122" cy="196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2" name="直接连接符 41">
                  <a:extLst>
                    <a:ext uri="{FF2B5EF4-FFF2-40B4-BE49-F238E27FC236}">
                      <a16:creationId xmlns:a16="http://schemas.microsoft.com/office/drawing/2014/main" id="{04864F5F-6B25-4212-8C08-758C769B0EF3}"/>
                    </a:ext>
                  </a:extLst>
                </p:cNvPr>
                <p:cNvCxnSpPr/>
                <p:nvPr/>
              </p:nvCxnSpPr>
              <p:spPr>
                <a:xfrm>
                  <a:off x="1658936" y="5088550"/>
                  <a:ext cx="0" cy="13293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67359840-6FA8-457B-8922-65EED24BAD5A}"/>
                    </a:ext>
                  </a:extLst>
                </p:cNvPr>
                <p:cNvCxnSpPr/>
                <p:nvPr/>
              </p:nvCxnSpPr>
              <p:spPr>
                <a:xfrm>
                  <a:off x="3823016" y="5058070"/>
                  <a:ext cx="0" cy="13293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17BED227-C7EB-4F79-800E-481F6BCAC2BB}"/>
                    </a:ext>
                  </a:extLst>
                </p:cNvPr>
                <p:cNvCxnSpPr>
                  <a:stCxn id="46" idx="3"/>
                </p:cNvCxnSpPr>
                <p:nvPr/>
              </p:nvCxnSpPr>
              <p:spPr>
                <a:xfrm flipV="1">
                  <a:off x="2914304" y="6235024"/>
                  <a:ext cx="908712" cy="22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17443D24-73B3-46C1-97A5-EC507918292E}"/>
                    </a:ext>
                  </a:extLst>
                </p:cNvPr>
                <p:cNvCxnSpPr>
                  <a:stCxn id="46" idx="1"/>
                </p:cNvCxnSpPr>
                <p:nvPr/>
              </p:nvCxnSpPr>
              <p:spPr>
                <a:xfrm flipH="1" flipV="1">
                  <a:off x="1658936" y="6235024"/>
                  <a:ext cx="836664" cy="22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12">
                  <a:extLst>
                    <a:ext uri="{FF2B5EF4-FFF2-40B4-BE49-F238E27FC236}">
                      <a16:creationId xmlns:a16="http://schemas.microsoft.com/office/drawing/2014/main" id="{FDC8479D-8723-42D0-BCE1-76AB5F1AFE8A}"/>
                    </a:ext>
                  </a:extLst>
                </p:cNvPr>
                <p:cNvSpPr txBox="1"/>
                <p:nvPr/>
              </p:nvSpPr>
              <p:spPr>
                <a:xfrm>
                  <a:off x="2495600" y="6052646"/>
                  <a:ext cx="418704"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rPr>
                    <a:t>35</a:t>
                  </a:r>
                  <a:endParaRPr lang="zh-CN" altLang="en-US" b="1" dirty="0">
                    <a:solidFill>
                      <a:srgbClr val="FF0000"/>
                    </a:solidFill>
                  </a:endParaRPr>
                </a:p>
              </p:txBody>
            </p:sp>
          </p:grpSp>
          <p:cxnSp>
            <p:nvCxnSpPr>
              <p:cNvPr id="38" name="直接箭头连接符 37">
                <a:extLst>
                  <a:ext uri="{FF2B5EF4-FFF2-40B4-BE49-F238E27FC236}">
                    <a16:creationId xmlns:a16="http://schemas.microsoft.com/office/drawing/2014/main" id="{1D3FB901-669D-4F90-BA50-9AB68D05FA1D}"/>
                  </a:ext>
                </a:extLst>
              </p:cNvPr>
              <p:cNvCxnSpPr/>
              <p:nvPr/>
            </p:nvCxnSpPr>
            <p:spPr>
              <a:xfrm flipH="1" flipV="1">
                <a:off x="3647728" y="5517232"/>
                <a:ext cx="720080" cy="720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6">
                <a:extLst>
                  <a:ext uri="{FF2B5EF4-FFF2-40B4-BE49-F238E27FC236}">
                    <a16:creationId xmlns:a16="http://schemas.microsoft.com/office/drawing/2014/main" id="{4B6B3BD4-13DF-4A7D-82BE-408835FF7722}"/>
                  </a:ext>
                </a:extLst>
              </p:cNvPr>
              <p:cNvSpPr txBox="1"/>
              <p:nvPr/>
            </p:nvSpPr>
            <p:spPr>
              <a:xfrm>
                <a:off x="4412146" y="5848042"/>
                <a:ext cx="548548"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rPr>
                  <a:t>R10</a:t>
                </a:r>
                <a:endParaRPr lang="zh-CN" altLang="en-US" b="1" dirty="0">
                  <a:solidFill>
                    <a:srgbClr val="FF0000"/>
                  </a:solidFill>
                </a:endParaRPr>
              </a:p>
            </p:txBody>
          </p:sp>
          <p:cxnSp>
            <p:nvCxnSpPr>
              <p:cNvPr id="40" name="直接连接符 39">
                <a:extLst>
                  <a:ext uri="{FF2B5EF4-FFF2-40B4-BE49-F238E27FC236}">
                    <a16:creationId xmlns:a16="http://schemas.microsoft.com/office/drawing/2014/main" id="{ECE1C28D-6AFD-4742-A943-04A7A3158503}"/>
                  </a:ext>
                </a:extLst>
              </p:cNvPr>
              <p:cNvCxnSpPr/>
              <p:nvPr/>
            </p:nvCxnSpPr>
            <p:spPr>
              <a:xfrm>
                <a:off x="4367808" y="6237312"/>
                <a:ext cx="720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直接连接符 31">
              <a:extLst>
                <a:ext uri="{FF2B5EF4-FFF2-40B4-BE49-F238E27FC236}">
                  <a16:creationId xmlns:a16="http://schemas.microsoft.com/office/drawing/2014/main" id="{01C392FE-6E01-4BBD-AF81-532BDA3483F0}"/>
                </a:ext>
              </a:extLst>
            </p:cNvPr>
            <p:cNvCxnSpPr/>
            <p:nvPr/>
          </p:nvCxnSpPr>
          <p:spPr>
            <a:xfrm>
              <a:off x="2351584" y="2996952"/>
              <a:ext cx="0" cy="7366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DB71ED82-486A-4BA1-9F1F-38897420901F}"/>
                </a:ext>
              </a:extLst>
            </p:cNvPr>
            <p:cNvCxnSpPr/>
            <p:nvPr/>
          </p:nvCxnSpPr>
          <p:spPr>
            <a:xfrm>
              <a:off x="3287688" y="2996952"/>
              <a:ext cx="0" cy="7366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EE0AD4EF-92DD-45DA-9CD8-DD339875FFB2}"/>
                </a:ext>
              </a:extLst>
            </p:cNvPr>
            <p:cNvCxnSpPr/>
            <p:nvPr/>
          </p:nvCxnSpPr>
          <p:spPr>
            <a:xfrm>
              <a:off x="2999656" y="3181618"/>
              <a:ext cx="30137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83A2BC90-3FC6-4BDD-BD22-01C6DB565B50}"/>
                </a:ext>
              </a:extLst>
            </p:cNvPr>
            <p:cNvCxnSpPr>
              <a:stCxn id="36" idx="1"/>
            </p:cNvCxnSpPr>
            <p:nvPr/>
          </p:nvCxnSpPr>
          <p:spPr>
            <a:xfrm flipH="1">
              <a:off x="2351585" y="3181618"/>
              <a:ext cx="30137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23">
              <a:extLst>
                <a:ext uri="{FF2B5EF4-FFF2-40B4-BE49-F238E27FC236}">
                  <a16:creationId xmlns:a16="http://schemas.microsoft.com/office/drawing/2014/main" id="{43E4D284-D69F-4E55-80A8-14EE57481E94}"/>
                </a:ext>
              </a:extLst>
            </p:cNvPr>
            <p:cNvSpPr txBox="1"/>
            <p:nvPr/>
          </p:nvSpPr>
          <p:spPr>
            <a:xfrm>
              <a:off x="2652960" y="2996952"/>
              <a:ext cx="418704"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rPr>
                <a:t>15</a:t>
              </a:r>
              <a:endParaRPr lang="zh-CN" altLang="en-US" b="1" dirty="0">
                <a:solidFill>
                  <a:srgbClr val="FF0000"/>
                </a:solidFill>
              </a:endParaRPr>
            </a:p>
          </p:txBody>
        </p:sp>
      </p:grpSp>
    </p:spTree>
    <p:extLst>
      <p:ext uri="{BB962C8B-B14F-4D97-AF65-F5344CB8AC3E}">
        <p14:creationId xmlns:p14="http://schemas.microsoft.com/office/powerpoint/2010/main" val="3384518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istrator\Desktop\11112.png">
            <a:extLst>
              <a:ext uri="{FF2B5EF4-FFF2-40B4-BE49-F238E27FC236}">
                <a16:creationId xmlns:a16="http://schemas.microsoft.com/office/drawing/2014/main" id="{E517AA0F-6A14-46A2-BDB7-D38CF56A7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5209" y="145436"/>
            <a:ext cx="949382" cy="55954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14</a:t>
            </a:fld>
            <a:endParaRPr lang="zh-CN" altLang="en-US" dirty="0"/>
          </a:p>
        </p:txBody>
      </p:sp>
      <p:sp>
        <p:nvSpPr>
          <p:cNvPr id="14"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lnSpc>
                <a:spcPct val="100000"/>
              </a:lnSpc>
            </a:pPr>
            <a:r>
              <a:rPr lang="en-US" altLang="zh-CN" b="1" dirty="0">
                <a:solidFill>
                  <a:schemeClr val="tx2"/>
                </a:solidFill>
                <a:ea typeface="微软雅黑" panose="020B0503020204020204" pitchFamily="34" charset="-122"/>
              </a:rPr>
              <a:t>Thermal simulation</a:t>
            </a:r>
          </a:p>
        </p:txBody>
      </p:sp>
      <p:sp>
        <p:nvSpPr>
          <p:cNvPr id="6" name="内容占位符 1">
            <a:extLst>
              <a:ext uri="{FF2B5EF4-FFF2-40B4-BE49-F238E27FC236}">
                <a16:creationId xmlns:a16="http://schemas.microsoft.com/office/drawing/2014/main" id="{B565458D-7F0E-45EA-8866-F70E16B4699A}"/>
              </a:ext>
            </a:extLst>
          </p:cNvPr>
          <p:cNvSpPr txBox="1">
            <a:spLocks/>
          </p:cNvSpPr>
          <p:nvPr/>
        </p:nvSpPr>
        <p:spPr>
          <a:xfrm>
            <a:off x="609599" y="1285861"/>
            <a:ext cx="10820437" cy="271920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3" indent="-342900">
              <a:lnSpc>
                <a:spcPct val="120000"/>
              </a:lnSpc>
              <a:spcBef>
                <a:spcPts val="0"/>
              </a:spcBef>
              <a:spcAft>
                <a:spcPts val="600"/>
              </a:spcAft>
              <a:buClr>
                <a:srgbClr val="FFC000"/>
              </a:buClr>
              <a:buSzPct val="80000"/>
              <a:buFont typeface="Wingdings" pitchFamily="2" charset="2"/>
              <a:buChar char="n"/>
            </a:pPr>
            <a:r>
              <a:rPr lang="en-US" altLang="zh-CN" dirty="0">
                <a:latin typeface="Times New Roman" pitchFamily="18" charset="0"/>
                <a:ea typeface="Times New Roman" panose="02020603050405020304" pitchFamily="18" charset="0"/>
                <a:cs typeface="Times New Roman" pitchFamily="18" charset="0"/>
              </a:rPr>
              <a:t>Thermal analyses of chamber at cryostat @Higgs, 50MW.</a:t>
            </a:r>
            <a:r>
              <a:rPr lang="en-US" altLang="zh-CN" dirty="0">
                <a:latin typeface="Times New Roman" pitchFamily="18" charset="0"/>
                <a:cs typeface="Times New Roman" pitchFamily="18" charset="0"/>
              </a:rPr>
              <a:t> The highest temperature at crotch part is 42.9 ℃; The highest temperature at Masks is 38.5 ℃.</a:t>
            </a:r>
            <a:endParaRPr lang="zh-CN" altLang="en-US" dirty="0">
              <a:latin typeface="Times New Roman" pitchFamily="18" charset="0"/>
              <a:cs typeface="Times New Roman" pitchFamily="18" charset="0"/>
            </a:endParaRPr>
          </a:p>
          <a:p>
            <a:pPr marL="342900" lvl="3" indent="-342900">
              <a:lnSpc>
                <a:spcPct val="130000"/>
              </a:lnSpc>
              <a:spcBef>
                <a:spcPts val="0"/>
              </a:spcBef>
              <a:spcAft>
                <a:spcPts val="600"/>
              </a:spcAft>
              <a:buClr>
                <a:srgbClr val="FFC000"/>
              </a:buClr>
              <a:buSzPct val="80000"/>
              <a:buFont typeface="Wingdings" pitchFamily="2" charset="2"/>
              <a:buChar char="ü"/>
            </a:pPr>
            <a:r>
              <a:rPr lang="en-US" altLang="zh-CN" sz="1800" dirty="0">
                <a:latin typeface="Times New Roman" pitchFamily="18" charset="0"/>
                <a:ea typeface="Times New Roman" panose="02020603050405020304" pitchFamily="18" charset="0"/>
                <a:cs typeface="Times New Roman" pitchFamily="18" charset="0"/>
              </a:rPr>
              <a:t>Material </a:t>
            </a:r>
            <a:r>
              <a:rPr lang="zh-CN" altLang="en-US" sz="1800" dirty="0">
                <a:latin typeface="Times New Roman" pitchFamily="18" charset="0"/>
                <a:ea typeface="Times New Roman" panose="02020603050405020304" pitchFamily="18" charset="0"/>
                <a:cs typeface="Times New Roman" pitchFamily="18" charset="0"/>
              </a:rPr>
              <a:t>：</a:t>
            </a:r>
            <a:r>
              <a:rPr lang="en-US" altLang="zh-CN" sz="1800" dirty="0">
                <a:latin typeface="Times New Roman" pitchFamily="18" charset="0"/>
                <a:ea typeface="Times New Roman" panose="02020603050405020304" pitchFamily="18" charset="0"/>
                <a:cs typeface="Times New Roman" pitchFamily="18" charset="0"/>
              </a:rPr>
              <a:t>C18150</a:t>
            </a:r>
          </a:p>
          <a:p>
            <a:pPr marL="342900" lvl="3" indent="-342900">
              <a:lnSpc>
                <a:spcPct val="140000"/>
              </a:lnSpc>
              <a:spcBef>
                <a:spcPts val="0"/>
              </a:spcBef>
              <a:spcAft>
                <a:spcPts val="600"/>
              </a:spcAft>
              <a:buClr>
                <a:srgbClr val="FFC000"/>
              </a:buClr>
              <a:buSzPct val="80000"/>
              <a:buFont typeface="Wingdings" pitchFamily="2" charset="2"/>
              <a:buChar char="ü"/>
            </a:pPr>
            <a:r>
              <a:rPr lang="en-US" altLang="zh-CN" sz="1800" dirty="0">
                <a:latin typeface="Times New Roman" pitchFamily="18" charset="0"/>
                <a:ea typeface="Times New Roman" panose="02020603050405020304" pitchFamily="18" charset="0"/>
                <a:cs typeface="Times New Roman" pitchFamily="18" charset="0"/>
              </a:rPr>
              <a:t>Cooling medium: water</a:t>
            </a:r>
          </a:p>
          <a:p>
            <a:pPr marL="342900" lvl="3" indent="-342900">
              <a:lnSpc>
                <a:spcPct val="140000"/>
              </a:lnSpc>
              <a:spcBef>
                <a:spcPts val="0"/>
              </a:spcBef>
              <a:spcAft>
                <a:spcPts val="600"/>
              </a:spcAft>
              <a:buClr>
                <a:srgbClr val="FFC000"/>
              </a:buClr>
              <a:buSzPct val="80000"/>
              <a:buFont typeface="Wingdings" pitchFamily="2" charset="2"/>
              <a:buChar char="ü"/>
            </a:pPr>
            <a:r>
              <a:rPr lang="en-US" altLang="zh-CN" sz="1800" dirty="0">
                <a:latin typeface="Times New Roman" pitchFamily="18" charset="0"/>
                <a:ea typeface="Times New Roman" panose="02020603050405020304" pitchFamily="18" charset="0"/>
                <a:cs typeface="Times New Roman" pitchFamily="18" charset="0"/>
              </a:rPr>
              <a:t>Inlet temperature</a:t>
            </a:r>
            <a:r>
              <a:rPr lang="zh-CN" altLang="en-US" sz="1800" dirty="0">
                <a:latin typeface="Times New Roman" pitchFamily="18" charset="0"/>
                <a:ea typeface="Times New Roman" panose="02020603050405020304" pitchFamily="18" charset="0"/>
                <a:cs typeface="Times New Roman" pitchFamily="18" charset="0"/>
              </a:rPr>
              <a:t>：</a:t>
            </a:r>
            <a:r>
              <a:rPr lang="en-US" altLang="zh-CN" sz="1800" dirty="0">
                <a:latin typeface="Times New Roman" pitchFamily="18" charset="0"/>
                <a:ea typeface="Times New Roman" panose="02020603050405020304" pitchFamily="18" charset="0"/>
                <a:cs typeface="Times New Roman" pitchFamily="18" charset="0"/>
              </a:rPr>
              <a:t>22</a:t>
            </a:r>
            <a:r>
              <a:rPr lang="zh-CN" altLang="en-US" sz="1800" dirty="0">
                <a:latin typeface="Times New Roman" pitchFamily="18" charset="0"/>
                <a:ea typeface="Times New Roman" panose="02020603050405020304" pitchFamily="18" charset="0"/>
                <a:cs typeface="Times New Roman" pitchFamily="18" charset="0"/>
              </a:rPr>
              <a:t>℃</a:t>
            </a:r>
            <a:endParaRPr lang="en-US" altLang="zh-CN" sz="1800" dirty="0">
              <a:latin typeface="Times New Roman" pitchFamily="18" charset="0"/>
              <a:ea typeface="Times New Roman" panose="02020603050405020304" pitchFamily="18" charset="0"/>
              <a:cs typeface="Times New Roman" pitchFamily="18" charset="0"/>
            </a:endParaRPr>
          </a:p>
          <a:p>
            <a:pPr marL="342900" lvl="3" indent="-342900">
              <a:lnSpc>
                <a:spcPct val="140000"/>
              </a:lnSpc>
              <a:spcBef>
                <a:spcPts val="0"/>
              </a:spcBef>
              <a:spcAft>
                <a:spcPts val="600"/>
              </a:spcAft>
              <a:buClr>
                <a:srgbClr val="FFC000"/>
              </a:buClr>
              <a:buSzPct val="80000"/>
              <a:buFont typeface="Wingdings" pitchFamily="2" charset="2"/>
              <a:buChar char="ü"/>
            </a:pPr>
            <a:r>
              <a:rPr lang="en-US" altLang="zh-CN" sz="1800" dirty="0">
                <a:latin typeface="Times New Roman" pitchFamily="18" charset="0"/>
                <a:ea typeface="Times New Roman" panose="02020603050405020304" pitchFamily="18" charset="0"/>
                <a:cs typeface="Times New Roman" pitchFamily="18" charset="0"/>
              </a:rPr>
              <a:t>Inlet velocity</a:t>
            </a:r>
            <a:r>
              <a:rPr lang="zh-CN" altLang="en-US" sz="1800" dirty="0">
                <a:latin typeface="Times New Roman" pitchFamily="18" charset="0"/>
                <a:ea typeface="Times New Roman" panose="02020603050405020304" pitchFamily="18" charset="0"/>
                <a:cs typeface="Times New Roman" pitchFamily="18" charset="0"/>
              </a:rPr>
              <a:t>：</a:t>
            </a:r>
            <a:r>
              <a:rPr lang="en-US" altLang="zh-CN" sz="1800" dirty="0">
                <a:latin typeface="Times New Roman" pitchFamily="18" charset="0"/>
                <a:ea typeface="Times New Roman" panose="02020603050405020304" pitchFamily="18" charset="0"/>
                <a:cs typeface="Times New Roman" pitchFamily="18" charset="0"/>
              </a:rPr>
              <a:t>1.5-2m/s  (14.7-19.6 L/min)</a:t>
            </a:r>
          </a:p>
          <a:p>
            <a:pPr marL="342900" lvl="3" indent="-342900">
              <a:lnSpc>
                <a:spcPct val="140000"/>
              </a:lnSpc>
              <a:spcBef>
                <a:spcPts val="0"/>
              </a:spcBef>
              <a:spcAft>
                <a:spcPts val="600"/>
              </a:spcAft>
              <a:buClr>
                <a:srgbClr val="FFC000"/>
              </a:buClr>
              <a:buSzPct val="80000"/>
              <a:buFont typeface="Wingdings" pitchFamily="2" charset="2"/>
              <a:buChar char="ü"/>
            </a:pPr>
            <a:endParaRPr lang="en-US" altLang="zh-CN" dirty="0">
              <a:latin typeface="Times New Roman" pitchFamily="18" charset="0"/>
              <a:ea typeface="Times New Roman" panose="02020603050405020304" pitchFamily="18" charset="0"/>
              <a:cs typeface="Times New Roman" pitchFamily="18"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24" y="4100767"/>
            <a:ext cx="5845326" cy="219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832" y="4101903"/>
            <a:ext cx="5866824" cy="220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a:extLst>
              <a:ext uri="{FF2B5EF4-FFF2-40B4-BE49-F238E27FC236}">
                <a16:creationId xmlns:a16="http://schemas.microsoft.com/office/drawing/2014/main" id="{C4A6581D-A12B-4FE4-BDDA-A4D74E84820B}"/>
              </a:ext>
            </a:extLst>
          </p:cNvPr>
          <p:cNvSpPr txBox="1"/>
          <p:nvPr/>
        </p:nvSpPr>
        <p:spPr>
          <a:xfrm>
            <a:off x="10742669" y="444193"/>
            <a:ext cx="1414738" cy="369332"/>
          </a:xfrm>
          <a:prstGeom prst="rect">
            <a:avLst/>
          </a:prstGeom>
          <a:noFill/>
        </p:spPr>
        <p:txBody>
          <a:bodyPr wrap="square" rtlCol="0">
            <a:spAutoFit/>
          </a:bodyPr>
          <a:lstStyle/>
          <a:p>
            <a:r>
              <a:rPr lang="en-US" altLang="zh-CN" dirty="0"/>
              <a:t>Lei Zhang</a:t>
            </a:r>
            <a:endParaRPr lang="zh-CN" altLang="en-US" dirty="0"/>
          </a:p>
        </p:txBody>
      </p:sp>
    </p:spTree>
    <p:extLst>
      <p:ext uri="{BB962C8B-B14F-4D97-AF65-F5344CB8AC3E}">
        <p14:creationId xmlns:p14="http://schemas.microsoft.com/office/powerpoint/2010/main" val="278812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AC4125-075F-4141-8993-DD8F51C3A0E2}"/>
              </a:ext>
            </a:extLst>
          </p:cNvPr>
          <p:cNvPicPr>
            <a:picLocks noChangeAspect="1"/>
          </p:cNvPicPr>
          <p:nvPr/>
        </p:nvPicPr>
        <p:blipFill>
          <a:blip r:embed="rId3"/>
          <a:stretch>
            <a:fillRect/>
          </a:stretch>
        </p:blipFill>
        <p:spPr>
          <a:xfrm>
            <a:off x="52861" y="2733149"/>
            <a:ext cx="12104546" cy="4112845"/>
          </a:xfrm>
          <a:prstGeom prst="rect">
            <a:avLst/>
          </a:prstGeom>
        </p:spPr>
      </p:pic>
      <p:pic>
        <p:nvPicPr>
          <p:cNvPr id="8" name="Picture 2" descr="C:\Users\Administrator\Desktop\11112.png">
            <a:extLst>
              <a:ext uri="{FF2B5EF4-FFF2-40B4-BE49-F238E27FC236}">
                <a16:creationId xmlns:a16="http://schemas.microsoft.com/office/drawing/2014/main" id="{E517AA0F-6A14-46A2-BDB7-D38CF56A70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5209" y="145436"/>
            <a:ext cx="949382" cy="55954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15</a:t>
            </a:fld>
            <a:endParaRPr lang="zh-CN" altLang="en-US" dirty="0"/>
          </a:p>
        </p:txBody>
      </p:sp>
      <p:sp>
        <p:nvSpPr>
          <p:cNvPr id="19" name="Content Placeholder 2"/>
          <p:cNvSpPr txBox="1">
            <a:spLocks/>
          </p:cNvSpPr>
          <p:nvPr/>
        </p:nvSpPr>
        <p:spPr>
          <a:xfrm>
            <a:off x="263352" y="980728"/>
            <a:ext cx="11593288" cy="1800199"/>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3" indent="-342900">
              <a:spcBef>
                <a:spcPts val="0"/>
              </a:spcBef>
              <a:spcAft>
                <a:spcPts val="600"/>
              </a:spcAft>
              <a:buClr>
                <a:srgbClr val="FFC000"/>
              </a:buClr>
              <a:buSzPct val="80000"/>
              <a:buFont typeface="Wingdings" pitchFamily="2" charset="2"/>
              <a:buChar char="n"/>
            </a:pPr>
            <a:r>
              <a:rPr lang="en-US" altLang="zh-CN" dirty="0">
                <a:latin typeface="Times New Roman" pitchFamily="18" charset="0"/>
                <a:ea typeface="Times New Roman" panose="02020603050405020304" pitchFamily="18" charset="0"/>
                <a:cs typeface="Times New Roman" pitchFamily="18" charset="0"/>
              </a:rPr>
              <a:t>The central beam pipe and luminal cannot be NEG-coated or baked. </a:t>
            </a:r>
          </a:p>
          <a:p>
            <a:pPr marL="342900" lvl="3" indent="-342900">
              <a:spcBef>
                <a:spcPts val="0"/>
              </a:spcBef>
              <a:spcAft>
                <a:spcPts val="600"/>
              </a:spcAft>
              <a:buClr>
                <a:srgbClr val="FFC000"/>
              </a:buClr>
              <a:buSzPct val="80000"/>
              <a:buFont typeface="Wingdings" pitchFamily="2" charset="2"/>
              <a:buChar char="n"/>
            </a:pPr>
            <a:r>
              <a:rPr lang="en-US" altLang="zh-CN" dirty="0">
                <a:latin typeface="Times New Roman" pitchFamily="18" charset="0"/>
                <a:ea typeface="Times New Roman" panose="02020603050405020304" pitchFamily="18" charset="0"/>
                <a:cs typeface="Times New Roman" pitchFamily="18" charset="0"/>
              </a:rPr>
              <a:t>The worst vacuum pressure is 7.8E-9mbar. Most other part of vacuum chambers are better than 2E-9mbar. </a:t>
            </a: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Sticking factor is 0.003</a:t>
            </a:r>
            <a:r>
              <a:rPr lang="zh-CN" altLang="en-US" dirty="0">
                <a:latin typeface="Times New Roman" pitchFamily="18" charset="0"/>
                <a:ea typeface="Times New Roman" panose="02020603050405020304" pitchFamily="18" charset="0"/>
                <a:cs typeface="Times New Roman" pitchFamily="18" charset="0"/>
              </a:rPr>
              <a:t>；</a:t>
            </a:r>
            <a:endParaRPr lang="en-US" altLang="zh-CN" dirty="0">
              <a:latin typeface="Times New Roman" pitchFamily="18" charset="0"/>
              <a:ea typeface="Times New Roman" panose="02020603050405020304" pitchFamily="18" charset="0"/>
              <a:cs typeface="Times New Roman" pitchFamily="18" charset="0"/>
            </a:endParaRPr>
          </a:p>
          <a:p>
            <a:pPr marL="342900" lvl="3" indent="-342900">
              <a:spcBef>
                <a:spcPts val="0"/>
              </a:spcBef>
              <a:spcAft>
                <a:spcPts val="600"/>
              </a:spcAft>
              <a:buClr>
                <a:srgbClr val="FFC000"/>
              </a:buClr>
              <a:buSzPct val="80000"/>
              <a:buFont typeface="Wingdings" pitchFamily="2" charset="2"/>
              <a:buChar char="ü"/>
            </a:pPr>
            <a:r>
              <a:rPr lang="en-US" altLang="zh-CN" dirty="0">
                <a:latin typeface="Times New Roman" pitchFamily="18" charset="0"/>
                <a:ea typeface="Times New Roman" panose="02020603050405020304" pitchFamily="18" charset="0"/>
                <a:cs typeface="Times New Roman" pitchFamily="18" charset="0"/>
              </a:rPr>
              <a:t>The out gassing rate of baked chamber is 1E-12 </a:t>
            </a:r>
            <a:r>
              <a:rPr lang="en-US" altLang="zh-CN" dirty="0" err="1">
                <a:latin typeface="Times New Roman" pitchFamily="18" charset="0"/>
                <a:ea typeface="Times New Roman" panose="02020603050405020304" pitchFamily="18" charset="0"/>
                <a:cs typeface="Times New Roman" pitchFamily="18" charset="0"/>
              </a:rPr>
              <a:t>mabr·L</a:t>
            </a:r>
            <a:r>
              <a:rPr lang="en-US" altLang="zh-CN" dirty="0">
                <a:latin typeface="Times New Roman" pitchFamily="18" charset="0"/>
                <a:ea typeface="Times New Roman" panose="02020603050405020304" pitchFamily="18" charset="0"/>
                <a:cs typeface="Times New Roman" pitchFamily="18" charset="0"/>
              </a:rPr>
              <a:t>/(s·cm</a:t>
            </a:r>
            <a:r>
              <a:rPr lang="en-US" altLang="zh-CN" baseline="30000" dirty="0">
                <a:latin typeface="Times New Roman" pitchFamily="18" charset="0"/>
                <a:ea typeface="Times New Roman" panose="02020603050405020304" pitchFamily="18" charset="0"/>
                <a:cs typeface="Times New Roman" pitchFamily="18" charset="0"/>
              </a:rPr>
              <a:t>2</a:t>
            </a:r>
            <a:r>
              <a:rPr lang="en-US" altLang="zh-CN" dirty="0">
                <a:latin typeface="Times New Roman" pitchFamily="18" charset="0"/>
                <a:ea typeface="Times New Roman" panose="02020603050405020304" pitchFamily="18" charset="0"/>
                <a:cs typeface="Times New Roman" pitchFamily="18" charset="0"/>
              </a:rPr>
              <a:t>) , no baked part is 1E-11 </a:t>
            </a:r>
            <a:r>
              <a:rPr lang="en-US" altLang="zh-CN" dirty="0" err="1">
                <a:latin typeface="Times New Roman" pitchFamily="18" charset="0"/>
                <a:ea typeface="Times New Roman" panose="02020603050405020304" pitchFamily="18" charset="0"/>
                <a:cs typeface="Times New Roman" pitchFamily="18" charset="0"/>
              </a:rPr>
              <a:t>mabr·L</a:t>
            </a:r>
            <a:r>
              <a:rPr lang="en-US" altLang="zh-CN" dirty="0">
                <a:latin typeface="Times New Roman" pitchFamily="18" charset="0"/>
                <a:ea typeface="Times New Roman" panose="02020603050405020304" pitchFamily="18" charset="0"/>
                <a:cs typeface="Times New Roman" pitchFamily="18" charset="0"/>
              </a:rPr>
              <a:t>/(s·cm</a:t>
            </a:r>
            <a:r>
              <a:rPr lang="en-US" altLang="zh-CN" baseline="30000" dirty="0">
                <a:latin typeface="Times New Roman" pitchFamily="18" charset="0"/>
                <a:ea typeface="Times New Roman" panose="02020603050405020304" pitchFamily="18" charset="0"/>
                <a:cs typeface="Times New Roman" pitchFamily="18" charset="0"/>
              </a:rPr>
              <a:t>2</a:t>
            </a:r>
            <a:r>
              <a:rPr lang="en-US" altLang="zh-CN" dirty="0">
                <a:latin typeface="Times New Roman" pitchFamily="18" charset="0"/>
                <a:ea typeface="Times New Roman" panose="02020603050405020304" pitchFamily="18" charset="0"/>
                <a:cs typeface="Times New Roman" pitchFamily="18" charset="0"/>
              </a:rPr>
              <a:t>) .</a:t>
            </a:r>
          </a:p>
        </p:txBody>
      </p:sp>
      <p:sp>
        <p:nvSpPr>
          <p:cNvPr id="13" name="文本框 23">
            <a:extLst>
              <a:ext uri="{FF2B5EF4-FFF2-40B4-BE49-F238E27FC236}">
                <a16:creationId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lnSpc>
                <a:spcPct val="100000"/>
              </a:lnSpc>
            </a:pPr>
            <a:r>
              <a:rPr lang="en-US" altLang="zh-CN" b="1" dirty="0">
                <a:solidFill>
                  <a:schemeClr val="tx2"/>
                </a:solidFill>
                <a:ea typeface="微软雅黑" panose="020B0503020204020204" pitchFamily="34" charset="-122"/>
              </a:rPr>
              <a:t>Vacuum pressure simulation</a:t>
            </a:r>
          </a:p>
        </p:txBody>
      </p:sp>
      <p:cxnSp>
        <p:nvCxnSpPr>
          <p:cNvPr id="10" name="直接箭头连接符 9"/>
          <p:cNvCxnSpPr/>
          <p:nvPr/>
        </p:nvCxnSpPr>
        <p:spPr>
          <a:xfrm flipV="1">
            <a:off x="7803609" y="5015477"/>
            <a:ext cx="0" cy="1"/>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839416" y="3552540"/>
            <a:ext cx="11119102" cy="1757960"/>
            <a:chOff x="839416" y="3552540"/>
            <a:chExt cx="11119102" cy="1757960"/>
          </a:xfrm>
        </p:grpSpPr>
        <p:cxnSp>
          <p:nvCxnSpPr>
            <p:cNvPr id="16" name="直接箭头连接符 15"/>
            <p:cNvCxnSpPr/>
            <p:nvPr/>
          </p:nvCxnSpPr>
          <p:spPr>
            <a:xfrm flipV="1">
              <a:off x="1100016" y="4484016"/>
              <a:ext cx="0" cy="44800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39416" y="4941168"/>
              <a:ext cx="1460656" cy="369332"/>
            </a:xfrm>
            <a:prstGeom prst="rect">
              <a:avLst/>
            </a:prstGeom>
            <a:noFill/>
            <a:ln w="12700">
              <a:solidFill>
                <a:schemeClr val="tx1"/>
              </a:solidFill>
            </a:ln>
          </p:spPr>
          <p:txBody>
            <a:bodyPr wrap="none" rtlCol="0">
              <a:spAutoFit/>
            </a:bodyPr>
            <a:lstStyle/>
            <a:p>
              <a:r>
                <a:rPr lang="en-US" altLang="zh-CN" dirty="0"/>
                <a:t>7.2m, Mask-2</a:t>
              </a:r>
              <a:endParaRPr lang="zh-CN" altLang="en-US" dirty="0"/>
            </a:p>
          </p:txBody>
        </p:sp>
        <p:sp>
          <p:nvSpPr>
            <p:cNvPr id="20" name="TextBox 19"/>
            <p:cNvSpPr txBox="1"/>
            <p:nvPr/>
          </p:nvSpPr>
          <p:spPr>
            <a:xfrm>
              <a:off x="8184232" y="4941168"/>
              <a:ext cx="1512168" cy="369332"/>
            </a:xfrm>
            <a:prstGeom prst="rect">
              <a:avLst/>
            </a:prstGeom>
            <a:noFill/>
            <a:ln w="12700">
              <a:solidFill>
                <a:schemeClr val="tx1"/>
              </a:solidFill>
            </a:ln>
          </p:spPr>
          <p:txBody>
            <a:bodyPr wrap="square" rtlCol="0">
              <a:spAutoFit/>
            </a:bodyPr>
            <a:lstStyle/>
            <a:p>
              <a:pPr algn="ctr"/>
              <a:r>
                <a:rPr lang="en-US" altLang="zh-CN" dirty="0"/>
                <a:t>1.9m, Mask-1</a:t>
              </a:r>
              <a:endParaRPr lang="zh-CN" altLang="en-US" dirty="0"/>
            </a:p>
          </p:txBody>
        </p:sp>
        <p:cxnSp>
          <p:nvCxnSpPr>
            <p:cNvPr id="21" name="直接箭头连接符 20"/>
            <p:cNvCxnSpPr>
              <a:stCxn id="20" idx="0"/>
            </p:cNvCxnSpPr>
            <p:nvPr/>
          </p:nvCxnSpPr>
          <p:spPr>
            <a:xfrm flipV="1">
              <a:off x="8940316" y="4441092"/>
              <a:ext cx="0" cy="50007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2" name="左大括号 21"/>
            <p:cNvSpPr/>
            <p:nvPr/>
          </p:nvSpPr>
          <p:spPr>
            <a:xfrm rot="5400000">
              <a:off x="11119580" y="3746598"/>
              <a:ext cx="337696" cy="968424"/>
            </a:xfrm>
            <a:prstGeom prst="lef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3" name="TextBox 22"/>
            <p:cNvSpPr txBox="1"/>
            <p:nvPr/>
          </p:nvSpPr>
          <p:spPr>
            <a:xfrm>
              <a:off x="9526819" y="3552540"/>
              <a:ext cx="2431699" cy="584775"/>
            </a:xfrm>
            <a:prstGeom prst="rect">
              <a:avLst/>
            </a:prstGeom>
            <a:noFill/>
            <a:ln w="12700">
              <a:solidFill>
                <a:schemeClr val="tx1"/>
              </a:solidFill>
            </a:ln>
          </p:spPr>
          <p:txBody>
            <a:bodyPr wrap="square" rtlCol="0">
              <a:spAutoFit/>
            </a:bodyPr>
            <a:lstStyle/>
            <a:p>
              <a:pPr algn="ctr"/>
              <a:r>
                <a:rPr lang="en-US" altLang="zh-CN" sz="1600" dirty="0"/>
                <a:t>Central chamber without NEG </a:t>
              </a:r>
              <a:r>
                <a:rPr lang="en-US" altLang="zh-CN" sz="1600" dirty="0" err="1"/>
                <a:t>coating.No</a:t>
              </a:r>
              <a:r>
                <a:rPr lang="en-US" altLang="zh-CN" sz="1600" dirty="0"/>
                <a:t> baking.</a:t>
              </a:r>
              <a:endParaRPr lang="zh-CN" altLang="en-US" sz="1600" dirty="0"/>
            </a:p>
          </p:txBody>
        </p:sp>
      </p:grpSp>
      <p:sp>
        <p:nvSpPr>
          <p:cNvPr id="2" name="文本框 1">
            <a:extLst>
              <a:ext uri="{FF2B5EF4-FFF2-40B4-BE49-F238E27FC236}">
                <a16:creationId xmlns:a16="http://schemas.microsoft.com/office/drawing/2014/main" id="{CA25C59D-E8C8-449E-919F-DF412209464E}"/>
              </a:ext>
            </a:extLst>
          </p:cNvPr>
          <p:cNvSpPr txBox="1"/>
          <p:nvPr/>
        </p:nvSpPr>
        <p:spPr>
          <a:xfrm>
            <a:off x="10742669" y="444193"/>
            <a:ext cx="1414738" cy="369332"/>
          </a:xfrm>
          <a:prstGeom prst="rect">
            <a:avLst/>
          </a:prstGeom>
          <a:noFill/>
        </p:spPr>
        <p:txBody>
          <a:bodyPr wrap="square" rtlCol="0">
            <a:spAutoFit/>
          </a:bodyPr>
          <a:lstStyle/>
          <a:p>
            <a:r>
              <a:rPr lang="en-US" altLang="zh-CN" dirty="0"/>
              <a:t>Lei Zhang</a:t>
            </a:r>
            <a:endParaRPr lang="zh-CN" altLang="en-US" dirty="0"/>
          </a:p>
        </p:txBody>
      </p:sp>
    </p:spTree>
    <p:extLst>
      <p:ext uri="{BB962C8B-B14F-4D97-AF65-F5344CB8AC3E}">
        <p14:creationId xmlns:p14="http://schemas.microsoft.com/office/powerpoint/2010/main" val="1671203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56D024-13E9-42BC-A2CA-105B061AE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109" y="3374080"/>
            <a:ext cx="6429675" cy="3163994"/>
          </a:xfrm>
          <a:prstGeom prst="rect">
            <a:avLst/>
          </a:prstGeom>
        </p:spPr>
      </p:pic>
      <p:sp>
        <p:nvSpPr>
          <p:cNvPr id="3" name="标题 2">
            <a:extLst>
              <a:ext uri="{FF2B5EF4-FFF2-40B4-BE49-F238E27FC236}">
                <a16:creationId xmlns:a16="http://schemas.microsoft.com/office/drawing/2014/main" id="{469B6D6A-FF2A-4388-B8D9-359349EA36A8}"/>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Preview of NEG coating/ Spray for heating film production line</a:t>
            </a:r>
          </a:p>
        </p:txBody>
      </p:sp>
      <p:graphicFrame>
        <p:nvGraphicFramePr>
          <p:cNvPr id="36" name="表格 36">
            <a:extLst>
              <a:ext uri="{FF2B5EF4-FFF2-40B4-BE49-F238E27FC236}">
                <a16:creationId xmlns:a16="http://schemas.microsoft.com/office/drawing/2014/main" id="{8ECEEF40-E88E-4EE4-87AF-D0ED881659C8}"/>
              </a:ext>
            </a:extLst>
          </p:cNvPr>
          <p:cNvGraphicFramePr>
            <a:graphicFrameLocks noGrp="1"/>
          </p:cNvGraphicFramePr>
          <p:nvPr/>
        </p:nvGraphicFramePr>
        <p:xfrm>
          <a:off x="7940337" y="3648037"/>
          <a:ext cx="4191285" cy="2516844"/>
        </p:xfrm>
        <a:graphic>
          <a:graphicData uri="http://schemas.openxmlformats.org/drawingml/2006/table">
            <a:tbl>
              <a:tblPr firstRow="1" bandRow="1">
                <a:tableStyleId>{5C22544A-7EE6-4342-B048-85BDC9FD1C3A}</a:tableStyleId>
              </a:tblPr>
              <a:tblGrid>
                <a:gridCol w="1476375">
                  <a:extLst>
                    <a:ext uri="{9D8B030D-6E8A-4147-A177-3AD203B41FA5}">
                      <a16:colId xmlns:a16="http://schemas.microsoft.com/office/drawing/2014/main" val="2023478679"/>
                    </a:ext>
                  </a:extLst>
                </a:gridCol>
                <a:gridCol w="2714910">
                  <a:extLst>
                    <a:ext uri="{9D8B030D-6E8A-4147-A177-3AD203B41FA5}">
                      <a16:colId xmlns:a16="http://schemas.microsoft.com/office/drawing/2014/main" val="4117655912"/>
                    </a:ext>
                  </a:extLst>
                </a:gridCol>
              </a:tblGrid>
              <a:tr h="362596">
                <a:tc>
                  <a:txBody>
                    <a:bodyPr/>
                    <a:lstStyle/>
                    <a:p>
                      <a:pPr algn="l"/>
                      <a:r>
                        <a:rPr lang="en-US" altLang="zh-CN" sz="1100" dirty="0">
                          <a:latin typeface="Arial" panose="020B0604020202020204" pitchFamily="34" charset="0"/>
                          <a:cs typeface="Arial" panose="020B0604020202020204" pitchFamily="34" charset="0"/>
                        </a:rPr>
                        <a:t>Items</a:t>
                      </a:r>
                      <a:endParaRPr lang="zh-CN" altLang="en-US" sz="1100" dirty="0">
                        <a:latin typeface="Arial" panose="020B0604020202020204" pitchFamily="34" charset="0"/>
                        <a:cs typeface="Arial" panose="020B0604020202020204" pitchFamily="34" charset="0"/>
                      </a:endParaRPr>
                    </a:p>
                  </a:txBody>
                  <a:tcPr anchor="ctr"/>
                </a:tc>
                <a:tc>
                  <a:txBody>
                    <a:bodyPr/>
                    <a:lstStyle/>
                    <a:p>
                      <a:pPr algn="l"/>
                      <a:r>
                        <a:rPr lang="en-US" altLang="zh-CN" sz="1100" dirty="0">
                          <a:latin typeface="Arial" panose="020B0604020202020204" pitchFamily="34" charset="0"/>
                          <a:cs typeface="Arial" panose="020B0604020202020204" pitchFamily="34" charset="0"/>
                        </a:rPr>
                        <a:t>Specifications</a:t>
                      </a:r>
                      <a:endParaRPr lang="zh-CN" altLang="en-US"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95966766"/>
                  </a:ext>
                </a:extLst>
              </a:tr>
              <a:tr h="362596">
                <a:tc>
                  <a:txBody>
                    <a:bodyPr/>
                    <a:lstStyle/>
                    <a:p>
                      <a:pPr algn="l"/>
                      <a:r>
                        <a:rPr lang="en-US" altLang="zh-CN" sz="1100" dirty="0">
                          <a:latin typeface="Arial" panose="020B0604020202020204" pitchFamily="34" charset="0"/>
                          <a:cs typeface="Arial" panose="020B0604020202020204" pitchFamily="34" charset="0"/>
                        </a:rPr>
                        <a:t>Dimension</a:t>
                      </a:r>
                      <a:endParaRPr lang="zh-CN" altLang="en-US" sz="1100"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L 11400-d56-D62</a:t>
                      </a:r>
                      <a:endParaRPr lang="zh-CN" altLang="en-US"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81507712"/>
                  </a:ext>
                </a:extLst>
              </a:tr>
              <a:tr h="362596">
                <a:tc>
                  <a:txBody>
                    <a:bodyPr/>
                    <a:lstStyle/>
                    <a:p>
                      <a:pPr algn="l"/>
                      <a:r>
                        <a:rPr lang="en-US" altLang="zh-CN" sz="1100" dirty="0">
                          <a:latin typeface="Arial" panose="020B0604020202020204" pitchFamily="34" charset="0"/>
                          <a:cs typeface="Arial" panose="020B0604020202020204" pitchFamily="34" charset="0"/>
                        </a:rPr>
                        <a:t>Weight</a:t>
                      </a:r>
                      <a:endParaRPr lang="zh-CN" altLang="en-US" sz="1100"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50~100kg</a:t>
                      </a:r>
                      <a:endParaRPr lang="zh-CN" altLang="en-US"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43552922"/>
                  </a:ext>
                </a:extLst>
              </a:tr>
              <a:tr h="831838">
                <a:tc>
                  <a:txBody>
                    <a:bodyPr/>
                    <a:lstStyle/>
                    <a:p>
                      <a:pPr algn="l"/>
                      <a:r>
                        <a:rPr lang="en-US" altLang="zh-CN" sz="1100" dirty="0">
                          <a:latin typeface="Arial" panose="020B0604020202020204" pitchFamily="34" charset="0"/>
                          <a:cs typeface="Arial" panose="020B0604020202020204" pitchFamily="34" charset="0"/>
                        </a:rPr>
                        <a:t>NEG coating</a:t>
                      </a:r>
                      <a:endParaRPr lang="zh-CN" altLang="en-US" sz="1100"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Thickness</a:t>
                      </a:r>
                      <a:r>
                        <a:rPr lang="zh-CN" altLang="en-US" sz="1100" dirty="0">
                          <a:latin typeface="Arial" panose="020B0604020202020204" pitchFamily="34" charset="0"/>
                          <a:cs typeface="Arial" panose="020B0604020202020204" pitchFamily="34" charset="0"/>
                        </a:rPr>
                        <a:t>：</a:t>
                      </a:r>
                      <a:r>
                        <a:rPr lang="en-US" altLang="zh-CN" sz="1100" dirty="0">
                          <a:latin typeface="Arial" panose="020B0604020202020204" pitchFamily="34" charset="0"/>
                          <a:cs typeface="Arial" panose="020B0604020202020204" pitchFamily="34" charset="0"/>
                        </a:rPr>
                        <a:t>200nm±30%</a:t>
                      </a:r>
                    </a:p>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SEY&lt;1.1</a:t>
                      </a:r>
                    </a:p>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S</a:t>
                      </a:r>
                      <a:r>
                        <a:rPr lang="zh-CN" altLang="en-US" sz="1100" dirty="0">
                          <a:latin typeface="Arial" panose="020B0604020202020204" pitchFamily="34" charset="0"/>
                          <a:cs typeface="Arial" panose="020B0604020202020204" pitchFamily="34" charset="0"/>
                        </a:rPr>
                        <a:t>、</a:t>
                      </a:r>
                      <a:r>
                        <a:rPr lang="en-US" altLang="zh-CN" sz="1100" dirty="0">
                          <a:latin typeface="Arial" panose="020B0604020202020204" pitchFamily="34" charset="0"/>
                          <a:cs typeface="Arial" panose="020B0604020202020204" pitchFamily="34" charset="0"/>
                        </a:rPr>
                        <a:t>Q</a:t>
                      </a:r>
                      <a:r>
                        <a:rPr lang="zh-CN" altLang="en-US" sz="1100" dirty="0">
                          <a:latin typeface="Arial" panose="020B0604020202020204" pitchFamily="34" charset="0"/>
                          <a:cs typeface="Arial" panose="020B0604020202020204" pitchFamily="34" charset="0"/>
                        </a:rPr>
                        <a:t>、</a:t>
                      </a:r>
                      <a:r>
                        <a:rPr lang="en-US" altLang="zh-CN" sz="1100" dirty="0">
                          <a:latin typeface="Arial" panose="020B0604020202020204" pitchFamily="34" charset="0"/>
                          <a:cs typeface="Arial" panose="020B0604020202020204" pitchFamily="34" charset="0"/>
                        </a:rPr>
                        <a:t>life-times</a:t>
                      </a:r>
                    </a:p>
                  </a:txBody>
                  <a:tcPr anchor="ctr"/>
                </a:tc>
                <a:extLst>
                  <a:ext uri="{0D108BD9-81ED-4DB2-BD59-A6C34878D82A}">
                    <a16:rowId xmlns:a16="http://schemas.microsoft.com/office/drawing/2014/main" val="2129758640"/>
                  </a:ext>
                </a:extLst>
              </a:tr>
              <a:tr h="597218">
                <a:tc>
                  <a:txBody>
                    <a:bodyPr/>
                    <a:lstStyle/>
                    <a:p>
                      <a:pPr algn="l"/>
                      <a:r>
                        <a:rPr lang="en-US" altLang="zh-CN" sz="1100" dirty="0">
                          <a:latin typeface="Arial" panose="020B0604020202020204" pitchFamily="34" charset="0"/>
                          <a:cs typeface="Arial" panose="020B0604020202020204" pitchFamily="34" charset="0"/>
                        </a:rPr>
                        <a:t>Spraying heating</a:t>
                      </a:r>
                      <a:endParaRPr lang="zh-CN" altLang="en-US" sz="1100"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Thickness&lt;0.5mm</a:t>
                      </a:r>
                    </a:p>
                    <a:p>
                      <a:pPr marL="285750" indent="-285750" algn="l">
                        <a:buFont typeface="Arial" panose="020B0604020202020204" pitchFamily="34" charset="0"/>
                        <a:buChar char="•"/>
                      </a:pPr>
                      <a:r>
                        <a:rPr lang="en-US" altLang="zh-CN" sz="1100" dirty="0">
                          <a:latin typeface="Arial" panose="020B0604020202020204" pitchFamily="34" charset="0"/>
                          <a:cs typeface="Arial" panose="020B0604020202020204" pitchFamily="34" charset="0"/>
                        </a:rPr>
                        <a:t>Heating temperature &lt;300</a:t>
                      </a:r>
                      <a:r>
                        <a:rPr lang="zh-CN" altLang="en-US" sz="11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3264075503"/>
                  </a:ext>
                </a:extLst>
              </a:tr>
            </a:tbl>
          </a:graphicData>
        </a:graphic>
      </p:graphicFrame>
      <p:sp>
        <p:nvSpPr>
          <p:cNvPr id="38" name="灯片编号占位符 3">
            <a:extLst>
              <a:ext uri="{FF2B5EF4-FFF2-40B4-BE49-F238E27FC236}">
                <a16:creationId xmlns:a16="http://schemas.microsoft.com/office/drawing/2014/main" id="{42130D1B-C475-4619-8FD6-6E026E12CABB}"/>
              </a:ext>
            </a:extLst>
          </p:cNvPr>
          <p:cNvSpPr>
            <a:spLocks noGrp="1"/>
          </p:cNvSpPr>
          <p:nvPr>
            <p:ph type="sldNum" sz="quarter" idx="12"/>
          </p:nvPr>
        </p:nvSpPr>
        <p:spPr>
          <a:xfrm>
            <a:off x="11302999" y="6468148"/>
            <a:ext cx="636705" cy="365125"/>
          </a:xfrm>
        </p:spPr>
        <p:txBody>
          <a:bodyPr/>
          <a:lstStyle/>
          <a:p>
            <a:fld id="{F15E9139-A00B-4B2A-98A6-095DC08F1345}" type="slidenum">
              <a:rPr lang="zh-CN" altLang="en-US" smtClean="0"/>
              <a:pPr/>
              <a:t>16</a:t>
            </a:fld>
            <a:endParaRPr lang="zh-CN" altLang="en-US"/>
          </a:p>
        </p:txBody>
      </p:sp>
      <p:sp>
        <p:nvSpPr>
          <p:cNvPr id="14" name="文本框 13">
            <a:extLst>
              <a:ext uri="{FF2B5EF4-FFF2-40B4-BE49-F238E27FC236}">
                <a16:creationId xmlns:a16="http://schemas.microsoft.com/office/drawing/2014/main" id="{2A357959-0779-4311-A9CB-79D8F710B6F0}"/>
              </a:ext>
            </a:extLst>
          </p:cNvPr>
          <p:cNvSpPr txBox="1"/>
          <p:nvPr/>
        </p:nvSpPr>
        <p:spPr>
          <a:xfrm>
            <a:off x="666712" y="1040320"/>
            <a:ext cx="5886488"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CN" sz="2000" b="1" dirty="0"/>
              <a:t>Requirement</a:t>
            </a:r>
            <a:endParaRPr lang="zh-CN" altLang="en-US" sz="2000" b="1" dirty="0"/>
          </a:p>
        </p:txBody>
      </p:sp>
      <p:sp>
        <p:nvSpPr>
          <p:cNvPr id="15" name="文本框 14">
            <a:extLst>
              <a:ext uri="{FF2B5EF4-FFF2-40B4-BE49-F238E27FC236}">
                <a16:creationId xmlns:a16="http://schemas.microsoft.com/office/drawing/2014/main" id="{EF7D778C-3B61-49E8-BB54-084D46E28C28}"/>
              </a:ext>
            </a:extLst>
          </p:cNvPr>
          <p:cNvSpPr txBox="1"/>
          <p:nvPr/>
        </p:nvSpPr>
        <p:spPr>
          <a:xfrm>
            <a:off x="666713" y="1372470"/>
            <a:ext cx="11134762" cy="1477328"/>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zh-CN" b="0" i="0" dirty="0">
                <a:solidFill>
                  <a:srgbClr val="24292F"/>
                </a:solidFill>
                <a:effectLst/>
              </a:rPr>
              <a:t>Due to the difference in length, two production lines will be used to complete the production of vacuum chambers for the CEPC collider. The quantity of NEG coating and spraying facilities for the two lines varies to match the production speed.</a:t>
            </a:r>
          </a:p>
          <a:p>
            <a:pPr marL="285750" indent="-285750" algn="just">
              <a:buFont typeface="Wingdings" panose="05000000000000000000" pitchFamily="2" charset="2"/>
              <a:buChar char="Ø"/>
            </a:pPr>
            <a:r>
              <a:rPr lang="en-US" altLang="zh-CN" dirty="0"/>
              <a:t>The full quantity of vacuum chambers for the collider will be manufactured within five years, utilizing two production lines operating at a combined capacity of 4,500 units per year.</a:t>
            </a:r>
            <a:endParaRPr lang="zh-CN" altLang="en-US" dirty="0"/>
          </a:p>
        </p:txBody>
      </p:sp>
      <p:sp>
        <p:nvSpPr>
          <p:cNvPr id="16" name="文本框 15">
            <a:extLst>
              <a:ext uri="{FF2B5EF4-FFF2-40B4-BE49-F238E27FC236}">
                <a16:creationId xmlns:a16="http://schemas.microsoft.com/office/drawing/2014/main" id="{AAF1A09D-448E-4481-B347-80EAE365D308}"/>
              </a:ext>
            </a:extLst>
          </p:cNvPr>
          <p:cNvSpPr txBox="1"/>
          <p:nvPr/>
        </p:nvSpPr>
        <p:spPr>
          <a:xfrm>
            <a:off x="666712" y="2724218"/>
            <a:ext cx="5886488"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CN" sz="2000" b="1" dirty="0"/>
              <a:t>Advantages</a:t>
            </a:r>
            <a:endParaRPr lang="zh-CN" altLang="en-US" sz="2000" b="1" dirty="0"/>
          </a:p>
        </p:txBody>
      </p:sp>
      <p:sp>
        <p:nvSpPr>
          <p:cNvPr id="17" name="文本框 16">
            <a:extLst>
              <a:ext uri="{FF2B5EF4-FFF2-40B4-BE49-F238E27FC236}">
                <a16:creationId xmlns:a16="http://schemas.microsoft.com/office/drawing/2014/main" id="{2422386F-2334-479D-A8E1-7D5165C786CC}"/>
              </a:ext>
            </a:extLst>
          </p:cNvPr>
          <p:cNvSpPr txBox="1"/>
          <p:nvPr/>
        </p:nvSpPr>
        <p:spPr>
          <a:xfrm>
            <a:off x="1395492" y="3079902"/>
            <a:ext cx="11134762" cy="369332"/>
          </a:xfrm>
          <a:prstGeom prst="rect">
            <a:avLst/>
          </a:prstGeom>
          <a:noFill/>
        </p:spPr>
        <p:txBody>
          <a:bodyPr wrap="square" rtlCol="0">
            <a:spAutoFit/>
          </a:bodyPr>
          <a:lstStyle/>
          <a:p>
            <a:r>
              <a:rPr lang="en-US" altLang="zh-CN" dirty="0"/>
              <a:t>More stable process, less manpower, less NEG coating facility,  more adaptive capacity in production, etc.</a:t>
            </a:r>
            <a:endParaRPr lang="zh-CN" altLang="en-US" dirty="0"/>
          </a:p>
        </p:txBody>
      </p:sp>
      <p:sp>
        <p:nvSpPr>
          <p:cNvPr id="8" name="文本框 7">
            <a:extLst>
              <a:ext uri="{FF2B5EF4-FFF2-40B4-BE49-F238E27FC236}">
                <a16:creationId xmlns:a16="http://schemas.microsoft.com/office/drawing/2014/main" id="{6E4F2257-7201-4562-B3B6-B18EFE660C87}"/>
              </a:ext>
            </a:extLst>
          </p:cNvPr>
          <p:cNvSpPr txBox="1"/>
          <p:nvPr/>
        </p:nvSpPr>
        <p:spPr>
          <a:xfrm>
            <a:off x="3715473" y="3599759"/>
            <a:ext cx="3287211" cy="369332"/>
          </a:xfrm>
          <a:prstGeom prst="rect">
            <a:avLst/>
          </a:prstGeom>
          <a:noFill/>
        </p:spPr>
        <p:txBody>
          <a:bodyPr wrap="square" rtlCol="0">
            <a:spAutoFit/>
          </a:bodyPr>
          <a:lstStyle/>
          <a:p>
            <a:r>
              <a:rPr lang="en-US" altLang="zh-CN" dirty="0"/>
              <a:t>Heating layer spraying</a:t>
            </a:r>
            <a:endParaRPr lang="zh-CN" altLang="en-US" dirty="0"/>
          </a:p>
        </p:txBody>
      </p:sp>
      <p:cxnSp>
        <p:nvCxnSpPr>
          <p:cNvPr id="10" name="直接箭头连接符 9">
            <a:extLst>
              <a:ext uri="{FF2B5EF4-FFF2-40B4-BE49-F238E27FC236}">
                <a16:creationId xmlns:a16="http://schemas.microsoft.com/office/drawing/2014/main" id="{FF986693-11F8-4ABD-85F0-E6152C83E702}"/>
              </a:ext>
            </a:extLst>
          </p:cNvPr>
          <p:cNvCxnSpPr>
            <a:cxnSpLocks/>
          </p:cNvCxnSpPr>
          <p:nvPr/>
        </p:nvCxnSpPr>
        <p:spPr>
          <a:xfrm flipV="1">
            <a:off x="2963119" y="3891307"/>
            <a:ext cx="875456" cy="576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7E0CDB11-4843-4C59-B6B9-8F836D8C8435}"/>
              </a:ext>
            </a:extLst>
          </p:cNvPr>
          <p:cNvSpPr txBox="1"/>
          <p:nvPr/>
        </p:nvSpPr>
        <p:spPr>
          <a:xfrm>
            <a:off x="4282984" y="6458020"/>
            <a:ext cx="2534855" cy="369332"/>
          </a:xfrm>
          <a:prstGeom prst="rect">
            <a:avLst/>
          </a:prstGeom>
          <a:noFill/>
        </p:spPr>
        <p:txBody>
          <a:bodyPr wrap="square" rtlCol="0">
            <a:spAutoFit/>
          </a:bodyPr>
          <a:lstStyle/>
          <a:p>
            <a:r>
              <a:rPr lang="en-US" altLang="zh-CN" dirty="0"/>
              <a:t>NEG coating</a:t>
            </a:r>
            <a:endParaRPr lang="zh-CN" altLang="en-US" dirty="0"/>
          </a:p>
        </p:txBody>
      </p:sp>
      <p:cxnSp>
        <p:nvCxnSpPr>
          <p:cNvPr id="18" name="直接箭头连接符 17">
            <a:extLst>
              <a:ext uri="{FF2B5EF4-FFF2-40B4-BE49-F238E27FC236}">
                <a16:creationId xmlns:a16="http://schemas.microsoft.com/office/drawing/2014/main" id="{52999F0F-7A27-4159-A80B-50ADB4EBB959}"/>
              </a:ext>
            </a:extLst>
          </p:cNvPr>
          <p:cNvCxnSpPr>
            <a:cxnSpLocks/>
          </p:cNvCxnSpPr>
          <p:nvPr/>
        </p:nvCxnSpPr>
        <p:spPr>
          <a:xfrm flipH="1">
            <a:off x="4948632" y="5485530"/>
            <a:ext cx="175441" cy="982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3CECB30E-38D9-457E-B0AD-6DF055920612}"/>
              </a:ext>
            </a:extLst>
          </p:cNvPr>
          <p:cNvSpPr txBox="1"/>
          <p:nvPr/>
        </p:nvSpPr>
        <p:spPr>
          <a:xfrm>
            <a:off x="569439" y="5980215"/>
            <a:ext cx="2534855" cy="369332"/>
          </a:xfrm>
          <a:prstGeom prst="rect">
            <a:avLst/>
          </a:prstGeom>
          <a:noFill/>
        </p:spPr>
        <p:txBody>
          <a:bodyPr wrap="square" rtlCol="0">
            <a:spAutoFit/>
          </a:bodyPr>
          <a:lstStyle/>
          <a:p>
            <a:r>
              <a:rPr lang="en-US" altLang="zh-CN" dirty="0"/>
              <a:t>Cleaning</a:t>
            </a:r>
            <a:endParaRPr lang="zh-CN" altLang="en-US" dirty="0"/>
          </a:p>
        </p:txBody>
      </p:sp>
      <p:cxnSp>
        <p:nvCxnSpPr>
          <p:cNvPr id="20" name="直接箭头连接符 19">
            <a:extLst>
              <a:ext uri="{FF2B5EF4-FFF2-40B4-BE49-F238E27FC236}">
                <a16:creationId xmlns:a16="http://schemas.microsoft.com/office/drawing/2014/main" id="{A9A1A46F-D875-4568-A292-7E2152E8523D}"/>
              </a:ext>
            </a:extLst>
          </p:cNvPr>
          <p:cNvCxnSpPr/>
          <p:nvPr/>
        </p:nvCxnSpPr>
        <p:spPr>
          <a:xfrm>
            <a:off x="1122744" y="4873737"/>
            <a:ext cx="0" cy="1084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41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39D406D-7647-49CE-9BC2-F8E5255D954C}"/>
              </a:ext>
            </a:extLst>
          </p:cNvPr>
          <p:cNvSpPr>
            <a:spLocks noGrp="1"/>
          </p:cNvSpPr>
          <p:nvPr>
            <p:ph type="title"/>
          </p:nvPr>
        </p:nvSpPr>
        <p:spPr/>
        <p:txBody>
          <a:bodyPr/>
          <a:lstStyle/>
          <a:p>
            <a:r>
              <a:rPr lang="en-US" altLang="zh-CN" dirty="0"/>
              <a:t>Critical Step in the Production Line</a:t>
            </a:r>
            <a:endParaRPr lang="zh-CN" altLang="en-US" dirty="0"/>
          </a:p>
        </p:txBody>
      </p:sp>
      <p:pic>
        <p:nvPicPr>
          <p:cNvPr id="4" name="内容占位符 4">
            <a:extLst>
              <a:ext uri="{FF2B5EF4-FFF2-40B4-BE49-F238E27FC236}">
                <a16:creationId xmlns:a16="http://schemas.microsoft.com/office/drawing/2014/main" id="{2AF7BBAF-3C86-454D-92E9-80370872A6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887" t="17147" r="18883" b="12109"/>
          <a:stretch/>
        </p:blipFill>
        <p:spPr>
          <a:xfrm>
            <a:off x="453368" y="3978739"/>
            <a:ext cx="3051046" cy="2340968"/>
          </a:xfrm>
          <a:prstGeom prst="rect">
            <a:avLst/>
          </a:prstGeom>
        </p:spPr>
      </p:pic>
      <p:pic>
        <p:nvPicPr>
          <p:cNvPr id="5" name="Picture 2">
            <a:extLst>
              <a:ext uri="{FF2B5EF4-FFF2-40B4-BE49-F238E27FC236}">
                <a16:creationId xmlns:a16="http://schemas.microsoft.com/office/drawing/2014/main" id="{07BA19D8-F65D-4D06-8A01-7005C01FE1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162"/>
          <a:stretch/>
        </p:blipFill>
        <p:spPr bwMode="auto">
          <a:xfrm>
            <a:off x="3660721" y="3978739"/>
            <a:ext cx="3504339" cy="234096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187CDC58-297D-4FBC-BC81-D97392448E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92" r="3791"/>
          <a:stretch/>
        </p:blipFill>
        <p:spPr>
          <a:xfrm>
            <a:off x="7321367" y="3981450"/>
            <a:ext cx="4222933" cy="2338258"/>
          </a:xfrm>
          <a:prstGeom prst="rect">
            <a:avLst/>
          </a:prstGeom>
        </p:spPr>
      </p:pic>
      <p:sp>
        <p:nvSpPr>
          <p:cNvPr id="12" name="文本框 1">
            <a:extLst>
              <a:ext uri="{FF2B5EF4-FFF2-40B4-BE49-F238E27FC236}">
                <a16:creationId xmlns:a16="http://schemas.microsoft.com/office/drawing/2014/main" id="{86AFE2FE-E73A-4B6A-AD2D-0D5640B025BA}"/>
              </a:ext>
            </a:extLst>
          </p:cNvPr>
          <p:cNvSpPr txBox="1"/>
          <p:nvPr/>
        </p:nvSpPr>
        <p:spPr>
          <a:xfrm>
            <a:off x="382798" y="1150337"/>
            <a:ext cx="8113502" cy="25364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u"/>
            </a:pPr>
            <a:r>
              <a:rPr lang="en-US" altLang="zh-CN" b="1" dirty="0">
                <a:latin typeface="微软雅黑" panose="020B0503020204020204" pitchFamily="34" charset="-122"/>
                <a:ea typeface="微软雅黑" panose="020B0503020204020204" pitchFamily="34" charset="-122"/>
              </a:rPr>
              <a:t>Important nodes and progresses </a:t>
            </a:r>
          </a:p>
          <a:p>
            <a:pPr marL="285750" indent="-285750">
              <a:lnSpc>
                <a:spcPct val="150000"/>
              </a:lnSpc>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Technical scheme review </a:t>
            </a:r>
          </a:p>
          <a:p>
            <a:pPr marL="285750" indent="-285750">
              <a:lnSpc>
                <a:spcPct val="150000"/>
              </a:lnSpc>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Procurement bidding</a:t>
            </a:r>
          </a:p>
          <a:p>
            <a:pPr marL="285750" indent="-285750">
              <a:lnSpc>
                <a:spcPct val="150000"/>
              </a:lnSpc>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Process Review prior to Manufacturing</a:t>
            </a:r>
          </a:p>
          <a:p>
            <a:pPr marL="285750" indent="-285750">
              <a:lnSpc>
                <a:spcPct val="150000"/>
              </a:lnSpc>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Most of components have been manufactured     2025.11</a:t>
            </a:r>
          </a:p>
          <a:p>
            <a:pPr marL="285750" indent="-285750">
              <a:lnSpc>
                <a:spcPct val="150000"/>
              </a:lnSpc>
              <a:buFont typeface="Wingdings" panose="05000000000000000000" pitchFamily="2" charset="2"/>
              <a:buChar char="ü"/>
            </a:pPr>
            <a:r>
              <a:rPr lang="en-US" altLang="zh-CN" dirty="0">
                <a:solidFill>
                  <a:srgbClr val="00B0F0"/>
                </a:solidFill>
                <a:latin typeface="微软雅黑" panose="020B0503020204020204" pitchFamily="34" charset="-122"/>
                <a:ea typeface="微软雅黑" panose="020B0503020204020204" pitchFamily="34" charset="-122"/>
              </a:rPr>
              <a:t>The production line will be conditioned                2026.3</a:t>
            </a:r>
            <a:endParaRPr lang="zh-CN" altLang="en-US" dirty="0">
              <a:solidFill>
                <a:srgbClr val="00B0F0"/>
              </a:solidFill>
              <a:latin typeface="微软雅黑" panose="020B0503020204020204" pitchFamily="34" charset="-122"/>
              <a:ea typeface="微软雅黑" panose="020B0503020204020204" pitchFamily="34" charset="-122"/>
            </a:endParaRPr>
          </a:p>
        </p:txBody>
      </p:sp>
      <p:sp>
        <p:nvSpPr>
          <p:cNvPr id="13" name="文本框 5">
            <a:extLst>
              <a:ext uri="{FF2B5EF4-FFF2-40B4-BE49-F238E27FC236}">
                <a16:creationId xmlns:a16="http://schemas.microsoft.com/office/drawing/2014/main" id="{5297666B-EBBD-43C4-A35C-A66A7CD18FAA}"/>
              </a:ext>
            </a:extLst>
          </p:cNvPr>
          <p:cNvSpPr txBox="1"/>
          <p:nvPr/>
        </p:nvSpPr>
        <p:spPr>
          <a:xfrm>
            <a:off x="6096000" y="1535646"/>
            <a:ext cx="1445110" cy="12899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dirty="0">
                <a:latin typeface="微软雅黑" panose="020B0503020204020204" pitchFamily="34" charset="-122"/>
                <a:ea typeface="微软雅黑" panose="020B0503020204020204" pitchFamily="34" charset="-122"/>
              </a:rPr>
              <a:t>2024.10</a:t>
            </a:r>
          </a:p>
          <a:p>
            <a:pPr>
              <a:lnSpc>
                <a:spcPct val="150000"/>
              </a:lnSpc>
            </a:pPr>
            <a:r>
              <a:rPr lang="en-US" altLang="zh-CN" dirty="0">
                <a:latin typeface="微软雅黑" panose="020B0503020204020204" pitchFamily="34" charset="-122"/>
                <a:ea typeface="微软雅黑" panose="020B0503020204020204" pitchFamily="34" charset="-122"/>
              </a:rPr>
              <a:t>2024.12</a:t>
            </a:r>
          </a:p>
          <a:p>
            <a:pPr>
              <a:lnSpc>
                <a:spcPct val="150000"/>
              </a:lnSpc>
            </a:pPr>
            <a:r>
              <a:rPr lang="en-US" altLang="zh-CN" dirty="0">
                <a:latin typeface="微软雅黑" panose="020B0503020204020204" pitchFamily="34" charset="-122"/>
                <a:ea typeface="微软雅黑" panose="020B0503020204020204" pitchFamily="34" charset="-122"/>
              </a:rPr>
              <a:t>2025.6</a:t>
            </a:r>
          </a:p>
        </p:txBody>
      </p:sp>
      <p:sp>
        <p:nvSpPr>
          <p:cNvPr id="9" name="文本框 8">
            <a:extLst>
              <a:ext uri="{FF2B5EF4-FFF2-40B4-BE49-F238E27FC236}">
                <a16:creationId xmlns:a16="http://schemas.microsoft.com/office/drawing/2014/main" id="{3F0A8A1F-D275-4533-825B-CF85BC65457B}"/>
              </a:ext>
            </a:extLst>
          </p:cNvPr>
          <p:cNvSpPr txBox="1"/>
          <p:nvPr/>
        </p:nvSpPr>
        <p:spPr>
          <a:xfrm>
            <a:off x="7321367" y="6311290"/>
            <a:ext cx="4893635" cy="458908"/>
          </a:xfrm>
          <a:prstGeom prst="rect">
            <a:avLst/>
          </a:prstGeom>
          <a:noFill/>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Process Review prior to Manufacturing</a:t>
            </a:r>
            <a:endParaRPr lang="zh-CN" altLang="en-US"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DFBC3C9F-30BB-4218-A6A6-D581419E2BB4}"/>
              </a:ext>
            </a:extLst>
          </p:cNvPr>
          <p:cNvSpPr txBox="1"/>
          <p:nvPr/>
        </p:nvSpPr>
        <p:spPr>
          <a:xfrm>
            <a:off x="4417986" y="6311339"/>
            <a:ext cx="2440014" cy="458908"/>
          </a:xfrm>
          <a:prstGeom prst="rect">
            <a:avLst/>
          </a:prstGeom>
          <a:noFill/>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Project kicker off</a:t>
            </a: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1F87A44E-9C56-47B8-9A8A-E1DD9DDA1F8A}"/>
              </a:ext>
            </a:extLst>
          </p:cNvPr>
          <p:cNvSpPr txBox="1"/>
          <p:nvPr/>
        </p:nvSpPr>
        <p:spPr>
          <a:xfrm>
            <a:off x="1064400" y="6283788"/>
            <a:ext cx="2440014" cy="458908"/>
          </a:xfrm>
          <a:prstGeom prst="rect">
            <a:avLst/>
          </a:prstGeom>
          <a:noFill/>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Manufacturer visit</a:t>
            </a:r>
            <a:endParaRPr lang="zh-CN" altLang="en-US" dirty="0">
              <a:latin typeface="微软雅黑" panose="020B0503020204020204" pitchFamily="34" charset="-122"/>
              <a:ea typeface="微软雅黑" panose="020B0503020204020204" pitchFamily="34" charset="-122"/>
            </a:endParaRPr>
          </a:p>
        </p:txBody>
      </p:sp>
      <p:sp>
        <p:nvSpPr>
          <p:cNvPr id="14" name="灯片编号占位符 3">
            <a:extLst>
              <a:ext uri="{FF2B5EF4-FFF2-40B4-BE49-F238E27FC236}">
                <a16:creationId xmlns:a16="http://schemas.microsoft.com/office/drawing/2014/main" id="{6CA88FF2-95C1-420F-836A-01BD5198F6A1}"/>
              </a:ext>
            </a:extLst>
          </p:cNvPr>
          <p:cNvSpPr>
            <a:spLocks noGrp="1"/>
          </p:cNvSpPr>
          <p:nvPr>
            <p:ph type="sldNum" sz="quarter" idx="12"/>
          </p:nvPr>
        </p:nvSpPr>
        <p:spPr>
          <a:xfrm>
            <a:off x="11302999" y="6468148"/>
            <a:ext cx="636705" cy="365125"/>
          </a:xfrm>
        </p:spPr>
        <p:txBody>
          <a:bodyPr/>
          <a:lstStyle/>
          <a:p>
            <a:fld id="{F15E9139-A00B-4B2A-98A6-095DC08F1345}" type="slidenum">
              <a:rPr lang="zh-CN" altLang="en-US" smtClean="0"/>
              <a:pPr/>
              <a:t>17</a:t>
            </a:fld>
            <a:endParaRPr lang="zh-CN" altLang="en-US"/>
          </a:p>
        </p:txBody>
      </p:sp>
    </p:spTree>
    <p:extLst>
      <p:ext uri="{BB962C8B-B14F-4D97-AF65-F5344CB8AC3E}">
        <p14:creationId xmlns:p14="http://schemas.microsoft.com/office/powerpoint/2010/main" val="149523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6">
            <a:extLst>
              <a:ext uri="{FF2B5EF4-FFF2-40B4-BE49-F238E27FC236}">
                <a16:creationId xmlns:a16="http://schemas.microsoft.com/office/drawing/2014/main" id="{1EE68766-194C-4AF8-A240-6C2608B780C4}"/>
              </a:ext>
            </a:extLst>
          </p:cNvPr>
          <p:cNvGraphicFramePr>
            <a:graphicFrameLocks noGrp="1"/>
          </p:cNvGraphicFramePr>
          <p:nvPr>
            <p:ph idx="1"/>
          </p:nvPr>
        </p:nvGraphicFramePr>
        <p:xfrm>
          <a:off x="561974" y="1138873"/>
          <a:ext cx="10763325" cy="5339080"/>
        </p:xfrm>
        <a:graphic>
          <a:graphicData uri="http://schemas.openxmlformats.org/drawingml/2006/table">
            <a:tbl>
              <a:tblPr firstRow="1" bandRow="1">
                <a:tableStyleId>{5C22544A-7EE6-4342-B048-85BDC9FD1C3A}</a:tableStyleId>
              </a:tblPr>
              <a:tblGrid>
                <a:gridCol w="1970807">
                  <a:extLst>
                    <a:ext uri="{9D8B030D-6E8A-4147-A177-3AD203B41FA5}">
                      <a16:colId xmlns:a16="http://schemas.microsoft.com/office/drawing/2014/main" val="546202285"/>
                    </a:ext>
                  </a:extLst>
                </a:gridCol>
                <a:gridCol w="2521819">
                  <a:extLst>
                    <a:ext uri="{9D8B030D-6E8A-4147-A177-3AD203B41FA5}">
                      <a16:colId xmlns:a16="http://schemas.microsoft.com/office/drawing/2014/main" val="2697022647"/>
                    </a:ext>
                  </a:extLst>
                </a:gridCol>
                <a:gridCol w="3784600">
                  <a:extLst>
                    <a:ext uri="{9D8B030D-6E8A-4147-A177-3AD203B41FA5}">
                      <a16:colId xmlns:a16="http://schemas.microsoft.com/office/drawing/2014/main" val="2542385024"/>
                    </a:ext>
                  </a:extLst>
                </a:gridCol>
                <a:gridCol w="2486099">
                  <a:extLst>
                    <a:ext uri="{9D8B030D-6E8A-4147-A177-3AD203B41FA5}">
                      <a16:colId xmlns:a16="http://schemas.microsoft.com/office/drawing/2014/main" val="1176527062"/>
                    </a:ext>
                  </a:extLst>
                </a:gridCol>
              </a:tblGrid>
              <a:tr h="370840">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Classification</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Sub-devices</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Parameters</a:t>
                      </a:r>
                    </a:p>
                  </a:txBody>
                  <a:tcPr marL="9525" marR="9525" marT="9525" marB="0" anchor="ctr"/>
                </a:tc>
                <a:tc>
                  <a:txBody>
                    <a:bodyPr/>
                    <a:lstStyle/>
                    <a:p>
                      <a:pPr algn="ctr" rtl="0" fontAlgn="ctr"/>
                      <a:r>
                        <a:rPr lang="en-GB" sz="1800" b="0" i="0" u="none" strike="noStrike" dirty="0">
                          <a:solidFill>
                            <a:srgbClr val="FFFFFF"/>
                          </a:solidFill>
                          <a:effectLst/>
                          <a:latin typeface="Calibri" panose="020F0502020204030204" pitchFamily="34" charset="0"/>
                          <a:ea typeface="等线" panose="02010600030101010101" pitchFamily="2" charset="-122"/>
                        </a:rPr>
                        <a:t>Note</a:t>
                      </a:r>
                    </a:p>
                  </a:txBody>
                  <a:tcPr marL="9525" marR="9525" marT="9525" marB="0" anchor="ctr"/>
                </a:tc>
                <a:extLst>
                  <a:ext uri="{0D108BD9-81ED-4DB2-BD59-A6C34878D82A}">
                    <a16:rowId xmlns:a16="http://schemas.microsoft.com/office/drawing/2014/main" val="929109341"/>
                  </a:ext>
                </a:extLst>
              </a:tr>
              <a:tr h="370840">
                <a:tc>
                  <a:txBody>
                    <a:bodyPr/>
                    <a:lstStyle/>
                    <a:p>
                      <a:pPr algn="ctr"/>
                      <a:r>
                        <a:rPr lang="en-GB" altLang="zh-CN" sz="1600" dirty="0">
                          <a:solidFill>
                            <a:schemeClr val="bg1">
                              <a:lumMod val="65000"/>
                            </a:schemeClr>
                          </a:solidFill>
                        </a:rPr>
                        <a:t>Electron-beam welder</a:t>
                      </a:r>
                      <a:endParaRPr lang="zh-CN" altLang="en-US" sz="1600" dirty="0">
                        <a:solidFill>
                          <a:schemeClr val="bg1">
                            <a:lumMod val="65000"/>
                          </a:schemeClr>
                        </a:solidFill>
                      </a:endParaRPr>
                    </a:p>
                  </a:txBody>
                  <a:tcPr/>
                </a:tc>
                <a:tc>
                  <a:txBody>
                    <a:bodyPr/>
                    <a:lstStyle/>
                    <a:p>
                      <a:pPr marL="171450" indent="-171450">
                        <a:buFont typeface="Arial" panose="020B0604020202020204" pitchFamily="34" charset="0"/>
                        <a:buChar char="•"/>
                      </a:pPr>
                      <a:r>
                        <a:rPr lang="en-GB" altLang="zh-CN" sz="1200" dirty="0">
                          <a:solidFill>
                            <a:schemeClr val="bg1">
                              <a:lumMod val="65000"/>
                            </a:schemeClr>
                          </a:solidFill>
                        </a:rPr>
                        <a:t>Electron-beam </a:t>
                      </a:r>
                      <a:r>
                        <a:rPr lang="en-US" altLang="zh-CN" sz="1200" dirty="0">
                          <a:solidFill>
                            <a:schemeClr val="bg1">
                              <a:lumMod val="65000"/>
                            </a:schemeClr>
                          </a:solidFill>
                        </a:rPr>
                        <a:t>gun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dirty="0">
                          <a:solidFill>
                            <a:schemeClr val="bg1">
                              <a:lumMod val="65000"/>
                            </a:schemeClr>
                          </a:solidFill>
                        </a:rPr>
                        <a:t>Power supply </a:t>
                      </a:r>
                    </a:p>
                    <a:p>
                      <a:pPr marL="171450" indent="-171450">
                        <a:buFont typeface="Arial" panose="020B0604020202020204" pitchFamily="34" charset="0"/>
                        <a:buChar char="•"/>
                      </a:pPr>
                      <a:r>
                        <a:rPr lang="en-US" altLang="zh-CN" sz="1200" dirty="0">
                          <a:solidFill>
                            <a:schemeClr val="bg1">
                              <a:lumMod val="65000"/>
                            </a:schemeClr>
                          </a:solidFill>
                        </a:rPr>
                        <a:t>Vacuum chamber</a:t>
                      </a:r>
                    </a:p>
                  </a:txBody>
                  <a:tcPr/>
                </a:tc>
                <a:tc>
                  <a:txBody>
                    <a:bodyPr/>
                    <a:lstStyle/>
                    <a:p>
                      <a:pPr marL="285750" indent="-285750">
                        <a:buFont typeface="Arial" panose="020B0604020202020204" pitchFamily="34" charset="0"/>
                        <a:buChar char="•"/>
                      </a:pPr>
                      <a:r>
                        <a:rPr lang="en-US" altLang="zh-CN" sz="1200" dirty="0">
                          <a:solidFill>
                            <a:schemeClr val="bg1">
                              <a:lumMod val="65000"/>
                            </a:schemeClr>
                          </a:solidFill>
                        </a:rPr>
                        <a:t>Meets the Length of  11.4m vacuum chamber</a:t>
                      </a:r>
                    </a:p>
                    <a:p>
                      <a:pPr marL="285750" indent="-285750">
                        <a:buFont typeface="Arial" panose="020B0604020202020204" pitchFamily="34" charset="0"/>
                        <a:buChar char="•"/>
                      </a:pPr>
                      <a:r>
                        <a:rPr lang="en-US" altLang="zh-CN" sz="1200" dirty="0">
                          <a:solidFill>
                            <a:schemeClr val="bg1">
                              <a:lumMod val="65000"/>
                            </a:schemeClr>
                          </a:solidFill>
                        </a:rPr>
                        <a:t>6 working position</a:t>
                      </a:r>
                      <a:endParaRPr lang="zh-CN" altLang="en-US" sz="1200" dirty="0">
                        <a:solidFill>
                          <a:schemeClr val="bg1">
                            <a:lumMod val="65000"/>
                          </a:schemeClr>
                        </a:solidFill>
                      </a:endParaRPr>
                    </a:p>
                  </a:txBody>
                  <a:tcPr/>
                </a:tc>
                <a:tc>
                  <a:txBody>
                    <a:bodyPr/>
                    <a:lstStyle/>
                    <a:p>
                      <a:pPr marL="0" indent="0">
                        <a:buFontTx/>
                        <a:buNone/>
                      </a:pPr>
                      <a:r>
                        <a:rPr lang="en-GB" altLang="zh-CN" sz="1200" dirty="0">
                          <a:solidFill>
                            <a:schemeClr val="bg1">
                              <a:lumMod val="65000"/>
                            </a:schemeClr>
                          </a:solidFill>
                        </a:rPr>
                        <a:t>Design and manufacturing</a:t>
                      </a:r>
                      <a:endParaRPr lang="zh-CN" altLang="en-US" sz="1200" dirty="0">
                        <a:solidFill>
                          <a:schemeClr val="bg1">
                            <a:lumMod val="65000"/>
                          </a:schemeClr>
                        </a:solidFill>
                      </a:endParaRPr>
                    </a:p>
                  </a:txBody>
                  <a:tcPr/>
                </a:tc>
                <a:extLst>
                  <a:ext uri="{0D108BD9-81ED-4DB2-BD59-A6C34878D82A}">
                    <a16:rowId xmlns:a16="http://schemas.microsoft.com/office/drawing/2014/main" val="3532546929"/>
                  </a:ext>
                </a:extLst>
              </a:tr>
              <a:tr h="0">
                <a:tc>
                  <a:txBody>
                    <a:bodyPr/>
                    <a:lstStyle/>
                    <a:p>
                      <a:pPr algn="ctr"/>
                      <a:r>
                        <a:rPr lang="en-US" altLang="zh-CN" sz="1600" dirty="0">
                          <a:solidFill>
                            <a:schemeClr val="bg1">
                              <a:lumMod val="65000"/>
                            </a:schemeClr>
                          </a:solidFill>
                        </a:rPr>
                        <a:t>Brazing </a:t>
                      </a:r>
                      <a:endParaRPr lang="zh-CN" altLang="en-US" sz="1600" dirty="0">
                        <a:solidFill>
                          <a:schemeClr val="bg1">
                            <a:lumMod val="65000"/>
                          </a:schemeClr>
                        </a:solidFill>
                      </a:endParaRPr>
                    </a:p>
                  </a:txBody>
                  <a:tcPr/>
                </a:tc>
                <a:tc>
                  <a:txBody>
                    <a:bodyPr/>
                    <a:lstStyle/>
                    <a:p>
                      <a:pPr marL="171450" indent="-171450">
                        <a:buFont typeface="Arial" panose="020B0604020202020204" pitchFamily="34" charset="0"/>
                        <a:buChar char="•"/>
                      </a:pPr>
                      <a:r>
                        <a:rPr lang="en-US" altLang="zh-CN" sz="1200" dirty="0">
                          <a:solidFill>
                            <a:schemeClr val="bg1">
                              <a:lumMod val="65000"/>
                            </a:schemeClr>
                          </a:solidFill>
                        </a:rPr>
                        <a:t>Mechanical holder</a:t>
                      </a:r>
                    </a:p>
                    <a:p>
                      <a:pPr marL="171450" indent="-171450">
                        <a:buFont typeface="Arial" panose="020B0604020202020204" pitchFamily="34" charset="0"/>
                        <a:buChar char="•"/>
                      </a:pPr>
                      <a:r>
                        <a:rPr lang="en-US" altLang="zh-CN" sz="1200" dirty="0">
                          <a:solidFill>
                            <a:schemeClr val="bg1">
                              <a:lumMod val="65000"/>
                            </a:schemeClr>
                          </a:solidFill>
                        </a:rPr>
                        <a:t>Power supply</a:t>
                      </a:r>
                      <a:endParaRPr lang="zh-CN" altLang="en-US" sz="1200" dirty="0">
                        <a:solidFill>
                          <a:schemeClr val="bg1">
                            <a:lumMod val="65000"/>
                          </a:schemeClr>
                        </a:solidFill>
                      </a:endParaRPr>
                    </a:p>
                  </a:txBody>
                  <a:tcPr/>
                </a:tc>
                <a:tc>
                  <a:txBody>
                    <a:bodyPr/>
                    <a:lstStyle/>
                    <a:p>
                      <a:pPr marL="285750" indent="-285750">
                        <a:buFont typeface="Arial" panose="020B0604020202020204" pitchFamily="34" charset="0"/>
                        <a:buChar char="•"/>
                      </a:pPr>
                      <a:r>
                        <a:rPr lang="en-US" altLang="zh-CN" sz="1200" dirty="0">
                          <a:solidFill>
                            <a:schemeClr val="bg1">
                              <a:lumMod val="65000"/>
                            </a:schemeClr>
                          </a:solidFill>
                        </a:rPr>
                        <a:t>350</a:t>
                      </a:r>
                      <a:r>
                        <a:rPr lang="zh-CN" altLang="en-US" sz="1200" dirty="0">
                          <a:solidFill>
                            <a:schemeClr val="bg1">
                              <a:lumMod val="65000"/>
                            </a:schemeClr>
                          </a:solidFill>
                        </a:rPr>
                        <a:t>℃</a:t>
                      </a:r>
                      <a:endParaRPr lang="en-US" altLang="zh-CN" sz="1200" dirty="0">
                        <a:solidFill>
                          <a:schemeClr val="bg1">
                            <a:lumMod val="65000"/>
                          </a:schemeClr>
                        </a:solidFill>
                      </a:endParaRPr>
                    </a:p>
                    <a:p>
                      <a:pPr marL="285750" indent="-285750">
                        <a:buFont typeface="Arial" panose="020B0604020202020204" pitchFamily="34" charset="0"/>
                        <a:buChar char="•"/>
                      </a:pPr>
                      <a:r>
                        <a:rPr lang="en-US" altLang="zh-CN" sz="1200" dirty="0">
                          <a:solidFill>
                            <a:schemeClr val="bg1">
                              <a:lumMod val="65000"/>
                            </a:schemeClr>
                          </a:solidFill>
                        </a:rPr>
                        <a:t>11.4m long</a:t>
                      </a:r>
                      <a:endParaRPr lang="zh-CN" altLang="en-US" sz="1200" dirty="0">
                        <a:solidFill>
                          <a:schemeClr val="bg1">
                            <a:lumMod val="65000"/>
                          </a:schemeClr>
                        </a:solidFill>
                      </a:endParaRPr>
                    </a:p>
                  </a:txBody>
                  <a:tcPr/>
                </a:tc>
                <a:tc>
                  <a:txBody>
                    <a:bodyPr/>
                    <a:lstStyle/>
                    <a:p>
                      <a:pPr marL="0" indent="0">
                        <a:buFontTx/>
                        <a:buNone/>
                      </a:pPr>
                      <a:r>
                        <a:rPr lang="en-US" altLang="zh-CN" sz="1200" dirty="0">
                          <a:solidFill>
                            <a:schemeClr val="bg1">
                              <a:lumMod val="65000"/>
                            </a:schemeClr>
                          </a:solidFill>
                        </a:rPr>
                        <a:t>Low temperature brazing in air by conductivity heating, expecting stead by double hole copper tube</a:t>
                      </a:r>
                      <a:endParaRPr lang="zh-CN" altLang="en-US" sz="1200" dirty="0">
                        <a:solidFill>
                          <a:schemeClr val="bg1">
                            <a:lumMod val="65000"/>
                          </a:schemeClr>
                        </a:solidFill>
                      </a:endParaRPr>
                    </a:p>
                  </a:txBody>
                  <a:tcPr/>
                </a:tc>
                <a:extLst>
                  <a:ext uri="{0D108BD9-81ED-4DB2-BD59-A6C34878D82A}">
                    <a16:rowId xmlns:a16="http://schemas.microsoft.com/office/drawing/2014/main" val="3452845628"/>
                  </a:ext>
                </a:extLst>
              </a:tr>
              <a:tr h="370840">
                <a:tc>
                  <a:txBody>
                    <a:bodyPr/>
                    <a:lstStyle/>
                    <a:p>
                      <a:pPr algn="ctr"/>
                      <a:r>
                        <a:rPr lang="en-US" altLang="zh-CN" sz="1600" b="0" dirty="0"/>
                        <a:t>Heating film spraying facility</a:t>
                      </a:r>
                    </a:p>
                    <a:p>
                      <a:pPr algn="ctr"/>
                      <a:endParaRPr lang="zh-CN" altLang="en-US" sz="1600" b="1" dirty="0"/>
                    </a:p>
                  </a:txBody>
                  <a:tcPr/>
                </a:tc>
                <a:tc>
                  <a:txBody>
                    <a:bodyPr/>
                    <a:lstStyle/>
                    <a:p>
                      <a:pPr marL="171450" indent="-171450">
                        <a:buFont typeface="Arial" panose="020B0604020202020204" pitchFamily="34" charset="0"/>
                        <a:buChar char="•"/>
                      </a:pPr>
                      <a:r>
                        <a:rPr lang="en-GB" altLang="zh-CN" sz="1200" dirty="0"/>
                        <a:t>Electron-beam gun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zh-CN" sz="1200" dirty="0"/>
                        <a:t>Power </a:t>
                      </a:r>
                      <a:r>
                        <a:rPr lang="en-US" altLang="zh-CN" sz="1200" dirty="0"/>
                        <a:t>supply </a:t>
                      </a:r>
                      <a:endParaRPr lang="en-GB" altLang="zh-CN" sz="1200" dirty="0"/>
                    </a:p>
                    <a:p>
                      <a:pPr marL="171450" indent="-171450">
                        <a:buFont typeface="Arial" panose="020B0604020202020204" pitchFamily="34" charset="0"/>
                        <a:buChar char="•"/>
                      </a:pPr>
                      <a:r>
                        <a:rPr lang="en-US" altLang="zh-CN" sz="1200" dirty="0"/>
                        <a:t>Controller</a:t>
                      </a:r>
                    </a:p>
                    <a:p>
                      <a:pPr marL="171450" indent="-171450">
                        <a:buFont typeface="Arial" panose="020B0604020202020204" pitchFamily="34" charset="0"/>
                        <a:buChar char="•"/>
                      </a:pPr>
                      <a:r>
                        <a:rPr lang="en-GB" altLang="zh-CN" sz="1200" dirty="0"/>
                        <a:t>Mechanical Structure</a:t>
                      </a:r>
                    </a:p>
                  </a:txBody>
                  <a:tcPr/>
                </a:tc>
                <a:tc>
                  <a:txBody>
                    <a:bodyPr/>
                    <a:lstStyle/>
                    <a:p>
                      <a:pPr marL="285750" indent="-285750">
                        <a:buFont typeface="Arial" panose="020B0604020202020204" pitchFamily="34" charset="0"/>
                        <a:buChar char="•"/>
                      </a:pPr>
                      <a:r>
                        <a:rPr lang="en-US" altLang="zh-CN" sz="1200" dirty="0"/>
                        <a:t>Meets the Length of  11.4m vacuum chamber</a:t>
                      </a:r>
                    </a:p>
                    <a:p>
                      <a:pPr marL="285750" indent="-285750">
                        <a:buFont typeface="Arial" panose="020B0604020202020204" pitchFamily="34" charset="0"/>
                        <a:buChar char="•"/>
                      </a:pPr>
                      <a:r>
                        <a:rPr lang="en-US" altLang="zh-CN" sz="1200" dirty="0"/>
                        <a:t>Multilayer Spray</a:t>
                      </a:r>
                    </a:p>
                    <a:p>
                      <a:pPr marL="285750" indent="-285750">
                        <a:buFont typeface="Arial" panose="020B0604020202020204" pitchFamily="34" charset="0"/>
                        <a:buChar char="•"/>
                      </a:pPr>
                      <a:r>
                        <a:rPr lang="en-US" altLang="zh-CN" sz="1200" dirty="0"/>
                        <a:t>Ceramic</a:t>
                      </a:r>
                      <a:r>
                        <a:rPr lang="zh-CN" altLang="en-US" sz="1200" dirty="0"/>
                        <a:t> </a:t>
                      </a:r>
                      <a:r>
                        <a:rPr lang="en-US" altLang="zh-CN" sz="1200" dirty="0"/>
                        <a:t>and conductivity layer</a:t>
                      </a:r>
                    </a:p>
                  </a:txBody>
                  <a:tcPr/>
                </a:tc>
                <a:tc>
                  <a:txBody>
                    <a:bodyPr/>
                    <a:lstStyle/>
                    <a:p>
                      <a:pPr marL="0" indent="0">
                        <a:buFontTx/>
                        <a:buNone/>
                      </a:pPr>
                      <a:r>
                        <a:rPr lang="en-US" altLang="zh-CN" sz="1200" dirty="0"/>
                        <a:t>R&amp;D</a:t>
                      </a:r>
                    </a:p>
                  </a:txBody>
                  <a:tcPr/>
                </a:tc>
                <a:extLst>
                  <a:ext uri="{0D108BD9-81ED-4DB2-BD59-A6C34878D82A}">
                    <a16:rowId xmlns:a16="http://schemas.microsoft.com/office/drawing/2014/main" val="3836485589"/>
                  </a:ext>
                </a:extLst>
              </a:tr>
              <a:tr h="370840">
                <a:tc>
                  <a:txBody>
                    <a:bodyPr/>
                    <a:lstStyle/>
                    <a:p>
                      <a:pPr algn="ctr"/>
                      <a:r>
                        <a:rPr lang="en-US" altLang="zh-CN" sz="1600" dirty="0"/>
                        <a:t>NEG coating tower</a:t>
                      </a:r>
                      <a:endParaRPr lang="zh-CN" altLang="en-US" sz="1600" dirty="0"/>
                    </a:p>
                  </a:txBody>
                  <a:tcPr/>
                </a:tc>
                <a:tc>
                  <a:txBody>
                    <a:bodyPr/>
                    <a:lstStyle/>
                    <a:p>
                      <a:pPr marL="171450" indent="-171450">
                        <a:buFont typeface="Arial" panose="020B0604020202020204" pitchFamily="34" charset="0"/>
                        <a:buChar char="•"/>
                      </a:pPr>
                      <a:r>
                        <a:rPr lang="en-US" altLang="zh-CN" sz="1200" dirty="0"/>
                        <a:t>Pumping system</a:t>
                      </a:r>
                    </a:p>
                    <a:p>
                      <a:pPr marL="171450" indent="-171450">
                        <a:buFont typeface="Arial" panose="020B0604020202020204" pitchFamily="34" charset="0"/>
                        <a:buChar char="•"/>
                      </a:pPr>
                      <a:r>
                        <a:rPr lang="en-US" altLang="zh-CN" sz="1200" dirty="0"/>
                        <a:t>Vacuum measurement</a:t>
                      </a:r>
                    </a:p>
                    <a:p>
                      <a:pPr marL="171450" indent="-171450">
                        <a:buFont typeface="Arial" panose="020B0604020202020204" pitchFamily="34" charset="0"/>
                        <a:buChar char="•"/>
                      </a:pPr>
                      <a:r>
                        <a:rPr lang="en-US" altLang="zh-CN" sz="1200" dirty="0"/>
                        <a:t>Power supply </a:t>
                      </a:r>
                    </a:p>
                    <a:p>
                      <a:pPr marL="171450" indent="-171450">
                        <a:buFont typeface="Arial" panose="020B0604020202020204" pitchFamily="34" charset="0"/>
                        <a:buChar char="•"/>
                      </a:pPr>
                      <a:r>
                        <a:rPr lang="en-US" altLang="zh-CN" sz="1200" dirty="0"/>
                        <a:t>Vacuum chambers</a:t>
                      </a:r>
                    </a:p>
                    <a:p>
                      <a:pPr marL="171450" indent="-171450">
                        <a:buFont typeface="Arial" panose="020B0604020202020204" pitchFamily="34" charset="0"/>
                        <a:buChar char="•"/>
                      </a:pPr>
                      <a:r>
                        <a:rPr lang="en-US" altLang="zh-CN" sz="1200" dirty="0"/>
                        <a:t>Discharge Gas</a:t>
                      </a:r>
                    </a:p>
                    <a:p>
                      <a:pPr marL="171450" indent="-171450">
                        <a:buFont typeface="Arial" panose="020B0604020202020204" pitchFamily="34" charset="0"/>
                        <a:buChar char="•"/>
                      </a:pPr>
                      <a:r>
                        <a:rPr lang="en-US" altLang="zh-CN" sz="1200" dirty="0"/>
                        <a:t>Cathode</a:t>
                      </a:r>
                      <a:r>
                        <a:rPr lang="zh-CN" altLang="en-US" sz="1200" dirty="0"/>
                        <a:t>、</a:t>
                      </a:r>
                      <a:r>
                        <a:rPr lang="en-US" altLang="zh-CN" sz="1200" dirty="0"/>
                        <a:t>controller</a:t>
                      </a:r>
                      <a:endParaRPr lang="zh-CN" altLang="en-US" sz="1200" dirty="0"/>
                    </a:p>
                  </a:txBody>
                  <a:tcPr/>
                </a:tc>
                <a:tc>
                  <a:txBody>
                    <a:bodyPr/>
                    <a:lstStyle/>
                    <a:p>
                      <a:pPr marL="285750" indent="-285750">
                        <a:buFont typeface="Arial" panose="020B0604020202020204" pitchFamily="34" charset="0"/>
                        <a:buChar char="•"/>
                      </a:pPr>
                      <a:r>
                        <a:rPr lang="en-US" altLang="zh-CN" sz="1200" dirty="0"/>
                        <a:t>Meets the Length of  11.4m vacuum chamber</a:t>
                      </a:r>
                    </a:p>
                    <a:p>
                      <a:pPr marL="285750" indent="-285750">
                        <a:buFont typeface="Arial" panose="020B0604020202020204" pitchFamily="34" charset="0"/>
                        <a:buChar char="•"/>
                      </a:pPr>
                      <a:r>
                        <a:rPr lang="en-US" altLang="zh-CN" sz="1200" dirty="0"/>
                        <a:t>6 working position</a:t>
                      </a:r>
                    </a:p>
                    <a:p>
                      <a:pPr marL="285750" indent="-285750">
                        <a:buFont typeface="Arial" panose="020B0604020202020204" pitchFamily="34" charset="0"/>
                        <a:buChar char="•"/>
                      </a:pPr>
                      <a:r>
                        <a:rPr lang="en-US" altLang="zh-CN" sz="1200" dirty="0"/>
                        <a:t>Background vacuum &lt;5e-7Pa</a:t>
                      </a:r>
                    </a:p>
                    <a:p>
                      <a:pPr marL="285750" indent="-285750">
                        <a:buFont typeface="Arial" panose="020B0604020202020204" pitchFamily="34" charset="0"/>
                        <a:buChar char="•"/>
                      </a:pPr>
                      <a:r>
                        <a:rPr lang="en-US" altLang="zh-CN" sz="1200" dirty="0"/>
                        <a:t>Baking temperature 200</a:t>
                      </a:r>
                      <a:r>
                        <a:rPr lang="zh-CN" altLang="en-US" sz="1200" dirty="0"/>
                        <a:t>℃</a:t>
                      </a:r>
                    </a:p>
                  </a:txBody>
                  <a:tcPr/>
                </a:tc>
                <a:tc>
                  <a:txBody>
                    <a:bodyPr/>
                    <a:lstStyle/>
                    <a:p>
                      <a:pPr marL="0" indent="0">
                        <a:buFontTx/>
                        <a:buNone/>
                      </a:pPr>
                      <a:r>
                        <a:rPr lang="en-US" altLang="zh-CN" sz="1200" dirty="0"/>
                        <a:t>Developing to be more fitted the production line</a:t>
                      </a:r>
                      <a:endParaRPr lang="zh-CN" altLang="en-US" sz="1200" dirty="0"/>
                    </a:p>
                  </a:txBody>
                  <a:tcPr/>
                </a:tc>
                <a:extLst>
                  <a:ext uri="{0D108BD9-81ED-4DB2-BD59-A6C34878D82A}">
                    <a16:rowId xmlns:a16="http://schemas.microsoft.com/office/drawing/2014/main" val="335200625"/>
                  </a:ext>
                </a:extLst>
              </a:tr>
              <a:tr h="370840">
                <a:tc>
                  <a:txBody>
                    <a:bodyPr/>
                    <a:lstStyle/>
                    <a:p>
                      <a:pPr algn="ctr"/>
                      <a:r>
                        <a:rPr lang="en-US" altLang="zh-CN" sz="1600" dirty="0"/>
                        <a:t>Measurement and</a:t>
                      </a:r>
                      <a:r>
                        <a:rPr lang="zh-CN" altLang="en-US" sz="1600" dirty="0"/>
                        <a:t> </a:t>
                      </a:r>
                      <a:r>
                        <a:rPr lang="en-US" altLang="zh-CN" sz="1600" dirty="0"/>
                        <a:t>testing</a:t>
                      </a:r>
                      <a:endParaRPr lang="zh-CN" altLang="en-US" sz="1600" dirty="0"/>
                    </a:p>
                  </a:txBody>
                  <a:tcPr/>
                </a:tc>
                <a:tc>
                  <a:txBody>
                    <a:bodyPr/>
                    <a:lstStyle/>
                    <a:p>
                      <a:pPr marL="171450" indent="-171450">
                        <a:buFont typeface="Arial" panose="020B0604020202020204" pitchFamily="34" charset="0"/>
                        <a:buChar char="•"/>
                      </a:pPr>
                      <a:r>
                        <a:rPr lang="en-US" altLang="zh-CN" sz="1200" dirty="0"/>
                        <a:t>Dimension measurement</a:t>
                      </a:r>
                    </a:p>
                    <a:p>
                      <a:pPr marL="171450" indent="-171450">
                        <a:buFont typeface="Arial" panose="020B0604020202020204" pitchFamily="34" charset="0"/>
                        <a:buChar char="•"/>
                      </a:pPr>
                      <a:r>
                        <a:rPr lang="en-US" altLang="zh-CN" sz="1200" dirty="0"/>
                        <a:t>Leakage testing</a:t>
                      </a:r>
                      <a:endParaRPr lang="zh-CN" altLang="en-US" sz="1200" dirty="0"/>
                    </a:p>
                  </a:txBody>
                  <a:tcPr/>
                </a:tc>
                <a:tc>
                  <a:txBody>
                    <a:bodyPr/>
                    <a:lstStyle/>
                    <a:p>
                      <a:pPr marL="285750" indent="-285750">
                        <a:buFont typeface="Arial" panose="020B0604020202020204" pitchFamily="34" charset="0"/>
                        <a:buChar char="•"/>
                      </a:pPr>
                      <a:r>
                        <a:rPr lang="en-US" altLang="zh-CN" sz="1200" dirty="0"/>
                        <a:t>Dimension measurement 11.5m/0.1mm</a:t>
                      </a:r>
                    </a:p>
                    <a:p>
                      <a:pPr marL="285750" indent="-285750">
                        <a:buFont typeface="Arial" panose="020B0604020202020204" pitchFamily="34" charset="0"/>
                        <a:buChar char="•"/>
                      </a:pPr>
                      <a:r>
                        <a:rPr lang="en-US" altLang="zh-CN" sz="1200" dirty="0"/>
                        <a:t>Leakage testing 1e-10 </a:t>
                      </a:r>
                      <a:r>
                        <a:rPr lang="en-US" altLang="zh-CN" sz="1200" dirty="0" err="1"/>
                        <a:t>mbar·L</a:t>
                      </a:r>
                      <a:r>
                        <a:rPr lang="en-US" altLang="zh-CN" sz="1200" dirty="0"/>
                        <a:t>/s</a:t>
                      </a: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372169891"/>
                  </a:ext>
                </a:extLst>
              </a:tr>
              <a:tr h="370840">
                <a:tc>
                  <a:txBody>
                    <a:bodyPr/>
                    <a:lstStyle/>
                    <a:p>
                      <a:pPr algn="ctr"/>
                      <a:r>
                        <a:rPr lang="en-US" altLang="zh-CN" sz="1600" dirty="0"/>
                        <a:t>Cleaning</a:t>
                      </a:r>
                      <a:endParaRPr lang="zh-CN" altLang="en-US" sz="1600" dirty="0"/>
                    </a:p>
                  </a:txBody>
                  <a:tcPr/>
                </a:tc>
                <a:tc>
                  <a:txBody>
                    <a:bodyPr/>
                    <a:lstStyle/>
                    <a:p>
                      <a:pPr marL="171450" indent="-171450">
                        <a:buFont typeface="Arial" panose="020B0604020202020204" pitchFamily="34" charset="0"/>
                        <a:buChar char="•"/>
                      </a:pPr>
                      <a:r>
                        <a:rPr lang="en-US" altLang="zh-CN" sz="1200" dirty="0"/>
                        <a:t>rinsing</a:t>
                      </a:r>
                      <a:endParaRPr lang="zh-CN" altLang="en-US" sz="1200" dirty="0"/>
                    </a:p>
                  </a:txBody>
                  <a:tcPr/>
                </a:tc>
                <a:tc>
                  <a:txBody>
                    <a:bodyPr/>
                    <a:lstStyle/>
                    <a:p>
                      <a:pPr marL="285750" indent="-285750">
                        <a:buFont typeface="Arial" panose="020B0604020202020204" pitchFamily="34" charset="0"/>
                        <a:buChar char="•"/>
                      </a:pPr>
                      <a:r>
                        <a:rPr lang="en-GB" altLang="zh-CN" sz="1200" dirty="0"/>
                        <a:t>deionized water rinsing</a:t>
                      </a: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3741577279"/>
                  </a:ext>
                </a:extLst>
              </a:tr>
              <a:tr h="0">
                <a:tc>
                  <a:txBody>
                    <a:bodyPr/>
                    <a:lstStyle/>
                    <a:p>
                      <a:pPr algn="ctr"/>
                      <a:r>
                        <a:rPr lang="en-GB" altLang="zh-CN" sz="1600" dirty="0"/>
                        <a:t>Production line auxiliary equipment</a:t>
                      </a:r>
                      <a:endParaRPr lang="zh-CN" altLang="en-US" sz="1600" dirty="0"/>
                    </a:p>
                  </a:txBody>
                  <a:tcPr/>
                </a:tc>
                <a:tc>
                  <a:txBody>
                    <a:bodyPr/>
                    <a:lstStyle/>
                    <a:p>
                      <a:pPr marL="285750" indent="-285750">
                        <a:buFont typeface="Arial" panose="020B0604020202020204" pitchFamily="34" charset="0"/>
                        <a:buChar char="•"/>
                      </a:pPr>
                      <a:r>
                        <a:rPr lang="en-US" altLang="zh-CN" sz="1200" dirty="0"/>
                        <a:t>Moving band</a:t>
                      </a:r>
                    </a:p>
                    <a:p>
                      <a:pPr marL="285750" indent="-285750">
                        <a:buFont typeface="Arial" panose="020B0604020202020204" pitchFamily="34" charset="0"/>
                        <a:buChar char="•"/>
                      </a:pPr>
                      <a:r>
                        <a:rPr lang="en-GB" altLang="zh-CN" sz="1200" dirty="0"/>
                        <a:t>robot arm system</a:t>
                      </a:r>
                    </a:p>
                    <a:p>
                      <a:pPr marL="285750" indent="-285750">
                        <a:buFont typeface="Arial" panose="020B0604020202020204" pitchFamily="34" charset="0"/>
                        <a:buChar char="•"/>
                      </a:pPr>
                      <a:r>
                        <a:rPr lang="en-US" altLang="zh-CN" sz="1200" dirty="0"/>
                        <a:t>controller</a:t>
                      </a:r>
                      <a:endParaRPr lang="zh-CN" altLang="en-US" sz="12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dirty="0"/>
                        <a:t>Meets the Length of  11.4m vacuum chamber</a:t>
                      </a:r>
                    </a:p>
                    <a:p>
                      <a:pPr marL="285750" indent="-285750">
                        <a:buFont typeface="Arial" panose="020B0604020202020204" pitchFamily="34" charset="0"/>
                        <a:buChar char="•"/>
                      </a:pPr>
                      <a:endParaRPr lang="zh-CN"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dirty="0"/>
                        <a:t>Design and manufacturing</a:t>
                      </a:r>
                      <a:endParaRPr lang="zh-CN" altLang="en-US" sz="1200" dirty="0"/>
                    </a:p>
                    <a:p>
                      <a:pPr marL="0" indent="0">
                        <a:buFontTx/>
                        <a:buNone/>
                      </a:pPr>
                      <a:endParaRPr lang="zh-CN" altLang="en-US" sz="1200" dirty="0"/>
                    </a:p>
                  </a:txBody>
                  <a:tcPr/>
                </a:tc>
                <a:extLst>
                  <a:ext uri="{0D108BD9-81ED-4DB2-BD59-A6C34878D82A}">
                    <a16:rowId xmlns:a16="http://schemas.microsoft.com/office/drawing/2014/main" val="1965240381"/>
                  </a:ext>
                </a:extLst>
              </a:tr>
            </a:tbl>
          </a:graphicData>
        </a:graphic>
      </p:graphicFrame>
      <p:sp>
        <p:nvSpPr>
          <p:cNvPr id="3" name="标题 2">
            <a:extLst>
              <a:ext uri="{FF2B5EF4-FFF2-40B4-BE49-F238E27FC236}">
                <a16:creationId xmlns:a16="http://schemas.microsoft.com/office/drawing/2014/main" id="{4002FFD5-6B1E-4FEE-B2DC-AE1FA553B249}"/>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Production line composition</a:t>
            </a:r>
            <a:endParaRPr lang="zh-CN" altLang="en-US" dirty="0">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E58A88A7-8672-418F-BEFA-3DE39165C6BF}"/>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18</a:t>
            </a:fld>
            <a:endParaRPr lang="zh-CN" altLang="en-US" dirty="0"/>
          </a:p>
        </p:txBody>
      </p:sp>
      <p:pic>
        <p:nvPicPr>
          <p:cNvPr id="7" name="Picture 2" descr="C:\Users\Administrator\Desktop\11112.png">
            <a:extLst>
              <a:ext uri="{FF2B5EF4-FFF2-40B4-BE49-F238E27FC236}">
                <a16:creationId xmlns:a16="http://schemas.microsoft.com/office/drawing/2014/main" id="{DB40170E-1BA1-431A-98C0-E521BA3990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5209" y="145436"/>
            <a:ext cx="949382" cy="55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764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D94C425-E90D-4099-8FC2-6E5472A2214D}"/>
              </a:ext>
            </a:extLst>
          </p:cNvPr>
          <p:cNvSpPr>
            <a:spLocks noGrp="1"/>
          </p:cNvSpPr>
          <p:nvPr>
            <p:ph idx="1"/>
          </p:nvPr>
        </p:nvSpPr>
        <p:spPr>
          <a:xfrm>
            <a:off x="609600" y="965200"/>
            <a:ext cx="10972800" cy="5749947"/>
          </a:xfrm>
        </p:spPr>
        <p:txBody>
          <a:bodyPr>
            <a:normAutofit/>
          </a:bodyPr>
          <a:lstStyle/>
          <a:p>
            <a:r>
              <a:rPr lang="en-US" altLang="zh-CN" dirty="0">
                <a:cs typeface="Arial" panose="020B0604020202020204" pitchFamily="34" charset="0"/>
              </a:rPr>
              <a:t>Spraying </a:t>
            </a:r>
            <a:r>
              <a:rPr lang="en-US" altLang="zh-CN" sz="1800" dirty="0">
                <a:cs typeface="Arial" panose="020B0604020202020204" pitchFamily="34" charset="0"/>
              </a:rPr>
              <a:t>(Air plasma spraying)</a:t>
            </a:r>
          </a:p>
          <a:p>
            <a:pPr>
              <a:lnSpc>
                <a:spcPct val="100000"/>
              </a:lnSpc>
              <a:buFont typeface="Wingdings" panose="05000000000000000000" pitchFamily="2" charset="2"/>
              <a:buChar char="Ø"/>
            </a:pPr>
            <a:r>
              <a:rPr lang="en-US" altLang="zh-CN" sz="1800" dirty="0">
                <a:cs typeface="Arial" panose="020B0604020202020204" pitchFamily="34" charset="0"/>
              </a:rPr>
              <a:t>Sandblasting</a:t>
            </a:r>
          </a:p>
          <a:p>
            <a:pPr fontAlgn="t">
              <a:lnSpc>
                <a:spcPct val="100000"/>
              </a:lnSpc>
              <a:spcAft>
                <a:spcPts val="0"/>
              </a:spcAft>
              <a:buFont typeface="Wingdings" panose="05000000000000000000" pitchFamily="2" charset="2"/>
              <a:buChar char="Ø"/>
            </a:pPr>
            <a:r>
              <a:rPr lang="en-US" altLang="zh-CN" sz="1800" dirty="0" err="1">
                <a:cs typeface="Arial" panose="020B0604020202020204" pitchFamily="34" charset="0"/>
              </a:rPr>
              <a:t>Spraying_Isolation_layer</a:t>
            </a:r>
            <a:endParaRPr lang="zh-CN" altLang="zh-CN" sz="1800" dirty="0">
              <a:cs typeface="Arial" panose="020B0604020202020204" pitchFamily="34" charset="0"/>
            </a:endParaRPr>
          </a:p>
          <a:p>
            <a:pPr fontAlgn="t">
              <a:lnSpc>
                <a:spcPct val="100000"/>
              </a:lnSpc>
              <a:spcAft>
                <a:spcPts val="0"/>
              </a:spcAft>
              <a:buFont typeface="Wingdings" panose="05000000000000000000" pitchFamily="2" charset="2"/>
              <a:buChar char="Ø"/>
            </a:pPr>
            <a:r>
              <a:rPr lang="en-US" altLang="zh-CN" sz="1800" dirty="0" err="1">
                <a:cs typeface="Arial" panose="020B0604020202020204" pitchFamily="34" charset="0"/>
              </a:rPr>
              <a:t>Spraying_Conductivity</a:t>
            </a:r>
            <a:r>
              <a:rPr lang="en-US" altLang="zh-CN" sz="1800" dirty="0">
                <a:cs typeface="Arial" panose="020B0604020202020204" pitchFamily="34" charset="0"/>
              </a:rPr>
              <a:t>-layer</a:t>
            </a:r>
            <a:endParaRPr lang="zh-CN" altLang="zh-CN" sz="1800" dirty="0">
              <a:cs typeface="Arial" panose="020B0604020202020204" pitchFamily="34" charset="0"/>
            </a:endParaRPr>
          </a:p>
          <a:p>
            <a:pPr>
              <a:lnSpc>
                <a:spcPct val="100000"/>
              </a:lnSpc>
              <a:spcAft>
                <a:spcPts val="0"/>
              </a:spcAft>
              <a:buFont typeface="Wingdings" panose="05000000000000000000" pitchFamily="2" charset="2"/>
              <a:buChar char="Ø"/>
            </a:pPr>
            <a:r>
              <a:rPr lang="en-US" altLang="zh-CN" sz="1800" dirty="0" err="1">
                <a:cs typeface="Arial" panose="020B0604020202020204" pitchFamily="34" charset="0"/>
              </a:rPr>
              <a:t>Spraying_Isolation</a:t>
            </a:r>
            <a:r>
              <a:rPr lang="en-US" altLang="zh-CN" sz="1800" dirty="0">
                <a:cs typeface="Arial" panose="020B0604020202020204" pitchFamily="34" charset="0"/>
              </a:rPr>
              <a:t>-layer</a:t>
            </a:r>
            <a:endParaRPr lang="zh-CN" altLang="zh-CN" sz="1800" dirty="0">
              <a:cs typeface="Arial" panose="020B0604020202020204" pitchFamily="34" charset="0"/>
            </a:endParaRPr>
          </a:p>
          <a:p>
            <a:pPr fontAlgn="t">
              <a:lnSpc>
                <a:spcPct val="100000"/>
              </a:lnSpc>
              <a:spcAft>
                <a:spcPts val="0"/>
              </a:spcAft>
              <a:buFont typeface="Wingdings" panose="05000000000000000000" pitchFamily="2" charset="2"/>
              <a:buChar char="Ø"/>
            </a:pPr>
            <a:r>
              <a:rPr lang="en-US" altLang="zh-CN" sz="1800" dirty="0" err="1">
                <a:cs typeface="Arial" panose="020B0604020202020204" pitchFamily="34" charset="0"/>
              </a:rPr>
              <a:t>Spraying_Contactor</a:t>
            </a:r>
            <a:r>
              <a:rPr lang="en-US" altLang="zh-CN" sz="1800" dirty="0">
                <a:cs typeface="Arial" panose="020B0604020202020204" pitchFamily="34" charset="0"/>
              </a:rPr>
              <a:t>-layer</a:t>
            </a:r>
          </a:p>
          <a:p>
            <a:r>
              <a:rPr lang="en-US" altLang="zh-CN" dirty="0">
                <a:cs typeface="Arial" panose="020B0604020202020204" pitchFamily="34" charset="0"/>
              </a:rPr>
              <a:t>Cleaning</a:t>
            </a:r>
          </a:p>
          <a:p>
            <a:pPr>
              <a:buFont typeface="Wingdings" panose="05000000000000000000" pitchFamily="2" charset="2"/>
              <a:buChar char="Ø"/>
            </a:pPr>
            <a:r>
              <a:rPr lang="en-US" altLang="zh-CN" sz="1900" dirty="0">
                <a:cs typeface="Arial" panose="020B0604020202020204" pitchFamily="34" charset="0"/>
              </a:rPr>
              <a:t>Outside</a:t>
            </a:r>
          </a:p>
          <a:p>
            <a:pPr>
              <a:buFont typeface="Wingdings" panose="05000000000000000000" pitchFamily="2" charset="2"/>
              <a:buChar char="Ø"/>
            </a:pPr>
            <a:r>
              <a:rPr lang="en-US" altLang="zh-CN" sz="1900" dirty="0">
                <a:cs typeface="Arial" panose="020B0604020202020204" pitchFamily="34" charset="0"/>
              </a:rPr>
              <a:t>Inside </a:t>
            </a:r>
          </a:p>
          <a:p>
            <a:r>
              <a:rPr lang="en-US" altLang="zh-CN" dirty="0">
                <a:cs typeface="Arial" panose="020B0604020202020204" pitchFamily="34" charset="0"/>
              </a:rPr>
              <a:t>NEG coating</a:t>
            </a:r>
          </a:p>
          <a:p>
            <a:pPr>
              <a:lnSpc>
                <a:spcPct val="100000"/>
              </a:lnSpc>
              <a:buFont typeface="Wingdings" panose="05000000000000000000" pitchFamily="2" charset="2"/>
              <a:buChar char="Ø"/>
            </a:pPr>
            <a:r>
              <a:rPr lang="en-US" altLang="zh-CN" sz="1800" dirty="0">
                <a:cs typeface="Arial" panose="020B0604020202020204" pitchFamily="34" charset="0"/>
              </a:rPr>
              <a:t>vacuum chambers, cathodes assembling by mechanical arms (flanges sealing).</a:t>
            </a:r>
          </a:p>
          <a:p>
            <a:pPr>
              <a:lnSpc>
                <a:spcPct val="100000"/>
              </a:lnSpc>
              <a:buFont typeface="Wingdings" panose="05000000000000000000" pitchFamily="2" charset="2"/>
              <a:buChar char="Ø"/>
            </a:pPr>
            <a:r>
              <a:rPr lang="en-US" altLang="zh-CN" sz="1800" dirty="0">
                <a:cs typeface="Arial" panose="020B0604020202020204" pitchFamily="34" charset="0"/>
              </a:rPr>
              <a:t>Leakage testing.</a:t>
            </a:r>
          </a:p>
          <a:p>
            <a:pPr>
              <a:lnSpc>
                <a:spcPct val="100000"/>
              </a:lnSpc>
              <a:buFont typeface="Wingdings" panose="05000000000000000000" pitchFamily="2" charset="2"/>
              <a:buChar char="Ø"/>
            </a:pPr>
            <a:r>
              <a:rPr lang="en-US" altLang="zh-CN" sz="1800" dirty="0">
                <a:cs typeface="Arial" panose="020B0604020202020204" pitchFamily="34" charset="0"/>
              </a:rPr>
              <a:t>Deliver the assembles to vacuum oven/ baking/ NEG coating;</a:t>
            </a:r>
          </a:p>
          <a:p>
            <a:pPr>
              <a:lnSpc>
                <a:spcPct val="100000"/>
              </a:lnSpc>
              <a:buFont typeface="Wingdings" panose="05000000000000000000" pitchFamily="2" charset="2"/>
              <a:buChar char="Ø"/>
            </a:pPr>
            <a:r>
              <a:rPr lang="en-US" altLang="zh-CN" sz="1800" dirty="0">
                <a:cs typeface="Arial" panose="020B0604020202020204" pitchFamily="34" charset="0"/>
              </a:rPr>
              <a:t>Disassembly the vacuum chambers</a:t>
            </a:r>
            <a:endParaRPr lang="zh-CN" altLang="en-US" dirty="0">
              <a:cs typeface="Arial" panose="020B0604020202020204" pitchFamily="34" charset="0"/>
            </a:endParaRPr>
          </a:p>
        </p:txBody>
      </p:sp>
      <p:pic>
        <p:nvPicPr>
          <p:cNvPr id="10" name="图片 9">
            <a:extLst>
              <a:ext uri="{FF2B5EF4-FFF2-40B4-BE49-F238E27FC236}">
                <a16:creationId xmlns:a16="http://schemas.microsoft.com/office/drawing/2014/main" id="{A30A1EF8-20BA-498D-8949-ABE2480F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080" y="5892597"/>
            <a:ext cx="2712815" cy="822550"/>
          </a:xfrm>
          <a:prstGeom prst="rect">
            <a:avLst/>
          </a:prstGeom>
        </p:spPr>
      </p:pic>
      <p:sp>
        <p:nvSpPr>
          <p:cNvPr id="3" name="标题 2">
            <a:extLst>
              <a:ext uri="{FF2B5EF4-FFF2-40B4-BE49-F238E27FC236}">
                <a16:creationId xmlns:a16="http://schemas.microsoft.com/office/drawing/2014/main" id="{E95B7277-83AF-4894-A113-A3CAABA67BA1}"/>
              </a:ext>
            </a:extLst>
          </p:cNvPr>
          <p:cNvSpPr>
            <a:spLocks noGrp="1"/>
          </p:cNvSpPr>
          <p:nvPr>
            <p:ph type="title"/>
          </p:nvPr>
        </p:nvSpPr>
        <p:spPr>
          <a:xfrm>
            <a:off x="361950" y="142852"/>
            <a:ext cx="11068087" cy="725470"/>
          </a:xfrm>
        </p:spPr>
        <p:txBody>
          <a:bodyPr>
            <a:normAutofit/>
          </a:bodyPr>
          <a:lstStyle/>
          <a:p>
            <a:r>
              <a:rPr lang="en-US" altLang="zh-CN" dirty="0">
                <a:latin typeface="Arial" panose="020B0604020202020204" pitchFamily="34" charset="0"/>
                <a:cs typeface="Arial" panose="020B0604020202020204" pitchFamily="34" charset="0"/>
              </a:rPr>
              <a:t>Procedure of NEG coating &amp; spraying of production line</a:t>
            </a:r>
            <a:endParaRPr lang="zh-CN" altLang="en-US" dirty="0">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3191226B-AA02-46AA-9EAA-9B323270CF92}"/>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graphicFrame>
        <p:nvGraphicFramePr>
          <p:cNvPr id="6" name="表格 26">
            <a:extLst>
              <a:ext uri="{FF2B5EF4-FFF2-40B4-BE49-F238E27FC236}">
                <a16:creationId xmlns:a16="http://schemas.microsoft.com/office/drawing/2014/main" id="{7FFB1F57-0EFF-4AA0-A3D0-64703CA67E65}"/>
              </a:ext>
            </a:extLst>
          </p:cNvPr>
          <p:cNvGraphicFramePr>
            <a:graphicFrameLocks noGrp="1"/>
          </p:cNvGraphicFramePr>
          <p:nvPr/>
        </p:nvGraphicFramePr>
        <p:xfrm>
          <a:off x="6685280" y="1203960"/>
          <a:ext cx="5303615" cy="2225040"/>
        </p:xfrm>
        <a:graphic>
          <a:graphicData uri="http://schemas.openxmlformats.org/drawingml/2006/table">
            <a:tbl>
              <a:tblPr firstRow="1" bandRow="1">
                <a:tableStyleId>{5C22544A-7EE6-4342-B048-85BDC9FD1C3A}</a:tableStyleId>
              </a:tblPr>
              <a:tblGrid>
                <a:gridCol w="1917946">
                  <a:extLst>
                    <a:ext uri="{9D8B030D-6E8A-4147-A177-3AD203B41FA5}">
                      <a16:colId xmlns:a16="http://schemas.microsoft.com/office/drawing/2014/main" val="2542877336"/>
                    </a:ext>
                  </a:extLst>
                </a:gridCol>
                <a:gridCol w="1720645">
                  <a:extLst>
                    <a:ext uri="{9D8B030D-6E8A-4147-A177-3AD203B41FA5}">
                      <a16:colId xmlns:a16="http://schemas.microsoft.com/office/drawing/2014/main" val="2099882231"/>
                    </a:ext>
                  </a:extLst>
                </a:gridCol>
                <a:gridCol w="1665024">
                  <a:extLst>
                    <a:ext uri="{9D8B030D-6E8A-4147-A177-3AD203B41FA5}">
                      <a16:colId xmlns:a16="http://schemas.microsoft.com/office/drawing/2014/main" val="1550233644"/>
                    </a:ext>
                  </a:extLst>
                </a:gridCol>
              </a:tblGrid>
              <a:tr h="370840">
                <a:tc>
                  <a:txBody>
                    <a:bodyPr/>
                    <a:lstStyle/>
                    <a:p>
                      <a:r>
                        <a:rPr lang="en-US" altLang="zh-CN" sz="1600" dirty="0"/>
                        <a:t>Function</a:t>
                      </a:r>
                      <a:endParaRPr lang="zh-CN" altLang="en-US" sz="1600" dirty="0"/>
                    </a:p>
                  </a:txBody>
                  <a:tcPr/>
                </a:tc>
                <a:tc>
                  <a:txBody>
                    <a:bodyPr/>
                    <a:lstStyle/>
                    <a:p>
                      <a:r>
                        <a:rPr lang="en-US" altLang="zh-CN" sz="1600" dirty="0"/>
                        <a:t>Materials</a:t>
                      </a:r>
                      <a:endParaRPr lang="zh-CN" altLang="en-US" sz="1600" dirty="0"/>
                    </a:p>
                  </a:txBody>
                  <a:tcPr/>
                </a:tc>
                <a:tc>
                  <a:txBody>
                    <a:bodyPr/>
                    <a:lstStyle/>
                    <a:p>
                      <a:r>
                        <a:rPr lang="en-US" altLang="zh-CN" sz="1600" dirty="0" err="1"/>
                        <a:t>Thichness</a:t>
                      </a:r>
                      <a:r>
                        <a:rPr lang="en-US" altLang="zh-CN" sz="1600" dirty="0"/>
                        <a:t>/um</a:t>
                      </a:r>
                      <a:endParaRPr lang="zh-CN" altLang="en-US" sz="1600" dirty="0"/>
                    </a:p>
                  </a:txBody>
                  <a:tcPr/>
                </a:tc>
                <a:extLst>
                  <a:ext uri="{0D108BD9-81ED-4DB2-BD59-A6C34878D82A}">
                    <a16:rowId xmlns:a16="http://schemas.microsoft.com/office/drawing/2014/main" val="2041819876"/>
                  </a:ext>
                </a:extLst>
              </a:tr>
              <a:tr h="370840">
                <a:tc>
                  <a:txBody>
                    <a:bodyPr/>
                    <a:lstStyle/>
                    <a:p>
                      <a:r>
                        <a:rPr lang="en-GB" altLang="zh-CN" sz="1600" dirty="0"/>
                        <a:t>Transition-layer</a:t>
                      </a:r>
                      <a:endParaRPr lang="zh-CN" altLang="en-US" sz="1600" dirty="0"/>
                    </a:p>
                  </a:txBody>
                  <a:tcPr/>
                </a:tc>
                <a:tc>
                  <a:txBody>
                    <a:bodyPr/>
                    <a:lstStyle/>
                    <a:p>
                      <a:r>
                        <a:rPr lang="en-GB" altLang="zh-CN" sz="1600" dirty="0" err="1"/>
                        <a:t>MCrAlY</a:t>
                      </a:r>
                      <a:r>
                        <a:rPr lang="en-GB" altLang="zh-CN" sz="1600" dirty="0"/>
                        <a:t>  alloy</a:t>
                      </a:r>
                      <a:endParaRPr lang="zh-CN" altLang="en-US" sz="1600" dirty="0"/>
                    </a:p>
                  </a:txBody>
                  <a:tcPr/>
                </a:tc>
                <a:tc>
                  <a:txBody>
                    <a:bodyPr/>
                    <a:lstStyle/>
                    <a:p>
                      <a:r>
                        <a:rPr lang="en-US" altLang="zh-CN" sz="1600" dirty="0"/>
                        <a:t>50~100</a:t>
                      </a:r>
                      <a:endParaRPr lang="zh-CN" altLang="en-US" sz="1600" dirty="0"/>
                    </a:p>
                  </a:txBody>
                  <a:tcPr/>
                </a:tc>
                <a:extLst>
                  <a:ext uri="{0D108BD9-81ED-4DB2-BD59-A6C34878D82A}">
                    <a16:rowId xmlns:a16="http://schemas.microsoft.com/office/drawing/2014/main" val="3921313992"/>
                  </a:ext>
                </a:extLst>
              </a:tr>
              <a:tr h="370840">
                <a:tc>
                  <a:txBody>
                    <a:bodyPr/>
                    <a:lstStyle/>
                    <a:p>
                      <a:r>
                        <a:rPr lang="en-US" altLang="zh-CN" sz="1600" dirty="0"/>
                        <a:t>Isolation-layer</a:t>
                      </a:r>
                      <a:endParaRPr lang="zh-CN" altLang="en-US" sz="1600" dirty="0"/>
                    </a:p>
                  </a:txBody>
                  <a:tcPr/>
                </a:tc>
                <a:tc>
                  <a:txBody>
                    <a:bodyPr/>
                    <a:lstStyle/>
                    <a:p>
                      <a:r>
                        <a:rPr lang="en-US" altLang="zh-CN" sz="1600" dirty="0"/>
                        <a:t>Al2O3 </a:t>
                      </a:r>
                      <a:r>
                        <a:rPr lang="en-US" altLang="zh-CN" sz="1600" dirty="0" err="1"/>
                        <a:t>cermic</a:t>
                      </a:r>
                      <a:endParaRPr lang="zh-CN" altLang="en-US" sz="1600" dirty="0"/>
                    </a:p>
                  </a:txBody>
                  <a:tcPr/>
                </a:tc>
                <a:tc>
                  <a:txBody>
                    <a:bodyPr/>
                    <a:lstStyle/>
                    <a:p>
                      <a:r>
                        <a:rPr lang="en-US" altLang="zh-CN" sz="1600" dirty="0"/>
                        <a:t>~200</a:t>
                      </a:r>
                      <a:endParaRPr lang="zh-CN" altLang="en-US" sz="1600" dirty="0"/>
                    </a:p>
                  </a:txBody>
                  <a:tcPr/>
                </a:tc>
                <a:extLst>
                  <a:ext uri="{0D108BD9-81ED-4DB2-BD59-A6C34878D82A}">
                    <a16:rowId xmlns:a16="http://schemas.microsoft.com/office/drawing/2014/main" val="787864768"/>
                  </a:ext>
                </a:extLst>
              </a:tr>
              <a:tr h="370840">
                <a:tc>
                  <a:txBody>
                    <a:bodyPr/>
                    <a:lstStyle/>
                    <a:p>
                      <a:r>
                        <a:rPr lang="en-US" altLang="zh-CN" sz="1600" dirty="0"/>
                        <a:t>Conductivity-layer</a:t>
                      </a:r>
                      <a:endParaRPr lang="zh-CN" altLang="en-US" sz="1600" dirty="0"/>
                    </a:p>
                  </a:txBody>
                  <a:tcPr/>
                </a:tc>
                <a:tc>
                  <a:txBody>
                    <a:bodyPr/>
                    <a:lstStyle/>
                    <a:p>
                      <a:r>
                        <a:rPr lang="en-US" altLang="zh-CN" sz="1600" dirty="0" err="1"/>
                        <a:t>NiCr</a:t>
                      </a:r>
                      <a:r>
                        <a:rPr lang="en-US" altLang="zh-CN" sz="1600" dirty="0"/>
                        <a:t> alloy</a:t>
                      </a:r>
                      <a:endParaRPr lang="zh-CN" altLang="en-US" sz="1600" dirty="0"/>
                    </a:p>
                  </a:txBody>
                  <a:tcPr/>
                </a:tc>
                <a:tc>
                  <a:txBody>
                    <a:bodyPr/>
                    <a:lstStyle/>
                    <a:p>
                      <a:r>
                        <a:rPr lang="en-US" altLang="zh-CN" sz="1600" dirty="0"/>
                        <a:t>50~100</a:t>
                      </a:r>
                      <a:endParaRPr lang="zh-CN" altLang="en-US" sz="1600" dirty="0"/>
                    </a:p>
                  </a:txBody>
                  <a:tcPr/>
                </a:tc>
                <a:extLst>
                  <a:ext uri="{0D108BD9-81ED-4DB2-BD59-A6C34878D82A}">
                    <a16:rowId xmlns:a16="http://schemas.microsoft.com/office/drawing/2014/main" val="39310534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Isolation-layer</a:t>
                      </a:r>
                      <a:endParaRPr lang="zh-CN"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Al2O3 </a:t>
                      </a:r>
                      <a:r>
                        <a:rPr lang="en-US" altLang="zh-CN" sz="1600" dirty="0" err="1"/>
                        <a:t>cermic</a:t>
                      </a:r>
                      <a:endParaRPr lang="zh-CN" altLang="en-US" sz="1600" dirty="0"/>
                    </a:p>
                  </a:txBody>
                  <a:tcPr/>
                </a:tc>
                <a:tc>
                  <a:txBody>
                    <a:bodyPr/>
                    <a:lstStyle/>
                    <a:p>
                      <a:r>
                        <a:rPr lang="en-US" altLang="zh-CN" sz="1600" dirty="0"/>
                        <a:t>~200</a:t>
                      </a:r>
                      <a:endParaRPr lang="zh-CN" altLang="en-US" sz="1600" dirty="0"/>
                    </a:p>
                  </a:txBody>
                  <a:tcPr/>
                </a:tc>
                <a:extLst>
                  <a:ext uri="{0D108BD9-81ED-4DB2-BD59-A6C34878D82A}">
                    <a16:rowId xmlns:a16="http://schemas.microsoft.com/office/drawing/2014/main" val="3748565561"/>
                  </a:ext>
                </a:extLst>
              </a:tr>
              <a:tr h="370840">
                <a:tc>
                  <a:txBody>
                    <a:bodyPr/>
                    <a:lstStyle/>
                    <a:p>
                      <a:r>
                        <a:rPr lang="en-US" altLang="zh-CN" sz="1600" dirty="0"/>
                        <a:t>Contactor-layer</a:t>
                      </a:r>
                      <a:endParaRPr lang="zh-CN" altLang="en-US" sz="1600" dirty="0"/>
                    </a:p>
                  </a:txBody>
                  <a:tcPr/>
                </a:tc>
                <a:tc>
                  <a:txBody>
                    <a:bodyPr/>
                    <a:lstStyle/>
                    <a:p>
                      <a:r>
                        <a:rPr lang="en-US" altLang="zh-CN" sz="1600" dirty="0"/>
                        <a:t>Copper</a:t>
                      </a:r>
                      <a:endParaRPr lang="zh-CN" altLang="en-US" sz="1600" dirty="0"/>
                    </a:p>
                  </a:txBody>
                  <a:tcPr/>
                </a:tc>
                <a:tc>
                  <a:txBody>
                    <a:bodyPr/>
                    <a:lstStyle/>
                    <a:p>
                      <a:r>
                        <a:rPr lang="en-US" altLang="zh-CN" sz="1600" dirty="0"/>
                        <a:t>~50</a:t>
                      </a:r>
                      <a:endParaRPr lang="zh-CN" altLang="en-US" sz="1600" dirty="0"/>
                    </a:p>
                  </a:txBody>
                  <a:tcPr/>
                </a:tc>
                <a:extLst>
                  <a:ext uri="{0D108BD9-81ED-4DB2-BD59-A6C34878D82A}">
                    <a16:rowId xmlns:a16="http://schemas.microsoft.com/office/drawing/2014/main" val="2425169502"/>
                  </a:ext>
                </a:extLst>
              </a:tr>
            </a:tbl>
          </a:graphicData>
        </a:graphic>
      </p:graphicFrame>
      <p:pic>
        <p:nvPicPr>
          <p:cNvPr id="7" name="图片 6">
            <a:extLst>
              <a:ext uri="{FF2B5EF4-FFF2-40B4-BE49-F238E27FC236}">
                <a16:creationId xmlns:a16="http://schemas.microsoft.com/office/drawing/2014/main" id="{BE343BD2-A039-49A2-822F-F7765058B381}"/>
              </a:ext>
            </a:extLst>
          </p:cNvPr>
          <p:cNvPicPr>
            <a:picLocks noChangeAspect="1"/>
          </p:cNvPicPr>
          <p:nvPr/>
        </p:nvPicPr>
        <p:blipFill rotWithShape="1">
          <a:blip r:embed="rId4">
            <a:extLst>
              <a:ext uri="{28A0092B-C50C-407E-A947-70E740481C1C}">
                <a14:useLocalDpi xmlns:a14="http://schemas.microsoft.com/office/drawing/2010/main" val="0"/>
              </a:ext>
            </a:extLst>
          </a:blip>
          <a:srcRect l="8569" b="22141"/>
          <a:stretch/>
        </p:blipFill>
        <p:spPr>
          <a:xfrm>
            <a:off x="5068333" y="1694315"/>
            <a:ext cx="1567592" cy="1734685"/>
          </a:xfrm>
          <a:prstGeom prst="rect">
            <a:avLst/>
          </a:prstGeom>
        </p:spPr>
      </p:pic>
      <p:pic>
        <p:nvPicPr>
          <p:cNvPr id="8" name="图片 7" descr="10.4.32.24 - 远程桌面连接">
            <a:extLst>
              <a:ext uri="{FF2B5EF4-FFF2-40B4-BE49-F238E27FC236}">
                <a16:creationId xmlns:a16="http://schemas.microsoft.com/office/drawing/2014/main" id="{3C853F0B-65D7-4987-A68D-D74702080CCF}"/>
              </a:ext>
            </a:extLst>
          </p:cNvPr>
          <p:cNvPicPr/>
          <p:nvPr/>
        </p:nvPicPr>
        <p:blipFill rotWithShape="1">
          <a:blip r:embed="rId5" cstate="print">
            <a:extLst>
              <a:ext uri="{28A0092B-C50C-407E-A947-70E740481C1C}">
                <a14:useLocalDpi xmlns:a14="http://schemas.microsoft.com/office/drawing/2010/main" val="0"/>
              </a:ext>
            </a:extLst>
          </a:blip>
          <a:srcRect l="17960" t="17066" r="24770" b="9185"/>
          <a:stretch/>
        </p:blipFill>
        <p:spPr bwMode="auto">
          <a:xfrm>
            <a:off x="5018977" y="1203960"/>
            <a:ext cx="1666303" cy="1225158"/>
          </a:xfrm>
          <a:prstGeom prst="rect">
            <a:avLst/>
          </a:prstGeom>
          <a:ln>
            <a:noFill/>
          </a:ln>
          <a:extLst>
            <a:ext uri="{53640926-AAD7-44D8-BBD7-CCE9431645EC}">
              <a14:shadowObscured xmlns:a14="http://schemas.microsoft.com/office/drawing/2010/main"/>
            </a:ext>
          </a:extLst>
        </p:spPr>
      </p:pic>
      <p:pic>
        <p:nvPicPr>
          <p:cNvPr id="9" name="图片 8">
            <a:extLst>
              <a:ext uri="{FF2B5EF4-FFF2-40B4-BE49-F238E27FC236}">
                <a16:creationId xmlns:a16="http://schemas.microsoft.com/office/drawing/2014/main" id="{715101D5-A4D0-40BB-8015-31ED1C5832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170" b="32150"/>
          <a:stretch/>
        </p:blipFill>
        <p:spPr>
          <a:xfrm>
            <a:off x="9224987" y="4838170"/>
            <a:ext cx="2763908" cy="822550"/>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797A7EFC-9B37-49A9-BD15-A612C8611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263494" y="3330717"/>
            <a:ext cx="1170961" cy="1561282"/>
          </a:xfrm>
          <a:prstGeom prst="rect">
            <a:avLst/>
          </a:prstGeom>
        </p:spPr>
      </p:pic>
      <p:pic>
        <p:nvPicPr>
          <p:cNvPr id="12" name="Picture 2" descr="C:\Users\Administrator\Desktop\11112.png">
            <a:extLst>
              <a:ext uri="{FF2B5EF4-FFF2-40B4-BE49-F238E27FC236}">
                <a16:creationId xmlns:a16="http://schemas.microsoft.com/office/drawing/2014/main" id="{535D4CF5-4EA8-4535-89D7-1731B65B1E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5909" y="296605"/>
            <a:ext cx="949382" cy="55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923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461090" y="1590950"/>
            <a:ext cx="1173091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Preview of CEPC vacuum system</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Discussion on vacuum chamber with photon absorber of collider ring</a:t>
            </a:r>
          </a:p>
          <a:p>
            <a:pPr>
              <a:lnSpc>
                <a:spcPct val="120000"/>
              </a:lnSpc>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MDI vacuum progress</a:t>
            </a:r>
          </a:p>
          <a:p>
            <a:pPr>
              <a:lnSpc>
                <a:spcPct val="120000"/>
              </a:lnSpc>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Production line </a:t>
            </a: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development </a:t>
            </a: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of </a:t>
            </a: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NEG coating</a:t>
            </a: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Spray for heating film in EDR</a:t>
            </a:r>
          </a:p>
          <a:p>
            <a:pPr>
              <a:lnSpc>
                <a:spcPct val="120000"/>
              </a:lnSpc>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Possibility of AL alloy vacuum chamber in use of collider ring</a:t>
            </a:r>
          </a:p>
          <a:p>
            <a:pPr>
              <a:lnSpc>
                <a:spcPct val="120000"/>
              </a:lnSpc>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Summary</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4">
            <a:extLst>
              <a:ext uri="{FF2B5EF4-FFF2-40B4-BE49-F238E27FC236}">
                <a16:creationId xmlns:a16="http://schemas.microsoft.com/office/drawing/2014/main" id="{9621FFDD-E739-4CAA-8D38-0E9C8D91E4D7}"/>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2</a:t>
            </a:fld>
            <a:endParaRPr lang="zh-CN" altLang="en-US"/>
          </a:p>
        </p:txBody>
      </p:sp>
    </p:spTree>
    <p:extLst>
      <p:ext uri="{BB962C8B-B14F-4D97-AF65-F5344CB8AC3E}">
        <p14:creationId xmlns:p14="http://schemas.microsoft.com/office/powerpoint/2010/main" val="2777987476"/>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CBEAF3A6-04FD-489E-8A31-64CA177D8F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40" y="3267587"/>
            <a:ext cx="10927620" cy="3045705"/>
          </a:xfrm>
          <a:prstGeom prst="rect">
            <a:avLst/>
          </a:prstGeom>
        </p:spPr>
      </p:pic>
      <p:sp>
        <p:nvSpPr>
          <p:cNvPr id="2" name="文本框 20483"/>
          <p:cNvSpPr txBox="1"/>
          <p:nvPr/>
        </p:nvSpPr>
        <p:spPr>
          <a:xfrm>
            <a:off x="129540" y="1039794"/>
            <a:ext cx="6049010" cy="874407"/>
          </a:xfrm>
          <a:prstGeom prst="rect">
            <a:avLst/>
          </a:prstGeom>
          <a:noFill/>
          <a:ln w="9525">
            <a:noFill/>
          </a:ln>
        </p:spPr>
        <p:txBody>
          <a:bodyPr wrap="square" anchor="t">
            <a:spAutoFit/>
          </a:bodyPr>
          <a:lstStyle/>
          <a:p>
            <a:pPr marL="285750" indent="-285750" algn="just" fontAlgn="auto">
              <a:lnSpc>
                <a:spcPct val="150000"/>
              </a:lnSpc>
              <a:buClr>
                <a:srgbClr val="0A4F94"/>
              </a:buClr>
              <a:buSzTx/>
              <a:buFont typeface="Wingdings" panose="05000000000000000000" pitchFamily="2" charset="2"/>
              <a:buChar char="n"/>
            </a:pPr>
            <a:r>
              <a:rPr lang="en-US" altLang="zh-CN" b="1" dirty="0">
                <a:latin typeface="微软雅黑" panose="020B0503020204020204" pitchFamily="34" charset="-122"/>
                <a:ea typeface="微软雅黑" panose="020B0503020204020204" pitchFamily="34" charset="-122"/>
                <a:sym typeface="+mn-ea"/>
              </a:rPr>
              <a:t>NEG coating, VC assembly and disassembly with automatic robot arms.</a:t>
            </a:r>
            <a:endParaRPr lang="zh-CN" altLang="en-US" b="1" dirty="0">
              <a:latin typeface="微软雅黑" panose="020B0503020204020204" pitchFamily="34" charset="-122"/>
              <a:ea typeface="微软雅黑" panose="020B0503020204020204" pitchFamily="34" charset="-122"/>
              <a:sym typeface="+mn-ea"/>
            </a:endParaRPr>
          </a:p>
        </p:txBody>
      </p:sp>
      <p:sp>
        <p:nvSpPr>
          <p:cNvPr id="15" name="文本框 14"/>
          <p:cNvSpPr txBox="1"/>
          <p:nvPr>
            <p:custDataLst>
              <p:tags r:id="rId1"/>
            </p:custDataLst>
          </p:nvPr>
        </p:nvSpPr>
        <p:spPr>
          <a:xfrm>
            <a:off x="735964" y="3104918"/>
            <a:ext cx="2159635" cy="418191"/>
          </a:xfrm>
          <a:prstGeom prst="rect">
            <a:avLst/>
          </a:prstGeom>
          <a:noFill/>
          <a:ln>
            <a:solidFill>
              <a:schemeClr val="tx1"/>
            </a:solidFill>
          </a:ln>
        </p:spPr>
        <p:txBody>
          <a:bodyPr wrap="square" rtlCol="0">
            <a:spAutoFit/>
          </a:bodyPr>
          <a:lstStyle/>
          <a:p>
            <a:pPr indent="0" algn="just" fontAlgn="auto">
              <a:lnSpc>
                <a:spcPct val="150000"/>
              </a:lnSpc>
              <a:buFont typeface="Wingdings" panose="05000000000000000000" charset="0"/>
              <a:buNone/>
            </a:pPr>
            <a:r>
              <a:rPr lang="en-US"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Cathodes driven</a:t>
            </a:r>
            <a:endParaRPr lang="zh-CN" altLang="en-US"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5" name="直接箭头连接符 4"/>
          <p:cNvCxnSpPr>
            <a:cxnSpLocks/>
            <a:endCxn id="28" idx="0"/>
          </p:cNvCxnSpPr>
          <p:nvPr/>
        </p:nvCxnSpPr>
        <p:spPr>
          <a:xfrm flipH="1">
            <a:off x="8940262" y="5354320"/>
            <a:ext cx="49434" cy="899795"/>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6" name="直接箭头连接符 5"/>
          <p:cNvCxnSpPr>
            <a:cxnSpLocks/>
            <a:endCxn id="27" idx="0"/>
          </p:cNvCxnSpPr>
          <p:nvPr/>
        </p:nvCxnSpPr>
        <p:spPr>
          <a:xfrm flipH="1">
            <a:off x="4411190" y="4650105"/>
            <a:ext cx="1077638" cy="1604010"/>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19" name="直接箭头连接符 18"/>
          <p:cNvCxnSpPr>
            <a:cxnSpLocks/>
            <a:endCxn id="26" idx="0"/>
          </p:cNvCxnSpPr>
          <p:nvPr/>
        </p:nvCxnSpPr>
        <p:spPr>
          <a:xfrm flipH="1">
            <a:off x="735964" y="4308836"/>
            <a:ext cx="2541384" cy="1970044"/>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21" name="直接箭头连接符 20"/>
          <p:cNvCxnSpPr>
            <a:cxnSpLocks/>
          </p:cNvCxnSpPr>
          <p:nvPr/>
        </p:nvCxnSpPr>
        <p:spPr>
          <a:xfrm flipV="1">
            <a:off x="1660849" y="3523109"/>
            <a:ext cx="279918" cy="538379"/>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sp>
        <p:nvSpPr>
          <p:cNvPr id="26" name="文本框 25"/>
          <p:cNvSpPr txBox="1"/>
          <p:nvPr>
            <p:custDataLst>
              <p:tags r:id="rId2"/>
            </p:custDataLst>
          </p:nvPr>
        </p:nvSpPr>
        <p:spPr>
          <a:xfrm>
            <a:off x="135254" y="6278880"/>
            <a:ext cx="1201419" cy="418191"/>
          </a:xfrm>
          <a:prstGeom prst="rect">
            <a:avLst/>
          </a:prstGeom>
          <a:noFill/>
          <a:ln>
            <a:solidFill>
              <a:schemeClr val="tx1"/>
            </a:solidFill>
          </a:ln>
        </p:spPr>
        <p:txBody>
          <a:bodyPr wrap="square" rtlCol="0">
            <a:spAutoFit/>
            <a:scene3d>
              <a:camera prst="orthographicFront"/>
              <a:lightRig rig="soft" dir="t">
                <a:rot lat="0" lon="0" rev="15600000"/>
              </a:lightRig>
            </a:scene3d>
            <a:sp3d extrusionH="57150" prstMaterial="softEdge">
              <a:bevelT w="25400" h="38100"/>
            </a:sp3d>
          </a:bodyPr>
          <a:lstStyle/>
          <a:p>
            <a:pPr indent="0" algn="just" fontAlgn="auto">
              <a:lnSpc>
                <a:spcPct val="150000"/>
              </a:lnSpc>
              <a:buFont typeface="Wingdings" panose="05000000000000000000" charset="0"/>
              <a:buNone/>
            </a:pPr>
            <a:r>
              <a:rPr lang="en-US"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Cathodes</a:t>
            </a:r>
            <a:endParaRPr 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文本框 26"/>
          <p:cNvSpPr txBox="1"/>
          <p:nvPr>
            <p:custDataLst>
              <p:tags r:id="rId3"/>
            </p:custDataLst>
          </p:nvPr>
        </p:nvSpPr>
        <p:spPr>
          <a:xfrm>
            <a:off x="3652542" y="6254115"/>
            <a:ext cx="1517296" cy="442956"/>
          </a:xfrm>
          <a:prstGeom prst="rect">
            <a:avLst/>
          </a:prstGeom>
          <a:noFill/>
          <a:ln>
            <a:solidFill>
              <a:schemeClr val="tx1"/>
            </a:solidFill>
          </a:ln>
        </p:spPr>
        <p:txBody>
          <a:bodyPr wrap="square" rtlCol="0">
            <a:noAutofit/>
            <a:scene3d>
              <a:camera prst="orthographicFront"/>
              <a:lightRig rig="soft" dir="t">
                <a:rot lat="0" lon="0" rev="15600000"/>
              </a:lightRig>
            </a:scene3d>
            <a:sp3d extrusionH="57150" prstMaterial="softEdge">
              <a:bevelT w="25400" h="38100"/>
            </a:sp3d>
          </a:bodyPr>
          <a:lstStyle/>
          <a:p>
            <a:pPr algn="just" fontAlgn="auto">
              <a:lnSpc>
                <a:spcPct val="150000"/>
              </a:lnSpc>
              <a:buClrTx/>
              <a:buSzTx/>
              <a:buFont typeface="Wingdings" panose="05000000000000000000" charset="0"/>
              <a:buNone/>
            </a:pPr>
            <a:r>
              <a:rPr lang="en-US"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VC assembly</a:t>
            </a:r>
            <a:endParaRPr lang="zh-CN" sz="1600" b="1"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文本框 27"/>
          <p:cNvSpPr txBox="1"/>
          <p:nvPr>
            <p:custDataLst>
              <p:tags r:id="rId4"/>
            </p:custDataLst>
          </p:nvPr>
        </p:nvSpPr>
        <p:spPr>
          <a:xfrm>
            <a:off x="8075489" y="6254115"/>
            <a:ext cx="1729546" cy="485140"/>
          </a:xfrm>
          <a:prstGeom prst="rect">
            <a:avLst/>
          </a:prstGeom>
          <a:noFill/>
          <a:ln>
            <a:solidFill>
              <a:schemeClr val="tx1"/>
            </a:solidFill>
          </a:ln>
        </p:spPr>
        <p:txBody>
          <a:bodyPr wrap="square" rtlCol="0">
            <a:noAutofit/>
          </a:bodyPr>
          <a:lstStyle/>
          <a:p>
            <a:pPr indent="0" algn="just" fontAlgn="auto">
              <a:lnSpc>
                <a:spcPct val="150000"/>
              </a:lnSpc>
              <a:buFont typeface="Wingdings" panose="05000000000000000000" charset="0"/>
              <a:buNone/>
            </a:pPr>
            <a:r>
              <a:rPr lang="en-US" alt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Vacuum oven</a:t>
            </a:r>
            <a:endParaRPr lang="zh-CN" sz="1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TextBox 3"/>
          <p:cNvSpPr txBox="1"/>
          <p:nvPr/>
        </p:nvSpPr>
        <p:spPr>
          <a:xfrm>
            <a:off x="601726" y="232707"/>
            <a:ext cx="11143615" cy="538213"/>
          </a:xfrm>
          <a:prstGeom prst="rect">
            <a:avLst/>
          </a:prstGeom>
          <a:noFill/>
          <a:ln w="9525">
            <a:noFill/>
          </a:ln>
        </p:spPr>
        <p:txBody>
          <a:bodyPr wrap="square" lIns="106288" tIns="53144" rIns="106288" bIns="53144">
            <a:spAutoFit/>
          </a:bodyPr>
          <a:lstStyle/>
          <a:p>
            <a:r>
              <a:rPr lang="en-US" altLang="zh-CN" sz="2800" b="1" dirty="0">
                <a:solidFill>
                  <a:schemeClr val="accent1">
                    <a:lumMod val="75000"/>
                  </a:schemeClr>
                </a:solidFill>
                <a:latin typeface="Arial Black" panose="020B0A04020102020204" pitchFamily="34" charset="0"/>
                <a:ea typeface="微软雅黑" panose="020B0503020204020204" pitchFamily="34" charset="-122"/>
                <a:sym typeface="+mn-ea"/>
              </a:rPr>
              <a:t>Layout &amp; </a:t>
            </a:r>
            <a:r>
              <a:rPr lang="en-US" altLang="zh-CN" sz="2800" b="1" dirty="0">
                <a:solidFill>
                  <a:schemeClr val="accent1">
                    <a:lumMod val="75000"/>
                  </a:schemeClr>
                </a:solidFill>
                <a:effectLst>
                  <a:outerShdw blurRad="50800" dist="38100" dir="5400000" algn="t" rotWithShape="0">
                    <a:prstClr val="black">
                      <a:alpha val="20000"/>
                    </a:prstClr>
                  </a:outerShdw>
                </a:effectLst>
                <a:latin typeface="Arial Black" panose="020B0A04020102020204" pitchFamily="34" charset="0"/>
                <a:ea typeface="微软雅黑" panose="020B0503020204020204" pitchFamily="34" charset="-122"/>
              </a:rPr>
              <a:t>composition of NEG coating facility</a:t>
            </a:r>
            <a:endParaRPr lang="zh-CN" altLang="zh-CN" sz="2800" b="1" dirty="0">
              <a:solidFill>
                <a:schemeClr val="accent1">
                  <a:lumMod val="75000"/>
                </a:schemeClr>
              </a:solidFill>
              <a:effectLst>
                <a:outerShdw blurRad="50800" dist="38100" dir="5400000" algn="t" rotWithShape="0">
                  <a:prstClr val="black">
                    <a:alpha val="20000"/>
                  </a:prstClr>
                </a:outerShdw>
              </a:effectLst>
              <a:latin typeface="Arial Black" panose="020B0A04020102020204" pitchFamily="34" charset="0"/>
              <a:ea typeface="微软雅黑" panose="020B0503020204020204" pitchFamily="34" charset="-122"/>
            </a:endParaRPr>
          </a:p>
        </p:txBody>
      </p:sp>
      <p:pic>
        <p:nvPicPr>
          <p:cNvPr id="20" name="内容占位符 4">
            <a:extLst>
              <a:ext uri="{FF2B5EF4-FFF2-40B4-BE49-F238E27FC236}">
                <a16:creationId xmlns:a16="http://schemas.microsoft.com/office/drawing/2014/main" id="{0ECE26D0-1118-4A5D-9672-E368391FCBCF}"/>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988945" y="1916154"/>
            <a:ext cx="3488055" cy="1935308"/>
          </a:xfrm>
        </p:spPr>
      </p:pic>
      <p:grpSp>
        <p:nvGrpSpPr>
          <p:cNvPr id="16" name="组合 15">
            <a:extLst>
              <a:ext uri="{FF2B5EF4-FFF2-40B4-BE49-F238E27FC236}">
                <a16:creationId xmlns:a16="http://schemas.microsoft.com/office/drawing/2014/main" id="{350923CE-6A30-44B2-BE70-19421619A58E}"/>
              </a:ext>
            </a:extLst>
          </p:cNvPr>
          <p:cNvGrpSpPr/>
          <p:nvPr/>
        </p:nvGrpSpPr>
        <p:grpSpPr>
          <a:xfrm>
            <a:off x="7045944" y="1777731"/>
            <a:ext cx="2013399" cy="2516749"/>
            <a:chOff x="5345743" y="4140933"/>
            <a:chExt cx="2013399" cy="2516749"/>
          </a:xfrm>
        </p:grpSpPr>
        <p:pic>
          <p:nvPicPr>
            <p:cNvPr id="18" name="Picture 2">
              <a:extLst>
                <a:ext uri="{FF2B5EF4-FFF2-40B4-BE49-F238E27FC236}">
                  <a16:creationId xmlns:a16="http://schemas.microsoft.com/office/drawing/2014/main" id="{C2CA00F0-B1B7-4DD2-B078-8172B910AF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5743" y="4140933"/>
              <a:ext cx="2013399" cy="251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
              <a:extLst>
                <a:ext uri="{FF2B5EF4-FFF2-40B4-BE49-F238E27FC236}">
                  <a16:creationId xmlns:a16="http://schemas.microsoft.com/office/drawing/2014/main" id="{81FAEE38-5D71-4AF7-8618-67A5CC7FF029}"/>
                </a:ext>
              </a:extLst>
            </p:cNvPr>
            <p:cNvSpPr txBox="1"/>
            <p:nvPr/>
          </p:nvSpPr>
          <p:spPr>
            <a:xfrm>
              <a:off x="5710157" y="4725144"/>
              <a:ext cx="485693"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ltLang="zh-CN" sz="1400" dirty="0"/>
                <a:t>Kr+</a:t>
              </a:r>
              <a:endParaRPr lang="zh-CN" altLang="en-US" sz="1400" dirty="0"/>
            </a:p>
          </p:txBody>
        </p:sp>
      </p:grpSp>
      <p:grpSp>
        <p:nvGrpSpPr>
          <p:cNvPr id="25" name="组合 24">
            <a:extLst>
              <a:ext uri="{FF2B5EF4-FFF2-40B4-BE49-F238E27FC236}">
                <a16:creationId xmlns:a16="http://schemas.microsoft.com/office/drawing/2014/main" id="{34DCDE0C-C91D-41AF-88B1-2DA259E9411B}"/>
              </a:ext>
            </a:extLst>
          </p:cNvPr>
          <p:cNvGrpSpPr/>
          <p:nvPr/>
        </p:nvGrpSpPr>
        <p:grpSpPr>
          <a:xfrm>
            <a:off x="9252943" y="1149283"/>
            <a:ext cx="2492398" cy="3145197"/>
            <a:chOff x="763502" y="1951837"/>
            <a:chExt cx="3703978" cy="4327724"/>
          </a:xfrm>
        </p:grpSpPr>
        <p:pic>
          <p:nvPicPr>
            <p:cNvPr id="29" name="图片 28" descr="H:\Proposal\高能所科技创新项目2017\Figures.png">
              <a:extLst>
                <a:ext uri="{FF2B5EF4-FFF2-40B4-BE49-F238E27FC236}">
                  <a16:creationId xmlns:a16="http://schemas.microsoft.com/office/drawing/2014/main" id="{6EFFDFE5-F538-4764-B068-89AC64F6E962}"/>
                </a:ext>
              </a:extLst>
            </p:cNvPr>
            <p:cNvPicPr/>
            <p:nvPr/>
          </p:nvPicPr>
          <p:blipFill rotWithShape="1">
            <a:blip r:embed="rId10" cstate="print">
              <a:extLst>
                <a:ext uri="{28A0092B-C50C-407E-A947-70E740481C1C}">
                  <a14:useLocalDpi xmlns:a14="http://schemas.microsoft.com/office/drawing/2010/main" val="0"/>
                </a:ext>
              </a:extLst>
            </a:blip>
            <a:srcRect b="7623"/>
            <a:stretch/>
          </p:blipFill>
          <p:spPr bwMode="auto">
            <a:xfrm>
              <a:off x="763502" y="1951837"/>
              <a:ext cx="3222701" cy="4327724"/>
            </a:xfrm>
            <a:prstGeom prst="rect">
              <a:avLst/>
            </a:prstGeom>
            <a:noFill/>
            <a:ln>
              <a:noFill/>
            </a:ln>
            <a:extLst>
              <a:ext uri="{53640926-AAD7-44D8-BBD7-CCE9431645EC}">
                <a14:shadowObscured xmlns:a14="http://schemas.microsoft.com/office/drawing/2010/main"/>
              </a:ext>
            </a:extLst>
          </p:spPr>
        </p:pic>
        <p:sp>
          <p:nvSpPr>
            <p:cNvPr id="30" name="文本框 2">
              <a:extLst>
                <a:ext uri="{FF2B5EF4-FFF2-40B4-BE49-F238E27FC236}">
                  <a16:creationId xmlns:a16="http://schemas.microsoft.com/office/drawing/2014/main" id="{38AB004A-FA8B-4042-8303-368F3A2C0B69}"/>
                </a:ext>
              </a:extLst>
            </p:cNvPr>
            <p:cNvSpPr txBox="1">
              <a:spLocks noChangeArrowheads="1"/>
            </p:cNvSpPr>
            <p:nvPr/>
          </p:nvSpPr>
          <p:spPr bwMode="auto">
            <a:xfrm>
              <a:off x="3164818" y="3916885"/>
              <a:ext cx="1302662" cy="6437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indent="127000">
                <a:lnSpc>
                  <a:spcPct val="130000"/>
                </a:lnSpc>
                <a:spcAft>
                  <a:spcPts val="120"/>
                </a:spcAft>
              </a:pPr>
              <a:r>
                <a:rPr lang="zh-CN" altLang="en-US" sz="1200" kern="100" dirty="0">
                  <a:latin typeface="Times New Roman" panose="02020603050405020304" pitchFamily="18" charset="0"/>
                  <a:ea typeface="宋体" panose="02010600030101010101" pitchFamily="2" charset="-122"/>
                  <a:cs typeface="宋体" panose="02010600030101010101" pitchFamily="2" charset="-122"/>
                </a:rPr>
                <a:t>磁环</a:t>
              </a:r>
              <a:endParaRPr lang="zh-CN" altLang="en-US" sz="2800" kern="100" dirty="0">
                <a:latin typeface="Times New Roman" panose="02020603050405020304" pitchFamily="18" charset="0"/>
                <a:ea typeface="宋体" panose="02010600030101010101" pitchFamily="2" charset="-122"/>
                <a:cs typeface="宋体" panose="02010600030101010101" pitchFamily="2" charset="-122"/>
              </a:endParaRPr>
            </a:p>
          </p:txBody>
        </p:sp>
      </p:grpSp>
      <p:sp>
        <p:nvSpPr>
          <p:cNvPr id="31" name="文本框 30">
            <a:extLst>
              <a:ext uri="{FF2B5EF4-FFF2-40B4-BE49-F238E27FC236}">
                <a16:creationId xmlns:a16="http://schemas.microsoft.com/office/drawing/2014/main" id="{0DD46BA3-E434-4873-9B71-DFA3941CBD5D}"/>
              </a:ext>
            </a:extLst>
          </p:cNvPr>
          <p:cNvSpPr txBox="1"/>
          <p:nvPr/>
        </p:nvSpPr>
        <p:spPr>
          <a:xfrm>
            <a:off x="9209599" y="4311404"/>
            <a:ext cx="2448271" cy="369332"/>
          </a:xfrm>
          <a:prstGeom prst="rect">
            <a:avLst/>
          </a:prstGeom>
          <a:noFill/>
        </p:spPr>
        <p:txBody>
          <a:bodyPr wrap="square" rtlCol="0">
            <a:spAutoFit/>
          </a:bodyPr>
          <a:lstStyle/>
          <a:p>
            <a:pPr algn="ctr"/>
            <a:r>
              <a:rPr lang="en-US" altLang="zh-CN" b="1" dirty="0">
                <a:latin typeface="微软雅黑" panose="020B0503020204020204" pitchFamily="34" charset="-122"/>
                <a:ea typeface="微软雅黑" panose="020B0503020204020204" pitchFamily="34" charset="-122"/>
              </a:rPr>
              <a:t>Inside magnet</a:t>
            </a:r>
            <a:endParaRPr lang="zh-CN" altLang="en-US" b="1" dirty="0">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id="{9F9F22E3-3B78-4944-85A0-6FE68493B969}"/>
              </a:ext>
            </a:extLst>
          </p:cNvPr>
          <p:cNvSpPr txBox="1"/>
          <p:nvPr/>
        </p:nvSpPr>
        <p:spPr>
          <a:xfrm>
            <a:off x="6553379" y="1134911"/>
            <a:ext cx="2546172" cy="369332"/>
          </a:xfrm>
          <a:prstGeom prst="rect">
            <a:avLst/>
          </a:prstGeom>
          <a:noFill/>
        </p:spPr>
        <p:txBody>
          <a:bodyPr wrap="square">
            <a:spAutoFit/>
          </a:bodyPr>
          <a:lstStyle/>
          <a:p>
            <a:r>
              <a:rPr lang="en-US" altLang="zh-CN" b="1" dirty="0">
                <a:solidFill>
                  <a:srgbClr val="24292F"/>
                </a:solidFill>
                <a:cs typeface="Arial" panose="020B0604020202020204" pitchFamily="34" charset="0"/>
              </a:rPr>
              <a:t>DCMS for NEG coating </a:t>
            </a:r>
            <a:endParaRPr lang="zh-CN" altLang="en-US" b="1" dirty="0"/>
          </a:p>
        </p:txBody>
      </p:sp>
      <p:cxnSp>
        <p:nvCxnSpPr>
          <p:cNvPr id="7" name="直接连接符 6">
            <a:extLst>
              <a:ext uri="{FF2B5EF4-FFF2-40B4-BE49-F238E27FC236}">
                <a16:creationId xmlns:a16="http://schemas.microsoft.com/office/drawing/2014/main" id="{8E287733-27B4-4088-B3FD-A475322A6BC4}"/>
              </a:ext>
            </a:extLst>
          </p:cNvPr>
          <p:cNvCxnSpPr>
            <a:cxnSpLocks/>
          </p:cNvCxnSpPr>
          <p:nvPr/>
        </p:nvCxnSpPr>
        <p:spPr>
          <a:xfrm>
            <a:off x="10668000" y="1914201"/>
            <a:ext cx="0" cy="171799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4" name="直接连接符 33">
            <a:extLst>
              <a:ext uri="{FF2B5EF4-FFF2-40B4-BE49-F238E27FC236}">
                <a16:creationId xmlns:a16="http://schemas.microsoft.com/office/drawing/2014/main" id="{D23852E3-89F0-40F2-B29B-643188D1E5AB}"/>
              </a:ext>
            </a:extLst>
          </p:cNvPr>
          <p:cNvCxnSpPr>
            <a:cxnSpLocks/>
          </p:cNvCxnSpPr>
          <p:nvPr/>
        </p:nvCxnSpPr>
        <p:spPr>
          <a:xfrm>
            <a:off x="10020300" y="1952301"/>
            <a:ext cx="0" cy="1717999"/>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0" name="矩形 9">
            <a:extLst>
              <a:ext uri="{FF2B5EF4-FFF2-40B4-BE49-F238E27FC236}">
                <a16:creationId xmlns:a16="http://schemas.microsoft.com/office/drawing/2014/main" id="{1CA571C9-3D2B-4AF8-B0D4-793D205E91FD}"/>
              </a:ext>
            </a:extLst>
          </p:cNvPr>
          <p:cNvSpPr/>
          <p:nvPr/>
        </p:nvSpPr>
        <p:spPr>
          <a:xfrm>
            <a:off x="10698491" y="1931307"/>
            <a:ext cx="876558" cy="158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EFFEBDC5-19C0-450B-857D-CCE7FE936655}"/>
              </a:ext>
            </a:extLst>
          </p:cNvPr>
          <p:cNvSpPr/>
          <p:nvPr/>
        </p:nvSpPr>
        <p:spPr>
          <a:xfrm>
            <a:off x="9385301" y="2072611"/>
            <a:ext cx="593790" cy="158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灯片编号占位符 4">
            <a:extLst>
              <a:ext uri="{FF2B5EF4-FFF2-40B4-BE49-F238E27FC236}">
                <a16:creationId xmlns:a16="http://schemas.microsoft.com/office/drawing/2014/main" id="{E7015A8D-CC60-47E2-B05F-75DCA9BDD180}"/>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20</a:t>
            </a:fld>
            <a:endParaRPr lang="zh-CN" altLang="en-US" dirty="0"/>
          </a:p>
        </p:txBody>
      </p:sp>
    </p:spTree>
    <p:extLst>
      <p:ext uri="{BB962C8B-B14F-4D97-AF65-F5344CB8AC3E}">
        <p14:creationId xmlns:p14="http://schemas.microsoft.com/office/powerpoint/2010/main" val="10238305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屏幕截图 2025-04-24 120245">
            <a:extLst>
              <a:ext uri="{FF2B5EF4-FFF2-40B4-BE49-F238E27FC236}">
                <a16:creationId xmlns:a16="http://schemas.microsoft.com/office/drawing/2014/main" id="{B518602C-6C02-49AF-8470-A2510B7B0993}"/>
              </a:ext>
            </a:extLst>
          </p:cNvPr>
          <p:cNvPicPr>
            <a:picLocks noChangeAspect="1"/>
          </p:cNvPicPr>
          <p:nvPr/>
        </p:nvPicPr>
        <p:blipFill rotWithShape="1">
          <a:blip r:embed="rId3"/>
          <a:srcRect l="1" t="18276" r="-176" b="26485"/>
          <a:stretch/>
        </p:blipFill>
        <p:spPr>
          <a:xfrm>
            <a:off x="7241381" y="3380106"/>
            <a:ext cx="3440748" cy="1245570"/>
          </a:xfrm>
          <a:prstGeom prst="rect">
            <a:avLst/>
          </a:prstGeom>
        </p:spPr>
      </p:pic>
      <p:pic>
        <p:nvPicPr>
          <p:cNvPr id="5" name="图片 4"/>
          <p:cNvPicPr>
            <a:picLocks noChangeAspect="1"/>
          </p:cNvPicPr>
          <p:nvPr/>
        </p:nvPicPr>
        <p:blipFill>
          <a:blip r:embed="rId4"/>
          <a:stretch>
            <a:fillRect/>
          </a:stretch>
        </p:blipFill>
        <p:spPr>
          <a:xfrm>
            <a:off x="1057910" y="3450592"/>
            <a:ext cx="2982595" cy="3086735"/>
          </a:xfrm>
          <a:prstGeom prst="rect">
            <a:avLst/>
          </a:prstGeom>
        </p:spPr>
      </p:pic>
      <p:pic>
        <p:nvPicPr>
          <p:cNvPr id="7" name="图片 6"/>
          <p:cNvPicPr>
            <a:picLocks noChangeAspect="1"/>
          </p:cNvPicPr>
          <p:nvPr/>
        </p:nvPicPr>
        <p:blipFill>
          <a:blip r:embed="rId5"/>
          <a:srcRect b="24328"/>
          <a:stretch>
            <a:fillRect/>
          </a:stretch>
        </p:blipFill>
        <p:spPr>
          <a:xfrm>
            <a:off x="9394264" y="1078179"/>
            <a:ext cx="2359586" cy="2232844"/>
          </a:xfrm>
          <a:prstGeom prst="rect">
            <a:avLst/>
          </a:prstGeom>
        </p:spPr>
      </p:pic>
      <p:pic>
        <p:nvPicPr>
          <p:cNvPr id="13" name="图片 -2147481809" descr="1745220919546"/>
          <p:cNvPicPr>
            <a:picLocks noChangeAspect="1"/>
          </p:cNvPicPr>
          <p:nvPr/>
        </p:nvPicPr>
        <p:blipFill>
          <a:blip r:embed="rId6"/>
          <a:stretch>
            <a:fillRect/>
          </a:stretch>
        </p:blipFill>
        <p:spPr>
          <a:xfrm>
            <a:off x="4206092" y="3488658"/>
            <a:ext cx="2958564" cy="3060000"/>
          </a:xfrm>
          <a:prstGeom prst="rect">
            <a:avLst/>
          </a:prstGeom>
          <a:noFill/>
          <a:ln w="9525">
            <a:noFill/>
          </a:ln>
        </p:spPr>
      </p:pic>
      <p:pic>
        <p:nvPicPr>
          <p:cNvPr id="16" name="图片 15"/>
          <p:cNvPicPr>
            <a:picLocks noChangeAspect="1"/>
          </p:cNvPicPr>
          <p:nvPr/>
        </p:nvPicPr>
        <p:blipFill>
          <a:blip r:embed="rId7"/>
          <a:stretch>
            <a:fillRect/>
          </a:stretch>
        </p:blipFill>
        <p:spPr>
          <a:xfrm>
            <a:off x="7289177" y="4571351"/>
            <a:ext cx="2991155" cy="1980000"/>
          </a:xfrm>
          <a:prstGeom prst="rect">
            <a:avLst/>
          </a:prstGeom>
        </p:spPr>
      </p:pic>
      <p:sp>
        <p:nvSpPr>
          <p:cNvPr id="34" name="标题 2">
            <a:extLst>
              <a:ext uri="{FF2B5EF4-FFF2-40B4-BE49-F238E27FC236}">
                <a16:creationId xmlns:a16="http://schemas.microsoft.com/office/drawing/2014/main" id="{E84647AF-731E-4AD1-822C-242938ED58AF}"/>
              </a:ext>
            </a:extLst>
          </p:cNvPr>
          <p:cNvSpPr>
            <a:spLocks noGrp="1"/>
          </p:cNvSpPr>
          <p:nvPr/>
        </p:nvSpPr>
        <p:spPr>
          <a:xfrm>
            <a:off x="587972" y="107950"/>
            <a:ext cx="10763325" cy="7254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baseline="0">
                <a:solidFill>
                  <a:schemeClr val="accent1">
                    <a:lumMod val="75000"/>
                  </a:schemeClr>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r>
              <a:rPr lang="en-US" altLang="zh-CN" dirty="0"/>
              <a:t>V</a:t>
            </a:r>
            <a:r>
              <a:rPr lang="en-US" altLang="zh-CN" sz="2800" dirty="0">
                <a:solidFill>
                  <a:schemeClr val="accent1">
                    <a:lumMod val="75000"/>
                  </a:schemeClr>
                </a:solidFill>
              </a:rPr>
              <a:t>acuum </a:t>
            </a:r>
            <a:r>
              <a:rPr lang="en-US" altLang="zh-CN" dirty="0"/>
              <a:t>chamber automatic assembly</a:t>
            </a:r>
            <a:endParaRPr lang="zh-CN" altLang="en-US" sz="2800" dirty="0">
              <a:solidFill>
                <a:schemeClr val="accent1">
                  <a:lumMod val="75000"/>
                </a:schemeClr>
              </a:solidFill>
            </a:endParaRPr>
          </a:p>
        </p:txBody>
      </p:sp>
      <p:pic>
        <p:nvPicPr>
          <p:cNvPr id="20" name="图片 19">
            <a:extLst>
              <a:ext uri="{FF2B5EF4-FFF2-40B4-BE49-F238E27FC236}">
                <a16:creationId xmlns:a16="http://schemas.microsoft.com/office/drawing/2014/main" id="{59624735-D639-4D8B-AEA5-BE0ECF6DB3DC}"/>
              </a:ext>
            </a:extLst>
          </p:cNvPr>
          <p:cNvPicPr>
            <a:picLocks noChangeAspect="1"/>
          </p:cNvPicPr>
          <p:nvPr/>
        </p:nvPicPr>
        <p:blipFill>
          <a:blip r:embed="rId8"/>
          <a:stretch>
            <a:fillRect/>
          </a:stretch>
        </p:blipFill>
        <p:spPr>
          <a:xfrm>
            <a:off x="2674427" y="1146475"/>
            <a:ext cx="3651250" cy="1745615"/>
          </a:xfrm>
          <a:prstGeom prst="rect">
            <a:avLst/>
          </a:prstGeom>
        </p:spPr>
      </p:pic>
      <p:pic>
        <p:nvPicPr>
          <p:cNvPr id="21" name="图片 20">
            <a:extLst>
              <a:ext uri="{FF2B5EF4-FFF2-40B4-BE49-F238E27FC236}">
                <a16:creationId xmlns:a16="http://schemas.microsoft.com/office/drawing/2014/main" id="{2FA2AF14-A917-408B-9D87-D1A7B29BFFBB}"/>
              </a:ext>
            </a:extLst>
          </p:cNvPr>
          <p:cNvPicPr>
            <a:picLocks noChangeAspect="1"/>
          </p:cNvPicPr>
          <p:nvPr/>
        </p:nvPicPr>
        <p:blipFill>
          <a:blip r:embed="rId9"/>
          <a:stretch>
            <a:fillRect/>
          </a:stretch>
        </p:blipFill>
        <p:spPr>
          <a:xfrm>
            <a:off x="664172" y="1110281"/>
            <a:ext cx="2013063" cy="1980000"/>
          </a:xfrm>
          <a:prstGeom prst="rect">
            <a:avLst/>
          </a:prstGeom>
        </p:spPr>
      </p:pic>
      <p:sp>
        <p:nvSpPr>
          <p:cNvPr id="22" name="左右箭头 16">
            <a:extLst>
              <a:ext uri="{FF2B5EF4-FFF2-40B4-BE49-F238E27FC236}">
                <a16:creationId xmlns:a16="http://schemas.microsoft.com/office/drawing/2014/main" id="{230B2E10-CFFD-4626-9791-DCDE784B4B65}"/>
              </a:ext>
            </a:extLst>
          </p:cNvPr>
          <p:cNvSpPr/>
          <p:nvPr/>
        </p:nvSpPr>
        <p:spPr>
          <a:xfrm rot="20100000">
            <a:off x="5510492" y="2356151"/>
            <a:ext cx="806450" cy="26860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a:t>X</a:t>
            </a:r>
          </a:p>
        </p:txBody>
      </p:sp>
      <p:sp>
        <p:nvSpPr>
          <p:cNvPr id="23" name="左右箭头 17">
            <a:extLst>
              <a:ext uri="{FF2B5EF4-FFF2-40B4-BE49-F238E27FC236}">
                <a16:creationId xmlns:a16="http://schemas.microsoft.com/office/drawing/2014/main" id="{E567AA11-6193-4B0E-A508-199565AE2052}"/>
              </a:ext>
            </a:extLst>
          </p:cNvPr>
          <p:cNvSpPr/>
          <p:nvPr/>
        </p:nvSpPr>
        <p:spPr>
          <a:xfrm rot="14520000">
            <a:off x="5306022" y="1274111"/>
            <a:ext cx="866775" cy="40576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a:t>z</a:t>
            </a:r>
          </a:p>
        </p:txBody>
      </p:sp>
      <p:sp>
        <p:nvSpPr>
          <p:cNvPr id="25" name="文本框 5">
            <a:extLst>
              <a:ext uri="{FF2B5EF4-FFF2-40B4-BE49-F238E27FC236}">
                <a16:creationId xmlns:a16="http://schemas.microsoft.com/office/drawing/2014/main" id="{828F7341-D852-4429-A41B-495B4CA72F23}"/>
              </a:ext>
            </a:extLst>
          </p:cNvPr>
          <p:cNvSpPr txBox="1"/>
          <p:nvPr/>
        </p:nvSpPr>
        <p:spPr>
          <a:xfrm>
            <a:off x="1768300" y="3083124"/>
            <a:ext cx="2982595" cy="338554"/>
          </a:xfrm>
          <a:prstGeom prst="rect">
            <a:avLst/>
          </a:prstGeom>
          <a:noFill/>
          <a:ln w="12700" cmpd="sng">
            <a:solidFill>
              <a:schemeClr val="tx1"/>
            </a:solidFill>
            <a:prstDash val="solid"/>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mj-ea"/>
                <a:ea typeface="+mj-ea"/>
                <a:cs typeface="宋体" panose="02010600030101010101" pitchFamily="2" charset="-122"/>
                <a:sym typeface="+mn-ea"/>
              </a:rPr>
              <a:t>Sealing gasket installation</a:t>
            </a:r>
            <a:endParaRPr lang="zh-CN" sz="1600" dirty="0">
              <a:latin typeface="+mj-ea"/>
              <a:ea typeface="+mj-ea"/>
              <a:cs typeface="宋体" panose="02010600030101010101" pitchFamily="2" charset="-122"/>
              <a:sym typeface="+mn-ea"/>
            </a:endParaRPr>
          </a:p>
        </p:txBody>
      </p:sp>
      <p:pic>
        <p:nvPicPr>
          <p:cNvPr id="27" name="图片 26">
            <a:extLst>
              <a:ext uri="{FF2B5EF4-FFF2-40B4-BE49-F238E27FC236}">
                <a16:creationId xmlns:a16="http://schemas.microsoft.com/office/drawing/2014/main" id="{9FD7DCB3-9A61-4104-B782-0772FC64CC92}"/>
              </a:ext>
            </a:extLst>
          </p:cNvPr>
          <p:cNvPicPr>
            <a:picLocks noChangeAspect="1"/>
          </p:cNvPicPr>
          <p:nvPr/>
        </p:nvPicPr>
        <p:blipFill>
          <a:blip r:embed="rId10"/>
          <a:stretch>
            <a:fillRect/>
          </a:stretch>
        </p:blipFill>
        <p:spPr>
          <a:xfrm>
            <a:off x="6531097" y="1082222"/>
            <a:ext cx="2821695" cy="1980000"/>
          </a:xfrm>
          <a:prstGeom prst="rect">
            <a:avLst/>
          </a:prstGeom>
        </p:spPr>
      </p:pic>
      <p:sp>
        <p:nvSpPr>
          <p:cNvPr id="32" name="文本框 8">
            <a:extLst>
              <a:ext uri="{FF2B5EF4-FFF2-40B4-BE49-F238E27FC236}">
                <a16:creationId xmlns:a16="http://schemas.microsoft.com/office/drawing/2014/main" id="{21660F06-CC89-4B1E-A0B9-DD65D3E91BD9}"/>
              </a:ext>
            </a:extLst>
          </p:cNvPr>
          <p:cNvSpPr txBox="1"/>
          <p:nvPr/>
        </p:nvSpPr>
        <p:spPr>
          <a:xfrm>
            <a:off x="8279051" y="3007011"/>
            <a:ext cx="1928733" cy="338554"/>
          </a:xfrm>
          <a:prstGeom prst="rect">
            <a:avLst/>
          </a:prstGeom>
          <a:noFill/>
          <a:ln w="12700" cmpd="sng">
            <a:solidFill>
              <a:schemeClr val="tx1"/>
            </a:solidFill>
            <a:prstDash val="solid"/>
          </a:ln>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mj-ea"/>
                <a:ea typeface="+mj-ea"/>
                <a:cs typeface="宋体" panose="02010600030101010101" pitchFamily="2" charset="-122"/>
                <a:sym typeface="+mn-ea"/>
              </a:rPr>
              <a:t>Flanges fastening</a:t>
            </a:r>
            <a:endParaRPr lang="zh-CN" sz="1600" dirty="0">
              <a:latin typeface="+mj-ea"/>
              <a:ea typeface="+mj-ea"/>
              <a:cs typeface="宋体" panose="02010600030101010101" pitchFamily="2" charset="-122"/>
              <a:sym typeface="+mn-ea"/>
            </a:endParaRPr>
          </a:p>
        </p:txBody>
      </p:sp>
      <p:sp>
        <p:nvSpPr>
          <p:cNvPr id="15" name="灯片编号占位符 4">
            <a:extLst>
              <a:ext uri="{FF2B5EF4-FFF2-40B4-BE49-F238E27FC236}">
                <a16:creationId xmlns:a16="http://schemas.microsoft.com/office/drawing/2014/main" id="{7C17EA10-8E27-4654-870E-2B3075A1E797}"/>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21</a:t>
            </a:fld>
            <a:endParaRPr lang="zh-CN" alt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1745464899903(1)"/>
          <p:cNvPicPr>
            <a:picLocks noChangeAspect="1"/>
          </p:cNvPicPr>
          <p:nvPr/>
        </p:nvPicPr>
        <p:blipFill>
          <a:blip r:embed="rId3"/>
          <a:stretch>
            <a:fillRect/>
          </a:stretch>
        </p:blipFill>
        <p:spPr>
          <a:xfrm>
            <a:off x="9846310" y="3221990"/>
            <a:ext cx="1988185" cy="3151505"/>
          </a:xfrm>
          <a:prstGeom prst="rect">
            <a:avLst/>
          </a:prstGeom>
        </p:spPr>
      </p:pic>
      <p:grpSp>
        <p:nvGrpSpPr>
          <p:cNvPr id="35" name="组合 34"/>
          <p:cNvGrpSpPr/>
          <p:nvPr/>
        </p:nvGrpSpPr>
        <p:grpSpPr>
          <a:xfrm>
            <a:off x="469265" y="1987550"/>
            <a:ext cx="11253470" cy="1729740"/>
            <a:chOff x="816" y="6966"/>
            <a:chExt cx="17722" cy="2724"/>
          </a:xfrm>
        </p:grpSpPr>
        <p:grpSp>
          <p:nvGrpSpPr>
            <p:cNvPr id="23" name="组合 22"/>
            <p:cNvGrpSpPr/>
            <p:nvPr/>
          </p:nvGrpSpPr>
          <p:grpSpPr>
            <a:xfrm>
              <a:off x="816" y="6966"/>
              <a:ext cx="17722" cy="2724"/>
              <a:chOff x="96" y="4753"/>
              <a:chExt cx="17722" cy="2724"/>
            </a:xfrm>
          </p:grpSpPr>
          <p:pic>
            <p:nvPicPr>
              <p:cNvPr id="20" name="图片 19"/>
              <p:cNvPicPr>
                <a:picLocks noChangeAspect="1"/>
              </p:cNvPicPr>
              <p:nvPr/>
            </p:nvPicPr>
            <p:blipFill>
              <a:blip r:embed="rId4">
                <a:lum bright="94000" contrast="100000"/>
              </a:blip>
              <a:srcRect r="421"/>
              <a:stretch>
                <a:fillRect/>
              </a:stretch>
            </p:blipFill>
            <p:spPr>
              <a:xfrm>
                <a:off x="96" y="4753"/>
                <a:ext cx="17722" cy="2725"/>
              </a:xfrm>
              <a:prstGeom prst="rect">
                <a:avLst/>
              </a:prstGeom>
            </p:spPr>
          </p:pic>
          <p:pic>
            <p:nvPicPr>
              <p:cNvPr id="22" name="图片 21"/>
              <p:cNvPicPr>
                <a:picLocks noChangeAspect="1"/>
              </p:cNvPicPr>
              <p:nvPr/>
            </p:nvPicPr>
            <p:blipFill>
              <a:blip r:embed="rId4">
                <a:lum bright="94000" contrast="100000"/>
              </a:blip>
              <a:srcRect l="1641" t="40734" r="76951" b="42862"/>
              <a:stretch>
                <a:fillRect/>
              </a:stretch>
            </p:blipFill>
            <p:spPr>
              <a:xfrm>
                <a:off x="4141" y="5864"/>
                <a:ext cx="4124" cy="447"/>
              </a:xfrm>
              <a:prstGeom prst="rect">
                <a:avLst/>
              </a:prstGeom>
            </p:spPr>
          </p:pic>
        </p:grpSp>
        <p:pic>
          <p:nvPicPr>
            <p:cNvPr id="34" name="图片 33"/>
            <p:cNvPicPr>
              <a:picLocks noChangeAspect="1"/>
            </p:cNvPicPr>
            <p:nvPr/>
          </p:nvPicPr>
          <p:blipFill>
            <a:blip r:embed="rId4">
              <a:lum bright="94000" contrast="100000"/>
            </a:blip>
            <a:srcRect l="22847" t="42532" r="50435" b="42606"/>
            <a:stretch>
              <a:fillRect/>
            </a:stretch>
          </p:blipFill>
          <p:spPr>
            <a:xfrm>
              <a:off x="8985" y="8126"/>
              <a:ext cx="4755" cy="405"/>
            </a:xfrm>
            <a:prstGeom prst="rect">
              <a:avLst/>
            </a:prstGeom>
          </p:spPr>
        </p:pic>
      </p:grpSp>
      <p:sp>
        <p:nvSpPr>
          <p:cNvPr id="3" name="右箭头 2"/>
          <p:cNvSpPr/>
          <p:nvPr/>
        </p:nvSpPr>
        <p:spPr>
          <a:xfrm>
            <a:off x="2542541" y="2564765"/>
            <a:ext cx="3041650" cy="42545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宋体" panose="02010600030101010101" pitchFamily="2" charset="-122"/>
                <a:ea typeface="宋体" panose="02010600030101010101" pitchFamily="2" charset="-122"/>
              </a:rPr>
              <a:t>VC inserted into the oven</a:t>
            </a:r>
            <a:endParaRPr lang="zh-CN" altLang="en-US" sz="1600" dirty="0">
              <a:latin typeface="宋体" panose="02010600030101010101" pitchFamily="2" charset="-122"/>
              <a:ea typeface="宋体" panose="02010600030101010101" pitchFamily="2" charset="-122"/>
            </a:endParaRPr>
          </a:p>
        </p:txBody>
      </p:sp>
      <p:pic>
        <p:nvPicPr>
          <p:cNvPr id="5" name="图片 4" descr="1745465008113"/>
          <p:cNvPicPr>
            <a:picLocks noChangeAspect="1"/>
          </p:cNvPicPr>
          <p:nvPr/>
        </p:nvPicPr>
        <p:blipFill>
          <a:blip r:embed="rId5"/>
          <a:stretch>
            <a:fillRect/>
          </a:stretch>
        </p:blipFill>
        <p:spPr>
          <a:xfrm>
            <a:off x="2985135" y="4279900"/>
            <a:ext cx="2480310" cy="2158365"/>
          </a:xfrm>
          <a:prstGeom prst="rect">
            <a:avLst/>
          </a:prstGeom>
        </p:spPr>
      </p:pic>
      <p:sp>
        <p:nvSpPr>
          <p:cNvPr id="7" name="文本框 6"/>
          <p:cNvSpPr txBox="1"/>
          <p:nvPr/>
        </p:nvSpPr>
        <p:spPr>
          <a:xfrm>
            <a:off x="3084969" y="6438265"/>
            <a:ext cx="1814151" cy="307777"/>
          </a:xfrm>
          <a:prstGeom prst="rect">
            <a:avLst/>
          </a:prstGeom>
          <a:noFill/>
          <a:ln w="12700" cmpd="sng">
            <a:solidFill>
              <a:schemeClr val="tx1"/>
            </a:solidFill>
            <a:prstDash val="solid"/>
          </a:ln>
        </p:spPr>
        <p:txBody>
          <a:bodyPr wrap="none" rtlCol="0" anchor="t">
            <a:spAutoFit/>
          </a:bodyPr>
          <a:lstStyle/>
          <a:p>
            <a:r>
              <a:rPr lang="en-US" altLang="zh-CN" sz="1400" b="1" dirty="0">
                <a:ea typeface="宋体" panose="02010600030101010101" pitchFamily="2" charset="-122"/>
                <a:cs typeface="宋体" panose="02010600030101010101" pitchFamily="2" charset="-122"/>
                <a:sym typeface="+mn-ea"/>
              </a:rPr>
              <a:t>VC &amp; cathode support</a:t>
            </a:r>
            <a:endParaRPr lang="zh-CN" sz="1400" b="1" dirty="0">
              <a:ea typeface="宋体" panose="02010600030101010101" pitchFamily="2" charset="-122"/>
              <a:cs typeface="宋体" panose="02010600030101010101" pitchFamily="2" charset="-122"/>
              <a:sym typeface="+mn-ea"/>
            </a:endParaRPr>
          </a:p>
        </p:txBody>
      </p:sp>
      <p:pic>
        <p:nvPicPr>
          <p:cNvPr id="9" name="图片 8"/>
          <p:cNvPicPr>
            <a:picLocks noChangeAspect="1"/>
          </p:cNvPicPr>
          <p:nvPr/>
        </p:nvPicPr>
        <p:blipFill>
          <a:blip r:embed="rId6"/>
          <a:srcRect r="22240"/>
          <a:stretch>
            <a:fillRect/>
          </a:stretch>
        </p:blipFill>
        <p:spPr>
          <a:xfrm>
            <a:off x="5532120" y="4046855"/>
            <a:ext cx="1565275" cy="2326640"/>
          </a:xfrm>
          <a:prstGeom prst="rect">
            <a:avLst/>
          </a:prstGeom>
        </p:spPr>
      </p:pic>
      <p:pic>
        <p:nvPicPr>
          <p:cNvPr id="11" name="图片 10"/>
          <p:cNvPicPr>
            <a:picLocks noChangeAspect="1"/>
          </p:cNvPicPr>
          <p:nvPr/>
        </p:nvPicPr>
        <p:blipFill>
          <a:blip r:embed="rId7"/>
          <a:stretch>
            <a:fillRect/>
          </a:stretch>
        </p:blipFill>
        <p:spPr>
          <a:xfrm>
            <a:off x="7110730" y="3227705"/>
            <a:ext cx="2735580" cy="3152140"/>
          </a:xfrm>
          <a:prstGeom prst="rect">
            <a:avLst/>
          </a:prstGeom>
        </p:spPr>
      </p:pic>
      <p:sp>
        <p:nvSpPr>
          <p:cNvPr id="12" name="文本框 11"/>
          <p:cNvSpPr txBox="1"/>
          <p:nvPr/>
        </p:nvSpPr>
        <p:spPr>
          <a:xfrm>
            <a:off x="6191250" y="6438265"/>
            <a:ext cx="4992445" cy="307777"/>
          </a:xfrm>
          <a:prstGeom prst="rect">
            <a:avLst/>
          </a:prstGeom>
          <a:noFill/>
          <a:ln w="12700" cmpd="sng">
            <a:solidFill>
              <a:schemeClr val="tx1"/>
            </a:solidFill>
            <a:prstDash val="solid"/>
          </a:ln>
        </p:spPr>
        <p:txBody>
          <a:bodyPr wrap="square" rtlCol="0" anchor="t">
            <a:spAutoFit/>
          </a:bodyPr>
          <a:lstStyle/>
          <a:p>
            <a:pPr algn="ctr"/>
            <a:r>
              <a:rPr lang="en-US" altLang="zh-CN" sz="1400" b="1" dirty="0">
                <a:ea typeface="宋体" panose="02010600030101010101" pitchFamily="2" charset="-122"/>
                <a:cs typeface="宋体" panose="02010600030101010101" pitchFamily="2" charset="-122"/>
                <a:sym typeface="+mn-ea"/>
              </a:rPr>
              <a:t>UHV system for NEG coating</a:t>
            </a:r>
          </a:p>
        </p:txBody>
      </p:sp>
      <p:sp>
        <p:nvSpPr>
          <p:cNvPr id="13" name="矩形 12"/>
          <p:cNvSpPr/>
          <p:nvPr/>
        </p:nvSpPr>
        <p:spPr>
          <a:xfrm>
            <a:off x="11030585" y="2496820"/>
            <a:ext cx="495300" cy="5613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207"/>
          <p:cNvCxnSpPr>
            <a:stCxn id="13" idx="1"/>
          </p:cNvCxnSpPr>
          <p:nvPr/>
        </p:nvCxnSpPr>
        <p:spPr>
          <a:xfrm flipH="1">
            <a:off x="7104380" y="2777490"/>
            <a:ext cx="3926205" cy="1023620"/>
          </a:xfrm>
          <a:prstGeom prst="straightConnector1">
            <a:avLst/>
          </a:prstGeom>
          <a:ln w="12700" cap="flat" cmpd="sng">
            <a:solidFill>
              <a:srgbClr val="FF0000"/>
            </a:solidFill>
            <a:prstDash val="solid"/>
            <a:round/>
            <a:headEnd type="none" w="med" len="med"/>
            <a:tailEnd type="arrow" w="med" len="med"/>
          </a:ln>
        </p:spPr>
      </p:cxnSp>
      <p:sp>
        <p:nvSpPr>
          <p:cNvPr id="24" name="标题 2">
            <a:extLst>
              <a:ext uri="{FF2B5EF4-FFF2-40B4-BE49-F238E27FC236}">
                <a16:creationId xmlns:a16="http://schemas.microsoft.com/office/drawing/2014/main" id="{E84647AF-731E-4AD1-822C-242938ED58AF}"/>
              </a:ext>
            </a:extLst>
          </p:cNvPr>
          <p:cNvSpPr>
            <a:spLocks noGrp="1"/>
          </p:cNvSpPr>
          <p:nvPr/>
        </p:nvSpPr>
        <p:spPr>
          <a:xfrm>
            <a:off x="420370" y="121153"/>
            <a:ext cx="10763325" cy="7254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baseline="0">
                <a:solidFill>
                  <a:schemeClr val="accent1">
                    <a:lumMod val="75000"/>
                  </a:schemeClr>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r>
              <a:rPr lang="en-US" altLang="zh-CN" dirty="0"/>
              <a:t>V</a:t>
            </a:r>
            <a:r>
              <a:rPr lang="en-US" altLang="zh-CN" sz="2800" dirty="0">
                <a:solidFill>
                  <a:schemeClr val="accent1">
                    <a:lumMod val="75000"/>
                  </a:schemeClr>
                </a:solidFill>
              </a:rPr>
              <a:t>acuum </a:t>
            </a:r>
            <a:r>
              <a:rPr lang="en-US" altLang="zh-CN" dirty="0"/>
              <a:t>chamber automatic assembly</a:t>
            </a:r>
            <a:endParaRPr lang="zh-CN" altLang="en-US" sz="2800" dirty="0">
              <a:solidFill>
                <a:schemeClr val="accent1">
                  <a:lumMod val="75000"/>
                </a:schemeClr>
              </a:solidFill>
            </a:endParaRPr>
          </a:p>
        </p:txBody>
      </p:sp>
      <p:pic>
        <p:nvPicPr>
          <p:cNvPr id="49" name="图片 48">
            <a:extLst>
              <a:ext uri="{FF2B5EF4-FFF2-40B4-BE49-F238E27FC236}">
                <a16:creationId xmlns:a16="http://schemas.microsoft.com/office/drawing/2014/main" id="{3550A8B0-14DD-4AE7-9DFA-E0A019111CE9}"/>
              </a:ext>
            </a:extLst>
          </p:cNvPr>
          <p:cNvPicPr>
            <a:picLocks noChangeAspect="1"/>
          </p:cNvPicPr>
          <p:nvPr/>
        </p:nvPicPr>
        <p:blipFill>
          <a:blip r:embed="rId8"/>
          <a:stretch>
            <a:fillRect/>
          </a:stretch>
        </p:blipFill>
        <p:spPr>
          <a:xfrm>
            <a:off x="89819" y="4572000"/>
            <a:ext cx="2735580" cy="1847215"/>
          </a:xfrm>
          <a:prstGeom prst="rect">
            <a:avLst/>
          </a:prstGeom>
        </p:spPr>
      </p:pic>
      <p:sp>
        <p:nvSpPr>
          <p:cNvPr id="43" name="文本框 52">
            <a:extLst>
              <a:ext uri="{FF2B5EF4-FFF2-40B4-BE49-F238E27FC236}">
                <a16:creationId xmlns:a16="http://schemas.microsoft.com/office/drawing/2014/main" id="{6E2F88AC-6DD4-402C-84BB-D95281240C22}"/>
              </a:ext>
            </a:extLst>
          </p:cNvPr>
          <p:cNvSpPr txBox="1"/>
          <p:nvPr/>
        </p:nvSpPr>
        <p:spPr>
          <a:xfrm>
            <a:off x="722313" y="6469042"/>
            <a:ext cx="1440180" cy="307777"/>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en-US" altLang="zh-CN" sz="1400" b="1" dirty="0">
                <a:ea typeface="宋体" panose="02010600030101010101" pitchFamily="2" charset="-122"/>
                <a:cs typeface="宋体" panose="02010600030101010101" pitchFamily="2" charset="-122"/>
              </a:rPr>
              <a:t>Safety </a:t>
            </a:r>
            <a:r>
              <a:rPr lang="en-US" altLang="zh-CN" sz="1400" b="1" dirty="0" err="1">
                <a:ea typeface="宋体" panose="02010600030101010101" pitchFamily="2" charset="-122"/>
                <a:cs typeface="宋体" panose="02010600030101010101" pitchFamily="2" charset="-122"/>
              </a:rPr>
              <a:t>insurence</a:t>
            </a:r>
            <a:r>
              <a:rPr lang="en-US" altLang="zh-CN" sz="1400" b="1" dirty="0">
                <a:ea typeface="宋体" panose="02010600030101010101" pitchFamily="2" charset="-122"/>
                <a:cs typeface="宋体" panose="02010600030101010101" pitchFamily="2" charset="-122"/>
              </a:rPr>
              <a:t> </a:t>
            </a:r>
            <a:endParaRPr lang="zh-CN" sz="1400" b="1" dirty="0">
              <a:ea typeface="宋体" panose="02010600030101010101" pitchFamily="2" charset="-122"/>
              <a:cs typeface="宋体" panose="02010600030101010101" pitchFamily="2" charset="-122"/>
            </a:endParaRPr>
          </a:p>
        </p:txBody>
      </p:sp>
      <p:pic>
        <p:nvPicPr>
          <p:cNvPr id="8" name="图片 7"/>
          <p:cNvPicPr>
            <a:picLocks noChangeAspect="1"/>
          </p:cNvPicPr>
          <p:nvPr/>
        </p:nvPicPr>
        <p:blipFill>
          <a:blip r:embed="rId9"/>
          <a:stretch>
            <a:fillRect/>
          </a:stretch>
        </p:blipFill>
        <p:spPr>
          <a:xfrm>
            <a:off x="89819" y="3128594"/>
            <a:ext cx="7007576" cy="1390049"/>
          </a:xfrm>
          <a:prstGeom prst="rect">
            <a:avLst/>
          </a:prstGeom>
        </p:spPr>
      </p:pic>
      <p:sp>
        <p:nvSpPr>
          <p:cNvPr id="36" name="文本框 35">
            <a:extLst>
              <a:ext uri="{FF2B5EF4-FFF2-40B4-BE49-F238E27FC236}">
                <a16:creationId xmlns:a16="http://schemas.microsoft.com/office/drawing/2014/main" id="{FD367E81-DF9E-45C9-81FA-173E569B444C}"/>
              </a:ext>
            </a:extLst>
          </p:cNvPr>
          <p:cNvSpPr txBox="1"/>
          <p:nvPr/>
        </p:nvSpPr>
        <p:spPr>
          <a:xfrm>
            <a:off x="469265" y="1107589"/>
            <a:ext cx="11632916" cy="1200329"/>
          </a:xfrm>
          <a:prstGeom prst="rect">
            <a:avLst/>
          </a:prstGeom>
          <a:noFill/>
        </p:spPr>
        <p:txBody>
          <a:bodyPr wrap="square">
            <a:spAutoFit/>
          </a:bodyPr>
          <a:lstStyle/>
          <a:p>
            <a:pPr marL="285750" indent="-285750">
              <a:buFont typeface="Wingdings" panose="05000000000000000000" pitchFamily="2" charset="2"/>
              <a:buChar char="n"/>
            </a:pPr>
            <a:r>
              <a:rPr lang="en-US" altLang="zh-CN" sz="1800" b="0" i="0" dirty="0">
                <a:solidFill>
                  <a:srgbClr val="24292F"/>
                </a:solidFill>
                <a:effectLst/>
                <a:cs typeface="Arial" panose="020B0604020202020204" pitchFamily="34" charset="0"/>
              </a:rPr>
              <a:t>Due to the diameter of CEPC is D56, we plan to replace the cathode wire with a magnetron sputtering cathode</a:t>
            </a:r>
          </a:p>
          <a:p>
            <a:pPr marL="285750" indent="-285750">
              <a:buFont typeface="Wingdings" panose="05000000000000000000" pitchFamily="2" charset="2"/>
              <a:buChar char="n"/>
            </a:pPr>
            <a:r>
              <a:rPr lang="en-GB" altLang="zh-CN" sz="1800" b="0" i="0" dirty="0">
                <a:solidFill>
                  <a:srgbClr val="24292F"/>
                </a:solidFill>
                <a:effectLst/>
                <a:cs typeface="Arial" panose="020B0604020202020204" pitchFamily="34" charset="0"/>
              </a:rPr>
              <a:t>Permanent magnet </a:t>
            </a:r>
            <a:r>
              <a:rPr lang="en-US" altLang="zh-CN" sz="1800" b="0" i="0" dirty="0">
                <a:solidFill>
                  <a:srgbClr val="24292F"/>
                </a:solidFill>
                <a:effectLst/>
                <a:cs typeface="Arial" panose="020B0604020202020204" pitchFamily="34" charset="0"/>
              </a:rPr>
              <a:t>instead of the solenoid which supplies</a:t>
            </a:r>
            <a:r>
              <a:rPr lang="zh-CN" altLang="en-US" sz="1800" dirty="0">
                <a:solidFill>
                  <a:srgbClr val="24292F"/>
                </a:solidFill>
                <a:cs typeface="Arial" panose="020B0604020202020204" pitchFamily="34" charset="0"/>
              </a:rPr>
              <a:t> </a:t>
            </a:r>
            <a:r>
              <a:rPr lang="en-US" altLang="zh-CN" sz="1800" dirty="0">
                <a:solidFill>
                  <a:srgbClr val="24292F"/>
                </a:solidFill>
                <a:cs typeface="Arial" panose="020B0604020202020204" pitchFamily="34" charset="0"/>
              </a:rPr>
              <a:t>magnetic</a:t>
            </a:r>
            <a:r>
              <a:rPr lang="zh-CN" altLang="en-US" sz="1800" dirty="0">
                <a:solidFill>
                  <a:srgbClr val="24292F"/>
                </a:solidFill>
                <a:cs typeface="Arial" panose="020B0604020202020204" pitchFamily="34" charset="0"/>
              </a:rPr>
              <a:t> </a:t>
            </a:r>
            <a:r>
              <a:rPr lang="en-US" altLang="zh-CN" sz="1800" dirty="0">
                <a:solidFill>
                  <a:srgbClr val="24292F"/>
                </a:solidFill>
                <a:cs typeface="Arial" panose="020B0604020202020204" pitchFamily="34" charset="0"/>
              </a:rPr>
              <a:t>field</a:t>
            </a:r>
            <a:r>
              <a:rPr lang="zh-CN" altLang="en-US" sz="1800" dirty="0">
                <a:solidFill>
                  <a:srgbClr val="24292F"/>
                </a:solidFill>
                <a:cs typeface="Arial" panose="020B0604020202020204" pitchFamily="34" charset="0"/>
              </a:rPr>
              <a:t> </a:t>
            </a:r>
            <a:r>
              <a:rPr lang="en-US" altLang="zh-CN" sz="1800" dirty="0">
                <a:solidFill>
                  <a:srgbClr val="24292F"/>
                </a:solidFill>
                <a:cs typeface="Arial" panose="020B0604020202020204" pitchFamily="34" charset="0"/>
              </a:rPr>
              <a:t>for</a:t>
            </a:r>
            <a:r>
              <a:rPr lang="zh-CN" altLang="en-US" sz="1800" dirty="0">
                <a:solidFill>
                  <a:srgbClr val="24292F"/>
                </a:solidFill>
                <a:cs typeface="Arial" panose="020B0604020202020204" pitchFamily="34" charset="0"/>
              </a:rPr>
              <a:t> </a:t>
            </a:r>
            <a:r>
              <a:rPr lang="en-US" altLang="zh-CN" sz="1800" dirty="0">
                <a:solidFill>
                  <a:srgbClr val="24292F"/>
                </a:solidFill>
                <a:cs typeface="Arial" panose="020B0604020202020204" pitchFamily="34" charset="0"/>
              </a:rPr>
              <a:t>DCMS;</a:t>
            </a:r>
          </a:p>
          <a:p>
            <a:pPr marL="285750" indent="-285750">
              <a:buFont typeface="Wingdings" panose="05000000000000000000" pitchFamily="2" charset="2"/>
              <a:buChar char="n"/>
            </a:pPr>
            <a:r>
              <a:rPr lang="en-US" altLang="zh-CN" sz="1800" dirty="0">
                <a:cs typeface="Arial" panose="020B0604020202020204" pitchFamily="34" charset="0"/>
              </a:rPr>
              <a:t>By combining the low vacuum chamber outside of the vacuum chambers to be coated with NEG, the high vacuum process is simplified;</a:t>
            </a:r>
            <a:endParaRPr lang="zh-CN" altLang="en-US" sz="1800" dirty="0">
              <a:cs typeface="Arial" panose="020B0604020202020204" pitchFamily="34" charset="0"/>
            </a:endParaRPr>
          </a:p>
        </p:txBody>
      </p:sp>
      <p:sp>
        <p:nvSpPr>
          <p:cNvPr id="21" name="灯片编号占位符 4">
            <a:extLst>
              <a:ext uri="{FF2B5EF4-FFF2-40B4-BE49-F238E27FC236}">
                <a16:creationId xmlns:a16="http://schemas.microsoft.com/office/drawing/2014/main" id="{65E3793A-64CC-41F0-B4F1-41F077D6F8C8}"/>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22</a:t>
            </a:fld>
            <a:endParaRPr lang="zh-CN" altLang="en-US"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84647AF-731E-4AD1-822C-242938ED58AF}"/>
              </a:ext>
            </a:extLst>
          </p:cNvPr>
          <p:cNvSpPr>
            <a:spLocks noGrp="1"/>
          </p:cNvSpPr>
          <p:nvPr>
            <p:ph type="title"/>
          </p:nvPr>
        </p:nvSpPr>
        <p:spPr/>
        <p:txBody>
          <a:bodyPr/>
          <a:lstStyle/>
          <a:p>
            <a:r>
              <a:rPr lang="en-US" altLang="zh-CN" dirty="0">
                <a:solidFill>
                  <a:schemeClr val="accent1">
                    <a:lumMod val="75000"/>
                  </a:schemeClr>
                </a:solidFill>
              </a:rPr>
              <a:t>Prototype of cathode for NEG coating</a:t>
            </a:r>
            <a:endParaRPr lang="zh-CN" altLang="en-US" dirty="0">
              <a:solidFill>
                <a:schemeClr val="accent1">
                  <a:lumMod val="75000"/>
                </a:schemeClr>
              </a:solidFill>
            </a:endParaRPr>
          </a:p>
        </p:txBody>
      </p:sp>
      <p:pic>
        <p:nvPicPr>
          <p:cNvPr id="12" name="图片 11">
            <a:extLst>
              <a:ext uri="{FF2B5EF4-FFF2-40B4-BE49-F238E27FC236}">
                <a16:creationId xmlns:a16="http://schemas.microsoft.com/office/drawing/2014/main" id="{D215895D-6266-4E25-BEBF-8F995413355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872" y="744366"/>
            <a:ext cx="11216273" cy="1378987"/>
          </a:xfrm>
          <a:prstGeom prst="rect">
            <a:avLst/>
          </a:prstGeom>
        </p:spPr>
      </p:pic>
      <p:pic>
        <p:nvPicPr>
          <p:cNvPr id="13" name="图片 12">
            <a:extLst>
              <a:ext uri="{FF2B5EF4-FFF2-40B4-BE49-F238E27FC236}">
                <a16:creationId xmlns:a16="http://schemas.microsoft.com/office/drawing/2014/main" id="{68D00F6B-F677-4974-ADC8-683408F44C7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flipH="1">
            <a:off x="3679866" y="2578861"/>
            <a:ext cx="7706530" cy="1467625"/>
          </a:xfrm>
          <a:prstGeom prst="rect">
            <a:avLst/>
          </a:prstGeom>
        </p:spPr>
      </p:pic>
      <p:cxnSp>
        <p:nvCxnSpPr>
          <p:cNvPr id="18" name="直接箭头连接符 17">
            <a:extLst>
              <a:ext uri="{FF2B5EF4-FFF2-40B4-BE49-F238E27FC236}">
                <a16:creationId xmlns:a16="http://schemas.microsoft.com/office/drawing/2014/main" id="{A5721965-4C0F-405D-B336-83FD06328CAA}"/>
              </a:ext>
            </a:extLst>
          </p:cNvPr>
          <p:cNvCxnSpPr>
            <a:cxnSpLocks/>
          </p:cNvCxnSpPr>
          <p:nvPr/>
        </p:nvCxnSpPr>
        <p:spPr>
          <a:xfrm>
            <a:off x="875685" y="2264793"/>
            <a:ext cx="10629900" cy="103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D2B6678C-5D47-4F5A-AC73-E19F113F5450}"/>
              </a:ext>
            </a:extLst>
          </p:cNvPr>
          <p:cNvSpPr txBox="1"/>
          <p:nvPr/>
        </p:nvSpPr>
        <p:spPr>
          <a:xfrm>
            <a:off x="4914285" y="1905832"/>
            <a:ext cx="2143125" cy="369332"/>
          </a:xfrm>
          <a:prstGeom prst="rect">
            <a:avLst/>
          </a:prstGeom>
          <a:noFill/>
        </p:spPr>
        <p:txBody>
          <a:bodyPr wrap="square" rtlCol="0">
            <a:spAutoFit/>
          </a:bodyPr>
          <a:lstStyle/>
          <a:p>
            <a:r>
              <a:rPr lang="en-US" altLang="zh-CN" dirty="0"/>
              <a:t>23000mm(23 meters)</a:t>
            </a:r>
            <a:endParaRPr lang="zh-CN" altLang="en-US" dirty="0"/>
          </a:p>
        </p:txBody>
      </p:sp>
      <p:sp>
        <p:nvSpPr>
          <p:cNvPr id="41" name="文本框 40">
            <a:extLst>
              <a:ext uri="{FF2B5EF4-FFF2-40B4-BE49-F238E27FC236}">
                <a16:creationId xmlns:a16="http://schemas.microsoft.com/office/drawing/2014/main" id="{7BEA33FE-3913-4151-ABD1-46EFAFE14EA1}"/>
              </a:ext>
            </a:extLst>
          </p:cNvPr>
          <p:cNvSpPr txBox="1"/>
          <p:nvPr/>
        </p:nvSpPr>
        <p:spPr>
          <a:xfrm>
            <a:off x="6398435" y="3107451"/>
            <a:ext cx="2064348" cy="369332"/>
          </a:xfrm>
          <a:prstGeom prst="rect">
            <a:avLst/>
          </a:prstGeom>
          <a:noFill/>
        </p:spPr>
        <p:txBody>
          <a:bodyPr wrap="none" rtlCol="0">
            <a:spAutoFit/>
          </a:bodyPr>
          <a:lstStyle/>
          <a:p>
            <a:r>
              <a:rPr lang="en-US" altLang="zh-CN" dirty="0"/>
              <a:t>Magnetron Cathode</a:t>
            </a:r>
            <a:endParaRPr lang="zh-CN" altLang="en-US" dirty="0"/>
          </a:p>
        </p:txBody>
      </p:sp>
      <p:cxnSp>
        <p:nvCxnSpPr>
          <p:cNvPr id="42" name="直接箭头连接符 41">
            <a:extLst>
              <a:ext uri="{FF2B5EF4-FFF2-40B4-BE49-F238E27FC236}">
                <a16:creationId xmlns:a16="http://schemas.microsoft.com/office/drawing/2014/main" id="{E77144E8-2E62-413B-92A2-FB7C657EFE9A}"/>
              </a:ext>
            </a:extLst>
          </p:cNvPr>
          <p:cNvCxnSpPr>
            <a:cxnSpLocks/>
          </p:cNvCxnSpPr>
          <p:nvPr/>
        </p:nvCxnSpPr>
        <p:spPr>
          <a:xfrm flipV="1">
            <a:off x="4072523" y="2782733"/>
            <a:ext cx="7087400"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351DDB4C-49D6-4852-A5B0-36F242D2EE98}"/>
              </a:ext>
            </a:extLst>
          </p:cNvPr>
          <p:cNvSpPr txBox="1"/>
          <p:nvPr/>
        </p:nvSpPr>
        <p:spPr>
          <a:xfrm>
            <a:off x="6319658" y="2440328"/>
            <a:ext cx="2763778" cy="369332"/>
          </a:xfrm>
          <a:prstGeom prst="rect">
            <a:avLst/>
          </a:prstGeom>
          <a:noFill/>
        </p:spPr>
        <p:txBody>
          <a:bodyPr wrap="square" rtlCol="0">
            <a:spAutoFit/>
          </a:bodyPr>
          <a:lstStyle/>
          <a:p>
            <a:r>
              <a:rPr lang="en-US" altLang="zh-CN" dirty="0"/>
              <a:t>~12000mm(12 meters)</a:t>
            </a:r>
            <a:endParaRPr lang="zh-CN" altLang="en-US" dirty="0"/>
          </a:p>
        </p:txBody>
      </p:sp>
      <p:sp>
        <p:nvSpPr>
          <p:cNvPr id="55" name="文本框 54">
            <a:extLst>
              <a:ext uri="{FF2B5EF4-FFF2-40B4-BE49-F238E27FC236}">
                <a16:creationId xmlns:a16="http://schemas.microsoft.com/office/drawing/2014/main" id="{EDF11766-7624-4FA5-9873-F39B5C9A642B}"/>
              </a:ext>
            </a:extLst>
          </p:cNvPr>
          <p:cNvSpPr txBox="1"/>
          <p:nvPr/>
        </p:nvSpPr>
        <p:spPr>
          <a:xfrm>
            <a:off x="8339041" y="4717691"/>
            <a:ext cx="3471959"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Wingdings" panose="05000000000000000000" pitchFamily="2" charset="2"/>
              <a:buChar char="n"/>
            </a:pPr>
            <a:r>
              <a:rPr lang="en-US" altLang="zh-CN" b="0" i="0" dirty="0">
                <a:solidFill>
                  <a:srgbClr val="0F1115"/>
                </a:solidFill>
                <a:effectLst/>
                <a:latin typeface="quote-cjk-patch"/>
              </a:rPr>
              <a:t>After testing and conditioning, the cathode achieves a stable DCMS plasma discharge under 367 V and 1.1 A.</a:t>
            </a:r>
            <a:endParaRPr lang="zh-CN" altLang="en-US" dirty="0"/>
          </a:p>
        </p:txBody>
      </p:sp>
      <p:sp>
        <p:nvSpPr>
          <p:cNvPr id="57" name="文本框 56">
            <a:extLst>
              <a:ext uri="{FF2B5EF4-FFF2-40B4-BE49-F238E27FC236}">
                <a16:creationId xmlns:a16="http://schemas.microsoft.com/office/drawing/2014/main" id="{8124532E-DCFB-40D4-9297-374861731E93}"/>
              </a:ext>
            </a:extLst>
          </p:cNvPr>
          <p:cNvSpPr txBox="1"/>
          <p:nvPr/>
        </p:nvSpPr>
        <p:spPr>
          <a:xfrm>
            <a:off x="860429" y="1191296"/>
            <a:ext cx="3155702" cy="369332"/>
          </a:xfrm>
          <a:prstGeom prst="rect">
            <a:avLst/>
          </a:prstGeom>
          <a:noFill/>
        </p:spPr>
        <p:txBody>
          <a:bodyPr wrap="square">
            <a:spAutoFit/>
          </a:bodyPr>
          <a:lstStyle/>
          <a:p>
            <a:r>
              <a:rPr lang="en-US" altLang="zh-CN" dirty="0"/>
              <a:t>Motor for magnets driven</a:t>
            </a:r>
            <a:endParaRPr lang="zh-CN" altLang="en-US" dirty="0"/>
          </a:p>
        </p:txBody>
      </p:sp>
      <p:sp>
        <p:nvSpPr>
          <p:cNvPr id="33" name="灯片编号占位符 4">
            <a:extLst>
              <a:ext uri="{FF2B5EF4-FFF2-40B4-BE49-F238E27FC236}">
                <a16:creationId xmlns:a16="http://schemas.microsoft.com/office/drawing/2014/main" id="{6D2CBADB-9986-481B-BD39-AAEF78D2F37F}"/>
              </a:ext>
            </a:extLst>
          </p:cNvPr>
          <p:cNvSpPr txBox="1">
            <a:spLocks/>
          </p:cNvSpPr>
          <p:nvPr/>
        </p:nvSpPr>
        <p:spPr>
          <a:xfrm>
            <a:off x="11674234" y="6364368"/>
            <a:ext cx="517766"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pPr/>
              <a:t>23</a:t>
            </a:fld>
            <a:endParaRPr lang="zh-CN" altLang="en-US" dirty="0"/>
          </a:p>
        </p:txBody>
      </p:sp>
      <p:pic>
        <p:nvPicPr>
          <p:cNvPr id="8" name="图片 7">
            <a:extLst>
              <a:ext uri="{FF2B5EF4-FFF2-40B4-BE49-F238E27FC236}">
                <a16:creationId xmlns:a16="http://schemas.microsoft.com/office/drawing/2014/main" id="{14912FB3-CF91-451B-BB26-9876A6B99A32}"/>
              </a:ext>
            </a:extLst>
          </p:cNvPr>
          <p:cNvPicPr>
            <a:picLocks noChangeAspect="1"/>
          </p:cNvPicPr>
          <p:nvPr/>
        </p:nvPicPr>
        <p:blipFill rotWithShape="1">
          <a:blip r:embed="rId4">
            <a:extLst>
              <a:ext uri="{28A0092B-C50C-407E-A947-70E740481C1C}">
                <a14:useLocalDpi xmlns:a14="http://schemas.microsoft.com/office/drawing/2010/main" val="0"/>
              </a:ext>
            </a:extLst>
          </a:blip>
          <a:srcRect l="6985" t="-1267" b="37277"/>
          <a:stretch/>
        </p:blipFill>
        <p:spPr>
          <a:xfrm rot="5400000">
            <a:off x="-941981" y="3434281"/>
            <a:ext cx="4294448" cy="2215773"/>
          </a:xfrm>
          <a:prstGeom prst="rect">
            <a:avLst/>
          </a:prstGeom>
        </p:spPr>
      </p:pic>
      <p:pic>
        <p:nvPicPr>
          <p:cNvPr id="17" name="图片 16">
            <a:extLst>
              <a:ext uri="{FF2B5EF4-FFF2-40B4-BE49-F238E27FC236}">
                <a16:creationId xmlns:a16="http://schemas.microsoft.com/office/drawing/2014/main" id="{644CE307-0F9C-4B19-8953-CECDED0F4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91993" y="4531272"/>
            <a:ext cx="2466423" cy="1849818"/>
          </a:xfrm>
          <a:prstGeom prst="rect">
            <a:avLst/>
          </a:prstGeom>
        </p:spPr>
      </p:pic>
      <p:pic>
        <p:nvPicPr>
          <p:cNvPr id="6" name="图片 5">
            <a:extLst>
              <a:ext uri="{FF2B5EF4-FFF2-40B4-BE49-F238E27FC236}">
                <a16:creationId xmlns:a16="http://schemas.microsoft.com/office/drawing/2014/main" id="{8328CB6A-9598-46E1-8B2A-3C3557DA5EF8}"/>
              </a:ext>
            </a:extLst>
          </p:cNvPr>
          <p:cNvPicPr>
            <a:picLocks noChangeAspect="1"/>
          </p:cNvPicPr>
          <p:nvPr/>
        </p:nvPicPr>
        <p:blipFill rotWithShape="1">
          <a:blip r:embed="rId6"/>
          <a:srcRect t="18183" b="22003"/>
          <a:stretch/>
        </p:blipFill>
        <p:spPr>
          <a:xfrm>
            <a:off x="6351746" y="4250360"/>
            <a:ext cx="1819178" cy="2439032"/>
          </a:xfrm>
          <a:prstGeom prst="rect">
            <a:avLst/>
          </a:prstGeom>
        </p:spPr>
      </p:pic>
      <p:pic>
        <p:nvPicPr>
          <p:cNvPr id="11" name="图片 10">
            <a:extLst>
              <a:ext uri="{FF2B5EF4-FFF2-40B4-BE49-F238E27FC236}">
                <a16:creationId xmlns:a16="http://schemas.microsoft.com/office/drawing/2014/main" id="{1E93F8A5-5F91-4A6F-A79D-C92C32637F15}"/>
              </a:ext>
            </a:extLst>
          </p:cNvPr>
          <p:cNvPicPr>
            <a:picLocks noChangeAspect="1"/>
          </p:cNvPicPr>
          <p:nvPr/>
        </p:nvPicPr>
        <p:blipFill rotWithShape="1">
          <a:blip r:embed="rId7"/>
          <a:srcRect t="21414" b="21321"/>
          <a:stretch/>
        </p:blipFill>
        <p:spPr>
          <a:xfrm>
            <a:off x="4337278" y="4250360"/>
            <a:ext cx="1900131" cy="2439032"/>
          </a:xfrm>
          <a:prstGeom prst="rect">
            <a:avLst/>
          </a:prstGeom>
        </p:spPr>
      </p:pic>
      <p:cxnSp>
        <p:nvCxnSpPr>
          <p:cNvPr id="34" name="直接箭头连接符 33">
            <a:extLst>
              <a:ext uri="{FF2B5EF4-FFF2-40B4-BE49-F238E27FC236}">
                <a16:creationId xmlns:a16="http://schemas.microsoft.com/office/drawing/2014/main" id="{143268C3-9B0A-4B35-8AD9-AB5B9F0E33FC}"/>
              </a:ext>
            </a:extLst>
          </p:cNvPr>
          <p:cNvCxnSpPr>
            <a:cxnSpLocks/>
          </p:cNvCxnSpPr>
          <p:nvPr/>
        </p:nvCxnSpPr>
        <p:spPr>
          <a:xfrm flipH="1">
            <a:off x="3375802" y="3122238"/>
            <a:ext cx="1566524" cy="2110956"/>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30" name="直接箭头连接符 29">
            <a:extLst>
              <a:ext uri="{FF2B5EF4-FFF2-40B4-BE49-F238E27FC236}">
                <a16:creationId xmlns:a16="http://schemas.microsoft.com/office/drawing/2014/main" id="{E5E4F99A-8385-413D-A3EC-97CB39A48B50}"/>
              </a:ext>
            </a:extLst>
          </p:cNvPr>
          <p:cNvCxnSpPr>
            <a:cxnSpLocks/>
          </p:cNvCxnSpPr>
          <p:nvPr/>
        </p:nvCxnSpPr>
        <p:spPr>
          <a:xfrm flipH="1">
            <a:off x="1032077" y="1727123"/>
            <a:ext cx="3753857" cy="2466422"/>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69234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4E0B33DC-8C7D-434D-B16F-6861CC448D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6206" y="1671181"/>
            <a:ext cx="1012500" cy="1800000"/>
          </a:xfrm>
        </p:spPr>
      </p:pic>
      <p:sp>
        <p:nvSpPr>
          <p:cNvPr id="3" name="标题 2">
            <a:extLst>
              <a:ext uri="{FF2B5EF4-FFF2-40B4-BE49-F238E27FC236}">
                <a16:creationId xmlns:a16="http://schemas.microsoft.com/office/drawing/2014/main" id="{1E877BCD-CCCB-4BBA-AEDD-CB499B75F902}"/>
              </a:ext>
            </a:extLst>
          </p:cNvPr>
          <p:cNvSpPr>
            <a:spLocks noGrp="1"/>
          </p:cNvSpPr>
          <p:nvPr>
            <p:ph type="title"/>
          </p:nvPr>
        </p:nvSpPr>
        <p:spPr>
          <a:xfrm>
            <a:off x="666712" y="142852"/>
            <a:ext cx="10763325" cy="796948"/>
          </a:xfrm>
        </p:spPr>
        <p:txBody>
          <a:bodyPr/>
          <a:lstStyle/>
          <a:p>
            <a:r>
              <a:rPr lang="en-US" altLang="zh-CN" dirty="0"/>
              <a:t>Manufacturing progress of production line</a:t>
            </a:r>
            <a:endParaRPr lang="zh-CN" altLang="en-US" dirty="0"/>
          </a:p>
        </p:txBody>
      </p:sp>
      <p:pic>
        <p:nvPicPr>
          <p:cNvPr id="7" name="图片 6">
            <a:extLst>
              <a:ext uri="{FF2B5EF4-FFF2-40B4-BE49-F238E27FC236}">
                <a16:creationId xmlns:a16="http://schemas.microsoft.com/office/drawing/2014/main" id="{AC2F9140-D316-4865-8949-5CB689036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183" y="1671181"/>
            <a:ext cx="2400469" cy="1800000"/>
          </a:xfrm>
          <a:prstGeom prst="rect">
            <a:avLst/>
          </a:prstGeom>
        </p:spPr>
      </p:pic>
      <p:pic>
        <p:nvPicPr>
          <p:cNvPr id="9" name="图片 8">
            <a:extLst>
              <a:ext uri="{FF2B5EF4-FFF2-40B4-BE49-F238E27FC236}">
                <a16:creationId xmlns:a16="http://schemas.microsoft.com/office/drawing/2014/main" id="{92FCECF1-B4CA-4018-BDB7-9B7B523A8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9091" y="1671181"/>
            <a:ext cx="1349472" cy="1800000"/>
          </a:xfrm>
          <a:prstGeom prst="rect">
            <a:avLst/>
          </a:prstGeom>
        </p:spPr>
      </p:pic>
      <p:pic>
        <p:nvPicPr>
          <p:cNvPr id="11" name="图片 10">
            <a:extLst>
              <a:ext uri="{FF2B5EF4-FFF2-40B4-BE49-F238E27FC236}">
                <a16:creationId xmlns:a16="http://schemas.microsoft.com/office/drawing/2014/main" id="{170C1273-DEA3-440E-880A-A7416A7CA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260" y="1671181"/>
            <a:ext cx="2400469" cy="1800000"/>
          </a:xfrm>
          <a:prstGeom prst="rect">
            <a:avLst/>
          </a:prstGeom>
        </p:spPr>
      </p:pic>
      <p:pic>
        <p:nvPicPr>
          <p:cNvPr id="13" name="图片 12">
            <a:extLst>
              <a:ext uri="{FF2B5EF4-FFF2-40B4-BE49-F238E27FC236}">
                <a16:creationId xmlns:a16="http://schemas.microsoft.com/office/drawing/2014/main" id="{864B136F-3EB1-40A1-AF68-577589C06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9214" y="1671181"/>
            <a:ext cx="1012500" cy="1800000"/>
          </a:xfrm>
          <a:prstGeom prst="rect">
            <a:avLst/>
          </a:prstGeom>
        </p:spPr>
      </p:pic>
      <p:pic>
        <p:nvPicPr>
          <p:cNvPr id="37" name="图片 36">
            <a:extLst>
              <a:ext uri="{FF2B5EF4-FFF2-40B4-BE49-F238E27FC236}">
                <a16:creationId xmlns:a16="http://schemas.microsoft.com/office/drawing/2014/main" id="{F4EAF7CB-A4B4-4F04-AD9C-7DC27C50B4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683" y="4333329"/>
            <a:ext cx="3200000" cy="1800000"/>
          </a:xfrm>
          <a:prstGeom prst="rect">
            <a:avLst/>
          </a:prstGeom>
        </p:spPr>
      </p:pic>
      <p:pic>
        <p:nvPicPr>
          <p:cNvPr id="39" name="图片 38">
            <a:extLst>
              <a:ext uri="{FF2B5EF4-FFF2-40B4-BE49-F238E27FC236}">
                <a16:creationId xmlns:a16="http://schemas.microsoft.com/office/drawing/2014/main" id="{923E7267-2C75-45E4-B973-FF608D334B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6770" y="4333329"/>
            <a:ext cx="1012500" cy="1800000"/>
          </a:xfrm>
          <a:prstGeom prst="rect">
            <a:avLst/>
          </a:prstGeom>
        </p:spPr>
      </p:pic>
      <p:pic>
        <p:nvPicPr>
          <p:cNvPr id="41" name="图片 40">
            <a:extLst>
              <a:ext uri="{FF2B5EF4-FFF2-40B4-BE49-F238E27FC236}">
                <a16:creationId xmlns:a16="http://schemas.microsoft.com/office/drawing/2014/main" id="{BBFFABA0-A891-40B9-BAE2-54ECBA7237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7170" y="4333329"/>
            <a:ext cx="1012500" cy="1800000"/>
          </a:xfrm>
          <a:prstGeom prst="rect">
            <a:avLst/>
          </a:prstGeom>
        </p:spPr>
      </p:pic>
      <p:pic>
        <p:nvPicPr>
          <p:cNvPr id="43" name="图片 42">
            <a:extLst>
              <a:ext uri="{FF2B5EF4-FFF2-40B4-BE49-F238E27FC236}">
                <a16:creationId xmlns:a16="http://schemas.microsoft.com/office/drawing/2014/main" id="{3E6AFA99-E700-4892-B81A-A68449AA09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9745" y="4333329"/>
            <a:ext cx="1012500" cy="1800000"/>
          </a:xfrm>
          <a:prstGeom prst="rect">
            <a:avLst/>
          </a:prstGeom>
        </p:spPr>
      </p:pic>
      <p:pic>
        <p:nvPicPr>
          <p:cNvPr id="45" name="图片 44">
            <a:extLst>
              <a:ext uri="{FF2B5EF4-FFF2-40B4-BE49-F238E27FC236}">
                <a16:creationId xmlns:a16="http://schemas.microsoft.com/office/drawing/2014/main" id="{B8A06CA6-1D2D-483C-A781-DC913A4976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56070" y="4333329"/>
            <a:ext cx="1012500" cy="1800000"/>
          </a:xfrm>
          <a:prstGeom prst="rect">
            <a:avLst/>
          </a:prstGeom>
        </p:spPr>
      </p:pic>
      <p:pic>
        <p:nvPicPr>
          <p:cNvPr id="47" name="图片 46">
            <a:extLst>
              <a:ext uri="{FF2B5EF4-FFF2-40B4-BE49-F238E27FC236}">
                <a16:creationId xmlns:a16="http://schemas.microsoft.com/office/drawing/2014/main" id="{2C68EF64-A92F-495D-865E-FAABD75F49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70270" y="1671181"/>
            <a:ext cx="1012500" cy="1800000"/>
          </a:xfrm>
          <a:prstGeom prst="rect">
            <a:avLst/>
          </a:prstGeom>
        </p:spPr>
      </p:pic>
      <p:pic>
        <p:nvPicPr>
          <p:cNvPr id="49" name="图片 48">
            <a:extLst>
              <a:ext uri="{FF2B5EF4-FFF2-40B4-BE49-F238E27FC236}">
                <a16:creationId xmlns:a16="http://schemas.microsoft.com/office/drawing/2014/main" id="{92255A7E-57A6-4210-8A9F-C1685899BD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03170" y="4333329"/>
            <a:ext cx="1012500" cy="1800000"/>
          </a:xfrm>
          <a:prstGeom prst="rect">
            <a:avLst/>
          </a:prstGeom>
        </p:spPr>
      </p:pic>
      <p:pic>
        <p:nvPicPr>
          <p:cNvPr id="51" name="图片 50">
            <a:extLst>
              <a:ext uri="{FF2B5EF4-FFF2-40B4-BE49-F238E27FC236}">
                <a16:creationId xmlns:a16="http://schemas.microsoft.com/office/drawing/2014/main" id="{7F090BE5-66E3-430D-85C0-7956E62C8D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6585" y="4333329"/>
            <a:ext cx="1349736" cy="1800000"/>
          </a:xfrm>
          <a:prstGeom prst="rect">
            <a:avLst/>
          </a:prstGeom>
        </p:spPr>
      </p:pic>
      <p:pic>
        <p:nvPicPr>
          <p:cNvPr id="53" name="图片 52">
            <a:extLst>
              <a:ext uri="{FF2B5EF4-FFF2-40B4-BE49-F238E27FC236}">
                <a16:creationId xmlns:a16="http://schemas.microsoft.com/office/drawing/2014/main" id="{7C8B16C8-928E-421E-8121-521F8EC30D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44570" y="4333329"/>
            <a:ext cx="1012500" cy="1800000"/>
          </a:xfrm>
          <a:prstGeom prst="rect">
            <a:avLst/>
          </a:prstGeom>
        </p:spPr>
      </p:pic>
      <p:pic>
        <p:nvPicPr>
          <p:cNvPr id="55" name="图片 54">
            <a:extLst>
              <a:ext uri="{FF2B5EF4-FFF2-40B4-BE49-F238E27FC236}">
                <a16:creationId xmlns:a16="http://schemas.microsoft.com/office/drawing/2014/main" id="{3C378208-8715-43A5-AEAD-5337486967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73270" y="4333329"/>
            <a:ext cx="1012500" cy="1800000"/>
          </a:xfrm>
          <a:prstGeom prst="rect">
            <a:avLst/>
          </a:prstGeom>
        </p:spPr>
      </p:pic>
      <p:pic>
        <p:nvPicPr>
          <p:cNvPr id="57" name="图片 56">
            <a:extLst>
              <a:ext uri="{FF2B5EF4-FFF2-40B4-BE49-F238E27FC236}">
                <a16:creationId xmlns:a16="http://schemas.microsoft.com/office/drawing/2014/main" id="{0612140A-9439-4688-84DF-21D8149525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14670" y="4333329"/>
            <a:ext cx="1012500" cy="1800000"/>
          </a:xfrm>
          <a:prstGeom prst="rect">
            <a:avLst/>
          </a:prstGeom>
        </p:spPr>
      </p:pic>
      <p:sp>
        <p:nvSpPr>
          <p:cNvPr id="58" name="灯片编号占位符 4">
            <a:extLst>
              <a:ext uri="{FF2B5EF4-FFF2-40B4-BE49-F238E27FC236}">
                <a16:creationId xmlns:a16="http://schemas.microsoft.com/office/drawing/2014/main" id="{FB77EF86-F0AF-4FCA-B885-0A02512D82F6}"/>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24</a:t>
            </a:fld>
            <a:endParaRPr lang="zh-CN" altLang="en-US" dirty="0"/>
          </a:p>
        </p:txBody>
      </p:sp>
      <p:sp>
        <p:nvSpPr>
          <p:cNvPr id="60" name="文本框 59">
            <a:extLst>
              <a:ext uri="{FF2B5EF4-FFF2-40B4-BE49-F238E27FC236}">
                <a16:creationId xmlns:a16="http://schemas.microsoft.com/office/drawing/2014/main" id="{FFAE1027-8609-4B14-9A36-99926D8F77D3}"/>
              </a:ext>
            </a:extLst>
          </p:cNvPr>
          <p:cNvSpPr txBox="1"/>
          <p:nvPr/>
        </p:nvSpPr>
        <p:spPr>
          <a:xfrm>
            <a:off x="314325" y="3833230"/>
            <a:ext cx="9182100" cy="369332"/>
          </a:xfrm>
          <a:prstGeom prst="rect">
            <a:avLst/>
          </a:prstGeom>
          <a:noFill/>
        </p:spPr>
        <p:txBody>
          <a:bodyPr wrap="square">
            <a:spAutoFit/>
          </a:bodyPr>
          <a:lstStyle/>
          <a:p>
            <a:pPr marL="285750" indent="-285750">
              <a:buFont typeface="Arial" panose="020B0604020202020204" pitchFamily="34" charset="0"/>
              <a:buChar char="•"/>
            </a:pPr>
            <a:r>
              <a:rPr lang="en-US" altLang="zh-CN" dirty="0"/>
              <a:t>The 12-meter cathode prototype for NEG coating is under manufacturing.</a:t>
            </a:r>
            <a:endParaRPr lang="zh-CN" altLang="en-US" dirty="0"/>
          </a:p>
        </p:txBody>
      </p:sp>
      <p:sp>
        <p:nvSpPr>
          <p:cNvPr id="61" name="文本框 60">
            <a:extLst>
              <a:ext uri="{FF2B5EF4-FFF2-40B4-BE49-F238E27FC236}">
                <a16:creationId xmlns:a16="http://schemas.microsoft.com/office/drawing/2014/main" id="{FFE8F1A4-3C33-4A64-9525-5AE1280DD0FA}"/>
              </a:ext>
            </a:extLst>
          </p:cNvPr>
          <p:cNvSpPr txBox="1"/>
          <p:nvPr/>
        </p:nvSpPr>
        <p:spPr>
          <a:xfrm>
            <a:off x="314324" y="1117183"/>
            <a:ext cx="11739150" cy="369332"/>
          </a:xfrm>
          <a:prstGeom prst="rect">
            <a:avLst/>
          </a:prstGeom>
          <a:noFill/>
        </p:spPr>
        <p:txBody>
          <a:bodyPr wrap="square">
            <a:spAutoFit/>
          </a:bodyPr>
          <a:lstStyle/>
          <a:p>
            <a:pPr marL="285750" indent="-285750">
              <a:buFont typeface="Arial" panose="020B0604020202020204" pitchFamily="34" charset="0"/>
              <a:buChar char="•"/>
            </a:pPr>
            <a:r>
              <a:rPr lang="en-US" altLang="zh-CN" dirty="0"/>
              <a:t>The oven for NEG coating, which provides a low vacuum environment and baking capabilities, is under manufacturing.</a:t>
            </a:r>
            <a:endParaRPr lang="zh-CN" altLang="en-US" dirty="0"/>
          </a:p>
        </p:txBody>
      </p:sp>
    </p:spTree>
    <p:extLst>
      <p:ext uri="{BB962C8B-B14F-4D97-AF65-F5344CB8AC3E}">
        <p14:creationId xmlns:p14="http://schemas.microsoft.com/office/powerpoint/2010/main" val="1511273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E8AC529-76E6-4327-A299-44B2A5076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68" y="2236536"/>
            <a:ext cx="10927620" cy="3045705"/>
          </a:xfrm>
          <a:prstGeom prst="rect">
            <a:avLst/>
          </a:prstGeom>
        </p:spPr>
      </p:pic>
      <p:sp>
        <p:nvSpPr>
          <p:cNvPr id="3" name="标题 2">
            <a:extLst>
              <a:ext uri="{FF2B5EF4-FFF2-40B4-BE49-F238E27FC236}">
                <a16:creationId xmlns:a16="http://schemas.microsoft.com/office/drawing/2014/main" id="{16279786-366B-46EA-800B-651AD7C98590}"/>
              </a:ext>
            </a:extLst>
          </p:cNvPr>
          <p:cNvSpPr>
            <a:spLocks noGrp="1"/>
          </p:cNvSpPr>
          <p:nvPr>
            <p:ph type="title"/>
          </p:nvPr>
        </p:nvSpPr>
        <p:spPr/>
        <p:txBody>
          <a:bodyPr/>
          <a:lstStyle/>
          <a:p>
            <a:r>
              <a:rPr lang="en-US" altLang="zh-CN" dirty="0"/>
              <a:t>Manufacturing progress of production line</a:t>
            </a:r>
            <a:endParaRPr lang="zh-CN" altLang="en-US" dirty="0">
              <a:solidFill>
                <a:schemeClr val="tx2"/>
              </a:solidFill>
            </a:endParaRPr>
          </a:p>
        </p:txBody>
      </p:sp>
      <p:sp>
        <p:nvSpPr>
          <p:cNvPr id="2" name="文本框 1">
            <a:extLst>
              <a:ext uri="{FF2B5EF4-FFF2-40B4-BE49-F238E27FC236}">
                <a16:creationId xmlns:a16="http://schemas.microsoft.com/office/drawing/2014/main" id="{F82D26D0-8283-43B7-9791-1F327E2F674C}"/>
              </a:ext>
            </a:extLst>
          </p:cNvPr>
          <p:cNvSpPr txBox="1"/>
          <p:nvPr/>
        </p:nvSpPr>
        <p:spPr>
          <a:xfrm>
            <a:off x="314324" y="1143118"/>
            <a:ext cx="11833267"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b="1" i="0" dirty="0">
                <a:solidFill>
                  <a:srgbClr val="0F1115"/>
                </a:solidFill>
                <a:effectLst/>
                <a:latin typeface="quote-cjk-patch"/>
              </a:rPr>
              <a:t>The main components  of vacuum oven for NEG coating have been manufactured and under are now being assembled.</a:t>
            </a:r>
            <a:endParaRPr lang="zh-CN" altLang="en-US" dirty="0"/>
          </a:p>
        </p:txBody>
      </p:sp>
      <p:sp>
        <p:nvSpPr>
          <p:cNvPr id="14" name="灯片编号占位符 3">
            <a:extLst>
              <a:ext uri="{FF2B5EF4-FFF2-40B4-BE49-F238E27FC236}">
                <a16:creationId xmlns:a16="http://schemas.microsoft.com/office/drawing/2014/main" id="{A6D909A3-6AFF-43D2-9D72-B86E6CB971B6}"/>
              </a:ext>
            </a:extLst>
          </p:cNvPr>
          <p:cNvSpPr>
            <a:spLocks noGrp="1"/>
          </p:cNvSpPr>
          <p:nvPr>
            <p:ph type="sldNum" sz="quarter" idx="12"/>
          </p:nvPr>
        </p:nvSpPr>
        <p:spPr>
          <a:xfrm>
            <a:off x="11302999" y="6468148"/>
            <a:ext cx="636705" cy="365125"/>
          </a:xfrm>
        </p:spPr>
        <p:txBody>
          <a:bodyPr/>
          <a:lstStyle/>
          <a:p>
            <a:fld id="{F15E9139-A00B-4B2A-98A6-095DC08F1345}" type="slidenum">
              <a:rPr lang="zh-CN" altLang="en-US" smtClean="0"/>
              <a:pPr/>
              <a:t>25</a:t>
            </a:fld>
            <a:endParaRPr lang="zh-CN" altLang="en-US"/>
          </a:p>
        </p:txBody>
      </p:sp>
      <p:pic>
        <p:nvPicPr>
          <p:cNvPr id="5" name="图片 4">
            <a:extLst>
              <a:ext uri="{FF2B5EF4-FFF2-40B4-BE49-F238E27FC236}">
                <a16:creationId xmlns:a16="http://schemas.microsoft.com/office/drawing/2014/main" id="{E18B5304-749F-41C4-B4E0-FA87B194C7C8}"/>
              </a:ext>
            </a:extLst>
          </p:cNvPr>
          <p:cNvPicPr>
            <a:picLocks noChangeAspect="1"/>
          </p:cNvPicPr>
          <p:nvPr/>
        </p:nvPicPr>
        <p:blipFill rotWithShape="1">
          <a:blip r:embed="rId4">
            <a:extLst>
              <a:ext uri="{28A0092B-C50C-407E-A947-70E740481C1C}">
                <a14:useLocalDpi xmlns:a14="http://schemas.microsoft.com/office/drawing/2010/main" val="0"/>
              </a:ext>
            </a:extLst>
          </a:blip>
          <a:srcRect t="21597" r="15917" b="21617"/>
          <a:stretch/>
        </p:blipFill>
        <p:spPr>
          <a:xfrm>
            <a:off x="10245403" y="1633185"/>
            <a:ext cx="1560920" cy="1405858"/>
          </a:xfrm>
          <a:prstGeom prst="rect">
            <a:avLst/>
          </a:prstGeom>
        </p:spPr>
      </p:pic>
      <p:pic>
        <p:nvPicPr>
          <p:cNvPr id="15" name="图片 14">
            <a:extLst>
              <a:ext uri="{FF2B5EF4-FFF2-40B4-BE49-F238E27FC236}">
                <a16:creationId xmlns:a16="http://schemas.microsoft.com/office/drawing/2014/main" id="{7CAE3B7A-5A38-49D9-9C7D-772FC02651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220" y="1630918"/>
            <a:ext cx="790795" cy="1405858"/>
          </a:xfrm>
          <a:prstGeom prst="rect">
            <a:avLst/>
          </a:prstGeom>
        </p:spPr>
      </p:pic>
      <p:pic>
        <p:nvPicPr>
          <p:cNvPr id="17" name="图片 16">
            <a:extLst>
              <a:ext uri="{FF2B5EF4-FFF2-40B4-BE49-F238E27FC236}">
                <a16:creationId xmlns:a16="http://schemas.microsoft.com/office/drawing/2014/main" id="{A1307C63-DB6E-4E98-8804-8FC853C79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8344" y="1630918"/>
            <a:ext cx="1054188" cy="1405858"/>
          </a:xfrm>
          <a:prstGeom prst="rect">
            <a:avLst/>
          </a:prstGeom>
        </p:spPr>
      </p:pic>
      <p:pic>
        <p:nvPicPr>
          <p:cNvPr id="19" name="图片 18">
            <a:extLst>
              <a:ext uri="{FF2B5EF4-FFF2-40B4-BE49-F238E27FC236}">
                <a16:creationId xmlns:a16="http://schemas.microsoft.com/office/drawing/2014/main" id="{B42D7DDE-9578-446A-B202-CC447B342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657274" y="1809080"/>
            <a:ext cx="1405858" cy="1054394"/>
          </a:xfrm>
          <a:prstGeom prst="rect">
            <a:avLst/>
          </a:prstGeom>
        </p:spPr>
      </p:pic>
      <p:pic>
        <p:nvPicPr>
          <p:cNvPr id="23" name="图片 22">
            <a:extLst>
              <a:ext uri="{FF2B5EF4-FFF2-40B4-BE49-F238E27FC236}">
                <a16:creationId xmlns:a16="http://schemas.microsoft.com/office/drawing/2014/main" id="{09F361BD-CD43-4612-8A97-1CA9253C6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794892" y="1806650"/>
            <a:ext cx="1405858" cy="1054394"/>
          </a:xfrm>
          <a:prstGeom prst="rect">
            <a:avLst/>
          </a:prstGeom>
        </p:spPr>
      </p:pic>
      <p:pic>
        <p:nvPicPr>
          <p:cNvPr id="6" name="图片 5">
            <a:extLst>
              <a:ext uri="{FF2B5EF4-FFF2-40B4-BE49-F238E27FC236}">
                <a16:creationId xmlns:a16="http://schemas.microsoft.com/office/drawing/2014/main" id="{497DA61B-ACBA-4483-8A3C-F3764282C0DB}"/>
              </a:ext>
            </a:extLst>
          </p:cNvPr>
          <p:cNvPicPr>
            <a:picLocks noChangeAspect="1"/>
          </p:cNvPicPr>
          <p:nvPr/>
        </p:nvPicPr>
        <p:blipFill rotWithShape="1">
          <a:blip r:embed="rId9"/>
          <a:srcRect t="24258" b="15080"/>
          <a:stretch/>
        </p:blipFill>
        <p:spPr>
          <a:xfrm>
            <a:off x="3062936" y="5026866"/>
            <a:ext cx="3323996" cy="1512000"/>
          </a:xfrm>
          <a:prstGeom prst="rect">
            <a:avLst/>
          </a:prstGeom>
        </p:spPr>
      </p:pic>
      <p:pic>
        <p:nvPicPr>
          <p:cNvPr id="8" name="图片 7">
            <a:extLst>
              <a:ext uri="{FF2B5EF4-FFF2-40B4-BE49-F238E27FC236}">
                <a16:creationId xmlns:a16="http://schemas.microsoft.com/office/drawing/2014/main" id="{74301CBA-EF57-4578-9DAA-C441BACE3F8A}"/>
              </a:ext>
            </a:extLst>
          </p:cNvPr>
          <p:cNvPicPr>
            <a:picLocks noChangeAspect="1"/>
          </p:cNvPicPr>
          <p:nvPr/>
        </p:nvPicPr>
        <p:blipFill>
          <a:blip r:embed="rId10"/>
          <a:stretch>
            <a:fillRect/>
          </a:stretch>
        </p:blipFill>
        <p:spPr>
          <a:xfrm>
            <a:off x="6439475" y="5033345"/>
            <a:ext cx="1133780" cy="1512000"/>
          </a:xfrm>
          <a:prstGeom prst="rect">
            <a:avLst/>
          </a:prstGeom>
        </p:spPr>
      </p:pic>
      <p:pic>
        <p:nvPicPr>
          <p:cNvPr id="10" name="图片 9">
            <a:extLst>
              <a:ext uri="{FF2B5EF4-FFF2-40B4-BE49-F238E27FC236}">
                <a16:creationId xmlns:a16="http://schemas.microsoft.com/office/drawing/2014/main" id="{0E912414-AF52-43BB-9457-6263E4F326FD}"/>
              </a:ext>
            </a:extLst>
          </p:cNvPr>
          <p:cNvPicPr>
            <a:picLocks noChangeAspect="1"/>
          </p:cNvPicPr>
          <p:nvPr/>
        </p:nvPicPr>
        <p:blipFill rotWithShape="1">
          <a:blip r:embed="rId11">
            <a:extLst>
              <a:ext uri="{28A0092B-C50C-407E-A947-70E740481C1C}">
                <a14:useLocalDpi xmlns:a14="http://schemas.microsoft.com/office/drawing/2010/main" val="0"/>
              </a:ext>
            </a:extLst>
          </a:blip>
          <a:srcRect l="8167" t="19514" r="8918" b="18764"/>
          <a:stretch/>
        </p:blipFill>
        <p:spPr>
          <a:xfrm>
            <a:off x="7643809" y="5025722"/>
            <a:ext cx="2708191" cy="1512000"/>
          </a:xfrm>
          <a:prstGeom prst="rect">
            <a:avLst/>
          </a:prstGeom>
        </p:spPr>
      </p:pic>
      <p:sp>
        <p:nvSpPr>
          <p:cNvPr id="11" name="矩形 10">
            <a:extLst>
              <a:ext uri="{FF2B5EF4-FFF2-40B4-BE49-F238E27FC236}">
                <a16:creationId xmlns:a16="http://schemas.microsoft.com/office/drawing/2014/main" id="{AB38B444-F5B5-49C0-B34E-DBC4F979FC66}"/>
              </a:ext>
            </a:extLst>
          </p:cNvPr>
          <p:cNvSpPr/>
          <p:nvPr/>
        </p:nvSpPr>
        <p:spPr>
          <a:xfrm>
            <a:off x="8232685" y="1592407"/>
            <a:ext cx="3603917" cy="15161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cxnSp>
        <p:nvCxnSpPr>
          <p:cNvPr id="13" name="直接箭头连接符 12">
            <a:extLst>
              <a:ext uri="{FF2B5EF4-FFF2-40B4-BE49-F238E27FC236}">
                <a16:creationId xmlns:a16="http://schemas.microsoft.com/office/drawing/2014/main" id="{25D5D87C-8ADA-436B-8D52-AFEE8847C994}"/>
              </a:ext>
            </a:extLst>
          </p:cNvPr>
          <p:cNvCxnSpPr>
            <a:cxnSpLocks/>
          </p:cNvCxnSpPr>
          <p:nvPr/>
        </p:nvCxnSpPr>
        <p:spPr>
          <a:xfrm flipH="1">
            <a:off x="9068015" y="3108520"/>
            <a:ext cx="348488" cy="803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49E65A5B-798A-4AAB-BEA3-E99DEBA01302}"/>
              </a:ext>
            </a:extLst>
          </p:cNvPr>
          <p:cNvSpPr/>
          <p:nvPr/>
        </p:nvSpPr>
        <p:spPr>
          <a:xfrm>
            <a:off x="4725653" y="1592407"/>
            <a:ext cx="2368910" cy="15161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cxnSp>
        <p:nvCxnSpPr>
          <p:cNvPr id="25" name="直接箭头连接符 24">
            <a:extLst>
              <a:ext uri="{FF2B5EF4-FFF2-40B4-BE49-F238E27FC236}">
                <a16:creationId xmlns:a16="http://schemas.microsoft.com/office/drawing/2014/main" id="{7DD6503D-CE41-4332-BA35-8D24C260D871}"/>
              </a:ext>
            </a:extLst>
          </p:cNvPr>
          <p:cNvCxnSpPr>
            <a:cxnSpLocks/>
            <a:stCxn id="24" idx="2"/>
          </p:cNvCxnSpPr>
          <p:nvPr/>
        </p:nvCxnSpPr>
        <p:spPr>
          <a:xfrm flipH="1">
            <a:off x="5619626" y="3108520"/>
            <a:ext cx="290482" cy="320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C398469E-22BC-478B-B4AB-A5D51688CF21}"/>
              </a:ext>
            </a:extLst>
          </p:cNvPr>
          <p:cNvSpPr/>
          <p:nvPr/>
        </p:nvSpPr>
        <p:spPr>
          <a:xfrm>
            <a:off x="2999752" y="4990166"/>
            <a:ext cx="7414122" cy="1598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endParaRPr>
          </a:p>
        </p:txBody>
      </p:sp>
      <p:cxnSp>
        <p:nvCxnSpPr>
          <p:cNvPr id="29" name="直接箭头连接符 28">
            <a:extLst>
              <a:ext uri="{FF2B5EF4-FFF2-40B4-BE49-F238E27FC236}">
                <a16:creationId xmlns:a16="http://schemas.microsoft.com/office/drawing/2014/main" id="{9219A9C4-5819-4E86-8AF8-2786559AB2B3}"/>
              </a:ext>
            </a:extLst>
          </p:cNvPr>
          <p:cNvCxnSpPr>
            <a:cxnSpLocks/>
          </p:cNvCxnSpPr>
          <p:nvPr/>
        </p:nvCxnSpPr>
        <p:spPr>
          <a:xfrm flipV="1">
            <a:off x="4561695" y="4039105"/>
            <a:ext cx="1037119" cy="1381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4BBF1055-49F4-4896-8C05-8B089BEACAEE}"/>
              </a:ext>
            </a:extLst>
          </p:cNvPr>
          <p:cNvCxnSpPr>
            <a:cxnSpLocks/>
          </p:cNvCxnSpPr>
          <p:nvPr/>
        </p:nvCxnSpPr>
        <p:spPr>
          <a:xfrm flipH="1" flipV="1">
            <a:off x="7757261" y="4335831"/>
            <a:ext cx="1072871" cy="1379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EFA7ECC5-378E-4EBC-AD35-F8AB32F83A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597" y="5025722"/>
            <a:ext cx="2556942" cy="1512000"/>
          </a:xfrm>
          <a:prstGeom prst="rect">
            <a:avLst/>
          </a:prstGeom>
        </p:spPr>
      </p:pic>
      <p:cxnSp>
        <p:nvCxnSpPr>
          <p:cNvPr id="36" name="直接箭头连接符 35">
            <a:extLst>
              <a:ext uri="{FF2B5EF4-FFF2-40B4-BE49-F238E27FC236}">
                <a16:creationId xmlns:a16="http://schemas.microsoft.com/office/drawing/2014/main" id="{5D6498FD-F7BE-4BFE-95AD-91894AD181FF}"/>
              </a:ext>
            </a:extLst>
          </p:cNvPr>
          <p:cNvCxnSpPr>
            <a:cxnSpLocks/>
          </p:cNvCxnSpPr>
          <p:nvPr/>
        </p:nvCxnSpPr>
        <p:spPr>
          <a:xfrm flipV="1">
            <a:off x="1969091" y="3554460"/>
            <a:ext cx="1481190" cy="1944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73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7F3C1B4-6D8B-4808-996C-6AA3E6913FF6}"/>
              </a:ext>
            </a:extLst>
          </p:cNvPr>
          <p:cNvSpPr>
            <a:spLocks noGrp="1"/>
          </p:cNvSpPr>
          <p:nvPr>
            <p:ph type="title"/>
          </p:nvPr>
        </p:nvSpPr>
        <p:spPr/>
        <p:txBody>
          <a:bodyPr/>
          <a:lstStyle/>
          <a:p>
            <a:r>
              <a:rPr lang="en-US" altLang="zh-CN" dirty="0">
                <a:solidFill>
                  <a:schemeClr val="accent1">
                    <a:lumMod val="75000"/>
                  </a:schemeClr>
                </a:solidFill>
              </a:rPr>
              <a:t>VC baking &amp; Why spray </a:t>
            </a:r>
            <a:r>
              <a:rPr lang="en-GB" altLang="zh-CN" dirty="0">
                <a:solidFill>
                  <a:schemeClr val="accent1">
                    <a:lumMod val="75000"/>
                  </a:schemeClr>
                </a:solidFill>
              </a:rPr>
              <a:t>heating </a:t>
            </a:r>
            <a:r>
              <a:rPr lang="en-US" altLang="zh-CN" dirty="0">
                <a:solidFill>
                  <a:schemeClr val="accent1">
                    <a:lumMod val="75000"/>
                  </a:schemeClr>
                </a:solidFill>
              </a:rPr>
              <a:t>film</a:t>
            </a:r>
            <a:endParaRPr lang="zh-CN" altLang="en-US" dirty="0">
              <a:solidFill>
                <a:schemeClr val="accent1">
                  <a:lumMod val="75000"/>
                </a:schemeClr>
              </a:solidFill>
            </a:endParaRPr>
          </a:p>
        </p:txBody>
      </p:sp>
      <p:sp>
        <p:nvSpPr>
          <p:cNvPr id="8" name="文本框 7">
            <a:extLst>
              <a:ext uri="{FF2B5EF4-FFF2-40B4-BE49-F238E27FC236}">
                <a16:creationId xmlns:a16="http://schemas.microsoft.com/office/drawing/2014/main" id="{B2601227-81AF-47A4-9747-5BE33EF5D1E2}"/>
              </a:ext>
            </a:extLst>
          </p:cNvPr>
          <p:cNvSpPr txBox="1"/>
          <p:nvPr/>
        </p:nvSpPr>
        <p:spPr>
          <a:xfrm>
            <a:off x="249656" y="1351282"/>
            <a:ext cx="6093021" cy="1710084"/>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en-US" altLang="zh-CN" b="0" i="0" dirty="0">
                <a:solidFill>
                  <a:srgbClr val="24292F"/>
                </a:solidFill>
                <a:effectLst/>
                <a:latin typeface="Noto Sans SC"/>
              </a:rPr>
              <a:t>Necessity: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altLang="zh-CN" b="0" i="0" dirty="0">
                <a:solidFill>
                  <a:srgbClr val="24292F"/>
                </a:solidFill>
                <a:effectLst/>
                <a:latin typeface="Noto Sans SC"/>
              </a:rPr>
              <a:t>In order to meet the ultra-high vacuum requirement of achieving a dynamic vacuum level of 3.0E-10 mbar.</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1800" u="none" strike="noStrike" kern="1200" cap="none" spc="0" normalizeH="0" baseline="0" noProof="0" dirty="0">
                <a:ln>
                  <a:noFill/>
                </a:ln>
                <a:solidFill>
                  <a:srgbClr val="24292F"/>
                </a:solidFill>
                <a:uLnTx/>
                <a:uFillTx/>
                <a:latin typeface="Noto Sans SC"/>
                <a:ea typeface="微软雅黑" panose="020B0503020204020204" pitchFamily="34" charset="-122"/>
                <a:cs typeface="+mn-cs"/>
              </a:rPr>
              <a:t>NEG coating reactivation</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51F04BEB-DB48-472B-8A1D-1EEEFED8C12F}"/>
              </a:ext>
            </a:extLst>
          </p:cNvPr>
          <p:cNvSpPr txBox="1"/>
          <p:nvPr/>
        </p:nvSpPr>
        <p:spPr>
          <a:xfrm>
            <a:off x="1262983" y="1097100"/>
            <a:ext cx="76585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The baking is the most crucial procedure in achieving ultra-high vacuum</a:t>
            </a:r>
            <a:endParaRPr kumimoji="0" lang="zh-CN" altLang="en-US" sz="16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a:extLst>
              <a:ext uri="{FF2B5EF4-FFF2-40B4-BE49-F238E27FC236}">
                <a16:creationId xmlns:a16="http://schemas.microsoft.com/office/drawing/2014/main" id="{5A68302F-3381-40E5-8C31-941203DB9019}"/>
              </a:ext>
            </a:extLst>
          </p:cNvPr>
          <p:cNvPicPr>
            <a:picLocks noChangeAspect="1"/>
          </p:cNvPicPr>
          <p:nvPr/>
        </p:nvPicPr>
        <p:blipFill rotWithShape="1">
          <a:blip r:embed="rId2"/>
          <a:srcRect t="9961" b="9858"/>
          <a:stretch/>
        </p:blipFill>
        <p:spPr>
          <a:xfrm>
            <a:off x="30732" y="3234886"/>
            <a:ext cx="6771012" cy="3413564"/>
          </a:xfrm>
          <a:prstGeom prst="rect">
            <a:avLst/>
          </a:prstGeom>
        </p:spPr>
      </p:pic>
      <p:grpSp>
        <p:nvGrpSpPr>
          <p:cNvPr id="16" name="组合 15">
            <a:extLst>
              <a:ext uri="{FF2B5EF4-FFF2-40B4-BE49-F238E27FC236}">
                <a16:creationId xmlns:a16="http://schemas.microsoft.com/office/drawing/2014/main" id="{2ABB07A6-4111-41E5-835D-1AAD5124EFF2}"/>
              </a:ext>
            </a:extLst>
          </p:cNvPr>
          <p:cNvGrpSpPr/>
          <p:nvPr/>
        </p:nvGrpSpPr>
        <p:grpSpPr>
          <a:xfrm>
            <a:off x="6699991" y="3443636"/>
            <a:ext cx="5375701" cy="2944766"/>
            <a:chOff x="368301" y="1628774"/>
            <a:chExt cx="8307387" cy="4048125"/>
          </a:xfrm>
        </p:grpSpPr>
        <p:sp>
          <p:nvSpPr>
            <p:cNvPr id="18" name="Freeform 2">
              <a:extLst>
                <a:ext uri="{FF2B5EF4-FFF2-40B4-BE49-F238E27FC236}">
                  <a16:creationId xmlns:a16="http://schemas.microsoft.com/office/drawing/2014/main" id="{64E765B9-0E65-44A9-BF18-470121C7E68A}"/>
                </a:ext>
              </a:extLst>
            </p:cNvPr>
            <p:cNvSpPr>
              <a:spLocks/>
            </p:cNvSpPr>
            <p:nvPr/>
          </p:nvSpPr>
          <p:spPr bwMode="auto">
            <a:xfrm>
              <a:off x="5849938" y="2628899"/>
              <a:ext cx="1733550" cy="2178050"/>
            </a:xfrm>
            <a:custGeom>
              <a:avLst/>
              <a:gdLst>
                <a:gd name="T0" fmla="*/ 648 w 1092"/>
                <a:gd name="T1" fmla="*/ 11 h 1372"/>
                <a:gd name="T2" fmla="*/ 583 w 1092"/>
                <a:gd name="T3" fmla="*/ 0 h 1372"/>
                <a:gd name="T4" fmla="*/ 518 w 1092"/>
                <a:gd name="T5" fmla="*/ 0 h 1372"/>
                <a:gd name="T6" fmla="*/ 443 w 1092"/>
                <a:gd name="T7" fmla="*/ 22 h 1372"/>
                <a:gd name="T8" fmla="*/ 400 w 1092"/>
                <a:gd name="T9" fmla="*/ 86 h 1372"/>
                <a:gd name="T10" fmla="*/ 356 w 1092"/>
                <a:gd name="T11" fmla="*/ 140 h 1372"/>
                <a:gd name="T12" fmla="*/ 292 w 1092"/>
                <a:gd name="T13" fmla="*/ 184 h 1372"/>
                <a:gd name="T14" fmla="*/ 227 w 1092"/>
                <a:gd name="T15" fmla="*/ 237 h 1372"/>
                <a:gd name="T16" fmla="*/ 216 w 1092"/>
                <a:gd name="T17" fmla="*/ 302 h 1372"/>
                <a:gd name="T18" fmla="*/ 216 w 1092"/>
                <a:gd name="T19" fmla="*/ 367 h 1372"/>
                <a:gd name="T20" fmla="*/ 184 w 1092"/>
                <a:gd name="T21" fmla="*/ 432 h 1372"/>
                <a:gd name="T22" fmla="*/ 173 w 1092"/>
                <a:gd name="T23" fmla="*/ 497 h 1372"/>
                <a:gd name="T24" fmla="*/ 119 w 1092"/>
                <a:gd name="T25" fmla="*/ 551 h 1372"/>
                <a:gd name="T26" fmla="*/ 54 w 1092"/>
                <a:gd name="T27" fmla="*/ 615 h 1372"/>
                <a:gd name="T28" fmla="*/ 22 w 1092"/>
                <a:gd name="T29" fmla="*/ 734 h 1372"/>
                <a:gd name="T30" fmla="*/ 11 w 1092"/>
                <a:gd name="T31" fmla="*/ 864 h 1372"/>
                <a:gd name="T32" fmla="*/ 0 w 1092"/>
                <a:gd name="T33" fmla="*/ 928 h 1372"/>
                <a:gd name="T34" fmla="*/ 97 w 1092"/>
                <a:gd name="T35" fmla="*/ 961 h 1372"/>
                <a:gd name="T36" fmla="*/ 162 w 1092"/>
                <a:gd name="T37" fmla="*/ 1026 h 1372"/>
                <a:gd name="T38" fmla="*/ 173 w 1092"/>
                <a:gd name="T39" fmla="*/ 1090 h 1372"/>
                <a:gd name="T40" fmla="*/ 194 w 1092"/>
                <a:gd name="T41" fmla="*/ 1155 h 1372"/>
                <a:gd name="T42" fmla="*/ 259 w 1092"/>
                <a:gd name="T43" fmla="*/ 1187 h 1372"/>
                <a:gd name="T44" fmla="*/ 356 w 1092"/>
                <a:gd name="T45" fmla="*/ 1220 h 1372"/>
                <a:gd name="T46" fmla="*/ 421 w 1092"/>
                <a:gd name="T47" fmla="*/ 1263 h 1372"/>
                <a:gd name="T48" fmla="*/ 475 w 1092"/>
                <a:gd name="T49" fmla="*/ 1328 h 1372"/>
                <a:gd name="T50" fmla="*/ 551 w 1092"/>
                <a:gd name="T51" fmla="*/ 1360 h 1372"/>
                <a:gd name="T52" fmla="*/ 616 w 1092"/>
                <a:gd name="T53" fmla="*/ 1371 h 1372"/>
                <a:gd name="T54" fmla="*/ 681 w 1092"/>
                <a:gd name="T55" fmla="*/ 1371 h 1372"/>
                <a:gd name="T56" fmla="*/ 756 w 1092"/>
                <a:gd name="T57" fmla="*/ 1371 h 1372"/>
                <a:gd name="T58" fmla="*/ 821 w 1092"/>
                <a:gd name="T59" fmla="*/ 1360 h 1372"/>
                <a:gd name="T60" fmla="*/ 886 w 1092"/>
                <a:gd name="T61" fmla="*/ 1317 h 1372"/>
                <a:gd name="T62" fmla="*/ 940 w 1092"/>
                <a:gd name="T63" fmla="*/ 1252 h 1372"/>
                <a:gd name="T64" fmla="*/ 983 w 1092"/>
                <a:gd name="T65" fmla="*/ 1187 h 1372"/>
                <a:gd name="T66" fmla="*/ 1005 w 1092"/>
                <a:gd name="T67" fmla="*/ 1123 h 1372"/>
                <a:gd name="T68" fmla="*/ 1048 w 1092"/>
                <a:gd name="T69" fmla="*/ 1058 h 1372"/>
                <a:gd name="T70" fmla="*/ 1048 w 1092"/>
                <a:gd name="T71" fmla="*/ 993 h 1372"/>
                <a:gd name="T72" fmla="*/ 1048 w 1092"/>
                <a:gd name="T73" fmla="*/ 928 h 1372"/>
                <a:gd name="T74" fmla="*/ 1048 w 1092"/>
                <a:gd name="T75" fmla="*/ 864 h 1372"/>
                <a:gd name="T76" fmla="*/ 1048 w 1092"/>
                <a:gd name="T77" fmla="*/ 799 h 1372"/>
                <a:gd name="T78" fmla="*/ 1080 w 1092"/>
                <a:gd name="T79" fmla="*/ 734 h 1372"/>
                <a:gd name="T80" fmla="*/ 1069 w 1092"/>
                <a:gd name="T81" fmla="*/ 669 h 1372"/>
                <a:gd name="T82" fmla="*/ 1059 w 1092"/>
                <a:gd name="T83" fmla="*/ 605 h 1372"/>
                <a:gd name="T84" fmla="*/ 1069 w 1092"/>
                <a:gd name="T85" fmla="*/ 540 h 1372"/>
                <a:gd name="T86" fmla="*/ 1091 w 1092"/>
                <a:gd name="T87" fmla="*/ 464 h 1372"/>
                <a:gd name="T88" fmla="*/ 1080 w 1092"/>
                <a:gd name="T89" fmla="*/ 367 h 1372"/>
                <a:gd name="T90" fmla="*/ 1026 w 1092"/>
                <a:gd name="T91" fmla="*/ 324 h 1372"/>
                <a:gd name="T92" fmla="*/ 1005 w 1092"/>
                <a:gd name="T93" fmla="*/ 237 h 1372"/>
                <a:gd name="T94" fmla="*/ 972 w 1092"/>
                <a:gd name="T95" fmla="*/ 173 h 1372"/>
                <a:gd name="T96" fmla="*/ 918 w 1092"/>
                <a:gd name="T97" fmla="*/ 119 h 1372"/>
                <a:gd name="T98" fmla="*/ 853 w 1092"/>
                <a:gd name="T99" fmla="*/ 86 h 1372"/>
                <a:gd name="T100" fmla="*/ 789 w 1092"/>
                <a:gd name="T101" fmla="*/ 65 h 1372"/>
                <a:gd name="T102" fmla="*/ 724 w 1092"/>
                <a:gd name="T103" fmla="*/ 43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2" h="1372">
                  <a:moveTo>
                    <a:pt x="681" y="22"/>
                  </a:moveTo>
                  <a:lnTo>
                    <a:pt x="648" y="11"/>
                  </a:lnTo>
                  <a:lnTo>
                    <a:pt x="616" y="0"/>
                  </a:lnTo>
                  <a:lnTo>
                    <a:pt x="583" y="0"/>
                  </a:lnTo>
                  <a:lnTo>
                    <a:pt x="551" y="0"/>
                  </a:lnTo>
                  <a:lnTo>
                    <a:pt x="518" y="0"/>
                  </a:lnTo>
                  <a:lnTo>
                    <a:pt x="475" y="0"/>
                  </a:lnTo>
                  <a:lnTo>
                    <a:pt x="443" y="22"/>
                  </a:lnTo>
                  <a:lnTo>
                    <a:pt x="421" y="54"/>
                  </a:lnTo>
                  <a:lnTo>
                    <a:pt x="400" y="86"/>
                  </a:lnTo>
                  <a:lnTo>
                    <a:pt x="367" y="108"/>
                  </a:lnTo>
                  <a:lnTo>
                    <a:pt x="356" y="140"/>
                  </a:lnTo>
                  <a:lnTo>
                    <a:pt x="324" y="162"/>
                  </a:lnTo>
                  <a:lnTo>
                    <a:pt x="292" y="184"/>
                  </a:lnTo>
                  <a:lnTo>
                    <a:pt x="259" y="216"/>
                  </a:lnTo>
                  <a:lnTo>
                    <a:pt x="227" y="237"/>
                  </a:lnTo>
                  <a:lnTo>
                    <a:pt x="216" y="270"/>
                  </a:lnTo>
                  <a:lnTo>
                    <a:pt x="216" y="302"/>
                  </a:lnTo>
                  <a:lnTo>
                    <a:pt x="216" y="335"/>
                  </a:lnTo>
                  <a:lnTo>
                    <a:pt x="216" y="367"/>
                  </a:lnTo>
                  <a:lnTo>
                    <a:pt x="184" y="399"/>
                  </a:lnTo>
                  <a:lnTo>
                    <a:pt x="184" y="432"/>
                  </a:lnTo>
                  <a:lnTo>
                    <a:pt x="184" y="464"/>
                  </a:lnTo>
                  <a:lnTo>
                    <a:pt x="173" y="497"/>
                  </a:lnTo>
                  <a:lnTo>
                    <a:pt x="151" y="529"/>
                  </a:lnTo>
                  <a:lnTo>
                    <a:pt x="119" y="551"/>
                  </a:lnTo>
                  <a:lnTo>
                    <a:pt x="86" y="583"/>
                  </a:lnTo>
                  <a:lnTo>
                    <a:pt x="54" y="615"/>
                  </a:lnTo>
                  <a:lnTo>
                    <a:pt x="43" y="648"/>
                  </a:lnTo>
                  <a:lnTo>
                    <a:pt x="22" y="734"/>
                  </a:lnTo>
                  <a:lnTo>
                    <a:pt x="22" y="799"/>
                  </a:lnTo>
                  <a:lnTo>
                    <a:pt x="11" y="864"/>
                  </a:lnTo>
                  <a:lnTo>
                    <a:pt x="0" y="896"/>
                  </a:lnTo>
                  <a:lnTo>
                    <a:pt x="0" y="928"/>
                  </a:lnTo>
                  <a:lnTo>
                    <a:pt x="32" y="939"/>
                  </a:lnTo>
                  <a:lnTo>
                    <a:pt x="97" y="961"/>
                  </a:lnTo>
                  <a:lnTo>
                    <a:pt x="140" y="993"/>
                  </a:lnTo>
                  <a:lnTo>
                    <a:pt x="162" y="1026"/>
                  </a:lnTo>
                  <a:lnTo>
                    <a:pt x="173" y="1058"/>
                  </a:lnTo>
                  <a:lnTo>
                    <a:pt x="173" y="1090"/>
                  </a:lnTo>
                  <a:lnTo>
                    <a:pt x="184" y="1123"/>
                  </a:lnTo>
                  <a:lnTo>
                    <a:pt x="194" y="1155"/>
                  </a:lnTo>
                  <a:lnTo>
                    <a:pt x="227" y="1166"/>
                  </a:lnTo>
                  <a:lnTo>
                    <a:pt x="259" y="1187"/>
                  </a:lnTo>
                  <a:lnTo>
                    <a:pt x="292" y="1209"/>
                  </a:lnTo>
                  <a:lnTo>
                    <a:pt x="356" y="1220"/>
                  </a:lnTo>
                  <a:lnTo>
                    <a:pt x="389" y="1241"/>
                  </a:lnTo>
                  <a:lnTo>
                    <a:pt x="421" y="1263"/>
                  </a:lnTo>
                  <a:lnTo>
                    <a:pt x="443" y="1306"/>
                  </a:lnTo>
                  <a:lnTo>
                    <a:pt x="475" y="1328"/>
                  </a:lnTo>
                  <a:lnTo>
                    <a:pt x="508" y="1328"/>
                  </a:lnTo>
                  <a:lnTo>
                    <a:pt x="551" y="1360"/>
                  </a:lnTo>
                  <a:lnTo>
                    <a:pt x="583" y="1371"/>
                  </a:lnTo>
                  <a:lnTo>
                    <a:pt x="616" y="1371"/>
                  </a:lnTo>
                  <a:lnTo>
                    <a:pt x="648" y="1371"/>
                  </a:lnTo>
                  <a:lnTo>
                    <a:pt x="681" y="1371"/>
                  </a:lnTo>
                  <a:lnTo>
                    <a:pt x="713" y="1371"/>
                  </a:lnTo>
                  <a:lnTo>
                    <a:pt x="756" y="1371"/>
                  </a:lnTo>
                  <a:lnTo>
                    <a:pt x="789" y="1371"/>
                  </a:lnTo>
                  <a:lnTo>
                    <a:pt x="821" y="1360"/>
                  </a:lnTo>
                  <a:lnTo>
                    <a:pt x="853" y="1339"/>
                  </a:lnTo>
                  <a:lnTo>
                    <a:pt x="886" y="1317"/>
                  </a:lnTo>
                  <a:lnTo>
                    <a:pt x="907" y="1285"/>
                  </a:lnTo>
                  <a:lnTo>
                    <a:pt x="940" y="1252"/>
                  </a:lnTo>
                  <a:lnTo>
                    <a:pt x="961" y="1220"/>
                  </a:lnTo>
                  <a:lnTo>
                    <a:pt x="983" y="1187"/>
                  </a:lnTo>
                  <a:lnTo>
                    <a:pt x="1005" y="1155"/>
                  </a:lnTo>
                  <a:lnTo>
                    <a:pt x="1005" y="1123"/>
                  </a:lnTo>
                  <a:lnTo>
                    <a:pt x="1037" y="1090"/>
                  </a:lnTo>
                  <a:lnTo>
                    <a:pt x="1048" y="1058"/>
                  </a:lnTo>
                  <a:lnTo>
                    <a:pt x="1048" y="1026"/>
                  </a:lnTo>
                  <a:lnTo>
                    <a:pt x="1048" y="993"/>
                  </a:lnTo>
                  <a:lnTo>
                    <a:pt x="1048" y="961"/>
                  </a:lnTo>
                  <a:lnTo>
                    <a:pt x="1048" y="928"/>
                  </a:lnTo>
                  <a:lnTo>
                    <a:pt x="1048" y="896"/>
                  </a:lnTo>
                  <a:lnTo>
                    <a:pt x="1048" y="864"/>
                  </a:lnTo>
                  <a:lnTo>
                    <a:pt x="1048" y="831"/>
                  </a:lnTo>
                  <a:lnTo>
                    <a:pt x="1048" y="799"/>
                  </a:lnTo>
                  <a:lnTo>
                    <a:pt x="1059" y="766"/>
                  </a:lnTo>
                  <a:lnTo>
                    <a:pt x="1080" y="734"/>
                  </a:lnTo>
                  <a:lnTo>
                    <a:pt x="1080" y="702"/>
                  </a:lnTo>
                  <a:lnTo>
                    <a:pt x="1069" y="669"/>
                  </a:lnTo>
                  <a:lnTo>
                    <a:pt x="1059" y="637"/>
                  </a:lnTo>
                  <a:lnTo>
                    <a:pt x="1059" y="605"/>
                  </a:lnTo>
                  <a:lnTo>
                    <a:pt x="1059" y="572"/>
                  </a:lnTo>
                  <a:lnTo>
                    <a:pt x="1069" y="540"/>
                  </a:lnTo>
                  <a:lnTo>
                    <a:pt x="1091" y="507"/>
                  </a:lnTo>
                  <a:lnTo>
                    <a:pt x="1091" y="464"/>
                  </a:lnTo>
                  <a:lnTo>
                    <a:pt x="1091" y="399"/>
                  </a:lnTo>
                  <a:lnTo>
                    <a:pt x="1080" y="367"/>
                  </a:lnTo>
                  <a:lnTo>
                    <a:pt x="1059" y="335"/>
                  </a:lnTo>
                  <a:lnTo>
                    <a:pt x="1026" y="324"/>
                  </a:lnTo>
                  <a:lnTo>
                    <a:pt x="1005" y="281"/>
                  </a:lnTo>
                  <a:lnTo>
                    <a:pt x="1005" y="237"/>
                  </a:lnTo>
                  <a:lnTo>
                    <a:pt x="994" y="205"/>
                  </a:lnTo>
                  <a:lnTo>
                    <a:pt x="972" y="173"/>
                  </a:lnTo>
                  <a:lnTo>
                    <a:pt x="940" y="151"/>
                  </a:lnTo>
                  <a:lnTo>
                    <a:pt x="918" y="119"/>
                  </a:lnTo>
                  <a:lnTo>
                    <a:pt x="886" y="97"/>
                  </a:lnTo>
                  <a:lnTo>
                    <a:pt x="853" y="86"/>
                  </a:lnTo>
                  <a:lnTo>
                    <a:pt x="821" y="76"/>
                  </a:lnTo>
                  <a:lnTo>
                    <a:pt x="789" y="65"/>
                  </a:lnTo>
                  <a:lnTo>
                    <a:pt x="756" y="54"/>
                  </a:lnTo>
                  <a:lnTo>
                    <a:pt x="724" y="43"/>
                  </a:lnTo>
                  <a:lnTo>
                    <a:pt x="681" y="22"/>
                  </a:lnTo>
                </a:path>
              </a:pathLst>
            </a:custGeom>
            <a:solidFill>
              <a:schemeClr val="accent1"/>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19" name="Group 4">
              <a:extLst>
                <a:ext uri="{FF2B5EF4-FFF2-40B4-BE49-F238E27FC236}">
                  <a16:creationId xmlns:a16="http://schemas.microsoft.com/office/drawing/2014/main" id="{E88BAAEC-25D7-4491-82CC-98A348EA6B40}"/>
                </a:ext>
              </a:extLst>
            </p:cNvPr>
            <p:cNvGrpSpPr>
              <a:grpSpLocks/>
            </p:cNvGrpSpPr>
            <p:nvPr/>
          </p:nvGrpSpPr>
          <p:grpSpPr bwMode="auto">
            <a:xfrm>
              <a:off x="925513" y="2513011"/>
              <a:ext cx="612775" cy="660400"/>
              <a:chOff x="434" y="1648"/>
              <a:chExt cx="386" cy="416"/>
            </a:xfrm>
          </p:grpSpPr>
          <p:sp>
            <p:nvSpPr>
              <p:cNvPr id="60" name="Line 5">
                <a:extLst>
                  <a:ext uri="{FF2B5EF4-FFF2-40B4-BE49-F238E27FC236}">
                    <a16:creationId xmlns:a16="http://schemas.microsoft.com/office/drawing/2014/main" id="{E90F90BE-CB97-4713-9DB4-1E3B16A5D175}"/>
                  </a:ext>
                </a:extLst>
              </p:cNvPr>
              <p:cNvSpPr>
                <a:spLocks noChangeShapeType="1"/>
              </p:cNvSpPr>
              <p:nvPr/>
            </p:nvSpPr>
            <p:spPr bwMode="auto">
              <a:xfrm flipV="1">
                <a:off x="434" y="2021"/>
                <a:ext cx="359" cy="4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Line 6">
                <a:extLst>
                  <a:ext uri="{FF2B5EF4-FFF2-40B4-BE49-F238E27FC236}">
                    <a16:creationId xmlns:a16="http://schemas.microsoft.com/office/drawing/2014/main" id="{2A26CA0F-8E08-45A8-B891-F34377ED8745}"/>
                  </a:ext>
                </a:extLst>
              </p:cNvPr>
              <p:cNvSpPr>
                <a:spLocks noChangeShapeType="1"/>
              </p:cNvSpPr>
              <p:nvPr/>
            </p:nvSpPr>
            <p:spPr bwMode="auto">
              <a:xfrm flipH="1" flipV="1">
                <a:off x="691" y="1648"/>
                <a:ext cx="129" cy="4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0" name="Group 7">
              <a:extLst>
                <a:ext uri="{FF2B5EF4-FFF2-40B4-BE49-F238E27FC236}">
                  <a16:creationId xmlns:a16="http://schemas.microsoft.com/office/drawing/2014/main" id="{11777B92-7039-490B-8765-067239458912}"/>
                </a:ext>
              </a:extLst>
            </p:cNvPr>
            <p:cNvGrpSpPr>
              <a:grpSpLocks/>
            </p:cNvGrpSpPr>
            <p:nvPr/>
          </p:nvGrpSpPr>
          <p:grpSpPr bwMode="auto">
            <a:xfrm>
              <a:off x="1289051" y="4591049"/>
              <a:ext cx="798512" cy="604837"/>
              <a:chOff x="663" y="2957"/>
              <a:chExt cx="503" cy="381"/>
            </a:xfrm>
          </p:grpSpPr>
          <p:sp>
            <p:nvSpPr>
              <p:cNvPr id="58" name="Line 8">
                <a:extLst>
                  <a:ext uri="{FF2B5EF4-FFF2-40B4-BE49-F238E27FC236}">
                    <a16:creationId xmlns:a16="http://schemas.microsoft.com/office/drawing/2014/main" id="{5BF0A339-8CB8-494B-8B92-8DC62694C674}"/>
                  </a:ext>
                </a:extLst>
              </p:cNvPr>
              <p:cNvSpPr>
                <a:spLocks noChangeShapeType="1"/>
              </p:cNvSpPr>
              <p:nvPr/>
            </p:nvSpPr>
            <p:spPr bwMode="auto">
              <a:xfrm flipH="1" flipV="1">
                <a:off x="958" y="2957"/>
                <a:ext cx="208" cy="38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Line 9">
                <a:extLst>
                  <a:ext uri="{FF2B5EF4-FFF2-40B4-BE49-F238E27FC236}">
                    <a16:creationId xmlns:a16="http://schemas.microsoft.com/office/drawing/2014/main" id="{820BF4CD-677A-43EA-88E3-F3A02014C34E}"/>
                  </a:ext>
                </a:extLst>
              </p:cNvPr>
              <p:cNvSpPr>
                <a:spLocks noChangeShapeType="1"/>
              </p:cNvSpPr>
              <p:nvPr/>
            </p:nvSpPr>
            <p:spPr bwMode="auto">
              <a:xfrm flipH="1">
                <a:off x="663" y="2990"/>
                <a:ext cx="335" cy="21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1" name="Group 10">
              <a:extLst>
                <a:ext uri="{FF2B5EF4-FFF2-40B4-BE49-F238E27FC236}">
                  <a16:creationId xmlns:a16="http://schemas.microsoft.com/office/drawing/2014/main" id="{7A9D4ABF-F586-45AE-A4CA-261706054E8E}"/>
                </a:ext>
              </a:extLst>
            </p:cNvPr>
            <p:cNvGrpSpPr>
              <a:grpSpLocks/>
            </p:cNvGrpSpPr>
            <p:nvPr/>
          </p:nvGrpSpPr>
          <p:grpSpPr bwMode="auto">
            <a:xfrm>
              <a:off x="2782888" y="4190999"/>
              <a:ext cx="560388" cy="792162"/>
              <a:chOff x="1604" y="2705"/>
              <a:chExt cx="353" cy="499"/>
            </a:xfrm>
          </p:grpSpPr>
          <p:sp>
            <p:nvSpPr>
              <p:cNvPr id="56" name="Line 11">
                <a:extLst>
                  <a:ext uri="{FF2B5EF4-FFF2-40B4-BE49-F238E27FC236}">
                    <a16:creationId xmlns:a16="http://schemas.microsoft.com/office/drawing/2014/main" id="{575BECAD-0A85-4590-8FC7-48F818503407}"/>
                  </a:ext>
                </a:extLst>
              </p:cNvPr>
              <p:cNvSpPr>
                <a:spLocks noChangeShapeType="1"/>
              </p:cNvSpPr>
              <p:nvPr/>
            </p:nvSpPr>
            <p:spPr bwMode="auto">
              <a:xfrm flipH="1" flipV="1">
                <a:off x="1604" y="2861"/>
                <a:ext cx="269" cy="34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Line 12">
                <a:extLst>
                  <a:ext uri="{FF2B5EF4-FFF2-40B4-BE49-F238E27FC236}">
                    <a16:creationId xmlns:a16="http://schemas.microsoft.com/office/drawing/2014/main" id="{6817C485-30DD-4BBB-A00A-9C29C69B8175}"/>
                  </a:ext>
                </a:extLst>
              </p:cNvPr>
              <p:cNvSpPr>
                <a:spLocks noChangeShapeType="1"/>
              </p:cNvSpPr>
              <p:nvPr/>
            </p:nvSpPr>
            <p:spPr bwMode="auto">
              <a:xfrm flipV="1">
                <a:off x="1633" y="2705"/>
                <a:ext cx="324" cy="19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2" name="Group 13">
              <a:extLst>
                <a:ext uri="{FF2B5EF4-FFF2-40B4-BE49-F238E27FC236}">
                  <a16:creationId xmlns:a16="http://schemas.microsoft.com/office/drawing/2014/main" id="{743BBA35-C39A-4B21-AE6F-F342F9047B3E}"/>
                </a:ext>
              </a:extLst>
            </p:cNvPr>
            <p:cNvGrpSpPr>
              <a:grpSpLocks/>
            </p:cNvGrpSpPr>
            <p:nvPr/>
          </p:nvGrpSpPr>
          <p:grpSpPr bwMode="auto">
            <a:xfrm>
              <a:off x="557213" y="3813174"/>
              <a:ext cx="623888" cy="787400"/>
              <a:chOff x="202" y="2467"/>
              <a:chExt cx="393" cy="496"/>
            </a:xfrm>
          </p:grpSpPr>
          <p:sp>
            <p:nvSpPr>
              <p:cNvPr id="54" name="Line 14">
                <a:extLst>
                  <a:ext uri="{FF2B5EF4-FFF2-40B4-BE49-F238E27FC236}">
                    <a16:creationId xmlns:a16="http://schemas.microsoft.com/office/drawing/2014/main" id="{BFC9CE9B-60F7-4766-9C7F-37AD53C4273E}"/>
                  </a:ext>
                </a:extLst>
              </p:cNvPr>
              <p:cNvSpPr>
                <a:spLocks noChangeShapeType="1"/>
              </p:cNvSpPr>
              <p:nvPr/>
            </p:nvSpPr>
            <p:spPr bwMode="auto">
              <a:xfrm flipV="1">
                <a:off x="366" y="2611"/>
                <a:ext cx="195" cy="35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Line 15">
                <a:extLst>
                  <a:ext uri="{FF2B5EF4-FFF2-40B4-BE49-F238E27FC236}">
                    <a16:creationId xmlns:a16="http://schemas.microsoft.com/office/drawing/2014/main" id="{2A0CE825-A157-43AF-AFB6-8703C563D152}"/>
                  </a:ext>
                </a:extLst>
              </p:cNvPr>
              <p:cNvSpPr>
                <a:spLocks noChangeShapeType="1"/>
              </p:cNvSpPr>
              <p:nvPr/>
            </p:nvSpPr>
            <p:spPr bwMode="auto">
              <a:xfrm flipH="1" flipV="1">
                <a:off x="202" y="2467"/>
                <a:ext cx="393" cy="18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3" name="Group 16">
              <a:extLst>
                <a:ext uri="{FF2B5EF4-FFF2-40B4-BE49-F238E27FC236}">
                  <a16:creationId xmlns:a16="http://schemas.microsoft.com/office/drawing/2014/main" id="{11AE2D95-F01B-4997-B542-A28ED5CBECA7}"/>
                </a:ext>
              </a:extLst>
            </p:cNvPr>
            <p:cNvGrpSpPr>
              <a:grpSpLocks/>
            </p:cNvGrpSpPr>
            <p:nvPr/>
          </p:nvGrpSpPr>
          <p:grpSpPr bwMode="auto">
            <a:xfrm>
              <a:off x="2935288" y="2706686"/>
              <a:ext cx="600075" cy="635000"/>
              <a:chOff x="1700" y="1770"/>
              <a:chExt cx="378" cy="400"/>
            </a:xfrm>
          </p:grpSpPr>
          <p:sp>
            <p:nvSpPr>
              <p:cNvPr id="52" name="Line 17">
                <a:extLst>
                  <a:ext uri="{FF2B5EF4-FFF2-40B4-BE49-F238E27FC236}">
                    <a16:creationId xmlns:a16="http://schemas.microsoft.com/office/drawing/2014/main" id="{32C76E41-EFC9-4CC6-A4DC-18D3EAC39C97}"/>
                  </a:ext>
                </a:extLst>
              </p:cNvPr>
              <p:cNvSpPr>
                <a:spLocks noChangeShapeType="1"/>
              </p:cNvSpPr>
              <p:nvPr/>
            </p:nvSpPr>
            <p:spPr bwMode="auto">
              <a:xfrm flipH="1">
                <a:off x="1700" y="1770"/>
                <a:ext cx="199" cy="32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Line 18">
                <a:extLst>
                  <a:ext uri="{FF2B5EF4-FFF2-40B4-BE49-F238E27FC236}">
                    <a16:creationId xmlns:a16="http://schemas.microsoft.com/office/drawing/2014/main" id="{658D4488-6233-46A0-935B-1E6EE8930CC0}"/>
                  </a:ext>
                </a:extLst>
              </p:cNvPr>
              <p:cNvSpPr>
                <a:spLocks noChangeShapeType="1"/>
              </p:cNvSpPr>
              <p:nvPr/>
            </p:nvSpPr>
            <p:spPr bwMode="auto">
              <a:xfrm>
                <a:off x="1729" y="2117"/>
                <a:ext cx="349" cy="5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24" name="Group 19">
              <a:extLst>
                <a:ext uri="{FF2B5EF4-FFF2-40B4-BE49-F238E27FC236}">
                  <a16:creationId xmlns:a16="http://schemas.microsoft.com/office/drawing/2014/main" id="{6100B17B-D3FD-4DE9-A6F4-ED0B955F89D2}"/>
                </a:ext>
              </a:extLst>
            </p:cNvPr>
            <p:cNvGrpSpPr>
              <a:grpSpLocks/>
            </p:cNvGrpSpPr>
            <p:nvPr/>
          </p:nvGrpSpPr>
          <p:grpSpPr bwMode="auto">
            <a:xfrm>
              <a:off x="2176463" y="2132011"/>
              <a:ext cx="681038" cy="569913"/>
              <a:chOff x="1222" y="1408"/>
              <a:chExt cx="429" cy="359"/>
            </a:xfrm>
          </p:grpSpPr>
          <p:sp>
            <p:nvSpPr>
              <p:cNvPr id="50" name="Line 20">
                <a:extLst>
                  <a:ext uri="{FF2B5EF4-FFF2-40B4-BE49-F238E27FC236}">
                    <a16:creationId xmlns:a16="http://schemas.microsoft.com/office/drawing/2014/main" id="{6C993136-4712-433E-A51B-3DA49F288DD9}"/>
                  </a:ext>
                </a:extLst>
              </p:cNvPr>
              <p:cNvSpPr>
                <a:spLocks noChangeShapeType="1"/>
              </p:cNvSpPr>
              <p:nvPr/>
            </p:nvSpPr>
            <p:spPr bwMode="auto">
              <a:xfrm>
                <a:off x="1222" y="1408"/>
                <a:ext cx="118" cy="32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Line 21">
                <a:extLst>
                  <a:ext uri="{FF2B5EF4-FFF2-40B4-BE49-F238E27FC236}">
                    <a16:creationId xmlns:a16="http://schemas.microsoft.com/office/drawing/2014/main" id="{BE4E7544-231B-4F7C-AA16-9E6599BB1D03}"/>
                  </a:ext>
                </a:extLst>
              </p:cNvPr>
              <p:cNvSpPr>
                <a:spLocks noChangeShapeType="1"/>
              </p:cNvSpPr>
              <p:nvPr/>
            </p:nvSpPr>
            <p:spPr bwMode="auto">
              <a:xfrm flipV="1">
                <a:off x="1364" y="1507"/>
                <a:ext cx="287" cy="26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5" name="Freeform 22">
              <a:extLst>
                <a:ext uri="{FF2B5EF4-FFF2-40B4-BE49-F238E27FC236}">
                  <a16:creationId xmlns:a16="http://schemas.microsoft.com/office/drawing/2014/main" id="{D8B77732-5121-4EE2-BF6E-C71513D55E1B}"/>
                </a:ext>
              </a:extLst>
            </p:cNvPr>
            <p:cNvSpPr>
              <a:spLocks/>
            </p:cNvSpPr>
            <p:nvPr/>
          </p:nvSpPr>
          <p:spPr bwMode="auto">
            <a:xfrm>
              <a:off x="1201738" y="2628899"/>
              <a:ext cx="1733550" cy="2178050"/>
            </a:xfrm>
            <a:custGeom>
              <a:avLst/>
              <a:gdLst>
                <a:gd name="T0" fmla="*/ 648 w 1092"/>
                <a:gd name="T1" fmla="*/ 11 h 1372"/>
                <a:gd name="T2" fmla="*/ 583 w 1092"/>
                <a:gd name="T3" fmla="*/ 0 h 1372"/>
                <a:gd name="T4" fmla="*/ 518 w 1092"/>
                <a:gd name="T5" fmla="*/ 0 h 1372"/>
                <a:gd name="T6" fmla="*/ 443 w 1092"/>
                <a:gd name="T7" fmla="*/ 22 h 1372"/>
                <a:gd name="T8" fmla="*/ 400 w 1092"/>
                <a:gd name="T9" fmla="*/ 86 h 1372"/>
                <a:gd name="T10" fmla="*/ 356 w 1092"/>
                <a:gd name="T11" fmla="*/ 140 h 1372"/>
                <a:gd name="T12" fmla="*/ 292 w 1092"/>
                <a:gd name="T13" fmla="*/ 184 h 1372"/>
                <a:gd name="T14" fmla="*/ 227 w 1092"/>
                <a:gd name="T15" fmla="*/ 237 h 1372"/>
                <a:gd name="T16" fmla="*/ 216 w 1092"/>
                <a:gd name="T17" fmla="*/ 302 h 1372"/>
                <a:gd name="T18" fmla="*/ 216 w 1092"/>
                <a:gd name="T19" fmla="*/ 367 h 1372"/>
                <a:gd name="T20" fmla="*/ 184 w 1092"/>
                <a:gd name="T21" fmla="*/ 432 h 1372"/>
                <a:gd name="T22" fmla="*/ 173 w 1092"/>
                <a:gd name="T23" fmla="*/ 497 h 1372"/>
                <a:gd name="T24" fmla="*/ 119 w 1092"/>
                <a:gd name="T25" fmla="*/ 551 h 1372"/>
                <a:gd name="T26" fmla="*/ 54 w 1092"/>
                <a:gd name="T27" fmla="*/ 615 h 1372"/>
                <a:gd name="T28" fmla="*/ 22 w 1092"/>
                <a:gd name="T29" fmla="*/ 734 h 1372"/>
                <a:gd name="T30" fmla="*/ 11 w 1092"/>
                <a:gd name="T31" fmla="*/ 864 h 1372"/>
                <a:gd name="T32" fmla="*/ 0 w 1092"/>
                <a:gd name="T33" fmla="*/ 928 h 1372"/>
                <a:gd name="T34" fmla="*/ 97 w 1092"/>
                <a:gd name="T35" fmla="*/ 961 h 1372"/>
                <a:gd name="T36" fmla="*/ 162 w 1092"/>
                <a:gd name="T37" fmla="*/ 1026 h 1372"/>
                <a:gd name="T38" fmla="*/ 173 w 1092"/>
                <a:gd name="T39" fmla="*/ 1090 h 1372"/>
                <a:gd name="T40" fmla="*/ 194 w 1092"/>
                <a:gd name="T41" fmla="*/ 1155 h 1372"/>
                <a:gd name="T42" fmla="*/ 259 w 1092"/>
                <a:gd name="T43" fmla="*/ 1187 h 1372"/>
                <a:gd name="T44" fmla="*/ 356 w 1092"/>
                <a:gd name="T45" fmla="*/ 1220 h 1372"/>
                <a:gd name="T46" fmla="*/ 421 w 1092"/>
                <a:gd name="T47" fmla="*/ 1263 h 1372"/>
                <a:gd name="T48" fmla="*/ 475 w 1092"/>
                <a:gd name="T49" fmla="*/ 1328 h 1372"/>
                <a:gd name="T50" fmla="*/ 551 w 1092"/>
                <a:gd name="T51" fmla="*/ 1360 h 1372"/>
                <a:gd name="T52" fmla="*/ 616 w 1092"/>
                <a:gd name="T53" fmla="*/ 1371 h 1372"/>
                <a:gd name="T54" fmla="*/ 681 w 1092"/>
                <a:gd name="T55" fmla="*/ 1371 h 1372"/>
                <a:gd name="T56" fmla="*/ 756 w 1092"/>
                <a:gd name="T57" fmla="*/ 1371 h 1372"/>
                <a:gd name="T58" fmla="*/ 821 w 1092"/>
                <a:gd name="T59" fmla="*/ 1360 h 1372"/>
                <a:gd name="T60" fmla="*/ 886 w 1092"/>
                <a:gd name="T61" fmla="*/ 1317 h 1372"/>
                <a:gd name="T62" fmla="*/ 940 w 1092"/>
                <a:gd name="T63" fmla="*/ 1252 h 1372"/>
                <a:gd name="T64" fmla="*/ 983 w 1092"/>
                <a:gd name="T65" fmla="*/ 1187 h 1372"/>
                <a:gd name="T66" fmla="*/ 1005 w 1092"/>
                <a:gd name="T67" fmla="*/ 1123 h 1372"/>
                <a:gd name="T68" fmla="*/ 1048 w 1092"/>
                <a:gd name="T69" fmla="*/ 1058 h 1372"/>
                <a:gd name="T70" fmla="*/ 1048 w 1092"/>
                <a:gd name="T71" fmla="*/ 993 h 1372"/>
                <a:gd name="T72" fmla="*/ 1048 w 1092"/>
                <a:gd name="T73" fmla="*/ 928 h 1372"/>
                <a:gd name="T74" fmla="*/ 1048 w 1092"/>
                <a:gd name="T75" fmla="*/ 864 h 1372"/>
                <a:gd name="T76" fmla="*/ 1048 w 1092"/>
                <a:gd name="T77" fmla="*/ 799 h 1372"/>
                <a:gd name="T78" fmla="*/ 1080 w 1092"/>
                <a:gd name="T79" fmla="*/ 734 h 1372"/>
                <a:gd name="T80" fmla="*/ 1069 w 1092"/>
                <a:gd name="T81" fmla="*/ 669 h 1372"/>
                <a:gd name="T82" fmla="*/ 1059 w 1092"/>
                <a:gd name="T83" fmla="*/ 605 h 1372"/>
                <a:gd name="T84" fmla="*/ 1069 w 1092"/>
                <a:gd name="T85" fmla="*/ 540 h 1372"/>
                <a:gd name="T86" fmla="*/ 1091 w 1092"/>
                <a:gd name="T87" fmla="*/ 464 h 1372"/>
                <a:gd name="T88" fmla="*/ 1080 w 1092"/>
                <a:gd name="T89" fmla="*/ 367 h 1372"/>
                <a:gd name="T90" fmla="*/ 1026 w 1092"/>
                <a:gd name="T91" fmla="*/ 324 h 1372"/>
                <a:gd name="T92" fmla="*/ 1005 w 1092"/>
                <a:gd name="T93" fmla="*/ 237 h 1372"/>
                <a:gd name="T94" fmla="*/ 972 w 1092"/>
                <a:gd name="T95" fmla="*/ 173 h 1372"/>
                <a:gd name="T96" fmla="*/ 918 w 1092"/>
                <a:gd name="T97" fmla="*/ 119 h 1372"/>
                <a:gd name="T98" fmla="*/ 853 w 1092"/>
                <a:gd name="T99" fmla="*/ 86 h 1372"/>
                <a:gd name="T100" fmla="*/ 789 w 1092"/>
                <a:gd name="T101" fmla="*/ 65 h 1372"/>
                <a:gd name="T102" fmla="*/ 724 w 1092"/>
                <a:gd name="T103" fmla="*/ 43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2" h="1372">
                  <a:moveTo>
                    <a:pt x="681" y="22"/>
                  </a:moveTo>
                  <a:lnTo>
                    <a:pt x="648" y="11"/>
                  </a:lnTo>
                  <a:lnTo>
                    <a:pt x="616" y="0"/>
                  </a:lnTo>
                  <a:lnTo>
                    <a:pt x="583" y="0"/>
                  </a:lnTo>
                  <a:lnTo>
                    <a:pt x="551" y="0"/>
                  </a:lnTo>
                  <a:lnTo>
                    <a:pt x="518" y="0"/>
                  </a:lnTo>
                  <a:lnTo>
                    <a:pt x="475" y="0"/>
                  </a:lnTo>
                  <a:lnTo>
                    <a:pt x="443" y="22"/>
                  </a:lnTo>
                  <a:lnTo>
                    <a:pt x="421" y="54"/>
                  </a:lnTo>
                  <a:lnTo>
                    <a:pt x="400" y="86"/>
                  </a:lnTo>
                  <a:lnTo>
                    <a:pt x="367" y="108"/>
                  </a:lnTo>
                  <a:lnTo>
                    <a:pt x="356" y="140"/>
                  </a:lnTo>
                  <a:lnTo>
                    <a:pt x="324" y="162"/>
                  </a:lnTo>
                  <a:lnTo>
                    <a:pt x="292" y="184"/>
                  </a:lnTo>
                  <a:lnTo>
                    <a:pt x="259" y="216"/>
                  </a:lnTo>
                  <a:lnTo>
                    <a:pt x="227" y="237"/>
                  </a:lnTo>
                  <a:lnTo>
                    <a:pt x="216" y="270"/>
                  </a:lnTo>
                  <a:lnTo>
                    <a:pt x="216" y="302"/>
                  </a:lnTo>
                  <a:lnTo>
                    <a:pt x="216" y="335"/>
                  </a:lnTo>
                  <a:lnTo>
                    <a:pt x="216" y="367"/>
                  </a:lnTo>
                  <a:lnTo>
                    <a:pt x="184" y="399"/>
                  </a:lnTo>
                  <a:lnTo>
                    <a:pt x="184" y="432"/>
                  </a:lnTo>
                  <a:lnTo>
                    <a:pt x="184" y="464"/>
                  </a:lnTo>
                  <a:lnTo>
                    <a:pt x="173" y="497"/>
                  </a:lnTo>
                  <a:lnTo>
                    <a:pt x="151" y="529"/>
                  </a:lnTo>
                  <a:lnTo>
                    <a:pt x="119" y="551"/>
                  </a:lnTo>
                  <a:lnTo>
                    <a:pt x="86" y="583"/>
                  </a:lnTo>
                  <a:lnTo>
                    <a:pt x="54" y="615"/>
                  </a:lnTo>
                  <a:lnTo>
                    <a:pt x="43" y="648"/>
                  </a:lnTo>
                  <a:lnTo>
                    <a:pt x="22" y="734"/>
                  </a:lnTo>
                  <a:lnTo>
                    <a:pt x="22" y="799"/>
                  </a:lnTo>
                  <a:lnTo>
                    <a:pt x="11" y="864"/>
                  </a:lnTo>
                  <a:lnTo>
                    <a:pt x="0" y="896"/>
                  </a:lnTo>
                  <a:lnTo>
                    <a:pt x="0" y="928"/>
                  </a:lnTo>
                  <a:lnTo>
                    <a:pt x="32" y="939"/>
                  </a:lnTo>
                  <a:lnTo>
                    <a:pt x="97" y="961"/>
                  </a:lnTo>
                  <a:lnTo>
                    <a:pt x="140" y="993"/>
                  </a:lnTo>
                  <a:lnTo>
                    <a:pt x="162" y="1026"/>
                  </a:lnTo>
                  <a:lnTo>
                    <a:pt x="173" y="1058"/>
                  </a:lnTo>
                  <a:lnTo>
                    <a:pt x="173" y="1090"/>
                  </a:lnTo>
                  <a:lnTo>
                    <a:pt x="184" y="1123"/>
                  </a:lnTo>
                  <a:lnTo>
                    <a:pt x="194" y="1155"/>
                  </a:lnTo>
                  <a:lnTo>
                    <a:pt x="227" y="1166"/>
                  </a:lnTo>
                  <a:lnTo>
                    <a:pt x="259" y="1187"/>
                  </a:lnTo>
                  <a:lnTo>
                    <a:pt x="292" y="1209"/>
                  </a:lnTo>
                  <a:lnTo>
                    <a:pt x="356" y="1220"/>
                  </a:lnTo>
                  <a:lnTo>
                    <a:pt x="389" y="1241"/>
                  </a:lnTo>
                  <a:lnTo>
                    <a:pt x="421" y="1263"/>
                  </a:lnTo>
                  <a:lnTo>
                    <a:pt x="443" y="1306"/>
                  </a:lnTo>
                  <a:lnTo>
                    <a:pt x="475" y="1328"/>
                  </a:lnTo>
                  <a:lnTo>
                    <a:pt x="508" y="1328"/>
                  </a:lnTo>
                  <a:lnTo>
                    <a:pt x="551" y="1360"/>
                  </a:lnTo>
                  <a:lnTo>
                    <a:pt x="583" y="1371"/>
                  </a:lnTo>
                  <a:lnTo>
                    <a:pt x="616" y="1371"/>
                  </a:lnTo>
                  <a:lnTo>
                    <a:pt x="648" y="1371"/>
                  </a:lnTo>
                  <a:lnTo>
                    <a:pt x="681" y="1371"/>
                  </a:lnTo>
                  <a:lnTo>
                    <a:pt x="713" y="1371"/>
                  </a:lnTo>
                  <a:lnTo>
                    <a:pt x="756" y="1371"/>
                  </a:lnTo>
                  <a:lnTo>
                    <a:pt x="789" y="1371"/>
                  </a:lnTo>
                  <a:lnTo>
                    <a:pt x="821" y="1360"/>
                  </a:lnTo>
                  <a:lnTo>
                    <a:pt x="853" y="1339"/>
                  </a:lnTo>
                  <a:lnTo>
                    <a:pt x="886" y="1317"/>
                  </a:lnTo>
                  <a:lnTo>
                    <a:pt x="907" y="1285"/>
                  </a:lnTo>
                  <a:lnTo>
                    <a:pt x="940" y="1252"/>
                  </a:lnTo>
                  <a:lnTo>
                    <a:pt x="961" y="1220"/>
                  </a:lnTo>
                  <a:lnTo>
                    <a:pt x="983" y="1187"/>
                  </a:lnTo>
                  <a:lnTo>
                    <a:pt x="1005" y="1155"/>
                  </a:lnTo>
                  <a:lnTo>
                    <a:pt x="1005" y="1123"/>
                  </a:lnTo>
                  <a:lnTo>
                    <a:pt x="1037" y="1090"/>
                  </a:lnTo>
                  <a:lnTo>
                    <a:pt x="1048" y="1058"/>
                  </a:lnTo>
                  <a:lnTo>
                    <a:pt x="1048" y="1026"/>
                  </a:lnTo>
                  <a:lnTo>
                    <a:pt x="1048" y="993"/>
                  </a:lnTo>
                  <a:lnTo>
                    <a:pt x="1048" y="961"/>
                  </a:lnTo>
                  <a:lnTo>
                    <a:pt x="1048" y="928"/>
                  </a:lnTo>
                  <a:lnTo>
                    <a:pt x="1048" y="896"/>
                  </a:lnTo>
                  <a:lnTo>
                    <a:pt x="1048" y="864"/>
                  </a:lnTo>
                  <a:lnTo>
                    <a:pt x="1048" y="831"/>
                  </a:lnTo>
                  <a:lnTo>
                    <a:pt x="1048" y="799"/>
                  </a:lnTo>
                  <a:lnTo>
                    <a:pt x="1059" y="766"/>
                  </a:lnTo>
                  <a:lnTo>
                    <a:pt x="1080" y="734"/>
                  </a:lnTo>
                  <a:lnTo>
                    <a:pt x="1080" y="702"/>
                  </a:lnTo>
                  <a:lnTo>
                    <a:pt x="1069" y="669"/>
                  </a:lnTo>
                  <a:lnTo>
                    <a:pt x="1059" y="637"/>
                  </a:lnTo>
                  <a:lnTo>
                    <a:pt x="1059" y="605"/>
                  </a:lnTo>
                  <a:lnTo>
                    <a:pt x="1059" y="572"/>
                  </a:lnTo>
                  <a:lnTo>
                    <a:pt x="1069" y="540"/>
                  </a:lnTo>
                  <a:lnTo>
                    <a:pt x="1091" y="507"/>
                  </a:lnTo>
                  <a:lnTo>
                    <a:pt x="1091" y="464"/>
                  </a:lnTo>
                  <a:lnTo>
                    <a:pt x="1091" y="399"/>
                  </a:lnTo>
                  <a:lnTo>
                    <a:pt x="1080" y="367"/>
                  </a:lnTo>
                  <a:lnTo>
                    <a:pt x="1059" y="335"/>
                  </a:lnTo>
                  <a:lnTo>
                    <a:pt x="1026" y="324"/>
                  </a:lnTo>
                  <a:lnTo>
                    <a:pt x="1005" y="281"/>
                  </a:lnTo>
                  <a:lnTo>
                    <a:pt x="1005" y="237"/>
                  </a:lnTo>
                  <a:lnTo>
                    <a:pt x="994" y="205"/>
                  </a:lnTo>
                  <a:lnTo>
                    <a:pt x="972" y="173"/>
                  </a:lnTo>
                  <a:lnTo>
                    <a:pt x="940" y="151"/>
                  </a:lnTo>
                  <a:lnTo>
                    <a:pt x="918" y="119"/>
                  </a:lnTo>
                  <a:lnTo>
                    <a:pt x="886" y="97"/>
                  </a:lnTo>
                  <a:lnTo>
                    <a:pt x="853" y="86"/>
                  </a:lnTo>
                  <a:lnTo>
                    <a:pt x="821" y="76"/>
                  </a:lnTo>
                  <a:lnTo>
                    <a:pt x="789" y="65"/>
                  </a:lnTo>
                  <a:lnTo>
                    <a:pt x="756" y="54"/>
                  </a:lnTo>
                  <a:lnTo>
                    <a:pt x="724" y="43"/>
                  </a:lnTo>
                  <a:lnTo>
                    <a:pt x="681" y="22"/>
                  </a:lnTo>
                </a:path>
              </a:pathLst>
            </a:custGeom>
            <a:solidFill>
              <a:schemeClr val="accent1"/>
            </a:solidFill>
            <a:ln w="762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Line 23">
              <a:extLst>
                <a:ext uri="{FF2B5EF4-FFF2-40B4-BE49-F238E27FC236}">
                  <a16:creationId xmlns:a16="http://schemas.microsoft.com/office/drawing/2014/main" id="{7623FD93-BE36-4134-8987-85469519DA73}"/>
                </a:ext>
              </a:extLst>
            </p:cNvPr>
            <p:cNvSpPr>
              <a:spLocks noChangeShapeType="1"/>
            </p:cNvSpPr>
            <p:nvPr/>
          </p:nvSpPr>
          <p:spPr bwMode="auto">
            <a:xfrm flipH="1" flipV="1">
              <a:off x="6840538" y="4291011"/>
              <a:ext cx="279400" cy="8890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Line 24">
              <a:extLst>
                <a:ext uri="{FF2B5EF4-FFF2-40B4-BE49-F238E27FC236}">
                  <a16:creationId xmlns:a16="http://schemas.microsoft.com/office/drawing/2014/main" id="{39C033CA-A94E-42E8-A645-86ACA68B65FD}"/>
                </a:ext>
              </a:extLst>
            </p:cNvPr>
            <p:cNvSpPr>
              <a:spLocks noChangeShapeType="1"/>
            </p:cNvSpPr>
            <p:nvPr/>
          </p:nvSpPr>
          <p:spPr bwMode="auto">
            <a:xfrm flipV="1">
              <a:off x="7269561" y="2463798"/>
              <a:ext cx="564356" cy="5699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Line 25">
              <a:extLst>
                <a:ext uri="{FF2B5EF4-FFF2-40B4-BE49-F238E27FC236}">
                  <a16:creationId xmlns:a16="http://schemas.microsoft.com/office/drawing/2014/main" id="{A5F39043-6D61-4492-9952-187AE1136CAF}"/>
                </a:ext>
              </a:extLst>
            </p:cNvPr>
            <p:cNvSpPr>
              <a:spLocks noChangeShapeType="1"/>
            </p:cNvSpPr>
            <p:nvPr/>
          </p:nvSpPr>
          <p:spPr bwMode="auto">
            <a:xfrm flipH="1" flipV="1">
              <a:off x="5972176" y="2300287"/>
              <a:ext cx="487362" cy="657224"/>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Line 26">
              <a:extLst>
                <a:ext uri="{FF2B5EF4-FFF2-40B4-BE49-F238E27FC236}">
                  <a16:creationId xmlns:a16="http://schemas.microsoft.com/office/drawing/2014/main" id="{677C29CA-F9EC-4894-91DF-87F0CCE55ABA}"/>
                </a:ext>
              </a:extLst>
            </p:cNvPr>
            <p:cNvSpPr>
              <a:spLocks noChangeShapeType="1"/>
            </p:cNvSpPr>
            <p:nvPr/>
          </p:nvSpPr>
          <p:spPr bwMode="auto">
            <a:xfrm flipH="1" flipV="1">
              <a:off x="7069138" y="4062411"/>
              <a:ext cx="893763" cy="42227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Line 27">
              <a:extLst>
                <a:ext uri="{FF2B5EF4-FFF2-40B4-BE49-F238E27FC236}">
                  <a16:creationId xmlns:a16="http://schemas.microsoft.com/office/drawing/2014/main" id="{F74A6C06-6712-47CF-A5CF-097BFD06723B}"/>
                </a:ext>
              </a:extLst>
            </p:cNvPr>
            <p:cNvSpPr>
              <a:spLocks noChangeShapeType="1"/>
            </p:cNvSpPr>
            <p:nvPr/>
          </p:nvSpPr>
          <p:spPr bwMode="auto">
            <a:xfrm>
              <a:off x="5648326" y="3562349"/>
              <a:ext cx="811212" cy="14128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Line 28">
              <a:extLst>
                <a:ext uri="{FF2B5EF4-FFF2-40B4-BE49-F238E27FC236}">
                  <a16:creationId xmlns:a16="http://schemas.microsoft.com/office/drawing/2014/main" id="{9D669014-D47D-4F8C-86EB-A119BAB0E84D}"/>
                </a:ext>
              </a:extLst>
            </p:cNvPr>
            <p:cNvSpPr>
              <a:spLocks noChangeShapeType="1"/>
            </p:cNvSpPr>
            <p:nvPr/>
          </p:nvSpPr>
          <p:spPr bwMode="auto">
            <a:xfrm flipV="1">
              <a:off x="5754688" y="4138611"/>
              <a:ext cx="704850" cy="54451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Rectangle 29">
              <a:extLst>
                <a:ext uri="{FF2B5EF4-FFF2-40B4-BE49-F238E27FC236}">
                  <a16:creationId xmlns:a16="http://schemas.microsoft.com/office/drawing/2014/main" id="{05C3E24A-50D0-4950-895F-09D1230A22CB}"/>
                </a:ext>
              </a:extLst>
            </p:cNvPr>
            <p:cNvSpPr>
              <a:spLocks noChangeArrowheads="1"/>
            </p:cNvSpPr>
            <p:nvPr/>
          </p:nvSpPr>
          <p:spPr bwMode="auto">
            <a:xfrm>
              <a:off x="1739901" y="1628774"/>
              <a:ext cx="527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N</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3" name="Rectangle 30">
              <a:extLst>
                <a:ext uri="{FF2B5EF4-FFF2-40B4-BE49-F238E27FC236}">
                  <a16:creationId xmlns:a16="http://schemas.microsoft.com/office/drawing/2014/main" id="{74468901-123D-4453-AC55-E51AE94B5888}"/>
                </a:ext>
              </a:extLst>
            </p:cNvPr>
            <p:cNvSpPr>
              <a:spLocks noChangeArrowheads="1"/>
            </p:cNvSpPr>
            <p:nvPr/>
          </p:nvSpPr>
          <p:spPr bwMode="auto">
            <a:xfrm>
              <a:off x="368301" y="2771774"/>
              <a:ext cx="5429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4" name="Rectangle 31">
              <a:extLst>
                <a:ext uri="{FF2B5EF4-FFF2-40B4-BE49-F238E27FC236}">
                  <a16:creationId xmlns:a16="http://schemas.microsoft.com/office/drawing/2014/main" id="{D3AC048A-552C-4178-B0E1-D4006BF709FD}"/>
                </a:ext>
              </a:extLst>
            </p:cNvPr>
            <p:cNvSpPr>
              <a:spLocks noChangeArrowheads="1"/>
            </p:cNvSpPr>
            <p:nvPr/>
          </p:nvSpPr>
          <p:spPr bwMode="auto">
            <a:xfrm>
              <a:off x="3035301" y="2162174"/>
              <a:ext cx="527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5" name="Rectangle 32">
              <a:extLst>
                <a:ext uri="{FF2B5EF4-FFF2-40B4-BE49-F238E27FC236}">
                  <a16:creationId xmlns:a16="http://schemas.microsoft.com/office/drawing/2014/main" id="{60480529-2A01-4831-BCA8-E5E331C66F8F}"/>
                </a:ext>
              </a:extLst>
            </p:cNvPr>
            <p:cNvSpPr>
              <a:spLocks noChangeArrowheads="1"/>
            </p:cNvSpPr>
            <p:nvPr/>
          </p:nvSpPr>
          <p:spPr bwMode="auto">
            <a:xfrm>
              <a:off x="2882901" y="4981574"/>
              <a:ext cx="76358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a:t>
              </a:r>
            </a:p>
          </p:txBody>
        </p:sp>
        <p:sp>
          <p:nvSpPr>
            <p:cNvPr id="36" name="Rectangle 33">
              <a:extLst>
                <a:ext uri="{FF2B5EF4-FFF2-40B4-BE49-F238E27FC236}">
                  <a16:creationId xmlns:a16="http://schemas.microsoft.com/office/drawing/2014/main" id="{72D753FD-5B0D-473D-8365-8FD5A6F27D82}"/>
                </a:ext>
              </a:extLst>
            </p:cNvPr>
            <p:cNvSpPr>
              <a:spLocks noChangeArrowheads="1"/>
            </p:cNvSpPr>
            <p:nvPr/>
          </p:nvSpPr>
          <p:spPr bwMode="auto">
            <a:xfrm>
              <a:off x="1663701" y="5210174"/>
              <a:ext cx="76358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CO</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7" name="Rectangle 35">
              <a:extLst>
                <a:ext uri="{FF2B5EF4-FFF2-40B4-BE49-F238E27FC236}">
                  <a16:creationId xmlns:a16="http://schemas.microsoft.com/office/drawing/2014/main" id="{DECC5640-AB7D-4BD9-8BD8-346B5D1BF0AD}"/>
                </a:ext>
              </a:extLst>
            </p:cNvPr>
            <p:cNvSpPr>
              <a:spLocks noChangeArrowheads="1"/>
            </p:cNvSpPr>
            <p:nvPr/>
          </p:nvSpPr>
          <p:spPr bwMode="auto">
            <a:xfrm>
              <a:off x="5549901" y="1933574"/>
              <a:ext cx="527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N</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8" name="Rectangle 36">
              <a:extLst>
                <a:ext uri="{FF2B5EF4-FFF2-40B4-BE49-F238E27FC236}">
                  <a16:creationId xmlns:a16="http://schemas.microsoft.com/office/drawing/2014/main" id="{9EC37547-8623-4EFA-AAD1-FC974C8B8E24}"/>
                </a:ext>
              </a:extLst>
            </p:cNvPr>
            <p:cNvSpPr>
              <a:spLocks noChangeArrowheads="1"/>
            </p:cNvSpPr>
            <p:nvPr/>
          </p:nvSpPr>
          <p:spPr bwMode="auto">
            <a:xfrm>
              <a:off x="7683501" y="2162174"/>
              <a:ext cx="527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39" name="Rectangle 37">
              <a:extLst>
                <a:ext uri="{FF2B5EF4-FFF2-40B4-BE49-F238E27FC236}">
                  <a16:creationId xmlns:a16="http://schemas.microsoft.com/office/drawing/2014/main" id="{80B6AF5D-BDCF-4C45-9821-579CF158FD32}"/>
                </a:ext>
              </a:extLst>
            </p:cNvPr>
            <p:cNvSpPr>
              <a:spLocks noChangeArrowheads="1"/>
            </p:cNvSpPr>
            <p:nvPr/>
          </p:nvSpPr>
          <p:spPr bwMode="auto">
            <a:xfrm>
              <a:off x="7912101" y="4219574"/>
              <a:ext cx="76358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a:t>
              </a:r>
            </a:p>
          </p:txBody>
        </p:sp>
        <p:sp>
          <p:nvSpPr>
            <p:cNvPr id="40" name="Rectangle 38">
              <a:extLst>
                <a:ext uri="{FF2B5EF4-FFF2-40B4-BE49-F238E27FC236}">
                  <a16:creationId xmlns:a16="http://schemas.microsoft.com/office/drawing/2014/main" id="{7296439B-9D1D-494E-B9A0-A23EBBE1732C}"/>
                </a:ext>
              </a:extLst>
            </p:cNvPr>
            <p:cNvSpPr>
              <a:spLocks noChangeArrowheads="1"/>
            </p:cNvSpPr>
            <p:nvPr/>
          </p:nvSpPr>
          <p:spPr bwMode="auto">
            <a:xfrm>
              <a:off x="6997701" y="5210174"/>
              <a:ext cx="76358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CO</a:t>
              </a:r>
              <a:r>
                <a:rPr kumimoji="0" lang="en-GB" altLang="zh-CN" sz="1800" b="1" i="0" u="none" strike="noStrike" kern="1200" cap="none" spc="0" normalizeH="0" baseline="-25000" noProof="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41" name="Rectangle 39">
              <a:extLst>
                <a:ext uri="{FF2B5EF4-FFF2-40B4-BE49-F238E27FC236}">
                  <a16:creationId xmlns:a16="http://schemas.microsoft.com/office/drawing/2014/main" id="{17213BCF-9609-4A90-BEAF-0F3D120DDF39}"/>
                </a:ext>
              </a:extLst>
            </p:cNvPr>
            <p:cNvSpPr>
              <a:spLocks noChangeArrowheads="1"/>
            </p:cNvSpPr>
            <p:nvPr/>
          </p:nvSpPr>
          <p:spPr bwMode="auto">
            <a:xfrm>
              <a:off x="5245101" y="4752974"/>
              <a:ext cx="6508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CO</a:t>
              </a:r>
            </a:p>
          </p:txBody>
        </p:sp>
        <p:sp>
          <p:nvSpPr>
            <p:cNvPr id="42" name="Rectangle 40">
              <a:extLst>
                <a:ext uri="{FF2B5EF4-FFF2-40B4-BE49-F238E27FC236}">
                  <a16:creationId xmlns:a16="http://schemas.microsoft.com/office/drawing/2014/main" id="{2F289406-8584-411A-A17E-C220C86DC55C}"/>
                </a:ext>
              </a:extLst>
            </p:cNvPr>
            <p:cNvSpPr>
              <a:spLocks noChangeArrowheads="1"/>
            </p:cNvSpPr>
            <p:nvPr/>
          </p:nvSpPr>
          <p:spPr bwMode="auto">
            <a:xfrm>
              <a:off x="5168901" y="3000374"/>
              <a:ext cx="5429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a:t>
              </a:r>
              <a:r>
                <a:rPr kumimoji="0" lang="en-GB" altLang="zh-CN" sz="1800" b="1" i="0" u="none" strike="noStrike" kern="1200" cap="none" spc="0" normalizeH="0" baseline="-2500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2</a:t>
              </a:r>
            </a:p>
          </p:txBody>
        </p:sp>
        <p:sp>
          <p:nvSpPr>
            <p:cNvPr id="43" name="Line 41">
              <a:extLst>
                <a:ext uri="{FF2B5EF4-FFF2-40B4-BE49-F238E27FC236}">
                  <a16:creationId xmlns:a16="http://schemas.microsoft.com/office/drawing/2014/main" id="{AFD02775-7FDF-449D-86C4-A7EF1860CF15}"/>
                </a:ext>
              </a:extLst>
            </p:cNvPr>
            <p:cNvSpPr>
              <a:spLocks noChangeShapeType="1"/>
            </p:cNvSpPr>
            <p:nvPr/>
          </p:nvSpPr>
          <p:spPr bwMode="auto">
            <a:xfrm>
              <a:off x="3627438" y="3935411"/>
              <a:ext cx="1676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Rectangle 42">
              <a:extLst>
                <a:ext uri="{FF2B5EF4-FFF2-40B4-BE49-F238E27FC236}">
                  <a16:creationId xmlns:a16="http://schemas.microsoft.com/office/drawing/2014/main" id="{F977F29B-BEF2-4B1D-82D2-CE15B9710B1E}"/>
                </a:ext>
              </a:extLst>
            </p:cNvPr>
            <p:cNvSpPr>
              <a:spLocks noChangeArrowheads="1"/>
            </p:cNvSpPr>
            <p:nvPr/>
          </p:nvSpPr>
          <p:spPr bwMode="auto">
            <a:xfrm>
              <a:off x="3970338" y="3457574"/>
              <a:ext cx="855663"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Heat</a:t>
              </a:r>
            </a:p>
          </p:txBody>
        </p:sp>
        <p:sp>
          <p:nvSpPr>
            <p:cNvPr id="45" name="Rectangle 43">
              <a:extLst>
                <a:ext uri="{FF2B5EF4-FFF2-40B4-BE49-F238E27FC236}">
                  <a16:creationId xmlns:a16="http://schemas.microsoft.com/office/drawing/2014/main" id="{EF95F90A-C204-491D-8B6E-5076F1289031}"/>
                </a:ext>
              </a:extLst>
            </p:cNvPr>
            <p:cNvSpPr>
              <a:spLocks noChangeArrowheads="1"/>
            </p:cNvSpPr>
            <p:nvPr/>
          </p:nvSpPr>
          <p:spPr bwMode="auto">
            <a:xfrm>
              <a:off x="3665538" y="4067174"/>
              <a:ext cx="14636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High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vacuum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宋体" panose="02010600030101010101" pitchFamily="2" charset="-122"/>
                  <a:cs typeface="+mn-cs"/>
                </a:rPr>
                <a:t>inert gas</a:t>
              </a:r>
            </a:p>
          </p:txBody>
        </p:sp>
        <p:sp>
          <p:nvSpPr>
            <p:cNvPr id="46" name="Rectangle 30">
              <a:extLst>
                <a:ext uri="{FF2B5EF4-FFF2-40B4-BE49-F238E27FC236}">
                  <a16:creationId xmlns:a16="http://schemas.microsoft.com/office/drawing/2014/main" id="{F9A6C326-92AA-4222-87A5-9194453F033C}"/>
                </a:ext>
              </a:extLst>
            </p:cNvPr>
            <p:cNvSpPr>
              <a:spLocks noChangeArrowheads="1"/>
            </p:cNvSpPr>
            <p:nvPr/>
          </p:nvSpPr>
          <p:spPr bwMode="auto">
            <a:xfrm>
              <a:off x="990600" y="3166267"/>
              <a:ext cx="55464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rPr>
                <a:t>MO</a:t>
              </a:r>
              <a:endParaRPr kumimoji="0" lang="en-GB" altLang="zh-CN" sz="1800" b="1" i="0" u="none" strike="noStrike" kern="1200" cap="none" spc="0" normalizeH="0" baseline="-2500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endParaRPr>
            </a:p>
          </p:txBody>
        </p:sp>
        <p:sp>
          <p:nvSpPr>
            <p:cNvPr id="47" name="Rectangle 30">
              <a:extLst>
                <a:ext uri="{FF2B5EF4-FFF2-40B4-BE49-F238E27FC236}">
                  <a16:creationId xmlns:a16="http://schemas.microsoft.com/office/drawing/2014/main" id="{910956B6-ECD8-46B1-8D51-A96D439D8D23}"/>
                </a:ext>
              </a:extLst>
            </p:cNvPr>
            <p:cNvSpPr>
              <a:spLocks noChangeArrowheads="1"/>
            </p:cNvSpPr>
            <p:nvPr/>
          </p:nvSpPr>
          <p:spPr bwMode="auto">
            <a:xfrm>
              <a:off x="2229043" y="4787898"/>
              <a:ext cx="54181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rPr>
                <a:t>MC</a:t>
              </a:r>
              <a:endParaRPr kumimoji="0" lang="en-GB" altLang="zh-CN" sz="1800" b="1" i="0" u="none" strike="noStrike" kern="1200" cap="none" spc="0" normalizeH="0" baseline="-2500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endParaRPr>
            </a:p>
          </p:txBody>
        </p:sp>
        <p:sp>
          <p:nvSpPr>
            <p:cNvPr id="48" name="Rectangle 40">
              <a:extLst>
                <a:ext uri="{FF2B5EF4-FFF2-40B4-BE49-F238E27FC236}">
                  <a16:creationId xmlns:a16="http://schemas.microsoft.com/office/drawing/2014/main" id="{73C4B5A7-24EB-40CA-89B6-67A937AE9A01}"/>
                </a:ext>
              </a:extLst>
            </p:cNvPr>
            <p:cNvSpPr>
              <a:spLocks noChangeArrowheads="1"/>
            </p:cNvSpPr>
            <p:nvPr/>
          </p:nvSpPr>
          <p:spPr bwMode="auto">
            <a:xfrm>
              <a:off x="6354433" y="3568644"/>
              <a:ext cx="36228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rPr>
                <a:t>O</a:t>
              </a:r>
              <a:endParaRPr kumimoji="0" lang="en-GB" altLang="zh-CN" sz="1800" b="1" i="0" u="none" strike="noStrike" kern="1200" cap="none" spc="0" normalizeH="0" baseline="-2500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endParaRPr>
            </a:p>
          </p:txBody>
        </p:sp>
        <p:sp>
          <p:nvSpPr>
            <p:cNvPr id="49" name="Rectangle 39">
              <a:extLst>
                <a:ext uri="{FF2B5EF4-FFF2-40B4-BE49-F238E27FC236}">
                  <a16:creationId xmlns:a16="http://schemas.microsoft.com/office/drawing/2014/main" id="{C120DDA8-5FF1-4821-8166-ED577AFD1DB7}"/>
                </a:ext>
              </a:extLst>
            </p:cNvPr>
            <p:cNvSpPr>
              <a:spLocks noChangeArrowheads="1"/>
            </p:cNvSpPr>
            <p:nvPr/>
          </p:nvSpPr>
          <p:spPr bwMode="auto">
            <a:xfrm>
              <a:off x="6454776" y="4527521"/>
              <a:ext cx="34945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charset="0"/>
                  <a:ea typeface="宋体" panose="02010600030101010101" pitchFamily="2" charset="-122"/>
                  <a:cs typeface="+mn-cs"/>
                </a:rPr>
                <a:t>C</a:t>
              </a:r>
            </a:p>
          </p:txBody>
        </p:sp>
      </p:grpSp>
      <p:pic>
        <p:nvPicPr>
          <p:cNvPr id="63" name="图片 62">
            <a:extLst>
              <a:ext uri="{FF2B5EF4-FFF2-40B4-BE49-F238E27FC236}">
                <a16:creationId xmlns:a16="http://schemas.microsoft.com/office/drawing/2014/main" id="{499AB203-1F7B-48D2-8852-0B611B25FAD3}"/>
              </a:ext>
            </a:extLst>
          </p:cNvPr>
          <p:cNvPicPr>
            <a:picLocks noChangeAspect="1"/>
          </p:cNvPicPr>
          <p:nvPr/>
        </p:nvPicPr>
        <p:blipFill rotWithShape="1">
          <a:blip r:embed="rId3"/>
          <a:srcRect l="8472" t="2979"/>
          <a:stretch/>
        </p:blipFill>
        <p:spPr>
          <a:xfrm>
            <a:off x="6342677" y="1508906"/>
            <a:ext cx="1561398" cy="1674959"/>
          </a:xfrm>
          <a:prstGeom prst="rect">
            <a:avLst/>
          </a:prstGeom>
        </p:spPr>
      </p:pic>
      <p:pic>
        <p:nvPicPr>
          <p:cNvPr id="64" name="图片 63">
            <a:extLst>
              <a:ext uri="{FF2B5EF4-FFF2-40B4-BE49-F238E27FC236}">
                <a16:creationId xmlns:a16="http://schemas.microsoft.com/office/drawing/2014/main" id="{47CF70FF-93EB-47B0-A501-87D19B03AEEF}"/>
              </a:ext>
            </a:extLst>
          </p:cNvPr>
          <p:cNvPicPr>
            <a:picLocks noChangeAspect="1"/>
          </p:cNvPicPr>
          <p:nvPr/>
        </p:nvPicPr>
        <p:blipFill>
          <a:blip r:embed="rId4"/>
          <a:stretch>
            <a:fillRect/>
          </a:stretch>
        </p:blipFill>
        <p:spPr>
          <a:xfrm rot="16200000">
            <a:off x="8192173" y="1420582"/>
            <a:ext cx="1458634" cy="1860441"/>
          </a:xfrm>
          <a:prstGeom prst="rect">
            <a:avLst/>
          </a:prstGeom>
        </p:spPr>
      </p:pic>
      <p:pic>
        <p:nvPicPr>
          <p:cNvPr id="65" name="图片 64">
            <a:extLst>
              <a:ext uri="{FF2B5EF4-FFF2-40B4-BE49-F238E27FC236}">
                <a16:creationId xmlns:a16="http://schemas.microsoft.com/office/drawing/2014/main" id="{B3D438BE-222A-4CE3-97B4-3441ED206F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27" t="16016" r="4760" b="11561"/>
          <a:stretch/>
        </p:blipFill>
        <p:spPr>
          <a:xfrm>
            <a:off x="10014789" y="1626470"/>
            <a:ext cx="1927555" cy="1466474"/>
          </a:xfrm>
          <a:prstGeom prst="rect">
            <a:avLst/>
          </a:prstGeom>
        </p:spPr>
      </p:pic>
      <p:sp>
        <p:nvSpPr>
          <p:cNvPr id="4" name="矩形 3">
            <a:extLst>
              <a:ext uri="{FF2B5EF4-FFF2-40B4-BE49-F238E27FC236}">
                <a16:creationId xmlns:a16="http://schemas.microsoft.com/office/drawing/2014/main" id="{A996BFF5-B7AB-4474-9B0E-76EC0B285E74}"/>
              </a:ext>
            </a:extLst>
          </p:cNvPr>
          <p:cNvSpPr/>
          <p:nvPr/>
        </p:nvSpPr>
        <p:spPr>
          <a:xfrm>
            <a:off x="6342677" y="1473858"/>
            <a:ext cx="5599668" cy="19412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98874F88-45E0-4D11-8986-ACB57ADBDA19}"/>
              </a:ext>
            </a:extLst>
          </p:cNvPr>
          <p:cNvSpPr txBox="1"/>
          <p:nvPr/>
        </p:nvSpPr>
        <p:spPr>
          <a:xfrm>
            <a:off x="6671271" y="3091602"/>
            <a:ext cx="1361088" cy="369332"/>
          </a:xfrm>
          <a:prstGeom prst="rect">
            <a:avLst/>
          </a:prstGeom>
          <a:noFill/>
        </p:spPr>
        <p:txBody>
          <a:bodyPr wrap="square">
            <a:spAutoFit/>
          </a:bodyPr>
          <a:lstStyle/>
          <a:p>
            <a:r>
              <a:rPr lang="en-US" altLang="zh-CN" dirty="0"/>
              <a:t>Too thick</a:t>
            </a:r>
            <a:endParaRPr lang="zh-CN" altLang="en-US" dirty="0"/>
          </a:p>
        </p:txBody>
      </p:sp>
      <p:sp>
        <p:nvSpPr>
          <p:cNvPr id="67" name="文本框 66">
            <a:extLst>
              <a:ext uri="{FF2B5EF4-FFF2-40B4-BE49-F238E27FC236}">
                <a16:creationId xmlns:a16="http://schemas.microsoft.com/office/drawing/2014/main" id="{8A147E04-29A2-4E8D-A281-AB72AA61CCDA}"/>
              </a:ext>
            </a:extLst>
          </p:cNvPr>
          <p:cNvSpPr txBox="1"/>
          <p:nvPr/>
        </p:nvSpPr>
        <p:spPr>
          <a:xfrm>
            <a:off x="8150752" y="3071774"/>
            <a:ext cx="4023254" cy="369332"/>
          </a:xfrm>
          <a:prstGeom prst="rect">
            <a:avLst/>
          </a:prstGeom>
          <a:noFill/>
        </p:spPr>
        <p:txBody>
          <a:bodyPr wrap="square">
            <a:spAutoFit/>
          </a:bodyPr>
          <a:lstStyle/>
          <a:p>
            <a:r>
              <a:rPr lang="en-US" altLang="zh-CN" dirty="0"/>
              <a:t>Lifetime is very short under SR of CEPC</a:t>
            </a:r>
            <a:endParaRPr lang="zh-CN" altLang="en-US" dirty="0"/>
          </a:p>
        </p:txBody>
      </p:sp>
      <p:sp>
        <p:nvSpPr>
          <p:cNvPr id="62" name="灯片编号占位符 3">
            <a:extLst>
              <a:ext uri="{FF2B5EF4-FFF2-40B4-BE49-F238E27FC236}">
                <a16:creationId xmlns:a16="http://schemas.microsoft.com/office/drawing/2014/main" id="{7ED5B0CB-DF90-4261-B19C-AAA48FCA0AA5}"/>
              </a:ext>
            </a:extLst>
          </p:cNvPr>
          <p:cNvSpPr>
            <a:spLocks noGrp="1"/>
          </p:cNvSpPr>
          <p:nvPr>
            <p:ph type="sldNum" sz="quarter" idx="12"/>
          </p:nvPr>
        </p:nvSpPr>
        <p:spPr>
          <a:xfrm>
            <a:off x="11155680" y="6380480"/>
            <a:ext cx="426720" cy="340996"/>
          </a:xfrm>
        </p:spPr>
        <p:txBody>
          <a:bodyPr/>
          <a:lstStyle/>
          <a:p>
            <a:fld id="{3439F095-3CD2-4D9F-8394-BD3C24143187}" type="slidenum">
              <a:rPr lang="zh-CN" altLang="en-US" smtClean="0"/>
              <a:t>26</a:t>
            </a:fld>
            <a:endParaRPr lang="zh-CN" altLang="en-US"/>
          </a:p>
        </p:txBody>
      </p:sp>
    </p:spTree>
    <p:extLst>
      <p:ext uri="{BB962C8B-B14F-4D97-AF65-F5344CB8AC3E}">
        <p14:creationId xmlns:p14="http://schemas.microsoft.com/office/powerpoint/2010/main" val="1417703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7F3C1B4-6D8B-4808-996C-6AA3E6913FF6}"/>
              </a:ext>
            </a:extLst>
          </p:cNvPr>
          <p:cNvSpPr>
            <a:spLocks noGrp="1"/>
          </p:cNvSpPr>
          <p:nvPr>
            <p:ph type="title"/>
          </p:nvPr>
        </p:nvSpPr>
        <p:spPr/>
        <p:txBody>
          <a:bodyPr/>
          <a:lstStyle/>
          <a:p>
            <a:r>
              <a:rPr lang="en-GB" altLang="zh-CN" dirty="0">
                <a:solidFill>
                  <a:schemeClr val="accent1">
                    <a:lumMod val="75000"/>
                  </a:schemeClr>
                </a:solidFill>
              </a:rPr>
              <a:t>Spray</a:t>
            </a:r>
            <a:r>
              <a:rPr lang="en-US" altLang="zh-CN" dirty="0" err="1">
                <a:solidFill>
                  <a:schemeClr val="accent1">
                    <a:lumMod val="75000"/>
                  </a:schemeClr>
                </a:solidFill>
              </a:rPr>
              <a:t>ing</a:t>
            </a:r>
            <a:r>
              <a:rPr lang="en-GB" altLang="zh-CN" dirty="0">
                <a:solidFill>
                  <a:schemeClr val="accent1">
                    <a:lumMod val="75000"/>
                  </a:schemeClr>
                </a:solidFill>
              </a:rPr>
              <a:t> for heating film</a:t>
            </a:r>
          </a:p>
        </p:txBody>
      </p:sp>
      <p:grpSp>
        <p:nvGrpSpPr>
          <p:cNvPr id="17" name="组合 16">
            <a:extLst>
              <a:ext uri="{FF2B5EF4-FFF2-40B4-BE49-F238E27FC236}">
                <a16:creationId xmlns:a16="http://schemas.microsoft.com/office/drawing/2014/main" id="{2B17B5A3-C039-49B2-9C14-351B92EFF3CD}"/>
              </a:ext>
            </a:extLst>
          </p:cNvPr>
          <p:cNvGrpSpPr/>
          <p:nvPr/>
        </p:nvGrpSpPr>
        <p:grpSpPr>
          <a:xfrm>
            <a:off x="560953" y="3832746"/>
            <a:ext cx="2047753" cy="824280"/>
            <a:chOff x="403696" y="3162759"/>
            <a:chExt cx="4192406" cy="2066441"/>
          </a:xfrm>
        </p:grpSpPr>
        <p:sp>
          <p:nvSpPr>
            <p:cNvPr id="14" name="立方体 13">
              <a:extLst>
                <a:ext uri="{FF2B5EF4-FFF2-40B4-BE49-F238E27FC236}">
                  <a16:creationId xmlns:a16="http://schemas.microsoft.com/office/drawing/2014/main" id="{48AD37B2-4CBB-496A-82FA-26DC32A9E869}"/>
                </a:ext>
              </a:extLst>
            </p:cNvPr>
            <p:cNvSpPr/>
            <p:nvPr/>
          </p:nvSpPr>
          <p:spPr>
            <a:xfrm>
              <a:off x="422537" y="3466973"/>
              <a:ext cx="4154725" cy="1762227"/>
            </a:xfrm>
            <a:prstGeom prst="cube">
              <a:avLst>
                <a:gd name="adj" fmla="val 666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立方体 12">
              <a:extLst>
                <a:ext uri="{FF2B5EF4-FFF2-40B4-BE49-F238E27FC236}">
                  <a16:creationId xmlns:a16="http://schemas.microsoft.com/office/drawing/2014/main" id="{93E4F53D-0070-420E-9393-00A376B8C3C1}"/>
                </a:ext>
              </a:extLst>
            </p:cNvPr>
            <p:cNvSpPr/>
            <p:nvPr/>
          </p:nvSpPr>
          <p:spPr>
            <a:xfrm>
              <a:off x="422643" y="3398947"/>
              <a:ext cx="4154724" cy="1249726"/>
            </a:xfrm>
            <a:prstGeom prst="cube">
              <a:avLst>
                <a:gd name="adj" fmla="val 931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立方体 14">
              <a:extLst>
                <a:ext uri="{FF2B5EF4-FFF2-40B4-BE49-F238E27FC236}">
                  <a16:creationId xmlns:a16="http://schemas.microsoft.com/office/drawing/2014/main" id="{DC9430EF-4DF2-433A-B40C-554BAEEB663F}"/>
                </a:ext>
              </a:extLst>
            </p:cNvPr>
            <p:cNvSpPr/>
            <p:nvPr/>
          </p:nvSpPr>
          <p:spPr>
            <a:xfrm>
              <a:off x="403696" y="3342868"/>
              <a:ext cx="4192406" cy="1225756"/>
            </a:xfrm>
            <a:prstGeom prst="cube">
              <a:avLst>
                <a:gd name="adj" fmla="val 9519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立方体 11">
              <a:extLst>
                <a:ext uri="{FF2B5EF4-FFF2-40B4-BE49-F238E27FC236}">
                  <a16:creationId xmlns:a16="http://schemas.microsoft.com/office/drawing/2014/main" id="{9EF6BAA3-CF2C-4D14-AEBC-349610906389}"/>
                </a:ext>
              </a:extLst>
            </p:cNvPr>
            <p:cNvSpPr/>
            <p:nvPr/>
          </p:nvSpPr>
          <p:spPr>
            <a:xfrm>
              <a:off x="423112" y="3212976"/>
              <a:ext cx="4089392" cy="1281209"/>
            </a:xfrm>
            <a:prstGeom prst="cube">
              <a:avLst>
                <a:gd name="adj" fmla="val 865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立方体 15">
              <a:extLst>
                <a:ext uri="{FF2B5EF4-FFF2-40B4-BE49-F238E27FC236}">
                  <a16:creationId xmlns:a16="http://schemas.microsoft.com/office/drawing/2014/main" id="{DA16598B-6343-4E4A-A4AE-30C2342B302F}"/>
                </a:ext>
              </a:extLst>
            </p:cNvPr>
            <p:cNvSpPr/>
            <p:nvPr/>
          </p:nvSpPr>
          <p:spPr>
            <a:xfrm>
              <a:off x="422432" y="3162759"/>
              <a:ext cx="4089392" cy="1172500"/>
            </a:xfrm>
            <a:prstGeom prst="cube">
              <a:avLst>
                <a:gd name="adj" fmla="val 931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33" name="箭头: 右 32">
            <a:extLst>
              <a:ext uri="{FF2B5EF4-FFF2-40B4-BE49-F238E27FC236}">
                <a16:creationId xmlns:a16="http://schemas.microsoft.com/office/drawing/2014/main" id="{EDD81E8B-00FF-4648-BDC7-512B01FA792A}"/>
              </a:ext>
            </a:extLst>
          </p:cNvPr>
          <p:cNvSpPr/>
          <p:nvPr/>
        </p:nvSpPr>
        <p:spPr>
          <a:xfrm>
            <a:off x="2567739" y="4115030"/>
            <a:ext cx="461519" cy="4889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87" name="组合 86">
            <a:extLst>
              <a:ext uri="{FF2B5EF4-FFF2-40B4-BE49-F238E27FC236}">
                <a16:creationId xmlns:a16="http://schemas.microsoft.com/office/drawing/2014/main" id="{4A5F991F-D569-4DD7-AC9C-251E0551E726}"/>
              </a:ext>
            </a:extLst>
          </p:cNvPr>
          <p:cNvGrpSpPr/>
          <p:nvPr/>
        </p:nvGrpSpPr>
        <p:grpSpPr>
          <a:xfrm>
            <a:off x="3171347" y="2054905"/>
            <a:ext cx="3543405" cy="2578694"/>
            <a:chOff x="3541086" y="2466204"/>
            <a:chExt cx="4475905" cy="3946036"/>
          </a:xfrm>
        </p:grpSpPr>
        <p:sp>
          <p:nvSpPr>
            <p:cNvPr id="19" name="立方体 18">
              <a:extLst>
                <a:ext uri="{FF2B5EF4-FFF2-40B4-BE49-F238E27FC236}">
                  <a16:creationId xmlns:a16="http://schemas.microsoft.com/office/drawing/2014/main" id="{B10C89EB-419B-4473-8ED2-4C6670DDCF5E}"/>
                </a:ext>
              </a:extLst>
            </p:cNvPr>
            <p:cNvSpPr/>
            <p:nvPr/>
          </p:nvSpPr>
          <p:spPr>
            <a:xfrm>
              <a:off x="3597279" y="5609362"/>
              <a:ext cx="3467113" cy="775906"/>
            </a:xfrm>
            <a:prstGeom prst="cube">
              <a:avLst>
                <a:gd name="adj" fmla="val 666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0" name="立方体 19">
              <a:extLst>
                <a:ext uri="{FF2B5EF4-FFF2-40B4-BE49-F238E27FC236}">
                  <a16:creationId xmlns:a16="http://schemas.microsoft.com/office/drawing/2014/main" id="{1E308170-EB05-4ABC-94EC-3FAE118CA081}"/>
                </a:ext>
              </a:extLst>
            </p:cNvPr>
            <p:cNvSpPr/>
            <p:nvPr/>
          </p:nvSpPr>
          <p:spPr>
            <a:xfrm>
              <a:off x="3610938" y="5260229"/>
              <a:ext cx="3467112" cy="600978"/>
            </a:xfrm>
            <a:prstGeom prst="cube">
              <a:avLst>
                <a:gd name="adj" fmla="val 931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2" name="立方体 21">
              <a:extLst>
                <a:ext uri="{FF2B5EF4-FFF2-40B4-BE49-F238E27FC236}">
                  <a16:creationId xmlns:a16="http://schemas.microsoft.com/office/drawing/2014/main" id="{5266B0FF-6047-4647-8916-3F0F0F39BC2F}"/>
                </a:ext>
              </a:extLst>
            </p:cNvPr>
            <p:cNvSpPr/>
            <p:nvPr/>
          </p:nvSpPr>
          <p:spPr>
            <a:xfrm>
              <a:off x="3647729" y="3629337"/>
              <a:ext cx="3412593" cy="498572"/>
            </a:xfrm>
            <a:prstGeom prst="cube">
              <a:avLst>
                <a:gd name="adj" fmla="val 865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3" name="立方体 22">
              <a:extLst>
                <a:ext uri="{FF2B5EF4-FFF2-40B4-BE49-F238E27FC236}">
                  <a16:creationId xmlns:a16="http://schemas.microsoft.com/office/drawing/2014/main" id="{1351BED8-53EB-4946-870B-0A257D4037FA}"/>
                </a:ext>
              </a:extLst>
            </p:cNvPr>
            <p:cNvSpPr/>
            <p:nvPr/>
          </p:nvSpPr>
          <p:spPr>
            <a:xfrm>
              <a:off x="3642040" y="4771364"/>
              <a:ext cx="3412593" cy="511817"/>
            </a:xfrm>
            <a:prstGeom prst="cube">
              <a:avLst>
                <a:gd name="adj" fmla="val 931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5" name="立方体 24">
              <a:extLst>
                <a:ext uri="{FF2B5EF4-FFF2-40B4-BE49-F238E27FC236}">
                  <a16:creationId xmlns:a16="http://schemas.microsoft.com/office/drawing/2014/main" id="{A3F50915-45D4-42FC-A5B1-40D479F01713}"/>
                </a:ext>
              </a:extLst>
            </p:cNvPr>
            <p:cNvSpPr/>
            <p:nvPr/>
          </p:nvSpPr>
          <p:spPr>
            <a:xfrm>
              <a:off x="3699350" y="2466204"/>
              <a:ext cx="3412593" cy="600977"/>
            </a:xfrm>
            <a:prstGeom prst="cube">
              <a:avLst>
                <a:gd name="adj" fmla="val 931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6" name="箭头: 下 25">
              <a:extLst>
                <a:ext uri="{FF2B5EF4-FFF2-40B4-BE49-F238E27FC236}">
                  <a16:creationId xmlns:a16="http://schemas.microsoft.com/office/drawing/2014/main" id="{6B099E02-FD48-49F3-AB36-D6FFF06D6C6D}"/>
                </a:ext>
              </a:extLst>
            </p:cNvPr>
            <p:cNvSpPr/>
            <p:nvPr/>
          </p:nvSpPr>
          <p:spPr>
            <a:xfrm rot="16200000">
              <a:off x="3601269" y="3667474"/>
              <a:ext cx="216025" cy="3363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7" name="箭头: 下 26">
              <a:extLst>
                <a:ext uri="{FF2B5EF4-FFF2-40B4-BE49-F238E27FC236}">
                  <a16:creationId xmlns:a16="http://schemas.microsoft.com/office/drawing/2014/main" id="{DB06F3BE-2BB9-4F4D-B143-4CE06EA479F8}"/>
                </a:ext>
              </a:extLst>
            </p:cNvPr>
            <p:cNvSpPr/>
            <p:nvPr/>
          </p:nvSpPr>
          <p:spPr>
            <a:xfrm rot="16200000">
              <a:off x="7003930" y="3681726"/>
              <a:ext cx="216025" cy="3363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8" name="文本框 27">
              <a:extLst>
                <a:ext uri="{FF2B5EF4-FFF2-40B4-BE49-F238E27FC236}">
                  <a16:creationId xmlns:a16="http://schemas.microsoft.com/office/drawing/2014/main" id="{04C93B03-1257-4D7E-8703-B65687C432AD}"/>
                </a:ext>
              </a:extLst>
            </p:cNvPr>
            <p:cNvSpPr txBox="1"/>
            <p:nvPr/>
          </p:nvSpPr>
          <p:spPr>
            <a:xfrm>
              <a:off x="4719271" y="3681782"/>
              <a:ext cx="1691161" cy="3767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1" dirty="0">
                  <a:solidFill>
                    <a:prstClr val="white"/>
                  </a:solidFill>
                  <a:latin typeface="宋体" panose="02010600030101010101" pitchFamily="2" charset="-122"/>
                  <a:ea typeface="宋体" panose="02010600030101010101" pitchFamily="2" charset="-122"/>
                </a:rPr>
                <a:t>Conductivity layer</a:t>
              </a:r>
              <a:endParaRPr kumimoji="0" lang="zh-CN" altLang="en-US" sz="10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9" name="文本框 28">
              <a:extLst>
                <a:ext uri="{FF2B5EF4-FFF2-40B4-BE49-F238E27FC236}">
                  <a16:creationId xmlns:a16="http://schemas.microsoft.com/office/drawing/2014/main" id="{D708E593-82A9-4F89-BA6F-7890D34C3DC6}"/>
                </a:ext>
              </a:extLst>
            </p:cNvPr>
            <p:cNvSpPr txBox="1"/>
            <p:nvPr/>
          </p:nvSpPr>
          <p:spPr>
            <a:xfrm>
              <a:off x="4719271" y="2560063"/>
              <a:ext cx="1286189" cy="3767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Ceramic layer</a:t>
              </a:r>
              <a:endParaRPr kumimoji="0" lang="zh-CN" altLang="en-US"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30" name="文本框 29">
              <a:extLst>
                <a:ext uri="{FF2B5EF4-FFF2-40B4-BE49-F238E27FC236}">
                  <a16:creationId xmlns:a16="http://schemas.microsoft.com/office/drawing/2014/main" id="{85EF03D3-C2F6-403E-A3B1-D9A2B1B689AE}"/>
                </a:ext>
              </a:extLst>
            </p:cNvPr>
            <p:cNvSpPr txBox="1"/>
            <p:nvPr/>
          </p:nvSpPr>
          <p:spPr>
            <a:xfrm>
              <a:off x="4789661" y="4811383"/>
              <a:ext cx="1286189" cy="3767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Ceramic layer</a:t>
              </a:r>
              <a:endParaRPr kumimoji="0" lang="zh-CN" altLang="en-US"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31" name="文本框 30">
              <a:extLst>
                <a:ext uri="{FF2B5EF4-FFF2-40B4-BE49-F238E27FC236}">
                  <a16:creationId xmlns:a16="http://schemas.microsoft.com/office/drawing/2014/main" id="{6862EEE0-B822-443F-A3B0-66C83CD84197}"/>
                </a:ext>
              </a:extLst>
            </p:cNvPr>
            <p:cNvSpPr txBox="1"/>
            <p:nvPr/>
          </p:nvSpPr>
          <p:spPr>
            <a:xfrm>
              <a:off x="3949606" y="5401504"/>
              <a:ext cx="3328269" cy="3767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Cu/ceramic transition layer</a:t>
              </a:r>
              <a:endParaRPr kumimoji="0" lang="zh-CN" altLang="en-US"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32" name="文本框 31">
              <a:extLst>
                <a:ext uri="{FF2B5EF4-FFF2-40B4-BE49-F238E27FC236}">
                  <a16:creationId xmlns:a16="http://schemas.microsoft.com/office/drawing/2014/main" id="{05237AA9-D1BE-4DBC-AC89-2D952CD3752D}"/>
                </a:ext>
              </a:extLst>
            </p:cNvPr>
            <p:cNvSpPr txBox="1"/>
            <p:nvPr/>
          </p:nvSpPr>
          <p:spPr>
            <a:xfrm>
              <a:off x="4893197" y="6035461"/>
              <a:ext cx="1367184" cy="3767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1" dirty="0">
                  <a:solidFill>
                    <a:prstClr val="black"/>
                  </a:solidFill>
                  <a:latin typeface="宋体" panose="02010600030101010101" pitchFamily="2" charset="-122"/>
                  <a:ea typeface="宋体" panose="02010600030101010101" pitchFamily="2" charset="-122"/>
                </a:rPr>
                <a:t>Vacuum chamber</a:t>
              </a:r>
              <a:endParaRPr kumimoji="0" lang="zh-CN" altLang="en-US"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34" name="文本框 33">
              <a:extLst>
                <a:ext uri="{FF2B5EF4-FFF2-40B4-BE49-F238E27FC236}">
                  <a16:creationId xmlns:a16="http://schemas.microsoft.com/office/drawing/2014/main" id="{2B916BD5-19EC-4BBD-9D76-D4096A61B066}"/>
                </a:ext>
              </a:extLst>
            </p:cNvPr>
            <p:cNvSpPr txBox="1"/>
            <p:nvPr/>
          </p:nvSpPr>
          <p:spPr>
            <a:xfrm>
              <a:off x="7316457" y="3629336"/>
              <a:ext cx="700534" cy="3767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I</a:t>
              </a:r>
              <a:endParaRPr kumimoji="0" lang="zh-CN" altLang="en-US" sz="10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37" name="箭头: 下 36">
              <a:extLst>
                <a:ext uri="{FF2B5EF4-FFF2-40B4-BE49-F238E27FC236}">
                  <a16:creationId xmlns:a16="http://schemas.microsoft.com/office/drawing/2014/main" id="{38C45C81-FCDE-49F4-A399-8D811C7B705F}"/>
                </a:ext>
              </a:extLst>
            </p:cNvPr>
            <p:cNvSpPr/>
            <p:nvPr/>
          </p:nvSpPr>
          <p:spPr>
            <a:xfrm>
              <a:off x="3922035" y="4193173"/>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8" name="箭头: 下 37">
              <a:extLst>
                <a:ext uri="{FF2B5EF4-FFF2-40B4-BE49-F238E27FC236}">
                  <a16:creationId xmlns:a16="http://schemas.microsoft.com/office/drawing/2014/main" id="{F7D75267-655C-492B-BC6B-08F28E7881F5}"/>
                </a:ext>
              </a:extLst>
            </p:cNvPr>
            <p:cNvSpPr/>
            <p:nvPr/>
          </p:nvSpPr>
          <p:spPr>
            <a:xfrm>
              <a:off x="4100258"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9" name="箭头: 下 38">
              <a:extLst>
                <a:ext uri="{FF2B5EF4-FFF2-40B4-BE49-F238E27FC236}">
                  <a16:creationId xmlns:a16="http://schemas.microsoft.com/office/drawing/2014/main" id="{89227408-2D3C-4D45-8C86-809F35D9A781}"/>
                </a:ext>
              </a:extLst>
            </p:cNvPr>
            <p:cNvSpPr/>
            <p:nvPr/>
          </p:nvSpPr>
          <p:spPr>
            <a:xfrm>
              <a:off x="4277893"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0" name="箭头: 下 39">
              <a:extLst>
                <a:ext uri="{FF2B5EF4-FFF2-40B4-BE49-F238E27FC236}">
                  <a16:creationId xmlns:a16="http://schemas.microsoft.com/office/drawing/2014/main" id="{2E2C2CB9-6478-4961-BCD7-77B4E1CE6BFE}"/>
                </a:ext>
              </a:extLst>
            </p:cNvPr>
            <p:cNvSpPr/>
            <p:nvPr/>
          </p:nvSpPr>
          <p:spPr>
            <a:xfrm flipH="1">
              <a:off x="4446462"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1" name="箭头: 下 40">
              <a:extLst>
                <a:ext uri="{FF2B5EF4-FFF2-40B4-BE49-F238E27FC236}">
                  <a16:creationId xmlns:a16="http://schemas.microsoft.com/office/drawing/2014/main" id="{860093FE-8DAF-41E1-ABFF-1B293C37D7BE}"/>
                </a:ext>
              </a:extLst>
            </p:cNvPr>
            <p:cNvSpPr/>
            <p:nvPr/>
          </p:nvSpPr>
          <p:spPr>
            <a:xfrm flipH="1">
              <a:off x="4611160"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2" name="箭头: 下 41">
              <a:extLst>
                <a:ext uri="{FF2B5EF4-FFF2-40B4-BE49-F238E27FC236}">
                  <a16:creationId xmlns:a16="http://schemas.microsoft.com/office/drawing/2014/main" id="{2075A242-E63C-4217-BFBA-AF2BA891A788}"/>
                </a:ext>
              </a:extLst>
            </p:cNvPr>
            <p:cNvSpPr/>
            <p:nvPr/>
          </p:nvSpPr>
          <p:spPr>
            <a:xfrm flipH="1">
              <a:off x="5844783" y="4190985"/>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3" name="箭头: 下 42">
              <a:extLst>
                <a:ext uri="{FF2B5EF4-FFF2-40B4-BE49-F238E27FC236}">
                  <a16:creationId xmlns:a16="http://schemas.microsoft.com/office/drawing/2014/main" id="{1828AC6F-56FE-4E1B-885B-5EB6AFB81552}"/>
                </a:ext>
              </a:extLst>
            </p:cNvPr>
            <p:cNvSpPr/>
            <p:nvPr/>
          </p:nvSpPr>
          <p:spPr>
            <a:xfrm>
              <a:off x="3730276" y="4190985"/>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4" name="箭头: 下 43">
              <a:extLst>
                <a:ext uri="{FF2B5EF4-FFF2-40B4-BE49-F238E27FC236}">
                  <a16:creationId xmlns:a16="http://schemas.microsoft.com/office/drawing/2014/main" id="{2C6BC19D-1742-4634-AF62-3982473EB88F}"/>
                </a:ext>
              </a:extLst>
            </p:cNvPr>
            <p:cNvSpPr/>
            <p:nvPr/>
          </p:nvSpPr>
          <p:spPr>
            <a:xfrm flipH="1">
              <a:off x="5693595" y="4193212"/>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5" name="箭头: 下 44">
              <a:extLst>
                <a:ext uri="{FF2B5EF4-FFF2-40B4-BE49-F238E27FC236}">
                  <a16:creationId xmlns:a16="http://schemas.microsoft.com/office/drawing/2014/main" id="{D0E1B2EE-18A6-497A-B012-0DFD3E204C65}"/>
                </a:ext>
              </a:extLst>
            </p:cNvPr>
            <p:cNvSpPr/>
            <p:nvPr/>
          </p:nvSpPr>
          <p:spPr>
            <a:xfrm flipH="1">
              <a:off x="6118139" y="4191162"/>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6" name="箭头: 下 45">
              <a:extLst>
                <a:ext uri="{FF2B5EF4-FFF2-40B4-BE49-F238E27FC236}">
                  <a16:creationId xmlns:a16="http://schemas.microsoft.com/office/drawing/2014/main" id="{0F71CCED-B4F5-49AF-BBC0-3BBFFE3E321A}"/>
                </a:ext>
              </a:extLst>
            </p:cNvPr>
            <p:cNvSpPr/>
            <p:nvPr/>
          </p:nvSpPr>
          <p:spPr>
            <a:xfrm flipH="1">
              <a:off x="5981461"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7" name="箭头: 下 46">
              <a:extLst>
                <a:ext uri="{FF2B5EF4-FFF2-40B4-BE49-F238E27FC236}">
                  <a16:creationId xmlns:a16="http://schemas.microsoft.com/office/drawing/2014/main" id="{34A13C75-B592-450C-96B0-7FD162D81F4D}"/>
                </a:ext>
              </a:extLst>
            </p:cNvPr>
            <p:cNvSpPr/>
            <p:nvPr/>
          </p:nvSpPr>
          <p:spPr>
            <a:xfrm flipH="1">
              <a:off x="6417270" y="4185150"/>
              <a:ext cx="11663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8" name="箭头: 下 47">
              <a:extLst>
                <a:ext uri="{FF2B5EF4-FFF2-40B4-BE49-F238E27FC236}">
                  <a16:creationId xmlns:a16="http://schemas.microsoft.com/office/drawing/2014/main" id="{8ADC8DF4-35F9-48CB-BCFA-EF63A51A89AA}"/>
                </a:ext>
              </a:extLst>
            </p:cNvPr>
            <p:cNvSpPr/>
            <p:nvPr/>
          </p:nvSpPr>
          <p:spPr>
            <a:xfrm flipH="1">
              <a:off x="6263034" y="4185150"/>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49" name="文本框 48">
              <a:extLst>
                <a:ext uri="{FF2B5EF4-FFF2-40B4-BE49-F238E27FC236}">
                  <a16:creationId xmlns:a16="http://schemas.microsoft.com/office/drawing/2014/main" id="{4606F48B-D57C-4073-9C5C-E295320C92CD}"/>
                </a:ext>
              </a:extLst>
            </p:cNvPr>
            <p:cNvSpPr txBox="1"/>
            <p:nvPr/>
          </p:nvSpPr>
          <p:spPr>
            <a:xfrm>
              <a:off x="4703769" y="4229838"/>
              <a:ext cx="1043206" cy="3767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Conduction</a:t>
              </a:r>
              <a:endParaRPr kumimoji="0" lang="zh-CN" altLang="en-US"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cxnSp>
          <p:nvCxnSpPr>
            <p:cNvPr id="52" name="连接符: 曲线 51">
              <a:extLst>
                <a:ext uri="{FF2B5EF4-FFF2-40B4-BE49-F238E27FC236}">
                  <a16:creationId xmlns:a16="http://schemas.microsoft.com/office/drawing/2014/main" id="{9AA3BD36-1124-444F-A0B7-0D87B6805B56}"/>
                </a:ext>
              </a:extLst>
            </p:cNvPr>
            <p:cNvCxnSpPr>
              <a:cxnSpLocks/>
            </p:cNvCxnSpPr>
            <p:nvPr/>
          </p:nvCxnSpPr>
          <p:spPr>
            <a:xfrm rot="16200000" flipV="1">
              <a:off x="4150163" y="3506892"/>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连接符: 曲线 53">
              <a:extLst>
                <a:ext uri="{FF2B5EF4-FFF2-40B4-BE49-F238E27FC236}">
                  <a16:creationId xmlns:a16="http://schemas.microsoft.com/office/drawing/2014/main" id="{BD9F03D6-95CE-4143-BB0F-B95B508A7255}"/>
                </a:ext>
              </a:extLst>
            </p:cNvPr>
            <p:cNvCxnSpPr>
              <a:cxnSpLocks/>
            </p:cNvCxnSpPr>
            <p:nvPr/>
          </p:nvCxnSpPr>
          <p:spPr>
            <a:xfrm rot="16200000" flipV="1">
              <a:off x="3971374" y="3506891"/>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连接符: 曲线 54">
              <a:extLst>
                <a:ext uri="{FF2B5EF4-FFF2-40B4-BE49-F238E27FC236}">
                  <a16:creationId xmlns:a16="http://schemas.microsoft.com/office/drawing/2014/main" id="{D44845CD-EBFE-4142-B05C-B11A21DA534D}"/>
                </a:ext>
              </a:extLst>
            </p:cNvPr>
            <p:cNvCxnSpPr>
              <a:cxnSpLocks/>
            </p:cNvCxnSpPr>
            <p:nvPr/>
          </p:nvCxnSpPr>
          <p:spPr>
            <a:xfrm rot="16200000" flipV="1">
              <a:off x="4369560" y="3497164"/>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F8B8A13C-A219-4076-8C3B-CA0723589269}"/>
                </a:ext>
              </a:extLst>
            </p:cNvPr>
            <p:cNvSpPr txBox="1"/>
            <p:nvPr/>
          </p:nvSpPr>
          <p:spPr>
            <a:xfrm>
              <a:off x="3782076" y="3075650"/>
              <a:ext cx="1043206" cy="3767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Convection</a:t>
              </a:r>
              <a:endParaRPr kumimoji="0" lang="zh-CN" altLang="en-US"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65" name="任意多边形: 形状 64">
              <a:extLst>
                <a:ext uri="{FF2B5EF4-FFF2-40B4-BE49-F238E27FC236}">
                  <a16:creationId xmlns:a16="http://schemas.microsoft.com/office/drawing/2014/main" id="{36C6C12A-B2C6-4C66-BE9C-36314E238C01}"/>
                </a:ext>
              </a:extLst>
            </p:cNvPr>
            <p:cNvSpPr/>
            <p:nvPr/>
          </p:nvSpPr>
          <p:spPr>
            <a:xfrm>
              <a:off x="6019519" y="3268596"/>
              <a:ext cx="479324" cy="590373"/>
            </a:xfrm>
            <a:custGeom>
              <a:avLst/>
              <a:gdLst>
                <a:gd name="connsiteX0" fmla="*/ 0 w 285750"/>
                <a:gd name="connsiteY0" fmla="*/ 403860 h 403860"/>
                <a:gd name="connsiteX1" fmla="*/ 15240 w 285750"/>
                <a:gd name="connsiteY1" fmla="*/ 384810 h 403860"/>
                <a:gd name="connsiteX2" fmla="*/ 38100 w 285750"/>
                <a:gd name="connsiteY2" fmla="*/ 361950 h 403860"/>
                <a:gd name="connsiteX3" fmla="*/ 57150 w 285750"/>
                <a:gd name="connsiteY3" fmla="*/ 327660 h 403860"/>
                <a:gd name="connsiteX4" fmla="*/ 72390 w 285750"/>
                <a:gd name="connsiteY4" fmla="*/ 289560 h 403860"/>
                <a:gd name="connsiteX5" fmla="*/ 57150 w 285750"/>
                <a:gd name="connsiteY5" fmla="*/ 240030 h 403860"/>
                <a:gd name="connsiteX6" fmla="*/ 49530 w 285750"/>
                <a:gd name="connsiteY6" fmla="*/ 228600 h 403860"/>
                <a:gd name="connsiteX7" fmla="*/ 34290 w 285750"/>
                <a:gd name="connsiteY7" fmla="*/ 220980 h 403860"/>
                <a:gd name="connsiteX8" fmla="*/ 19050 w 285750"/>
                <a:gd name="connsiteY8" fmla="*/ 247650 h 403860"/>
                <a:gd name="connsiteX9" fmla="*/ 45720 w 285750"/>
                <a:gd name="connsiteY9" fmla="*/ 312420 h 403860"/>
                <a:gd name="connsiteX10" fmla="*/ 64770 w 285750"/>
                <a:gd name="connsiteY10" fmla="*/ 316230 h 403860"/>
                <a:gd name="connsiteX11" fmla="*/ 83820 w 285750"/>
                <a:gd name="connsiteY11" fmla="*/ 308610 h 403860"/>
                <a:gd name="connsiteX12" fmla="*/ 114300 w 285750"/>
                <a:gd name="connsiteY12" fmla="*/ 274320 h 403860"/>
                <a:gd name="connsiteX13" fmla="*/ 91440 w 285750"/>
                <a:gd name="connsiteY13" fmla="*/ 175260 h 403860"/>
                <a:gd name="connsiteX14" fmla="*/ 76200 w 285750"/>
                <a:gd name="connsiteY14" fmla="*/ 171450 h 403860"/>
                <a:gd name="connsiteX15" fmla="*/ 64770 w 285750"/>
                <a:gd name="connsiteY15" fmla="*/ 190500 h 403860"/>
                <a:gd name="connsiteX16" fmla="*/ 83820 w 285750"/>
                <a:gd name="connsiteY16" fmla="*/ 228600 h 403860"/>
                <a:gd name="connsiteX17" fmla="*/ 102870 w 285750"/>
                <a:gd name="connsiteY17" fmla="*/ 240030 h 403860"/>
                <a:gd name="connsiteX18" fmla="*/ 152400 w 285750"/>
                <a:gd name="connsiteY18" fmla="*/ 224790 h 403860"/>
                <a:gd name="connsiteX19" fmla="*/ 167640 w 285750"/>
                <a:gd name="connsiteY19" fmla="*/ 201930 h 403860"/>
                <a:gd name="connsiteX20" fmla="*/ 182880 w 285750"/>
                <a:gd name="connsiteY20" fmla="*/ 186690 h 403860"/>
                <a:gd name="connsiteX21" fmla="*/ 179070 w 285750"/>
                <a:gd name="connsiteY21" fmla="*/ 156210 h 403860"/>
                <a:gd name="connsiteX22" fmla="*/ 160020 w 285750"/>
                <a:gd name="connsiteY22" fmla="*/ 137160 h 403860"/>
                <a:gd name="connsiteX23" fmla="*/ 148590 w 285750"/>
                <a:gd name="connsiteY23" fmla="*/ 121920 h 403860"/>
                <a:gd name="connsiteX24" fmla="*/ 118110 w 285750"/>
                <a:gd name="connsiteY24" fmla="*/ 125730 h 403860"/>
                <a:gd name="connsiteX25" fmla="*/ 114300 w 285750"/>
                <a:gd name="connsiteY25" fmla="*/ 140970 h 403860"/>
                <a:gd name="connsiteX26" fmla="*/ 140970 w 285750"/>
                <a:gd name="connsiteY26" fmla="*/ 186690 h 403860"/>
                <a:gd name="connsiteX27" fmla="*/ 171450 w 285750"/>
                <a:gd name="connsiteY27" fmla="*/ 171450 h 403860"/>
                <a:gd name="connsiteX28" fmla="*/ 182880 w 285750"/>
                <a:gd name="connsiteY28" fmla="*/ 152400 h 403860"/>
                <a:gd name="connsiteX29" fmla="*/ 194310 w 285750"/>
                <a:gd name="connsiteY29" fmla="*/ 137160 h 403860"/>
                <a:gd name="connsiteX30" fmla="*/ 201930 w 285750"/>
                <a:gd name="connsiteY30" fmla="*/ 118110 h 403860"/>
                <a:gd name="connsiteX31" fmla="*/ 209550 w 285750"/>
                <a:gd name="connsiteY31" fmla="*/ 102870 h 403860"/>
                <a:gd name="connsiteX32" fmla="*/ 213360 w 285750"/>
                <a:gd name="connsiteY32" fmla="*/ 87630 h 403860"/>
                <a:gd name="connsiteX33" fmla="*/ 240030 w 285750"/>
                <a:gd name="connsiteY33" fmla="*/ 60960 h 403860"/>
                <a:gd name="connsiteX34" fmla="*/ 247650 w 285750"/>
                <a:gd name="connsiteY34" fmla="*/ 49530 h 403860"/>
                <a:gd name="connsiteX35" fmla="*/ 259080 w 285750"/>
                <a:gd name="connsiteY35" fmla="*/ 38100 h 403860"/>
                <a:gd name="connsiteX36" fmla="*/ 266700 w 285750"/>
                <a:gd name="connsiteY36" fmla="*/ 19050 h 403860"/>
                <a:gd name="connsiteX37" fmla="*/ 285750 w 285750"/>
                <a:gd name="connsiteY37" fmla="*/ 0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5750" h="403860">
                  <a:moveTo>
                    <a:pt x="0" y="403860"/>
                  </a:moveTo>
                  <a:cubicBezTo>
                    <a:pt x="5080" y="397510"/>
                    <a:pt x="9770" y="390827"/>
                    <a:pt x="15240" y="384810"/>
                  </a:cubicBezTo>
                  <a:cubicBezTo>
                    <a:pt x="22489" y="376836"/>
                    <a:pt x="31201" y="370229"/>
                    <a:pt x="38100" y="361950"/>
                  </a:cubicBezTo>
                  <a:cubicBezTo>
                    <a:pt x="61500" y="333870"/>
                    <a:pt x="47843" y="348602"/>
                    <a:pt x="57150" y="327660"/>
                  </a:cubicBezTo>
                  <a:cubicBezTo>
                    <a:pt x="72889" y="292247"/>
                    <a:pt x="65305" y="317902"/>
                    <a:pt x="72390" y="289560"/>
                  </a:cubicBezTo>
                  <a:cubicBezTo>
                    <a:pt x="65947" y="260568"/>
                    <a:pt x="68838" y="260483"/>
                    <a:pt x="57150" y="240030"/>
                  </a:cubicBezTo>
                  <a:cubicBezTo>
                    <a:pt x="54878" y="236054"/>
                    <a:pt x="53048" y="231531"/>
                    <a:pt x="49530" y="228600"/>
                  </a:cubicBezTo>
                  <a:cubicBezTo>
                    <a:pt x="45167" y="224964"/>
                    <a:pt x="39370" y="223520"/>
                    <a:pt x="34290" y="220980"/>
                  </a:cubicBezTo>
                  <a:cubicBezTo>
                    <a:pt x="29210" y="229870"/>
                    <a:pt x="19618" y="237427"/>
                    <a:pt x="19050" y="247650"/>
                  </a:cubicBezTo>
                  <a:cubicBezTo>
                    <a:pt x="18336" y="260501"/>
                    <a:pt x="31652" y="301478"/>
                    <a:pt x="45720" y="312420"/>
                  </a:cubicBezTo>
                  <a:cubicBezTo>
                    <a:pt x="50832" y="316396"/>
                    <a:pt x="58420" y="314960"/>
                    <a:pt x="64770" y="316230"/>
                  </a:cubicBezTo>
                  <a:cubicBezTo>
                    <a:pt x="71120" y="313690"/>
                    <a:pt x="78217" y="312532"/>
                    <a:pt x="83820" y="308610"/>
                  </a:cubicBezTo>
                  <a:cubicBezTo>
                    <a:pt x="96210" y="299937"/>
                    <a:pt x="105367" y="286231"/>
                    <a:pt x="114300" y="274320"/>
                  </a:cubicBezTo>
                  <a:cubicBezTo>
                    <a:pt x="110191" y="227063"/>
                    <a:pt x="129257" y="194168"/>
                    <a:pt x="91440" y="175260"/>
                  </a:cubicBezTo>
                  <a:cubicBezTo>
                    <a:pt x="86756" y="172918"/>
                    <a:pt x="81280" y="172720"/>
                    <a:pt x="76200" y="171450"/>
                  </a:cubicBezTo>
                  <a:cubicBezTo>
                    <a:pt x="72390" y="177800"/>
                    <a:pt x="65440" y="183125"/>
                    <a:pt x="64770" y="190500"/>
                  </a:cubicBezTo>
                  <a:cubicBezTo>
                    <a:pt x="63840" y="200726"/>
                    <a:pt x="75917" y="221685"/>
                    <a:pt x="83820" y="228600"/>
                  </a:cubicBezTo>
                  <a:cubicBezTo>
                    <a:pt x="89393" y="233476"/>
                    <a:pt x="96520" y="236220"/>
                    <a:pt x="102870" y="240030"/>
                  </a:cubicBezTo>
                  <a:cubicBezTo>
                    <a:pt x="119380" y="234950"/>
                    <a:pt x="137511" y="233548"/>
                    <a:pt x="152400" y="224790"/>
                  </a:cubicBezTo>
                  <a:cubicBezTo>
                    <a:pt x="160294" y="220147"/>
                    <a:pt x="161919" y="209081"/>
                    <a:pt x="167640" y="201930"/>
                  </a:cubicBezTo>
                  <a:cubicBezTo>
                    <a:pt x="172128" y="196320"/>
                    <a:pt x="177800" y="191770"/>
                    <a:pt x="182880" y="186690"/>
                  </a:cubicBezTo>
                  <a:cubicBezTo>
                    <a:pt x="181610" y="176530"/>
                    <a:pt x="183361" y="165507"/>
                    <a:pt x="179070" y="156210"/>
                  </a:cubicBezTo>
                  <a:cubicBezTo>
                    <a:pt x="175307" y="148056"/>
                    <a:pt x="165986" y="143872"/>
                    <a:pt x="160020" y="137160"/>
                  </a:cubicBezTo>
                  <a:cubicBezTo>
                    <a:pt x="155801" y="132414"/>
                    <a:pt x="152400" y="127000"/>
                    <a:pt x="148590" y="121920"/>
                  </a:cubicBezTo>
                  <a:cubicBezTo>
                    <a:pt x="138430" y="123190"/>
                    <a:pt x="127061" y="120757"/>
                    <a:pt x="118110" y="125730"/>
                  </a:cubicBezTo>
                  <a:cubicBezTo>
                    <a:pt x="113533" y="128273"/>
                    <a:pt x="113439" y="135805"/>
                    <a:pt x="114300" y="140970"/>
                  </a:cubicBezTo>
                  <a:cubicBezTo>
                    <a:pt x="118951" y="168875"/>
                    <a:pt x="124216" y="169936"/>
                    <a:pt x="140970" y="186690"/>
                  </a:cubicBezTo>
                  <a:cubicBezTo>
                    <a:pt x="151130" y="181610"/>
                    <a:pt x="162658" y="178643"/>
                    <a:pt x="171450" y="171450"/>
                  </a:cubicBezTo>
                  <a:cubicBezTo>
                    <a:pt x="177181" y="166761"/>
                    <a:pt x="178772" y="158562"/>
                    <a:pt x="182880" y="152400"/>
                  </a:cubicBezTo>
                  <a:cubicBezTo>
                    <a:pt x="186402" y="147116"/>
                    <a:pt x="191226" y="142711"/>
                    <a:pt x="194310" y="137160"/>
                  </a:cubicBezTo>
                  <a:cubicBezTo>
                    <a:pt x="197631" y="131181"/>
                    <a:pt x="199152" y="124360"/>
                    <a:pt x="201930" y="118110"/>
                  </a:cubicBezTo>
                  <a:cubicBezTo>
                    <a:pt x="204237" y="112920"/>
                    <a:pt x="207556" y="108188"/>
                    <a:pt x="209550" y="102870"/>
                  </a:cubicBezTo>
                  <a:cubicBezTo>
                    <a:pt x="211389" y="97967"/>
                    <a:pt x="211297" y="92443"/>
                    <a:pt x="213360" y="87630"/>
                  </a:cubicBezTo>
                  <a:cubicBezTo>
                    <a:pt x="219820" y="72556"/>
                    <a:pt x="227475" y="73515"/>
                    <a:pt x="240030" y="60960"/>
                  </a:cubicBezTo>
                  <a:cubicBezTo>
                    <a:pt x="243268" y="57722"/>
                    <a:pt x="244719" y="53048"/>
                    <a:pt x="247650" y="49530"/>
                  </a:cubicBezTo>
                  <a:cubicBezTo>
                    <a:pt x="251099" y="45391"/>
                    <a:pt x="255270" y="41910"/>
                    <a:pt x="259080" y="38100"/>
                  </a:cubicBezTo>
                  <a:cubicBezTo>
                    <a:pt x="261620" y="31750"/>
                    <a:pt x="262778" y="24653"/>
                    <a:pt x="266700" y="19050"/>
                  </a:cubicBezTo>
                  <a:cubicBezTo>
                    <a:pt x="271850" y="11693"/>
                    <a:pt x="285750" y="0"/>
                    <a:pt x="285750" y="0"/>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p:txBody>
        </p:sp>
        <p:cxnSp>
          <p:nvCxnSpPr>
            <p:cNvPr id="67" name="直接箭头连接符 66">
              <a:extLst>
                <a:ext uri="{FF2B5EF4-FFF2-40B4-BE49-F238E27FC236}">
                  <a16:creationId xmlns:a16="http://schemas.microsoft.com/office/drawing/2014/main" id="{CA80148F-E7C5-4626-8CF0-89C7D93DDE80}"/>
                </a:ext>
              </a:extLst>
            </p:cNvPr>
            <p:cNvCxnSpPr>
              <a:cxnSpLocks/>
            </p:cNvCxnSpPr>
            <p:nvPr/>
          </p:nvCxnSpPr>
          <p:spPr>
            <a:xfrm flipV="1">
              <a:off x="6454504" y="3197942"/>
              <a:ext cx="158808" cy="124642"/>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005985F7-B8D0-4D83-B0CF-4FF49A2A5473}"/>
                </a:ext>
              </a:extLst>
            </p:cNvPr>
            <p:cNvSpPr txBox="1"/>
            <p:nvPr/>
          </p:nvSpPr>
          <p:spPr>
            <a:xfrm>
              <a:off x="5355055" y="3107854"/>
              <a:ext cx="962212" cy="3767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Radiation</a:t>
              </a:r>
              <a:endParaRPr kumimoji="0" lang="zh-CN" altLang="en-US"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grpSp>
      <p:sp>
        <p:nvSpPr>
          <p:cNvPr id="72" name="文本框 71">
            <a:extLst>
              <a:ext uri="{FF2B5EF4-FFF2-40B4-BE49-F238E27FC236}">
                <a16:creationId xmlns:a16="http://schemas.microsoft.com/office/drawing/2014/main" id="{F7C8E3DE-EC26-4839-8E6D-F052158137A8}"/>
              </a:ext>
            </a:extLst>
          </p:cNvPr>
          <p:cNvSpPr txBox="1"/>
          <p:nvPr/>
        </p:nvSpPr>
        <p:spPr>
          <a:xfrm>
            <a:off x="82815" y="1040088"/>
            <a:ext cx="11926138" cy="700576"/>
          </a:xfrm>
          <a:prstGeom prst="rect">
            <a:avLst/>
          </a:prstGeom>
          <a:noFill/>
        </p:spPr>
        <p:txBody>
          <a:bodyPr wrap="square">
            <a:spAutoFit/>
          </a:bodyPr>
          <a:lstStyle/>
          <a:p>
            <a:pPr marL="554990" lvl="0" indent="-285750">
              <a:lnSpc>
                <a:spcPct val="150000"/>
              </a:lnSpc>
              <a:buFont typeface="Wingdings" panose="05000000000000000000" pitchFamily="2" charset="2"/>
              <a:buChar char="u"/>
              <a:defRPr/>
            </a:pP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Multilayer heating film will be coated </a:t>
            </a:r>
            <a:r>
              <a:rPr lang="en-US" altLang="zh-CN" sz="1400" kern="100" dirty="0">
                <a:solidFill>
                  <a:prstClr val="black"/>
                </a:solidFill>
                <a:latin typeface="微软雅黑" panose="020B0503020204020204" pitchFamily="34" charset="-122"/>
                <a:ea typeface="微软雅黑" panose="020B0503020204020204" pitchFamily="34" charset="-122"/>
              </a:rPr>
              <a:t>outside of the vacuum chamber </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which composite</a:t>
            </a:r>
            <a:r>
              <a:rPr lang="en-US" altLang="zh-CN" sz="1400" kern="100" dirty="0">
                <a:solidFill>
                  <a:prstClr val="black"/>
                </a:solidFill>
                <a:latin typeface="微软雅黑" panose="020B0503020204020204" pitchFamily="34" charset="-122"/>
                <a:ea typeface="微软雅黑" panose="020B0503020204020204" pitchFamily="34" charset="-122"/>
              </a:rPr>
              <a:t>d</a:t>
            </a:r>
            <a:r>
              <a:rPr lang="zh-CN" altLang="en-US" sz="1400" kern="100" dirty="0">
                <a:solidFill>
                  <a:prstClr val="black"/>
                </a:solidFill>
                <a:latin typeface="微软雅黑" panose="020B0503020204020204" pitchFamily="34" charset="-122"/>
                <a:ea typeface="微软雅黑" panose="020B0503020204020204" pitchFamily="34" charset="-122"/>
              </a:rPr>
              <a:t> </a:t>
            </a:r>
            <a:r>
              <a:rPr lang="en-US" altLang="zh-CN" sz="1400" kern="100" dirty="0">
                <a:solidFill>
                  <a:prstClr val="black"/>
                </a:solidFill>
                <a:latin typeface="微软雅黑" panose="020B0503020204020204" pitchFamily="34" charset="-122"/>
                <a:ea typeface="微软雅黑" panose="020B0503020204020204" pitchFamily="34" charset="-122"/>
              </a:rPr>
              <a:t>by</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ceramic </a:t>
            </a:r>
            <a:r>
              <a:rPr lang="en-US" altLang="zh-CN" sz="1400" kern="100" dirty="0">
                <a:solidFill>
                  <a:prstClr val="black"/>
                </a:solidFill>
                <a:latin typeface="微软雅黑" panose="020B0503020204020204" pitchFamily="34" charset="-122"/>
                <a:ea typeface="微软雅黑" panose="020B0503020204020204" pitchFamily="34" charset="-122"/>
              </a:rPr>
              <a:t>and conductivity layer</a:t>
            </a:r>
          </a:p>
          <a:p>
            <a:pPr marL="554990" lvl="0" indent="-285750">
              <a:lnSpc>
                <a:spcPct val="150000"/>
              </a:lnSpc>
              <a:buFont typeface="Wingdings" panose="05000000000000000000" pitchFamily="2" charset="2"/>
              <a:buChar char="u"/>
              <a:defRPr/>
            </a:pP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The heating temperature could reach 250℃</a:t>
            </a:r>
          </a:p>
        </p:txBody>
      </p:sp>
      <p:sp>
        <p:nvSpPr>
          <p:cNvPr id="76" name="文本框 75">
            <a:extLst>
              <a:ext uri="{FF2B5EF4-FFF2-40B4-BE49-F238E27FC236}">
                <a16:creationId xmlns:a16="http://schemas.microsoft.com/office/drawing/2014/main" id="{28626F4C-7C63-4BF5-AB9F-7C5957C032D8}"/>
              </a:ext>
            </a:extLst>
          </p:cNvPr>
          <p:cNvSpPr txBox="1"/>
          <p:nvPr/>
        </p:nvSpPr>
        <p:spPr>
          <a:xfrm>
            <a:off x="570104" y="1999032"/>
            <a:ext cx="2102083" cy="7888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Heating layer</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600" dirty="0">
                <a:solidFill>
                  <a:prstClr val="black"/>
                </a:solidFill>
                <a:latin typeface="Calibri"/>
                <a:ea typeface="宋体" panose="02010600030101010101" pitchFamily="2" charset="-122"/>
              </a:rPr>
              <a:t>Thickness</a:t>
            </a:r>
            <a:r>
              <a:rPr lang="zh-CN" altLang="en-US" sz="1600" dirty="0">
                <a:solidFill>
                  <a:prstClr val="black"/>
                </a:solidFill>
                <a:latin typeface="Calibri"/>
                <a:ea typeface="宋体" panose="02010600030101010101" pitchFamily="2" charset="-122"/>
              </a:rPr>
              <a:t>：</a:t>
            </a:r>
            <a:r>
              <a:rPr kumimoji="0" lang="zh-CN" altLang="en-US" sz="1600" b="1" i="1"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 </a:t>
            </a:r>
            <a:r>
              <a:rPr kumimoji="0" lang="en-US" altLang="zh-CN" sz="1600" b="1" i="1"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0.5mm</a:t>
            </a:r>
            <a:endParaRPr kumimoji="0" lang="zh-CN" altLang="en-US" sz="1600" b="1" i="1"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24" name="箭头: 右 23">
            <a:extLst>
              <a:ext uri="{FF2B5EF4-FFF2-40B4-BE49-F238E27FC236}">
                <a16:creationId xmlns:a16="http://schemas.microsoft.com/office/drawing/2014/main" id="{2FAB05F9-DFE1-461A-AB25-676002DC8D35}"/>
              </a:ext>
            </a:extLst>
          </p:cNvPr>
          <p:cNvSpPr/>
          <p:nvPr/>
        </p:nvSpPr>
        <p:spPr>
          <a:xfrm>
            <a:off x="885806" y="3417619"/>
            <a:ext cx="1277775" cy="28109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1" name="文本框 70">
            <a:extLst>
              <a:ext uri="{FF2B5EF4-FFF2-40B4-BE49-F238E27FC236}">
                <a16:creationId xmlns:a16="http://schemas.microsoft.com/office/drawing/2014/main" id="{18BFA02D-848C-4930-8FAF-0C48D6E9F2DE}"/>
              </a:ext>
            </a:extLst>
          </p:cNvPr>
          <p:cNvSpPr txBox="1"/>
          <p:nvPr/>
        </p:nvSpPr>
        <p:spPr>
          <a:xfrm>
            <a:off x="952562" y="2984578"/>
            <a:ext cx="1833337" cy="3774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solution</a:t>
            </a:r>
            <a:endParaRPr kumimoji="0" lang="en-US" altLang="zh-CN" sz="14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0" name="灯片编号占位符 3">
            <a:extLst>
              <a:ext uri="{FF2B5EF4-FFF2-40B4-BE49-F238E27FC236}">
                <a16:creationId xmlns:a16="http://schemas.microsoft.com/office/drawing/2014/main" id="{B22ACC8B-46B3-4E27-B642-AA227AD78B45}"/>
              </a:ext>
            </a:extLst>
          </p:cNvPr>
          <p:cNvSpPr>
            <a:spLocks noGrp="1"/>
          </p:cNvSpPr>
          <p:nvPr>
            <p:ph type="sldNum" sz="quarter" idx="12"/>
          </p:nvPr>
        </p:nvSpPr>
        <p:spPr>
          <a:xfrm>
            <a:off x="11650233" y="6336101"/>
            <a:ext cx="426720" cy="340996"/>
          </a:xfrm>
        </p:spPr>
        <p:txBody>
          <a:bodyPr/>
          <a:lstStyle/>
          <a:p>
            <a:fld id="{3439F095-3CD2-4D9F-8394-BD3C24143187}" type="slidenum">
              <a:rPr lang="zh-CN" altLang="en-US" smtClean="0"/>
              <a:t>27</a:t>
            </a:fld>
            <a:endParaRPr lang="zh-CN" altLang="en-US"/>
          </a:p>
        </p:txBody>
      </p:sp>
      <p:pic>
        <p:nvPicPr>
          <p:cNvPr id="51" name="图片 50">
            <a:extLst>
              <a:ext uri="{FF2B5EF4-FFF2-40B4-BE49-F238E27FC236}">
                <a16:creationId xmlns:a16="http://schemas.microsoft.com/office/drawing/2014/main" id="{C7CB4E87-7AC0-458D-AC45-2EEB4987CA13}"/>
              </a:ext>
            </a:extLst>
          </p:cNvPr>
          <p:cNvPicPr>
            <a:picLocks noChangeAspect="1"/>
          </p:cNvPicPr>
          <p:nvPr/>
        </p:nvPicPr>
        <p:blipFill rotWithShape="1">
          <a:blip r:embed="rId2">
            <a:extLst>
              <a:ext uri="{28A0092B-C50C-407E-A947-70E740481C1C}">
                <a14:useLocalDpi xmlns:a14="http://schemas.microsoft.com/office/drawing/2010/main" val="0"/>
              </a:ext>
            </a:extLst>
          </a:blip>
          <a:srcRect t="30676" b="-12285"/>
          <a:stretch/>
        </p:blipFill>
        <p:spPr>
          <a:xfrm>
            <a:off x="6879126" y="1585498"/>
            <a:ext cx="4837782" cy="1303066"/>
          </a:xfrm>
          <a:prstGeom prst="rect">
            <a:avLst/>
          </a:prstGeom>
        </p:spPr>
      </p:pic>
      <p:pic>
        <p:nvPicPr>
          <p:cNvPr id="53" name="内容占位符 4">
            <a:extLst>
              <a:ext uri="{FF2B5EF4-FFF2-40B4-BE49-F238E27FC236}">
                <a16:creationId xmlns:a16="http://schemas.microsoft.com/office/drawing/2014/main" id="{0B563A01-3780-4B50-A917-9AF7113AB271}"/>
              </a:ext>
            </a:extLst>
          </p:cNvPr>
          <p:cNvPicPr>
            <a:picLocks noGrp="1" noChangeAspect="1"/>
          </p:cNvPicPr>
          <p:nvPr>
            <p:ph idx="1"/>
          </p:nvPr>
        </p:nvPicPr>
        <p:blipFill rotWithShape="1">
          <a:blip r:embed="rId3"/>
          <a:srcRect l="10419" r="3624" b="17534"/>
          <a:stretch/>
        </p:blipFill>
        <p:spPr>
          <a:xfrm>
            <a:off x="3910426" y="4949062"/>
            <a:ext cx="2902832" cy="1471345"/>
          </a:xfrm>
        </p:spPr>
      </p:pic>
      <p:sp>
        <p:nvSpPr>
          <p:cNvPr id="58" name="文本框 57">
            <a:extLst>
              <a:ext uri="{FF2B5EF4-FFF2-40B4-BE49-F238E27FC236}">
                <a16:creationId xmlns:a16="http://schemas.microsoft.com/office/drawing/2014/main" id="{EE851A9D-42BA-4E73-B4E5-19096E40008F}"/>
              </a:ext>
            </a:extLst>
          </p:cNvPr>
          <p:cNvSpPr txBox="1"/>
          <p:nvPr/>
        </p:nvSpPr>
        <p:spPr>
          <a:xfrm>
            <a:off x="4346323" y="6296031"/>
            <a:ext cx="1987499" cy="381066"/>
          </a:xfrm>
          <a:prstGeom prst="rect">
            <a:avLst/>
          </a:prstGeom>
          <a:noFill/>
        </p:spPr>
        <p:txBody>
          <a:bodyPr wrap="square">
            <a:spAutoFit/>
          </a:bodyPr>
          <a:lstStyle/>
          <a:p>
            <a:pPr marL="0" marR="71755" lvl="0" indent="0" algn="just" defTabSz="914400" rtl="0" eaLnBrk="1" fontAlgn="auto" latinLnBrk="0" hangingPunct="1">
              <a:lnSpc>
                <a:spcPct val="150000"/>
              </a:lnSpc>
              <a:spcBef>
                <a:spcPts val="0"/>
              </a:spcBef>
              <a:spcAft>
                <a:spcPts val="0"/>
              </a:spcAft>
              <a:buClrTx/>
              <a:buSzTx/>
              <a:buFontTx/>
              <a:buNone/>
              <a:tabLst/>
              <a:defRPr/>
            </a:pPr>
            <a:r>
              <a:rPr lang="en-GB" altLang="zh-CN" sz="1400" b="0" i="0" dirty="0">
                <a:solidFill>
                  <a:srgbClr val="24292F"/>
                </a:solidFill>
                <a:effectLst/>
                <a:latin typeface="Noto Sans SC"/>
              </a:rPr>
              <a:t>Plasma spraying </a:t>
            </a:r>
            <a:endParaRPr kumimoji="0" lang="zh-CN"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 name="文本框 58">
            <a:extLst>
              <a:ext uri="{FF2B5EF4-FFF2-40B4-BE49-F238E27FC236}">
                <a16:creationId xmlns:a16="http://schemas.microsoft.com/office/drawing/2014/main" id="{2CE22362-0765-4A3E-AD7D-CA27303C57D2}"/>
              </a:ext>
            </a:extLst>
          </p:cNvPr>
          <p:cNvSpPr txBox="1"/>
          <p:nvPr/>
        </p:nvSpPr>
        <p:spPr>
          <a:xfrm>
            <a:off x="1312388" y="6299582"/>
            <a:ext cx="2088232" cy="336695"/>
          </a:xfrm>
          <a:prstGeom prst="rect">
            <a:avLst/>
          </a:prstGeom>
          <a:noFill/>
        </p:spPr>
        <p:txBody>
          <a:bodyPr wrap="square">
            <a:spAutoFit/>
          </a:bodyPr>
          <a:lstStyle/>
          <a:p>
            <a:pPr marL="0" marR="71755" lvl="0" indent="0" algn="just"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Processing of spray</a:t>
            </a:r>
            <a:endParaRPr kumimoji="0" lang="zh-CN" altLang="zh-CN" sz="12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60" name="组合 59">
            <a:extLst>
              <a:ext uri="{FF2B5EF4-FFF2-40B4-BE49-F238E27FC236}">
                <a16:creationId xmlns:a16="http://schemas.microsoft.com/office/drawing/2014/main" id="{0D2D6C31-39AF-45A6-A8C5-E37FE53B414E}"/>
              </a:ext>
            </a:extLst>
          </p:cNvPr>
          <p:cNvGrpSpPr/>
          <p:nvPr/>
        </p:nvGrpSpPr>
        <p:grpSpPr>
          <a:xfrm>
            <a:off x="147201" y="4799633"/>
            <a:ext cx="3652951" cy="1591778"/>
            <a:chOff x="767408" y="1627862"/>
            <a:chExt cx="4089640" cy="1777353"/>
          </a:xfrm>
        </p:grpSpPr>
        <p:grpSp>
          <p:nvGrpSpPr>
            <p:cNvPr id="61" name="组合 60">
              <a:extLst>
                <a:ext uri="{FF2B5EF4-FFF2-40B4-BE49-F238E27FC236}">
                  <a16:creationId xmlns:a16="http://schemas.microsoft.com/office/drawing/2014/main" id="{9997BA28-F63F-4C42-ABBF-60BA93AB62A9}"/>
                </a:ext>
              </a:extLst>
            </p:cNvPr>
            <p:cNvGrpSpPr/>
            <p:nvPr/>
          </p:nvGrpSpPr>
          <p:grpSpPr>
            <a:xfrm>
              <a:off x="767408" y="1627862"/>
              <a:ext cx="4089640" cy="1777353"/>
              <a:chOff x="895160" y="2537322"/>
              <a:chExt cx="4338589" cy="1800143"/>
            </a:xfrm>
          </p:grpSpPr>
          <p:pic>
            <p:nvPicPr>
              <p:cNvPr id="63" name="图片 62">
                <a:extLst>
                  <a:ext uri="{FF2B5EF4-FFF2-40B4-BE49-F238E27FC236}">
                    <a16:creationId xmlns:a16="http://schemas.microsoft.com/office/drawing/2014/main" id="{A4B10129-E2C9-4325-8886-4DF809140EC9}"/>
                  </a:ext>
                </a:extLst>
              </p:cNvPr>
              <p:cNvPicPr>
                <a:picLocks noChangeAspect="1"/>
              </p:cNvPicPr>
              <p:nvPr/>
            </p:nvPicPr>
            <p:blipFill rotWithShape="1">
              <a:blip r:embed="rId4"/>
              <a:srcRect r="16327" b="39253"/>
              <a:stretch/>
            </p:blipFill>
            <p:spPr>
              <a:xfrm>
                <a:off x="895160" y="2537322"/>
                <a:ext cx="3760680" cy="1587638"/>
              </a:xfrm>
              <a:prstGeom prst="rect">
                <a:avLst/>
              </a:prstGeom>
            </p:spPr>
          </p:pic>
          <p:sp>
            <p:nvSpPr>
              <p:cNvPr id="64" name="立方体 63">
                <a:extLst>
                  <a:ext uri="{FF2B5EF4-FFF2-40B4-BE49-F238E27FC236}">
                    <a16:creationId xmlns:a16="http://schemas.microsoft.com/office/drawing/2014/main" id="{D064A4E2-B9E5-40D6-A854-A8AE2A3377CC}"/>
                  </a:ext>
                </a:extLst>
              </p:cNvPr>
              <p:cNvSpPr/>
              <p:nvPr/>
            </p:nvSpPr>
            <p:spPr>
              <a:xfrm>
                <a:off x="4317402" y="2663324"/>
                <a:ext cx="916347" cy="1603723"/>
              </a:xfrm>
              <a:prstGeom prst="cube">
                <a:avLst>
                  <a:gd name="adj" fmla="val 7788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9" name="文本框 68">
                <a:extLst>
                  <a:ext uri="{FF2B5EF4-FFF2-40B4-BE49-F238E27FC236}">
                    <a16:creationId xmlns:a16="http://schemas.microsoft.com/office/drawing/2014/main" id="{6AA224AA-40B1-4CD5-A7C5-EFBA088CD198}"/>
                  </a:ext>
                </a:extLst>
              </p:cNvPr>
              <p:cNvSpPr txBox="1"/>
              <p:nvPr/>
            </p:nvSpPr>
            <p:spPr>
              <a:xfrm>
                <a:off x="3863752" y="3212976"/>
                <a:ext cx="453649" cy="4278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3" name="矩形 72">
                <a:extLst>
                  <a:ext uri="{FF2B5EF4-FFF2-40B4-BE49-F238E27FC236}">
                    <a16:creationId xmlns:a16="http://schemas.microsoft.com/office/drawing/2014/main" id="{074092AA-F908-4381-8D26-133EDACBE8F6}"/>
                  </a:ext>
                </a:extLst>
              </p:cNvPr>
              <p:cNvSpPr/>
              <p:nvPr/>
            </p:nvSpPr>
            <p:spPr>
              <a:xfrm>
                <a:off x="2855641" y="4007231"/>
                <a:ext cx="1461760" cy="330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4" name="文本框 73">
                <a:extLst>
                  <a:ext uri="{FF2B5EF4-FFF2-40B4-BE49-F238E27FC236}">
                    <a16:creationId xmlns:a16="http://schemas.microsoft.com/office/drawing/2014/main" id="{7BDDF40F-3E8A-423F-BEED-EE477880C087}"/>
                  </a:ext>
                </a:extLst>
              </p:cNvPr>
              <p:cNvSpPr txBox="1"/>
              <p:nvPr/>
            </p:nvSpPr>
            <p:spPr>
              <a:xfrm>
                <a:off x="1055440" y="2663324"/>
                <a:ext cx="36004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62" name="文本框 61">
              <a:extLst>
                <a:ext uri="{FF2B5EF4-FFF2-40B4-BE49-F238E27FC236}">
                  <a16:creationId xmlns:a16="http://schemas.microsoft.com/office/drawing/2014/main" id="{7EBC82F3-7F90-46BF-A47B-80CC38874E17}"/>
                </a:ext>
              </a:extLst>
            </p:cNvPr>
            <p:cNvSpPr txBox="1"/>
            <p:nvPr/>
          </p:nvSpPr>
          <p:spPr>
            <a:xfrm>
              <a:off x="3109943" y="3088299"/>
              <a:ext cx="9831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Cu/Ag NW </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pic>
        <p:nvPicPr>
          <p:cNvPr id="75" name="内容占位符 3">
            <a:extLst>
              <a:ext uri="{FF2B5EF4-FFF2-40B4-BE49-F238E27FC236}">
                <a16:creationId xmlns:a16="http://schemas.microsoft.com/office/drawing/2014/main" id="{BD610C56-0F62-4E14-9084-838DA3859CE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718759" y="2632930"/>
            <a:ext cx="5104127" cy="1863496"/>
          </a:xfrm>
          <a:prstGeom prst="rect">
            <a:avLst/>
          </a:prstGeom>
        </p:spPr>
      </p:pic>
      <p:pic>
        <p:nvPicPr>
          <p:cNvPr id="83" name="内容占位符 4">
            <a:extLst>
              <a:ext uri="{FF2B5EF4-FFF2-40B4-BE49-F238E27FC236}">
                <a16:creationId xmlns:a16="http://schemas.microsoft.com/office/drawing/2014/main" id="{043096B9-EF0A-4F5F-988C-52E5595B6F15}"/>
              </a:ext>
            </a:extLst>
          </p:cNvPr>
          <p:cNvPicPr>
            <a:picLocks noChangeAspect="1"/>
          </p:cNvPicPr>
          <p:nvPr/>
        </p:nvPicPr>
        <p:blipFill rotWithShape="1">
          <a:blip r:embed="rId6">
            <a:extLst>
              <a:ext uri="{28A0092B-C50C-407E-A947-70E740481C1C}">
                <a14:useLocalDpi xmlns:a14="http://schemas.microsoft.com/office/drawing/2010/main" val="0"/>
              </a:ext>
            </a:extLst>
          </a:blip>
          <a:srcRect l="32090"/>
          <a:stretch/>
        </p:blipFill>
        <p:spPr>
          <a:xfrm rot="5400000">
            <a:off x="7301632" y="5007905"/>
            <a:ext cx="1327509" cy="1466102"/>
          </a:xfrm>
          <a:prstGeom prst="rect">
            <a:avLst/>
          </a:prstGeom>
        </p:spPr>
      </p:pic>
      <p:pic>
        <p:nvPicPr>
          <p:cNvPr id="84" name="图片 9">
            <a:extLst>
              <a:ext uri="{FF2B5EF4-FFF2-40B4-BE49-F238E27FC236}">
                <a16:creationId xmlns:a16="http://schemas.microsoft.com/office/drawing/2014/main" id="{01DD17E1-5100-4A88-9304-D28C349904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814" r="8051"/>
          <a:stretch/>
        </p:blipFill>
        <p:spPr bwMode="auto">
          <a:xfrm>
            <a:off x="8902032" y="5098904"/>
            <a:ext cx="1732443" cy="15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文本框 84">
            <a:extLst>
              <a:ext uri="{FF2B5EF4-FFF2-40B4-BE49-F238E27FC236}">
                <a16:creationId xmlns:a16="http://schemas.microsoft.com/office/drawing/2014/main" id="{61AD72C7-D51C-4AF3-A8D1-477B3B2A8573}"/>
              </a:ext>
            </a:extLst>
          </p:cNvPr>
          <p:cNvSpPr txBox="1"/>
          <p:nvPr/>
        </p:nvSpPr>
        <p:spPr>
          <a:xfrm>
            <a:off x="7064477" y="6412579"/>
            <a:ext cx="2839344" cy="307777"/>
          </a:xfrm>
          <a:prstGeom prst="rect">
            <a:avLst/>
          </a:prstGeom>
          <a:noFill/>
        </p:spPr>
        <p:txBody>
          <a:bodyPr wrap="square" rtlCol="0">
            <a:spAutoFit/>
          </a:bodyPr>
          <a:lstStyle/>
          <a:p>
            <a:r>
              <a:rPr lang="en-US" altLang="zh-CN" sz="1400" dirty="0"/>
              <a:t>Electric heating circuit</a:t>
            </a:r>
            <a:endParaRPr lang="zh-CN" altLang="en-US" sz="1400" dirty="0"/>
          </a:p>
        </p:txBody>
      </p:sp>
      <p:sp>
        <p:nvSpPr>
          <p:cNvPr id="86" name="文本框 85">
            <a:extLst>
              <a:ext uri="{FF2B5EF4-FFF2-40B4-BE49-F238E27FC236}">
                <a16:creationId xmlns:a16="http://schemas.microsoft.com/office/drawing/2014/main" id="{9897A790-4305-4BED-8FB9-40919EB426DF}"/>
              </a:ext>
            </a:extLst>
          </p:cNvPr>
          <p:cNvSpPr txBox="1"/>
          <p:nvPr/>
        </p:nvSpPr>
        <p:spPr>
          <a:xfrm>
            <a:off x="9284657" y="6412579"/>
            <a:ext cx="2839344" cy="307777"/>
          </a:xfrm>
          <a:prstGeom prst="rect">
            <a:avLst/>
          </a:prstGeom>
          <a:noFill/>
        </p:spPr>
        <p:txBody>
          <a:bodyPr wrap="square" rtlCol="0">
            <a:spAutoFit/>
          </a:bodyPr>
          <a:lstStyle/>
          <a:p>
            <a:r>
              <a:rPr lang="en-US" altLang="zh-CN" sz="1400" dirty="0"/>
              <a:t>De-icing for airplane</a:t>
            </a:r>
            <a:endParaRPr lang="zh-CN" altLang="en-US" sz="1400" dirty="0"/>
          </a:p>
        </p:txBody>
      </p:sp>
      <p:pic>
        <p:nvPicPr>
          <p:cNvPr id="88" name="图片 87">
            <a:extLst>
              <a:ext uri="{FF2B5EF4-FFF2-40B4-BE49-F238E27FC236}">
                <a16:creationId xmlns:a16="http://schemas.microsoft.com/office/drawing/2014/main" id="{68C179D3-BB0D-4DFB-AEE1-4B451571B1CF}"/>
              </a:ext>
            </a:extLst>
          </p:cNvPr>
          <p:cNvPicPr>
            <a:picLocks noChangeAspect="1"/>
          </p:cNvPicPr>
          <p:nvPr/>
        </p:nvPicPr>
        <p:blipFill rotWithShape="1">
          <a:blip r:embed="rId8">
            <a:extLst>
              <a:ext uri="{28A0092B-C50C-407E-A947-70E740481C1C}">
                <a14:useLocalDpi xmlns:a14="http://schemas.microsoft.com/office/drawing/2010/main" val="0"/>
              </a:ext>
            </a:extLst>
          </a:blip>
          <a:srcRect l="19520" t="24583" r="32778" b="36672"/>
          <a:stretch/>
        </p:blipFill>
        <p:spPr>
          <a:xfrm>
            <a:off x="10784362" y="5085092"/>
            <a:ext cx="1233026" cy="1335315"/>
          </a:xfrm>
          <a:prstGeom prst="rect">
            <a:avLst/>
          </a:prstGeom>
        </p:spPr>
      </p:pic>
      <p:sp>
        <p:nvSpPr>
          <p:cNvPr id="89" name="文本框 88">
            <a:extLst>
              <a:ext uri="{FF2B5EF4-FFF2-40B4-BE49-F238E27FC236}">
                <a16:creationId xmlns:a16="http://schemas.microsoft.com/office/drawing/2014/main" id="{6FF8DF30-75DB-4974-A8B6-3685296954BF}"/>
              </a:ext>
            </a:extLst>
          </p:cNvPr>
          <p:cNvSpPr txBox="1"/>
          <p:nvPr/>
        </p:nvSpPr>
        <p:spPr>
          <a:xfrm>
            <a:off x="7058610" y="4602094"/>
            <a:ext cx="4788171" cy="369332"/>
          </a:xfrm>
          <a:prstGeom prst="rect">
            <a:avLst/>
          </a:prstGeom>
          <a:noFill/>
        </p:spPr>
        <p:txBody>
          <a:bodyPr wrap="square" rtlCol="0">
            <a:spAutoFit/>
          </a:bodyPr>
          <a:lstStyle/>
          <a:p>
            <a:pPr marL="285750" indent="-285750">
              <a:buFont typeface="Wingdings" panose="05000000000000000000" pitchFamily="2" charset="2"/>
              <a:buChar char="n"/>
            </a:pPr>
            <a:r>
              <a:rPr lang="en-US" altLang="zh-CN" dirty="0"/>
              <a:t>Related commercial products</a:t>
            </a:r>
            <a:endParaRPr lang="zh-CN" altLang="en-US" dirty="0"/>
          </a:p>
        </p:txBody>
      </p:sp>
    </p:spTree>
    <p:extLst>
      <p:ext uri="{BB962C8B-B14F-4D97-AF65-F5344CB8AC3E}">
        <p14:creationId xmlns:p14="http://schemas.microsoft.com/office/powerpoint/2010/main" val="3199109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C802BE0-7B39-4196-BC80-1FDAEBCF4911}"/>
              </a:ext>
            </a:extLst>
          </p:cNvPr>
          <p:cNvSpPr>
            <a:spLocks noGrp="1"/>
          </p:cNvSpPr>
          <p:nvPr>
            <p:ph type="title"/>
          </p:nvPr>
        </p:nvSpPr>
        <p:spPr/>
        <p:txBody>
          <a:bodyPr/>
          <a:lstStyle/>
          <a:p>
            <a:r>
              <a:rPr lang="en-US" altLang="zh-CN" dirty="0"/>
              <a:t>Plasma Spraying system</a:t>
            </a:r>
            <a:endParaRPr lang="zh-CN" altLang="en-US" dirty="0"/>
          </a:p>
        </p:txBody>
      </p:sp>
      <p:pic>
        <p:nvPicPr>
          <p:cNvPr id="4" name="Picture 2">
            <a:extLst>
              <a:ext uri="{FF2B5EF4-FFF2-40B4-BE49-F238E27FC236}">
                <a16:creationId xmlns:a16="http://schemas.microsoft.com/office/drawing/2014/main" id="{A99FB115-4319-4DC9-AE61-87EA2E3BC9C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78795" y="1050926"/>
            <a:ext cx="7889653" cy="570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64F6BD53-CE00-4D2D-BA23-B12284CB2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 y="1050926"/>
            <a:ext cx="3201245" cy="145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a:extLst>
              <a:ext uri="{FF2B5EF4-FFF2-40B4-BE49-F238E27FC236}">
                <a16:creationId xmlns:a16="http://schemas.microsoft.com/office/drawing/2014/main" id="{F2989AA5-2B6D-4E1D-BF22-B7C2AD1BFA67}"/>
              </a:ext>
            </a:extLst>
          </p:cNvPr>
          <p:cNvPicPr/>
          <p:nvPr/>
        </p:nvPicPr>
        <p:blipFill rotWithShape="1">
          <a:blip r:embed="rId5"/>
          <a:srcRect t="15072" b="11298"/>
          <a:stretch/>
        </p:blipFill>
        <p:spPr>
          <a:xfrm>
            <a:off x="6305550" y="1050926"/>
            <a:ext cx="5831207" cy="1814588"/>
          </a:xfrm>
          <a:prstGeom prst="rect">
            <a:avLst/>
          </a:prstGeom>
        </p:spPr>
      </p:pic>
      <p:pic>
        <p:nvPicPr>
          <p:cNvPr id="10" name="图片 9">
            <a:extLst>
              <a:ext uri="{FF2B5EF4-FFF2-40B4-BE49-F238E27FC236}">
                <a16:creationId xmlns:a16="http://schemas.microsoft.com/office/drawing/2014/main" id="{0F7E031D-A7F9-44DE-AAE4-0D1A36A88B65}"/>
              </a:ext>
            </a:extLst>
          </p:cNvPr>
          <p:cNvPicPr>
            <a:picLocks noChangeAspect="1"/>
          </p:cNvPicPr>
          <p:nvPr/>
        </p:nvPicPr>
        <p:blipFill>
          <a:blip r:embed="rId6"/>
          <a:stretch>
            <a:fillRect/>
          </a:stretch>
        </p:blipFill>
        <p:spPr>
          <a:xfrm>
            <a:off x="44903" y="4259837"/>
            <a:ext cx="4618168" cy="2500282"/>
          </a:xfrm>
          <a:prstGeom prst="rect">
            <a:avLst/>
          </a:prstGeom>
        </p:spPr>
      </p:pic>
      <p:sp>
        <p:nvSpPr>
          <p:cNvPr id="7" name="灯片编号占位符 4">
            <a:extLst>
              <a:ext uri="{FF2B5EF4-FFF2-40B4-BE49-F238E27FC236}">
                <a16:creationId xmlns:a16="http://schemas.microsoft.com/office/drawing/2014/main" id="{1EF6035B-AE60-4AC9-B41D-F6F104DC6892}"/>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28</a:t>
            </a:fld>
            <a:endParaRPr lang="zh-CN" altLang="en-US" dirty="0"/>
          </a:p>
        </p:txBody>
      </p:sp>
      <p:sp>
        <p:nvSpPr>
          <p:cNvPr id="9" name="文本框 8">
            <a:extLst>
              <a:ext uri="{FF2B5EF4-FFF2-40B4-BE49-F238E27FC236}">
                <a16:creationId xmlns:a16="http://schemas.microsoft.com/office/drawing/2014/main" id="{09925D7A-DBE8-4F13-A80E-9BE918E51CE7}"/>
              </a:ext>
            </a:extLst>
          </p:cNvPr>
          <p:cNvSpPr txBox="1"/>
          <p:nvPr/>
        </p:nvSpPr>
        <p:spPr>
          <a:xfrm>
            <a:off x="7258050" y="4628150"/>
            <a:ext cx="2190750" cy="369332"/>
          </a:xfrm>
          <a:prstGeom prst="rect">
            <a:avLst/>
          </a:prstGeom>
          <a:noFill/>
        </p:spPr>
        <p:txBody>
          <a:bodyPr wrap="square">
            <a:spAutoFit/>
          </a:bodyPr>
          <a:lstStyle/>
          <a:p>
            <a:pPr algn="ctr">
              <a:lnSpc>
                <a:spcPct val="100000"/>
              </a:lnSpc>
            </a:pPr>
            <a:r>
              <a:rPr lang="en-US" altLang="zh-CN" sz="1800" b="1" dirty="0">
                <a:cs typeface="Arial" panose="020B0604020202020204" pitchFamily="34" charset="0"/>
              </a:rPr>
              <a:t>Sandblasting room</a:t>
            </a:r>
          </a:p>
        </p:txBody>
      </p:sp>
      <p:sp>
        <p:nvSpPr>
          <p:cNvPr id="11" name="文本框 10">
            <a:extLst>
              <a:ext uri="{FF2B5EF4-FFF2-40B4-BE49-F238E27FC236}">
                <a16:creationId xmlns:a16="http://schemas.microsoft.com/office/drawing/2014/main" id="{0BC37ADD-AEAE-4B1A-A6F9-E64BFC6E5263}"/>
              </a:ext>
            </a:extLst>
          </p:cNvPr>
          <p:cNvSpPr txBox="1"/>
          <p:nvPr/>
        </p:nvSpPr>
        <p:spPr>
          <a:xfrm>
            <a:off x="3486528" y="2332216"/>
            <a:ext cx="2353085" cy="646331"/>
          </a:xfrm>
          <a:prstGeom prst="rect">
            <a:avLst/>
          </a:prstGeom>
          <a:noFill/>
        </p:spPr>
        <p:txBody>
          <a:bodyPr wrap="square">
            <a:spAutoFit/>
          </a:bodyPr>
          <a:lstStyle/>
          <a:p>
            <a:pPr algn="ctr"/>
            <a:r>
              <a:rPr lang="en-US" altLang="zh-CN" sz="1800" b="1" dirty="0">
                <a:cs typeface="Arial" panose="020B0604020202020204" pitchFamily="34" charset="0"/>
              </a:rPr>
              <a:t>Plasma Spraying</a:t>
            </a:r>
            <a:endParaRPr lang="zh-CN" altLang="en-US" sz="1800" b="1" dirty="0"/>
          </a:p>
          <a:p>
            <a:pPr algn="ctr">
              <a:lnSpc>
                <a:spcPct val="100000"/>
              </a:lnSpc>
            </a:pPr>
            <a:r>
              <a:rPr lang="en-US" altLang="zh-CN" sz="1800" b="1" dirty="0">
                <a:cs typeface="Arial" panose="020B0604020202020204" pitchFamily="34" charset="0"/>
              </a:rPr>
              <a:t>&amp; Laser etching room</a:t>
            </a:r>
          </a:p>
        </p:txBody>
      </p:sp>
      <p:sp>
        <p:nvSpPr>
          <p:cNvPr id="8" name="文本框 7">
            <a:extLst>
              <a:ext uri="{FF2B5EF4-FFF2-40B4-BE49-F238E27FC236}">
                <a16:creationId xmlns:a16="http://schemas.microsoft.com/office/drawing/2014/main" id="{0B83DD83-5712-4820-9688-7152A2851BA2}"/>
              </a:ext>
            </a:extLst>
          </p:cNvPr>
          <p:cNvSpPr txBox="1"/>
          <p:nvPr/>
        </p:nvSpPr>
        <p:spPr>
          <a:xfrm>
            <a:off x="4677708" y="5807074"/>
            <a:ext cx="68580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altLang="zh-CN" b="0" i="0" dirty="0">
                <a:solidFill>
                  <a:srgbClr val="0F1115"/>
                </a:solidFill>
                <a:effectLst/>
                <a:latin typeface="quote-cjk-patch"/>
              </a:rPr>
              <a:t>The vacuum chamber will be transferred by motorized conveyance to the coating station, where a robotic arm will execute multi-layer deposition using an automated spray gun.</a:t>
            </a:r>
            <a:endParaRPr lang="zh-CN" altLang="en-US" dirty="0"/>
          </a:p>
        </p:txBody>
      </p:sp>
    </p:spTree>
    <p:extLst>
      <p:ext uri="{BB962C8B-B14F-4D97-AF65-F5344CB8AC3E}">
        <p14:creationId xmlns:p14="http://schemas.microsoft.com/office/powerpoint/2010/main" val="1198261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007046B-9B8E-46CA-9391-BEF8ABF7D944}"/>
              </a:ext>
            </a:extLst>
          </p:cNvPr>
          <p:cNvSpPr>
            <a:spLocks noGrp="1"/>
          </p:cNvSpPr>
          <p:nvPr>
            <p:ph type="title"/>
          </p:nvPr>
        </p:nvSpPr>
        <p:spPr/>
        <p:txBody>
          <a:bodyPr/>
          <a:lstStyle/>
          <a:p>
            <a:r>
              <a:rPr lang="en-US" altLang="zh-CN" dirty="0"/>
              <a:t>H</a:t>
            </a:r>
            <a:r>
              <a:rPr lang="en-GB" altLang="zh-CN" dirty="0">
                <a:solidFill>
                  <a:schemeClr val="accent1">
                    <a:lumMod val="75000"/>
                  </a:schemeClr>
                </a:solidFill>
              </a:rPr>
              <a:t>eating </a:t>
            </a:r>
            <a:r>
              <a:rPr lang="en-GB" altLang="zh-CN" dirty="0"/>
              <a:t>coating </a:t>
            </a:r>
            <a:r>
              <a:rPr lang="en-US" altLang="zh-CN" dirty="0"/>
              <a:t>s</a:t>
            </a:r>
            <a:r>
              <a:rPr lang="en-GB" altLang="zh-CN" dirty="0"/>
              <a:t>pray</a:t>
            </a:r>
            <a:r>
              <a:rPr lang="en-US" altLang="zh-CN" dirty="0" err="1"/>
              <a:t>ing</a:t>
            </a:r>
            <a:r>
              <a:rPr lang="en-GB" altLang="zh-CN" dirty="0"/>
              <a:t> </a:t>
            </a:r>
            <a:endParaRPr lang="zh-CN" altLang="en-US" dirty="0"/>
          </a:p>
        </p:txBody>
      </p:sp>
      <p:pic>
        <p:nvPicPr>
          <p:cNvPr id="4" name="Picture 3">
            <a:extLst>
              <a:ext uri="{FF2B5EF4-FFF2-40B4-BE49-F238E27FC236}">
                <a16:creationId xmlns:a16="http://schemas.microsoft.com/office/drawing/2014/main" id="{9C5F7596-79FD-4B9F-AE53-E5474AF4399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668591" y="2552363"/>
            <a:ext cx="2727928" cy="259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表格 4">
            <a:extLst>
              <a:ext uri="{FF2B5EF4-FFF2-40B4-BE49-F238E27FC236}">
                <a16:creationId xmlns:a16="http://schemas.microsoft.com/office/drawing/2014/main" id="{1D369764-D4C1-4622-977E-6D5910C91D71}"/>
              </a:ext>
            </a:extLst>
          </p:cNvPr>
          <p:cNvGraphicFramePr>
            <a:graphicFrameLocks noGrp="1"/>
          </p:cNvGraphicFramePr>
          <p:nvPr/>
        </p:nvGraphicFramePr>
        <p:xfrm>
          <a:off x="5668591" y="5034439"/>
          <a:ext cx="2744658" cy="1332000"/>
        </p:xfrm>
        <a:graphic>
          <a:graphicData uri="http://schemas.openxmlformats.org/drawingml/2006/table">
            <a:tbl>
              <a:tblPr firstRow="1" bandRow="1">
                <a:tableStyleId>{5C22544A-7EE6-4342-B048-85BDC9FD1C3A}</a:tableStyleId>
              </a:tblPr>
              <a:tblGrid>
                <a:gridCol w="1118775">
                  <a:extLst>
                    <a:ext uri="{9D8B030D-6E8A-4147-A177-3AD203B41FA5}">
                      <a16:colId xmlns:a16="http://schemas.microsoft.com/office/drawing/2014/main" val="20000"/>
                    </a:ext>
                  </a:extLst>
                </a:gridCol>
                <a:gridCol w="1625883">
                  <a:extLst>
                    <a:ext uri="{9D8B030D-6E8A-4147-A177-3AD203B41FA5}">
                      <a16:colId xmlns:a16="http://schemas.microsoft.com/office/drawing/2014/main" val="20001"/>
                    </a:ext>
                  </a:extLst>
                </a:gridCol>
              </a:tblGrid>
              <a:tr h="333977">
                <a:tc>
                  <a:txBody>
                    <a:bodyPr/>
                    <a:lstStyle/>
                    <a:p>
                      <a:pPr algn="ctr"/>
                      <a:r>
                        <a:rPr lang="zh-CN" altLang="en-US" sz="800" dirty="0">
                          <a:latin typeface="微软雅黑" pitchFamily="34" charset="-122"/>
                          <a:ea typeface="微软雅黑" pitchFamily="34" charset="-122"/>
                        </a:rPr>
                        <a:t>项目</a:t>
                      </a:r>
                    </a:p>
                  </a:txBody>
                  <a:tcPr anchor="ctr"/>
                </a:tc>
                <a:tc>
                  <a:txBody>
                    <a:bodyPr/>
                    <a:lstStyle/>
                    <a:p>
                      <a:pPr algn="ctr"/>
                      <a:r>
                        <a:rPr lang="zh-CN" altLang="en-US" sz="800" dirty="0">
                          <a:latin typeface="微软雅黑" pitchFamily="34" charset="-122"/>
                          <a:ea typeface="微软雅黑" pitchFamily="34" charset="-122"/>
                        </a:rPr>
                        <a:t>参数</a:t>
                      </a:r>
                    </a:p>
                  </a:txBody>
                  <a:tcPr anchor="ctr"/>
                </a:tc>
                <a:extLst>
                  <a:ext uri="{0D108BD9-81ED-4DB2-BD59-A6C34878D82A}">
                    <a16:rowId xmlns:a16="http://schemas.microsoft.com/office/drawing/2014/main" val="10000"/>
                  </a:ext>
                </a:extLst>
              </a:tr>
              <a:tr h="344513">
                <a:tc>
                  <a:txBody>
                    <a:bodyPr/>
                    <a:lstStyle/>
                    <a:p>
                      <a:pPr algn="ctr"/>
                      <a:r>
                        <a:rPr lang="zh-CN" altLang="en-US" sz="800" dirty="0">
                          <a:latin typeface="微软雅黑" pitchFamily="34" charset="-122"/>
                          <a:ea typeface="微软雅黑" pitchFamily="34" charset="-122"/>
                        </a:rPr>
                        <a:t>驱动方式</a:t>
                      </a:r>
                    </a:p>
                  </a:txBody>
                  <a:tcPr anchor="ctr"/>
                </a:tc>
                <a:tc>
                  <a:txBody>
                    <a:bodyPr/>
                    <a:lstStyle/>
                    <a:p>
                      <a:pPr algn="ctr"/>
                      <a:r>
                        <a:rPr lang="zh-CN" altLang="en-US" sz="800" dirty="0">
                          <a:latin typeface="微软雅黑" pitchFamily="34" charset="-122"/>
                          <a:ea typeface="微软雅黑" pitchFamily="34" charset="-122"/>
                        </a:rPr>
                        <a:t>旋转气缸驱动</a:t>
                      </a:r>
                    </a:p>
                  </a:txBody>
                  <a:tcPr anchor="ctr"/>
                </a:tc>
                <a:extLst>
                  <a:ext uri="{0D108BD9-81ED-4DB2-BD59-A6C34878D82A}">
                    <a16:rowId xmlns:a16="http://schemas.microsoft.com/office/drawing/2014/main" val="10001"/>
                  </a:ext>
                </a:extLst>
              </a:tr>
              <a:tr h="294647">
                <a:tc>
                  <a:txBody>
                    <a:bodyPr/>
                    <a:lstStyle/>
                    <a:p>
                      <a:pPr algn="ctr"/>
                      <a:r>
                        <a:rPr lang="zh-CN" altLang="en-US" sz="800" dirty="0">
                          <a:latin typeface="微软雅黑" pitchFamily="34" charset="-122"/>
                          <a:ea typeface="微软雅黑" pitchFamily="34" charset="-122"/>
                        </a:rPr>
                        <a:t>遮蔽材质</a:t>
                      </a:r>
                    </a:p>
                  </a:txBody>
                  <a:tcPr anchor="ctr"/>
                </a:tc>
                <a:tc>
                  <a:txBody>
                    <a:bodyPr/>
                    <a:lstStyle/>
                    <a:p>
                      <a:pPr algn="ctr"/>
                      <a:r>
                        <a:rPr lang="zh-CN" altLang="en-US" sz="800" dirty="0">
                          <a:latin typeface="微软雅黑" pitchFamily="34" charset="-122"/>
                          <a:ea typeface="微软雅黑" pitchFamily="34" charset="-122"/>
                        </a:rPr>
                        <a:t>不锈钢</a:t>
                      </a:r>
                    </a:p>
                  </a:txBody>
                  <a:tcPr anchor="ctr"/>
                </a:tc>
                <a:extLst>
                  <a:ext uri="{0D108BD9-81ED-4DB2-BD59-A6C34878D82A}">
                    <a16:rowId xmlns:a16="http://schemas.microsoft.com/office/drawing/2014/main" val="10002"/>
                  </a:ext>
                </a:extLst>
              </a:tr>
              <a:tr h="358863">
                <a:tc>
                  <a:txBody>
                    <a:bodyPr/>
                    <a:lstStyle/>
                    <a:p>
                      <a:pPr algn="ctr"/>
                      <a:r>
                        <a:rPr lang="zh-CN" altLang="en-US" sz="800" dirty="0">
                          <a:latin typeface="微软雅黑" pitchFamily="34" charset="-122"/>
                          <a:ea typeface="微软雅黑" pitchFamily="34" charset="-122"/>
                        </a:rPr>
                        <a:t>轴向可调节范围</a:t>
                      </a:r>
                    </a:p>
                  </a:txBody>
                  <a:tcPr anchor="ctr"/>
                </a:tc>
                <a:tc>
                  <a:txBody>
                    <a:bodyPr/>
                    <a:lstStyle/>
                    <a:p>
                      <a:pPr algn="ctr"/>
                      <a:r>
                        <a:rPr lang="en-US" altLang="zh-CN" sz="800" dirty="0">
                          <a:latin typeface="微软雅黑" pitchFamily="34" charset="-122"/>
                          <a:ea typeface="微软雅黑" pitchFamily="34" charset="-122"/>
                        </a:rPr>
                        <a:t>100mm</a:t>
                      </a:r>
                      <a:endParaRPr lang="zh-CN" altLang="en-US" sz="800" dirty="0">
                        <a:latin typeface="微软雅黑" pitchFamily="34" charset="-122"/>
                        <a:ea typeface="微软雅黑" pitchFamily="34" charset="-122"/>
                      </a:endParaRPr>
                    </a:p>
                  </a:txBody>
                  <a:tcPr anchor="ctr"/>
                </a:tc>
                <a:extLst>
                  <a:ext uri="{0D108BD9-81ED-4DB2-BD59-A6C34878D82A}">
                    <a16:rowId xmlns:a16="http://schemas.microsoft.com/office/drawing/2014/main" val="10003"/>
                  </a:ext>
                </a:extLst>
              </a:tr>
            </a:tbl>
          </a:graphicData>
        </a:graphic>
      </p:graphicFrame>
      <p:pic>
        <p:nvPicPr>
          <p:cNvPr id="10" name="Picture 3">
            <a:extLst>
              <a:ext uri="{FF2B5EF4-FFF2-40B4-BE49-F238E27FC236}">
                <a16:creationId xmlns:a16="http://schemas.microsoft.com/office/drawing/2014/main" id="{9C9F7155-1266-4A85-95C6-91BF674BE2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17" r="22185" b="10848"/>
          <a:stretch/>
        </p:blipFill>
        <p:spPr bwMode="auto">
          <a:xfrm>
            <a:off x="3678695" y="3611091"/>
            <a:ext cx="1601123" cy="2737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715DC605-5119-4A21-818B-015B293A75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41" r="9793"/>
          <a:stretch/>
        </p:blipFill>
        <p:spPr bwMode="auto">
          <a:xfrm>
            <a:off x="3580638" y="2552363"/>
            <a:ext cx="1659163" cy="30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F753614D-6C57-45F1-B5BD-81FF0ABBBE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041" y="2487297"/>
            <a:ext cx="2727928" cy="25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table">
            <a:extLst>
              <a:ext uri="{FF2B5EF4-FFF2-40B4-BE49-F238E27FC236}">
                <a16:creationId xmlns:a16="http://schemas.microsoft.com/office/drawing/2014/main" id="{C3DFA321-7848-4F6F-8D26-B83C0EED2A73}"/>
              </a:ext>
            </a:extLst>
          </p:cNvPr>
          <p:cNvPicPr>
            <a:picLocks noChangeAspect="1"/>
          </p:cNvPicPr>
          <p:nvPr/>
        </p:nvPicPr>
        <p:blipFill>
          <a:blip r:embed="rId7"/>
          <a:stretch>
            <a:fillRect/>
          </a:stretch>
        </p:blipFill>
        <p:spPr>
          <a:xfrm>
            <a:off x="606580" y="4819649"/>
            <a:ext cx="2832547" cy="1524023"/>
          </a:xfrm>
          <a:prstGeom prst="rect">
            <a:avLst/>
          </a:prstGeom>
        </p:spPr>
      </p:pic>
      <p:pic>
        <p:nvPicPr>
          <p:cNvPr id="13" name="内容占位符 6">
            <a:extLst>
              <a:ext uri="{FF2B5EF4-FFF2-40B4-BE49-F238E27FC236}">
                <a16:creationId xmlns:a16="http://schemas.microsoft.com/office/drawing/2014/main" id="{D3AEC0AE-F155-4CB9-A014-783F5A324762}"/>
              </a:ext>
            </a:extLst>
          </p:cNvPr>
          <p:cNvPicPr>
            <a:picLocks noGrp="1" noChangeAspect="1"/>
          </p:cNvPicPr>
          <p:nvPr/>
        </p:nvPicPr>
        <p:blipFill rotWithShape="1">
          <a:blip r:embed="rId8">
            <a:extLst>
              <a:ext uri="{28A0092B-C50C-407E-A947-70E740481C1C}">
                <a14:useLocalDpi xmlns:a14="http://schemas.microsoft.com/office/drawing/2010/main" val="0"/>
              </a:ext>
            </a:extLst>
          </a:blip>
          <a:srcRect l="12147" t="37390" r="56089" b="31912"/>
          <a:stretch/>
        </p:blipFill>
        <p:spPr>
          <a:xfrm rot="5400000">
            <a:off x="8661044" y="4763817"/>
            <a:ext cx="1642621" cy="1190644"/>
          </a:xfrm>
          <a:prstGeom prst="rect">
            <a:avLst/>
          </a:prstGeom>
        </p:spPr>
      </p:pic>
      <p:pic>
        <p:nvPicPr>
          <p:cNvPr id="14" name="图片 13">
            <a:extLst>
              <a:ext uri="{FF2B5EF4-FFF2-40B4-BE49-F238E27FC236}">
                <a16:creationId xmlns:a16="http://schemas.microsoft.com/office/drawing/2014/main" id="{050789EA-7AAC-4E47-ABA2-81262C73A0DA}"/>
              </a:ext>
            </a:extLst>
          </p:cNvPr>
          <p:cNvPicPr>
            <a:picLocks noChangeAspect="1"/>
          </p:cNvPicPr>
          <p:nvPr/>
        </p:nvPicPr>
        <p:blipFill rotWithShape="1">
          <a:blip r:embed="rId9"/>
          <a:srcRect l="15929" t="4912" r="15554" b="20493"/>
          <a:stretch/>
        </p:blipFill>
        <p:spPr>
          <a:xfrm>
            <a:off x="8887033" y="2654565"/>
            <a:ext cx="1317837" cy="1800000"/>
          </a:xfrm>
          <a:prstGeom prst="rect">
            <a:avLst/>
          </a:prstGeom>
        </p:spPr>
      </p:pic>
      <p:pic>
        <p:nvPicPr>
          <p:cNvPr id="15" name="图片 14">
            <a:extLst>
              <a:ext uri="{FF2B5EF4-FFF2-40B4-BE49-F238E27FC236}">
                <a16:creationId xmlns:a16="http://schemas.microsoft.com/office/drawing/2014/main" id="{C4B409C1-9045-4238-A34B-5FD095202EA4}"/>
              </a:ext>
            </a:extLst>
          </p:cNvPr>
          <p:cNvPicPr>
            <a:picLocks noChangeAspect="1"/>
          </p:cNvPicPr>
          <p:nvPr/>
        </p:nvPicPr>
        <p:blipFill rotWithShape="1">
          <a:blip r:embed="rId10">
            <a:extLst>
              <a:ext uri="{28A0092B-C50C-407E-A947-70E740481C1C}">
                <a14:useLocalDpi xmlns:a14="http://schemas.microsoft.com/office/drawing/2010/main" val="0"/>
              </a:ext>
            </a:extLst>
          </a:blip>
          <a:srcRect b="27916"/>
          <a:stretch/>
        </p:blipFill>
        <p:spPr>
          <a:xfrm>
            <a:off x="10155883" y="4537829"/>
            <a:ext cx="1713866" cy="1647216"/>
          </a:xfrm>
          <a:prstGeom prst="rect">
            <a:avLst/>
          </a:prstGeom>
        </p:spPr>
      </p:pic>
      <p:sp>
        <p:nvSpPr>
          <p:cNvPr id="16" name="椭圆 15">
            <a:extLst>
              <a:ext uri="{FF2B5EF4-FFF2-40B4-BE49-F238E27FC236}">
                <a16:creationId xmlns:a16="http://schemas.microsoft.com/office/drawing/2014/main" id="{6B985B20-9BA4-455B-B826-2A816B61F43C}"/>
              </a:ext>
            </a:extLst>
          </p:cNvPr>
          <p:cNvSpPr/>
          <p:nvPr/>
        </p:nvSpPr>
        <p:spPr>
          <a:xfrm>
            <a:off x="8963252" y="5371476"/>
            <a:ext cx="866775" cy="523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cxnSp>
        <p:nvCxnSpPr>
          <p:cNvPr id="17" name="直接箭头连接符 16">
            <a:extLst>
              <a:ext uri="{FF2B5EF4-FFF2-40B4-BE49-F238E27FC236}">
                <a16:creationId xmlns:a16="http://schemas.microsoft.com/office/drawing/2014/main" id="{43E9418F-87FB-47A0-BEF5-4BC7E5C8F0FD}"/>
              </a:ext>
            </a:extLst>
          </p:cNvPr>
          <p:cNvCxnSpPr/>
          <p:nvPr/>
        </p:nvCxnSpPr>
        <p:spPr>
          <a:xfrm flipV="1">
            <a:off x="9830027" y="5371476"/>
            <a:ext cx="1304925" cy="25717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8" name="Picture 2">
            <a:extLst>
              <a:ext uri="{FF2B5EF4-FFF2-40B4-BE49-F238E27FC236}">
                <a16:creationId xmlns:a16="http://schemas.microsoft.com/office/drawing/2014/main" id="{A3560DC8-0927-4630-9DC1-D9EFBF78A5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7861" y="2654565"/>
            <a:ext cx="1567567"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文本框 19">
            <a:extLst>
              <a:ext uri="{FF2B5EF4-FFF2-40B4-BE49-F238E27FC236}">
                <a16:creationId xmlns:a16="http://schemas.microsoft.com/office/drawing/2014/main" id="{27E34C18-B780-45DE-8532-1D268D4B3AEB}"/>
              </a:ext>
            </a:extLst>
          </p:cNvPr>
          <p:cNvSpPr txBox="1"/>
          <p:nvPr/>
        </p:nvSpPr>
        <p:spPr>
          <a:xfrm>
            <a:off x="9207547" y="1946924"/>
            <a:ext cx="2517727" cy="461665"/>
          </a:xfrm>
          <a:prstGeom prst="rect">
            <a:avLst/>
          </a:prstGeom>
          <a:noFill/>
        </p:spPr>
        <p:txBody>
          <a:bodyPr wrap="square">
            <a:spAutoFit/>
          </a:bodyPr>
          <a:lstStyle/>
          <a:p>
            <a:pPr algn="ctr"/>
            <a:r>
              <a:rPr lang="en-US" altLang="zh-CN" sz="2400" b="1" dirty="0">
                <a:cs typeface="Arial" panose="020B0604020202020204" pitchFamily="34" charset="0"/>
              </a:rPr>
              <a:t>Etching by laser</a:t>
            </a:r>
            <a:endParaRPr lang="zh-CN" altLang="en-US" sz="2400" b="1" dirty="0"/>
          </a:p>
        </p:txBody>
      </p:sp>
      <p:sp>
        <p:nvSpPr>
          <p:cNvPr id="21" name="文本框 20">
            <a:extLst>
              <a:ext uri="{FF2B5EF4-FFF2-40B4-BE49-F238E27FC236}">
                <a16:creationId xmlns:a16="http://schemas.microsoft.com/office/drawing/2014/main" id="{848D5E87-0F1A-4075-854B-1672830F30EC}"/>
              </a:ext>
            </a:extLst>
          </p:cNvPr>
          <p:cNvSpPr txBox="1"/>
          <p:nvPr/>
        </p:nvSpPr>
        <p:spPr>
          <a:xfrm>
            <a:off x="743825" y="1946924"/>
            <a:ext cx="1888839" cy="461665"/>
          </a:xfrm>
          <a:prstGeom prst="rect">
            <a:avLst/>
          </a:prstGeom>
          <a:noFill/>
        </p:spPr>
        <p:txBody>
          <a:bodyPr wrap="square">
            <a:spAutoFit/>
          </a:bodyPr>
          <a:lstStyle/>
          <a:p>
            <a:pPr algn="ctr">
              <a:lnSpc>
                <a:spcPct val="100000"/>
              </a:lnSpc>
            </a:pPr>
            <a:r>
              <a:rPr lang="en-US" altLang="zh-CN" sz="2400" b="1" dirty="0">
                <a:cs typeface="Arial" panose="020B0604020202020204" pitchFamily="34" charset="0"/>
              </a:rPr>
              <a:t>Sandblasting</a:t>
            </a:r>
          </a:p>
        </p:txBody>
      </p:sp>
      <p:sp>
        <p:nvSpPr>
          <p:cNvPr id="22" name="文本框 21">
            <a:extLst>
              <a:ext uri="{FF2B5EF4-FFF2-40B4-BE49-F238E27FC236}">
                <a16:creationId xmlns:a16="http://schemas.microsoft.com/office/drawing/2014/main" id="{CA8FB4BB-5FAE-414F-9A9A-3277DDAD71B1}"/>
              </a:ext>
            </a:extLst>
          </p:cNvPr>
          <p:cNvSpPr txBox="1"/>
          <p:nvPr/>
        </p:nvSpPr>
        <p:spPr>
          <a:xfrm>
            <a:off x="4660947" y="1946924"/>
            <a:ext cx="2291253" cy="461665"/>
          </a:xfrm>
          <a:prstGeom prst="rect">
            <a:avLst/>
          </a:prstGeom>
          <a:noFill/>
        </p:spPr>
        <p:txBody>
          <a:bodyPr wrap="square">
            <a:spAutoFit/>
          </a:bodyPr>
          <a:lstStyle/>
          <a:p>
            <a:pPr algn="ctr"/>
            <a:r>
              <a:rPr lang="en-US" altLang="zh-CN" sz="2400" b="1" dirty="0">
                <a:cs typeface="Arial" panose="020B0604020202020204" pitchFamily="34" charset="0"/>
              </a:rPr>
              <a:t>Plasma Spraying</a:t>
            </a:r>
            <a:endParaRPr lang="zh-CN" altLang="en-US" sz="2400" b="1" dirty="0"/>
          </a:p>
        </p:txBody>
      </p:sp>
      <p:sp>
        <p:nvSpPr>
          <p:cNvPr id="19" name="灯片编号占位符 4">
            <a:extLst>
              <a:ext uri="{FF2B5EF4-FFF2-40B4-BE49-F238E27FC236}">
                <a16:creationId xmlns:a16="http://schemas.microsoft.com/office/drawing/2014/main" id="{9E424D71-B7E4-4641-BE51-0F061DE132EE}"/>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29</a:t>
            </a:fld>
            <a:endParaRPr lang="zh-CN" altLang="en-US" dirty="0"/>
          </a:p>
        </p:txBody>
      </p:sp>
      <p:sp>
        <p:nvSpPr>
          <p:cNvPr id="2" name="文本框 1">
            <a:extLst>
              <a:ext uri="{FF2B5EF4-FFF2-40B4-BE49-F238E27FC236}">
                <a16:creationId xmlns:a16="http://schemas.microsoft.com/office/drawing/2014/main" id="{E5173FAB-E2DE-48F9-BA91-628962EF0E5F}"/>
              </a:ext>
            </a:extLst>
          </p:cNvPr>
          <p:cNvSpPr txBox="1"/>
          <p:nvPr/>
        </p:nvSpPr>
        <p:spPr>
          <a:xfrm>
            <a:off x="606580" y="1330497"/>
            <a:ext cx="7789939" cy="369332"/>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latin typeface="微软雅黑" panose="020B0503020204020204" pitchFamily="34" charset="-122"/>
                <a:ea typeface="微软雅黑" panose="020B0503020204020204" pitchFamily="34" charset="-122"/>
              </a:rPr>
              <a:t>The processing step for the heating coating spraying </a:t>
            </a:r>
            <a:endParaRPr lang="zh-CN" altLang="en-US" dirty="0">
              <a:latin typeface="微软雅黑" panose="020B0503020204020204" pitchFamily="34" charset="-122"/>
              <a:ea typeface="微软雅黑" panose="020B0503020204020204" pitchFamily="34" charset="-122"/>
            </a:endParaRPr>
          </a:p>
        </p:txBody>
      </p:sp>
      <p:sp>
        <p:nvSpPr>
          <p:cNvPr id="6" name="箭头: 右 5">
            <a:extLst>
              <a:ext uri="{FF2B5EF4-FFF2-40B4-BE49-F238E27FC236}">
                <a16:creationId xmlns:a16="http://schemas.microsoft.com/office/drawing/2014/main" id="{A33EB7F6-B573-4B6E-BC15-66009F30CD77}"/>
              </a:ext>
            </a:extLst>
          </p:cNvPr>
          <p:cNvSpPr/>
          <p:nvPr/>
        </p:nvSpPr>
        <p:spPr>
          <a:xfrm>
            <a:off x="3304969" y="2154897"/>
            <a:ext cx="94318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右 6">
            <a:extLst>
              <a:ext uri="{FF2B5EF4-FFF2-40B4-BE49-F238E27FC236}">
                <a16:creationId xmlns:a16="http://schemas.microsoft.com/office/drawing/2014/main" id="{78064142-83E6-4FD1-959C-C8DBA02E3C23}"/>
              </a:ext>
            </a:extLst>
          </p:cNvPr>
          <p:cNvSpPr/>
          <p:nvPr/>
        </p:nvSpPr>
        <p:spPr>
          <a:xfrm>
            <a:off x="7696407" y="2154897"/>
            <a:ext cx="119062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0596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4DB3AD-15EA-4336-BBE2-065473CD73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68" t="20336" r="20583" b="18922"/>
          <a:stretch/>
        </p:blipFill>
        <p:spPr>
          <a:xfrm>
            <a:off x="3975684" y="1253851"/>
            <a:ext cx="3606800" cy="2330469"/>
          </a:xfrm>
          <a:prstGeom prst="rect">
            <a:avLst/>
          </a:prstGeom>
        </p:spPr>
      </p:pic>
      <p:graphicFrame>
        <p:nvGraphicFramePr>
          <p:cNvPr id="2" name="表格 1">
            <a:extLst>
              <a:ext uri="{FF2B5EF4-FFF2-40B4-BE49-F238E27FC236}">
                <a16:creationId xmlns:a16="http://schemas.microsoft.com/office/drawing/2014/main" id="{6D9437AE-FF7A-4D9B-8753-C2CAB4A79083}"/>
              </a:ext>
            </a:extLst>
          </p:cNvPr>
          <p:cNvGraphicFramePr>
            <a:graphicFrameLocks noGrp="1"/>
          </p:cNvGraphicFramePr>
          <p:nvPr>
            <p:extLst>
              <p:ext uri="{D42A27DB-BD31-4B8C-83A1-F6EECF244321}">
                <p14:modId xmlns:p14="http://schemas.microsoft.com/office/powerpoint/2010/main" val="277960616"/>
              </p:ext>
            </p:extLst>
          </p:nvPr>
        </p:nvGraphicFramePr>
        <p:xfrm>
          <a:off x="248234" y="4102008"/>
          <a:ext cx="3606800" cy="2298044"/>
        </p:xfrm>
        <a:graphic>
          <a:graphicData uri="http://schemas.openxmlformats.org/drawingml/2006/table">
            <a:tbl>
              <a:tblPr>
                <a:tableStyleId>{9D7B26C5-4107-4FEC-AEDC-1716B250A1EF}</a:tableStyleId>
              </a:tblPr>
              <a:tblGrid>
                <a:gridCol w="2290179">
                  <a:extLst>
                    <a:ext uri="{9D8B030D-6E8A-4147-A177-3AD203B41FA5}">
                      <a16:colId xmlns:a16="http://schemas.microsoft.com/office/drawing/2014/main" val="3673301523"/>
                    </a:ext>
                  </a:extLst>
                </a:gridCol>
                <a:gridCol w="1316621">
                  <a:extLst>
                    <a:ext uri="{9D8B030D-6E8A-4147-A177-3AD203B41FA5}">
                      <a16:colId xmlns:a16="http://schemas.microsoft.com/office/drawing/2014/main" val="4002106948"/>
                    </a:ext>
                  </a:extLst>
                </a:gridCol>
              </a:tblGrid>
              <a:tr h="328292">
                <a:tc>
                  <a:txBody>
                    <a:bodyPr/>
                    <a:lstStyle/>
                    <a:p>
                      <a:pPr algn="ctr" fontAlgn="b"/>
                      <a:r>
                        <a:rPr lang="en-GB" sz="1800" b="1" u="none" strike="noStrike" dirty="0">
                          <a:effectLst/>
                          <a:latin typeface="Times New Roman" panose="02020603050405020304" pitchFamily="18" charset="0"/>
                          <a:cs typeface="Times New Roman" panose="02020603050405020304" pitchFamily="18" charset="0"/>
                        </a:rPr>
                        <a:t>Accelerator</a:t>
                      </a:r>
                      <a:endParaRPr lang="en-GB" sz="18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tc>
                  <a:txBody>
                    <a:bodyPr/>
                    <a:lstStyle/>
                    <a:p>
                      <a:pPr algn="ctr" fontAlgn="b"/>
                      <a:r>
                        <a:rPr lang="en-GB" sz="1800" b="1" u="none" strike="noStrike" dirty="0">
                          <a:effectLst/>
                          <a:latin typeface="Times New Roman" panose="02020603050405020304" pitchFamily="18" charset="0"/>
                          <a:cs typeface="Times New Roman" panose="02020603050405020304" pitchFamily="18" charset="0"/>
                        </a:rPr>
                        <a:t>length/m</a:t>
                      </a:r>
                      <a:endParaRPr lang="en-GB" sz="18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519415076"/>
                  </a:ext>
                </a:extLst>
              </a:tr>
              <a:tr h="328292">
                <a:tc>
                  <a:txBody>
                    <a:bodyPr/>
                    <a:lstStyle/>
                    <a:p>
                      <a:pPr algn="ctr" fontAlgn="b"/>
                      <a:r>
                        <a:rPr lang="en-GB" sz="1600" u="none" strike="noStrike" dirty="0">
                          <a:effectLst/>
                          <a:latin typeface="Times New Roman" panose="02020603050405020304" pitchFamily="18" charset="0"/>
                          <a:cs typeface="Times New Roman" panose="02020603050405020304" pitchFamily="18" charset="0"/>
                        </a:rPr>
                        <a:t>LINAC</a:t>
                      </a:r>
                      <a:endParaRPr lang="en-GB"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1,601+335</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6373854"/>
                  </a:ext>
                </a:extLst>
              </a:tr>
              <a:tr h="328292">
                <a:tc>
                  <a:txBody>
                    <a:bodyPr/>
                    <a:lstStyle/>
                    <a:p>
                      <a:pPr algn="ctr" fontAlgn="b"/>
                      <a:r>
                        <a:rPr lang="en-GB" sz="1600" u="none" strike="noStrike" dirty="0">
                          <a:effectLst/>
                          <a:latin typeface="Times New Roman" panose="02020603050405020304" pitchFamily="18" charset="0"/>
                          <a:cs typeface="Times New Roman" panose="02020603050405020304" pitchFamily="18" charset="0"/>
                        </a:rPr>
                        <a:t>Damping ring</a:t>
                      </a:r>
                      <a:endParaRPr lang="en-GB"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147</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119404535"/>
                  </a:ext>
                </a:extLst>
              </a:tr>
              <a:tr h="328292">
                <a:tc>
                  <a:txBody>
                    <a:bodyPr/>
                    <a:lstStyle/>
                    <a:p>
                      <a:pPr algn="ctr" fontAlgn="b"/>
                      <a:r>
                        <a:rPr lang="en-GB" sz="1600" u="none" strike="noStrike">
                          <a:effectLst/>
                          <a:latin typeface="Times New Roman" panose="02020603050405020304" pitchFamily="18" charset="0"/>
                          <a:cs typeface="Times New Roman" panose="02020603050405020304" pitchFamily="18" charset="0"/>
                        </a:rPr>
                        <a:t>Booster</a:t>
                      </a:r>
                      <a:endParaRPr lang="en-GB"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100,000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59199453"/>
                  </a:ext>
                </a:extLst>
              </a:tr>
              <a:tr h="328292">
                <a:tc>
                  <a:txBody>
                    <a:bodyPr/>
                    <a:lstStyle/>
                    <a:p>
                      <a:pPr algn="ctr" fontAlgn="b"/>
                      <a:r>
                        <a:rPr lang="en-GB" sz="1600" u="none" strike="noStrike">
                          <a:effectLst/>
                          <a:latin typeface="Times New Roman" panose="02020603050405020304" pitchFamily="18" charset="0"/>
                          <a:cs typeface="Times New Roman" panose="02020603050405020304" pitchFamily="18" charset="0"/>
                        </a:rPr>
                        <a:t>Collider</a:t>
                      </a:r>
                      <a:endParaRPr lang="en-GB"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200,000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732473930"/>
                  </a:ext>
                </a:extLst>
              </a:tr>
              <a:tr h="328292">
                <a:tc>
                  <a:txBody>
                    <a:bodyPr/>
                    <a:lstStyle/>
                    <a:p>
                      <a:pPr algn="ctr" fontAlgn="b"/>
                      <a:r>
                        <a:rPr lang="en-GB" sz="1600" u="none" strike="noStrike" dirty="0">
                          <a:effectLst/>
                          <a:latin typeface="Times New Roman" panose="02020603050405020304" pitchFamily="18" charset="0"/>
                          <a:cs typeface="Times New Roman" panose="02020603050405020304" pitchFamily="18" charset="0"/>
                        </a:rPr>
                        <a:t>Transport  line</a:t>
                      </a:r>
                      <a:endParaRPr lang="en-GB"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4,680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615227230"/>
                  </a:ext>
                </a:extLst>
              </a:tr>
              <a:tr h="328292">
                <a:tc>
                  <a:txBody>
                    <a:bodyPr/>
                    <a:lstStyle/>
                    <a:p>
                      <a:pPr algn="ctr" fontAlgn="b"/>
                      <a:r>
                        <a:rPr lang="en-GB" sz="1600" i="1" u="none" strike="noStrike" dirty="0">
                          <a:effectLst/>
                          <a:latin typeface="Times New Roman" panose="02020603050405020304" pitchFamily="18" charset="0"/>
                          <a:cs typeface="Times New Roman" panose="02020603050405020304" pitchFamily="18" charset="0"/>
                        </a:rPr>
                        <a:t>Total length/m</a:t>
                      </a:r>
                      <a:endParaRPr lang="en-GB" sz="16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tc>
                  <a:txBody>
                    <a:bodyPr/>
                    <a:lstStyle/>
                    <a:p>
                      <a:pPr algn="ctr" fontAlgn="b"/>
                      <a:r>
                        <a:rPr lang="en-US" altLang="zh-CN" sz="1600" i="1" u="none" strike="noStrike" dirty="0">
                          <a:effectLst/>
                          <a:latin typeface="Times New Roman" panose="02020603050405020304" pitchFamily="18" charset="0"/>
                          <a:cs typeface="Times New Roman" panose="02020603050405020304" pitchFamily="18" charset="0"/>
                        </a:rPr>
                        <a:t>306,763</a:t>
                      </a:r>
                      <a:endParaRPr lang="en-US" altLang="zh-CN" sz="1600" b="0" i="1"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815844536"/>
                  </a:ext>
                </a:extLst>
              </a:tr>
            </a:tbl>
          </a:graphicData>
        </a:graphic>
      </p:graphicFrame>
      <p:pic>
        <p:nvPicPr>
          <p:cNvPr id="4" name="Picture 2" descr="C:\Users\Administrator\Desktop\11112.png">
            <a:extLst>
              <a:ext uri="{FF2B5EF4-FFF2-40B4-BE49-F238E27FC236}">
                <a16:creationId xmlns:a16="http://schemas.microsoft.com/office/drawing/2014/main" id="{B93443CA-B321-4076-ABB1-853C905F43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278" y="142852"/>
            <a:ext cx="949382" cy="559540"/>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4">
            <a:extLst>
              <a:ext uri="{FF2B5EF4-FFF2-40B4-BE49-F238E27FC236}">
                <a16:creationId xmlns:a16="http://schemas.microsoft.com/office/drawing/2014/main" id="{9F41B730-D31B-48FF-93F9-3A25EB7F6BF7}"/>
              </a:ext>
            </a:extLst>
          </p:cNvPr>
          <p:cNvSpPr>
            <a:spLocks noGrp="1"/>
          </p:cNvSpPr>
          <p:nvPr>
            <p:ph type="title"/>
          </p:nvPr>
        </p:nvSpPr>
        <p:spPr/>
        <p:txBody>
          <a:bodyPr>
            <a:normAutofit/>
          </a:bodyPr>
          <a:lstStyle/>
          <a:p>
            <a:r>
              <a:rPr lang="en-US" altLang="zh-CN" b="1" dirty="0">
                <a:latin typeface="Arial" panose="020B0604020202020204" pitchFamily="34" charset="0"/>
                <a:cs typeface="Arial" panose="020B0604020202020204" pitchFamily="34" charset="0"/>
              </a:rPr>
              <a:t>Preview of CEPC vacuum system</a:t>
            </a:r>
            <a:endParaRPr lang="zh-CN" altLang="en-US" dirty="0">
              <a:latin typeface="Arial" panose="020B0604020202020204" pitchFamily="34" charset="0"/>
              <a:cs typeface="Arial" panose="020B0604020202020204" pitchFamily="34" charset="0"/>
            </a:endParaRPr>
          </a:p>
        </p:txBody>
      </p:sp>
      <p:sp>
        <p:nvSpPr>
          <p:cNvPr id="6" name="灯片编号占位符 3">
            <a:extLst>
              <a:ext uri="{FF2B5EF4-FFF2-40B4-BE49-F238E27FC236}">
                <a16:creationId xmlns:a16="http://schemas.microsoft.com/office/drawing/2014/main" id="{C6395CB3-9719-4B4E-A170-F97B78A5544A}"/>
              </a:ext>
            </a:extLst>
          </p:cNvPr>
          <p:cNvSpPr>
            <a:spLocks noGrp="1"/>
          </p:cNvSpPr>
          <p:nvPr>
            <p:ph type="sldNum" sz="quarter" idx="12"/>
          </p:nvPr>
        </p:nvSpPr>
        <p:spPr>
          <a:xfrm>
            <a:off x="10069550" y="6111821"/>
            <a:ext cx="1512849" cy="3214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9F095-3CD2-4D9F-8394-BD3C24143187}"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graphicFrame>
        <p:nvGraphicFramePr>
          <p:cNvPr id="7" name="表格 6">
            <a:extLst>
              <a:ext uri="{FF2B5EF4-FFF2-40B4-BE49-F238E27FC236}">
                <a16:creationId xmlns:a16="http://schemas.microsoft.com/office/drawing/2014/main" id="{7B3030BC-0238-4682-8BB5-04267E159FAF}"/>
              </a:ext>
            </a:extLst>
          </p:cNvPr>
          <p:cNvGraphicFramePr>
            <a:graphicFrameLocks noGrp="1"/>
          </p:cNvGraphicFramePr>
          <p:nvPr>
            <p:extLst>
              <p:ext uri="{D42A27DB-BD31-4B8C-83A1-F6EECF244321}">
                <p14:modId xmlns:p14="http://schemas.microsoft.com/office/powerpoint/2010/main" val="1381334942"/>
              </p:ext>
            </p:extLst>
          </p:nvPr>
        </p:nvGraphicFramePr>
        <p:xfrm>
          <a:off x="248234" y="2031687"/>
          <a:ext cx="3606800" cy="1694766"/>
        </p:xfrm>
        <a:graphic>
          <a:graphicData uri="http://schemas.openxmlformats.org/drawingml/2006/table">
            <a:tbl>
              <a:tblPr>
                <a:tableStyleId>{9D7B26C5-4107-4FEC-AEDC-1716B250A1EF}</a:tableStyleId>
              </a:tblPr>
              <a:tblGrid>
                <a:gridCol w="901700">
                  <a:extLst>
                    <a:ext uri="{9D8B030D-6E8A-4147-A177-3AD203B41FA5}">
                      <a16:colId xmlns:a16="http://schemas.microsoft.com/office/drawing/2014/main" val="897638284"/>
                    </a:ext>
                  </a:extLst>
                </a:gridCol>
                <a:gridCol w="901700">
                  <a:extLst>
                    <a:ext uri="{9D8B030D-6E8A-4147-A177-3AD203B41FA5}">
                      <a16:colId xmlns:a16="http://schemas.microsoft.com/office/drawing/2014/main" val="1213059500"/>
                    </a:ext>
                  </a:extLst>
                </a:gridCol>
                <a:gridCol w="901700">
                  <a:extLst>
                    <a:ext uri="{9D8B030D-6E8A-4147-A177-3AD203B41FA5}">
                      <a16:colId xmlns:a16="http://schemas.microsoft.com/office/drawing/2014/main" val="2577997580"/>
                    </a:ext>
                  </a:extLst>
                </a:gridCol>
                <a:gridCol w="901700">
                  <a:extLst>
                    <a:ext uri="{9D8B030D-6E8A-4147-A177-3AD203B41FA5}">
                      <a16:colId xmlns:a16="http://schemas.microsoft.com/office/drawing/2014/main" val="1013869858"/>
                    </a:ext>
                  </a:extLst>
                </a:gridCol>
              </a:tblGrid>
              <a:tr h="282461">
                <a:tc>
                  <a:txBody>
                    <a:bodyPr/>
                    <a:lstStyle/>
                    <a:p>
                      <a:pPr algn="ctr" fontAlgn="b"/>
                      <a:r>
                        <a:rPr lang="zh-CN" altLang="en-US" sz="1600" b="1" u="none" strike="noStrike" dirty="0">
                          <a:effectLst/>
                          <a:latin typeface="Times New Roman" panose="02020603050405020304" pitchFamily="18" charset="0"/>
                          <a:cs typeface="Times New Roman" panose="02020603050405020304" pitchFamily="18" charset="0"/>
                        </a:rPr>
                        <a:t>　</a:t>
                      </a:r>
                      <a:endParaRPr lang="zh-CN" altLang="en-US" sz="16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GB" sz="1600" b="1" u="none" strike="noStrike" dirty="0">
                          <a:effectLst/>
                          <a:latin typeface="Times New Roman" panose="02020603050405020304" pitchFamily="18" charset="0"/>
                          <a:cs typeface="Times New Roman" panose="02020603050405020304" pitchFamily="18" charset="0"/>
                        </a:rPr>
                        <a:t>E</a:t>
                      </a:r>
                      <a:endParaRPr lang="en-GB" sz="16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GB" sz="1600" b="1" u="none" strike="noStrike" dirty="0">
                          <a:effectLst/>
                          <a:latin typeface="Times New Roman" panose="02020603050405020304" pitchFamily="18" charset="0"/>
                          <a:cs typeface="Times New Roman" panose="02020603050405020304" pitchFamily="18" charset="0"/>
                        </a:rPr>
                        <a:t>I</a:t>
                      </a:r>
                      <a:endParaRPr lang="en-GB" sz="16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l-GR" sz="1600" b="1" u="none" strike="noStrike" dirty="0">
                          <a:effectLst/>
                          <a:latin typeface="Times New Roman" panose="02020603050405020304" pitchFamily="18" charset="0"/>
                          <a:cs typeface="Times New Roman" panose="02020603050405020304" pitchFamily="18" charset="0"/>
                        </a:rPr>
                        <a:t>ρ</a:t>
                      </a:r>
                      <a:endParaRPr lang="el-GR" sz="1600" b="1"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extLst>
                  <a:ext uri="{0D108BD9-81ED-4DB2-BD59-A6C34878D82A}">
                    <a16:rowId xmlns:a16="http://schemas.microsoft.com/office/drawing/2014/main" val="25760113"/>
                  </a:ext>
                </a:extLst>
              </a:tr>
              <a:tr h="282461">
                <a:tc>
                  <a:txBody>
                    <a:bodyPr/>
                    <a:lstStyle/>
                    <a:p>
                      <a:pPr algn="ctr" fontAlgn="b"/>
                      <a:r>
                        <a:rPr lang="zh-CN" altLang="en-US" sz="1600" u="none" strike="noStrike" dirty="0">
                          <a:effectLst/>
                          <a:latin typeface="Times New Roman" panose="02020603050405020304" pitchFamily="18" charset="0"/>
                          <a:cs typeface="Times New Roman" panose="02020603050405020304" pitchFamily="18" charset="0"/>
                        </a:rPr>
                        <a:t>　</a:t>
                      </a:r>
                      <a:endParaRPr lang="zh-CN" altLang="en-US"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GB" sz="1600" u="none" strike="noStrike" dirty="0" err="1">
                          <a:effectLst/>
                          <a:latin typeface="Times New Roman" panose="02020603050405020304" pitchFamily="18" charset="0"/>
                          <a:cs typeface="Times New Roman" panose="02020603050405020304" pitchFamily="18" charset="0"/>
                        </a:rPr>
                        <a:t>Gev</a:t>
                      </a:r>
                      <a:endParaRPr lang="en-GB"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GB" sz="1600" u="none" strike="noStrike" dirty="0">
                          <a:effectLst/>
                          <a:latin typeface="Times New Roman" panose="02020603050405020304" pitchFamily="18" charset="0"/>
                          <a:cs typeface="Times New Roman" panose="02020603050405020304" pitchFamily="18" charset="0"/>
                        </a:rPr>
                        <a:t>A</a:t>
                      </a:r>
                      <a:endParaRPr lang="en-GB"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GB" sz="1600" u="none" strike="noStrike" dirty="0">
                          <a:effectLst/>
                          <a:latin typeface="Times New Roman" panose="02020603050405020304" pitchFamily="18" charset="0"/>
                          <a:cs typeface="Times New Roman" panose="02020603050405020304" pitchFamily="18" charset="0"/>
                        </a:rPr>
                        <a:t>m</a:t>
                      </a:r>
                      <a:endParaRPr lang="en-GB"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extLst>
                  <a:ext uri="{0D108BD9-81ED-4DB2-BD59-A6C34878D82A}">
                    <a16:rowId xmlns:a16="http://schemas.microsoft.com/office/drawing/2014/main" val="2237778033"/>
                  </a:ext>
                </a:extLst>
              </a:tr>
              <a:tr h="282461">
                <a:tc>
                  <a:txBody>
                    <a:bodyPr/>
                    <a:lstStyle/>
                    <a:p>
                      <a:pPr algn="ctr" fontAlgn="b"/>
                      <a:r>
                        <a:rPr lang="en-GB" sz="1600" u="none" strike="noStrike">
                          <a:effectLst/>
                          <a:latin typeface="Times New Roman" panose="02020603050405020304" pitchFamily="18" charset="0"/>
                          <a:cs typeface="Times New Roman" panose="02020603050405020304" pitchFamily="18" charset="0"/>
                        </a:rPr>
                        <a:t>Higgs</a:t>
                      </a:r>
                      <a:endParaRPr lang="en-GB"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120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0.0167</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10700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extLst>
                  <a:ext uri="{0D108BD9-81ED-4DB2-BD59-A6C34878D82A}">
                    <a16:rowId xmlns:a16="http://schemas.microsoft.com/office/drawing/2014/main" val="1791884483"/>
                  </a:ext>
                </a:extLst>
              </a:tr>
              <a:tr h="282461">
                <a:tc>
                  <a:txBody>
                    <a:bodyPr/>
                    <a:lstStyle/>
                    <a:p>
                      <a:pPr algn="ctr" fontAlgn="b"/>
                      <a:r>
                        <a:rPr lang="en-GB" sz="1600" u="none" strike="noStrike">
                          <a:effectLst/>
                          <a:latin typeface="Times New Roman" panose="02020603050405020304" pitchFamily="18" charset="0"/>
                          <a:cs typeface="Times New Roman" panose="02020603050405020304" pitchFamily="18" charset="0"/>
                        </a:rPr>
                        <a:t>W</a:t>
                      </a:r>
                      <a:endParaRPr lang="en-GB"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80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0.084</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10700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extLst>
                  <a:ext uri="{0D108BD9-81ED-4DB2-BD59-A6C34878D82A}">
                    <a16:rowId xmlns:a16="http://schemas.microsoft.com/office/drawing/2014/main" val="1971588898"/>
                  </a:ext>
                </a:extLst>
              </a:tr>
              <a:tr h="282461">
                <a:tc>
                  <a:txBody>
                    <a:bodyPr/>
                    <a:lstStyle/>
                    <a:p>
                      <a:pPr algn="ctr" fontAlgn="b"/>
                      <a:r>
                        <a:rPr lang="en-GB" sz="1600" u="none" strike="noStrike">
                          <a:effectLst/>
                          <a:latin typeface="Times New Roman" panose="02020603050405020304" pitchFamily="18" charset="0"/>
                          <a:cs typeface="Times New Roman" panose="02020603050405020304" pitchFamily="18" charset="0"/>
                        </a:rPr>
                        <a:t>Z</a:t>
                      </a:r>
                      <a:endParaRPr lang="en-GB"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45.5</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0.803</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10700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extLst>
                  <a:ext uri="{0D108BD9-81ED-4DB2-BD59-A6C34878D82A}">
                    <a16:rowId xmlns:a16="http://schemas.microsoft.com/office/drawing/2014/main" val="118113605"/>
                  </a:ext>
                </a:extLst>
              </a:tr>
              <a:tr h="282461">
                <a:tc>
                  <a:txBody>
                    <a:bodyPr/>
                    <a:lstStyle/>
                    <a:p>
                      <a:pPr algn="ctr" fontAlgn="b"/>
                      <a:r>
                        <a:rPr lang="en-GB" sz="1600" u="none" strike="noStrike">
                          <a:effectLst/>
                          <a:latin typeface="Times New Roman" panose="02020603050405020304" pitchFamily="18" charset="0"/>
                          <a:cs typeface="Times New Roman" panose="02020603050405020304" pitchFamily="18" charset="0"/>
                        </a:rPr>
                        <a:t>tt</a:t>
                      </a:r>
                      <a:endParaRPr lang="en-GB"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180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0.0033</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10700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b"/>
                </a:tc>
                <a:extLst>
                  <a:ext uri="{0D108BD9-81ED-4DB2-BD59-A6C34878D82A}">
                    <a16:rowId xmlns:a16="http://schemas.microsoft.com/office/drawing/2014/main" val="3674136454"/>
                  </a:ext>
                </a:extLst>
              </a:tr>
            </a:tbl>
          </a:graphicData>
        </a:graphic>
      </p:graphicFrame>
      <p:sp>
        <p:nvSpPr>
          <p:cNvPr id="8" name="矩形 7">
            <a:extLst>
              <a:ext uri="{FF2B5EF4-FFF2-40B4-BE49-F238E27FC236}">
                <a16:creationId xmlns:a16="http://schemas.microsoft.com/office/drawing/2014/main" id="{839A571B-48A3-490C-B528-F61A135F9CE1}"/>
              </a:ext>
            </a:extLst>
          </p:cNvPr>
          <p:cNvSpPr/>
          <p:nvPr/>
        </p:nvSpPr>
        <p:spPr>
          <a:xfrm>
            <a:off x="563694" y="1656132"/>
            <a:ext cx="297587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Machine and Vacuum Parameters</a:t>
            </a:r>
          </a:p>
        </p:txBody>
      </p:sp>
      <p:pic>
        <p:nvPicPr>
          <p:cNvPr id="9" name="图片 8">
            <a:extLst>
              <a:ext uri="{FF2B5EF4-FFF2-40B4-BE49-F238E27FC236}">
                <a16:creationId xmlns:a16="http://schemas.microsoft.com/office/drawing/2014/main" id="{1583959D-9534-4388-8185-7A996E9880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1253" y="3489274"/>
            <a:ext cx="1611880" cy="281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949AA35D-2C50-4A02-A16E-022A2A388A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589" b="24167"/>
          <a:stretch/>
        </p:blipFill>
        <p:spPr>
          <a:xfrm>
            <a:off x="7876776" y="1743456"/>
            <a:ext cx="3914557" cy="1937420"/>
          </a:xfrm>
          <a:prstGeom prst="rect">
            <a:avLst/>
          </a:prstGeom>
        </p:spPr>
      </p:pic>
      <p:pic>
        <p:nvPicPr>
          <p:cNvPr id="12" name="图片 11">
            <a:extLst>
              <a:ext uri="{FF2B5EF4-FFF2-40B4-BE49-F238E27FC236}">
                <a16:creationId xmlns:a16="http://schemas.microsoft.com/office/drawing/2014/main" id="{D0EF10AA-E74F-4B44-B603-E88AAB7774D5}"/>
              </a:ext>
            </a:extLst>
          </p:cNvPr>
          <p:cNvPicPr>
            <a:picLocks noChangeAspect="1"/>
          </p:cNvPicPr>
          <p:nvPr/>
        </p:nvPicPr>
        <p:blipFill rotWithShape="1">
          <a:blip r:embed="rId6"/>
          <a:srcRect t="15740" b="15465"/>
          <a:stretch/>
        </p:blipFill>
        <p:spPr>
          <a:xfrm>
            <a:off x="7876776" y="5116176"/>
            <a:ext cx="2427661" cy="1188832"/>
          </a:xfrm>
          <a:prstGeom prst="rect">
            <a:avLst/>
          </a:prstGeom>
        </p:spPr>
      </p:pic>
      <p:grpSp>
        <p:nvGrpSpPr>
          <p:cNvPr id="13" name="组合 12">
            <a:extLst>
              <a:ext uri="{FF2B5EF4-FFF2-40B4-BE49-F238E27FC236}">
                <a16:creationId xmlns:a16="http://schemas.microsoft.com/office/drawing/2014/main" id="{8D1C60F5-15D6-4BEA-A9EC-A442447B2F71}"/>
              </a:ext>
            </a:extLst>
          </p:cNvPr>
          <p:cNvGrpSpPr/>
          <p:nvPr/>
        </p:nvGrpSpPr>
        <p:grpSpPr>
          <a:xfrm>
            <a:off x="7884263" y="3699757"/>
            <a:ext cx="2745425" cy="1311274"/>
            <a:chOff x="5649270" y="28890974"/>
            <a:chExt cx="8769397" cy="3379891"/>
          </a:xfrm>
        </p:grpSpPr>
        <p:pic>
          <p:nvPicPr>
            <p:cNvPr id="14" name="图片 13">
              <a:extLst>
                <a:ext uri="{FF2B5EF4-FFF2-40B4-BE49-F238E27FC236}">
                  <a16:creationId xmlns:a16="http://schemas.microsoft.com/office/drawing/2014/main" id="{E30B6569-5827-4A1C-962A-531EA9D0E0A8}"/>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2613" b="-1"/>
            <a:stretch/>
          </p:blipFill>
          <p:spPr>
            <a:xfrm>
              <a:off x="9733966" y="28910357"/>
              <a:ext cx="4684701" cy="3360508"/>
            </a:xfrm>
            <a:prstGeom prst="rect">
              <a:avLst/>
            </a:prstGeom>
          </p:spPr>
        </p:pic>
        <p:pic>
          <p:nvPicPr>
            <p:cNvPr id="15" name="图片 14">
              <a:extLst>
                <a:ext uri="{FF2B5EF4-FFF2-40B4-BE49-F238E27FC236}">
                  <a16:creationId xmlns:a16="http://schemas.microsoft.com/office/drawing/2014/main" id="{D6C4BF38-2EE4-4DF8-8F99-ECBE4785CBD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r="19788"/>
            <a:stretch/>
          </p:blipFill>
          <p:spPr>
            <a:xfrm>
              <a:off x="5649270" y="28890974"/>
              <a:ext cx="3757764" cy="3379891"/>
            </a:xfrm>
            <a:prstGeom prst="rect">
              <a:avLst/>
            </a:prstGeom>
          </p:spPr>
        </p:pic>
      </p:grpSp>
      <p:pic>
        <p:nvPicPr>
          <p:cNvPr id="16" name="图片 15">
            <a:extLst>
              <a:ext uri="{FF2B5EF4-FFF2-40B4-BE49-F238E27FC236}">
                <a16:creationId xmlns:a16="http://schemas.microsoft.com/office/drawing/2014/main" id="{4D62D3EF-E72E-436E-8754-6DA9139EE6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800" t="16879" r="8001" b="18501"/>
          <a:stretch/>
        </p:blipFill>
        <p:spPr>
          <a:xfrm>
            <a:off x="10569721" y="3707277"/>
            <a:ext cx="1221612" cy="1296235"/>
          </a:xfrm>
          <a:prstGeom prst="rect">
            <a:avLst/>
          </a:prstGeom>
        </p:spPr>
      </p:pic>
      <p:pic>
        <p:nvPicPr>
          <p:cNvPr id="19" name="图片 18">
            <a:extLst>
              <a:ext uri="{FF2B5EF4-FFF2-40B4-BE49-F238E27FC236}">
                <a16:creationId xmlns:a16="http://schemas.microsoft.com/office/drawing/2014/main" id="{ADE237E0-A623-4836-83E1-7587186A8F29}"/>
              </a:ext>
            </a:extLst>
          </p:cNvPr>
          <p:cNvPicPr>
            <a:picLocks noChangeAspect="1"/>
          </p:cNvPicPr>
          <p:nvPr/>
        </p:nvPicPr>
        <p:blipFill>
          <a:blip r:embed="rId12"/>
          <a:srcRect l="14497"/>
          <a:stretch>
            <a:fillRect/>
          </a:stretch>
        </p:blipFill>
        <p:spPr>
          <a:xfrm>
            <a:off x="6081235" y="3494052"/>
            <a:ext cx="1614418" cy="1622123"/>
          </a:xfrm>
          <a:prstGeom prst="rect">
            <a:avLst/>
          </a:prstGeom>
        </p:spPr>
      </p:pic>
      <p:pic>
        <p:nvPicPr>
          <p:cNvPr id="10" name="图片 9">
            <a:extLst>
              <a:ext uri="{FF2B5EF4-FFF2-40B4-BE49-F238E27FC236}">
                <a16:creationId xmlns:a16="http://schemas.microsoft.com/office/drawing/2014/main" id="{F008D8F2-0FC9-4546-9AA0-8D60EA72BB3B}"/>
              </a:ext>
            </a:extLst>
          </p:cNvPr>
          <p:cNvPicPr>
            <a:picLocks noChangeAspect="1"/>
          </p:cNvPicPr>
          <p:nvPr/>
        </p:nvPicPr>
        <p:blipFill>
          <a:blip r:embed="rId13"/>
          <a:stretch>
            <a:fillRect/>
          </a:stretch>
        </p:blipFill>
        <p:spPr>
          <a:xfrm>
            <a:off x="6081572" y="4587932"/>
            <a:ext cx="1611880" cy="1717076"/>
          </a:xfrm>
          <a:prstGeom prst="rect">
            <a:avLst/>
          </a:prstGeom>
        </p:spPr>
      </p:pic>
      <p:pic>
        <p:nvPicPr>
          <p:cNvPr id="20" name="图片 19">
            <a:extLst>
              <a:ext uri="{FF2B5EF4-FFF2-40B4-BE49-F238E27FC236}">
                <a16:creationId xmlns:a16="http://schemas.microsoft.com/office/drawing/2014/main" id="{6171F80D-AE5B-4EE8-A334-54F4C2A30F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34236" y="5038727"/>
            <a:ext cx="1909530" cy="1296236"/>
          </a:xfrm>
          <a:prstGeom prst="rect">
            <a:avLst/>
          </a:prstGeom>
        </p:spPr>
      </p:pic>
      <p:sp>
        <p:nvSpPr>
          <p:cNvPr id="21" name="文本框 20">
            <a:extLst>
              <a:ext uri="{FF2B5EF4-FFF2-40B4-BE49-F238E27FC236}">
                <a16:creationId xmlns:a16="http://schemas.microsoft.com/office/drawing/2014/main" id="{7CA8DD30-AE49-4BE6-B248-D88C8206C6C2}"/>
              </a:ext>
            </a:extLst>
          </p:cNvPr>
          <p:cNvSpPr txBox="1"/>
          <p:nvPr/>
        </p:nvSpPr>
        <p:spPr>
          <a:xfrm>
            <a:off x="7778187" y="1164400"/>
            <a:ext cx="4165579" cy="400110"/>
          </a:xfrm>
          <a:prstGeom prst="rect">
            <a:avLst/>
          </a:prstGeom>
          <a:noFill/>
        </p:spPr>
        <p:txBody>
          <a:bodyPr wrap="square" rtlCol="0">
            <a:spAutoFit/>
          </a:bodyPr>
          <a:lstStyle/>
          <a:p>
            <a:pPr marL="285750" indent="-285750">
              <a:buFont typeface="Wingdings" panose="05000000000000000000" pitchFamily="2" charset="2"/>
              <a:buChar char="u"/>
            </a:pPr>
            <a:r>
              <a:rPr lang="en-US" altLang="zh-CN" sz="2000" dirty="0"/>
              <a:t>Technical developments in TDR</a:t>
            </a:r>
            <a:endParaRPr lang="zh-CN" altLang="en-US" sz="2000" dirty="0"/>
          </a:p>
        </p:txBody>
      </p:sp>
      <p:sp>
        <p:nvSpPr>
          <p:cNvPr id="17" name="文本框 16">
            <a:extLst>
              <a:ext uri="{FF2B5EF4-FFF2-40B4-BE49-F238E27FC236}">
                <a16:creationId xmlns:a16="http://schemas.microsoft.com/office/drawing/2014/main" id="{568B251E-E92B-44CE-9DB2-9C98FADD2858}"/>
              </a:ext>
            </a:extLst>
          </p:cNvPr>
          <p:cNvSpPr txBox="1"/>
          <p:nvPr/>
        </p:nvSpPr>
        <p:spPr>
          <a:xfrm>
            <a:off x="4451253" y="6382457"/>
            <a:ext cx="5672802" cy="369332"/>
          </a:xfrm>
          <a:prstGeom prst="rect">
            <a:avLst/>
          </a:prstGeom>
          <a:noFill/>
        </p:spPr>
        <p:txBody>
          <a:bodyPr wrap="square" rtlCol="0">
            <a:spAutoFit/>
          </a:bodyPr>
          <a:lstStyle/>
          <a:p>
            <a:r>
              <a:rPr lang="en-US" altLang="zh-CN" dirty="0"/>
              <a:t>Those prototypes have a</a:t>
            </a:r>
            <a:r>
              <a:rPr lang="zh-CN" altLang="en-US" dirty="0"/>
              <a:t> </a:t>
            </a:r>
            <a:r>
              <a:rPr lang="en-US" altLang="zh-CN" dirty="0"/>
              <a:t>good</a:t>
            </a:r>
            <a:r>
              <a:rPr lang="zh-CN" altLang="en-US" dirty="0"/>
              <a:t> </a:t>
            </a:r>
            <a:r>
              <a:rPr lang="en-US" altLang="zh-CN" dirty="0"/>
              <a:t>application in HEPS.</a:t>
            </a:r>
            <a:endParaRPr lang="zh-CN" altLang="en-US" dirty="0"/>
          </a:p>
        </p:txBody>
      </p:sp>
    </p:spTree>
    <p:extLst>
      <p:ext uri="{BB962C8B-B14F-4D97-AF65-F5344CB8AC3E}">
        <p14:creationId xmlns:p14="http://schemas.microsoft.com/office/powerpoint/2010/main" val="2533977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0A8E02B3-25CF-4793-B26D-68A6FF7120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952" b="3791"/>
          <a:stretch/>
        </p:blipFill>
        <p:spPr>
          <a:xfrm>
            <a:off x="483700" y="2137053"/>
            <a:ext cx="3584652" cy="1620000"/>
          </a:xfrm>
        </p:spPr>
      </p:pic>
      <p:sp>
        <p:nvSpPr>
          <p:cNvPr id="3" name="标题 2">
            <a:extLst>
              <a:ext uri="{FF2B5EF4-FFF2-40B4-BE49-F238E27FC236}">
                <a16:creationId xmlns:a16="http://schemas.microsoft.com/office/drawing/2014/main" id="{E7094884-F080-4203-A47B-C4F3D27389CE}"/>
              </a:ext>
            </a:extLst>
          </p:cNvPr>
          <p:cNvSpPr>
            <a:spLocks noGrp="1"/>
          </p:cNvSpPr>
          <p:nvPr>
            <p:ph type="title"/>
          </p:nvPr>
        </p:nvSpPr>
        <p:spPr/>
        <p:txBody>
          <a:bodyPr/>
          <a:lstStyle/>
          <a:p>
            <a:r>
              <a:rPr lang="en-US" altLang="zh-CN" dirty="0"/>
              <a:t>Length of 1.5m prototype of Spraying</a:t>
            </a:r>
            <a:endParaRPr lang="zh-CN" altLang="en-US" dirty="0"/>
          </a:p>
        </p:txBody>
      </p:sp>
      <p:pic>
        <p:nvPicPr>
          <p:cNvPr id="7" name="图片 6">
            <a:extLst>
              <a:ext uri="{FF2B5EF4-FFF2-40B4-BE49-F238E27FC236}">
                <a16:creationId xmlns:a16="http://schemas.microsoft.com/office/drawing/2014/main" id="{766B5EBB-770B-4FCB-BE98-82400DEE0D77}"/>
              </a:ext>
            </a:extLst>
          </p:cNvPr>
          <p:cNvPicPr>
            <a:picLocks noChangeAspect="1"/>
          </p:cNvPicPr>
          <p:nvPr/>
        </p:nvPicPr>
        <p:blipFill rotWithShape="1">
          <a:blip r:embed="rId3">
            <a:extLst>
              <a:ext uri="{28A0092B-C50C-407E-A947-70E740481C1C}">
                <a14:useLocalDpi xmlns:a14="http://schemas.microsoft.com/office/drawing/2010/main" val="0"/>
              </a:ext>
            </a:extLst>
          </a:blip>
          <a:srcRect l="16148" t="35858" r="13851" b="33851"/>
          <a:stretch/>
        </p:blipFill>
        <p:spPr>
          <a:xfrm>
            <a:off x="4240723" y="2137053"/>
            <a:ext cx="3321492" cy="1620000"/>
          </a:xfrm>
          <a:prstGeom prst="rect">
            <a:avLst/>
          </a:prstGeom>
        </p:spPr>
      </p:pic>
      <p:pic>
        <p:nvPicPr>
          <p:cNvPr id="9" name="图片 8">
            <a:extLst>
              <a:ext uri="{FF2B5EF4-FFF2-40B4-BE49-F238E27FC236}">
                <a16:creationId xmlns:a16="http://schemas.microsoft.com/office/drawing/2014/main" id="{121FDD34-1BD2-4E32-9E2A-9D1DA62B1831}"/>
              </a:ext>
            </a:extLst>
          </p:cNvPr>
          <p:cNvPicPr>
            <a:picLocks noChangeAspect="1"/>
          </p:cNvPicPr>
          <p:nvPr/>
        </p:nvPicPr>
        <p:blipFill rotWithShape="1">
          <a:blip r:embed="rId4">
            <a:extLst>
              <a:ext uri="{28A0092B-C50C-407E-A947-70E740481C1C}">
                <a14:useLocalDpi xmlns:a14="http://schemas.microsoft.com/office/drawing/2010/main" val="0"/>
              </a:ext>
            </a:extLst>
          </a:blip>
          <a:srcRect t="29377" r="30829" b="37117"/>
          <a:stretch/>
        </p:blipFill>
        <p:spPr>
          <a:xfrm>
            <a:off x="4248628" y="2148655"/>
            <a:ext cx="1640895" cy="595883"/>
          </a:xfrm>
          <a:prstGeom prst="rect">
            <a:avLst/>
          </a:prstGeom>
        </p:spPr>
      </p:pic>
      <p:pic>
        <p:nvPicPr>
          <p:cNvPr id="11" name="图片 10">
            <a:extLst>
              <a:ext uri="{FF2B5EF4-FFF2-40B4-BE49-F238E27FC236}">
                <a16:creationId xmlns:a16="http://schemas.microsoft.com/office/drawing/2014/main" id="{D98FF39E-7DA9-4846-A277-30DCA271DCF9}"/>
              </a:ext>
            </a:extLst>
          </p:cNvPr>
          <p:cNvPicPr>
            <a:picLocks noChangeAspect="1"/>
          </p:cNvPicPr>
          <p:nvPr/>
        </p:nvPicPr>
        <p:blipFill rotWithShape="1">
          <a:blip r:embed="rId5">
            <a:extLst>
              <a:ext uri="{28A0092B-C50C-407E-A947-70E740481C1C}">
                <a14:useLocalDpi xmlns:a14="http://schemas.microsoft.com/office/drawing/2010/main" val="0"/>
              </a:ext>
            </a:extLst>
          </a:blip>
          <a:srcRect t="46343" b="34357"/>
          <a:stretch/>
        </p:blipFill>
        <p:spPr>
          <a:xfrm>
            <a:off x="133364" y="4291215"/>
            <a:ext cx="4314361" cy="1620000"/>
          </a:xfrm>
          <a:prstGeom prst="rect">
            <a:avLst/>
          </a:prstGeom>
        </p:spPr>
      </p:pic>
      <p:pic>
        <p:nvPicPr>
          <p:cNvPr id="17" name="图片 16">
            <a:extLst>
              <a:ext uri="{FF2B5EF4-FFF2-40B4-BE49-F238E27FC236}">
                <a16:creationId xmlns:a16="http://schemas.microsoft.com/office/drawing/2014/main" id="{416E3849-196D-4773-A5AF-319B09311B4F}"/>
              </a:ext>
            </a:extLst>
          </p:cNvPr>
          <p:cNvPicPr>
            <a:picLocks noChangeAspect="1"/>
          </p:cNvPicPr>
          <p:nvPr/>
        </p:nvPicPr>
        <p:blipFill rotWithShape="1">
          <a:blip r:embed="rId6">
            <a:extLst>
              <a:ext uri="{28A0092B-C50C-407E-A947-70E740481C1C}">
                <a14:useLocalDpi xmlns:a14="http://schemas.microsoft.com/office/drawing/2010/main" val="0"/>
              </a:ext>
            </a:extLst>
          </a:blip>
          <a:srcRect t="35146" r="49881" b="41232"/>
          <a:stretch/>
        </p:blipFill>
        <p:spPr>
          <a:xfrm>
            <a:off x="4615904" y="4291215"/>
            <a:ext cx="2576841" cy="1620000"/>
          </a:xfrm>
          <a:prstGeom prst="rect">
            <a:avLst/>
          </a:prstGeom>
        </p:spPr>
      </p:pic>
      <p:pic>
        <p:nvPicPr>
          <p:cNvPr id="19" name="图片 18">
            <a:extLst>
              <a:ext uri="{FF2B5EF4-FFF2-40B4-BE49-F238E27FC236}">
                <a16:creationId xmlns:a16="http://schemas.microsoft.com/office/drawing/2014/main" id="{E4CA7BB6-AEBD-43C9-8AEE-F1D17DD2AFA9}"/>
              </a:ext>
            </a:extLst>
          </p:cNvPr>
          <p:cNvPicPr>
            <a:picLocks noChangeAspect="1"/>
          </p:cNvPicPr>
          <p:nvPr/>
        </p:nvPicPr>
        <p:blipFill rotWithShape="1">
          <a:blip r:embed="rId7">
            <a:extLst>
              <a:ext uri="{28A0092B-C50C-407E-A947-70E740481C1C}">
                <a14:useLocalDpi xmlns:a14="http://schemas.microsoft.com/office/drawing/2010/main" val="0"/>
              </a:ext>
            </a:extLst>
          </a:blip>
          <a:srcRect t="36666" b="17610"/>
          <a:stretch/>
        </p:blipFill>
        <p:spPr>
          <a:xfrm>
            <a:off x="7335729" y="4291215"/>
            <a:ext cx="4725918" cy="1620000"/>
          </a:xfrm>
          <a:prstGeom prst="rect">
            <a:avLst/>
          </a:prstGeom>
        </p:spPr>
      </p:pic>
      <p:sp>
        <p:nvSpPr>
          <p:cNvPr id="23" name="文本框 22">
            <a:extLst>
              <a:ext uri="{FF2B5EF4-FFF2-40B4-BE49-F238E27FC236}">
                <a16:creationId xmlns:a16="http://schemas.microsoft.com/office/drawing/2014/main" id="{23B7C7F7-C2DB-480B-9A25-225EAD0A046A}"/>
              </a:ext>
            </a:extLst>
          </p:cNvPr>
          <p:cNvSpPr txBox="1"/>
          <p:nvPr/>
        </p:nvSpPr>
        <p:spPr>
          <a:xfrm>
            <a:off x="4957050" y="3803942"/>
            <a:ext cx="1888839" cy="369332"/>
          </a:xfrm>
          <a:prstGeom prst="rect">
            <a:avLst/>
          </a:prstGeom>
          <a:noFill/>
        </p:spPr>
        <p:txBody>
          <a:bodyPr wrap="square">
            <a:spAutoFit/>
          </a:bodyPr>
          <a:lstStyle/>
          <a:p>
            <a:pPr algn="ctr">
              <a:lnSpc>
                <a:spcPct val="100000"/>
              </a:lnSpc>
            </a:pPr>
            <a:r>
              <a:rPr lang="en-US" altLang="zh-CN" sz="1800" b="1" dirty="0">
                <a:cs typeface="Arial" panose="020B0604020202020204" pitchFamily="34" charset="0"/>
              </a:rPr>
              <a:t>Sandblasting</a:t>
            </a:r>
          </a:p>
        </p:txBody>
      </p:sp>
      <p:sp>
        <p:nvSpPr>
          <p:cNvPr id="25" name="文本框 24">
            <a:extLst>
              <a:ext uri="{FF2B5EF4-FFF2-40B4-BE49-F238E27FC236}">
                <a16:creationId xmlns:a16="http://schemas.microsoft.com/office/drawing/2014/main" id="{C385C876-4313-4F4C-9364-D6ABB3A9B56C}"/>
              </a:ext>
            </a:extLst>
          </p:cNvPr>
          <p:cNvSpPr txBox="1"/>
          <p:nvPr/>
        </p:nvSpPr>
        <p:spPr>
          <a:xfrm>
            <a:off x="7862949" y="5911215"/>
            <a:ext cx="3671479" cy="369332"/>
          </a:xfrm>
          <a:prstGeom prst="rect">
            <a:avLst/>
          </a:prstGeom>
          <a:noFill/>
        </p:spPr>
        <p:txBody>
          <a:bodyPr wrap="square">
            <a:spAutoFit/>
          </a:bodyPr>
          <a:lstStyle/>
          <a:p>
            <a:pPr algn="ctr" fontAlgn="t">
              <a:lnSpc>
                <a:spcPct val="100000"/>
              </a:lnSpc>
              <a:spcAft>
                <a:spcPts val="0"/>
              </a:spcAft>
            </a:pPr>
            <a:r>
              <a:rPr lang="en-US" altLang="zh-CN" sz="1800" b="1" dirty="0" err="1">
                <a:cs typeface="Arial" panose="020B0604020202020204" pitchFamily="34" charset="0"/>
              </a:rPr>
              <a:t>Spraying_Isolation_layer</a:t>
            </a:r>
            <a:endParaRPr lang="zh-CN" altLang="zh-CN" sz="1800" b="1" dirty="0">
              <a:cs typeface="Arial" panose="020B0604020202020204" pitchFamily="34" charset="0"/>
            </a:endParaRPr>
          </a:p>
        </p:txBody>
      </p:sp>
      <p:sp>
        <p:nvSpPr>
          <p:cNvPr id="29" name="文本框 28">
            <a:extLst>
              <a:ext uri="{FF2B5EF4-FFF2-40B4-BE49-F238E27FC236}">
                <a16:creationId xmlns:a16="http://schemas.microsoft.com/office/drawing/2014/main" id="{DB91E5D7-F2F2-4E24-9A0C-0366F3E1746F}"/>
              </a:ext>
            </a:extLst>
          </p:cNvPr>
          <p:cNvSpPr txBox="1"/>
          <p:nvPr/>
        </p:nvSpPr>
        <p:spPr>
          <a:xfrm>
            <a:off x="4338508" y="5911215"/>
            <a:ext cx="3131632" cy="369332"/>
          </a:xfrm>
          <a:prstGeom prst="rect">
            <a:avLst/>
          </a:prstGeom>
          <a:noFill/>
        </p:spPr>
        <p:txBody>
          <a:bodyPr wrap="square">
            <a:spAutoFit/>
          </a:bodyPr>
          <a:lstStyle/>
          <a:p>
            <a:pPr algn="ctr" fontAlgn="t">
              <a:lnSpc>
                <a:spcPct val="100000"/>
              </a:lnSpc>
              <a:spcAft>
                <a:spcPts val="0"/>
              </a:spcAft>
            </a:pPr>
            <a:r>
              <a:rPr lang="en-US" altLang="zh-CN" sz="1800" b="1" dirty="0" err="1">
                <a:cs typeface="Arial" panose="020B0604020202020204" pitchFamily="34" charset="0"/>
              </a:rPr>
              <a:t>Spraying_Conductivity</a:t>
            </a:r>
            <a:r>
              <a:rPr lang="en-US" altLang="zh-CN" sz="1800" b="1" dirty="0">
                <a:cs typeface="Arial" panose="020B0604020202020204" pitchFamily="34" charset="0"/>
              </a:rPr>
              <a:t>-layer</a:t>
            </a:r>
            <a:endParaRPr lang="zh-CN" altLang="zh-CN" sz="1800" b="1" dirty="0">
              <a:cs typeface="Arial" panose="020B0604020202020204" pitchFamily="34" charset="0"/>
            </a:endParaRPr>
          </a:p>
        </p:txBody>
      </p:sp>
      <p:sp>
        <p:nvSpPr>
          <p:cNvPr id="31" name="文本框 30">
            <a:extLst>
              <a:ext uri="{FF2B5EF4-FFF2-40B4-BE49-F238E27FC236}">
                <a16:creationId xmlns:a16="http://schemas.microsoft.com/office/drawing/2014/main" id="{1B3F435B-8918-4163-B096-F7E49191E773}"/>
              </a:ext>
            </a:extLst>
          </p:cNvPr>
          <p:cNvSpPr txBox="1"/>
          <p:nvPr/>
        </p:nvSpPr>
        <p:spPr>
          <a:xfrm>
            <a:off x="890350" y="5963185"/>
            <a:ext cx="2800388" cy="369332"/>
          </a:xfrm>
          <a:prstGeom prst="rect">
            <a:avLst/>
          </a:prstGeom>
          <a:noFill/>
        </p:spPr>
        <p:txBody>
          <a:bodyPr wrap="square">
            <a:spAutoFit/>
          </a:bodyPr>
          <a:lstStyle/>
          <a:p>
            <a:pPr algn="ctr">
              <a:lnSpc>
                <a:spcPct val="100000"/>
              </a:lnSpc>
              <a:spcAft>
                <a:spcPts val="0"/>
              </a:spcAft>
            </a:pPr>
            <a:r>
              <a:rPr lang="en-US" altLang="zh-CN" sz="1800" b="1" dirty="0" err="1">
                <a:cs typeface="Arial" panose="020B0604020202020204" pitchFamily="34" charset="0"/>
              </a:rPr>
              <a:t>Spraying_Isolation</a:t>
            </a:r>
            <a:r>
              <a:rPr lang="en-US" altLang="zh-CN" sz="1800" b="1" dirty="0">
                <a:cs typeface="Arial" panose="020B0604020202020204" pitchFamily="34" charset="0"/>
              </a:rPr>
              <a:t>-layer</a:t>
            </a:r>
            <a:endParaRPr lang="zh-CN" altLang="zh-CN" sz="1800" b="1" dirty="0">
              <a:cs typeface="Arial" panose="020B0604020202020204" pitchFamily="34" charset="0"/>
            </a:endParaRPr>
          </a:p>
        </p:txBody>
      </p:sp>
      <p:sp>
        <p:nvSpPr>
          <p:cNvPr id="32" name="文本框 31">
            <a:extLst>
              <a:ext uri="{FF2B5EF4-FFF2-40B4-BE49-F238E27FC236}">
                <a16:creationId xmlns:a16="http://schemas.microsoft.com/office/drawing/2014/main" id="{D65CBFB2-2792-4531-8106-FB10900A0159}"/>
              </a:ext>
            </a:extLst>
          </p:cNvPr>
          <p:cNvSpPr txBox="1"/>
          <p:nvPr/>
        </p:nvSpPr>
        <p:spPr>
          <a:xfrm>
            <a:off x="1331607" y="3803942"/>
            <a:ext cx="1888839" cy="369332"/>
          </a:xfrm>
          <a:prstGeom prst="rect">
            <a:avLst/>
          </a:prstGeom>
          <a:noFill/>
        </p:spPr>
        <p:txBody>
          <a:bodyPr wrap="square">
            <a:spAutoFit/>
          </a:bodyPr>
          <a:lstStyle/>
          <a:p>
            <a:pPr algn="ctr">
              <a:lnSpc>
                <a:spcPct val="100000"/>
              </a:lnSpc>
            </a:pPr>
            <a:r>
              <a:rPr lang="en-US" altLang="zh-CN" sz="1800" b="1" dirty="0">
                <a:cs typeface="Arial" panose="020B0604020202020204" pitchFamily="34" charset="0"/>
              </a:rPr>
              <a:t>Installation</a:t>
            </a:r>
          </a:p>
        </p:txBody>
      </p:sp>
      <p:pic>
        <p:nvPicPr>
          <p:cNvPr id="33" name="图片 32">
            <a:extLst>
              <a:ext uri="{FF2B5EF4-FFF2-40B4-BE49-F238E27FC236}">
                <a16:creationId xmlns:a16="http://schemas.microsoft.com/office/drawing/2014/main" id="{7EF31FB9-43A6-4F24-91DA-58510C6019D2}"/>
              </a:ext>
            </a:extLst>
          </p:cNvPr>
          <p:cNvPicPr>
            <a:picLocks noChangeAspect="1"/>
          </p:cNvPicPr>
          <p:nvPr/>
        </p:nvPicPr>
        <p:blipFill rotWithShape="1">
          <a:blip r:embed="rId8">
            <a:extLst>
              <a:ext uri="{28A0092B-C50C-407E-A947-70E740481C1C}">
                <a14:useLocalDpi xmlns:a14="http://schemas.microsoft.com/office/drawing/2010/main" val="0"/>
              </a:ext>
            </a:extLst>
          </a:blip>
          <a:srcRect l="13762" t="51790" r="23316" b="20154"/>
          <a:stretch/>
        </p:blipFill>
        <p:spPr>
          <a:xfrm>
            <a:off x="7787963" y="2137053"/>
            <a:ext cx="3880210" cy="1620000"/>
          </a:xfrm>
          <a:prstGeom prst="rect">
            <a:avLst/>
          </a:prstGeom>
        </p:spPr>
      </p:pic>
      <p:sp>
        <p:nvSpPr>
          <p:cNvPr id="35" name="文本框 34">
            <a:extLst>
              <a:ext uri="{FF2B5EF4-FFF2-40B4-BE49-F238E27FC236}">
                <a16:creationId xmlns:a16="http://schemas.microsoft.com/office/drawing/2014/main" id="{DDDA6105-B1D9-4E2E-A741-66836A359E78}"/>
              </a:ext>
            </a:extLst>
          </p:cNvPr>
          <p:cNvSpPr txBox="1"/>
          <p:nvPr/>
        </p:nvSpPr>
        <p:spPr>
          <a:xfrm>
            <a:off x="8874173" y="3807821"/>
            <a:ext cx="1435052" cy="369332"/>
          </a:xfrm>
          <a:prstGeom prst="rect">
            <a:avLst/>
          </a:prstGeom>
          <a:noFill/>
        </p:spPr>
        <p:txBody>
          <a:bodyPr wrap="square">
            <a:spAutoFit/>
          </a:bodyPr>
          <a:lstStyle/>
          <a:p>
            <a:pPr algn="ctr"/>
            <a:r>
              <a:rPr lang="en-US" altLang="zh-CN" sz="1800" b="1" dirty="0">
                <a:cs typeface="Arial" panose="020B0604020202020204" pitchFamily="34" charset="0"/>
              </a:rPr>
              <a:t>Spraying</a:t>
            </a:r>
            <a:endParaRPr lang="zh-CN" altLang="en-US" b="1" dirty="0"/>
          </a:p>
        </p:txBody>
      </p:sp>
      <p:cxnSp>
        <p:nvCxnSpPr>
          <p:cNvPr id="4" name="直接箭头连接符 3">
            <a:extLst>
              <a:ext uri="{FF2B5EF4-FFF2-40B4-BE49-F238E27FC236}">
                <a16:creationId xmlns:a16="http://schemas.microsoft.com/office/drawing/2014/main" id="{A7BF718B-BF2F-41B7-A022-95D4E40F2DD3}"/>
              </a:ext>
            </a:extLst>
          </p:cNvPr>
          <p:cNvCxnSpPr>
            <a:cxnSpLocks/>
          </p:cNvCxnSpPr>
          <p:nvPr/>
        </p:nvCxnSpPr>
        <p:spPr>
          <a:xfrm flipH="1" flipV="1">
            <a:off x="5045541" y="2893631"/>
            <a:ext cx="244215" cy="15731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灯片编号占位符 4">
            <a:extLst>
              <a:ext uri="{FF2B5EF4-FFF2-40B4-BE49-F238E27FC236}">
                <a16:creationId xmlns:a16="http://schemas.microsoft.com/office/drawing/2014/main" id="{BF490131-0643-44CC-A6FF-B92889599540}"/>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30</a:t>
            </a:fld>
            <a:endParaRPr lang="zh-CN" altLang="en-US" dirty="0"/>
          </a:p>
        </p:txBody>
      </p:sp>
      <p:sp>
        <p:nvSpPr>
          <p:cNvPr id="10" name="文本框 9">
            <a:extLst>
              <a:ext uri="{FF2B5EF4-FFF2-40B4-BE49-F238E27FC236}">
                <a16:creationId xmlns:a16="http://schemas.microsoft.com/office/drawing/2014/main" id="{58CEA47F-BBCA-4AB2-8DE8-F3216EC7C713}"/>
              </a:ext>
            </a:extLst>
          </p:cNvPr>
          <p:cNvSpPr txBox="1"/>
          <p:nvPr/>
        </p:nvSpPr>
        <p:spPr>
          <a:xfrm>
            <a:off x="390525" y="1186413"/>
            <a:ext cx="11506200" cy="646331"/>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latin typeface="微软雅黑" panose="020B0503020204020204" pitchFamily="34" charset="-122"/>
                <a:ea typeface="微软雅黑" panose="020B0503020204020204" pitchFamily="34" charset="-122"/>
              </a:rPr>
              <a:t>A 1.5-meter prototype has been developed to validate key process steps that will be implemented in the production line.</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18098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E23D4DAF-3BA6-4C7F-826D-332BC5A4980E}"/>
              </a:ext>
            </a:extLst>
          </p:cNvPr>
          <p:cNvPicPr>
            <a:picLocks noGrp="1" noChangeAspect="1"/>
          </p:cNvPicPr>
          <p:nvPr>
            <p:ph idx="1"/>
          </p:nvPr>
        </p:nvPicPr>
        <p:blipFill>
          <a:blip r:embed="rId2"/>
          <a:stretch>
            <a:fillRect/>
          </a:stretch>
        </p:blipFill>
        <p:spPr>
          <a:xfrm>
            <a:off x="1671372" y="1783273"/>
            <a:ext cx="2720108" cy="2337916"/>
          </a:xfrm>
        </p:spPr>
      </p:pic>
      <p:sp>
        <p:nvSpPr>
          <p:cNvPr id="3" name="标题 2">
            <a:extLst>
              <a:ext uri="{FF2B5EF4-FFF2-40B4-BE49-F238E27FC236}">
                <a16:creationId xmlns:a16="http://schemas.microsoft.com/office/drawing/2014/main" id="{12E78502-8F9E-4F0A-B1F7-BA51F3A46EDB}"/>
              </a:ext>
            </a:extLst>
          </p:cNvPr>
          <p:cNvSpPr>
            <a:spLocks noGrp="1"/>
          </p:cNvSpPr>
          <p:nvPr>
            <p:ph type="title"/>
          </p:nvPr>
        </p:nvSpPr>
        <p:spPr/>
        <p:txBody>
          <a:bodyPr/>
          <a:lstStyle/>
          <a:p>
            <a:r>
              <a:rPr lang="en-US" altLang="zh-CN" dirty="0"/>
              <a:t>Elements and thickness testing </a:t>
            </a:r>
            <a:endParaRPr lang="zh-CN" altLang="en-US" dirty="0"/>
          </a:p>
        </p:txBody>
      </p:sp>
      <p:pic>
        <p:nvPicPr>
          <p:cNvPr id="7" name="图片 6">
            <a:extLst>
              <a:ext uri="{FF2B5EF4-FFF2-40B4-BE49-F238E27FC236}">
                <a16:creationId xmlns:a16="http://schemas.microsoft.com/office/drawing/2014/main" id="{241AA27C-1FD2-449D-916F-AFCF71D969AE}"/>
              </a:ext>
            </a:extLst>
          </p:cNvPr>
          <p:cNvPicPr>
            <a:picLocks noChangeAspect="1"/>
          </p:cNvPicPr>
          <p:nvPr/>
        </p:nvPicPr>
        <p:blipFill>
          <a:blip r:embed="rId3"/>
          <a:stretch>
            <a:fillRect/>
          </a:stretch>
        </p:blipFill>
        <p:spPr>
          <a:xfrm>
            <a:off x="4607450" y="1826013"/>
            <a:ext cx="2867546" cy="2160000"/>
          </a:xfrm>
          <a:prstGeom prst="rect">
            <a:avLst/>
          </a:prstGeom>
        </p:spPr>
      </p:pic>
      <p:grpSp>
        <p:nvGrpSpPr>
          <p:cNvPr id="10" name="组合 9">
            <a:extLst>
              <a:ext uri="{FF2B5EF4-FFF2-40B4-BE49-F238E27FC236}">
                <a16:creationId xmlns:a16="http://schemas.microsoft.com/office/drawing/2014/main" id="{4A5F991F-D569-4DD7-AC9C-251E0551E726}"/>
              </a:ext>
            </a:extLst>
          </p:cNvPr>
          <p:cNvGrpSpPr/>
          <p:nvPr/>
        </p:nvGrpSpPr>
        <p:grpSpPr>
          <a:xfrm>
            <a:off x="7812434" y="1783273"/>
            <a:ext cx="3543406" cy="2363368"/>
            <a:chOff x="3541086" y="2466204"/>
            <a:chExt cx="4475905" cy="3946036"/>
          </a:xfrm>
        </p:grpSpPr>
        <p:sp>
          <p:nvSpPr>
            <p:cNvPr id="11" name="立方体 10">
              <a:extLst>
                <a:ext uri="{FF2B5EF4-FFF2-40B4-BE49-F238E27FC236}">
                  <a16:creationId xmlns:a16="http://schemas.microsoft.com/office/drawing/2014/main" id="{B10C89EB-419B-4473-8ED2-4C6670DDCF5E}"/>
                </a:ext>
              </a:extLst>
            </p:cNvPr>
            <p:cNvSpPr/>
            <p:nvPr/>
          </p:nvSpPr>
          <p:spPr>
            <a:xfrm>
              <a:off x="3597279" y="5609362"/>
              <a:ext cx="3467113" cy="775906"/>
            </a:xfrm>
            <a:prstGeom prst="cube">
              <a:avLst>
                <a:gd name="adj" fmla="val 666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2" name="立方体 11">
              <a:extLst>
                <a:ext uri="{FF2B5EF4-FFF2-40B4-BE49-F238E27FC236}">
                  <a16:creationId xmlns:a16="http://schemas.microsoft.com/office/drawing/2014/main" id="{1E308170-EB05-4ABC-94EC-3FAE118CA081}"/>
                </a:ext>
              </a:extLst>
            </p:cNvPr>
            <p:cNvSpPr/>
            <p:nvPr/>
          </p:nvSpPr>
          <p:spPr>
            <a:xfrm>
              <a:off x="3610938" y="5260229"/>
              <a:ext cx="3467112" cy="600978"/>
            </a:xfrm>
            <a:prstGeom prst="cube">
              <a:avLst>
                <a:gd name="adj" fmla="val 931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3" name="立方体 12">
              <a:extLst>
                <a:ext uri="{FF2B5EF4-FFF2-40B4-BE49-F238E27FC236}">
                  <a16:creationId xmlns:a16="http://schemas.microsoft.com/office/drawing/2014/main" id="{5266B0FF-6047-4647-8916-3F0F0F39BC2F}"/>
                </a:ext>
              </a:extLst>
            </p:cNvPr>
            <p:cNvSpPr/>
            <p:nvPr/>
          </p:nvSpPr>
          <p:spPr>
            <a:xfrm>
              <a:off x="3647729" y="3629337"/>
              <a:ext cx="3412593" cy="498572"/>
            </a:xfrm>
            <a:prstGeom prst="cube">
              <a:avLst>
                <a:gd name="adj" fmla="val 865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4" name="立方体 13">
              <a:extLst>
                <a:ext uri="{FF2B5EF4-FFF2-40B4-BE49-F238E27FC236}">
                  <a16:creationId xmlns:a16="http://schemas.microsoft.com/office/drawing/2014/main" id="{1351BED8-53EB-4946-870B-0A257D4037FA}"/>
                </a:ext>
              </a:extLst>
            </p:cNvPr>
            <p:cNvSpPr/>
            <p:nvPr/>
          </p:nvSpPr>
          <p:spPr>
            <a:xfrm>
              <a:off x="3642040" y="4771364"/>
              <a:ext cx="3412593" cy="511817"/>
            </a:xfrm>
            <a:prstGeom prst="cube">
              <a:avLst>
                <a:gd name="adj" fmla="val 931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5" name="立方体 14">
              <a:extLst>
                <a:ext uri="{FF2B5EF4-FFF2-40B4-BE49-F238E27FC236}">
                  <a16:creationId xmlns:a16="http://schemas.microsoft.com/office/drawing/2014/main" id="{A3F50915-45D4-42FC-A5B1-40D479F01713}"/>
                </a:ext>
              </a:extLst>
            </p:cNvPr>
            <p:cNvSpPr/>
            <p:nvPr/>
          </p:nvSpPr>
          <p:spPr>
            <a:xfrm>
              <a:off x="3699350" y="2466204"/>
              <a:ext cx="3412593" cy="600977"/>
            </a:xfrm>
            <a:prstGeom prst="cube">
              <a:avLst>
                <a:gd name="adj" fmla="val 931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6" name="箭头: 下 15">
              <a:extLst>
                <a:ext uri="{FF2B5EF4-FFF2-40B4-BE49-F238E27FC236}">
                  <a16:creationId xmlns:a16="http://schemas.microsoft.com/office/drawing/2014/main" id="{6B099E02-FD48-49F3-AB36-D6FFF06D6C6D}"/>
                </a:ext>
              </a:extLst>
            </p:cNvPr>
            <p:cNvSpPr/>
            <p:nvPr/>
          </p:nvSpPr>
          <p:spPr>
            <a:xfrm rot="16200000">
              <a:off x="3601269" y="3667474"/>
              <a:ext cx="216025" cy="3363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7" name="箭头: 下 16">
              <a:extLst>
                <a:ext uri="{FF2B5EF4-FFF2-40B4-BE49-F238E27FC236}">
                  <a16:creationId xmlns:a16="http://schemas.microsoft.com/office/drawing/2014/main" id="{DB06F3BE-2BB9-4F4D-B143-4CE06EA479F8}"/>
                </a:ext>
              </a:extLst>
            </p:cNvPr>
            <p:cNvSpPr/>
            <p:nvPr/>
          </p:nvSpPr>
          <p:spPr>
            <a:xfrm rot="16200000">
              <a:off x="7003930" y="3681726"/>
              <a:ext cx="216025" cy="3363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8" name="文本框 27">
              <a:extLst>
                <a:ext uri="{FF2B5EF4-FFF2-40B4-BE49-F238E27FC236}">
                  <a16:creationId xmlns:a16="http://schemas.microsoft.com/office/drawing/2014/main" id="{04C93B03-1257-4D7E-8703-B65687C432AD}"/>
                </a:ext>
              </a:extLst>
            </p:cNvPr>
            <p:cNvSpPr txBox="1"/>
            <p:nvPr/>
          </p:nvSpPr>
          <p:spPr>
            <a:xfrm>
              <a:off x="4719271" y="3681782"/>
              <a:ext cx="1691161" cy="3767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1" dirty="0">
                  <a:solidFill>
                    <a:prstClr val="white"/>
                  </a:solidFill>
                  <a:latin typeface="宋体" panose="02010600030101010101" pitchFamily="2" charset="-122"/>
                  <a:ea typeface="宋体" panose="02010600030101010101" pitchFamily="2" charset="-122"/>
                </a:rPr>
                <a:t>Conductivity layer</a:t>
              </a:r>
              <a:endParaRPr kumimoji="0" lang="zh-CN" altLang="en-US" sz="10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9" name="文本框 28">
              <a:extLst>
                <a:ext uri="{FF2B5EF4-FFF2-40B4-BE49-F238E27FC236}">
                  <a16:creationId xmlns:a16="http://schemas.microsoft.com/office/drawing/2014/main" id="{D708E593-82A9-4F89-BA6F-7890D34C3DC6}"/>
                </a:ext>
              </a:extLst>
            </p:cNvPr>
            <p:cNvSpPr txBox="1"/>
            <p:nvPr/>
          </p:nvSpPr>
          <p:spPr>
            <a:xfrm>
              <a:off x="4719271" y="2560063"/>
              <a:ext cx="1286189" cy="3767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Ceramic layer</a:t>
              </a:r>
              <a:endParaRPr kumimoji="0" lang="zh-CN" altLang="en-US"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20" name="文本框 29">
              <a:extLst>
                <a:ext uri="{FF2B5EF4-FFF2-40B4-BE49-F238E27FC236}">
                  <a16:creationId xmlns:a16="http://schemas.microsoft.com/office/drawing/2014/main" id="{85EF03D3-C2F6-403E-A3B1-D9A2B1B689AE}"/>
                </a:ext>
              </a:extLst>
            </p:cNvPr>
            <p:cNvSpPr txBox="1"/>
            <p:nvPr/>
          </p:nvSpPr>
          <p:spPr>
            <a:xfrm>
              <a:off x="4789661" y="4811383"/>
              <a:ext cx="1286189" cy="3767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Ceramic layer</a:t>
              </a:r>
              <a:endParaRPr kumimoji="0" lang="zh-CN" altLang="en-US"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21" name="文本框 30">
              <a:extLst>
                <a:ext uri="{FF2B5EF4-FFF2-40B4-BE49-F238E27FC236}">
                  <a16:creationId xmlns:a16="http://schemas.microsoft.com/office/drawing/2014/main" id="{6862EEE0-B822-443F-A3B0-66C83CD84197}"/>
                </a:ext>
              </a:extLst>
            </p:cNvPr>
            <p:cNvSpPr txBox="1"/>
            <p:nvPr/>
          </p:nvSpPr>
          <p:spPr>
            <a:xfrm>
              <a:off x="3949606" y="5401504"/>
              <a:ext cx="3328269" cy="37677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Cu/ceramic transition layer</a:t>
              </a:r>
              <a:endParaRPr kumimoji="0" lang="zh-CN" altLang="en-US"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22" name="文本框 31">
              <a:extLst>
                <a:ext uri="{FF2B5EF4-FFF2-40B4-BE49-F238E27FC236}">
                  <a16:creationId xmlns:a16="http://schemas.microsoft.com/office/drawing/2014/main" id="{05237AA9-D1BE-4DBC-AC89-2D952CD3752D}"/>
                </a:ext>
              </a:extLst>
            </p:cNvPr>
            <p:cNvSpPr txBox="1"/>
            <p:nvPr/>
          </p:nvSpPr>
          <p:spPr>
            <a:xfrm>
              <a:off x="4893197" y="6035461"/>
              <a:ext cx="1367184" cy="3767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1" dirty="0">
                  <a:solidFill>
                    <a:prstClr val="black"/>
                  </a:solidFill>
                  <a:latin typeface="宋体" panose="02010600030101010101" pitchFamily="2" charset="-122"/>
                  <a:ea typeface="宋体" panose="02010600030101010101" pitchFamily="2" charset="-122"/>
                </a:rPr>
                <a:t>Vacuum chamber</a:t>
              </a:r>
              <a:endParaRPr kumimoji="0" lang="zh-CN" altLang="en-US" sz="1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23" name="文本框 33">
              <a:extLst>
                <a:ext uri="{FF2B5EF4-FFF2-40B4-BE49-F238E27FC236}">
                  <a16:creationId xmlns:a16="http://schemas.microsoft.com/office/drawing/2014/main" id="{2B916BD5-19EC-4BBD-9D76-D4096A61B066}"/>
                </a:ext>
              </a:extLst>
            </p:cNvPr>
            <p:cNvSpPr txBox="1"/>
            <p:nvPr/>
          </p:nvSpPr>
          <p:spPr>
            <a:xfrm>
              <a:off x="7316457" y="3629336"/>
              <a:ext cx="700534" cy="37677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I</a:t>
              </a:r>
              <a:endParaRPr kumimoji="0" lang="zh-CN" altLang="en-US" sz="10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24" name="箭头: 下 23">
              <a:extLst>
                <a:ext uri="{FF2B5EF4-FFF2-40B4-BE49-F238E27FC236}">
                  <a16:creationId xmlns:a16="http://schemas.microsoft.com/office/drawing/2014/main" id="{38C45C81-FCDE-49F4-A399-8D811C7B705F}"/>
                </a:ext>
              </a:extLst>
            </p:cNvPr>
            <p:cNvSpPr/>
            <p:nvPr/>
          </p:nvSpPr>
          <p:spPr>
            <a:xfrm>
              <a:off x="3922035" y="4193173"/>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5" name="箭头: 下 24">
              <a:extLst>
                <a:ext uri="{FF2B5EF4-FFF2-40B4-BE49-F238E27FC236}">
                  <a16:creationId xmlns:a16="http://schemas.microsoft.com/office/drawing/2014/main" id="{F7D75267-655C-492B-BC6B-08F28E7881F5}"/>
                </a:ext>
              </a:extLst>
            </p:cNvPr>
            <p:cNvSpPr/>
            <p:nvPr/>
          </p:nvSpPr>
          <p:spPr>
            <a:xfrm>
              <a:off x="4100258"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6" name="箭头: 下 25">
              <a:extLst>
                <a:ext uri="{FF2B5EF4-FFF2-40B4-BE49-F238E27FC236}">
                  <a16:creationId xmlns:a16="http://schemas.microsoft.com/office/drawing/2014/main" id="{89227408-2D3C-4D45-8C86-809F35D9A781}"/>
                </a:ext>
              </a:extLst>
            </p:cNvPr>
            <p:cNvSpPr/>
            <p:nvPr/>
          </p:nvSpPr>
          <p:spPr>
            <a:xfrm>
              <a:off x="4277893"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7" name="箭头: 下 26">
              <a:extLst>
                <a:ext uri="{FF2B5EF4-FFF2-40B4-BE49-F238E27FC236}">
                  <a16:creationId xmlns:a16="http://schemas.microsoft.com/office/drawing/2014/main" id="{2E2C2CB9-6478-4961-BCD7-77B4E1CE6BFE}"/>
                </a:ext>
              </a:extLst>
            </p:cNvPr>
            <p:cNvSpPr/>
            <p:nvPr/>
          </p:nvSpPr>
          <p:spPr>
            <a:xfrm flipH="1">
              <a:off x="4446462"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8" name="箭头: 下 27">
              <a:extLst>
                <a:ext uri="{FF2B5EF4-FFF2-40B4-BE49-F238E27FC236}">
                  <a16:creationId xmlns:a16="http://schemas.microsoft.com/office/drawing/2014/main" id="{860093FE-8DAF-41E1-ABFF-1B293C37D7BE}"/>
                </a:ext>
              </a:extLst>
            </p:cNvPr>
            <p:cNvSpPr/>
            <p:nvPr/>
          </p:nvSpPr>
          <p:spPr>
            <a:xfrm flipH="1">
              <a:off x="4611160"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29" name="箭头: 下 28">
              <a:extLst>
                <a:ext uri="{FF2B5EF4-FFF2-40B4-BE49-F238E27FC236}">
                  <a16:creationId xmlns:a16="http://schemas.microsoft.com/office/drawing/2014/main" id="{2075A242-E63C-4217-BFBA-AF2BA891A788}"/>
                </a:ext>
              </a:extLst>
            </p:cNvPr>
            <p:cNvSpPr/>
            <p:nvPr/>
          </p:nvSpPr>
          <p:spPr>
            <a:xfrm flipH="1">
              <a:off x="5844783" y="4190985"/>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0" name="箭头: 下 29">
              <a:extLst>
                <a:ext uri="{FF2B5EF4-FFF2-40B4-BE49-F238E27FC236}">
                  <a16:creationId xmlns:a16="http://schemas.microsoft.com/office/drawing/2014/main" id="{1828AC6F-56FE-4E1B-885B-5EB6AFB81552}"/>
                </a:ext>
              </a:extLst>
            </p:cNvPr>
            <p:cNvSpPr/>
            <p:nvPr/>
          </p:nvSpPr>
          <p:spPr>
            <a:xfrm>
              <a:off x="3730276" y="4190985"/>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1" name="箭头: 下 30">
              <a:extLst>
                <a:ext uri="{FF2B5EF4-FFF2-40B4-BE49-F238E27FC236}">
                  <a16:creationId xmlns:a16="http://schemas.microsoft.com/office/drawing/2014/main" id="{2C6BC19D-1742-4634-AF62-3982473EB88F}"/>
                </a:ext>
              </a:extLst>
            </p:cNvPr>
            <p:cNvSpPr/>
            <p:nvPr/>
          </p:nvSpPr>
          <p:spPr>
            <a:xfrm flipH="1">
              <a:off x="5693595" y="4193212"/>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2" name="箭头: 下 31">
              <a:extLst>
                <a:ext uri="{FF2B5EF4-FFF2-40B4-BE49-F238E27FC236}">
                  <a16:creationId xmlns:a16="http://schemas.microsoft.com/office/drawing/2014/main" id="{D0E1B2EE-18A6-497A-B012-0DFD3E204C65}"/>
                </a:ext>
              </a:extLst>
            </p:cNvPr>
            <p:cNvSpPr/>
            <p:nvPr/>
          </p:nvSpPr>
          <p:spPr>
            <a:xfrm flipH="1">
              <a:off x="6118139" y="4191162"/>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3" name="箭头: 下 32">
              <a:extLst>
                <a:ext uri="{FF2B5EF4-FFF2-40B4-BE49-F238E27FC236}">
                  <a16:creationId xmlns:a16="http://schemas.microsoft.com/office/drawing/2014/main" id="{0F71CCED-B4F5-49AF-BBC0-3BBFFE3E321A}"/>
                </a:ext>
              </a:extLst>
            </p:cNvPr>
            <p:cNvSpPr/>
            <p:nvPr/>
          </p:nvSpPr>
          <p:spPr>
            <a:xfrm flipH="1">
              <a:off x="5981461" y="4192276"/>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4" name="箭头: 下 33">
              <a:extLst>
                <a:ext uri="{FF2B5EF4-FFF2-40B4-BE49-F238E27FC236}">
                  <a16:creationId xmlns:a16="http://schemas.microsoft.com/office/drawing/2014/main" id="{34A13C75-B592-450C-96B0-7FD162D81F4D}"/>
                </a:ext>
              </a:extLst>
            </p:cNvPr>
            <p:cNvSpPr/>
            <p:nvPr/>
          </p:nvSpPr>
          <p:spPr>
            <a:xfrm flipH="1">
              <a:off x="6417270" y="4185150"/>
              <a:ext cx="11663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5" name="箭头: 下 34">
              <a:extLst>
                <a:ext uri="{FF2B5EF4-FFF2-40B4-BE49-F238E27FC236}">
                  <a16:creationId xmlns:a16="http://schemas.microsoft.com/office/drawing/2014/main" id="{8ADC8DF4-35F9-48CB-BCFA-EF63A51A89AA}"/>
                </a:ext>
              </a:extLst>
            </p:cNvPr>
            <p:cNvSpPr/>
            <p:nvPr/>
          </p:nvSpPr>
          <p:spPr>
            <a:xfrm flipH="1">
              <a:off x="6263034" y="4185150"/>
              <a:ext cx="130148" cy="41680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36" name="文本框 48">
              <a:extLst>
                <a:ext uri="{FF2B5EF4-FFF2-40B4-BE49-F238E27FC236}">
                  <a16:creationId xmlns:a16="http://schemas.microsoft.com/office/drawing/2014/main" id="{4606F48B-D57C-4073-9C5C-E295320C92CD}"/>
                </a:ext>
              </a:extLst>
            </p:cNvPr>
            <p:cNvSpPr txBox="1"/>
            <p:nvPr/>
          </p:nvSpPr>
          <p:spPr>
            <a:xfrm>
              <a:off x="4703769" y="4229838"/>
              <a:ext cx="1043206" cy="3767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Conduction</a:t>
              </a:r>
              <a:endParaRPr kumimoji="0" lang="zh-CN" altLang="en-US"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cxnSp>
          <p:nvCxnSpPr>
            <p:cNvPr id="37" name="连接符: 曲线 36">
              <a:extLst>
                <a:ext uri="{FF2B5EF4-FFF2-40B4-BE49-F238E27FC236}">
                  <a16:creationId xmlns:a16="http://schemas.microsoft.com/office/drawing/2014/main" id="{9AA3BD36-1124-444F-A0B7-0D87B6805B56}"/>
                </a:ext>
              </a:extLst>
            </p:cNvPr>
            <p:cNvCxnSpPr>
              <a:cxnSpLocks/>
            </p:cNvCxnSpPr>
            <p:nvPr/>
          </p:nvCxnSpPr>
          <p:spPr>
            <a:xfrm rot="16200000" flipV="1">
              <a:off x="4150163" y="3506892"/>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连接符: 曲线 37">
              <a:extLst>
                <a:ext uri="{FF2B5EF4-FFF2-40B4-BE49-F238E27FC236}">
                  <a16:creationId xmlns:a16="http://schemas.microsoft.com/office/drawing/2014/main" id="{BD9F03D6-95CE-4143-BB0F-B95B508A7255}"/>
                </a:ext>
              </a:extLst>
            </p:cNvPr>
            <p:cNvCxnSpPr>
              <a:cxnSpLocks/>
            </p:cNvCxnSpPr>
            <p:nvPr/>
          </p:nvCxnSpPr>
          <p:spPr>
            <a:xfrm rot="16200000" flipV="1">
              <a:off x="3971374" y="3506891"/>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连接符: 曲线 38">
              <a:extLst>
                <a:ext uri="{FF2B5EF4-FFF2-40B4-BE49-F238E27FC236}">
                  <a16:creationId xmlns:a16="http://schemas.microsoft.com/office/drawing/2014/main" id="{D44845CD-EBFE-4142-B05C-B11A21DA534D}"/>
                </a:ext>
              </a:extLst>
            </p:cNvPr>
            <p:cNvCxnSpPr>
              <a:cxnSpLocks/>
            </p:cNvCxnSpPr>
            <p:nvPr/>
          </p:nvCxnSpPr>
          <p:spPr>
            <a:xfrm rot="16200000" flipV="1">
              <a:off x="4369560" y="3497164"/>
              <a:ext cx="442740" cy="149863"/>
            </a:xfrm>
            <a:prstGeom prst="curvedConnector3">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55">
              <a:extLst>
                <a:ext uri="{FF2B5EF4-FFF2-40B4-BE49-F238E27FC236}">
                  <a16:creationId xmlns:a16="http://schemas.microsoft.com/office/drawing/2014/main" id="{F8B8A13C-A219-4076-8C3B-CA0723589269}"/>
                </a:ext>
              </a:extLst>
            </p:cNvPr>
            <p:cNvSpPr txBox="1"/>
            <p:nvPr/>
          </p:nvSpPr>
          <p:spPr>
            <a:xfrm>
              <a:off x="3782076" y="3075650"/>
              <a:ext cx="1043206" cy="3767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Convection</a:t>
              </a:r>
              <a:endParaRPr kumimoji="0" lang="zh-CN" altLang="en-US"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41" name="任意多边形: 形状 40">
              <a:extLst>
                <a:ext uri="{FF2B5EF4-FFF2-40B4-BE49-F238E27FC236}">
                  <a16:creationId xmlns:a16="http://schemas.microsoft.com/office/drawing/2014/main" id="{36C6C12A-B2C6-4C66-BE9C-36314E238C01}"/>
                </a:ext>
              </a:extLst>
            </p:cNvPr>
            <p:cNvSpPr/>
            <p:nvPr/>
          </p:nvSpPr>
          <p:spPr>
            <a:xfrm>
              <a:off x="6019519" y="3268596"/>
              <a:ext cx="479324" cy="590373"/>
            </a:xfrm>
            <a:custGeom>
              <a:avLst/>
              <a:gdLst>
                <a:gd name="connsiteX0" fmla="*/ 0 w 285750"/>
                <a:gd name="connsiteY0" fmla="*/ 403860 h 403860"/>
                <a:gd name="connsiteX1" fmla="*/ 15240 w 285750"/>
                <a:gd name="connsiteY1" fmla="*/ 384810 h 403860"/>
                <a:gd name="connsiteX2" fmla="*/ 38100 w 285750"/>
                <a:gd name="connsiteY2" fmla="*/ 361950 h 403860"/>
                <a:gd name="connsiteX3" fmla="*/ 57150 w 285750"/>
                <a:gd name="connsiteY3" fmla="*/ 327660 h 403860"/>
                <a:gd name="connsiteX4" fmla="*/ 72390 w 285750"/>
                <a:gd name="connsiteY4" fmla="*/ 289560 h 403860"/>
                <a:gd name="connsiteX5" fmla="*/ 57150 w 285750"/>
                <a:gd name="connsiteY5" fmla="*/ 240030 h 403860"/>
                <a:gd name="connsiteX6" fmla="*/ 49530 w 285750"/>
                <a:gd name="connsiteY6" fmla="*/ 228600 h 403860"/>
                <a:gd name="connsiteX7" fmla="*/ 34290 w 285750"/>
                <a:gd name="connsiteY7" fmla="*/ 220980 h 403860"/>
                <a:gd name="connsiteX8" fmla="*/ 19050 w 285750"/>
                <a:gd name="connsiteY8" fmla="*/ 247650 h 403860"/>
                <a:gd name="connsiteX9" fmla="*/ 45720 w 285750"/>
                <a:gd name="connsiteY9" fmla="*/ 312420 h 403860"/>
                <a:gd name="connsiteX10" fmla="*/ 64770 w 285750"/>
                <a:gd name="connsiteY10" fmla="*/ 316230 h 403860"/>
                <a:gd name="connsiteX11" fmla="*/ 83820 w 285750"/>
                <a:gd name="connsiteY11" fmla="*/ 308610 h 403860"/>
                <a:gd name="connsiteX12" fmla="*/ 114300 w 285750"/>
                <a:gd name="connsiteY12" fmla="*/ 274320 h 403860"/>
                <a:gd name="connsiteX13" fmla="*/ 91440 w 285750"/>
                <a:gd name="connsiteY13" fmla="*/ 175260 h 403860"/>
                <a:gd name="connsiteX14" fmla="*/ 76200 w 285750"/>
                <a:gd name="connsiteY14" fmla="*/ 171450 h 403860"/>
                <a:gd name="connsiteX15" fmla="*/ 64770 w 285750"/>
                <a:gd name="connsiteY15" fmla="*/ 190500 h 403860"/>
                <a:gd name="connsiteX16" fmla="*/ 83820 w 285750"/>
                <a:gd name="connsiteY16" fmla="*/ 228600 h 403860"/>
                <a:gd name="connsiteX17" fmla="*/ 102870 w 285750"/>
                <a:gd name="connsiteY17" fmla="*/ 240030 h 403860"/>
                <a:gd name="connsiteX18" fmla="*/ 152400 w 285750"/>
                <a:gd name="connsiteY18" fmla="*/ 224790 h 403860"/>
                <a:gd name="connsiteX19" fmla="*/ 167640 w 285750"/>
                <a:gd name="connsiteY19" fmla="*/ 201930 h 403860"/>
                <a:gd name="connsiteX20" fmla="*/ 182880 w 285750"/>
                <a:gd name="connsiteY20" fmla="*/ 186690 h 403860"/>
                <a:gd name="connsiteX21" fmla="*/ 179070 w 285750"/>
                <a:gd name="connsiteY21" fmla="*/ 156210 h 403860"/>
                <a:gd name="connsiteX22" fmla="*/ 160020 w 285750"/>
                <a:gd name="connsiteY22" fmla="*/ 137160 h 403860"/>
                <a:gd name="connsiteX23" fmla="*/ 148590 w 285750"/>
                <a:gd name="connsiteY23" fmla="*/ 121920 h 403860"/>
                <a:gd name="connsiteX24" fmla="*/ 118110 w 285750"/>
                <a:gd name="connsiteY24" fmla="*/ 125730 h 403860"/>
                <a:gd name="connsiteX25" fmla="*/ 114300 w 285750"/>
                <a:gd name="connsiteY25" fmla="*/ 140970 h 403860"/>
                <a:gd name="connsiteX26" fmla="*/ 140970 w 285750"/>
                <a:gd name="connsiteY26" fmla="*/ 186690 h 403860"/>
                <a:gd name="connsiteX27" fmla="*/ 171450 w 285750"/>
                <a:gd name="connsiteY27" fmla="*/ 171450 h 403860"/>
                <a:gd name="connsiteX28" fmla="*/ 182880 w 285750"/>
                <a:gd name="connsiteY28" fmla="*/ 152400 h 403860"/>
                <a:gd name="connsiteX29" fmla="*/ 194310 w 285750"/>
                <a:gd name="connsiteY29" fmla="*/ 137160 h 403860"/>
                <a:gd name="connsiteX30" fmla="*/ 201930 w 285750"/>
                <a:gd name="connsiteY30" fmla="*/ 118110 h 403860"/>
                <a:gd name="connsiteX31" fmla="*/ 209550 w 285750"/>
                <a:gd name="connsiteY31" fmla="*/ 102870 h 403860"/>
                <a:gd name="connsiteX32" fmla="*/ 213360 w 285750"/>
                <a:gd name="connsiteY32" fmla="*/ 87630 h 403860"/>
                <a:gd name="connsiteX33" fmla="*/ 240030 w 285750"/>
                <a:gd name="connsiteY33" fmla="*/ 60960 h 403860"/>
                <a:gd name="connsiteX34" fmla="*/ 247650 w 285750"/>
                <a:gd name="connsiteY34" fmla="*/ 49530 h 403860"/>
                <a:gd name="connsiteX35" fmla="*/ 259080 w 285750"/>
                <a:gd name="connsiteY35" fmla="*/ 38100 h 403860"/>
                <a:gd name="connsiteX36" fmla="*/ 266700 w 285750"/>
                <a:gd name="connsiteY36" fmla="*/ 19050 h 403860"/>
                <a:gd name="connsiteX37" fmla="*/ 285750 w 285750"/>
                <a:gd name="connsiteY37" fmla="*/ 0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5750" h="403860">
                  <a:moveTo>
                    <a:pt x="0" y="403860"/>
                  </a:moveTo>
                  <a:cubicBezTo>
                    <a:pt x="5080" y="397510"/>
                    <a:pt x="9770" y="390827"/>
                    <a:pt x="15240" y="384810"/>
                  </a:cubicBezTo>
                  <a:cubicBezTo>
                    <a:pt x="22489" y="376836"/>
                    <a:pt x="31201" y="370229"/>
                    <a:pt x="38100" y="361950"/>
                  </a:cubicBezTo>
                  <a:cubicBezTo>
                    <a:pt x="61500" y="333870"/>
                    <a:pt x="47843" y="348602"/>
                    <a:pt x="57150" y="327660"/>
                  </a:cubicBezTo>
                  <a:cubicBezTo>
                    <a:pt x="72889" y="292247"/>
                    <a:pt x="65305" y="317902"/>
                    <a:pt x="72390" y="289560"/>
                  </a:cubicBezTo>
                  <a:cubicBezTo>
                    <a:pt x="65947" y="260568"/>
                    <a:pt x="68838" y="260483"/>
                    <a:pt x="57150" y="240030"/>
                  </a:cubicBezTo>
                  <a:cubicBezTo>
                    <a:pt x="54878" y="236054"/>
                    <a:pt x="53048" y="231531"/>
                    <a:pt x="49530" y="228600"/>
                  </a:cubicBezTo>
                  <a:cubicBezTo>
                    <a:pt x="45167" y="224964"/>
                    <a:pt x="39370" y="223520"/>
                    <a:pt x="34290" y="220980"/>
                  </a:cubicBezTo>
                  <a:cubicBezTo>
                    <a:pt x="29210" y="229870"/>
                    <a:pt x="19618" y="237427"/>
                    <a:pt x="19050" y="247650"/>
                  </a:cubicBezTo>
                  <a:cubicBezTo>
                    <a:pt x="18336" y="260501"/>
                    <a:pt x="31652" y="301478"/>
                    <a:pt x="45720" y="312420"/>
                  </a:cubicBezTo>
                  <a:cubicBezTo>
                    <a:pt x="50832" y="316396"/>
                    <a:pt x="58420" y="314960"/>
                    <a:pt x="64770" y="316230"/>
                  </a:cubicBezTo>
                  <a:cubicBezTo>
                    <a:pt x="71120" y="313690"/>
                    <a:pt x="78217" y="312532"/>
                    <a:pt x="83820" y="308610"/>
                  </a:cubicBezTo>
                  <a:cubicBezTo>
                    <a:pt x="96210" y="299937"/>
                    <a:pt x="105367" y="286231"/>
                    <a:pt x="114300" y="274320"/>
                  </a:cubicBezTo>
                  <a:cubicBezTo>
                    <a:pt x="110191" y="227063"/>
                    <a:pt x="129257" y="194168"/>
                    <a:pt x="91440" y="175260"/>
                  </a:cubicBezTo>
                  <a:cubicBezTo>
                    <a:pt x="86756" y="172918"/>
                    <a:pt x="81280" y="172720"/>
                    <a:pt x="76200" y="171450"/>
                  </a:cubicBezTo>
                  <a:cubicBezTo>
                    <a:pt x="72390" y="177800"/>
                    <a:pt x="65440" y="183125"/>
                    <a:pt x="64770" y="190500"/>
                  </a:cubicBezTo>
                  <a:cubicBezTo>
                    <a:pt x="63840" y="200726"/>
                    <a:pt x="75917" y="221685"/>
                    <a:pt x="83820" y="228600"/>
                  </a:cubicBezTo>
                  <a:cubicBezTo>
                    <a:pt x="89393" y="233476"/>
                    <a:pt x="96520" y="236220"/>
                    <a:pt x="102870" y="240030"/>
                  </a:cubicBezTo>
                  <a:cubicBezTo>
                    <a:pt x="119380" y="234950"/>
                    <a:pt x="137511" y="233548"/>
                    <a:pt x="152400" y="224790"/>
                  </a:cubicBezTo>
                  <a:cubicBezTo>
                    <a:pt x="160294" y="220147"/>
                    <a:pt x="161919" y="209081"/>
                    <a:pt x="167640" y="201930"/>
                  </a:cubicBezTo>
                  <a:cubicBezTo>
                    <a:pt x="172128" y="196320"/>
                    <a:pt x="177800" y="191770"/>
                    <a:pt x="182880" y="186690"/>
                  </a:cubicBezTo>
                  <a:cubicBezTo>
                    <a:pt x="181610" y="176530"/>
                    <a:pt x="183361" y="165507"/>
                    <a:pt x="179070" y="156210"/>
                  </a:cubicBezTo>
                  <a:cubicBezTo>
                    <a:pt x="175307" y="148056"/>
                    <a:pt x="165986" y="143872"/>
                    <a:pt x="160020" y="137160"/>
                  </a:cubicBezTo>
                  <a:cubicBezTo>
                    <a:pt x="155801" y="132414"/>
                    <a:pt x="152400" y="127000"/>
                    <a:pt x="148590" y="121920"/>
                  </a:cubicBezTo>
                  <a:cubicBezTo>
                    <a:pt x="138430" y="123190"/>
                    <a:pt x="127061" y="120757"/>
                    <a:pt x="118110" y="125730"/>
                  </a:cubicBezTo>
                  <a:cubicBezTo>
                    <a:pt x="113533" y="128273"/>
                    <a:pt x="113439" y="135805"/>
                    <a:pt x="114300" y="140970"/>
                  </a:cubicBezTo>
                  <a:cubicBezTo>
                    <a:pt x="118951" y="168875"/>
                    <a:pt x="124216" y="169936"/>
                    <a:pt x="140970" y="186690"/>
                  </a:cubicBezTo>
                  <a:cubicBezTo>
                    <a:pt x="151130" y="181610"/>
                    <a:pt x="162658" y="178643"/>
                    <a:pt x="171450" y="171450"/>
                  </a:cubicBezTo>
                  <a:cubicBezTo>
                    <a:pt x="177181" y="166761"/>
                    <a:pt x="178772" y="158562"/>
                    <a:pt x="182880" y="152400"/>
                  </a:cubicBezTo>
                  <a:cubicBezTo>
                    <a:pt x="186402" y="147116"/>
                    <a:pt x="191226" y="142711"/>
                    <a:pt x="194310" y="137160"/>
                  </a:cubicBezTo>
                  <a:cubicBezTo>
                    <a:pt x="197631" y="131181"/>
                    <a:pt x="199152" y="124360"/>
                    <a:pt x="201930" y="118110"/>
                  </a:cubicBezTo>
                  <a:cubicBezTo>
                    <a:pt x="204237" y="112920"/>
                    <a:pt x="207556" y="108188"/>
                    <a:pt x="209550" y="102870"/>
                  </a:cubicBezTo>
                  <a:cubicBezTo>
                    <a:pt x="211389" y="97967"/>
                    <a:pt x="211297" y="92443"/>
                    <a:pt x="213360" y="87630"/>
                  </a:cubicBezTo>
                  <a:cubicBezTo>
                    <a:pt x="219820" y="72556"/>
                    <a:pt x="227475" y="73515"/>
                    <a:pt x="240030" y="60960"/>
                  </a:cubicBezTo>
                  <a:cubicBezTo>
                    <a:pt x="243268" y="57722"/>
                    <a:pt x="244719" y="53048"/>
                    <a:pt x="247650" y="49530"/>
                  </a:cubicBezTo>
                  <a:cubicBezTo>
                    <a:pt x="251099" y="45391"/>
                    <a:pt x="255270" y="41910"/>
                    <a:pt x="259080" y="38100"/>
                  </a:cubicBezTo>
                  <a:cubicBezTo>
                    <a:pt x="261620" y="31750"/>
                    <a:pt x="262778" y="24653"/>
                    <a:pt x="266700" y="19050"/>
                  </a:cubicBezTo>
                  <a:cubicBezTo>
                    <a:pt x="271850" y="11693"/>
                    <a:pt x="285750" y="0"/>
                    <a:pt x="285750" y="0"/>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endParaRPr>
            </a:p>
          </p:txBody>
        </p:sp>
        <p:cxnSp>
          <p:nvCxnSpPr>
            <p:cNvPr id="42" name="直接箭头连接符 41">
              <a:extLst>
                <a:ext uri="{FF2B5EF4-FFF2-40B4-BE49-F238E27FC236}">
                  <a16:creationId xmlns:a16="http://schemas.microsoft.com/office/drawing/2014/main" id="{CA80148F-E7C5-4626-8CF0-89C7D93DDE80}"/>
                </a:ext>
              </a:extLst>
            </p:cNvPr>
            <p:cNvCxnSpPr>
              <a:cxnSpLocks/>
            </p:cNvCxnSpPr>
            <p:nvPr/>
          </p:nvCxnSpPr>
          <p:spPr>
            <a:xfrm flipV="1">
              <a:off x="6454504" y="3197942"/>
              <a:ext cx="158808" cy="124642"/>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69">
              <a:extLst>
                <a:ext uri="{FF2B5EF4-FFF2-40B4-BE49-F238E27FC236}">
                  <a16:creationId xmlns:a16="http://schemas.microsoft.com/office/drawing/2014/main" id="{005985F7-B8D0-4D83-B0CF-4FF49A2A5473}"/>
                </a:ext>
              </a:extLst>
            </p:cNvPr>
            <p:cNvSpPr txBox="1"/>
            <p:nvPr/>
          </p:nvSpPr>
          <p:spPr>
            <a:xfrm>
              <a:off x="5355055" y="3107854"/>
              <a:ext cx="962212" cy="3767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Radiation</a:t>
              </a:r>
              <a:endParaRPr kumimoji="0" lang="zh-CN" altLang="en-US" sz="10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grpSp>
      <p:sp>
        <p:nvSpPr>
          <p:cNvPr id="44" name="文本框 43">
            <a:extLst>
              <a:ext uri="{FF2B5EF4-FFF2-40B4-BE49-F238E27FC236}">
                <a16:creationId xmlns:a16="http://schemas.microsoft.com/office/drawing/2014/main" id="{3B159742-A525-4AF0-AF25-49867FE98551}"/>
              </a:ext>
            </a:extLst>
          </p:cNvPr>
          <p:cNvSpPr txBox="1"/>
          <p:nvPr/>
        </p:nvSpPr>
        <p:spPr>
          <a:xfrm>
            <a:off x="722156" y="3294828"/>
            <a:ext cx="822011" cy="382614"/>
          </a:xfrm>
          <a:prstGeom prst="rect">
            <a:avLst/>
          </a:prstGeom>
          <a:noFill/>
        </p:spPr>
        <p:txBody>
          <a:bodyPr wrap="square" rtlCol="0">
            <a:spAutoFit/>
          </a:bodyPr>
          <a:lstStyle/>
          <a:p>
            <a:r>
              <a:rPr lang="en-US" altLang="zh-CN" dirty="0"/>
              <a:t>Al</a:t>
            </a:r>
            <a:r>
              <a:rPr lang="en-US" altLang="zh-CN" baseline="-25000" dirty="0"/>
              <a:t>2</a:t>
            </a:r>
            <a:r>
              <a:rPr lang="en-US" altLang="zh-CN" dirty="0"/>
              <a:t>O</a:t>
            </a:r>
            <a:r>
              <a:rPr lang="en-US" altLang="zh-CN" baseline="-25000" dirty="0"/>
              <a:t>3</a:t>
            </a:r>
            <a:endParaRPr lang="zh-CN" altLang="en-US" baseline="-25000" dirty="0"/>
          </a:p>
        </p:txBody>
      </p:sp>
      <p:sp>
        <p:nvSpPr>
          <p:cNvPr id="45" name="文本框 44">
            <a:extLst>
              <a:ext uri="{FF2B5EF4-FFF2-40B4-BE49-F238E27FC236}">
                <a16:creationId xmlns:a16="http://schemas.microsoft.com/office/drawing/2014/main" id="{511C7A61-E585-47AD-9FF6-EB3C7478CC00}"/>
              </a:ext>
            </a:extLst>
          </p:cNvPr>
          <p:cNvSpPr txBox="1"/>
          <p:nvPr/>
        </p:nvSpPr>
        <p:spPr>
          <a:xfrm>
            <a:off x="768971" y="2164130"/>
            <a:ext cx="647992" cy="369332"/>
          </a:xfrm>
          <a:prstGeom prst="rect">
            <a:avLst/>
          </a:prstGeom>
          <a:noFill/>
        </p:spPr>
        <p:txBody>
          <a:bodyPr wrap="square" rtlCol="0">
            <a:spAutoFit/>
          </a:bodyPr>
          <a:lstStyle/>
          <a:p>
            <a:r>
              <a:rPr lang="en-US" altLang="zh-CN" dirty="0" err="1"/>
              <a:t>NiCr</a:t>
            </a:r>
            <a:endParaRPr lang="zh-CN" altLang="en-US" dirty="0"/>
          </a:p>
        </p:txBody>
      </p:sp>
      <p:cxnSp>
        <p:nvCxnSpPr>
          <p:cNvPr id="47" name="直接箭头连接符 46">
            <a:extLst>
              <a:ext uri="{FF2B5EF4-FFF2-40B4-BE49-F238E27FC236}">
                <a16:creationId xmlns:a16="http://schemas.microsoft.com/office/drawing/2014/main" id="{27A19283-A442-4DCD-838B-02AC4DBEB09B}"/>
              </a:ext>
            </a:extLst>
          </p:cNvPr>
          <p:cNvCxnSpPr>
            <a:cxnSpLocks/>
            <a:endCxn id="45" idx="3"/>
          </p:cNvCxnSpPr>
          <p:nvPr/>
        </p:nvCxnSpPr>
        <p:spPr>
          <a:xfrm flipH="1">
            <a:off x="1416963" y="2233478"/>
            <a:ext cx="254412" cy="11531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8" name="直接箭头连接符 47">
            <a:extLst>
              <a:ext uri="{FF2B5EF4-FFF2-40B4-BE49-F238E27FC236}">
                <a16:creationId xmlns:a16="http://schemas.microsoft.com/office/drawing/2014/main" id="{3CF649EE-9949-4F20-95EB-87CA737349EC}"/>
              </a:ext>
            </a:extLst>
          </p:cNvPr>
          <p:cNvCxnSpPr>
            <a:cxnSpLocks/>
            <a:endCxn id="45" idx="3"/>
          </p:cNvCxnSpPr>
          <p:nvPr/>
        </p:nvCxnSpPr>
        <p:spPr>
          <a:xfrm flipH="1" flipV="1">
            <a:off x="1416963" y="2348796"/>
            <a:ext cx="254410" cy="16591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8" name="直接箭头连接符 57">
            <a:extLst>
              <a:ext uri="{FF2B5EF4-FFF2-40B4-BE49-F238E27FC236}">
                <a16:creationId xmlns:a16="http://schemas.microsoft.com/office/drawing/2014/main" id="{97326010-3A98-469A-AF18-5BEBC8B47BBF}"/>
              </a:ext>
            </a:extLst>
          </p:cNvPr>
          <p:cNvCxnSpPr>
            <a:cxnSpLocks/>
          </p:cNvCxnSpPr>
          <p:nvPr/>
        </p:nvCxnSpPr>
        <p:spPr>
          <a:xfrm flipH="1">
            <a:off x="1385971" y="3349837"/>
            <a:ext cx="254412" cy="11531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9" name="直接箭头连接符 58">
            <a:extLst>
              <a:ext uri="{FF2B5EF4-FFF2-40B4-BE49-F238E27FC236}">
                <a16:creationId xmlns:a16="http://schemas.microsoft.com/office/drawing/2014/main" id="{10154AAA-A637-49AB-98F0-4110740052BD}"/>
              </a:ext>
            </a:extLst>
          </p:cNvPr>
          <p:cNvCxnSpPr>
            <a:cxnSpLocks/>
          </p:cNvCxnSpPr>
          <p:nvPr/>
        </p:nvCxnSpPr>
        <p:spPr>
          <a:xfrm flipH="1" flipV="1">
            <a:off x="1385971" y="3465155"/>
            <a:ext cx="254410" cy="16591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aphicFrame>
        <p:nvGraphicFramePr>
          <p:cNvPr id="60" name="表格 59">
            <a:extLst>
              <a:ext uri="{FF2B5EF4-FFF2-40B4-BE49-F238E27FC236}">
                <a16:creationId xmlns:a16="http://schemas.microsoft.com/office/drawing/2014/main" id="{024A926C-5FB4-457D-AE28-4C116979EAB0}"/>
              </a:ext>
            </a:extLst>
          </p:cNvPr>
          <p:cNvGraphicFramePr>
            <a:graphicFrameLocks noGrp="1"/>
          </p:cNvGraphicFramePr>
          <p:nvPr/>
        </p:nvGraphicFramePr>
        <p:xfrm>
          <a:off x="1640382" y="4464050"/>
          <a:ext cx="5618876" cy="1854200"/>
        </p:xfrm>
        <a:graphic>
          <a:graphicData uri="http://schemas.openxmlformats.org/drawingml/2006/table">
            <a:tbl>
              <a:tblPr firstRow="1" bandRow="1">
                <a:tableStyleId>{5C22544A-7EE6-4342-B048-85BDC9FD1C3A}</a:tableStyleId>
              </a:tblPr>
              <a:tblGrid>
                <a:gridCol w="1865997">
                  <a:extLst>
                    <a:ext uri="{9D8B030D-6E8A-4147-A177-3AD203B41FA5}">
                      <a16:colId xmlns:a16="http://schemas.microsoft.com/office/drawing/2014/main" val="3416787766"/>
                    </a:ext>
                  </a:extLst>
                </a:gridCol>
                <a:gridCol w="1879920">
                  <a:extLst>
                    <a:ext uri="{9D8B030D-6E8A-4147-A177-3AD203B41FA5}">
                      <a16:colId xmlns:a16="http://schemas.microsoft.com/office/drawing/2014/main" val="673297163"/>
                    </a:ext>
                  </a:extLst>
                </a:gridCol>
                <a:gridCol w="1872959">
                  <a:extLst>
                    <a:ext uri="{9D8B030D-6E8A-4147-A177-3AD203B41FA5}">
                      <a16:colId xmlns:a16="http://schemas.microsoft.com/office/drawing/2014/main" val="4179773651"/>
                    </a:ext>
                  </a:extLst>
                </a:gridCol>
              </a:tblGrid>
              <a:tr h="370840">
                <a:tc>
                  <a:txBody>
                    <a:bodyPr/>
                    <a:lstStyle/>
                    <a:p>
                      <a:r>
                        <a:rPr lang="en-US" altLang="zh-CN" sz="1600" dirty="0"/>
                        <a:t>Function</a:t>
                      </a:r>
                      <a:endParaRPr lang="zh-CN" altLang="en-US" sz="1600" dirty="0"/>
                    </a:p>
                  </a:txBody>
                  <a:tcPr/>
                </a:tc>
                <a:tc>
                  <a:txBody>
                    <a:bodyPr/>
                    <a:lstStyle/>
                    <a:p>
                      <a:r>
                        <a:rPr lang="en-US" altLang="zh-CN" sz="1600" dirty="0"/>
                        <a:t>Materials</a:t>
                      </a:r>
                      <a:endParaRPr lang="zh-CN" altLang="en-US" sz="1600" dirty="0"/>
                    </a:p>
                  </a:txBody>
                  <a:tcPr/>
                </a:tc>
                <a:tc>
                  <a:txBody>
                    <a:bodyPr/>
                    <a:lstStyle/>
                    <a:p>
                      <a:r>
                        <a:rPr lang="en-US" altLang="zh-CN" sz="1600" dirty="0" err="1"/>
                        <a:t>Thichness</a:t>
                      </a:r>
                      <a:r>
                        <a:rPr lang="en-US" altLang="zh-CN" sz="1600" dirty="0"/>
                        <a:t>/um</a:t>
                      </a:r>
                      <a:endParaRPr lang="zh-CN" altLang="en-US" sz="1600" dirty="0"/>
                    </a:p>
                  </a:txBody>
                  <a:tcPr/>
                </a:tc>
                <a:extLst>
                  <a:ext uri="{0D108BD9-81ED-4DB2-BD59-A6C34878D82A}">
                    <a16:rowId xmlns:a16="http://schemas.microsoft.com/office/drawing/2014/main" val="1924841916"/>
                  </a:ext>
                </a:extLst>
              </a:tr>
              <a:tr h="370840">
                <a:tc>
                  <a:txBody>
                    <a:bodyPr/>
                    <a:lstStyle/>
                    <a:p>
                      <a:r>
                        <a:rPr lang="en-GB" altLang="zh-CN" sz="1600" dirty="0"/>
                        <a:t>Transition-layer</a:t>
                      </a:r>
                      <a:endParaRPr lang="zh-CN" altLang="en-US" sz="1600" dirty="0"/>
                    </a:p>
                  </a:txBody>
                  <a:tcPr/>
                </a:tc>
                <a:tc>
                  <a:txBody>
                    <a:bodyPr/>
                    <a:lstStyle/>
                    <a:p>
                      <a:r>
                        <a:rPr lang="en-US" altLang="zh-CN" sz="1600" dirty="0" err="1"/>
                        <a:t>NiCr</a:t>
                      </a:r>
                      <a:r>
                        <a:rPr lang="en-GB" altLang="zh-CN" sz="1600" dirty="0"/>
                        <a:t>  alloy</a:t>
                      </a:r>
                      <a:endParaRPr lang="zh-CN" altLang="en-US" sz="1600" dirty="0"/>
                    </a:p>
                  </a:txBody>
                  <a:tcPr/>
                </a:tc>
                <a:tc>
                  <a:txBody>
                    <a:bodyPr/>
                    <a:lstStyle/>
                    <a:p>
                      <a:r>
                        <a:rPr lang="en-US" altLang="zh-CN" sz="1600" dirty="0"/>
                        <a:t>47.6</a:t>
                      </a:r>
                      <a:endParaRPr lang="zh-CN" altLang="en-US" sz="1600" dirty="0"/>
                    </a:p>
                  </a:txBody>
                  <a:tcPr/>
                </a:tc>
                <a:extLst>
                  <a:ext uri="{0D108BD9-81ED-4DB2-BD59-A6C34878D82A}">
                    <a16:rowId xmlns:a16="http://schemas.microsoft.com/office/drawing/2014/main" val="3310476917"/>
                  </a:ext>
                </a:extLst>
              </a:tr>
              <a:tr h="370840">
                <a:tc>
                  <a:txBody>
                    <a:bodyPr/>
                    <a:lstStyle/>
                    <a:p>
                      <a:r>
                        <a:rPr lang="en-US" altLang="zh-CN" sz="1600" dirty="0"/>
                        <a:t>Isolation-layer</a:t>
                      </a:r>
                      <a:endParaRPr lang="zh-CN" altLang="en-US" sz="1600" dirty="0"/>
                    </a:p>
                  </a:txBody>
                  <a:tcPr/>
                </a:tc>
                <a:tc>
                  <a:txBody>
                    <a:bodyPr/>
                    <a:lstStyle/>
                    <a:p>
                      <a:r>
                        <a:rPr lang="en-US" altLang="zh-CN" sz="1600" dirty="0"/>
                        <a:t>Al2O3 </a:t>
                      </a:r>
                      <a:r>
                        <a:rPr lang="en-US" altLang="zh-CN" sz="1600" dirty="0" err="1"/>
                        <a:t>cermic</a:t>
                      </a:r>
                      <a:endParaRPr lang="zh-CN" altLang="en-US" sz="1600" dirty="0"/>
                    </a:p>
                  </a:txBody>
                  <a:tcPr/>
                </a:tc>
                <a:tc>
                  <a:txBody>
                    <a:bodyPr/>
                    <a:lstStyle/>
                    <a:p>
                      <a:r>
                        <a:rPr lang="en-US" altLang="zh-CN" sz="1600" dirty="0"/>
                        <a:t>224</a:t>
                      </a:r>
                      <a:endParaRPr lang="zh-CN" altLang="en-US" sz="1600" dirty="0"/>
                    </a:p>
                  </a:txBody>
                  <a:tcPr/>
                </a:tc>
                <a:extLst>
                  <a:ext uri="{0D108BD9-81ED-4DB2-BD59-A6C34878D82A}">
                    <a16:rowId xmlns:a16="http://schemas.microsoft.com/office/drawing/2014/main" val="2213151727"/>
                  </a:ext>
                </a:extLst>
              </a:tr>
              <a:tr h="370840">
                <a:tc>
                  <a:txBody>
                    <a:bodyPr/>
                    <a:lstStyle/>
                    <a:p>
                      <a:r>
                        <a:rPr lang="en-US" altLang="zh-CN" sz="1600" dirty="0"/>
                        <a:t>Conductivity-layer</a:t>
                      </a:r>
                      <a:endParaRPr lang="zh-CN" altLang="en-US" sz="1600" dirty="0"/>
                    </a:p>
                  </a:txBody>
                  <a:tcPr/>
                </a:tc>
                <a:tc>
                  <a:txBody>
                    <a:bodyPr/>
                    <a:lstStyle/>
                    <a:p>
                      <a:r>
                        <a:rPr lang="en-US" altLang="zh-CN" sz="1600" dirty="0" err="1"/>
                        <a:t>NiCr</a:t>
                      </a:r>
                      <a:r>
                        <a:rPr lang="en-US" altLang="zh-CN" sz="1600" dirty="0"/>
                        <a:t> alloy</a:t>
                      </a:r>
                      <a:endParaRPr lang="zh-CN" altLang="en-US" sz="1600" dirty="0"/>
                    </a:p>
                  </a:txBody>
                  <a:tcPr/>
                </a:tc>
                <a:tc>
                  <a:txBody>
                    <a:bodyPr/>
                    <a:lstStyle/>
                    <a:p>
                      <a:r>
                        <a:rPr lang="en-US" altLang="zh-CN" sz="1600" dirty="0"/>
                        <a:t>65.5</a:t>
                      </a:r>
                      <a:endParaRPr lang="zh-CN" altLang="en-US" sz="1600" dirty="0"/>
                    </a:p>
                  </a:txBody>
                  <a:tcPr/>
                </a:tc>
                <a:extLst>
                  <a:ext uri="{0D108BD9-81ED-4DB2-BD59-A6C34878D82A}">
                    <a16:rowId xmlns:a16="http://schemas.microsoft.com/office/drawing/2014/main" val="38049015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Isolation-layer</a:t>
                      </a:r>
                      <a:endParaRPr lang="zh-CN"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t>Al2O3 </a:t>
                      </a:r>
                      <a:r>
                        <a:rPr lang="en-US" altLang="zh-CN" sz="1600" dirty="0" err="1"/>
                        <a:t>cermic</a:t>
                      </a:r>
                      <a:endParaRPr lang="zh-CN" altLang="en-US" sz="1600" dirty="0"/>
                    </a:p>
                  </a:txBody>
                  <a:tcPr/>
                </a:tc>
                <a:tc>
                  <a:txBody>
                    <a:bodyPr/>
                    <a:lstStyle/>
                    <a:p>
                      <a:r>
                        <a:rPr lang="en-US" altLang="zh-CN" sz="1600" dirty="0"/>
                        <a:t>174</a:t>
                      </a:r>
                      <a:endParaRPr lang="zh-CN" altLang="en-US" sz="1600" dirty="0"/>
                    </a:p>
                  </a:txBody>
                  <a:tcPr/>
                </a:tc>
                <a:extLst>
                  <a:ext uri="{0D108BD9-81ED-4DB2-BD59-A6C34878D82A}">
                    <a16:rowId xmlns:a16="http://schemas.microsoft.com/office/drawing/2014/main" val="2422294591"/>
                  </a:ext>
                </a:extLst>
              </a:tr>
            </a:tbl>
          </a:graphicData>
        </a:graphic>
      </p:graphicFrame>
      <p:pic>
        <p:nvPicPr>
          <p:cNvPr id="63" name="图片 62">
            <a:extLst>
              <a:ext uri="{FF2B5EF4-FFF2-40B4-BE49-F238E27FC236}">
                <a16:creationId xmlns:a16="http://schemas.microsoft.com/office/drawing/2014/main" id="{2F8DB8CE-DDEB-4EF3-8314-718481D8F700}"/>
              </a:ext>
            </a:extLst>
          </p:cNvPr>
          <p:cNvPicPr>
            <a:picLocks noChangeAspect="1"/>
          </p:cNvPicPr>
          <p:nvPr/>
        </p:nvPicPr>
        <p:blipFill rotWithShape="1">
          <a:blip r:embed="rId4">
            <a:extLst>
              <a:ext uri="{28A0092B-C50C-407E-A947-70E740481C1C}">
                <a14:useLocalDpi xmlns:a14="http://schemas.microsoft.com/office/drawing/2010/main" val="0"/>
              </a:ext>
            </a:extLst>
          </a:blip>
          <a:srcRect l="28412" t="27226" r="17328" b="33750"/>
          <a:stretch/>
        </p:blipFill>
        <p:spPr>
          <a:xfrm>
            <a:off x="7432174" y="4481089"/>
            <a:ext cx="3405996" cy="1837161"/>
          </a:xfrm>
          <a:prstGeom prst="rect">
            <a:avLst/>
          </a:prstGeom>
        </p:spPr>
      </p:pic>
      <p:sp>
        <p:nvSpPr>
          <p:cNvPr id="49" name="灯片编号占位符 4">
            <a:extLst>
              <a:ext uri="{FF2B5EF4-FFF2-40B4-BE49-F238E27FC236}">
                <a16:creationId xmlns:a16="http://schemas.microsoft.com/office/drawing/2014/main" id="{338B6059-4ADA-4656-9C8C-45E488986BFF}"/>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31</a:t>
            </a:fld>
            <a:endParaRPr lang="zh-CN" altLang="en-US" dirty="0"/>
          </a:p>
        </p:txBody>
      </p:sp>
    </p:spTree>
    <p:extLst>
      <p:ext uri="{BB962C8B-B14F-4D97-AF65-F5344CB8AC3E}">
        <p14:creationId xmlns:p14="http://schemas.microsoft.com/office/powerpoint/2010/main" val="2384745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B8A54FC-9407-44BD-B22A-22FCA0D2E02F}"/>
              </a:ext>
            </a:extLst>
          </p:cNvPr>
          <p:cNvPicPr>
            <a:picLocks noChangeAspect="1"/>
          </p:cNvPicPr>
          <p:nvPr/>
        </p:nvPicPr>
        <p:blipFill rotWithShape="1">
          <a:blip r:embed="rId3"/>
          <a:srcRect r="76229" b="75820"/>
          <a:stretch/>
        </p:blipFill>
        <p:spPr>
          <a:xfrm>
            <a:off x="4670232" y="3995174"/>
            <a:ext cx="3545268" cy="2758850"/>
          </a:xfrm>
          <a:prstGeom prst="rect">
            <a:avLst/>
          </a:prstGeom>
        </p:spPr>
      </p:pic>
      <p:sp>
        <p:nvSpPr>
          <p:cNvPr id="3" name="标题 2">
            <a:extLst>
              <a:ext uri="{FF2B5EF4-FFF2-40B4-BE49-F238E27FC236}">
                <a16:creationId xmlns:a16="http://schemas.microsoft.com/office/drawing/2014/main" id="{6680AF9E-584C-4898-B374-694100D4A13E}"/>
              </a:ext>
            </a:extLst>
          </p:cNvPr>
          <p:cNvSpPr>
            <a:spLocks noGrp="1"/>
          </p:cNvSpPr>
          <p:nvPr>
            <p:ph type="title"/>
          </p:nvPr>
        </p:nvSpPr>
        <p:spPr/>
        <p:txBody>
          <a:bodyPr>
            <a:normAutofit/>
          </a:bodyPr>
          <a:lstStyle/>
          <a:p>
            <a:r>
              <a:rPr lang="en-US" altLang="zh-CN" sz="2800" dirty="0"/>
              <a:t>Prototype </a:t>
            </a:r>
            <a:r>
              <a:rPr lang="en-US" altLang="zh-CN" dirty="0"/>
              <a:t>spraying of </a:t>
            </a:r>
            <a:r>
              <a:rPr lang="en-US" altLang="zh-CN" sz="2800" dirty="0"/>
              <a:t>a heating coating and tests</a:t>
            </a:r>
            <a:endParaRPr lang="zh-CN" altLang="en-US" sz="2800" dirty="0"/>
          </a:p>
        </p:txBody>
      </p:sp>
      <p:pic>
        <p:nvPicPr>
          <p:cNvPr id="9" name="图片 8">
            <a:extLst>
              <a:ext uri="{FF2B5EF4-FFF2-40B4-BE49-F238E27FC236}">
                <a16:creationId xmlns:a16="http://schemas.microsoft.com/office/drawing/2014/main" id="{98F5B2C6-BF7A-4168-8D95-FAFDDDA5F24F}"/>
              </a:ext>
            </a:extLst>
          </p:cNvPr>
          <p:cNvPicPr>
            <a:picLocks noChangeAspect="1"/>
          </p:cNvPicPr>
          <p:nvPr/>
        </p:nvPicPr>
        <p:blipFill rotWithShape="1">
          <a:blip r:embed="rId4">
            <a:extLst>
              <a:ext uri="{28A0092B-C50C-407E-A947-70E740481C1C}">
                <a14:useLocalDpi xmlns:a14="http://schemas.microsoft.com/office/drawing/2010/main" val="0"/>
              </a:ext>
            </a:extLst>
          </a:blip>
          <a:srcRect l="26593" t="20555" r="41799" b="22639"/>
          <a:stretch/>
        </p:blipFill>
        <p:spPr>
          <a:xfrm>
            <a:off x="168243" y="1585231"/>
            <a:ext cx="954004" cy="2228001"/>
          </a:xfrm>
          <a:prstGeom prst="rect">
            <a:avLst/>
          </a:prstGeom>
        </p:spPr>
      </p:pic>
      <p:pic>
        <p:nvPicPr>
          <p:cNvPr id="11" name="图片 10">
            <a:extLst>
              <a:ext uri="{FF2B5EF4-FFF2-40B4-BE49-F238E27FC236}">
                <a16:creationId xmlns:a16="http://schemas.microsoft.com/office/drawing/2014/main" id="{80A52E47-2DC5-492E-A049-9F02AA0A5863}"/>
              </a:ext>
            </a:extLst>
          </p:cNvPr>
          <p:cNvPicPr>
            <a:picLocks noChangeAspect="1"/>
          </p:cNvPicPr>
          <p:nvPr/>
        </p:nvPicPr>
        <p:blipFill rotWithShape="1">
          <a:blip r:embed="rId5">
            <a:extLst>
              <a:ext uri="{28A0092B-C50C-407E-A947-70E740481C1C}">
                <a14:useLocalDpi xmlns:a14="http://schemas.microsoft.com/office/drawing/2010/main" val="0"/>
              </a:ext>
            </a:extLst>
          </a:blip>
          <a:srcRect b="22141"/>
          <a:stretch/>
        </p:blipFill>
        <p:spPr>
          <a:xfrm>
            <a:off x="1170730" y="2078547"/>
            <a:ext cx="1714500" cy="1734685"/>
          </a:xfrm>
          <a:prstGeom prst="rect">
            <a:avLst/>
          </a:prstGeom>
        </p:spPr>
      </p:pic>
      <p:pic>
        <p:nvPicPr>
          <p:cNvPr id="19" name="图片 18">
            <a:extLst>
              <a:ext uri="{FF2B5EF4-FFF2-40B4-BE49-F238E27FC236}">
                <a16:creationId xmlns:a16="http://schemas.microsoft.com/office/drawing/2014/main" id="{F1C93FE4-CB1B-4B27-B218-68354F30B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1910" y="1591495"/>
            <a:ext cx="1666303" cy="2221737"/>
          </a:xfrm>
          <a:prstGeom prst="rect">
            <a:avLst/>
          </a:prstGeom>
        </p:spPr>
      </p:pic>
      <p:sp>
        <p:nvSpPr>
          <p:cNvPr id="25" name="文本框 24">
            <a:extLst>
              <a:ext uri="{FF2B5EF4-FFF2-40B4-BE49-F238E27FC236}">
                <a16:creationId xmlns:a16="http://schemas.microsoft.com/office/drawing/2014/main" id="{A2671535-FAFB-42FD-B5C8-7F71048287F9}"/>
              </a:ext>
            </a:extLst>
          </p:cNvPr>
          <p:cNvSpPr txBox="1"/>
          <p:nvPr/>
        </p:nvSpPr>
        <p:spPr>
          <a:xfrm>
            <a:off x="301593" y="6415024"/>
            <a:ext cx="4295156" cy="369332"/>
          </a:xfrm>
          <a:prstGeom prst="rect">
            <a:avLst/>
          </a:prstGeom>
          <a:noFill/>
        </p:spPr>
        <p:txBody>
          <a:bodyPr wrap="square" rtlCol="0">
            <a:spAutoFit/>
          </a:bodyPr>
          <a:lstStyle/>
          <a:p>
            <a:pPr algn="ctr"/>
            <a:r>
              <a:rPr lang="en-US" altLang="zh-CN" dirty="0"/>
              <a:t>Dimension: L1500*D60   Substrate: copper </a:t>
            </a:r>
            <a:endParaRPr lang="zh-CN" altLang="en-US" dirty="0"/>
          </a:p>
        </p:txBody>
      </p:sp>
      <p:pic>
        <p:nvPicPr>
          <p:cNvPr id="27" name="图片 26" descr="10.4.32.24 - 远程桌面连接">
            <a:extLst>
              <a:ext uri="{FF2B5EF4-FFF2-40B4-BE49-F238E27FC236}">
                <a16:creationId xmlns:a16="http://schemas.microsoft.com/office/drawing/2014/main" id="{FBA67289-3309-440D-8391-6B0BD53AA84F}"/>
              </a:ext>
            </a:extLst>
          </p:cNvPr>
          <p:cNvPicPr/>
          <p:nvPr/>
        </p:nvPicPr>
        <p:blipFill rotWithShape="1">
          <a:blip r:embed="rId7" cstate="print">
            <a:extLst>
              <a:ext uri="{28A0092B-C50C-407E-A947-70E740481C1C}">
                <a14:useLocalDpi xmlns:a14="http://schemas.microsoft.com/office/drawing/2010/main" val="0"/>
              </a:ext>
            </a:extLst>
          </a:blip>
          <a:srcRect l="17960" t="17066" r="24770" b="9185"/>
          <a:stretch/>
        </p:blipFill>
        <p:spPr bwMode="auto">
          <a:xfrm>
            <a:off x="1208407" y="1568097"/>
            <a:ext cx="1666303" cy="1225158"/>
          </a:xfrm>
          <a:prstGeom prst="rect">
            <a:avLst/>
          </a:prstGeom>
          <a:ln>
            <a:noFill/>
          </a:ln>
          <a:extLst>
            <a:ext uri="{53640926-AAD7-44D8-BBD7-CCE9431645EC}">
              <a14:shadowObscured xmlns:a14="http://schemas.microsoft.com/office/drawing/2010/main"/>
            </a:ext>
          </a:extLst>
        </p:spPr>
      </p:pic>
      <p:pic>
        <p:nvPicPr>
          <p:cNvPr id="4" name="图片 3">
            <a:extLst>
              <a:ext uri="{FF2B5EF4-FFF2-40B4-BE49-F238E27FC236}">
                <a16:creationId xmlns:a16="http://schemas.microsoft.com/office/drawing/2014/main" id="{477105B1-0610-4883-8B4E-BCDFE335C8C7}"/>
              </a:ext>
            </a:extLst>
          </p:cNvPr>
          <p:cNvPicPr>
            <a:picLocks noChangeAspect="1"/>
          </p:cNvPicPr>
          <p:nvPr/>
        </p:nvPicPr>
        <p:blipFill>
          <a:blip r:embed="rId8"/>
          <a:stretch>
            <a:fillRect/>
          </a:stretch>
        </p:blipFill>
        <p:spPr>
          <a:xfrm>
            <a:off x="4648213" y="1191548"/>
            <a:ext cx="3797289" cy="2910173"/>
          </a:xfrm>
          <a:prstGeom prst="rect">
            <a:avLst/>
          </a:prstGeom>
        </p:spPr>
      </p:pic>
      <p:cxnSp>
        <p:nvCxnSpPr>
          <p:cNvPr id="6" name="直接连接符 5">
            <a:extLst>
              <a:ext uri="{FF2B5EF4-FFF2-40B4-BE49-F238E27FC236}">
                <a16:creationId xmlns:a16="http://schemas.microsoft.com/office/drawing/2014/main" id="{16BC9770-C069-458E-99AC-D799EDADB570}"/>
              </a:ext>
            </a:extLst>
          </p:cNvPr>
          <p:cNvCxnSpPr>
            <a:cxnSpLocks/>
          </p:cNvCxnSpPr>
          <p:nvPr/>
        </p:nvCxnSpPr>
        <p:spPr>
          <a:xfrm>
            <a:off x="5341933" y="5580289"/>
            <a:ext cx="252571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直接连接符 20">
            <a:extLst>
              <a:ext uri="{FF2B5EF4-FFF2-40B4-BE49-F238E27FC236}">
                <a16:creationId xmlns:a16="http://schemas.microsoft.com/office/drawing/2014/main" id="{D6F83D9A-C8F3-4C72-B11B-43A4EF846071}"/>
              </a:ext>
            </a:extLst>
          </p:cNvPr>
          <p:cNvCxnSpPr>
            <a:cxnSpLocks/>
          </p:cNvCxnSpPr>
          <p:nvPr/>
        </p:nvCxnSpPr>
        <p:spPr>
          <a:xfrm>
            <a:off x="5341933" y="2077350"/>
            <a:ext cx="2201867" cy="1197"/>
          </a:xfrm>
          <a:prstGeom prst="line">
            <a:avLst/>
          </a:prstGeom>
        </p:spPr>
        <p:style>
          <a:lnRef idx="1">
            <a:schemeClr val="accent2"/>
          </a:lnRef>
          <a:fillRef idx="0">
            <a:schemeClr val="accent2"/>
          </a:fillRef>
          <a:effectRef idx="0">
            <a:schemeClr val="accent2"/>
          </a:effectRef>
          <a:fontRef idx="minor">
            <a:schemeClr val="tx1"/>
          </a:fontRef>
        </p:style>
      </p:cxnSp>
      <p:pic>
        <p:nvPicPr>
          <p:cNvPr id="12" name="图片 11">
            <a:extLst>
              <a:ext uri="{FF2B5EF4-FFF2-40B4-BE49-F238E27FC236}">
                <a16:creationId xmlns:a16="http://schemas.microsoft.com/office/drawing/2014/main" id="{0932D88E-7D7C-40FC-B05D-99414380F636}"/>
              </a:ext>
            </a:extLst>
          </p:cNvPr>
          <p:cNvPicPr>
            <a:picLocks noChangeAspect="1"/>
          </p:cNvPicPr>
          <p:nvPr/>
        </p:nvPicPr>
        <p:blipFill rotWithShape="1">
          <a:blip r:embed="rId9">
            <a:extLst>
              <a:ext uri="{28A0092B-C50C-407E-A947-70E740481C1C}">
                <a14:useLocalDpi xmlns:a14="http://schemas.microsoft.com/office/drawing/2010/main" val="0"/>
              </a:ext>
            </a:extLst>
          </a:blip>
          <a:srcRect t="11111" r="104"/>
          <a:stretch/>
        </p:blipFill>
        <p:spPr>
          <a:xfrm>
            <a:off x="8445502" y="1519767"/>
            <a:ext cx="3212787" cy="2144091"/>
          </a:xfrm>
          <a:prstGeom prst="rect">
            <a:avLst/>
          </a:prstGeom>
        </p:spPr>
      </p:pic>
      <p:sp>
        <p:nvSpPr>
          <p:cNvPr id="14" name="文本框 13">
            <a:extLst>
              <a:ext uri="{FF2B5EF4-FFF2-40B4-BE49-F238E27FC236}">
                <a16:creationId xmlns:a16="http://schemas.microsoft.com/office/drawing/2014/main" id="{5E3FDC45-1326-413E-B48D-61A1BF7143E9}"/>
              </a:ext>
            </a:extLst>
          </p:cNvPr>
          <p:cNvSpPr txBox="1"/>
          <p:nvPr/>
        </p:nvSpPr>
        <p:spPr>
          <a:xfrm>
            <a:off x="297291" y="1084292"/>
            <a:ext cx="4074684" cy="369332"/>
          </a:xfrm>
          <a:prstGeom prst="rect">
            <a:avLst/>
          </a:prstGeom>
          <a:noFill/>
        </p:spPr>
        <p:txBody>
          <a:bodyPr wrap="square" rtlCol="0">
            <a:spAutoFit/>
          </a:bodyPr>
          <a:lstStyle/>
          <a:p>
            <a:r>
              <a:rPr lang="en-US" altLang="zh-CN" dirty="0"/>
              <a:t>Reheating test more than 12 times</a:t>
            </a:r>
            <a:endParaRPr lang="zh-CN" altLang="en-US" dirty="0"/>
          </a:p>
        </p:txBody>
      </p:sp>
      <p:sp>
        <p:nvSpPr>
          <p:cNvPr id="15" name="文本框 14">
            <a:extLst>
              <a:ext uri="{FF2B5EF4-FFF2-40B4-BE49-F238E27FC236}">
                <a16:creationId xmlns:a16="http://schemas.microsoft.com/office/drawing/2014/main" id="{430478EA-A807-4375-AC57-480CA90CB886}"/>
              </a:ext>
            </a:extLst>
          </p:cNvPr>
          <p:cNvSpPr txBox="1"/>
          <p:nvPr/>
        </p:nvSpPr>
        <p:spPr>
          <a:xfrm>
            <a:off x="8432738" y="1098501"/>
            <a:ext cx="3533464" cy="369332"/>
          </a:xfrm>
          <a:prstGeom prst="rect">
            <a:avLst/>
          </a:prstGeom>
          <a:noFill/>
        </p:spPr>
        <p:txBody>
          <a:bodyPr wrap="square" rtlCol="0">
            <a:spAutoFit/>
          </a:bodyPr>
          <a:lstStyle/>
          <a:p>
            <a:r>
              <a:rPr lang="en-US" altLang="zh-CN" dirty="0"/>
              <a:t>Adhesion test in ultrasonic resining</a:t>
            </a:r>
            <a:endParaRPr lang="zh-CN" altLang="en-US" dirty="0"/>
          </a:p>
        </p:txBody>
      </p:sp>
      <p:pic>
        <p:nvPicPr>
          <p:cNvPr id="18" name="图片 17">
            <a:extLst>
              <a:ext uri="{FF2B5EF4-FFF2-40B4-BE49-F238E27FC236}">
                <a16:creationId xmlns:a16="http://schemas.microsoft.com/office/drawing/2014/main" id="{0D1FF939-E564-481F-B701-1C174E55BD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418" y="4149763"/>
            <a:ext cx="1651414" cy="2188936"/>
          </a:xfrm>
          <a:prstGeom prst="rect">
            <a:avLst/>
          </a:prstGeom>
        </p:spPr>
      </p:pic>
      <p:sp>
        <p:nvSpPr>
          <p:cNvPr id="23" name="文本框 22">
            <a:extLst>
              <a:ext uri="{FF2B5EF4-FFF2-40B4-BE49-F238E27FC236}">
                <a16:creationId xmlns:a16="http://schemas.microsoft.com/office/drawing/2014/main" id="{55A95DBB-9F02-45B4-BCFB-D2E5A1B7B0C9}"/>
              </a:ext>
            </a:extLst>
          </p:cNvPr>
          <p:cNvSpPr txBox="1"/>
          <p:nvPr/>
        </p:nvSpPr>
        <p:spPr>
          <a:xfrm>
            <a:off x="353057" y="3780431"/>
            <a:ext cx="4295156" cy="369332"/>
          </a:xfrm>
          <a:prstGeom prst="rect">
            <a:avLst/>
          </a:prstGeom>
          <a:noFill/>
        </p:spPr>
        <p:txBody>
          <a:bodyPr wrap="square" rtlCol="0">
            <a:spAutoFit/>
          </a:bodyPr>
          <a:lstStyle/>
          <a:p>
            <a:pPr algn="ctr"/>
            <a:r>
              <a:rPr lang="en-US" altLang="zh-CN" dirty="0"/>
              <a:t>Dimension: L400*D24   Substrate: copper </a:t>
            </a:r>
            <a:endParaRPr lang="zh-CN" altLang="en-US" dirty="0"/>
          </a:p>
        </p:txBody>
      </p:sp>
      <p:pic>
        <p:nvPicPr>
          <p:cNvPr id="28" name="图片 27">
            <a:extLst>
              <a:ext uri="{FF2B5EF4-FFF2-40B4-BE49-F238E27FC236}">
                <a16:creationId xmlns:a16="http://schemas.microsoft.com/office/drawing/2014/main" id="{AEDCF6EA-0BD7-46EB-80D4-70FC63880765}"/>
              </a:ext>
            </a:extLst>
          </p:cNvPr>
          <p:cNvPicPr>
            <a:picLocks noChangeAspect="1"/>
          </p:cNvPicPr>
          <p:nvPr/>
        </p:nvPicPr>
        <p:blipFill rotWithShape="1">
          <a:blip r:embed="rId11">
            <a:extLst>
              <a:ext uri="{28A0092B-C50C-407E-A947-70E740481C1C}">
                <a14:useLocalDpi xmlns:a14="http://schemas.microsoft.com/office/drawing/2010/main" val="0"/>
              </a:ext>
            </a:extLst>
          </a:blip>
          <a:srcRect l="29542" t="-1472" r="-1427" b="33074"/>
          <a:stretch/>
        </p:blipFill>
        <p:spPr>
          <a:xfrm>
            <a:off x="2326614" y="4149763"/>
            <a:ext cx="1721423" cy="2183900"/>
          </a:xfrm>
          <a:prstGeom prst="rect">
            <a:avLst/>
          </a:prstGeom>
        </p:spPr>
      </p:pic>
      <p:sp>
        <p:nvSpPr>
          <p:cNvPr id="26" name="灯片编号占位符 4">
            <a:extLst>
              <a:ext uri="{FF2B5EF4-FFF2-40B4-BE49-F238E27FC236}">
                <a16:creationId xmlns:a16="http://schemas.microsoft.com/office/drawing/2014/main" id="{AC01E3C4-E815-42D2-BF9D-27767CEFB29E}"/>
              </a:ext>
            </a:extLst>
          </p:cNvPr>
          <p:cNvSpPr>
            <a:spLocks noGrp="1"/>
          </p:cNvSpPr>
          <p:nvPr>
            <p:ph type="sldNum" sz="quarter" idx="12"/>
          </p:nvPr>
        </p:nvSpPr>
        <p:spPr>
          <a:xfrm>
            <a:off x="11535708" y="6347439"/>
            <a:ext cx="517766" cy="365125"/>
          </a:xfrm>
        </p:spPr>
        <p:txBody>
          <a:bodyPr/>
          <a:lstStyle/>
          <a:p>
            <a:fld id="{F15E9139-A00B-4B2A-98A6-095DC08F1345}" type="slidenum">
              <a:rPr lang="zh-CN" altLang="en-US" smtClean="0"/>
              <a:pPr/>
              <a:t>32</a:t>
            </a:fld>
            <a:endParaRPr lang="zh-CN" altLang="en-US" dirty="0"/>
          </a:p>
        </p:txBody>
      </p:sp>
      <p:sp>
        <p:nvSpPr>
          <p:cNvPr id="8" name="箭头: 右 7">
            <a:extLst>
              <a:ext uri="{FF2B5EF4-FFF2-40B4-BE49-F238E27FC236}">
                <a16:creationId xmlns:a16="http://schemas.microsoft.com/office/drawing/2014/main" id="{D6D25004-D56D-4944-B1BF-0702CC791BBD}"/>
              </a:ext>
            </a:extLst>
          </p:cNvPr>
          <p:cNvSpPr/>
          <p:nvPr/>
        </p:nvSpPr>
        <p:spPr>
          <a:xfrm>
            <a:off x="4108450" y="5029200"/>
            <a:ext cx="539763"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963E87A-AD0D-4BD0-BDA3-AF52E892928C}"/>
              </a:ext>
            </a:extLst>
          </p:cNvPr>
          <p:cNvSpPr txBox="1"/>
          <p:nvPr/>
        </p:nvSpPr>
        <p:spPr>
          <a:xfrm>
            <a:off x="8237519" y="4393197"/>
            <a:ext cx="3545268" cy="1754326"/>
          </a:xfrm>
          <a:prstGeom prst="rect">
            <a:avLst/>
          </a:prstGeom>
          <a:noFill/>
        </p:spPr>
        <p:txBody>
          <a:bodyPr wrap="square" rtlCol="0">
            <a:spAutoFit/>
          </a:bodyPr>
          <a:lstStyle/>
          <a:p>
            <a:pPr algn="just"/>
            <a:r>
              <a:rPr lang="en-US" altLang="zh-CN" b="0" i="0" dirty="0">
                <a:solidFill>
                  <a:srgbClr val="0F1115"/>
                </a:solidFill>
                <a:effectLst/>
                <a:latin typeface="quote-cjk-patch"/>
              </a:rPr>
              <a:t>Due to the strong natural convection formed inside the pipeline, the highest temperature point deviates from the center, and the temperature drop at both ends is significant.</a:t>
            </a:r>
            <a:endParaRPr lang="zh-CN" altLang="en-US" dirty="0"/>
          </a:p>
        </p:txBody>
      </p:sp>
    </p:spTree>
    <p:extLst>
      <p:ext uri="{BB962C8B-B14F-4D97-AF65-F5344CB8AC3E}">
        <p14:creationId xmlns:p14="http://schemas.microsoft.com/office/powerpoint/2010/main" val="1387613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6279786-366B-46EA-800B-651AD7C98590}"/>
              </a:ext>
            </a:extLst>
          </p:cNvPr>
          <p:cNvSpPr>
            <a:spLocks noGrp="1"/>
          </p:cNvSpPr>
          <p:nvPr>
            <p:ph type="title"/>
          </p:nvPr>
        </p:nvSpPr>
        <p:spPr/>
        <p:txBody>
          <a:bodyPr/>
          <a:lstStyle/>
          <a:p>
            <a:r>
              <a:rPr lang="en-US" altLang="zh-CN" dirty="0">
                <a:solidFill>
                  <a:schemeClr val="tx2"/>
                </a:solidFill>
              </a:rPr>
              <a:t>Plasma spraying devices</a:t>
            </a:r>
            <a:endParaRPr lang="zh-CN" altLang="en-US" dirty="0">
              <a:solidFill>
                <a:schemeClr val="tx2"/>
              </a:solidFill>
            </a:endParaRPr>
          </a:p>
        </p:txBody>
      </p:sp>
      <p:pic>
        <p:nvPicPr>
          <p:cNvPr id="7" name="图片 6">
            <a:extLst>
              <a:ext uri="{FF2B5EF4-FFF2-40B4-BE49-F238E27FC236}">
                <a16:creationId xmlns:a16="http://schemas.microsoft.com/office/drawing/2014/main" id="{8535CEDE-6F7A-431D-BD03-BE115912D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687" y="2090868"/>
            <a:ext cx="1620000" cy="2160000"/>
          </a:xfrm>
          <a:prstGeom prst="rect">
            <a:avLst/>
          </a:prstGeom>
        </p:spPr>
      </p:pic>
      <p:pic>
        <p:nvPicPr>
          <p:cNvPr id="9" name="图片 8">
            <a:extLst>
              <a:ext uri="{FF2B5EF4-FFF2-40B4-BE49-F238E27FC236}">
                <a16:creationId xmlns:a16="http://schemas.microsoft.com/office/drawing/2014/main" id="{0CF943A9-ED21-4434-A732-C5189F53C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041" y="2111173"/>
            <a:ext cx="2879999" cy="2160000"/>
          </a:xfrm>
          <a:prstGeom prst="rect">
            <a:avLst/>
          </a:prstGeom>
        </p:spPr>
      </p:pic>
      <p:pic>
        <p:nvPicPr>
          <p:cNvPr id="11" name="图片 10">
            <a:extLst>
              <a:ext uri="{FF2B5EF4-FFF2-40B4-BE49-F238E27FC236}">
                <a16:creationId xmlns:a16="http://schemas.microsoft.com/office/drawing/2014/main" id="{86CE5B3E-64B9-4B0E-9D27-C3FED0F206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5603" y="2111173"/>
            <a:ext cx="1620000" cy="2160000"/>
          </a:xfrm>
          <a:prstGeom prst="rect">
            <a:avLst/>
          </a:prstGeom>
        </p:spPr>
      </p:pic>
      <p:pic>
        <p:nvPicPr>
          <p:cNvPr id="13" name="图片 12">
            <a:extLst>
              <a:ext uri="{FF2B5EF4-FFF2-40B4-BE49-F238E27FC236}">
                <a16:creationId xmlns:a16="http://schemas.microsoft.com/office/drawing/2014/main" id="{46F48B08-14DF-4F9F-9B3F-96F7FE602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104" y="2111173"/>
            <a:ext cx="1620000" cy="2160000"/>
          </a:xfrm>
          <a:prstGeom prst="rect">
            <a:avLst/>
          </a:prstGeom>
        </p:spPr>
      </p:pic>
      <p:pic>
        <p:nvPicPr>
          <p:cNvPr id="8" name="图片 7">
            <a:extLst>
              <a:ext uri="{FF2B5EF4-FFF2-40B4-BE49-F238E27FC236}">
                <a16:creationId xmlns:a16="http://schemas.microsoft.com/office/drawing/2014/main" id="{A95C3EAB-75BD-4C04-A43C-598B85CBF4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3196" y="4340781"/>
            <a:ext cx="1620000" cy="2160000"/>
          </a:xfrm>
          <a:prstGeom prst="rect">
            <a:avLst/>
          </a:prstGeom>
        </p:spPr>
      </p:pic>
      <p:pic>
        <p:nvPicPr>
          <p:cNvPr id="10" name="图片 9">
            <a:extLst>
              <a:ext uri="{FF2B5EF4-FFF2-40B4-BE49-F238E27FC236}">
                <a16:creationId xmlns:a16="http://schemas.microsoft.com/office/drawing/2014/main" id="{A7D98B64-422C-4B61-9685-81E4643C5B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002" y="4340781"/>
            <a:ext cx="2880000" cy="2160000"/>
          </a:xfrm>
          <a:prstGeom prst="rect">
            <a:avLst/>
          </a:prstGeom>
        </p:spPr>
      </p:pic>
      <p:pic>
        <p:nvPicPr>
          <p:cNvPr id="12" name="图片 11">
            <a:extLst>
              <a:ext uri="{FF2B5EF4-FFF2-40B4-BE49-F238E27FC236}">
                <a16:creationId xmlns:a16="http://schemas.microsoft.com/office/drawing/2014/main" id="{C36A2019-8FEB-48C3-9226-6F35E05922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9073" y="4340781"/>
            <a:ext cx="1620000" cy="2160000"/>
          </a:xfrm>
          <a:prstGeom prst="rect">
            <a:avLst/>
          </a:prstGeom>
        </p:spPr>
      </p:pic>
      <p:sp>
        <p:nvSpPr>
          <p:cNvPr id="2" name="文本框 1">
            <a:extLst>
              <a:ext uri="{FF2B5EF4-FFF2-40B4-BE49-F238E27FC236}">
                <a16:creationId xmlns:a16="http://schemas.microsoft.com/office/drawing/2014/main" id="{F82D26D0-8283-43B7-9791-1F327E2F674C}"/>
              </a:ext>
            </a:extLst>
          </p:cNvPr>
          <p:cNvSpPr txBox="1"/>
          <p:nvPr/>
        </p:nvSpPr>
        <p:spPr>
          <a:xfrm>
            <a:off x="314325" y="1276350"/>
            <a:ext cx="9848850"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b="1" i="0" dirty="0">
                <a:solidFill>
                  <a:srgbClr val="0F1115"/>
                </a:solidFill>
                <a:effectLst/>
                <a:latin typeface="quote-cjk-patch"/>
              </a:rPr>
              <a:t>The spraying system is similar to the system detailed in the following pictures.</a:t>
            </a:r>
            <a:endParaRPr lang="zh-CN" altLang="en-US" dirty="0"/>
          </a:p>
        </p:txBody>
      </p:sp>
      <p:sp>
        <p:nvSpPr>
          <p:cNvPr id="14" name="灯片编号占位符 3">
            <a:extLst>
              <a:ext uri="{FF2B5EF4-FFF2-40B4-BE49-F238E27FC236}">
                <a16:creationId xmlns:a16="http://schemas.microsoft.com/office/drawing/2014/main" id="{A6D909A3-6AFF-43D2-9D72-B86E6CB971B6}"/>
              </a:ext>
            </a:extLst>
          </p:cNvPr>
          <p:cNvSpPr>
            <a:spLocks noGrp="1"/>
          </p:cNvSpPr>
          <p:nvPr>
            <p:ph type="sldNum" sz="quarter" idx="12"/>
          </p:nvPr>
        </p:nvSpPr>
        <p:spPr>
          <a:xfrm>
            <a:off x="11302999" y="6468148"/>
            <a:ext cx="636705" cy="365125"/>
          </a:xfrm>
        </p:spPr>
        <p:txBody>
          <a:bodyPr/>
          <a:lstStyle/>
          <a:p>
            <a:fld id="{F15E9139-A00B-4B2A-98A6-095DC08F1345}" type="slidenum">
              <a:rPr lang="zh-CN" altLang="en-US" smtClean="0"/>
              <a:pPr/>
              <a:t>33</a:t>
            </a:fld>
            <a:endParaRPr lang="zh-CN" altLang="en-US"/>
          </a:p>
        </p:txBody>
      </p:sp>
    </p:spTree>
    <p:extLst>
      <p:ext uri="{BB962C8B-B14F-4D97-AF65-F5344CB8AC3E}">
        <p14:creationId xmlns:p14="http://schemas.microsoft.com/office/powerpoint/2010/main" val="2951961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C09D770-75D1-4098-950C-66128D0E07D7}"/>
              </a:ext>
            </a:extLst>
          </p:cNvPr>
          <p:cNvPicPr>
            <a:picLocks noChangeAspect="1"/>
          </p:cNvPicPr>
          <p:nvPr/>
        </p:nvPicPr>
        <p:blipFill>
          <a:blip r:embed="rId2"/>
          <a:stretch>
            <a:fillRect/>
          </a:stretch>
        </p:blipFill>
        <p:spPr>
          <a:xfrm>
            <a:off x="477976" y="2546723"/>
            <a:ext cx="5404722" cy="2353779"/>
          </a:xfrm>
          <a:prstGeom prst="rect">
            <a:avLst/>
          </a:prstGeom>
        </p:spPr>
      </p:pic>
      <p:pic>
        <p:nvPicPr>
          <p:cNvPr id="5" name="内容占位符 4">
            <a:extLst>
              <a:ext uri="{FF2B5EF4-FFF2-40B4-BE49-F238E27FC236}">
                <a16:creationId xmlns:a16="http://schemas.microsoft.com/office/drawing/2014/main" id="{DB320153-59BC-4956-AFD4-E42A684969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637" b="6784"/>
          <a:stretch/>
        </p:blipFill>
        <p:spPr>
          <a:xfrm>
            <a:off x="6165456" y="4255777"/>
            <a:ext cx="5274425" cy="2376264"/>
          </a:xfrm>
        </p:spPr>
      </p:pic>
      <p:sp>
        <p:nvSpPr>
          <p:cNvPr id="3" name="标题 2">
            <a:extLst>
              <a:ext uri="{FF2B5EF4-FFF2-40B4-BE49-F238E27FC236}">
                <a16:creationId xmlns:a16="http://schemas.microsoft.com/office/drawing/2014/main" id="{8DEF0E17-57C3-4BDD-9142-E0E84C571717}"/>
              </a:ext>
            </a:extLst>
          </p:cNvPr>
          <p:cNvSpPr>
            <a:spLocks noGrp="1"/>
          </p:cNvSpPr>
          <p:nvPr>
            <p:ph type="title"/>
          </p:nvPr>
        </p:nvSpPr>
        <p:spPr>
          <a:xfrm>
            <a:off x="335360" y="142852"/>
            <a:ext cx="11094677" cy="725470"/>
          </a:xfrm>
        </p:spPr>
        <p:txBody>
          <a:bodyPr>
            <a:normAutofit/>
          </a:bodyPr>
          <a:lstStyle/>
          <a:p>
            <a:r>
              <a:rPr lang="en-US" altLang="zh-CN" dirty="0"/>
              <a:t>All metal gate valve development with company</a:t>
            </a:r>
            <a:endParaRPr lang="zh-CN" altLang="en-US" dirty="0"/>
          </a:p>
        </p:txBody>
      </p:sp>
      <p:pic>
        <p:nvPicPr>
          <p:cNvPr id="12" name="图片 11">
            <a:extLst>
              <a:ext uri="{FF2B5EF4-FFF2-40B4-BE49-F238E27FC236}">
                <a16:creationId xmlns:a16="http://schemas.microsoft.com/office/drawing/2014/main" id="{00C1A6DD-1A2C-4632-A849-4CFF996054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9463" y="2994466"/>
            <a:ext cx="2528791" cy="1153073"/>
          </a:xfrm>
          <a:prstGeom prst="rect">
            <a:avLst/>
          </a:prstGeom>
        </p:spPr>
      </p:pic>
      <p:sp>
        <p:nvSpPr>
          <p:cNvPr id="7" name="灯片编号占位符 4">
            <a:extLst>
              <a:ext uri="{FF2B5EF4-FFF2-40B4-BE49-F238E27FC236}">
                <a16:creationId xmlns:a16="http://schemas.microsoft.com/office/drawing/2014/main" id="{C9EEC74E-7DDA-43E0-86BE-87532922E553}"/>
              </a:ext>
            </a:extLst>
          </p:cNvPr>
          <p:cNvSpPr>
            <a:spLocks noGrp="1"/>
          </p:cNvSpPr>
          <p:nvPr>
            <p:ph type="sldNum" sz="quarter" idx="12"/>
          </p:nvPr>
        </p:nvSpPr>
        <p:spPr>
          <a:xfrm>
            <a:off x="9241087" y="6340266"/>
            <a:ext cx="2844800" cy="365125"/>
          </a:xfrm>
        </p:spPr>
        <p:txBody>
          <a:bodyPr/>
          <a:lstStyle/>
          <a:p>
            <a:fld id="{F15E9139-A00B-4B2A-98A6-095DC08F1345}" type="slidenum">
              <a:rPr lang="zh-CN" altLang="en-US" smtClean="0"/>
              <a:pPr/>
              <a:t>34</a:t>
            </a:fld>
            <a:endParaRPr lang="zh-CN" altLang="en-US" dirty="0"/>
          </a:p>
        </p:txBody>
      </p:sp>
      <p:pic>
        <p:nvPicPr>
          <p:cNvPr id="8" name="图片 7">
            <a:extLst>
              <a:ext uri="{FF2B5EF4-FFF2-40B4-BE49-F238E27FC236}">
                <a16:creationId xmlns:a16="http://schemas.microsoft.com/office/drawing/2014/main" id="{961B963A-1B3C-4554-AD14-A51488CAD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056"/>
          <a:stretch/>
        </p:blipFill>
        <p:spPr>
          <a:xfrm>
            <a:off x="2742452" y="4749036"/>
            <a:ext cx="3299568" cy="1904126"/>
          </a:xfrm>
          <a:prstGeom prst="rect">
            <a:avLst/>
          </a:prstGeom>
        </p:spPr>
      </p:pic>
      <p:pic>
        <p:nvPicPr>
          <p:cNvPr id="10" name="图片 9">
            <a:extLst>
              <a:ext uri="{FF2B5EF4-FFF2-40B4-BE49-F238E27FC236}">
                <a16:creationId xmlns:a16="http://schemas.microsoft.com/office/drawing/2014/main" id="{9481A0AE-79CF-478F-A0F3-17B4F3A604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063" y="4749036"/>
            <a:ext cx="2536397" cy="1902297"/>
          </a:xfrm>
          <a:prstGeom prst="rect">
            <a:avLst/>
          </a:prstGeom>
        </p:spPr>
      </p:pic>
      <p:pic>
        <p:nvPicPr>
          <p:cNvPr id="4" name="图片 3">
            <a:extLst>
              <a:ext uri="{FF2B5EF4-FFF2-40B4-BE49-F238E27FC236}">
                <a16:creationId xmlns:a16="http://schemas.microsoft.com/office/drawing/2014/main" id="{27ED578B-339B-448E-B467-9E92FC11D6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1583" y="1785007"/>
            <a:ext cx="2044549" cy="977828"/>
          </a:xfrm>
          <a:prstGeom prst="rect">
            <a:avLst/>
          </a:prstGeom>
        </p:spPr>
      </p:pic>
      <p:pic>
        <p:nvPicPr>
          <p:cNvPr id="22" name="图片 21">
            <a:extLst>
              <a:ext uri="{FF2B5EF4-FFF2-40B4-BE49-F238E27FC236}">
                <a16:creationId xmlns:a16="http://schemas.microsoft.com/office/drawing/2014/main" id="{600B2A88-C043-4BC2-B639-6B70C1A1C0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9813"/>
          <a:stretch/>
        </p:blipFill>
        <p:spPr>
          <a:xfrm>
            <a:off x="6156846" y="1721419"/>
            <a:ext cx="2645822" cy="2474676"/>
          </a:xfrm>
          <a:prstGeom prst="rect">
            <a:avLst/>
          </a:prstGeom>
        </p:spPr>
      </p:pic>
      <p:sp>
        <p:nvSpPr>
          <p:cNvPr id="23" name="文本框 22">
            <a:extLst>
              <a:ext uri="{FF2B5EF4-FFF2-40B4-BE49-F238E27FC236}">
                <a16:creationId xmlns:a16="http://schemas.microsoft.com/office/drawing/2014/main" id="{A08B9E55-14A3-456B-B6CF-505549BB9935}"/>
              </a:ext>
            </a:extLst>
          </p:cNvPr>
          <p:cNvSpPr txBox="1"/>
          <p:nvPr/>
        </p:nvSpPr>
        <p:spPr>
          <a:xfrm>
            <a:off x="123279" y="1052736"/>
            <a:ext cx="11962607" cy="646331"/>
          </a:xfrm>
          <a:prstGeom prst="rect">
            <a:avLst/>
          </a:prstGeom>
          <a:noFill/>
        </p:spPr>
        <p:txBody>
          <a:bodyPr wrap="square" rtlCol="0">
            <a:spAutoFit/>
          </a:bodyPr>
          <a:lstStyle/>
          <a:p>
            <a:pPr marL="285750" indent="-285750">
              <a:buFont typeface="Wingdings" panose="05000000000000000000" pitchFamily="2" charset="2"/>
              <a:buChar char="n"/>
            </a:pPr>
            <a:r>
              <a:rPr lang="en-US" altLang="zh-CN" b="0" i="0" dirty="0">
                <a:solidFill>
                  <a:srgbClr val="0F1115"/>
                </a:solidFill>
                <a:effectLst/>
                <a:latin typeface="quote-cjk-patch"/>
              </a:rPr>
              <a:t>Under the demand traction of CEPC, two enterprises simultaneously carried out technological research and development, and the open</a:t>
            </a:r>
            <a:r>
              <a:rPr lang="en-US" altLang="zh-CN" dirty="0">
                <a:solidFill>
                  <a:srgbClr val="0F1115"/>
                </a:solidFill>
                <a:latin typeface="quote-cjk-patch"/>
              </a:rPr>
              <a:t>ed</a:t>
            </a:r>
            <a:r>
              <a:rPr lang="en-US" altLang="zh-CN" b="0" i="0" dirty="0">
                <a:solidFill>
                  <a:srgbClr val="0F1115"/>
                </a:solidFill>
                <a:effectLst/>
                <a:latin typeface="quote-cjk-patch"/>
              </a:rPr>
              <a:t>/closed times of CF63 gate valve are more than 2000 times.</a:t>
            </a:r>
            <a:endParaRPr lang="zh-CN" altLang="en-US"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A6482889-116C-4672-BAE6-E49CFE985E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7124" y="4771377"/>
            <a:ext cx="1394896" cy="413303"/>
          </a:xfrm>
          <a:prstGeom prst="rect">
            <a:avLst/>
          </a:prstGeom>
        </p:spPr>
      </p:pic>
      <p:sp>
        <p:nvSpPr>
          <p:cNvPr id="2" name="文本框 1">
            <a:extLst>
              <a:ext uri="{FF2B5EF4-FFF2-40B4-BE49-F238E27FC236}">
                <a16:creationId xmlns:a16="http://schemas.microsoft.com/office/drawing/2014/main" id="{87BB7434-2AF1-42F3-9E0E-BFC0F6A0C8D3}"/>
              </a:ext>
            </a:extLst>
          </p:cNvPr>
          <p:cNvSpPr txBox="1"/>
          <p:nvPr/>
        </p:nvSpPr>
        <p:spPr>
          <a:xfrm>
            <a:off x="457191" y="1691170"/>
            <a:ext cx="5542860" cy="1162113"/>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zh-CN" altLang="en-US" sz="1600" dirty="0"/>
              <a:t>日扬电子科技（上海）有限公司（</a:t>
            </a:r>
            <a:r>
              <a:rPr lang="en-US" altLang="zh-CN" sz="1600" dirty="0"/>
              <a:t>HTC</a:t>
            </a:r>
            <a:r>
              <a:rPr lang="zh-CN" altLang="en-US" sz="1600" dirty="0"/>
              <a:t>）</a:t>
            </a:r>
            <a:endParaRPr lang="en-US" altLang="zh-CN" sz="1600" dirty="0"/>
          </a:p>
          <a:p>
            <a:pPr marL="285750" indent="-285750">
              <a:lnSpc>
                <a:spcPct val="150000"/>
              </a:lnSpc>
              <a:buFont typeface="Wingdings" panose="05000000000000000000" pitchFamily="2" charset="2"/>
              <a:buChar char="ü"/>
            </a:pPr>
            <a:r>
              <a:rPr lang="zh-CN" altLang="en-US" sz="1600" dirty="0"/>
              <a:t>上海真空阀门制造有限公司（</a:t>
            </a:r>
            <a:r>
              <a:rPr lang="en-US" altLang="zh-CN" sz="1600" dirty="0"/>
              <a:t>SHZK</a:t>
            </a:r>
            <a:r>
              <a:rPr lang="zh-CN" altLang="en-US" sz="1600" dirty="0"/>
              <a:t>）</a:t>
            </a:r>
            <a:endParaRPr lang="en-US" altLang="zh-CN" sz="1600" dirty="0"/>
          </a:p>
          <a:p>
            <a:pPr marL="285750" indent="-285750">
              <a:lnSpc>
                <a:spcPct val="150000"/>
              </a:lnSpc>
              <a:buFont typeface="Wingdings" panose="05000000000000000000" pitchFamily="2" charset="2"/>
              <a:buChar char="ü"/>
            </a:pPr>
            <a:endParaRPr lang="zh-CN" altLang="en-US" sz="1600" dirty="0"/>
          </a:p>
        </p:txBody>
      </p:sp>
      <p:sp>
        <p:nvSpPr>
          <p:cNvPr id="15" name="文本框 14">
            <a:extLst>
              <a:ext uri="{FF2B5EF4-FFF2-40B4-BE49-F238E27FC236}">
                <a16:creationId xmlns:a16="http://schemas.microsoft.com/office/drawing/2014/main" id="{88971223-E50C-413B-B7C5-AA5D010972B8}"/>
              </a:ext>
            </a:extLst>
          </p:cNvPr>
          <p:cNvSpPr txBox="1"/>
          <p:nvPr/>
        </p:nvSpPr>
        <p:spPr>
          <a:xfrm>
            <a:off x="6179611" y="4255777"/>
            <a:ext cx="525042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zh-CN" b="1" dirty="0">
                <a:solidFill>
                  <a:srgbClr val="FF0000"/>
                </a:solidFill>
                <a:latin typeface="quote-cjk-patch"/>
              </a:rPr>
              <a:t>Gate Valve</a:t>
            </a:r>
            <a:r>
              <a:rPr lang="en-GB" altLang="zh-CN" b="1" i="0" dirty="0">
                <a:solidFill>
                  <a:srgbClr val="FF0000"/>
                </a:solidFill>
                <a:effectLst/>
                <a:latin typeface="quote-cjk-patch"/>
              </a:rPr>
              <a:t> Evaluation Meeting 2025.2.20</a:t>
            </a:r>
            <a:endParaRPr lang="zh-CN" altLang="en-US" dirty="0">
              <a:solidFill>
                <a:srgbClr val="FF0000"/>
              </a:solidFill>
            </a:endParaRPr>
          </a:p>
        </p:txBody>
      </p:sp>
    </p:spTree>
    <p:extLst>
      <p:ext uri="{BB962C8B-B14F-4D97-AF65-F5344CB8AC3E}">
        <p14:creationId xmlns:p14="http://schemas.microsoft.com/office/powerpoint/2010/main" val="3224865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C425E53-9E8E-4B03-9B1C-9CCB53EF5A69}"/>
              </a:ext>
            </a:extLst>
          </p:cNvPr>
          <p:cNvSpPr>
            <a:spLocks noGrp="1"/>
          </p:cNvSpPr>
          <p:nvPr>
            <p:ph idx="1"/>
          </p:nvPr>
        </p:nvSpPr>
        <p:spPr>
          <a:xfrm>
            <a:off x="388307" y="1173128"/>
            <a:ext cx="11599101" cy="1510360"/>
          </a:xfrm>
        </p:spPr>
        <p:txBody>
          <a:bodyPr>
            <a:normAutofit/>
          </a:bodyPr>
          <a:lstStyle/>
          <a:p>
            <a:pPr algn="just"/>
            <a:r>
              <a:rPr lang="en-US" altLang="zh-CN" sz="1800" dirty="0"/>
              <a:t>AL alloy (6000 series) vacuum chamber have been used in lots of accelerators, such as BEPCII, LEP, </a:t>
            </a:r>
            <a:r>
              <a:rPr lang="en-US" altLang="zh-CN" sz="1800" b="0" dirty="0" err="1">
                <a:solidFill>
                  <a:schemeClr val="tx1"/>
                </a:solidFill>
              </a:rPr>
              <a:t>superKEKB</a:t>
            </a:r>
            <a:r>
              <a:rPr lang="en-US" altLang="zh-CN" sz="1800" b="0" dirty="0">
                <a:solidFill>
                  <a:schemeClr val="tx1"/>
                </a:solidFill>
              </a:rPr>
              <a:t> (e+), and insertion devices of light source</a:t>
            </a:r>
            <a:r>
              <a:rPr lang="en-US" altLang="zh-CN" sz="1800" dirty="0"/>
              <a:t>, under conditions where </a:t>
            </a:r>
            <a:r>
              <a:rPr lang="en-US" altLang="zh-CN" sz="1800" b="0" dirty="0">
                <a:solidFill>
                  <a:schemeClr val="tx1"/>
                </a:solidFill>
              </a:rPr>
              <a:t>baking temperature is </a:t>
            </a:r>
            <a:r>
              <a:rPr lang="en-US" altLang="zh-CN" sz="1800" dirty="0"/>
              <a:t>lower than180</a:t>
            </a:r>
            <a:r>
              <a:rPr lang="zh-CN" altLang="en-US" sz="1800" dirty="0"/>
              <a:t>℃</a:t>
            </a:r>
            <a:r>
              <a:rPr lang="en-US" altLang="zh-CN" sz="1800" b="0" dirty="0">
                <a:solidFill>
                  <a:schemeClr val="tx1"/>
                </a:solidFill>
              </a:rPr>
              <a:t>. However, their use is limited in NEG-coated vacuum chambers because the yield strength of the material undergoes a sharp decline when the baking temperature exceeds 180°C.</a:t>
            </a:r>
          </a:p>
          <a:p>
            <a:endParaRPr lang="zh-CN" altLang="en-US" sz="1800" dirty="0"/>
          </a:p>
        </p:txBody>
      </p:sp>
      <p:sp>
        <p:nvSpPr>
          <p:cNvPr id="3" name="标题 2">
            <a:extLst>
              <a:ext uri="{FF2B5EF4-FFF2-40B4-BE49-F238E27FC236}">
                <a16:creationId xmlns:a16="http://schemas.microsoft.com/office/drawing/2014/main" id="{B5DB65A9-BC7C-4D51-83F9-14C9133A642A}"/>
              </a:ext>
            </a:extLst>
          </p:cNvPr>
          <p:cNvSpPr>
            <a:spLocks noGrp="1"/>
          </p:cNvSpPr>
          <p:nvPr>
            <p:ph type="title"/>
          </p:nvPr>
        </p:nvSpPr>
        <p:spPr>
          <a:xfrm>
            <a:off x="388307" y="142852"/>
            <a:ext cx="11473841" cy="725470"/>
          </a:xfrm>
        </p:spPr>
        <p:txBody>
          <a:bodyPr>
            <a:noAutofit/>
          </a:bodyPr>
          <a:lstStyle/>
          <a:p>
            <a:r>
              <a:rPr lang="en-US" altLang="zh-CN" sz="2400" dirty="0"/>
              <a:t>Possibility of AL alloy vacuum chamber in use of collider ring</a:t>
            </a:r>
            <a:endParaRPr lang="zh-CN" altLang="en-US" sz="2400" dirty="0"/>
          </a:p>
        </p:txBody>
      </p:sp>
      <p:pic>
        <p:nvPicPr>
          <p:cNvPr id="4" name="图片 3">
            <a:extLst>
              <a:ext uri="{FF2B5EF4-FFF2-40B4-BE49-F238E27FC236}">
                <a16:creationId xmlns:a16="http://schemas.microsoft.com/office/drawing/2014/main" id="{06D3DAE5-FE03-40BF-BE4E-D9D97A7142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34154" y="2780928"/>
            <a:ext cx="2447977" cy="648072"/>
          </a:xfrm>
          <a:prstGeom prst="rect">
            <a:avLst/>
          </a:prstGeom>
          <a:noFill/>
        </p:spPr>
      </p:pic>
      <p:pic>
        <p:nvPicPr>
          <p:cNvPr id="6" name="Picture 1" descr="C:\Users\suetsugu\Desktop\新しいフォルダ\result\DSC02482_ed.jpg">
            <a:extLst>
              <a:ext uri="{FF2B5EF4-FFF2-40B4-BE49-F238E27FC236}">
                <a16:creationId xmlns:a16="http://schemas.microsoft.com/office/drawing/2014/main" id="{AE5CA74F-AC8E-47A3-8587-545976A66E35}"/>
              </a:ext>
            </a:extLst>
          </p:cNvPr>
          <p:cNvPicPr>
            <a:picLocks noChangeAspect="1" noChangeArrowheads="1"/>
          </p:cNvPicPr>
          <p:nvPr/>
        </p:nvPicPr>
        <p:blipFill>
          <a:blip r:embed="rId3" cstate="print"/>
          <a:srcRect l="13937" t="8293" r="5725" b="24862"/>
          <a:stretch>
            <a:fillRect/>
          </a:stretch>
        </p:blipFill>
        <p:spPr bwMode="auto">
          <a:xfrm>
            <a:off x="4127536" y="2710716"/>
            <a:ext cx="2099637" cy="1307516"/>
          </a:xfrm>
          <a:prstGeom prst="rect">
            <a:avLst/>
          </a:prstGeom>
          <a:noFill/>
        </p:spPr>
      </p:pic>
      <p:pic>
        <p:nvPicPr>
          <p:cNvPr id="7" name="图片 6">
            <a:extLst>
              <a:ext uri="{FF2B5EF4-FFF2-40B4-BE49-F238E27FC236}">
                <a16:creationId xmlns:a16="http://schemas.microsoft.com/office/drawing/2014/main" id="{1D5E3E08-49ED-490C-8D98-0BB4A43FF0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07213" y="2613843"/>
            <a:ext cx="3154560" cy="1819580"/>
          </a:xfrm>
          <a:prstGeom prst="rect">
            <a:avLst/>
          </a:prstGeom>
          <a:noFill/>
        </p:spPr>
      </p:pic>
      <p:pic>
        <p:nvPicPr>
          <p:cNvPr id="10" name="图片 9">
            <a:extLst>
              <a:ext uri="{FF2B5EF4-FFF2-40B4-BE49-F238E27FC236}">
                <a16:creationId xmlns:a16="http://schemas.microsoft.com/office/drawing/2014/main" id="{5C8CB0E3-87C8-4359-992F-60B7C9982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9770" y="4536009"/>
            <a:ext cx="3472330" cy="2072257"/>
          </a:xfrm>
          <a:prstGeom prst="rect">
            <a:avLst/>
          </a:prstGeom>
        </p:spPr>
      </p:pic>
      <p:pic>
        <p:nvPicPr>
          <p:cNvPr id="11" name="图片 10">
            <a:extLst>
              <a:ext uri="{FF2B5EF4-FFF2-40B4-BE49-F238E27FC236}">
                <a16:creationId xmlns:a16="http://schemas.microsoft.com/office/drawing/2014/main" id="{2A7E93F1-4003-4B39-B7EF-F035B93083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69" r="8709"/>
          <a:stretch/>
        </p:blipFill>
        <p:spPr>
          <a:xfrm>
            <a:off x="9269259" y="4524753"/>
            <a:ext cx="2730675" cy="2115680"/>
          </a:xfrm>
          <a:prstGeom prst="rect">
            <a:avLst/>
          </a:prstGeom>
        </p:spPr>
      </p:pic>
      <p:sp>
        <p:nvSpPr>
          <p:cNvPr id="14" name="文本框 13">
            <a:extLst>
              <a:ext uri="{FF2B5EF4-FFF2-40B4-BE49-F238E27FC236}">
                <a16:creationId xmlns:a16="http://schemas.microsoft.com/office/drawing/2014/main" id="{1D2A622B-4BAD-4FF7-9055-B7EBCEE76FD8}"/>
              </a:ext>
            </a:extLst>
          </p:cNvPr>
          <p:cNvSpPr txBox="1"/>
          <p:nvPr/>
        </p:nvSpPr>
        <p:spPr>
          <a:xfrm>
            <a:off x="388307" y="4924066"/>
            <a:ext cx="6093912" cy="1200329"/>
          </a:xfrm>
          <a:prstGeom prst="rect">
            <a:avLst/>
          </a:prstGeom>
          <a:noFill/>
        </p:spPr>
        <p:txBody>
          <a:bodyPr wrap="square">
            <a:spAutoFit/>
          </a:bodyPr>
          <a:lstStyle/>
          <a:p>
            <a:pPr marL="285750" indent="-285750" algn="just">
              <a:buFont typeface="Wingdings" panose="05000000000000000000" pitchFamily="2" charset="2"/>
              <a:buChar char="n"/>
            </a:pPr>
            <a:r>
              <a:rPr lang="en-US" altLang="zh-CN" b="0" i="0" dirty="0">
                <a:solidFill>
                  <a:srgbClr val="0F1115"/>
                </a:solidFill>
                <a:effectLst/>
                <a:latin typeface="Arial" panose="020B0604020202020204" pitchFamily="34" charset="0"/>
                <a:cs typeface="Arial" panose="020B0604020202020204" pitchFamily="34" charset="0"/>
              </a:rPr>
              <a:t>The 7000 series alloy exhibits superior high-temperature mechanical properties, with a yield strength of 200 MPa at 250°C compared to 150 MPa for the 6000 series—a 33% increase.</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338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39F2265-C170-41CA-A0AD-4E7AA5CCADBD}"/>
              </a:ext>
            </a:extLst>
          </p:cNvPr>
          <p:cNvSpPr>
            <a:spLocks noGrp="1"/>
          </p:cNvSpPr>
          <p:nvPr>
            <p:ph idx="1"/>
          </p:nvPr>
        </p:nvSpPr>
        <p:spPr>
          <a:xfrm>
            <a:off x="338800" y="1319278"/>
            <a:ext cx="11699421" cy="4840303"/>
          </a:xfrm>
        </p:spPr>
        <p:txBody>
          <a:bodyPr>
            <a:normAutofit/>
          </a:bodyPr>
          <a:lstStyle/>
          <a:p>
            <a:r>
              <a:rPr lang="en-US" altLang="zh-CN" sz="1800" dirty="0">
                <a:latin typeface="+mn-lt"/>
              </a:rPr>
              <a:t>The impedance increase due to the absorbers are less than 5% of the total budget;</a:t>
            </a:r>
          </a:p>
          <a:p>
            <a:r>
              <a:rPr lang="en-US" altLang="zh-CN" sz="1800" dirty="0">
                <a:latin typeface="+mn-lt"/>
              </a:rPr>
              <a:t>Lots risks of vacuum chamber with absorbers due to the welding between beam pipe and absorbers; The structure of vacuum chamber will be  more complex, bad to NEG coating process;</a:t>
            </a:r>
          </a:p>
          <a:p>
            <a:r>
              <a:rPr lang="en-US" altLang="zh-CN" sz="1800" dirty="0">
                <a:latin typeface="+mn-lt"/>
              </a:rPr>
              <a:t>Prototypes of</a:t>
            </a:r>
            <a:r>
              <a:rPr lang="zh-CN" altLang="en-US" sz="1800" dirty="0">
                <a:latin typeface="+mn-lt"/>
              </a:rPr>
              <a:t> </a:t>
            </a:r>
            <a:r>
              <a:rPr lang="en-US" altLang="zh-CN" sz="1800" dirty="0">
                <a:latin typeface="+mn-lt"/>
              </a:rPr>
              <a:t>absorbers should be taken out to access its feasibility. </a:t>
            </a:r>
          </a:p>
          <a:p>
            <a:r>
              <a:rPr lang="en-US" altLang="zh-CN" sz="1800" dirty="0">
                <a:latin typeface="+mn-lt"/>
              </a:rPr>
              <a:t>Production line of vacuum chambers NEG coating and spraying heating has been carried out;</a:t>
            </a:r>
          </a:p>
          <a:p>
            <a:r>
              <a:rPr lang="en-US" altLang="zh-CN" sz="1800" dirty="0">
                <a:latin typeface="+mn-lt"/>
                <a:cs typeface="Times New Roman" pitchFamily="18" charset="0"/>
              </a:rPr>
              <a:t>Prototype of Spraying heating film and tests have been carried out; </a:t>
            </a:r>
          </a:p>
          <a:p>
            <a:r>
              <a:rPr lang="en-US" altLang="zh-CN" sz="1800" dirty="0">
                <a:latin typeface="+mn-lt"/>
                <a:cs typeface="Times New Roman" pitchFamily="18" charset="0"/>
              </a:rPr>
              <a:t>Feasibility study of AL alloy 7000  vacuum chamber in use of collider ring in next step;</a:t>
            </a:r>
          </a:p>
          <a:p>
            <a:r>
              <a:rPr lang="en-US" altLang="zh-CN" sz="1800" dirty="0">
                <a:latin typeface="+mn-lt"/>
                <a:cs typeface="Times New Roman" pitchFamily="18" charset="0"/>
              </a:rPr>
              <a:t>NEG coating optimization for low impedance film</a:t>
            </a:r>
            <a:r>
              <a:rPr lang="en-GB" altLang="zh-CN" sz="1800" dirty="0">
                <a:latin typeface="+mn-lt"/>
                <a:cs typeface="Times New Roman" pitchFamily="18" charset="0"/>
              </a:rPr>
              <a:t> will be carried out.</a:t>
            </a:r>
            <a:endParaRPr lang="en-US" altLang="zh-CN" sz="1800" dirty="0">
              <a:latin typeface="+mn-lt"/>
            </a:endParaRPr>
          </a:p>
        </p:txBody>
      </p:sp>
      <p:sp>
        <p:nvSpPr>
          <p:cNvPr id="3" name="标题 2">
            <a:extLst>
              <a:ext uri="{FF2B5EF4-FFF2-40B4-BE49-F238E27FC236}">
                <a16:creationId xmlns:a16="http://schemas.microsoft.com/office/drawing/2014/main" id="{42FAE860-3974-496F-95E2-5D8AF840D22A}"/>
              </a:ext>
            </a:extLst>
          </p:cNvPr>
          <p:cNvSpPr>
            <a:spLocks noGrp="1"/>
          </p:cNvSpPr>
          <p:nvPr>
            <p:ph type="title"/>
          </p:nvPr>
        </p:nvSpPr>
        <p:spPr/>
        <p:txBody>
          <a:bodyPr/>
          <a:lstStyle/>
          <a:p>
            <a:r>
              <a:rPr lang="en-US" altLang="zh-CN" dirty="0">
                <a:solidFill>
                  <a:schemeClr val="accent1">
                    <a:lumMod val="75000"/>
                  </a:schemeClr>
                </a:solidFill>
              </a:rPr>
              <a:t>Conclusion</a:t>
            </a:r>
            <a:endParaRPr lang="zh-CN" altLang="en-US" dirty="0">
              <a:solidFill>
                <a:schemeClr val="accent1">
                  <a:lumMod val="75000"/>
                </a:schemeClr>
              </a:solidFill>
            </a:endParaRPr>
          </a:p>
        </p:txBody>
      </p:sp>
      <p:sp>
        <p:nvSpPr>
          <p:cNvPr id="5" name="灯片编号占位符 4">
            <a:extLst>
              <a:ext uri="{FF2B5EF4-FFF2-40B4-BE49-F238E27FC236}">
                <a16:creationId xmlns:a16="http://schemas.microsoft.com/office/drawing/2014/main" id="{F158467B-84C2-45D2-A61A-26056AA42576}"/>
              </a:ext>
            </a:extLst>
          </p:cNvPr>
          <p:cNvSpPr>
            <a:spLocks noGrp="1"/>
          </p:cNvSpPr>
          <p:nvPr>
            <p:ph type="sldNum" sz="quarter" idx="12"/>
          </p:nvPr>
        </p:nvSpPr>
        <p:spPr/>
        <p:txBody>
          <a:bodyPr/>
          <a:lstStyle/>
          <a:p>
            <a:fld id="{F15E9139-A00B-4B2A-98A6-095DC08F1345}" type="slidenum">
              <a:rPr lang="zh-CN" altLang="en-US" smtClean="0"/>
              <a:pPr/>
              <a:t>36</a:t>
            </a:fld>
            <a:endParaRPr lang="zh-CN" altLang="en-US" dirty="0"/>
          </a:p>
        </p:txBody>
      </p:sp>
      <p:sp>
        <p:nvSpPr>
          <p:cNvPr id="6" name="Content Placeholder 2">
            <a:extLst>
              <a:ext uri="{FF2B5EF4-FFF2-40B4-BE49-F238E27FC236}">
                <a16:creationId xmlns:a16="http://schemas.microsoft.com/office/drawing/2014/main" id="{6576D098-6338-4BB4-A384-DDFFBB823B61}"/>
              </a:ext>
            </a:extLst>
          </p:cNvPr>
          <p:cNvSpPr txBox="1">
            <a:spLocks/>
          </p:cNvSpPr>
          <p:nvPr/>
        </p:nvSpPr>
        <p:spPr>
          <a:xfrm>
            <a:off x="153779" y="4166828"/>
            <a:ext cx="11593288" cy="3096343"/>
          </a:xfrm>
          <a:prstGeom prst="rect">
            <a:avLst/>
          </a:prstGeom>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3" indent="-342900">
              <a:spcBef>
                <a:spcPts val="0"/>
              </a:spcBef>
              <a:spcAft>
                <a:spcPts val="600"/>
              </a:spcAft>
              <a:buClr>
                <a:srgbClr val="FFC000"/>
              </a:buClr>
              <a:buSzPct val="80000"/>
              <a:buFont typeface="Wingdings" pitchFamily="2" charset="2"/>
              <a:buChar char="n"/>
            </a:pPr>
            <a:endParaRPr lang="en-US" altLang="zh-CN" dirty="0">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924514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a:xfrm>
            <a:off x="1559496" y="2678745"/>
            <a:ext cx="9073008"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600" dirty="0">
                <a:solidFill>
                  <a:srgbClr val="C00000"/>
                </a:solidFill>
              </a:rPr>
              <a:t>Thanks for your attention!</a:t>
            </a:r>
            <a:endParaRPr lang="zh-CN" altLang="en-US" sz="6600" dirty="0">
              <a:solidFill>
                <a:srgbClr val="C00000"/>
              </a:solidFill>
            </a:endParaRPr>
          </a:p>
        </p:txBody>
      </p:sp>
      <p:sp>
        <p:nvSpPr>
          <p:cNvPr id="8"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37</a:t>
            </a:fld>
            <a:endParaRPr lang="zh-CN" altLang="en-US" dirty="0"/>
          </a:p>
        </p:txBody>
      </p:sp>
    </p:spTree>
    <p:extLst>
      <p:ext uri="{BB962C8B-B14F-4D97-AF65-F5344CB8AC3E}">
        <p14:creationId xmlns:p14="http://schemas.microsoft.com/office/powerpoint/2010/main" val="1621236742"/>
      </p:ext>
    </p:extLst>
  </p:cSld>
  <p:clrMapOvr>
    <a:masterClrMapping/>
  </p:clrMapOvr>
  <mc:AlternateContent xmlns:mc="http://schemas.openxmlformats.org/markup-compatibility/2006" xmlns:p14="http://schemas.microsoft.com/office/powerpoint/2010/main">
    <mc:Choice Requires="p14">
      <p:transition spd="slow" p14:dur="2000" advTm="41147"/>
    </mc:Choice>
    <mc:Fallback xmlns="">
      <p:transition spd="slow" advTm="4114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438967383"/>
              </p:ext>
            </p:extLst>
          </p:nvPr>
        </p:nvGraphicFramePr>
        <p:xfrm>
          <a:off x="500521" y="1177290"/>
          <a:ext cx="11521888" cy="5179060"/>
        </p:xfrm>
        <a:graphic>
          <a:graphicData uri="http://schemas.openxmlformats.org/drawingml/2006/table">
            <a:tbl>
              <a:tblPr firstRow="1" bandRow="1">
                <a:tableStyleId>{5C22544A-7EE6-4342-B048-85BDC9FD1C3A}</a:tableStyleId>
              </a:tblPr>
              <a:tblGrid>
                <a:gridCol w="1722617">
                  <a:extLst>
                    <a:ext uri="{9D8B030D-6E8A-4147-A177-3AD203B41FA5}">
                      <a16:colId xmlns:a16="http://schemas.microsoft.com/office/drawing/2014/main" val="2159451051"/>
                    </a:ext>
                  </a:extLst>
                </a:gridCol>
                <a:gridCol w="1480461">
                  <a:extLst>
                    <a:ext uri="{9D8B030D-6E8A-4147-A177-3AD203B41FA5}">
                      <a16:colId xmlns:a16="http://schemas.microsoft.com/office/drawing/2014/main" val="2595946174"/>
                    </a:ext>
                  </a:extLst>
                </a:gridCol>
                <a:gridCol w="2800071">
                  <a:extLst>
                    <a:ext uri="{9D8B030D-6E8A-4147-A177-3AD203B41FA5}">
                      <a16:colId xmlns:a16="http://schemas.microsoft.com/office/drawing/2014/main" val="753678586"/>
                    </a:ext>
                  </a:extLst>
                </a:gridCol>
                <a:gridCol w="2474456">
                  <a:extLst>
                    <a:ext uri="{9D8B030D-6E8A-4147-A177-3AD203B41FA5}">
                      <a16:colId xmlns:a16="http://schemas.microsoft.com/office/drawing/2014/main" val="47107708"/>
                    </a:ext>
                  </a:extLst>
                </a:gridCol>
                <a:gridCol w="1399326">
                  <a:extLst>
                    <a:ext uri="{9D8B030D-6E8A-4147-A177-3AD203B41FA5}">
                      <a16:colId xmlns:a16="http://schemas.microsoft.com/office/drawing/2014/main" val="1365085092"/>
                    </a:ext>
                  </a:extLst>
                </a:gridCol>
                <a:gridCol w="1644957">
                  <a:extLst>
                    <a:ext uri="{9D8B030D-6E8A-4147-A177-3AD203B41FA5}">
                      <a16:colId xmlns:a16="http://schemas.microsoft.com/office/drawing/2014/main" val="1241400944"/>
                    </a:ext>
                  </a:extLst>
                </a:gridCol>
              </a:tblGrid>
              <a:tr h="655709">
                <a:tc>
                  <a:txBody>
                    <a:bodyPr/>
                    <a:lstStyle/>
                    <a:p>
                      <a:pPr algn="ctr"/>
                      <a:endParaRPr lang="zh-CN" altLang="en-US" sz="2000" b="1" dirty="0">
                        <a:solidFill>
                          <a:schemeClr val="tx1"/>
                        </a:solidFill>
                        <a:latin typeface="+mj-lt"/>
                      </a:endParaRPr>
                    </a:p>
                  </a:txBody>
                  <a:tcPr marL="68580" marR="68580" marT="34290" marB="34290" anchor="ctr"/>
                </a:tc>
                <a:tc>
                  <a:txBody>
                    <a:bodyPr/>
                    <a:lstStyle/>
                    <a:p>
                      <a:pPr algn="ctr"/>
                      <a:r>
                        <a:rPr lang="en-US" altLang="zh-CN" sz="1800" b="1" dirty="0">
                          <a:solidFill>
                            <a:schemeClr val="tx1"/>
                          </a:solidFill>
                          <a:latin typeface="+mj-lt"/>
                        </a:rPr>
                        <a:t>Energy</a:t>
                      </a:r>
                      <a:endParaRPr lang="zh-CN" altLang="en-US" sz="1800" b="1" dirty="0">
                        <a:solidFill>
                          <a:schemeClr val="tx1"/>
                        </a:solidFill>
                        <a:latin typeface="+mj-lt"/>
                      </a:endParaRPr>
                    </a:p>
                  </a:txBody>
                  <a:tcPr marL="68580" marR="68580" marT="34290" marB="34290" anchor="ctr"/>
                </a:tc>
                <a:tc>
                  <a:txBody>
                    <a:bodyPr/>
                    <a:lstStyle/>
                    <a:p>
                      <a:pPr algn="ctr"/>
                      <a:r>
                        <a:rPr lang="en-US" altLang="zh-CN" sz="1800" b="1" dirty="0">
                          <a:solidFill>
                            <a:schemeClr val="tx1"/>
                          </a:solidFill>
                          <a:latin typeface="+mj-lt"/>
                        </a:rPr>
                        <a:t>Material</a:t>
                      </a:r>
                      <a:endParaRPr lang="zh-CN" altLang="en-US" sz="1800" b="1" dirty="0">
                        <a:solidFill>
                          <a:schemeClr val="tx1"/>
                        </a:solidFill>
                        <a:latin typeface="+mj-lt"/>
                      </a:endParaRPr>
                    </a:p>
                  </a:txBody>
                  <a:tcPr marL="68580" marR="68580" marT="34290" marB="34290" anchor="ctr"/>
                </a:tc>
                <a:tc>
                  <a:txBody>
                    <a:bodyPr/>
                    <a:lstStyle/>
                    <a:p>
                      <a:pPr algn="ctr"/>
                      <a:r>
                        <a:rPr lang="en-US" altLang="zh-CN" sz="1800" b="1" dirty="0">
                          <a:solidFill>
                            <a:schemeClr val="tx1"/>
                          </a:solidFill>
                          <a:latin typeface="+mj-lt"/>
                        </a:rPr>
                        <a:t>Cross</a:t>
                      </a:r>
                      <a:r>
                        <a:rPr lang="en-US" altLang="zh-CN" sz="1800" b="1" baseline="0" dirty="0">
                          <a:solidFill>
                            <a:schemeClr val="tx1"/>
                          </a:solidFill>
                          <a:latin typeface="+mj-lt"/>
                        </a:rPr>
                        <a:t> Section/mm</a:t>
                      </a:r>
                      <a:endParaRPr lang="zh-CN" altLang="en-US" sz="1800" b="1" dirty="0">
                        <a:solidFill>
                          <a:schemeClr val="tx1"/>
                        </a:solidFill>
                        <a:latin typeface="+mj-lt"/>
                      </a:endParaRPr>
                    </a:p>
                  </a:txBody>
                  <a:tcPr marL="68580" marR="68580" marT="34290" marB="34290" anchor="ctr"/>
                </a:tc>
                <a:tc>
                  <a:txBody>
                    <a:bodyPr/>
                    <a:lstStyle/>
                    <a:p>
                      <a:pPr algn="ctr"/>
                      <a:r>
                        <a:rPr lang="en-US" altLang="zh-CN" sz="1800" b="1" dirty="0">
                          <a:solidFill>
                            <a:schemeClr val="tx1"/>
                          </a:solidFill>
                          <a:latin typeface="+mj-lt"/>
                        </a:rPr>
                        <a:t>Length/m</a:t>
                      </a:r>
                      <a:endParaRPr lang="zh-CN" altLang="en-US" sz="1800" b="1" dirty="0">
                        <a:solidFill>
                          <a:schemeClr val="tx1"/>
                        </a:solidFill>
                        <a:latin typeface="+mj-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00" dirty="0">
                          <a:solidFill>
                            <a:schemeClr val="tx1"/>
                          </a:solidFill>
                          <a:latin typeface="+mj-lt"/>
                          <a:ea typeface="宋体"/>
                        </a:rPr>
                        <a:t>Dynamic</a:t>
                      </a:r>
                      <a:r>
                        <a:rPr lang="en-US" altLang="zh-CN" sz="1800" b="1" kern="100" baseline="0" dirty="0">
                          <a:solidFill>
                            <a:schemeClr val="tx1"/>
                          </a:solidFill>
                          <a:latin typeface="+mj-lt"/>
                          <a:ea typeface="宋体"/>
                        </a:rPr>
                        <a:t> pressure /</a:t>
                      </a:r>
                      <a:r>
                        <a:rPr lang="en-US" altLang="zh-CN" sz="1800" b="1" kern="0" dirty="0">
                          <a:solidFill>
                            <a:schemeClr val="tx1"/>
                          </a:solidFill>
                          <a:latin typeface="+mj-lt"/>
                          <a:ea typeface="宋体"/>
                        </a:rPr>
                        <a:t>Torr</a:t>
                      </a:r>
                      <a:endParaRPr lang="zh-CN" altLang="zh-CN" sz="1800" b="1" kern="100" dirty="0">
                        <a:solidFill>
                          <a:schemeClr val="tx1"/>
                        </a:solidFill>
                        <a:latin typeface="+mj-lt"/>
                        <a:ea typeface="宋体"/>
                      </a:endParaRPr>
                    </a:p>
                  </a:txBody>
                  <a:tcPr marL="68580" marR="68580" marT="34290" marB="34290" anchor="ctr"/>
                </a:tc>
                <a:extLst>
                  <a:ext uri="{0D108BD9-81ED-4DB2-BD59-A6C34878D82A}">
                    <a16:rowId xmlns:a16="http://schemas.microsoft.com/office/drawing/2014/main" val="1334073903"/>
                  </a:ext>
                </a:extLst>
              </a:tr>
              <a:tr h="655709">
                <a:tc>
                  <a:txBody>
                    <a:bodyPr/>
                    <a:lstStyle/>
                    <a:p>
                      <a:pPr algn="ctr"/>
                      <a:r>
                        <a:rPr lang="en-US" altLang="zh-CN" sz="1800" b="1" dirty="0">
                          <a:solidFill>
                            <a:schemeClr val="tx1"/>
                          </a:solidFill>
                          <a:latin typeface="+mn-lt"/>
                        </a:rPr>
                        <a:t>LINAC</a:t>
                      </a:r>
                      <a:endParaRPr lang="zh-CN" altLang="en-US" sz="1800" b="1" dirty="0">
                        <a:solidFill>
                          <a:schemeClr val="tx1"/>
                        </a:solidFill>
                        <a:latin typeface="+mn-lt"/>
                      </a:endParaRPr>
                    </a:p>
                  </a:txBody>
                  <a:tcPr marL="68580" marR="68580" marT="34290" marB="34290" anchor="ctr"/>
                </a:tc>
                <a:tc>
                  <a:txBody>
                    <a:bodyPr/>
                    <a:lstStyle/>
                    <a:p>
                      <a:pPr algn="ctr"/>
                      <a:r>
                        <a:rPr lang="en-US" altLang="zh-CN" sz="1800" b="0" dirty="0">
                          <a:solidFill>
                            <a:schemeClr val="tx1"/>
                          </a:solidFill>
                          <a:latin typeface="+mn-lt"/>
                        </a:rPr>
                        <a:t>30 GeV</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rPr>
                        <a:t>Stainless steel, </a:t>
                      </a:r>
                      <a:r>
                        <a:rPr lang="en-US" altLang="zh-CN" sz="1800" b="0" dirty="0">
                          <a:solidFill>
                            <a:schemeClr val="tx1"/>
                          </a:solidFill>
                          <a:latin typeface="+mn-lt"/>
                        </a:rPr>
                        <a:t>copper</a:t>
                      </a:r>
                      <a:endParaRPr lang="zh-CN" altLang="en-US" sz="1800" b="0" dirty="0">
                        <a:solidFill>
                          <a:schemeClr val="tx1"/>
                        </a:solidFill>
                        <a:latin typeface="+mn-lt"/>
                      </a:endParaRPr>
                    </a:p>
                  </a:txBody>
                  <a:tcPr marL="68580" marR="68580" marT="34290" marB="34290" anchor="ctr"/>
                </a:tc>
                <a:tc>
                  <a:txBody>
                    <a:bodyPr/>
                    <a:lstStyle/>
                    <a:p>
                      <a:pPr algn="ctr"/>
                      <a:r>
                        <a:rPr lang="el-GR" altLang="zh-CN" sz="1800" b="0" dirty="0">
                          <a:solidFill>
                            <a:schemeClr val="tx1"/>
                          </a:solidFill>
                          <a:latin typeface="+mn-lt"/>
                        </a:rPr>
                        <a:t>Φ</a:t>
                      </a:r>
                      <a:r>
                        <a:rPr lang="en-US" altLang="zh-CN" sz="1800" b="0" dirty="0">
                          <a:solidFill>
                            <a:schemeClr val="tx1"/>
                          </a:solidFill>
                          <a:latin typeface="+mn-lt"/>
                        </a:rPr>
                        <a:t>20~30</a:t>
                      </a:r>
                    </a:p>
                  </a:txBody>
                  <a:tcPr marL="68580" marR="68580" marT="34290" marB="34290" anchor="ctr"/>
                </a:tc>
                <a:tc>
                  <a:txBody>
                    <a:bodyPr/>
                    <a:lstStyle/>
                    <a:p>
                      <a:pPr algn="ctr"/>
                      <a:r>
                        <a:rPr lang="en-US" altLang="zh-CN" sz="1800" b="0" dirty="0">
                          <a:solidFill>
                            <a:schemeClr val="tx1"/>
                          </a:solidFill>
                          <a:latin typeface="+mn-lt"/>
                        </a:rPr>
                        <a:t>1,601+</a:t>
                      </a:r>
                    </a:p>
                    <a:p>
                      <a:pPr algn="ctr"/>
                      <a:r>
                        <a:rPr lang="en-US" altLang="zh-CN" sz="1800" b="0" dirty="0">
                          <a:solidFill>
                            <a:schemeClr val="tx1"/>
                          </a:solidFill>
                          <a:latin typeface="+mn-lt"/>
                        </a:rPr>
                        <a:t>335 (BTL)</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Acc &lt;2×10</a:t>
                      </a:r>
                      <a:r>
                        <a:rPr lang="en-US" altLang="zh-CN" sz="1800" b="0" kern="0" baseline="30000" dirty="0">
                          <a:solidFill>
                            <a:srgbClr val="000000"/>
                          </a:solidFill>
                          <a:latin typeface="Times New Roman"/>
                          <a:ea typeface="宋体"/>
                        </a:rPr>
                        <a:t>-7</a:t>
                      </a:r>
                      <a:endParaRPr lang="zh-CN" altLang="zh-CN" sz="1800" b="1" kern="100" dirty="0">
                        <a:solidFill>
                          <a:srgbClr val="000000"/>
                        </a:solidFill>
                        <a:latin typeface="Times New Roman"/>
                        <a:ea typeface="宋体"/>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E-gun&lt;2×10</a:t>
                      </a:r>
                      <a:r>
                        <a:rPr lang="en-US" altLang="zh-CN" sz="1800" b="0" kern="0" baseline="30000" dirty="0">
                          <a:solidFill>
                            <a:srgbClr val="000000"/>
                          </a:solidFill>
                          <a:latin typeface="Times New Roman"/>
                          <a:ea typeface="宋体"/>
                        </a:rPr>
                        <a:t>-8</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2623948248"/>
                  </a:ext>
                </a:extLst>
              </a:tr>
              <a:tr h="408007">
                <a:tc>
                  <a:txBody>
                    <a:bodyPr/>
                    <a:lstStyle/>
                    <a:p>
                      <a:pPr algn="ctr"/>
                      <a:r>
                        <a:rPr lang="en-US" altLang="zh-CN" sz="1800" b="1" dirty="0">
                          <a:solidFill>
                            <a:schemeClr val="tx1"/>
                          </a:solidFill>
                          <a:latin typeface="+mn-lt"/>
                        </a:rPr>
                        <a:t>Damping ring</a:t>
                      </a:r>
                      <a:endParaRPr lang="zh-CN" altLang="en-US" sz="1800" b="1" dirty="0">
                        <a:solidFill>
                          <a:schemeClr val="tx1"/>
                        </a:solidFill>
                        <a:latin typeface="+mn-lt"/>
                      </a:endParaRPr>
                    </a:p>
                  </a:txBody>
                  <a:tcPr marL="68580" marR="68580" marT="34290" marB="34290" anchor="ctr"/>
                </a:tc>
                <a:tc>
                  <a:txBody>
                    <a:bodyPr/>
                    <a:lstStyle/>
                    <a:p>
                      <a:pPr algn="ctr"/>
                      <a:r>
                        <a:rPr lang="en-US" altLang="zh-CN" sz="1800" b="0" dirty="0">
                          <a:solidFill>
                            <a:schemeClr val="tx1"/>
                          </a:solidFill>
                          <a:latin typeface="+mn-lt"/>
                        </a:rPr>
                        <a:t>1.1 GeV</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tx1"/>
                          </a:solidFill>
                        </a:rPr>
                        <a:t>Extruded</a:t>
                      </a:r>
                      <a:r>
                        <a:rPr lang="en-US" altLang="zh-CN" sz="1800" baseline="0" dirty="0">
                          <a:solidFill>
                            <a:schemeClr val="tx1"/>
                          </a:solidFill>
                        </a:rPr>
                        <a:t> aluminum 6061</a:t>
                      </a:r>
                      <a:endParaRPr lang="zh-CN" altLang="en-US" sz="1800" dirty="0">
                        <a:solidFill>
                          <a:schemeClr val="tx1"/>
                        </a:solidFill>
                      </a:endParaRPr>
                    </a:p>
                  </a:txBody>
                  <a:tcPr marL="68580" marR="68580" marT="34290" marB="34290" anchor="ctr"/>
                </a:tc>
                <a:tc>
                  <a:txBody>
                    <a:bodyPr/>
                    <a:lstStyle/>
                    <a:p>
                      <a:pPr algn="ctr"/>
                      <a:r>
                        <a:rPr lang="el-GR" altLang="zh-CN" sz="1800" b="0" dirty="0">
                          <a:solidFill>
                            <a:schemeClr val="tx1"/>
                          </a:solidFill>
                          <a:latin typeface="+mn-lt"/>
                        </a:rPr>
                        <a:t>Φ</a:t>
                      </a:r>
                      <a:r>
                        <a:rPr lang="en-US" altLang="zh-CN" sz="1800" b="0" dirty="0">
                          <a:solidFill>
                            <a:schemeClr val="tx1"/>
                          </a:solidFill>
                          <a:latin typeface="+mn-lt"/>
                        </a:rPr>
                        <a:t>30/Al 6061</a:t>
                      </a:r>
                      <a:r>
                        <a:rPr lang="en-US" altLang="zh-CN" sz="1800" b="0">
                          <a:solidFill>
                            <a:schemeClr val="tx1"/>
                          </a:solidFill>
                          <a:latin typeface="+mn-lt"/>
                        </a:rPr>
                        <a:t>, 2mm</a:t>
                      </a:r>
                      <a:endParaRPr lang="en-US" altLang="zh-CN" sz="1800" b="0" dirty="0">
                        <a:solidFill>
                          <a:schemeClr val="tx1"/>
                        </a:solidFill>
                        <a:latin typeface="+mn-lt"/>
                      </a:endParaRPr>
                    </a:p>
                  </a:txBody>
                  <a:tcPr marL="68580" marR="68580" marT="34290" marB="34290" anchor="ctr"/>
                </a:tc>
                <a:tc>
                  <a:txBody>
                    <a:bodyPr/>
                    <a:lstStyle/>
                    <a:p>
                      <a:pPr algn="ctr"/>
                      <a:r>
                        <a:rPr lang="en-US" altLang="zh-CN" sz="1800" b="0" dirty="0">
                          <a:solidFill>
                            <a:schemeClr val="tx1"/>
                          </a:solidFill>
                          <a:latin typeface="+mn-lt"/>
                        </a:rPr>
                        <a:t>147</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&lt;2×10</a:t>
                      </a:r>
                      <a:r>
                        <a:rPr lang="en-US" altLang="zh-CN" sz="1800" b="0" kern="0" baseline="30000" dirty="0">
                          <a:solidFill>
                            <a:srgbClr val="000000"/>
                          </a:solidFill>
                          <a:latin typeface="Times New Roman"/>
                          <a:ea typeface="宋体"/>
                        </a:rPr>
                        <a:t>-8</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1288107967"/>
                  </a:ext>
                </a:extLst>
              </a:tr>
              <a:tr h="655709">
                <a:tc>
                  <a:txBody>
                    <a:bodyPr/>
                    <a:lstStyle/>
                    <a:p>
                      <a:pPr algn="ctr"/>
                      <a:r>
                        <a:rPr lang="en-US" altLang="zh-CN" sz="1800" b="1" dirty="0">
                          <a:solidFill>
                            <a:schemeClr val="tx1"/>
                          </a:solidFill>
                          <a:latin typeface="+mn-lt"/>
                        </a:rPr>
                        <a:t>Booster</a:t>
                      </a:r>
                      <a:endParaRPr lang="zh-CN" altLang="en-US" sz="1800" b="1" dirty="0">
                        <a:solidFill>
                          <a:schemeClr val="tx1"/>
                        </a:solidFill>
                        <a:latin typeface="+mn-lt"/>
                      </a:endParaRPr>
                    </a:p>
                  </a:txBody>
                  <a:tcPr marL="68580" marR="68580" marT="34290" marB="3429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30 to 180 GeV</a:t>
                      </a:r>
                      <a:endParaRPr lang="zh-CN" altLang="en-US" sz="1800" b="0" dirty="0">
                        <a:solidFill>
                          <a:schemeClr val="tx1"/>
                        </a:solidFill>
                        <a:latin typeface="+mn-lt"/>
                      </a:endParaRPr>
                    </a:p>
                  </a:txBody>
                  <a:tcPr marL="68580" marR="68580" marT="34290" marB="34290" anchor="ctr"/>
                </a:tc>
                <a:tc>
                  <a:txBody>
                    <a:bodyPr/>
                    <a:lstStyle/>
                    <a:p>
                      <a:pPr algn="ctr"/>
                      <a:r>
                        <a:rPr lang="en-US" altLang="zh-CN" sz="1800" dirty="0">
                          <a:solidFill>
                            <a:schemeClr val="tx1"/>
                          </a:solidFill>
                        </a:rPr>
                        <a:t>Extruded</a:t>
                      </a:r>
                      <a:r>
                        <a:rPr lang="en-US" altLang="zh-CN" sz="1800" baseline="0" dirty="0">
                          <a:solidFill>
                            <a:schemeClr val="tx1"/>
                          </a:solidFill>
                        </a:rPr>
                        <a:t> aluminum 6061</a:t>
                      </a:r>
                      <a:endParaRPr lang="zh-CN" altLang="en-US" sz="1800" dirty="0">
                        <a:solidFill>
                          <a:schemeClr val="tx1"/>
                        </a:solidFill>
                      </a:endParaRPr>
                    </a:p>
                  </a:txBody>
                  <a:tcPr marL="68580" marR="68580" marT="34290" marB="34290" anchor="ctr"/>
                </a:tc>
                <a:tc>
                  <a:txBody>
                    <a:bodyPr/>
                    <a:lstStyle/>
                    <a:p>
                      <a:pPr algn="ctr"/>
                      <a:r>
                        <a:rPr lang="el-GR" altLang="zh-CN" sz="1800" b="0" dirty="0">
                          <a:solidFill>
                            <a:schemeClr val="tx1"/>
                          </a:solidFill>
                          <a:latin typeface="+mn-lt"/>
                        </a:rPr>
                        <a:t>Φ</a:t>
                      </a:r>
                      <a:r>
                        <a:rPr lang="en-US" altLang="zh-CN" sz="1800" b="0" dirty="0">
                          <a:solidFill>
                            <a:schemeClr val="tx1"/>
                          </a:solidFill>
                          <a:latin typeface="+mn-lt"/>
                        </a:rPr>
                        <a:t>56/</a:t>
                      </a:r>
                      <a:r>
                        <a:rPr lang="en-US" altLang="zh-CN" b="0" dirty="0">
                          <a:latin typeface="+mn-lt"/>
                          <a:cs typeface="Times New Roman" panose="02020603050405020304" pitchFamily="18" charset="0"/>
                        </a:rPr>
                        <a:t>thickness of </a:t>
                      </a:r>
                      <a:r>
                        <a:rPr lang="en-US" altLang="zh-CN" sz="1800" b="0" dirty="0">
                          <a:solidFill>
                            <a:schemeClr val="tx1"/>
                          </a:solidFill>
                          <a:latin typeface="+mn-lt"/>
                        </a:rPr>
                        <a:t>2mm</a:t>
                      </a:r>
                    </a:p>
                  </a:txBody>
                  <a:tcPr marL="68580" marR="68580" marT="34290" marB="34290" anchor="ctr"/>
                </a:tc>
                <a:tc>
                  <a:txBody>
                    <a:bodyPr/>
                    <a:lstStyle/>
                    <a:p>
                      <a:pPr algn="ctr"/>
                      <a:r>
                        <a:rPr lang="en-US" altLang="zh-CN" sz="1800" b="0" dirty="0">
                          <a:solidFill>
                            <a:schemeClr val="tx1"/>
                          </a:solidFill>
                          <a:latin typeface="+mn-lt"/>
                        </a:rPr>
                        <a:t>100,000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&lt;3×10</a:t>
                      </a:r>
                      <a:r>
                        <a:rPr lang="en-US" altLang="zh-CN" sz="1800" b="0" kern="0" baseline="30000" dirty="0">
                          <a:solidFill>
                            <a:srgbClr val="000000"/>
                          </a:solidFill>
                          <a:latin typeface="Times New Roman"/>
                          <a:ea typeface="宋体"/>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err="1">
                          <a:solidFill>
                            <a:srgbClr val="000000"/>
                          </a:solidFill>
                          <a:latin typeface="Times New Roman"/>
                          <a:ea typeface="宋体"/>
                        </a:rPr>
                        <a:t>tt</a:t>
                      </a:r>
                      <a:r>
                        <a:rPr lang="en-US" altLang="zh-CN" sz="1800" b="0" kern="0" dirty="0">
                          <a:solidFill>
                            <a:srgbClr val="000000"/>
                          </a:solidFill>
                          <a:latin typeface="Times New Roman"/>
                          <a:ea typeface="宋体"/>
                        </a:rPr>
                        <a:t>&lt;4×10</a:t>
                      </a:r>
                      <a:r>
                        <a:rPr lang="en-US" altLang="zh-CN" sz="1800" b="0" kern="0" baseline="30000" dirty="0">
                          <a:solidFill>
                            <a:srgbClr val="000000"/>
                          </a:solidFill>
                          <a:latin typeface="Times New Roman"/>
                          <a:ea typeface="宋体"/>
                        </a:rPr>
                        <a:t>-8</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793183531"/>
                  </a:ext>
                </a:extLst>
              </a:tr>
              <a:tr h="849994">
                <a:tc>
                  <a:txBody>
                    <a:bodyPr/>
                    <a:lstStyle/>
                    <a:p>
                      <a:pPr algn="ctr"/>
                      <a:r>
                        <a:rPr lang="en-US" altLang="zh-CN" sz="1800" b="1" dirty="0">
                          <a:solidFill>
                            <a:schemeClr val="tx1"/>
                          </a:solidFill>
                          <a:latin typeface="+mn-lt"/>
                        </a:rPr>
                        <a:t>Collider</a:t>
                      </a:r>
                      <a:endParaRPr lang="zh-CN" altLang="en-US" sz="1800" b="1"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rgbClr val="FF0000"/>
                          </a:solidFill>
                          <a:latin typeface="+mn-lt"/>
                        </a:rPr>
                        <a:t>45.5~180 GeV</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Extruded</a:t>
                      </a:r>
                      <a:r>
                        <a:rPr lang="en-US" altLang="zh-CN" sz="1800" b="0" baseline="0" dirty="0">
                          <a:solidFill>
                            <a:schemeClr val="tx1"/>
                          </a:solidFill>
                          <a:latin typeface="+mn-lt"/>
                        </a:rPr>
                        <a:t> copper, NEG film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mn-lt"/>
                        </a:rPr>
                        <a:t>SEY&lt;1.2</a:t>
                      </a:r>
                      <a:endParaRPr lang="zh-CN" altLang="en-US" sz="1800" b="0" dirty="0">
                        <a:solidFill>
                          <a:schemeClr val="tx1"/>
                        </a:solidFill>
                        <a:latin typeface="+mn-lt"/>
                      </a:endParaRPr>
                    </a:p>
                  </a:txBody>
                  <a:tcPr marL="68580" marR="68580" marT="34290" marB="34290" anchor="ctr"/>
                </a:tc>
                <a:tc>
                  <a:txBody>
                    <a:bodyPr/>
                    <a:lstStyle/>
                    <a:p>
                      <a:pPr algn="ctr"/>
                      <a:r>
                        <a:rPr lang="el-GR" altLang="zh-CN" sz="1800" b="0" dirty="0">
                          <a:solidFill>
                            <a:schemeClr val="tx1"/>
                          </a:solidFill>
                          <a:latin typeface="+mn-lt"/>
                        </a:rPr>
                        <a:t>Φ</a:t>
                      </a:r>
                      <a:r>
                        <a:rPr lang="en-US" altLang="zh-CN" sz="1800" b="0" dirty="0">
                          <a:solidFill>
                            <a:schemeClr val="tx1"/>
                          </a:solidFill>
                          <a:latin typeface="+mn-lt"/>
                        </a:rPr>
                        <a:t>56/</a:t>
                      </a:r>
                      <a:r>
                        <a:rPr lang="en-US" altLang="zh-CN" b="0" dirty="0">
                          <a:latin typeface="+mn-lt"/>
                          <a:cs typeface="Times New Roman" panose="02020603050405020304" pitchFamily="18" charset="0"/>
                        </a:rPr>
                        <a:t>thickness of </a:t>
                      </a:r>
                      <a:r>
                        <a:rPr lang="en-US" altLang="zh-CN" sz="1800" b="0" dirty="0">
                          <a:solidFill>
                            <a:schemeClr val="tx1"/>
                          </a:solidFill>
                          <a:latin typeface="+mn-lt"/>
                          <a:cs typeface="Times New Roman" panose="02020603050405020304" pitchFamily="18" charset="0"/>
                        </a:rPr>
                        <a:t>2</a:t>
                      </a:r>
                      <a:r>
                        <a:rPr lang="en-US" altLang="zh-CN" sz="1800" b="0" dirty="0">
                          <a:solidFill>
                            <a:schemeClr val="tx1"/>
                          </a:solidFill>
                          <a:latin typeface="+mn-lt"/>
                        </a:rPr>
                        <a:t>mm</a:t>
                      </a:r>
                      <a:endParaRPr lang="el-GR" altLang="zh-CN" sz="1800" b="0" dirty="0">
                        <a:solidFill>
                          <a:schemeClr val="tx1"/>
                        </a:solidFill>
                        <a:latin typeface="+mn-lt"/>
                      </a:endParaRPr>
                    </a:p>
                  </a:txBody>
                  <a:tcPr marL="68580" marR="68580" marT="34290" marB="34290" anchor="ctr"/>
                </a:tc>
                <a:tc>
                  <a:txBody>
                    <a:bodyPr/>
                    <a:lstStyle/>
                    <a:p>
                      <a:pPr algn="ctr"/>
                      <a:r>
                        <a:rPr lang="en-US" altLang="zh-CN" sz="1800" b="0" dirty="0">
                          <a:solidFill>
                            <a:schemeClr val="tx1"/>
                          </a:solidFill>
                          <a:latin typeface="+mn-lt"/>
                        </a:rPr>
                        <a:t>100,000×2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Z&lt;8×10</a:t>
                      </a:r>
                      <a:r>
                        <a:rPr lang="en-US" altLang="zh-CN" sz="1800" b="0" kern="0" baseline="30000" dirty="0">
                          <a:solidFill>
                            <a:srgbClr val="000000"/>
                          </a:solidFill>
                          <a:latin typeface="Times New Roman"/>
                          <a:ea typeface="宋体"/>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err="1">
                          <a:solidFill>
                            <a:srgbClr val="000000"/>
                          </a:solidFill>
                          <a:latin typeface="Times New Roman"/>
                          <a:ea typeface="宋体"/>
                        </a:rPr>
                        <a:t>tt</a:t>
                      </a:r>
                      <a:r>
                        <a:rPr lang="en-US" altLang="zh-CN" sz="1800" b="0" kern="0" dirty="0">
                          <a:solidFill>
                            <a:srgbClr val="000000"/>
                          </a:solidFill>
                          <a:latin typeface="Times New Roman"/>
                          <a:ea typeface="宋体"/>
                        </a:rPr>
                        <a:t>&lt;1×10</a:t>
                      </a:r>
                      <a:r>
                        <a:rPr lang="en-US" altLang="zh-CN" sz="1800" b="0" kern="0" baseline="30000" dirty="0">
                          <a:solidFill>
                            <a:srgbClr val="000000"/>
                          </a:solidFill>
                          <a:latin typeface="Times New Roman"/>
                          <a:ea typeface="宋体"/>
                        </a:rPr>
                        <a:t>-8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800" b="0" kern="0" baseline="300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814062807"/>
                  </a:ext>
                </a:extLst>
              </a:tr>
              <a:tr h="655709">
                <a:tc>
                  <a:txBody>
                    <a:bodyPr/>
                    <a:lstStyle/>
                    <a:p>
                      <a:pPr algn="ctr">
                        <a:spcAft>
                          <a:spcPts val="0"/>
                        </a:spcAft>
                      </a:pPr>
                      <a:r>
                        <a:rPr lang="en-US" altLang="zh-CN" sz="1800" b="1" kern="100" dirty="0">
                          <a:solidFill>
                            <a:srgbClr val="000000"/>
                          </a:solidFill>
                          <a:latin typeface="+mn-lt"/>
                          <a:ea typeface="宋体"/>
                        </a:rPr>
                        <a:t>MDI</a:t>
                      </a:r>
                      <a:endParaRPr lang="zh-CN" sz="1800" b="1" kern="100" dirty="0">
                        <a:solidFill>
                          <a:srgbClr val="000000"/>
                        </a:solidFill>
                        <a:latin typeface="+mn-lt"/>
                        <a:ea typeface="宋体"/>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rgbClr val="FF0000"/>
                          </a:solidFill>
                          <a:latin typeface="+mn-lt"/>
                        </a:rPr>
                        <a:t>45.5~180 GeV</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tx1"/>
                          </a:solidFill>
                        </a:rPr>
                        <a:t>Copper/</a:t>
                      </a:r>
                      <a:r>
                        <a:rPr lang="en-GB" altLang="zh-CN" sz="1800" dirty="0">
                          <a:solidFill>
                            <a:schemeClr val="tx1"/>
                          </a:solidFill>
                        </a:rPr>
                        <a:t>tungsten alloy, </a:t>
                      </a:r>
                      <a:r>
                        <a:rPr lang="en-US" altLang="zh-CN" sz="1800" baseline="0" dirty="0">
                          <a:solidFill>
                            <a:schemeClr val="tx1"/>
                          </a:solidFill>
                        </a:rPr>
                        <a:t>NEG film</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800" b="0" dirty="0">
                          <a:solidFill>
                            <a:schemeClr val="tx1"/>
                          </a:solidFill>
                          <a:latin typeface="+mn-lt"/>
                        </a:rPr>
                        <a:t>Φ</a:t>
                      </a:r>
                      <a:r>
                        <a:rPr lang="en-US" altLang="zh-CN" sz="1800" dirty="0">
                          <a:solidFill>
                            <a:schemeClr val="tx1"/>
                          </a:solidFill>
                        </a:rPr>
                        <a:t>20</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12</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tx1"/>
                          </a:solidFill>
                          <a:effectLst/>
                          <a:latin typeface="Times New Roman" panose="02020603050405020304" pitchFamily="18" charset="0"/>
                          <a:ea typeface="+mn-ea"/>
                          <a:cs typeface="Times New Roman" panose="02020603050405020304" pitchFamily="18" charset="0"/>
                        </a:rPr>
                        <a:t>&lt;3</a:t>
                      </a:r>
                      <a:r>
                        <a:rPr lang="en-US" altLang="zh-CN" sz="1800" b="0" kern="0" dirty="0">
                          <a:solidFill>
                            <a:srgbClr val="000000"/>
                          </a:solidFill>
                          <a:latin typeface="Times New Roman" panose="02020603050405020304" pitchFamily="18" charset="0"/>
                          <a:ea typeface="宋体"/>
                          <a:cs typeface="Times New Roman" panose="02020603050405020304" pitchFamily="18" charset="0"/>
                        </a:rPr>
                        <a:t>×</a:t>
                      </a:r>
                      <a:r>
                        <a:rPr lang="en-US" altLang="zh-CN" sz="1800" kern="1200" dirty="0">
                          <a:solidFill>
                            <a:schemeClr val="tx1"/>
                          </a:solidFill>
                          <a:effectLst/>
                          <a:latin typeface="Times New Roman" panose="02020603050405020304" pitchFamily="18" charset="0"/>
                          <a:ea typeface="+mn-ea"/>
                          <a:cs typeface="Times New Roman" panose="02020603050405020304" pitchFamily="18" charset="0"/>
                        </a:rPr>
                        <a:t>10</a:t>
                      </a:r>
                      <a:r>
                        <a:rPr lang="en-US" altLang="zh-CN" sz="1800" kern="1200" baseline="30000" dirty="0">
                          <a:solidFill>
                            <a:schemeClr val="tx1"/>
                          </a:solidFill>
                          <a:effectLst/>
                          <a:latin typeface="Times New Roman" panose="02020603050405020304" pitchFamily="18" charset="0"/>
                          <a:ea typeface="+mn-ea"/>
                          <a:cs typeface="Times New Roman" panose="02020603050405020304" pitchFamily="18" charset="0"/>
                        </a:rPr>
                        <a:t>-9</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537173926"/>
                  </a:ext>
                </a:extLst>
              </a:tr>
              <a:tr h="443315">
                <a:tc>
                  <a:txBody>
                    <a:bodyPr/>
                    <a:lstStyle/>
                    <a:p>
                      <a:pPr algn="ctr">
                        <a:spcAft>
                          <a:spcPts val="0"/>
                        </a:spcAft>
                      </a:pPr>
                      <a:r>
                        <a:rPr lang="en-US" altLang="zh-CN" b="1" dirty="0">
                          <a:latin typeface="+mn-lt"/>
                        </a:rPr>
                        <a:t>LTB</a:t>
                      </a:r>
                      <a:endParaRPr lang="zh-CN" sz="1800" b="1" kern="100" dirty="0">
                        <a:solidFill>
                          <a:srgbClr val="000000"/>
                        </a:solidFill>
                        <a:latin typeface="+mn-lt"/>
                        <a:ea typeface="宋体"/>
                      </a:endParaRPr>
                    </a:p>
                  </a:txBody>
                  <a:tcPr marL="68580" marR="68580" marT="0" marB="0" anchor="ctr"/>
                </a:tc>
                <a:tc>
                  <a:txBody>
                    <a:bodyPr/>
                    <a:lstStyle/>
                    <a:p>
                      <a:pPr algn="ctr"/>
                      <a:r>
                        <a:rPr lang="en-US" altLang="zh-CN" sz="1800" b="0" dirty="0">
                          <a:solidFill>
                            <a:schemeClr val="tx1"/>
                          </a:solidFill>
                          <a:latin typeface="+mn-lt"/>
                        </a:rPr>
                        <a:t>30 GeV</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rPr>
                        <a:t>Stainless steel </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mn-lt"/>
                        </a:rPr>
                        <a:t> </a:t>
                      </a:r>
                      <a:r>
                        <a:rPr lang="el-GR" altLang="zh-CN" sz="1800" b="0" dirty="0">
                          <a:solidFill>
                            <a:schemeClr val="tx1"/>
                          </a:solidFill>
                          <a:latin typeface="+mn-lt"/>
                        </a:rPr>
                        <a:t>Φ</a:t>
                      </a:r>
                      <a:r>
                        <a:rPr lang="en-US" altLang="zh-CN" sz="1800" b="0" dirty="0">
                          <a:solidFill>
                            <a:schemeClr val="tx1"/>
                          </a:solidFill>
                          <a:latin typeface="+mn-lt"/>
                        </a:rPr>
                        <a:t>56</a:t>
                      </a:r>
                      <a:r>
                        <a:rPr lang="en-US" altLang="zh-CN" sz="1800" b="0" baseline="0" dirty="0">
                          <a:solidFill>
                            <a:schemeClr val="tx1"/>
                          </a:solidFill>
                          <a:latin typeface="+mn-lt"/>
                        </a:rPr>
                        <a:t> </a:t>
                      </a:r>
                      <a:endParaRPr lang="el-GR" altLang="zh-CN"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3,000</a:t>
                      </a:r>
                      <a:endParaRPr lang="el-GR" altLang="zh-CN"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&lt;1×10</a:t>
                      </a:r>
                      <a:r>
                        <a:rPr lang="en-US" altLang="zh-CN" sz="1800" b="0" kern="0" baseline="30000" dirty="0">
                          <a:solidFill>
                            <a:srgbClr val="000000"/>
                          </a:solidFill>
                          <a:latin typeface="Times New Roman"/>
                          <a:ea typeface="宋体"/>
                        </a:rPr>
                        <a:t>-7</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1106510538"/>
                  </a:ext>
                </a:extLst>
              </a:tr>
              <a:tr h="490625">
                <a:tc>
                  <a:txBody>
                    <a:bodyPr/>
                    <a:lstStyle/>
                    <a:p>
                      <a:pPr algn="ctr">
                        <a:spcAft>
                          <a:spcPts val="0"/>
                        </a:spcAft>
                      </a:pPr>
                      <a:r>
                        <a:rPr lang="en-US" altLang="zh-CN" sz="1800" b="1" kern="0" dirty="0">
                          <a:solidFill>
                            <a:srgbClr val="000000"/>
                          </a:solidFill>
                          <a:latin typeface="+mn-lt"/>
                          <a:ea typeface="宋体"/>
                        </a:rPr>
                        <a:t>BTC(CTB)  </a:t>
                      </a:r>
                      <a:r>
                        <a:rPr lang="en-US" altLang="zh-CN" sz="1800" b="1" kern="0" baseline="0" dirty="0">
                          <a:solidFill>
                            <a:srgbClr val="000000"/>
                          </a:solidFill>
                          <a:latin typeface="+mn-lt"/>
                          <a:ea typeface="宋体"/>
                        </a:rPr>
                        <a:t> </a:t>
                      </a:r>
                      <a:endParaRPr lang="zh-CN" sz="1800" b="1" kern="100" dirty="0">
                        <a:solidFill>
                          <a:srgbClr val="000000"/>
                        </a:solidFill>
                        <a:latin typeface="+mn-lt"/>
                        <a:ea typeface="宋体"/>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6 GeV</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rPr>
                        <a:t>Stainless steel </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tx1"/>
                          </a:solidFill>
                          <a:latin typeface="+mn-lt"/>
                        </a:rPr>
                        <a:t> </a:t>
                      </a:r>
                      <a:r>
                        <a:rPr lang="el-GR" altLang="zh-CN" sz="1800" b="0" dirty="0">
                          <a:solidFill>
                            <a:schemeClr val="tx1"/>
                          </a:solidFill>
                          <a:latin typeface="+mn-lt"/>
                        </a:rPr>
                        <a:t>Φ</a:t>
                      </a:r>
                      <a:r>
                        <a:rPr lang="en-US" altLang="zh-CN" sz="1800" b="0" dirty="0">
                          <a:solidFill>
                            <a:schemeClr val="tx1"/>
                          </a:solidFill>
                          <a:latin typeface="+mn-lt"/>
                        </a:rPr>
                        <a:t>56</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240×6</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&lt;1×10</a:t>
                      </a:r>
                      <a:r>
                        <a:rPr lang="en-US" altLang="zh-CN" sz="1800" b="0" kern="0" baseline="30000" dirty="0">
                          <a:solidFill>
                            <a:srgbClr val="000000"/>
                          </a:solidFill>
                          <a:latin typeface="Times New Roman"/>
                          <a:ea typeface="宋体"/>
                        </a:rPr>
                        <a:t>-7</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523266695"/>
                  </a:ext>
                </a:extLst>
              </a:tr>
              <a:tr h="364283">
                <a:tc>
                  <a:txBody>
                    <a:bodyPr/>
                    <a:lstStyle/>
                    <a:p>
                      <a:pPr algn="ctr">
                        <a:spcAft>
                          <a:spcPts val="0"/>
                        </a:spcAft>
                      </a:pPr>
                      <a:r>
                        <a:rPr lang="en-US" altLang="zh-CN" sz="1800" b="1" kern="100" dirty="0">
                          <a:solidFill>
                            <a:srgbClr val="000000"/>
                          </a:solidFill>
                          <a:latin typeface="+mn-lt"/>
                          <a:ea typeface="宋体"/>
                        </a:rPr>
                        <a:t>DL</a:t>
                      </a:r>
                      <a:endParaRPr lang="zh-CN" sz="1800" b="1" kern="100" dirty="0">
                        <a:solidFill>
                          <a:srgbClr val="000000"/>
                        </a:solidFill>
                        <a:latin typeface="+mn-lt"/>
                        <a:ea typeface="宋体"/>
                      </a:endParaRPr>
                    </a:p>
                  </a:txBody>
                  <a:tcPr marL="68580" marR="68580" marT="0" marB="0" anchor="ctr"/>
                </a:tc>
                <a:tc>
                  <a:txBody>
                    <a:bodyPr/>
                    <a:lstStyle/>
                    <a:p>
                      <a:pPr algn="ctr"/>
                      <a:r>
                        <a:rPr lang="en-US" altLang="zh-CN" sz="1800" b="0">
                          <a:solidFill>
                            <a:schemeClr val="tx1"/>
                          </a:solidFill>
                          <a:latin typeface="+mn-lt"/>
                        </a:rPr>
                        <a:t>1.1 GeV</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rPr>
                        <a:t>Stainless steel </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  </a:t>
                      </a:r>
                      <a:r>
                        <a:rPr lang="el-GR" altLang="zh-CN" sz="1800" b="0" dirty="0">
                          <a:solidFill>
                            <a:schemeClr val="tx1"/>
                          </a:solidFill>
                          <a:latin typeface="+mn-lt"/>
                        </a:rPr>
                        <a:t>Φ</a:t>
                      </a:r>
                      <a:r>
                        <a:rPr lang="en-US" altLang="zh-CN" sz="1800" dirty="0">
                          <a:solidFill>
                            <a:schemeClr val="tx1"/>
                          </a:solidFill>
                        </a:rPr>
                        <a:t>30</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solidFill>
                            <a:schemeClr val="tx1"/>
                          </a:solidFill>
                          <a:latin typeface="+mn-lt"/>
                        </a:rPr>
                        <a:t>240</a:t>
                      </a:r>
                      <a:endParaRPr lang="zh-CN" altLang="en-US" sz="1800" b="0" dirty="0">
                        <a:solidFill>
                          <a:schemeClr val="tx1"/>
                        </a:solidFill>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0" dirty="0">
                          <a:solidFill>
                            <a:srgbClr val="000000"/>
                          </a:solidFill>
                          <a:latin typeface="Times New Roman"/>
                          <a:ea typeface="宋体"/>
                        </a:rPr>
                        <a:t>&lt;1×10</a:t>
                      </a:r>
                      <a:r>
                        <a:rPr lang="en-US" altLang="zh-CN" sz="1800" b="0" kern="0" baseline="30000" dirty="0">
                          <a:solidFill>
                            <a:srgbClr val="000000"/>
                          </a:solidFill>
                          <a:latin typeface="Times New Roman"/>
                          <a:ea typeface="宋体"/>
                        </a:rPr>
                        <a:t>-7</a:t>
                      </a:r>
                      <a:endParaRPr lang="zh-CN" altLang="zh-CN" sz="1800" b="1" kern="100" dirty="0">
                        <a:solidFill>
                          <a:srgbClr val="000000"/>
                        </a:solidFill>
                        <a:latin typeface="Times New Roman"/>
                        <a:ea typeface="宋体"/>
                      </a:endParaRPr>
                    </a:p>
                  </a:txBody>
                  <a:tcPr marL="68580" marR="68580" marT="34290" marB="34290" anchor="ctr"/>
                </a:tc>
                <a:extLst>
                  <a:ext uri="{0D108BD9-81ED-4DB2-BD59-A6C34878D82A}">
                    <a16:rowId xmlns:a16="http://schemas.microsoft.com/office/drawing/2014/main" val="966081820"/>
                  </a:ext>
                </a:extLst>
              </a:tr>
            </a:tbl>
          </a:graphicData>
        </a:graphic>
      </p:graphicFrame>
      <p:pic>
        <p:nvPicPr>
          <p:cNvPr id="4" name="Picture 2" descr="C:\Users\Administrator\Desktop\11112.png">
            <a:extLst>
              <a:ext uri="{FF2B5EF4-FFF2-40B4-BE49-F238E27FC236}">
                <a16:creationId xmlns:a16="http://schemas.microsoft.com/office/drawing/2014/main" id="{370D6977-9F45-408B-9ABE-D700098470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5209" y="145436"/>
            <a:ext cx="949382" cy="559540"/>
          </a:xfrm>
          <a:prstGeom prst="rect">
            <a:avLst/>
          </a:prstGeom>
          <a:noFill/>
          <a:extLst>
            <a:ext uri="{909E8E84-426E-40DD-AFC4-6F175D3DCCD1}">
              <a14:hiddenFill xmlns:a14="http://schemas.microsoft.com/office/drawing/2010/main">
                <a:solidFill>
                  <a:srgbClr val="FFFFFF"/>
                </a:solidFill>
              </a14:hiddenFill>
            </a:ext>
          </a:extLst>
        </p:spPr>
      </p:pic>
      <p:sp>
        <p:nvSpPr>
          <p:cNvPr id="5" name="灯片编号占位符 3">
            <a:extLst>
              <a:ext uri="{FF2B5EF4-FFF2-40B4-BE49-F238E27FC236}">
                <a16:creationId xmlns:a16="http://schemas.microsoft.com/office/drawing/2014/main" id="{0F5F4E72-6DBC-4B19-BB74-B467E1921C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9F095-3CD2-4D9F-8394-BD3C24143187}"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标题 1">
            <a:extLst>
              <a:ext uri="{FF2B5EF4-FFF2-40B4-BE49-F238E27FC236}">
                <a16:creationId xmlns:a16="http://schemas.microsoft.com/office/drawing/2014/main" id="{614750F8-3448-465E-826B-4E2879D11B7A}"/>
              </a:ext>
            </a:extLst>
          </p:cNvPr>
          <p:cNvSpPr>
            <a:spLocks noGrp="1"/>
          </p:cNvSpPr>
          <p:nvPr>
            <p:ph type="title"/>
          </p:nvPr>
        </p:nvSpPr>
        <p:spPr>
          <a:xfrm>
            <a:off x="666712" y="142852"/>
            <a:ext cx="10763325" cy="725470"/>
          </a:xfrm>
        </p:spPr>
        <p:txBody>
          <a:bodyPr>
            <a:normAutofit/>
          </a:bodyPr>
          <a:lstStyle/>
          <a:p>
            <a:r>
              <a:rPr lang="en-US" altLang="zh-CN" dirty="0">
                <a:latin typeface="Arial" panose="020B0604020202020204" pitchFamily="34" charset="0"/>
                <a:cs typeface="Arial" panose="020B0604020202020204" pitchFamily="34" charset="0"/>
              </a:rPr>
              <a:t>Vacuum requirements and configuration</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587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D4E75DCB-3751-4AEA-B430-97E43B6CA522}"/>
              </a:ext>
            </a:extLst>
          </p:cNvPr>
          <p:cNvSpPr>
            <a:spLocks noGrp="1"/>
          </p:cNvSpPr>
          <p:nvPr>
            <p:ph type="sldNum" sz="quarter" idx="12"/>
          </p:nvPr>
        </p:nvSpPr>
        <p:spPr>
          <a:xfrm>
            <a:off x="11102729" y="6254122"/>
            <a:ext cx="517771" cy="365125"/>
          </a:xfrm>
        </p:spPr>
        <p:txBody>
          <a:bodyPr/>
          <a:lstStyle/>
          <a:p>
            <a:fld id="{F15E9139-A00B-4B2A-98A6-095DC08F1345}" type="slidenum">
              <a:rPr lang="zh-CN" altLang="en-US" smtClean="0"/>
              <a:pPr/>
              <a:t>5</a:t>
            </a:fld>
            <a:endParaRPr lang="zh-CN" altLang="en-US"/>
          </a:p>
        </p:txBody>
      </p:sp>
      <p:sp>
        <p:nvSpPr>
          <p:cNvPr id="3" name="标题 2">
            <a:extLst>
              <a:ext uri="{FF2B5EF4-FFF2-40B4-BE49-F238E27FC236}">
                <a16:creationId xmlns:a16="http://schemas.microsoft.com/office/drawing/2014/main" id="{E84647AF-731E-4AD1-822C-242938ED58AF}"/>
              </a:ext>
            </a:extLst>
          </p:cNvPr>
          <p:cNvSpPr>
            <a:spLocks noGrp="1"/>
          </p:cNvSpPr>
          <p:nvPr>
            <p:ph type="title"/>
          </p:nvPr>
        </p:nvSpPr>
        <p:spPr>
          <a:xfrm>
            <a:off x="666712" y="109398"/>
            <a:ext cx="10763325" cy="725470"/>
          </a:xfrm>
        </p:spPr>
        <p:txBody>
          <a:bodyPr>
            <a:normAutofit/>
          </a:bodyPr>
          <a:lstStyle/>
          <a:p>
            <a:r>
              <a:rPr lang="en-US" altLang="zh-CN" dirty="0">
                <a:solidFill>
                  <a:schemeClr val="accent1">
                    <a:lumMod val="75000"/>
                  </a:schemeClr>
                </a:solidFill>
              </a:rPr>
              <a:t>Discussion on vacuum chamber with photon absorber</a:t>
            </a:r>
            <a:endParaRPr lang="zh-CN" altLang="en-US" dirty="0">
              <a:solidFill>
                <a:schemeClr val="accent1">
                  <a:lumMod val="75000"/>
                </a:schemeClr>
              </a:solidFill>
            </a:endParaRPr>
          </a:p>
        </p:txBody>
      </p:sp>
      <p:sp>
        <p:nvSpPr>
          <p:cNvPr id="6" name="Rectangle 2">
            <a:extLst>
              <a:ext uri="{FF2B5EF4-FFF2-40B4-BE49-F238E27FC236}">
                <a16:creationId xmlns:a16="http://schemas.microsoft.com/office/drawing/2014/main" id="{C22A1E04-12CF-4300-A892-DAB20901F41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0" name="文本框 9">
            <a:extLst>
              <a:ext uri="{FF2B5EF4-FFF2-40B4-BE49-F238E27FC236}">
                <a16:creationId xmlns:a16="http://schemas.microsoft.com/office/drawing/2014/main" id="{98532723-6784-476A-A912-FDBF85B11C8E}"/>
              </a:ext>
            </a:extLst>
          </p:cNvPr>
          <p:cNvSpPr txBox="1"/>
          <p:nvPr/>
        </p:nvSpPr>
        <p:spPr>
          <a:xfrm>
            <a:off x="986894" y="3024291"/>
            <a:ext cx="10633606" cy="1200329"/>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t>The round vacuum chamber convert to antechamber;</a:t>
            </a:r>
          </a:p>
          <a:p>
            <a:pPr marL="285750" indent="-285750">
              <a:buFont typeface="Wingdings" panose="05000000000000000000" pitchFamily="2" charset="2"/>
              <a:buChar char="ü"/>
            </a:pPr>
            <a:r>
              <a:rPr lang="en-US" altLang="zh-CN" dirty="0"/>
              <a:t>Absorber will be welded together with vacuum chamber;</a:t>
            </a:r>
            <a:endParaRPr lang="zh-CN" altLang="en-US" dirty="0"/>
          </a:p>
          <a:p>
            <a:pPr marL="285750" indent="-285750">
              <a:buFont typeface="Wingdings" panose="05000000000000000000" pitchFamily="2" charset="2"/>
              <a:buChar char="ü"/>
            </a:pPr>
            <a:r>
              <a:rPr lang="en-US" altLang="zh-CN" dirty="0"/>
              <a:t>Colling pipe is necessary: the total heat load due to the resistive wall for collider single ring is about 2MW under 50 MW mode; SR reflection from absorber.</a:t>
            </a:r>
            <a:endParaRPr lang="zh-CN" altLang="en-US" dirty="0"/>
          </a:p>
        </p:txBody>
      </p:sp>
      <p:sp>
        <p:nvSpPr>
          <p:cNvPr id="11" name="文本框 10">
            <a:extLst>
              <a:ext uri="{FF2B5EF4-FFF2-40B4-BE49-F238E27FC236}">
                <a16:creationId xmlns:a16="http://schemas.microsoft.com/office/drawing/2014/main" id="{6066F3CC-D9BB-46C0-96CD-6E7746A9E4C6}"/>
              </a:ext>
            </a:extLst>
          </p:cNvPr>
          <p:cNvSpPr txBox="1"/>
          <p:nvPr/>
        </p:nvSpPr>
        <p:spPr>
          <a:xfrm>
            <a:off x="666710" y="2674027"/>
            <a:ext cx="7708031" cy="400110"/>
          </a:xfrm>
          <a:prstGeom prst="rect">
            <a:avLst/>
          </a:prstGeom>
          <a:noFill/>
        </p:spPr>
        <p:txBody>
          <a:bodyPr wrap="square" rtlCol="0">
            <a:spAutoFit/>
          </a:bodyPr>
          <a:lstStyle/>
          <a:p>
            <a:pPr marL="285750" indent="-285750">
              <a:buFont typeface="Wingdings" panose="05000000000000000000" pitchFamily="2" charset="2"/>
              <a:buChar char="p"/>
            </a:pPr>
            <a:r>
              <a:rPr lang="en-US" altLang="zh-CN" sz="2000" dirty="0"/>
              <a:t>The structure of vacuum chamber will be  more complex.</a:t>
            </a:r>
          </a:p>
        </p:txBody>
      </p:sp>
      <p:pic>
        <p:nvPicPr>
          <p:cNvPr id="13" name="图片 12">
            <a:extLst>
              <a:ext uri="{FF2B5EF4-FFF2-40B4-BE49-F238E27FC236}">
                <a16:creationId xmlns:a16="http://schemas.microsoft.com/office/drawing/2014/main" id="{230E033C-4384-4521-A317-E872CA40C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397" y="4645271"/>
            <a:ext cx="2449338" cy="1671828"/>
          </a:xfrm>
          <a:prstGeom prst="rect">
            <a:avLst/>
          </a:prstGeom>
        </p:spPr>
      </p:pic>
      <p:sp>
        <p:nvSpPr>
          <p:cNvPr id="20" name="文本框 19">
            <a:extLst>
              <a:ext uri="{FF2B5EF4-FFF2-40B4-BE49-F238E27FC236}">
                <a16:creationId xmlns:a16="http://schemas.microsoft.com/office/drawing/2014/main" id="{2E6DF348-E408-4DBA-A1DA-4CE79CBE052D}"/>
              </a:ext>
            </a:extLst>
          </p:cNvPr>
          <p:cNvSpPr txBox="1"/>
          <p:nvPr/>
        </p:nvSpPr>
        <p:spPr>
          <a:xfrm>
            <a:off x="666711" y="4144909"/>
            <a:ext cx="7708031" cy="400110"/>
          </a:xfrm>
          <a:prstGeom prst="rect">
            <a:avLst/>
          </a:prstGeom>
          <a:noFill/>
        </p:spPr>
        <p:txBody>
          <a:bodyPr wrap="square" rtlCol="0">
            <a:spAutoFit/>
          </a:bodyPr>
          <a:lstStyle/>
          <a:p>
            <a:pPr marL="285750" indent="-285750">
              <a:buFont typeface="Wingdings" panose="05000000000000000000" pitchFamily="2" charset="2"/>
              <a:buChar char="p"/>
            </a:pPr>
            <a:r>
              <a:rPr lang="en-US" altLang="zh-CN" sz="2000" dirty="0"/>
              <a:t>NEG coating , spraying heating layer will be  more complex.</a:t>
            </a:r>
          </a:p>
        </p:txBody>
      </p:sp>
      <p:grpSp>
        <p:nvGrpSpPr>
          <p:cNvPr id="2" name="组合 1">
            <a:extLst>
              <a:ext uri="{FF2B5EF4-FFF2-40B4-BE49-F238E27FC236}">
                <a16:creationId xmlns:a16="http://schemas.microsoft.com/office/drawing/2014/main" id="{F68D50B8-BE77-43C0-87ED-F3A080557B18}"/>
              </a:ext>
            </a:extLst>
          </p:cNvPr>
          <p:cNvGrpSpPr/>
          <p:nvPr/>
        </p:nvGrpSpPr>
        <p:grpSpPr>
          <a:xfrm>
            <a:off x="3882452" y="4764857"/>
            <a:ext cx="3100899" cy="1671828"/>
            <a:chOff x="5610567" y="4988749"/>
            <a:chExt cx="3100899" cy="1671828"/>
          </a:xfrm>
        </p:grpSpPr>
        <p:pic>
          <p:nvPicPr>
            <p:cNvPr id="15" name="图片 14">
              <a:extLst>
                <a:ext uri="{FF2B5EF4-FFF2-40B4-BE49-F238E27FC236}">
                  <a16:creationId xmlns:a16="http://schemas.microsoft.com/office/drawing/2014/main" id="{53F8FD2B-2848-438D-817E-6896A12EA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567" y="4988749"/>
              <a:ext cx="3100899" cy="1671828"/>
            </a:xfrm>
            <a:prstGeom prst="rect">
              <a:avLst/>
            </a:prstGeom>
          </p:spPr>
        </p:pic>
        <p:cxnSp>
          <p:nvCxnSpPr>
            <p:cNvPr id="22" name="直接箭头连接符 21">
              <a:extLst>
                <a:ext uri="{FF2B5EF4-FFF2-40B4-BE49-F238E27FC236}">
                  <a16:creationId xmlns:a16="http://schemas.microsoft.com/office/drawing/2014/main" id="{84DDE537-BBE6-4305-9D6B-56203D6D4566}"/>
                </a:ext>
              </a:extLst>
            </p:cNvPr>
            <p:cNvCxnSpPr>
              <a:cxnSpLocks/>
            </p:cNvCxnSpPr>
            <p:nvPr/>
          </p:nvCxnSpPr>
          <p:spPr>
            <a:xfrm flipV="1">
              <a:off x="6927318" y="5234640"/>
              <a:ext cx="84420" cy="1345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C312AEA6-7F79-4F6B-9DC8-0BB971A9D66F}"/>
              </a:ext>
            </a:extLst>
          </p:cNvPr>
          <p:cNvSpPr txBox="1"/>
          <p:nvPr/>
        </p:nvSpPr>
        <p:spPr>
          <a:xfrm>
            <a:off x="223107" y="2187997"/>
            <a:ext cx="4565583" cy="461665"/>
          </a:xfrm>
          <a:prstGeom prst="rect">
            <a:avLst/>
          </a:prstGeom>
          <a:noFill/>
        </p:spPr>
        <p:txBody>
          <a:bodyPr wrap="square">
            <a:spAutoFit/>
          </a:bodyPr>
          <a:lstStyle/>
          <a:p>
            <a:pPr marL="342900" indent="-342900">
              <a:buFont typeface="Wingdings" panose="05000000000000000000" pitchFamily="2" charset="2"/>
              <a:buChar char="n"/>
            </a:pPr>
            <a:r>
              <a:rPr lang="en-US" altLang="zh-CN" sz="2400" dirty="0">
                <a:solidFill>
                  <a:schemeClr val="accent1">
                    <a:lumMod val="75000"/>
                  </a:schemeClr>
                </a:solidFill>
              </a:rPr>
              <a:t>Changes to vacuum chamber</a:t>
            </a:r>
            <a:endParaRPr lang="zh-CN" altLang="en-US" sz="2400" dirty="0"/>
          </a:p>
        </p:txBody>
      </p:sp>
      <p:grpSp>
        <p:nvGrpSpPr>
          <p:cNvPr id="30" name="组合 29">
            <a:extLst>
              <a:ext uri="{FF2B5EF4-FFF2-40B4-BE49-F238E27FC236}">
                <a16:creationId xmlns:a16="http://schemas.microsoft.com/office/drawing/2014/main" id="{F8EA7111-56B0-4731-9C77-4907F445B729}"/>
              </a:ext>
            </a:extLst>
          </p:cNvPr>
          <p:cNvGrpSpPr/>
          <p:nvPr/>
        </p:nvGrpSpPr>
        <p:grpSpPr>
          <a:xfrm>
            <a:off x="891730" y="4714578"/>
            <a:ext cx="2431060" cy="2008267"/>
            <a:chOff x="4006232" y="4255377"/>
            <a:chExt cx="2431060" cy="2008267"/>
          </a:xfrm>
        </p:grpSpPr>
        <p:pic>
          <p:nvPicPr>
            <p:cNvPr id="9" name="Picture 9">
              <a:extLst>
                <a:ext uri="{FF2B5EF4-FFF2-40B4-BE49-F238E27FC236}">
                  <a16:creationId xmlns:a16="http://schemas.microsoft.com/office/drawing/2014/main" id="{E6F5D39D-8CCE-46A9-A6F0-13B2556FD856}"/>
                </a:ext>
              </a:extLst>
            </p:cNvPr>
            <p:cNvPicPr>
              <a:picLocks noChangeAspect="1"/>
            </p:cNvPicPr>
            <p:nvPr/>
          </p:nvPicPr>
          <p:blipFill>
            <a:blip r:embed="rId4"/>
            <a:stretch>
              <a:fillRect/>
            </a:stretch>
          </p:blipFill>
          <p:spPr>
            <a:xfrm>
              <a:off x="4006232" y="4255377"/>
              <a:ext cx="2431060" cy="2008267"/>
            </a:xfrm>
            <a:prstGeom prst="rect">
              <a:avLst/>
            </a:prstGeom>
          </p:spPr>
        </p:pic>
        <p:cxnSp>
          <p:nvCxnSpPr>
            <p:cNvPr id="8" name="直接箭头连接符 7">
              <a:extLst>
                <a:ext uri="{FF2B5EF4-FFF2-40B4-BE49-F238E27FC236}">
                  <a16:creationId xmlns:a16="http://schemas.microsoft.com/office/drawing/2014/main" id="{44118EFB-E3C5-48A4-BB80-5EAC118E3533}"/>
                </a:ext>
              </a:extLst>
            </p:cNvPr>
            <p:cNvCxnSpPr/>
            <p:nvPr/>
          </p:nvCxnSpPr>
          <p:spPr>
            <a:xfrm flipV="1">
              <a:off x="4586514" y="4542971"/>
              <a:ext cx="609600" cy="11611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33DAAD5A-31BE-4DE7-8ED4-490C2639D945}"/>
                </a:ext>
              </a:extLst>
            </p:cNvPr>
            <p:cNvSpPr txBox="1"/>
            <p:nvPr/>
          </p:nvSpPr>
          <p:spPr>
            <a:xfrm>
              <a:off x="4565894" y="4702629"/>
              <a:ext cx="436770" cy="369332"/>
            </a:xfrm>
            <a:prstGeom prst="rect">
              <a:avLst/>
            </a:prstGeom>
            <a:noFill/>
          </p:spPr>
          <p:txBody>
            <a:bodyPr wrap="square" rtlCol="0">
              <a:spAutoFit/>
            </a:bodyPr>
            <a:lstStyle/>
            <a:p>
              <a:r>
                <a:rPr lang="en-US" altLang="zh-CN" dirty="0"/>
                <a:t>56</a:t>
              </a:r>
              <a:endParaRPr lang="zh-CN" altLang="en-US" dirty="0"/>
            </a:p>
          </p:txBody>
        </p:sp>
      </p:grpSp>
      <p:sp>
        <p:nvSpPr>
          <p:cNvPr id="27" name="文本框 26">
            <a:extLst>
              <a:ext uri="{FF2B5EF4-FFF2-40B4-BE49-F238E27FC236}">
                <a16:creationId xmlns:a16="http://schemas.microsoft.com/office/drawing/2014/main" id="{DE0EA9E6-6D18-4DCD-9D0A-7FD8BF55ED86}"/>
              </a:ext>
            </a:extLst>
          </p:cNvPr>
          <p:cNvSpPr txBox="1"/>
          <p:nvPr/>
        </p:nvSpPr>
        <p:spPr>
          <a:xfrm>
            <a:off x="0" y="1158659"/>
            <a:ext cx="121920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b="0" i="0" dirty="0">
                <a:solidFill>
                  <a:srgbClr val="000000"/>
                </a:solidFill>
                <a:effectLst/>
                <a:latin typeface="Microsoft YaHei UI" panose="020B0503020204020204" pitchFamily="34" charset="-122"/>
                <a:ea typeface="Microsoft YaHei UI" panose="020B0503020204020204" pitchFamily="34" charset="-122"/>
              </a:rPr>
              <a:t>A.9.2 Recommendations</a:t>
            </a:r>
            <a:br>
              <a:rPr lang="en-US" altLang="zh-CN" dirty="0"/>
            </a:br>
            <a:r>
              <a:rPr lang="en-US" altLang="zh-CN" b="0" i="0" dirty="0">
                <a:solidFill>
                  <a:srgbClr val="000000"/>
                </a:solidFill>
                <a:effectLst/>
                <a:latin typeface="Microsoft YaHei UI" panose="020B0503020204020204" pitchFamily="34" charset="-122"/>
                <a:ea typeface="Microsoft YaHei UI" panose="020B0503020204020204" pitchFamily="34" charset="-122"/>
              </a:rPr>
              <a:t>1. A thorough comparison of the advantages and disadvantages of the proposed distributed approach versus</a:t>
            </a:r>
            <a:br>
              <a:rPr lang="en-US" altLang="zh-CN" dirty="0"/>
            </a:br>
            <a:r>
              <a:rPr lang="en-US" altLang="zh-CN" b="0" i="0" dirty="0">
                <a:solidFill>
                  <a:srgbClr val="000000"/>
                </a:solidFill>
                <a:effectLst/>
                <a:latin typeface="Microsoft YaHei UI" panose="020B0503020204020204" pitchFamily="34" charset="-122"/>
                <a:ea typeface="Microsoft YaHei UI" panose="020B0503020204020204" pitchFamily="34" charset="-122"/>
              </a:rPr>
              <a:t>the photon stopper approach is necessary for effective management of synchrotron radiation;</a:t>
            </a:r>
            <a:endParaRPr lang="zh-CN" altLang="en-US" dirty="0"/>
          </a:p>
        </p:txBody>
      </p:sp>
      <p:sp>
        <p:nvSpPr>
          <p:cNvPr id="31" name="文本框 30">
            <a:extLst>
              <a:ext uri="{FF2B5EF4-FFF2-40B4-BE49-F238E27FC236}">
                <a16:creationId xmlns:a16="http://schemas.microsoft.com/office/drawing/2014/main" id="{E41C2EC3-E63C-4177-8618-520400C263E1}"/>
              </a:ext>
            </a:extLst>
          </p:cNvPr>
          <p:cNvSpPr txBox="1"/>
          <p:nvPr/>
        </p:nvSpPr>
        <p:spPr>
          <a:xfrm>
            <a:off x="3236647" y="1120619"/>
            <a:ext cx="6134100" cy="369332"/>
          </a:xfrm>
          <a:prstGeom prst="rect">
            <a:avLst/>
          </a:prstGeom>
          <a:noFill/>
        </p:spPr>
        <p:txBody>
          <a:bodyPr wrap="square">
            <a:spAutoFit/>
          </a:bodyPr>
          <a:lstStyle/>
          <a:p>
            <a:r>
              <a:rPr lang="en-US" altLang="zh-CN" sz="1800" b="1" dirty="0">
                <a:solidFill>
                  <a:srgbClr val="000000"/>
                </a:solidFill>
                <a:effectLst/>
                <a:latin typeface="CMBX12"/>
              </a:rPr>
              <a:t>First CEPC IARC EDR Review Report </a:t>
            </a:r>
            <a:endParaRPr lang="zh-CN" altLang="en-US" b="1" dirty="0"/>
          </a:p>
        </p:txBody>
      </p:sp>
      <p:sp>
        <p:nvSpPr>
          <p:cNvPr id="21" name="文本框 20">
            <a:extLst>
              <a:ext uri="{FF2B5EF4-FFF2-40B4-BE49-F238E27FC236}">
                <a16:creationId xmlns:a16="http://schemas.microsoft.com/office/drawing/2014/main" id="{6B257225-7B47-4C48-BA81-8D41491C55E0}"/>
              </a:ext>
            </a:extLst>
          </p:cNvPr>
          <p:cNvSpPr txBox="1"/>
          <p:nvPr/>
        </p:nvSpPr>
        <p:spPr>
          <a:xfrm>
            <a:off x="3827157" y="6417351"/>
            <a:ext cx="6128296" cy="369332"/>
          </a:xfrm>
          <a:prstGeom prst="rect">
            <a:avLst/>
          </a:prstGeom>
          <a:noFill/>
        </p:spPr>
        <p:txBody>
          <a:bodyPr wrap="square">
            <a:spAutoFit/>
          </a:bodyPr>
          <a:lstStyle/>
          <a:p>
            <a:pPr algn="ctr"/>
            <a:r>
              <a:rPr lang="en-US" altLang="zh-CN" dirty="0">
                <a:solidFill>
                  <a:schemeClr val="accent1">
                    <a:lumMod val="75000"/>
                  </a:schemeClr>
                </a:solidFill>
              </a:rPr>
              <a:t>VC with photon absorber</a:t>
            </a:r>
            <a:endParaRPr lang="zh-CN" altLang="en-US" dirty="0"/>
          </a:p>
        </p:txBody>
      </p:sp>
    </p:spTree>
    <p:extLst>
      <p:ext uri="{BB962C8B-B14F-4D97-AF65-F5344CB8AC3E}">
        <p14:creationId xmlns:p14="http://schemas.microsoft.com/office/powerpoint/2010/main" val="89004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CFD235-4BA3-4896-976A-1D4BE6A4C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81462"/>
            <a:ext cx="12192000" cy="332439"/>
          </a:xfrm>
          <a:prstGeom prst="rect">
            <a:avLst/>
          </a:prstGeom>
        </p:spPr>
      </p:pic>
      <p:pic>
        <p:nvPicPr>
          <p:cNvPr id="11" name="图片 10">
            <a:extLst>
              <a:ext uri="{FF2B5EF4-FFF2-40B4-BE49-F238E27FC236}">
                <a16:creationId xmlns:a16="http://schemas.microsoft.com/office/drawing/2014/main" id="{E190A751-F6C6-47A0-A788-94FE2CE4D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061" y="1219385"/>
            <a:ext cx="3622973" cy="2463019"/>
          </a:xfrm>
          <a:prstGeom prst="rect">
            <a:avLst/>
          </a:prstGeom>
        </p:spPr>
      </p:pic>
      <p:pic>
        <p:nvPicPr>
          <p:cNvPr id="13" name="图片 12">
            <a:extLst>
              <a:ext uri="{FF2B5EF4-FFF2-40B4-BE49-F238E27FC236}">
                <a16:creationId xmlns:a16="http://schemas.microsoft.com/office/drawing/2014/main" id="{5EE9FA6B-6912-4F25-9E36-C67D5F382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812" y="1456737"/>
            <a:ext cx="2508958" cy="2284847"/>
          </a:xfrm>
          <a:prstGeom prst="rect">
            <a:avLst/>
          </a:prstGeom>
        </p:spPr>
      </p:pic>
      <p:pic>
        <p:nvPicPr>
          <p:cNvPr id="17" name="图片 16">
            <a:extLst>
              <a:ext uri="{FF2B5EF4-FFF2-40B4-BE49-F238E27FC236}">
                <a16:creationId xmlns:a16="http://schemas.microsoft.com/office/drawing/2014/main" id="{9E23F0E5-763C-4678-B923-DAE3C5334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8194" y="3836671"/>
            <a:ext cx="3234670" cy="1980116"/>
          </a:xfrm>
          <a:prstGeom prst="rect">
            <a:avLst/>
          </a:prstGeom>
        </p:spPr>
      </p:pic>
      <p:cxnSp>
        <p:nvCxnSpPr>
          <p:cNvPr id="3" name="直接箭头连接符 2">
            <a:extLst>
              <a:ext uri="{FF2B5EF4-FFF2-40B4-BE49-F238E27FC236}">
                <a16:creationId xmlns:a16="http://schemas.microsoft.com/office/drawing/2014/main" id="{3F8FE95B-1869-4C74-9ECB-01733C3BE469}"/>
              </a:ext>
            </a:extLst>
          </p:cNvPr>
          <p:cNvCxnSpPr>
            <a:cxnSpLocks/>
          </p:cNvCxnSpPr>
          <p:nvPr/>
        </p:nvCxnSpPr>
        <p:spPr>
          <a:xfrm flipV="1">
            <a:off x="2095500" y="5346441"/>
            <a:ext cx="3964265" cy="1101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a:extLst>
              <a:ext uri="{FF2B5EF4-FFF2-40B4-BE49-F238E27FC236}">
                <a16:creationId xmlns:a16="http://schemas.microsoft.com/office/drawing/2014/main" id="{5D0B57F6-5184-4C82-B761-CD60FAF8B649}"/>
              </a:ext>
            </a:extLst>
          </p:cNvPr>
          <p:cNvCxnSpPr>
            <a:cxnSpLocks/>
          </p:cNvCxnSpPr>
          <p:nvPr/>
        </p:nvCxnSpPr>
        <p:spPr>
          <a:xfrm flipV="1">
            <a:off x="6096000" y="5560051"/>
            <a:ext cx="658291" cy="887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C59F1E44-2AC2-4FAE-8231-3EB71EDAE33C}"/>
              </a:ext>
            </a:extLst>
          </p:cNvPr>
          <p:cNvCxnSpPr>
            <a:cxnSpLocks/>
          </p:cNvCxnSpPr>
          <p:nvPr/>
        </p:nvCxnSpPr>
        <p:spPr>
          <a:xfrm flipH="1" flipV="1">
            <a:off x="8248650" y="5816787"/>
            <a:ext cx="1754465" cy="464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619AD447-00D6-4E5C-95B3-D22E37724CF5}"/>
              </a:ext>
            </a:extLst>
          </p:cNvPr>
          <p:cNvSpPr txBox="1"/>
          <p:nvPr/>
        </p:nvSpPr>
        <p:spPr>
          <a:xfrm>
            <a:off x="349299" y="1157686"/>
            <a:ext cx="5220078" cy="1908215"/>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t>There will be 2 or 3 absorbers in one vacuum chamber, if its length is still ~11meters.</a:t>
            </a:r>
          </a:p>
          <a:p>
            <a:pPr marL="285750" indent="-285750">
              <a:buFont typeface="Wingdings" panose="05000000000000000000" pitchFamily="2" charset="2"/>
              <a:buChar char="u"/>
            </a:pPr>
            <a:r>
              <a:rPr lang="en-US" altLang="zh-CN" dirty="0"/>
              <a:t>The manufacture of absorber is very challenge;</a:t>
            </a:r>
          </a:p>
          <a:p>
            <a:pPr marL="628650" indent="-285750">
              <a:buFont typeface="Wingdings" panose="05000000000000000000" pitchFamily="2" charset="2"/>
              <a:buChar char="ü"/>
            </a:pPr>
            <a:r>
              <a:rPr lang="en-GB" altLang="zh-CN" sz="1600" dirty="0"/>
              <a:t>The complex internal geometry of the SRAs calls for the use of additive manufacturing technology; (FCC)</a:t>
            </a:r>
          </a:p>
          <a:p>
            <a:pPr marL="628650" indent="-285750">
              <a:buFont typeface="Wingdings" panose="05000000000000000000" pitchFamily="2" charset="2"/>
              <a:buChar char="ü"/>
            </a:pPr>
            <a:r>
              <a:rPr lang="en-GB" altLang="zh-CN" sz="1600" dirty="0"/>
              <a:t>Conventional  dematerializing manufacturing (mechanical processing)</a:t>
            </a:r>
            <a:endParaRPr lang="en-US" altLang="zh-CN" sz="1600" dirty="0"/>
          </a:p>
        </p:txBody>
      </p:sp>
      <p:sp>
        <p:nvSpPr>
          <p:cNvPr id="22" name="标题 2">
            <a:extLst>
              <a:ext uri="{FF2B5EF4-FFF2-40B4-BE49-F238E27FC236}">
                <a16:creationId xmlns:a16="http://schemas.microsoft.com/office/drawing/2014/main" id="{E9FA3354-707B-444B-894F-650DC6FFBE5A}"/>
              </a:ext>
            </a:extLst>
          </p:cNvPr>
          <p:cNvSpPr txBox="1">
            <a:spLocks/>
          </p:cNvSpPr>
          <p:nvPr/>
        </p:nvSpPr>
        <p:spPr>
          <a:xfrm>
            <a:off x="363894" y="142852"/>
            <a:ext cx="11066143" cy="72547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800" dirty="0">
                <a:solidFill>
                  <a:schemeClr val="accent1">
                    <a:lumMod val="75000"/>
                  </a:schemeClr>
                </a:solidFill>
                <a:latin typeface="Arial Black" panose="020B0A04020102020204" pitchFamily="34" charset="0"/>
              </a:rPr>
              <a:t>Structure of vacuum chamber with absorbers</a:t>
            </a:r>
            <a:endParaRPr lang="zh-CN" altLang="en-US" sz="2800" dirty="0">
              <a:solidFill>
                <a:schemeClr val="accent1">
                  <a:lumMod val="75000"/>
                </a:schemeClr>
              </a:solidFill>
              <a:latin typeface="Arial Black" panose="020B0A04020102020204" pitchFamily="34" charset="0"/>
            </a:endParaRPr>
          </a:p>
        </p:txBody>
      </p:sp>
      <p:pic>
        <p:nvPicPr>
          <p:cNvPr id="25" name="图片 24">
            <a:extLst>
              <a:ext uri="{FF2B5EF4-FFF2-40B4-BE49-F238E27FC236}">
                <a16:creationId xmlns:a16="http://schemas.microsoft.com/office/drawing/2014/main" id="{941AC8BC-73E4-4C16-BDF7-5E51598A89F4}"/>
              </a:ext>
            </a:extLst>
          </p:cNvPr>
          <p:cNvPicPr>
            <a:picLocks noChangeAspect="1"/>
          </p:cNvPicPr>
          <p:nvPr/>
        </p:nvPicPr>
        <p:blipFill rotWithShape="1">
          <a:blip r:embed="rId6">
            <a:extLst>
              <a:ext uri="{28A0092B-C50C-407E-A947-70E740481C1C}">
                <a14:useLocalDpi xmlns:a14="http://schemas.microsoft.com/office/drawing/2010/main" val="0"/>
              </a:ext>
            </a:extLst>
          </a:blip>
          <a:srcRect t="5703" b="7113"/>
          <a:stretch/>
        </p:blipFill>
        <p:spPr>
          <a:xfrm>
            <a:off x="5693524" y="4481801"/>
            <a:ext cx="2508172" cy="1310587"/>
          </a:xfrm>
          <a:prstGeom prst="rect">
            <a:avLst/>
          </a:prstGeom>
        </p:spPr>
      </p:pic>
      <p:sp>
        <p:nvSpPr>
          <p:cNvPr id="4" name="文本框 3">
            <a:extLst>
              <a:ext uri="{FF2B5EF4-FFF2-40B4-BE49-F238E27FC236}">
                <a16:creationId xmlns:a16="http://schemas.microsoft.com/office/drawing/2014/main" id="{0F9DA0FF-5CDB-4C42-8412-9F3C92DA829E}"/>
              </a:ext>
            </a:extLst>
          </p:cNvPr>
          <p:cNvSpPr txBox="1"/>
          <p:nvPr/>
        </p:nvSpPr>
        <p:spPr>
          <a:xfrm>
            <a:off x="363894" y="3012101"/>
            <a:ext cx="5037292" cy="923330"/>
          </a:xfrm>
          <a:prstGeom prst="rect">
            <a:avLst/>
          </a:prstGeom>
          <a:noFill/>
        </p:spPr>
        <p:txBody>
          <a:bodyPr wrap="square" rtlCol="0">
            <a:spAutoFit/>
          </a:bodyPr>
          <a:lstStyle/>
          <a:p>
            <a:pPr marL="285750" indent="-285750">
              <a:buFont typeface="Wingdings" panose="05000000000000000000" pitchFamily="2" charset="2"/>
              <a:buChar char="u"/>
            </a:pPr>
            <a:r>
              <a:rPr lang="en-US" altLang="zh-CN" dirty="0"/>
              <a:t>Lots risks of vacuum chamber with Absorbers due to the welding between beam pipe and absorbers</a:t>
            </a:r>
            <a:endParaRPr lang="zh-CN" altLang="en-US" dirty="0"/>
          </a:p>
        </p:txBody>
      </p:sp>
      <p:sp>
        <p:nvSpPr>
          <p:cNvPr id="7" name="文本框 6">
            <a:extLst>
              <a:ext uri="{FF2B5EF4-FFF2-40B4-BE49-F238E27FC236}">
                <a16:creationId xmlns:a16="http://schemas.microsoft.com/office/drawing/2014/main" id="{88F5919E-64C0-46FB-AEF0-17659E21A670}"/>
              </a:ext>
            </a:extLst>
          </p:cNvPr>
          <p:cNvSpPr txBox="1"/>
          <p:nvPr/>
        </p:nvSpPr>
        <p:spPr>
          <a:xfrm>
            <a:off x="658291" y="3881630"/>
            <a:ext cx="4911085" cy="2585323"/>
          </a:xfrm>
          <a:prstGeom prst="rect">
            <a:avLst/>
          </a:prstGeom>
          <a:noFill/>
        </p:spPr>
        <p:txBody>
          <a:bodyPr wrap="square" rtlCol="0">
            <a:spAutoFit/>
          </a:bodyPr>
          <a:lstStyle/>
          <a:p>
            <a:pPr marL="285750" indent="-285750">
              <a:buFont typeface="Wingdings" panose="05000000000000000000" pitchFamily="2" charset="2"/>
              <a:buChar char="ü"/>
            </a:pPr>
            <a:r>
              <a:rPr lang="en-US" altLang="zh-CN" b="0" i="0" dirty="0">
                <a:solidFill>
                  <a:srgbClr val="24292F"/>
                </a:solidFill>
                <a:effectLst/>
                <a:latin typeface="Noto Sans SC"/>
              </a:rPr>
              <a:t>The risk of leakage has increased due to the large number of welding seals.(</a:t>
            </a:r>
            <a:r>
              <a:rPr lang="zh-CN" altLang="en-US" b="0" i="0" dirty="0">
                <a:solidFill>
                  <a:srgbClr val="24292F"/>
                </a:solidFill>
                <a:effectLst/>
                <a:latin typeface="Noto Sans SC"/>
              </a:rPr>
              <a:t>焊缝漏的风险</a:t>
            </a:r>
            <a:r>
              <a:rPr lang="en-US" altLang="zh-CN" b="0" i="0" dirty="0">
                <a:solidFill>
                  <a:srgbClr val="24292F"/>
                </a:solidFill>
                <a:effectLst/>
                <a:latin typeface="Noto Sans SC"/>
              </a:rPr>
              <a:t>)</a:t>
            </a:r>
          </a:p>
          <a:p>
            <a:pPr marL="285750" indent="-285750">
              <a:buFont typeface="Wingdings" panose="05000000000000000000" pitchFamily="2" charset="2"/>
              <a:buChar char="ü"/>
            </a:pPr>
            <a:r>
              <a:rPr lang="en-US" altLang="zh-CN" dirty="0"/>
              <a:t>Extra impedance due to mechanical Dimension error</a:t>
            </a:r>
            <a:r>
              <a:rPr lang="zh-CN" altLang="en-US" dirty="0"/>
              <a:t>；</a:t>
            </a:r>
            <a:endParaRPr lang="en-US" altLang="zh-CN" dirty="0"/>
          </a:p>
          <a:p>
            <a:pPr marL="285750" indent="-285750">
              <a:buFont typeface="Wingdings" panose="05000000000000000000" pitchFamily="2" charset="2"/>
              <a:buChar char="ü"/>
            </a:pPr>
            <a:r>
              <a:rPr lang="en-US" altLang="zh-CN" dirty="0"/>
              <a:t>More outgassing due to outer welding;(</a:t>
            </a:r>
            <a:r>
              <a:rPr lang="zh-CN" altLang="en-US" dirty="0"/>
              <a:t>外焊接带来夹气</a:t>
            </a:r>
            <a:r>
              <a:rPr lang="en-US" altLang="zh-CN" dirty="0"/>
              <a:t>)</a:t>
            </a:r>
          </a:p>
          <a:p>
            <a:pPr marL="285750" indent="-285750">
              <a:buFont typeface="Wingdings" panose="05000000000000000000" pitchFamily="2" charset="2"/>
              <a:buChar char="ü"/>
            </a:pPr>
            <a:r>
              <a:rPr lang="en-US" altLang="zh-CN" dirty="0"/>
              <a:t>Prototypes should be taken out to test feasibility. </a:t>
            </a:r>
          </a:p>
          <a:p>
            <a:pPr marL="285750" indent="-285750">
              <a:buFont typeface="Wingdings" panose="05000000000000000000" pitchFamily="2" charset="2"/>
              <a:buChar char="ü"/>
            </a:pPr>
            <a:endParaRPr lang="zh-CN" altLang="en-US" dirty="0"/>
          </a:p>
        </p:txBody>
      </p:sp>
    </p:spTree>
    <p:extLst>
      <p:ext uri="{BB962C8B-B14F-4D97-AF65-F5344CB8AC3E}">
        <p14:creationId xmlns:p14="http://schemas.microsoft.com/office/powerpoint/2010/main" val="3570335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1DA1DE3-0085-4693-BD0C-F22B8AEE2E49}"/>
              </a:ext>
            </a:extLst>
          </p:cNvPr>
          <p:cNvSpPr>
            <a:spLocks noGrp="1"/>
          </p:cNvSpPr>
          <p:nvPr>
            <p:ph type="title"/>
          </p:nvPr>
        </p:nvSpPr>
        <p:spPr/>
        <p:txBody>
          <a:bodyPr/>
          <a:lstStyle/>
          <a:p>
            <a:r>
              <a:rPr lang="en-US" altLang="zh-CN" dirty="0"/>
              <a:t>Mechanical adaption with magnets</a:t>
            </a:r>
            <a:endParaRPr lang="zh-CN" altLang="en-US" dirty="0"/>
          </a:p>
        </p:txBody>
      </p:sp>
      <p:sp>
        <p:nvSpPr>
          <p:cNvPr id="7" name="文本框 6">
            <a:extLst>
              <a:ext uri="{FF2B5EF4-FFF2-40B4-BE49-F238E27FC236}">
                <a16:creationId xmlns:a16="http://schemas.microsoft.com/office/drawing/2014/main" id="{1930A927-317A-4F46-B36A-12F7EE082E56}"/>
              </a:ext>
            </a:extLst>
          </p:cNvPr>
          <p:cNvSpPr txBox="1"/>
          <p:nvPr/>
        </p:nvSpPr>
        <p:spPr>
          <a:xfrm>
            <a:off x="0" y="6533928"/>
            <a:ext cx="11134725" cy="230832"/>
          </a:xfrm>
          <a:prstGeom prst="rect">
            <a:avLst/>
          </a:prstGeom>
          <a:noFill/>
        </p:spPr>
        <p:txBody>
          <a:bodyPr wrap="square">
            <a:spAutoFit/>
          </a:bodyPr>
          <a:lstStyle/>
          <a:p>
            <a:r>
              <a:rPr lang="en-US" altLang="zh-CN" sz="900" dirty="0">
                <a:latin typeface="Segoe UI" panose="020B0502040204020203" pitchFamily="34" charset="0"/>
              </a:rPr>
              <a:t>[1]GAO J. CEPC Technical Design Report: Accelerator [J]. Radiation Detection Technology and Methods, 2024, 8(1): 1-1105.</a:t>
            </a:r>
            <a:endParaRPr lang="zh-CN" altLang="en-US" sz="900" dirty="0"/>
          </a:p>
        </p:txBody>
      </p:sp>
      <p:pic>
        <p:nvPicPr>
          <p:cNvPr id="9" name="图片 8">
            <a:extLst>
              <a:ext uri="{FF2B5EF4-FFF2-40B4-BE49-F238E27FC236}">
                <a16:creationId xmlns:a16="http://schemas.microsoft.com/office/drawing/2014/main" id="{8A0FF141-FCEE-4791-B256-D2C0B8935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 y="4119154"/>
            <a:ext cx="3205717" cy="2446743"/>
          </a:xfrm>
          <a:prstGeom prst="rect">
            <a:avLst/>
          </a:prstGeom>
        </p:spPr>
      </p:pic>
      <p:pic>
        <p:nvPicPr>
          <p:cNvPr id="11" name="图片 10">
            <a:extLst>
              <a:ext uri="{FF2B5EF4-FFF2-40B4-BE49-F238E27FC236}">
                <a16:creationId xmlns:a16="http://schemas.microsoft.com/office/drawing/2014/main" id="{1B7F2088-2C4B-423C-8A49-C9368AD4E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389" y="4145039"/>
            <a:ext cx="3590926" cy="2420858"/>
          </a:xfrm>
          <a:prstGeom prst="rect">
            <a:avLst/>
          </a:prstGeom>
        </p:spPr>
      </p:pic>
      <p:pic>
        <p:nvPicPr>
          <p:cNvPr id="18" name="图片 17">
            <a:extLst>
              <a:ext uri="{FF2B5EF4-FFF2-40B4-BE49-F238E27FC236}">
                <a16:creationId xmlns:a16="http://schemas.microsoft.com/office/drawing/2014/main" id="{DCE43E5A-9807-47CC-9548-06E5716BA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34" y="1101514"/>
            <a:ext cx="2810717" cy="2682188"/>
          </a:xfrm>
          <a:prstGeom prst="rect">
            <a:avLst/>
          </a:prstGeom>
        </p:spPr>
      </p:pic>
      <p:pic>
        <p:nvPicPr>
          <p:cNvPr id="34" name="图片 33">
            <a:extLst>
              <a:ext uri="{FF2B5EF4-FFF2-40B4-BE49-F238E27FC236}">
                <a16:creationId xmlns:a16="http://schemas.microsoft.com/office/drawing/2014/main" id="{EC31668A-E80B-4798-AEA7-1EDC6AFA9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6515" y="3967156"/>
            <a:ext cx="2741948" cy="2682188"/>
          </a:xfrm>
          <a:prstGeom prst="rect">
            <a:avLst/>
          </a:prstGeom>
        </p:spPr>
      </p:pic>
      <p:grpSp>
        <p:nvGrpSpPr>
          <p:cNvPr id="10" name="组合 9">
            <a:extLst>
              <a:ext uri="{FF2B5EF4-FFF2-40B4-BE49-F238E27FC236}">
                <a16:creationId xmlns:a16="http://schemas.microsoft.com/office/drawing/2014/main" id="{F7A3F57B-522C-4111-9BA7-7FE0F0186811}"/>
              </a:ext>
            </a:extLst>
          </p:cNvPr>
          <p:cNvGrpSpPr/>
          <p:nvPr/>
        </p:nvGrpSpPr>
        <p:grpSpPr>
          <a:xfrm>
            <a:off x="3791339" y="1076645"/>
            <a:ext cx="7543584" cy="2682188"/>
            <a:chOff x="12722882" y="626305"/>
            <a:chExt cx="8595732" cy="3438603"/>
          </a:xfrm>
        </p:grpSpPr>
        <p:pic>
          <p:nvPicPr>
            <p:cNvPr id="12" name="图片 11">
              <a:extLst>
                <a:ext uri="{FF2B5EF4-FFF2-40B4-BE49-F238E27FC236}">
                  <a16:creationId xmlns:a16="http://schemas.microsoft.com/office/drawing/2014/main" id="{4BF38E15-FE76-4D03-B217-76B476B9672E}"/>
                </a:ext>
              </a:extLst>
            </p:cNvPr>
            <p:cNvPicPr>
              <a:picLocks noChangeAspect="1"/>
            </p:cNvPicPr>
            <p:nvPr/>
          </p:nvPicPr>
          <p:blipFill>
            <a:blip r:embed="rId6"/>
            <a:stretch>
              <a:fillRect/>
            </a:stretch>
          </p:blipFill>
          <p:spPr>
            <a:xfrm>
              <a:off x="12722882" y="626305"/>
              <a:ext cx="8595732" cy="3438603"/>
            </a:xfrm>
            <a:prstGeom prst="rect">
              <a:avLst/>
            </a:prstGeom>
          </p:spPr>
        </p:pic>
        <p:pic>
          <p:nvPicPr>
            <p:cNvPr id="13" name="图片 12">
              <a:extLst>
                <a:ext uri="{FF2B5EF4-FFF2-40B4-BE49-F238E27FC236}">
                  <a16:creationId xmlns:a16="http://schemas.microsoft.com/office/drawing/2014/main" id="{FCEB3EAC-65EC-4F90-BDEC-58475EDF60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51298" y="1660604"/>
              <a:ext cx="1575612" cy="849480"/>
            </a:xfrm>
            <a:prstGeom prst="rect">
              <a:avLst/>
            </a:prstGeom>
          </p:spPr>
        </p:pic>
        <p:sp>
          <p:nvSpPr>
            <p:cNvPr id="14" name="矩形 13">
              <a:extLst>
                <a:ext uri="{FF2B5EF4-FFF2-40B4-BE49-F238E27FC236}">
                  <a16:creationId xmlns:a16="http://schemas.microsoft.com/office/drawing/2014/main" id="{81DECDA7-8FF5-4D8A-AC0D-9DC7DC3A1B0B}"/>
                </a:ext>
              </a:extLst>
            </p:cNvPr>
            <p:cNvSpPr/>
            <p:nvPr/>
          </p:nvSpPr>
          <p:spPr>
            <a:xfrm>
              <a:off x="15714247" y="1654162"/>
              <a:ext cx="789523" cy="190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4FDBD4DA-13DA-49CD-9CF7-A66104B1B39D}"/>
                </a:ext>
              </a:extLst>
            </p:cNvPr>
            <p:cNvSpPr/>
            <p:nvPr/>
          </p:nvSpPr>
          <p:spPr>
            <a:xfrm>
              <a:off x="15944143" y="1997829"/>
              <a:ext cx="221073" cy="265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9BD12103-E2A7-4BD3-9B92-5CDAAAF12D0C}"/>
                </a:ext>
              </a:extLst>
            </p:cNvPr>
            <p:cNvSpPr/>
            <p:nvPr/>
          </p:nvSpPr>
          <p:spPr>
            <a:xfrm>
              <a:off x="15688696" y="2339165"/>
              <a:ext cx="789523" cy="181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F99F675B-AEC9-4FB7-8556-A2FF36292C5E}"/>
                </a:ext>
              </a:extLst>
            </p:cNvPr>
            <p:cNvSpPr/>
            <p:nvPr/>
          </p:nvSpPr>
          <p:spPr>
            <a:xfrm>
              <a:off x="16380831" y="1929051"/>
              <a:ext cx="239107" cy="323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77092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AB043C-C613-4422-A2A4-568348100EF4}"/>
              </a:ext>
            </a:extLst>
          </p:cNvPr>
          <p:cNvSpPr>
            <a:spLocks noGrp="1"/>
          </p:cNvSpPr>
          <p:nvPr>
            <p:ph type="title"/>
          </p:nvPr>
        </p:nvSpPr>
        <p:spPr/>
        <p:txBody>
          <a:bodyPr>
            <a:normAutofit fontScale="90000"/>
          </a:bodyPr>
          <a:lstStyle/>
          <a:p>
            <a:r>
              <a:rPr lang="en-US" altLang="zh-CN" dirty="0"/>
              <a:t>Preliminary design of absorbers power and distribution </a:t>
            </a:r>
            <a:endParaRPr lang="zh-CN" altLang="en-US" dirty="0"/>
          </a:p>
        </p:txBody>
      </p:sp>
      <p:graphicFrame>
        <p:nvGraphicFramePr>
          <p:cNvPr id="4" name="内容占位符 3">
            <a:extLst>
              <a:ext uri="{FF2B5EF4-FFF2-40B4-BE49-F238E27FC236}">
                <a16:creationId xmlns:a16="http://schemas.microsoft.com/office/drawing/2014/main" id="{D4201D10-8478-4973-AD1B-0613D994051E}"/>
              </a:ext>
            </a:extLst>
          </p:cNvPr>
          <p:cNvGraphicFramePr>
            <a:graphicFrameLocks noGrp="1"/>
          </p:cNvGraphicFramePr>
          <p:nvPr>
            <p:ph idx="1"/>
            <p:extLst>
              <p:ext uri="{D42A27DB-BD31-4B8C-83A1-F6EECF244321}">
                <p14:modId xmlns:p14="http://schemas.microsoft.com/office/powerpoint/2010/main" val="3495719774"/>
              </p:ext>
            </p:extLst>
          </p:nvPr>
        </p:nvGraphicFramePr>
        <p:xfrm>
          <a:off x="0" y="1428108"/>
          <a:ext cx="3625875" cy="5287040"/>
        </p:xfrm>
        <a:graphic>
          <a:graphicData uri="http://schemas.openxmlformats.org/drawingml/2006/table">
            <a:tbl>
              <a:tblPr>
                <a:tableStyleId>{69CF1AB2-1976-4502-BF36-3FF5EA218861}</a:tableStyleId>
              </a:tblPr>
              <a:tblGrid>
                <a:gridCol w="757424">
                  <a:extLst>
                    <a:ext uri="{9D8B030D-6E8A-4147-A177-3AD203B41FA5}">
                      <a16:colId xmlns:a16="http://schemas.microsoft.com/office/drawing/2014/main" val="1806546203"/>
                    </a:ext>
                  </a:extLst>
                </a:gridCol>
                <a:gridCol w="774027">
                  <a:extLst>
                    <a:ext uri="{9D8B030D-6E8A-4147-A177-3AD203B41FA5}">
                      <a16:colId xmlns:a16="http://schemas.microsoft.com/office/drawing/2014/main" val="1708733607"/>
                    </a:ext>
                  </a:extLst>
                </a:gridCol>
                <a:gridCol w="1047212">
                  <a:extLst>
                    <a:ext uri="{9D8B030D-6E8A-4147-A177-3AD203B41FA5}">
                      <a16:colId xmlns:a16="http://schemas.microsoft.com/office/drawing/2014/main" val="2599159051"/>
                    </a:ext>
                  </a:extLst>
                </a:gridCol>
                <a:gridCol w="1047212">
                  <a:extLst>
                    <a:ext uri="{9D8B030D-6E8A-4147-A177-3AD203B41FA5}">
                      <a16:colId xmlns:a16="http://schemas.microsoft.com/office/drawing/2014/main" val="3175121917"/>
                    </a:ext>
                  </a:extLst>
                </a:gridCol>
              </a:tblGrid>
              <a:tr h="251351">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No.</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u="none" strike="noStrike" dirty="0">
                          <a:effectLst/>
                        </a:rPr>
                        <a:t>SR Power (</a:t>
                      </a:r>
                      <a:r>
                        <a:rPr lang="en-US" sz="1400" u="none" strike="noStrike" dirty="0">
                          <a:effectLst/>
                        </a:rPr>
                        <a:t>W)</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u="none" strike="noStrike" dirty="0">
                          <a:solidFill>
                            <a:srgbClr val="FF0000"/>
                          </a:solidFill>
                          <a:effectLst/>
                        </a:rPr>
                        <a:t>Power density (</a:t>
                      </a:r>
                      <a:r>
                        <a:rPr lang="en-US" sz="1400" u="none" strike="noStrike" dirty="0">
                          <a:solidFill>
                            <a:srgbClr val="FF0000"/>
                          </a:solidFill>
                          <a:effectLst/>
                        </a:rPr>
                        <a:t>W/mm</a:t>
                      </a:r>
                      <a:r>
                        <a:rPr lang="en-US" sz="1400" u="none" strike="noStrike" baseline="30000" dirty="0">
                          <a:solidFill>
                            <a:srgbClr val="FF0000"/>
                          </a:solidFill>
                          <a:effectLst/>
                        </a:rPr>
                        <a:t>2</a:t>
                      </a:r>
                      <a:r>
                        <a:rPr lang="en-US" sz="1400" u="none" strike="noStrike" dirty="0">
                          <a:effectLst/>
                        </a:rPr>
                        <a:t>)</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u="none" strike="noStrike" dirty="0">
                          <a:effectLst/>
                        </a:rPr>
                        <a:t>Distance(mm)</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2076" marR="2076" marT="2076" marB="0" anchor="ctr"/>
                </a:tc>
                <a:extLst>
                  <a:ext uri="{0D108BD9-81ED-4DB2-BD59-A6C34878D82A}">
                    <a16:rowId xmlns:a16="http://schemas.microsoft.com/office/drawing/2014/main" val="4164837623"/>
                  </a:ext>
                </a:extLst>
              </a:tr>
              <a:tr h="153634">
                <a:tc>
                  <a:txBody>
                    <a:bodyPr/>
                    <a:lstStyle/>
                    <a:p>
                      <a:pPr algn="l" fontAlgn="ctr"/>
                      <a:r>
                        <a:rPr lang="en-US" sz="1400" u="none" strike="noStrike" dirty="0">
                          <a:effectLst/>
                        </a:rPr>
                        <a:t>ABS_01</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4311.53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101.31 </a:t>
                      </a:r>
                    </a:p>
                  </a:txBody>
                  <a:tcPr marL="4763" marR="4763" marT="4763" marB="0" anchor="ctr"/>
                </a:tc>
                <a:tc>
                  <a:txBody>
                    <a:bodyPr/>
                    <a:lstStyle/>
                    <a:p>
                      <a:pPr algn="ctr" fontAlgn="ct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2410458228"/>
                  </a:ext>
                </a:extLst>
              </a:tr>
              <a:tr h="296312">
                <a:tc>
                  <a:txBody>
                    <a:bodyPr/>
                    <a:lstStyle/>
                    <a:p>
                      <a:pPr algn="l" fontAlgn="ctr"/>
                      <a:r>
                        <a:rPr lang="en-US" sz="1400" u="none" strike="noStrike">
                          <a:effectLst/>
                        </a:rPr>
                        <a:t>ABS_02</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4204.12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95.17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5893</a:t>
                      </a:r>
                    </a:p>
                  </a:txBody>
                  <a:tcPr marL="4763" marR="4763" marT="4763" marB="0" anchor="ctr"/>
                </a:tc>
                <a:extLst>
                  <a:ext uri="{0D108BD9-81ED-4DB2-BD59-A6C34878D82A}">
                    <a16:rowId xmlns:a16="http://schemas.microsoft.com/office/drawing/2014/main" val="2894945596"/>
                  </a:ext>
                </a:extLst>
              </a:tr>
              <a:tr h="230590">
                <a:tc>
                  <a:txBody>
                    <a:bodyPr/>
                    <a:lstStyle/>
                    <a:p>
                      <a:pPr algn="l" fontAlgn="ctr"/>
                      <a:r>
                        <a:rPr lang="en-US" sz="1400" u="none" strike="noStrike">
                          <a:effectLst/>
                        </a:rPr>
                        <a:t>ABS_03</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4403.59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96.33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5697</a:t>
                      </a:r>
                    </a:p>
                  </a:txBody>
                  <a:tcPr marL="4763" marR="4763" marT="4763" marB="0" anchor="ctr"/>
                </a:tc>
                <a:extLst>
                  <a:ext uri="{0D108BD9-81ED-4DB2-BD59-A6C34878D82A}">
                    <a16:rowId xmlns:a16="http://schemas.microsoft.com/office/drawing/2014/main" val="3532670837"/>
                  </a:ext>
                </a:extLst>
              </a:tr>
              <a:tr h="230590">
                <a:tc>
                  <a:txBody>
                    <a:bodyPr/>
                    <a:lstStyle/>
                    <a:p>
                      <a:pPr algn="l" fontAlgn="ctr"/>
                      <a:r>
                        <a:rPr lang="en-US" sz="1400" u="none" strike="noStrike">
                          <a:effectLst/>
                        </a:rPr>
                        <a:t>ABS_04</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4280.84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107.48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6100</a:t>
                      </a:r>
                    </a:p>
                  </a:txBody>
                  <a:tcPr marL="4763" marR="4763" marT="4763" marB="0" anchor="ctr"/>
                </a:tc>
                <a:extLst>
                  <a:ext uri="{0D108BD9-81ED-4DB2-BD59-A6C34878D82A}">
                    <a16:rowId xmlns:a16="http://schemas.microsoft.com/office/drawing/2014/main" val="2183977559"/>
                  </a:ext>
                </a:extLst>
              </a:tr>
              <a:tr h="230590">
                <a:tc>
                  <a:txBody>
                    <a:bodyPr/>
                    <a:lstStyle/>
                    <a:p>
                      <a:pPr algn="l" fontAlgn="ctr"/>
                      <a:r>
                        <a:rPr lang="en-US" sz="1400" u="none" strike="noStrike">
                          <a:effectLst/>
                        </a:rPr>
                        <a:t>ABS_05</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4265.50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101.40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6675</a:t>
                      </a:r>
                    </a:p>
                  </a:txBody>
                  <a:tcPr marL="4763" marR="4763" marT="4763" marB="0" anchor="ctr"/>
                </a:tc>
                <a:extLst>
                  <a:ext uri="{0D108BD9-81ED-4DB2-BD59-A6C34878D82A}">
                    <a16:rowId xmlns:a16="http://schemas.microsoft.com/office/drawing/2014/main" val="3502780347"/>
                  </a:ext>
                </a:extLst>
              </a:tr>
              <a:tr h="230590">
                <a:tc>
                  <a:txBody>
                    <a:bodyPr/>
                    <a:lstStyle/>
                    <a:p>
                      <a:pPr algn="l" fontAlgn="ctr"/>
                      <a:r>
                        <a:rPr lang="en-US" sz="1400" u="none" strike="noStrike">
                          <a:effectLst/>
                        </a:rPr>
                        <a:t>ABS_06</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3912.60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99.13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5247</a:t>
                      </a:r>
                    </a:p>
                  </a:txBody>
                  <a:tcPr marL="4763" marR="4763" marT="4763" marB="0" anchor="ctr"/>
                </a:tc>
                <a:extLst>
                  <a:ext uri="{0D108BD9-81ED-4DB2-BD59-A6C34878D82A}">
                    <a16:rowId xmlns:a16="http://schemas.microsoft.com/office/drawing/2014/main" val="1945410779"/>
                  </a:ext>
                </a:extLst>
              </a:tr>
              <a:tr h="230590">
                <a:tc>
                  <a:txBody>
                    <a:bodyPr/>
                    <a:lstStyle/>
                    <a:p>
                      <a:pPr algn="l" fontAlgn="ctr"/>
                      <a:r>
                        <a:rPr lang="en-US" sz="1400" u="none" strike="noStrike">
                          <a:effectLst/>
                        </a:rPr>
                        <a:t>ABS_07</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4173.44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93.85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5793</a:t>
                      </a:r>
                    </a:p>
                  </a:txBody>
                  <a:tcPr marL="4763" marR="4763" marT="4763" marB="0" anchor="ctr"/>
                </a:tc>
                <a:extLst>
                  <a:ext uri="{0D108BD9-81ED-4DB2-BD59-A6C34878D82A}">
                    <a16:rowId xmlns:a16="http://schemas.microsoft.com/office/drawing/2014/main" val="2744900989"/>
                  </a:ext>
                </a:extLst>
              </a:tr>
              <a:tr h="230590">
                <a:tc>
                  <a:txBody>
                    <a:bodyPr/>
                    <a:lstStyle/>
                    <a:p>
                      <a:pPr algn="l" fontAlgn="ctr"/>
                      <a:r>
                        <a:rPr lang="en-US" sz="1400" u="none" strike="noStrike" dirty="0">
                          <a:effectLst/>
                        </a:rPr>
                        <a:t>ABS_08</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4326.87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94.98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5547</a:t>
                      </a:r>
                    </a:p>
                  </a:txBody>
                  <a:tcPr marL="4763" marR="4763" marT="4763" marB="0" anchor="ctr"/>
                </a:tc>
                <a:extLst>
                  <a:ext uri="{0D108BD9-81ED-4DB2-BD59-A6C34878D82A}">
                    <a16:rowId xmlns:a16="http://schemas.microsoft.com/office/drawing/2014/main" val="3041330481"/>
                  </a:ext>
                </a:extLst>
              </a:tr>
              <a:tr h="153634">
                <a:tc>
                  <a:txBody>
                    <a:bodyPr/>
                    <a:lstStyle/>
                    <a:p>
                      <a:pPr algn="l" fontAlgn="ctr"/>
                      <a:r>
                        <a:rPr lang="en-US" sz="1400" u="none" strike="noStrike">
                          <a:effectLst/>
                        </a:rPr>
                        <a:t>ABS_09</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4127.41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101.96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6334</a:t>
                      </a:r>
                    </a:p>
                  </a:txBody>
                  <a:tcPr marL="4763" marR="4763" marT="4763" marB="0" anchor="ctr"/>
                </a:tc>
                <a:extLst>
                  <a:ext uri="{0D108BD9-81ED-4DB2-BD59-A6C34878D82A}">
                    <a16:rowId xmlns:a16="http://schemas.microsoft.com/office/drawing/2014/main" val="1176965229"/>
                  </a:ext>
                </a:extLst>
              </a:tr>
              <a:tr h="230590">
                <a:tc>
                  <a:txBody>
                    <a:bodyPr/>
                    <a:lstStyle/>
                    <a:p>
                      <a:pPr algn="l" fontAlgn="ctr"/>
                      <a:r>
                        <a:rPr lang="en-US" sz="1400" u="none" strike="noStrike">
                          <a:effectLst/>
                        </a:rPr>
                        <a:t>ABS_10</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4234.81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99.77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6093</a:t>
                      </a:r>
                    </a:p>
                  </a:txBody>
                  <a:tcPr marL="4763" marR="4763" marT="4763" marB="0" anchor="ctr"/>
                </a:tc>
                <a:extLst>
                  <a:ext uri="{0D108BD9-81ED-4DB2-BD59-A6C34878D82A}">
                    <a16:rowId xmlns:a16="http://schemas.microsoft.com/office/drawing/2014/main" val="581020836"/>
                  </a:ext>
                </a:extLst>
              </a:tr>
              <a:tr h="230590">
                <a:tc>
                  <a:txBody>
                    <a:bodyPr/>
                    <a:lstStyle/>
                    <a:p>
                      <a:pPr algn="l" fontAlgn="ctr"/>
                      <a:r>
                        <a:rPr lang="en-US" sz="1400" u="none" strike="noStrike">
                          <a:effectLst/>
                        </a:rPr>
                        <a:t>ABS_11</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4265.50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98.00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5686</a:t>
                      </a:r>
                    </a:p>
                  </a:txBody>
                  <a:tcPr marL="4763" marR="4763" marT="4763" marB="0" anchor="ctr"/>
                </a:tc>
                <a:extLst>
                  <a:ext uri="{0D108BD9-81ED-4DB2-BD59-A6C34878D82A}">
                    <a16:rowId xmlns:a16="http://schemas.microsoft.com/office/drawing/2014/main" val="2383060549"/>
                  </a:ext>
                </a:extLst>
              </a:tr>
              <a:tr h="230590">
                <a:tc>
                  <a:txBody>
                    <a:bodyPr/>
                    <a:lstStyle/>
                    <a:p>
                      <a:pPr algn="l" fontAlgn="ctr"/>
                      <a:r>
                        <a:rPr lang="en-US" sz="1400" u="none" strike="noStrike">
                          <a:effectLst/>
                        </a:rPr>
                        <a:t>ABS_12</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4158.09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91.23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5693</a:t>
                      </a:r>
                    </a:p>
                  </a:txBody>
                  <a:tcPr marL="4763" marR="4763" marT="4763" marB="0" anchor="ctr"/>
                </a:tc>
                <a:extLst>
                  <a:ext uri="{0D108BD9-81ED-4DB2-BD59-A6C34878D82A}">
                    <a16:rowId xmlns:a16="http://schemas.microsoft.com/office/drawing/2014/main" val="1836099681"/>
                  </a:ext>
                </a:extLst>
              </a:tr>
              <a:tr h="230590">
                <a:tc>
                  <a:txBody>
                    <a:bodyPr/>
                    <a:lstStyle/>
                    <a:p>
                      <a:pPr algn="l" fontAlgn="ctr"/>
                      <a:r>
                        <a:rPr lang="en-US" sz="1400" u="none" strike="noStrike">
                          <a:effectLst/>
                        </a:rPr>
                        <a:t>ABS_13</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4188.78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90.27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5590</a:t>
                      </a:r>
                    </a:p>
                  </a:txBody>
                  <a:tcPr marL="4763" marR="4763" marT="4763" marB="0" anchor="ctr"/>
                </a:tc>
                <a:extLst>
                  <a:ext uri="{0D108BD9-81ED-4DB2-BD59-A6C34878D82A}">
                    <a16:rowId xmlns:a16="http://schemas.microsoft.com/office/drawing/2014/main" val="4041949258"/>
                  </a:ext>
                </a:extLst>
              </a:tr>
              <a:tr h="153634">
                <a:tc>
                  <a:txBody>
                    <a:bodyPr/>
                    <a:lstStyle/>
                    <a:p>
                      <a:pPr algn="l" fontAlgn="ctr"/>
                      <a:r>
                        <a:rPr lang="en-US" sz="1400" u="none" strike="noStrike">
                          <a:effectLst/>
                        </a:rPr>
                        <a:t>ABS_14</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4250.15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101.10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6601</a:t>
                      </a:r>
                    </a:p>
                  </a:txBody>
                  <a:tcPr marL="4763" marR="4763" marT="4763" marB="0" anchor="ctr"/>
                </a:tc>
                <a:extLst>
                  <a:ext uri="{0D108BD9-81ED-4DB2-BD59-A6C34878D82A}">
                    <a16:rowId xmlns:a16="http://schemas.microsoft.com/office/drawing/2014/main" val="163935727"/>
                  </a:ext>
                </a:extLst>
              </a:tr>
              <a:tr h="230590">
                <a:tc>
                  <a:txBody>
                    <a:bodyPr/>
                    <a:lstStyle/>
                    <a:p>
                      <a:pPr algn="l" fontAlgn="ctr"/>
                      <a:r>
                        <a:rPr lang="en-US" sz="1400" u="none" strike="noStrike">
                          <a:effectLst/>
                        </a:rPr>
                        <a:t>ABS_15</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4188.78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93.87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6688</a:t>
                      </a:r>
                    </a:p>
                  </a:txBody>
                  <a:tcPr marL="4763" marR="4763" marT="4763" marB="0" anchor="ctr"/>
                </a:tc>
                <a:extLst>
                  <a:ext uri="{0D108BD9-81ED-4DB2-BD59-A6C34878D82A}">
                    <a16:rowId xmlns:a16="http://schemas.microsoft.com/office/drawing/2014/main" val="2751306135"/>
                  </a:ext>
                </a:extLst>
              </a:tr>
              <a:tr h="230590">
                <a:tc>
                  <a:txBody>
                    <a:bodyPr/>
                    <a:lstStyle/>
                    <a:p>
                      <a:pPr algn="l" fontAlgn="ctr"/>
                      <a:r>
                        <a:rPr lang="en-US" sz="1400" u="none" strike="noStrike">
                          <a:effectLst/>
                        </a:rPr>
                        <a:t>ABS_16</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4142.75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87.60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6263</a:t>
                      </a:r>
                    </a:p>
                  </a:txBody>
                  <a:tcPr marL="4763" marR="4763" marT="4763" marB="0" anchor="ctr"/>
                </a:tc>
                <a:extLst>
                  <a:ext uri="{0D108BD9-81ED-4DB2-BD59-A6C34878D82A}">
                    <a16:rowId xmlns:a16="http://schemas.microsoft.com/office/drawing/2014/main" val="2263071869"/>
                  </a:ext>
                </a:extLst>
              </a:tr>
              <a:tr h="153634">
                <a:tc>
                  <a:txBody>
                    <a:bodyPr/>
                    <a:lstStyle/>
                    <a:p>
                      <a:pPr algn="l" fontAlgn="ctr"/>
                      <a:r>
                        <a:rPr lang="en-US" sz="1400" u="none" strike="noStrike">
                          <a:effectLst/>
                        </a:rPr>
                        <a:t>ABS_17</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4112.06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83.30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6128</a:t>
                      </a:r>
                    </a:p>
                  </a:txBody>
                  <a:tcPr marL="4763" marR="4763" marT="4763" marB="0" anchor="ctr"/>
                </a:tc>
                <a:extLst>
                  <a:ext uri="{0D108BD9-81ED-4DB2-BD59-A6C34878D82A}">
                    <a16:rowId xmlns:a16="http://schemas.microsoft.com/office/drawing/2014/main" val="477799161"/>
                  </a:ext>
                </a:extLst>
              </a:tr>
              <a:tr h="230590">
                <a:tc>
                  <a:txBody>
                    <a:bodyPr/>
                    <a:lstStyle/>
                    <a:p>
                      <a:pPr algn="l" fontAlgn="ctr"/>
                      <a:r>
                        <a:rPr lang="en-US" sz="1400" u="none" strike="noStrike">
                          <a:effectLst/>
                        </a:rPr>
                        <a:t>ABS_18</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4219.47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103.88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6674</a:t>
                      </a:r>
                    </a:p>
                  </a:txBody>
                  <a:tcPr marL="4763" marR="4763" marT="4763" marB="0" anchor="ctr"/>
                </a:tc>
                <a:extLst>
                  <a:ext uri="{0D108BD9-81ED-4DB2-BD59-A6C34878D82A}">
                    <a16:rowId xmlns:a16="http://schemas.microsoft.com/office/drawing/2014/main" val="73442043"/>
                  </a:ext>
                </a:extLst>
              </a:tr>
              <a:tr h="230590">
                <a:tc>
                  <a:txBody>
                    <a:bodyPr/>
                    <a:lstStyle/>
                    <a:p>
                      <a:pPr algn="l" fontAlgn="ctr"/>
                      <a:r>
                        <a:rPr lang="en-US" sz="1400" u="none" strike="noStrike">
                          <a:effectLst/>
                        </a:rPr>
                        <a:t>ABS_19</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4188.78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97.48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6993</a:t>
                      </a:r>
                    </a:p>
                  </a:txBody>
                  <a:tcPr marL="4763" marR="4763" marT="4763" marB="0" anchor="ctr"/>
                </a:tc>
                <a:extLst>
                  <a:ext uri="{0D108BD9-81ED-4DB2-BD59-A6C34878D82A}">
                    <a16:rowId xmlns:a16="http://schemas.microsoft.com/office/drawing/2014/main" val="2718927258"/>
                  </a:ext>
                </a:extLst>
              </a:tr>
              <a:tr h="230590">
                <a:tc>
                  <a:txBody>
                    <a:bodyPr/>
                    <a:lstStyle/>
                    <a:p>
                      <a:pPr algn="l" fontAlgn="ctr"/>
                      <a:r>
                        <a:rPr lang="en-US" sz="1400" u="none" strike="noStrike">
                          <a:effectLst/>
                        </a:rPr>
                        <a:t>ABS_20</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4219.47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95.64 </a:t>
                      </a:r>
                    </a:p>
                  </a:txBody>
                  <a:tcPr marL="4763" marR="4763" marT="4763" marB="0" anchor="ctr"/>
                </a:tc>
                <a:tc>
                  <a:txBody>
                    <a:bodyPr/>
                    <a:lstStyle/>
                    <a:p>
                      <a:pPr algn="ctr" fontAlgn="ctr"/>
                      <a:r>
                        <a:rPr lang="en-US" altLang="zh-CN" sz="1400" b="0" i="0" u="none" strike="noStrike">
                          <a:solidFill>
                            <a:srgbClr val="000000"/>
                          </a:solidFill>
                          <a:effectLst/>
                          <a:latin typeface="等线" panose="02010600030101010101" pitchFamily="2" charset="-122"/>
                          <a:ea typeface="等线" panose="02010600030101010101" pitchFamily="2" charset="-122"/>
                        </a:rPr>
                        <a:t>5646</a:t>
                      </a:r>
                    </a:p>
                  </a:txBody>
                  <a:tcPr marL="4763" marR="4763" marT="4763" marB="0" anchor="ctr"/>
                </a:tc>
                <a:extLst>
                  <a:ext uri="{0D108BD9-81ED-4DB2-BD59-A6C34878D82A}">
                    <a16:rowId xmlns:a16="http://schemas.microsoft.com/office/drawing/2014/main" val="252858723"/>
                  </a:ext>
                </a:extLst>
              </a:tr>
              <a:tr h="230590">
                <a:tc>
                  <a:txBody>
                    <a:bodyPr/>
                    <a:lstStyle/>
                    <a:p>
                      <a:pPr algn="l" fontAlgn="ctr"/>
                      <a:r>
                        <a:rPr lang="en-US" sz="1400" u="none" strike="noStrike">
                          <a:effectLst/>
                        </a:rPr>
                        <a:t>ABS_21</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2076" marR="2076" marT="2076"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4142.75 </a:t>
                      </a:r>
                    </a:p>
                  </a:txBody>
                  <a:tcPr marL="4763" marR="4763" marT="4763" marB="0" anchor="ctr"/>
                </a:tc>
                <a:tc>
                  <a:txBody>
                    <a:bodyPr/>
                    <a:lstStyle/>
                    <a:p>
                      <a:pPr algn="ctr" fontAlgn="ctr"/>
                      <a:r>
                        <a:rPr lang="en-US" altLang="zh-CN" sz="1400" b="0" i="0" u="none" strike="noStrike" dirty="0">
                          <a:solidFill>
                            <a:srgbClr val="FF0000"/>
                          </a:solidFill>
                          <a:effectLst/>
                          <a:latin typeface="等线" panose="02010600030101010101" pitchFamily="2" charset="-122"/>
                          <a:ea typeface="等线" panose="02010600030101010101" pitchFamily="2" charset="-122"/>
                        </a:rPr>
                        <a:t>90.71 </a:t>
                      </a:r>
                    </a:p>
                  </a:txBody>
                  <a:tcPr marL="4763" marR="4763" marT="4763"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5693</a:t>
                      </a:r>
                    </a:p>
                  </a:txBody>
                  <a:tcPr marL="4763" marR="4763" marT="4763" marB="0" anchor="ctr"/>
                </a:tc>
                <a:extLst>
                  <a:ext uri="{0D108BD9-81ED-4DB2-BD59-A6C34878D82A}">
                    <a16:rowId xmlns:a16="http://schemas.microsoft.com/office/drawing/2014/main" val="845593494"/>
                  </a:ext>
                </a:extLst>
              </a:tr>
            </a:tbl>
          </a:graphicData>
        </a:graphic>
      </p:graphicFrame>
      <p:sp>
        <p:nvSpPr>
          <p:cNvPr id="6" name="文本框 5">
            <a:extLst>
              <a:ext uri="{FF2B5EF4-FFF2-40B4-BE49-F238E27FC236}">
                <a16:creationId xmlns:a16="http://schemas.microsoft.com/office/drawing/2014/main" id="{039A98F5-211B-493C-8BA6-96A716163432}"/>
              </a:ext>
            </a:extLst>
          </p:cNvPr>
          <p:cNvSpPr txBox="1"/>
          <p:nvPr/>
        </p:nvSpPr>
        <p:spPr>
          <a:xfrm>
            <a:off x="3911600" y="1196973"/>
            <a:ext cx="7961630"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 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distance  of absorbers is about 5.2~7m, corresponding deposited power varies from 3.9~ 4.4kw. </a:t>
            </a:r>
          </a:p>
        </p:txBody>
      </p:sp>
      <p:sp>
        <p:nvSpPr>
          <p:cNvPr id="8" name="内容占位符 2">
            <a:extLst>
              <a:ext uri="{FF2B5EF4-FFF2-40B4-BE49-F238E27FC236}">
                <a16:creationId xmlns:a16="http://schemas.microsoft.com/office/drawing/2014/main" id="{02F5A85C-F8D2-4CD5-A407-7CC6B5A6A14A}"/>
              </a:ext>
            </a:extLst>
          </p:cNvPr>
          <p:cNvSpPr>
            <a:spLocks noGrp="1"/>
          </p:cNvSpPr>
          <p:nvPr/>
        </p:nvSpPr>
        <p:spPr>
          <a:xfrm>
            <a:off x="4387850" y="2657027"/>
            <a:ext cx="7669530" cy="851629"/>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dirty="0"/>
          </a:p>
        </p:txBody>
      </p:sp>
      <p:pic>
        <p:nvPicPr>
          <p:cNvPr id="9" name="图片 8">
            <a:extLst>
              <a:ext uri="{FF2B5EF4-FFF2-40B4-BE49-F238E27FC236}">
                <a16:creationId xmlns:a16="http://schemas.microsoft.com/office/drawing/2014/main" id="{B0C5066F-E983-40D9-831F-B8BB7FADAA89}"/>
              </a:ext>
            </a:extLst>
          </p:cNvPr>
          <p:cNvPicPr>
            <a:picLocks noChangeAspect="1"/>
          </p:cNvPicPr>
          <p:nvPr/>
        </p:nvPicPr>
        <p:blipFill>
          <a:blip r:embed="rId2"/>
          <a:stretch>
            <a:fillRect/>
          </a:stretch>
        </p:blipFill>
        <p:spPr>
          <a:xfrm>
            <a:off x="3670300" y="1929879"/>
            <a:ext cx="8521700" cy="1194238"/>
          </a:xfrm>
          <a:prstGeom prst="rect">
            <a:avLst/>
          </a:prstGeom>
        </p:spPr>
      </p:pic>
      <p:pic>
        <p:nvPicPr>
          <p:cNvPr id="11" name="图片 10">
            <a:extLst>
              <a:ext uri="{FF2B5EF4-FFF2-40B4-BE49-F238E27FC236}">
                <a16:creationId xmlns:a16="http://schemas.microsoft.com/office/drawing/2014/main" id="{46384A9E-9A21-4491-BCC0-BA8B883BD996}"/>
              </a:ext>
            </a:extLst>
          </p:cNvPr>
          <p:cNvPicPr>
            <a:picLocks noChangeAspect="1"/>
          </p:cNvPicPr>
          <p:nvPr/>
        </p:nvPicPr>
        <p:blipFill>
          <a:blip r:embed="rId3"/>
          <a:stretch>
            <a:fillRect/>
          </a:stretch>
        </p:blipFill>
        <p:spPr>
          <a:xfrm>
            <a:off x="3670300" y="3124117"/>
            <a:ext cx="8521700" cy="818647"/>
          </a:xfrm>
          <a:prstGeom prst="rect">
            <a:avLst/>
          </a:prstGeom>
        </p:spPr>
      </p:pic>
      <p:pic>
        <p:nvPicPr>
          <p:cNvPr id="12" name="图片 11">
            <a:extLst>
              <a:ext uri="{FF2B5EF4-FFF2-40B4-BE49-F238E27FC236}">
                <a16:creationId xmlns:a16="http://schemas.microsoft.com/office/drawing/2014/main" id="{27990599-51CE-4534-A8EF-B25F238F9D23}"/>
              </a:ext>
            </a:extLst>
          </p:cNvPr>
          <p:cNvPicPr>
            <a:picLocks noChangeAspect="1"/>
          </p:cNvPicPr>
          <p:nvPr/>
        </p:nvPicPr>
        <p:blipFill>
          <a:blip r:embed="rId4"/>
          <a:stretch>
            <a:fillRect/>
          </a:stretch>
        </p:blipFill>
        <p:spPr>
          <a:xfrm>
            <a:off x="3670300" y="3942764"/>
            <a:ext cx="8521700" cy="837883"/>
          </a:xfrm>
          <a:prstGeom prst="rect">
            <a:avLst/>
          </a:prstGeom>
        </p:spPr>
      </p:pic>
      <p:pic>
        <p:nvPicPr>
          <p:cNvPr id="13" name="图片 12">
            <a:extLst>
              <a:ext uri="{FF2B5EF4-FFF2-40B4-BE49-F238E27FC236}">
                <a16:creationId xmlns:a16="http://schemas.microsoft.com/office/drawing/2014/main" id="{C4840319-7481-4BEF-8CED-DCE61765F578}"/>
              </a:ext>
            </a:extLst>
          </p:cNvPr>
          <p:cNvPicPr>
            <a:picLocks noChangeAspect="1"/>
          </p:cNvPicPr>
          <p:nvPr/>
        </p:nvPicPr>
        <p:blipFill>
          <a:blip r:embed="rId5"/>
          <a:stretch>
            <a:fillRect/>
          </a:stretch>
        </p:blipFill>
        <p:spPr>
          <a:xfrm>
            <a:off x="3670300" y="4780647"/>
            <a:ext cx="8521700" cy="1118444"/>
          </a:xfrm>
          <a:prstGeom prst="rect">
            <a:avLst/>
          </a:prstGeom>
        </p:spPr>
      </p:pic>
      <p:pic>
        <p:nvPicPr>
          <p:cNvPr id="14" name="图片 13">
            <a:extLst>
              <a:ext uri="{FF2B5EF4-FFF2-40B4-BE49-F238E27FC236}">
                <a16:creationId xmlns:a16="http://schemas.microsoft.com/office/drawing/2014/main" id="{FB7988E3-23C2-4C10-9EDC-A0314500591A}"/>
              </a:ext>
            </a:extLst>
          </p:cNvPr>
          <p:cNvPicPr>
            <a:picLocks noChangeAspect="1"/>
          </p:cNvPicPr>
          <p:nvPr/>
        </p:nvPicPr>
        <p:blipFill>
          <a:blip r:embed="rId6"/>
          <a:stretch>
            <a:fillRect/>
          </a:stretch>
        </p:blipFill>
        <p:spPr>
          <a:xfrm>
            <a:off x="3670300" y="5899091"/>
            <a:ext cx="8521700" cy="816057"/>
          </a:xfrm>
          <a:prstGeom prst="rect">
            <a:avLst/>
          </a:prstGeom>
        </p:spPr>
      </p:pic>
      <p:pic>
        <p:nvPicPr>
          <p:cNvPr id="3" name="图片 2">
            <a:extLst>
              <a:ext uri="{FF2B5EF4-FFF2-40B4-BE49-F238E27FC236}">
                <a16:creationId xmlns:a16="http://schemas.microsoft.com/office/drawing/2014/main" id="{21ACD564-F646-4A3B-B28C-6FE0315897A1}"/>
              </a:ext>
            </a:extLst>
          </p:cNvPr>
          <p:cNvPicPr>
            <a:picLocks noChangeAspect="1"/>
          </p:cNvPicPr>
          <p:nvPr/>
        </p:nvPicPr>
        <p:blipFill rotWithShape="1">
          <a:blip r:embed="rId7"/>
          <a:srcRect l="53851"/>
          <a:stretch/>
        </p:blipFill>
        <p:spPr>
          <a:xfrm>
            <a:off x="9850545" y="4619801"/>
            <a:ext cx="2341455" cy="2095347"/>
          </a:xfrm>
          <a:prstGeom prst="rect">
            <a:avLst/>
          </a:prstGeom>
          <a:ln w="12700">
            <a:solidFill>
              <a:schemeClr val="accent1"/>
            </a:solidFill>
          </a:ln>
        </p:spPr>
      </p:pic>
      <p:sp>
        <p:nvSpPr>
          <p:cNvPr id="15" name="文本框 14">
            <a:extLst>
              <a:ext uri="{FF2B5EF4-FFF2-40B4-BE49-F238E27FC236}">
                <a16:creationId xmlns:a16="http://schemas.microsoft.com/office/drawing/2014/main" id="{8C02A975-158E-4A8A-BED1-2B8C7D675021}"/>
              </a:ext>
            </a:extLst>
          </p:cNvPr>
          <p:cNvSpPr txBox="1"/>
          <p:nvPr/>
        </p:nvSpPr>
        <p:spPr>
          <a:xfrm>
            <a:off x="10142376" y="410547"/>
            <a:ext cx="1950097" cy="369332"/>
          </a:xfrm>
          <a:prstGeom prst="rect">
            <a:avLst/>
          </a:prstGeom>
          <a:noFill/>
        </p:spPr>
        <p:txBody>
          <a:bodyPr wrap="square" rtlCol="0">
            <a:spAutoFit/>
          </a:bodyPr>
          <a:lstStyle/>
          <a:p>
            <a:pPr algn="ctr"/>
            <a:r>
              <a:rPr lang="en-US" altLang="zh-CN" dirty="0"/>
              <a:t>Qi Li</a:t>
            </a:r>
            <a:endParaRPr lang="zh-CN" altLang="en-US" dirty="0"/>
          </a:p>
        </p:txBody>
      </p:sp>
    </p:spTree>
    <p:extLst>
      <p:ext uri="{BB962C8B-B14F-4D97-AF65-F5344CB8AC3E}">
        <p14:creationId xmlns:p14="http://schemas.microsoft.com/office/powerpoint/2010/main" val="48756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F74BF54-C9D5-4D51-BFE0-43704069A5B8}"/>
              </a:ext>
            </a:extLst>
          </p:cNvPr>
          <p:cNvGrpSpPr/>
          <p:nvPr/>
        </p:nvGrpSpPr>
        <p:grpSpPr>
          <a:xfrm>
            <a:off x="-1030012" y="2952941"/>
            <a:ext cx="13190517" cy="3444039"/>
            <a:chOff x="-1030012" y="2771966"/>
            <a:chExt cx="13190517" cy="3444039"/>
          </a:xfrm>
        </p:grpSpPr>
        <p:grpSp>
          <p:nvGrpSpPr>
            <p:cNvPr id="41" name="组合 40">
              <a:extLst>
                <a:ext uri="{FF2B5EF4-FFF2-40B4-BE49-F238E27FC236}">
                  <a16:creationId xmlns:a16="http://schemas.microsoft.com/office/drawing/2014/main" id="{FFCE31A8-B1CB-456B-8FDC-76455A8AED74}"/>
                </a:ext>
              </a:extLst>
            </p:cNvPr>
            <p:cNvGrpSpPr/>
            <p:nvPr/>
          </p:nvGrpSpPr>
          <p:grpSpPr>
            <a:xfrm>
              <a:off x="-1030012" y="3032045"/>
              <a:ext cx="13190517" cy="3183960"/>
              <a:chOff x="-1030012" y="2335363"/>
              <a:chExt cx="13190517" cy="3183960"/>
            </a:xfrm>
          </p:grpSpPr>
          <p:pic>
            <p:nvPicPr>
              <p:cNvPr id="4" name="图片 3">
                <a:extLst>
                  <a:ext uri="{FF2B5EF4-FFF2-40B4-BE49-F238E27FC236}">
                    <a16:creationId xmlns:a16="http://schemas.microsoft.com/office/drawing/2014/main" id="{C3C3C9F5-75B1-43C0-96AC-589D20554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5049">
                <a:off x="8466001" y="3780505"/>
                <a:ext cx="3694504" cy="1738818"/>
              </a:xfrm>
              <a:prstGeom prst="rect">
                <a:avLst/>
              </a:prstGeom>
            </p:spPr>
          </p:pic>
          <p:pic>
            <p:nvPicPr>
              <p:cNvPr id="8" name="图片 7">
                <a:extLst>
                  <a:ext uri="{FF2B5EF4-FFF2-40B4-BE49-F238E27FC236}">
                    <a16:creationId xmlns:a16="http://schemas.microsoft.com/office/drawing/2014/main" id="{D6F9CC44-1578-401D-BDE0-6CCD14A3A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68" y="2335363"/>
                <a:ext cx="4203346" cy="2318083"/>
              </a:xfrm>
              <a:prstGeom prst="rect">
                <a:avLst/>
              </a:prstGeom>
            </p:spPr>
          </p:pic>
          <p:cxnSp>
            <p:nvCxnSpPr>
              <p:cNvPr id="10" name="直接箭头连接符 9">
                <a:extLst>
                  <a:ext uri="{FF2B5EF4-FFF2-40B4-BE49-F238E27FC236}">
                    <a16:creationId xmlns:a16="http://schemas.microsoft.com/office/drawing/2014/main" id="{792A3B95-A236-4210-8986-AFC4C32ABCB2}"/>
                  </a:ext>
                </a:extLst>
              </p:cNvPr>
              <p:cNvCxnSpPr>
                <a:cxnSpLocks/>
              </p:cNvCxnSpPr>
              <p:nvPr/>
            </p:nvCxnSpPr>
            <p:spPr>
              <a:xfrm flipH="1" flipV="1">
                <a:off x="4878493" y="3267889"/>
                <a:ext cx="4773507" cy="1195386"/>
              </a:xfrm>
              <a:prstGeom prst="straightConnector1">
                <a:avLst/>
              </a:prstGeom>
              <a:ln w="38100">
                <a:solidFill>
                  <a:srgbClr val="C0000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11" name="直接箭头连接符 10">
                <a:extLst>
                  <a:ext uri="{FF2B5EF4-FFF2-40B4-BE49-F238E27FC236}">
                    <a16:creationId xmlns:a16="http://schemas.microsoft.com/office/drawing/2014/main" id="{60223E0F-C3CE-4AFB-B84E-9578E312090D}"/>
                  </a:ext>
                </a:extLst>
              </p:cNvPr>
              <p:cNvCxnSpPr>
                <a:cxnSpLocks/>
              </p:cNvCxnSpPr>
              <p:nvPr/>
            </p:nvCxnSpPr>
            <p:spPr>
              <a:xfrm flipH="1" flipV="1">
                <a:off x="3600177" y="3359862"/>
                <a:ext cx="5163882" cy="977547"/>
              </a:xfrm>
              <a:prstGeom prst="straightConnector1">
                <a:avLst/>
              </a:prstGeom>
              <a:ln w="38100">
                <a:solidFill>
                  <a:srgbClr val="C0000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15" name="直接箭头连接符 14">
                <a:extLst>
                  <a:ext uri="{FF2B5EF4-FFF2-40B4-BE49-F238E27FC236}">
                    <a16:creationId xmlns:a16="http://schemas.microsoft.com/office/drawing/2014/main" id="{C21AECE0-57A5-4C30-BD10-6598ED7EC792}"/>
                  </a:ext>
                </a:extLst>
              </p:cNvPr>
              <p:cNvCxnSpPr>
                <a:cxnSpLocks/>
              </p:cNvCxnSpPr>
              <p:nvPr/>
            </p:nvCxnSpPr>
            <p:spPr>
              <a:xfrm flipH="1" flipV="1">
                <a:off x="4198123" y="3333958"/>
                <a:ext cx="5047477" cy="1011675"/>
              </a:xfrm>
              <a:prstGeom prst="straightConnector1">
                <a:avLst/>
              </a:prstGeom>
              <a:ln w="38100">
                <a:solidFill>
                  <a:srgbClr val="C00000"/>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18" name="弧形 17">
                <a:extLst>
                  <a:ext uri="{FF2B5EF4-FFF2-40B4-BE49-F238E27FC236}">
                    <a16:creationId xmlns:a16="http://schemas.microsoft.com/office/drawing/2014/main" id="{85907DE8-F897-453C-8E81-2864D7893945}"/>
                  </a:ext>
                </a:extLst>
              </p:cNvPr>
              <p:cNvSpPr/>
              <p:nvPr/>
            </p:nvSpPr>
            <p:spPr>
              <a:xfrm rot="426876">
                <a:off x="906909" y="3668957"/>
                <a:ext cx="5545914" cy="452617"/>
              </a:xfrm>
              <a:prstGeom prst="arc">
                <a:avLst>
                  <a:gd name="adj1" fmla="val 16200000"/>
                  <a:gd name="adj2" fmla="val 21500923"/>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弧形 18">
                <a:extLst>
                  <a:ext uri="{FF2B5EF4-FFF2-40B4-BE49-F238E27FC236}">
                    <a16:creationId xmlns:a16="http://schemas.microsoft.com/office/drawing/2014/main" id="{99FDFE9E-6D03-4871-84F6-69263B1773D4}"/>
                  </a:ext>
                </a:extLst>
              </p:cNvPr>
              <p:cNvSpPr/>
              <p:nvPr/>
            </p:nvSpPr>
            <p:spPr>
              <a:xfrm>
                <a:off x="-1030012" y="3610136"/>
                <a:ext cx="5545914" cy="452617"/>
              </a:xfrm>
              <a:prstGeom prst="arc">
                <a:avLst>
                  <a:gd name="adj1" fmla="val 16200000"/>
                  <a:gd name="adj2" fmla="val 21500923"/>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1" name="直接箭头连接符 20">
                <a:extLst>
                  <a:ext uri="{FF2B5EF4-FFF2-40B4-BE49-F238E27FC236}">
                    <a16:creationId xmlns:a16="http://schemas.microsoft.com/office/drawing/2014/main" id="{B9C5A646-7E17-4967-B045-FF0E8E26FC16}"/>
                  </a:ext>
                </a:extLst>
              </p:cNvPr>
              <p:cNvCxnSpPr>
                <a:cxnSpLocks/>
              </p:cNvCxnSpPr>
              <p:nvPr/>
            </p:nvCxnSpPr>
            <p:spPr>
              <a:xfrm flipH="1" flipV="1">
                <a:off x="-64643" y="3466366"/>
                <a:ext cx="2581872" cy="132719"/>
              </a:xfrm>
              <a:prstGeom prst="straightConnector1">
                <a:avLst/>
              </a:prstGeom>
              <a:ln w="38100">
                <a:solidFill>
                  <a:srgbClr val="C0000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25" name="直接箭头连接符 24">
                <a:extLst>
                  <a:ext uri="{FF2B5EF4-FFF2-40B4-BE49-F238E27FC236}">
                    <a16:creationId xmlns:a16="http://schemas.microsoft.com/office/drawing/2014/main" id="{57897689-5C3F-48EB-B879-9E66D020176F}"/>
                  </a:ext>
                </a:extLst>
              </p:cNvPr>
              <p:cNvCxnSpPr>
                <a:cxnSpLocks/>
              </p:cNvCxnSpPr>
              <p:nvPr/>
            </p:nvCxnSpPr>
            <p:spPr>
              <a:xfrm flipH="1" flipV="1">
                <a:off x="1246591" y="3279507"/>
                <a:ext cx="3041863" cy="396965"/>
              </a:xfrm>
              <a:prstGeom prst="straightConnector1">
                <a:avLst/>
              </a:prstGeom>
              <a:ln w="38100">
                <a:solidFill>
                  <a:srgbClr val="C00000"/>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33" name="弧形 32">
                <a:extLst>
                  <a:ext uri="{FF2B5EF4-FFF2-40B4-BE49-F238E27FC236}">
                    <a16:creationId xmlns:a16="http://schemas.microsoft.com/office/drawing/2014/main" id="{3D525FA1-3F48-4976-9556-8EF416CD911B}"/>
                  </a:ext>
                </a:extLst>
              </p:cNvPr>
              <p:cNvSpPr/>
              <p:nvPr/>
            </p:nvSpPr>
            <p:spPr>
              <a:xfrm rot="1045178">
                <a:off x="8324490" y="4604353"/>
                <a:ext cx="3280676" cy="203748"/>
              </a:xfrm>
              <a:prstGeom prst="arc">
                <a:avLst>
                  <a:gd name="adj1" fmla="val 16200000"/>
                  <a:gd name="adj2" fmla="val 21500923"/>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弧形 33">
                <a:extLst>
                  <a:ext uri="{FF2B5EF4-FFF2-40B4-BE49-F238E27FC236}">
                    <a16:creationId xmlns:a16="http://schemas.microsoft.com/office/drawing/2014/main" id="{50F58627-68DF-43C6-98A6-04B7585AE64A}"/>
                  </a:ext>
                </a:extLst>
              </p:cNvPr>
              <p:cNvSpPr/>
              <p:nvPr/>
            </p:nvSpPr>
            <p:spPr>
              <a:xfrm rot="618302">
                <a:off x="7201928" y="4373334"/>
                <a:ext cx="3280671" cy="203744"/>
              </a:xfrm>
              <a:prstGeom prst="arc">
                <a:avLst>
                  <a:gd name="adj1" fmla="val 16200000"/>
                  <a:gd name="adj2" fmla="val 21500923"/>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3" name="文本框 42">
              <a:extLst>
                <a:ext uri="{FF2B5EF4-FFF2-40B4-BE49-F238E27FC236}">
                  <a16:creationId xmlns:a16="http://schemas.microsoft.com/office/drawing/2014/main" id="{FDE2E47A-30E1-467E-A3D1-2A2D421EB9C3}"/>
                </a:ext>
              </a:extLst>
            </p:cNvPr>
            <p:cNvSpPr txBox="1"/>
            <p:nvPr/>
          </p:nvSpPr>
          <p:spPr>
            <a:xfrm>
              <a:off x="2785754" y="2771966"/>
              <a:ext cx="2249715" cy="369332"/>
            </a:xfrm>
            <a:prstGeom prst="rect">
              <a:avLst/>
            </a:prstGeom>
            <a:noFill/>
          </p:spPr>
          <p:txBody>
            <a:bodyPr wrap="square" rtlCol="0">
              <a:spAutoFit/>
            </a:bodyPr>
            <a:lstStyle/>
            <a:p>
              <a:r>
                <a:rPr lang="en-US" altLang="zh-CN" dirty="0"/>
                <a:t>Dipole magnet </a:t>
              </a:r>
              <a:r>
                <a:rPr lang="en-US" altLang="zh-CN" dirty="0" err="1"/>
                <a:t>n+i</a:t>
              </a:r>
              <a:endParaRPr lang="zh-CN" altLang="en-US" dirty="0"/>
            </a:p>
          </p:txBody>
        </p:sp>
        <p:cxnSp>
          <p:nvCxnSpPr>
            <p:cNvPr id="7" name="直接箭头连接符 6">
              <a:extLst>
                <a:ext uri="{FF2B5EF4-FFF2-40B4-BE49-F238E27FC236}">
                  <a16:creationId xmlns:a16="http://schemas.microsoft.com/office/drawing/2014/main" id="{B7E17D6D-08DB-4D28-AC46-76E596750F29}"/>
                </a:ext>
              </a:extLst>
            </p:cNvPr>
            <p:cNvCxnSpPr/>
            <p:nvPr/>
          </p:nvCxnSpPr>
          <p:spPr>
            <a:xfrm flipH="1">
              <a:off x="900230" y="4023938"/>
              <a:ext cx="3297892" cy="600614"/>
            </a:xfrm>
            <a:prstGeom prst="straightConnector1">
              <a:avLst/>
            </a:prstGeom>
            <a:ln w="28575">
              <a:solidFill>
                <a:srgbClr val="FF0000"/>
              </a:solidFill>
              <a:prstDash val="dashDot"/>
              <a:tailEnd type="triangle"/>
            </a:ln>
          </p:spPr>
          <p:style>
            <a:lnRef idx="1">
              <a:schemeClr val="accent6"/>
            </a:lnRef>
            <a:fillRef idx="0">
              <a:schemeClr val="accent6"/>
            </a:fillRef>
            <a:effectRef idx="0">
              <a:schemeClr val="accent6"/>
            </a:effectRef>
            <a:fontRef idx="minor">
              <a:schemeClr val="tx1"/>
            </a:fontRef>
          </p:style>
        </p:cxnSp>
        <p:cxnSp>
          <p:nvCxnSpPr>
            <p:cNvPr id="28" name="直接箭头连接符 27">
              <a:extLst>
                <a:ext uri="{FF2B5EF4-FFF2-40B4-BE49-F238E27FC236}">
                  <a16:creationId xmlns:a16="http://schemas.microsoft.com/office/drawing/2014/main" id="{0472D78E-38E8-4B2B-8798-BB6539954B39}"/>
                </a:ext>
              </a:extLst>
            </p:cNvPr>
            <p:cNvCxnSpPr/>
            <p:nvPr/>
          </p:nvCxnSpPr>
          <p:spPr>
            <a:xfrm flipH="1">
              <a:off x="1642683" y="4006511"/>
              <a:ext cx="3297892" cy="600614"/>
            </a:xfrm>
            <a:prstGeom prst="straightConnector1">
              <a:avLst/>
            </a:prstGeom>
            <a:ln w="28575">
              <a:solidFill>
                <a:srgbClr val="FF0000"/>
              </a:solidFill>
              <a:prstDash val="dashDot"/>
              <a:tailEnd type="triangle"/>
            </a:ln>
          </p:spPr>
          <p:style>
            <a:lnRef idx="1">
              <a:schemeClr val="accent6"/>
            </a:lnRef>
            <a:fillRef idx="0">
              <a:schemeClr val="accent6"/>
            </a:fillRef>
            <a:effectRef idx="0">
              <a:schemeClr val="accent6"/>
            </a:effectRef>
            <a:fontRef idx="minor">
              <a:schemeClr val="tx1"/>
            </a:fontRef>
          </p:style>
        </p:cxnSp>
        <p:cxnSp>
          <p:nvCxnSpPr>
            <p:cNvPr id="29" name="直接箭头连接符 28">
              <a:extLst>
                <a:ext uri="{FF2B5EF4-FFF2-40B4-BE49-F238E27FC236}">
                  <a16:creationId xmlns:a16="http://schemas.microsoft.com/office/drawing/2014/main" id="{7439EEBB-5C72-462E-8E43-835AE9FB3B1D}"/>
                </a:ext>
              </a:extLst>
            </p:cNvPr>
            <p:cNvCxnSpPr/>
            <p:nvPr/>
          </p:nvCxnSpPr>
          <p:spPr>
            <a:xfrm flipH="1">
              <a:off x="244620" y="4041365"/>
              <a:ext cx="3297892" cy="600614"/>
            </a:xfrm>
            <a:prstGeom prst="straightConnector1">
              <a:avLst/>
            </a:prstGeom>
            <a:ln w="28575">
              <a:solidFill>
                <a:srgbClr val="FF0000"/>
              </a:solidFill>
              <a:prstDash val="dashDot"/>
              <a:tailEnd type="triangle"/>
            </a:ln>
          </p:spPr>
          <p:style>
            <a:lnRef idx="1">
              <a:schemeClr val="accent6"/>
            </a:lnRef>
            <a:fillRef idx="0">
              <a:schemeClr val="accent6"/>
            </a:fillRef>
            <a:effectRef idx="0">
              <a:schemeClr val="accent6"/>
            </a:effectRef>
            <a:fontRef idx="minor">
              <a:schemeClr val="tx1"/>
            </a:fontRef>
          </p:style>
        </p:cxnSp>
        <p:cxnSp>
          <p:nvCxnSpPr>
            <p:cNvPr id="13" name="直接连接符 12">
              <a:extLst>
                <a:ext uri="{FF2B5EF4-FFF2-40B4-BE49-F238E27FC236}">
                  <a16:creationId xmlns:a16="http://schemas.microsoft.com/office/drawing/2014/main" id="{5173AFF4-EA42-4C16-9A2E-6F003BB7BA08}"/>
                </a:ext>
              </a:extLst>
            </p:cNvPr>
            <p:cNvCxnSpPr/>
            <p:nvPr/>
          </p:nvCxnSpPr>
          <p:spPr>
            <a:xfrm>
              <a:off x="2090057" y="3352800"/>
              <a:ext cx="1123406" cy="444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BD7C2D2-C72F-4B68-8279-94977FCC1B4D}"/>
                </a:ext>
              </a:extLst>
            </p:cNvPr>
            <p:cNvCxnSpPr/>
            <p:nvPr/>
          </p:nvCxnSpPr>
          <p:spPr>
            <a:xfrm>
              <a:off x="3213463" y="3796937"/>
              <a:ext cx="2063931" cy="96785"/>
            </a:xfrm>
            <a:prstGeom prst="line">
              <a:avLst/>
            </a:prstGeom>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CD1128DE-1623-4743-BE83-869C84F5AB23}"/>
                </a:ext>
              </a:extLst>
            </p:cNvPr>
            <p:cNvSpPr/>
            <p:nvPr/>
          </p:nvSpPr>
          <p:spPr>
            <a:xfrm rot="363021">
              <a:off x="2246031" y="3170609"/>
              <a:ext cx="3006150" cy="303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729139A6-683B-4A6D-AA0C-E34127061429}"/>
                </a:ext>
              </a:extLst>
            </p:cNvPr>
            <p:cNvSpPr/>
            <p:nvPr/>
          </p:nvSpPr>
          <p:spPr>
            <a:xfrm rot="452122">
              <a:off x="4730273" y="3754442"/>
              <a:ext cx="703731" cy="107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右 37">
              <a:extLst>
                <a:ext uri="{FF2B5EF4-FFF2-40B4-BE49-F238E27FC236}">
                  <a16:creationId xmlns:a16="http://schemas.microsoft.com/office/drawing/2014/main" id="{DB21E10B-9355-49C0-AEA4-D4CA37DF9B74}"/>
                </a:ext>
              </a:extLst>
            </p:cNvPr>
            <p:cNvSpPr/>
            <p:nvPr/>
          </p:nvSpPr>
          <p:spPr>
            <a:xfrm rot="548012">
              <a:off x="1834827" y="3419953"/>
              <a:ext cx="703731" cy="107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CBFF8210-B38E-41F7-8777-33AC70B21ADF}"/>
                </a:ext>
              </a:extLst>
            </p:cNvPr>
            <p:cNvCxnSpPr/>
            <p:nvPr/>
          </p:nvCxnSpPr>
          <p:spPr>
            <a:xfrm>
              <a:off x="2444822" y="3422558"/>
              <a:ext cx="2619340" cy="279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 name="灯片编号占位符 4">
            <a:extLst>
              <a:ext uri="{FF2B5EF4-FFF2-40B4-BE49-F238E27FC236}">
                <a16:creationId xmlns:a16="http://schemas.microsoft.com/office/drawing/2014/main" id="{D4E75DCB-3751-4AEA-B430-97E43B6CA522}"/>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sp>
        <p:nvSpPr>
          <p:cNvPr id="3" name="标题 2">
            <a:extLst>
              <a:ext uri="{FF2B5EF4-FFF2-40B4-BE49-F238E27FC236}">
                <a16:creationId xmlns:a16="http://schemas.microsoft.com/office/drawing/2014/main" id="{E84647AF-731E-4AD1-822C-242938ED58AF}"/>
              </a:ext>
            </a:extLst>
          </p:cNvPr>
          <p:cNvSpPr>
            <a:spLocks noGrp="1"/>
          </p:cNvSpPr>
          <p:nvPr>
            <p:ph type="title"/>
          </p:nvPr>
        </p:nvSpPr>
        <p:spPr/>
        <p:txBody>
          <a:bodyPr/>
          <a:lstStyle/>
          <a:p>
            <a:r>
              <a:rPr lang="en-US" altLang="zh-CN" dirty="0">
                <a:solidFill>
                  <a:schemeClr val="accent1">
                    <a:lumMod val="75000"/>
                  </a:schemeClr>
                </a:solidFill>
              </a:rPr>
              <a:t>Design of Absorber</a:t>
            </a:r>
            <a:endParaRPr lang="zh-CN" altLang="en-US" dirty="0">
              <a:solidFill>
                <a:schemeClr val="accent1">
                  <a:lumMod val="75000"/>
                </a:schemeClr>
              </a:solidFill>
            </a:endParaRPr>
          </a:p>
        </p:txBody>
      </p:sp>
      <p:sp>
        <p:nvSpPr>
          <p:cNvPr id="6" name="Rectangle 2">
            <a:extLst>
              <a:ext uri="{FF2B5EF4-FFF2-40B4-BE49-F238E27FC236}">
                <a16:creationId xmlns:a16="http://schemas.microsoft.com/office/drawing/2014/main" id="{C22A1E04-12CF-4300-A892-DAB20901F41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42" name="文本框 41">
            <a:extLst>
              <a:ext uri="{FF2B5EF4-FFF2-40B4-BE49-F238E27FC236}">
                <a16:creationId xmlns:a16="http://schemas.microsoft.com/office/drawing/2014/main" id="{49F7DA5A-F4EE-44F9-96DA-0144F23EF133}"/>
              </a:ext>
            </a:extLst>
          </p:cNvPr>
          <p:cNvSpPr txBox="1"/>
          <p:nvPr/>
        </p:nvSpPr>
        <p:spPr>
          <a:xfrm>
            <a:off x="8764059" y="5615322"/>
            <a:ext cx="2249715" cy="369332"/>
          </a:xfrm>
          <a:prstGeom prst="rect">
            <a:avLst/>
          </a:prstGeom>
          <a:noFill/>
        </p:spPr>
        <p:txBody>
          <a:bodyPr wrap="square" rtlCol="0">
            <a:spAutoFit/>
          </a:bodyPr>
          <a:lstStyle/>
          <a:p>
            <a:r>
              <a:rPr lang="en-US" altLang="zh-CN" dirty="0"/>
              <a:t>Dipole magnet n</a:t>
            </a:r>
            <a:endParaRPr lang="zh-CN" altLang="en-US" dirty="0"/>
          </a:p>
        </p:txBody>
      </p:sp>
      <p:sp>
        <p:nvSpPr>
          <p:cNvPr id="44" name="文本框 43">
            <a:extLst>
              <a:ext uri="{FF2B5EF4-FFF2-40B4-BE49-F238E27FC236}">
                <a16:creationId xmlns:a16="http://schemas.microsoft.com/office/drawing/2014/main" id="{34966E10-495B-4D49-A698-19792D688627}"/>
              </a:ext>
            </a:extLst>
          </p:cNvPr>
          <p:cNvSpPr txBox="1"/>
          <p:nvPr/>
        </p:nvSpPr>
        <p:spPr>
          <a:xfrm>
            <a:off x="630474" y="1660845"/>
            <a:ext cx="6278697" cy="646331"/>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t>Absorbers bear high power density synchronous light deposition, requiring good machining and installation accuracy.</a:t>
            </a:r>
          </a:p>
        </p:txBody>
      </p:sp>
      <p:sp>
        <p:nvSpPr>
          <p:cNvPr id="45" name="文本框 44">
            <a:extLst>
              <a:ext uri="{FF2B5EF4-FFF2-40B4-BE49-F238E27FC236}">
                <a16:creationId xmlns:a16="http://schemas.microsoft.com/office/drawing/2014/main" id="{D75D9A13-0258-4D19-86B8-602A7EB96A8E}"/>
              </a:ext>
            </a:extLst>
          </p:cNvPr>
          <p:cNvSpPr txBox="1"/>
          <p:nvPr/>
        </p:nvSpPr>
        <p:spPr>
          <a:xfrm>
            <a:off x="666712" y="1200865"/>
            <a:ext cx="7708031" cy="400110"/>
          </a:xfrm>
          <a:prstGeom prst="rect">
            <a:avLst/>
          </a:prstGeom>
          <a:noFill/>
        </p:spPr>
        <p:txBody>
          <a:bodyPr wrap="square" rtlCol="0">
            <a:spAutoFit/>
          </a:bodyPr>
          <a:lstStyle/>
          <a:p>
            <a:pPr marL="285750" indent="-285750">
              <a:buFont typeface="Wingdings" panose="05000000000000000000" pitchFamily="2" charset="2"/>
              <a:buChar char="p"/>
            </a:pPr>
            <a:r>
              <a:rPr lang="en-US" altLang="zh-CN" sz="2000" dirty="0"/>
              <a:t>The layout of vacuum devices will be  more complex.</a:t>
            </a:r>
          </a:p>
        </p:txBody>
      </p:sp>
      <p:graphicFrame>
        <p:nvGraphicFramePr>
          <p:cNvPr id="54" name="表格 54">
            <a:extLst>
              <a:ext uri="{FF2B5EF4-FFF2-40B4-BE49-F238E27FC236}">
                <a16:creationId xmlns:a16="http://schemas.microsoft.com/office/drawing/2014/main" id="{2B0F6597-A03B-4123-8306-23ED35B3225E}"/>
              </a:ext>
            </a:extLst>
          </p:cNvPr>
          <p:cNvGraphicFramePr>
            <a:graphicFrameLocks noGrp="1"/>
          </p:cNvGraphicFramePr>
          <p:nvPr/>
        </p:nvGraphicFramePr>
        <p:xfrm>
          <a:off x="186627" y="5436041"/>
          <a:ext cx="3806859" cy="1205568"/>
        </p:xfrm>
        <a:graphic>
          <a:graphicData uri="http://schemas.openxmlformats.org/drawingml/2006/table">
            <a:tbl>
              <a:tblPr firstRow="1" bandRow="1">
                <a:tableStyleId>{5C22544A-7EE6-4342-B048-85BDC9FD1C3A}</a:tableStyleId>
              </a:tblPr>
              <a:tblGrid>
                <a:gridCol w="1092107">
                  <a:extLst>
                    <a:ext uri="{9D8B030D-6E8A-4147-A177-3AD203B41FA5}">
                      <a16:colId xmlns:a16="http://schemas.microsoft.com/office/drawing/2014/main" val="2184550437"/>
                    </a:ext>
                  </a:extLst>
                </a:gridCol>
                <a:gridCol w="698334">
                  <a:extLst>
                    <a:ext uri="{9D8B030D-6E8A-4147-A177-3AD203B41FA5}">
                      <a16:colId xmlns:a16="http://schemas.microsoft.com/office/drawing/2014/main" val="1482998161"/>
                    </a:ext>
                  </a:extLst>
                </a:gridCol>
                <a:gridCol w="900735">
                  <a:extLst>
                    <a:ext uri="{9D8B030D-6E8A-4147-A177-3AD203B41FA5}">
                      <a16:colId xmlns:a16="http://schemas.microsoft.com/office/drawing/2014/main" val="2150832074"/>
                    </a:ext>
                  </a:extLst>
                </a:gridCol>
                <a:gridCol w="1115683">
                  <a:extLst>
                    <a:ext uri="{9D8B030D-6E8A-4147-A177-3AD203B41FA5}">
                      <a16:colId xmlns:a16="http://schemas.microsoft.com/office/drawing/2014/main" val="145092767"/>
                    </a:ext>
                  </a:extLst>
                </a:gridCol>
              </a:tblGrid>
              <a:tr h="405054">
                <a:tc>
                  <a:txBody>
                    <a:bodyPr/>
                    <a:lstStyle/>
                    <a:p>
                      <a:pPr algn="ctr" fontAlgn="b"/>
                      <a:r>
                        <a:rPr lang="en-GB" sz="1200" b="0" i="0" u="none" strike="noStrike" dirty="0">
                          <a:solidFill>
                            <a:srgbClr val="000000"/>
                          </a:solidFill>
                          <a:effectLst/>
                          <a:latin typeface="等线" panose="02010600030101010101" pitchFamily="2" charset="-122"/>
                          <a:ea typeface="等线" panose="02010600030101010101" pitchFamily="2" charset="-122"/>
                        </a:rPr>
                        <a:t>SR power from dipole magnet</a:t>
                      </a:r>
                    </a:p>
                  </a:txBody>
                  <a:tcPr marL="9525" marR="9525" marT="9525"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Power density</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Area of absorber</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Length of absorber</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35119408"/>
                  </a:ext>
                </a:extLst>
              </a:tr>
              <a:tr h="400257">
                <a:tc>
                  <a:txBody>
                    <a:bodyPr/>
                    <a:lstStyle/>
                    <a:p>
                      <a:pPr algn="ctr" fontAlgn="b"/>
                      <a:r>
                        <a:rPr lang="en-GB" sz="1200" b="0" i="0" u="none" strike="noStrike">
                          <a:solidFill>
                            <a:srgbClr val="000000"/>
                          </a:solidFill>
                          <a:effectLst/>
                          <a:latin typeface="等线" panose="02010600030101010101" pitchFamily="2" charset="-122"/>
                          <a:ea typeface="等线" panose="02010600030101010101" pitchFamily="2" charset="-122"/>
                        </a:rPr>
                        <a:t>W</a:t>
                      </a:r>
                    </a:p>
                  </a:txBody>
                  <a:tcPr marL="9525" marR="9525" marT="9525" marB="0" anchor="ctr"/>
                </a:tc>
                <a:tc>
                  <a:txBody>
                    <a:bodyPr/>
                    <a:lstStyle/>
                    <a:p>
                      <a:pPr algn="ctr" fontAlgn="b"/>
                      <a:r>
                        <a:rPr lang="en-GB" sz="1200" b="0" i="0" u="none" strike="noStrike" dirty="0">
                          <a:solidFill>
                            <a:srgbClr val="000000"/>
                          </a:solidFill>
                          <a:effectLst/>
                          <a:latin typeface="等线" panose="02010600030101010101" pitchFamily="2" charset="-122"/>
                          <a:ea typeface="等线" panose="02010600030101010101" pitchFamily="2" charset="-122"/>
                        </a:rPr>
                        <a:t>W/mm</a:t>
                      </a:r>
                      <a:r>
                        <a:rPr lang="en-GB" sz="1200" b="0" i="0" u="none" strike="noStrike" baseline="30000" dirty="0">
                          <a:solidFill>
                            <a:srgbClr val="000000"/>
                          </a:solidFill>
                          <a:effectLst/>
                          <a:latin typeface="等线" panose="02010600030101010101" pitchFamily="2" charset="-122"/>
                          <a:ea typeface="等线" panose="02010600030101010101" pitchFamily="2" charset="-122"/>
                        </a:rPr>
                        <a:t>2</a:t>
                      </a:r>
                    </a:p>
                  </a:txBody>
                  <a:tcPr marL="9525" marR="9525" marT="9525" marB="0" anchor="ctr"/>
                </a:tc>
                <a:tc>
                  <a:txBody>
                    <a:bodyPr/>
                    <a:lstStyle/>
                    <a:p>
                      <a:pPr algn="ctr" fontAlgn="b"/>
                      <a:r>
                        <a:rPr lang="en-GB" sz="1200" b="0" i="0" u="none" strike="noStrike" dirty="0">
                          <a:solidFill>
                            <a:srgbClr val="000000"/>
                          </a:solidFill>
                          <a:effectLst/>
                          <a:latin typeface="等线" panose="02010600030101010101" pitchFamily="2" charset="-122"/>
                          <a:ea typeface="等线" panose="02010600030101010101" pitchFamily="2" charset="-122"/>
                        </a:rPr>
                        <a:t>mm</a:t>
                      </a:r>
                      <a:r>
                        <a:rPr lang="en-GB" sz="1200" b="0" i="0" u="none" strike="noStrike" baseline="30000" dirty="0">
                          <a:solidFill>
                            <a:srgbClr val="000000"/>
                          </a:solidFill>
                          <a:effectLst/>
                          <a:latin typeface="等线" panose="02010600030101010101" pitchFamily="2" charset="-122"/>
                          <a:ea typeface="等线" panose="02010600030101010101" pitchFamily="2" charset="-122"/>
                        </a:rPr>
                        <a:t>2</a:t>
                      </a:r>
                    </a:p>
                  </a:txBody>
                  <a:tcPr marL="9525" marR="9525" marT="9525"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mm</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950121601"/>
                  </a:ext>
                </a:extLst>
              </a:tr>
              <a:tr h="400257">
                <a:tc>
                  <a:txBody>
                    <a:bodyPr/>
                    <a:lstStyle/>
                    <a:p>
                      <a:pPr algn="ctr" fontAlgn="b"/>
                      <a:r>
                        <a:rPr lang="en-US" altLang="zh-CN" sz="1200" b="1" i="0" u="none" strike="noStrike" dirty="0">
                          <a:solidFill>
                            <a:srgbClr val="000000"/>
                          </a:solidFill>
                          <a:effectLst/>
                          <a:latin typeface="等线" panose="02010600030101010101" pitchFamily="2" charset="-122"/>
                          <a:ea typeface="等线" panose="02010600030101010101" pitchFamily="2" charset="-122"/>
                        </a:rPr>
                        <a:t>4071.01</a:t>
                      </a:r>
                    </a:p>
                  </a:txBody>
                  <a:tcPr marL="9525" marR="9525" marT="9525"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15</a:t>
                      </a:r>
                    </a:p>
                  </a:txBody>
                  <a:tcPr marL="9525" marR="9525" marT="9525"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271.4</a:t>
                      </a:r>
                    </a:p>
                  </a:txBody>
                  <a:tcPr marL="9525" marR="9525" marT="9525" marB="0" anchor="ctr"/>
                </a:tc>
                <a:tc>
                  <a:txBody>
                    <a:bodyPr/>
                    <a:lstStyle/>
                    <a:p>
                      <a:pPr algn="ctr"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407.10</a:t>
                      </a:r>
                    </a:p>
                  </a:txBody>
                  <a:tcPr marL="9525" marR="9525" marT="9525" marB="0" anchor="ctr"/>
                </a:tc>
                <a:extLst>
                  <a:ext uri="{0D108BD9-81ED-4DB2-BD59-A6C34878D82A}">
                    <a16:rowId xmlns:a16="http://schemas.microsoft.com/office/drawing/2014/main" val="3612623007"/>
                  </a:ext>
                </a:extLst>
              </a:tr>
            </a:tbl>
          </a:graphicData>
        </a:graphic>
      </p:graphicFrame>
      <p:sp>
        <p:nvSpPr>
          <p:cNvPr id="55" name="文本框 54">
            <a:extLst>
              <a:ext uri="{FF2B5EF4-FFF2-40B4-BE49-F238E27FC236}">
                <a16:creationId xmlns:a16="http://schemas.microsoft.com/office/drawing/2014/main" id="{EB5491AE-95F6-46D4-B53C-35F2C61D6524}"/>
              </a:ext>
            </a:extLst>
          </p:cNvPr>
          <p:cNvSpPr txBox="1"/>
          <p:nvPr/>
        </p:nvSpPr>
        <p:spPr>
          <a:xfrm>
            <a:off x="4288454" y="6276992"/>
            <a:ext cx="495714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The manufacture of absorbers is very challenging.</a:t>
            </a:r>
            <a:endParaRPr lang="zh-CN" altLang="en-US" dirty="0"/>
          </a:p>
        </p:txBody>
      </p:sp>
      <p:pic>
        <p:nvPicPr>
          <p:cNvPr id="49" name="内容占位符 11">
            <a:extLst>
              <a:ext uri="{FF2B5EF4-FFF2-40B4-BE49-F238E27FC236}">
                <a16:creationId xmlns:a16="http://schemas.microsoft.com/office/drawing/2014/main" id="{BF7DA629-FAAA-475C-AAFB-3628A14D1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516" y="1084527"/>
            <a:ext cx="4786967" cy="2124552"/>
          </a:xfrm>
          <a:prstGeom prst="rect">
            <a:avLst/>
          </a:prstGeom>
        </p:spPr>
      </p:pic>
      <p:sp>
        <p:nvSpPr>
          <p:cNvPr id="51" name="文本占位符 6">
            <a:extLst>
              <a:ext uri="{FF2B5EF4-FFF2-40B4-BE49-F238E27FC236}">
                <a16:creationId xmlns:a16="http://schemas.microsoft.com/office/drawing/2014/main" id="{5395FD1C-7AA6-43CA-95C0-E78B4BA58D56}"/>
              </a:ext>
            </a:extLst>
          </p:cNvPr>
          <p:cNvSpPr txBox="1">
            <a:spLocks/>
          </p:cNvSpPr>
          <p:nvPr/>
        </p:nvSpPr>
        <p:spPr>
          <a:xfrm>
            <a:off x="7258515" y="3163910"/>
            <a:ext cx="4581816" cy="147009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600" dirty="0"/>
              <a:t>SR power 3660W</a:t>
            </a:r>
          </a:p>
          <a:p>
            <a:r>
              <a:rPr lang="en-US" altLang="zh-CN" sz="1600" dirty="0"/>
              <a:t>Heat exchange coefficient 10000W/m</a:t>
            </a:r>
            <a:r>
              <a:rPr lang="en-US" altLang="zh-CN" sz="1600" baseline="30000" dirty="0"/>
              <a:t>2</a:t>
            </a:r>
            <a:r>
              <a:rPr lang="en-US" altLang="zh-CN" sz="1600" dirty="0"/>
              <a:t>-℃</a:t>
            </a:r>
          </a:p>
          <a:p>
            <a:r>
              <a:rPr lang="en-US" altLang="zh-CN" sz="1600" dirty="0"/>
              <a:t>Max temperature 206 ℃</a:t>
            </a:r>
          </a:p>
          <a:p>
            <a:r>
              <a:rPr lang="en-US" altLang="zh-CN" sz="1600" dirty="0"/>
              <a:t>Cooling surface temperature 128 ℃</a:t>
            </a:r>
            <a:r>
              <a:rPr lang="zh-CN" altLang="en-US" sz="1600" dirty="0"/>
              <a:t>（ </a:t>
            </a:r>
            <a:r>
              <a:rPr lang="en-US" altLang="zh-CN" sz="1600" dirty="0"/>
              <a:t>cooling water 22 ℃ </a:t>
            </a:r>
            <a:r>
              <a:rPr lang="zh-CN" altLang="en-US" sz="1600" dirty="0"/>
              <a:t>）</a:t>
            </a:r>
          </a:p>
        </p:txBody>
      </p:sp>
    </p:spTree>
    <p:extLst>
      <p:ext uri="{BB962C8B-B14F-4D97-AF65-F5344CB8AC3E}">
        <p14:creationId xmlns:p14="http://schemas.microsoft.com/office/powerpoint/2010/main" val="3118755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105311</TotalTime>
  <Words>2789</Words>
  <Application>Microsoft Office PowerPoint</Application>
  <PresentationFormat>宽屏</PresentationFormat>
  <Paragraphs>670</Paragraphs>
  <Slides>37</Slides>
  <Notes>19</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37</vt:i4>
      </vt:variant>
    </vt:vector>
  </HeadingPairs>
  <TitlesOfParts>
    <vt:vector size="55" baseType="lpstr">
      <vt:lpstr>CMBX12</vt:lpstr>
      <vt:lpstr>Microsoft YaHei UI</vt:lpstr>
      <vt:lpstr>Noto Sans SC</vt:lpstr>
      <vt:lpstr>quote-cjk-patch</vt:lpstr>
      <vt:lpstr>等线</vt:lpstr>
      <vt:lpstr>宋体</vt:lpstr>
      <vt:lpstr>微软雅黑</vt:lpstr>
      <vt:lpstr>Arial</vt:lpstr>
      <vt:lpstr>Arial Black</vt:lpstr>
      <vt:lpstr>Calibri</vt:lpstr>
      <vt:lpstr>Segoe UI</vt:lpstr>
      <vt:lpstr>Segoe UI Black</vt:lpstr>
      <vt:lpstr>Symbol</vt:lpstr>
      <vt:lpstr>Times New Roman</vt:lpstr>
      <vt:lpstr>Wingdings</vt:lpstr>
      <vt:lpstr>1_Office 主题</vt:lpstr>
      <vt:lpstr>2_Office 主题</vt:lpstr>
      <vt:lpstr>3_Office 主题</vt:lpstr>
      <vt:lpstr>PowerPoint 演示文稿</vt:lpstr>
      <vt:lpstr>Content</vt:lpstr>
      <vt:lpstr>Preview of CEPC vacuum system</vt:lpstr>
      <vt:lpstr>Vacuum requirements and configuration</vt:lpstr>
      <vt:lpstr>Discussion on vacuum chamber with photon absorber</vt:lpstr>
      <vt:lpstr>PowerPoint 演示文稿</vt:lpstr>
      <vt:lpstr>Mechanical adaption with magnets</vt:lpstr>
      <vt:lpstr>Preliminary design of absorbers power and distribution </vt:lpstr>
      <vt:lpstr>Design of Absorber</vt:lpstr>
      <vt:lpstr>Impedance of absorbers</vt:lpstr>
      <vt:lpstr>Impedance of absorbers</vt:lpstr>
      <vt:lpstr>PowerPoint 演示文稿</vt:lpstr>
      <vt:lpstr>PowerPoint 演示文稿</vt:lpstr>
      <vt:lpstr>PowerPoint 演示文稿</vt:lpstr>
      <vt:lpstr>PowerPoint 演示文稿</vt:lpstr>
      <vt:lpstr>Preview of NEG coating/ Spray for heating film production line</vt:lpstr>
      <vt:lpstr>Critical Step in the Production Line</vt:lpstr>
      <vt:lpstr>Production line composition</vt:lpstr>
      <vt:lpstr>Procedure of NEG coating &amp; spraying of production line</vt:lpstr>
      <vt:lpstr>PowerPoint 演示文稿</vt:lpstr>
      <vt:lpstr>PowerPoint 演示文稿</vt:lpstr>
      <vt:lpstr>PowerPoint 演示文稿</vt:lpstr>
      <vt:lpstr>Prototype of cathode for NEG coating</vt:lpstr>
      <vt:lpstr>Manufacturing progress of production line</vt:lpstr>
      <vt:lpstr>Manufacturing progress of production line</vt:lpstr>
      <vt:lpstr>VC baking &amp; Why spray heating film</vt:lpstr>
      <vt:lpstr>Spraying for heating film</vt:lpstr>
      <vt:lpstr>Plasma Spraying system</vt:lpstr>
      <vt:lpstr>Heating coating spraying </vt:lpstr>
      <vt:lpstr>Length of 1.5m prototype of Spraying</vt:lpstr>
      <vt:lpstr>Elements and thickness testing </vt:lpstr>
      <vt:lpstr>Prototype spraying of a heating coating and tests</vt:lpstr>
      <vt:lpstr>Plasma spraying devices</vt:lpstr>
      <vt:lpstr>All metal gate valve development with company</vt:lpstr>
      <vt:lpstr>Possibility of AL alloy vacuum chamber in use of collider ring</vt:lpstr>
      <vt:lpstr>Conclusion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mays</dc:creator>
  <cp:lastModifiedBy>tuoma2025@outlook.com</cp:lastModifiedBy>
  <cp:revision>473</cp:revision>
  <dcterms:created xsi:type="dcterms:W3CDTF">2024-01-08T07:49:28Z</dcterms:created>
  <dcterms:modified xsi:type="dcterms:W3CDTF">2025-11-07T01:39:47Z</dcterms:modified>
</cp:coreProperties>
</file>