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1965" r:id="rId2"/>
    <p:sldId id="1979" r:id="rId3"/>
    <p:sldId id="1053" r:id="rId4"/>
    <p:sldId id="1055" r:id="rId5"/>
    <p:sldId id="1128" r:id="rId6"/>
    <p:sldId id="1983" r:id="rId7"/>
    <p:sldId id="1056" r:id="rId8"/>
    <p:sldId id="997" r:id="rId9"/>
    <p:sldId id="998" r:id="rId10"/>
    <p:sldId id="1986" r:id="rId11"/>
    <p:sldId id="1105" r:id="rId12"/>
    <p:sldId id="1047" r:id="rId13"/>
    <p:sldId id="1154" r:id="rId14"/>
    <p:sldId id="1155" r:id="rId15"/>
    <p:sldId id="1139" r:id="rId16"/>
    <p:sldId id="1140" r:id="rId17"/>
    <p:sldId id="1141" r:id="rId18"/>
    <p:sldId id="1142" r:id="rId19"/>
    <p:sldId id="960" r:id="rId20"/>
    <p:sldId id="1103" r:id="rId21"/>
    <p:sldId id="1102" r:id="rId22"/>
    <p:sldId id="1058" r:id="rId23"/>
    <p:sldId id="1059" r:id="rId24"/>
    <p:sldId id="1164" r:id="rId25"/>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400"/>
    <a:srgbClr val="4D8357"/>
    <a:srgbClr val="FFFFFF"/>
    <a:srgbClr val="003399"/>
    <a:srgbClr val="0000FF"/>
    <a:srgbClr val="E6E6E6"/>
    <a:srgbClr val="0070C0"/>
    <a:srgbClr val="0058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5" autoAdjust="0"/>
    <p:restoredTop sz="91478" autoAdjust="0"/>
  </p:normalViewPr>
  <p:slideViewPr>
    <p:cSldViewPr>
      <p:cViewPr varScale="1">
        <p:scale>
          <a:sx n="84" d="100"/>
          <a:sy n="84" d="100"/>
        </p:scale>
        <p:origin x="90" y="41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2025-11-6</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2025-11-6</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25413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1870270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19</a:t>
            </a:fld>
            <a:endParaRPr lang="zh-CN" altLang="en-US"/>
          </a:p>
        </p:txBody>
      </p:sp>
    </p:spTree>
    <p:extLst>
      <p:ext uri="{BB962C8B-B14F-4D97-AF65-F5344CB8AC3E}">
        <p14:creationId xmlns:p14="http://schemas.microsoft.com/office/powerpoint/2010/main" val="242721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191793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lang="en-US" altLang="zh-CN" dirty="0"/>
              <a:t>Upper limits changed to red color.</a:t>
            </a:r>
          </a:p>
          <a:p>
            <a:pPr marL="228600" indent="-228600">
              <a:buAutoNum type="arabicPeriod"/>
            </a:pPr>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3</a:t>
            </a:fld>
            <a:endParaRPr lang="zh-CN" altLang="en-US"/>
          </a:p>
        </p:txBody>
      </p:sp>
    </p:spTree>
    <p:extLst>
      <p:ext uri="{BB962C8B-B14F-4D97-AF65-F5344CB8AC3E}">
        <p14:creationId xmlns:p14="http://schemas.microsoft.com/office/powerpoint/2010/main" val="173265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4</a:t>
            </a:fld>
            <a:endParaRPr lang="zh-CN" altLang="en-US"/>
          </a:p>
        </p:txBody>
      </p:sp>
    </p:spTree>
    <p:extLst>
      <p:ext uri="{BB962C8B-B14F-4D97-AF65-F5344CB8AC3E}">
        <p14:creationId xmlns:p14="http://schemas.microsoft.com/office/powerpoint/2010/main" val="318545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7</a:t>
            </a:fld>
            <a:endParaRPr lang="zh-CN" altLang="en-US"/>
          </a:p>
        </p:txBody>
      </p:sp>
    </p:spTree>
    <p:extLst>
      <p:ext uri="{BB962C8B-B14F-4D97-AF65-F5344CB8AC3E}">
        <p14:creationId xmlns:p14="http://schemas.microsoft.com/office/powerpoint/2010/main" val="1616463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11</a:t>
            </a:fld>
            <a:endParaRPr lang="zh-CN" altLang="en-US"/>
          </a:p>
        </p:txBody>
      </p:sp>
    </p:spTree>
    <p:extLst>
      <p:ext uri="{BB962C8B-B14F-4D97-AF65-F5344CB8AC3E}">
        <p14:creationId xmlns:p14="http://schemas.microsoft.com/office/powerpoint/2010/main" val="2470943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12</a:t>
            </a:fld>
            <a:endParaRPr lang="zh-CN" altLang="en-US"/>
          </a:p>
        </p:txBody>
      </p:sp>
    </p:spTree>
    <p:extLst>
      <p:ext uri="{BB962C8B-B14F-4D97-AF65-F5344CB8AC3E}">
        <p14:creationId xmlns:p14="http://schemas.microsoft.com/office/powerpoint/2010/main" val="1781000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13</a:t>
            </a:fld>
            <a:endParaRPr lang="zh-CN" altLang="en-US"/>
          </a:p>
        </p:txBody>
      </p:sp>
    </p:spTree>
    <p:extLst>
      <p:ext uri="{BB962C8B-B14F-4D97-AF65-F5344CB8AC3E}">
        <p14:creationId xmlns:p14="http://schemas.microsoft.com/office/powerpoint/2010/main" val="3210328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14</a:t>
            </a:fld>
            <a:endParaRPr lang="zh-CN" altLang="en-US"/>
          </a:p>
        </p:txBody>
      </p:sp>
    </p:spTree>
    <p:extLst>
      <p:ext uri="{BB962C8B-B14F-4D97-AF65-F5344CB8AC3E}">
        <p14:creationId xmlns:p14="http://schemas.microsoft.com/office/powerpoint/2010/main" val="212580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B7CA544-E5C3-46E7-B21F-CDFAACE57DCD}" type="datetime1">
              <a:rPr lang="zh-CN" altLang="en-US" smtClean="0"/>
              <a:t>2025-11-6</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dirty="0"/>
              <a:t>CEPC IARC</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059883"/>
            <a:ext cx="10972800" cy="4840303"/>
          </a:xfrm>
        </p:spPr>
        <p:txBody>
          <a:bodyPr/>
          <a:lstStyle>
            <a:lvl1pPr>
              <a:lnSpc>
                <a:spcPct val="100000"/>
              </a:lnSpc>
              <a:spcBef>
                <a:spcPts val="0"/>
              </a:spcBef>
              <a:spcAft>
                <a:spcPts val="600"/>
              </a:spcAft>
              <a:buClr>
                <a:srgbClr val="FFC000"/>
              </a:buClr>
              <a:buSzPct val="80000"/>
              <a:buFont typeface="Wingdings" pitchFamily="2" charset="2"/>
              <a:buChar char="n"/>
              <a:defRPr sz="2200" b="0" baseline="0">
                <a:latin typeface="+mn-lt"/>
                <a:ea typeface="微软雅黑" pitchFamily="34" charset="-122"/>
              </a:defRPr>
            </a:lvl1pPr>
            <a:lvl2pPr>
              <a:lnSpc>
                <a:spcPct val="100000"/>
              </a:lnSpc>
              <a:spcBef>
                <a:spcPts val="0"/>
              </a:spcBef>
              <a:spcAft>
                <a:spcPts val="600"/>
              </a:spcAft>
              <a:defRPr sz="2000" baseline="0">
                <a:latin typeface="Times New Roman" panose="02020603050405020304" pitchFamily="18" charset="0"/>
                <a:ea typeface="微软雅黑" pitchFamily="34" charset="-122"/>
              </a:defRPr>
            </a:lvl2pPr>
            <a:lvl3pPr>
              <a:lnSpc>
                <a:spcPct val="100000"/>
              </a:lnSpc>
              <a:spcBef>
                <a:spcPts val="0"/>
              </a:spcBef>
              <a:spcAft>
                <a:spcPts val="0"/>
              </a:spcAft>
              <a:defRPr sz="1800" baseline="0">
                <a:latin typeface="+mn-lt"/>
                <a:ea typeface="微软雅黑" panose="020B0503020204020204" pitchFamily="34" charset="-122"/>
              </a:defRPr>
            </a:lvl3pPr>
            <a:lvl4pPr>
              <a:defRPr sz="1800" baseline="0">
                <a:latin typeface="微软雅黑" panose="020B0503020204020204" pitchFamily="34" charset="-122"/>
                <a:ea typeface="微软雅黑" panose="020B0503020204020204" pitchFamily="34" charset="-122"/>
              </a:defRPr>
            </a:lvl4pPr>
            <a:lvl5pPr>
              <a:defRPr sz="1800" baseline="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FB2447B-F010-4D87-B7BC-F047C11854CC}" type="datetime1">
              <a:rPr lang="zh-CN" altLang="en-US" smtClean="0"/>
              <a:t>2025-11-6</a:t>
            </a:fld>
            <a:endParaRPr lang="zh-CN" altLang="en-US" dirty="0"/>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586586" y="6386391"/>
            <a:ext cx="5040560" cy="354977"/>
          </a:xfrm>
        </p:spPr>
        <p:txBody>
          <a:bodyPr/>
          <a:lstStyle/>
          <a:p>
            <a:r>
              <a:rPr lang="en-US" altLang="zh-CN" dirty="0"/>
              <a:t>CEPC IARC</a:t>
            </a:r>
            <a:endParaRPr lang="zh-CN" altLang="en-US" dirty="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A8876C-EB88-4D18-A44C-14B0B703B15A}" type="datetime1">
              <a:rPr lang="zh-CN" altLang="en-US" smtClean="0"/>
              <a:t>2025-11-6</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dirty="0"/>
              <a:t>CEPC IARC</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155A4B96-496D-42E7-A501-D0D2F858AEC5}" type="datetime1">
              <a:rPr lang="zh-CN" altLang="en-US" smtClean="0"/>
              <a:t>2025-11-6</a:t>
            </a:fld>
            <a:endParaRPr lang="zh-CN" altLang="en-US"/>
          </a:p>
        </p:txBody>
      </p:sp>
      <p:sp>
        <p:nvSpPr>
          <p:cNvPr id="5" name="Footer Placeholder 4"/>
          <p:cNvSpPr>
            <a:spLocks noGrp="1"/>
          </p:cNvSpPr>
          <p:nvPr>
            <p:ph type="ftr" sz="quarter" idx="11"/>
          </p:nvPr>
        </p:nvSpPr>
        <p:spPr/>
        <p:txBody>
          <a:bodyPr/>
          <a:lstStyle/>
          <a:p>
            <a:r>
              <a:rPr lang="en-US" altLang="zh-CN" dirty="0"/>
              <a:t>CEPC IARC</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77535-8F12-46A2-A418-451283233C5B}" type="datetime1">
              <a:rPr lang="zh-CN" altLang="en-US" smtClean="0"/>
              <a:t>2025-11-6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IARC</a:t>
            </a: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FFC000"/>
        </a:buClr>
        <a:buFont typeface="Wingdings" panose="05000000000000000000" pitchFamily="2" charset="2"/>
        <a:buChar char="n"/>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indico.ifae.es/event/2054/contributions/936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3"/>
          <a:srcRect t="28679" b="6192"/>
          <a:stretch/>
        </p:blipFill>
        <p:spPr>
          <a:xfrm>
            <a:off x="635" y="0"/>
            <a:ext cx="12191365" cy="2118283"/>
          </a:xfrm>
          <a:prstGeom prst="rect">
            <a:avLst/>
          </a:prstGeom>
        </p:spPr>
      </p:pic>
      <p:sp>
        <p:nvSpPr>
          <p:cNvPr id="6" name="标题 3"/>
          <p:cNvSpPr txBox="1">
            <a:spLocks/>
          </p:cNvSpPr>
          <p:nvPr/>
        </p:nvSpPr>
        <p:spPr>
          <a:xfrm>
            <a:off x="98342" y="2534729"/>
            <a:ext cx="11902314"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3600" dirty="0">
                <a:solidFill>
                  <a:srgbClr val="C00000"/>
                </a:solidFill>
              </a:rPr>
              <a:t>Radiation in the tunnel and its mitigation for CEPC EDR</a:t>
            </a:r>
            <a:endParaRPr lang="zh-CN" altLang="en-US" sz="36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479376" y="4242209"/>
            <a:ext cx="11103024" cy="954107"/>
          </a:xfrm>
          <a:prstGeom prst="rect">
            <a:avLst/>
          </a:prstGeom>
          <a:noFill/>
        </p:spPr>
        <p:txBody>
          <a:bodyPr wrap="square" rtlCol="0">
            <a:spAutoFit/>
          </a:bodyPr>
          <a:lstStyle/>
          <a:p>
            <a:pPr algn="ctr"/>
            <a:r>
              <a:rPr lang="en-US" altLang="zh-CN" sz="2800" dirty="0">
                <a:latin typeface="Times New Roman" panose="02020603050405020304" pitchFamily="18" charset="0"/>
                <a:ea typeface="微软雅黑" panose="020B0503020204020204" pitchFamily="34" charset="-122"/>
              </a:rPr>
              <a:t>Guangyi Tang</a:t>
            </a:r>
          </a:p>
          <a:p>
            <a:pPr algn="ctr"/>
            <a:r>
              <a:rPr lang="en-US" altLang="zh-CN" sz="2800" dirty="0">
                <a:latin typeface="Times New Roman" panose="02020603050405020304" pitchFamily="18" charset="0"/>
                <a:ea typeface="微软雅黑" panose="020B0503020204020204" pitchFamily="34" charset="-122"/>
              </a:rPr>
              <a:t>On behalf of CEPC RP Group</a:t>
            </a: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The 2025 International Workshop on the CEPC, Nov. 6, 2025, Guangzhou.</a:t>
            </a:r>
            <a:endParaRPr lang="zh-CN" altLang="en-US" dirty="0">
              <a:solidFill>
                <a:schemeClr val="bg1"/>
              </a:solidFill>
            </a:endParaRPr>
          </a:p>
        </p:txBody>
      </p:sp>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363" y="5398314"/>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23887960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7FE1D50-3249-4AAC-822A-5B2144805FB3}"/>
              </a:ext>
            </a:extLst>
          </p:cNvPr>
          <p:cNvPicPr>
            <a:picLocks noChangeAspect="1"/>
          </p:cNvPicPr>
          <p:nvPr/>
        </p:nvPicPr>
        <p:blipFill>
          <a:blip r:embed="rId2"/>
          <a:stretch>
            <a:fillRect/>
          </a:stretch>
        </p:blipFill>
        <p:spPr>
          <a:xfrm>
            <a:off x="6544479" y="1840334"/>
            <a:ext cx="4688011" cy="2954451"/>
          </a:xfrm>
          <a:prstGeom prst="rect">
            <a:avLst/>
          </a:prstGeom>
        </p:spPr>
      </p:pic>
      <mc:AlternateContent xmlns:mc="http://schemas.openxmlformats.org/markup-compatibility/2006">
        <mc:Choice xmlns:a14="http://schemas.microsoft.com/office/drawing/2010/main" Requires="a14">
          <p:sp>
            <p:nvSpPr>
              <p:cNvPr id="8" name="内容占位符 1"/>
              <p:cNvSpPr>
                <a:spLocks noGrp="1"/>
              </p:cNvSpPr>
              <p:nvPr>
                <p:ph idx="1"/>
              </p:nvPr>
            </p:nvSpPr>
            <p:spPr>
              <a:xfrm>
                <a:off x="578559" y="1067517"/>
                <a:ext cx="5531058" cy="5790483"/>
              </a:xfrm>
            </p:spPr>
            <p:txBody>
              <a:bodyPr>
                <a:noAutofit/>
              </a:bodyPr>
              <a:lstStyle/>
              <a:p>
                <a:r>
                  <a:rPr lang="en-US" altLang="zh-CN" sz="2000" dirty="0">
                    <a:latin typeface="Times New Roman" panose="02020603050405020304" pitchFamily="18" charset="0"/>
                    <a:cs typeface="Times New Roman" panose="02020603050405020304" pitchFamily="18" charset="0"/>
                  </a:rPr>
                  <a:t>At dipole end: transvers area73cm x 20cm,</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3~5cm thick</a:t>
                </a: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The volume and weight of lead used for the collider can be obtained, 996</a:t>
                </a:r>
                <a14:m>
                  <m:oMath xmlns:m="http://schemas.openxmlformats.org/officeDocument/2006/math">
                    <m:sSup>
                      <m:sSupPr>
                        <m:ctrlPr>
                          <a:rPr lang="en-US" altLang="zh-CN" sz="1600" b="0" i="1" smtClean="0">
                            <a:latin typeface="Cambria Math" panose="02040503050406030204" pitchFamily="18" charset="0"/>
                          </a:rPr>
                        </m:ctrlPr>
                      </m:sSupPr>
                      <m:e>
                        <m:r>
                          <m:rPr>
                            <m:sty m:val="p"/>
                          </m:rPr>
                          <a:rPr lang="en-US" altLang="zh-CN" sz="1600" b="0" i="0" smtClean="0">
                            <a:latin typeface="Cambria Math" panose="02040503050406030204" pitchFamily="18" charset="0"/>
                          </a:rPr>
                          <m:t>m</m:t>
                        </m:r>
                      </m:e>
                      <m:sup>
                        <m:r>
                          <a:rPr lang="en-US" altLang="zh-CN" sz="1600" b="0" i="0" smtClean="0">
                            <a:latin typeface="Cambria Math" panose="02040503050406030204" pitchFamily="18" charset="0"/>
                          </a:rPr>
                          <m:t>3</m:t>
                        </m:r>
                      </m:sup>
                    </m:sSup>
                  </m:oMath>
                </a14:m>
                <a:r>
                  <a:rPr lang="en-US" altLang="zh-CN" sz="2000" dirty="0">
                    <a:latin typeface="Times New Roman" panose="02020603050405020304" pitchFamily="18" charset="0"/>
                    <a:cs typeface="Times New Roman" panose="02020603050405020304" pitchFamily="18" charset="0"/>
                  </a:rPr>
                  <a:t> (10916 tons)</a:t>
                </a:r>
              </a:p>
              <a:p>
                <a:pPr lvl="1"/>
                <a:endParaRPr lang="en-US" altLang="zh-CN" sz="1800" dirty="0">
                  <a:cs typeface="Times New Roman" panose="02020603050405020304" pitchFamily="18" charset="0"/>
                </a:endParaRPr>
              </a:p>
              <a:p>
                <a:pPr lvl="1"/>
                <a:endParaRPr lang="en-US" altLang="zh-CN" sz="1800" dirty="0">
                  <a:cs typeface="Times New Roman" panose="02020603050405020304" pitchFamily="18" charset="0"/>
                </a:endParaRPr>
              </a:p>
              <a:p>
                <a:pPr lvl="1"/>
                <a:endParaRPr lang="en-US" altLang="zh-CN" sz="1800" dirty="0">
                  <a:cs typeface="Times New Roman" panose="02020603050405020304" pitchFamily="18" charset="0"/>
                </a:endParaRPr>
              </a:p>
              <a:p>
                <a:pPr lvl="1"/>
                <a:r>
                  <a:rPr lang="en-US" altLang="zh-CN" sz="1800" dirty="0">
                    <a:cs typeface="Times New Roman" panose="02020603050405020304" pitchFamily="18" charset="0"/>
                  </a:rPr>
                  <a:t>FCC: 11360 tons Pb94Sb6 </a:t>
                </a:r>
              </a:p>
            </p:txBody>
          </p:sp>
        </mc:Choice>
        <mc:Fallback>
          <p:sp>
            <p:nvSpPr>
              <p:cNvPr id="8" name="内容占位符 1"/>
              <p:cNvSpPr>
                <a:spLocks noGrp="1" noRot="1" noChangeAspect="1" noMove="1" noResize="1" noEditPoints="1" noAdjustHandles="1" noChangeArrowheads="1" noChangeShapeType="1" noTextEdit="1"/>
              </p:cNvSpPr>
              <p:nvPr>
                <p:ph idx="1"/>
              </p:nvPr>
            </p:nvSpPr>
            <p:spPr>
              <a:xfrm>
                <a:off x="578559" y="1067517"/>
                <a:ext cx="5531058" cy="5790483"/>
              </a:xfrm>
              <a:blipFill>
                <a:blip r:embed="rId3"/>
                <a:stretch>
                  <a:fillRect l="-441" t="-526"/>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a:t>Lead shielding at the end of magnet</a:t>
            </a:r>
            <a:endParaRPr lang="zh-CN" altLang="en-US" dirty="0"/>
          </a:p>
        </p:txBody>
      </p:sp>
      <p:sp>
        <p:nvSpPr>
          <p:cNvPr id="5" name="灯片编号占位符 4"/>
          <p:cNvSpPr>
            <a:spLocks noGrp="1"/>
          </p:cNvSpPr>
          <p:nvPr>
            <p:ph type="sldNum" sz="quarter" idx="12"/>
          </p:nvPr>
        </p:nvSpPr>
        <p:spPr/>
        <p:txBody>
          <a:bodyPr/>
          <a:lstStyle/>
          <a:p>
            <a:fld id="{F15E9139-A00B-4B2A-98A6-095DC08F1345}" type="slidenum">
              <a:rPr lang="zh-CN" altLang="en-US" smtClean="0"/>
              <a:pPr/>
              <a:t>10</a:t>
            </a:fld>
            <a:endParaRPr lang="zh-CN" altLang="en-US" dirty="0"/>
          </a:p>
        </p:txBody>
      </p:sp>
      <p:grpSp>
        <p:nvGrpSpPr>
          <p:cNvPr id="16" name="组合 15">
            <a:extLst>
              <a:ext uri="{FF2B5EF4-FFF2-40B4-BE49-F238E27FC236}">
                <a16:creationId xmlns:a16="http://schemas.microsoft.com/office/drawing/2014/main" id="{A9532A07-1661-46F0-ADEE-8259E9D3E749}"/>
              </a:ext>
            </a:extLst>
          </p:cNvPr>
          <p:cNvGrpSpPr/>
          <p:nvPr/>
        </p:nvGrpSpPr>
        <p:grpSpPr>
          <a:xfrm>
            <a:off x="263352" y="1700808"/>
            <a:ext cx="4790609" cy="2597719"/>
            <a:chOff x="263352" y="1407345"/>
            <a:chExt cx="4790609" cy="2597719"/>
          </a:xfrm>
        </p:grpSpPr>
        <p:pic>
          <p:nvPicPr>
            <p:cNvPr id="4" name="图片 3">
              <a:extLst>
                <a:ext uri="{FF2B5EF4-FFF2-40B4-BE49-F238E27FC236}">
                  <a16:creationId xmlns:a16="http://schemas.microsoft.com/office/drawing/2014/main" id="{C9746CD5-216C-4773-9C06-132577AD03B8}"/>
                </a:ext>
              </a:extLst>
            </p:cNvPr>
            <p:cNvPicPr>
              <a:picLocks noChangeAspect="1"/>
            </p:cNvPicPr>
            <p:nvPr/>
          </p:nvPicPr>
          <p:blipFill>
            <a:blip r:embed="rId4"/>
            <a:stretch>
              <a:fillRect/>
            </a:stretch>
          </p:blipFill>
          <p:spPr>
            <a:xfrm>
              <a:off x="263352" y="1438996"/>
              <a:ext cx="4790609" cy="2566068"/>
            </a:xfrm>
            <a:prstGeom prst="rect">
              <a:avLst/>
            </a:prstGeom>
          </p:spPr>
        </p:pic>
        <p:sp>
          <p:nvSpPr>
            <p:cNvPr id="6" name="文本框 5">
              <a:extLst>
                <a:ext uri="{FF2B5EF4-FFF2-40B4-BE49-F238E27FC236}">
                  <a16:creationId xmlns:a16="http://schemas.microsoft.com/office/drawing/2014/main" id="{5E78636B-F2F4-4503-806D-090E351D234C}"/>
                </a:ext>
              </a:extLst>
            </p:cNvPr>
            <p:cNvSpPr txBox="1"/>
            <p:nvPr/>
          </p:nvSpPr>
          <p:spPr>
            <a:xfrm>
              <a:off x="666712" y="2420888"/>
              <a:ext cx="1124953" cy="369332"/>
            </a:xfrm>
            <a:prstGeom prst="rect">
              <a:avLst/>
            </a:prstGeom>
            <a:noFill/>
          </p:spPr>
          <p:txBody>
            <a:bodyPr wrap="square" rtlCol="0">
              <a:spAutoFit/>
            </a:bodyPr>
            <a:lstStyle/>
            <a:p>
              <a:r>
                <a:rPr lang="en-US" altLang="zh-CN" dirty="0">
                  <a:solidFill>
                    <a:schemeClr val="bg1"/>
                  </a:solidFill>
                </a:rPr>
                <a:t>dipole</a:t>
              </a:r>
              <a:endParaRPr lang="zh-CN" altLang="en-US" dirty="0">
                <a:solidFill>
                  <a:schemeClr val="bg1"/>
                </a:solidFill>
              </a:endParaRPr>
            </a:p>
          </p:txBody>
        </p:sp>
        <p:sp>
          <p:nvSpPr>
            <p:cNvPr id="10" name="文本框 9">
              <a:extLst>
                <a:ext uri="{FF2B5EF4-FFF2-40B4-BE49-F238E27FC236}">
                  <a16:creationId xmlns:a16="http://schemas.microsoft.com/office/drawing/2014/main" id="{452AE086-677D-4FF7-831E-1AEBC82F361F}"/>
                </a:ext>
              </a:extLst>
            </p:cNvPr>
            <p:cNvSpPr txBox="1"/>
            <p:nvPr/>
          </p:nvSpPr>
          <p:spPr>
            <a:xfrm>
              <a:off x="3577158" y="2310392"/>
              <a:ext cx="1124953" cy="369332"/>
            </a:xfrm>
            <a:prstGeom prst="rect">
              <a:avLst/>
            </a:prstGeom>
            <a:noFill/>
          </p:spPr>
          <p:txBody>
            <a:bodyPr wrap="square" rtlCol="0">
              <a:spAutoFit/>
            </a:bodyPr>
            <a:lstStyle/>
            <a:p>
              <a:r>
                <a:rPr lang="en-US" altLang="zh-CN" dirty="0">
                  <a:solidFill>
                    <a:schemeClr val="bg1"/>
                  </a:solidFill>
                </a:rPr>
                <a:t>dipole</a:t>
              </a:r>
              <a:endParaRPr lang="zh-CN" altLang="en-US" dirty="0">
                <a:solidFill>
                  <a:schemeClr val="bg1"/>
                </a:solidFill>
              </a:endParaRPr>
            </a:p>
          </p:txBody>
        </p:sp>
        <p:sp>
          <p:nvSpPr>
            <p:cNvPr id="11" name="文本框 10">
              <a:extLst>
                <a:ext uri="{FF2B5EF4-FFF2-40B4-BE49-F238E27FC236}">
                  <a16:creationId xmlns:a16="http://schemas.microsoft.com/office/drawing/2014/main" id="{34488E01-5B40-40BC-A87C-25B9007E5BD4}"/>
                </a:ext>
              </a:extLst>
            </p:cNvPr>
            <p:cNvSpPr txBox="1"/>
            <p:nvPr/>
          </p:nvSpPr>
          <p:spPr>
            <a:xfrm>
              <a:off x="2023593" y="3345849"/>
              <a:ext cx="1480979" cy="646331"/>
            </a:xfrm>
            <a:prstGeom prst="rect">
              <a:avLst/>
            </a:prstGeom>
            <a:noFill/>
          </p:spPr>
          <p:txBody>
            <a:bodyPr wrap="square" rtlCol="0">
              <a:spAutoFit/>
            </a:bodyPr>
            <a:lstStyle/>
            <a:p>
              <a:r>
                <a:rPr lang="en-US" altLang="zh-CN" dirty="0">
                  <a:solidFill>
                    <a:schemeClr val="bg1"/>
                  </a:solidFill>
                </a:rPr>
                <a:t>Lead at the end of dipole</a:t>
              </a:r>
              <a:endParaRPr lang="zh-CN" altLang="en-US" dirty="0">
                <a:solidFill>
                  <a:schemeClr val="bg1"/>
                </a:solidFill>
              </a:endParaRPr>
            </a:p>
          </p:txBody>
        </p:sp>
        <p:sp>
          <p:nvSpPr>
            <p:cNvPr id="12" name="箭头: 右 11">
              <a:extLst>
                <a:ext uri="{FF2B5EF4-FFF2-40B4-BE49-F238E27FC236}">
                  <a16:creationId xmlns:a16="http://schemas.microsoft.com/office/drawing/2014/main" id="{EC5040CB-E6EA-4E7C-9C76-644119878750}"/>
                </a:ext>
              </a:extLst>
            </p:cNvPr>
            <p:cNvSpPr/>
            <p:nvPr/>
          </p:nvSpPr>
          <p:spPr>
            <a:xfrm rot="15907549">
              <a:off x="2277037" y="3141105"/>
              <a:ext cx="432048" cy="1026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1D526D51-F3D7-4882-B0A5-37D4E153BFF5}"/>
                </a:ext>
              </a:extLst>
            </p:cNvPr>
            <p:cNvSpPr/>
            <p:nvPr/>
          </p:nvSpPr>
          <p:spPr>
            <a:xfrm rot="15907549">
              <a:off x="2709797" y="3113599"/>
              <a:ext cx="432048" cy="1026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13A562F-F418-4521-93FD-68DFEB7BE4EC}"/>
                </a:ext>
              </a:extLst>
            </p:cNvPr>
            <p:cNvSpPr txBox="1"/>
            <p:nvPr/>
          </p:nvSpPr>
          <p:spPr>
            <a:xfrm>
              <a:off x="2096178" y="1407345"/>
              <a:ext cx="1124953" cy="646331"/>
            </a:xfrm>
            <a:prstGeom prst="rect">
              <a:avLst/>
            </a:prstGeom>
            <a:noFill/>
          </p:spPr>
          <p:txBody>
            <a:bodyPr wrap="square" rtlCol="0">
              <a:spAutoFit/>
            </a:bodyPr>
            <a:lstStyle/>
            <a:p>
              <a:r>
                <a:rPr lang="en-US" altLang="zh-CN" dirty="0">
                  <a:solidFill>
                    <a:schemeClr val="bg1"/>
                  </a:solidFill>
                </a:rPr>
                <a:t>Pump and bellow</a:t>
              </a:r>
              <a:endParaRPr lang="zh-CN" altLang="en-US" dirty="0">
                <a:solidFill>
                  <a:schemeClr val="bg1"/>
                </a:solidFill>
              </a:endParaRPr>
            </a:p>
          </p:txBody>
        </p:sp>
        <p:sp>
          <p:nvSpPr>
            <p:cNvPr id="15" name="箭头: 右 14">
              <a:extLst>
                <a:ext uri="{FF2B5EF4-FFF2-40B4-BE49-F238E27FC236}">
                  <a16:creationId xmlns:a16="http://schemas.microsoft.com/office/drawing/2014/main" id="{173F9F4F-C243-4414-BBCF-DFCBFEB81320}"/>
                </a:ext>
              </a:extLst>
            </p:cNvPr>
            <p:cNvSpPr/>
            <p:nvPr/>
          </p:nvSpPr>
          <p:spPr>
            <a:xfrm rot="5400000">
              <a:off x="2381434" y="2190052"/>
              <a:ext cx="432048" cy="1026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内容占位符 1">
            <a:extLst>
              <a:ext uri="{FF2B5EF4-FFF2-40B4-BE49-F238E27FC236}">
                <a16:creationId xmlns:a16="http://schemas.microsoft.com/office/drawing/2014/main" id="{AEDB4854-C742-4FFE-9D91-8FFDD85824E7}"/>
              </a:ext>
            </a:extLst>
          </p:cNvPr>
          <p:cNvSpPr txBox="1">
            <a:spLocks/>
          </p:cNvSpPr>
          <p:nvPr/>
        </p:nvSpPr>
        <p:spPr>
          <a:xfrm>
            <a:off x="5392066" y="1067517"/>
            <a:ext cx="6608590" cy="5790483"/>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latin typeface="Times New Roman" panose="02020603050405020304" pitchFamily="18" charset="0"/>
                <a:cs typeface="Times New Roman" panose="02020603050405020304" pitchFamily="18" charset="0"/>
              </a:rPr>
              <a:t>At quadrupole end: transvers area 65cm x 62cm, 5cm thick</a:t>
            </a:r>
          </a:p>
          <a:p>
            <a:r>
              <a:rPr lang="en-US" altLang="zh-CN" sz="2000" dirty="0">
                <a:latin typeface="Times New Roman" panose="02020603050405020304" pitchFamily="18" charset="0"/>
                <a:cs typeface="Times New Roman" panose="02020603050405020304" pitchFamily="18" charset="0"/>
              </a:rPr>
              <a:t>At </a:t>
            </a:r>
            <a:r>
              <a:rPr lang="en-US" altLang="zh-CN" sz="2000" dirty="0" err="1">
                <a:latin typeface="Times New Roman" panose="02020603050405020304" pitchFamily="18" charset="0"/>
                <a:cs typeface="Times New Roman" panose="02020603050405020304" pitchFamily="18" charset="0"/>
              </a:rPr>
              <a:t>sextupole</a:t>
            </a:r>
            <a:r>
              <a:rPr lang="en-US" altLang="zh-CN" sz="2000" dirty="0">
                <a:latin typeface="Times New Roman" panose="02020603050405020304" pitchFamily="18" charset="0"/>
                <a:cs typeface="Times New Roman" panose="02020603050405020304" pitchFamily="18" charset="0"/>
              </a:rPr>
              <a:t> end: transvers area 34cm x 36cm,</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5cm thick</a:t>
            </a:r>
          </a:p>
          <a:p>
            <a:endParaRPr lang="en-US" altLang="zh-CN" sz="20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FCEE2495-A03E-44B2-8CA2-BB7533740F04}"/>
              </a:ext>
            </a:extLst>
          </p:cNvPr>
          <p:cNvSpPr txBox="1"/>
          <p:nvPr/>
        </p:nvSpPr>
        <p:spPr>
          <a:xfrm>
            <a:off x="8872813" y="2914499"/>
            <a:ext cx="1124953" cy="369332"/>
          </a:xfrm>
          <a:prstGeom prst="rect">
            <a:avLst/>
          </a:prstGeom>
          <a:noFill/>
        </p:spPr>
        <p:txBody>
          <a:bodyPr wrap="square" rtlCol="0">
            <a:spAutoFit/>
          </a:bodyPr>
          <a:lstStyle/>
          <a:p>
            <a:r>
              <a:rPr lang="en-US" altLang="zh-CN" dirty="0" err="1">
                <a:solidFill>
                  <a:schemeClr val="bg1"/>
                </a:solidFill>
              </a:rPr>
              <a:t>sextupole</a:t>
            </a:r>
            <a:endParaRPr lang="zh-CN" altLang="en-US" dirty="0">
              <a:solidFill>
                <a:schemeClr val="bg1"/>
              </a:solidFill>
            </a:endParaRPr>
          </a:p>
        </p:txBody>
      </p:sp>
      <p:sp>
        <p:nvSpPr>
          <p:cNvPr id="21" name="文本框 20">
            <a:extLst>
              <a:ext uri="{FF2B5EF4-FFF2-40B4-BE49-F238E27FC236}">
                <a16:creationId xmlns:a16="http://schemas.microsoft.com/office/drawing/2014/main" id="{BCEF3AE8-C6E7-4DDC-BDF8-34B55715C139}"/>
              </a:ext>
            </a:extLst>
          </p:cNvPr>
          <p:cNvSpPr txBox="1"/>
          <p:nvPr/>
        </p:nvSpPr>
        <p:spPr>
          <a:xfrm>
            <a:off x="7062174" y="2812264"/>
            <a:ext cx="1222331" cy="369332"/>
          </a:xfrm>
          <a:prstGeom prst="rect">
            <a:avLst/>
          </a:prstGeom>
          <a:noFill/>
        </p:spPr>
        <p:txBody>
          <a:bodyPr wrap="square" rtlCol="0">
            <a:spAutoFit/>
          </a:bodyPr>
          <a:lstStyle/>
          <a:p>
            <a:r>
              <a:rPr lang="en-US" altLang="zh-CN" dirty="0">
                <a:solidFill>
                  <a:schemeClr val="bg1"/>
                </a:solidFill>
              </a:rPr>
              <a:t>quadrupole</a:t>
            </a:r>
            <a:endParaRPr lang="zh-CN" altLang="en-US" dirty="0">
              <a:solidFill>
                <a:schemeClr val="bg1"/>
              </a:solidFill>
            </a:endParaRPr>
          </a:p>
        </p:txBody>
      </p:sp>
      <p:sp>
        <p:nvSpPr>
          <p:cNvPr id="22" name="文本框 21">
            <a:extLst>
              <a:ext uri="{FF2B5EF4-FFF2-40B4-BE49-F238E27FC236}">
                <a16:creationId xmlns:a16="http://schemas.microsoft.com/office/drawing/2014/main" id="{BD0CEF90-E5AB-473F-905E-D7A18B648307}"/>
              </a:ext>
            </a:extLst>
          </p:cNvPr>
          <p:cNvSpPr txBox="1"/>
          <p:nvPr/>
        </p:nvSpPr>
        <p:spPr>
          <a:xfrm>
            <a:off x="7586325" y="4187205"/>
            <a:ext cx="2582082" cy="646331"/>
          </a:xfrm>
          <a:prstGeom prst="rect">
            <a:avLst/>
          </a:prstGeom>
          <a:noFill/>
        </p:spPr>
        <p:txBody>
          <a:bodyPr wrap="square" rtlCol="0">
            <a:spAutoFit/>
          </a:bodyPr>
          <a:lstStyle/>
          <a:p>
            <a:r>
              <a:rPr lang="en-US" altLang="zh-CN" dirty="0">
                <a:solidFill>
                  <a:schemeClr val="bg1"/>
                </a:solidFill>
              </a:rPr>
              <a:t>Lead at the end of quadrupole and </a:t>
            </a:r>
            <a:r>
              <a:rPr lang="en-US" altLang="zh-CN" dirty="0" err="1">
                <a:solidFill>
                  <a:schemeClr val="bg1"/>
                </a:solidFill>
              </a:rPr>
              <a:t>sextupole</a:t>
            </a:r>
            <a:endParaRPr lang="zh-CN" altLang="en-US" dirty="0">
              <a:solidFill>
                <a:schemeClr val="bg1"/>
              </a:solidFill>
            </a:endParaRPr>
          </a:p>
        </p:txBody>
      </p:sp>
      <p:sp>
        <p:nvSpPr>
          <p:cNvPr id="23" name="箭头: 右 22">
            <a:extLst>
              <a:ext uri="{FF2B5EF4-FFF2-40B4-BE49-F238E27FC236}">
                <a16:creationId xmlns:a16="http://schemas.microsoft.com/office/drawing/2014/main" id="{E17112C6-DFB2-40F3-9921-A9F9E263C9A8}"/>
              </a:ext>
            </a:extLst>
          </p:cNvPr>
          <p:cNvSpPr/>
          <p:nvPr/>
        </p:nvSpPr>
        <p:spPr>
          <a:xfrm rot="15907549">
            <a:off x="8213521" y="3994426"/>
            <a:ext cx="432048" cy="1026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id="{2ECA46AD-04BA-4809-88F3-ADA22F4FB336}"/>
              </a:ext>
            </a:extLst>
          </p:cNvPr>
          <p:cNvSpPr/>
          <p:nvPr/>
        </p:nvSpPr>
        <p:spPr>
          <a:xfrm rot="15907549">
            <a:off x="8543888" y="3905717"/>
            <a:ext cx="586662" cy="124133"/>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445EB88D-D95F-4DC9-90CD-C9B8D0E91E95}"/>
              </a:ext>
            </a:extLst>
          </p:cNvPr>
          <p:cNvSpPr txBox="1"/>
          <p:nvPr/>
        </p:nvSpPr>
        <p:spPr>
          <a:xfrm>
            <a:off x="8326007" y="2108673"/>
            <a:ext cx="1124953" cy="369332"/>
          </a:xfrm>
          <a:prstGeom prst="rect">
            <a:avLst/>
          </a:prstGeom>
          <a:noFill/>
        </p:spPr>
        <p:txBody>
          <a:bodyPr wrap="square" rtlCol="0">
            <a:spAutoFit/>
          </a:bodyPr>
          <a:lstStyle/>
          <a:p>
            <a:r>
              <a:rPr lang="en-US" altLang="zh-CN" dirty="0">
                <a:solidFill>
                  <a:schemeClr val="bg1"/>
                </a:solidFill>
              </a:rPr>
              <a:t>BPM</a:t>
            </a:r>
            <a:endParaRPr lang="zh-CN" altLang="en-US" dirty="0">
              <a:solidFill>
                <a:schemeClr val="bg1"/>
              </a:solidFill>
            </a:endParaRPr>
          </a:p>
        </p:txBody>
      </p:sp>
      <p:sp>
        <p:nvSpPr>
          <p:cNvPr id="26" name="箭头: 右 25">
            <a:extLst>
              <a:ext uri="{FF2B5EF4-FFF2-40B4-BE49-F238E27FC236}">
                <a16:creationId xmlns:a16="http://schemas.microsoft.com/office/drawing/2014/main" id="{CE6B380C-9D54-45C3-AE31-284AD3070753}"/>
              </a:ext>
            </a:extLst>
          </p:cNvPr>
          <p:cNvSpPr/>
          <p:nvPr/>
        </p:nvSpPr>
        <p:spPr>
          <a:xfrm rot="5400000">
            <a:off x="8387968" y="2694630"/>
            <a:ext cx="432048" cy="102600"/>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graphicFrame>
            <p:nvGraphicFramePr>
              <p:cNvPr id="2" name="表格 6">
                <a:extLst>
                  <a:ext uri="{FF2B5EF4-FFF2-40B4-BE49-F238E27FC236}">
                    <a16:creationId xmlns:a16="http://schemas.microsoft.com/office/drawing/2014/main" id="{64372AEC-D638-4D8C-88C3-B25B7B40810F}"/>
                  </a:ext>
                </a:extLst>
              </p:cNvPr>
              <p:cNvGraphicFramePr>
                <a:graphicFrameLocks noGrp="1"/>
              </p:cNvGraphicFramePr>
              <p:nvPr>
                <p:extLst>
                  <p:ext uri="{D42A27DB-BD31-4B8C-83A1-F6EECF244321}">
                    <p14:modId xmlns:p14="http://schemas.microsoft.com/office/powerpoint/2010/main" val="61754905"/>
                  </p:ext>
                </p:extLst>
              </p:nvPr>
            </p:nvGraphicFramePr>
            <p:xfrm>
              <a:off x="578559" y="5056063"/>
              <a:ext cx="9093327" cy="1112520"/>
            </p:xfrm>
            <a:graphic>
              <a:graphicData uri="http://schemas.openxmlformats.org/drawingml/2006/table">
                <a:tbl>
                  <a:tblPr firstRow="1" bandRow="1">
                    <a:tableStyleId>{5C22544A-7EE6-4342-B048-85BDC9FD1C3A}</a:tableStyleId>
                  </a:tblPr>
                  <a:tblGrid>
                    <a:gridCol w="3440430">
                      <a:extLst>
                        <a:ext uri="{9D8B030D-6E8A-4147-A177-3AD203B41FA5}">
                          <a16:colId xmlns:a16="http://schemas.microsoft.com/office/drawing/2014/main" val="2765503202"/>
                        </a:ext>
                      </a:extLst>
                    </a:gridCol>
                    <a:gridCol w="1051179">
                      <a:extLst>
                        <a:ext uri="{9D8B030D-6E8A-4147-A177-3AD203B41FA5}">
                          <a16:colId xmlns:a16="http://schemas.microsoft.com/office/drawing/2014/main" val="1750795301"/>
                        </a:ext>
                      </a:extLst>
                    </a:gridCol>
                    <a:gridCol w="1421130">
                      <a:extLst>
                        <a:ext uri="{9D8B030D-6E8A-4147-A177-3AD203B41FA5}">
                          <a16:colId xmlns:a16="http://schemas.microsoft.com/office/drawing/2014/main" val="827936424"/>
                        </a:ext>
                      </a:extLst>
                    </a:gridCol>
                    <a:gridCol w="1192530">
                      <a:extLst>
                        <a:ext uri="{9D8B030D-6E8A-4147-A177-3AD203B41FA5}">
                          <a16:colId xmlns:a16="http://schemas.microsoft.com/office/drawing/2014/main" val="1995649044"/>
                        </a:ext>
                      </a:extLst>
                    </a:gridCol>
                    <a:gridCol w="936879">
                      <a:extLst>
                        <a:ext uri="{9D8B030D-6E8A-4147-A177-3AD203B41FA5}">
                          <a16:colId xmlns:a16="http://schemas.microsoft.com/office/drawing/2014/main" val="2898881926"/>
                        </a:ext>
                      </a:extLst>
                    </a:gridCol>
                    <a:gridCol w="1051179">
                      <a:extLst>
                        <a:ext uri="{9D8B030D-6E8A-4147-A177-3AD203B41FA5}">
                          <a16:colId xmlns:a16="http://schemas.microsoft.com/office/drawing/2014/main" val="2130886482"/>
                        </a:ext>
                      </a:extLst>
                    </a:gridCol>
                  </a:tblGrid>
                  <a:tr h="370840">
                    <a:tc>
                      <a:txBody>
                        <a:bodyPr/>
                        <a:lstStyle/>
                        <a:p>
                          <a:endParaRPr lang="zh-CN" altLang="en-US" dirty="0"/>
                        </a:p>
                      </a:txBody>
                      <a:tcPr/>
                    </a:tc>
                    <a:tc>
                      <a:txBody>
                        <a:bodyPr/>
                        <a:lstStyle/>
                        <a:p>
                          <a:r>
                            <a:rPr lang="en-US" altLang="zh-CN" dirty="0"/>
                            <a:t>Dipole</a:t>
                          </a:r>
                          <a:endParaRPr lang="zh-CN" altLang="en-US" dirty="0"/>
                        </a:p>
                      </a:txBody>
                      <a:tcPr/>
                    </a:tc>
                    <a:tc>
                      <a:txBody>
                        <a:bodyPr/>
                        <a:lstStyle/>
                        <a:p>
                          <a:r>
                            <a:rPr lang="en-US" altLang="zh-CN" dirty="0"/>
                            <a:t>Quadrupole</a:t>
                          </a:r>
                          <a:endParaRPr lang="zh-CN" altLang="en-US" dirty="0"/>
                        </a:p>
                      </a:txBody>
                      <a:tcPr/>
                    </a:tc>
                    <a:tc>
                      <a:txBody>
                        <a:bodyPr/>
                        <a:lstStyle/>
                        <a:p>
                          <a:r>
                            <a:rPr lang="en-US" altLang="zh-CN" dirty="0" err="1"/>
                            <a:t>Sextupole</a:t>
                          </a:r>
                          <a:endParaRPr lang="zh-CN" altLang="en-US" dirty="0"/>
                        </a:p>
                      </a:txBody>
                      <a:tcPr/>
                    </a:tc>
                    <a:tc>
                      <a:txBody>
                        <a:bodyPr/>
                        <a:lstStyle/>
                        <a:p>
                          <a:r>
                            <a:rPr lang="en-US" altLang="zh-CN" dirty="0"/>
                            <a:t>Other</a:t>
                          </a:r>
                          <a:endParaRPr lang="zh-CN" altLang="en-US" dirty="0"/>
                        </a:p>
                      </a:txBody>
                      <a:tcPr/>
                    </a:tc>
                    <a:tc>
                      <a:txBody>
                        <a:bodyPr/>
                        <a:lstStyle/>
                        <a:p>
                          <a:r>
                            <a:rPr lang="en-US" altLang="zh-CN" dirty="0"/>
                            <a:t>total</a:t>
                          </a:r>
                          <a:endParaRPr lang="zh-CN" altLang="en-US" dirty="0"/>
                        </a:p>
                      </a:txBody>
                      <a:tcPr/>
                    </a:tc>
                    <a:extLst>
                      <a:ext uri="{0D108BD9-81ED-4DB2-BD59-A6C34878D82A}">
                        <a16:rowId xmlns:a16="http://schemas.microsoft.com/office/drawing/2014/main" val="3846930886"/>
                      </a:ext>
                    </a:extLst>
                  </a:tr>
                  <a:tr h="370840">
                    <a:tc>
                      <a:txBody>
                        <a:bodyPr/>
                        <a:lstStyle/>
                        <a:p>
                          <a:r>
                            <a:rPr lang="en-US" altLang="zh-CN" dirty="0"/>
                            <a:t>Lead in each component</a:t>
                          </a:r>
                          <a:endParaRPr lang="zh-CN" altLang="en-US" dirty="0"/>
                        </a:p>
                      </a:txBody>
                      <a:tcPr/>
                    </a:tc>
                    <a:tc>
                      <a:txBody>
                        <a:bodyPr/>
                        <a:lstStyle/>
                        <a:p>
                          <a:r>
                            <a:rPr lang="en-US" altLang="zh-CN" dirty="0"/>
                            <a:t>446.0</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i="0" dirty="0"/>
                        </a:p>
                      </a:txBody>
                      <a:tcPr/>
                    </a:tc>
                    <a:tc>
                      <a:txBody>
                        <a:bodyPr/>
                        <a:lstStyle/>
                        <a:p>
                          <a:r>
                            <a:rPr lang="en-US" altLang="zh-CN" dirty="0"/>
                            <a:t>89.3</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dirty="0"/>
                        </a:p>
                      </a:txBody>
                      <a:tcPr/>
                    </a:tc>
                    <a:tc>
                      <a:txBody>
                        <a:bodyPr/>
                        <a:lstStyle/>
                        <a:p>
                          <a:r>
                            <a:rPr lang="en-US" altLang="zh-CN" dirty="0"/>
                            <a:t>49.3</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dirty="0"/>
                        </a:p>
                      </a:txBody>
                      <a:tcPr/>
                    </a:tc>
                    <a:tc>
                      <a:txBody>
                        <a:bodyPr/>
                        <a:lstStyle/>
                        <a:p>
                          <a:r>
                            <a:rPr lang="en-US" altLang="zh-CN" dirty="0"/>
                            <a:t>41.4</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dirty="0"/>
                        </a:p>
                      </a:txBody>
                      <a:tcPr/>
                    </a:tc>
                    <a:tc rowSpan="2">
                      <a:txBody>
                        <a:bodyPr/>
                        <a:lstStyle/>
                        <a:p>
                          <a:r>
                            <a:rPr lang="en-US" altLang="zh-CN" dirty="0"/>
                            <a:t>965.8</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dirty="0"/>
                        </a:p>
                      </a:txBody>
                      <a:tcPr/>
                    </a:tc>
                    <a:extLst>
                      <a:ext uri="{0D108BD9-81ED-4DB2-BD59-A6C34878D82A}">
                        <a16:rowId xmlns:a16="http://schemas.microsoft.com/office/drawing/2014/main" val="3778283047"/>
                      </a:ext>
                    </a:extLst>
                  </a:tr>
                  <a:tr h="370840">
                    <a:tc>
                      <a:txBody>
                        <a:bodyPr/>
                        <a:lstStyle/>
                        <a:p>
                          <a:r>
                            <a:rPr lang="en-US" altLang="zh-CN" dirty="0"/>
                            <a:t>Lead at the end of each component</a:t>
                          </a:r>
                          <a:endParaRPr lang="zh-CN" altLang="en-US" dirty="0"/>
                        </a:p>
                      </a:txBody>
                      <a:tcPr/>
                    </a:tc>
                    <a:tc>
                      <a:txBody>
                        <a:bodyPr/>
                        <a:lstStyle/>
                        <a:p>
                          <a:r>
                            <a:rPr lang="en-US" altLang="zh-CN" dirty="0"/>
                            <a:t>141.4</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dirty="0"/>
                        </a:p>
                      </a:txBody>
                      <a:tcPr/>
                    </a:tc>
                    <a:tc>
                      <a:txBody>
                        <a:bodyPr/>
                        <a:lstStyle/>
                        <a:p>
                          <a:r>
                            <a:rPr lang="en-US" altLang="zh-CN" dirty="0"/>
                            <a:t>129.4</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dirty="0"/>
                        </a:p>
                      </a:txBody>
                      <a:tcPr/>
                    </a:tc>
                    <a:tc>
                      <a:txBody>
                        <a:bodyPr/>
                        <a:lstStyle/>
                        <a:p>
                          <a:r>
                            <a:rPr lang="en-US" altLang="zh-CN" dirty="0"/>
                            <a:t>58.2</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dirty="0"/>
                        </a:p>
                      </a:txBody>
                      <a:tcPr/>
                    </a:tc>
                    <a:tc>
                      <a:txBody>
                        <a:bodyPr/>
                        <a:lstStyle/>
                        <a:p>
                          <a:r>
                            <a:rPr lang="en-US" altLang="zh-CN" dirty="0"/>
                            <a:t>10.8</a:t>
                          </a:r>
                          <a14:m>
                            <m:oMath xmlns:m="http://schemas.openxmlformats.org/officeDocument/2006/math">
                              <m:sSup>
                                <m:sSupPr>
                                  <m:ctrlPr>
                                    <a:rPr lang="en-US" altLang="zh-CN" b="0" i="1" smtClean="0">
                                      <a:latin typeface="Cambria Math" panose="02040503050406030204" pitchFamily="18" charset="0"/>
                                    </a:rPr>
                                  </m:ctrlPr>
                                </m:sSupPr>
                                <m:e>
                                  <m:r>
                                    <m:rPr>
                                      <m:sty m:val="p"/>
                                    </m:rPr>
                                    <a:rPr lang="en-US" altLang="zh-CN" b="0" i="0" smtClean="0">
                                      <a:latin typeface="Cambria Math" panose="02040503050406030204" pitchFamily="18" charset="0"/>
                                    </a:rPr>
                                    <m:t>m</m:t>
                                  </m:r>
                                </m:e>
                                <m:sup>
                                  <m:r>
                                    <a:rPr lang="en-US" altLang="zh-CN" b="0" i="0" smtClean="0">
                                      <a:latin typeface="Cambria Math" panose="02040503050406030204" pitchFamily="18" charset="0"/>
                                    </a:rPr>
                                    <m:t>3</m:t>
                                  </m:r>
                                </m:sup>
                              </m:sSup>
                            </m:oMath>
                          </a14:m>
                          <a:endParaRPr lang="zh-CN" altLang="en-US" dirty="0"/>
                        </a:p>
                      </a:txBody>
                      <a:tcPr/>
                    </a:tc>
                    <a:tc vMerge="1">
                      <a:txBody>
                        <a:bodyPr/>
                        <a:lstStyle/>
                        <a:p>
                          <a:endParaRPr lang="zh-CN" altLang="en-US" dirty="0"/>
                        </a:p>
                      </a:txBody>
                      <a:tcPr/>
                    </a:tc>
                    <a:extLst>
                      <a:ext uri="{0D108BD9-81ED-4DB2-BD59-A6C34878D82A}">
                        <a16:rowId xmlns:a16="http://schemas.microsoft.com/office/drawing/2014/main" val="4749534"/>
                      </a:ext>
                    </a:extLst>
                  </a:tr>
                </a:tbl>
              </a:graphicData>
            </a:graphic>
          </p:graphicFrame>
        </mc:Choice>
        <mc:Fallback>
          <p:graphicFrame>
            <p:nvGraphicFramePr>
              <p:cNvPr id="2" name="表格 6">
                <a:extLst>
                  <a:ext uri="{FF2B5EF4-FFF2-40B4-BE49-F238E27FC236}">
                    <a16:creationId xmlns:a16="http://schemas.microsoft.com/office/drawing/2014/main" id="{64372AEC-D638-4D8C-88C3-B25B7B40810F}"/>
                  </a:ext>
                </a:extLst>
              </p:cNvPr>
              <p:cNvGraphicFramePr>
                <a:graphicFrameLocks noGrp="1"/>
              </p:cNvGraphicFramePr>
              <p:nvPr>
                <p:extLst>
                  <p:ext uri="{D42A27DB-BD31-4B8C-83A1-F6EECF244321}">
                    <p14:modId xmlns:p14="http://schemas.microsoft.com/office/powerpoint/2010/main" val="61754905"/>
                  </p:ext>
                </p:extLst>
              </p:nvPr>
            </p:nvGraphicFramePr>
            <p:xfrm>
              <a:off x="578559" y="5056063"/>
              <a:ext cx="9093327" cy="1112520"/>
            </p:xfrm>
            <a:graphic>
              <a:graphicData uri="http://schemas.openxmlformats.org/drawingml/2006/table">
                <a:tbl>
                  <a:tblPr firstRow="1" bandRow="1">
                    <a:tableStyleId>{5C22544A-7EE6-4342-B048-85BDC9FD1C3A}</a:tableStyleId>
                  </a:tblPr>
                  <a:tblGrid>
                    <a:gridCol w="3440430">
                      <a:extLst>
                        <a:ext uri="{9D8B030D-6E8A-4147-A177-3AD203B41FA5}">
                          <a16:colId xmlns:a16="http://schemas.microsoft.com/office/drawing/2014/main" val="2765503202"/>
                        </a:ext>
                      </a:extLst>
                    </a:gridCol>
                    <a:gridCol w="1051179">
                      <a:extLst>
                        <a:ext uri="{9D8B030D-6E8A-4147-A177-3AD203B41FA5}">
                          <a16:colId xmlns:a16="http://schemas.microsoft.com/office/drawing/2014/main" val="1750795301"/>
                        </a:ext>
                      </a:extLst>
                    </a:gridCol>
                    <a:gridCol w="1421130">
                      <a:extLst>
                        <a:ext uri="{9D8B030D-6E8A-4147-A177-3AD203B41FA5}">
                          <a16:colId xmlns:a16="http://schemas.microsoft.com/office/drawing/2014/main" val="827936424"/>
                        </a:ext>
                      </a:extLst>
                    </a:gridCol>
                    <a:gridCol w="1192530">
                      <a:extLst>
                        <a:ext uri="{9D8B030D-6E8A-4147-A177-3AD203B41FA5}">
                          <a16:colId xmlns:a16="http://schemas.microsoft.com/office/drawing/2014/main" val="1995649044"/>
                        </a:ext>
                      </a:extLst>
                    </a:gridCol>
                    <a:gridCol w="936879">
                      <a:extLst>
                        <a:ext uri="{9D8B030D-6E8A-4147-A177-3AD203B41FA5}">
                          <a16:colId xmlns:a16="http://schemas.microsoft.com/office/drawing/2014/main" val="2898881926"/>
                        </a:ext>
                      </a:extLst>
                    </a:gridCol>
                    <a:gridCol w="1051179">
                      <a:extLst>
                        <a:ext uri="{9D8B030D-6E8A-4147-A177-3AD203B41FA5}">
                          <a16:colId xmlns:a16="http://schemas.microsoft.com/office/drawing/2014/main" val="2130886482"/>
                        </a:ext>
                      </a:extLst>
                    </a:gridCol>
                  </a:tblGrid>
                  <a:tr h="370840">
                    <a:tc>
                      <a:txBody>
                        <a:bodyPr/>
                        <a:lstStyle/>
                        <a:p>
                          <a:endParaRPr lang="zh-CN" altLang="en-US" dirty="0"/>
                        </a:p>
                      </a:txBody>
                      <a:tcPr/>
                    </a:tc>
                    <a:tc>
                      <a:txBody>
                        <a:bodyPr/>
                        <a:lstStyle/>
                        <a:p>
                          <a:r>
                            <a:rPr lang="en-US" altLang="zh-CN" dirty="0"/>
                            <a:t>Dipole</a:t>
                          </a:r>
                          <a:endParaRPr lang="zh-CN" altLang="en-US" dirty="0"/>
                        </a:p>
                      </a:txBody>
                      <a:tcPr/>
                    </a:tc>
                    <a:tc>
                      <a:txBody>
                        <a:bodyPr/>
                        <a:lstStyle/>
                        <a:p>
                          <a:r>
                            <a:rPr lang="en-US" altLang="zh-CN" dirty="0"/>
                            <a:t>Quadrupole</a:t>
                          </a:r>
                          <a:endParaRPr lang="zh-CN" altLang="en-US" dirty="0"/>
                        </a:p>
                      </a:txBody>
                      <a:tcPr/>
                    </a:tc>
                    <a:tc>
                      <a:txBody>
                        <a:bodyPr/>
                        <a:lstStyle/>
                        <a:p>
                          <a:r>
                            <a:rPr lang="en-US" altLang="zh-CN" dirty="0" err="1"/>
                            <a:t>Sextupole</a:t>
                          </a:r>
                          <a:endParaRPr lang="zh-CN" altLang="en-US" dirty="0"/>
                        </a:p>
                      </a:txBody>
                      <a:tcPr/>
                    </a:tc>
                    <a:tc>
                      <a:txBody>
                        <a:bodyPr/>
                        <a:lstStyle/>
                        <a:p>
                          <a:r>
                            <a:rPr lang="en-US" altLang="zh-CN" dirty="0"/>
                            <a:t>Other</a:t>
                          </a:r>
                          <a:endParaRPr lang="zh-CN" altLang="en-US" dirty="0"/>
                        </a:p>
                      </a:txBody>
                      <a:tcPr/>
                    </a:tc>
                    <a:tc>
                      <a:txBody>
                        <a:bodyPr/>
                        <a:lstStyle/>
                        <a:p>
                          <a:r>
                            <a:rPr lang="en-US" altLang="zh-CN" dirty="0"/>
                            <a:t>total</a:t>
                          </a:r>
                          <a:endParaRPr lang="zh-CN" altLang="en-US" dirty="0"/>
                        </a:p>
                      </a:txBody>
                      <a:tcPr/>
                    </a:tc>
                    <a:extLst>
                      <a:ext uri="{0D108BD9-81ED-4DB2-BD59-A6C34878D82A}">
                        <a16:rowId xmlns:a16="http://schemas.microsoft.com/office/drawing/2014/main" val="3846930886"/>
                      </a:ext>
                    </a:extLst>
                  </a:tr>
                  <a:tr h="370840">
                    <a:tc>
                      <a:txBody>
                        <a:bodyPr/>
                        <a:lstStyle/>
                        <a:p>
                          <a:r>
                            <a:rPr lang="en-US" altLang="zh-CN" dirty="0"/>
                            <a:t>Lead in each component</a:t>
                          </a:r>
                          <a:endParaRPr lang="zh-CN" altLang="en-US" dirty="0"/>
                        </a:p>
                      </a:txBody>
                      <a:tcPr/>
                    </a:tc>
                    <a:tc>
                      <a:txBody>
                        <a:bodyPr/>
                        <a:lstStyle/>
                        <a:p>
                          <a:endParaRPr lang="zh-CN"/>
                        </a:p>
                      </a:txBody>
                      <a:tcPr>
                        <a:blipFill>
                          <a:blip r:embed="rId5"/>
                          <a:stretch>
                            <a:fillRect l="-329070" t="-108197" r="-441860" b="-124590"/>
                          </a:stretch>
                        </a:blipFill>
                      </a:tcPr>
                    </a:tc>
                    <a:tc>
                      <a:txBody>
                        <a:bodyPr/>
                        <a:lstStyle/>
                        <a:p>
                          <a:endParaRPr lang="zh-CN"/>
                        </a:p>
                      </a:txBody>
                      <a:tcPr>
                        <a:blipFill>
                          <a:blip r:embed="rId5"/>
                          <a:stretch>
                            <a:fillRect l="-315385" t="-108197" r="-224786" b="-124590"/>
                          </a:stretch>
                        </a:blipFill>
                      </a:tcPr>
                    </a:tc>
                    <a:tc>
                      <a:txBody>
                        <a:bodyPr/>
                        <a:lstStyle/>
                        <a:p>
                          <a:endParaRPr lang="zh-CN"/>
                        </a:p>
                      </a:txBody>
                      <a:tcPr>
                        <a:blipFill>
                          <a:blip r:embed="rId5"/>
                          <a:stretch>
                            <a:fillRect l="-495918" t="-108197" r="-168367" b="-124590"/>
                          </a:stretch>
                        </a:blipFill>
                      </a:tcPr>
                    </a:tc>
                    <a:tc>
                      <a:txBody>
                        <a:bodyPr/>
                        <a:lstStyle/>
                        <a:p>
                          <a:endParaRPr lang="zh-CN"/>
                        </a:p>
                      </a:txBody>
                      <a:tcPr>
                        <a:blipFill>
                          <a:blip r:embed="rId5"/>
                          <a:stretch>
                            <a:fillRect l="-763399" t="-108197" r="-115686" b="-124590"/>
                          </a:stretch>
                        </a:blipFill>
                      </a:tcPr>
                    </a:tc>
                    <a:tc rowSpan="2">
                      <a:txBody>
                        <a:bodyPr/>
                        <a:lstStyle/>
                        <a:p>
                          <a:endParaRPr lang="zh-CN"/>
                        </a:p>
                      </a:txBody>
                      <a:tcPr>
                        <a:blipFill>
                          <a:blip r:embed="rId5"/>
                          <a:stretch>
                            <a:fillRect l="-763584" t="-54098" r="-2312" b="-12295"/>
                          </a:stretch>
                        </a:blipFill>
                      </a:tcPr>
                    </a:tc>
                    <a:extLst>
                      <a:ext uri="{0D108BD9-81ED-4DB2-BD59-A6C34878D82A}">
                        <a16:rowId xmlns:a16="http://schemas.microsoft.com/office/drawing/2014/main" val="3778283047"/>
                      </a:ext>
                    </a:extLst>
                  </a:tr>
                  <a:tr h="370840">
                    <a:tc>
                      <a:txBody>
                        <a:bodyPr/>
                        <a:lstStyle/>
                        <a:p>
                          <a:r>
                            <a:rPr lang="en-US" altLang="zh-CN" dirty="0"/>
                            <a:t>Lead at the end of each component</a:t>
                          </a:r>
                          <a:endParaRPr lang="zh-CN" altLang="en-US" dirty="0"/>
                        </a:p>
                      </a:txBody>
                      <a:tcPr/>
                    </a:tc>
                    <a:tc>
                      <a:txBody>
                        <a:bodyPr/>
                        <a:lstStyle/>
                        <a:p>
                          <a:endParaRPr lang="zh-CN"/>
                        </a:p>
                      </a:txBody>
                      <a:tcPr>
                        <a:blipFill>
                          <a:blip r:embed="rId5"/>
                          <a:stretch>
                            <a:fillRect l="-329070" t="-208197" r="-441860" b="-24590"/>
                          </a:stretch>
                        </a:blipFill>
                      </a:tcPr>
                    </a:tc>
                    <a:tc>
                      <a:txBody>
                        <a:bodyPr/>
                        <a:lstStyle/>
                        <a:p>
                          <a:endParaRPr lang="zh-CN"/>
                        </a:p>
                      </a:txBody>
                      <a:tcPr>
                        <a:blipFill>
                          <a:blip r:embed="rId5"/>
                          <a:stretch>
                            <a:fillRect l="-315385" t="-208197" r="-224786" b="-24590"/>
                          </a:stretch>
                        </a:blipFill>
                      </a:tcPr>
                    </a:tc>
                    <a:tc>
                      <a:txBody>
                        <a:bodyPr/>
                        <a:lstStyle/>
                        <a:p>
                          <a:endParaRPr lang="zh-CN"/>
                        </a:p>
                      </a:txBody>
                      <a:tcPr>
                        <a:blipFill>
                          <a:blip r:embed="rId5"/>
                          <a:stretch>
                            <a:fillRect l="-495918" t="-208197" r="-168367" b="-24590"/>
                          </a:stretch>
                        </a:blipFill>
                      </a:tcPr>
                    </a:tc>
                    <a:tc>
                      <a:txBody>
                        <a:bodyPr/>
                        <a:lstStyle/>
                        <a:p>
                          <a:endParaRPr lang="zh-CN"/>
                        </a:p>
                      </a:txBody>
                      <a:tcPr>
                        <a:blipFill>
                          <a:blip r:embed="rId5"/>
                          <a:stretch>
                            <a:fillRect l="-763399" t="-208197" r="-115686" b="-24590"/>
                          </a:stretch>
                        </a:blipFill>
                      </a:tcPr>
                    </a:tc>
                    <a:tc vMerge="1">
                      <a:txBody>
                        <a:bodyPr/>
                        <a:lstStyle/>
                        <a:p>
                          <a:endParaRPr lang="zh-CN" altLang="en-US" dirty="0"/>
                        </a:p>
                      </a:txBody>
                      <a:tcPr/>
                    </a:tc>
                    <a:extLst>
                      <a:ext uri="{0D108BD9-81ED-4DB2-BD59-A6C34878D82A}">
                        <a16:rowId xmlns:a16="http://schemas.microsoft.com/office/drawing/2014/main" val="4749534"/>
                      </a:ext>
                    </a:extLst>
                  </a:tr>
                </a:tbl>
              </a:graphicData>
            </a:graphic>
          </p:graphicFrame>
        </mc:Fallback>
      </mc:AlternateContent>
      <p:sp>
        <p:nvSpPr>
          <p:cNvPr id="28" name="文本框 27">
            <a:extLst>
              <a:ext uri="{FF2B5EF4-FFF2-40B4-BE49-F238E27FC236}">
                <a16:creationId xmlns:a16="http://schemas.microsoft.com/office/drawing/2014/main" id="{7DB2A09E-CDFF-4A62-920D-854AD60240A1}"/>
              </a:ext>
            </a:extLst>
          </p:cNvPr>
          <p:cNvSpPr txBox="1"/>
          <p:nvPr/>
        </p:nvSpPr>
        <p:spPr>
          <a:xfrm>
            <a:off x="3947413" y="6168583"/>
            <a:ext cx="3702322" cy="369332"/>
          </a:xfrm>
          <a:prstGeom prst="rect">
            <a:avLst/>
          </a:prstGeom>
          <a:noFill/>
        </p:spPr>
        <p:txBody>
          <a:bodyPr wrap="square" rtlCol="0">
            <a:spAutoFit/>
          </a:bodyPr>
          <a:lstStyle/>
          <a:p>
            <a:r>
              <a:rPr lang="en-US" altLang="zh-CN" dirty="0">
                <a:solidFill>
                  <a:srgbClr val="00B0F0"/>
                </a:solidFill>
              </a:rPr>
              <a:t>From FCC Week 2025 talk</a:t>
            </a:r>
            <a:endParaRPr lang="zh-CN" altLang="en-US" dirty="0">
              <a:solidFill>
                <a:srgbClr val="00B0F0"/>
              </a:solidFill>
            </a:endParaRPr>
          </a:p>
        </p:txBody>
      </p:sp>
    </p:spTree>
    <p:extLst>
      <p:ext uri="{BB962C8B-B14F-4D97-AF65-F5344CB8AC3E}">
        <p14:creationId xmlns:p14="http://schemas.microsoft.com/office/powerpoint/2010/main" val="110463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1059883"/>
            <a:ext cx="11463064" cy="5655265"/>
          </a:xfrm>
        </p:spPr>
        <p:txBody>
          <a:bodyPr>
            <a:noAutofit/>
          </a:bodyPr>
          <a:lstStyle/>
          <a:p>
            <a:r>
              <a:rPr lang="en-US" altLang="zh-CN" dirty="0"/>
              <a:t>Dose level caused by beam loss is much lower than that caused by SR. Dose rate @Z/WW can also be negligible.</a:t>
            </a:r>
          </a:p>
          <a:p>
            <a:r>
              <a:rPr lang="en-US" altLang="zh-CN" dirty="0"/>
              <a:t>@Higgs</a:t>
            </a:r>
            <a:r>
              <a:rPr lang="zh-CN" altLang="en-US" dirty="0"/>
              <a:t> </a:t>
            </a:r>
            <a:r>
              <a:rPr lang="en-US" altLang="zh-CN" dirty="0"/>
              <a:t>SR</a:t>
            </a:r>
          </a:p>
          <a:p>
            <a:pPr lvl="1"/>
            <a:r>
              <a:rPr lang="en-US" altLang="zh-CN" dirty="0">
                <a:solidFill>
                  <a:srgbClr val="C00000"/>
                </a:solidFill>
              </a:rPr>
              <a:t>Internal wall: 180kGy/y,</a:t>
            </a:r>
            <a:r>
              <a:rPr lang="zh-CN" altLang="en-US" dirty="0">
                <a:solidFill>
                  <a:srgbClr val="C00000"/>
                </a:solidFill>
              </a:rPr>
              <a:t> </a:t>
            </a:r>
            <a:r>
              <a:rPr lang="en-US" altLang="zh-CN" dirty="0">
                <a:solidFill>
                  <a:srgbClr val="C00000"/>
                </a:solidFill>
              </a:rPr>
              <a:t>external wall: 60kGy/y</a:t>
            </a:r>
          </a:p>
          <a:p>
            <a:pPr lvl="1"/>
            <a:r>
              <a:rPr lang="en-US" altLang="zh-CN" dirty="0">
                <a:solidFill>
                  <a:srgbClr val="00B0F0"/>
                </a:solidFill>
              </a:rPr>
              <a:t>Internal wall 30kGy/y,</a:t>
            </a:r>
            <a:r>
              <a:rPr lang="zh-CN" altLang="en-US" dirty="0">
                <a:solidFill>
                  <a:srgbClr val="00B0F0"/>
                </a:solidFill>
              </a:rPr>
              <a:t> </a:t>
            </a:r>
            <a:endParaRPr lang="en-US" altLang="zh-CN" dirty="0">
              <a:solidFill>
                <a:srgbClr val="00B0F0"/>
              </a:solidFill>
            </a:endParaRPr>
          </a:p>
          <a:p>
            <a:pPr lvl="1"/>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After 18 years operation (10H+2Z+1W+5ttbar), the cumulative absorbed dose to the outer wall cable, </a:t>
            </a:r>
            <a:r>
              <a:rPr lang="en-US" altLang="zh-CN" dirty="0">
                <a:solidFill>
                  <a:srgbClr val="FF0000"/>
                </a:solidFill>
              </a:rPr>
              <a:t>950 kGy, </a:t>
            </a:r>
            <a:r>
              <a:rPr lang="en-US" altLang="zh-CN" dirty="0"/>
              <a:t>remains below the upper limit (1 MGy). By the lead/concrete shielding, the cumulative absorbed dose to the inner wall cables decrease from 4.8MGy </a:t>
            </a:r>
            <a:r>
              <a:rPr lang="en-US" altLang="zh-CN" dirty="0">
                <a:solidFill>
                  <a:srgbClr val="FF0000"/>
                </a:solidFill>
              </a:rPr>
              <a:t>to 550 kGy</a:t>
            </a:r>
            <a:r>
              <a:rPr lang="en-US" altLang="zh-CN" dirty="0"/>
              <a:t>, lower than 1 MGy upper limit, so that the cables near inner wall and </a:t>
            </a:r>
            <a:r>
              <a:rPr lang="en-US" altLang="zh-CN" dirty="0" err="1"/>
              <a:t>outter</a:t>
            </a:r>
            <a:r>
              <a:rPr lang="en-US" altLang="zh-CN" dirty="0"/>
              <a:t> wall are both safe.</a:t>
            </a:r>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p:txBody>
          <a:bodyPr/>
          <a:lstStyle/>
          <a:p>
            <a:r>
              <a:rPr lang="en-US" altLang="zh-CN" dirty="0"/>
              <a:t>Prompt dose level for CEPC TDR scheme </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sp>
        <p:nvSpPr>
          <p:cNvPr id="11" name="内容占位符 1">
            <a:extLst>
              <a:ext uri="{FF2B5EF4-FFF2-40B4-BE49-F238E27FC236}">
                <a16:creationId xmlns:a16="http://schemas.microsoft.com/office/drawing/2014/main" id="{BEB95B2D-4818-4E62-A011-CBD94BBAF446}"/>
              </a:ext>
            </a:extLst>
          </p:cNvPr>
          <p:cNvSpPr txBox="1">
            <a:spLocks/>
          </p:cNvSpPr>
          <p:nvPr/>
        </p:nvSpPr>
        <p:spPr>
          <a:xfrm>
            <a:off x="6384032" y="1059882"/>
            <a:ext cx="5832648" cy="484030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CN" dirty="0"/>
          </a:p>
          <a:p>
            <a:r>
              <a:rPr lang="en-US" altLang="zh-CN" dirty="0"/>
              <a:t>@ttbar</a:t>
            </a:r>
            <a:r>
              <a:rPr lang="zh-CN" altLang="en-US" dirty="0"/>
              <a:t> </a:t>
            </a:r>
            <a:r>
              <a:rPr lang="en-US" altLang="zh-CN" dirty="0"/>
              <a:t>SR</a:t>
            </a:r>
            <a:br>
              <a:rPr lang="en-US" altLang="zh-CN" dirty="0"/>
            </a:br>
            <a:endParaRPr lang="en-US" altLang="zh-CN" dirty="0"/>
          </a:p>
          <a:p>
            <a:pPr lvl="1"/>
            <a:r>
              <a:rPr lang="en-US" altLang="zh-CN" dirty="0">
                <a:solidFill>
                  <a:srgbClr val="C00000"/>
                </a:solidFill>
              </a:rPr>
              <a:t>Internal wall: 600kGy/y,</a:t>
            </a:r>
            <a:r>
              <a:rPr lang="zh-CN" altLang="en-US" dirty="0">
                <a:solidFill>
                  <a:srgbClr val="C00000"/>
                </a:solidFill>
              </a:rPr>
              <a:t> </a:t>
            </a:r>
            <a:r>
              <a:rPr lang="en-US" altLang="zh-CN" dirty="0">
                <a:solidFill>
                  <a:srgbClr val="C00000"/>
                </a:solidFill>
              </a:rPr>
              <a:t>external wall: 70kGy/y</a:t>
            </a:r>
          </a:p>
          <a:p>
            <a:pPr lvl="1"/>
            <a:r>
              <a:rPr lang="en-US" altLang="zh-CN" dirty="0">
                <a:solidFill>
                  <a:srgbClr val="00B0F0"/>
                </a:solidFill>
              </a:rPr>
              <a:t>Internal wall:50kGy/y, </a:t>
            </a:r>
            <a:endParaRPr lang="en-US" altLang="zh-CN" dirty="0"/>
          </a:p>
          <a:p>
            <a:endParaRPr lang="zh-CN" altLang="en-US" dirty="0"/>
          </a:p>
          <a:p>
            <a:endParaRPr lang="en-US" altLang="zh-CN" dirty="0"/>
          </a:p>
        </p:txBody>
      </p:sp>
      <p:sp>
        <p:nvSpPr>
          <p:cNvPr id="15" name="文本框 14">
            <a:extLst>
              <a:ext uri="{FF2B5EF4-FFF2-40B4-BE49-F238E27FC236}">
                <a16:creationId xmlns:a16="http://schemas.microsoft.com/office/drawing/2014/main" id="{3A1348A5-3A6B-485A-8067-DA8C469603A0}"/>
              </a:ext>
            </a:extLst>
          </p:cNvPr>
          <p:cNvSpPr txBox="1"/>
          <p:nvPr/>
        </p:nvSpPr>
        <p:spPr>
          <a:xfrm>
            <a:off x="4777770" y="1917923"/>
            <a:ext cx="3126723" cy="369332"/>
          </a:xfrm>
          <a:prstGeom prst="rect">
            <a:avLst/>
          </a:prstGeom>
          <a:noFill/>
          <a:ln w="19050">
            <a:solidFill>
              <a:srgbClr val="C00000"/>
            </a:solidFill>
          </a:ln>
        </p:spPr>
        <p:txBody>
          <a:bodyPr wrap="square">
            <a:spAutoFit/>
          </a:bodyPr>
          <a:lstStyle/>
          <a:p>
            <a:r>
              <a:rPr lang="en-US" altLang="zh-CN" dirty="0">
                <a:solidFill>
                  <a:srgbClr val="C00000"/>
                </a:solidFill>
              </a:rPr>
              <a:t>Without lead/concrete shielding </a:t>
            </a:r>
            <a:endParaRPr lang="zh-CN" altLang="en-US" dirty="0">
              <a:solidFill>
                <a:srgbClr val="C00000"/>
              </a:solidFill>
            </a:endParaRPr>
          </a:p>
        </p:txBody>
      </p:sp>
      <p:sp>
        <p:nvSpPr>
          <p:cNvPr id="17" name="文本框 16">
            <a:extLst>
              <a:ext uri="{FF2B5EF4-FFF2-40B4-BE49-F238E27FC236}">
                <a16:creationId xmlns:a16="http://schemas.microsoft.com/office/drawing/2014/main" id="{7C3C89BC-E093-46EA-A2A6-90744E6B58B5}"/>
              </a:ext>
            </a:extLst>
          </p:cNvPr>
          <p:cNvSpPr txBox="1"/>
          <p:nvPr/>
        </p:nvSpPr>
        <p:spPr>
          <a:xfrm>
            <a:off x="3933752" y="2611598"/>
            <a:ext cx="2810320" cy="369332"/>
          </a:xfrm>
          <a:prstGeom prst="rect">
            <a:avLst/>
          </a:prstGeom>
          <a:noFill/>
          <a:ln w="19050">
            <a:solidFill>
              <a:srgbClr val="00B0F0"/>
            </a:solidFill>
          </a:ln>
        </p:spPr>
        <p:txBody>
          <a:bodyPr wrap="square">
            <a:spAutoFit/>
          </a:bodyPr>
          <a:lstStyle/>
          <a:p>
            <a:r>
              <a:rPr lang="en-US" altLang="zh-CN" dirty="0">
                <a:solidFill>
                  <a:srgbClr val="00B0F0"/>
                </a:solidFill>
              </a:rPr>
              <a:t>With lead/concrete shielding </a:t>
            </a:r>
            <a:endParaRPr lang="zh-CN" altLang="en-US" dirty="0">
              <a:solidFill>
                <a:srgbClr val="00B0F0"/>
              </a:solidFill>
            </a:endParaRPr>
          </a:p>
        </p:txBody>
      </p:sp>
      <p:grpSp>
        <p:nvGrpSpPr>
          <p:cNvPr id="18" name="组合 17">
            <a:extLst>
              <a:ext uri="{FF2B5EF4-FFF2-40B4-BE49-F238E27FC236}">
                <a16:creationId xmlns:a16="http://schemas.microsoft.com/office/drawing/2014/main" id="{A5CA869E-9BF0-4A5F-A9E2-758BE8F76D6F}"/>
              </a:ext>
            </a:extLst>
          </p:cNvPr>
          <p:cNvGrpSpPr/>
          <p:nvPr/>
        </p:nvGrpSpPr>
        <p:grpSpPr>
          <a:xfrm>
            <a:off x="698819" y="2977501"/>
            <a:ext cx="4321330" cy="2547755"/>
            <a:chOff x="698819" y="2977501"/>
            <a:chExt cx="4321330" cy="2547755"/>
          </a:xfrm>
        </p:grpSpPr>
        <p:pic>
          <p:nvPicPr>
            <p:cNvPr id="16" name="图片 15">
              <a:extLst>
                <a:ext uri="{FF2B5EF4-FFF2-40B4-BE49-F238E27FC236}">
                  <a16:creationId xmlns:a16="http://schemas.microsoft.com/office/drawing/2014/main" id="{ECC26365-977F-49DF-8910-614BE9F254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98819" y="2977501"/>
              <a:ext cx="4321330" cy="2547755"/>
            </a:xfrm>
            <a:prstGeom prst="rect">
              <a:avLst/>
            </a:prstGeom>
          </p:spPr>
        </p:pic>
        <p:grpSp>
          <p:nvGrpSpPr>
            <p:cNvPr id="7" name="组合 6">
              <a:extLst>
                <a:ext uri="{FF2B5EF4-FFF2-40B4-BE49-F238E27FC236}">
                  <a16:creationId xmlns:a16="http://schemas.microsoft.com/office/drawing/2014/main" id="{C2D881A3-5D23-48C7-B8E4-8E52B4AF552B}"/>
                </a:ext>
              </a:extLst>
            </p:cNvPr>
            <p:cNvGrpSpPr/>
            <p:nvPr/>
          </p:nvGrpSpPr>
          <p:grpSpPr>
            <a:xfrm>
              <a:off x="1199456" y="3034742"/>
              <a:ext cx="3212975" cy="325593"/>
              <a:chOff x="76854" y="2837844"/>
              <a:chExt cx="3476777" cy="369332"/>
            </a:xfrm>
          </p:grpSpPr>
          <p:sp>
            <p:nvSpPr>
              <p:cNvPr id="12" name="文本框 11">
                <a:extLst>
                  <a:ext uri="{FF2B5EF4-FFF2-40B4-BE49-F238E27FC236}">
                    <a16:creationId xmlns:a16="http://schemas.microsoft.com/office/drawing/2014/main" id="{C1E23ABB-90CC-467B-B9F6-5D503083445B}"/>
                  </a:ext>
                </a:extLst>
              </p:cNvPr>
              <p:cNvSpPr txBox="1"/>
              <p:nvPr/>
            </p:nvSpPr>
            <p:spPr>
              <a:xfrm>
                <a:off x="2483156" y="2837844"/>
                <a:ext cx="1070475" cy="369332"/>
              </a:xfrm>
              <a:prstGeom prst="rect">
                <a:avLst/>
              </a:prstGeom>
              <a:noFill/>
            </p:spPr>
            <p:txBody>
              <a:bodyPr wrap="square" rtlCol="0">
                <a:spAutoFit/>
              </a:bodyPr>
              <a:lstStyle/>
              <a:p>
                <a:r>
                  <a:rPr lang="en-US" altLang="zh-CN" dirty="0"/>
                  <a:t>internal</a:t>
                </a:r>
                <a:endParaRPr lang="zh-CN" altLang="en-US" dirty="0"/>
              </a:p>
            </p:txBody>
          </p:sp>
          <p:sp>
            <p:nvSpPr>
              <p:cNvPr id="13" name="文本框 12">
                <a:extLst>
                  <a:ext uri="{FF2B5EF4-FFF2-40B4-BE49-F238E27FC236}">
                    <a16:creationId xmlns:a16="http://schemas.microsoft.com/office/drawing/2014/main" id="{92FF7679-4E27-471C-BC63-B1D1B0FF8FC4}"/>
                  </a:ext>
                </a:extLst>
              </p:cNvPr>
              <p:cNvSpPr txBox="1"/>
              <p:nvPr/>
            </p:nvSpPr>
            <p:spPr>
              <a:xfrm>
                <a:off x="76854" y="2837844"/>
                <a:ext cx="1070475" cy="369332"/>
              </a:xfrm>
              <a:prstGeom prst="rect">
                <a:avLst/>
              </a:prstGeom>
              <a:noFill/>
            </p:spPr>
            <p:txBody>
              <a:bodyPr wrap="square" rtlCol="0">
                <a:spAutoFit/>
              </a:bodyPr>
              <a:lstStyle/>
              <a:p>
                <a:r>
                  <a:rPr lang="en-US" altLang="zh-CN" dirty="0"/>
                  <a:t>external</a:t>
                </a:r>
                <a:endParaRPr lang="zh-CN" altLang="en-US" dirty="0"/>
              </a:p>
            </p:txBody>
          </p:sp>
        </p:grpSp>
      </p:grpSp>
      <p:grpSp>
        <p:nvGrpSpPr>
          <p:cNvPr id="25" name="组合 24">
            <a:extLst>
              <a:ext uri="{FF2B5EF4-FFF2-40B4-BE49-F238E27FC236}">
                <a16:creationId xmlns:a16="http://schemas.microsoft.com/office/drawing/2014/main" id="{6CB21D83-CD78-4A9A-B43A-226C994A16B5}"/>
              </a:ext>
            </a:extLst>
          </p:cNvPr>
          <p:cNvGrpSpPr/>
          <p:nvPr/>
        </p:nvGrpSpPr>
        <p:grpSpPr>
          <a:xfrm>
            <a:off x="7261070" y="2996952"/>
            <a:ext cx="4321330" cy="2546498"/>
            <a:chOff x="7261070" y="2996952"/>
            <a:chExt cx="4321330" cy="2546498"/>
          </a:xfrm>
        </p:grpSpPr>
        <p:pic>
          <p:nvPicPr>
            <p:cNvPr id="23" name="图片 22">
              <a:extLst>
                <a:ext uri="{FF2B5EF4-FFF2-40B4-BE49-F238E27FC236}">
                  <a16:creationId xmlns:a16="http://schemas.microsoft.com/office/drawing/2014/main" id="{896702F7-D6F4-4359-BDDD-FFBB63919F56}"/>
                </a:ext>
              </a:extLst>
            </p:cNvPr>
            <p:cNvPicPr>
              <a:picLocks noChangeAspect="1"/>
            </p:cNvPicPr>
            <p:nvPr/>
          </p:nvPicPr>
          <p:blipFill>
            <a:blip r:embed="rId4"/>
            <a:stretch>
              <a:fillRect/>
            </a:stretch>
          </p:blipFill>
          <p:spPr>
            <a:xfrm>
              <a:off x="7261070" y="2996952"/>
              <a:ext cx="4321330" cy="2546498"/>
            </a:xfrm>
            <a:prstGeom prst="rect">
              <a:avLst/>
            </a:prstGeom>
          </p:spPr>
        </p:pic>
        <p:sp>
          <p:nvSpPr>
            <p:cNvPr id="21" name="文本框 20">
              <a:extLst>
                <a:ext uri="{FF2B5EF4-FFF2-40B4-BE49-F238E27FC236}">
                  <a16:creationId xmlns:a16="http://schemas.microsoft.com/office/drawing/2014/main" id="{AF6A6890-9E14-4425-8C1C-557FB5B0ADCA}"/>
                </a:ext>
              </a:extLst>
            </p:cNvPr>
            <p:cNvSpPr txBox="1"/>
            <p:nvPr/>
          </p:nvSpPr>
          <p:spPr>
            <a:xfrm>
              <a:off x="7748348" y="3106943"/>
              <a:ext cx="989252" cy="325593"/>
            </a:xfrm>
            <a:prstGeom prst="rect">
              <a:avLst/>
            </a:prstGeom>
            <a:noFill/>
          </p:spPr>
          <p:txBody>
            <a:bodyPr wrap="square" rtlCol="0">
              <a:spAutoFit/>
            </a:bodyPr>
            <a:lstStyle/>
            <a:p>
              <a:r>
                <a:rPr lang="en-US" altLang="zh-CN" dirty="0"/>
                <a:t>external</a:t>
              </a:r>
              <a:endParaRPr lang="zh-CN" altLang="en-US" dirty="0"/>
            </a:p>
          </p:txBody>
        </p:sp>
        <p:sp>
          <p:nvSpPr>
            <p:cNvPr id="24" name="文本框 23">
              <a:extLst>
                <a:ext uri="{FF2B5EF4-FFF2-40B4-BE49-F238E27FC236}">
                  <a16:creationId xmlns:a16="http://schemas.microsoft.com/office/drawing/2014/main" id="{9D06CFB4-7621-439B-8B6D-8D701CCB048D}"/>
                </a:ext>
              </a:extLst>
            </p:cNvPr>
            <p:cNvSpPr txBox="1"/>
            <p:nvPr/>
          </p:nvSpPr>
          <p:spPr>
            <a:xfrm>
              <a:off x="10012372" y="3075605"/>
              <a:ext cx="989252" cy="369332"/>
            </a:xfrm>
            <a:prstGeom prst="rect">
              <a:avLst/>
            </a:prstGeom>
            <a:noFill/>
          </p:spPr>
          <p:txBody>
            <a:bodyPr wrap="square" rtlCol="0">
              <a:spAutoFit/>
            </a:bodyPr>
            <a:lstStyle/>
            <a:p>
              <a:r>
                <a:rPr lang="en-US" altLang="zh-CN" dirty="0"/>
                <a:t>internal</a:t>
              </a:r>
              <a:endParaRPr lang="zh-CN" altLang="en-US" dirty="0"/>
            </a:p>
          </p:txBody>
        </p:sp>
      </p:grpSp>
    </p:spTree>
    <p:extLst>
      <p:ext uri="{BB962C8B-B14F-4D97-AF65-F5344CB8AC3E}">
        <p14:creationId xmlns:p14="http://schemas.microsoft.com/office/powerpoint/2010/main" val="277815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0972800" cy="5849152"/>
          </a:xfrm>
        </p:spPr>
        <p:txBody>
          <a:bodyPr>
            <a:normAutofit/>
          </a:bodyPr>
          <a:lstStyle/>
          <a:p>
            <a:r>
              <a:rPr lang="en-US" altLang="zh-CN" dirty="0">
                <a:solidFill>
                  <a:srgbClr val="24292F"/>
                </a:solidFill>
                <a:latin typeface="+mn-lt"/>
              </a:rPr>
              <a:t>The cables next to quadrupoles and </a:t>
            </a:r>
            <a:r>
              <a:rPr lang="en-US" altLang="zh-CN" dirty="0" err="1">
                <a:solidFill>
                  <a:srgbClr val="24292F"/>
                </a:solidFill>
                <a:latin typeface="+mn-lt"/>
              </a:rPr>
              <a:t>sextopoles</a:t>
            </a:r>
            <a:r>
              <a:rPr lang="en-US" altLang="zh-CN" dirty="0">
                <a:solidFill>
                  <a:srgbClr val="24292F"/>
                </a:solidFill>
                <a:latin typeface="+mn-lt"/>
              </a:rPr>
              <a:t> are safe since the magnet cores are good shielding block. </a:t>
            </a:r>
          </a:p>
          <a:p>
            <a:pPr lvl="1"/>
            <a:r>
              <a:rPr lang="en-US" altLang="zh-CN" dirty="0">
                <a:solidFill>
                  <a:srgbClr val="24292F"/>
                </a:solidFill>
                <a:latin typeface="+mn-lt"/>
              </a:rPr>
              <a:t>Accumulated a</a:t>
            </a:r>
            <a:r>
              <a:rPr lang="en-US" altLang="zh-CN" dirty="0">
                <a:solidFill>
                  <a:srgbClr val="24292F"/>
                </a:solidFill>
              </a:rPr>
              <a:t>bsorbed dose &lt; 800 kGy, around quadrupoles</a:t>
            </a:r>
            <a:br>
              <a:rPr lang="en-US" altLang="zh-CN" dirty="0">
                <a:solidFill>
                  <a:srgbClr val="24292F"/>
                </a:solidFill>
              </a:rPr>
            </a:br>
            <a:r>
              <a:rPr lang="en-US" altLang="zh-CN" dirty="0">
                <a:solidFill>
                  <a:srgbClr val="24292F"/>
                </a:solidFill>
              </a:rPr>
              <a:t>				 &lt; 8 MGy, around </a:t>
            </a:r>
            <a:r>
              <a:rPr lang="en-US" altLang="zh-CN" dirty="0" err="1">
                <a:solidFill>
                  <a:srgbClr val="24292F"/>
                </a:solidFill>
              </a:rPr>
              <a:t>sextopoles</a:t>
            </a:r>
            <a:endParaRPr lang="en-US" altLang="zh-CN" dirty="0">
              <a:solidFill>
                <a:srgbClr val="24292F"/>
              </a:solidFill>
            </a:endParaRPr>
          </a:p>
          <a:p>
            <a:pPr lvl="1"/>
            <a:r>
              <a:rPr lang="en-US" altLang="zh-CN" dirty="0">
                <a:solidFill>
                  <a:srgbClr val="24292F"/>
                </a:solidFill>
                <a:latin typeface="+mn-lt"/>
              </a:rPr>
              <a:t>Safe for polyethylene or epoxy resin insulations, respectively. </a:t>
            </a:r>
          </a:p>
          <a:p>
            <a:r>
              <a:rPr lang="en-US" altLang="zh-CN" dirty="0">
                <a:solidFill>
                  <a:srgbClr val="24292F"/>
                </a:solidFill>
              </a:rPr>
              <a:t>And, cables next to other equipment needs radiation hardening.</a:t>
            </a:r>
          </a:p>
          <a:p>
            <a:pPr lvl="1"/>
            <a:r>
              <a:rPr lang="en-US" altLang="zh-CN" dirty="0">
                <a:solidFill>
                  <a:srgbClr val="24292F"/>
                </a:solidFill>
                <a:latin typeface="+mn-lt"/>
              </a:rPr>
              <a:t>Cables/connectors with SiO2/ceramic insulation</a:t>
            </a:r>
          </a:p>
          <a:p>
            <a:pPr lvl="1"/>
            <a:r>
              <a:rPr lang="en-US" altLang="zh-CN" dirty="0">
                <a:solidFill>
                  <a:srgbClr val="24292F"/>
                </a:solidFill>
                <a:latin typeface="+mn-lt"/>
              </a:rPr>
              <a:t>Multilayer insulations with wire meshing</a:t>
            </a:r>
          </a:p>
          <a:p>
            <a:r>
              <a:rPr lang="en-US" altLang="zh-CN" dirty="0">
                <a:solidFill>
                  <a:srgbClr val="24292F"/>
                </a:solidFill>
                <a:latin typeface="+mn-lt"/>
              </a:rPr>
              <a:t>Cost: </a:t>
            </a:r>
            <a:r>
              <a:rPr lang="en-US" altLang="zh-CN" dirty="0">
                <a:solidFill>
                  <a:srgbClr val="24292F"/>
                </a:solidFill>
              </a:rPr>
              <a:t>a</a:t>
            </a:r>
            <a:r>
              <a:rPr lang="en-US" altLang="zh-CN" dirty="0">
                <a:solidFill>
                  <a:srgbClr val="24292F"/>
                </a:solidFill>
                <a:latin typeface="+mn-lt"/>
              </a:rPr>
              <a:t>ssume 10k CNY per 10m radiation-hardening cable, </a:t>
            </a:r>
            <a:br>
              <a:rPr lang="en-US" altLang="zh-CN" dirty="0">
                <a:solidFill>
                  <a:srgbClr val="24292F"/>
                </a:solidFill>
                <a:latin typeface="+mn-lt"/>
              </a:rPr>
            </a:br>
            <a:r>
              <a:rPr lang="en-US" altLang="zh-CN" dirty="0"/>
              <a:t>78160 cables signify 790M CNY</a:t>
            </a:r>
            <a:endParaRPr lang="en-US" altLang="zh-CN" dirty="0">
              <a:solidFill>
                <a:srgbClr val="24292F"/>
              </a:solidFill>
              <a:latin typeface="+mn-lt"/>
            </a:endParaRPr>
          </a:p>
          <a:p>
            <a:r>
              <a:rPr lang="en-US" altLang="zh-CN" dirty="0">
                <a:solidFill>
                  <a:srgbClr val="C00000"/>
                </a:solidFill>
                <a:latin typeface="+mn-lt"/>
              </a:rPr>
              <a:t>Plan to test the feasibility of </a:t>
            </a:r>
            <a:r>
              <a:rPr lang="en-US" altLang="zh-CN" dirty="0">
                <a:solidFill>
                  <a:srgbClr val="C00000"/>
                </a:solidFill>
              </a:rPr>
              <a:t>cables.</a:t>
            </a:r>
          </a:p>
          <a:p>
            <a:pPr lvl="1"/>
            <a:endParaRPr lang="en-US" altLang="zh-CN" dirty="0">
              <a:solidFill>
                <a:srgbClr val="C00000"/>
              </a:solidFill>
              <a:latin typeface="+mn-lt"/>
            </a:endParaRPr>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a:xfrm>
            <a:off x="666712" y="142852"/>
            <a:ext cx="11405952" cy="725470"/>
          </a:xfrm>
        </p:spPr>
        <p:txBody>
          <a:bodyPr>
            <a:normAutofit fontScale="90000"/>
          </a:bodyPr>
          <a:lstStyle/>
          <a:p>
            <a:r>
              <a:rPr lang="en-US" altLang="zh-CN" dirty="0"/>
              <a:t>Radiation protection for cable insulation for CEPC TDR scheme</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grpSp>
        <p:nvGrpSpPr>
          <p:cNvPr id="10" name="组合 9">
            <a:extLst>
              <a:ext uri="{FF2B5EF4-FFF2-40B4-BE49-F238E27FC236}">
                <a16:creationId xmlns:a16="http://schemas.microsoft.com/office/drawing/2014/main" id="{2AC7002C-6FD2-499D-9B61-DABFAB08AA24}"/>
              </a:ext>
            </a:extLst>
          </p:cNvPr>
          <p:cNvGrpSpPr/>
          <p:nvPr/>
        </p:nvGrpSpPr>
        <p:grpSpPr>
          <a:xfrm>
            <a:off x="8040216" y="1539462"/>
            <a:ext cx="4146615" cy="2382099"/>
            <a:chOff x="8040216" y="1539462"/>
            <a:chExt cx="4146615" cy="2382099"/>
          </a:xfrm>
        </p:grpSpPr>
        <p:pic>
          <p:nvPicPr>
            <p:cNvPr id="11" name="图片 10">
              <a:extLst>
                <a:ext uri="{FF2B5EF4-FFF2-40B4-BE49-F238E27FC236}">
                  <a16:creationId xmlns:a16="http://schemas.microsoft.com/office/drawing/2014/main" id="{8638D1BB-66AD-4BCB-9278-D32511F928E1}"/>
                </a:ext>
              </a:extLst>
            </p:cNvPr>
            <p:cNvPicPr>
              <a:picLocks noChangeAspect="1"/>
            </p:cNvPicPr>
            <p:nvPr/>
          </p:nvPicPr>
          <p:blipFill>
            <a:blip r:embed="rId3"/>
            <a:stretch>
              <a:fillRect/>
            </a:stretch>
          </p:blipFill>
          <p:spPr>
            <a:xfrm>
              <a:off x="8040216" y="1539462"/>
              <a:ext cx="4146615" cy="2382099"/>
            </a:xfrm>
            <a:prstGeom prst="rect">
              <a:avLst/>
            </a:prstGeom>
          </p:spPr>
        </p:pic>
        <p:pic>
          <p:nvPicPr>
            <p:cNvPr id="7" name="图片 6">
              <a:extLst>
                <a:ext uri="{FF2B5EF4-FFF2-40B4-BE49-F238E27FC236}">
                  <a16:creationId xmlns:a16="http://schemas.microsoft.com/office/drawing/2014/main" id="{36D2F6AF-DB15-4671-8864-0CB15CAE6AE5}"/>
                </a:ext>
              </a:extLst>
            </p:cNvPr>
            <p:cNvPicPr>
              <a:picLocks noChangeAspect="1"/>
            </p:cNvPicPr>
            <p:nvPr/>
          </p:nvPicPr>
          <p:blipFill>
            <a:blip r:embed="rId4"/>
            <a:stretch>
              <a:fillRect/>
            </a:stretch>
          </p:blipFill>
          <p:spPr>
            <a:xfrm>
              <a:off x="9768408" y="3756915"/>
              <a:ext cx="541821" cy="135197"/>
            </a:xfrm>
            <a:prstGeom prst="rect">
              <a:avLst/>
            </a:prstGeom>
          </p:spPr>
        </p:pic>
        <p:pic>
          <p:nvPicPr>
            <p:cNvPr id="6" name="图片 5">
              <a:extLst>
                <a:ext uri="{FF2B5EF4-FFF2-40B4-BE49-F238E27FC236}">
                  <a16:creationId xmlns:a16="http://schemas.microsoft.com/office/drawing/2014/main" id="{7BA65434-E302-40E5-8158-C14443F542D7}"/>
                </a:ext>
              </a:extLst>
            </p:cNvPr>
            <p:cNvPicPr>
              <a:picLocks noChangeAspect="1"/>
            </p:cNvPicPr>
            <p:nvPr/>
          </p:nvPicPr>
          <p:blipFill>
            <a:blip r:embed="rId5"/>
            <a:stretch>
              <a:fillRect/>
            </a:stretch>
          </p:blipFill>
          <p:spPr>
            <a:xfrm>
              <a:off x="8040216" y="2276872"/>
              <a:ext cx="192000" cy="576000"/>
            </a:xfrm>
            <a:prstGeom prst="rect">
              <a:avLst/>
            </a:prstGeom>
          </p:spPr>
        </p:pic>
      </p:grpSp>
      <p:grpSp>
        <p:nvGrpSpPr>
          <p:cNvPr id="9" name="组合 8">
            <a:extLst>
              <a:ext uri="{FF2B5EF4-FFF2-40B4-BE49-F238E27FC236}">
                <a16:creationId xmlns:a16="http://schemas.microsoft.com/office/drawing/2014/main" id="{257113A2-4ED2-4DDE-872A-25E031BC0D62}"/>
              </a:ext>
            </a:extLst>
          </p:cNvPr>
          <p:cNvGrpSpPr/>
          <p:nvPr/>
        </p:nvGrpSpPr>
        <p:grpSpPr>
          <a:xfrm>
            <a:off x="8109639" y="3957964"/>
            <a:ext cx="4077192" cy="2423364"/>
            <a:chOff x="8109639" y="3957964"/>
            <a:chExt cx="4077192" cy="2423364"/>
          </a:xfrm>
        </p:grpSpPr>
        <p:pic>
          <p:nvPicPr>
            <p:cNvPr id="13" name="图片 12">
              <a:extLst>
                <a:ext uri="{FF2B5EF4-FFF2-40B4-BE49-F238E27FC236}">
                  <a16:creationId xmlns:a16="http://schemas.microsoft.com/office/drawing/2014/main" id="{99CA5A3B-5301-4139-80F1-922ABA73DBB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109639" y="3957964"/>
              <a:ext cx="4077192" cy="2423364"/>
            </a:xfrm>
            <a:prstGeom prst="rect">
              <a:avLst/>
            </a:prstGeom>
          </p:spPr>
        </p:pic>
        <p:pic>
          <p:nvPicPr>
            <p:cNvPr id="8" name="图片 7">
              <a:extLst>
                <a:ext uri="{FF2B5EF4-FFF2-40B4-BE49-F238E27FC236}">
                  <a16:creationId xmlns:a16="http://schemas.microsoft.com/office/drawing/2014/main" id="{864609FA-F4EC-4D91-B8A2-48BE4BBB54B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802651" y="6246131"/>
              <a:ext cx="541821" cy="135197"/>
            </a:xfrm>
            <a:prstGeom prst="rect">
              <a:avLst/>
            </a:prstGeom>
          </p:spPr>
        </p:pic>
        <p:pic>
          <p:nvPicPr>
            <p:cNvPr id="12" name="图片 11">
              <a:extLst>
                <a:ext uri="{FF2B5EF4-FFF2-40B4-BE49-F238E27FC236}">
                  <a16:creationId xmlns:a16="http://schemas.microsoft.com/office/drawing/2014/main" id="{3C18ED80-F405-4A54-9A52-C0003544D76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112224" y="4725144"/>
              <a:ext cx="192000" cy="576000"/>
            </a:xfrm>
            <a:prstGeom prst="rect">
              <a:avLst/>
            </a:prstGeom>
          </p:spPr>
        </p:pic>
      </p:grpSp>
    </p:spTree>
    <p:extLst>
      <p:ext uri="{BB962C8B-B14F-4D97-AF65-F5344CB8AC3E}">
        <p14:creationId xmlns:p14="http://schemas.microsoft.com/office/powerpoint/2010/main" val="2124425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1463064" cy="5706300"/>
          </a:xfrm>
        </p:spPr>
        <p:txBody>
          <a:bodyPr>
            <a:normAutofit/>
          </a:bodyPr>
          <a:lstStyle/>
          <a:p>
            <a:r>
              <a:rPr lang="en-US" altLang="zh-CN" dirty="0"/>
              <a:t>For electronics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With a 3-leg maze, radiation in the auxiliary tunnel decreases to a safe level</a:t>
            </a:r>
          </a:p>
          <a:p>
            <a:pPr lvl="1"/>
            <a:r>
              <a:rPr lang="en-US" altLang="zh-CN" dirty="0"/>
              <a:t>Number of electronics (power supply): ~ 26000 for magnets, ~ 30000 for vacuum system, ~ 12000 for BPM </a:t>
            </a:r>
          </a:p>
          <a:p>
            <a:pPr lvl="1"/>
            <a:r>
              <a:rPr lang="en-US" altLang="zh-CN" dirty="0"/>
              <a:t>198 auxiliary tunnels supply enough space to contain all electronics.</a:t>
            </a:r>
          </a:p>
          <a:p>
            <a:r>
              <a:rPr lang="en-US" altLang="zh-CN" dirty="0"/>
              <a:t>Alternatively, by shielding with 15cm lead and 15cm concrete, radiation in gaps between supports decreases to a safe level. </a:t>
            </a:r>
          </a:p>
          <a:p>
            <a:endParaRPr lang="en-US" altLang="zh-CN" dirty="0"/>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a:xfrm>
            <a:off x="273136" y="142852"/>
            <a:ext cx="12303584" cy="725470"/>
          </a:xfrm>
        </p:spPr>
        <p:txBody>
          <a:bodyPr>
            <a:normAutofit fontScale="90000"/>
          </a:bodyPr>
          <a:lstStyle/>
          <a:p>
            <a:r>
              <a:rPr lang="en-US" altLang="zh-CN" dirty="0"/>
              <a:t>Radiation protection for electronics for CEPC TDR scheme</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13</a:t>
            </a:fld>
            <a:endParaRPr lang="zh-CN" altLang="en-US"/>
          </a:p>
        </p:txBody>
      </p:sp>
      <mc:AlternateContent xmlns:mc="http://schemas.openxmlformats.org/markup-compatibility/2006" xmlns:a14="http://schemas.microsoft.com/office/drawing/2010/main">
        <mc:Choice Requires="a14">
          <p:graphicFrame>
            <p:nvGraphicFramePr>
              <p:cNvPr id="11" name="表格 3">
                <a:extLst>
                  <a:ext uri="{FF2B5EF4-FFF2-40B4-BE49-F238E27FC236}">
                    <a16:creationId xmlns:a16="http://schemas.microsoft.com/office/drawing/2014/main" id="{994126FA-C786-4A0B-96A0-AFF94F3F5FB8}"/>
                  </a:ext>
                </a:extLst>
              </p:cNvPr>
              <p:cNvGraphicFramePr>
                <a:graphicFrameLocks noGrp="1"/>
              </p:cNvGraphicFramePr>
              <p:nvPr>
                <p:extLst>
                  <p:ext uri="{D42A27DB-BD31-4B8C-83A1-F6EECF244321}">
                    <p14:modId xmlns:p14="http://schemas.microsoft.com/office/powerpoint/2010/main" val="3929336063"/>
                  </p:ext>
                </p:extLst>
              </p:nvPr>
            </p:nvGraphicFramePr>
            <p:xfrm>
              <a:off x="1199456" y="1367056"/>
              <a:ext cx="10382944" cy="2560320"/>
            </p:xfrm>
            <a:graphic>
              <a:graphicData uri="http://schemas.openxmlformats.org/drawingml/2006/table">
                <a:tbl>
                  <a:tblPr firstRow="1" bandRow="1">
                    <a:tableStyleId>{21E4AEA4-8DFA-4A89-87EB-49C32662AFE0}</a:tableStyleId>
                  </a:tblPr>
                  <a:tblGrid>
                    <a:gridCol w="3856746">
                      <a:extLst>
                        <a:ext uri="{9D8B030D-6E8A-4147-A177-3AD203B41FA5}">
                          <a16:colId xmlns:a16="http://schemas.microsoft.com/office/drawing/2014/main" val="3482064850"/>
                        </a:ext>
                      </a:extLst>
                    </a:gridCol>
                    <a:gridCol w="1556031">
                      <a:extLst>
                        <a:ext uri="{9D8B030D-6E8A-4147-A177-3AD203B41FA5}">
                          <a16:colId xmlns:a16="http://schemas.microsoft.com/office/drawing/2014/main" val="4165388702"/>
                        </a:ext>
                      </a:extLst>
                    </a:gridCol>
                    <a:gridCol w="3014811">
                      <a:extLst>
                        <a:ext uri="{9D8B030D-6E8A-4147-A177-3AD203B41FA5}">
                          <a16:colId xmlns:a16="http://schemas.microsoft.com/office/drawing/2014/main" val="249260678"/>
                        </a:ext>
                      </a:extLst>
                    </a:gridCol>
                    <a:gridCol w="1955356">
                      <a:extLst>
                        <a:ext uri="{9D8B030D-6E8A-4147-A177-3AD203B41FA5}">
                          <a16:colId xmlns:a16="http://schemas.microsoft.com/office/drawing/2014/main" val="3432007106"/>
                        </a:ext>
                      </a:extLst>
                    </a:gridCol>
                  </a:tblGrid>
                  <a:tr h="279560">
                    <a:tc>
                      <a:txBody>
                        <a:bodyPr/>
                        <a:lstStyle/>
                        <a:p>
                          <a:pPr algn="ct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Upper limit</a:t>
                          </a: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3-leg maze with 0.5m-thick concrete wall</a:t>
                          </a:r>
                          <a:endParaRPr lang="zh-CN" altLang="en-US" sz="1800" dirty="0"/>
                        </a:p>
                      </a:txBody>
                      <a:tcPr anchor="ctr"/>
                    </a:tc>
                    <a:tc>
                      <a:txBody>
                        <a:bodyPr/>
                        <a:lstStyle/>
                        <a:p>
                          <a:pPr algn="ctr"/>
                          <a:r>
                            <a:rPr lang="en-US" altLang="zh-CN" sz="1800" dirty="0"/>
                            <a:t>between supports 15-cm lead + 15-cm concrete</a:t>
                          </a:r>
                          <a:endParaRPr lang="zh-CN" altLang="en-US" sz="1800" dirty="0"/>
                        </a:p>
                      </a:txBody>
                      <a:tcPr anchor="ctr"/>
                    </a:tc>
                    <a:extLst>
                      <a:ext uri="{0D108BD9-81ED-4DB2-BD59-A6C34878D82A}">
                        <a16:rowId xmlns:a16="http://schemas.microsoft.com/office/drawing/2014/main" val="3098102286"/>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High energy hadron fluence (</a:t>
                          </a:r>
                          <a14:m>
                            <m:oMath xmlns:m="http://schemas.openxmlformats.org/officeDocument/2006/math">
                              <m:sSup>
                                <m:sSupPr>
                                  <m:ctrlPr>
                                    <a:rPr lang="en-US" altLang="zh-CN" sz="1800" b="0" i="1" dirty="0" smtClean="0">
                                      <a:latin typeface="Cambria Math" panose="02040503050406030204" pitchFamily="18" charset="0"/>
                                    </a:rPr>
                                  </m:ctrlPr>
                                </m:sSupPr>
                                <m:e>
                                  <m:r>
                                    <m:rPr>
                                      <m:sty m:val="p"/>
                                    </m:rPr>
                                    <a:rPr lang="en-US" altLang="zh-CN" sz="1800" i="0" dirty="0" smtClean="0">
                                      <a:latin typeface="Cambria Math" panose="02040503050406030204" pitchFamily="18" charset="0"/>
                                    </a:rPr>
                                    <m:t>cm</m:t>
                                  </m:r>
                                </m:e>
                                <m:sup>
                                  <m:r>
                                    <a:rPr lang="en-US" altLang="zh-CN" sz="1800" b="0" i="1" dirty="0" smtClean="0">
                                      <a:latin typeface="Cambria Math" panose="02040503050406030204" pitchFamily="18" charset="0"/>
                                    </a:rPr>
                                    <m:t>−</m:t>
                                  </m:r>
                                  <m:r>
                                    <a:rPr lang="en-US" altLang="zh-CN" sz="1800" b="0" i="0" dirty="0" smtClean="0">
                                      <a:latin typeface="Cambria Math" panose="02040503050406030204" pitchFamily="18" charset="0"/>
                                    </a:rPr>
                                    <m:t>2</m:t>
                                  </m:r>
                                </m:sup>
                              </m:sSup>
                              <m:sSup>
                                <m:sSupPr>
                                  <m:ctrlPr>
                                    <a:rPr lang="en-US" altLang="zh-CN" sz="1800" b="0" i="1" dirty="0" smtClean="0">
                                      <a:latin typeface="Cambria Math" panose="02040503050406030204" pitchFamily="18" charset="0"/>
                                    </a:rPr>
                                  </m:ctrlPr>
                                </m:sSupPr>
                                <m:e>
                                  <m:r>
                                    <a:rPr lang="en-US" altLang="zh-CN" sz="1800" b="0" i="0" dirty="0" smtClean="0">
                                      <a:latin typeface="Cambria Math" panose="02040503050406030204" pitchFamily="18" charset="0"/>
                                    </a:rPr>
                                    <m:t> </m:t>
                                  </m:r>
                                  <m:r>
                                    <m:rPr>
                                      <m:sty m:val="p"/>
                                    </m:rPr>
                                    <a:rPr lang="en-US" altLang="zh-CN" sz="1800" i="0" dirty="0" smtClean="0">
                                      <a:latin typeface="Cambria Math" panose="02040503050406030204" pitchFamily="18" charset="0"/>
                                    </a:rPr>
                                    <m:t>y</m:t>
                                  </m:r>
                                </m:e>
                                <m:sup>
                                  <m:r>
                                    <a:rPr lang="en-US" altLang="zh-CN" sz="1800" b="0" i="0" dirty="0" smtClean="0">
                                      <a:latin typeface="Cambria Math" panose="02040503050406030204" pitchFamily="18" charset="0"/>
                                    </a:rPr>
                                    <m:t>−1</m:t>
                                  </m:r>
                                </m:sup>
                              </m:sSup>
                              <m:r>
                                <a:rPr lang="en-US" altLang="zh-CN" sz="1800" b="0" i="0" dirty="0" smtClean="0">
                                  <a:latin typeface="Cambria Math" panose="02040503050406030204" pitchFamily="18" charset="0"/>
                                </a:rPr>
                                <m:t>)</m:t>
                              </m:r>
                            </m:oMath>
                          </a14:m>
                          <a:endParaRPr lang="zh-CN" altLang="en-US" sz="1800" i="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dirty="0" smtClean="0">
                                    <a:latin typeface="Cambria Math" panose="02040503050406030204" pitchFamily="18" charset="0"/>
                                  </a:rPr>
                                  <m:t>2</m:t>
                                </m:r>
                                <m:r>
                                  <a:rPr lang="en-US" altLang="zh-CN" sz="1800" b="0" dirty="0" smtClean="0">
                                    <a:latin typeface="Cambria Math" panose="02040503050406030204" pitchFamily="18" charset="0"/>
                                  </a:rPr>
                                  <m:t>×</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10</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dirty="0" smtClean="0">
                                    <a:latin typeface="Cambria Math" panose="02040503050406030204" pitchFamily="18" charset="0"/>
                                  </a:rPr>
                                  <m:t>&lt;3×</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6</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&lt; </m:t>
                                </m:r>
                                <m:r>
                                  <a:rPr lang="en-US" altLang="zh-CN" sz="1800" b="0" i="1" dirty="0" smtClean="0">
                                    <a:solidFill>
                                      <a:sysClr val="windowText" lastClr="000000"/>
                                    </a:solidFill>
                                    <a:latin typeface="Cambria Math" panose="02040503050406030204" pitchFamily="18" charset="0"/>
                                    <a:ea typeface="微软雅黑" panose="020B0503020204020204" pitchFamily="34" charset="-122"/>
                                  </a:rPr>
                                  <m:t>3</m:t>
                                </m:r>
                                <m:r>
                                  <a:rPr lang="en-US" altLang="zh-CN" sz="1800" b="0" i="1" dirty="0" smtClean="0">
                                    <a:solidFill>
                                      <a:sysClr val="windowText" lastClr="000000"/>
                                    </a:solidFill>
                                    <a:latin typeface="Cambria Math" panose="02040503050406030204" pitchFamily="18" charset="0"/>
                                    <a:ea typeface="Cambria Math" panose="02040503050406030204" pitchFamily="18" charset="0"/>
                                  </a:rPr>
                                  <m:t>×</m:t>
                                </m:r>
                                <m:sSup>
                                  <m:sSupPr>
                                    <m:ctrlPr>
                                      <a:rPr lang="en-US" altLang="zh-CN" sz="1800" b="0" i="1" dirty="0" smtClean="0">
                                        <a:solidFill>
                                          <a:sysClr val="windowText" lastClr="000000"/>
                                        </a:solidFill>
                                        <a:latin typeface="Cambria Math" panose="02040503050406030204" pitchFamily="18" charset="0"/>
                                        <a:ea typeface="Cambria Math" panose="02040503050406030204" pitchFamily="18" charset="0"/>
                                      </a:rPr>
                                    </m:ctrlPr>
                                  </m:sSupPr>
                                  <m:e>
                                    <m:r>
                                      <a:rPr lang="en-US" altLang="zh-CN" sz="1800" b="0" i="1" dirty="0" smtClean="0">
                                        <a:solidFill>
                                          <a:sysClr val="windowText" lastClr="000000"/>
                                        </a:solidFill>
                                        <a:latin typeface="Cambria Math" panose="02040503050406030204" pitchFamily="18" charset="0"/>
                                        <a:ea typeface="Cambria Math" panose="02040503050406030204" pitchFamily="18" charset="0"/>
                                      </a:rPr>
                                      <m:t>10</m:t>
                                    </m:r>
                                  </m:e>
                                  <m:sup>
                                    <m:r>
                                      <a:rPr lang="en-US" altLang="zh-CN" sz="1800" b="0" i="1" dirty="0" smtClean="0">
                                        <a:solidFill>
                                          <a:sysClr val="windowText" lastClr="000000"/>
                                        </a:solidFill>
                                        <a:latin typeface="Cambria Math" panose="02040503050406030204" pitchFamily="18" charset="0"/>
                                        <a:ea typeface="Cambria Math" panose="02040503050406030204" pitchFamily="18" charset="0"/>
                                      </a:rPr>
                                      <m:t>8</m:t>
                                    </m:r>
                                  </m:sup>
                                </m:sSup>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 </m:t>
                                </m:r>
                              </m:oMath>
                            </m:oMathPara>
                          </a14:m>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068993991"/>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Absorbed dose (Gy/y)</a:t>
                          </a:r>
                          <a:endParaRPr lang="zh-CN" altLang="en-US" sz="1800" dirty="0"/>
                        </a:p>
                      </a:txBody>
                      <a:tcPr anchor="ctr"/>
                    </a:tc>
                    <a:tc>
                      <a:txBody>
                        <a:bodyPr/>
                        <a:lstStyle/>
                        <a:p>
                          <a:pPr algn="ctr"/>
                          <a:r>
                            <a:rPr lang="en-US" altLang="zh-CN" sz="1800" dirty="0"/>
                            <a:t>20</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pPr algn="ctr"/>
                          <a14:m>
                            <m:oMath xmlns:m="http://schemas.openxmlformats.org/officeDocument/2006/math">
                              <m:r>
                                <m:rPr>
                                  <m:nor/>
                                </m:rPr>
                                <a:rPr lang="en-US" altLang="zh-CN" sz="1800" dirty="0" smtClean="0"/>
                                <m:t>&lt; </m:t>
                              </m:r>
                              <m:r>
                                <m:rPr>
                                  <m:nor/>
                                </m:rPr>
                                <a:rPr lang="en-US" altLang="zh-CN" sz="1800" b="0" dirty="0" smtClean="0"/>
                                <m:t>1</m:t>
                              </m:r>
                              <m:r>
                                <m:rPr>
                                  <m:nor/>
                                </m:rPr>
                                <a:rPr lang="en-US" altLang="zh-CN" sz="1800" dirty="0" smtClean="0"/>
                                <m:t>0</m:t>
                              </m:r>
                            </m:oMath>
                          </a14:m>
                          <a:r>
                            <a:rPr lang="zh-CN" altLang="en-US" sz="1800" dirty="0"/>
                            <a:t> </a:t>
                          </a:r>
                          <a:r>
                            <a:rPr lang="en-US" altLang="zh-CN" sz="1800" dirty="0"/>
                            <a:t>(1m far from</a:t>
                          </a:r>
                          <a:r>
                            <a:rPr lang="en-US" altLang="zh-CN" sz="1800" baseline="0" dirty="0"/>
                            <a:t> entrance</a:t>
                          </a:r>
                          <a:r>
                            <a:rPr lang="en-US" altLang="zh-CN" sz="1800" dirty="0"/>
                            <a:t>)</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Math" panose="02040503050406030204" pitchFamily="18" charset="0"/>
                              <a:ea typeface="微软雅黑" panose="020B0503020204020204" pitchFamily="34" charset="-122"/>
                            </a:rPr>
                            <a:t>&lt;20</a:t>
                          </a:r>
                          <a:endParaRPr lang="zh-CN" altLang="en-US" sz="1800" dirty="0">
                            <a:latin typeface="Cambria Math" panose="02040503050406030204" pitchFamily="18" charset="0"/>
                            <a:ea typeface="微软雅黑" panose="020B0503020204020204" pitchFamily="34" charset="-122"/>
                          </a:endParaRPr>
                        </a:p>
                      </a:txBody>
                      <a:tcPr anchor="ctr"/>
                    </a:tc>
                    <a:extLst>
                      <a:ext uri="{0D108BD9-81ED-4DB2-BD59-A6C34878D82A}">
                        <a16:rowId xmlns:a16="http://schemas.microsoft.com/office/drawing/2014/main" val="158626518"/>
                      </a:ext>
                    </a:extLst>
                  </a:tr>
                  <a:tr h="194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1MeV equivalent neutron fluence (</a:t>
                          </a:r>
                          <a14:m>
                            <m:oMath xmlns:m="http://schemas.openxmlformats.org/officeDocument/2006/math">
                              <m:sSup>
                                <m:sSupPr>
                                  <m:ctrlPr>
                                    <a:rPr lang="en-US" altLang="zh-CN" sz="1800" b="0" i="1" dirty="0" smtClean="0">
                                      <a:latin typeface="Cambria Math" panose="02040503050406030204" pitchFamily="18" charset="0"/>
                                    </a:rPr>
                                  </m:ctrlPr>
                                </m:sSupPr>
                                <m:e>
                                  <m:r>
                                    <m:rPr>
                                      <m:sty m:val="p"/>
                                    </m:rPr>
                                    <a:rPr lang="en-US" altLang="zh-CN" sz="1800" i="0" dirty="0" smtClean="0">
                                      <a:latin typeface="Cambria Math" panose="02040503050406030204" pitchFamily="18" charset="0"/>
                                    </a:rPr>
                                    <m:t>cm</m:t>
                                  </m:r>
                                </m:e>
                                <m:sup>
                                  <m:r>
                                    <a:rPr lang="en-US" altLang="zh-CN" sz="1800" b="0" i="1" dirty="0" smtClean="0">
                                      <a:latin typeface="Cambria Math" panose="02040503050406030204" pitchFamily="18" charset="0"/>
                                    </a:rPr>
                                    <m:t>−</m:t>
                                  </m:r>
                                  <m:r>
                                    <a:rPr lang="en-US" altLang="zh-CN" sz="1800" b="0" i="0" dirty="0" smtClean="0">
                                      <a:latin typeface="Cambria Math" panose="02040503050406030204" pitchFamily="18" charset="0"/>
                                    </a:rPr>
                                    <m:t>2</m:t>
                                  </m:r>
                                </m:sup>
                              </m:sSup>
                              <m:sSup>
                                <m:sSupPr>
                                  <m:ctrlPr>
                                    <a:rPr lang="en-US" altLang="zh-CN" sz="1800" b="0" i="1" dirty="0" smtClean="0">
                                      <a:latin typeface="Cambria Math" panose="02040503050406030204" pitchFamily="18" charset="0"/>
                                    </a:rPr>
                                  </m:ctrlPr>
                                </m:sSupPr>
                                <m:e>
                                  <m:r>
                                    <a:rPr lang="en-US" altLang="zh-CN" sz="1800" b="0" i="0" dirty="0" smtClean="0">
                                      <a:latin typeface="Cambria Math" panose="02040503050406030204" pitchFamily="18" charset="0"/>
                                    </a:rPr>
                                    <m:t> </m:t>
                                  </m:r>
                                  <m:r>
                                    <m:rPr>
                                      <m:sty m:val="p"/>
                                    </m:rPr>
                                    <a:rPr lang="en-US" altLang="zh-CN" sz="1800" i="0" dirty="0" smtClean="0">
                                      <a:latin typeface="Cambria Math" panose="02040503050406030204" pitchFamily="18" charset="0"/>
                                    </a:rPr>
                                    <m:t>y</m:t>
                                  </m:r>
                                </m:e>
                                <m:sup>
                                  <m:r>
                                    <a:rPr lang="en-US" altLang="zh-CN" sz="1800" b="0" i="0" dirty="0" smtClean="0">
                                      <a:latin typeface="Cambria Math" panose="02040503050406030204" pitchFamily="18" charset="0"/>
                                    </a:rPr>
                                    <m:t>−1</m:t>
                                  </m:r>
                                </m:sup>
                              </m:sSup>
                              <m:r>
                                <a:rPr lang="en-US" altLang="zh-CN" sz="1800" b="0" i="0" dirty="0" smtClean="0">
                                  <a:latin typeface="Cambria Math" panose="02040503050406030204" pitchFamily="18" charset="0"/>
                                </a:rPr>
                                <m:t>)</m:t>
                              </m:r>
                            </m:oMath>
                          </a14:m>
                          <a:endParaRPr lang="zh-CN" altLang="en-US" sz="1800"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dirty="0" smtClean="0">
                                    <a:latin typeface="Cambria Math" panose="02040503050406030204" pitchFamily="18" charset="0"/>
                                  </a:rPr>
                                  <m:t>2</m:t>
                                </m:r>
                                <m:r>
                                  <a:rPr lang="en-US" altLang="zh-CN" sz="1800" b="0" dirty="0" smtClean="0">
                                    <a:latin typeface="Cambria Math" panose="02040503050406030204" pitchFamily="18" charset="0"/>
                                  </a:rPr>
                                  <m:t>×</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11</m:t>
                                    </m:r>
                                  </m:sup>
                                </m:sSup>
                              </m:oMath>
                            </m:oMathPara>
                          </a14:m>
                          <a:endParaRPr lang="zh-CN" altLang="en-US" sz="1800" i="0" dirty="0">
                            <a:latin typeface="微软雅黑" panose="020B0503020204020204" pitchFamily="34" charset="-122"/>
                            <a:ea typeface="微软雅黑" panose="020B0503020204020204" pitchFamily="34" charset="-122"/>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dirty="0" smtClean="0">
                                    <a:latin typeface="Cambria Math" panose="02040503050406030204" pitchFamily="18" charset="0"/>
                                  </a:rPr>
                                  <m:t>&lt;3×</m:t>
                                </m:r>
                                <m:sSup>
                                  <m:sSupPr>
                                    <m:ctrlPr>
                                      <a:rPr lang="en-US" altLang="zh-CN" sz="1800" b="0" i="1" dirty="0" smtClean="0">
                                        <a:latin typeface="Cambria Math" panose="02040503050406030204" pitchFamily="18" charset="0"/>
                                      </a:rPr>
                                    </m:ctrlPr>
                                  </m:sSupPr>
                                  <m:e>
                                    <m:r>
                                      <a:rPr lang="en-US" altLang="zh-CN" sz="1800" b="0" dirty="0" smtClean="0">
                                        <a:latin typeface="Cambria Math" panose="02040503050406030204" pitchFamily="18" charset="0"/>
                                      </a:rPr>
                                      <m:t>10</m:t>
                                    </m:r>
                                  </m:e>
                                  <m:sup>
                                    <m:r>
                                      <a:rPr lang="en-US" altLang="zh-CN" sz="1800" b="0" dirty="0" smtClean="0">
                                        <a:latin typeface="Cambria Math" panose="02040503050406030204" pitchFamily="18" charset="0"/>
                                      </a:rPr>
                                      <m:t>8</m:t>
                                    </m:r>
                                  </m:sup>
                                </m:sSup>
                              </m:oMath>
                            </m:oMathPara>
                          </a14:m>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&lt; </m:t>
                                </m:r>
                                <m:r>
                                  <a:rPr lang="en-US" altLang="zh-CN" sz="1800" b="0" i="1" dirty="0" smtClean="0">
                                    <a:solidFill>
                                      <a:sysClr val="windowText" lastClr="000000"/>
                                    </a:solidFill>
                                    <a:latin typeface="Cambria Math" panose="02040503050406030204" pitchFamily="18" charset="0"/>
                                    <a:ea typeface="微软雅黑" panose="020B0503020204020204" pitchFamily="34" charset="-122"/>
                                  </a:rPr>
                                  <m:t>1</m:t>
                                </m:r>
                                <m:r>
                                  <a:rPr lang="en-US" altLang="zh-CN" sz="1800" b="0" i="1" dirty="0" smtClean="0">
                                    <a:solidFill>
                                      <a:sysClr val="windowText" lastClr="000000"/>
                                    </a:solidFill>
                                    <a:latin typeface="Cambria Math" panose="02040503050406030204" pitchFamily="18" charset="0"/>
                                    <a:ea typeface="Cambria Math" panose="02040503050406030204" pitchFamily="18" charset="0"/>
                                  </a:rPr>
                                  <m:t>×</m:t>
                                </m:r>
                                <m:sSup>
                                  <m:sSupPr>
                                    <m:ctrlPr>
                                      <a:rPr lang="en-US" altLang="zh-CN" sz="1800" b="0" i="1" dirty="0" smtClean="0">
                                        <a:solidFill>
                                          <a:sysClr val="windowText" lastClr="000000"/>
                                        </a:solidFill>
                                        <a:latin typeface="Cambria Math" panose="02040503050406030204" pitchFamily="18" charset="0"/>
                                        <a:ea typeface="Cambria Math" panose="02040503050406030204" pitchFamily="18" charset="0"/>
                                      </a:rPr>
                                    </m:ctrlPr>
                                  </m:sSupPr>
                                  <m:e>
                                    <m:r>
                                      <a:rPr lang="en-US" altLang="zh-CN" sz="1800" b="0" i="1" dirty="0" smtClean="0">
                                        <a:solidFill>
                                          <a:sysClr val="windowText" lastClr="000000"/>
                                        </a:solidFill>
                                        <a:latin typeface="Cambria Math" panose="02040503050406030204" pitchFamily="18" charset="0"/>
                                        <a:ea typeface="Cambria Math" panose="02040503050406030204" pitchFamily="18" charset="0"/>
                                      </a:rPr>
                                      <m:t>10</m:t>
                                    </m:r>
                                  </m:e>
                                  <m:sup>
                                    <m:r>
                                      <a:rPr lang="en-US" altLang="zh-CN" sz="1800" b="0" i="1" dirty="0" smtClean="0">
                                        <a:solidFill>
                                          <a:sysClr val="windowText" lastClr="000000"/>
                                        </a:solidFill>
                                        <a:latin typeface="Cambria Math" panose="02040503050406030204" pitchFamily="18" charset="0"/>
                                        <a:ea typeface="Cambria Math" panose="02040503050406030204" pitchFamily="18" charset="0"/>
                                      </a:rPr>
                                      <m:t>11</m:t>
                                    </m:r>
                                  </m:sup>
                                </m:sSup>
                                <m:r>
                                  <m:rPr>
                                    <m:nor/>
                                  </m:rPr>
                                  <a:rPr lang="en-US" altLang="zh-CN" sz="1800" b="0" i="0" dirty="0" smtClean="0">
                                    <a:solidFill>
                                      <a:sysClr val="windowText" lastClr="000000"/>
                                    </a:solidFill>
                                    <a:latin typeface="微软雅黑" panose="020B0503020204020204" pitchFamily="34" charset="-122"/>
                                    <a:ea typeface="微软雅黑" panose="020B0503020204020204" pitchFamily="34" charset="-122"/>
                                  </a:rPr>
                                  <m:t> </m:t>
                                </m:r>
                              </m:oMath>
                            </m:oMathPara>
                          </a14:m>
                          <a:endParaRPr lang="zh-CN" altLang="en-US" sz="1800" dirty="0">
                            <a:solidFill>
                              <a:sysClr val="windowText" lastClr="00000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11689808"/>
                      </a:ext>
                    </a:extLst>
                  </a:tr>
                </a:tbl>
              </a:graphicData>
            </a:graphic>
          </p:graphicFrame>
        </mc:Choice>
        <mc:Fallback xmlns="">
          <p:graphicFrame>
            <p:nvGraphicFramePr>
              <p:cNvPr id="11" name="表格 3">
                <a:extLst>
                  <a:ext uri="{FF2B5EF4-FFF2-40B4-BE49-F238E27FC236}">
                    <a16:creationId xmlns:a16="http://schemas.microsoft.com/office/drawing/2014/main" id="{994126FA-C786-4A0B-96A0-AFF94F3F5FB8}"/>
                  </a:ext>
                </a:extLst>
              </p:cNvPr>
              <p:cNvGraphicFramePr>
                <a:graphicFrameLocks noGrp="1"/>
              </p:cNvGraphicFramePr>
              <p:nvPr>
                <p:extLst>
                  <p:ext uri="{D42A27DB-BD31-4B8C-83A1-F6EECF244321}">
                    <p14:modId xmlns:p14="http://schemas.microsoft.com/office/powerpoint/2010/main" val="3929336063"/>
                  </p:ext>
                </p:extLst>
              </p:nvPr>
            </p:nvGraphicFramePr>
            <p:xfrm>
              <a:off x="1199456" y="1367056"/>
              <a:ext cx="10382944" cy="2560320"/>
            </p:xfrm>
            <a:graphic>
              <a:graphicData uri="http://schemas.openxmlformats.org/drawingml/2006/table">
                <a:tbl>
                  <a:tblPr firstRow="1" bandRow="1">
                    <a:tableStyleId>{21E4AEA4-8DFA-4A89-87EB-49C32662AFE0}</a:tableStyleId>
                  </a:tblPr>
                  <a:tblGrid>
                    <a:gridCol w="3856746">
                      <a:extLst>
                        <a:ext uri="{9D8B030D-6E8A-4147-A177-3AD203B41FA5}">
                          <a16:colId xmlns:a16="http://schemas.microsoft.com/office/drawing/2014/main" val="3482064850"/>
                        </a:ext>
                      </a:extLst>
                    </a:gridCol>
                    <a:gridCol w="1556031">
                      <a:extLst>
                        <a:ext uri="{9D8B030D-6E8A-4147-A177-3AD203B41FA5}">
                          <a16:colId xmlns:a16="http://schemas.microsoft.com/office/drawing/2014/main" val="4165388702"/>
                        </a:ext>
                      </a:extLst>
                    </a:gridCol>
                    <a:gridCol w="3014811">
                      <a:extLst>
                        <a:ext uri="{9D8B030D-6E8A-4147-A177-3AD203B41FA5}">
                          <a16:colId xmlns:a16="http://schemas.microsoft.com/office/drawing/2014/main" val="249260678"/>
                        </a:ext>
                      </a:extLst>
                    </a:gridCol>
                    <a:gridCol w="1955356">
                      <a:extLst>
                        <a:ext uri="{9D8B030D-6E8A-4147-A177-3AD203B41FA5}">
                          <a16:colId xmlns:a16="http://schemas.microsoft.com/office/drawing/2014/main" val="3432007106"/>
                        </a:ext>
                      </a:extLst>
                    </a:gridCol>
                  </a:tblGrid>
                  <a:tr h="914400">
                    <a:tc>
                      <a:txBody>
                        <a:bodyPr/>
                        <a:lstStyle/>
                        <a:p>
                          <a:pPr algn="ct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Upper limit</a:t>
                          </a:r>
                          <a:endParaRPr lang="zh-CN" altLang="en-US" sz="18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800" dirty="0"/>
                            <a:t>3-leg maze with 0.5m-thick concrete wall</a:t>
                          </a:r>
                          <a:endParaRPr lang="zh-CN" altLang="en-US" sz="1800" dirty="0"/>
                        </a:p>
                      </a:txBody>
                      <a:tcPr anchor="ctr"/>
                    </a:tc>
                    <a:tc>
                      <a:txBody>
                        <a:bodyPr/>
                        <a:lstStyle/>
                        <a:p>
                          <a:pPr algn="ctr"/>
                          <a:r>
                            <a:rPr lang="en-US" altLang="zh-CN" sz="1800" dirty="0"/>
                            <a:t>between supports 15-cm lead + 15-cm concrete</a:t>
                          </a:r>
                          <a:endParaRPr lang="zh-CN" altLang="en-US" sz="1800" dirty="0"/>
                        </a:p>
                      </a:txBody>
                      <a:tcPr anchor="ctr"/>
                    </a:tc>
                    <a:extLst>
                      <a:ext uri="{0D108BD9-81ED-4DB2-BD59-A6C34878D82A}">
                        <a16:rowId xmlns:a16="http://schemas.microsoft.com/office/drawing/2014/main" val="3098102286"/>
                      </a:ext>
                    </a:extLst>
                  </a:tr>
                  <a:tr h="640080">
                    <a:tc>
                      <a:txBody>
                        <a:bodyPr/>
                        <a:lstStyle/>
                        <a:p>
                          <a:endParaRPr lang="zh-CN"/>
                        </a:p>
                      </a:txBody>
                      <a:tcPr anchor="ctr">
                        <a:blipFill>
                          <a:blip r:embed="rId3"/>
                          <a:stretch>
                            <a:fillRect l="-158" t="-146226" r="-169984" b="-169811"/>
                          </a:stretch>
                        </a:blipFill>
                      </a:tcPr>
                    </a:tc>
                    <a:tc>
                      <a:txBody>
                        <a:bodyPr/>
                        <a:lstStyle/>
                        <a:p>
                          <a:endParaRPr lang="zh-CN"/>
                        </a:p>
                      </a:txBody>
                      <a:tcPr anchor="ctr">
                        <a:blipFill>
                          <a:blip r:embed="rId3"/>
                          <a:stretch>
                            <a:fillRect l="-248627" t="-146226" r="-321961" b="-169811"/>
                          </a:stretch>
                        </a:blipFill>
                      </a:tcPr>
                    </a:tc>
                    <a:tc>
                      <a:txBody>
                        <a:bodyPr/>
                        <a:lstStyle/>
                        <a:p>
                          <a:endParaRPr lang="zh-CN"/>
                        </a:p>
                      </a:txBody>
                      <a:tcPr anchor="ctr">
                        <a:blipFill>
                          <a:blip r:embed="rId3"/>
                          <a:stretch>
                            <a:fillRect l="-179596" t="-146226" r="-65859" b="-169811"/>
                          </a:stretch>
                        </a:blipFill>
                      </a:tcPr>
                    </a:tc>
                    <a:tc>
                      <a:txBody>
                        <a:bodyPr/>
                        <a:lstStyle/>
                        <a:p>
                          <a:endParaRPr lang="zh-CN"/>
                        </a:p>
                      </a:txBody>
                      <a:tcPr anchor="ctr">
                        <a:blipFill>
                          <a:blip r:embed="rId3"/>
                          <a:stretch>
                            <a:fillRect l="-431153" t="-146226" r="-1558" b="-169811"/>
                          </a:stretch>
                        </a:blipFill>
                      </a:tcPr>
                    </a:tc>
                    <a:extLst>
                      <a:ext uri="{0D108BD9-81ED-4DB2-BD59-A6C34878D82A}">
                        <a16:rowId xmlns:a16="http://schemas.microsoft.com/office/drawing/2014/main" val="2068993991"/>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Absorbed dose (Gy/y)</a:t>
                          </a:r>
                          <a:endParaRPr lang="zh-CN" altLang="en-US" sz="1800" dirty="0"/>
                        </a:p>
                      </a:txBody>
                      <a:tcPr anchor="ctr"/>
                    </a:tc>
                    <a:tc>
                      <a:txBody>
                        <a:bodyPr/>
                        <a:lstStyle/>
                        <a:p>
                          <a:pPr algn="ctr"/>
                          <a:r>
                            <a:rPr lang="en-US" altLang="zh-CN" sz="1800" dirty="0"/>
                            <a:t>20</a:t>
                          </a:r>
                          <a:endParaRPr lang="zh-CN" altLang="en-US" sz="1800" dirty="0">
                            <a:latin typeface="Cambria Math" panose="02040503050406030204" pitchFamily="18" charset="0"/>
                            <a:ea typeface="微软雅黑" panose="020B0503020204020204" pitchFamily="34" charset="-122"/>
                          </a:endParaRPr>
                        </a:p>
                      </a:txBody>
                      <a:tcPr anchor="ctr"/>
                    </a:tc>
                    <a:tc>
                      <a:txBody>
                        <a:bodyPr/>
                        <a:lstStyle/>
                        <a:p>
                          <a:endParaRPr lang="zh-CN"/>
                        </a:p>
                      </a:txBody>
                      <a:tcPr anchor="ctr">
                        <a:blipFill>
                          <a:blip r:embed="rId3"/>
                          <a:stretch>
                            <a:fillRect l="-179596" t="-435000" r="-65859" b="-200000"/>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Cambria Math" panose="02040503050406030204" pitchFamily="18" charset="0"/>
                              <a:ea typeface="微软雅黑" panose="020B0503020204020204" pitchFamily="34" charset="-122"/>
                            </a:rPr>
                            <a:t>&lt;20</a:t>
                          </a:r>
                          <a:endParaRPr lang="zh-CN" altLang="en-US" sz="1800" dirty="0">
                            <a:latin typeface="Cambria Math" panose="02040503050406030204" pitchFamily="18" charset="0"/>
                            <a:ea typeface="微软雅黑" panose="020B0503020204020204" pitchFamily="34" charset="-122"/>
                          </a:endParaRPr>
                        </a:p>
                      </a:txBody>
                      <a:tcPr anchor="ctr"/>
                    </a:tc>
                    <a:extLst>
                      <a:ext uri="{0D108BD9-81ED-4DB2-BD59-A6C34878D82A}">
                        <a16:rowId xmlns:a16="http://schemas.microsoft.com/office/drawing/2014/main" val="158626518"/>
                      </a:ext>
                    </a:extLst>
                  </a:tr>
                  <a:tr h="640080">
                    <a:tc>
                      <a:txBody>
                        <a:bodyPr/>
                        <a:lstStyle/>
                        <a:p>
                          <a:endParaRPr lang="zh-CN"/>
                        </a:p>
                      </a:txBody>
                      <a:tcPr anchor="ctr">
                        <a:blipFill>
                          <a:blip r:embed="rId3"/>
                          <a:stretch>
                            <a:fillRect l="-158" t="-305714" r="-169984" b="-14286"/>
                          </a:stretch>
                        </a:blipFill>
                      </a:tcPr>
                    </a:tc>
                    <a:tc>
                      <a:txBody>
                        <a:bodyPr/>
                        <a:lstStyle/>
                        <a:p>
                          <a:endParaRPr lang="zh-CN"/>
                        </a:p>
                      </a:txBody>
                      <a:tcPr anchor="ctr">
                        <a:blipFill>
                          <a:blip r:embed="rId3"/>
                          <a:stretch>
                            <a:fillRect l="-248627" t="-305714" r="-321961" b="-14286"/>
                          </a:stretch>
                        </a:blipFill>
                      </a:tcPr>
                    </a:tc>
                    <a:tc>
                      <a:txBody>
                        <a:bodyPr/>
                        <a:lstStyle/>
                        <a:p>
                          <a:endParaRPr lang="zh-CN"/>
                        </a:p>
                      </a:txBody>
                      <a:tcPr anchor="ctr">
                        <a:blipFill>
                          <a:blip r:embed="rId3"/>
                          <a:stretch>
                            <a:fillRect l="-179596" t="-305714" r="-65859" b="-14286"/>
                          </a:stretch>
                        </a:blipFill>
                      </a:tcPr>
                    </a:tc>
                    <a:tc>
                      <a:txBody>
                        <a:bodyPr/>
                        <a:lstStyle/>
                        <a:p>
                          <a:endParaRPr lang="zh-CN"/>
                        </a:p>
                      </a:txBody>
                      <a:tcPr anchor="ctr">
                        <a:blipFill>
                          <a:blip r:embed="rId3"/>
                          <a:stretch>
                            <a:fillRect l="-431153" t="-305714" r="-1558" b="-14286"/>
                          </a:stretch>
                        </a:blipFill>
                      </a:tcPr>
                    </a:tc>
                    <a:extLst>
                      <a:ext uri="{0D108BD9-81ED-4DB2-BD59-A6C34878D82A}">
                        <a16:rowId xmlns:a16="http://schemas.microsoft.com/office/drawing/2014/main" val="311689808"/>
                      </a:ext>
                    </a:extLst>
                  </a:tr>
                </a:tbl>
              </a:graphicData>
            </a:graphic>
          </p:graphicFrame>
        </mc:Fallback>
      </mc:AlternateContent>
    </p:spTree>
    <p:extLst>
      <p:ext uri="{BB962C8B-B14F-4D97-AF65-F5344CB8AC3E}">
        <p14:creationId xmlns:p14="http://schemas.microsoft.com/office/powerpoint/2010/main" val="355172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64C019F-7ACF-46C9-AAA0-40653C464D62}"/>
              </a:ext>
            </a:extLst>
          </p:cNvPr>
          <p:cNvSpPr>
            <a:spLocks noGrp="1"/>
          </p:cNvSpPr>
          <p:nvPr>
            <p:ph idx="1"/>
          </p:nvPr>
        </p:nvSpPr>
        <p:spPr>
          <a:xfrm>
            <a:off x="609600" y="1008848"/>
            <a:ext cx="10972800" cy="6164568"/>
          </a:xfrm>
        </p:spPr>
        <p:txBody>
          <a:bodyPr>
            <a:normAutofit/>
          </a:bodyPr>
          <a:lstStyle/>
          <a:p>
            <a:r>
              <a:rPr lang="en-US" altLang="zh-CN" dirty="0"/>
              <a:t>Upper limit for ordinary optical fiber: accumulated absorbed dose &lt; 10 ~ 100 Gy</a:t>
            </a:r>
            <a:br>
              <a:rPr lang="en-US" altLang="zh-CN" dirty="0"/>
            </a:br>
            <a:r>
              <a:rPr lang="en-US" altLang="zh-CN" dirty="0"/>
              <a:t>Upper limit for </a:t>
            </a:r>
            <a:r>
              <a:rPr lang="en-US" altLang="zh-CN" dirty="0">
                <a:solidFill>
                  <a:srgbClr val="24292F"/>
                </a:solidFill>
              </a:rPr>
              <a:t>r</a:t>
            </a:r>
            <a:r>
              <a:rPr lang="en-US" altLang="zh-CN" b="0" i="0" dirty="0">
                <a:solidFill>
                  <a:srgbClr val="24292F"/>
                </a:solidFill>
                <a:effectLst/>
                <a:latin typeface="+mn-lt"/>
              </a:rPr>
              <a:t>adiation-resistant optical fiber:</a:t>
            </a:r>
            <a:r>
              <a:rPr lang="en-US" altLang="zh-CN" dirty="0"/>
              <a:t> accumulated absorbed dose &lt; 10 kGy</a:t>
            </a:r>
          </a:p>
          <a:p>
            <a:pPr lvl="1"/>
            <a:endParaRPr lang="en-US" altLang="zh-CN" dirty="0"/>
          </a:p>
          <a:p>
            <a:pPr lvl="1"/>
            <a:endParaRPr lang="en-US" altLang="zh-CN" dirty="0"/>
          </a:p>
          <a:p>
            <a:pPr lvl="1"/>
            <a:endParaRPr lang="en-US" altLang="zh-CN" dirty="0"/>
          </a:p>
          <a:p>
            <a:pPr lvl="1"/>
            <a:endParaRPr lang="en-US" altLang="zh-CN" dirty="0"/>
          </a:p>
          <a:p>
            <a:pPr lvl="1"/>
            <a:r>
              <a:rPr lang="en-US" altLang="zh-CN" b="0" i="0" dirty="0">
                <a:solidFill>
                  <a:srgbClr val="24292F"/>
                </a:solidFill>
                <a:effectLst/>
                <a:latin typeface="+mn-lt"/>
              </a:rPr>
              <a:t>Radiation-resistant optical fibers are safe in the inner trench with 30cm concrete cover and in the outer trench with 10cm concrete cover.</a:t>
            </a:r>
          </a:p>
          <a:p>
            <a:pPr lvl="1"/>
            <a:r>
              <a:rPr lang="en-US" altLang="zh-CN" dirty="0">
                <a:solidFill>
                  <a:srgbClr val="24292F"/>
                </a:solidFill>
                <a:latin typeface="+mn-lt"/>
              </a:rPr>
              <a:t>Ordinary optical fibers are safe in outer trench with 30cm concrete cover.</a:t>
            </a:r>
            <a:endParaRPr lang="en-US" altLang="zh-CN" b="0" i="0" dirty="0">
              <a:solidFill>
                <a:srgbClr val="24292F"/>
              </a:solidFill>
              <a:effectLst/>
              <a:latin typeface="+mn-lt"/>
            </a:endParaRPr>
          </a:p>
          <a:p>
            <a:r>
              <a:rPr lang="en-US" altLang="zh-CN" dirty="0">
                <a:solidFill>
                  <a:srgbClr val="24292F"/>
                </a:solidFill>
                <a:latin typeface="+mn-lt"/>
              </a:rPr>
              <a:t>For cable insulations (polyethylene, etc.) on the cable trays: </a:t>
            </a:r>
            <a:br>
              <a:rPr lang="en-US" altLang="zh-CN" dirty="0">
                <a:solidFill>
                  <a:srgbClr val="24292F"/>
                </a:solidFill>
                <a:latin typeface="+mn-lt"/>
              </a:rPr>
            </a:br>
            <a:r>
              <a:rPr lang="en-US" altLang="zh-CN" dirty="0">
                <a:solidFill>
                  <a:srgbClr val="24292F"/>
                </a:solidFill>
                <a:latin typeface="+mn-lt"/>
              </a:rPr>
              <a:t>accumulated absorbed dose  &lt;1 MGy</a:t>
            </a:r>
            <a:endParaRPr lang="en-US" altLang="zh-CN" dirty="0">
              <a:solidFill>
                <a:srgbClr val="24292F"/>
              </a:solidFill>
            </a:endParaRPr>
          </a:p>
          <a:p>
            <a:pPr lvl="1"/>
            <a:r>
              <a:rPr lang="en-US" altLang="zh-CN" dirty="0">
                <a:solidFill>
                  <a:srgbClr val="24292F"/>
                </a:solidFill>
                <a:latin typeface="+mn-lt"/>
              </a:rPr>
              <a:t>Use 2cm-thick 2m-high lead sheet, or 10cm-thick 2m-high concrete block</a:t>
            </a:r>
            <a:br>
              <a:rPr lang="en-US" altLang="zh-CN" dirty="0">
                <a:solidFill>
                  <a:srgbClr val="24292F"/>
                </a:solidFill>
                <a:latin typeface="+mn-lt"/>
              </a:rPr>
            </a:br>
            <a:r>
              <a:rPr lang="en-US" altLang="zh-CN" dirty="0">
                <a:solidFill>
                  <a:srgbClr val="24292F"/>
                </a:solidFill>
                <a:latin typeface="+mn-lt"/>
              </a:rPr>
              <a:t>to shield radiation.</a:t>
            </a:r>
            <a:br>
              <a:rPr lang="en-US" altLang="zh-CN" dirty="0">
                <a:solidFill>
                  <a:srgbClr val="24292F"/>
                </a:solidFill>
                <a:latin typeface="+mn-lt"/>
              </a:rPr>
            </a:br>
            <a:r>
              <a:rPr lang="en-US" altLang="zh-CN" dirty="0">
                <a:solidFill>
                  <a:srgbClr val="24292F"/>
                </a:solidFill>
                <a:latin typeface="+mn-lt"/>
              </a:rPr>
              <a:t>Cost: 830M CNY for lead, or 30M CNY for concrete</a:t>
            </a:r>
          </a:p>
          <a:p>
            <a:pPr lvl="1"/>
            <a:r>
              <a:rPr lang="en-US" altLang="zh-CN" dirty="0"/>
              <a:t>Cable aging test: polyethylene, </a:t>
            </a:r>
            <a:r>
              <a:rPr lang="en-US" altLang="zh-CN" dirty="0">
                <a:solidFill>
                  <a:srgbClr val="24292F"/>
                </a:solidFill>
                <a:latin typeface="+mn-lt"/>
              </a:rPr>
              <a:t>SiO2, PEEK, etc.</a:t>
            </a:r>
          </a:p>
        </p:txBody>
      </p:sp>
      <p:sp>
        <p:nvSpPr>
          <p:cNvPr id="3" name="标题 2">
            <a:extLst>
              <a:ext uri="{FF2B5EF4-FFF2-40B4-BE49-F238E27FC236}">
                <a16:creationId xmlns:a16="http://schemas.microsoft.com/office/drawing/2014/main" id="{D1F66037-3C98-4727-B227-D36D1BB09D18}"/>
              </a:ext>
            </a:extLst>
          </p:cNvPr>
          <p:cNvSpPr>
            <a:spLocks noGrp="1"/>
          </p:cNvSpPr>
          <p:nvPr>
            <p:ph type="title"/>
          </p:nvPr>
        </p:nvSpPr>
        <p:spPr>
          <a:xfrm>
            <a:off x="666712" y="142852"/>
            <a:ext cx="11525288" cy="725470"/>
          </a:xfrm>
        </p:spPr>
        <p:txBody>
          <a:bodyPr>
            <a:normAutofit fontScale="90000"/>
          </a:bodyPr>
          <a:lstStyle/>
          <a:p>
            <a:r>
              <a:rPr lang="en-US" altLang="zh-CN" dirty="0"/>
              <a:t>Radiation protection for fiber/cables for CEPC TDR scheme</a:t>
            </a:r>
            <a:endParaRPr lang="zh-CN" altLang="en-US" dirty="0"/>
          </a:p>
        </p:txBody>
      </p:sp>
      <p:sp>
        <p:nvSpPr>
          <p:cNvPr id="4" name="灯片编号占位符 3">
            <a:extLst>
              <a:ext uri="{FF2B5EF4-FFF2-40B4-BE49-F238E27FC236}">
                <a16:creationId xmlns:a16="http://schemas.microsoft.com/office/drawing/2014/main" id="{B076729B-421C-475F-AF59-C41762A6C341}"/>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graphicFrame>
        <p:nvGraphicFramePr>
          <p:cNvPr id="5" name="表格 5">
            <a:extLst>
              <a:ext uri="{FF2B5EF4-FFF2-40B4-BE49-F238E27FC236}">
                <a16:creationId xmlns:a16="http://schemas.microsoft.com/office/drawing/2014/main" id="{F6A8131D-03A1-4F88-BF2D-97D153877514}"/>
              </a:ext>
            </a:extLst>
          </p:cNvPr>
          <p:cNvGraphicFramePr>
            <a:graphicFrameLocks noGrp="1"/>
          </p:cNvGraphicFramePr>
          <p:nvPr>
            <p:extLst>
              <p:ext uri="{D42A27DB-BD31-4B8C-83A1-F6EECF244321}">
                <p14:modId xmlns:p14="http://schemas.microsoft.com/office/powerpoint/2010/main" val="3638871099"/>
              </p:ext>
            </p:extLst>
          </p:nvPr>
        </p:nvGraphicFramePr>
        <p:xfrm>
          <a:off x="1487488" y="1772816"/>
          <a:ext cx="10094911" cy="1493520"/>
        </p:xfrm>
        <a:graphic>
          <a:graphicData uri="http://schemas.openxmlformats.org/drawingml/2006/table">
            <a:tbl>
              <a:tblPr firstRow="1" bandRow="1">
                <a:tableStyleId>{21E4AEA4-8DFA-4A89-87EB-49C32662AFE0}</a:tableStyleId>
              </a:tblPr>
              <a:tblGrid>
                <a:gridCol w="2736304">
                  <a:extLst>
                    <a:ext uri="{9D8B030D-6E8A-4147-A177-3AD203B41FA5}">
                      <a16:colId xmlns:a16="http://schemas.microsoft.com/office/drawing/2014/main" val="796449990"/>
                    </a:ext>
                  </a:extLst>
                </a:gridCol>
                <a:gridCol w="1900279">
                  <a:extLst>
                    <a:ext uri="{9D8B030D-6E8A-4147-A177-3AD203B41FA5}">
                      <a16:colId xmlns:a16="http://schemas.microsoft.com/office/drawing/2014/main" val="466389470"/>
                    </a:ext>
                  </a:extLst>
                </a:gridCol>
                <a:gridCol w="2676266">
                  <a:extLst>
                    <a:ext uri="{9D8B030D-6E8A-4147-A177-3AD203B41FA5}">
                      <a16:colId xmlns:a16="http://schemas.microsoft.com/office/drawing/2014/main" val="523344410"/>
                    </a:ext>
                  </a:extLst>
                </a:gridCol>
                <a:gridCol w="2782062">
                  <a:extLst>
                    <a:ext uri="{9D8B030D-6E8A-4147-A177-3AD203B41FA5}">
                      <a16:colId xmlns:a16="http://schemas.microsoft.com/office/drawing/2014/main" val="2224527279"/>
                    </a:ext>
                  </a:extLst>
                </a:gridCol>
              </a:tblGrid>
              <a:tr h="370840">
                <a:tc gridSpan="2">
                  <a:txBody>
                    <a:bodyPr/>
                    <a:lstStyle/>
                    <a:p>
                      <a:pPr algn="ctr"/>
                      <a:endParaRPr lang="zh-CN" altLang="en-US" sz="2000" dirty="0"/>
                    </a:p>
                  </a:txBody>
                  <a:tcPr anchor="ctr"/>
                </a:tc>
                <a:tc hMerge="1">
                  <a:txBody>
                    <a:bodyPr/>
                    <a:lstStyle/>
                    <a:p>
                      <a:pPr algn="ctr"/>
                      <a:endParaRPr lang="zh-CN" altLang="en-US" sz="2000" dirty="0"/>
                    </a:p>
                  </a:txBody>
                  <a:tcPr anchor="ctr"/>
                </a:tc>
                <a:tc>
                  <a:txBody>
                    <a:bodyPr/>
                    <a:lstStyle/>
                    <a:p>
                      <a:pPr algn="ctr"/>
                      <a:r>
                        <a:rPr lang="en-US" altLang="zh-CN" sz="2000" dirty="0"/>
                        <a:t>Trench with 10-cm concrete cover</a:t>
                      </a:r>
                      <a:endParaRPr lang="zh-CN" altLang="en-US" sz="2000" dirty="0"/>
                    </a:p>
                  </a:txBody>
                  <a:tcPr anchor="ctr"/>
                </a:tc>
                <a:tc>
                  <a:txBody>
                    <a:bodyPr/>
                    <a:lstStyle/>
                    <a:p>
                      <a:pPr algn="ctr"/>
                      <a:r>
                        <a:rPr lang="en-US" altLang="zh-CN" sz="2000" dirty="0"/>
                        <a:t>Trench with 30-cm concrete cover</a:t>
                      </a:r>
                      <a:endParaRPr lang="zh-CN" altLang="en-US" sz="2000" dirty="0"/>
                    </a:p>
                  </a:txBody>
                  <a:tcPr anchor="ctr"/>
                </a:tc>
                <a:extLst>
                  <a:ext uri="{0D108BD9-81ED-4DB2-BD59-A6C34878D82A}">
                    <a16:rowId xmlns:a16="http://schemas.microsoft.com/office/drawing/2014/main" val="1931144695"/>
                  </a:ext>
                </a:extLst>
              </a:tr>
              <a:tr h="370840">
                <a:tc rowSpan="2">
                  <a:txBody>
                    <a:bodyPr/>
                    <a:lstStyle/>
                    <a:p>
                      <a:pPr algn="ctr"/>
                      <a:r>
                        <a:rPr lang="en-US" altLang="zh-CN" sz="2000" dirty="0"/>
                        <a:t>Accumulated absorbed dose after 18y operation</a:t>
                      </a:r>
                      <a:endParaRPr lang="zh-CN" altLang="en-US" sz="2000" dirty="0"/>
                    </a:p>
                  </a:txBody>
                  <a:tcPr anchor="ctr"/>
                </a:tc>
                <a:tc>
                  <a:txBody>
                    <a:bodyPr/>
                    <a:lstStyle/>
                    <a:p>
                      <a:pPr algn="ctr"/>
                      <a:r>
                        <a:rPr lang="en-US" altLang="zh-CN" sz="2000" dirty="0"/>
                        <a:t>internal trench</a:t>
                      </a:r>
                      <a:endParaRPr lang="zh-CN" altLang="en-US" sz="2000" dirty="0"/>
                    </a:p>
                  </a:txBody>
                  <a:tcPr anchor="ctr"/>
                </a:tc>
                <a:tc>
                  <a:txBody>
                    <a:bodyPr/>
                    <a:lstStyle/>
                    <a:p>
                      <a:pPr algn="ctr"/>
                      <a:r>
                        <a:rPr lang="en-US" altLang="zh-CN" sz="2000" dirty="0"/>
                        <a:t>&lt;72 kGy</a:t>
                      </a:r>
                      <a:endParaRPr lang="zh-CN" altLang="en-US" sz="2000" dirty="0"/>
                    </a:p>
                  </a:txBody>
                  <a:tcPr anchor="ctr"/>
                </a:tc>
                <a:tc>
                  <a:txBody>
                    <a:bodyPr/>
                    <a:lstStyle/>
                    <a:p>
                      <a:pPr algn="ctr"/>
                      <a:r>
                        <a:rPr lang="en-US" altLang="zh-CN" sz="2000" dirty="0"/>
                        <a:t>&lt;140 Gy</a:t>
                      </a:r>
                      <a:endParaRPr lang="zh-CN" altLang="en-US" sz="2000" dirty="0"/>
                    </a:p>
                  </a:txBody>
                  <a:tcPr anchor="ctr"/>
                </a:tc>
                <a:extLst>
                  <a:ext uri="{0D108BD9-81ED-4DB2-BD59-A6C34878D82A}">
                    <a16:rowId xmlns:a16="http://schemas.microsoft.com/office/drawing/2014/main" val="538770161"/>
                  </a:ext>
                </a:extLst>
              </a:tr>
              <a:tr h="370840">
                <a:tc vMerge="1">
                  <a:txBody>
                    <a:bodyPr/>
                    <a:lstStyle/>
                    <a:p>
                      <a:pPr algn="ctr"/>
                      <a:endParaRPr lang="zh-CN" altLang="en-US" sz="2000" dirty="0"/>
                    </a:p>
                  </a:txBody>
                  <a:tcPr anchor="ctr"/>
                </a:tc>
                <a:tc>
                  <a:txBody>
                    <a:bodyPr/>
                    <a:lstStyle/>
                    <a:p>
                      <a:pPr algn="ctr"/>
                      <a:r>
                        <a:rPr lang="en-US" altLang="zh-CN" sz="2000" dirty="0"/>
                        <a:t>external trench</a:t>
                      </a:r>
                      <a:endParaRPr lang="zh-CN" altLang="en-US" sz="2000" dirty="0"/>
                    </a:p>
                  </a:txBody>
                  <a:tcPr anchor="ctr"/>
                </a:tc>
                <a:tc>
                  <a:txBody>
                    <a:bodyPr/>
                    <a:lstStyle/>
                    <a:p>
                      <a:pPr algn="ctr"/>
                      <a:r>
                        <a:rPr lang="en-US" altLang="zh-CN" sz="2000" dirty="0"/>
                        <a:t>&lt;7 kGy</a:t>
                      </a:r>
                      <a:endParaRPr lang="zh-CN" altLang="en-US" sz="2000" dirty="0"/>
                    </a:p>
                  </a:txBody>
                  <a:tcPr anchor="ctr"/>
                </a:tc>
                <a:tc>
                  <a:txBody>
                    <a:bodyPr/>
                    <a:lstStyle/>
                    <a:p>
                      <a:pPr algn="ctr"/>
                      <a:r>
                        <a:rPr lang="en-US" altLang="zh-CN" sz="2000" dirty="0"/>
                        <a:t>&lt;27 Gy</a:t>
                      </a:r>
                      <a:endParaRPr lang="zh-CN" altLang="en-US" sz="2000" dirty="0"/>
                    </a:p>
                  </a:txBody>
                  <a:tcPr anchor="ctr"/>
                </a:tc>
                <a:extLst>
                  <a:ext uri="{0D108BD9-81ED-4DB2-BD59-A6C34878D82A}">
                    <a16:rowId xmlns:a16="http://schemas.microsoft.com/office/drawing/2014/main" val="4255204338"/>
                  </a:ext>
                </a:extLst>
              </a:tr>
            </a:tbl>
          </a:graphicData>
        </a:graphic>
      </p:graphicFrame>
      <p:sp>
        <p:nvSpPr>
          <p:cNvPr id="8" name="文本框 7">
            <a:extLst>
              <a:ext uri="{FF2B5EF4-FFF2-40B4-BE49-F238E27FC236}">
                <a16:creationId xmlns:a16="http://schemas.microsoft.com/office/drawing/2014/main" id="{1CE23583-0D49-437C-8ACA-F11E9E228554}"/>
              </a:ext>
            </a:extLst>
          </p:cNvPr>
          <p:cNvSpPr txBox="1"/>
          <p:nvPr/>
        </p:nvSpPr>
        <p:spPr>
          <a:xfrm>
            <a:off x="8616280" y="4283804"/>
            <a:ext cx="949299" cy="369332"/>
          </a:xfrm>
          <a:prstGeom prst="rect">
            <a:avLst/>
          </a:prstGeom>
          <a:noFill/>
        </p:spPr>
        <p:txBody>
          <a:bodyPr wrap="none" rtlCol="0">
            <a:spAutoFit/>
          </a:bodyPr>
          <a:lstStyle/>
          <a:p>
            <a:r>
              <a:rPr lang="en-US" altLang="zh-CN" dirty="0"/>
              <a:t>@Higgs</a:t>
            </a:r>
            <a:endParaRPr lang="zh-CN" altLang="en-US" dirty="0"/>
          </a:p>
        </p:txBody>
      </p:sp>
      <p:sp>
        <p:nvSpPr>
          <p:cNvPr id="9" name="文本框 8">
            <a:extLst>
              <a:ext uri="{FF2B5EF4-FFF2-40B4-BE49-F238E27FC236}">
                <a16:creationId xmlns:a16="http://schemas.microsoft.com/office/drawing/2014/main" id="{458412A8-B208-4398-B46A-3CA14CD49C6D}"/>
              </a:ext>
            </a:extLst>
          </p:cNvPr>
          <p:cNvSpPr txBox="1"/>
          <p:nvPr/>
        </p:nvSpPr>
        <p:spPr>
          <a:xfrm>
            <a:off x="8691054" y="5699945"/>
            <a:ext cx="821059" cy="369332"/>
          </a:xfrm>
          <a:prstGeom prst="rect">
            <a:avLst/>
          </a:prstGeom>
          <a:noFill/>
        </p:spPr>
        <p:txBody>
          <a:bodyPr wrap="none" rtlCol="0">
            <a:spAutoFit/>
          </a:bodyPr>
          <a:lstStyle/>
          <a:p>
            <a:r>
              <a:rPr lang="en-US" altLang="zh-CN" dirty="0"/>
              <a:t>@ttbar</a:t>
            </a:r>
            <a:endParaRPr lang="zh-CN" altLang="en-US" dirty="0"/>
          </a:p>
        </p:txBody>
      </p:sp>
      <p:pic>
        <p:nvPicPr>
          <p:cNvPr id="11" name="图片 10">
            <a:extLst>
              <a:ext uri="{FF2B5EF4-FFF2-40B4-BE49-F238E27FC236}">
                <a16:creationId xmlns:a16="http://schemas.microsoft.com/office/drawing/2014/main" id="{ADD4BF08-EC58-4897-AB82-2C675CD6327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481664" y="3676265"/>
            <a:ext cx="2699497" cy="1571739"/>
          </a:xfrm>
          <a:prstGeom prst="rect">
            <a:avLst/>
          </a:prstGeom>
        </p:spPr>
      </p:pic>
      <p:pic>
        <p:nvPicPr>
          <p:cNvPr id="15" name="图片 14">
            <a:extLst>
              <a:ext uri="{FF2B5EF4-FFF2-40B4-BE49-F238E27FC236}">
                <a16:creationId xmlns:a16="http://schemas.microsoft.com/office/drawing/2014/main" id="{653D8E75-EE9E-451C-B091-96CAEA0E11F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77478" y="5185497"/>
            <a:ext cx="2667194" cy="1571739"/>
          </a:xfrm>
          <a:prstGeom prst="rect">
            <a:avLst/>
          </a:prstGeom>
        </p:spPr>
      </p:pic>
      <p:sp>
        <p:nvSpPr>
          <p:cNvPr id="10" name="文本框 9">
            <a:extLst>
              <a:ext uri="{FF2B5EF4-FFF2-40B4-BE49-F238E27FC236}">
                <a16:creationId xmlns:a16="http://schemas.microsoft.com/office/drawing/2014/main" id="{3116CEE8-D617-4B38-9630-3A8AC5D89607}"/>
              </a:ext>
            </a:extLst>
          </p:cNvPr>
          <p:cNvSpPr txBox="1"/>
          <p:nvPr/>
        </p:nvSpPr>
        <p:spPr>
          <a:xfrm>
            <a:off x="9773651" y="4757077"/>
            <a:ext cx="980172" cy="369332"/>
          </a:xfrm>
          <a:prstGeom prst="rect">
            <a:avLst/>
          </a:prstGeom>
          <a:noFill/>
        </p:spPr>
        <p:txBody>
          <a:bodyPr wrap="square" rtlCol="0">
            <a:spAutoFit/>
          </a:bodyPr>
          <a:lstStyle/>
          <a:p>
            <a:r>
              <a:rPr lang="en-US" altLang="zh-CN" dirty="0"/>
              <a:t>external</a:t>
            </a:r>
            <a:endParaRPr lang="zh-CN" altLang="en-US" dirty="0"/>
          </a:p>
        </p:txBody>
      </p:sp>
      <p:sp>
        <p:nvSpPr>
          <p:cNvPr id="12" name="文本框 11">
            <a:extLst>
              <a:ext uri="{FF2B5EF4-FFF2-40B4-BE49-F238E27FC236}">
                <a16:creationId xmlns:a16="http://schemas.microsoft.com/office/drawing/2014/main" id="{95D374D5-02BF-490B-AE06-86D9A2821A89}"/>
              </a:ext>
            </a:extLst>
          </p:cNvPr>
          <p:cNvSpPr txBox="1"/>
          <p:nvPr/>
        </p:nvSpPr>
        <p:spPr>
          <a:xfrm>
            <a:off x="10894215" y="4732793"/>
            <a:ext cx="980172" cy="369332"/>
          </a:xfrm>
          <a:prstGeom prst="rect">
            <a:avLst/>
          </a:prstGeom>
          <a:noFill/>
        </p:spPr>
        <p:txBody>
          <a:bodyPr wrap="square" rtlCol="0">
            <a:spAutoFit/>
          </a:bodyPr>
          <a:lstStyle/>
          <a:p>
            <a:r>
              <a:rPr lang="en-US" altLang="zh-CN" dirty="0"/>
              <a:t>internal</a:t>
            </a:r>
            <a:endParaRPr lang="zh-CN" altLang="en-US" dirty="0"/>
          </a:p>
        </p:txBody>
      </p:sp>
    </p:spTree>
    <p:extLst>
      <p:ext uri="{BB962C8B-B14F-4D97-AF65-F5344CB8AC3E}">
        <p14:creationId xmlns:p14="http://schemas.microsoft.com/office/powerpoint/2010/main" val="4005929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980728"/>
            <a:ext cx="10972800" cy="6624736"/>
          </a:xfrm>
        </p:spPr>
        <p:txBody>
          <a:bodyPr>
            <a:normAutofit/>
          </a:bodyPr>
          <a:lstStyle/>
          <a:p>
            <a:r>
              <a:rPr lang="en-US" altLang="zh-CN" dirty="0"/>
              <a:t>For 4 operations (120/45.5/80/180 GeV), simulate the induced dose-eq caused by SR and random beam losses.</a:t>
            </a:r>
          </a:p>
          <a:p>
            <a:r>
              <a:rPr lang="en-US" altLang="zh-CN" dirty="0"/>
              <a:t>The dose-eq after 1-year running and 10-min shutdown is shown below</a:t>
            </a:r>
          </a:p>
          <a:p>
            <a:r>
              <a:rPr lang="en-US" altLang="zh-CN" dirty="0"/>
              <a:t>@Higgs operation</a:t>
            </a:r>
            <a:r>
              <a:rPr lang="zh-CN" altLang="en-US" dirty="0"/>
              <a:t>：</a:t>
            </a:r>
            <a:r>
              <a:rPr lang="en-US" altLang="zh-CN" dirty="0"/>
              <a:t>1m away from equipment &lt;</a:t>
            </a:r>
            <a:r>
              <a:rPr lang="en-US" altLang="zh-CN" dirty="0">
                <a:solidFill>
                  <a:srgbClr val="0070C0"/>
                </a:solidFill>
              </a:rPr>
              <a:t>1 </a:t>
            </a:r>
            <a:r>
              <a:rPr lang="en-US" altLang="zh-CN" dirty="0" err="1">
                <a:solidFill>
                  <a:srgbClr val="0070C0"/>
                </a:solidFill>
              </a:rPr>
              <a:t>uSv</a:t>
            </a:r>
            <a:r>
              <a:rPr lang="en-US" altLang="zh-CN" dirty="0">
                <a:solidFill>
                  <a:srgbClr val="0070C0"/>
                </a:solidFill>
              </a:rPr>
              <a:t>/h</a:t>
            </a:r>
            <a:r>
              <a:rPr lang="zh-CN" altLang="en-US" dirty="0"/>
              <a:t>，</a:t>
            </a:r>
            <a:r>
              <a:rPr lang="en-US" altLang="zh-CN" dirty="0"/>
              <a:t>surface of equipment ~</a:t>
            </a:r>
            <a:r>
              <a:rPr lang="en-US" altLang="zh-CN" dirty="0">
                <a:solidFill>
                  <a:srgbClr val="0070C0"/>
                </a:solidFill>
              </a:rPr>
              <a:t>10 </a:t>
            </a:r>
            <a:r>
              <a:rPr lang="en-US" altLang="zh-CN" dirty="0" err="1">
                <a:solidFill>
                  <a:srgbClr val="0070C0"/>
                </a:solidFill>
              </a:rPr>
              <a:t>uSv</a:t>
            </a:r>
            <a:r>
              <a:rPr lang="en-US" altLang="zh-CN" dirty="0">
                <a:solidFill>
                  <a:srgbClr val="0070C0"/>
                </a:solidFill>
              </a:rPr>
              <a:t>/h</a:t>
            </a:r>
          </a:p>
          <a:p>
            <a:pPr lvl="1"/>
            <a:r>
              <a:rPr lang="en-US" altLang="zh-CN" dirty="0"/>
              <a:t>SR				</a:t>
            </a:r>
            <a:r>
              <a:rPr lang="zh-CN" altLang="en-US" dirty="0"/>
              <a:t>                               </a:t>
            </a:r>
            <a:r>
              <a:rPr lang="en-US" altLang="zh-CN" dirty="0"/>
              <a:t>random beam loss</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marL="0" indent="0">
              <a:buNone/>
            </a:pPr>
            <a:endParaRPr lang="en-US" altLang="zh-CN" dirty="0"/>
          </a:p>
          <a:p>
            <a:r>
              <a:rPr lang="en-US" altLang="zh-CN" dirty="0"/>
              <a:t>Similar radiation level @the end of BEPCII Linac (~10 </a:t>
            </a:r>
            <a:r>
              <a:rPr lang="en-US" altLang="zh-CN" dirty="0" err="1"/>
              <a:t>uSv</a:t>
            </a:r>
            <a:r>
              <a:rPr lang="en-US" altLang="zh-CN" dirty="0"/>
              <a:t>/h). Safe to work</a:t>
            </a:r>
            <a:r>
              <a:rPr lang="en-US" altLang="zh-CN" sz="2400" dirty="0"/>
              <a:t> </a:t>
            </a:r>
            <a:r>
              <a:rPr lang="en-US" altLang="zh-CN" dirty="0"/>
              <a:t>500h per year</a:t>
            </a:r>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a:xfrm>
            <a:off x="666712" y="142852"/>
            <a:ext cx="11525288" cy="725470"/>
          </a:xfrm>
        </p:spPr>
        <p:txBody>
          <a:bodyPr>
            <a:normAutofit fontScale="90000"/>
          </a:bodyPr>
          <a:lstStyle/>
          <a:p>
            <a:r>
              <a:rPr lang="en-US" altLang="zh-CN" dirty="0"/>
              <a:t>Induced dose-eq for CEPC TDR scheme, 10min after shutdown</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a:p>
        </p:txBody>
      </p:sp>
      <p:pic>
        <p:nvPicPr>
          <p:cNvPr id="6" name="图片 5">
            <a:extLst>
              <a:ext uri="{FF2B5EF4-FFF2-40B4-BE49-F238E27FC236}">
                <a16:creationId xmlns:a16="http://schemas.microsoft.com/office/drawing/2014/main" id="{4CE08C94-B931-4429-BF14-F7715232C711}"/>
              </a:ext>
            </a:extLst>
          </p:cNvPr>
          <p:cNvPicPr>
            <a:picLocks noChangeAspect="1"/>
          </p:cNvPicPr>
          <p:nvPr/>
        </p:nvPicPr>
        <p:blipFill>
          <a:blip r:embed="rId2"/>
          <a:stretch>
            <a:fillRect/>
          </a:stretch>
        </p:blipFill>
        <p:spPr>
          <a:xfrm>
            <a:off x="21482" y="2997585"/>
            <a:ext cx="5829300" cy="3333750"/>
          </a:xfrm>
          <a:prstGeom prst="rect">
            <a:avLst/>
          </a:prstGeom>
        </p:spPr>
      </p:pic>
      <p:pic>
        <p:nvPicPr>
          <p:cNvPr id="8" name="图片 7">
            <a:extLst>
              <a:ext uri="{FF2B5EF4-FFF2-40B4-BE49-F238E27FC236}">
                <a16:creationId xmlns:a16="http://schemas.microsoft.com/office/drawing/2014/main" id="{C46F343A-466D-4C90-B87B-5B0B480670ED}"/>
              </a:ext>
            </a:extLst>
          </p:cNvPr>
          <p:cNvPicPr>
            <a:picLocks noChangeAspect="1"/>
          </p:cNvPicPr>
          <p:nvPr/>
        </p:nvPicPr>
        <p:blipFill>
          <a:blip r:embed="rId3"/>
          <a:stretch>
            <a:fillRect/>
          </a:stretch>
        </p:blipFill>
        <p:spPr>
          <a:xfrm>
            <a:off x="6099507" y="2921954"/>
            <a:ext cx="5848350" cy="3371850"/>
          </a:xfrm>
          <a:prstGeom prst="rect">
            <a:avLst/>
          </a:prstGeom>
        </p:spPr>
      </p:pic>
    </p:spTree>
    <p:extLst>
      <p:ext uri="{BB962C8B-B14F-4D97-AF65-F5344CB8AC3E}">
        <p14:creationId xmlns:p14="http://schemas.microsoft.com/office/powerpoint/2010/main" val="67405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1059883"/>
            <a:ext cx="11277638" cy="5798117"/>
          </a:xfrm>
        </p:spPr>
        <p:txBody>
          <a:bodyPr/>
          <a:lstStyle/>
          <a:p>
            <a:r>
              <a:rPr lang="en-US" altLang="zh-CN" dirty="0"/>
              <a:t>@Z operation: 1m away from equipment </a:t>
            </a:r>
            <a:br>
              <a:rPr lang="en-US" altLang="zh-CN" dirty="0"/>
            </a:br>
            <a:r>
              <a:rPr lang="en-US" altLang="zh-CN" dirty="0"/>
              <a:t>&lt;</a:t>
            </a:r>
            <a:r>
              <a:rPr lang="en-US" altLang="zh-CN" dirty="0">
                <a:solidFill>
                  <a:srgbClr val="0070C0"/>
                </a:solidFill>
              </a:rPr>
              <a:t>2 </a:t>
            </a:r>
            <a:r>
              <a:rPr lang="en-US" altLang="zh-CN" dirty="0" err="1">
                <a:solidFill>
                  <a:srgbClr val="0070C0"/>
                </a:solidFill>
              </a:rPr>
              <a:t>uSv</a:t>
            </a:r>
            <a:r>
              <a:rPr lang="en-US" altLang="zh-CN" dirty="0">
                <a:solidFill>
                  <a:srgbClr val="0070C0"/>
                </a:solidFill>
              </a:rPr>
              <a:t>/h</a:t>
            </a:r>
            <a:r>
              <a:rPr lang="zh-CN" altLang="en-US" dirty="0"/>
              <a:t>，</a:t>
            </a:r>
            <a:r>
              <a:rPr lang="en-US" altLang="zh-CN" dirty="0"/>
              <a:t> surface of equipment ~ </a:t>
            </a:r>
            <a:br>
              <a:rPr lang="en-US" altLang="zh-CN" dirty="0"/>
            </a:br>
            <a:r>
              <a:rPr lang="en-US" altLang="zh-CN" dirty="0">
                <a:solidFill>
                  <a:srgbClr val="0070C0"/>
                </a:solidFill>
              </a:rPr>
              <a:t>20 </a:t>
            </a:r>
            <a:r>
              <a:rPr lang="en-US" altLang="zh-CN" dirty="0" err="1">
                <a:solidFill>
                  <a:srgbClr val="0070C0"/>
                </a:solidFill>
              </a:rPr>
              <a:t>uSv</a:t>
            </a:r>
            <a:r>
              <a:rPr lang="en-US" altLang="zh-CN" dirty="0">
                <a:solidFill>
                  <a:srgbClr val="0070C0"/>
                </a:solidFill>
              </a:rPr>
              <a:t>/h</a:t>
            </a:r>
          </a:p>
          <a:p>
            <a:pPr lvl="1"/>
            <a:r>
              <a:rPr lang="en-US" altLang="zh-CN" dirty="0"/>
              <a:t>SR can be negligible</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en-US" altLang="zh-CN" dirty="0"/>
              <a:t>A little higher than radiation level around the end of BEPCII Linac (~10 </a:t>
            </a:r>
            <a:r>
              <a:rPr lang="en-US" altLang="zh-CN" dirty="0" err="1"/>
              <a:t>uSv</a:t>
            </a:r>
            <a:r>
              <a:rPr lang="en-US" altLang="zh-CN" dirty="0"/>
              <a:t>/h). Safe to work ~100h per year.</a:t>
            </a:r>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a:xfrm>
            <a:off x="666712" y="142852"/>
            <a:ext cx="11525288" cy="725470"/>
          </a:xfrm>
        </p:spPr>
        <p:txBody>
          <a:bodyPr>
            <a:normAutofit fontScale="90000"/>
          </a:bodyPr>
          <a:lstStyle/>
          <a:p>
            <a:r>
              <a:rPr lang="en-US" altLang="zh-CN" dirty="0"/>
              <a:t>Induced dose-eq for CEPC TDR scheme, 10min after shutdown</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dirty="0"/>
          </a:p>
        </p:txBody>
      </p:sp>
      <p:sp>
        <p:nvSpPr>
          <p:cNvPr id="6" name="内容占位符 1">
            <a:extLst>
              <a:ext uri="{FF2B5EF4-FFF2-40B4-BE49-F238E27FC236}">
                <a16:creationId xmlns:a16="http://schemas.microsoft.com/office/drawing/2014/main" id="{19EEEAD1-760C-4D27-BC87-F3A752EC829F}"/>
              </a:ext>
            </a:extLst>
          </p:cNvPr>
          <p:cNvSpPr txBox="1">
            <a:spLocks/>
          </p:cNvSpPr>
          <p:nvPr/>
        </p:nvSpPr>
        <p:spPr>
          <a:xfrm>
            <a:off x="6707138" y="1059883"/>
            <a:ext cx="5486400" cy="484030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Clr>
                <a:srgbClr val="FFC000"/>
              </a:buClr>
              <a:buSzPct val="80000"/>
              <a:buFont typeface="Wingdings" pitchFamily="2" charset="2"/>
              <a:buChar char="n"/>
              <a:defRPr sz="2200" b="0" kern="1200" baseline="0">
                <a:solidFill>
                  <a:schemeClr val="tx1"/>
                </a:solidFill>
                <a:latin typeface="+mn-lt"/>
                <a:ea typeface="微软雅黑" pitchFamily="34" charset="-122"/>
                <a:cs typeface="+mn-cs"/>
              </a:defRPr>
            </a:lvl1pPr>
            <a:lvl2pPr marL="742950" indent="-285750" algn="l" defTabSz="914400" rtl="0" eaLnBrk="1" latinLnBrk="0" hangingPunct="1">
              <a:lnSpc>
                <a:spcPct val="100000"/>
              </a:lnSpc>
              <a:spcBef>
                <a:spcPts val="0"/>
              </a:spcBef>
              <a:spcAft>
                <a:spcPts val="600"/>
              </a:spcAft>
              <a:buFont typeface="Arial" pitchFamily="34" charset="0"/>
              <a:buChar char="–"/>
              <a:defRPr sz="2000" kern="1200" baseline="0">
                <a:solidFill>
                  <a:schemeClr val="tx1"/>
                </a:solidFill>
                <a:latin typeface="Times New Roman" panose="02020603050405020304" pitchFamily="18" charset="0"/>
                <a:ea typeface="微软雅黑" pitchFamily="34" charset="-122"/>
                <a:cs typeface="+mn-cs"/>
              </a:defRPr>
            </a:lvl2pPr>
            <a:lvl3pPr marL="1143000" indent="-228600" algn="l" defTabSz="914400" rtl="0" eaLnBrk="1" latinLnBrk="0" hangingPunct="1">
              <a:lnSpc>
                <a:spcPct val="100000"/>
              </a:lnSpc>
              <a:spcBef>
                <a:spcPts val="0"/>
              </a:spcBef>
              <a:spcAft>
                <a:spcPts val="0"/>
              </a:spcAft>
              <a:buFont typeface="Arial" pitchFamily="34" charset="0"/>
              <a:buChar char="•"/>
              <a:defRPr sz="1800" kern="1200" baseline="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 WW operation: 1m away from equipment &lt;</a:t>
            </a:r>
            <a:r>
              <a:rPr lang="en-US" altLang="zh-CN" dirty="0">
                <a:solidFill>
                  <a:srgbClr val="0070C0"/>
                </a:solidFill>
              </a:rPr>
              <a:t>1 </a:t>
            </a:r>
            <a:r>
              <a:rPr lang="en-US" altLang="zh-CN" dirty="0" err="1">
                <a:solidFill>
                  <a:srgbClr val="0070C0"/>
                </a:solidFill>
              </a:rPr>
              <a:t>uSv</a:t>
            </a:r>
            <a:r>
              <a:rPr lang="en-US" altLang="zh-CN" dirty="0">
                <a:solidFill>
                  <a:srgbClr val="0070C0"/>
                </a:solidFill>
              </a:rPr>
              <a:t>/h</a:t>
            </a:r>
            <a:r>
              <a:rPr lang="zh-CN" altLang="en-US" dirty="0"/>
              <a:t>，</a:t>
            </a:r>
            <a:r>
              <a:rPr lang="en-US" altLang="zh-CN" dirty="0"/>
              <a:t> surface of equipment ~</a:t>
            </a:r>
            <a:r>
              <a:rPr lang="en-US" altLang="zh-CN" dirty="0">
                <a:solidFill>
                  <a:srgbClr val="0070C0"/>
                </a:solidFill>
              </a:rPr>
              <a:t>10 </a:t>
            </a:r>
            <a:r>
              <a:rPr lang="en-US" altLang="zh-CN" dirty="0" err="1">
                <a:solidFill>
                  <a:srgbClr val="0070C0"/>
                </a:solidFill>
              </a:rPr>
              <a:t>uSv</a:t>
            </a:r>
            <a:r>
              <a:rPr lang="en-US" altLang="zh-CN" dirty="0">
                <a:solidFill>
                  <a:srgbClr val="0070C0"/>
                </a:solidFill>
              </a:rPr>
              <a:t>/h</a:t>
            </a:r>
          </a:p>
          <a:p>
            <a:pPr lvl="1"/>
            <a:r>
              <a:rPr lang="en-US" altLang="zh-CN" dirty="0"/>
              <a:t>SR can be negligible</a:t>
            </a:r>
          </a:p>
        </p:txBody>
      </p:sp>
      <p:pic>
        <p:nvPicPr>
          <p:cNvPr id="9" name="图片 8">
            <a:extLst>
              <a:ext uri="{FF2B5EF4-FFF2-40B4-BE49-F238E27FC236}">
                <a16:creationId xmlns:a16="http://schemas.microsoft.com/office/drawing/2014/main" id="{C969E243-0B4F-4218-8AA9-1BF0BE0E5F85}"/>
              </a:ext>
            </a:extLst>
          </p:cNvPr>
          <p:cNvPicPr>
            <a:picLocks noChangeAspect="1"/>
          </p:cNvPicPr>
          <p:nvPr/>
        </p:nvPicPr>
        <p:blipFill>
          <a:blip r:embed="rId2"/>
          <a:stretch>
            <a:fillRect/>
          </a:stretch>
        </p:blipFill>
        <p:spPr>
          <a:xfrm>
            <a:off x="30678" y="2528336"/>
            <a:ext cx="5886450" cy="3371850"/>
          </a:xfrm>
          <a:prstGeom prst="rect">
            <a:avLst/>
          </a:prstGeom>
        </p:spPr>
      </p:pic>
      <p:pic>
        <p:nvPicPr>
          <p:cNvPr id="13" name="图片 12">
            <a:extLst>
              <a:ext uri="{FF2B5EF4-FFF2-40B4-BE49-F238E27FC236}">
                <a16:creationId xmlns:a16="http://schemas.microsoft.com/office/drawing/2014/main" id="{86180716-E61B-4B2F-B4DB-D7857F64797E}"/>
              </a:ext>
            </a:extLst>
          </p:cNvPr>
          <p:cNvPicPr>
            <a:picLocks noChangeAspect="1"/>
          </p:cNvPicPr>
          <p:nvPr/>
        </p:nvPicPr>
        <p:blipFill>
          <a:blip r:embed="rId3"/>
          <a:stretch>
            <a:fillRect/>
          </a:stretch>
        </p:blipFill>
        <p:spPr>
          <a:xfrm>
            <a:off x="6121336" y="2512034"/>
            <a:ext cx="5848350" cy="3409950"/>
          </a:xfrm>
          <a:prstGeom prst="rect">
            <a:avLst/>
          </a:prstGeom>
        </p:spPr>
      </p:pic>
    </p:spTree>
    <p:extLst>
      <p:ext uri="{BB962C8B-B14F-4D97-AF65-F5344CB8AC3E}">
        <p14:creationId xmlns:p14="http://schemas.microsoft.com/office/powerpoint/2010/main" val="379348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1059883"/>
            <a:ext cx="10972800" cy="5655265"/>
          </a:xfrm>
        </p:spPr>
        <p:txBody>
          <a:bodyPr>
            <a:noAutofit/>
          </a:bodyPr>
          <a:lstStyle/>
          <a:p>
            <a:r>
              <a:rPr lang="en-US" altLang="zh-CN" sz="2400" dirty="0"/>
              <a:t>@ttbar operation</a:t>
            </a:r>
            <a:r>
              <a:rPr lang="zh-CN" altLang="en-US" sz="2400" dirty="0"/>
              <a:t>：</a:t>
            </a:r>
            <a:r>
              <a:rPr lang="en-US" altLang="zh-CN" sz="2400" dirty="0"/>
              <a:t> 1m away from equipment &lt;</a:t>
            </a:r>
            <a:r>
              <a:rPr lang="en-US" altLang="zh-CN" sz="2400" dirty="0">
                <a:solidFill>
                  <a:srgbClr val="0070C0"/>
                </a:solidFill>
              </a:rPr>
              <a:t>20 </a:t>
            </a:r>
            <a:r>
              <a:rPr lang="en-US" altLang="zh-CN" sz="2400" dirty="0" err="1">
                <a:solidFill>
                  <a:srgbClr val="0070C0"/>
                </a:solidFill>
              </a:rPr>
              <a:t>uSv</a:t>
            </a:r>
            <a:r>
              <a:rPr lang="en-US" altLang="zh-CN" sz="2400" dirty="0">
                <a:solidFill>
                  <a:srgbClr val="0070C0"/>
                </a:solidFill>
              </a:rPr>
              <a:t>/h</a:t>
            </a:r>
            <a:r>
              <a:rPr lang="zh-CN" altLang="en-US" sz="2400" dirty="0"/>
              <a:t>，</a:t>
            </a:r>
            <a:r>
              <a:rPr lang="en-US" altLang="zh-CN" sz="2400" dirty="0"/>
              <a:t> surface of equipment &gt;</a:t>
            </a:r>
            <a:r>
              <a:rPr lang="en-US" altLang="zh-CN" sz="2400" dirty="0">
                <a:solidFill>
                  <a:srgbClr val="0070C0"/>
                </a:solidFill>
              </a:rPr>
              <a:t>100 </a:t>
            </a:r>
            <a:r>
              <a:rPr lang="en-US" altLang="zh-CN" sz="2400" dirty="0" err="1">
                <a:solidFill>
                  <a:srgbClr val="0070C0"/>
                </a:solidFill>
              </a:rPr>
              <a:t>uSv</a:t>
            </a:r>
            <a:r>
              <a:rPr lang="en-US" altLang="zh-CN" sz="2400" dirty="0">
                <a:solidFill>
                  <a:srgbClr val="0070C0"/>
                </a:solidFill>
              </a:rPr>
              <a:t>/h</a:t>
            </a:r>
          </a:p>
          <a:p>
            <a:pPr lvl="1"/>
            <a:r>
              <a:rPr lang="en-US" altLang="zh-CN" sz="2400" dirty="0"/>
              <a:t>SR 						</a:t>
            </a:r>
            <a:r>
              <a:rPr lang="zh-CN" altLang="en-US" sz="2400" dirty="0"/>
              <a:t> </a:t>
            </a:r>
            <a:r>
              <a:rPr lang="en-US" altLang="zh-CN" sz="2400" dirty="0"/>
              <a:t>random beam loss</a:t>
            </a:r>
          </a:p>
          <a:p>
            <a:pPr lvl="1"/>
            <a:endParaRPr lang="en-US" altLang="zh-CN" sz="2400" dirty="0"/>
          </a:p>
          <a:p>
            <a:pPr lvl="1"/>
            <a:endParaRPr lang="en-US" altLang="zh-CN" sz="2400" dirty="0"/>
          </a:p>
          <a:p>
            <a:pPr lvl="1"/>
            <a:endParaRPr lang="en-US" altLang="zh-CN" sz="2400" dirty="0"/>
          </a:p>
          <a:p>
            <a:pPr lvl="1"/>
            <a:endParaRPr lang="en-US" altLang="zh-CN" sz="2400" dirty="0"/>
          </a:p>
          <a:p>
            <a:pPr lvl="1"/>
            <a:endParaRPr lang="en-US" altLang="zh-CN" sz="2400" dirty="0"/>
          </a:p>
          <a:p>
            <a:pPr lvl="1"/>
            <a:endParaRPr lang="en-US" altLang="zh-CN" sz="2400" dirty="0"/>
          </a:p>
          <a:p>
            <a:pPr lvl="1"/>
            <a:endParaRPr lang="en-US" altLang="zh-CN" sz="2400" dirty="0"/>
          </a:p>
          <a:p>
            <a:pPr lvl="1"/>
            <a:endParaRPr lang="en-US" altLang="zh-CN" sz="2400" dirty="0"/>
          </a:p>
          <a:p>
            <a:r>
              <a:rPr lang="en-US" altLang="zh-CN" sz="2400" dirty="0"/>
              <a:t>Higher than the radiation level around BEPCII positron target. Considering 5mSv/y as the upper limit for workers, a short time (~10h per year) stay is permitted.</a:t>
            </a:r>
          </a:p>
          <a:p>
            <a:endParaRPr lang="en-US" altLang="zh-CN" sz="2600" dirty="0"/>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a:xfrm>
            <a:off x="666712" y="142852"/>
            <a:ext cx="11449088" cy="725470"/>
          </a:xfrm>
        </p:spPr>
        <p:txBody>
          <a:bodyPr>
            <a:normAutofit fontScale="90000"/>
          </a:bodyPr>
          <a:lstStyle/>
          <a:p>
            <a:r>
              <a:rPr lang="en-US" altLang="zh-CN" dirty="0"/>
              <a:t>Induced dose-eq for CEPC TDR scheme, 10min after shutdown</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dirty="0"/>
          </a:p>
        </p:txBody>
      </p:sp>
      <p:pic>
        <p:nvPicPr>
          <p:cNvPr id="6" name="图片 5">
            <a:extLst>
              <a:ext uri="{FF2B5EF4-FFF2-40B4-BE49-F238E27FC236}">
                <a16:creationId xmlns:a16="http://schemas.microsoft.com/office/drawing/2014/main" id="{DD26D2ED-A456-4920-9B87-CAEB0246BC18}"/>
              </a:ext>
            </a:extLst>
          </p:cNvPr>
          <p:cNvPicPr>
            <a:picLocks noChangeAspect="1"/>
          </p:cNvPicPr>
          <p:nvPr/>
        </p:nvPicPr>
        <p:blipFill>
          <a:blip r:embed="rId3"/>
          <a:stretch>
            <a:fillRect/>
          </a:stretch>
        </p:blipFill>
        <p:spPr>
          <a:xfrm>
            <a:off x="90001" y="2239763"/>
            <a:ext cx="5848350" cy="3390900"/>
          </a:xfrm>
          <a:prstGeom prst="rect">
            <a:avLst/>
          </a:prstGeom>
        </p:spPr>
      </p:pic>
      <p:pic>
        <p:nvPicPr>
          <p:cNvPr id="8" name="图片 7">
            <a:extLst>
              <a:ext uri="{FF2B5EF4-FFF2-40B4-BE49-F238E27FC236}">
                <a16:creationId xmlns:a16="http://schemas.microsoft.com/office/drawing/2014/main" id="{354666BE-C9A7-4013-A40F-8398DB791A3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12244" y="2168252"/>
            <a:ext cx="5905500" cy="3438525"/>
          </a:xfrm>
          <a:prstGeom prst="rect">
            <a:avLst/>
          </a:prstGeom>
        </p:spPr>
      </p:pic>
    </p:spTree>
    <p:extLst>
      <p:ext uri="{BB962C8B-B14F-4D97-AF65-F5344CB8AC3E}">
        <p14:creationId xmlns:p14="http://schemas.microsoft.com/office/powerpoint/2010/main" val="3530474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C29CC2-2236-4B63-8B04-79462B642A81}"/>
              </a:ext>
            </a:extLst>
          </p:cNvPr>
          <p:cNvSpPr>
            <a:spLocks noGrp="1"/>
          </p:cNvSpPr>
          <p:nvPr>
            <p:ph idx="1"/>
          </p:nvPr>
        </p:nvSpPr>
        <p:spPr>
          <a:xfrm>
            <a:off x="609600" y="1059883"/>
            <a:ext cx="10972800" cy="5465461"/>
          </a:xfrm>
        </p:spPr>
        <p:txBody>
          <a:bodyPr>
            <a:noAutofit/>
          </a:bodyPr>
          <a:lstStyle/>
          <a:p>
            <a:r>
              <a:rPr lang="en-US" altLang="zh-CN" sz="2400" dirty="0">
                <a:latin typeface="+mj-lt"/>
              </a:rPr>
              <a:t>@ttbar operation:</a:t>
            </a:r>
            <a:r>
              <a:rPr lang="zh-CN" altLang="en-US" sz="2400" dirty="0">
                <a:latin typeface="+mj-lt"/>
              </a:rPr>
              <a:t> </a:t>
            </a:r>
            <a:r>
              <a:rPr lang="en-US" altLang="zh-CN" sz="2400" dirty="0">
                <a:latin typeface="+mj-lt"/>
              </a:rPr>
              <a:t>1m away from equipment &lt;</a:t>
            </a:r>
            <a:r>
              <a:rPr lang="en-US" altLang="zh-CN" sz="2400" dirty="0">
                <a:solidFill>
                  <a:srgbClr val="0070C0"/>
                </a:solidFill>
                <a:latin typeface="+mj-lt"/>
              </a:rPr>
              <a:t>5 </a:t>
            </a:r>
            <a:r>
              <a:rPr lang="en-US" altLang="zh-CN" sz="2400" dirty="0" err="1">
                <a:solidFill>
                  <a:srgbClr val="0070C0"/>
                </a:solidFill>
                <a:latin typeface="+mj-lt"/>
              </a:rPr>
              <a:t>uSv</a:t>
            </a:r>
            <a:r>
              <a:rPr lang="en-US" altLang="zh-CN" sz="2400" dirty="0">
                <a:solidFill>
                  <a:srgbClr val="0070C0"/>
                </a:solidFill>
                <a:latin typeface="+mj-lt"/>
              </a:rPr>
              <a:t>/h,</a:t>
            </a:r>
            <a:r>
              <a:rPr lang="en-US" altLang="zh-CN" sz="2400" dirty="0">
                <a:latin typeface="+mj-lt"/>
              </a:rPr>
              <a:t> surface of equipment &gt;</a:t>
            </a:r>
            <a:r>
              <a:rPr lang="en-US" altLang="zh-CN" sz="2400" dirty="0">
                <a:solidFill>
                  <a:srgbClr val="0070C0"/>
                </a:solidFill>
                <a:latin typeface="+mj-lt"/>
              </a:rPr>
              <a:t>10 </a:t>
            </a:r>
            <a:r>
              <a:rPr lang="en-US" altLang="zh-CN" sz="2400" dirty="0" err="1">
                <a:solidFill>
                  <a:srgbClr val="0070C0"/>
                </a:solidFill>
                <a:latin typeface="+mj-lt"/>
              </a:rPr>
              <a:t>uSv</a:t>
            </a:r>
            <a:r>
              <a:rPr lang="en-US" altLang="zh-CN" sz="2400" dirty="0">
                <a:solidFill>
                  <a:srgbClr val="0070C0"/>
                </a:solidFill>
                <a:latin typeface="+mj-lt"/>
              </a:rPr>
              <a:t>/h</a:t>
            </a:r>
          </a:p>
          <a:p>
            <a:pPr lvl="1"/>
            <a:r>
              <a:rPr lang="en-US" altLang="zh-CN" sz="2400" dirty="0"/>
              <a:t>SR</a:t>
            </a:r>
          </a:p>
          <a:p>
            <a:endParaRPr lang="en-US" altLang="zh-CN" sz="2600" dirty="0"/>
          </a:p>
          <a:p>
            <a:endParaRPr lang="en-US" altLang="zh-CN" sz="2600" dirty="0"/>
          </a:p>
          <a:p>
            <a:endParaRPr lang="en-US" altLang="zh-CN" sz="2600" dirty="0"/>
          </a:p>
          <a:p>
            <a:endParaRPr lang="en-US" altLang="zh-CN" sz="2600" dirty="0"/>
          </a:p>
          <a:p>
            <a:endParaRPr lang="en-US" altLang="zh-CN" sz="2600" dirty="0"/>
          </a:p>
          <a:p>
            <a:endParaRPr lang="en-US" altLang="zh-CN" sz="2600" dirty="0"/>
          </a:p>
          <a:p>
            <a:endParaRPr lang="en-US" altLang="zh-CN" sz="2600" dirty="0"/>
          </a:p>
          <a:p>
            <a:r>
              <a:rPr lang="en-US" altLang="zh-CN" sz="2400" dirty="0"/>
              <a:t>Considering 5mSv/y as the upper limit for workers, a long time (~100h per year) stay is permitted. So the induced radiation levels for all operations are acceptable.</a:t>
            </a:r>
          </a:p>
          <a:p>
            <a:pPr marL="457200" lvl="1" indent="0">
              <a:buNone/>
            </a:pPr>
            <a:endParaRPr lang="en-US" altLang="zh-CN" sz="2400" dirty="0"/>
          </a:p>
          <a:p>
            <a:pPr marL="457200" lvl="1" indent="0">
              <a:buNone/>
            </a:pPr>
            <a:endParaRPr lang="en-US" altLang="zh-CN" sz="2400" dirty="0"/>
          </a:p>
          <a:p>
            <a:pPr marL="457200" lvl="1" indent="0">
              <a:buNone/>
            </a:pPr>
            <a:endParaRPr lang="en-US" altLang="zh-CN" sz="2400" dirty="0"/>
          </a:p>
          <a:p>
            <a:pPr marL="457200" lvl="1" indent="0">
              <a:buNone/>
            </a:pPr>
            <a:endParaRPr lang="en-US" altLang="zh-CN" sz="2400" dirty="0"/>
          </a:p>
          <a:p>
            <a:pPr marL="457200" lvl="1" indent="0">
              <a:buNone/>
            </a:pPr>
            <a:endParaRPr lang="en-US" altLang="zh-CN" sz="2400" dirty="0"/>
          </a:p>
        </p:txBody>
      </p:sp>
      <p:sp>
        <p:nvSpPr>
          <p:cNvPr id="3" name="标题 2">
            <a:extLst>
              <a:ext uri="{FF2B5EF4-FFF2-40B4-BE49-F238E27FC236}">
                <a16:creationId xmlns:a16="http://schemas.microsoft.com/office/drawing/2014/main" id="{575724B5-7F07-4BCD-9F88-41C6C34DA6B2}"/>
              </a:ext>
            </a:extLst>
          </p:cNvPr>
          <p:cNvSpPr>
            <a:spLocks noGrp="1"/>
          </p:cNvSpPr>
          <p:nvPr>
            <p:ph type="title"/>
          </p:nvPr>
        </p:nvSpPr>
        <p:spPr/>
        <p:txBody>
          <a:bodyPr>
            <a:normAutofit fontScale="90000"/>
          </a:bodyPr>
          <a:lstStyle/>
          <a:p>
            <a:r>
              <a:rPr lang="en-US" altLang="zh-CN" dirty="0"/>
              <a:t>Induced dose-eq for CEPC TDR scheme, 1day after shutdown</a:t>
            </a:r>
            <a:endParaRPr lang="zh-CN" altLang="en-US" dirty="0"/>
          </a:p>
        </p:txBody>
      </p:sp>
      <p:sp>
        <p:nvSpPr>
          <p:cNvPr id="4" name="灯片编号占位符 3">
            <a:extLst>
              <a:ext uri="{FF2B5EF4-FFF2-40B4-BE49-F238E27FC236}">
                <a16:creationId xmlns:a16="http://schemas.microsoft.com/office/drawing/2014/main" id="{5935022D-C116-4C75-A1BC-8DC82B97C1F6}"/>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dirty="0"/>
          </a:p>
        </p:txBody>
      </p:sp>
      <p:sp>
        <p:nvSpPr>
          <p:cNvPr id="7" name="文本框 6">
            <a:extLst>
              <a:ext uri="{FF2B5EF4-FFF2-40B4-BE49-F238E27FC236}">
                <a16:creationId xmlns:a16="http://schemas.microsoft.com/office/drawing/2014/main" id="{BBCA5061-262D-4E18-8BE1-FFFA67CC05C8}"/>
              </a:ext>
            </a:extLst>
          </p:cNvPr>
          <p:cNvSpPr txBox="1"/>
          <p:nvPr/>
        </p:nvSpPr>
        <p:spPr>
          <a:xfrm>
            <a:off x="6816080" y="2907754"/>
            <a:ext cx="2664296" cy="1015663"/>
          </a:xfrm>
          <a:prstGeom prst="rect">
            <a:avLst/>
          </a:prstGeom>
          <a:noFill/>
        </p:spPr>
        <p:txBody>
          <a:bodyPr wrap="square">
            <a:spAutoFit/>
          </a:bodyPr>
          <a:lstStyle/>
          <a:p>
            <a:r>
              <a:rPr lang="en-US" altLang="zh-CN" sz="2000" dirty="0"/>
              <a:t>Slightly higher than the dose-eq @Z/WW operation.</a:t>
            </a:r>
          </a:p>
        </p:txBody>
      </p:sp>
      <p:pic>
        <p:nvPicPr>
          <p:cNvPr id="8" name="图片 7">
            <a:extLst>
              <a:ext uri="{FF2B5EF4-FFF2-40B4-BE49-F238E27FC236}">
                <a16:creationId xmlns:a16="http://schemas.microsoft.com/office/drawing/2014/main" id="{A997F4C4-B8B0-4E89-9678-43A99907B771}"/>
              </a:ext>
            </a:extLst>
          </p:cNvPr>
          <p:cNvPicPr>
            <a:picLocks noChangeAspect="1"/>
          </p:cNvPicPr>
          <p:nvPr/>
        </p:nvPicPr>
        <p:blipFill>
          <a:blip r:embed="rId2"/>
          <a:stretch>
            <a:fillRect/>
          </a:stretch>
        </p:blipFill>
        <p:spPr>
          <a:xfrm>
            <a:off x="232665" y="2257460"/>
            <a:ext cx="5857875" cy="3343275"/>
          </a:xfrm>
          <a:prstGeom prst="rect">
            <a:avLst/>
          </a:prstGeom>
        </p:spPr>
      </p:pic>
    </p:spTree>
    <p:extLst>
      <p:ext uri="{BB962C8B-B14F-4D97-AF65-F5344CB8AC3E}">
        <p14:creationId xmlns:p14="http://schemas.microsoft.com/office/powerpoint/2010/main" val="247945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61EA8192-349F-4EAA-BA1E-704AEBBB4FFD}"/>
              </a:ext>
            </a:extLst>
          </p:cNvPr>
          <p:cNvSpPr>
            <a:spLocks noGrp="1"/>
          </p:cNvSpPr>
          <p:nvPr>
            <p:ph idx="1"/>
          </p:nvPr>
        </p:nvSpPr>
        <p:spPr>
          <a:xfrm>
            <a:off x="609600" y="963539"/>
            <a:ext cx="10972800" cy="5743539"/>
          </a:xfrm>
        </p:spPr>
        <p:txBody>
          <a:bodyPr>
            <a:noAutofit/>
          </a:bodyPr>
          <a:lstStyle/>
          <a:p>
            <a:r>
              <a:rPr lang="en-US" altLang="zh-CN" dirty="0">
                <a:latin typeface="Times New Roman" panose="02020603050405020304" pitchFamily="18" charset="0"/>
                <a:cs typeface="Times New Roman" panose="02020603050405020304" pitchFamily="18" charset="0"/>
              </a:rPr>
              <a:t>The induced dose-eq levels are safe for a long-time work in the tunnel, except the short-cooling-after-ttbar-operation case in which it is safe for a short-time work (10h).</a:t>
            </a:r>
          </a:p>
          <a:p>
            <a:r>
              <a:rPr lang="en-US" altLang="zh-CN" dirty="0">
                <a:latin typeface="Times New Roman" panose="02020603050405020304" pitchFamily="18" charset="0"/>
                <a:cs typeface="Times New Roman" panose="02020603050405020304" pitchFamily="18" charset="0"/>
              </a:rPr>
              <a:t>Radiation level in the auxiliary tunnel is safe for electronics, radiation level around inner wall with shielding is safe for cables, radiation level in the trench is safe for optical fiber.</a:t>
            </a:r>
          </a:p>
          <a:p>
            <a:r>
              <a:rPr lang="en-US" altLang="zh-CN" dirty="0"/>
              <a:t>Further study on feasibility, shielding performance, operational complexity and maintainability. The engineering design for the</a:t>
            </a:r>
            <a:r>
              <a:rPr lang="en-US" altLang="zh-CN" dirty="0">
                <a:solidFill>
                  <a:srgbClr val="FF0000"/>
                </a:solidFill>
              </a:rPr>
              <a:t> lead fixing, cooling and cable tray shielding </a:t>
            </a:r>
            <a:r>
              <a:rPr lang="en-US" altLang="zh-CN" dirty="0"/>
              <a:t> (aligns with our EDR plan).</a:t>
            </a:r>
          </a:p>
          <a:p>
            <a:r>
              <a:rPr lang="en-US" altLang="zh-CN" dirty="0"/>
              <a:t>Cable aging test, lead cooling test.</a:t>
            </a:r>
          </a:p>
          <a:p>
            <a:pPr>
              <a:spcAft>
                <a:spcPts val="0"/>
              </a:spcAft>
            </a:pPr>
            <a:endParaRPr lang="zh-CN" altLang="en-US" sz="2400" dirty="0">
              <a:latin typeface="Times New Roman" panose="02020603050405020304" pitchFamily="18" charset="0"/>
              <a:cs typeface="Times New Roman" panose="02020603050405020304" pitchFamily="18" charset="0"/>
            </a:endParaRPr>
          </a:p>
        </p:txBody>
      </p:sp>
      <p:sp>
        <p:nvSpPr>
          <p:cNvPr id="3" name="标题 2">
            <a:extLst>
              <a:ext uri="{FF2B5EF4-FFF2-40B4-BE49-F238E27FC236}">
                <a16:creationId xmlns:a16="http://schemas.microsoft.com/office/drawing/2014/main" id="{18D99508-4D5B-47E6-B6EE-71B782EF046A}"/>
              </a:ext>
            </a:extLst>
          </p:cNvPr>
          <p:cNvSpPr>
            <a:spLocks noGrp="1"/>
          </p:cNvSpPr>
          <p:nvPr>
            <p:ph type="title"/>
          </p:nvPr>
        </p:nvSpPr>
        <p:spPr/>
        <p:txBody>
          <a:bodyPr>
            <a:noAutofit/>
          </a:bodyPr>
          <a:lstStyle/>
          <a:p>
            <a:r>
              <a:rPr lang="en-US" altLang="zh-CN" sz="4000" dirty="0">
                <a:latin typeface="Times New Roman" panose="02020603050405020304" pitchFamily="18" charset="0"/>
                <a:cs typeface="Times New Roman" panose="02020603050405020304" pitchFamily="18" charset="0"/>
              </a:rPr>
              <a:t>Conclusion</a:t>
            </a:r>
          </a:p>
        </p:txBody>
      </p:sp>
      <p:sp>
        <p:nvSpPr>
          <p:cNvPr id="4" name="灯片编号占位符 3">
            <a:extLst>
              <a:ext uri="{FF2B5EF4-FFF2-40B4-BE49-F238E27FC236}">
                <a16:creationId xmlns:a16="http://schemas.microsoft.com/office/drawing/2014/main" id="{F9802A7A-D9C6-45D5-A018-317D00CB1F5D}"/>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dirty="0"/>
          </a:p>
        </p:txBody>
      </p:sp>
      <p:sp>
        <p:nvSpPr>
          <p:cNvPr id="5" name="文本框 4">
            <a:extLst>
              <a:ext uri="{FF2B5EF4-FFF2-40B4-BE49-F238E27FC236}">
                <a16:creationId xmlns:a16="http://schemas.microsoft.com/office/drawing/2014/main" id="{638EE558-1FEE-474B-9FDB-C803044FEBFA}"/>
              </a:ext>
            </a:extLst>
          </p:cNvPr>
          <p:cNvSpPr txBox="1"/>
          <p:nvPr/>
        </p:nvSpPr>
        <p:spPr>
          <a:xfrm>
            <a:off x="7680176" y="4365104"/>
            <a:ext cx="3483811" cy="707886"/>
          </a:xfrm>
          <a:prstGeom prst="rect">
            <a:avLst/>
          </a:prstGeom>
          <a:noFill/>
        </p:spPr>
        <p:txBody>
          <a:bodyPr wrap="square" rtlCol="0">
            <a:spAutoFit/>
          </a:bodyPr>
          <a:lstStyle/>
          <a:p>
            <a:r>
              <a:rPr lang="en-US" altLang="zh-CN" sz="4000" dirty="0"/>
              <a:t>Thank you</a:t>
            </a:r>
            <a:endParaRPr lang="zh-CN" altLang="en-US" sz="4000" dirty="0"/>
          </a:p>
        </p:txBody>
      </p:sp>
    </p:spTree>
    <p:extLst>
      <p:ext uri="{BB962C8B-B14F-4D97-AF65-F5344CB8AC3E}">
        <p14:creationId xmlns:p14="http://schemas.microsoft.com/office/powerpoint/2010/main" val="349531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1233248"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Introduction </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CEPC TDR shielding scheme</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Prompt dose level in the tunnel for TDR scheme</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Protection of radiation-sensitive equipment</a:t>
            </a:r>
          </a:p>
          <a:p>
            <a:pPr lvl="2">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Cables, electronics, optical fiber …</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Induced dose level in the tunnel for TDR scheme</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Conclusion</a:t>
            </a:r>
          </a:p>
        </p:txBody>
      </p:sp>
    </p:spTree>
    <p:extLst>
      <p:ext uri="{BB962C8B-B14F-4D97-AF65-F5344CB8AC3E}">
        <p14:creationId xmlns:p14="http://schemas.microsoft.com/office/powerpoint/2010/main" val="3876669492"/>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882AD79-88A0-47AB-9B2A-9F14701550A1}"/>
              </a:ext>
            </a:extLst>
          </p:cNvPr>
          <p:cNvSpPr>
            <a:spLocks noGrp="1"/>
          </p:cNvSpPr>
          <p:nvPr>
            <p:ph idx="1"/>
          </p:nvPr>
        </p:nvSpPr>
        <p:spPr/>
        <p:txBody>
          <a:bodyPr/>
          <a:lstStyle/>
          <a:p>
            <a:endParaRPr lang="zh-CN" altLang="en-US"/>
          </a:p>
        </p:txBody>
      </p:sp>
      <p:sp>
        <p:nvSpPr>
          <p:cNvPr id="3" name="标题 2">
            <a:extLst>
              <a:ext uri="{FF2B5EF4-FFF2-40B4-BE49-F238E27FC236}">
                <a16:creationId xmlns:a16="http://schemas.microsoft.com/office/drawing/2014/main" id="{0C4E35DD-453F-4D53-93D3-6F0542EE43D7}"/>
              </a:ext>
            </a:extLst>
          </p:cNvPr>
          <p:cNvSpPr>
            <a:spLocks noGrp="1"/>
          </p:cNvSpPr>
          <p:nvPr>
            <p:ph type="title"/>
          </p:nvPr>
        </p:nvSpPr>
        <p:spPr/>
        <p:txBody>
          <a:bodyPr/>
          <a:lstStyle/>
          <a:p>
            <a:r>
              <a:rPr lang="en-US" altLang="zh-CN" dirty="0"/>
              <a:t>backup</a:t>
            </a:r>
            <a:endParaRPr lang="zh-CN" altLang="en-US" dirty="0"/>
          </a:p>
        </p:txBody>
      </p:sp>
      <p:sp>
        <p:nvSpPr>
          <p:cNvPr id="4" name="灯片编号占位符 3">
            <a:extLst>
              <a:ext uri="{FF2B5EF4-FFF2-40B4-BE49-F238E27FC236}">
                <a16:creationId xmlns:a16="http://schemas.microsoft.com/office/drawing/2014/main" id="{52E92C9A-B625-4F83-83E5-FE30AFBB713F}"/>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a:p>
        </p:txBody>
      </p:sp>
    </p:spTree>
    <p:extLst>
      <p:ext uri="{BB962C8B-B14F-4D97-AF65-F5344CB8AC3E}">
        <p14:creationId xmlns:p14="http://schemas.microsoft.com/office/powerpoint/2010/main" val="412885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5D847D4-7277-458D-85C6-BED68CB71F9C}"/>
              </a:ext>
            </a:extLst>
          </p:cNvPr>
          <p:cNvSpPr>
            <a:spLocks noGrp="1"/>
          </p:cNvSpPr>
          <p:nvPr>
            <p:ph idx="1"/>
          </p:nvPr>
        </p:nvSpPr>
        <p:spPr/>
        <p:txBody>
          <a:bodyPr/>
          <a:lstStyle/>
          <a:p>
            <a:endParaRPr lang="zh-CN" altLang="en-US"/>
          </a:p>
        </p:txBody>
      </p:sp>
      <p:sp>
        <p:nvSpPr>
          <p:cNvPr id="3" name="标题 2">
            <a:extLst>
              <a:ext uri="{FF2B5EF4-FFF2-40B4-BE49-F238E27FC236}">
                <a16:creationId xmlns:a16="http://schemas.microsoft.com/office/drawing/2014/main" id="{0D02C297-AD9A-4719-89C7-1474CBFF6B6C}"/>
              </a:ext>
            </a:extLst>
          </p:cNvPr>
          <p:cNvSpPr>
            <a:spLocks noGrp="1"/>
          </p:cNvSpPr>
          <p:nvPr>
            <p:ph type="title"/>
          </p:nvPr>
        </p:nvSpPr>
        <p:spPr/>
        <p:txBody>
          <a:bodyPr/>
          <a:lstStyle/>
          <a:p>
            <a:endParaRPr lang="zh-CN" altLang="en-US"/>
          </a:p>
        </p:txBody>
      </p:sp>
      <p:sp>
        <p:nvSpPr>
          <p:cNvPr id="4" name="灯片编号占位符 3">
            <a:extLst>
              <a:ext uri="{FF2B5EF4-FFF2-40B4-BE49-F238E27FC236}">
                <a16:creationId xmlns:a16="http://schemas.microsoft.com/office/drawing/2014/main" id="{DC6EA5FB-2614-44C3-9EEF-2957045E730B}"/>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pic>
        <p:nvPicPr>
          <p:cNvPr id="5" name="图片 4">
            <a:extLst>
              <a:ext uri="{FF2B5EF4-FFF2-40B4-BE49-F238E27FC236}">
                <a16:creationId xmlns:a16="http://schemas.microsoft.com/office/drawing/2014/main" id="{D6BA0894-6643-4E4A-8A18-EF17B3B36951}"/>
              </a:ext>
            </a:extLst>
          </p:cNvPr>
          <p:cNvPicPr>
            <a:picLocks noChangeAspect="1"/>
          </p:cNvPicPr>
          <p:nvPr/>
        </p:nvPicPr>
        <p:blipFill>
          <a:blip r:embed="rId2"/>
          <a:stretch>
            <a:fillRect/>
          </a:stretch>
        </p:blipFill>
        <p:spPr>
          <a:xfrm>
            <a:off x="1877073" y="0"/>
            <a:ext cx="8437853" cy="6858000"/>
          </a:xfrm>
          <a:prstGeom prst="rect">
            <a:avLst/>
          </a:prstGeom>
        </p:spPr>
      </p:pic>
    </p:spTree>
    <p:extLst>
      <p:ext uri="{BB962C8B-B14F-4D97-AF65-F5344CB8AC3E}">
        <p14:creationId xmlns:p14="http://schemas.microsoft.com/office/powerpoint/2010/main" val="106616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6"/>
          <p:cNvSpPr txBox="1">
            <a:spLocks/>
          </p:cNvSpPr>
          <p:nvPr/>
        </p:nvSpPr>
        <p:spPr>
          <a:xfrm>
            <a:off x="6672064" y="964191"/>
            <a:ext cx="5694640" cy="484030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200" dirty="0">
                <a:latin typeface="+mj-lt"/>
              </a:rPr>
              <a:t>Booster (transport efficiency 90%)</a:t>
            </a:r>
          </a:p>
          <a:p>
            <a:endParaRPr lang="en-US" altLang="zh-CN" dirty="0"/>
          </a:p>
          <a:p>
            <a:endParaRPr lang="en-US" altLang="zh-CN" dirty="0"/>
          </a:p>
          <a:p>
            <a:endParaRPr lang="en-US" altLang="zh-CN" dirty="0"/>
          </a:p>
        </p:txBody>
      </p:sp>
      <mc:AlternateContent xmlns:mc="http://schemas.openxmlformats.org/markup-compatibility/2006" xmlns:a14="http://schemas.microsoft.com/office/drawing/2010/main">
        <mc:Choice Requires="a14">
          <p:sp>
            <p:nvSpPr>
              <p:cNvPr id="7" name="内容占位符 6"/>
              <p:cNvSpPr>
                <a:spLocks noGrp="1"/>
              </p:cNvSpPr>
              <p:nvPr>
                <p:ph idx="1"/>
              </p:nvPr>
            </p:nvSpPr>
            <p:spPr>
              <a:xfrm>
                <a:off x="609600" y="964190"/>
                <a:ext cx="7286600" cy="5893809"/>
              </a:xfrm>
            </p:spPr>
            <p:txBody>
              <a:bodyPr>
                <a:normAutofit/>
              </a:bodyPr>
              <a:lstStyle/>
              <a:p>
                <a:pPr>
                  <a:spcAft>
                    <a:spcPts val="0"/>
                  </a:spcAft>
                </a:pPr>
                <a:r>
                  <a:rPr lang="en-US" altLang="zh-CN" sz="2200" dirty="0">
                    <a:latin typeface="Times New Roman" panose="02020603050405020304" pitchFamily="18" charset="0"/>
                    <a:cs typeface="Times New Roman" panose="02020603050405020304" pitchFamily="18" charset="0"/>
                  </a:rPr>
                  <a:t>Collider </a:t>
                </a:r>
              </a:p>
              <a:p>
                <a:pPr lvl="2">
                  <a:spcBef>
                    <a:spcPts val="0"/>
                  </a:spcBef>
                </a:pPr>
                <a:endParaRPr lang="en-US" altLang="zh-CN" sz="2200" dirty="0">
                  <a:latin typeface="Times New Roman" panose="02020603050405020304" pitchFamily="18" charset="0"/>
                  <a:cs typeface="Times New Roman" panose="02020603050405020304" pitchFamily="18" charset="0"/>
                </a:endParaRPr>
              </a:p>
              <a:p>
                <a:pPr lvl="2">
                  <a:spcBef>
                    <a:spcPts val="0"/>
                  </a:spcBef>
                </a:pPr>
                <a:endParaRPr lang="en-US" altLang="zh-CN" sz="2200" dirty="0">
                  <a:latin typeface="Times New Roman" panose="02020603050405020304" pitchFamily="18" charset="0"/>
                  <a:cs typeface="Times New Roman" panose="02020603050405020304" pitchFamily="18" charset="0"/>
                </a:endParaRPr>
              </a:p>
              <a:p>
                <a:pPr lvl="1">
                  <a:spcBef>
                    <a:spcPts val="0"/>
                  </a:spcBef>
                </a:pPr>
                <a:endParaRPr lang="en-US" altLang="zh-CN" sz="2200" dirty="0">
                  <a:latin typeface="Times New Roman" panose="02020603050405020304" pitchFamily="18" charset="0"/>
                  <a:cs typeface="Times New Roman" panose="02020603050405020304" pitchFamily="18" charset="0"/>
                </a:endParaRPr>
              </a:p>
              <a:p>
                <a:pPr lvl="1">
                  <a:spcBef>
                    <a:spcPts val="0"/>
                  </a:spcBef>
                </a:pPr>
                <a:endParaRPr lang="en-US" altLang="zh-CN" sz="2200" dirty="0">
                  <a:latin typeface="Times New Roman" panose="02020603050405020304" pitchFamily="18" charset="0"/>
                  <a:cs typeface="Times New Roman" panose="02020603050405020304" pitchFamily="18" charset="0"/>
                </a:endParaRPr>
              </a:p>
              <a:p>
                <a:pPr lvl="1">
                  <a:spcBef>
                    <a:spcPts val="0"/>
                  </a:spcBef>
                </a:pPr>
                <a:endParaRPr lang="en-US" altLang="zh-CN" sz="2200" dirty="0">
                  <a:latin typeface="Times New Roman" panose="02020603050405020304" pitchFamily="18" charset="0"/>
                  <a:cs typeface="Times New Roman" panose="02020603050405020304" pitchFamily="18" charset="0"/>
                </a:endParaRPr>
              </a:p>
              <a:p>
                <a:pPr lvl="1">
                  <a:spcBef>
                    <a:spcPts val="0"/>
                  </a:spcBef>
                </a:pPr>
                <a:endParaRPr lang="en-US" altLang="zh-CN" sz="2200" dirty="0">
                  <a:latin typeface="Times New Roman" panose="02020603050405020304" pitchFamily="18" charset="0"/>
                  <a:cs typeface="Times New Roman" panose="02020603050405020304" pitchFamily="18" charset="0"/>
                </a:endParaRPr>
              </a:p>
              <a:p>
                <a:pPr>
                  <a:spcAft>
                    <a:spcPts val="0"/>
                  </a:spcAft>
                </a:pPr>
                <a:r>
                  <a:rPr lang="en-US" altLang="zh-CN" sz="2200" dirty="0">
                    <a:latin typeface="Times New Roman" panose="02020603050405020304" pitchFamily="18" charset="0"/>
                    <a:cs typeface="Times New Roman" panose="02020603050405020304" pitchFamily="18" charset="0"/>
                  </a:rPr>
                  <a:t>Assuming beam losses are uniformly distributed along beampipe.</a:t>
                </a:r>
              </a:p>
              <a:p>
                <a:pPr lvl="1">
                  <a:spcBef>
                    <a:spcPts val="0"/>
                  </a:spcBef>
                </a:pPr>
                <a:r>
                  <a:rPr lang="en-US" altLang="zh-CN" sz="1800" dirty="0">
                    <a:latin typeface="Times New Roman" panose="02020603050405020304" pitchFamily="18" charset="0"/>
                    <a:cs typeface="Times New Roman" panose="02020603050405020304" pitchFamily="18" charset="0"/>
                  </a:rPr>
                  <a:t>For collider, </a:t>
                </a:r>
                <a14:m>
                  <m:oMath xmlns:m="http://schemas.openxmlformats.org/officeDocument/2006/math">
                    <m:sSub>
                      <m:sSubPr>
                        <m:ctrlPr>
                          <a:rPr lang="en-US" altLang="zh-CN" sz="1800" b="0" i="1" smtClean="0">
                            <a:latin typeface="Cambria Math" panose="02040503050406030204" pitchFamily="18" charset="0"/>
                          </a:rPr>
                        </m:ctrlPr>
                      </m:sSubPr>
                      <m:e>
                        <m:r>
                          <m:rPr>
                            <m:sty m:val="p"/>
                          </m:rPr>
                          <a:rPr lang="en-US" altLang="zh-CN" sz="1800" b="0" i="0" smtClean="0">
                            <a:latin typeface="Cambria Math" panose="02040503050406030204" pitchFamily="18" charset="0"/>
                          </a:rPr>
                          <m:t>N</m:t>
                        </m:r>
                      </m:e>
                      <m:sub>
                        <m:r>
                          <m:rPr>
                            <m:sty m:val="p"/>
                          </m:rPr>
                          <a:rPr lang="en-US" altLang="zh-CN" sz="1800" b="0" i="0" smtClean="0">
                            <a:latin typeface="Cambria Math" panose="02040503050406030204" pitchFamily="18" charset="0"/>
                          </a:rPr>
                          <m:t>beam</m:t>
                        </m:r>
                      </m:sub>
                    </m:sSub>
                    <m:r>
                      <a:rPr lang="en-US" altLang="zh-CN" sz="1800" b="0" i="0" smtClean="0">
                        <a:latin typeface="Cambria Math" panose="02040503050406030204" pitchFamily="18" charset="0"/>
                      </a:rPr>
                      <m:t>=</m:t>
                    </m:r>
                    <m:sSub>
                      <m:sSubPr>
                        <m:ctrlPr>
                          <a:rPr lang="en-US" altLang="zh-CN" sz="1800" b="0" i="1" smtClean="0">
                            <a:latin typeface="Cambria Math" panose="02040503050406030204" pitchFamily="18" charset="0"/>
                          </a:rPr>
                        </m:ctrlPr>
                      </m:sSubPr>
                      <m:e>
                        <m:r>
                          <m:rPr>
                            <m:sty m:val="p"/>
                          </m:rPr>
                          <a:rPr lang="en-US" altLang="zh-CN" sz="1800" b="0" i="0" smtClean="0">
                            <a:latin typeface="Cambria Math" panose="02040503050406030204" pitchFamily="18" charset="0"/>
                          </a:rPr>
                          <m:t>N</m:t>
                        </m:r>
                      </m:e>
                      <m:sub>
                        <m:r>
                          <m:rPr>
                            <m:sty m:val="p"/>
                          </m:rPr>
                          <a:rPr lang="en-US" altLang="zh-CN" sz="1800" b="0" i="0" smtClean="0">
                            <a:latin typeface="Cambria Math" panose="02040503050406030204" pitchFamily="18" charset="0"/>
                          </a:rPr>
                          <m:t>e</m:t>
                        </m:r>
                      </m:sub>
                    </m:sSub>
                    <m:r>
                      <a:rPr lang="en-US" altLang="zh-CN" sz="1800" b="0" i="1" smtClean="0">
                        <a:latin typeface="Cambria Math" panose="02040503050406030204" pitchFamily="18" charset="0"/>
                      </a:rPr>
                      <m:t>×</m:t>
                    </m:r>
                    <m:r>
                      <m:rPr>
                        <m:nor/>
                      </m:rPr>
                      <a:rPr lang="en-US" altLang="zh-CN" sz="1800" dirty="0">
                        <a:latin typeface="Times New Roman" panose="02020603050405020304" pitchFamily="18" charset="0"/>
                        <a:cs typeface="Times New Roman" panose="02020603050405020304" pitchFamily="18" charset="0"/>
                      </a:rPr>
                      <m:t>Exp</m:t>
                    </m:r>
                    <m:r>
                      <m:rPr>
                        <m:nor/>
                      </m:rPr>
                      <a:rPr lang="en-US" altLang="zh-CN" sz="1800" dirty="0">
                        <a:latin typeface="Times New Roman" panose="02020603050405020304" pitchFamily="18" charset="0"/>
                        <a:cs typeface="Times New Roman" panose="02020603050405020304" pitchFamily="18" charset="0"/>
                      </a:rPr>
                      <m:t>(</m:t>
                    </m:r>
                    <m:r>
                      <a:rPr lang="en-US" altLang="zh-CN" sz="1800" dirty="0">
                        <a:latin typeface="Cambria Math" panose="02040503050406030204" pitchFamily="18" charset="0"/>
                      </a:rPr>
                      <m:t>−</m:t>
                    </m:r>
                    <m:f>
                      <m:fPr>
                        <m:ctrlPr>
                          <a:rPr lang="en-US" altLang="zh-CN" sz="1800" i="1" dirty="0">
                            <a:latin typeface="Cambria Math" panose="02040503050406030204" pitchFamily="18" charset="0"/>
                          </a:rPr>
                        </m:ctrlPr>
                      </m:fPr>
                      <m:num>
                        <m:r>
                          <m:rPr>
                            <m:sty m:val="p"/>
                          </m:rPr>
                          <a:rPr lang="en-US" altLang="zh-CN" sz="1800" dirty="0">
                            <a:latin typeface="Cambria Math" panose="02040503050406030204" pitchFamily="18" charset="0"/>
                          </a:rPr>
                          <m:t>t</m:t>
                        </m:r>
                      </m:num>
                      <m:den>
                        <m:r>
                          <m:rPr>
                            <m:sty m:val="p"/>
                          </m:rPr>
                          <a:rPr lang="en-US" altLang="zh-CN" sz="1800" dirty="0">
                            <a:latin typeface="Cambria Math" panose="02040503050406030204" pitchFamily="18" charset="0"/>
                          </a:rPr>
                          <m:t>life</m:t>
                        </m:r>
                        <m:r>
                          <a:rPr lang="en-US" altLang="zh-CN" sz="1800" dirty="0">
                            <a:latin typeface="Cambria Math" panose="02040503050406030204" pitchFamily="18" charset="0"/>
                          </a:rPr>
                          <m:t> </m:t>
                        </m:r>
                        <m:r>
                          <m:rPr>
                            <m:sty m:val="p"/>
                          </m:rPr>
                          <a:rPr lang="en-US" altLang="zh-CN" sz="1800" dirty="0">
                            <a:latin typeface="Cambria Math" panose="02040503050406030204" pitchFamily="18" charset="0"/>
                          </a:rPr>
                          <m:t>time</m:t>
                        </m:r>
                      </m:den>
                    </m:f>
                    <m:r>
                      <m:rPr>
                        <m:nor/>
                      </m:rPr>
                      <a:rPr lang="en-US" altLang="zh-CN" sz="1800" dirty="0">
                        <a:latin typeface="Times New Roman" panose="02020603050405020304" pitchFamily="18" charset="0"/>
                        <a:cs typeface="Times New Roman" panose="02020603050405020304" pitchFamily="18" charset="0"/>
                      </a:rPr>
                      <m:t>)</m:t>
                    </m:r>
                  </m:oMath>
                </a14:m>
                <a:r>
                  <a:rPr lang="en-US" altLang="zh-CN" sz="1800" dirty="0">
                    <a:latin typeface="Times New Roman" panose="02020603050405020304" pitchFamily="18" charset="0"/>
                    <a:cs typeface="Times New Roman" panose="02020603050405020304" pitchFamily="18" charset="0"/>
                  </a:rPr>
                  <a:t>, then </a:t>
                </a:r>
                <a14:m>
                  <m:oMath xmlns:m="http://schemas.openxmlformats.org/officeDocument/2006/math">
                    <m:r>
                      <m:rPr>
                        <m:sty m:val="p"/>
                      </m:rPr>
                      <a:rPr lang="en-US" altLang="zh-CN" sz="1800" b="0" i="0" dirty="0" smtClean="0">
                        <a:latin typeface="Cambria Math" panose="02040503050406030204" pitchFamily="18" charset="0"/>
                      </a:rPr>
                      <m:t>Max</m:t>
                    </m:r>
                    <m:d>
                      <m:dPr>
                        <m:ctrlPr>
                          <a:rPr lang="en-US" altLang="zh-CN" sz="1800" b="0" i="1" dirty="0" smtClean="0">
                            <a:latin typeface="Cambria Math" panose="02040503050406030204" pitchFamily="18" charset="0"/>
                          </a:rPr>
                        </m:ctrlPr>
                      </m:dPr>
                      <m:e>
                        <m:sSub>
                          <m:sSubPr>
                            <m:ctrlPr>
                              <a:rPr lang="en-US" altLang="zh-CN" sz="1800" b="0" i="1" dirty="0" smtClean="0">
                                <a:latin typeface="Cambria Math" panose="02040503050406030204" pitchFamily="18" charset="0"/>
                              </a:rPr>
                            </m:ctrlPr>
                          </m:sSubPr>
                          <m:e>
                            <m:r>
                              <m:rPr>
                                <m:sty m:val="p"/>
                              </m:rPr>
                              <a:rPr lang="en-US" altLang="zh-CN" sz="1800" b="0" i="0" dirty="0" smtClean="0">
                                <a:latin typeface="Cambria Math" panose="02040503050406030204" pitchFamily="18" charset="0"/>
                              </a:rPr>
                              <m:t>N</m:t>
                            </m:r>
                          </m:e>
                          <m:sub>
                            <m:r>
                              <m:rPr>
                                <m:sty m:val="p"/>
                              </m:rPr>
                              <a:rPr lang="en-US" altLang="zh-CN" sz="1800" b="0" i="0" dirty="0" smtClean="0">
                                <a:latin typeface="Cambria Math" panose="02040503050406030204" pitchFamily="18" charset="0"/>
                              </a:rPr>
                              <m:t>beamloss</m:t>
                            </m:r>
                          </m:sub>
                        </m:sSub>
                      </m:e>
                    </m:d>
                    <m:r>
                      <a:rPr lang="en-US" altLang="zh-CN" sz="1800" b="0" i="0" dirty="0" smtClean="0">
                        <a:latin typeface="Cambria Math" panose="02040503050406030204" pitchFamily="18" charset="0"/>
                      </a:rPr>
                      <m:t>=</m:t>
                    </m:r>
                    <m:f>
                      <m:fPr>
                        <m:ctrlPr>
                          <a:rPr lang="en-US" altLang="zh-CN" sz="1800" b="0" i="1" dirty="0" smtClean="0">
                            <a:latin typeface="Cambria Math" panose="02040503050406030204" pitchFamily="18" charset="0"/>
                          </a:rPr>
                        </m:ctrlPr>
                      </m:fPr>
                      <m:num>
                        <m:r>
                          <m:rPr>
                            <m:sty m:val="p"/>
                          </m:rPr>
                          <a:rPr lang="en-US" altLang="zh-CN" sz="1800" i="0" dirty="0" smtClean="0">
                            <a:latin typeface="Cambria Math" panose="02040503050406030204" pitchFamily="18" charset="0"/>
                          </a:rPr>
                          <m:t>Ne</m:t>
                        </m:r>
                      </m:num>
                      <m:den>
                        <m:r>
                          <m:rPr>
                            <m:sty m:val="p"/>
                          </m:rPr>
                          <a:rPr lang="en-US" altLang="zh-CN" sz="1800" b="0" i="0" dirty="0" smtClean="0">
                            <a:latin typeface="Cambria Math" panose="02040503050406030204" pitchFamily="18" charset="0"/>
                          </a:rPr>
                          <m:t>life</m:t>
                        </m:r>
                        <m:r>
                          <a:rPr lang="en-US" altLang="zh-CN" sz="1800" b="0" i="0" dirty="0" smtClean="0">
                            <a:latin typeface="Cambria Math" panose="02040503050406030204" pitchFamily="18" charset="0"/>
                          </a:rPr>
                          <m:t> </m:t>
                        </m:r>
                        <m:r>
                          <m:rPr>
                            <m:sty m:val="p"/>
                          </m:rPr>
                          <a:rPr lang="en-US" altLang="zh-CN" sz="1800" b="0" i="0" dirty="0" smtClean="0">
                            <a:latin typeface="Cambria Math" panose="02040503050406030204" pitchFamily="18" charset="0"/>
                          </a:rPr>
                          <m:t>time</m:t>
                        </m:r>
                      </m:den>
                    </m:f>
                  </m:oMath>
                </a14:m>
                <a:r>
                  <a:rPr lang="en-US" altLang="zh-CN" sz="1800" dirty="0">
                    <a:latin typeface="Times New Roman" panose="02020603050405020304" pitchFamily="18" charset="0"/>
                    <a:cs typeface="Times New Roman" panose="02020603050405020304" pitchFamily="18" charset="0"/>
                  </a:rPr>
                  <a:t>.</a:t>
                </a:r>
              </a:p>
              <a:p>
                <a:pPr lvl="1">
                  <a:spcBef>
                    <a:spcPts val="0"/>
                  </a:spcBef>
                </a:pPr>
                <a:r>
                  <a:rPr lang="en-US" altLang="zh-CN" sz="1800" dirty="0">
                    <a:latin typeface="Times New Roman" panose="02020603050405020304" pitchFamily="18" charset="0"/>
                    <a:cs typeface="Times New Roman" panose="02020603050405020304" pitchFamily="18" charset="0"/>
                  </a:rPr>
                  <a:t>For booster, </a:t>
                </a:r>
                <a14:m>
                  <m:oMath xmlns:m="http://schemas.openxmlformats.org/officeDocument/2006/math">
                    <m:sSub>
                      <m:sSubPr>
                        <m:ctrlPr>
                          <a:rPr lang="en-US" altLang="zh-CN" sz="1800" b="0" i="1" smtClean="0">
                            <a:latin typeface="Cambria Math" panose="02040503050406030204" pitchFamily="18" charset="0"/>
                          </a:rPr>
                        </m:ctrlPr>
                      </m:sSubPr>
                      <m:e>
                        <m:r>
                          <m:rPr>
                            <m:sty m:val="p"/>
                          </m:rPr>
                          <a:rPr lang="en-US" altLang="zh-CN" sz="1800" b="0" i="0" smtClean="0">
                            <a:latin typeface="Cambria Math" panose="02040503050406030204" pitchFamily="18" charset="0"/>
                          </a:rPr>
                          <m:t>N</m:t>
                        </m:r>
                      </m:e>
                      <m:sub>
                        <m:r>
                          <m:rPr>
                            <m:sty m:val="p"/>
                          </m:rPr>
                          <a:rPr lang="en-US" altLang="zh-CN" sz="1800" b="0" i="0" smtClean="0">
                            <a:latin typeface="Cambria Math" panose="02040503050406030204" pitchFamily="18" charset="0"/>
                          </a:rPr>
                          <m:t>beamloss</m:t>
                        </m:r>
                      </m:sub>
                    </m:sSub>
                    <m:r>
                      <a:rPr lang="en-US" altLang="zh-CN" sz="1800" b="0" i="0" smtClean="0">
                        <a:latin typeface="Cambria Math" panose="02040503050406030204" pitchFamily="18" charset="0"/>
                      </a:rPr>
                      <m:t>=</m:t>
                    </m:r>
                    <m:f>
                      <m:fPr>
                        <m:ctrlPr>
                          <a:rPr lang="en-US" altLang="zh-CN" sz="1800" b="0" i="1" smtClean="0">
                            <a:latin typeface="Cambria Math" panose="02040503050406030204" pitchFamily="18" charset="0"/>
                          </a:rPr>
                        </m:ctrlPr>
                      </m:fPr>
                      <m:num>
                        <m:d>
                          <m:dPr>
                            <m:ctrlPr>
                              <a:rPr lang="en-US" altLang="zh-CN" sz="1800" i="1">
                                <a:latin typeface="Cambria Math" panose="02040503050406030204" pitchFamily="18" charset="0"/>
                              </a:rPr>
                            </m:ctrlPr>
                          </m:dPr>
                          <m:e>
                            <m:r>
                              <a:rPr lang="en-US" altLang="zh-CN" sz="1800" i="0">
                                <a:latin typeface="Cambria Math" panose="02040503050406030204" pitchFamily="18" charset="0"/>
                              </a:rPr>
                              <m:t>1−90%</m:t>
                            </m:r>
                          </m:e>
                        </m:d>
                        <m:r>
                          <a:rPr lang="en-US" altLang="zh-CN" sz="1800" i="0">
                            <a:latin typeface="Cambria Math" panose="02040503050406030204" pitchFamily="18" charset="0"/>
                          </a:rPr>
                          <m:t>×</m:t>
                        </m:r>
                        <m:r>
                          <m:rPr>
                            <m:sty m:val="p"/>
                          </m:rPr>
                          <a:rPr lang="en-US" altLang="zh-CN" sz="1800" i="0">
                            <a:latin typeface="Cambria Math" panose="02040503050406030204" pitchFamily="18" charset="0"/>
                          </a:rPr>
                          <m:t>Ne</m:t>
                        </m:r>
                      </m:num>
                      <m:den>
                        <m:r>
                          <m:rPr>
                            <m:sty m:val="p"/>
                          </m:rPr>
                          <a:rPr lang="en-US" altLang="zh-CN" sz="1800" b="0" i="0" smtClean="0">
                            <a:latin typeface="Cambria Math" panose="02040503050406030204" pitchFamily="18" charset="0"/>
                          </a:rPr>
                          <m:t>injection</m:t>
                        </m:r>
                        <m:r>
                          <a:rPr lang="en-US" altLang="zh-CN" sz="1800" b="0" i="0" smtClean="0">
                            <a:latin typeface="Cambria Math" panose="02040503050406030204" pitchFamily="18" charset="0"/>
                          </a:rPr>
                          <m:t> </m:t>
                        </m:r>
                        <m:r>
                          <m:rPr>
                            <m:sty m:val="p"/>
                          </m:rPr>
                          <a:rPr lang="en-US" altLang="zh-CN" sz="1800" b="0" i="0" smtClean="0">
                            <a:latin typeface="Cambria Math" panose="02040503050406030204" pitchFamily="18" charset="0"/>
                          </a:rPr>
                          <m:t>interval</m:t>
                        </m:r>
                      </m:den>
                    </m:f>
                  </m:oMath>
                </a14:m>
                <a:endParaRPr lang="en-US" altLang="zh-CN" sz="1800" dirty="0">
                  <a:latin typeface="Times New Roman" panose="02020603050405020304" pitchFamily="18" charset="0"/>
                  <a:cs typeface="Times New Roman" panose="02020603050405020304" pitchFamily="18" charset="0"/>
                </a:endParaRPr>
              </a:p>
              <a:p>
                <a:pPr>
                  <a:spcAft>
                    <a:spcPts val="0"/>
                  </a:spcAft>
                </a:pPr>
                <a:r>
                  <a:rPr lang="en-US" altLang="zh-CN" sz="2200" dirty="0">
                    <a:latin typeface="Times New Roman" panose="02020603050405020304" pitchFamily="18" charset="0"/>
                    <a:cs typeface="Times New Roman" panose="02020603050405020304" pitchFamily="18" charset="0"/>
                  </a:rPr>
                  <a:t>Beam losses from collider (1</a:t>
                </a:r>
                <a:r>
                  <a:rPr lang="en-US" altLang="zh-CN" sz="2200" baseline="30000" dirty="0">
                    <a:latin typeface="Times New Roman" panose="02020603050405020304" pitchFamily="18" charset="0"/>
                    <a:cs typeface="Times New Roman" panose="02020603050405020304" pitchFamily="18" charset="0"/>
                  </a:rPr>
                  <a:t>st</a:t>
                </a:r>
                <a:r>
                  <a:rPr lang="en-US" altLang="zh-CN" sz="2200" dirty="0">
                    <a:latin typeface="Times New Roman" panose="02020603050405020304" pitchFamily="18" charset="0"/>
                    <a:cs typeface="Times New Roman" panose="02020603050405020304" pitchFamily="18" charset="0"/>
                  </a:rPr>
                  <a:t> row) and booster (2</a:t>
                </a:r>
                <a:r>
                  <a:rPr lang="en-US" altLang="zh-CN" sz="2200" baseline="30000" dirty="0">
                    <a:latin typeface="Times New Roman" panose="02020603050405020304" pitchFamily="18" charset="0"/>
                    <a:cs typeface="Times New Roman" panose="02020603050405020304" pitchFamily="18" charset="0"/>
                  </a:rPr>
                  <a:t>nd</a:t>
                </a:r>
                <a:r>
                  <a:rPr lang="en-US" altLang="zh-CN" sz="2200" dirty="0">
                    <a:latin typeface="Times New Roman" panose="02020603050405020304" pitchFamily="18" charset="0"/>
                    <a:cs typeface="Times New Roman" panose="02020603050405020304" pitchFamily="18" charset="0"/>
                  </a:rPr>
                  <a:t> row)</a:t>
                </a:r>
              </a:p>
            </p:txBody>
          </p:sp>
        </mc:Choice>
        <mc:Fallback xmlns="">
          <p:sp>
            <p:nvSpPr>
              <p:cNvPr id="7" name="内容占位符 6"/>
              <p:cNvSpPr>
                <a:spLocks noGrp="1" noRot="1" noChangeAspect="1" noMove="1" noResize="1" noEditPoints="1" noAdjustHandles="1" noChangeArrowheads="1" noChangeShapeType="1" noTextEdit="1"/>
              </p:cNvSpPr>
              <p:nvPr>
                <p:ph idx="1"/>
              </p:nvPr>
            </p:nvSpPr>
            <p:spPr>
              <a:xfrm>
                <a:off x="609600" y="964190"/>
                <a:ext cx="7286600" cy="5893809"/>
              </a:xfrm>
              <a:blipFill>
                <a:blip r:embed="rId2"/>
                <a:stretch>
                  <a:fillRect l="-502" t="-620"/>
                </a:stretch>
              </a:blipFill>
            </p:spPr>
            <p:txBody>
              <a:bodyPr/>
              <a:lstStyle/>
              <a:p>
                <a:r>
                  <a:rPr lang="zh-CN" altLang="en-US">
                    <a:noFill/>
                  </a:rPr>
                  <a:t> </a:t>
                </a:r>
              </a:p>
            </p:txBody>
          </p:sp>
        </mc:Fallback>
      </mc:AlternateContent>
      <p:sp>
        <p:nvSpPr>
          <p:cNvPr id="2" name="标题 1"/>
          <p:cNvSpPr>
            <a:spLocks noGrp="1"/>
          </p:cNvSpPr>
          <p:nvPr>
            <p:ph type="title"/>
          </p:nvPr>
        </p:nvSpPr>
        <p:spPr>
          <a:xfrm>
            <a:off x="666712" y="142852"/>
            <a:ext cx="10763325" cy="725470"/>
          </a:xfrm>
        </p:spPr>
        <p:txBody>
          <a:bodyPr>
            <a:normAutofit/>
          </a:bodyPr>
          <a:lstStyle/>
          <a:p>
            <a:r>
              <a:rPr lang="en-US" altLang="zh-CN" dirty="0"/>
              <a:t>Random Beam Loss @50MW </a:t>
            </a:r>
            <a:endParaRPr lang="zh-CN" altLang="en-US" dirty="0"/>
          </a:p>
        </p:txBody>
      </p:sp>
      <p:sp>
        <p:nvSpPr>
          <p:cNvPr id="4" name="灯片编号占位符 3"/>
          <p:cNvSpPr>
            <a:spLocks noGrp="1"/>
          </p:cNvSpPr>
          <p:nvPr>
            <p:ph type="sldNum" sz="quarter" idx="12"/>
          </p:nvPr>
        </p:nvSpPr>
        <p:spPr>
          <a:xfrm>
            <a:off x="8737600" y="6356351"/>
            <a:ext cx="2844800" cy="365125"/>
          </a:xfrm>
        </p:spPr>
        <p:txBody>
          <a:bodyPr/>
          <a:lstStyle/>
          <a:p>
            <a:fld id="{4D4BB4D6-AD4B-4009-BC1B-ACDD6427F5AA}" type="slidenum">
              <a:rPr lang="zh-CN" altLang="en-US" smtClean="0"/>
              <a:pPr/>
              <a:t>22</a:t>
            </a:fld>
            <a:endParaRPr lang="zh-CN" altLang="en-US"/>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EF4C53BE-23F2-46F1-BF44-8D82559BD645}"/>
                  </a:ext>
                </a:extLst>
              </p:cNvPr>
              <p:cNvGraphicFramePr>
                <a:graphicFrameLocks noGrp="1"/>
              </p:cNvGraphicFramePr>
              <p:nvPr/>
            </p:nvGraphicFramePr>
            <p:xfrm>
              <a:off x="119336" y="1340768"/>
              <a:ext cx="6504625" cy="1828800"/>
            </p:xfrm>
            <a:graphic>
              <a:graphicData uri="http://schemas.openxmlformats.org/drawingml/2006/table">
                <a:tbl>
                  <a:tblPr firstRow="1" bandRow="1">
                    <a:tableStyleId>{5C22544A-7EE6-4342-B048-85BDC9FD1C3A}</a:tableStyleId>
                  </a:tblPr>
                  <a:tblGrid>
                    <a:gridCol w="2090103">
                      <a:extLst>
                        <a:ext uri="{9D8B030D-6E8A-4147-A177-3AD203B41FA5}">
                          <a16:colId xmlns:a16="http://schemas.microsoft.com/office/drawing/2014/main" val="20000"/>
                        </a:ext>
                      </a:extLst>
                    </a:gridCol>
                    <a:gridCol w="975043">
                      <a:extLst>
                        <a:ext uri="{9D8B030D-6E8A-4147-A177-3AD203B41FA5}">
                          <a16:colId xmlns:a16="http://schemas.microsoft.com/office/drawing/2014/main" val="20002"/>
                        </a:ext>
                      </a:extLst>
                    </a:gridCol>
                    <a:gridCol w="1317943">
                      <a:extLst>
                        <a:ext uri="{9D8B030D-6E8A-4147-A177-3AD203B41FA5}">
                          <a16:colId xmlns:a16="http://schemas.microsoft.com/office/drawing/2014/main" val="20004"/>
                        </a:ext>
                      </a:extLst>
                    </a:gridCol>
                    <a:gridCol w="1260793">
                      <a:extLst>
                        <a:ext uri="{9D8B030D-6E8A-4147-A177-3AD203B41FA5}">
                          <a16:colId xmlns:a16="http://schemas.microsoft.com/office/drawing/2014/main" val="3727626934"/>
                        </a:ext>
                      </a:extLst>
                    </a:gridCol>
                    <a:gridCol w="860743">
                      <a:extLst>
                        <a:ext uri="{9D8B030D-6E8A-4147-A177-3AD203B41FA5}">
                          <a16:colId xmlns:a16="http://schemas.microsoft.com/office/drawing/2014/main" val="20005"/>
                        </a:ext>
                      </a:extLst>
                    </a:gridCol>
                  </a:tblGrid>
                  <a:tr h="257886">
                    <a:tc>
                      <a:txBody>
                        <a:bodyPr/>
                        <a:lstStyle/>
                        <a:p>
                          <a:pPr algn="ct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Higgs</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Z</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WW</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ttbar</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0"/>
                      </a:ext>
                    </a:extLst>
                  </a:tr>
                  <a:tr h="257886">
                    <a:tc>
                      <a:txBody>
                        <a:bodyPr/>
                        <a:lstStyle/>
                        <a:p>
                          <a:pPr algn="ctr"/>
                          <a:r>
                            <a:rPr lang="en-US" altLang="zh-CN" sz="1800" dirty="0">
                              <a:latin typeface="+mj-lt"/>
                              <a:ea typeface="微软雅黑" panose="020B0503020204020204" pitchFamily="34" charset="-122"/>
                            </a:rPr>
                            <a:t>Beam energy (GeV)</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120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45.5</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80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180</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1"/>
                      </a:ext>
                    </a:extLst>
                  </a:tr>
                  <a:tr h="257886">
                    <a:tc>
                      <a:txBody>
                        <a:bodyPr/>
                        <a:lstStyle/>
                        <a:p>
                          <a:pPr algn="ctr"/>
                          <a:r>
                            <a:rPr lang="en-US" altLang="zh-CN" sz="1800" dirty="0">
                              <a:latin typeface="+mj-lt"/>
                              <a:ea typeface="微软雅黑" panose="020B0503020204020204" pitchFamily="34" charset="-122"/>
                            </a:rPr>
                            <a:t>Ne</a:t>
                          </a:r>
                          <a:r>
                            <a:rPr lang="en-US" altLang="zh-CN" sz="1800" baseline="0" dirty="0">
                              <a:latin typeface="+mj-lt"/>
                              <a:ea typeface="微软雅黑" panose="020B0503020204020204" pitchFamily="34" charset="-122"/>
                            </a:rPr>
                            <a:t> (</a:t>
                          </a:r>
                          <a14:m>
                            <m:oMath xmlns:m="http://schemas.openxmlformats.org/officeDocument/2006/math">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10</m:t>
                                  </m:r>
                                </m:e>
                                <m:sup>
                                  <m:r>
                                    <a:rPr lang="en-US" altLang="zh-CN" sz="1800" b="0" i="1" smtClean="0">
                                      <a:latin typeface="Cambria Math" panose="02040503050406030204" pitchFamily="18" charset="0"/>
                                    </a:rPr>
                                    <m:t>10</m:t>
                                  </m:r>
                                </m:sup>
                              </m:sSup>
                            </m:oMath>
                          </a14:m>
                          <a:r>
                            <a:rPr lang="en-US" altLang="zh-CN" sz="1800" dirty="0">
                              <a:latin typeface="+mj-lt"/>
                              <a:ea typeface="微软雅黑" panose="020B0503020204020204" pitchFamily="34" charset="-122"/>
                            </a:rPr>
                            <a:t>)</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13</a:t>
                          </a:r>
                          <a14:m>
                            <m:oMath xmlns:m="http://schemas.openxmlformats.org/officeDocument/2006/math">
                              <m:r>
                                <a:rPr lang="en-US" altLang="zh-CN" sz="1800" b="0" i="1" smtClean="0">
                                  <a:latin typeface="Cambria Math" panose="02040503050406030204" pitchFamily="18" charset="0"/>
                                  <a:ea typeface="微软雅黑" panose="020B0503020204020204" pitchFamily="34" charset="-122"/>
                                </a:rPr>
                                <m:t>×</m:t>
                              </m:r>
                            </m:oMath>
                          </a14:m>
                          <a:r>
                            <a:rPr lang="en-US" altLang="zh-CN" sz="1800" dirty="0">
                              <a:latin typeface="+mj-lt"/>
                              <a:ea typeface="微软雅黑" panose="020B0503020204020204" pitchFamily="34" charset="-122"/>
                            </a:rPr>
                            <a:t>446</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21.4</a:t>
                          </a:r>
                          <a14:m>
                            <m:oMath xmlns:m="http://schemas.openxmlformats.org/officeDocument/2006/math">
                              <m:r>
                                <a:rPr lang="en-US" altLang="zh-CN" sz="1800" b="0" i="1" smtClean="0">
                                  <a:latin typeface="Cambria Math" panose="02040503050406030204" pitchFamily="18" charset="0"/>
                                  <a:ea typeface="微软雅黑" panose="020B0503020204020204" pitchFamily="34" charset="-122"/>
                                </a:rPr>
                                <m:t>×</m:t>
                              </m:r>
                            </m:oMath>
                          </a14:m>
                          <a:r>
                            <a:rPr lang="en-US" altLang="zh-CN" sz="1800" dirty="0">
                              <a:latin typeface="+mj-lt"/>
                              <a:ea typeface="微软雅黑" panose="020B0503020204020204" pitchFamily="34" charset="-122"/>
                            </a:rPr>
                            <a:t>13104</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13.5</a:t>
                          </a:r>
                          <a14:m>
                            <m:oMath xmlns:m="http://schemas.openxmlformats.org/officeDocument/2006/math">
                              <m:r>
                                <a:rPr lang="en-US" altLang="zh-CN" sz="1800" b="0" i="1" smtClean="0">
                                  <a:latin typeface="Cambria Math" panose="02040503050406030204" pitchFamily="18" charset="0"/>
                                  <a:ea typeface="微软雅黑" panose="020B0503020204020204" pitchFamily="34" charset="-122"/>
                                </a:rPr>
                                <m:t>×</m:t>
                              </m:r>
                            </m:oMath>
                          </a14:m>
                          <a:r>
                            <a:rPr lang="en-US" altLang="zh-CN" sz="1800" dirty="0">
                              <a:latin typeface="+mj-lt"/>
                              <a:ea typeface="微软雅黑" panose="020B0503020204020204" pitchFamily="34" charset="-122"/>
                            </a:rPr>
                            <a:t>2162</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20</a:t>
                          </a:r>
                          <a14:m>
                            <m:oMath xmlns:m="http://schemas.openxmlformats.org/officeDocument/2006/math">
                              <m:r>
                                <a:rPr lang="en-US" altLang="zh-CN" sz="1800" b="0" i="1" smtClean="0">
                                  <a:latin typeface="Cambria Math" panose="02040503050406030204" pitchFamily="18" charset="0"/>
                                  <a:ea typeface="微软雅黑" panose="020B0503020204020204" pitchFamily="34" charset="-122"/>
                                </a:rPr>
                                <m:t>×</m:t>
                              </m:r>
                            </m:oMath>
                          </a14:m>
                          <a:r>
                            <a:rPr lang="en-US" altLang="zh-CN" sz="1800" dirty="0">
                              <a:latin typeface="+mj-lt"/>
                              <a:ea typeface="微软雅黑" panose="020B0503020204020204" pitchFamily="34" charset="-122"/>
                            </a:rPr>
                            <a:t>58</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2"/>
                      </a:ext>
                    </a:extLst>
                  </a:tr>
                  <a:tr h="257886">
                    <a:tc>
                      <a:txBody>
                        <a:bodyPr/>
                        <a:lstStyle/>
                        <a:p>
                          <a:pPr algn="ctr"/>
                          <a:r>
                            <a:rPr lang="en-US" altLang="zh-CN" sz="1800" dirty="0">
                              <a:solidFill>
                                <a:schemeClr val="tx1"/>
                              </a:solidFill>
                              <a:latin typeface="+mj-lt"/>
                              <a:ea typeface="微软雅黑" panose="020B0503020204020204" pitchFamily="34" charset="-122"/>
                            </a:rPr>
                            <a:t>Current (mA)</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27.8</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1340.9</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140.2</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5.5</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3"/>
                      </a:ext>
                    </a:extLst>
                  </a:tr>
                  <a:tr h="257886">
                    <a:tc>
                      <a:txBody>
                        <a:bodyPr/>
                        <a:lstStyle/>
                        <a:p>
                          <a:pPr algn="ctr"/>
                          <a:r>
                            <a:rPr lang="en-US" altLang="zh-CN" sz="1800" dirty="0">
                              <a:latin typeface="+mj-lt"/>
                              <a:ea typeface="微软雅黑" panose="020B0503020204020204" pitchFamily="34" charset="-122"/>
                            </a:rPr>
                            <a:t>Life time (min)</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81</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25</a:t>
                          </a:r>
                          <a:endParaRPr lang="zh-CN" altLang="en-US" sz="1800" dirty="0">
                            <a:latin typeface="+mj-lt"/>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mj-lt"/>
                              <a:ea typeface="微软雅黑" panose="020B0503020204020204" pitchFamily="34" charset="-122"/>
                            </a:rPr>
                            <a:t>18</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5" name="表格 4">
                <a:extLst>
                  <a:ext uri="{FF2B5EF4-FFF2-40B4-BE49-F238E27FC236}">
                    <a16:creationId xmlns:a16="http://schemas.microsoft.com/office/drawing/2014/main" id="{EF4C53BE-23F2-46F1-BF44-8D82559BD645}"/>
                  </a:ext>
                </a:extLst>
              </p:cNvPr>
              <p:cNvGraphicFramePr>
                <a:graphicFrameLocks noGrp="1"/>
              </p:cNvGraphicFramePr>
              <p:nvPr>
                <p:extLst>
                  <p:ext uri="{D42A27DB-BD31-4B8C-83A1-F6EECF244321}">
                    <p14:modId xmlns:p14="http://schemas.microsoft.com/office/powerpoint/2010/main" val="3214299989"/>
                  </p:ext>
                </p:extLst>
              </p:nvPr>
            </p:nvGraphicFramePr>
            <p:xfrm>
              <a:off x="119336" y="1340768"/>
              <a:ext cx="6504625" cy="1828800"/>
            </p:xfrm>
            <a:graphic>
              <a:graphicData uri="http://schemas.openxmlformats.org/drawingml/2006/table">
                <a:tbl>
                  <a:tblPr firstRow="1" bandRow="1">
                    <a:tableStyleId>{5C22544A-7EE6-4342-B048-85BDC9FD1C3A}</a:tableStyleId>
                  </a:tblPr>
                  <a:tblGrid>
                    <a:gridCol w="2090103">
                      <a:extLst>
                        <a:ext uri="{9D8B030D-6E8A-4147-A177-3AD203B41FA5}">
                          <a16:colId xmlns:a16="http://schemas.microsoft.com/office/drawing/2014/main" val="20000"/>
                        </a:ext>
                      </a:extLst>
                    </a:gridCol>
                    <a:gridCol w="975043">
                      <a:extLst>
                        <a:ext uri="{9D8B030D-6E8A-4147-A177-3AD203B41FA5}">
                          <a16:colId xmlns:a16="http://schemas.microsoft.com/office/drawing/2014/main" val="20002"/>
                        </a:ext>
                      </a:extLst>
                    </a:gridCol>
                    <a:gridCol w="1317943">
                      <a:extLst>
                        <a:ext uri="{9D8B030D-6E8A-4147-A177-3AD203B41FA5}">
                          <a16:colId xmlns:a16="http://schemas.microsoft.com/office/drawing/2014/main" val="20004"/>
                        </a:ext>
                      </a:extLst>
                    </a:gridCol>
                    <a:gridCol w="1260793">
                      <a:extLst>
                        <a:ext uri="{9D8B030D-6E8A-4147-A177-3AD203B41FA5}">
                          <a16:colId xmlns:a16="http://schemas.microsoft.com/office/drawing/2014/main" val="3727626934"/>
                        </a:ext>
                      </a:extLst>
                    </a:gridCol>
                    <a:gridCol w="860743">
                      <a:extLst>
                        <a:ext uri="{9D8B030D-6E8A-4147-A177-3AD203B41FA5}">
                          <a16:colId xmlns:a16="http://schemas.microsoft.com/office/drawing/2014/main" val="20005"/>
                        </a:ext>
                      </a:extLst>
                    </a:gridCol>
                  </a:tblGrid>
                  <a:tr h="365760">
                    <a:tc>
                      <a:txBody>
                        <a:bodyPr/>
                        <a:lstStyle/>
                        <a:p>
                          <a:pPr algn="ct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Higgs</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Z</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WW</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ttbar</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0"/>
                      </a:ext>
                    </a:extLst>
                  </a:tr>
                  <a:tr h="365760">
                    <a:tc>
                      <a:txBody>
                        <a:bodyPr/>
                        <a:lstStyle/>
                        <a:p>
                          <a:pPr algn="ctr"/>
                          <a:r>
                            <a:rPr lang="en-US" altLang="zh-CN" sz="1800" dirty="0">
                              <a:latin typeface="+mj-lt"/>
                              <a:ea typeface="微软雅黑" panose="020B0503020204020204" pitchFamily="34" charset="-122"/>
                            </a:rPr>
                            <a:t>Beam energy (GeV)</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120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45.5</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80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180</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1"/>
                      </a:ext>
                    </a:extLst>
                  </a:tr>
                  <a:tr h="365760">
                    <a:tc>
                      <a:txBody>
                        <a:bodyPr/>
                        <a:lstStyle/>
                        <a:p>
                          <a:endParaRPr lang="zh-CN"/>
                        </a:p>
                      </a:txBody>
                      <a:tcPr anchor="ctr">
                        <a:blipFill>
                          <a:blip r:embed="rId3"/>
                          <a:stretch>
                            <a:fillRect l="-292" t="-204918" r="-212536" b="-222951"/>
                          </a:stretch>
                        </a:blipFill>
                      </a:tcPr>
                    </a:tc>
                    <a:tc>
                      <a:txBody>
                        <a:bodyPr/>
                        <a:lstStyle/>
                        <a:p>
                          <a:endParaRPr lang="zh-CN"/>
                        </a:p>
                      </a:txBody>
                      <a:tcPr anchor="ctr">
                        <a:blipFill>
                          <a:blip r:embed="rId3"/>
                          <a:stretch>
                            <a:fillRect l="-215000" t="-204918" r="-355625" b="-222951"/>
                          </a:stretch>
                        </a:blipFill>
                      </a:tcPr>
                    </a:tc>
                    <a:tc>
                      <a:txBody>
                        <a:bodyPr/>
                        <a:lstStyle/>
                        <a:p>
                          <a:endParaRPr lang="zh-CN"/>
                        </a:p>
                      </a:txBody>
                      <a:tcPr anchor="ctr">
                        <a:blipFill>
                          <a:blip r:embed="rId3"/>
                          <a:stretch>
                            <a:fillRect l="-232258" t="-204918" r="-162212" b="-222951"/>
                          </a:stretch>
                        </a:blipFill>
                      </a:tcPr>
                    </a:tc>
                    <a:tc>
                      <a:txBody>
                        <a:bodyPr/>
                        <a:lstStyle/>
                        <a:p>
                          <a:endParaRPr lang="zh-CN"/>
                        </a:p>
                      </a:txBody>
                      <a:tcPr anchor="ctr">
                        <a:blipFill>
                          <a:blip r:embed="rId3"/>
                          <a:stretch>
                            <a:fillRect l="-348309" t="-204918" r="-70048" b="-222951"/>
                          </a:stretch>
                        </a:blipFill>
                      </a:tcPr>
                    </a:tc>
                    <a:tc>
                      <a:txBody>
                        <a:bodyPr/>
                        <a:lstStyle/>
                        <a:p>
                          <a:endParaRPr lang="zh-CN"/>
                        </a:p>
                      </a:txBody>
                      <a:tcPr anchor="ctr">
                        <a:blipFill>
                          <a:blip r:embed="rId3"/>
                          <a:stretch>
                            <a:fillRect l="-658156" t="-204918" r="-2837" b="-222951"/>
                          </a:stretch>
                        </a:blipFill>
                      </a:tcPr>
                    </a:tc>
                    <a:extLst>
                      <a:ext uri="{0D108BD9-81ED-4DB2-BD59-A6C34878D82A}">
                        <a16:rowId xmlns:a16="http://schemas.microsoft.com/office/drawing/2014/main" val="10002"/>
                      </a:ext>
                    </a:extLst>
                  </a:tr>
                  <a:tr h="365760">
                    <a:tc>
                      <a:txBody>
                        <a:bodyPr/>
                        <a:lstStyle/>
                        <a:p>
                          <a:pPr algn="ctr"/>
                          <a:r>
                            <a:rPr lang="en-US" altLang="zh-CN" sz="1800" dirty="0">
                              <a:solidFill>
                                <a:schemeClr val="tx1"/>
                              </a:solidFill>
                              <a:latin typeface="+mj-lt"/>
                              <a:ea typeface="微软雅黑" panose="020B0503020204020204" pitchFamily="34" charset="-122"/>
                            </a:rPr>
                            <a:t>Current (mA)</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27.8</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1340.9</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140.2</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5.5</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3"/>
                      </a:ext>
                    </a:extLst>
                  </a:tr>
                  <a:tr h="365760">
                    <a:tc>
                      <a:txBody>
                        <a:bodyPr/>
                        <a:lstStyle/>
                        <a:p>
                          <a:pPr algn="ctr"/>
                          <a:r>
                            <a:rPr lang="en-US" altLang="zh-CN" sz="1800" dirty="0">
                              <a:latin typeface="+mj-lt"/>
                              <a:ea typeface="微软雅黑" panose="020B0503020204020204" pitchFamily="34" charset="-122"/>
                            </a:rPr>
                            <a:t>Life time (min)</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81</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25</a:t>
                          </a:r>
                          <a:endParaRPr lang="zh-CN" altLang="en-US" sz="1800" dirty="0">
                            <a:latin typeface="+mj-lt"/>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latin typeface="+mj-lt"/>
                              <a:ea typeface="微软雅黑" panose="020B0503020204020204" pitchFamily="34" charset="-122"/>
                            </a:rPr>
                            <a:t>18</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4"/>
                      </a:ext>
                    </a:extLst>
                  </a:tr>
                </a:tbl>
              </a:graphicData>
            </a:graphic>
          </p:graphicFrame>
        </mc:Fallback>
      </mc:AlternateContent>
      <p:graphicFrame>
        <p:nvGraphicFramePr>
          <p:cNvPr id="10" name="表格 9"/>
          <p:cNvGraphicFramePr>
            <a:graphicFrameLocks noGrp="1"/>
          </p:cNvGraphicFramePr>
          <p:nvPr/>
        </p:nvGraphicFramePr>
        <p:xfrm>
          <a:off x="6981554" y="1340768"/>
          <a:ext cx="4875086" cy="1371600"/>
        </p:xfrm>
        <a:graphic>
          <a:graphicData uri="http://schemas.openxmlformats.org/drawingml/2006/table">
            <a:tbl>
              <a:tblPr firstRow="1" bandRow="1">
                <a:tableStyleId>{5C22544A-7EE6-4342-B048-85BDC9FD1C3A}</a:tableStyleId>
              </a:tblPr>
              <a:tblGrid>
                <a:gridCol w="2015046">
                  <a:extLst>
                    <a:ext uri="{9D8B030D-6E8A-4147-A177-3AD203B41FA5}">
                      <a16:colId xmlns:a16="http://schemas.microsoft.com/office/drawing/2014/main" val="20000"/>
                    </a:ext>
                  </a:extLst>
                </a:gridCol>
                <a:gridCol w="753110">
                  <a:extLst>
                    <a:ext uri="{9D8B030D-6E8A-4147-A177-3AD203B41FA5}">
                      <a16:colId xmlns:a16="http://schemas.microsoft.com/office/drawing/2014/main" val="20001"/>
                    </a:ext>
                  </a:extLst>
                </a:gridCol>
                <a:gridCol w="708660">
                  <a:extLst>
                    <a:ext uri="{9D8B030D-6E8A-4147-A177-3AD203B41FA5}">
                      <a16:colId xmlns:a16="http://schemas.microsoft.com/office/drawing/2014/main" val="20003"/>
                    </a:ext>
                  </a:extLst>
                </a:gridCol>
                <a:gridCol w="708660">
                  <a:extLst>
                    <a:ext uri="{9D8B030D-6E8A-4147-A177-3AD203B41FA5}">
                      <a16:colId xmlns:a16="http://schemas.microsoft.com/office/drawing/2014/main" val="2147941976"/>
                    </a:ext>
                  </a:extLst>
                </a:gridCol>
                <a:gridCol w="689610">
                  <a:extLst>
                    <a:ext uri="{9D8B030D-6E8A-4147-A177-3AD203B41FA5}">
                      <a16:colId xmlns:a16="http://schemas.microsoft.com/office/drawing/2014/main" val="20004"/>
                    </a:ext>
                  </a:extLst>
                </a:gridCol>
              </a:tblGrid>
              <a:tr h="115727">
                <a:tc>
                  <a:txBody>
                    <a:bodyPr/>
                    <a:lstStyle/>
                    <a:p>
                      <a:pPr algn="ctr"/>
                      <a:endParaRPr lang="zh-CN" altLang="en-US" sz="1800" dirty="0"/>
                    </a:p>
                  </a:txBody>
                  <a:tcPr marL="68580" marR="68580" marT="34290" marB="34290" anchor="ctr"/>
                </a:tc>
                <a:tc>
                  <a:txBody>
                    <a:bodyPr/>
                    <a:lstStyle/>
                    <a:p>
                      <a:pPr algn="ctr"/>
                      <a:r>
                        <a:rPr lang="en-US" altLang="zh-CN" sz="1800" dirty="0"/>
                        <a:t>Higgs</a:t>
                      </a:r>
                      <a:endParaRPr lang="zh-CN" altLang="en-US" sz="1800" dirty="0"/>
                    </a:p>
                  </a:txBody>
                  <a:tcPr marL="68580" marR="68580" marT="34290" marB="34290" anchor="ctr"/>
                </a:tc>
                <a:tc>
                  <a:txBody>
                    <a:bodyPr/>
                    <a:lstStyle/>
                    <a:p>
                      <a:pPr algn="ctr"/>
                      <a:r>
                        <a:rPr lang="en-US" altLang="zh-CN" sz="1800" dirty="0"/>
                        <a:t>Z</a:t>
                      </a:r>
                      <a:endParaRPr lang="zh-CN" altLang="en-US" sz="1800" dirty="0"/>
                    </a:p>
                  </a:txBody>
                  <a:tcPr marL="68580" marR="68580" marT="34290" marB="34290" anchor="ctr"/>
                </a:tc>
                <a:tc>
                  <a:txBody>
                    <a:bodyPr/>
                    <a:lstStyle/>
                    <a:p>
                      <a:pPr algn="ctr"/>
                      <a:r>
                        <a:rPr lang="en-US" altLang="zh-CN" sz="1800" dirty="0"/>
                        <a:t>WW</a:t>
                      </a:r>
                      <a:endParaRPr lang="zh-CN" altLang="en-US" sz="1800" dirty="0"/>
                    </a:p>
                  </a:txBody>
                  <a:tcPr marL="68580" marR="68580" marT="34290" marB="34290" anchor="ctr"/>
                </a:tc>
                <a:tc>
                  <a:txBody>
                    <a:bodyPr/>
                    <a:lstStyle/>
                    <a:p>
                      <a:pPr algn="ctr"/>
                      <a:r>
                        <a:rPr lang="en-US" altLang="zh-CN" sz="1800" dirty="0"/>
                        <a:t>ttbar</a:t>
                      </a:r>
                      <a:endParaRPr lang="zh-CN" altLang="en-US" sz="1800" dirty="0"/>
                    </a:p>
                  </a:txBody>
                  <a:tcPr marL="68580" marR="68580" marT="34290" marB="34290" anchor="ctr"/>
                </a:tc>
                <a:extLst>
                  <a:ext uri="{0D108BD9-81ED-4DB2-BD59-A6C34878D82A}">
                    <a16:rowId xmlns:a16="http://schemas.microsoft.com/office/drawing/2014/main" val="10000"/>
                  </a:ext>
                </a:extLst>
              </a:tr>
              <a:tr h="115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Current (mA)</a:t>
                      </a:r>
                      <a:endParaRPr lang="zh-CN" altLang="en-US" sz="1800" dirty="0"/>
                    </a:p>
                  </a:txBody>
                  <a:tcPr marL="68580" marR="68580" marT="34290" marB="34290" anchor="ctr"/>
                </a:tc>
                <a:tc>
                  <a:txBody>
                    <a:bodyPr/>
                    <a:lstStyle/>
                    <a:p>
                      <a:pPr algn="ctr"/>
                      <a:r>
                        <a:rPr lang="en-US" altLang="zh-CN" sz="1800" dirty="0"/>
                        <a:t>0.98</a:t>
                      </a:r>
                      <a:endParaRPr lang="zh-CN" altLang="en-US" sz="1800" dirty="0"/>
                    </a:p>
                  </a:txBody>
                  <a:tcPr marL="68580" marR="68580" marT="34290" marB="34290" anchor="ctr"/>
                </a:tc>
                <a:tc>
                  <a:txBody>
                    <a:bodyPr/>
                    <a:lstStyle/>
                    <a:p>
                      <a:pPr algn="ctr"/>
                      <a:r>
                        <a:rPr lang="en-US" altLang="zh-CN" sz="1800" dirty="0"/>
                        <a:t>14.4</a:t>
                      </a:r>
                      <a:endParaRPr lang="zh-CN" altLang="en-US" sz="1800" dirty="0"/>
                    </a:p>
                  </a:txBody>
                  <a:tcPr marL="68580" marR="68580" marT="34290" marB="34290" anchor="ctr"/>
                </a:tc>
                <a:tc>
                  <a:txBody>
                    <a:bodyPr/>
                    <a:lstStyle/>
                    <a:p>
                      <a:pPr algn="ctr"/>
                      <a:r>
                        <a:rPr lang="en-US" altLang="zh-CN" sz="1800" dirty="0"/>
                        <a:t>2.85</a:t>
                      </a:r>
                      <a:endParaRPr lang="zh-CN" altLang="en-US" sz="1800" dirty="0"/>
                    </a:p>
                  </a:txBody>
                  <a:tcPr marL="68580" marR="68580" marT="34290" marB="34290" anchor="ctr"/>
                </a:tc>
                <a:tc>
                  <a:txBody>
                    <a:bodyPr/>
                    <a:lstStyle/>
                    <a:p>
                      <a:pPr algn="ctr"/>
                      <a:r>
                        <a:rPr lang="en-US" altLang="zh-CN" sz="1800" dirty="0"/>
                        <a:t>0.11</a:t>
                      </a:r>
                      <a:endParaRPr lang="zh-CN" altLang="en-US" sz="1800" dirty="0"/>
                    </a:p>
                  </a:txBody>
                  <a:tcPr marL="68580" marR="68580" marT="34290" marB="34290" anchor="ctr"/>
                </a:tc>
                <a:extLst>
                  <a:ext uri="{0D108BD9-81ED-4DB2-BD59-A6C34878D82A}">
                    <a16:rowId xmlns:a16="http://schemas.microsoft.com/office/drawing/2014/main" val="10001"/>
                  </a:ext>
                </a:extLst>
              </a:tr>
              <a:tr h="208309">
                <a:tc>
                  <a:txBody>
                    <a:bodyPr/>
                    <a:lstStyle/>
                    <a:p>
                      <a:pPr algn="ctr"/>
                      <a:r>
                        <a:rPr lang="en-US" altLang="zh-CN" sz="1800" dirty="0"/>
                        <a:t>Time with beams (s)</a:t>
                      </a:r>
                      <a:endParaRPr lang="zh-CN" altLang="en-US" sz="1800" dirty="0"/>
                    </a:p>
                  </a:txBody>
                  <a:tcPr marL="68580" marR="68580" marT="34290" marB="34290" anchor="ctr"/>
                </a:tc>
                <a:tc>
                  <a:txBody>
                    <a:bodyPr/>
                    <a:lstStyle/>
                    <a:p>
                      <a:pPr algn="ctr"/>
                      <a:r>
                        <a:rPr lang="en-US" altLang="zh-CN" sz="1800" dirty="0"/>
                        <a:t>23.4</a:t>
                      </a:r>
                      <a:endParaRPr lang="zh-CN" altLang="en-US" sz="1800" dirty="0"/>
                    </a:p>
                  </a:txBody>
                  <a:tcPr marL="68580" marR="68580" marT="34290" marB="34290" anchor="ctr"/>
                </a:tc>
                <a:tc>
                  <a:txBody>
                    <a:bodyPr/>
                    <a:lstStyle/>
                    <a:p>
                      <a:pPr algn="ctr"/>
                      <a:r>
                        <a:rPr lang="en-US" altLang="zh-CN" sz="1800" dirty="0"/>
                        <a:t>125.7</a:t>
                      </a:r>
                      <a:endParaRPr lang="zh-CN" altLang="en-US" sz="1800" dirty="0"/>
                    </a:p>
                  </a:txBody>
                  <a:tcPr marL="68580" marR="68580" marT="34290" marB="34290" anchor="ctr"/>
                </a:tc>
                <a:tc>
                  <a:txBody>
                    <a:bodyPr/>
                    <a:lstStyle/>
                    <a:p>
                      <a:pPr algn="ctr"/>
                      <a:r>
                        <a:rPr lang="en-US" altLang="zh-CN" sz="1800" dirty="0"/>
                        <a:t>33.3</a:t>
                      </a:r>
                      <a:endParaRPr lang="zh-CN" altLang="en-US" sz="1800" dirty="0"/>
                    </a:p>
                  </a:txBody>
                  <a:tcPr marL="68580" marR="68580" marT="34290" marB="34290" anchor="ctr"/>
                </a:tc>
                <a:tc>
                  <a:txBody>
                    <a:bodyPr/>
                    <a:lstStyle/>
                    <a:p>
                      <a:pPr algn="ctr"/>
                      <a:r>
                        <a:rPr lang="en-US" altLang="zh-CN" sz="1800" dirty="0"/>
                        <a:t>15.0</a:t>
                      </a:r>
                      <a:endParaRPr lang="zh-CN" altLang="en-US" sz="1800" dirty="0"/>
                    </a:p>
                  </a:txBody>
                  <a:tcPr marL="68580" marR="68580" marT="34290" marB="34290" anchor="ctr"/>
                </a:tc>
                <a:extLst>
                  <a:ext uri="{0D108BD9-81ED-4DB2-BD59-A6C34878D82A}">
                    <a16:rowId xmlns:a16="http://schemas.microsoft.com/office/drawing/2014/main" val="10002"/>
                  </a:ext>
                </a:extLst>
              </a:tr>
              <a:tr h="208309">
                <a:tc>
                  <a:txBody>
                    <a:bodyPr/>
                    <a:lstStyle/>
                    <a:p>
                      <a:pPr algn="ctr"/>
                      <a:r>
                        <a:rPr lang="en-US" altLang="zh-CN" sz="1800" dirty="0"/>
                        <a:t>Injection interval (s)</a:t>
                      </a:r>
                      <a:endParaRPr lang="zh-CN" altLang="en-US" sz="1800" dirty="0"/>
                    </a:p>
                  </a:txBody>
                  <a:tcPr marL="68580" marR="68580" marT="34290" marB="34290" anchor="ctr"/>
                </a:tc>
                <a:tc>
                  <a:txBody>
                    <a:bodyPr/>
                    <a:lstStyle/>
                    <a:p>
                      <a:pPr algn="ctr"/>
                      <a:r>
                        <a:rPr lang="en-US" altLang="zh-CN" sz="1800" dirty="0"/>
                        <a:t>38.0</a:t>
                      </a:r>
                      <a:endParaRPr lang="zh-CN" altLang="en-US" sz="1800" dirty="0"/>
                    </a:p>
                  </a:txBody>
                  <a:tcPr marL="68580" marR="68580" marT="34290" marB="34290" anchor="ctr"/>
                </a:tc>
                <a:tc>
                  <a:txBody>
                    <a:bodyPr/>
                    <a:lstStyle/>
                    <a:p>
                      <a:pPr algn="ctr"/>
                      <a:r>
                        <a:rPr lang="en-US" altLang="zh-CN" sz="1800" dirty="0"/>
                        <a:t>153.5</a:t>
                      </a:r>
                      <a:endParaRPr lang="zh-CN" altLang="en-US" sz="1800" dirty="0"/>
                    </a:p>
                  </a:txBody>
                  <a:tcPr marL="68580" marR="68580" marT="34290" marB="34290" anchor="ctr"/>
                </a:tc>
                <a:tc>
                  <a:txBody>
                    <a:bodyPr/>
                    <a:lstStyle/>
                    <a:p>
                      <a:pPr algn="ctr"/>
                      <a:r>
                        <a:rPr lang="en-US" altLang="zh-CN" sz="1800" dirty="0"/>
                        <a:t>155.0</a:t>
                      </a:r>
                      <a:endParaRPr lang="zh-CN" altLang="en-US" sz="1800" dirty="0"/>
                    </a:p>
                  </a:txBody>
                  <a:tcPr marL="68580" marR="68580" marT="34290" marB="34290" anchor="ctr"/>
                </a:tc>
                <a:tc>
                  <a:txBody>
                    <a:bodyPr/>
                    <a:lstStyle/>
                    <a:p>
                      <a:pPr algn="ctr"/>
                      <a:r>
                        <a:rPr lang="en-US" altLang="zh-CN" sz="1800" dirty="0"/>
                        <a:t>65.0</a:t>
                      </a:r>
                      <a:endParaRPr lang="zh-CN" altLang="en-US" sz="1800" dirty="0"/>
                    </a:p>
                  </a:txBody>
                  <a:tcPr marL="68580" marR="68580" marT="34290" marB="34290" anchor="ctr"/>
                </a:tc>
                <a:extLst>
                  <a:ext uri="{0D108BD9-81ED-4DB2-BD59-A6C34878D82A}">
                    <a16:rowId xmlns:a16="http://schemas.microsoft.com/office/drawing/2014/main" val="10003"/>
                  </a:ext>
                </a:extLst>
              </a:tr>
            </a:tbl>
          </a:graphicData>
        </a:graphic>
      </p:graphicFrame>
      <p:pic>
        <p:nvPicPr>
          <p:cNvPr id="12" name="图片 11">
            <a:extLst>
              <a:ext uri="{FF2B5EF4-FFF2-40B4-BE49-F238E27FC236}">
                <a16:creationId xmlns:a16="http://schemas.microsoft.com/office/drawing/2014/main" id="{FBE34DDF-7E47-454A-997E-1B5ABF62F13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14225" y="2880807"/>
            <a:ext cx="4993699" cy="2636425"/>
          </a:xfrm>
          <a:prstGeom prst="rect">
            <a:avLst/>
          </a:prstGeom>
        </p:spPr>
      </p:pic>
      <mc:AlternateContent xmlns:mc="http://schemas.openxmlformats.org/markup-compatibility/2006" xmlns:a14="http://schemas.microsoft.com/office/drawing/2010/main">
        <mc:Choice Requires="a14">
          <p:graphicFrame>
            <p:nvGraphicFramePr>
              <p:cNvPr id="22" name="表格 21">
                <a:extLst>
                  <a:ext uri="{FF2B5EF4-FFF2-40B4-BE49-F238E27FC236}">
                    <a16:creationId xmlns:a16="http://schemas.microsoft.com/office/drawing/2014/main" id="{A1FE7E35-D236-4A92-AF7B-5A05D3416D86}"/>
                  </a:ext>
                </a:extLst>
              </p:cNvPr>
              <p:cNvGraphicFramePr>
                <a:graphicFrameLocks noGrp="1"/>
              </p:cNvGraphicFramePr>
              <p:nvPr/>
            </p:nvGraphicFramePr>
            <p:xfrm>
              <a:off x="780288" y="5661248"/>
              <a:ext cx="5737031" cy="1097280"/>
            </p:xfrm>
            <a:graphic>
              <a:graphicData uri="http://schemas.openxmlformats.org/drawingml/2006/table">
                <a:tbl>
                  <a:tblPr firstRow="1" bandRow="1">
                    <a:tableStyleId>{5C22544A-7EE6-4342-B048-85BDC9FD1C3A}</a:tableStyleId>
                  </a:tblPr>
                  <a:tblGrid>
                    <a:gridCol w="1598417">
                      <a:extLst>
                        <a:ext uri="{9D8B030D-6E8A-4147-A177-3AD203B41FA5}">
                          <a16:colId xmlns:a16="http://schemas.microsoft.com/office/drawing/2014/main" val="380525206"/>
                        </a:ext>
                      </a:extLst>
                    </a:gridCol>
                    <a:gridCol w="998855">
                      <a:extLst>
                        <a:ext uri="{9D8B030D-6E8A-4147-A177-3AD203B41FA5}">
                          <a16:colId xmlns:a16="http://schemas.microsoft.com/office/drawing/2014/main" val="521095177"/>
                        </a:ext>
                      </a:extLst>
                    </a:gridCol>
                    <a:gridCol w="755968">
                      <a:extLst>
                        <a:ext uri="{9D8B030D-6E8A-4147-A177-3AD203B41FA5}">
                          <a16:colId xmlns:a16="http://schemas.microsoft.com/office/drawing/2014/main" val="3252609044"/>
                        </a:ext>
                      </a:extLst>
                    </a:gridCol>
                    <a:gridCol w="755968">
                      <a:extLst>
                        <a:ext uri="{9D8B030D-6E8A-4147-A177-3AD203B41FA5}">
                          <a16:colId xmlns:a16="http://schemas.microsoft.com/office/drawing/2014/main" val="3269051615"/>
                        </a:ext>
                      </a:extLst>
                    </a:gridCol>
                    <a:gridCol w="755968">
                      <a:extLst>
                        <a:ext uri="{9D8B030D-6E8A-4147-A177-3AD203B41FA5}">
                          <a16:colId xmlns:a16="http://schemas.microsoft.com/office/drawing/2014/main" val="623962140"/>
                        </a:ext>
                      </a:extLst>
                    </a:gridCol>
                    <a:gridCol w="871855">
                      <a:extLst>
                        <a:ext uri="{9D8B030D-6E8A-4147-A177-3AD203B41FA5}">
                          <a16:colId xmlns:a16="http://schemas.microsoft.com/office/drawing/2014/main" val="2673328558"/>
                        </a:ext>
                      </a:extLst>
                    </a:gridCol>
                  </a:tblGrid>
                  <a:tr h="257886">
                    <a:tc gridSpan="2">
                      <a:txBody>
                        <a:bodyPr/>
                        <a:lstStyle/>
                        <a:p>
                          <a:pPr algn="ctr"/>
                          <a:endParaRPr lang="zh-CN" altLang="en-US" sz="1800" dirty="0">
                            <a:latin typeface="+mj-lt"/>
                            <a:ea typeface="微软雅黑" panose="020B0503020204020204" pitchFamily="34" charset="-122"/>
                          </a:endParaRPr>
                        </a:p>
                      </a:txBody>
                      <a:tcPr anchor="ctr"/>
                    </a:tc>
                    <a:tc hMerge="1">
                      <a:txBody>
                        <a:bodyPr/>
                        <a:lstStyle/>
                        <a:p>
                          <a:pPr algn="ct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Higgs</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Z</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WW</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ttbar</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4155913706"/>
                      </a:ext>
                    </a:extLst>
                  </a:tr>
                  <a:tr h="257886">
                    <a:tc rowSpan="2">
                      <a:txBody>
                        <a:bodyPr/>
                        <a:lstStyle/>
                        <a:p>
                          <a:pPr algn="ctr"/>
                          <a14:m>
                            <m:oMath xmlns:m="http://schemas.openxmlformats.org/officeDocument/2006/math">
                              <m:r>
                                <m:rPr>
                                  <m:sty m:val="p"/>
                                </m:rPr>
                                <a:rPr lang="en-US" altLang="zh-CN" b="0" i="0" dirty="0" smtClean="0">
                                  <a:latin typeface="Cambria Math" panose="02040503050406030204" pitchFamily="18" charset="0"/>
                                </a:rPr>
                                <m:t>Max</m:t>
                              </m:r>
                              <m:d>
                                <m:dPr>
                                  <m:ctrlPr>
                                    <a:rPr lang="en-US" altLang="zh-CN" b="0" i="1" dirty="0" smtClean="0">
                                      <a:latin typeface="Cambria Math" panose="02040503050406030204" pitchFamily="18" charset="0"/>
                                    </a:rPr>
                                  </m:ctrlPr>
                                </m:dPr>
                                <m:e>
                                  <m:r>
                                    <m:rPr>
                                      <m:sty m:val="p"/>
                                    </m:rPr>
                                    <a:rPr lang="en-US" altLang="zh-CN" b="0" i="0" dirty="0" smtClean="0">
                                      <a:latin typeface="Cambria Math" panose="02040503050406030204" pitchFamily="18" charset="0"/>
                                    </a:rPr>
                                    <m:t>Δcurrent</m:t>
                                  </m:r>
                                </m:e>
                              </m:d>
                            </m:oMath>
                          </a14:m>
                          <a:r>
                            <a:rPr lang="en-US" altLang="zh-CN" sz="1800" kern="1200" dirty="0">
                              <a:solidFill>
                                <a:schemeClr val="dk1"/>
                              </a:solidFill>
                              <a:latin typeface="+mn-lt"/>
                              <a:ea typeface="微软雅黑" panose="020B0503020204020204" pitchFamily="34" charset="-122"/>
                              <a:cs typeface="+mn-cs"/>
                            </a:rPr>
                            <a:t> (mA/s)</a:t>
                          </a:r>
                          <a:endParaRPr lang="zh-CN" altLang="en-US" sz="1800" dirty="0">
                            <a:latin typeface="+mj-lt"/>
                            <a:ea typeface="微软雅黑" panose="020B0503020204020204" pitchFamily="34" charset="-122"/>
                          </a:endParaRPr>
                        </a:p>
                      </a:txBody>
                      <a:tcPr anchor="ctr"/>
                    </a:tc>
                    <a:tc>
                      <a:txBody>
                        <a:bodyPr/>
                        <a:lstStyle/>
                        <a:p>
                          <a:pPr algn="ctr"/>
                          <a:r>
                            <a:rPr lang="en-US" altLang="zh-CN" b="0" dirty="0"/>
                            <a:t>Collider</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0.023</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0.276</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0.093</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0.005</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3890802105"/>
                      </a:ext>
                    </a:extLst>
                  </a:tr>
                  <a:tr h="257886">
                    <a:tc vMerge="1">
                      <a:txBody>
                        <a:bodyPr/>
                        <a:lstStyle/>
                        <a:p>
                          <a:pPr algn="ctr"/>
                          <a:endParaRPr lang="zh-CN" altLang="en-US" sz="1800" dirty="0">
                            <a:latin typeface="+mj-lt"/>
                            <a:ea typeface="微软雅黑" panose="020B0503020204020204" pitchFamily="34" charset="-122"/>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0" dirty="0" smtClean="0">
                                    <a:latin typeface="Cambria Math" panose="02040503050406030204" pitchFamily="18" charset="0"/>
                                  </a:rPr>
                                  <m:t>Booster</m:t>
                                </m:r>
                              </m:oMath>
                            </m:oMathPara>
                          </a14:m>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0.003</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0.009</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0.002</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0.0002</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427015345"/>
                      </a:ext>
                    </a:extLst>
                  </a:tr>
                </a:tbl>
              </a:graphicData>
            </a:graphic>
          </p:graphicFrame>
        </mc:Choice>
        <mc:Fallback xmlns="">
          <p:graphicFrame>
            <p:nvGraphicFramePr>
              <p:cNvPr id="22" name="表格 21">
                <a:extLst>
                  <a:ext uri="{FF2B5EF4-FFF2-40B4-BE49-F238E27FC236}">
                    <a16:creationId xmlns:a16="http://schemas.microsoft.com/office/drawing/2014/main" id="{A1FE7E35-D236-4A92-AF7B-5A05D3416D86}"/>
                  </a:ext>
                </a:extLst>
              </p:cNvPr>
              <p:cNvGraphicFramePr>
                <a:graphicFrameLocks noGrp="1"/>
              </p:cNvGraphicFramePr>
              <p:nvPr>
                <p:extLst>
                  <p:ext uri="{D42A27DB-BD31-4B8C-83A1-F6EECF244321}">
                    <p14:modId xmlns:p14="http://schemas.microsoft.com/office/powerpoint/2010/main" val="774038074"/>
                  </p:ext>
                </p:extLst>
              </p:nvPr>
            </p:nvGraphicFramePr>
            <p:xfrm>
              <a:off x="780288" y="5661248"/>
              <a:ext cx="5737031" cy="1097280"/>
            </p:xfrm>
            <a:graphic>
              <a:graphicData uri="http://schemas.openxmlformats.org/drawingml/2006/table">
                <a:tbl>
                  <a:tblPr firstRow="1" bandRow="1">
                    <a:tableStyleId>{5C22544A-7EE6-4342-B048-85BDC9FD1C3A}</a:tableStyleId>
                  </a:tblPr>
                  <a:tblGrid>
                    <a:gridCol w="1598417">
                      <a:extLst>
                        <a:ext uri="{9D8B030D-6E8A-4147-A177-3AD203B41FA5}">
                          <a16:colId xmlns:a16="http://schemas.microsoft.com/office/drawing/2014/main" val="380525206"/>
                        </a:ext>
                      </a:extLst>
                    </a:gridCol>
                    <a:gridCol w="998855">
                      <a:extLst>
                        <a:ext uri="{9D8B030D-6E8A-4147-A177-3AD203B41FA5}">
                          <a16:colId xmlns:a16="http://schemas.microsoft.com/office/drawing/2014/main" val="521095177"/>
                        </a:ext>
                      </a:extLst>
                    </a:gridCol>
                    <a:gridCol w="755968">
                      <a:extLst>
                        <a:ext uri="{9D8B030D-6E8A-4147-A177-3AD203B41FA5}">
                          <a16:colId xmlns:a16="http://schemas.microsoft.com/office/drawing/2014/main" val="3252609044"/>
                        </a:ext>
                      </a:extLst>
                    </a:gridCol>
                    <a:gridCol w="755968">
                      <a:extLst>
                        <a:ext uri="{9D8B030D-6E8A-4147-A177-3AD203B41FA5}">
                          <a16:colId xmlns:a16="http://schemas.microsoft.com/office/drawing/2014/main" val="3269051615"/>
                        </a:ext>
                      </a:extLst>
                    </a:gridCol>
                    <a:gridCol w="755968">
                      <a:extLst>
                        <a:ext uri="{9D8B030D-6E8A-4147-A177-3AD203B41FA5}">
                          <a16:colId xmlns:a16="http://schemas.microsoft.com/office/drawing/2014/main" val="623962140"/>
                        </a:ext>
                      </a:extLst>
                    </a:gridCol>
                    <a:gridCol w="871855">
                      <a:extLst>
                        <a:ext uri="{9D8B030D-6E8A-4147-A177-3AD203B41FA5}">
                          <a16:colId xmlns:a16="http://schemas.microsoft.com/office/drawing/2014/main" val="2673328558"/>
                        </a:ext>
                      </a:extLst>
                    </a:gridCol>
                  </a:tblGrid>
                  <a:tr h="365760">
                    <a:tc gridSpan="2">
                      <a:txBody>
                        <a:bodyPr/>
                        <a:lstStyle/>
                        <a:p>
                          <a:pPr algn="ctr"/>
                          <a:endParaRPr lang="zh-CN" altLang="en-US" sz="1800" dirty="0">
                            <a:latin typeface="+mj-lt"/>
                            <a:ea typeface="微软雅黑" panose="020B0503020204020204" pitchFamily="34" charset="-122"/>
                          </a:endParaRPr>
                        </a:p>
                      </a:txBody>
                      <a:tcPr anchor="ctr"/>
                    </a:tc>
                    <a:tc hMerge="1">
                      <a:txBody>
                        <a:bodyPr/>
                        <a:lstStyle/>
                        <a:p>
                          <a:pPr algn="ct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Higgs</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Z</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WW</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ttbar</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4155913706"/>
                      </a:ext>
                    </a:extLst>
                  </a:tr>
                  <a:tr h="365760">
                    <a:tc rowSpan="2">
                      <a:txBody>
                        <a:bodyPr/>
                        <a:lstStyle/>
                        <a:p>
                          <a:endParaRPr lang="zh-CN"/>
                        </a:p>
                      </a:txBody>
                      <a:tcPr anchor="ctr">
                        <a:blipFill>
                          <a:blip r:embed="rId5"/>
                          <a:stretch>
                            <a:fillRect l="-763" t="-53719" r="-261069" b="-13223"/>
                          </a:stretch>
                        </a:blipFill>
                      </a:tcPr>
                    </a:tc>
                    <a:tc>
                      <a:txBody>
                        <a:bodyPr/>
                        <a:lstStyle/>
                        <a:p>
                          <a:pPr algn="ctr"/>
                          <a:r>
                            <a:rPr lang="en-US" altLang="zh-CN" b="0" dirty="0"/>
                            <a:t>Collider</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0.023</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0.276</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0.093</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0.005</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3890802105"/>
                      </a:ext>
                    </a:extLst>
                  </a:tr>
                  <a:tr h="365760">
                    <a:tc vMerge="1">
                      <a:txBody>
                        <a:bodyPr/>
                        <a:lstStyle/>
                        <a:p>
                          <a:pPr algn="ctr"/>
                          <a:endParaRPr lang="zh-CN" altLang="en-US" sz="1800" dirty="0">
                            <a:latin typeface="+mj-lt"/>
                            <a:ea typeface="微软雅黑" panose="020B0503020204020204" pitchFamily="34" charset="-122"/>
                          </a:endParaRPr>
                        </a:p>
                      </a:txBody>
                      <a:tcPr anchor="ctr"/>
                    </a:tc>
                    <a:tc>
                      <a:txBody>
                        <a:bodyPr/>
                        <a:lstStyle/>
                        <a:p>
                          <a:endParaRPr lang="zh-CN"/>
                        </a:p>
                      </a:txBody>
                      <a:tcPr anchor="ctr">
                        <a:blipFill>
                          <a:blip r:embed="rId5"/>
                          <a:stretch>
                            <a:fillRect l="-160976" t="-210000" r="-317073" b="-26667"/>
                          </a:stretch>
                        </a:blipFill>
                      </a:tcPr>
                    </a:tc>
                    <a:tc>
                      <a:txBody>
                        <a:bodyPr/>
                        <a:lstStyle/>
                        <a:p>
                          <a:pPr algn="ctr"/>
                          <a:r>
                            <a:rPr lang="en-US" altLang="zh-CN" sz="1800" dirty="0">
                              <a:latin typeface="+mj-lt"/>
                              <a:ea typeface="微软雅黑" panose="020B0503020204020204" pitchFamily="34" charset="-122"/>
                            </a:rPr>
                            <a:t>0.003</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0.009</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0.002</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0.0002</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427015345"/>
                      </a:ext>
                    </a:extLst>
                  </a:tr>
                </a:tbl>
              </a:graphicData>
            </a:graphic>
          </p:graphicFrame>
        </mc:Fallback>
      </mc:AlternateContent>
      <p:sp>
        <p:nvSpPr>
          <p:cNvPr id="3" name="文本框 2">
            <a:extLst>
              <a:ext uri="{FF2B5EF4-FFF2-40B4-BE49-F238E27FC236}">
                <a16:creationId xmlns:a16="http://schemas.microsoft.com/office/drawing/2014/main" id="{6860F213-8126-474A-9540-968A492A488E}"/>
              </a:ext>
            </a:extLst>
          </p:cNvPr>
          <p:cNvSpPr txBox="1"/>
          <p:nvPr/>
        </p:nvSpPr>
        <p:spPr>
          <a:xfrm>
            <a:off x="6981554" y="5804494"/>
            <a:ext cx="4010296" cy="923330"/>
          </a:xfrm>
          <a:prstGeom prst="rect">
            <a:avLst/>
          </a:prstGeom>
          <a:noFill/>
          <a:ln w="19050">
            <a:solidFill>
              <a:srgbClr val="C00000"/>
            </a:solidFill>
          </a:ln>
        </p:spPr>
        <p:txBody>
          <a:bodyPr wrap="square" rtlCol="0">
            <a:spAutoFit/>
          </a:bodyPr>
          <a:lstStyle/>
          <a:p>
            <a:r>
              <a:rPr lang="en-US" altLang="zh-CN" dirty="0"/>
              <a:t>Prompt dose caused by beam loss is negligible, compared with prompt dose caused by SR. </a:t>
            </a:r>
            <a:endParaRPr lang="zh-CN" altLang="en-US" dirty="0"/>
          </a:p>
        </p:txBody>
      </p:sp>
    </p:spTree>
    <p:extLst>
      <p:ext uri="{BB962C8B-B14F-4D97-AF65-F5344CB8AC3E}">
        <p14:creationId xmlns:p14="http://schemas.microsoft.com/office/powerpoint/2010/main" val="2936094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6"/>
          <p:cNvSpPr txBox="1">
            <a:spLocks/>
          </p:cNvSpPr>
          <p:nvPr/>
        </p:nvSpPr>
        <p:spPr>
          <a:xfrm>
            <a:off x="6497360" y="964191"/>
            <a:ext cx="5631220" cy="484030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200" dirty="0">
                <a:latin typeface="+mj-lt"/>
              </a:rPr>
              <a:t>Booster (transport efficiency 90%)</a:t>
            </a:r>
          </a:p>
          <a:p>
            <a:pPr lvl="1"/>
            <a:endParaRPr lang="en-US" altLang="zh-CN" sz="1800" dirty="0">
              <a:latin typeface="+mj-lt"/>
            </a:endParaRPr>
          </a:p>
          <a:p>
            <a:pPr lvl="1"/>
            <a:endParaRPr lang="en-US" altLang="zh-CN" dirty="0"/>
          </a:p>
          <a:p>
            <a:pPr lvl="1"/>
            <a:endParaRPr lang="en-US" altLang="zh-CN" dirty="0"/>
          </a:p>
          <a:p>
            <a:pPr>
              <a:spcAft>
                <a:spcPts val="0"/>
              </a:spcAft>
            </a:pPr>
            <a:r>
              <a:rPr lang="en-US" altLang="zh-CN" sz="2200" dirty="0">
                <a:latin typeface="Times New Roman" panose="02020603050405020304" pitchFamily="18" charset="0"/>
                <a:cs typeface="Times New Roman" panose="02020603050405020304" pitchFamily="18" charset="0"/>
              </a:rPr>
              <a:t>Ramping simulation: example @Higgs</a:t>
            </a:r>
            <a:endParaRPr lang="zh-CN" altLang="en-US" sz="2200" dirty="0">
              <a:latin typeface="Times New Roman" panose="02020603050405020304" pitchFamily="18" charset="0"/>
              <a:cs typeface="Times New Roman" panose="02020603050405020304" pitchFamily="18" charset="0"/>
            </a:endParaRPr>
          </a:p>
          <a:p>
            <a:pPr lvl="1">
              <a:spcBef>
                <a:spcPts val="0"/>
              </a:spcBef>
            </a:pPr>
            <a:r>
              <a:rPr lang="en-US" altLang="zh-CN" sz="2200" dirty="0">
                <a:latin typeface="Times New Roman" panose="02020603050405020304" pitchFamily="18" charset="0"/>
                <a:cs typeface="Times New Roman" panose="02020603050405020304" pitchFamily="18" charset="0"/>
              </a:rPr>
              <a:t>More smooth ramping simulation than TDR</a:t>
            </a:r>
            <a:r>
              <a:rPr lang="en-US" altLang="zh-CN" dirty="0">
                <a:latin typeface="Times New Roman" panose="02020603050405020304" pitchFamily="18" charset="0"/>
                <a:cs typeface="Times New Roman" panose="02020603050405020304" pitchFamily="18" charset="0"/>
              </a:rPr>
              <a:t>. </a:t>
            </a:r>
          </a:p>
          <a:p>
            <a:endParaRPr lang="en-US" altLang="zh-CN" dirty="0"/>
          </a:p>
        </p:txBody>
      </p:sp>
      <p:sp>
        <p:nvSpPr>
          <p:cNvPr id="7" name="内容占位符 6"/>
          <p:cNvSpPr>
            <a:spLocks noGrp="1"/>
          </p:cNvSpPr>
          <p:nvPr>
            <p:ph idx="1"/>
          </p:nvPr>
        </p:nvSpPr>
        <p:spPr>
          <a:xfrm>
            <a:off x="609600" y="964976"/>
            <a:ext cx="5972775" cy="5619004"/>
          </a:xfrm>
        </p:spPr>
        <p:txBody>
          <a:bodyPr>
            <a:noAutofit/>
          </a:bodyPr>
          <a:lstStyle/>
          <a:p>
            <a:pPr>
              <a:spcAft>
                <a:spcPts val="0"/>
              </a:spcAft>
            </a:pPr>
            <a:r>
              <a:rPr lang="en-US" altLang="zh-CN" sz="2200" dirty="0">
                <a:latin typeface="Times New Roman" panose="02020603050405020304" pitchFamily="18" charset="0"/>
                <a:cs typeface="Times New Roman" panose="02020603050405020304" pitchFamily="18" charset="0"/>
              </a:rPr>
              <a:t>Collider</a:t>
            </a:r>
          </a:p>
          <a:p>
            <a:pPr lvl="1">
              <a:spcBef>
                <a:spcPts val="0"/>
              </a:spcBef>
            </a:pPr>
            <a:endParaRPr lang="en-US" altLang="zh-CN" sz="2200" dirty="0">
              <a:latin typeface="Times New Roman" panose="02020603050405020304" pitchFamily="18" charset="0"/>
              <a:cs typeface="Times New Roman" panose="02020603050405020304" pitchFamily="18" charset="0"/>
            </a:endParaRPr>
          </a:p>
          <a:p>
            <a:pPr lvl="1">
              <a:spcBef>
                <a:spcPts val="0"/>
              </a:spcBef>
            </a:pPr>
            <a:endParaRPr lang="en-US" altLang="zh-CN" sz="2200" dirty="0">
              <a:latin typeface="Times New Roman" panose="02020603050405020304" pitchFamily="18" charset="0"/>
              <a:cs typeface="Times New Roman" panose="02020603050405020304" pitchFamily="18" charset="0"/>
            </a:endParaRPr>
          </a:p>
          <a:p>
            <a:pPr lvl="1">
              <a:spcBef>
                <a:spcPts val="0"/>
              </a:spcBef>
            </a:pPr>
            <a:endParaRPr lang="en-US" altLang="zh-CN" sz="2200" dirty="0">
              <a:latin typeface="Times New Roman" panose="02020603050405020304" pitchFamily="18" charset="0"/>
              <a:cs typeface="Times New Roman" panose="02020603050405020304" pitchFamily="18" charset="0"/>
            </a:endParaRPr>
          </a:p>
          <a:p>
            <a:pPr lvl="1">
              <a:spcBef>
                <a:spcPts val="0"/>
              </a:spcBef>
            </a:pPr>
            <a:endParaRPr lang="en-US" altLang="zh-CN" sz="2200" dirty="0">
              <a:latin typeface="Times New Roman" panose="02020603050405020304" pitchFamily="18" charset="0"/>
              <a:cs typeface="Times New Roman" panose="02020603050405020304" pitchFamily="18" charset="0"/>
            </a:endParaRPr>
          </a:p>
          <a:p>
            <a:pPr>
              <a:spcAft>
                <a:spcPts val="0"/>
              </a:spcAft>
            </a:pPr>
            <a:endParaRPr lang="en-US" altLang="zh-CN" sz="2200" dirty="0">
              <a:latin typeface="Times New Roman" panose="02020603050405020304" pitchFamily="18" charset="0"/>
              <a:cs typeface="Times New Roman" panose="02020603050405020304" pitchFamily="18" charset="0"/>
            </a:endParaRPr>
          </a:p>
          <a:p>
            <a:pPr>
              <a:spcAft>
                <a:spcPts val="0"/>
              </a:spcAft>
            </a:pPr>
            <a:r>
              <a:rPr lang="en-US" altLang="zh-CN" sz="2200" dirty="0">
                <a:latin typeface="Times New Roman" panose="02020603050405020304" pitchFamily="18" charset="0"/>
                <a:cs typeface="Times New Roman" panose="02020603050405020304" pitchFamily="18" charset="0"/>
              </a:rPr>
              <a:t>With bending radius of 10.7km, SR can be simulated using parameters above in FLUKA.</a:t>
            </a:r>
          </a:p>
          <a:p>
            <a:pPr>
              <a:spcAft>
                <a:spcPts val="0"/>
              </a:spcAft>
            </a:pPr>
            <a:r>
              <a:rPr lang="en-US" altLang="zh-CN" sz="2200" dirty="0">
                <a:latin typeface="Times New Roman" panose="02020603050405020304" pitchFamily="18" charset="0"/>
                <a:cs typeface="Times New Roman" panose="02020603050405020304" pitchFamily="18" charset="0"/>
              </a:rPr>
              <a:t>SR photon spectrum</a:t>
            </a:r>
          </a:p>
        </p:txBody>
      </p:sp>
      <p:sp>
        <p:nvSpPr>
          <p:cNvPr id="2" name="标题 1"/>
          <p:cNvSpPr>
            <a:spLocks noGrp="1"/>
          </p:cNvSpPr>
          <p:nvPr>
            <p:ph type="title"/>
          </p:nvPr>
        </p:nvSpPr>
        <p:spPr>
          <a:xfrm>
            <a:off x="666712" y="142852"/>
            <a:ext cx="10763325" cy="725470"/>
          </a:xfrm>
        </p:spPr>
        <p:txBody>
          <a:bodyPr>
            <a:normAutofit/>
          </a:bodyPr>
          <a:lstStyle/>
          <a:p>
            <a:r>
              <a:rPr lang="en-US" altLang="zh-CN" dirty="0"/>
              <a:t>SR @50MW</a:t>
            </a:r>
            <a:endParaRPr lang="zh-CN" altLang="en-US" dirty="0"/>
          </a:p>
        </p:txBody>
      </p:sp>
      <p:sp>
        <p:nvSpPr>
          <p:cNvPr id="4" name="灯片编号占位符 3"/>
          <p:cNvSpPr>
            <a:spLocks noGrp="1"/>
          </p:cNvSpPr>
          <p:nvPr>
            <p:ph type="sldNum" sz="quarter" idx="12"/>
          </p:nvPr>
        </p:nvSpPr>
        <p:spPr>
          <a:xfrm>
            <a:off x="8737600" y="6356351"/>
            <a:ext cx="2844800" cy="365125"/>
          </a:xfrm>
        </p:spPr>
        <p:txBody>
          <a:bodyPr/>
          <a:lstStyle/>
          <a:p>
            <a:fld id="{4D4BB4D6-AD4B-4009-BC1B-ACDD6427F5AA}" type="slidenum">
              <a:rPr lang="zh-CN" altLang="en-US" smtClean="0"/>
              <a:pPr/>
              <a:t>23</a:t>
            </a:fld>
            <a:endParaRPr lang="zh-CN" altLang="en-US"/>
          </a:p>
        </p:txBody>
      </p:sp>
      <p:grpSp>
        <p:nvGrpSpPr>
          <p:cNvPr id="5" name="组合 4">
            <a:extLst>
              <a:ext uri="{FF2B5EF4-FFF2-40B4-BE49-F238E27FC236}">
                <a16:creationId xmlns:a16="http://schemas.microsoft.com/office/drawing/2014/main" id="{B6376FD7-3DB8-4FE5-A472-C0FCFD71BCF1}"/>
              </a:ext>
            </a:extLst>
          </p:cNvPr>
          <p:cNvGrpSpPr/>
          <p:nvPr/>
        </p:nvGrpSpPr>
        <p:grpSpPr>
          <a:xfrm>
            <a:off x="5128991" y="3962753"/>
            <a:ext cx="7529031" cy="2668808"/>
            <a:chOff x="-101168" y="4122812"/>
            <a:chExt cx="7529031" cy="2668808"/>
          </a:xfrm>
        </p:grpSpPr>
        <p:grpSp>
          <p:nvGrpSpPr>
            <p:cNvPr id="69" name="组合 68">
              <a:extLst>
                <a:ext uri="{FF2B5EF4-FFF2-40B4-BE49-F238E27FC236}">
                  <a16:creationId xmlns:a16="http://schemas.microsoft.com/office/drawing/2014/main" id="{51C88DE8-BCDD-4178-A5EE-B93FFAF8EB1A}"/>
                </a:ext>
              </a:extLst>
            </p:cNvPr>
            <p:cNvGrpSpPr/>
            <p:nvPr/>
          </p:nvGrpSpPr>
          <p:grpSpPr>
            <a:xfrm>
              <a:off x="3371649" y="4391762"/>
              <a:ext cx="4056214" cy="2341032"/>
              <a:chOff x="7608169" y="3663627"/>
              <a:chExt cx="4673672" cy="3084805"/>
            </a:xfrm>
          </p:grpSpPr>
          <p:grpSp>
            <p:nvGrpSpPr>
              <p:cNvPr id="68" name="组合 67">
                <a:extLst>
                  <a:ext uri="{FF2B5EF4-FFF2-40B4-BE49-F238E27FC236}">
                    <a16:creationId xmlns:a16="http://schemas.microsoft.com/office/drawing/2014/main" id="{AA68DC11-0F90-4BB4-9657-89FE9D09D763}"/>
                  </a:ext>
                </a:extLst>
              </p:cNvPr>
              <p:cNvGrpSpPr/>
              <p:nvPr/>
            </p:nvGrpSpPr>
            <p:grpSpPr>
              <a:xfrm>
                <a:off x="7608169" y="3663627"/>
                <a:ext cx="4157931" cy="3084805"/>
                <a:chOff x="7572461" y="3663627"/>
                <a:chExt cx="4157931" cy="3084805"/>
              </a:xfrm>
            </p:grpSpPr>
            <p:pic>
              <p:nvPicPr>
                <p:cNvPr id="11" name="图片 10"/>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8164"/>
                <a:stretch/>
              </p:blipFill>
              <p:spPr>
                <a:xfrm>
                  <a:off x="7572461" y="3663627"/>
                  <a:ext cx="4087666" cy="3084805"/>
                </a:xfrm>
                <a:prstGeom prst="rect">
                  <a:avLst/>
                </a:prstGeom>
              </p:spPr>
            </p:pic>
            <p:sp>
              <p:nvSpPr>
                <p:cNvPr id="40" name="矩形 39">
                  <a:extLst>
                    <a:ext uri="{FF2B5EF4-FFF2-40B4-BE49-F238E27FC236}">
                      <a16:creationId xmlns:a16="http://schemas.microsoft.com/office/drawing/2014/main" id="{5FFB4F88-8A33-4A25-ACDA-263573479EEE}"/>
                    </a:ext>
                  </a:extLst>
                </p:cNvPr>
                <p:cNvSpPr/>
                <p:nvPr/>
              </p:nvSpPr>
              <p:spPr>
                <a:xfrm>
                  <a:off x="7843904" y="5036272"/>
                  <a:ext cx="1496752" cy="11793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2C394CE1-3ACB-4DAF-92C9-BAE881159005}"/>
                    </a:ext>
                  </a:extLst>
                </p:cNvPr>
                <p:cNvSpPr/>
                <p:nvPr/>
              </p:nvSpPr>
              <p:spPr>
                <a:xfrm>
                  <a:off x="9478711" y="5176150"/>
                  <a:ext cx="2251681" cy="1164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a:extLst>
                    <a:ext uri="{FF2B5EF4-FFF2-40B4-BE49-F238E27FC236}">
                      <a16:creationId xmlns:a16="http://schemas.microsoft.com/office/drawing/2014/main" id="{462BC259-1AB1-4801-B54D-F1C346657B2B}"/>
                    </a:ext>
                  </a:extLst>
                </p:cNvPr>
                <p:cNvGrpSpPr/>
                <p:nvPr/>
              </p:nvGrpSpPr>
              <p:grpSpPr>
                <a:xfrm>
                  <a:off x="7785941" y="4989939"/>
                  <a:ext cx="2374488" cy="1502641"/>
                  <a:chOff x="7785941" y="4989939"/>
                  <a:chExt cx="2374488" cy="1502641"/>
                </a:xfrm>
              </p:grpSpPr>
              <p:grpSp>
                <p:nvGrpSpPr>
                  <p:cNvPr id="39" name="组合 38">
                    <a:extLst>
                      <a:ext uri="{FF2B5EF4-FFF2-40B4-BE49-F238E27FC236}">
                        <a16:creationId xmlns:a16="http://schemas.microsoft.com/office/drawing/2014/main" id="{B1C9BFF4-92EE-4537-AFC1-E88F3F4092B1}"/>
                      </a:ext>
                    </a:extLst>
                  </p:cNvPr>
                  <p:cNvGrpSpPr/>
                  <p:nvPr/>
                </p:nvGrpSpPr>
                <p:grpSpPr>
                  <a:xfrm>
                    <a:off x="7785941" y="5084761"/>
                    <a:ext cx="1334396" cy="1075238"/>
                    <a:chOff x="5536823" y="4797152"/>
                    <a:chExt cx="1567289" cy="1296144"/>
                  </a:xfrm>
                </p:grpSpPr>
                <p:cxnSp>
                  <p:nvCxnSpPr>
                    <p:cNvPr id="6" name="直接连接符 5">
                      <a:extLst>
                        <a:ext uri="{FF2B5EF4-FFF2-40B4-BE49-F238E27FC236}">
                          <a16:creationId xmlns:a16="http://schemas.microsoft.com/office/drawing/2014/main" id="{2F9D78B0-4887-41CD-B395-F69F75968FC4}"/>
                        </a:ext>
                      </a:extLst>
                    </p:cNvPr>
                    <p:cNvCxnSpPr>
                      <a:cxnSpLocks/>
                    </p:cNvCxnSpPr>
                    <p:nvPr/>
                  </p:nvCxnSpPr>
                  <p:spPr>
                    <a:xfrm>
                      <a:off x="5536823" y="6093296"/>
                      <a:ext cx="28085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FCDBA3A-6DD8-4DBA-B339-A8ACC1913A5C}"/>
                        </a:ext>
                      </a:extLst>
                    </p:cNvPr>
                    <p:cNvCxnSpPr>
                      <a:cxnSpLocks/>
                    </p:cNvCxnSpPr>
                    <p:nvPr/>
                  </p:nvCxnSpPr>
                  <p:spPr>
                    <a:xfrm>
                      <a:off x="5925098" y="5805264"/>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EC15CC90-0895-49C0-B35E-22878882461D}"/>
                        </a:ext>
                      </a:extLst>
                    </p:cNvPr>
                    <p:cNvCxnSpPr>
                      <a:cxnSpLocks/>
                    </p:cNvCxnSpPr>
                    <p:nvPr/>
                  </p:nvCxnSpPr>
                  <p:spPr>
                    <a:xfrm>
                      <a:off x="6070825" y="5517231"/>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7B539A22-FA01-4635-889C-D12CD4EA8DA4}"/>
                        </a:ext>
                      </a:extLst>
                    </p:cNvPr>
                    <p:cNvCxnSpPr>
                      <a:cxnSpLocks/>
                    </p:cNvCxnSpPr>
                    <p:nvPr/>
                  </p:nvCxnSpPr>
                  <p:spPr>
                    <a:xfrm>
                      <a:off x="6239976" y="5229200"/>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38572FF9-25CF-4EA5-932B-ED06C8044B3C}"/>
                        </a:ext>
                      </a:extLst>
                    </p:cNvPr>
                    <p:cNvCxnSpPr>
                      <a:cxnSpLocks/>
                    </p:cNvCxnSpPr>
                    <p:nvPr/>
                  </p:nvCxnSpPr>
                  <p:spPr>
                    <a:xfrm>
                      <a:off x="6347976" y="4941168"/>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91C80A7F-F6B5-48C1-B287-DC75610E86F7}"/>
                        </a:ext>
                      </a:extLst>
                    </p:cNvPr>
                    <p:cNvCxnSpPr>
                      <a:cxnSpLocks/>
                    </p:cNvCxnSpPr>
                    <p:nvPr/>
                  </p:nvCxnSpPr>
                  <p:spPr>
                    <a:xfrm flipH="1">
                      <a:off x="6416522" y="4797152"/>
                      <a:ext cx="68759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B57CE50B-290D-4526-B759-319A4A7FEFEC}"/>
                        </a:ext>
                      </a:extLst>
                    </p:cNvPr>
                    <p:cNvCxnSpPr>
                      <a:cxnSpLocks/>
                    </p:cNvCxnSpPr>
                    <p:nvPr/>
                  </p:nvCxnSpPr>
                  <p:spPr>
                    <a:xfrm>
                      <a:off x="5854491" y="5949280"/>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44617A56-3585-42EF-B86E-A3D02E7E6F74}"/>
                        </a:ext>
                      </a:extLst>
                    </p:cNvPr>
                    <p:cNvCxnSpPr>
                      <a:cxnSpLocks/>
                    </p:cNvCxnSpPr>
                    <p:nvPr/>
                  </p:nvCxnSpPr>
                  <p:spPr>
                    <a:xfrm>
                      <a:off x="6009674" y="5661248"/>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E648F85-AB76-47D6-9A43-3305AD6C6C16}"/>
                        </a:ext>
                      </a:extLst>
                    </p:cNvPr>
                    <p:cNvCxnSpPr>
                      <a:cxnSpLocks/>
                    </p:cNvCxnSpPr>
                    <p:nvPr/>
                  </p:nvCxnSpPr>
                  <p:spPr>
                    <a:xfrm>
                      <a:off x="6155400" y="5373217"/>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8021D0F-E6A1-46E6-8DAA-A2CCCD21015A}"/>
                        </a:ext>
                      </a:extLst>
                    </p:cNvPr>
                    <p:cNvCxnSpPr>
                      <a:cxnSpLocks/>
                    </p:cNvCxnSpPr>
                    <p:nvPr/>
                  </p:nvCxnSpPr>
                  <p:spPr>
                    <a:xfrm>
                      <a:off x="6308521" y="5085184"/>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44" name="文本框 43">
                    <a:extLst>
                      <a:ext uri="{FF2B5EF4-FFF2-40B4-BE49-F238E27FC236}">
                        <a16:creationId xmlns:a16="http://schemas.microsoft.com/office/drawing/2014/main" id="{83C0001C-118A-4910-9BF8-8DA087033085}"/>
                      </a:ext>
                    </a:extLst>
                  </p:cNvPr>
                  <p:cNvSpPr txBox="1"/>
                  <p:nvPr/>
                </p:nvSpPr>
                <p:spPr>
                  <a:xfrm>
                    <a:off x="7785941" y="6215581"/>
                    <a:ext cx="1070466"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30 GeV</a:t>
                    </a: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1426BCC-7C7D-4042-8A85-3482F151CB1D}"/>
                      </a:ext>
                    </a:extLst>
                  </p:cNvPr>
                  <p:cNvSpPr txBox="1"/>
                  <p:nvPr/>
                </p:nvSpPr>
                <p:spPr>
                  <a:xfrm>
                    <a:off x="9089963" y="4989939"/>
                    <a:ext cx="1070466"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120 GeV</a:t>
                    </a:r>
                    <a:endParaRPr lang="zh-CN" altLang="en-US" sz="1200" dirty="0">
                      <a:latin typeface="微软雅黑" panose="020B0503020204020204" pitchFamily="34" charset="-122"/>
                      <a:ea typeface="微软雅黑" panose="020B0503020204020204" pitchFamily="34" charset="-122"/>
                    </a:endParaRPr>
                  </a:p>
                </p:txBody>
              </p:sp>
            </p:grpSp>
          </p:grpSp>
          <p:grpSp>
            <p:nvGrpSpPr>
              <p:cNvPr id="47" name="组合 46">
                <a:extLst>
                  <a:ext uri="{FF2B5EF4-FFF2-40B4-BE49-F238E27FC236}">
                    <a16:creationId xmlns:a16="http://schemas.microsoft.com/office/drawing/2014/main" id="{0CF430D1-3A52-48A5-A40D-C5B50795F9E3}"/>
                  </a:ext>
                </a:extLst>
              </p:cNvPr>
              <p:cNvGrpSpPr/>
              <p:nvPr/>
            </p:nvGrpSpPr>
            <p:grpSpPr>
              <a:xfrm>
                <a:off x="9503269" y="5015124"/>
                <a:ext cx="2476533" cy="1523789"/>
                <a:chOff x="7785941" y="4968791"/>
                <a:chExt cx="2476533" cy="1523789"/>
              </a:xfrm>
            </p:grpSpPr>
            <p:grpSp>
              <p:nvGrpSpPr>
                <p:cNvPr id="48" name="组合 47">
                  <a:extLst>
                    <a:ext uri="{FF2B5EF4-FFF2-40B4-BE49-F238E27FC236}">
                      <a16:creationId xmlns:a16="http://schemas.microsoft.com/office/drawing/2014/main" id="{F0F44BF6-FACE-44F2-AFB3-1CE10E74BD38}"/>
                    </a:ext>
                  </a:extLst>
                </p:cNvPr>
                <p:cNvGrpSpPr/>
                <p:nvPr/>
              </p:nvGrpSpPr>
              <p:grpSpPr>
                <a:xfrm>
                  <a:off x="7785941" y="5084761"/>
                  <a:ext cx="1334396" cy="1075238"/>
                  <a:chOff x="5536823" y="4797152"/>
                  <a:chExt cx="1567289" cy="1296144"/>
                </a:xfrm>
              </p:grpSpPr>
              <p:cxnSp>
                <p:nvCxnSpPr>
                  <p:cNvPr id="51" name="直接连接符 50">
                    <a:extLst>
                      <a:ext uri="{FF2B5EF4-FFF2-40B4-BE49-F238E27FC236}">
                        <a16:creationId xmlns:a16="http://schemas.microsoft.com/office/drawing/2014/main" id="{5C5BAA3F-63D0-4481-A04C-F626E12B47B5}"/>
                      </a:ext>
                    </a:extLst>
                  </p:cNvPr>
                  <p:cNvCxnSpPr>
                    <a:cxnSpLocks/>
                  </p:cNvCxnSpPr>
                  <p:nvPr/>
                </p:nvCxnSpPr>
                <p:spPr>
                  <a:xfrm>
                    <a:off x="5536823" y="6093296"/>
                    <a:ext cx="28085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326EFE55-0AEB-42A8-97F1-677C149D89F4}"/>
                      </a:ext>
                    </a:extLst>
                  </p:cNvPr>
                  <p:cNvCxnSpPr>
                    <a:cxnSpLocks/>
                  </p:cNvCxnSpPr>
                  <p:nvPr/>
                </p:nvCxnSpPr>
                <p:spPr>
                  <a:xfrm>
                    <a:off x="5988000" y="5805264"/>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24EB73AA-1566-42B4-AAB9-C79385AA8DD8}"/>
                      </a:ext>
                    </a:extLst>
                  </p:cNvPr>
                  <p:cNvCxnSpPr>
                    <a:cxnSpLocks/>
                  </p:cNvCxnSpPr>
                  <p:nvPr/>
                </p:nvCxnSpPr>
                <p:spPr>
                  <a:xfrm>
                    <a:off x="6148950" y="5517231"/>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1E51E3E6-982F-4E58-A2BA-A5A890966F17}"/>
                      </a:ext>
                    </a:extLst>
                  </p:cNvPr>
                  <p:cNvCxnSpPr>
                    <a:cxnSpLocks/>
                  </p:cNvCxnSpPr>
                  <p:nvPr/>
                </p:nvCxnSpPr>
                <p:spPr>
                  <a:xfrm>
                    <a:off x="6334131" y="5229200"/>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4E922653-7A80-4C26-93DF-8574DF62CA35}"/>
                      </a:ext>
                    </a:extLst>
                  </p:cNvPr>
                  <p:cNvCxnSpPr>
                    <a:cxnSpLocks/>
                  </p:cNvCxnSpPr>
                  <p:nvPr/>
                </p:nvCxnSpPr>
                <p:spPr>
                  <a:xfrm>
                    <a:off x="6463827" y="4941168"/>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8C3BCB10-D7D3-4314-8522-1C8F642D06D7}"/>
                      </a:ext>
                    </a:extLst>
                  </p:cNvPr>
                  <p:cNvCxnSpPr>
                    <a:cxnSpLocks/>
                  </p:cNvCxnSpPr>
                  <p:nvPr/>
                </p:nvCxnSpPr>
                <p:spPr>
                  <a:xfrm flipH="1">
                    <a:off x="6494647" y="4797152"/>
                    <a:ext cx="609465"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5556478-7262-4FCB-9CEA-6F5C46F94B8B}"/>
                      </a:ext>
                    </a:extLst>
                  </p:cNvPr>
                  <p:cNvCxnSpPr>
                    <a:cxnSpLocks/>
                  </p:cNvCxnSpPr>
                  <p:nvPr/>
                </p:nvCxnSpPr>
                <p:spPr>
                  <a:xfrm>
                    <a:off x="5854491" y="5949280"/>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5F4896F2-5CD9-4289-9572-6404FF9ED1C4}"/>
                      </a:ext>
                    </a:extLst>
                  </p:cNvPr>
                  <p:cNvCxnSpPr>
                    <a:cxnSpLocks/>
                  </p:cNvCxnSpPr>
                  <p:nvPr/>
                </p:nvCxnSpPr>
                <p:spPr>
                  <a:xfrm>
                    <a:off x="6064374" y="5661248"/>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A19DF1E3-8521-482B-881A-3E28D823086E}"/>
                      </a:ext>
                    </a:extLst>
                  </p:cNvPr>
                  <p:cNvCxnSpPr>
                    <a:cxnSpLocks/>
                  </p:cNvCxnSpPr>
                  <p:nvPr/>
                </p:nvCxnSpPr>
                <p:spPr>
                  <a:xfrm>
                    <a:off x="6233525" y="5373217"/>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15F7A7B7-3259-42C8-BD1B-8601F8F07F41}"/>
                      </a:ext>
                    </a:extLst>
                  </p:cNvPr>
                  <p:cNvCxnSpPr>
                    <a:cxnSpLocks/>
                  </p:cNvCxnSpPr>
                  <p:nvPr/>
                </p:nvCxnSpPr>
                <p:spPr>
                  <a:xfrm>
                    <a:off x="6386646" y="5085184"/>
                    <a:ext cx="1080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49" name="文本框 48">
                  <a:extLst>
                    <a:ext uri="{FF2B5EF4-FFF2-40B4-BE49-F238E27FC236}">
                      <a16:creationId xmlns:a16="http://schemas.microsoft.com/office/drawing/2014/main" id="{D5134D7B-DAD6-4C25-A83B-E481E89D3F12}"/>
                    </a:ext>
                  </a:extLst>
                </p:cNvPr>
                <p:cNvSpPr txBox="1"/>
                <p:nvPr/>
              </p:nvSpPr>
              <p:spPr>
                <a:xfrm>
                  <a:off x="7785941" y="6215581"/>
                  <a:ext cx="1070466"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30 GeV</a:t>
                  </a:r>
                  <a:endParaRPr lang="zh-CN" altLang="en-US" sz="1200" dirty="0">
                    <a:latin typeface="微软雅黑" panose="020B0503020204020204" pitchFamily="34" charset="-122"/>
                    <a:ea typeface="微软雅黑" panose="020B0503020204020204" pitchFamily="34" charset="-122"/>
                  </a:endParaRPr>
                </a:p>
              </p:txBody>
            </p:sp>
            <p:sp>
              <p:nvSpPr>
                <p:cNvPr id="50" name="文本框 49">
                  <a:extLst>
                    <a:ext uri="{FF2B5EF4-FFF2-40B4-BE49-F238E27FC236}">
                      <a16:creationId xmlns:a16="http://schemas.microsoft.com/office/drawing/2014/main" id="{AD79F381-8466-4D71-B5A3-616596BF7CD5}"/>
                    </a:ext>
                  </a:extLst>
                </p:cNvPr>
                <p:cNvSpPr txBox="1"/>
                <p:nvPr/>
              </p:nvSpPr>
              <p:spPr>
                <a:xfrm>
                  <a:off x="9192008" y="4968791"/>
                  <a:ext cx="1070466"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120 GeV</a:t>
                  </a:r>
                  <a:endParaRPr lang="zh-CN" altLang="en-US" sz="1200" dirty="0">
                    <a:latin typeface="微软雅黑" panose="020B0503020204020204" pitchFamily="34" charset="-122"/>
                    <a:ea typeface="微软雅黑" panose="020B0503020204020204" pitchFamily="34" charset="-122"/>
                  </a:endParaRPr>
                </a:p>
              </p:txBody>
            </p:sp>
          </p:grpSp>
          <p:sp>
            <p:nvSpPr>
              <p:cNvPr id="62" name="文本框 61">
                <a:extLst>
                  <a:ext uri="{FF2B5EF4-FFF2-40B4-BE49-F238E27FC236}">
                    <a16:creationId xmlns:a16="http://schemas.microsoft.com/office/drawing/2014/main" id="{C1B61201-D2B0-4C0B-BF30-9E81117E939F}"/>
                  </a:ext>
                </a:extLst>
              </p:cNvPr>
              <p:cNvSpPr txBox="1"/>
              <p:nvPr/>
            </p:nvSpPr>
            <p:spPr>
              <a:xfrm>
                <a:off x="9948476" y="5751114"/>
                <a:ext cx="2333365" cy="276999"/>
              </a:xfrm>
              <a:prstGeom prst="rect">
                <a:avLst/>
              </a:prstGeom>
              <a:noFill/>
            </p:spPr>
            <p:txBody>
              <a:bodyPr wrap="square" rtlCol="0">
                <a:spAutoFit/>
              </a:bodyPr>
              <a:lstStyle/>
              <a:p>
                <a:r>
                  <a:rPr lang="en-US" altLang="zh-CN" sz="1200" dirty="0">
                    <a:latin typeface="微软雅黑" panose="020B0503020204020204" pitchFamily="34" charset="-122"/>
                    <a:ea typeface="微软雅黑" panose="020B0503020204020204" pitchFamily="34" charset="-122"/>
                  </a:rPr>
                  <a:t>Ramping scheme simulated</a:t>
                </a:r>
                <a:endParaRPr lang="zh-CN" altLang="en-US" sz="1200" dirty="0">
                  <a:latin typeface="微软雅黑" panose="020B0503020204020204" pitchFamily="34" charset="-122"/>
                  <a:ea typeface="微软雅黑" panose="020B0503020204020204" pitchFamily="34" charset="-122"/>
                </a:endParaRPr>
              </a:p>
            </p:txBody>
          </p:sp>
        </p:grpSp>
        <p:pic>
          <p:nvPicPr>
            <p:cNvPr id="64" name="图片 63">
              <a:extLst>
                <a:ext uri="{FF2B5EF4-FFF2-40B4-BE49-F238E27FC236}">
                  <a16:creationId xmlns:a16="http://schemas.microsoft.com/office/drawing/2014/main" id="{A11AA06C-EC4B-4E15-BBEB-32BE14946D1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68" y="4332936"/>
              <a:ext cx="3547627" cy="2458684"/>
            </a:xfrm>
            <a:prstGeom prst="rect">
              <a:avLst/>
            </a:prstGeom>
          </p:spPr>
        </p:pic>
        <p:sp>
          <p:nvSpPr>
            <p:cNvPr id="65" name="箭头: 右 64">
              <a:extLst>
                <a:ext uri="{FF2B5EF4-FFF2-40B4-BE49-F238E27FC236}">
                  <a16:creationId xmlns:a16="http://schemas.microsoft.com/office/drawing/2014/main" id="{9027982D-5651-459D-9D16-915CC58E4920}"/>
                </a:ext>
              </a:extLst>
            </p:cNvPr>
            <p:cNvSpPr/>
            <p:nvPr/>
          </p:nvSpPr>
          <p:spPr>
            <a:xfrm>
              <a:off x="2603583" y="5456125"/>
              <a:ext cx="893181" cy="19416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文本框 2">
              <a:extLst>
                <a:ext uri="{FF2B5EF4-FFF2-40B4-BE49-F238E27FC236}">
                  <a16:creationId xmlns:a16="http://schemas.microsoft.com/office/drawing/2014/main" id="{E682663D-CFC2-46EF-8942-423800F731C6}"/>
                </a:ext>
              </a:extLst>
            </p:cNvPr>
            <p:cNvSpPr txBox="1"/>
            <p:nvPr/>
          </p:nvSpPr>
          <p:spPr>
            <a:xfrm>
              <a:off x="79592" y="4122812"/>
              <a:ext cx="1090134" cy="400110"/>
            </a:xfrm>
            <a:prstGeom prst="rect">
              <a:avLst/>
            </a:prstGeom>
            <a:noFill/>
          </p:spPr>
          <p:txBody>
            <a:bodyPr wrap="square" rtlCol="0">
              <a:spAutoFit/>
            </a:bodyPr>
            <a:lstStyle/>
            <a:p>
              <a:r>
                <a:rPr lang="en-US" altLang="zh-CN" sz="2000" dirty="0">
                  <a:solidFill>
                    <a:srgbClr val="FF0000"/>
                  </a:solidFill>
                </a:rPr>
                <a:t>In TDR</a:t>
              </a:r>
              <a:endParaRPr lang="zh-CN" altLang="en-US" sz="2000" dirty="0">
                <a:solidFill>
                  <a:srgbClr val="FF0000"/>
                </a:solidFill>
              </a:endParaRPr>
            </a:p>
          </p:txBody>
        </p:sp>
        <p:sp>
          <p:nvSpPr>
            <p:cNvPr id="63" name="文本框 62">
              <a:extLst>
                <a:ext uri="{FF2B5EF4-FFF2-40B4-BE49-F238E27FC236}">
                  <a16:creationId xmlns:a16="http://schemas.microsoft.com/office/drawing/2014/main" id="{C30B195E-7ABF-4079-B4AF-B1487B7EC17B}"/>
                </a:ext>
              </a:extLst>
            </p:cNvPr>
            <p:cNvSpPr txBox="1"/>
            <p:nvPr/>
          </p:nvSpPr>
          <p:spPr>
            <a:xfrm>
              <a:off x="3567712" y="4143912"/>
              <a:ext cx="907468" cy="400110"/>
            </a:xfrm>
            <a:prstGeom prst="rect">
              <a:avLst/>
            </a:prstGeom>
            <a:noFill/>
          </p:spPr>
          <p:txBody>
            <a:bodyPr wrap="square" rtlCol="0">
              <a:spAutoFit/>
            </a:bodyPr>
            <a:lstStyle/>
            <a:p>
              <a:r>
                <a:rPr lang="en-US" altLang="zh-CN" sz="2000" dirty="0">
                  <a:solidFill>
                    <a:srgbClr val="FF0000"/>
                  </a:solidFill>
                </a:rPr>
                <a:t>Now</a:t>
              </a:r>
              <a:endParaRPr lang="zh-CN" altLang="en-US" sz="2000" dirty="0">
                <a:solidFill>
                  <a:srgbClr val="FF0000"/>
                </a:solidFill>
              </a:endParaRPr>
            </a:p>
          </p:txBody>
        </p:sp>
      </p:grpSp>
      <p:graphicFrame>
        <p:nvGraphicFramePr>
          <p:cNvPr id="61" name="表格 60">
            <a:extLst>
              <a:ext uri="{FF2B5EF4-FFF2-40B4-BE49-F238E27FC236}">
                <a16:creationId xmlns:a16="http://schemas.microsoft.com/office/drawing/2014/main" id="{9B5602E5-2D35-45E4-98DA-C980387821BD}"/>
              </a:ext>
            </a:extLst>
          </p:cNvPr>
          <p:cNvGraphicFramePr>
            <a:graphicFrameLocks noGrp="1"/>
          </p:cNvGraphicFramePr>
          <p:nvPr/>
        </p:nvGraphicFramePr>
        <p:xfrm>
          <a:off x="6981554" y="1329338"/>
          <a:ext cx="4875086" cy="1371600"/>
        </p:xfrm>
        <a:graphic>
          <a:graphicData uri="http://schemas.openxmlformats.org/drawingml/2006/table">
            <a:tbl>
              <a:tblPr firstRow="1" bandRow="1">
                <a:tableStyleId>{5C22544A-7EE6-4342-B048-85BDC9FD1C3A}</a:tableStyleId>
              </a:tblPr>
              <a:tblGrid>
                <a:gridCol w="2015046">
                  <a:extLst>
                    <a:ext uri="{9D8B030D-6E8A-4147-A177-3AD203B41FA5}">
                      <a16:colId xmlns:a16="http://schemas.microsoft.com/office/drawing/2014/main" val="20000"/>
                    </a:ext>
                  </a:extLst>
                </a:gridCol>
                <a:gridCol w="753110">
                  <a:extLst>
                    <a:ext uri="{9D8B030D-6E8A-4147-A177-3AD203B41FA5}">
                      <a16:colId xmlns:a16="http://schemas.microsoft.com/office/drawing/2014/main" val="20001"/>
                    </a:ext>
                  </a:extLst>
                </a:gridCol>
                <a:gridCol w="708660">
                  <a:extLst>
                    <a:ext uri="{9D8B030D-6E8A-4147-A177-3AD203B41FA5}">
                      <a16:colId xmlns:a16="http://schemas.microsoft.com/office/drawing/2014/main" val="20003"/>
                    </a:ext>
                  </a:extLst>
                </a:gridCol>
                <a:gridCol w="708660">
                  <a:extLst>
                    <a:ext uri="{9D8B030D-6E8A-4147-A177-3AD203B41FA5}">
                      <a16:colId xmlns:a16="http://schemas.microsoft.com/office/drawing/2014/main" val="2147941976"/>
                    </a:ext>
                  </a:extLst>
                </a:gridCol>
                <a:gridCol w="689610">
                  <a:extLst>
                    <a:ext uri="{9D8B030D-6E8A-4147-A177-3AD203B41FA5}">
                      <a16:colId xmlns:a16="http://schemas.microsoft.com/office/drawing/2014/main" val="20004"/>
                    </a:ext>
                  </a:extLst>
                </a:gridCol>
              </a:tblGrid>
              <a:tr h="115727">
                <a:tc>
                  <a:txBody>
                    <a:bodyPr/>
                    <a:lstStyle/>
                    <a:p>
                      <a:pPr algn="ctr"/>
                      <a:endParaRPr lang="zh-CN" altLang="en-US" sz="1800" dirty="0"/>
                    </a:p>
                  </a:txBody>
                  <a:tcPr marL="68580" marR="68580" marT="34290" marB="34290" anchor="ctr"/>
                </a:tc>
                <a:tc>
                  <a:txBody>
                    <a:bodyPr/>
                    <a:lstStyle/>
                    <a:p>
                      <a:pPr algn="ctr"/>
                      <a:r>
                        <a:rPr lang="en-US" altLang="zh-CN" sz="1800" dirty="0"/>
                        <a:t>Higgs</a:t>
                      </a:r>
                      <a:endParaRPr lang="zh-CN" altLang="en-US" sz="1800" dirty="0"/>
                    </a:p>
                  </a:txBody>
                  <a:tcPr marL="68580" marR="68580" marT="34290" marB="34290" anchor="ctr"/>
                </a:tc>
                <a:tc>
                  <a:txBody>
                    <a:bodyPr/>
                    <a:lstStyle/>
                    <a:p>
                      <a:pPr algn="ctr"/>
                      <a:r>
                        <a:rPr lang="en-US" altLang="zh-CN" sz="1800" dirty="0"/>
                        <a:t>Z</a:t>
                      </a:r>
                      <a:endParaRPr lang="zh-CN" altLang="en-US" sz="1800" dirty="0"/>
                    </a:p>
                  </a:txBody>
                  <a:tcPr marL="68580" marR="68580" marT="34290" marB="34290" anchor="ctr"/>
                </a:tc>
                <a:tc>
                  <a:txBody>
                    <a:bodyPr/>
                    <a:lstStyle/>
                    <a:p>
                      <a:pPr algn="ctr"/>
                      <a:r>
                        <a:rPr lang="en-US" altLang="zh-CN" sz="1800" dirty="0"/>
                        <a:t>WW</a:t>
                      </a:r>
                      <a:endParaRPr lang="zh-CN" altLang="en-US" sz="1800" dirty="0"/>
                    </a:p>
                  </a:txBody>
                  <a:tcPr marL="68580" marR="68580" marT="34290" marB="34290" anchor="ctr"/>
                </a:tc>
                <a:tc>
                  <a:txBody>
                    <a:bodyPr/>
                    <a:lstStyle/>
                    <a:p>
                      <a:pPr algn="ctr"/>
                      <a:r>
                        <a:rPr lang="en-US" altLang="zh-CN" sz="1800" dirty="0"/>
                        <a:t>ttbar</a:t>
                      </a:r>
                      <a:endParaRPr lang="zh-CN" altLang="en-US" sz="1800" dirty="0"/>
                    </a:p>
                  </a:txBody>
                  <a:tcPr marL="68580" marR="68580" marT="34290" marB="34290" anchor="ctr"/>
                </a:tc>
                <a:extLst>
                  <a:ext uri="{0D108BD9-81ED-4DB2-BD59-A6C34878D82A}">
                    <a16:rowId xmlns:a16="http://schemas.microsoft.com/office/drawing/2014/main" val="10000"/>
                  </a:ext>
                </a:extLst>
              </a:tr>
              <a:tr h="1157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Current(mA)</a:t>
                      </a:r>
                      <a:endParaRPr lang="zh-CN" altLang="en-US" sz="1800" dirty="0"/>
                    </a:p>
                  </a:txBody>
                  <a:tcPr marL="68580" marR="68580" marT="34290" marB="34290" anchor="ctr"/>
                </a:tc>
                <a:tc>
                  <a:txBody>
                    <a:bodyPr/>
                    <a:lstStyle/>
                    <a:p>
                      <a:pPr algn="ctr"/>
                      <a:r>
                        <a:rPr lang="en-US" altLang="zh-CN" sz="1800" dirty="0"/>
                        <a:t>0.98</a:t>
                      </a:r>
                      <a:endParaRPr lang="zh-CN" altLang="en-US" sz="1800" dirty="0"/>
                    </a:p>
                  </a:txBody>
                  <a:tcPr marL="68580" marR="68580" marT="34290" marB="34290" anchor="ctr"/>
                </a:tc>
                <a:tc>
                  <a:txBody>
                    <a:bodyPr/>
                    <a:lstStyle/>
                    <a:p>
                      <a:pPr algn="ctr"/>
                      <a:r>
                        <a:rPr lang="en-US" altLang="zh-CN" sz="1800" dirty="0"/>
                        <a:t>14.4</a:t>
                      </a:r>
                      <a:endParaRPr lang="zh-CN" altLang="en-US" sz="1800" dirty="0"/>
                    </a:p>
                  </a:txBody>
                  <a:tcPr marL="68580" marR="68580" marT="34290" marB="34290" anchor="ctr"/>
                </a:tc>
                <a:tc>
                  <a:txBody>
                    <a:bodyPr/>
                    <a:lstStyle/>
                    <a:p>
                      <a:pPr algn="ctr"/>
                      <a:r>
                        <a:rPr lang="en-US" altLang="zh-CN" sz="1800" dirty="0"/>
                        <a:t>2.85</a:t>
                      </a:r>
                      <a:endParaRPr lang="zh-CN" altLang="en-US" sz="1800" dirty="0"/>
                    </a:p>
                  </a:txBody>
                  <a:tcPr marL="68580" marR="68580" marT="34290" marB="34290" anchor="ctr"/>
                </a:tc>
                <a:tc>
                  <a:txBody>
                    <a:bodyPr/>
                    <a:lstStyle/>
                    <a:p>
                      <a:pPr algn="ctr"/>
                      <a:r>
                        <a:rPr lang="en-US" altLang="zh-CN" sz="1800" dirty="0"/>
                        <a:t>0.11</a:t>
                      </a:r>
                      <a:endParaRPr lang="zh-CN" altLang="en-US" sz="1800" dirty="0"/>
                    </a:p>
                  </a:txBody>
                  <a:tcPr marL="68580" marR="68580" marT="34290" marB="34290" anchor="ctr"/>
                </a:tc>
                <a:extLst>
                  <a:ext uri="{0D108BD9-81ED-4DB2-BD59-A6C34878D82A}">
                    <a16:rowId xmlns:a16="http://schemas.microsoft.com/office/drawing/2014/main" val="10001"/>
                  </a:ext>
                </a:extLst>
              </a:tr>
              <a:tr h="208309">
                <a:tc>
                  <a:txBody>
                    <a:bodyPr/>
                    <a:lstStyle/>
                    <a:p>
                      <a:pPr algn="ctr"/>
                      <a:r>
                        <a:rPr lang="en-US" altLang="zh-CN" sz="1800" dirty="0"/>
                        <a:t>Time with beams(s)</a:t>
                      </a:r>
                      <a:endParaRPr lang="zh-CN" altLang="en-US" sz="1800" dirty="0"/>
                    </a:p>
                  </a:txBody>
                  <a:tcPr marL="68580" marR="68580" marT="34290" marB="34290" anchor="ctr"/>
                </a:tc>
                <a:tc>
                  <a:txBody>
                    <a:bodyPr/>
                    <a:lstStyle/>
                    <a:p>
                      <a:pPr algn="ctr"/>
                      <a:r>
                        <a:rPr lang="en-US" altLang="zh-CN" sz="1800" dirty="0"/>
                        <a:t>23.4</a:t>
                      </a:r>
                      <a:endParaRPr lang="zh-CN" altLang="en-US" sz="1800" dirty="0"/>
                    </a:p>
                  </a:txBody>
                  <a:tcPr marL="68580" marR="68580" marT="34290" marB="34290" anchor="ctr"/>
                </a:tc>
                <a:tc>
                  <a:txBody>
                    <a:bodyPr/>
                    <a:lstStyle/>
                    <a:p>
                      <a:pPr algn="ctr"/>
                      <a:r>
                        <a:rPr lang="en-US" altLang="zh-CN" sz="1800" dirty="0"/>
                        <a:t>125.7</a:t>
                      </a:r>
                      <a:endParaRPr lang="zh-CN" altLang="en-US" sz="1800" dirty="0"/>
                    </a:p>
                  </a:txBody>
                  <a:tcPr marL="68580" marR="68580" marT="34290" marB="34290" anchor="ctr"/>
                </a:tc>
                <a:tc>
                  <a:txBody>
                    <a:bodyPr/>
                    <a:lstStyle/>
                    <a:p>
                      <a:pPr algn="ctr"/>
                      <a:r>
                        <a:rPr lang="en-US" altLang="zh-CN" sz="1800" dirty="0"/>
                        <a:t>33.3</a:t>
                      </a:r>
                      <a:endParaRPr lang="zh-CN" altLang="en-US" sz="1800" dirty="0"/>
                    </a:p>
                  </a:txBody>
                  <a:tcPr marL="68580" marR="68580" marT="34290" marB="34290" anchor="ctr"/>
                </a:tc>
                <a:tc>
                  <a:txBody>
                    <a:bodyPr/>
                    <a:lstStyle/>
                    <a:p>
                      <a:pPr algn="ctr"/>
                      <a:r>
                        <a:rPr lang="en-US" altLang="zh-CN" sz="1800" dirty="0"/>
                        <a:t>15.0</a:t>
                      </a:r>
                      <a:endParaRPr lang="zh-CN" altLang="en-US" sz="1800" dirty="0"/>
                    </a:p>
                  </a:txBody>
                  <a:tcPr marL="68580" marR="68580" marT="34290" marB="34290" anchor="ctr"/>
                </a:tc>
                <a:extLst>
                  <a:ext uri="{0D108BD9-81ED-4DB2-BD59-A6C34878D82A}">
                    <a16:rowId xmlns:a16="http://schemas.microsoft.com/office/drawing/2014/main" val="10002"/>
                  </a:ext>
                </a:extLst>
              </a:tr>
              <a:tr h="208309">
                <a:tc>
                  <a:txBody>
                    <a:bodyPr/>
                    <a:lstStyle/>
                    <a:p>
                      <a:pPr algn="ctr"/>
                      <a:r>
                        <a:rPr lang="en-US" altLang="zh-CN" sz="1800" dirty="0"/>
                        <a:t>Injection interval(s)</a:t>
                      </a:r>
                      <a:endParaRPr lang="zh-CN" altLang="en-US" sz="1800" dirty="0"/>
                    </a:p>
                  </a:txBody>
                  <a:tcPr marL="68580" marR="68580" marT="34290" marB="34290" anchor="ctr"/>
                </a:tc>
                <a:tc>
                  <a:txBody>
                    <a:bodyPr/>
                    <a:lstStyle/>
                    <a:p>
                      <a:pPr algn="ctr"/>
                      <a:r>
                        <a:rPr lang="en-US" altLang="zh-CN" sz="1800" dirty="0"/>
                        <a:t>38.0</a:t>
                      </a:r>
                      <a:endParaRPr lang="zh-CN" altLang="en-US" sz="1800" dirty="0"/>
                    </a:p>
                  </a:txBody>
                  <a:tcPr marL="68580" marR="68580" marT="34290" marB="34290" anchor="ctr"/>
                </a:tc>
                <a:tc>
                  <a:txBody>
                    <a:bodyPr/>
                    <a:lstStyle/>
                    <a:p>
                      <a:pPr algn="ctr"/>
                      <a:r>
                        <a:rPr lang="en-US" altLang="zh-CN" sz="1800" dirty="0"/>
                        <a:t>153.5</a:t>
                      </a:r>
                      <a:endParaRPr lang="zh-CN" altLang="en-US" sz="1800" dirty="0"/>
                    </a:p>
                  </a:txBody>
                  <a:tcPr marL="68580" marR="68580" marT="34290" marB="34290" anchor="ctr"/>
                </a:tc>
                <a:tc>
                  <a:txBody>
                    <a:bodyPr/>
                    <a:lstStyle/>
                    <a:p>
                      <a:pPr algn="ctr"/>
                      <a:r>
                        <a:rPr lang="en-US" altLang="zh-CN" sz="1800" dirty="0"/>
                        <a:t>155.0</a:t>
                      </a:r>
                      <a:endParaRPr lang="zh-CN" altLang="en-US" sz="1800" dirty="0"/>
                    </a:p>
                  </a:txBody>
                  <a:tcPr marL="68580" marR="68580" marT="34290" marB="34290" anchor="ctr"/>
                </a:tc>
                <a:tc>
                  <a:txBody>
                    <a:bodyPr/>
                    <a:lstStyle/>
                    <a:p>
                      <a:pPr algn="ctr"/>
                      <a:r>
                        <a:rPr lang="en-US" altLang="zh-CN" sz="1800" dirty="0"/>
                        <a:t>65.0</a:t>
                      </a:r>
                      <a:endParaRPr lang="zh-CN" altLang="en-US" sz="1800" dirty="0"/>
                    </a:p>
                  </a:txBody>
                  <a:tcPr marL="68580" marR="68580" marT="34290" marB="34290" anchor="ct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graphicFrame>
            <p:nvGraphicFramePr>
              <p:cNvPr id="67" name="表格 66">
                <a:extLst>
                  <a:ext uri="{FF2B5EF4-FFF2-40B4-BE49-F238E27FC236}">
                    <a16:creationId xmlns:a16="http://schemas.microsoft.com/office/drawing/2014/main" id="{BEA8853C-8E4C-4C11-8132-F64D31EFC5B4}"/>
                  </a:ext>
                </a:extLst>
              </p:cNvPr>
              <p:cNvGraphicFramePr>
                <a:graphicFrameLocks noGrp="1"/>
              </p:cNvGraphicFramePr>
              <p:nvPr/>
            </p:nvGraphicFramePr>
            <p:xfrm>
              <a:off x="119336" y="1295048"/>
              <a:ext cx="6504625" cy="1805940"/>
            </p:xfrm>
            <a:graphic>
              <a:graphicData uri="http://schemas.openxmlformats.org/drawingml/2006/table">
                <a:tbl>
                  <a:tblPr firstRow="1" bandRow="1">
                    <a:tableStyleId>{5C22544A-7EE6-4342-B048-85BDC9FD1C3A}</a:tableStyleId>
                  </a:tblPr>
                  <a:tblGrid>
                    <a:gridCol w="2090103">
                      <a:extLst>
                        <a:ext uri="{9D8B030D-6E8A-4147-A177-3AD203B41FA5}">
                          <a16:colId xmlns:a16="http://schemas.microsoft.com/office/drawing/2014/main" val="20000"/>
                        </a:ext>
                      </a:extLst>
                    </a:gridCol>
                    <a:gridCol w="975043">
                      <a:extLst>
                        <a:ext uri="{9D8B030D-6E8A-4147-A177-3AD203B41FA5}">
                          <a16:colId xmlns:a16="http://schemas.microsoft.com/office/drawing/2014/main" val="20002"/>
                        </a:ext>
                      </a:extLst>
                    </a:gridCol>
                    <a:gridCol w="1399350">
                      <a:extLst>
                        <a:ext uri="{9D8B030D-6E8A-4147-A177-3AD203B41FA5}">
                          <a16:colId xmlns:a16="http://schemas.microsoft.com/office/drawing/2014/main" val="20004"/>
                        </a:ext>
                      </a:extLst>
                    </a:gridCol>
                    <a:gridCol w="1224136">
                      <a:extLst>
                        <a:ext uri="{9D8B030D-6E8A-4147-A177-3AD203B41FA5}">
                          <a16:colId xmlns:a16="http://schemas.microsoft.com/office/drawing/2014/main" val="3727626934"/>
                        </a:ext>
                      </a:extLst>
                    </a:gridCol>
                    <a:gridCol w="815993">
                      <a:extLst>
                        <a:ext uri="{9D8B030D-6E8A-4147-A177-3AD203B41FA5}">
                          <a16:colId xmlns:a16="http://schemas.microsoft.com/office/drawing/2014/main" val="20005"/>
                        </a:ext>
                      </a:extLst>
                    </a:gridCol>
                  </a:tblGrid>
                  <a:tr h="257886">
                    <a:tc>
                      <a:txBody>
                        <a:bodyPr/>
                        <a:lstStyle/>
                        <a:p>
                          <a:pPr algn="ct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Higgs</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Z</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WW</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ttbar</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0"/>
                      </a:ext>
                    </a:extLst>
                  </a:tr>
                  <a:tr h="257886">
                    <a:tc>
                      <a:txBody>
                        <a:bodyPr/>
                        <a:lstStyle/>
                        <a:p>
                          <a:pPr algn="ctr"/>
                          <a:r>
                            <a:rPr lang="en-US" altLang="zh-CN" sz="1800" dirty="0">
                              <a:latin typeface="+mj-lt"/>
                              <a:ea typeface="微软雅黑" panose="020B0503020204020204" pitchFamily="34" charset="-122"/>
                            </a:rPr>
                            <a:t>Beam energy (GeV)</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120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45.5</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80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180</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1"/>
                      </a:ext>
                    </a:extLst>
                  </a:tr>
                  <a:tr h="257886">
                    <a:tc>
                      <a:txBody>
                        <a:bodyPr/>
                        <a:lstStyle/>
                        <a:p>
                          <a:pPr algn="ctr"/>
                          <a:r>
                            <a:rPr lang="en-US" altLang="zh-CN" sz="1800" dirty="0">
                              <a:latin typeface="+mj-lt"/>
                              <a:ea typeface="微软雅黑" panose="020B0503020204020204" pitchFamily="34" charset="-122"/>
                            </a:rPr>
                            <a:t>Ne</a:t>
                          </a:r>
                          <a:r>
                            <a:rPr lang="en-US" altLang="zh-CN" sz="1800" baseline="0" dirty="0">
                              <a:latin typeface="+mj-lt"/>
                              <a:ea typeface="微软雅黑" panose="020B0503020204020204" pitchFamily="34" charset="-122"/>
                            </a:rPr>
                            <a:t> (</a:t>
                          </a:r>
                          <a14:m>
                            <m:oMath xmlns:m="http://schemas.openxmlformats.org/officeDocument/2006/math">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10</m:t>
                                  </m:r>
                                </m:e>
                                <m:sup>
                                  <m:r>
                                    <a:rPr lang="en-US" altLang="zh-CN" sz="1800" b="0" i="1" smtClean="0">
                                      <a:latin typeface="Cambria Math" panose="02040503050406030204" pitchFamily="18" charset="0"/>
                                    </a:rPr>
                                    <m:t>10</m:t>
                                  </m:r>
                                </m:sup>
                              </m:sSup>
                            </m:oMath>
                          </a14:m>
                          <a:r>
                            <a:rPr lang="en-US" altLang="zh-CN" sz="1800" dirty="0">
                              <a:latin typeface="+mj-lt"/>
                              <a:ea typeface="微软雅黑" panose="020B0503020204020204" pitchFamily="34" charset="-122"/>
                            </a:rPr>
                            <a:t>)</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13</a:t>
                          </a:r>
                          <a14:m>
                            <m:oMath xmlns:m="http://schemas.openxmlformats.org/officeDocument/2006/math">
                              <m:r>
                                <a:rPr lang="en-US" altLang="zh-CN" sz="1800" b="0" i="1" smtClean="0">
                                  <a:latin typeface="Cambria Math" panose="02040503050406030204" pitchFamily="18" charset="0"/>
                                  <a:ea typeface="微软雅黑" panose="020B0503020204020204" pitchFamily="34" charset="-122"/>
                                </a:rPr>
                                <m:t>×</m:t>
                              </m:r>
                            </m:oMath>
                          </a14:m>
                          <a:r>
                            <a:rPr lang="en-US" altLang="zh-CN" sz="1800" dirty="0">
                              <a:latin typeface="+mj-lt"/>
                              <a:ea typeface="微软雅黑" panose="020B0503020204020204" pitchFamily="34" charset="-122"/>
                            </a:rPr>
                            <a:t>446</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21.4</a:t>
                          </a:r>
                          <a14:m>
                            <m:oMath xmlns:m="http://schemas.openxmlformats.org/officeDocument/2006/math">
                              <m:r>
                                <a:rPr lang="en-US" altLang="zh-CN" sz="1800" b="0" i="1" smtClean="0">
                                  <a:latin typeface="Cambria Math" panose="02040503050406030204" pitchFamily="18" charset="0"/>
                                  <a:ea typeface="微软雅黑" panose="020B0503020204020204" pitchFamily="34" charset="-122"/>
                                </a:rPr>
                                <m:t>×</m:t>
                              </m:r>
                            </m:oMath>
                          </a14:m>
                          <a:r>
                            <a:rPr lang="en-US" altLang="zh-CN" sz="1800" dirty="0">
                              <a:latin typeface="+mj-lt"/>
                              <a:ea typeface="微软雅黑" panose="020B0503020204020204" pitchFamily="34" charset="-122"/>
                            </a:rPr>
                            <a:t>13104</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13.5</a:t>
                          </a:r>
                          <a14:m>
                            <m:oMath xmlns:m="http://schemas.openxmlformats.org/officeDocument/2006/math">
                              <m:r>
                                <a:rPr lang="en-US" altLang="zh-CN" sz="1800" b="0" i="1" smtClean="0">
                                  <a:latin typeface="Cambria Math" panose="02040503050406030204" pitchFamily="18" charset="0"/>
                                  <a:ea typeface="微软雅黑" panose="020B0503020204020204" pitchFamily="34" charset="-122"/>
                                </a:rPr>
                                <m:t>×</m:t>
                              </m:r>
                            </m:oMath>
                          </a14:m>
                          <a:r>
                            <a:rPr lang="en-US" altLang="zh-CN" sz="1800" dirty="0">
                              <a:latin typeface="+mj-lt"/>
                              <a:ea typeface="微软雅黑" panose="020B0503020204020204" pitchFamily="34" charset="-122"/>
                            </a:rPr>
                            <a:t>2162</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20</a:t>
                          </a:r>
                          <a14:m>
                            <m:oMath xmlns:m="http://schemas.openxmlformats.org/officeDocument/2006/math">
                              <m:r>
                                <a:rPr lang="en-US" altLang="zh-CN" sz="1800" b="0" i="1" smtClean="0">
                                  <a:latin typeface="Cambria Math" panose="02040503050406030204" pitchFamily="18" charset="0"/>
                                  <a:ea typeface="微软雅黑" panose="020B0503020204020204" pitchFamily="34" charset="-122"/>
                                </a:rPr>
                                <m:t>×</m:t>
                              </m:r>
                            </m:oMath>
                          </a14:m>
                          <a:r>
                            <a:rPr lang="en-US" altLang="zh-CN" sz="1800" dirty="0">
                              <a:latin typeface="+mj-lt"/>
                              <a:ea typeface="微软雅黑" panose="020B0503020204020204" pitchFamily="34" charset="-122"/>
                            </a:rPr>
                            <a:t>58</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2"/>
                      </a:ext>
                    </a:extLst>
                  </a:tr>
                  <a:tr h="257886">
                    <a:tc>
                      <a:txBody>
                        <a:bodyPr/>
                        <a:lstStyle/>
                        <a:p>
                          <a:pPr algn="ctr"/>
                          <a:r>
                            <a:rPr lang="en-US" altLang="zh-CN" sz="1800" dirty="0">
                              <a:solidFill>
                                <a:schemeClr val="tx1"/>
                              </a:solidFill>
                              <a:latin typeface="+mj-lt"/>
                              <a:ea typeface="微软雅黑" panose="020B0503020204020204" pitchFamily="34" charset="-122"/>
                            </a:rPr>
                            <a:t>Current (mA)</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27.8</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1340.9</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140.2</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5.5</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3"/>
                      </a:ext>
                    </a:extLst>
                  </a:tr>
                  <a:tr h="2578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Critical energy (KeV)</a:t>
                          </a:r>
                          <a:endParaRPr lang="zh-CN" altLang="en-US" sz="1800" dirty="0"/>
                        </a:p>
                      </a:txBody>
                      <a:tcPr marL="68580" marR="68580" marT="34290" marB="34290" anchor="ctr"/>
                    </a:tc>
                    <a:tc>
                      <a:txBody>
                        <a:bodyPr/>
                        <a:lstStyle/>
                        <a:p>
                          <a:pPr algn="ctr"/>
                          <a:r>
                            <a:rPr lang="en-US" altLang="zh-CN" sz="1800" dirty="0"/>
                            <a:t>357.5</a:t>
                          </a:r>
                          <a:endParaRPr lang="zh-CN" altLang="en-US" sz="1800" dirty="0"/>
                        </a:p>
                      </a:txBody>
                      <a:tcPr marL="68580" marR="68580" marT="34290" marB="34290" anchor="ctr"/>
                    </a:tc>
                    <a:tc>
                      <a:txBody>
                        <a:bodyPr/>
                        <a:lstStyle/>
                        <a:p>
                          <a:pPr algn="ctr"/>
                          <a:r>
                            <a:rPr lang="en-US" altLang="zh-CN" sz="1800" dirty="0"/>
                            <a:t>19.5</a:t>
                          </a:r>
                          <a:endParaRPr lang="zh-CN" altLang="en-US" sz="1800" dirty="0"/>
                        </a:p>
                      </a:txBody>
                      <a:tcPr marL="68580" marR="68580" marT="34290" marB="34290" anchor="ctr"/>
                    </a:tc>
                    <a:tc>
                      <a:txBody>
                        <a:bodyPr/>
                        <a:lstStyle/>
                        <a:p>
                          <a:pPr algn="ctr"/>
                          <a:r>
                            <a:rPr lang="en-US" altLang="zh-CN" sz="1800" dirty="0"/>
                            <a:t>105.9</a:t>
                          </a:r>
                          <a:endParaRPr lang="zh-CN" altLang="en-US" sz="1800" dirty="0"/>
                        </a:p>
                      </a:txBody>
                      <a:tcPr marL="68580" marR="68580" marT="34290" marB="34290" anchor="ctr"/>
                    </a:tc>
                    <a:tc>
                      <a:txBody>
                        <a:bodyPr/>
                        <a:lstStyle/>
                        <a:p>
                          <a:pPr algn="ctr"/>
                          <a:r>
                            <a:rPr lang="en-US" altLang="zh-CN" sz="1800" dirty="0"/>
                            <a:t>1208.9</a:t>
                          </a:r>
                          <a:endParaRPr lang="zh-CN" altLang="en-US" sz="1800" dirty="0"/>
                        </a:p>
                      </a:txBody>
                      <a:tcPr marL="68580" marR="68580" marT="34290" marB="34290" anchor="ctr"/>
                    </a:tc>
                    <a:extLst>
                      <a:ext uri="{0D108BD9-81ED-4DB2-BD59-A6C34878D82A}">
                        <a16:rowId xmlns:a16="http://schemas.microsoft.com/office/drawing/2014/main" val="3180186212"/>
                      </a:ext>
                    </a:extLst>
                  </a:tr>
                </a:tbl>
              </a:graphicData>
            </a:graphic>
          </p:graphicFrame>
        </mc:Choice>
        <mc:Fallback xmlns="">
          <p:graphicFrame>
            <p:nvGraphicFramePr>
              <p:cNvPr id="67" name="表格 66">
                <a:extLst>
                  <a:ext uri="{FF2B5EF4-FFF2-40B4-BE49-F238E27FC236}">
                    <a16:creationId xmlns:a16="http://schemas.microsoft.com/office/drawing/2014/main" id="{BEA8853C-8E4C-4C11-8132-F64D31EFC5B4}"/>
                  </a:ext>
                </a:extLst>
              </p:cNvPr>
              <p:cNvGraphicFramePr>
                <a:graphicFrameLocks noGrp="1"/>
              </p:cNvGraphicFramePr>
              <p:nvPr>
                <p:extLst>
                  <p:ext uri="{D42A27DB-BD31-4B8C-83A1-F6EECF244321}">
                    <p14:modId xmlns:p14="http://schemas.microsoft.com/office/powerpoint/2010/main" val="236446581"/>
                  </p:ext>
                </p:extLst>
              </p:nvPr>
            </p:nvGraphicFramePr>
            <p:xfrm>
              <a:off x="119336" y="1295048"/>
              <a:ext cx="6504625" cy="1805940"/>
            </p:xfrm>
            <a:graphic>
              <a:graphicData uri="http://schemas.openxmlformats.org/drawingml/2006/table">
                <a:tbl>
                  <a:tblPr firstRow="1" bandRow="1">
                    <a:tableStyleId>{5C22544A-7EE6-4342-B048-85BDC9FD1C3A}</a:tableStyleId>
                  </a:tblPr>
                  <a:tblGrid>
                    <a:gridCol w="2090103">
                      <a:extLst>
                        <a:ext uri="{9D8B030D-6E8A-4147-A177-3AD203B41FA5}">
                          <a16:colId xmlns:a16="http://schemas.microsoft.com/office/drawing/2014/main" val="20000"/>
                        </a:ext>
                      </a:extLst>
                    </a:gridCol>
                    <a:gridCol w="975043">
                      <a:extLst>
                        <a:ext uri="{9D8B030D-6E8A-4147-A177-3AD203B41FA5}">
                          <a16:colId xmlns:a16="http://schemas.microsoft.com/office/drawing/2014/main" val="20002"/>
                        </a:ext>
                      </a:extLst>
                    </a:gridCol>
                    <a:gridCol w="1399350">
                      <a:extLst>
                        <a:ext uri="{9D8B030D-6E8A-4147-A177-3AD203B41FA5}">
                          <a16:colId xmlns:a16="http://schemas.microsoft.com/office/drawing/2014/main" val="20004"/>
                        </a:ext>
                      </a:extLst>
                    </a:gridCol>
                    <a:gridCol w="1224136">
                      <a:extLst>
                        <a:ext uri="{9D8B030D-6E8A-4147-A177-3AD203B41FA5}">
                          <a16:colId xmlns:a16="http://schemas.microsoft.com/office/drawing/2014/main" val="3727626934"/>
                        </a:ext>
                      </a:extLst>
                    </a:gridCol>
                    <a:gridCol w="815993">
                      <a:extLst>
                        <a:ext uri="{9D8B030D-6E8A-4147-A177-3AD203B41FA5}">
                          <a16:colId xmlns:a16="http://schemas.microsoft.com/office/drawing/2014/main" val="20005"/>
                        </a:ext>
                      </a:extLst>
                    </a:gridCol>
                  </a:tblGrid>
                  <a:tr h="365760">
                    <a:tc>
                      <a:txBody>
                        <a:bodyPr/>
                        <a:lstStyle/>
                        <a:p>
                          <a:pPr algn="ct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Higgs</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Z</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WW</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ttbar</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0"/>
                      </a:ext>
                    </a:extLst>
                  </a:tr>
                  <a:tr h="365760">
                    <a:tc>
                      <a:txBody>
                        <a:bodyPr/>
                        <a:lstStyle/>
                        <a:p>
                          <a:pPr algn="ctr"/>
                          <a:r>
                            <a:rPr lang="en-US" altLang="zh-CN" sz="1800" dirty="0">
                              <a:latin typeface="+mj-lt"/>
                              <a:ea typeface="微软雅黑" panose="020B0503020204020204" pitchFamily="34" charset="-122"/>
                            </a:rPr>
                            <a:t>Beam energy (GeV)</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120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45.5</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80</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180</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1"/>
                      </a:ext>
                    </a:extLst>
                  </a:tr>
                  <a:tr h="365760">
                    <a:tc>
                      <a:txBody>
                        <a:bodyPr/>
                        <a:lstStyle/>
                        <a:p>
                          <a:endParaRPr lang="zh-CN"/>
                        </a:p>
                      </a:txBody>
                      <a:tcPr anchor="ctr">
                        <a:blipFill>
                          <a:blip r:embed="rId3"/>
                          <a:stretch>
                            <a:fillRect l="-292" t="-208333" r="-212536" b="-225000"/>
                          </a:stretch>
                        </a:blipFill>
                      </a:tcPr>
                    </a:tc>
                    <a:tc>
                      <a:txBody>
                        <a:bodyPr/>
                        <a:lstStyle/>
                        <a:p>
                          <a:endParaRPr lang="zh-CN"/>
                        </a:p>
                      </a:txBody>
                      <a:tcPr anchor="ctr">
                        <a:blipFill>
                          <a:blip r:embed="rId3"/>
                          <a:stretch>
                            <a:fillRect l="-215000" t="-208333" r="-355625" b="-225000"/>
                          </a:stretch>
                        </a:blipFill>
                      </a:tcPr>
                    </a:tc>
                    <a:tc>
                      <a:txBody>
                        <a:bodyPr/>
                        <a:lstStyle/>
                        <a:p>
                          <a:endParaRPr lang="zh-CN"/>
                        </a:p>
                      </a:txBody>
                      <a:tcPr anchor="ctr">
                        <a:blipFill>
                          <a:blip r:embed="rId3"/>
                          <a:stretch>
                            <a:fillRect l="-219130" t="-208333" r="-147391" b="-225000"/>
                          </a:stretch>
                        </a:blipFill>
                      </a:tcPr>
                    </a:tc>
                    <a:tc>
                      <a:txBody>
                        <a:bodyPr/>
                        <a:lstStyle/>
                        <a:p>
                          <a:endParaRPr lang="zh-CN"/>
                        </a:p>
                      </a:txBody>
                      <a:tcPr anchor="ctr">
                        <a:blipFill>
                          <a:blip r:embed="rId3"/>
                          <a:stretch>
                            <a:fillRect l="-365174" t="-208333" r="-68657" b="-225000"/>
                          </a:stretch>
                        </a:blipFill>
                      </a:tcPr>
                    </a:tc>
                    <a:tc>
                      <a:txBody>
                        <a:bodyPr/>
                        <a:lstStyle/>
                        <a:p>
                          <a:endParaRPr lang="zh-CN"/>
                        </a:p>
                      </a:txBody>
                      <a:tcPr anchor="ctr">
                        <a:blipFill>
                          <a:blip r:embed="rId3"/>
                          <a:stretch>
                            <a:fillRect l="-697761" t="-208333" r="-2985" b="-225000"/>
                          </a:stretch>
                        </a:blipFill>
                      </a:tcPr>
                    </a:tc>
                    <a:extLst>
                      <a:ext uri="{0D108BD9-81ED-4DB2-BD59-A6C34878D82A}">
                        <a16:rowId xmlns:a16="http://schemas.microsoft.com/office/drawing/2014/main" val="10002"/>
                      </a:ext>
                    </a:extLst>
                  </a:tr>
                  <a:tr h="365760">
                    <a:tc>
                      <a:txBody>
                        <a:bodyPr/>
                        <a:lstStyle/>
                        <a:p>
                          <a:pPr algn="ctr"/>
                          <a:r>
                            <a:rPr lang="en-US" altLang="zh-CN" sz="1800" dirty="0">
                              <a:solidFill>
                                <a:schemeClr val="tx1"/>
                              </a:solidFill>
                              <a:latin typeface="+mj-lt"/>
                              <a:ea typeface="微软雅黑" panose="020B0503020204020204" pitchFamily="34" charset="-122"/>
                            </a:rPr>
                            <a:t>Current (mA)</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27.8</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1340.9</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140.2</a:t>
                          </a:r>
                          <a:endParaRPr lang="zh-CN" altLang="en-US" sz="1800" dirty="0">
                            <a:latin typeface="+mj-lt"/>
                            <a:ea typeface="微软雅黑" panose="020B0503020204020204" pitchFamily="34" charset="-122"/>
                          </a:endParaRPr>
                        </a:p>
                      </a:txBody>
                      <a:tcPr anchor="ctr"/>
                    </a:tc>
                    <a:tc>
                      <a:txBody>
                        <a:bodyPr/>
                        <a:lstStyle/>
                        <a:p>
                          <a:pPr algn="ctr"/>
                          <a:r>
                            <a:rPr lang="en-US" altLang="zh-CN" sz="1800" dirty="0">
                              <a:latin typeface="+mj-lt"/>
                              <a:ea typeface="微软雅黑" panose="020B0503020204020204" pitchFamily="34" charset="-122"/>
                            </a:rPr>
                            <a:t>5.5</a:t>
                          </a:r>
                          <a:endParaRPr lang="zh-CN" altLang="en-US" sz="1800" dirty="0">
                            <a:latin typeface="+mj-lt"/>
                            <a:ea typeface="微软雅黑" panose="020B0503020204020204" pitchFamily="34" charset="-122"/>
                          </a:endParaRPr>
                        </a:p>
                      </a:txBody>
                      <a:tcPr anchor="ctr"/>
                    </a:tc>
                    <a:extLst>
                      <a:ext uri="{0D108BD9-81ED-4DB2-BD59-A6C34878D82A}">
                        <a16:rowId xmlns:a16="http://schemas.microsoft.com/office/drawing/2014/main" val="10003"/>
                      </a:ext>
                    </a:extLst>
                  </a:tr>
                  <a:tr h="342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dirty="0"/>
                            <a:t>Critical energy (KeV)</a:t>
                          </a:r>
                          <a:endParaRPr lang="zh-CN" altLang="en-US" sz="1800" dirty="0"/>
                        </a:p>
                      </a:txBody>
                      <a:tcPr marL="68580" marR="68580" marT="34290" marB="34290" anchor="ctr"/>
                    </a:tc>
                    <a:tc>
                      <a:txBody>
                        <a:bodyPr/>
                        <a:lstStyle/>
                        <a:p>
                          <a:pPr algn="ctr"/>
                          <a:r>
                            <a:rPr lang="en-US" altLang="zh-CN" sz="1800" dirty="0"/>
                            <a:t>357.5</a:t>
                          </a:r>
                          <a:endParaRPr lang="zh-CN" altLang="en-US" sz="1800" dirty="0"/>
                        </a:p>
                      </a:txBody>
                      <a:tcPr marL="68580" marR="68580" marT="34290" marB="34290" anchor="ctr"/>
                    </a:tc>
                    <a:tc>
                      <a:txBody>
                        <a:bodyPr/>
                        <a:lstStyle/>
                        <a:p>
                          <a:pPr algn="ctr"/>
                          <a:r>
                            <a:rPr lang="en-US" altLang="zh-CN" sz="1800" dirty="0"/>
                            <a:t>19.5</a:t>
                          </a:r>
                          <a:endParaRPr lang="zh-CN" altLang="en-US" sz="1800" dirty="0"/>
                        </a:p>
                      </a:txBody>
                      <a:tcPr marL="68580" marR="68580" marT="34290" marB="34290" anchor="ctr"/>
                    </a:tc>
                    <a:tc>
                      <a:txBody>
                        <a:bodyPr/>
                        <a:lstStyle/>
                        <a:p>
                          <a:pPr algn="ctr"/>
                          <a:r>
                            <a:rPr lang="en-US" altLang="zh-CN" sz="1800" dirty="0"/>
                            <a:t>105.9</a:t>
                          </a:r>
                          <a:endParaRPr lang="zh-CN" altLang="en-US" sz="1800" dirty="0"/>
                        </a:p>
                      </a:txBody>
                      <a:tcPr marL="68580" marR="68580" marT="34290" marB="34290" anchor="ctr"/>
                    </a:tc>
                    <a:tc>
                      <a:txBody>
                        <a:bodyPr/>
                        <a:lstStyle/>
                        <a:p>
                          <a:pPr algn="ctr"/>
                          <a:r>
                            <a:rPr lang="en-US" altLang="zh-CN" sz="1800" dirty="0"/>
                            <a:t>1208.9</a:t>
                          </a:r>
                          <a:endParaRPr lang="zh-CN" altLang="en-US" sz="1800" dirty="0"/>
                        </a:p>
                      </a:txBody>
                      <a:tcPr marL="68580" marR="68580" marT="34290" marB="34290" anchor="ctr"/>
                    </a:tc>
                    <a:extLst>
                      <a:ext uri="{0D108BD9-81ED-4DB2-BD59-A6C34878D82A}">
                        <a16:rowId xmlns:a16="http://schemas.microsoft.com/office/drawing/2014/main" val="3180186212"/>
                      </a:ext>
                    </a:extLst>
                  </a:tr>
                </a:tbl>
              </a:graphicData>
            </a:graphic>
          </p:graphicFrame>
        </mc:Fallback>
      </mc:AlternateContent>
      <p:pic>
        <p:nvPicPr>
          <p:cNvPr id="71" name="图片 70" descr="Chart, diagram&#10;&#10;Description automatically generated">
            <a:extLst>
              <a:ext uri="{FF2B5EF4-FFF2-40B4-BE49-F238E27FC236}">
                <a16:creationId xmlns:a16="http://schemas.microsoft.com/office/drawing/2014/main" id="{37981A45-7527-4412-BA83-0C1569B07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84" y="4162107"/>
            <a:ext cx="4032622" cy="2656538"/>
          </a:xfrm>
          <a:prstGeom prst="rect">
            <a:avLst/>
          </a:prstGeom>
        </p:spPr>
      </p:pic>
    </p:spTree>
    <p:extLst>
      <p:ext uri="{BB962C8B-B14F-4D97-AF65-F5344CB8AC3E}">
        <p14:creationId xmlns:p14="http://schemas.microsoft.com/office/powerpoint/2010/main" val="95422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455D4EF-7C48-492A-B59E-064BCD11D92A}"/>
              </a:ext>
            </a:extLst>
          </p:cNvPr>
          <p:cNvSpPr>
            <a:spLocks noGrp="1"/>
          </p:cNvSpPr>
          <p:nvPr>
            <p:ph idx="1"/>
          </p:nvPr>
        </p:nvSpPr>
        <p:spPr>
          <a:xfrm>
            <a:off x="609600" y="1059883"/>
            <a:ext cx="11582400" cy="4840303"/>
          </a:xfrm>
        </p:spPr>
        <p:txBody>
          <a:bodyPr/>
          <a:lstStyle/>
          <a:p>
            <a:r>
              <a:rPr lang="en-US" altLang="zh-CN" dirty="0"/>
              <a:t>For TDR scheme, ignoring dose decrease by1m-air, the dose under 30cm cover is 15Gy/y @ttbar. For photon absorber scheme, the dose under 30cm cover is 20Gy/y @ttbar.</a:t>
            </a:r>
          </a:p>
          <a:p>
            <a:r>
              <a:rPr lang="en-US" altLang="zh-CN" dirty="0"/>
              <a:t>Accumulated dose after 18y operation ~ 15Gy/y * 9 year (10y higgs ~ 4y ttbar, Z/WW negligible)</a:t>
            </a:r>
          </a:p>
          <a:p>
            <a:pPr lvl="1"/>
            <a:r>
              <a:rPr lang="en-US" altLang="zh-CN" dirty="0"/>
              <a:t>For TDR scheme, 135Gy; For photon absorber scheme, 180Gy.</a:t>
            </a:r>
            <a:endParaRPr lang="zh-CN" altLang="en-US" dirty="0"/>
          </a:p>
        </p:txBody>
      </p:sp>
      <p:sp>
        <p:nvSpPr>
          <p:cNvPr id="3" name="标题 2">
            <a:extLst>
              <a:ext uri="{FF2B5EF4-FFF2-40B4-BE49-F238E27FC236}">
                <a16:creationId xmlns:a16="http://schemas.microsoft.com/office/drawing/2014/main" id="{D1BC55C6-9569-4003-A0A4-3F586A0B9187}"/>
              </a:ext>
            </a:extLst>
          </p:cNvPr>
          <p:cNvSpPr>
            <a:spLocks noGrp="1"/>
          </p:cNvSpPr>
          <p:nvPr>
            <p:ph type="title"/>
          </p:nvPr>
        </p:nvSpPr>
        <p:spPr/>
        <p:txBody>
          <a:bodyPr>
            <a:normAutofit fontScale="90000"/>
          </a:bodyPr>
          <a:lstStyle/>
          <a:p>
            <a:r>
              <a:rPr lang="en-US" altLang="zh-CN" dirty="0"/>
              <a:t>Radiation Protection for Fiber between TDR Scheme and Photon Absorber Scheme </a:t>
            </a:r>
            <a:endParaRPr lang="zh-CN" altLang="en-US" dirty="0"/>
          </a:p>
        </p:txBody>
      </p:sp>
      <p:sp>
        <p:nvSpPr>
          <p:cNvPr id="4" name="灯片编号占位符 3">
            <a:extLst>
              <a:ext uri="{FF2B5EF4-FFF2-40B4-BE49-F238E27FC236}">
                <a16:creationId xmlns:a16="http://schemas.microsoft.com/office/drawing/2014/main" id="{2B6B3C0E-92E3-4A45-8535-DCB506AA3A66}"/>
              </a:ext>
            </a:extLst>
          </p:cNvPr>
          <p:cNvSpPr>
            <a:spLocks noGrp="1"/>
          </p:cNvSpPr>
          <p:nvPr>
            <p:ph type="sldNum" sz="quarter" idx="12"/>
          </p:nvPr>
        </p:nvSpPr>
        <p:spPr/>
        <p:txBody>
          <a:bodyPr/>
          <a:lstStyle/>
          <a:p>
            <a:fld id="{F15E9139-A00B-4B2A-98A6-095DC08F1345}" type="slidenum">
              <a:rPr lang="zh-CN" altLang="en-US" smtClean="0"/>
              <a:pPr/>
              <a:t>24</a:t>
            </a:fld>
            <a:endParaRPr lang="zh-CN" altLang="en-US"/>
          </a:p>
        </p:txBody>
      </p:sp>
      <p:pic>
        <p:nvPicPr>
          <p:cNvPr id="6" name="图片 5">
            <a:extLst>
              <a:ext uri="{FF2B5EF4-FFF2-40B4-BE49-F238E27FC236}">
                <a16:creationId xmlns:a16="http://schemas.microsoft.com/office/drawing/2014/main" id="{A605E7B7-9C6A-4C02-B44A-8366EABEEF01}"/>
              </a:ext>
            </a:extLst>
          </p:cNvPr>
          <p:cNvPicPr>
            <a:picLocks noChangeAspect="1"/>
          </p:cNvPicPr>
          <p:nvPr/>
        </p:nvPicPr>
        <p:blipFill>
          <a:blip r:embed="rId2"/>
          <a:stretch>
            <a:fillRect/>
          </a:stretch>
        </p:blipFill>
        <p:spPr>
          <a:xfrm>
            <a:off x="263352" y="2695598"/>
            <a:ext cx="5505450" cy="4019550"/>
          </a:xfrm>
          <a:prstGeom prst="rect">
            <a:avLst/>
          </a:prstGeom>
        </p:spPr>
      </p:pic>
      <p:pic>
        <p:nvPicPr>
          <p:cNvPr id="8" name="图片 7">
            <a:extLst>
              <a:ext uri="{FF2B5EF4-FFF2-40B4-BE49-F238E27FC236}">
                <a16:creationId xmlns:a16="http://schemas.microsoft.com/office/drawing/2014/main" id="{75539FE0-BFB1-4304-B5C5-F7DE5C428493}"/>
              </a:ext>
            </a:extLst>
          </p:cNvPr>
          <p:cNvPicPr>
            <a:picLocks noChangeAspect="1"/>
          </p:cNvPicPr>
          <p:nvPr/>
        </p:nvPicPr>
        <p:blipFill>
          <a:blip r:embed="rId3"/>
          <a:stretch>
            <a:fillRect/>
          </a:stretch>
        </p:blipFill>
        <p:spPr>
          <a:xfrm>
            <a:off x="5939303" y="2695598"/>
            <a:ext cx="5423148" cy="3988362"/>
          </a:xfrm>
          <a:prstGeom prst="rect">
            <a:avLst/>
          </a:prstGeom>
        </p:spPr>
      </p:pic>
      <p:cxnSp>
        <p:nvCxnSpPr>
          <p:cNvPr id="10" name="直接连接符 9">
            <a:extLst>
              <a:ext uri="{FF2B5EF4-FFF2-40B4-BE49-F238E27FC236}">
                <a16:creationId xmlns:a16="http://schemas.microsoft.com/office/drawing/2014/main" id="{C60390E4-FFC0-4C1B-9046-A20B3EEF1F3D}"/>
              </a:ext>
            </a:extLst>
          </p:cNvPr>
          <p:cNvCxnSpPr>
            <a:cxnSpLocks/>
          </p:cNvCxnSpPr>
          <p:nvPr/>
        </p:nvCxnSpPr>
        <p:spPr>
          <a:xfrm>
            <a:off x="4943872" y="2780928"/>
            <a:ext cx="0" cy="33843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06B76AD-A934-4075-AEBC-7A981661AF31}"/>
              </a:ext>
            </a:extLst>
          </p:cNvPr>
          <p:cNvCxnSpPr>
            <a:cxnSpLocks/>
          </p:cNvCxnSpPr>
          <p:nvPr/>
        </p:nvCxnSpPr>
        <p:spPr>
          <a:xfrm>
            <a:off x="4610120" y="2780928"/>
            <a:ext cx="0" cy="33843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5DC3B1A-82E6-49EE-A096-A108DCCEEDAB}"/>
              </a:ext>
            </a:extLst>
          </p:cNvPr>
          <p:cNvCxnSpPr>
            <a:cxnSpLocks/>
          </p:cNvCxnSpPr>
          <p:nvPr/>
        </p:nvCxnSpPr>
        <p:spPr>
          <a:xfrm>
            <a:off x="1608644" y="2780928"/>
            <a:ext cx="0" cy="33843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374AAE7-D941-484D-B46E-A4B4C9630458}"/>
              </a:ext>
            </a:extLst>
          </p:cNvPr>
          <p:cNvSpPr txBox="1"/>
          <p:nvPr/>
        </p:nvSpPr>
        <p:spPr>
          <a:xfrm>
            <a:off x="4447707" y="4550232"/>
            <a:ext cx="1355726" cy="369332"/>
          </a:xfrm>
          <a:prstGeom prst="rect">
            <a:avLst/>
          </a:prstGeom>
          <a:noFill/>
        </p:spPr>
        <p:txBody>
          <a:bodyPr wrap="square" rtlCol="0">
            <a:spAutoFit/>
          </a:bodyPr>
          <a:lstStyle/>
          <a:p>
            <a:r>
              <a:rPr lang="en-US" altLang="zh-CN" dirty="0"/>
              <a:t>10cm cover</a:t>
            </a:r>
            <a:endParaRPr lang="zh-CN" altLang="en-US" dirty="0"/>
          </a:p>
        </p:txBody>
      </p:sp>
      <p:sp>
        <p:nvSpPr>
          <p:cNvPr id="16" name="文本框 15">
            <a:extLst>
              <a:ext uri="{FF2B5EF4-FFF2-40B4-BE49-F238E27FC236}">
                <a16:creationId xmlns:a16="http://schemas.microsoft.com/office/drawing/2014/main" id="{38D39FD8-C2F2-49D9-BCD1-6E64B4F0AEAF}"/>
              </a:ext>
            </a:extLst>
          </p:cNvPr>
          <p:cNvSpPr txBox="1"/>
          <p:nvPr/>
        </p:nvSpPr>
        <p:spPr>
          <a:xfrm>
            <a:off x="2622969" y="3363892"/>
            <a:ext cx="895642" cy="369332"/>
          </a:xfrm>
          <a:prstGeom prst="rect">
            <a:avLst/>
          </a:prstGeom>
          <a:noFill/>
        </p:spPr>
        <p:txBody>
          <a:bodyPr wrap="square" rtlCol="0">
            <a:spAutoFit/>
          </a:bodyPr>
          <a:lstStyle/>
          <a:p>
            <a:r>
              <a:rPr lang="en-US" altLang="zh-CN" dirty="0"/>
              <a:t>1m air</a:t>
            </a:r>
            <a:endParaRPr lang="zh-CN" altLang="en-US" dirty="0"/>
          </a:p>
        </p:txBody>
      </p:sp>
      <p:sp>
        <p:nvSpPr>
          <p:cNvPr id="17" name="文本框 16">
            <a:extLst>
              <a:ext uri="{FF2B5EF4-FFF2-40B4-BE49-F238E27FC236}">
                <a16:creationId xmlns:a16="http://schemas.microsoft.com/office/drawing/2014/main" id="{D3D5A1F1-5981-4E84-A842-739DCCB02D2E}"/>
              </a:ext>
            </a:extLst>
          </p:cNvPr>
          <p:cNvSpPr txBox="1"/>
          <p:nvPr/>
        </p:nvSpPr>
        <p:spPr>
          <a:xfrm>
            <a:off x="829549" y="3057857"/>
            <a:ext cx="958073" cy="646331"/>
          </a:xfrm>
          <a:prstGeom prst="rect">
            <a:avLst/>
          </a:prstGeom>
          <a:noFill/>
        </p:spPr>
        <p:txBody>
          <a:bodyPr wrap="square" rtlCol="0">
            <a:spAutoFit/>
          </a:bodyPr>
          <a:lstStyle/>
          <a:p>
            <a:r>
              <a:rPr lang="en-US" altLang="zh-CN" dirty="0"/>
              <a:t>20cm concrete</a:t>
            </a:r>
            <a:endParaRPr lang="zh-CN" altLang="en-US" dirty="0"/>
          </a:p>
        </p:txBody>
      </p:sp>
      <p:cxnSp>
        <p:nvCxnSpPr>
          <p:cNvPr id="18" name="直接连接符 17">
            <a:extLst>
              <a:ext uri="{FF2B5EF4-FFF2-40B4-BE49-F238E27FC236}">
                <a16:creationId xmlns:a16="http://schemas.microsoft.com/office/drawing/2014/main" id="{A53A314D-8E3F-49C9-B609-EA1F3E56EDF2}"/>
              </a:ext>
            </a:extLst>
          </p:cNvPr>
          <p:cNvCxnSpPr>
            <a:cxnSpLocks/>
          </p:cNvCxnSpPr>
          <p:nvPr/>
        </p:nvCxnSpPr>
        <p:spPr>
          <a:xfrm>
            <a:off x="10549066" y="2792358"/>
            <a:ext cx="0" cy="33843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3A38C81C-5CB4-4084-936C-8DE955DE1396}"/>
              </a:ext>
            </a:extLst>
          </p:cNvPr>
          <p:cNvCxnSpPr>
            <a:cxnSpLocks/>
          </p:cNvCxnSpPr>
          <p:nvPr/>
        </p:nvCxnSpPr>
        <p:spPr>
          <a:xfrm>
            <a:off x="9552384" y="2827202"/>
            <a:ext cx="0" cy="33843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ADEA4B80-1C06-4838-858A-678AB250DCF8}"/>
              </a:ext>
            </a:extLst>
          </p:cNvPr>
          <p:cNvSpPr txBox="1"/>
          <p:nvPr/>
        </p:nvSpPr>
        <p:spPr>
          <a:xfrm>
            <a:off x="9621647" y="3225392"/>
            <a:ext cx="961709" cy="646331"/>
          </a:xfrm>
          <a:prstGeom prst="rect">
            <a:avLst/>
          </a:prstGeom>
          <a:noFill/>
        </p:spPr>
        <p:txBody>
          <a:bodyPr wrap="square" rtlCol="0">
            <a:spAutoFit/>
          </a:bodyPr>
          <a:lstStyle/>
          <a:p>
            <a:r>
              <a:rPr lang="en-US" altLang="zh-CN" dirty="0"/>
              <a:t>30cm cover</a:t>
            </a:r>
            <a:endParaRPr lang="zh-CN" altLang="en-US" dirty="0"/>
          </a:p>
        </p:txBody>
      </p:sp>
      <p:sp>
        <p:nvSpPr>
          <p:cNvPr id="21" name="文本框 20">
            <a:extLst>
              <a:ext uri="{FF2B5EF4-FFF2-40B4-BE49-F238E27FC236}">
                <a16:creationId xmlns:a16="http://schemas.microsoft.com/office/drawing/2014/main" id="{2123532E-ACAF-4080-A475-E59B89B2527C}"/>
              </a:ext>
            </a:extLst>
          </p:cNvPr>
          <p:cNvSpPr txBox="1"/>
          <p:nvPr/>
        </p:nvSpPr>
        <p:spPr>
          <a:xfrm>
            <a:off x="7713343" y="3675212"/>
            <a:ext cx="895642" cy="369332"/>
          </a:xfrm>
          <a:prstGeom prst="rect">
            <a:avLst/>
          </a:prstGeom>
          <a:noFill/>
        </p:spPr>
        <p:txBody>
          <a:bodyPr wrap="square" rtlCol="0">
            <a:spAutoFit/>
          </a:bodyPr>
          <a:lstStyle/>
          <a:p>
            <a:r>
              <a:rPr lang="en-US" altLang="zh-CN" dirty="0"/>
              <a:t>1m air</a:t>
            </a:r>
            <a:endParaRPr lang="zh-CN" altLang="en-US" dirty="0"/>
          </a:p>
        </p:txBody>
      </p:sp>
    </p:spTree>
    <p:extLst>
      <p:ext uri="{BB962C8B-B14F-4D97-AF65-F5344CB8AC3E}">
        <p14:creationId xmlns:p14="http://schemas.microsoft.com/office/powerpoint/2010/main" val="59473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内容占位符 3"/>
              <p:cNvSpPr>
                <a:spLocks noGrp="1"/>
              </p:cNvSpPr>
              <p:nvPr>
                <p:ph idx="1"/>
              </p:nvPr>
            </p:nvSpPr>
            <p:spPr>
              <a:xfrm>
                <a:off x="609599" y="1060450"/>
                <a:ext cx="11379375" cy="5688120"/>
              </a:xfrm>
            </p:spPr>
            <p:txBody>
              <a:bodyPr>
                <a:normAutofit/>
              </a:bodyPr>
              <a:lstStyle/>
              <a:p>
                <a:r>
                  <a:rPr lang="en-US" altLang="zh-CN" dirty="0">
                    <a:cs typeface="Arial" panose="020B0604020202020204" pitchFamily="34" charset="0"/>
                  </a:rPr>
                  <a:t>Radiation-sensitive equipment: electronics, optical fibers and cables/insulations.</a:t>
                </a:r>
              </a:p>
              <a:p>
                <a:r>
                  <a:rPr lang="en-US" altLang="zh-CN" dirty="0">
                    <a:cs typeface="Arial" panose="020B0604020202020204" pitchFamily="34" charset="0"/>
                  </a:rPr>
                  <a:t>In the collider tunnel, the radiation level is much higher than in the linac/transport line/damping ring. Electronics in the collider tunnel without shielding may be broken soon.</a:t>
                </a:r>
              </a:p>
              <a:p>
                <a:pPr lvl="1"/>
                <a:r>
                  <a:rPr lang="en-US" altLang="zh-CN" dirty="0">
                    <a:cs typeface="Arial" panose="020B0604020202020204" pitchFamily="34" charset="0"/>
                  </a:rPr>
                  <a:t>First priority to design shielding in collider tunnel.</a:t>
                </a:r>
                <a:endParaRPr lang="zh-CN" altLang="en-US" dirty="0">
                  <a:cs typeface="Arial" panose="020B0604020202020204" pitchFamily="34" charset="0"/>
                </a:endParaRPr>
              </a:p>
              <a:p>
                <a:r>
                  <a:rPr lang="en-US" altLang="zh-CN" dirty="0"/>
                  <a:t>Use absorbed dose, 1MeV-equivalent neutron fluence and high energy hadron fluence to assess the radiation exposure levels.</a:t>
                </a:r>
              </a:p>
              <a:p>
                <a:r>
                  <a:rPr lang="en-US" altLang="zh-CN" dirty="0"/>
                  <a:t>For electronics:</a:t>
                </a:r>
              </a:p>
              <a:p>
                <a:pPr lvl="1"/>
                <a:r>
                  <a:rPr lang="en-US" altLang="zh-CN" dirty="0">
                    <a:solidFill>
                      <a:srgbClr val="FF0000"/>
                    </a:solidFill>
                  </a:rPr>
                  <a:t>High Energy hadron fluence</a:t>
                </a:r>
                <a:br>
                  <a:rPr lang="en-US" altLang="zh-CN" dirty="0">
                    <a:solidFill>
                      <a:srgbClr val="FF0000"/>
                    </a:solidFill>
                  </a:rPr>
                </a:br>
                <a:r>
                  <a:rPr lang="en-US" altLang="zh-CN" dirty="0">
                    <a:solidFill>
                      <a:srgbClr val="FF0000"/>
                    </a:solidFill>
                  </a:rPr>
                  <a:t>&lt; </a:t>
                </a:r>
                <a14:m>
                  <m:oMath xmlns:m="http://schemas.openxmlformats.org/officeDocument/2006/math">
                    <m:r>
                      <a:rPr lang="en-US" altLang="zh-CN" dirty="0" smtClean="0">
                        <a:solidFill>
                          <a:srgbClr val="FF0000"/>
                        </a:solidFill>
                        <a:latin typeface="Cambria Math" panose="02040503050406030204" pitchFamily="18" charset="0"/>
                      </a:rPr>
                      <m:t>2×</m:t>
                    </m:r>
                    <m:sSup>
                      <m:sSupPr>
                        <m:ctrlPr>
                          <a:rPr lang="en-US" altLang="zh-CN" i="1" dirty="0" smtClean="0">
                            <a:solidFill>
                              <a:srgbClr val="FF0000"/>
                            </a:solidFill>
                            <a:latin typeface="Cambria Math" panose="02040503050406030204" pitchFamily="18" charset="0"/>
                          </a:rPr>
                        </m:ctrlPr>
                      </m:sSupPr>
                      <m:e>
                        <m:r>
                          <a:rPr lang="en-US" altLang="zh-CN" dirty="0" smtClean="0">
                            <a:solidFill>
                              <a:srgbClr val="FF0000"/>
                            </a:solidFill>
                            <a:latin typeface="Cambria Math" panose="02040503050406030204" pitchFamily="18" charset="0"/>
                          </a:rPr>
                          <m:t>10</m:t>
                        </m:r>
                      </m:e>
                      <m:sup>
                        <m:r>
                          <a:rPr lang="en-US" altLang="zh-CN" dirty="0" smtClean="0">
                            <a:solidFill>
                              <a:srgbClr val="FF0000"/>
                            </a:solidFill>
                            <a:latin typeface="Cambria Math" panose="02040503050406030204" pitchFamily="18" charset="0"/>
                          </a:rPr>
                          <m:t>10</m:t>
                        </m:r>
                      </m:sup>
                    </m:sSup>
                    <m:r>
                      <a:rPr lang="en-US" altLang="zh-CN" dirty="0" smtClean="0">
                        <a:solidFill>
                          <a:srgbClr val="FF0000"/>
                        </a:solidFill>
                        <a:latin typeface="Cambria Math" panose="02040503050406030204" pitchFamily="18" charset="0"/>
                      </a:rPr>
                      <m:t> </m:t>
                    </m:r>
                    <m:r>
                      <m:rPr>
                        <m:sty m:val="p"/>
                      </m:rPr>
                      <a:rPr lang="en-US" altLang="zh-CN" dirty="0" smtClean="0">
                        <a:solidFill>
                          <a:srgbClr val="FF0000"/>
                        </a:solidFill>
                        <a:latin typeface="Cambria Math" panose="02040503050406030204" pitchFamily="18" charset="0"/>
                      </a:rPr>
                      <m:t>c</m:t>
                    </m:r>
                    <m:sSup>
                      <m:sSupPr>
                        <m:ctrlPr>
                          <a:rPr lang="en-US" altLang="zh-CN" i="1" dirty="0" smtClean="0">
                            <a:solidFill>
                              <a:srgbClr val="FF0000"/>
                            </a:solidFill>
                            <a:latin typeface="Cambria Math" panose="02040503050406030204" pitchFamily="18" charset="0"/>
                          </a:rPr>
                        </m:ctrlPr>
                      </m:sSupPr>
                      <m:e>
                        <m:r>
                          <m:rPr>
                            <m:sty m:val="p"/>
                          </m:rPr>
                          <a:rPr lang="en-US" altLang="zh-CN" dirty="0" smtClean="0">
                            <a:solidFill>
                              <a:srgbClr val="FF0000"/>
                            </a:solidFill>
                            <a:latin typeface="Cambria Math" panose="02040503050406030204" pitchFamily="18" charset="0"/>
                          </a:rPr>
                          <m:t>m</m:t>
                        </m:r>
                      </m:e>
                      <m:sup>
                        <m:r>
                          <a:rPr lang="en-US" altLang="zh-CN" dirty="0" smtClean="0">
                            <a:solidFill>
                              <a:srgbClr val="FF0000"/>
                            </a:solidFill>
                            <a:latin typeface="Cambria Math" panose="02040503050406030204" pitchFamily="18" charset="0"/>
                          </a:rPr>
                          <m:t>−2</m:t>
                        </m:r>
                      </m:sup>
                    </m:sSup>
                    <m:sSup>
                      <m:sSupPr>
                        <m:ctrlPr>
                          <a:rPr lang="en-US" altLang="zh-CN" i="1" dirty="0" smtClean="0">
                            <a:solidFill>
                              <a:srgbClr val="FF0000"/>
                            </a:solidFill>
                            <a:latin typeface="Cambria Math" panose="02040503050406030204" pitchFamily="18" charset="0"/>
                          </a:rPr>
                        </m:ctrlPr>
                      </m:sSupPr>
                      <m:e>
                        <m:r>
                          <m:rPr>
                            <m:sty m:val="p"/>
                          </m:rPr>
                          <a:rPr lang="en-US" altLang="zh-CN" dirty="0" smtClean="0">
                            <a:solidFill>
                              <a:srgbClr val="FF0000"/>
                            </a:solidFill>
                            <a:latin typeface="Cambria Math" panose="02040503050406030204" pitchFamily="18" charset="0"/>
                          </a:rPr>
                          <m:t>y</m:t>
                        </m:r>
                      </m:e>
                      <m:sup>
                        <m:r>
                          <a:rPr lang="en-US" altLang="zh-CN" dirty="0" smtClean="0">
                            <a:solidFill>
                              <a:srgbClr val="FF0000"/>
                            </a:solidFill>
                            <a:latin typeface="Cambria Math" panose="02040503050406030204" pitchFamily="18" charset="0"/>
                          </a:rPr>
                          <m:t>−1</m:t>
                        </m:r>
                      </m:sup>
                    </m:sSup>
                  </m:oMath>
                </a14:m>
                <a:endParaRPr lang="en-US" altLang="zh-CN" dirty="0"/>
              </a:p>
              <a:p>
                <a:pPr lvl="1"/>
                <a:endParaRPr lang="en-US" altLang="zh-CN" dirty="0"/>
              </a:p>
              <a:p>
                <a:pPr lvl="1"/>
                <a:r>
                  <a:rPr lang="en-US" altLang="zh-CN" dirty="0">
                    <a:solidFill>
                      <a:srgbClr val="FF0000"/>
                    </a:solidFill>
                  </a:rPr>
                  <a:t>Absorbed dose &lt; 20 Gy/y</a:t>
                </a:r>
              </a:p>
              <a:p>
                <a:pPr lvl="1"/>
                <a:endParaRPr lang="en-US" altLang="zh-CN" dirty="0"/>
              </a:p>
              <a:p>
                <a:pPr lvl="1"/>
                <a:r>
                  <a:rPr lang="en-US" altLang="zh-CN" dirty="0">
                    <a:solidFill>
                      <a:srgbClr val="FF0000"/>
                    </a:solidFill>
                  </a:rPr>
                  <a:t>1MeV equivalent neutron </a:t>
                </a:r>
                <a:br>
                  <a:rPr lang="en-US" altLang="zh-CN" dirty="0">
                    <a:solidFill>
                      <a:srgbClr val="FF0000"/>
                    </a:solidFill>
                  </a:rPr>
                </a:br>
                <a:r>
                  <a:rPr lang="en-US" altLang="zh-CN" dirty="0">
                    <a:solidFill>
                      <a:srgbClr val="FF0000"/>
                    </a:solidFill>
                  </a:rPr>
                  <a:t>fluence &lt; </a:t>
                </a:r>
                <a14:m>
                  <m:oMath xmlns:m="http://schemas.openxmlformats.org/officeDocument/2006/math">
                    <m:r>
                      <a:rPr lang="en-US" altLang="zh-CN" dirty="0" smtClean="0">
                        <a:solidFill>
                          <a:srgbClr val="FF0000"/>
                        </a:solidFill>
                        <a:latin typeface="Cambria Math" panose="02040503050406030204" pitchFamily="18" charset="0"/>
                      </a:rPr>
                      <m:t>2×</m:t>
                    </m:r>
                    <m:sSup>
                      <m:sSupPr>
                        <m:ctrlPr>
                          <a:rPr lang="en-US" altLang="zh-CN" i="1" dirty="0" smtClean="0">
                            <a:solidFill>
                              <a:srgbClr val="FF0000"/>
                            </a:solidFill>
                            <a:latin typeface="Cambria Math" panose="02040503050406030204" pitchFamily="18" charset="0"/>
                          </a:rPr>
                        </m:ctrlPr>
                      </m:sSupPr>
                      <m:e>
                        <m:r>
                          <a:rPr lang="en-US" altLang="zh-CN" dirty="0" smtClean="0">
                            <a:solidFill>
                              <a:srgbClr val="FF0000"/>
                            </a:solidFill>
                            <a:latin typeface="Cambria Math" panose="02040503050406030204" pitchFamily="18" charset="0"/>
                          </a:rPr>
                          <m:t>10</m:t>
                        </m:r>
                      </m:e>
                      <m:sup>
                        <m:r>
                          <a:rPr lang="en-US" altLang="zh-CN" dirty="0" smtClean="0">
                            <a:solidFill>
                              <a:srgbClr val="FF0000"/>
                            </a:solidFill>
                            <a:latin typeface="Cambria Math" panose="02040503050406030204" pitchFamily="18" charset="0"/>
                          </a:rPr>
                          <m:t>11</m:t>
                        </m:r>
                      </m:sup>
                    </m:sSup>
                    <m:r>
                      <a:rPr lang="en-US" altLang="zh-CN" dirty="0" smtClean="0">
                        <a:solidFill>
                          <a:srgbClr val="FF0000"/>
                        </a:solidFill>
                        <a:latin typeface="Cambria Math" panose="02040503050406030204" pitchFamily="18" charset="0"/>
                      </a:rPr>
                      <m:t> </m:t>
                    </m:r>
                    <m:r>
                      <m:rPr>
                        <m:sty m:val="p"/>
                      </m:rPr>
                      <a:rPr lang="en-US" altLang="zh-CN" dirty="0" smtClean="0">
                        <a:solidFill>
                          <a:srgbClr val="FF0000"/>
                        </a:solidFill>
                        <a:latin typeface="Cambria Math" panose="02040503050406030204" pitchFamily="18" charset="0"/>
                      </a:rPr>
                      <m:t>c</m:t>
                    </m:r>
                    <m:sSup>
                      <m:sSupPr>
                        <m:ctrlPr>
                          <a:rPr lang="en-US" altLang="zh-CN" i="1" dirty="0" smtClean="0">
                            <a:solidFill>
                              <a:srgbClr val="FF0000"/>
                            </a:solidFill>
                            <a:latin typeface="Cambria Math" panose="02040503050406030204" pitchFamily="18" charset="0"/>
                          </a:rPr>
                        </m:ctrlPr>
                      </m:sSupPr>
                      <m:e>
                        <m:r>
                          <m:rPr>
                            <m:sty m:val="p"/>
                          </m:rPr>
                          <a:rPr lang="en-US" altLang="zh-CN" dirty="0" smtClean="0">
                            <a:solidFill>
                              <a:srgbClr val="FF0000"/>
                            </a:solidFill>
                            <a:latin typeface="Cambria Math" panose="02040503050406030204" pitchFamily="18" charset="0"/>
                          </a:rPr>
                          <m:t>m</m:t>
                        </m:r>
                      </m:e>
                      <m:sup>
                        <m:r>
                          <a:rPr lang="en-US" altLang="zh-CN" dirty="0" smtClean="0">
                            <a:solidFill>
                              <a:srgbClr val="FF0000"/>
                            </a:solidFill>
                            <a:latin typeface="Cambria Math" panose="02040503050406030204" pitchFamily="18" charset="0"/>
                          </a:rPr>
                          <m:t>−2</m:t>
                        </m:r>
                      </m:sup>
                    </m:sSup>
                    <m:sSup>
                      <m:sSupPr>
                        <m:ctrlPr>
                          <a:rPr lang="en-US" altLang="zh-CN" i="1" dirty="0" smtClean="0">
                            <a:solidFill>
                              <a:srgbClr val="FF0000"/>
                            </a:solidFill>
                            <a:latin typeface="Cambria Math" panose="02040503050406030204" pitchFamily="18" charset="0"/>
                          </a:rPr>
                        </m:ctrlPr>
                      </m:sSupPr>
                      <m:e>
                        <m:r>
                          <m:rPr>
                            <m:sty m:val="p"/>
                          </m:rPr>
                          <a:rPr lang="en-US" altLang="zh-CN" dirty="0" smtClean="0">
                            <a:solidFill>
                              <a:srgbClr val="FF0000"/>
                            </a:solidFill>
                            <a:latin typeface="Cambria Math" panose="02040503050406030204" pitchFamily="18" charset="0"/>
                          </a:rPr>
                          <m:t>y</m:t>
                        </m:r>
                      </m:e>
                      <m:sup>
                        <m:r>
                          <a:rPr lang="en-US" altLang="zh-CN" dirty="0" smtClean="0">
                            <a:solidFill>
                              <a:srgbClr val="FF0000"/>
                            </a:solidFill>
                            <a:latin typeface="Cambria Math" panose="02040503050406030204" pitchFamily="18" charset="0"/>
                          </a:rPr>
                          <m:t>−1</m:t>
                        </m:r>
                      </m:sup>
                    </m:sSup>
                  </m:oMath>
                </a14:m>
                <a:endParaRPr lang="en-US" altLang="zh-CN" dirty="0">
                  <a:solidFill>
                    <a:srgbClr val="FF0000"/>
                  </a:solidFill>
                </a:endParaRPr>
              </a:p>
              <a:p>
                <a:endParaRPr lang="en-US" altLang="zh-CN" dirty="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xfrm>
                <a:off x="609599" y="1060450"/>
                <a:ext cx="11379375" cy="5688120"/>
              </a:xfrm>
              <a:blipFill>
                <a:blip r:embed="rId3"/>
                <a:stretch>
                  <a:fillRect l="-321" t="-750"/>
                </a:stretch>
              </a:blipFill>
            </p:spPr>
            <p:txBody>
              <a:bodyPr/>
              <a:lstStyle/>
              <a:p>
                <a:r>
                  <a:rPr lang="zh-CN" altLang="en-US">
                    <a:noFill/>
                  </a:rPr>
                  <a:t> </a:t>
                </a:r>
              </a:p>
            </p:txBody>
          </p:sp>
        </mc:Fallback>
      </mc:AlternateContent>
      <p:sp>
        <p:nvSpPr>
          <p:cNvPr id="3" name="标题 2"/>
          <p:cNvSpPr>
            <a:spLocks noGrp="1"/>
          </p:cNvSpPr>
          <p:nvPr>
            <p:ph type="title"/>
          </p:nvPr>
        </p:nvSpPr>
        <p:spPr>
          <a:xfrm>
            <a:off x="666712" y="142852"/>
            <a:ext cx="10763325" cy="725470"/>
          </a:xfrm>
        </p:spPr>
        <p:txBody>
          <a:bodyPr>
            <a:normAutofit/>
          </a:bodyPr>
          <a:lstStyle/>
          <a:p>
            <a:r>
              <a:rPr lang="en-US" altLang="zh-CN" dirty="0"/>
              <a:t>Upper limit of absorber dose for electronics</a:t>
            </a:r>
            <a:endParaRPr lang="zh-CN" altLang="en-US" dirty="0"/>
          </a:p>
        </p:txBody>
      </p:sp>
      <p:grpSp>
        <p:nvGrpSpPr>
          <p:cNvPr id="2" name="组合 1">
            <a:extLst>
              <a:ext uri="{FF2B5EF4-FFF2-40B4-BE49-F238E27FC236}">
                <a16:creationId xmlns:a16="http://schemas.microsoft.com/office/drawing/2014/main" id="{1913F9EA-CACB-43DC-97D5-A5850FDE20FA}"/>
              </a:ext>
            </a:extLst>
          </p:cNvPr>
          <p:cNvGrpSpPr/>
          <p:nvPr/>
        </p:nvGrpSpPr>
        <p:grpSpPr>
          <a:xfrm>
            <a:off x="4655840" y="3122626"/>
            <a:ext cx="7574879" cy="3690750"/>
            <a:chOff x="4963516" y="2005102"/>
            <a:chExt cx="8017529" cy="3955452"/>
          </a:xfrm>
        </p:grpSpPr>
        <p:pic>
          <p:nvPicPr>
            <p:cNvPr id="9" name="图片 8">
              <a:extLst>
                <a:ext uri="{FF2B5EF4-FFF2-40B4-BE49-F238E27FC236}">
                  <a16:creationId xmlns:a16="http://schemas.microsoft.com/office/drawing/2014/main" id="{DA3B68F0-2793-431B-97AA-6481EA3AADD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63516" y="2327589"/>
              <a:ext cx="7825510" cy="3632965"/>
            </a:xfrm>
            <a:prstGeom prst="rect">
              <a:avLst/>
            </a:prstGeom>
          </p:spPr>
        </p:pic>
        <p:sp>
          <p:nvSpPr>
            <p:cNvPr id="8" name="文本框 7">
              <a:extLst>
                <a:ext uri="{FF2B5EF4-FFF2-40B4-BE49-F238E27FC236}">
                  <a16:creationId xmlns:a16="http://schemas.microsoft.com/office/drawing/2014/main" id="{0192B488-53D1-4A00-AEA1-C053C33F5BA5}"/>
                </a:ext>
              </a:extLst>
            </p:cNvPr>
            <p:cNvSpPr txBox="1"/>
            <p:nvPr/>
          </p:nvSpPr>
          <p:spPr>
            <a:xfrm>
              <a:off x="6641661" y="2005102"/>
              <a:ext cx="6339384" cy="369332"/>
            </a:xfrm>
            <a:prstGeom prst="rect">
              <a:avLst/>
            </a:prstGeom>
            <a:noFill/>
          </p:spPr>
          <p:txBody>
            <a:bodyPr wrap="square">
              <a:spAutoFit/>
            </a:bodyPr>
            <a:lstStyle/>
            <a:p>
              <a:r>
                <a:rPr lang="en-US" altLang="zh-CN" dirty="0">
                  <a:solidFill>
                    <a:srgbClr val="0070C0"/>
                  </a:solidFill>
                </a:rPr>
                <a:t>CAS - CERN Accelerator School: Power Converters, 245-263</a:t>
              </a:r>
              <a:endParaRPr lang="zh-CN" altLang="en-US" dirty="0">
                <a:solidFill>
                  <a:srgbClr val="0070C0"/>
                </a:solidFill>
              </a:endParaRPr>
            </a:p>
          </p:txBody>
        </p:sp>
      </p:grpSp>
      <p:sp>
        <p:nvSpPr>
          <p:cNvPr id="5" name="灯片编号占位符 4">
            <a:extLst>
              <a:ext uri="{FF2B5EF4-FFF2-40B4-BE49-F238E27FC236}">
                <a16:creationId xmlns:a16="http://schemas.microsoft.com/office/drawing/2014/main" id="{375AFE86-120E-42E0-A289-21BBB5479BAD}"/>
              </a:ext>
            </a:extLst>
          </p:cNvPr>
          <p:cNvSpPr>
            <a:spLocks noGrp="1"/>
          </p:cNvSpPr>
          <p:nvPr>
            <p:ph type="sldNum" sz="quarter" idx="12"/>
          </p:nvPr>
        </p:nvSpPr>
        <p:spPr/>
        <p:txBody>
          <a:bodyPr/>
          <a:lstStyle/>
          <a:p>
            <a:fld id="{F15E9139-A00B-4B2A-98A6-095DC08F1345}" type="slidenum">
              <a:rPr lang="zh-CN" altLang="en-US" smtClean="0"/>
              <a:pPr/>
              <a:t>3</a:t>
            </a:fld>
            <a:endParaRPr lang="zh-CN" altLang="en-US"/>
          </a:p>
        </p:txBody>
      </p:sp>
      <p:cxnSp>
        <p:nvCxnSpPr>
          <p:cNvPr id="7" name="直接连接符 6">
            <a:extLst>
              <a:ext uri="{FF2B5EF4-FFF2-40B4-BE49-F238E27FC236}">
                <a16:creationId xmlns:a16="http://schemas.microsoft.com/office/drawing/2014/main" id="{253F6E29-8A2F-4E97-B45B-D36FC32072EF}"/>
              </a:ext>
            </a:extLst>
          </p:cNvPr>
          <p:cNvCxnSpPr>
            <a:cxnSpLocks/>
          </p:cNvCxnSpPr>
          <p:nvPr/>
        </p:nvCxnSpPr>
        <p:spPr>
          <a:xfrm>
            <a:off x="7645886" y="3861048"/>
            <a:ext cx="0" cy="19442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D7A7A728-28A3-48F9-992B-FDE1562AD946}"/>
              </a:ext>
            </a:extLst>
          </p:cNvPr>
          <p:cNvSpPr txBox="1"/>
          <p:nvPr/>
        </p:nvSpPr>
        <p:spPr>
          <a:xfrm>
            <a:off x="7152793" y="5773668"/>
            <a:ext cx="3119671" cy="369332"/>
          </a:xfrm>
          <a:prstGeom prst="rect">
            <a:avLst/>
          </a:prstGeom>
          <a:noFill/>
        </p:spPr>
        <p:txBody>
          <a:bodyPr wrap="square" rtlCol="0">
            <a:spAutoFit/>
          </a:bodyPr>
          <a:lstStyle/>
          <a:p>
            <a:r>
              <a:rPr lang="en-US" altLang="zh-CN" dirty="0">
                <a:solidFill>
                  <a:srgbClr val="FF0000"/>
                </a:solidFill>
              </a:rPr>
              <a:t>We set upper limits here.</a:t>
            </a:r>
            <a:endParaRPr lang="zh-CN" altLang="en-US" dirty="0">
              <a:solidFill>
                <a:srgbClr val="FF0000"/>
              </a:solidFill>
            </a:endParaRPr>
          </a:p>
        </p:txBody>
      </p:sp>
    </p:spTree>
    <p:extLst>
      <p:ext uri="{BB962C8B-B14F-4D97-AF65-F5344CB8AC3E}">
        <p14:creationId xmlns:p14="http://schemas.microsoft.com/office/powerpoint/2010/main" val="288704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609599" y="1060450"/>
            <a:ext cx="11379375" cy="5688120"/>
          </a:xfrm>
        </p:spPr>
        <p:txBody>
          <a:bodyPr>
            <a:normAutofit/>
          </a:bodyPr>
          <a:lstStyle/>
          <a:p>
            <a:r>
              <a:rPr lang="en-US" altLang="zh-CN" dirty="0">
                <a:cs typeface="Arial" panose="020B0604020202020204" pitchFamily="34" charset="0"/>
              </a:rPr>
              <a:t>Radiation-sensitive equipment: electronics, optical fibers and cables/insulations.</a:t>
            </a:r>
          </a:p>
          <a:p>
            <a:r>
              <a:rPr lang="en-US" altLang="zh-CN" dirty="0">
                <a:cs typeface="Arial" panose="020B0604020202020204" pitchFamily="34" charset="0"/>
              </a:rPr>
              <a:t>In the collider tunnel, the radiation level is much higher than in the linac/transport line/damping ring. Electronics in the collider tunnel without shielding may be broken soon.</a:t>
            </a:r>
          </a:p>
          <a:p>
            <a:pPr lvl="1"/>
            <a:r>
              <a:rPr lang="en-US" altLang="zh-CN" dirty="0">
                <a:cs typeface="Arial" panose="020B0604020202020204" pitchFamily="34" charset="0"/>
              </a:rPr>
              <a:t>First priority to design shielding in collider tunnel.</a:t>
            </a:r>
            <a:endParaRPr lang="zh-CN" altLang="en-US" dirty="0">
              <a:cs typeface="Arial" panose="020B0604020202020204" pitchFamily="34" charset="0"/>
            </a:endParaRPr>
          </a:p>
          <a:p>
            <a:r>
              <a:rPr lang="en-US" altLang="zh-CN" dirty="0"/>
              <a:t>Use absorbed dose, 1MeV-equivalent neutron fluence and high energy hadron fluence to assess the radiation exposure levels.</a:t>
            </a:r>
          </a:p>
          <a:p>
            <a:r>
              <a:rPr lang="en-US" altLang="zh-CN" dirty="0"/>
              <a:t>For optical fibers:</a:t>
            </a:r>
          </a:p>
          <a:p>
            <a:pPr lvl="1"/>
            <a:r>
              <a:rPr lang="en-US" altLang="zh-CN" dirty="0"/>
              <a:t>Accumulated absorbed dose &lt; 10 ~ 100 Gy </a:t>
            </a:r>
            <a:br>
              <a:rPr lang="en-US" altLang="zh-CN" dirty="0"/>
            </a:br>
            <a:r>
              <a:rPr lang="en-US" altLang="zh-CN" dirty="0"/>
              <a:t>for ordinary optical fiber </a:t>
            </a:r>
          </a:p>
          <a:p>
            <a:pPr lvl="1"/>
            <a:r>
              <a:rPr lang="en-US" altLang="zh-CN" dirty="0"/>
              <a:t>Accumulated absorbed dose &lt; 10 kGy </a:t>
            </a:r>
            <a:br>
              <a:rPr lang="en-US" altLang="zh-CN" dirty="0"/>
            </a:br>
            <a:r>
              <a:rPr lang="en-US" altLang="zh-CN" dirty="0"/>
              <a:t>for radiation-resistant optical fiber</a:t>
            </a:r>
          </a:p>
          <a:p>
            <a:r>
              <a:rPr lang="en-US" altLang="zh-CN" dirty="0"/>
              <a:t>For cables/insulations:</a:t>
            </a:r>
          </a:p>
          <a:p>
            <a:pPr lvl="1"/>
            <a:r>
              <a:rPr lang="en-US" altLang="zh-CN" dirty="0"/>
              <a:t>Absorbed dose &lt; 1 MGy considered for polyethylene, PVC, etc.</a:t>
            </a:r>
            <a:br>
              <a:rPr lang="en-US" altLang="zh-CN" dirty="0"/>
            </a:br>
            <a:endParaRPr lang="en-US" altLang="zh-CN" dirty="0"/>
          </a:p>
          <a:p>
            <a:pPr marL="457200" lvl="1" indent="0">
              <a:buNone/>
            </a:pPr>
            <a:endParaRPr lang="en-US" altLang="zh-CN" dirty="0"/>
          </a:p>
          <a:p>
            <a:endParaRPr lang="en-US" altLang="zh-CN" dirty="0"/>
          </a:p>
        </p:txBody>
      </p:sp>
      <p:sp>
        <p:nvSpPr>
          <p:cNvPr id="3" name="标题 2"/>
          <p:cNvSpPr>
            <a:spLocks noGrp="1"/>
          </p:cNvSpPr>
          <p:nvPr>
            <p:ph type="title"/>
          </p:nvPr>
        </p:nvSpPr>
        <p:spPr>
          <a:xfrm>
            <a:off x="666712" y="142852"/>
            <a:ext cx="11525288" cy="725470"/>
          </a:xfrm>
        </p:spPr>
        <p:txBody>
          <a:bodyPr>
            <a:normAutofit fontScale="90000"/>
          </a:bodyPr>
          <a:lstStyle/>
          <a:p>
            <a:r>
              <a:rPr lang="en-US" altLang="zh-CN" dirty="0"/>
              <a:t>Upper limit of absorber dose for optical fiber and cable</a:t>
            </a:r>
            <a:endParaRPr lang="zh-CN" altLang="en-US" dirty="0"/>
          </a:p>
        </p:txBody>
      </p:sp>
      <p:sp>
        <p:nvSpPr>
          <p:cNvPr id="5" name="灯片编号占位符 4">
            <a:extLst>
              <a:ext uri="{FF2B5EF4-FFF2-40B4-BE49-F238E27FC236}">
                <a16:creationId xmlns:a16="http://schemas.microsoft.com/office/drawing/2014/main" id="{375AFE86-120E-42E0-A289-21BBB5479BAD}"/>
              </a:ext>
            </a:extLst>
          </p:cNvPr>
          <p:cNvSpPr>
            <a:spLocks noGrp="1"/>
          </p:cNvSpPr>
          <p:nvPr>
            <p:ph type="sldNum" sz="quarter" idx="12"/>
          </p:nvPr>
        </p:nvSpPr>
        <p:spPr/>
        <p:txBody>
          <a:bodyPr/>
          <a:lstStyle/>
          <a:p>
            <a:fld id="{F15E9139-A00B-4B2A-98A6-095DC08F1345}" type="slidenum">
              <a:rPr lang="zh-CN" altLang="en-US" smtClean="0"/>
              <a:pPr/>
              <a:t>4</a:t>
            </a:fld>
            <a:endParaRPr lang="zh-CN" altLang="en-US"/>
          </a:p>
        </p:txBody>
      </p:sp>
      <p:sp>
        <p:nvSpPr>
          <p:cNvPr id="7" name="文本框 6">
            <a:extLst>
              <a:ext uri="{FF2B5EF4-FFF2-40B4-BE49-F238E27FC236}">
                <a16:creationId xmlns:a16="http://schemas.microsoft.com/office/drawing/2014/main" id="{3A95EB0E-96A9-4335-901D-6EEAA7DFD732}"/>
              </a:ext>
            </a:extLst>
          </p:cNvPr>
          <p:cNvSpPr txBox="1"/>
          <p:nvPr/>
        </p:nvSpPr>
        <p:spPr>
          <a:xfrm>
            <a:off x="8203606" y="5675744"/>
            <a:ext cx="3768550" cy="738664"/>
          </a:xfrm>
          <a:prstGeom prst="rect">
            <a:avLst/>
          </a:prstGeom>
          <a:noFill/>
        </p:spPr>
        <p:txBody>
          <a:bodyPr wrap="square">
            <a:spAutoFit/>
          </a:bodyPr>
          <a:lstStyle/>
          <a:p>
            <a:r>
              <a:rPr lang="en-US" altLang="zh-CN" sz="1400" b="0" i="0" dirty="0">
                <a:solidFill>
                  <a:srgbClr val="00B0F0"/>
                </a:solidFill>
                <a:effectLst/>
                <a:latin typeface="Roboto" panose="02000000000000000000" pitchFamily="2" charset="0"/>
              </a:rPr>
              <a:t>RADIATION PROBLEMS IN THE DESIGN OF THE LARGE ELECTRON - POSITRON COLLIDER (LEP). (1984)</a:t>
            </a:r>
            <a:endParaRPr lang="zh-CN" altLang="en-US" sz="1400" dirty="0">
              <a:solidFill>
                <a:srgbClr val="00B0F0"/>
              </a:solidFill>
            </a:endParaRPr>
          </a:p>
        </p:txBody>
      </p:sp>
      <p:sp>
        <p:nvSpPr>
          <p:cNvPr id="6" name="文本框 5">
            <a:extLst>
              <a:ext uri="{FF2B5EF4-FFF2-40B4-BE49-F238E27FC236}">
                <a16:creationId xmlns:a16="http://schemas.microsoft.com/office/drawing/2014/main" id="{142ED116-3EC9-42A9-BF55-74AE7A75A17D}"/>
              </a:ext>
            </a:extLst>
          </p:cNvPr>
          <p:cNvSpPr txBox="1"/>
          <p:nvPr/>
        </p:nvSpPr>
        <p:spPr>
          <a:xfrm>
            <a:off x="9768408" y="3106263"/>
            <a:ext cx="2436590" cy="1815882"/>
          </a:xfrm>
          <a:prstGeom prst="rect">
            <a:avLst/>
          </a:prstGeom>
          <a:noFill/>
        </p:spPr>
        <p:txBody>
          <a:bodyPr wrap="square">
            <a:spAutoFit/>
          </a:bodyPr>
          <a:lstStyle/>
          <a:p>
            <a:r>
              <a:rPr lang="en-US" altLang="zh-CN" sz="1400" dirty="0">
                <a:solidFill>
                  <a:srgbClr val="00B0F0"/>
                </a:solidFill>
                <a:hlinkClick r:id="rId3">
                  <a:extLst>
                    <a:ext uri="{A12FA001-AC4F-418D-AE19-62706E023703}">
                      <ahyp:hlinkClr xmlns:ahyp="http://schemas.microsoft.com/office/drawing/2018/hyperlinkcolor" val="tx"/>
                    </a:ext>
                  </a:extLst>
                </a:hlinkClick>
              </a:rPr>
              <a:t>2025 European Edition of the International Workshop on the Circular Electron-Positron Collider (CEPC), Barcelona, Spain: CEPC large scale and precision control system study in EDR (remotely) · IFAE Indico</a:t>
            </a:r>
            <a:endParaRPr lang="zh-CN" altLang="en-US" sz="1400" dirty="0">
              <a:solidFill>
                <a:srgbClr val="00B0F0"/>
              </a:solidFill>
            </a:endParaRPr>
          </a:p>
        </p:txBody>
      </p:sp>
      <p:grpSp>
        <p:nvGrpSpPr>
          <p:cNvPr id="12" name="组合 11">
            <a:extLst>
              <a:ext uri="{FF2B5EF4-FFF2-40B4-BE49-F238E27FC236}">
                <a16:creationId xmlns:a16="http://schemas.microsoft.com/office/drawing/2014/main" id="{2AE7C3BC-BA1F-4C5E-B915-529CC57E1FBB}"/>
              </a:ext>
            </a:extLst>
          </p:cNvPr>
          <p:cNvGrpSpPr/>
          <p:nvPr/>
        </p:nvGrpSpPr>
        <p:grpSpPr>
          <a:xfrm>
            <a:off x="5848912" y="2972685"/>
            <a:ext cx="4021972" cy="2677133"/>
            <a:chOff x="5598111" y="3106263"/>
            <a:chExt cx="4021972" cy="2511424"/>
          </a:xfrm>
        </p:grpSpPr>
        <p:grpSp>
          <p:nvGrpSpPr>
            <p:cNvPr id="2" name="组合 1">
              <a:extLst>
                <a:ext uri="{FF2B5EF4-FFF2-40B4-BE49-F238E27FC236}">
                  <a16:creationId xmlns:a16="http://schemas.microsoft.com/office/drawing/2014/main" id="{9C5ECE3D-6092-4BAA-AE95-5FBFCBFEA3C2}"/>
                </a:ext>
              </a:extLst>
            </p:cNvPr>
            <p:cNvGrpSpPr/>
            <p:nvPr/>
          </p:nvGrpSpPr>
          <p:grpSpPr>
            <a:xfrm>
              <a:off x="5793671" y="3106263"/>
              <a:ext cx="3826412" cy="2511424"/>
              <a:chOff x="6954612" y="3528392"/>
              <a:chExt cx="5207721" cy="2919177"/>
            </a:xfrm>
          </p:grpSpPr>
          <p:pic>
            <p:nvPicPr>
              <p:cNvPr id="8" name="图片 7">
                <a:extLst>
                  <a:ext uri="{FF2B5EF4-FFF2-40B4-BE49-F238E27FC236}">
                    <a16:creationId xmlns:a16="http://schemas.microsoft.com/office/drawing/2014/main" id="{CF1C380A-44D4-416E-896A-193004848F42}"/>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8"/>
              <a:stretch/>
            </p:blipFill>
            <p:spPr>
              <a:xfrm>
                <a:off x="6954612" y="3528392"/>
                <a:ext cx="5207721" cy="2919177"/>
              </a:xfrm>
              <a:prstGeom prst="rect">
                <a:avLst/>
              </a:prstGeom>
            </p:spPr>
          </p:pic>
          <p:sp>
            <p:nvSpPr>
              <p:cNvPr id="9" name="文本框 8">
                <a:extLst>
                  <a:ext uri="{FF2B5EF4-FFF2-40B4-BE49-F238E27FC236}">
                    <a16:creationId xmlns:a16="http://schemas.microsoft.com/office/drawing/2014/main" id="{7E75F21E-CCB3-4D14-94CD-C373BFD749C8}"/>
                  </a:ext>
                </a:extLst>
              </p:cNvPr>
              <p:cNvSpPr txBox="1"/>
              <p:nvPr/>
            </p:nvSpPr>
            <p:spPr>
              <a:xfrm>
                <a:off x="8640110" y="3528392"/>
                <a:ext cx="2190264" cy="1252114"/>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Total dose:</a:t>
                </a:r>
              </a:p>
              <a:p>
                <a:r>
                  <a:rPr lang="en-US" altLang="zh-CN" sz="1600" b="1" dirty="0">
                    <a:latin typeface="微软雅黑" panose="020B0503020204020204" pitchFamily="34" charset="-122"/>
                    <a:ea typeface="微软雅黑" panose="020B0503020204020204" pitchFamily="34" charset="-122"/>
                  </a:rPr>
                  <a:t>354Gy@HCF</a:t>
                </a:r>
                <a:r>
                  <a:rPr lang="zh-CN" altLang="en-US" sz="1600" b="1" dirty="0">
                    <a:latin typeface="微软雅黑" panose="020B0503020204020204" pitchFamily="34" charset="-122"/>
                    <a:ea typeface="微软雅黑" panose="020B0503020204020204" pitchFamily="34" charset="-122"/>
                  </a:rPr>
                  <a:t>，</a:t>
                </a:r>
                <a:r>
                  <a:rPr lang="en-US" altLang="zh-CN" sz="1600" b="1" dirty="0">
                    <a:solidFill>
                      <a:srgbClr val="FF0000"/>
                    </a:solidFill>
                    <a:latin typeface="微软雅黑" panose="020B0503020204020204" pitchFamily="34" charset="-122"/>
                    <a:ea typeface="微软雅黑" panose="020B0503020204020204" pitchFamily="34" charset="-122"/>
                  </a:rPr>
                  <a:t>268Gy@RRF</a:t>
                </a:r>
                <a:r>
                  <a:rPr lang="zh-CN" altLang="en-US" sz="1600" b="1" dirty="0">
                    <a:latin typeface="微软雅黑" panose="020B0503020204020204" pitchFamily="34" charset="-122"/>
                    <a:ea typeface="微软雅黑" panose="020B0503020204020204" pitchFamily="34" charset="-122"/>
                  </a:rPr>
                  <a:t>，</a:t>
                </a:r>
                <a:r>
                  <a:rPr lang="en-US" altLang="zh-CN" sz="1600" b="1" dirty="0">
                    <a:solidFill>
                      <a:srgbClr val="3E94CA"/>
                    </a:solidFill>
                    <a:latin typeface="微软雅黑" panose="020B0503020204020204" pitchFamily="34" charset="-122"/>
                    <a:ea typeface="微软雅黑" panose="020B0503020204020204" pitchFamily="34" charset="-122"/>
                  </a:rPr>
                  <a:t>195Gy@G652</a:t>
                </a:r>
                <a:endParaRPr lang="zh-CN" altLang="en-US" sz="1600" b="1" dirty="0">
                  <a:solidFill>
                    <a:srgbClr val="3E94CA"/>
                  </a:solidFill>
                  <a:latin typeface="微软雅黑" panose="020B0503020204020204" pitchFamily="34" charset="-122"/>
                  <a:ea typeface="微软雅黑" panose="020B0503020204020204" pitchFamily="34" charset="-122"/>
                </a:endParaRPr>
              </a:p>
            </p:txBody>
          </p:sp>
        </p:grpSp>
        <p:sp>
          <p:nvSpPr>
            <p:cNvPr id="11" name="文本框 10">
              <a:extLst>
                <a:ext uri="{FF2B5EF4-FFF2-40B4-BE49-F238E27FC236}">
                  <a16:creationId xmlns:a16="http://schemas.microsoft.com/office/drawing/2014/main" id="{8E0810EE-396D-4E12-AC38-D38F5B852E9E}"/>
                </a:ext>
              </a:extLst>
            </p:cNvPr>
            <p:cNvSpPr txBox="1"/>
            <p:nvPr/>
          </p:nvSpPr>
          <p:spPr>
            <a:xfrm rot="16200000">
              <a:off x="4693940" y="4060370"/>
              <a:ext cx="2054564" cy="246221"/>
            </a:xfrm>
            <a:prstGeom prst="rect">
              <a:avLst/>
            </a:prstGeom>
            <a:noFill/>
          </p:spPr>
          <p:txBody>
            <a:bodyPr wrap="square">
              <a:spAutoFit/>
            </a:bodyPr>
            <a:lstStyle/>
            <a:p>
              <a:r>
                <a:rPr lang="en-US" altLang="zh-CN" sz="1000" b="0" i="0" u="none" strike="noStrike" baseline="0" dirty="0">
                  <a:highlight>
                    <a:srgbClr val="FFFFFF"/>
                  </a:highlight>
                  <a:latin typeface="Arial" panose="020B0604020202020204" pitchFamily="34" charset="0"/>
                </a:rPr>
                <a:t>Radiation Induced Attenuation </a:t>
              </a:r>
              <a:r>
                <a:rPr lang="en-US" altLang="zh-CN" sz="1000" dirty="0">
                  <a:highlight>
                    <a:srgbClr val="FFFFFF"/>
                  </a:highlight>
                  <a:latin typeface="Arial" panose="020B0604020202020204" pitchFamily="34" charset="0"/>
                </a:rPr>
                <a:t>(dB)</a:t>
              </a:r>
              <a:endParaRPr lang="zh-CN" altLang="en-US" sz="1000" dirty="0">
                <a:highlight>
                  <a:srgbClr val="FFFFFF"/>
                </a:highlight>
              </a:endParaRPr>
            </a:p>
          </p:txBody>
        </p:sp>
      </p:grpSp>
    </p:spTree>
    <p:extLst>
      <p:ext uri="{BB962C8B-B14F-4D97-AF65-F5344CB8AC3E}">
        <p14:creationId xmlns:p14="http://schemas.microsoft.com/office/powerpoint/2010/main" val="53185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99">
            <a:extLst>
              <a:ext uri="{FF2B5EF4-FFF2-40B4-BE49-F238E27FC236}">
                <a16:creationId xmlns:a16="http://schemas.microsoft.com/office/drawing/2014/main" id="{2E1F0277-7374-49BD-A368-901E03B7AE7D}"/>
              </a:ext>
            </a:extLst>
          </p:cNvPr>
          <p:cNvGrpSpPr/>
          <p:nvPr/>
        </p:nvGrpSpPr>
        <p:grpSpPr>
          <a:xfrm>
            <a:off x="6555382" y="3600312"/>
            <a:ext cx="5157838" cy="3248912"/>
            <a:chOff x="6555382" y="3600312"/>
            <a:chExt cx="5157838" cy="3248912"/>
          </a:xfrm>
        </p:grpSpPr>
        <p:grpSp>
          <p:nvGrpSpPr>
            <p:cNvPr id="85" name="组合 84">
              <a:extLst>
                <a:ext uri="{FF2B5EF4-FFF2-40B4-BE49-F238E27FC236}">
                  <a16:creationId xmlns:a16="http://schemas.microsoft.com/office/drawing/2014/main" id="{FCDB290F-E195-4A99-8613-4099F4B728B9}"/>
                </a:ext>
              </a:extLst>
            </p:cNvPr>
            <p:cNvGrpSpPr/>
            <p:nvPr/>
          </p:nvGrpSpPr>
          <p:grpSpPr>
            <a:xfrm>
              <a:off x="6671625" y="3600312"/>
              <a:ext cx="5041595" cy="3248912"/>
              <a:chOff x="5776904" y="2637251"/>
              <a:chExt cx="6110066" cy="4220749"/>
            </a:xfrm>
          </p:grpSpPr>
          <p:pic>
            <p:nvPicPr>
              <p:cNvPr id="75" name="图片 74">
                <a:extLst>
                  <a:ext uri="{FF2B5EF4-FFF2-40B4-BE49-F238E27FC236}">
                    <a16:creationId xmlns:a16="http://schemas.microsoft.com/office/drawing/2014/main" id="{0BA68F90-29D9-4059-B6A7-19345964B3B6}"/>
                  </a:ext>
                </a:extLst>
              </p:cNvPr>
              <p:cNvPicPr>
                <a:picLocks noChangeAspect="1"/>
              </p:cNvPicPr>
              <p:nvPr/>
            </p:nvPicPr>
            <p:blipFill>
              <a:blip r:embed="rId2"/>
              <a:stretch>
                <a:fillRect/>
              </a:stretch>
            </p:blipFill>
            <p:spPr>
              <a:xfrm>
                <a:off x="5776904" y="2649318"/>
                <a:ext cx="6110066" cy="4208682"/>
              </a:xfrm>
              <a:prstGeom prst="rect">
                <a:avLst/>
              </a:prstGeom>
            </p:spPr>
          </p:pic>
          <p:grpSp>
            <p:nvGrpSpPr>
              <p:cNvPr id="60" name="组合 59">
                <a:extLst>
                  <a:ext uri="{FF2B5EF4-FFF2-40B4-BE49-F238E27FC236}">
                    <a16:creationId xmlns:a16="http://schemas.microsoft.com/office/drawing/2014/main" id="{35245F24-AE0B-4B02-B3B9-C03AC114760D}"/>
                  </a:ext>
                </a:extLst>
              </p:cNvPr>
              <p:cNvGrpSpPr/>
              <p:nvPr/>
            </p:nvGrpSpPr>
            <p:grpSpPr>
              <a:xfrm>
                <a:off x="6283014" y="2637251"/>
                <a:ext cx="4056893" cy="3711361"/>
                <a:chOff x="210852" y="2611031"/>
                <a:chExt cx="4056893" cy="3711361"/>
              </a:xfrm>
            </p:grpSpPr>
            <p:grpSp>
              <p:nvGrpSpPr>
                <p:cNvPr id="17" name="组合 16">
                  <a:extLst>
                    <a:ext uri="{FF2B5EF4-FFF2-40B4-BE49-F238E27FC236}">
                      <a16:creationId xmlns:a16="http://schemas.microsoft.com/office/drawing/2014/main" id="{7F89AEF3-663B-4597-BB09-57EE5C5FDB83}"/>
                    </a:ext>
                  </a:extLst>
                </p:cNvPr>
                <p:cNvGrpSpPr/>
                <p:nvPr/>
              </p:nvGrpSpPr>
              <p:grpSpPr>
                <a:xfrm>
                  <a:off x="210852" y="3185337"/>
                  <a:ext cx="4056893" cy="2567502"/>
                  <a:chOff x="2642592" y="2268306"/>
                  <a:chExt cx="4056893" cy="2567502"/>
                </a:xfrm>
              </p:grpSpPr>
              <p:grpSp>
                <p:nvGrpSpPr>
                  <p:cNvPr id="25" name="组合 24">
                    <a:extLst>
                      <a:ext uri="{FF2B5EF4-FFF2-40B4-BE49-F238E27FC236}">
                        <a16:creationId xmlns:a16="http://schemas.microsoft.com/office/drawing/2014/main" id="{961EAB59-14A1-4CA1-A1D7-1327C46E70CE}"/>
                      </a:ext>
                    </a:extLst>
                  </p:cNvPr>
                  <p:cNvGrpSpPr/>
                  <p:nvPr/>
                </p:nvGrpSpPr>
                <p:grpSpPr>
                  <a:xfrm>
                    <a:off x="2642592" y="2268306"/>
                    <a:ext cx="4056893" cy="2551426"/>
                    <a:chOff x="4365666" y="2260360"/>
                    <a:chExt cx="4056893" cy="2551426"/>
                  </a:xfrm>
                </p:grpSpPr>
                <p:grpSp>
                  <p:nvGrpSpPr>
                    <p:cNvPr id="27" name="组合 26">
                      <a:extLst>
                        <a:ext uri="{FF2B5EF4-FFF2-40B4-BE49-F238E27FC236}">
                          <a16:creationId xmlns:a16="http://schemas.microsoft.com/office/drawing/2014/main" id="{B7938648-71F3-4067-94FF-B979ED6725C0}"/>
                        </a:ext>
                      </a:extLst>
                    </p:cNvPr>
                    <p:cNvGrpSpPr/>
                    <p:nvPr/>
                  </p:nvGrpSpPr>
                  <p:grpSpPr>
                    <a:xfrm>
                      <a:off x="4365666" y="2260360"/>
                      <a:ext cx="4056893" cy="2551426"/>
                      <a:chOff x="538710" y="2098002"/>
                      <a:chExt cx="4056893" cy="2551426"/>
                    </a:xfrm>
                  </p:grpSpPr>
                  <p:cxnSp>
                    <p:nvCxnSpPr>
                      <p:cNvPr id="29" name="直接箭头连接符 28">
                        <a:extLst>
                          <a:ext uri="{FF2B5EF4-FFF2-40B4-BE49-F238E27FC236}">
                            <a16:creationId xmlns:a16="http://schemas.microsoft.com/office/drawing/2014/main" id="{21F68C9C-E276-4B54-BA26-8874C1659E35}"/>
                          </a:ext>
                        </a:extLst>
                      </p:cNvPr>
                      <p:cNvCxnSpPr/>
                      <p:nvPr/>
                    </p:nvCxnSpPr>
                    <p:spPr>
                      <a:xfrm>
                        <a:off x="2063552" y="2129428"/>
                        <a:ext cx="0" cy="252000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D90BA2D2-694A-4972-92CD-488709882EC1}"/>
                          </a:ext>
                        </a:extLst>
                      </p:cNvPr>
                      <p:cNvSpPr txBox="1"/>
                      <p:nvPr/>
                    </p:nvSpPr>
                    <p:spPr>
                      <a:xfrm>
                        <a:off x="1374099" y="2505568"/>
                        <a:ext cx="989145" cy="489279"/>
                      </a:xfrm>
                      <a:prstGeom prst="rect">
                        <a:avLst/>
                      </a:prstGeom>
                      <a:noFill/>
                    </p:spPr>
                    <p:txBody>
                      <a:bodyPr wrap="square" rtlCol="0">
                        <a:spAutoFit/>
                      </a:bodyPr>
                      <a:lstStyle/>
                      <a:p>
                        <a:r>
                          <a:rPr lang="en-US" altLang="zh-CN" sz="2200" dirty="0">
                            <a:solidFill>
                              <a:srgbClr val="FF0000"/>
                            </a:solidFill>
                          </a:rPr>
                          <a:t>5.8m</a:t>
                        </a:r>
                        <a:endParaRPr lang="zh-CN" altLang="en-US" sz="2200" dirty="0">
                          <a:solidFill>
                            <a:srgbClr val="FF0000"/>
                          </a:solidFill>
                        </a:endParaRPr>
                      </a:p>
                    </p:txBody>
                  </p:sp>
                  <p:cxnSp>
                    <p:nvCxnSpPr>
                      <p:cNvPr id="31" name="直接箭头连接符 30">
                        <a:extLst>
                          <a:ext uri="{FF2B5EF4-FFF2-40B4-BE49-F238E27FC236}">
                            <a16:creationId xmlns:a16="http://schemas.microsoft.com/office/drawing/2014/main" id="{6D61421A-539E-413A-AF05-3ACA56B25ECB}"/>
                          </a:ext>
                        </a:extLst>
                      </p:cNvPr>
                      <p:cNvCxnSpPr>
                        <a:cxnSpLocks/>
                      </p:cNvCxnSpPr>
                      <p:nvPr/>
                    </p:nvCxnSpPr>
                    <p:spPr>
                      <a:xfrm>
                        <a:off x="3637665" y="2110535"/>
                        <a:ext cx="0" cy="11064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663B86F3-9DEA-46EA-B3F5-F1D7ACA4538F}"/>
                          </a:ext>
                        </a:extLst>
                      </p:cNvPr>
                      <p:cNvSpPr txBox="1"/>
                      <p:nvPr/>
                    </p:nvSpPr>
                    <p:spPr>
                      <a:xfrm>
                        <a:off x="3606462" y="2377826"/>
                        <a:ext cx="989141" cy="559777"/>
                      </a:xfrm>
                      <a:prstGeom prst="rect">
                        <a:avLst/>
                      </a:prstGeom>
                      <a:noFill/>
                    </p:spPr>
                    <p:txBody>
                      <a:bodyPr wrap="square" rtlCol="0">
                        <a:spAutoFit/>
                      </a:bodyPr>
                      <a:lstStyle/>
                      <a:p>
                        <a:r>
                          <a:rPr lang="en-US" altLang="zh-CN" sz="2200" dirty="0">
                            <a:solidFill>
                              <a:srgbClr val="FF0000"/>
                            </a:solidFill>
                          </a:rPr>
                          <a:t>2.5m</a:t>
                        </a:r>
                        <a:endParaRPr lang="zh-CN" altLang="en-US" sz="2200" dirty="0">
                          <a:solidFill>
                            <a:srgbClr val="FF0000"/>
                          </a:solidFill>
                        </a:endParaRPr>
                      </a:p>
                    </p:txBody>
                  </p:sp>
                  <p:sp>
                    <p:nvSpPr>
                      <p:cNvPr id="33" name="文本框 32">
                        <a:extLst>
                          <a:ext uri="{FF2B5EF4-FFF2-40B4-BE49-F238E27FC236}">
                            <a16:creationId xmlns:a16="http://schemas.microsoft.com/office/drawing/2014/main" id="{3E18E709-E9E3-4D36-ACF0-D1867763E329}"/>
                          </a:ext>
                        </a:extLst>
                      </p:cNvPr>
                      <p:cNvSpPr txBox="1"/>
                      <p:nvPr/>
                    </p:nvSpPr>
                    <p:spPr>
                      <a:xfrm>
                        <a:off x="1312232" y="3275142"/>
                        <a:ext cx="1000449" cy="489279"/>
                      </a:xfrm>
                      <a:prstGeom prst="rect">
                        <a:avLst/>
                      </a:prstGeom>
                      <a:noFill/>
                    </p:spPr>
                    <p:txBody>
                      <a:bodyPr wrap="square" rtlCol="0">
                        <a:spAutoFit/>
                      </a:bodyPr>
                      <a:lstStyle/>
                      <a:p>
                        <a:r>
                          <a:rPr lang="en-US" altLang="zh-CN" sz="2200" dirty="0">
                            <a:solidFill>
                              <a:srgbClr val="FF0000"/>
                            </a:solidFill>
                          </a:rPr>
                          <a:t>3.5m</a:t>
                        </a:r>
                        <a:endParaRPr lang="zh-CN" altLang="en-US" sz="2200" dirty="0">
                          <a:solidFill>
                            <a:srgbClr val="FF0000"/>
                          </a:solidFill>
                        </a:endParaRPr>
                      </a:p>
                    </p:txBody>
                  </p:sp>
                  <p:cxnSp>
                    <p:nvCxnSpPr>
                      <p:cNvPr id="34" name="直接箭头连接符 33">
                        <a:extLst>
                          <a:ext uri="{FF2B5EF4-FFF2-40B4-BE49-F238E27FC236}">
                            <a16:creationId xmlns:a16="http://schemas.microsoft.com/office/drawing/2014/main" id="{304CE6EA-5D6C-45E7-97E3-82EDCDA42A12}"/>
                          </a:ext>
                        </a:extLst>
                      </p:cNvPr>
                      <p:cNvCxnSpPr>
                        <a:cxnSpLocks/>
                      </p:cNvCxnSpPr>
                      <p:nvPr/>
                    </p:nvCxnSpPr>
                    <p:spPr>
                      <a:xfrm>
                        <a:off x="1230238" y="2098002"/>
                        <a:ext cx="0" cy="11064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ADDEA02E-41B7-4208-9D30-EC06918C9C86}"/>
                          </a:ext>
                        </a:extLst>
                      </p:cNvPr>
                      <p:cNvSpPr txBox="1"/>
                      <p:nvPr/>
                    </p:nvSpPr>
                    <p:spPr>
                      <a:xfrm>
                        <a:off x="538710" y="2241838"/>
                        <a:ext cx="1009242" cy="489279"/>
                      </a:xfrm>
                      <a:prstGeom prst="rect">
                        <a:avLst/>
                      </a:prstGeom>
                      <a:noFill/>
                    </p:spPr>
                    <p:txBody>
                      <a:bodyPr wrap="square" rtlCol="0">
                        <a:spAutoFit/>
                      </a:bodyPr>
                      <a:lstStyle/>
                      <a:p>
                        <a:r>
                          <a:rPr lang="en-US" altLang="zh-CN" sz="2200" dirty="0">
                            <a:solidFill>
                              <a:srgbClr val="FF0000"/>
                            </a:solidFill>
                          </a:rPr>
                          <a:t>2.5m</a:t>
                        </a:r>
                        <a:endParaRPr lang="zh-CN" altLang="en-US" sz="2200" dirty="0">
                          <a:solidFill>
                            <a:srgbClr val="FF0000"/>
                          </a:solidFill>
                        </a:endParaRPr>
                      </a:p>
                    </p:txBody>
                  </p:sp>
                </p:grpSp>
                <p:cxnSp>
                  <p:nvCxnSpPr>
                    <p:cNvPr id="28" name="直接箭头连接符 27">
                      <a:extLst>
                        <a:ext uri="{FF2B5EF4-FFF2-40B4-BE49-F238E27FC236}">
                          <a16:creationId xmlns:a16="http://schemas.microsoft.com/office/drawing/2014/main" id="{81DBD698-0EDE-42DB-8386-2E3A8CAAA3DE}"/>
                        </a:ext>
                      </a:extLst>
                    </p:cNvPr>
                    <p:cNvCxnSpPr>
                      <a:cxnSpLocks/>
                    </p:cNvCxnSpPr>
                    <p:nvPr/>
                  </p:nvCxnSpPr>
                  <p:spPr>
                    <a:xfrm flipH="1">
                      <a:off x="5138113" y="3509856"/>
                      <a:ext cx="105208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9" name="文本框 18">
                    <a:extLst>
                      <a:ext uri="{FF2B5EF4-FFF2-40B4-BE49-F238E27FC236}">
                        <a16:creationId xmlns:a16="http://schemas.microsoft.com/office/drawing/2014/main" id="{C3BA3ADB-92C0-4937-BA62-F434523F2512}"/>
                      </a:ext>
                    </a:extLst>
                  </p:cNvPr>
                  <p:cNvSpPr txBox="1"/>
                  <p:nvPr/>
                </p:nvSpPr>
                <p:spPr>
                  <a:xfrm>
                    <a:off x="4683035" y="3439466"/>
                    <a:ext cx="1099600" cy="559777"/>
                  </a:xfrm>
                  <a:prstGeom prst="rect">
                    <a:avLst/>
                  </a:prstGeom>
                  <a:noFill/>
                </p:spPr>
                <p:txBody>
                  <a:bodyPr wrap="square" rtlCol="0">
                    <a:spAutoFit/>
                  </a:bodyPr>
                  <a:lstStyle/>
                  <a:p>
                    <a:r>
                      <a:rPr lang="en-US" altLang="zh-CN" sz="2200" dirty="0">
                        <a:solidFill>
                          <a:srgbClr val="FF0000"/>
                        </a:solidFill>
                      </a:rPr>
                      <a:t>3.5m</a:t>
                    </a:r>
                    <a:endParaRPr lang="zh-CN" altLang="en-US" sz="2200" dirty="0">
                      <a:solidFill>
                        <a:srgbClr val="FF0000"/>
                      </a:solidFill>
                    </a:endParaRPr>
                  </a:p>
                </p:txBody>
              </p:sp>
              <p:cxnSp>
                <p:nvCxnSpPr>
                  <p:cNvPr id="20" name="直接箭头连接符 19">
                    <a:extLst>
                      <a:ext uri="{FF2B5EF4-FFF2-40B4-BE49-F238E27FC236}">
                        <a16:creationId xmlns:a16="http://schemas.microsoft.com/office/drawing/2014/main" id="{4E681165-4487-4A14-973F-4BE55480ED40}"/>
                      </a:ext>
                    </a:extLst>
                  </p:cNvPr>
                  <p:cNvCxnSpPr>
                    <a:cxnSpLocks/>
                  </p:cNvCxnSpPr>
                  <p:nvPr/>
                </p:nvCxnSpPr>
                <p:spPr>
                  <a:xfrm flipH="1">
                    <a:off x="4598398" y="3519421"/>
                    <a:ext cx="1043357"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4A974A71-ED9C-45F8-8723-8CA7A306BE1B}"/>
                      </a:ext>
                    </a:extLst>
                  </p:cNvPr>
                  <p:cNvCxnSpPr>
                    <a:cxnSpLocks/>
                  </p:cNvCxnSpPr>
                  <p:nvPr/>
                </p:nvCxnSpPr>
                <p:spPr>
                  <a:xfrm>
                    <a:off x="4531120" y="3729400"/>
                    <a:ext cx="0" cy="110640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770E01D3-2637-4053-8F69-55482D612872}"/>
                      </a:ext>
                    </a:extLst>
                  </p:cNvPr>
                  <p:cNvSpPr txBox="1"/>
                  <p:nvPr/>
                </p:nvSpPr>
                <p:spPr>
                  <a:xfrm>
                    <a:off x="4531068" y="4054705"/>
                    <a:ext cx="958910" cy="559777"/>
                  </a:xfrm>
                  <a:prstGeom prst="rect">
                    <a:avLst/>
                  </a:prstGeom>
                  <a:noFill/>
                </p:spPr>
                <p:txBody>
                  <a:bodyPr wrap="square" rtlCol="0">
                    <a:spAutoFit/>
                  </a:bodyPr>
                  <a:lstStyle/>
                  <a:p>
                    <a:r>
                      <a:rPr lang="en-US" altLang="zh-CN" sz="2200" dirty="0">
                        <a:solidFill>
                          <a:srgbClr val="FF0000"/>
                        </a:solidFill>
                      </a:rPr>
                      <a:t>2.5m</a:t>
                    </a:r>
                    <a:endParaRPr lang="zh-CN" altLang="en-US" sz="2200" dirty="0">
                      <a:solidFill>
                        <a:srgbClr val="FF0000"/>
                      </a:solidFill>
                    </a:endParaRPr>
                  </a:p>
                </p:txBody>
              </p:sp>
            </p:grpSp>
            <p:grpSp>
              <p:nvGrpSpPr>
                <p:cNvPr id="36" name="组合 35">
                  <a:extLst>
                    <a:ext uri="{FF2B5EF4-FFF2-40B4-BE49-F238E27FC236}">
                      <a16:creationId xmlns:a16="http://schemas.microsoft.com/office/drawing/2014/main" id="{1221A03D-B486-4209-94C2-68E5C55F0ED9}"/>
                    </a:ext>
                  </a:extLst>
                </p:cNvPr>
                <p:cNvGrpSpPr/>
                <p:nvPr/>
              </p:nvGrpSpPr>
              <p:grpSpPr>
                <a:xfrm>
                  <a:off x="1545120" y="2611031"/>
                  <a:ext cx="1297215" cy="595607"/>
                  <a:chOff x="2017089" y="4547071"/>
                  <a:chExt cx="1297215" cy="595607"/>
                </a:xfrm>
              </p:grpSpPr>
              <p:grpSp>
                <p:nvGrpSpPr>
                  <p:cNvPr id="37" name="组合 36">
                    <a:extLst>
                      <a:ext uri="{FF2B5EF4-FFF2-40B4-BE49-F238E27FC236}">
                        <a16:creationId xmlns:a16="http://schemas.microsoft.com/office/drawing/2014/main" id="{9712A3DC-9850-47E9-A544-0F6E619DCD0B}"/>
                      </a:ext>
                    </a:extLst>
                  </p:cNvPr>
                  <p:cNvGrpSpPr/>
                  <p:nvPr/>
                </p:nvGrpSpPr>
                <p:grpSpPr>
                  <a:xfrm>
                    <a:off x="2017089" y="4956417"/>
                    <a:ext cx="490266" cy="186261"/>
                    <a:chOff x="1968956" y="4970931"/>
                    <a:chExt cx="490266" cy="186261"/>
                  </a:xfrm>
                </p:grpSpPr>
                <p:cxnSp>
                  <p:nvCxnSpPr>
                    <p:cNvPr id="42" name="直接箭头连接符 41">
                      <a:extLst>
                        <a:ext uri="{FF2B5EF4-FFF2-40B4-BE49-F238E27FC236}">
                          <a16:creationId xmlns:a16="http://schemas.microsoft.com/office/drawing/2014/main" id="{D3E1A1C1-7DA1-4967-8E31-ED73201EBB1E}"/>
                        </a:ext>
                      </a:extLst>
                    </p:cNvPr>
                    <p:cNvCxnSpPr/>
                    <p:nvPr/>
                  </p:nvCxnSpPr>
                  <p:spPr>
                    <a:xfrm>
                      <a:off x="1968956" y="5056718"/>
                      <a:ext cx="490266"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直接连接符 42">
                      <a:extLst>
                        <a:ext uri="{FF2B5EF4-FFF2-40B4-BE49-F238E27FC236}">
                          <a16:creationId xmlns:a16="http://schemas.microsoft.com/office/drawing/2014/main" id="{99C4B823-44E3-497B-8FF8-C4961A674D18}"/>
                        </a:ext>
                      </a:extLst>
                    </p:cNvPr>
                    <p:cNvCxnSpPr/>
                    <p:nvPr/>
                  </p:nvCxnSpPr>
                  <p:spPr>
                    <a:xfrm flipV="1">
                      <a:off x="2459222" y="497093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B7A9A2E7-093C-4D71-AF60-C25158BB8408}"/>
                      </a:ext>
                    </a:extLst>
                  </p:cNvPr>
                  <p:cNvGrpSpPr/>
                  <p:nvPr/>
                </p:nvGrpSpPr>
                <p:grpSpPr>
                  <a:xfrm>
                    <a:off x="2676530" y="4947649"/>
                    <a:ext cx="432048" cy="186261"/>
                    <a:chOff x="2639616" y="4978191"/>
                    <a:chExt cx="432048" cy="186261"/>
                  </a:xfrm>
                </p:grpSpPr>
                <p:cxnSp>
                  <p:nvCxnSpPr>
                    <p:cNvPr id="40" name="直接箭头连接符 39">
                      <a:extLst>
                        <a:ext uri="{FF2B5EF4-FFF2-40B4-BE49-F238E27FC236}">
                          <a16:creationId xmlns:a16="http://schemas.microsoft.com/office/drawing/2014/main" id="{AAAC6F3D-E8BB-47A5-87BF-BBA82FBCD478}"/>
                        </a:ext>
                      </a:extLst>
                    </p:cNvPr>
                    <p:cNvCxnSpPr>
                      <a:cxnSpLocks/>
                    </p:cNvCxnSpPr>
                    <p:nvPr/>
                  </p:nvCxnSpPr>
                  <p:spPr>
                    <a:xfrm flipH="1">
                      <a:off x="2646607" y="5085184"/>
                      <a:ext cx="425057"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1" name="直接连接符 40">
                      <a:extLst>
                        <a:ext uri="{FF2B5EF4-FFF2-40B4-BE49-F238E27FC236}">
                          <a16:creationId xmlns:a16="http://schemas.microsoft.com/office/drawing/2014/main" id="{F6CA018C-7410-46AB-BF97-DE8A8DE9E0E2}"/>
                        </a:ext>
                      </a:extLst>
                    </p:cNvPr>
                    <p:cNvCxnSpPr/>
                    <p:nvPr/>
                  </p:nvCxnSpPr>
                  <p:spPr>
                    <a:xfrm flipV="1">
                      <a:off x="2639616" y="497819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E13DD742-A45D-4EA2-9829-77ED2ED6F551}"/>
                      </a:ext>
                    </a:extLst>
                  </p:cNvPr>
                  <p:cNvSpPr txBox="1"/>
                  <p:nvPr/>
                </p:nvSpPr>
                <p:spPr>
                  <a:xfrm>
                    <a:off x="2262221" y="4547071"/>
                    <a:ext cx="1052083" cy="489279"/>
                  </a:xfrm>
                  <a:prstGeom prst="rect">
                    <a:avLst/>
                  </a:prstGeom>
                  <a:noFill/>
                </p:spPr>
                <p:txBody>
                  <a:bodyPr wrap="square" rtlCol="0">
                    <a:spAutoFit/>
                  </a:bodyPr>
                  <a:lstStyle/>
                  <a:p>
                    <a:r>
                      <a:rPr lang="en-US" altLang="zh-CN" sz="2200" dirty="0">
                        <a:solidFill>
                          <a:srgbClr val="FF0000"/>
                        </a:solidFill>
                      </a:rPr>
                      <a:t>0.5m</a:t>
                    </a:r>
                    <a:endParaRPr lang="zh-CN" altLang="en-US" sz="2200" dirty="0">
                      <a:solidFill>
                        <a:srgbClr val="FF0000"/>
                      </a:solidFill>
                    </a:endParaRPr>
                  </a:p>
                </p:txBody>
              </p:sp>
            </p:grpSp>
            <p:grpSp>
              <p:nvGrpSpPr>
                <p:cNvPr id="44" name="组合 43">
                  <a:extLst>
                    <a:ext uri="{FF2B5EF4-FFF2-40B4-BE49-F238E27FC236}">
                      <a16:creationId xmlns:a16="http://schemas.microsoft.com/office/drawing/2014/main" id="{8556CDE3-53A7-4F66-B22A-240A42857D2A}"/>
                    </a:ext>
                  </a:extLst>
                </p:cNvPr>
                <p:cNvGrpSpPr/>
                <p:nvPr/>
              </p:nvGrpSpPr>
              <p:grpSpPr>
                <a:xfrm>
                  <a:off x="2719749" y="5736783"/>
                  <a:ext cx="1364733" cy="585609"/>
                  <a:chOff x="1318786" y="7548689"/>
                  <a:chExt cx="1364733" cy="585609"/>
                </a:xfrm>
              </p:grpSpPr>
              <p:grpSp>
                <p:nvGrpSpPr>
                  <p:cNvPr id="45" name="组合 44">
                    <a:extLst>
                      <a:ext uri="{FF2B5EF4-FFF2-40B4-BE49-F238E27FC236}">
                        <a16:creationId xmlns:a16="http://schemas.microsoft.com/office/drawing/2014/main" id="{6B0FD8C6-C91C-4F71-81F2-26012FC2090D}"/>
                      </a:ext>
                    </a:extLst>
                  </p:cNvPr>
                  <p:cNvGrpSpPr/>
                  <p:nvPr/>
                </p:nvGrpSpPr>
                <p:grpSpPr>
                  <a:xfrm>
                    <a:off x="1318786" y="7548689"/>
                    <a:ext cx="490266" cy="186261"/>
                    <a:chOff x="1270653" y="7563203"/>
                    <a:chExt cx="490266" cy="186261"/>
                  </a:xfrm>
                </p:grpSpPr>
                <p:cxnSp>
                  <p:nvCxnSpPr>
                    <p:cNvPr id="50" name="直接箭头连接符 49">
                      <a:extLst>
                        <a:ext uri="{FF2B5EF4-FFF2-40B4-BE49-F238E27FC236}">
                          <a16:creationId xmlns:a16="http://schemas.microsoft.com/office/drawing/2014/main" id="{3F758470-007C-4DDD-922A-5D718C2116D6}"/>
                        </a:ext>
                      </a:extLst>
                    </p:cNvPr>
                    <p:cNvCxnSpPr/>
                    <p:nvPr/>
                  </p:nvCxnSpPr>
                  <p:spPr>
                    <a:xfrm>
                      <a:off x="1270653" y="7648990"/>
                      <a:ext cx="490266"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1" name="直接连接符 50">
                      <a:extLst>
                        <a:ext uri="{FF2B5EF4-FFF2-40B4-BE49-F238E27FC236}">
                          <a16:creationId xmlns:a16="http://schemas.microsoft.com/office/drawing/2014/main" id="{234F8922-80C1-4445-B920-02D8435948BB}"/>
                        </a:ext>
                      </a:extLst>
                    </p:cNvPr>
                    <p:cNvCxnSpPr/>
                    <p:nvPr/>
                  </p:nvCxnSpPr>
                  <p:spPr>
                    <a:xfrm flipV="1">
                      <a:off x="1760919" y="7563203"/>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组合 45">
                    <a:extLst>
                      <a:ext uri="{FF2B5EF4-FFF2-40B4-BE49-F238E27FC236}">
                        <a16:creationId xmlns:a16="http://schemas.microsoft.com/office/drawing/2014/main" id="{CC447796-8C25-4040-8016-55E262286EB4}"/>
                      </a:ext>
                    </a:extLst>
                  </p:cNvPr>
                  <p:cNvGrpSpPr/>
                  <p:nvPr/>
                </p:nvGrpSpPr>
                <p:grpSpPr>
                  <a:xfrm>
                    <a:off x="1985218" y="7548705"/>
                    <a:ext cx="425057" cy="186261"/>
                    <a:chOff x="1948304" y="7579247"/>
                    <a:chExt cx="425057" cy="186261"/>
                  </a:xfrm>
                </p:grpSpPr>
                <p:cxnSp>
                  <p:nvCxnSpPr>
                    <p:cNvPr id="48" name="直接箭头连接符 47">
                      <a:extLst>
                        <a:ext uri="{FF2B5EF4-FFF2-40B4-BE49-F238E27FC236}">
                          <a16:creationId xmlns:a16="http://schemas.microsoft.com/office/drawing/2014/main" id="{11621F1C-85C8-4B55-A6E1-1ACDDEA396BB}"/>
                        </a:ext>
                      </a:extLst>
                    </p:cNvPr>
                    <p:cNvCxnSpPr>
                      <a:cxnSpLocks/>
                    </p:cNvCxnSpPr>
                    <p:nvPr/>
                  </p:nvCxnSpPr>
                  <p:spPr>
                    <a:xfrm flipH="1">
                      <a:off x="1948304" y="7677456"/>
                      <a:ext cx="425057"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直接连接符 48">
                      <a:extLst>
                        <a:ext uri="{FF2B5EF4-FFF2-40B4-BE49-F238E27FC236}">
                          <a16:creationId xmlns:a16="http://schemas.microsoft.com/office/drawing/2014/main" id="{563BE00A-A662-45D1-8C3B-86BFEF4B24F4}"/>
                        </a:ext>
                      </a:extLst>
                    </p:cNvPr>
                    <p:cNvCxnSpPr>
                      <a:cxnSpLocks/>
                    </p:cNvCxnSpPr>
                    <p:nvPr/>
                  </p:nvCxnSpPr>
                  <p:spPr>
                    <a:xfrm flipV="1">
                      <a:off x="1952921" y="7579247"/>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 name="文本框 46">
                    <a:extLst>
                      <a:ext uri="{FF2B5EF4-FFF2-40B4-BE49-F238E27FC236}">
                        <a16:creationId xmlns:a16="http://schemas.microsoft.com/office/drawing/2014/main" id="{FAA3B64D-BA86-4A55-A0EB-FD2BF28062C4}"/>
                      </a:ext>
                    </a:extLst>
                  </p:cNvPr>
                  <p:cNvSpPr txBox="1"/>
                  <p:nvPr/>
                </p:nvSpPr>
                <p:spPr>
                  <a:xfrm>
                    <a:off x="1582135" y="7645019"/>
                    <a:ext cx="1101384" cy="489279"/>
                  </a:xfrm>
                  <a:prstGeom prst="rect">
                    <a:avLst/>
                  </a:prstGeom>
                  <a:noFill/>
                </p:spPr>
                <p:txBody>
                  <a:bodyPr wrap="square" rtlCol="0">
                    <a:spAutoFit/>
                  </a:bodyPr>
                  <a:lstStyle/>
                  <a:p>
                    <a:r>
                      <a:rPr lang="en-US" altLang="zh-CN" sz="2200" dirty="0">
                        <a:solidFill>
                          <a:srgbClr val="FF0000"/>
                        </a:solidFill>
                      </a:rPr>
                      <a:t>0.5m</a:t>
                    </a:r>
                    <a:endParaRPr lang="zh-CN" altLang="en-US" sz="2200" dirty="0">
                      <a:solidFill>
                        <a:srgbClr val="FF0000"/>
                      </a:solidFill>
                    </a:endParaRPr>
                  </a:p>
                </p:txBody>
              </p:sp>
            </p:grpSp>
            <p:grpSp>
              <p:nvGrpSpPr>
                <p:cNvPr id="52" name="组合 51">
                  <a:extLst>
                    <a:ext uri="{FF2B5EF4-FFF2-40B4-BE49-F238E27FC236}">
                      <a16:creationId xmlns:a16="http://schemas.microsoft.com/office/drawing/2014/main" id="{C88DC25C-0D70-4FA7-8DB7-CA71ABE0F976}"/>
                    </a:ext>
                  </a:extLst>
                </p:cNvPr>
                <p:cNvGrpSpPr/>
                <p:nvPr/>
              </p:nvGrpSpPr>
              <p:grpSpPr>
                <a:xfrm>
                  <a:off x="345213" y="5702612"/>
                  <a:ext cx="1169354" cy="568432"/>
                  <a:chOff x="-119646" y="4947649"/>
                  <a:chExt cx="1169354" cy="568432"/>
                </a:xfrm>
              </p:grpSpPr>
              <p:grpSp>
                <p:nvGrpSpPr>
                  <p:cNvPr id="53" name="组合 52">
                    <a:extLst>
                      <a:ext uri="{FF2B5EF4-FFF2-40B4-BE49-F238E27FC236}">
                        <a16:creationId xmlns:a16="http://schemas.microsoft.com/office/drawing/2014/main" id="{BB26C23D-D2B5-43C9-AA95-F1EA5D6E86D1}"/>
                      </a:ext>
                    </a:extLst>
                  </p:cNvPr>
                  <p:cNvGrpSpPr/>
                  <p:nvPr/>
                </p:nvGrpSpPr>
                <p:grpSpPr>
                  <a:xfrm>
                    <a:off x="-119646" y="4956417"/>
                    <a:ext cx="490266" cy="186261"/>
                    <a:chOff x="-167779" y="4970931"/>
                    <a:chExt cx="490266" cy="186261"/>
                  </a:xfrm>
                </p:grpSpPr>
                <p:cxnSp>
                  <p:nvCxnSpPr>
                    <p:cNvPr id="58" name="直接箭头连接符 57">
                      <a:extLst>
                        <a:ext uri="{FF2B5EF4-FFF2-40B4-BE49-F238E27FC236}">
                          <a16:creationId xmlns:a16="http://schemas.microsoft.com/office/drawing/2014/main" id="{70D1D938-CCC5-4C08-AB4E-1FB36344354B}"/>
                        </a:ext>
                      </a:extLst>
                    </p:cNvPr>
                    <p:cNvCxnSpPr/>
                    <p:nvPr/>
                  </p:nvCxnSpPr>
                  <p:spPr>
                    <a:xfrm>
                      <a:off x="-167779" y="5055293"/>
                      <a:ext cx="490266"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直接连接符 58">
                      <a:extLst>
                        <a:ext uri="{FF2B5EF4-FFF2-40B4-BE49-F238E27FC236}">
                          <a16:creationId xmlns:a16="http://schemas.microsoft.com/office/drawing/2014/main" id="{F2FEB348-58F9-421C-98D8-89A6F1523C1C}"/>
                        </a:ext>
                      </a:extLst>
                    </p:cNvPr>
                    <p:cNvCxnSpPr/>
                    <p:nvPr/>
                  </p:nvCxnSpPr>
                  <p:spPr>
                    <a:xfrm flipV="1">
                      <a:off x="316582" y="497093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组合 53">
                    <a:extLst>
                      <a:ext uri="{FF2B5EF4-FFF2-40B4-BE49-F238E27FC236}">
                        <a16:creationId xmlns:a16="http://schemas.microsoft.com/office/drawing/2014/main" id="{6A445C65-0441-45DC-A28F-0E09258A14DF}"/>
                      </a:ext>
                    </a:extLst>
                  </p:cNvPr>
                  <p:cNvGrpSpPr/>
                  <p:nvPr/>
                </p:nvGrpSpPr>
                <p:grpSpPr>
                  <a:xfrm>
                    <a:off x="533890" y="4947649"/>
                    <a:ext cx="437953" cy="186261"/>
                    <a:chOff x="496976" y="4978191"/>
                    <a:chExt cx="437953" cy="186261"/>
                  </a:xfrm>
                </p:grpSpPr>
                <p:cxnSp>
                  <p:nvCxnSpPr>
                    <p:cNvPr id="56" name="直接箭头连接符 55">
                      <a:extLst>
                        <a:ext uri="{FF2B5EF4-FFF2-40B4-BE49-F238E27FC236}">
                          <a16:creationId xmlns:a16="http://schemas.microsoft.com/office/drawing/2014/main" id="{793812F5-A3F6-47CB-A9A5-91A1237612DC}"/>
                        </a:ext>
                      </a:extLst>
                    </p:cNvPr>
                    <p:cNvCxnSpPr>
                      <a:cxnSpLocks/>
                    </p:cNvCxnSpPr>
                    <p:nvPr/>
                  </p:nvCxnSpPr>
                  <p:spPr>
                    <a:xfrm flipH="1">
                      <a:off x="509872" y="5083759"/>
                      <a:ext cx="425057"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7" name="直接连接符 56">
                      <a:extLst>
                        <a:ext uri="{FF2B5EF4-FFF2-40B4-BE49-F238E27FC236}">
                          <a16:creationId xmlns:a16="http://schemas.microsoft.com/office/drawing/2014/main" id="{BE97AA49-AB1B-4753-B0D9-6DF9224C04E0}"/>
                        </a:ext>
                      </a:extLst>
                    </p:cNvPr>
                    <p:cNvCxnSpPr/>
                    <p:nvPr/>
                  </p:nvCxnSpPr>
                  <p:spPr>
                    <a:xfrm flipV="1">
                      <a:off x="496976" y="4978191"/>
                      <a:ext cx="0" cy="18626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文本框 54">
                    <a:extLst>
                      <a:ext uri="{FF2B5EF4-FFF2-40B4-BE49-F238E27FC236}">
                        <a16:creationId xmlns:a16="http://schemas.microsoft.com/office/drawing/2014/main" id="{AA8EC440-E547-4946-91FA-6E0A020F42C9}"/>
                      </a:ext>
                    </a:extLst>
                  </p:cNvPr>
                  <p:cNvSpPr txBox="1"/>
                  <p:nvPr/>
                </p:nvSpPr>
                <p:spPr>
                  <a:xfrm>
                    <a:off x="-2377" y="5026802"/>
                    <a:ext cx="1052085" cy="489279"/>
                  </a:xfrm>
                  <a:prstGeom prst="rect">
                    <a:avLst/>
                  </a:prstGeom>
                  <a:noFill/>
                </p:spPr>
                <p:txBody>
                  <a:bodyPr wrap="square" rtlCol="0">
                    <a:spAutoFit/>
                  </a:bodyPr>
                  <a:lstStyle/>
                  <a:p>
                    <a:r>
                      <a:rPr lang="en-US" altLang="zh-CN" sz="2200" dirty="0">
                        <a:solidFill>
                          <a:srgbClr val="FF0000"/>
                        </a:solidFill>
                      </a:rPr>
                      <a:t>0.5m</a:t>
                    </a:r>
                    <a:endParaRPr lang="zh-CN" altLang="en-US" sz="2200" dirty="0">
                      <a:solidFill>
                        <a:srgbClr val="FF0000"/>
                      </a:solidFill>
                    </a:endParaRPr>
                  </a:p>
                </p:txBody>
              </p:sp>
            </p:grpSp>
          </p:grpSp>
        </p:grpSp>
        <p:pic>
          <p:nvPicPr>
            <p:cNvPr id="99" name="图片 98">
              <a:extLst>
                <a:ext uri="{FF2B5EF4-FFF2-40B4-BE49-F238E27FC236}">
                  <a16:creationId xmlns:a16="http://schemas.microsoft.com/office/drawing/2014/main" id="{F08854A0-A8D1-4D64-8D45-7B48273DFC7D}"/>
                </a:ext>
              </a:extLst>
            </p:cNvPr>
            <p:cNvPicPr>
              <a:picLocks noChangeAspect="1"/>
            </p:cNvPicPr>
            <p:nvPr/>
          </p:nvPicPr>
          <p:blipFill>
            <a:blip r:embed="rId3"/>
            <a:stretch>
              <a:fillRect/>
            </a:stretch>
          </p:blipFill>
          <p:spPr>
            <a:xfrm rot="16200000">
              <a:off x="6398219" y="4935373"/>
              <a:ext cx="600075" cy="285750"/>
            </a:xfrm>
            <a:prstGeom prst="rect">
              <a:avLst/>
            </a:prstGeom>
          </p:spPr>
        </p:pic>
      </p:grpSp>
      <p:sp>
        <p:nvSpPr>
          <p:cNvPr id="2" name="内容占位符 1">
            <a:extLst>
              <a:ext uri="{FF2B5EF4-FFF2-40B4-BE49-F238E27FC236}">
                <a16:creationId xmlns:a16="http://schemas.microsoft.com/office/drawing/2014/main" id="{57780E21-4438-4369-978C-166614B7409B}"/>
              </a:ext>
            </a:extLst>
          </p:cNvPr>
          <p:cNvSpPr>
            <a:spLocks noGrp="1"/>
          </p:cNvSpPr>
          <p:nvPr>
            <p:ph idx="1"/>
          </p:nvPr>
        </p:nvSpPr>
        <p:spPr>
          <a:xfrm>
            <a:off x="609600" y="1059883"/>
            <a:ext cx="7068691" cy="4840303"/>
          </a:xfrm>
        </p:spPr>
        <p:txBody>
          <a:bodyPr/>
          <a:lstStyle/>
          <a:p>
            <a:r>
              <a:rPr lang="en-US" altLang="zh-CN" dirty="0"/>
              <a:t>The dose level in the tunnel is so high that would damage cables, fibers and electronics in the tunnel without shielding.</a:t>
            </a:r>
          </a:p>
          <a:p>
            <a:r>
              <a:rPr lang="en-US" altLang="zh-CN" dirty="0"/>
              <a:t>Add lead/concrete block to protect the cables on the cable trays. The cable trays are located in the inner wall. </a:t>
            </a:r>
          </a:p>
          <a:p>
            <a:r>
              <a:rPr lang="en-US" altLang="zh-CN" dirty="0"/>
              <a:t>Auxiliary tunnels with mazes are designed to contain all electronics.</a:t>
            </a:r>
          </a:p>
        </p:txBody>
      </p:sp>
      <p:sp>
        <p:nvSpPr>
          <p:cNvPr id="3" name="标题 2">
            <a:extLst>
              <a:ext uri="{FF2B5EF4-FFF2-40B4-BE49-F238E27FC236}">
                <a16:creationId xmlns:a16="http://schemas.microsoft.com/office/drawing/2014/main" id="{F5316A04-198A-4C41-85CB-418792324979}"/>
              </a:ext>
            </a:extLst>
          </p:cNvPr>
          <p:cNvSpPr>
            <a:spLocks noGrp="1"/>
          </p:cNvSpPr>
          <p:nvPr>
            <p:ph type="title"/>
          </p:nvPr>
        </p:nvSpPr>
        <p:spPr>
          <a:xfrm>
            <a:off x="666712" y="142852"/>
            <a:ext cx="11621976" cy="725470"/>
          </a:xfrm>
        </p:spPr>
        <p:txBody>
          <a:bodyPr>
            <a:normAutofit fontScale="90000"/>
          </a:bodyPr>
          <a:lstStyle/>
          <a:p>
            <a:r>
              <a:rPr lang="en-US" altLang="zh-CN" dirty="0"/>
              <a:t>CEPC TDR scheme: collider tunnel and auxiliary tunnel maze</a:t>
            </a:r>
            <a:endParaRPr lang="zh-CN" altLang="en-US" dirty="0"/>
          </a:p>
        </p:txBody>
      </p:sp>
      <p:sp>
        <p:nvSpPr>
          <p:cNvPr id="4" name="灯片编号占位符 3">
            <a:extLst>
              <a:ext uri="{FF2B5EF4-FFF2-40B4-BE49-F238E27FC236}">
                <a16:creationId xmlns:a16="http://schemas.microsoft.com/office/drawing/2014/main" id="{51CFCCEC-6410-4CC6-9601-25870410E03E}"/>
              </a:ext>
            </a:extLst>
          </p:cNvPr>
          <p:cNvSpPr>
            <a:spLocks noGrp="1"/>
          </p:cNvSpPr>
          <p:nvPr>
            <p:ph type="sldNum" sz="quarter" idx="12"/>
          </p:nvPr>
        </p:nvSpPr>
        <p:spPr>
          <a:xfrm>
            <a:off x="9258431" y="6324578"/>
            <a:ext cx="2844800" cy="365125"/>
          </a:xfrm>
        </p:spPr>
        <p:txBody>
          <a:bodyPr/>
          <a:lstStyle/>
          <a:p>
            <a:fld id="{F15E9139-A00B-4B2A-98A6-095DC08F1345}" type="slidenum">
              <a:rPr lang="zh-CN" altLang="en-US" smtClean="0"/>
              <a:pPr/>
              <a:t>5</a:t>
            </a:fld>
            <a:endParaRPr lang="zh-CN" altLang="en-US"/>
          </a:p>
        </p:txBody>
      </p:sp>
      <p:grpSp>
        <p:nvGrpSpPr>
          <p:cNvPr id="81" name="组合 80">
            <a:extLst>
              <a:ext uri="{FF2B5EF4-FFF2-40B4-BE49-F238E27FC236}">
                <a16:creationId xmlns:a16="http://schemas.microsoft.com/office/drawing/2014/main" id="{FFBD25B7-FA52-4EE4-8AC8-08EE377F47FC}"/>
              </a:ext>
            </a:extLst>
          </p:cNvPr>
          <p:cNvGrpSpPr/>
          <p:nvPr/>
        </p:nvGrpSpPr>
        <p:grpSpPr>
          <a:xfrm>
            <a:off x="603942" y="3619123"/>
            <a:ext cx="5224093" cy="3248911"/>
            <a:chOff x="71274" y="3467993"/>
            <a:chExt cx="5259327" cy="3442802"/>
          </a:xfrm>
        </p:grpSpPr>
        <p:pic>
          <p:nvPicPr>
            <p:cNvPr id="77" name="图片 76">
              <a:extLst>
                <a:ext uri="{FF2B5EF4-FFF2-40B4-BE49-F238E27FC236}">
                  <a16:creationId xmlns:a16="http://schemas.microsoft.com/office/drawing/2014/main" id="{FA34E04E-38DC-47E1-B7A9-8FAF2AC37178}"/>
                </a:ext>
              </a:extLst>
            </p:cNvPr>
            <p:cNvPicPr>
              <a:picLocks noChangeAspect="1"/>
            </p:cNvPicPr>
            <p:nvPr/>
          </p:nvPicPr>
          <p:blipFill>
            <a:blip r:embed="rId4"/>
            <a:stretch>
              <a:fillRect/>
            </a:stretch>
          </p:blipFill>
          <p:spPr>
            <a:xfrm>
              <a:off x="71274" y="3467993"/>
              <a:ext cx="4674560" cy="3442802"/>
            </a:xfrm>
            <a:prstGeom prst="rect">
              <a:avLst/>
            </a:prstGeom>
          </p:spPr>
        </p:pic>
        <p:grpSp>
          <p:nvGrpSpPr>
            <p:cNvPr id="6" name="组合 5">
              <a:extLst>
                <a:ext uri="{FF2B5EF4-FFF2-40B4-BE49-F238E27FC236}">
                  <a16:creationId xmlns:a16="http://schemas.microsoft.com/office/drawing/2014/main" id="{3DE4D080-33DE-47FA-8D83-9690008A2856}"/>
                </a:ext>
              </a:extLst>
            </p:cNvPr>
            <p:cNvGrpSpPr/>
            <p:nvPr/>
          </p:nvGrpSpPr>
          <p:grpSpPr>
            <a:xfrm>
              <a:off x="554408" y="3643081"/>
              <a:ext cx="4051511" cy="2493854"/>
              <a:chOff x="577029" y="2816974"/>
              <a:chExt cx="4564322" cy="3037248"/>
            </a:xfrm>
          </p:grpSpPr>
          <p:grpSp>
            <p:nvGrpSpPr>
              <p:cNvPr id="13" name="组合 12">
                <a:extLst>
                  <a:ext uri="{FF2B5EF4-FFF2-40B4-BE49-F238E27FC236}">
                    <a16:creationId xmlns:a16="http://schemas.microsoft.com/office/drawing/2014/main" id="{0F3A0B99-09EA-47BB-8580-99CF0B659C70}"/>
                  </a:ext>
                </a:extLst>
              </p:cNvPr>
              <p:cNvGrpSpPr/>
              <p:nvPr/>
            </p:nvGrpSpPr>
            <p:grpSpPr>
              <a:xfrm>
                <a:off x="2767827" y="3505586"/>
                <a:ext cx="1802433" cy="2348636"/>
                <a:chOff x="2752946" y="2214457"/>
                <a:chExt cx="1802433" cy="2348636"/>
              </a:xfrm>
            </p:grpSpPr>
            <p:sp>
              <p:nvSpPr>
                <p:cNvPr id="7" name="文本框 6">
                  <a:extLst>
                    <a:ext uri="{FF2B5EF4-FFF2-40B4-BE49-F238E27FC236}">
                      <a16:creationId xmlns:a16="http://schemas.microsoft.com/office/drawing/2014/main" id="{FD679570-A972-4A9B-B598-C85D17AB83D5}"/>
                    </a:ext>
                  </a:extLst>
                </p:cNvPr>
                <p:cNvSpPr txBox="1"/>
                <p:nvPr/>
              </p:nvSpPr>
              <p:spPr>
                <a:xfrm>
                  <a:off x="2752946" y="3836397"/>
                  <a:ext cx="1047205" cy="369332"/>
                </a:xfrm>
                <a:prstGeom prst="rect">
                  <a:avLst/>
                </a:prstGeom>
                <a:noFill/>
              </p:spPr>
              <p:txBody>
                <a:bodyPr wrap="square" rtlCol="0">
                  <a:spAutoFit/>
                </a:bodyPr>
                <a:lstStyle/>
                <a:p>
                  <a:r>
                    <a:rPr lang="en-US" altLang="zh-CN" dirty="0"/>
                    <a:t>collider</a:t>
                  </a:r>
                  <a:endParaRPr lang="zh-CN" altLang="en-US" dirty="0"/>
                </a:p>
              </p:txBody>
            </p:sp>
            <p:sp>
              <p:nvSpPr>
                <p:cNvPr id="8" name="文本框 7">
                  <a:extLst>
                    <a:ext uri="{FF2B5EF4-FFF2-40B4-BE49-F238E27FC236}">
                      <a16:creationId xmlns:a16="http://schemas.microsoft.com/office/drawing/2014/main" id="{9B23B868-3306-4FA2-83E5-169001CB179D}"/>
                    </a:ext>
                  </a:extLst>
                </p:cNvPr>
                <p:cNvSpPr txBox="1"/>
                <p:nvPr/>
              </p:nvSpPr>
              <p:spPr>
                <a:xfrm>
                  <a:off x="3187227" y="2214457"/>
                  <a:ext cx="1368152" cy="369332"/>
                </a:xfrm>
                <a:prstGeom prst="rect">
                  <a:avLst/>
                </a:prstGeom>
                <a:noFill/>
              </p:spPr>
              <p:txBody>
                <a:bodyPr wrap="square" rtlCol="0">
                  <a:spAutoFit/>
                </a:bodyPr>
                <a:lstStyle/>
                <a:p>
                  <a:r>
                    <a:rPr lang="en-US" altLang="zh-CN" dirty="0"/>
                    <a:t>booster</a:t>
                  </a:r>
                  <a:endParaRPr lang="zh-CN" altLang="en-US" dirty="0"/>
                </a:p>
              </p:txBody>
            </p:sp>
            <p:sp>
              <p:nvSpPr>
                <p:cNvPr id="9" name="文本框 8">
                  <a:extLst>
                    <a:ext uri="{FF2B5EF4-FFF2-40B4-BE49-F238E27FC236}">
                      <a16:creationId xmlns:a16="http://schemas.microsoft.com/office/drawing/2014/main" id="{816A44A7-8E4F-4B83-A49B-058CB18B0586}"/>
                    </a:ext>
                  </a:extLst>
                </p:cNvPr>
                <p:cNvSpPr txBox="1"/>
                <p:nvPr/>
              </p:nvSpPr>
              <p:spPr>
                <a:xfrm>
                  <a:off x="2927684" y="3067201"/>
                  <a:ext cx="1599260" cy="646331"/>
                </a:xfrm>
                <a:prstGeom prst="rect">
                  <a:avLst/>
                </a:prstGeom>
                <a:noFill/>
              </p:spPr>
              <p:txBody>
                <a:bodyPr wrap="square" rtlCol="0">
                  <a:spAutoFit/>
                </a:bodyPr>
                <a:lstStyle/>
                <a:p>
                  <a:r>
                    <a:rPr lang="en-US" altLang="zh-CN" dirty="0"/>
                    <a:t>Lead/concrete block</a:t>
                  </a:r>
                  <a:endParaRPr lang="zh-CN" altLang="en-US" dirty="0"/>
                </a:p>
              </p:txBody>
            </p:sp>
            <p:sp>
              <p:nvSpPr>
                <p:cNvPr id="10" name="文本框 9">
                  <a:extLst>
                    <a:ext uri="{FF2B5EF4-FFF2-40B4-BE49-F238E27FC236}">
                      <a16:creationId xmlns:a16="http://schemas.microsoft.com/office/drawing/2014/main" id="{2AFF9729-D3A5-4175-B2D7-74DB2C8A0856}"/>
                    </a:ext>
                  </a:extLst>
                </p:cNvPr>
                <p:cNvSpPr txBox="1"/>
                <p:nvPr/>
              </p:nvSpPr>
              <p:spPr>
                <a:xfrm>
                  <a:off x="2763450" y="4193761"/>
                  <a:ext cx="1368152" cy="369332"/>
                </a:xfrm>
                <a:prstGeom prst="rect">
                  <a:avLst/>
                </a:prstGeom>
                <a:noFill/>
              </p:spPr>
              <p:txBody>
                <a:bodyPr wrap="square" rtlCol="0">
                  <a:spAutoFit/>
                </a:bodyPr>
                <a:lstStyle/>
                <a:p>
                  <a:r>
                    <a:rPr lang="en-US" altLang="zh-CN" dirty="0"/>
                    <a:t>support</a:t>
                  </a:r>
                  <a:endParaRPr lang="zh-CN" altLang="en-US" dirty="0"/>
                </a:p>
              </p:txBody>
            </p:sp>
          </p:grpSp>
          <p:sp>
            <p:nvSpPr>
              <p:cNvPr id="5" name="文本框 4">
                <a:extLst>
                  <a:ext uri="{FF2B5EF4-FFF2-40B4-BE49-F238E27FC236}">
                    <a16:creationId xmlns:a16="http://schemas.microsoft.com/office/drawing/2014/main" id="{F84A46CF-A324-4FE5-8D59-1A135288AFC0}"/>
                  </a:ext>
                </a:extLst>
              </p:cNvPr>
              <p:cNvSpPr txBox="1"/>
              <p:nvPr/>
            </p:nvSpPr>
            <p:spPr>
              <a:xfrm>
                <a:off x="4070876" y="2816974"/>
                <a:ext cx="1070475" cy="369332"/>
              </a:xfrm>
              <a:prstGeom prst="rect">
                <a:avLst/>
              </a:prstGeom>
              <a:noFill/>
            </p:spPr>
            <p:txBody>
              <a:bodyPr wrap="square" rtlCol="0">
                <a:spAutoFit/>
              </a:bodyPr>
              <a:lstStyle/>
              <a:p>
                <a:r>
                  <a:rPr lang="en-US" altLang="zh-CN" dirty="0">
                    <a:solidFill>
                      <a:srgbClr val="FFFF00"/>
                    </a:solidFill>
                  </a:rPr>
                  <a:t>internal</a:t>
                </a:r>
                <a:endParaRPr lang="zh-CN" altLang="en-US" dirty="0">
                  <a:solidFill>
                    <a:srgbClr val="FFFF00"/>
                  </a:solidFill>
                </a:endParaRPr>
              </a:p>
            </p:txBody>
          </p:sp>
          <p:sp>
            <p:nvSpPr>
              <p:cNvPr id="61" name="文本框 60">
                <a:extLst>
                  <a:ext uri="{FF2B5EF4-FFF2-40B4-BE49-F238E27FC236}">
                    <a16:creationId xmlns:a16="http://schemas.microsoft.com/office/drawing/2014/main" id="{12A5E3F0-9149-45E4-A04B-DE74F3E57E94}"/>
                  </a:ext>
                </a:extLst>
              </p:cNvPr>
              <p:cNvSpPr txBox="1"/>
              <p:nvPr/>
            </p:nvSpPr>
            <p:spPr>
              <a:xfrm>
                <a:off x="577029" y="2847494"/>
                <a:ext cx="1070475" cy="369332"/>
              </a:xfrm>
              <a:prstGeom prst="rect">
                <a:avLst/>
              </a:prstGeom>
              <a:noFill/>
            </p:spPr>
            <p:txBody>
              <a:bodyPr wrap="square" rtlCol="0">
                <a:spAutoFit/>
              </a:bodyPr>
              <a:lstStyle/>
              <a:p>
                <a:r>
                  <a:rPr lang="en-US" altLang="zh-CN" dirty="0">
                    <a:solidFill>
                      <a:srgbClr val="FFFF00"/>
                    </a:solidFill>
                  </a:rPr>
                  <a:t>external</a:t>
                </a:r>
                <a:endParaRPr lang="zh-CN" altLang="en-US" dirty="0">
                  <a:solidFill>
                    <a:srgbClr val="FFFF00"/>
                  </a:solidFill>
                </a:endParaRPr>
              </a:p>
            </p:txBody>
          </p:sp>
        </p:grpSp>
        <p:sp>
          <p:nvSpPr>
            <p:cNvPr id="11" name="左中括号 10">
              <a:extLst>
                <a:ext uri="{FF2B5EF4-FFF2-40B4-BE49-F238E27FC236}">
                  <a16:creationId xmlns:a16="http://schemas.microsoft.com/office/drawing/2014/main" id="{18E62103-AEE1-49C0-A5C3-8FF24964F31B}"/>
                </a:ext>
              </a:extLst>
            </p:cNvPr>
            <p:cNvSpPr/>
            <p:nvPr/>
          </p:nvSpPr>
          <p:spPr>
            <a:xfrm rot="16200000">
              <a:off x="4111594" y="5961034"/>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左中括号 61">
              <a:extLst>
                <a:ext uri="{FF2B5EF4-FFF2-40B4-BE49-F238E27FC236}">
                  <a16:creationId xmlns:a16="http://schemas.microsoft.com/office/drawing/2014/main" id="{501C1FD9-681A-4F4A-BA78-221E125D5D87}"/>
                </a:ext>
              </a:extLst>
            </p:cNvPr>
            <p:cNvSpPr/>
            <p:nvPr/>
          </p:nvSpPr>
          <p:spPr>
            <a:xfrm rot="16200000">
              <a:off x="4111594" y="5779300"/>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左中括号 62">
              <a:extLst>
                <a:ext uri="{FF2B5EF4-FFF2-40B4-BE49-F238E27FC236}">
                  <a16:creationId xmlns:a16="http://schemas.microsoft.com/office/drawing/2014/main" id="{33D88444-A70C-491D-9377-DED3C6F95AB0}"/>
                </a:ext>
              </a:extLst>
            </p:cNvPr>
            <p:cNvSpPr/>
            <p:nvPr/>
          </p:nvSpPr>
          <p:spPr>
            <a:xfrm rot="16200000">
              <a:off x="4111594" y="5586136"/>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左中括号 63">
              <a:extLst>
                <a:ext uri="{FF2B5EF4-FFF2-40B4-BE49-F238E27FC236}">
                  <a16:creationId xmlns:a16="http://schemas.microsoft.com/office/drawing/2014/main" id="{DD6BC9ED-A800-4229-9654-2A94856607B5}"/>
                </a:ext>
              </a:extLst>
            </p:cNvPr>
            <p:cNvSpPr/>
            <p:nvPr/>
          </p:nvSpPr>
          <p:spPr>
            <a:xfrm rot="16200000">
              <a:off x="4111594" y="5373947"/>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5" name="左中括号 64">
              <a:extLst>
                <a:ext uri="{FF2B5EF4-FFF2-40B4-BE49-F238E27FC236}">
                  <a16:creationId xmlns:a16="http://schemas.microsoft.com/office/drawing/2014/main" id="{021AC945-F540-41B2-BF21-6FC19B59B5BC}"/>
                </a:ext>
              </a:extLst>
            </p:cNvPr>
            <p:cNvSpPr/>
            <p:nvPr/>
          </p:nvSpPr>
          <p:spPr>
            <a:xfrm rot="16200000">
              <a:off x="4111594" y="5176948"/>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左中括号 65">
              <a:extLst>
                <a:ext uri="{FF2B5EF4-FFF2-40B4-BE49-F238E27FC236}">
                  <a16:creationId xmlns:a16="http://schemas.microsoft.com/office/drawing/2014/main" id="{827042FB-99D8-4212-B510-5ED6E66695F6}"/>
                </a:ext>
              </a:extLst>
            </p:cNvPr>
            <p:cNvSpPr/>
            <p:nvPr/>
          </p:nvSpPr>
          <p:spPr>
            <a:xfrm rot="16200000">
              <a:off x="4111594" y="4960924"/>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7" name="文本框 66">
              <a:extLst>
                <a:ext uri="{FF2B5EF4-FFF2-40B4-BE49-F238E27FC236}">
                  <a16:creationId xmlns:a16="http://schemas.microsoft.com/office/drawing/2014/main" id="{2E2F6D10-DF44-4D10-A15D-FAA19DF68F17}"/>
                </a:ext>
              </a:extLst>
            </p:cNvPr>
            <p:cNvSpPr txBox="1"/>
            <p:nvPr/>
          </p:nvSpPr>
          <p:spPr>
            <a:xfrm>
              <a:off x="4521121" y="4866227"/>
              <a:ext cx="809480" cy="646331"/>
            </a:xfrm>
            <a:prstGeom prst="rect">
              <a:avLst/>
            </a:prstGeom>
            <a:noFill/>
          </p:spPr>
          <p:txBody>
            <a:bodyPr wrap="square">
              <a:spAutoFit/>
            </a:bodyPr>
            <a:lstStyle/>
            <a:p>
              <a:r>
                <a:rPr lang="en-US" altLang="zh-CN" dirty="0"/>
                <a:t>cable trays</a:t>
              </a:r>
              <a:endParaRPr lang="zh-CN" altLang="en-US" dirty="0"/>
            </a:p>
          </p:txBody>
        </p:sp>
        <p:sp>
          <p:nvSpPr>
            <p:cNvPr id="68" name="左中括号 67">
              <a:extLst>
                <a:ext uri="{FF2B5EF4-FFF2-40B4-BE49-F238E27FC236}">
                  <a16:creationId xmlns:a16="http://schemas.microsoft.com/office/drawing/2014/main" id="{9066CD50-59FA-4705-A97C-6BBED870F98A}"/>
                </a:ext>
              </a:extLst>
            </p:cNvPr>
            <p:cNvSpPr/>
            <p:nvPr/>
          </p:nvSpPr>
          <p:spPr>
            <a:xfrm rot="16200000">
              <a:off x="4111594" y="4744900"/>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9" name="左中括号 68">
              <a:extLst>
                <a:ext uri="{FF2B5EF4-FFF2-40B4-BE49-F238E27FC236}">
                  <a16:creationId xmlns:a16="http://schemas.microsoft.com/office/drawing/2014/main" id="{E6DB6BEE-0B7B-4B60-AF76-B38B897CBCC9}"/>
                </a:ext>
              </a:extLst>
            </p:cNvPr>
            <p:cNvSpPr/>
            <p:nvPr/>
          </p:nvSpPr>
          <p:spPr>
            <a:xfrm rot="16200000">
              <a:off x="4111594" y="4528876"/>
              <a:ext cx="45719" cy="25721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0" name="直接箭头连接符 69">
              <a:extLst>
                <a:ext uri="{FF2B5EF4-FFF2-40B4-BE49-F238E27FC236}">
                  <a16:creationId xmlns:a16="http://schemas.microsoft.com/office/drawing/2014/main" id="{95C08F3A-4F51-4B64-958C-3EA27ECE88AF}"/>
                </a:ext>
              </a:extLst>
            </p:cNvPr>
            <p:cNvCxnSpPr>
              <a:cxnSpLocks/>
            </p:cNvCxnSpPr>
            <p:nvPr/>
          </p:nvCxnSpPr>
          <p:spPr>
            <a:xfrm flipH="1">
              <a:off x="885897" y="4804313"/>
              <a:ext cx="3377162" cy="3150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文本框 70">
              <a:extLst>
                <a:ext uri="{FF2B5EF4-FFF2-40B4-BE49-F238E27FC236}">
                  <a16:creationId xmlns:a16="http://schemas.microsoft.com/office/drawing/2014/main" id="{6D96FCD4-94ED-41A6-A27B-0DA6DFE479F8}"/>
                </a:ext>
              </a:extLst>
            </p:cNvPr>
            <p:cNvSpPr txBox="1"/>
            <p:nvPr/>
          </p:nvSpPr>
          <p:spPr>
            <a:xfrm>
              <a:off x="1063790" y="4395086"/>
              <a:ext cx="805879" cy="430887"/>
            </a:xfrm>
            <a:prstGeom prst="rect">
              <a:avLst/>
            </a:prstGeom>
            <a:noFill/>
          </p:spPr>
          <p:txBody>
            <a:bodyPr wrap="square" rtlCol="0">
              <a:spAutoFit/>
            </a:bodyPr>
            <a:lstStyle/>
            <a:p>
              <a:r>
                <a:rPr lang="en-US" altLang="zh-CN" sz="2200" dirty="0">
                  <a:solidFill>
                    <a:srgbClr val="FF0000"/>
                  </a:solidFill>
                </a:rPr>
                <a:t>6m</a:t>
              </a:r>
              <a:endParaRPr lang="zh-CN" altLang="en-US" sz="2200" dirty="0">
                <a:solidFill>
                  <a:srgbClr val="FF0000"/>
                </a:solidFill>
              </a:endParaRPr>
            </a:p>
          </p:txBody>
        </p:sp>
        <p:cxnSp>
          <p:nvCxnSpPr>
            <p:cNvPr id="72" name="直接箭头连接符 71">
              <a:extLst>
                <a:ext uri="{FF2B5EF4-FFF2-40B4-BE49-F238E27FC236}">
                  <a16:creationId xmlns:a16="http://schemas.microsoft.com/office/drawing/2014/main" id="{F1B517B6-CC2A-41B7-9D33-9612AEA8A339}"/>
                </a:ext>
              </a:extLst>
            </p:cNvPr>
            <p:cNvCxnSpPr>
              <a:cxnSpLocks/>
            </p:cNvCxnSpPr>
            <p:nvPr/>
          </p:nvCxnSpPr>
          <p:spPr>
            <a:xfrm>
              <a:off x="2519184" y="3683539"/>
              <a:ext cx="0" cy="2481765"/>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文本框 73">
              <a:extLst>
                <a:ext uri="{FF2B5EF4-FFF2-40B4-BE49-F238E27FC236}">
                  <a16:creationId xmlns:a16="http://schemas.microsoft.com/office/drawing/2014/main" id="{AF5A5B3C-DD81-49D1-BB06-CEE9DF70D18A}"/>
                </a:ext>
              </a:extLst>
            </p:cNvPr>
            <p:cNvSpPr txBox="1"/>
            <p:nvPr/>
          </p:nvSpPr>
          <p:spPr>
            <a:xfrm>
              <a:off x="2016603" y="3823853"/>
              <a:ext cx="805879" cy="430887"/>
            </a:xfrm>
            <a:prstGeom prst="rect">
              <a:avLst/>
            </a:prstGeom>
            <a:noFill/>
          </p:spPr>
          <p:txBody>
            <a:bodyPr wrap="square" rtlCol="0">
              <a:spAutoFit/>
            </a:bodyPr>
            <a:lstStyle/>
            <a:p>
              <a:r>
                <a:rPr lang="en-US" altLang="zh-CN" sz="2200" dirty="0">
                  <a:solidFill>
                    <a:srgbClr val="FF0000"/>
                  </a:solidFill>
                </a:rPr>
                <a:t>5m</a:t>
              </a:r>
              <a:endParaRPr lang="zh-CN" altLang="en-US" sz="2200" dirty="0">
                <a:solidFill>
                  <a:srgbClr val="FF0000"/>
                </a:solidFill>
              </a:endParaRPr>
            </a:p>
          </p:txBody>
        </p:sp>
      </p:grpSp>
      <p:pic>
        <p:nvPicPr>
          <p:cNvPr id="14" name="图片 13">
            <a:extLst>
              <a:ext uri="{FF2B5EF4-FFF2-40B4-BE49-F238E27FC236}">
                <a16:creationId xmlns:a16="http://schemas.microsoft.com/office/drawing/2014/main" id="{9C032B56-FD38-4A99-BC76-A1BFDE9B4CC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266383" y="756631"/>
            <a:ext cx="4092080" cy="2842109"/>
          </a:xfrm>
          <a:prstGeom prst="rect">
            <a:avLst/>
          </a:prstGeom>
        </p:spPr>
      </p:pic>
      <p:sp>
        <p:nvSpPr>
          <p:cNvPr id="86" name="文本框 85">
            <a:extLst>
              <a:ext uri="{FF2B5EF4-FFF2-40B4-BE49-F238E27FC236}">
                <a16:creationId xmlns:a16="http://schemas.microsoft.com/office/drawing/2014/main" id="{EEBF1697-6ED7-43AC-B5B3-C72B0ECCFE30}"/>
              </a:ext>
            </a:extLst>
          </p:cNvPr>
          <p:cNvSpPr txBox="1"/>
          <p:nvPr/>
        </p:nvSpPr>
        <p:spPr>
          <a:xfrm>
            <a:off x="7781079" y="1756888"/>
            <a:ext cx="1084059" cy="646331"/>
          </a:xfrm>
          <a:prstGeom prst="rect">
            <a:avLst/>
          </a:prstGeom>
          <a:noFill/>
        </p:spPr>
        <p:txBody>
          <a:bodyPr wrap="square" rtlCol="0">
            <a:spAutoFit/>
          </a:bodyPr>
          <a:lstStyle/>
          <a:p>
            <a:r>
              <a:rPr lang="en-US" altLang="zh-CN" dirty="0"/>
              <a:t>Auxiliary tunnel</a:t>
            </a:r>
            <a:endParaRPr lang="zh-CN" altLang="en-US" dirty="0"/>
          </a:p>
        </p:txBody>
      </p:sp>
      <p:sp>
        <p:nvSpPr>
          <p:cNvPr id="87" name="文本框 86">
            <a:extLst>
              <a:ext uri="{FF2B5EF4-FFF2-40B4-BE49-F238E27FC236}">
                <a16:creationId xmlns:a16="http://schemas.microsoft.com/office/drawing/2014/main" id="{7CF8AFA1-C6D5-4C3E-A2FA-FE07091728C2}"/>
              </a:ext>
            </a:extLst>
          </p:cNvPr>
          <p:cNvSpPr txBox="1"/>
          <p:nvPr/>
        </p:nvSpPr>
        <p:spPr>
          <a:xfrm>
            <a:off x="10152161" y="1537380"/>
            <a:ext cx="1206302" cy="286176"/>
          </a:xfrm>
          <a:prstGeom prst="rect">
            <a:avLst/>
          </a:prstGeom>
          <a:noFill/>
        </p:spPr>
        <p:txBody>
          <a:bodyPr wrap="square" rtlCol="0">
            <a:spAutoFit/>
          </a:bodyPr>
          <a:lstStyle/>
          <a:p>
            <a:r>
              <a:rPr lang="en-US" altLang="zh-CN" dirty="0"/>
              <a:t>booster</a:t>
            </a:r>
            <a:endParaRPr lang="zh-CN" altLang="en-US" dirty="0"/>
          </a:p>
        </p:txBody>
      </p:sp>
      <p:sp>
        <p:nvSpPr>
          <p:cNvPr id="90" name="文本框 89">
            <a:extLst>
              <a:ext uri="{FF2B5EF4-FFF2-40B4-BE49-F238E27FC236}">
                <a16:creationId xmlns:a16="http://schemas.microsoft.com/office/drawing/2014/main" id="{E972EDDA-CBAA-4AB9-8F98-3C478B9A9637}"/>
              </a:ext>
            </a:extLst>
          </p:cNvPr>
          <p:cNvSpPr txBox="1"/>
          <p:nvPr/>
        </p:nvSpPr>
        <p:spPr>
          <a:xfrm>
            <a:off x="10141230" y="2110675"/>
            <a:ext cx="923322" cy="286176"/>
          </a:xfrm>
          <a:prstGeom prst="rect">
            <a:avLst/>
          </a:prstGeom>
          <a:noFill/>
        </p:spPr>
        <p:txBody>
          <a:bodyPr wrap="square" rtlCol="0">
            <a:spAutoFit/>
          </a:bodyPr>
          <a:lstStyle/>
          <a:p>
            <a:r>
              <a:rPr lang="en-US" altLang="zh-CN" dirty="0"/>
              <a:t>collider</a:t>
            </a:r>
            <a:endParaRPr lang="zh-CN" altLang="en-US" dirty="0"/>
          </a:p>
        </p:txBody>
      </p:sp>
      <p:sp>
        <p:nvSpPr>
          <p:cNvPr id="91" name="文本框 90">
            <a:extLst>
              <a:ext uri="{FF2B5EF4-FFF2-40B4-BE49-F238E27FC236}">
                <a16:creationId xmlns:a16="http://schemas.microsoft.com/office/drawing/2014/main" id="{299112DC-08ED-494D-B02A-597D87DE2C8C}"/>
              </a:ext>
            </a:extLst>
          </p:cNvPr>
          <p:cNvSpPr txBox="1"/>
          <p:nvPr/>
        </p:nvSpPr>
        <p:spPr>
          <a:xfrm>
            <a:off x="9880869" y="5100490"/>
            <a:ext cx="923322" cy="286176"/>
          </a:xfrm>
          <a:prstGeom prst="rect">
            <a:avLst/>
          </a:prstGeom>
          <a:noFill/>
        </p:spPr>
        <p:txBody>
          <a:bodyPr wrap="square" rtlCol="0">
            <a:spAutoFit/>
          </a:bodyPr>
          <a:lstStyle/>
          <a:p>
            <a:r>
              <a:rPr lang="en-US" altLang="zh-CN" dirty="0"/>
              <a:t>collider</a:t>
            </a:r>
            <a:endParaRPr lang="zh-CN" altLang="en-US" dirty="0"/>
          </a:p>
        </p:txBody>
      </p:sp>
      <p:sp>
        <p:nvSpPr>
          <p:cNvPr id="92" name="文本框 91">
            <a:extLst>
              <a:ext uri="{FF2B5EF4-FFF2-40B4-BE49-F238E27FC236}">
                <a16:creationId xmlns:a16="http://schemas.microsoft.com/office/drawing/2014/main" id="{FDC115D1-14F4-42A2-AB41-B8B68A87425C}"/>
              </a:ext>
            </a:extLst>
          </p:cNvPr>
          <p:cNvSpPr txBox="1"/>
          <p:nvPr/>
        </p:nvSpPr>
        <p:spPr>
          <a:xfrm>
            <a:off x="10486198" y="797252"/>
            <a:ext cx="943839" cy="286176"/>
          </a:xfrm>
          <a:prstGeom prst="rect">
            <a:avLst/>
          </a:prstGeom>
          <a:noFill/>
        </p:spPr>
        <p:txBody>
          <a:bodyPr wrap="square" rtlCol="0">
            <a:spAutoFit/>
          </a:bodyPr>
          <a:lstStyle/>
          <a:p>
            <a:r>
              <a:rPr lang="en-US" altLang="zh-CN" dirty="0">
                <a:solidFill>
                  <a:srgbClr val="FFFF00"/>
                </a:solidFill>
              </a:rPr>
              <a:t>internal</a:t>
            </a:r>
            <a:endParaRPr lang="zh-CN" altLang="en-US" dirty="0">
              <a:solidFill>
                <a:srgbClr val="FFFF00"/>
              </a:solidFill>
            </a:endParaRPr>
          </a:p>
        </p:txBody>
      </p:sp>
      <p:sp>
        <p:nvSpPr>
          <p:cNvPr id="93" name="文本框 92">
            <a:extLst>
              <a:ext uri="{FF2B5EF4-FFF2-40B4-BE49-F238E27FC236}">
                <a16:creationId xmlns:a16="http://schemas.microsoft.com/office/drawing/2014/main" id="{3D28B16B-7712-40B0-8D07-F1384847211C}"/>
              </a:ext>
            </a:extLst>
          </p:cNvPr>
          <p:cNvSpPr txBox="1"/>
          <p:nvPr/>
        </p:nvSpPr>
        <p:spPr>
          <a:xfrm>
            <a:off x="7628796" y="805577"/>
            <a:ext cx="943839" cy="286176"/>
          </a:xfrm>
          <a:prstGeom prst="rect">
            <a:avLst/>
          </a:prstGeom>
          <a:noFill/>
        </p:spPr>
        <p:txBody>
          <a:bodyPr wrap="square" rtlCol="0">
            <a:spAutoFit/>
          </a:bodyPr>
          <a:lstStyle/>
          <a:p>
            <a:r>
              <a:rPr lang="en-US" altLang="zh-CN" dirty="0">
                <a:solidFill>
                  <a:srgbClr val="FFFF00"/>
                </a:solidFill>
              </a:rPr>
              <a:t>external</a:t>
            </a:r>
            <a:endParaRPr lang="zh-CN" altLang="en-US" dirty="0">
              <a:solidFill>
                <a:srgbClr val="FFFF00"/>
              </a:solidFill>
            </a:endParaRPr>
          </a:p>
        </p:txBody>
      </p:sp>
      <p:sp>
        <p:nvSpPr>
          <p:cNvPr id="94" name="文本框 93">
            <a:extLst>
              <a:ext uri="{FF2B5EF4-FFF2-40B4-BE49-F238E27FC236}">
                <a16:creationId xmlns:a16="http://schemas.microsoft.com/office/drawing/2014/main" id="{EA1C0BA4-26A1-4F0B-B6C0-5622298F4B35}"/>
              </a:ext>
            </a:extLst>
          </p:cNvPr>
          <p:cNvSpPr txBox="1"/>
          <p:nvPr/>
        </p:nvSpPr>
        <p:spPr>
          <a:xfrm>
            <a:off x="11026133" y="3548531"/>
            <a:ext cx="943839" cy="369332"/>
          </a:xfrm>
          <a:prstGeom prst="rect">
            <a:avLst/>
          </a:prstGeom>
          <a:noFill/>
        </p:spPr>
        <p:txBody>
          <a:bodyPr wrap="square" rtlCol="0">
            <a:spAutoFit/>
          </a:bodyPr>
          <a:lstStyle/>
          <a:p>
            <a:r>
              <a:rPr lang="en-US" altLang="zh-CN" dirty="0"/>
              <a:t>internal</a:t>
            </a:r>
            <a:endParaRPr lang="zh-CN" altLang="en-US" dirty="0"/>
          </a:p>
        </p:txBody>
      </p:sp>
      <p:sp>
        <p:nvSpPr>
          <p:cNvPr id="95" name="文本框 94">
            <a:extLst>
              <a:ext uri="{FF2B5EF4-FFF2-40B4-BE49-F238E27FC236}">
                <a16:creationId xmlns:a16="http://schemas.microsoft.com/office/drawing/2014/main" id="{2A88F642-D016-4516-A5F8-D6C240E1E132}"/>
              </a:ext>
            </a:extLst>
          </p:cNvPr>
          <p:cNvSpPr txBox="1"/>
          <p:nvPr/>
        </p:nvSpPr>
        <p:spPr>
          <a:xfrm>
            <a:off x="7336766" y="3510993"/>
            <a:ext cx="943839" cy="286176"/>
          </a:xfrm>
          <a:prstGeom prst="rect">
            <a:avLst/>
          </a:prstGeom>
          <a:noFill/>
        </p:spPr>
        <p:txBody>
          <a:bodyPr wrap="square" rtlCol="0">
            <a:spAutoFit/>
          </a:bodyPr>
          <a:lstStyle/>
          <a:p>
            <a:r>
              <a:rPr lang="en-US" altLang="zh-CN" dirty="0">
                <a:solidFill>
                  <a:srgbClr val="FFFF00"/>
                </a:solidFill>
              </a:rPr>
              <a:t>external</a:t>
            </a:r>
            <a:endParaRPr lang="zh-CN" altLang="en-US" dirty="0">
              <a:solidFill>
                <a:srgbClr val="FFFF00"/>
              </a:solidFill>
            </a:endParaRPr>
          </a:p>
        </p:txBody>
      </p:sp>
      <p:sp>
        <p:nvSpPr>
          <p:cNvPr id="96" name="椭圆 95">
            <a:extLst>
              <a:ext uri="{FF2B5EF4-FFF2-40B4-BE49-F238E27FC236}">
                <a16:creationId xmlns:a16="http://schemas.microsoft.com/office/drawing/2014/main" id="{3DC3DD44-E6BB-430F-A78F-C9D35A273B70}"/>
              </a:ext>
            </a:extLst>
          </p:cNvPr>
          <p:cNvSpPr/>
          <p:nvPr/>
        </p:nvSpPr>
        <p:spPr>
          <a:xfrm>
            <a:off x="8620856" y="1369065"/>
            <a:ext cx="2747874" cy="15391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箭头: 下 96">
            <a:extLst>
              <a:ext uri="{FF2B5EF4-FFF2-40B4-BE49-F238E27FC236}">
                <a16:creationId xmlns:a16="http://schemas.microsoft.com/office/drawing/2014/main" id="{439CCB7F-DB69-4488-8308-F6567630DE91}"/>
              </a:ext>
            </a:extLst>
          </p:cNvPr>
          <p:cNvSpPr/>
          <p:nvPr/>
        </p:nvSpPr>
        <p:spPr>
          <a:xfrm>
            <a:off x="9831085" y="3055241"/>
            <a:ext cx="228930" cy="82468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858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C6E89C8-A640-4559-9DE0-2C0F79928B5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3832" y="1178870"/>
            <a:ext cx="3283578" cy="2829671"/>
          </a:xfrm>
          <a:prstGeom prst="rect">
            <a:avLst/>
          </a:prstGeom>
        </p:spPr>
      </p:pic>
      <p:pic>
        <p:nvPicPr>
          <p:cNvPr id="11" name="图片 10">
            <a:extLst>
              <a:ext uri="{FF2B5EF4-FFF2-40B4-BE49-F238E27FC236}">
                <a16:creationId xmlns:a16="http://schemas.microsoft.com/office/drawing/2014/main" id="{830A04DF-AA34-4DF9-9459-C4ECE3ABEA7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400256" y="1058407"/>
            <a:ext cx="3913328" cy="3317057"/>
          </a:xfrm>
          <a:prstGeom prst="rect">
            <a:avLst/>
          </a:prstGeom>
        </p:spPr>
      </p:pic>
      <p:sp>
        <p:nvSpPr>
          <p:cNvPr id="2" name="内容占位符 1">
            <a:extLst>
              <a:ext uri="{FF2B5EF4-FFF2-40B4-BE49-F238E27FC236}">
                <a16:creationId xmlns:a16="http://schemas.microsoft.com/office/drawing/2014/main" id="{046821F6-B73B-4940-AD60-73D29584D7F1}"/>
              </a:ext>
            </a:extLst>
          </p:cNvPr>
          <p:cNvSpPr>
            <a:spLocks noGrp="1"/>
          </p:cNvSpPr>
          <p:nvPr>
            <p:ph idx="1"/>
          </p:nvPr>
        </p:nvSpPr>
        <p:spPr>
          <a:xfrm>
            <a:off x="255004" y="1008848"/>
            <a:ext cx="11936996" cy="4840303"/>
          </a:xfrm>
        </p:spPr>
        <p:txBody>
          <a:bodyPr/>
          <a:lstStyle/>
          <a:p>
            <a:r>
              <a:rPr lang="en-US" altLang="zh-CN" dirty="0"/>
              <a:t>Dipole typical length: 5m;</a:t>
            </a:r>
            <a:r>
              <a:rPr lang="zh-CN" altLang="en-US" dirty="0"/>
              <a:t>   </a:t>
            </a:r>
            <a:r>
              <a:rPr lang="en-US" altLang="zh-CN" dirty="0"/>
              <a:t>         quadrupole typical length: 3m;     </a:t>
            </a:r>
            <a:r>
              <a:rPr lang="en-US" altLang="zh-CN" dirty="0" err="1"/>
              <a:t>sextupole</a:t>
            </a:r>
            <a:r>
              <a:rPr lang="zh-CN" altLang="en-US" dirty="0"/>
              <a:t> </a:t>
            </a:r>
            <a:r>
              <a:rPr lang="en-US" altLang="zh-CN" dirty="0"/>
              <a:t>typical</a:t>
            </a:r>
            <a:r>
              <a:rPr lang="zh-CN" altLang="en-US" dirty="0"/>
              <a:t> </a:t>
            </a:r>
            <a:r>
              <a:rPr lang="en-US" altLang="zh-CN" dirty="0"/>
              <a:t>length: 1.5m;</a:t>
            </a:r>
            <a:endParaRPr lang="zh-CN" altLang="en-US" dirty="0"/>
          </a:p>
        </p:txBody>
      </p:sp>
      <p:sp>
        <p:nvSpPr>
          <p:cNvPr id="3" name="标题 2">
            <a:extLst>
              <a:ext uri="{FF2B5EF4-FFF2-40B4-BE49-F238E27FC236}">
                <a16:creationId xmlns:a16="http://schemas.microsoft.com/office/drawing/2014/main" id="{29ED389D-19B9-4376-86C7-E47A46B3ADB1}"/>
              </a:ext>
            </a:extLst>
          </p:cNvPr>
          <p:cNvSpPr>
            <a:spLocks noGrp="1"/>
          </p:cNvSpPr>
          <p:nvPr>
            <p:ph type="title"/>
          </p:nvPr>
        </p:nvSpPr>
        <p:spPr/>
        <p:txBody>
          <a:bodyPr/>
          <a:lstStyle/>
          <a:p>
            <a:r>
              <a:rPr lang="en-US" altLang="zh-CN" dirty="0"/>
              <a:t>CEPC</a:t>
            </a:r>
            <a:r>
              <a:rPr lang="zh-CN" altLang="en-US" dirty="0"/>
              <a:t> </a:t>
            </a:r>
            <a:r>
              <a:rPr lang="en-US" altLang="zh-CN" dirty="0"/>
              <a:t>dipole, quadrupole and </a:t>
            </a:r>
            <a:r>
              <a:rPr lang="en-US" altLang="zh-CN" dirty="0" err="1"/>
              <a:t>sextupole</a:t>
            </a:r>
            <a:r>
              <a:rPr lang="en-US" altLang="zh-CN" dirty="0"/>
              <a:t> in CAD </a:t>
            </a:r>
            <a:endParaRPr lang="zh-CN" altLang="en-US" dirty="0"/>
          </a:p>
        </p:txBody>
      </p:sp>
      <p:sp>
        <p:nvSpPr>
          <p:cNvPr id="4" name="灯片编号占位符 3">
            <a:extLst>
              <a:ext uri="{FF2B5EF4-FFF2-40B4-BE49-F238E27FC236}">
                <a16:creationId xmlns:a16="http://schemas.microsoft.com/office/drawing/2014/main" id="{4731B26C-025C-4F53-8D3B-C9E442521E55}"/>
              </a:ext>
            </a:extLst>
          </p:cNvPr>
          <p:cNvSpPr>
            <a:spLocks noGrp="1"/>
          </p:cNvSpPr>
          <p:nvPr>
            <p:ph type="sldNum" sz="quarter" idx="12"/>
          </p:nvPr>
        </p:nvSpPr>
        <p:spPr/>
        <p:txBody>
          <a:bodyPr/>
          <a:lstStyle/>
          <a:p>
            <a:fld id="{F15E9139-A00B-4B2A-98A6-095DC08F1345}" type="slidenum">
              <a:rPr lang="zh-CN" altLang="en-US" smtClean="0"/>
              <a:pPr/>
              <a:t>6</a:t>
            </a:fld>
            <a:endParaRPr lang="zh-CN" altLang="en-US"/>
          </a:p>
        </p:txBody>
      </p:sp>
      <p:pic>
        <p:nvPicPr>
          <p:cNvPr id="12" name="图片 11">
            <a:extLst>
              <a:ext uri="{FF2B5EF4-FFF2-40B4-BE49-F238E27FC236}">
                <a16:creationId xmlns:a16="http://schemas.microsoft.com/office/drawing/2014/main" id="{FC8426B0-4444-46BB-8CB1-CB82338EC0CF}"/>
              </a:ext>
            </a:extLst>
          </p:cNvPr>
          <p:cNvPicPr>
            <a:picLocks noChangeAspect="1"/>
          </p:cNvPicPr>
          <p:nvPr/>
        </p:nvPicPr>
        <p:blipFill rotWithShape="1">
          <a:blip r:embed="rId4">
            <a:clrChange>
              <a:clrFrom>
                <a:srgbClr val="FFFFFF"/>
              </a:clrFrom>
              <a:clrTo>
                <a:srgbClr val="FFFFFF">
                  <a:alpha val="0"/>
                </a:srgbClr>
              </a:clrTo>
            </a:clrChange>
          </a:blip>
          <a:srcRect l="3514"/>
          <a:stretch/>
        </p:blipFill>
        <p:spPr>
          <a:xfrm rot="20709532">
            <a:off x="-7638" y="2023624"/>
            <a:ext cx="4599896" cy="1197133"/>
          </a:xfrm>
          <a:prstGeom prst="rect">
            <a:avLst/>
          </a:prstGeom>
        </p:spPr>
      </p:pic>
      <p:pic>
        <p:nvPicPr>
          <p:cNvPr id="13" name="图片 12">
            <a:extLst>
              <a:ext uri="{FF2B5EF4-FFF2-40B4-BE49-F238E27FC236}">
                <a16:creationId xmlns:a16="http://schemas.microsoft.com/office/drawing/2014/main" id="{72A8A964-7244-4BC0-9B37-36C01098EC18}"/>
              </a:ext>
            </a:extLst>
          </p:cNvPr>
          <p:cNvPicPr>
            <a:picLocks noChangeAspect="1"/>
          </p:cNvPicPr>
          <p:nvPr/>
        </p:nvPicPr>
        <p:blipFill rotWithShape="1">
          <a:blip r:embed="rId5"/>
          <a:srcRect t="30947" b="9467"/>
          <a:stretch/>
        </p:blipFill>
        <p:spPr>
          <a:xfrm>
            <a:off x="0" y="4008541"/>
            <a:ext cx="12192000" cy="2423295"/>
          </a:xfrm>
          <a:prstGeom prst="rect">
            <a:avLst/>
          </a:prstGeom>
        </p:spPr>
      </p:pic>
    </p:spTree>
    <p:extLst>
      <p:ext uri="{BB962C8B-B14F-4D97-AF65-F5344CB8AC3E}">
        <p14:creationId xmlns:p14="http://schemas.microsoft.com/office/powerpoint/2010/main" val="2129472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3529" y="970509"/>
            <a:ext cx="11679135" cy="5626843"/>
          </a:xfrm>
        </p:spPr>
        <p:txBody>
          <a:bodyPr>
            <a:normAutofit/>
          </a:bodyPr>
          <a:lstStyle/>
          <a:p>
            <a:r>
              <a:rPr lang="en-US" altLang="zh-CN" dirty="0"/>
              <a:t>According to mechanical arrangement, a beamline shows below</a:t>
            </a:r>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2000" dirty="0"/>
              <a:t>Dipoles with bellows and pumps -&gt; Correctors -&gt; Quadrupole -&gt; BPMs -&gt; Sextopoles  -&gt; Dipoles with bellows and pumps</a:t>
            </a:r>
          </a:p>
        </p:txBody>
      </p:sp>
      <p:sp>
        <p:nvSpPr>
          <p:cNvPr id="2" name="标题 1"/>
          <p:cNvSpPr>
            <a:spLocks noGrp="1"/>
          </p:cNvSpPr>
          <p:nvPr>
            <p:ph type="title"/>
          </p:nvPr>
        </p:nvSpPr>
        <p:spPr>
          <a:xfrm>
            <a:off x="666712" y="142852"/>
            <a:ext cx="11525288" cy="725470"/>
          </a:xfrm>
        </p:spPr>
        <p:txBody>
          <a:bodyPr>
            <a:normAutofit fontScale="90000"/>
          </a:bodyPr>
          <a:lstStyle/>
          <a:p>
            <a:r>
              <a:rPr lang="en-US" altLang="zh-CN" dirty="0"/>
              <a:t>CEPC TDR scheme simulation setup: a typical collider arc region</a:t>
            </a:r>
            <a:endParaRPr lang="zh-CN" altLang="en-US" dirty="0"/>
          </a:p>
        </p:txBody>
      </p:sp>
      <p:sp>
        <p:nvSpPr>
          <p:cNvPr id="11" name="灯片编号占位符 10"/>
          <p:cNvSpPr>
            <a:spLocks noGrp="1"/>
          </p:cNvSpPr>
          <p:nvPr>
            <p:ph type="sldNum" sz="quarter" idx="12"/>
          </p:nvPr>
        </p:nvSpPr>
        <p:spPr/>
        <p:txBody>
          <a:bodyPr/>
          <a:lstStyle/>
          <a:p>
            <a:fld id="{4D4BB4D6-AD4B-4009-BC1B-ACDD6427F5AA}" type="slidenum">
              <a:rPr lang="zh-CN" altLang="en-US" smtClean="0"/>
              <a:t>7</a:t>
            </a:fld>
            <a:endParaRPr lang="zh-CN" altLang="en-US"/>
          </a:p>
        </p:txBody>
      </p:sp>
      <p:pic>
        <p:nvPicPr>
          <p:cNvPr id="8" name="图片 7">
            <a:extLst>
              <a:ext uri="{FF2B5EF4-FFF2-40B4-BE49-F238E27FC236}">
                <a16:creationId xmlns:a16="http://schemas.microsoft.com/office/drawing/2014/main" id="{9FAA646A-B91D-4AB6-863C-6B56E9868A14}"/>
              </a:ext>
            </a:extLst>
          </p:cNvPr>
          <p:cNvPicPr>
            <a:picLocks noChangeAspect="1"/>
          </p:cNvPicPr>
          <p:nvPr/>
        </p:nvPicPr>
        <p:blipFill>
          <a:blip r:embed="rId3"/>
          <a:stretch>
            <a:fillRect/>
          </a:stretch>
        </p:blipFill>
        <p:spPr>
          <a:xfrm>
            <a:off x="2520" y="1413800"/>
            <a:ext cx="12192000" cy="1137446"/>
          </a:xfrm>
          <a:prstGeom prst="rect">
            <a:avLst/>
          </a:prstGeom>
        </p:spPr>
      </p:pic>
      <p:pic>
        <p:nvPicPr>
          <p:cNvPr id="14" name="图片 13">
            <a:extLst>
              <a:ext uri="{FF2B5EF4-FFF2-40B4-BE49-F238E27FC236}">
                <a16:creationId xmlns:a16="http://schemas.microsoft.com/office/drawing/2014/main" id="{7A03F363-5886-47B5-A1D4-1325DCA14D0B}"/>
              </a:ext>
            </a:extLst>
          </p:cNvPr>
          <p:cNvPicPr>
            <a:picLocks noChangeAspect="1"/>
          </p:cNvPicPr>
          <p:nvPr/>
        </p:nvPicPr>
        <p:blipFill>
          <a:blip r:embed="rId4"/>
          <a:stretch>
            <a:fillRect/>
          </a:stretch>
        </p:blipFill>
        <p:spPr>
          <a:xfrm>
            <a:off x="-25946" y="2577154"/>
            <a:ext cx="12192000" cy="2829644"/>
          </a:xfrm>
          <a:prstGeom prst="rect">
            <a:avLst/>
          </a:prstGeom>
        </p:spPr>
      </p:pic>
      <p:sp>
        <p:nvSpPr>
          <p:cNvPr id="4" name="左大括号 3">
            <a:extLst>
              <a:ext uri="{FF2B5EF4-FFF2-40B4-BE49-F238E27FC236}">
                <a16:creationId xmlns:a16="http://schemas.microsoft.com/office/drawing/2014/main" id="{EC844CBF-3864-4143-8629-8538E67D6617}"/>
              </a:ext>
            </a:extLst>
          </p:cNvPr>
          <p:cNvSpPr/>
          <p:nvPr/>
        </p:nvSpPr>
        <p:spPr>
          <a:xfrm rot="16200000">
            <a:off x="2843811" y="2141214"/>
            <a:ext cx="288032" cy="4632175"/>
          </a:xfrm>
          <a:prstGeom prst="leftBrace">
            <a:avLst>
              <a:gd name="adj1" fmla="val 8333"/>
              <a:gd name="adj2" fmla="val 36429"/>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箭头: 下 5">
            <a:extLst>
              <a:ext uri="{FF2B5EF4-FFF2-40B4-BE49-F238E27FC236}">
                <a16:creationId xmlns:a16="http://schemas.microsoft.com/office/drawing/2014/main" id="{2BA8F451-3A27-4FD9-958F-72B139CD4B92}"/>
              </a:ext>
            </a:extLst>
          </p:cNvPr>
          <p:cNvSpPr/>
          <p:nvPr/>
        </p:nvSpPr>
        <p:spPr>
          <a:xfrm rot="10800000">
            <a:off x="2310868" y="4738536"/>
            <a:ext cx="144016" cy="86409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下 9">
            <a:extLst>
              <a:ext uri="{FF2B5EF4-FFF2-40B4-BE49-F238E27FC236}">
                <a16:creationId xmlns:a16="http://schemas.microsoft.com/office/drawing/2014/main" id="{54524F66-052F-4267-993E-A85CEAC2B3EB}"/>
              </a:ext>
            </a:extLst>
          </p:cNvPr>
          <p:cNvSpPr/>
          <p:nvPr/>
        </p:nvSpPr>
        <p:spPr>
          <a:xfrm rot="10800000">
            <a:off x="5381228" y="4637625"/>
            <a:ext cx="144016" cy="86409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下 11">
            <a:extLst>
              <a:ext uri="{FF2B5EF4-FFF2-40B4-BE49-F238E27FC236}">
                <a16:creationId xmlns:a16="http://schemas.microsoft.com/office/drawing/2014/main" id="{9519EECC-F9B6-42BB-8914-BA65C50D9C8C}"/>
              </a:ext>
            </a:extLst>
          </p:cNvPr>
          <p:cNvSpPr/>
          <p:nvPr/>
        </p:nvSpPr>
        <p:spPr>
          <a:xfrm rot="10800000">
            <a:off x="5905806" y="4601318"/>
            <a:ext cx="142568" cy="10061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连接符: 肘形 16">
            <a:extLst>
              <a:ext uri="{FF2B5EF4-FFF2-40B4-BE49-F238E27FC236}">
                <a16:creationId xmlns:a16="http://schemas.microsoft.com/office/drawing/2014/main" id="{6E7F4E2F-8A00-4F5D-A8F2-8FA35DC70280}"/>
              </a:ext>
            </a:extLst>
          </p:cNvPr>
          <p:cNvCxnSpPr>
            <a:cxnSpLocks/>
          </p:cNvCxnSpPr>
          <p:nvPr/>
        </p:nvCxnSpPr>
        <p:spPr>
          <a:xfrm rot="10800000">
            <a:off x="6362232" y="4457302"/>
            <a:ext cx="1245936" cy="1145330"/>
          </a:xfrm>
          <a:prstGeom prst="bentConnector3">
            <a:avLst>
              <a:gd name="adj1" fmla="val 100388"/>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箭头: 下 21">
            <a:extLst>
              <a:ext uri="{FF2B5EF4-FFF2-40B4-BE49-F238E27FC236}">
                <a16:creationId xmlns:a16="http://schemas.microsoft.com/office/drawing/2014/main" id="{2D03354F-C851-4220-B6E1-5787A5FC2A10}"/>
              </a:ext>
            </a:extLst>
          </p:cNvPr>
          <p:cNvSpPr/>
          <p:nvPr/>
        </p:nvSpPr>
        <p:spPr>
          <a:xfrm rot="7015875">
            <a:off x="7722081" y="3984124"/>
            <a:ext cx="155107" cy="228913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左大括号 22">
            <a:extLst>
              <a:ext uri="{FF2B5EF4-FFF2-40B4-BE49-F238E27FC236}">
                <a16:creationId xmlns:a16="http://schemas.microsoft.com/office/drawing/2014/main" id="{D9287FC8-0A51-40DB-9D1D-03C8536C8D8E}"/>
              </a:ext>
            </a:extLst>
          </p:cNvPr>
          <p:cNvSpPr/>
          <p:nvPr/>
        </p:nvSpPr>
        <p:spPr>
          <a:xfrm rot="16200000">
            <a:off x="9478412" y="2337048"/>
            <a:ext cx="288032" cy="4632175"/>
          </a:xfrm>
          <a:prstGeom prst="leftBrace">
            <a:avLst>
              <a:gd name="adj1" fmla="val 8333"/>
              <a:gd name="adj2" fmla="val 67520"/>
            </a:avLst>
          </a:pr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箭头: 下 23">
            <a:extLst>
              <a:ext uri="{FF2B5EF4-FFF2-40B4-BE49-F238E27FC236}">
                <a16:creationId xmlns:a16="http://schemas.microsoft.com/office/drawing/2014/main" id="{E97BFDC8-CD4C-4E43-B297-016376FB9A64}"/>
              </a:ext>
            </a:extLst>
          </p:cNvPr>
          <p:cNvSpPr/>
          <p:nvPr/>
        </p:nvSpPr>
        <p:spPr>
          <a:xfrm rot="10800000">
            <a:off x="10368926" y="4869160"/>
            <a:ext cx="144016" cy="70305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6529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p:cNvSpPr>
                <a:spLocks noGrp="1"/>
              </p:cNvSpPr>
              <p:nvPr>
                <p:ph idx="1"/>
              </p:nvPr>
            </p:nvSpPr>
            <p:spPr>
              <a:xfrm>
                <a:off x="578559" y="1067517"/>
                <a:ext cx="5805473" cy="5653959"/>
              </a:xfrm>
            </p:spPr>
            <p:txBody>
              <a:bodyPr>
                <a:noAutofit/>
              </a:bodyPr>
              <a:lstStyle/>
              <a:p>
                <a:pPr>
                  <a:spcAft>
                    <a:spcPts val="0"/>
                  </a:spcAft>
                </a:pPr>
                <a:r>
                  <a:rPr lang="en-US" altLang="zh-CN" sz="2200" dirty="0">
                    <a:latin typeface="Times New Roman" panose="02020603050405020304" pitchFamily="18" charset="0"/>
                    <a:cs typeface="Times New Roman" panose="02020603050405020304" pitchFamily="18" charset="0"/>
                  </a:rPr>
                  <a:t>dipole</a:t>
                </a:r>
                <a:r>
                  <a:rPr lang="zh-CN" altLang="en-US" sz="2200" dirty="0">
                    <a:latin typeface="Times New Roman" panose="02020603050405020304" pitchFamily="18" charset="0"/>
                    <a:cs typeface="Times New Roman" panose="02020603050405020304" pitchFamily="18" charset="0"/>
                  </a:rPr>
                  <a:t>：</a:t>
                </a:r>
                <a:r>
                  <a:rPr lang="en-US" altLang="zh-CN" sz="2200" dirty="0">
                    <a:latin typeface="Times New Roman" panose="02020603050405020304" pitchFamily="18" charset="0"/>
                    <a:cs typeface="Times New Roman" panose="02020603050405020304" pitchFamily="18" charset="0"/>
                  </a:rPr>
                  <a:t>2.5cm thick, 6.6cm high;</a:t>
                </a:r>
              </a:p>
              <a:p>
                <a:pPr>
                  <a:spcAft>
                    <a:spcPts val="0"/>
                  </a:spcAft>
                </a:pPr>
                <a:endParaRPr lang="en-US" altLang="zh-CN" dirty="0">
                  <a:latin typeface="Times New Roman" panose="02020603050405020304" pitchFamily="18" charset="0"/>
                  <a:cs typeface="Times New Roman" panose="02020603050405020304" pitchFamily="18" charset="0"/>
                </a:endParaRPr>
              </a:p>
              <a:p>
                <a:pPr>
                  <a:spcAft>
                    <a:spcPts val="0"/>
                  </a:spcAft>
                </a:pPr>
                <a:endParaRPr lang="en-US" altLang="zh-CN" sz="1800" dirty="0">
                  <a:latin typeface="Times New Roman" panose="02020603050405020304" pitchFamily="18" charset="0"/>
                  <a:cs typeface="Times New Roman" panose="02020603050405020304" pitchFamily="18" charset="0"/>
                </a:endParaRPr>
              </a:p>
              <a:p>
                <a:pPr lvl="1">
                  <a:spcAft>
                    <a:spcPts val="0"/>
                  </a:spcAft>
                </a:pPr>
                <a:endParaRPr lang="en-US" altLang="zh-CN" sz="1800" dirty="0">
                  <a:latin typeface="Times New Roman" panose="02020603050405020304" pitchFamily="18" charset="0"/>
                  <a:cs typeface="Times New Roman" panose="02020603050405020304" pitchFamily="18" charset="0"/>
                </a:endParaRPr>
              </a:p>
              <a:p>
                <a:pPr lvl="1">
                  <a:spcAft>
                    <a:spcPts val="0"/>
                  </a:spcAft>
                </a:pPr>
                <a:endParaRPr lang="en-US" altLang="zh-CN" sz="1800" dirty="0">
                  <a:latin typeface="Times New Roman" panose="02020603050405020304" pitchFamily="18" charset="0"/>
                  <a:cs typeface="Times New Roman" panose="02020603050405020304" pitchFamily="18" charset="0"/>
                </a:endParaRPr>
              </a:p>
              <a:p>
                <a:pPr lvl="1">
                  <a:spcAft>
                    <a:spcPts val="0"/>
                  </a:spcAft>
                </a:pPr>
                <a:endParaRPr lang="en-US" altLang="zh-CN" sz="1800" dirty="0">
                  <a:latin typeface="Times New Roman" panose="02020603050405020304" pitchFamily="18" charset="0"/>
                  <a:cs typeface="Times New Roman" panose="02020603050405020304" pitchFamily="18" charset="0"/>
                </a:endParaRPr>
              </a:p>
              <a:p>
                <a:pPr lvl="1">
                  <a:spcAft>
                    <a:spcPts val="0"/>
                  </a:spcAft>
                </a:pPr>
                <a:endParaRPr lang="en-US" altLang="zh-CN" sz="1800" dirty="0">
                  <a:latin typeface="Times New Roman" panose="02020603050405020304" pitchFamily="18" charset="0"/>
                  <a:cs typeface="Times New Roman" panose="02020603050405020304" pitchFamily="18" charset="0"/>
                </a:endParaRPr>
              </a:p>
              <a:p>
                <a:pPr lvl="1">
                  <a:spcAft>
                    <a:spcPts val="0"/>
                  </a:spcAft>
                </a:pPr>
                <a:endParaRPr lang="en-US" altLang="zh-CN" sz="1800" dirty="0">
                  <a:latin typeface="Times New Roman" panose="02020603050405020304" pitchFamily="18" charset="0"/>
                  <a:cs typeface="Times New Roman" panose="02020603050405020304" pitchFamily="18" charset="0"/>
                </a:endParaRPr>
              </a:p>
              <a:p>
                <a:pPr>
                  <a:spcAft>
                    <a:spcPts val="0"/>
                  </a:spcAft>
                </a:pPr>
                <a:endParaRPr lang="en-US" altLang="zh-CN" sz="2000" dirty="0">
                  <a:latin typeface="Times New Roman" panose="02020603050405020304" pitchFamily="18" charset="0"/>
                  <a:cs typeface="Times New Roman" panose="02020603050405020304" pitchFamily="18" charset="0"/>
                </a:endParaRPr>
              </a:p>
              <a:p>
                <a:pPr>
                  <a:spcAft>
                    <a:spcPts val="0"/>
                  </a:spcAft>
                </a:pPr>
                <a:endParaRPr lang="en-US" altLang="zh-CN" sz="2000" dirty="0">
                  <a:latin typeface="Times New Roman" panose="02020603050405020304" pitchFamily="18" charset="0"/>
                  <a:cs typeface="Times New Roman" panose="02020603050405020304" pitchFamily="18" charset="0"/>
                </a:endParaRPr>
              </a:p>
              <a:p>
                <a:pPr>
                  <a:spcAft>
                    <a:spcPts val="0"/>
                  </a:spcAft>
                </a:pPr>
                <a:endParaRPr lang="en-US" altLang="zh-CN" sz="2000" dirty="0">
                  <a:latin typeface="Times New Roman" panose="02020603050405020304" pitchFamily="18" charset="0"/>
                  <a:cs typeface="Times New Roman" panose="02020603050405020304" pitchFamily="18" charset="0"/>
                </a:endParaRPr>
              </a:p>
              <a:p>
                <a:pPr lvl="1">
                  <a:spcBef>
                    <a:spcPts val="0"/>
                  </a:spcBef>
                </a:pPr>
                <a:endParaRPr lang="en-US" altLang="zh-CN" sz="2000" dirty="0">
                  <a:latin typeface="Times New Roman" panose="02020603050405020304" pitchFamily="18" charset="0"/>
                  <a:cs typeface="Times New Roman" panose="02020603050405020304" pitchFamily="18" charset="0"/>
                </a:endParaRPr>
              </a:p>
              <a:p>
                <a:pPr lvl="1">
                  <a:spcBef>
                    <a:spcPts val="0"/>
                  </a:spcBef>
                </a:pPr>
                <a:endParaRPr lang="en-US" altLang="zh-CN" sz="2000" dirty="0">
                  <a:latin typeface="Times New Roman" panose="02020603050405020304" pitchFamily="18" charset="0"/>
                  <a:cs typeface="Times New Roman" panose="02020603050405020304" pitchFamily="18" charset="0"/>
                </a:endParaRPr>
              </a:p>
              <a:p>
                <a:pPr marL="0" indent="0">
                  <a:spcAft>
                    <a:spcPts val="0"/>
                  </a:spcAft>
                  <a:buNone/>
                </a:pP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epoxy resin            coil                             lead</a:t>
                </a:r>
              </a:p>
              <a:p>
                <a:pPr>
                  <a:spcAft>
                    <a:spcPts val="0"/>
                  </a:spcAft>
                </a:pPr>
                <a:endParaRPr lang="en-US" altLang="zh-CN" sz="2000" dirty="0">
                  <a:latin typeface="Times New Roman" panose="02020603050405020304" pitchFamily="18" charset="0"/>
                  <a:cs typeface="Times New Roman" panose="02020603050405020304" pitchFamily="18" charset="0"/>
                </a:endParaRPr>
              </a:p>
              <a:p>
                <a:pPr>
                  <a:spcAft>
                    <a:spcPts val="0"/>
                  </a:spcAft>
                </a:pPr>
                <a:r>
                  <a:rPr lang="en-US" altLang="zh-CN" sz="2000" dirty="0">
                    <a:latin typeface="Times New Roman" panose="02020603050405020304" pitchFamily="18" charset="0"/>
                    <a:cs typeface="Times New Roman" panose="02020603050405020304" pitchFamily="18" charset="0"/>
                  </a:rPr>
                  <a:t>Lead area: 66</a:t>
                </a:r>
                <a14:m>
                  <m:oMath xmlns:m="http://schemas.openxmlformats.org/officeDocument/2006/math">
                    <m:r>
                      <m:rPr>
                        <m:sty m:val="p"/>
                      </m:rPr>
                      <a:rPr lang="en-US" altLang="zh-CN" sz="2000" i="0" dirty="0" smtClean="0">
                        <a:latin typeface="Cambria Math" panose="02040503050406030204" pitchFamily="18" charset="0"/>
                        <a:cs typeface="Times New Roman" panose="02020603050405020304" pitchFamily="18" charset="0"/>
                      </a:rPr>
                      <m:t>c</m:t>
                    </m:r>
                    <m:sSup>
                      <m:sSupPr>
                        <m:ctrlPr>
                          <a:rPr lang="en-US" altLang="zh-CN" sz="2000" i="1" dirty="0" smtClean="0">
                            <a:latin typeface="Cambria Math" panose="02040503050406030204" pitchFamily="18" charset="0"/>
                            <a:cs typeface="Times New Roman" panose="02020603050405020304" pitchFamily="18" charset="0"/>
                          </a:rPr>
                        </m:ctrlPr>
                      </m:sSupPr>
                      <m:e>
                        <m:r>
                          <m:rPr>
                            <m:sty m:val="p"/>
                          </m:rPr>
                          <a:rPr lang="en-US" altLang="zh-CN" sz="2000" i="0" dirty="0" smtClean="0">
                            <a:latin typeface="Cambria Math" panose="02040503050406030204" pitchFamily="18" charset="0"/>
                            <a:cs typeface="Times New Roman" panose="02020603050405020304" pitchFamily="18" charset="0"/>
                          </a:rPr>
                          <m:t>m</m:t>
                        </m:r>
                      </m:e>
                      <m:sup>
                        <m:r>
                          <a:rPr lang="en-US" altLang="zh-CN" sz="2000" i="0" dirty="0" smtClean="0">
                            <a:latin typeface="Cambria Math" panose="02040503050406030204" pitchFamily="18" charset="0"/>
                            <a:cs typeface="Times New Roman" panose="02020603050405020304" pitchFamily="18" charset="0"/>
                          </a:rPr>
                          <m:t>2</m:t>
                        </m:r>
                      </m:sup>
                    </m:sSup>
                  </m:oMath>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2" name="内容占位符 1"/>
              <p:cNvSpPr>
                <a:spLocks noGrp="1" noRot="1" noChangeAspect="1" noMove="1" noResize="1" noEditPoints="1" noAdjustHandles="1" noChangeArrowheads="1" noChangeShapeType="1" noTextEdit="1"/>
              </p:cNvSpPr>
              <p:nvPr>
                <p:ph idx="1"/>
              </p:nvPr>
            </p:nvSpPr>
            <p:spPr>
              <a:xfrm>
                <a:off x="578559" y="1067517"/>
                <a:ext cx="5805473" cy="5653959"/>
              </a:xfrm>
              <a:blipFill>
                <a:blip r:embed="rId2"/>
                <a:stretch>
                  <a:fillRect l="-630" t="-754"/>
                </a:stretch>
              </a:blipFill>
            </p:spPr>
            <p:txBody>
              <a:bodyPr/>
              <a:lstStyle/>
              <a:p>
                <a:r>
                  <a:rPr lang="zh-CN" altLang="en-US">
                    <a:noFill/>
                  </a:rPr>
                  <a:t> </a:t>
                </a:r>
              </a:p>
            </p:txBody>
          </p:sp>
        </mc:Fallback>
      </mc:AlternateContent>
      <p:sp>
        <p:nvSpPr>
          <p:cNvPr id="3" name="标题 2"/>
          <p:cNvSpPr>
            <a:spLocks noGrp="1"/>
          </p:cNvSpPr>
          <p:nvPr>
            <p:ph type="title"/>
          </p:nvPr>
        </p:nvSpPr>
        <p:spPr/>
        <p:txBody>
          <a:bodyPr>
            <a:normAutofit/>
          </a:bodyPr>
          <a:lstStyle/>
          <a:p>
            <a:r>
              <a:rPr lang="en-US" altLang="zh-CN" dirty="0"/>
              <a:t>Lead in dipole and around vacuum chamber</a:t>
            </a:r>
            <a:endParaRPr lang="zh-CN" altLang="en-US" dirty="0"/>
          </a:p>
        </p:txBody>
      </p:sp>
      <p:sp>
        <p:nvSpPr>
          <p:cNvPr id="5" name="灯片编号占位符 4"/>
          <p:cNvSpPr>
            <a:spLocks noGrp="1"/>
          </p:cNvSpPr>
          <p:nvPr>
            <p:ph type="sldNum" sz="quarter" idx="12"/>
          </p:nvPr>
        </p:nvSpPr>
        <p:spPr/>
        <p:txBody>
          <a:bodyPr/>
          <a:lstStyle/>
          <a:p>
            <a:fld id="{F15E9139-A00B-4B2A-98A6-095DC08F1345}" type="slidenum">
              <a:rPr lang="zh-CN" altLang="en-US" smtClean="0"/>
              <a:pPr/>
              <a:t>8</a:t>
            </a:fld>
            <a:endParaRPr lang="zh-CN" altLang="en-US"/>
          </a:p>
        </p:txBody>
      </p:sp>
      <mc:AlternateContent xmlns:mc="http://schemas.openxmlformats.org/markup-compatibility/2006">
        <mc:Choice xmlns:a14="http://schemas.microsoft.com/office/drawing/2010/main" Requires="a14">
          <p:sp>
            <p:nvSpPr>
              <p:cNvPr id="8" name="内容占位符 1"/>
              <p:cNvSpPr txBox="1">
                <a:spLocks/>
              </p:cNvSpPr>
              <p:nvPr/>
            </p:nvSpPr>
            <p:spPr>
              <a:xfrm>
                <a:off x="6384032" y="1047625"/>
                <a:ext cx="5760640" cy="6269807"/>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a:latin typeface="Times New Roman" panose="02020603050405020304" pitchFamily="18" charset="0"/>
                    <a:cs typeface="Times New Roman" panose="02020603050405020304" pitchFamily="18" charset="0"/>
                  </a:rPr>
                  <a:t>Vacuum chamber</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2.5cm thick, 11~17cm wide</a:t>
                </a: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pPr>
                  <a:spcAft>
                    <a:spcPts val="0"/>
                  </a:spcAft>
                </a:pPr>
                <a:endParaRPr lang="en-US" altLang="zh-CN" sz="2000" dirty="0">
                  <a:latin typeface="Times New Roman" panose="02020603050405020304" pitchFamily="18" charset="0"/>
                  <a:cs typeface="Times New Roman" panose="02020603050405020304" pitchFamily="18" charset="0"/>
                </a:endParaRPr>
              </a:p>
              <a:p>
                <a:pPr>
                  <a:spcAft>
                    <a:spcPts val="0"/>
                  </a:spcAft>
                </a:pPr>
                <a:r>
                  <a:rPr lang="en-US" altLang="zh-CN" sz="2000" dirty="0">
                    <a:latin typeface="Times New Roman" panose="02020603050405020304" pitchFamily="18" charset="0"/>
                    <a:cs typeface="Times New Roman" panose="02020603050405020304" pitchFamily="18" charset="0"/>
                  </a:rPr>
                  <a:t>Lead area: 70</a:t>
                </a:r>
                <a14:m>
                  <m:oMath xmlns:m="http://schemas.openxmlformats.org/officeDocument/2006/math">
                    <m:r>
                      <m:rPr>
                        <m:sty m:val="p"/>
                      </m:rPr>
                      <a:rPr lang="en-US" altLang="zh-CN" sz="2000" i="0" dirty="0" smtClean="0">
                        <a:latin typeface="Cambria Math" panose="02040503050406030204" pitchFamily="18" charset="0"/>
                        <a:cs typeface="Times New Roman" panose="02020603050405020304" pitchFamily="18" charset="0"/>
                      </a:rPr>
                      <m:t>c</m:t>
                    </m:r>
                    <m:sSup>
                      <m:sSupPr>
                        <m:ctrlPr>
                          <a:rPr lang="en-US" altLang="zh-CN" sz="2000" i="1" dirty="0" smtClean="0">
                            <a:latin typeface="Cambria Math" panose="02040503050406030204" pitchFamily="18" charset="0"/>
                            <a:cs typeface="Times New Roman" panose="02020603050405020304" pitchFamily="18" charset="0"/>
                          </a:rPr>
                        </m:ctrlPr>
                      </m:sSupPr>
                      <m:e>
                        <m:r>
                          <m:rPr>
                            <m:sty m:val="p"/>
                          </m:rPr>
                          <a:rPr lang="en-US" altLang="zh-CN" sz="2000" i="0" dirty="0" smtClean="0">
                            <a:latin typeface="Cambria Math" panose="02040503050406030204" pitchFamily="18" charset="0"/>
                            <a:cs typeface="Times New Roman" panose="02020603050405020304" pitchFamily="18" charset="0"/>
                          </a:rPr>
                          <m:t>m</m:t>
                        </m:r>
                      </m:e>
                      <m:sup>
                        <m:r>
                          <a:rPr lang="en-US" altLang="zh-CN" sz="2000" i="0" dirty="0" smtClean="0">
                            <a:latin typeface="Cambria Math" panose="02040503050406030204" pitchFamily="18" charset="0"/>
                            <a:cs typeface="Times New Roman" panose="02020603050405020304" pitchFamily="18" charset="0"/>
                          </a:rPr>
                          <m:t>2</m:t>
                        </m:r>
                      </m:sup>
                    </m:sSup>
                  </m:oMath>
                </a14:m>
                <a:endParaRPr lang="zh-CN" altLang="en-US" sz="2000" dirty="0">
                  <a:latin typeface="Times New Roman" panose="02020603050405020304" pitchFamily="18" charset="0"/>
                  <a:cs typeface="Times New Roman" panose="02020603050405020304" pitchFamily="18" charset="0"/>
                </a:endParaRPr>
              </a:p>
            </p:txBody>
          </p:sp>
        </mc:Choice>
        <mc:Fallback>
          <p:sp>
            <p:nvSpPr>
              <p:cNvPr id="8" name="内容占位符 1"/>
              <p:cNvSpPr txBox="1">
                <a:spLocks noRot="1" noChangeAspect="1" noMove="1" noResize="1" noEditPoints="1" noAdjustHandles="1" noChangeArrowheads="1" noChangeShapeType="1" noTextEdit="1"/>
              </p:cNvSpPr>
              <p:nvPr/>
            </p:nvSpPr>
            <p:spPr>
              <a:xfrm>
                <a:off x="6384032" y="1047625"/>
                <a:ext cx="5760640" cy="6269807"/>
              </a:xfrm>
              <a:prstGeom prst="rect">
                <a:avLst/>
              </a:prstGeom>
              <a:blipFill>
                <a:blip r:embed="rId3"/>
                <a:stretch>
                  <a:fillRect l="-423" t="-486"/>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5CAB1A54-AC5A-4F72-913B-1647C9CBDEEC}"/>
              </a:ext>
            </a:extLst>
          </p:cNvPr>
          <p:cNvPicPr>
            <a:picLocks noChangeAspect="1"/>
          </p:cNvPicPr>
          <p:nvPr/>
        </p:nvPicPr>
        <p:blipFill rotWithShape="1">
          <a:blip r:embed="rId4">
            <a:clrChange>
              <a:clrFrom>
                <a:srgbClr val="FFFFFF"/>
              </a:clrFrom>
              <a:clrTo>
                <a:srgbClr val="FFFFFF">
                  <a:alpha val="0"/>
                </a:srgbClr>
              </a:clrTo>
            </a:clrChange>
          </a:blip>
          <a:srcRect b="8859"/>
          <a:stretch/>
        </p:blipFill>
        <p:spPr>
          <a:xfrm>
            <a:off x="767408" y="1402830"/>
            <a:ext cx="9937104" cy="3744416"/>
          </a:xfrm>
          <a:prstGeom prst="rect">
            <a:avLst/>
          </a:prstGeom>
        </p:spPr>
      </p:pic>
      <p:cxnSp>
        <p:nvCxnSpPr>
          <p:cNvPr id="6" name="直接箭头连接符 5">
            <a:extLst>
              <a:ext uri="{FF2B5EF4-FFF2-40B4-BE49-F238E27FC236}">
                <a16:creationId xmlns:a16="http://schemas.microsoft.com/office/drawing/2014/main" id="{42DD8887-10EA-41FE-B926-D4E3DE88CCC6}"/>
              </a:ext>
            </a:extLst>
          </p:cNvPr>
          <p:cNvCxnSpPr>
            <a:cxnSpLocks/>
          </p:cNvCxnSpPr>
          <p:nvPr/>
        </p:nvCxnSpPr>
        <p:spPr>
          <a:xfrm>
            <a:off x="2385874" y="1874540"/>
            <a:ext cx="216024"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4" name="直接连接符 13">
            <a:extLst>
              <a:ext uri="{FF2B5EF4-FFF2-40B4-BE49-F238E27FC236}">
                <a16:creationId xmlns:a16="http://schemas.microsoft.com/office/drawing/2014/main" id="{66D28FD4-632E-44CF-9972-3423DC8BAEEF}"/>
              </a:ext>
            </a:extLst>
          </p:cNvPr>
          <p:cNvCxnSpPr>
            <a:cxnSpLocks/>
          </p:cNvCxnSpPr>
          <p:nvPr/>
        </p:nvCxnSpPr>
        <p:spPr>
          <a:xfrm flipV="1">
            <a:off x="2389302" y="1772816"/>
            <a:ext cx="0"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4C5A1DF-4F2D-4AC5-AA1B-758382D7AEF9}"/>
              </a:ext>
            </a:extLst>
          </p:cNvPr>
          <p:cNvCxnSpPr>
            <a:cxnSpLocks/>
          </p:cNvCxnSpPr>
          <p:nvPr/>
        </p:nvCxnSpPr>
        <p:spPr>
          <a:xfrm flipV="1">
            <a:off x="2605326" y="1772816"/>
            <a:ext cx="0"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1BBEC7E8-6666-4D61-9D42-22B12EBCAC45}"/>
              </a:ext>
            </a:extLst>
          </p:cNvPr>
          <p:cNvSpPr txBox="1"/>
          <p:nvPr/>
        </p:nvSpPr>
        <p:spPr>
          <a:xfrm>
            <a:off x="2134841" y="1467761"/>
            <a:ext cx="973822" cy="369332"/>
          </a:xfrm>
          <a:prstGeom prst="rect">
            <a:avLst/>
          </a:prstGeom>
          <a:noFill/>
        </p:spPr>
        <p:txBody>
          <a:bodyPr wrap="square" rtlCol="0">
            <a:spAutoFit/>
          </a:bodyPr>
          <a:lstStyle/>
          <a:p>
            <a:r>
              <a:rPr lang="en-US" altLang="zh-CN" dirty="0"/>
              <a:t>2.5cm</a:t>
            </a:r>
            <a:endParaRPr lang="zh-CN" altLang="en-US" dirty="0"/>
          </a:p>
        </p:txBody>
      </p:sp>
      <p:cxnSp>
        <p:nvCxnSpPr>
          <p:cNvPr id="19" name="直接箭头连接符 18">
            <a:extLst>
              <a:ext uri="{FF2B5EF4-FFF2-40B4-BE49-F238E27FC236}">
                <a16:creationId xmlns:a16="http://schemas.microsoft.com/office/drawing/2014/main" id="{E0D1E2D3-98D2-4022-BA32-9179FD53BF92}"/>
              </a:ext>
            </a:extLst>
          </p:cNvPr>
          <p:cNvCxnSpPr>
            <a:cxnSpLocks/>
          </p:cNvCxnSpPr>
          <p:nvPr/>
        </p:nvCxnSpPr>
        <p:spPr>
          <a:xfrm>
            <a:off x="4232513" y="1891563"/>
            <a:ext cx="216024"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0" name="直接连接符 19">
            <a:extLst>
              <a:ext uri="{FF2B5EF4-FFF2-40B4-BE49-F238E27FC236}">
                <a16:creationId xmlns:a16="http://schemas.microsoft.com/office/drawing/2014/main" id="{0554818F-4499-4C27-A6C4-8E548A4DAC2C}"/>
              </a:ext>
            </a:extLst>
          </p:cNvPr>
          <p:cNvCxnSpPr>
            <a:cxnSpLocks/>
          </p:cNvCxnSpPr>
          <p:nvPr/>
        </p:nvCxnSpPr>
        <p:spPr>
          <a:xfrm flipV="1">
            <a:off x="4224511" y="1789839"/>
            <a:ext cx="0"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8D6FF591-AE53-46E5-9117-E0E12C6A8B2C}"/>
              </a:ext>
            </a:extLst>
          </p:cNvPr>
          <p:cNvCxnSpPr>
            <a:cxnSpLocks/>
          </p:cNvCxnSpPr>
          <p:nvPr/>
        </p:nvCxnSpPr>
        <p:spPr>
          <a:xfrm flipV="1">
            <a:off x="4454674" y="1789839"/>
            <a:ext cx="0"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8595F5BC-44A3-44D6-B301-E581F5262B9F}"/>
              </a:ext>
            </a:extLst>
          </p:cNvPr>
          <p:cNvSpPr txBox="1"/>
          <p:nvPr/>
        </p:nvSpPr>
        <p:spPr>
          <a:xfrm>
            <a:off x="3970050" y="1484784"/>
            <a:ext cx="973822" cy="369332"/>
          </a:xfrm>
          <a:prstGeom prst="rect">
            <a:avLst/>
          </a:prstGeom>
          <a:noFill/>
        </p:spPr>
        <p:txBody>
          <a:bodyPr wrap="square" rtlCol="0">
            <a:spAutoFit/>
          </a:bodyPr>
          <a:lstStyle/>
          <a:p>
            <a:r>
              <a:rPr lang="en-US" altLang="zh-CN" dirty="0"/>
              <a:t>2.5cm</a:t>
            </a:r>
            <a:endParaRPr lang="zh-CN" altLang="en-US" dirty="0"/>
          </a:p>
        </p:txBody>
      </p:sp>
      <p:cxnSp>
        <p:nvCxnSpPr>
          <p:cNvPr id="23" name="直接箭头连接符 22">
            <a:extLst>
              <a:ext uri="{FF2B5EF4-FFF2-40B4-BE49-F238E27FC236}">
                <a16:creationId xmlns:a16="http://schemas.microsoft.com/office/drawing/2014/main" id="{96B6EDE8-641A-4478-93F8-AD0C63549FEB}"/>
              </a:ext>
            </a:extLst>
          </p:cNvPr>
          <p:cNvCxnSpPr>
            <a:cxnSpLocks/>
          </p:cNvCxnSpPr>
          <p:nvPr/>
        </p:nvCxnSpPr>
        <p:spPr>
          <a:xfrm>
            <a:off x="5554945" y="1891563"/>
            <a:ext cx="216024"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4" name="直接连接符 23">
            <a:extLst>
              <a:ext uri="{FF2B5EF4-FFF2-40B4-BE49-F238E27FC236}">
                <a16:creationId xmlns:a16="http://schemas.microsoft.com/office/drawing/2014/main" id="{81CED8A9-9282-4649-9F79-9DB95141B4DA}"/>
              </a:ext>
            </a:extLst>
          </p:cNvPr>
          <p:cNvCxnSpPr>
            <a:cxnSpLocks/>
          </p:cNvCxnSpPr>
          <p:nvPr/>
        </p:nvCxnSpPr>
        <p:spPr>
          <a:xfrm flipV="1">
            <a:off x="5546943" y="1789839"/>
            <a:ext cx="0"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BA55165E-5597-44F0-A246-86A9CF242A2B}"/>
              </a:ext>
            </a:extLst>
          </p:cNvPr>
          <p:cNvCxnSpPr>
            <a:cxnSpLocks/>
          </p:cNvCxnSpPr>
          <p:nvPr/>
        </p:nvCxnSpPr>
        <p:spPr>
          <a:xfrm flipV="1">
            <a:off x="5777106" y="1789839"/>
            <a:ext cx="0"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2033EE07-CD4E-48A0-9E82-D4B4F4B8B4F1}"/>
              </a:ext>
            </a:extLst>
          </p:cNvPr>
          <p:cNvSpPr txBox="1"/>
          <p:nvPr/>
        </p:nvSpPr>
        <p:spPr>
          <a:xfrm>
            <a:off x="5292482" y="1484784"/>
            <a:ext cx="973822" cy="369332"/>
          </a:xfrm>
          <a:prstGeom prst="rect">
            <a:avLst/>
          </a:prstGeom>
          <a:noFill/>
        </p:spPr>
        <p:txBody>
          <a:bodyPr wrap="square" rtlCol="0">
            <a:spAutoFit/>
          </a:bodyPr>
          <a:lstStyle/>
          <a:p>
            <a:r>
              <a:rPr lang="en-US" altLang="zh-CN" dirty="0"/>
              <a:t>2.5cm</a:t>
            </a:r>
            <a:endParaRPr lang="zh-CN" altLang="en-US" dirty="0"/>
          </a:p>
        </p:txBody>
      </p:sp>
      <p:cxnSp>
        <p:nvCxnSpPr>
          <p:cNvPr id="27" name="直接箭头连接符 26">
            <a:extLst>
              <a:ext uri="{FF2B5EF4-FFF2-40B4-BE49-F238E27FC236}">
                <a16:creationId xmlns:a16="http://schemas.microsoft.com/office/drawing/2014/main" id="{459E3B3A-FA6A-4C30-95AE-2385848297AC}"/>
              </a:ext>
            </a:extLst>
          </p:cNvPr>
          <p:cNvCxnSpPr>
            <a:cxnSpLocks/>
          </p:cNvCxnSpPr>
          <p:nvPr/>
        </p:nvCxnSpPr>
        <p:spPr>
          <a:xfrm>
            <a:off x="1079019" y="1891563"/>
            <a:ext cx="216024"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8" name="直接连接符 27">
            <a:extLst>
              <a:ext uri="{FF2B5EF4-FFF2-40B4-BE49-F238E27FC236}">
                <a16:creationId xmlns:a16="http://schemas.microsoft.com/office/drawing/2014/main" id="{CD2C154B-4A7F-4A89-9B79-2ED627016F6B}"/>
              </a:ext>
            </a:extLst>
          </p:cNvPr>
          <p:cNvCxnSpPr>
            <a:cxnSpLocks/>
          </p:cNvCxnSpPr>
          <p:nvPr/>
        </p:nvCxnSpPr>
        <p:spPr>
          <a:xfrm flipV="1">
            <a:off x="1071017" y="1789839"/>
            <a:ext cx="0"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D41C38F-922F-47E7-A72B-EBDD9E580929}"/>
              </a:ext>
            </a:extLst>
          </p:cNvPr>
          <p:cNvCxnSpPr>
            <a:cxnSpLocks/>
          </p:cNvCxnSpPr>
          <p:nvPr/>
        </p:nvCxnSpPr>
        <p:spPr>
          <a:xfrm flipV="1">
            <a:off x="1301180" y="1789839"/>
            <a:ext cx="0" cy="151216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529D575F-56B4-43F0-9C94-2795C5C17CC8}"/>
              </a:ext>
            </a:extLst>
          </p:cNvPr>
          <p:cNvSpPr txBox="1"/>
          <p:nvPr/>
        </p:nvSpPr>
        <p:spPr>
          <a:xfrm>
            <a:off x="816556" y="1484784"/>
            <a:ext cx="973822" cy="369332"/>
          </a:xfrm>
          <a:prstGeom prst="rect">
            <a:avLst/>
          </a:prstGeom>
          <a:noFill/>
        </p:spPr>
        <p:txBody>
          <a:bodyPr wrap="square" rtlCol="0">
            <a:spAutoFit/>
          </a:bodyPr>
          <a:lstStyle/>
          <a:p>
            <a:r>
              <a:rPr lang="en-US" altLang="zh-CN" dirty="0"/>
              <a:t>2.5cm</a:t>
            </a:r>
            <a:endParaRPr lang="zh-CN" altLang="en-US" dirty="0"/>
          </a:p>
        </p:txBody>
      </p:sp>
      <p:cxnSp>
        <p:nvCxnSpPr>
          <p:cNvPr id="32" name="直接连接符 31">
            <a:extLst>
              <a:ext uri="{FF2B5EF4-FFF2-40B4-BE49-F238E27FC236}">
                <a16:creationId xmlns:a16="http://schemas.microsoft.com/office/drawing/2014/main" id="{5196B0EE-2B3C-42D8-B908-E6B355F6DE9D}"/>
              </a:ext>
            </a:extLst>
          </p:cNvPr>
          <p:cNvCxnSpPr>
            <a:cxnSpLocks/>
          </p:cNvCxnSpPr>
          <p:nvPr/>
        </p:nvCxnSpPr>
        <p:spPr>
          <a:xfrm>
            <a:off x="1112018" y="2545923"/>
            <a:ext cx="515428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77371325-5561-4CFA-8FEC-6A3F6978717A}"/>
              </a:ext>
            </a:extLst>
          </p:cNvPr>
          <p:cNvCxnSpPr>
            <a:cxnSpLocks/>
          </p:cNvCxnSpPr>
          <p:nvPr/>
        </p:nvCxnSpPr>
        <p:spPr>
          <a:xfrm>
            <a:off x="1079019" y="3241591"/>
            <a:ext cx="518728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32EA2247-B439-4C92-8320-DC78119BF80B}"/>
              </a:ext>
            </a:extLst>
          </p:cNvPr>
          <p:cNvCxnSpPr/>
          <p:nvPr/>
        </p:nvCxnSpPr>
        <p:spPr>
          <a:xfrm>
            <a:off x="5879976" y="2545923"/>
            <a:ext cx="0" cy="695668"/>
          </a:xfrm>
          <a:prstGeom prst="straightConnector1">
            <a:avLst/>
          </a:prstGeom>
          <a:ln w="9525">
            <a:headEnd type="triangle"/>
            <a:tailEnd type="triangle"/>
          </a:ln>
        </p:spPr>
        <p:style>
          <a:lnRef idx="1">
            <a:schemeClr val="accent2"/>
          </a:lnRef>
          <a:fillRef idx="0">
            <a:schemeClr val="accent2"/>
          </a:fillRef>
          <a:effectRef idx="0">
            <a:schemeClr val="accent2"/>
          </a:effectRef>
          <a:fontRef idx="minor">
            <a:schemeClr val="tx1"/>
          </a:fontRef>
        </p:style>
      </p:cxnSp>
      <p:sp>
        <p:nvSpPr>
          <p:cNvPr id="38" name="文本框 37">
            <a:extLst>
              <a:ext uri="{FF2B5EF4-FFF2-40B4-BE49-F238E27FC236}">
                <a16:creationId xmlns:a16="http://schemas.microsoft.com/office/drawing/2014/main" id="{980E646A-D196-4CC1-A7CF-FEF0947E2D8A}"/>
              </a:ext>
            </a:extLst>
          </p:cNvPr>
          <p:cNvSpPr txBox="1"/>
          <p:nvPr/>
        </p:nvSpPr>
        <p:spPr>
          <a:xfrm>
            <a:off x="5796067" y="2659236"/>
            <a:ext cx="788020" cy="369332"/>
          </a:xfrm>
          <a:prstGeom prst="rect">
            <a:avLst/>
          </a:prstGeom>
          <a:noFill/>
        </p:spPr>
        <p:txBody>
          <a:bodyPr wrap="square" rtlCol="0">
            <a:spAutoFit/>
          </a:bodyPr>
          <a:lstStyle/>
          <a:p>
            <a:r>
              <a:rPr lang="en-US" altLang="zh-CN" dirty="0"/>
              <a:t>6.6cm</a:t>
            </a:r>
            <a:endParaRPr lang="zh-CN" altLang="en-US" dirty="0"/>
          </a:p>
        </p:txBody>
      </p:sp>
      <p:cxnSp>
        <p:nvCxnSpPr>
          <p:cNvPr id="40" name="直接箭头连接符 39">
            <a:extLst>
              <a:ext uri="{FF2B5EF4-FFF2-40B4-BE49-F238E27FC236}">
                <a16:creationId xmlns:a16="http://schemas.microsoft.com/office/drawing/2014/main" id="{82042C07-C672-4DAF-9BD7-204F1DD76A3E}"/>
              </a:ext>
            </a:extLst>
          </p:cNvPr>
          <p:cNvCxnSpPr>
            <a:cxnSpLocks/>
          </p:cNvCxnSpPr>
          <p:nvPr/>
        </p:nvCxnSpPr>
        <p:spPr>
          <a:xfrm>
            <a:off x="7536160" y="2780928"/>
            <a:ext cx="648072"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D666A528-A7DF-4E1D-8E55-BF34AD621F8A}"/>
              </a:ext>
            </a:extLst>
          </p:cNvPr>
          <p:cNvCxnSpPr>
            <a:cxnSpLocks/>
          </p:cNvCxnSpPr>
          <p:nvPr/>
        </p:nvCxnSpPr>
        <p:spPr>
          <a:xfrm flipV="1">
            <a:off x="9408368" y="2708984"/>
            <a:ext cx="0" cy="57600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a16="http://schemas.microsoft.com/office/drawing/2014/main" id="{5E568A7D-8D66-4E0F-9E53-AF36CD8F94F2}"/>
              </a:ext>
            </a:extLst>
          </p:cNvPr>
          <p:cNvSpPr txBox="1"/>
          <p:nvPr/>
        </p:nvSpPr>
        <p:spPr>
          <a:xfrm>
            <a:off x="7498802" y="3127672"/>
            <a:ext cx="794796" cy="369332"/>
          </a:xfrm>
          <a:prstGeom prst="rect">
            <a:avLst/>
          </a:prstGeom>
          <a:noFill/>
        </p:spPr>
        <p:txBody>
          <a:bodyPr wrap="square" rtlCol="0">
            <a:spAutoFit/>
          </a:bodyPr>
          <a:lstStyle/>
          <a:p>
            <a:r>
              <a:rPr lang="en-US" altLang="zh-CN" dirty="0"/>
              <a:t>17cm</a:t>
            </a:r>
            <a:endParaRPr lang="zh-CN" altLang="en-US" dirty="0"/>
          </a:p>
        </p:txBody>
      </p:sp>
      <p:sp>
        <p:nvSpPr>
          <p:cNvPr id="46" name="文本框 45">
            <a:extLst>
              <a:ext uri="{FF2B5EF4-FFF2-40B4-BE49-F238E27FC236}">
                <a16:creationId xmlns:a16="http://schemas.microsoft.com/office/drawing/2014/main" id="{CAEEAC38-B626-48E9-88EC-118448060BB9}"/>
              </a:ext>
            </a:extLst>
          </p:cNvPr>
          <p:cNvSpPr txBox="1"/>
          <p:nvPr/>
        </p:nvSpPr>
        <p:spPr>
          <a:xfrm>
            <a:off x="8737600" y="2781002"/>
            <a:ext cx="794796" cy="369332"/>
          </a:xfrm>
          <a:prstGeom prst="rect">
            <a:avLst/>
          </a:prstGeom>
          <a:noFill/>
        </p:spPr>
        <p:txBody>
          <a:bodyPr wrap="square" rtlCol="0">
            <a:spAutoFit/>
          </a:bodyPr>
          <a:lstStyle/>
          <a:p>
            <a:r>
              <a:rPr lang="en-US" altLang="zh-CN" dirty="0"/>
              <a:t>11cm</a:t>
            </a:r>
            <a:endParaRPr lang="zh-CN" altLang="en-US" dirty="0"/>
          </a:p>
        </p:txBody>
      </p:sp>
      <p:cxnSp>
        <p:nvCxnSpPr>
          <p:cNvPr id="47" name="直接箭头连接符 46">
            <a:extLst>
              <a:ext uri="{FF2B5EF4-FFF2-40B4-BE49-F238E27FC236}">
                <a16:creationId xmlns:a16="http://schemas.microsoft.com/office/drawing/2014/main" id="{4AD6D993-115B-46CD-8256-F8F90023D15B}"/>
              </a:ext>
            </a:extLst>
          </p:cNvPr>
          <p:cNvCxnSpPr>
            <a:cxnSpLocks/>
          </p:cNvCxnSpPr>
          <p:nvPr/>
        </p:nvCxnSpPr>
        <p:spPr>
          <a:xfrm flipV="1">
            <a:off x="10022150" y="2573466"/>
            <a:ext cx="0" cy="85553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3442F99F-C455-4107-AEFD-2E048D408069}"/>
              </a:ext>
            </a:extLst>
          </p:cNvPr>
          <p:cNvSpPr txBox="1"/>
          <p:nvPr/>
        </p:nvSpPr>
        <p:spPr>
          <a:xfrm>
            <a:off x="9978002" y="2915652"/>
            <a:ext cx="794796" cy="369332"/>
          </a:xfrm>
          <a:prstGeom prst="rect">
            <a:avLst/>
          </a:prstGeom>
          <a:noFill/>
        </p:spPr>
        <p:txBody>
          <a:bodyPr wrap="square" rtlCol="0">
            <a:spAutoFit/>
          </a:bodyPr>
          <a:lstStyle/>
          <a:p>
            <a:r>
              <a:rPr lang="en-US" altLang="zh-CN" dirty="0"/>
              <a:t>16cm</a:t>
            </a:r>
            <a:endParaRPr lang="zh-CN" altLang="en-US" dirty="0"/>
          </a:p>
        </p:txBody>
      </p:sp>
      <p:cxnSp>
        <p:nvCxnSpPr>
          <p:cNvPr id="50" name="直接箭头连接符 49">
            <a:extLst>
              <a:ext uri="{FF2B5EF4-FFF2-40B4-BE49-F238E27FC236}">
                <a16:creationId xmlns:a16="http://schemas.microsoft.com/office/drawing/2014/main" id="{E5AD4644-3149-44E5-8404-2E2026613755}"/>
              </a:ext>
            </a:extLst>
          </p:cNvPr>
          <p:cNvCxnSpPr>
            <a:cxnSpLocks/>
          </p:cNvCxnSpPr>
          <p:nvPr/>
        </p:nvCxnSpPr>
        <p:spPr>
          <a:xfrm>
            <a:off x="7415069" y="3150334"/>
            <a:ext cx="88920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03755E07-A3F5-43E6-8EDA-4072CE239D26}"/>
              </a:ext>
            </a:extLst>
          </p:cNvPr>
          <p:cNvSpPr txBox="1"/>
          <p:nvPr/>
        </p:nvSpPr>
        <p:spPr>
          <a:xfrm>
            <a:off x="7515456" y="2388800"/>
            <a:ext cx="794796" cy="369332"/>
          </a:xfrm>
          <a:prstGeom prst="rect">
            <a:avLst/>
          </a:prstGeom>
          <a:noFill/>
        </p:spPr>
        <p:txBody>
          <a:bodyPr wrap="square" rtlCol="0">
            <a:spAutoFit/>
          </a:bodyPr>
          <a:lstStyle/>
          <a:p>
            <a:r>
              <a:rPr lang="en-US" altLang="zh-CN" dirty="0"/>
              <a:t>12cm</a:t>
            </a:r>
            <a:endParaRPr lang="zh-CN" altLang="en-US" dirty="0"/>
          </a:p>
        </p:txBody>
      </p:sp>
    </p:spTree>
    <p:extLst>
      <p:ext uri="{BB962C8B-B14F-4D97-AF65-F5344CB8AC3E}">
        <p14:creationId xmlns:p14="http://schemas.microsoft.com/office/powerpoint/2010/main" val="20841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内容占位符 1"/>
              <p:cNvSpPr>
                <a:spLocks noGrp="1"/>
              </p:cNvSpPr>
              <p:nvPr>
                <p:ph idx="1"/>
              </p:nvPr>
            </p:nvSpPr>
            <p:spPr>
              <a:xfrm>
                <a:off x="578559" y="1067517"/>
                <a:ext cx="8901817" cy="5790483"/>
              </a:xfrm>
            </p:spPr>
            <p:txBody>
              <a:bodyPr>
                <a:noAutofit/>
              </a:bodyPr>
              <a:lstStyle/>
              <a:p>
                <a:r>
                  <a:rPr lang="en-US" altLang="zh-CN" dirty="0">
                    <a:latin typeface="Times New Roman" panose="02020603050405020304" pitchFamily="18" charset="0"/>
                    <a:cs typeface="Times New Roman" panose="02020603050405020304" pitchFamily="18" charset="0"/>
                  </a:rPr>
                  <a:t>Quadrupole: 2.5cm thick</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lvl="1"/>
                <a:endParaRPr lang="en-US" altLang="zh-CN" dirty="0">
                  <a:latin typeface="Times New Roman" panose="02020603050405020304" pitchFamily="18" charset="0"/>
                  <a:cs typeface="Times New Roman" panose="02020603050405020304" pitchFamily="18" charset="0"/>
                </a:endParaRPr>
              </a:p>
              <a:p>
                <a:pPr lvl="1"/>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0" indent="0">
                  <a:buNone/>
                </a:pPr>
                <a:r>
                  <a:rPr lang="en-US" altLang="zh-CN" sz="2000" dirty="0">
                    <a:latin typeface="Times New Roman" panose="02020603050405020304" pitchFamily="18" charset="0"/>
                    <a:cs typeface="Times New Roman" panose="02020603050405020304" pitchFamily="18" charset="0"/>
                  </a:rPr>
                  <a:t>          epoxy resin              coil                         lead</a:t>
                </a:r>
              </a:p>
              <a:p>
                <a:r>
                  <a:rPr lang="en-US" altLang="zh-CN" sz="2000" dirty="0">
                    <a:latin typeface="Times New Roman" panose="02020603050405020304" pitchFamily="18" charset="0"/>
                    <a:cs typeface="Times New Roman" panose="02020603050405020304" pitchFamily="18" charset="0"/>
                  </a:rPr>
                  <a:t>Lead area: 97</a:t>
                </a:r>
                <a14:m>
                  <m:oMath xmlns:m="http://schemas.openxmlformats.org/officeDocument/2006/math">
                    <m:r>
                      <m:rPr>
                        <m:sty m:val="p"/>
                      </m:rPr>
                      <a:rPr lang="en-US" altLang="zh-CN" sz="2000" i="0" dirty="0" smtClean="0">
                        <a:latin typeface="Cambria Math" panose="02040503050406030204" pitchFamily="18" charset="0"/>
                        <a:cs typeface="Times New Roman" panose="02020603050405020304" pitchFamily="18" charset="0"/>
                      </a:rPr>
                      <m:t>c</m:t>
                    </m:r>
                    <m:sSup>
                      <m:sSupPr>
                        <m:ctrlPr>
                          <a:rPr lang="en-US" altLang="zh-CN" sz="2000" i="1" dirty="0" smtClean="0">
                            <a:latin typeface="Cambria Math" panose="02040503050406030204" pitchFamily="18" charset="0"/>
                            <a:cs typeface="Times New Roman" panose="02020603050405020304" pitchFamily="18" charset="0"/>
                          </a:rPr>
                        </m:ctrlPr>
                      </m:sSupPr>
                      <m:e>
                        <m:r>
                          <m:rPr>
                            <m:sty m:val="p"/>
                          </m:rPr>
                          <a:rPr lang="en-US" altLang="zh-CN" sz="2000" i="0" dirty="0" smtClean="0">
                            <a:latin typeface="Cambria Math" panose="02040503050406030204" pitchFamily="18" charset="0"/>
                            <a:cs typeface="Times New Roman" panose="02020603050405020304" pitchFamily="18" charset="0"/>
                          </a:rPr>
                          <m:t>m</m:t>
                        </m:r>
                      </m:e>
                      <m:sup>
                        <m:r>
                          <a:rPr lang="en-US" altLang="zh-CN" sz="2000" i="0" dirty="0" smtClean="0">
                            <a:latin typeface="Cambria Math" panose="02040503050406030204" pitchFamily="18" charset="0"/>
                            <a:cs typeface="Times New Roman" panose="02020603050405020304" pitchFamily="18" charset="0"/>
                          </a:rPr>
                          <m:t>2</m:t>
                        </m:r>
                      </m:sup>
                    </m:sSup>
                  </m:oMath>
                </a14:m>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8" name="内容占位符 1"/>
              <p:cNvSpPr>
                <a:spLocks noGrp="1" noRot="1" noChangeAspect="1" noMove="1" noResize="1" noEditPoints="1" noAdjustHandles="1" noChangeArrowheads="1" noChangeShapeType="1" noTextEdit="1"/>
              </p:cNvSpPr>
              <p:nvPr>
                <p:ph idx="1"/>
              </p:nvPr>
            </p:nvSpPr>
            <p:spPr>
              <a:xfrm>
                <a:off x="578559" y="1067517"/>
                <a:ext cx="8901817" cy="5790483"/>
              </a:xfrm>
              <a:blipFill>
                <a:blip r:embed="rId2"/>
                <a:stretch>
                  <a:fillRect l="-411" t="-737"/>
                </a:stretch>
              </a:blipFill>
            </p:spPr>
            <p:txBody>
              <a:bodyPr/>
              <a:lstStyle/>
              <a:p>
                <a:r>
                  <a:rPr lang="zh-CN" altLang="en-US">
                    <a:noFill/>
                  </a:rPr>
                  <a:t> </a:t>
                </a:r>
              </a:p>
            </p:txBody>
          </p:sp>
        </mc:Fallback>
      </mc:AlternateContent>
      <p:sp>
        <p:nvSpPr>
          <p:cNvPr id="3" name="标题 2"/>
          <p:cNvSpPr>
            <a:spLocks noGrp="1"/>
          </p:cNvSpPr>
          <p:nvPr>
            <p:ph type="title"/>
          </p:nvPr>
        </p:nvSpPr>
        <p:spPr/>
        <p:txBody>
          <a:bodyPr/>
          <a:lstStyle/>
          <a:p>
            <a:r>
              <a:rPr lang="en-US" altLang="zh-CN" dirty="0"/>
              <a:t>Lead in quadrupole and </a:t>
            </a:r>
            <a:r>
              <a:rPr lang="en-US" altLang="zh-CN" dirty="0" err="1"/>
              <a:t>sextupole</a:t>
            </a:r>
            <a:endParaRPr lang="zh-CN" altLang="en-US" dirty="0"/>
          </a:p>
        </p:txBody>
      </p:sp>
      <p:sp>
        <p:nvSpPr>
          <p:cNvPr id="5" name="灯片编号占位符 4"/>
          <p:cNvSpPr>
            <a:spLocks noGrp="1"/>
          </p:cNvSpPr>
          <p:nvPr>
            <p:ph type="sldNum" sz="quarter" idx="12"/>
          </p:nvPr>
        </p:nvSpPr>
        <p:spPr/>
        <p:txBody>
          <a:bodyPr/>
          <a:lstStyle/>
          <a:p>
            <a:fld id="{F15E9139-A00B-4B2A-98A6-095DC08F1345}" type="slidenum">
              <a:rPr lang="zh-CN" altLang="en-US" smtClean="0"/>
              <a:pPr/>
              <a:t>9</a:t>
            </a:fld>
            <a:endParaRPr lang="zh-CN" altLang="en-US" dirty="0"/>
          </a:p>
        </p:txBody>
      </p:sp>
      <p:pic>
        <p:nvPicPr>
          <p:cNvPr id="7" name="图片 6"/>
          <p:cNvPicPr>
            <a:picLocks noChangeAspect="1"/>
          </p:cNvPicPr>
          <p:nvPr/>
        </p:nvPicPr>
        <p:blipFill rotWithShape="1">
          <a:blip r:embed="rId3"/>
          <a:srcRect b="15966"/>
          <a:stretch/>
        </p:blipFill>
        <p:spPr>
          <a:xfrm>
            <a:off x="592033" y="1487457"/>
            <a:ext cx="10447342" cy="3669735"/>
          </a:xfrm>
          <a:prstGeom prst="rect">
            <a:avLst/>
          </a:prstGeom>
        </p:spPr>
      </p:pic>
      <mc:AlternateContent xmlns:mc="http://schemas.openxmlformats.org/markup-compatibility/2006" xmlns:a14="http://schemas.microsoft.com/office/drawing/2010/main">
        <mc:Choice Requires="a14">
          <p:sp>
            <p:nvSpPr>
              <p:cNvPr id="9" name="内容占位符 1"/>
              <p:cNvSpPr txBox="1">
                <a:spLocks/>
              </p:cNvSpPr>
              <p:nvPr/>
            </p:nvSpPr>
            <p:spPr>
              <a:xfrm>
                <a:off x="6312024" y="1047625"/>
                <a:ext cx="5760640" cy="605378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000" dirty="0" err="1">
                    <a:latin typeface="Times New Roman" panose="02020603050405020304" pitchFamily="18" charset="0"/>
                    <a:cs typeface="Times New Roman" panose="02020603050405020304" pitchFamily="18" charset="0"/>
                  </a:rPr>
                  <a:t>Sextupole</a:t>
                </a:r>
                <a:r>
                  <a:rPr lang="en-US" altLang="zh-CN" sz="2000" dirty="0">
                    <a:latin typeface="Times New Roman" panose="02020603050405020304" pitchFamily="18" charset="0"/>
                    <a:cs typeface="Times New Roman" panose="02020603050405020304" pitchFamily="18" charset="0"/>
                  </a:rPr>
                  <a:t>: 2.5cm thick</a:t>
                </a: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Lead area: 152</a:t>
                </a:r>
                <a14:m>
                  <m:oMath xmlns:m="http://schemas.openxmlformats.org/officeDocument/2006/math">
                    <m:r>
                      <m:rPr>
                        <m:sty m:val="p"/>
                      </m:rPr>
                      <a:rPr lang="en-US" altLang="zh-CN" sz="2000" i="0" dirty="0" smtClean="0">
                        <a:latin typeface="Cambria Math" panose="02040503050406030204" pitchFamily="18" charset="0"/>
                        <a:cs typeface="Times New Roman" panose="02020603050405020304" pitchFamily="18" charset="0"/>
                      </a:rPr>
                      <m:t>c</m:t>
                    </m:r>
                    <m:sSup>
                      <m:sSupPr>
                        <m:ctrlPr>
                          <a:rPr lang="en-US" altLang="zh-CN" sz="2000" i="1" dirty="0" smtClean="0">
                            <a:latin typeface="Cambria Math" panose="02040503050406030204" pitchFamily="18" charset="0"/>
                            <a:cs typeface="Times New Roman" panose="02020603050405020304" pitchFamily="18" charset="0"/>
                          </a:rPr>
                        </m:ctrlPr>
                      </m:sSupPr>
                      <m:e>
                        <m:r>
                          <m:rPr>
                            <m:sty m:val="p"/>
                          </m:rPr>
                          <a:rPr lang="en-US" altLang="zh-CN" sz="2000" i="0" dirty="0" smtClean="0">
                            <a:latin typeface="Cambria Math" panose="02040503050406030204" pitchFamily="18" charset="0"/>
                            <a:cs typeface="Times New Roman" panose="02020603050405020304" pitchFamily="18" charset="0"/>
                          </a:rPr>
                          <m:t>m</m:t>
                        </m:r>
                      </m:e>
                      <m:sup>
                        <m:r>
                          <a:rPr lang="en-US" altLang="zh-CN" sz="2000" i="0" dirty="0" smtClean="0">
                            <a:latin typeface="Cambria Math" panose="02040503050406030204" pitchFamily="18" charset="0"/>
                            <a:cs typeface="Times New Roman" panose="02020603050405020304" pitchFamily="18" charset="0"/>
                          </a:rPr>
                          <m:t>2</m:t>
                        </m:r>
                      </m:sup>
                    </m:sSup>
                  </m:oMath>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9" name="内容占位符 1"/>
              <p:cNvSpPr txBox="1">
                <a:spLocks noRot="1" noChangeAspect="1" noMove="1" noResize="1" noEditPoints="1" noAdjustHandles="1" noChangeArrowheads="1" noChangeShapeType="1" noTextEdit="1"/>
              </p:cNvSpPr>
              <p:nvPr/>
            </p:nvSpPr>
            <p:spPr>
              <a:xfrm>
                <a:off x="6312024" y="1047625"/>
                <a:ext cx="5760640" cy="6053783"/>
              </a:xfrm>
              <a:prstGeom prst="rect">
                <a:avLst/>
              </a:prstGeom>
              <a:blipFill>
                <a:blip r:embed="rId4"/>
                <a:stretch>
                  <a:fillRect l="-423" t="-504"/>
                </a:stretch>
              </a:blipFill>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8A99FF8B-1EBF-46B7-BAAF-3F5DE1CA3F34}"/>
              </a:ext>
            </a:extLst>
          </p:cNvPr>
          <p:cNvCxnSpPr>
            <a:cxnSpLocks/>
          </p:cNvCxnSpPr>
          <p:nvPr/>
        </p:nvCxnSpPr>
        <p:spPr>
          <a:xfrm>
            <a:off x="1841391" y="1922826"/>
            <a:ext cx="161583"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 name="直接连接符 10">
            <a:extLst>
              <a:ext uri="{FF2B5EF4-FFF2-40B4-BE49-F238E27FC236}">
                <a16:creationId xmlns:a16="http://schemas.microsoft.com/office/drawing/2014/main" id="{6574ACDD-FA28-477D-A15D-B5B4680CB5D4}"/>
              </a:ext>
            </a:extLst>
          </p:cNvPr>
          <p:cNvCxnSpPr>
            <a:cxnSpLocks/>
          </p:cNvCxnSpPr>
          <p:nvPr/>
        </p:nvCxnSpPr>
        <p:spPr>
          <a:xfrm flipV="1">
            <a:off x="1844819" y="1920941"/>
            <a:ext cx="0" cy="14123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580320B4-6CC8-42BC-B498-D8392588461A}"/>
              </a:ext>
            </a:extLst>
          </p:cNvPr>
          <p:cNvCxnSpPr>
            <a:cxnSpLocks/>
          </p:cNvCxnSpPr>
          <p:nvPr/>
        </p:nvCxnSpPr>
        <p:spPr>
          <a:xfrm flipV="1">
            <a:off x="2002974" y="1920941"/>
            <a:ext cx="0" cy="14123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9786873B-E1A6-4F49-A822-D9A66F1307FB}"/>
              </a:ext>
            </a:extLst>
          </p:cNvPr>
          <p:cNvSpPr txBox="1"/>
          <p:nvPr/>
        </p:nvSpPr>
        <p:spPr>
          <a:xfrm>
            <a:off x="1631504" y="1551609"/>
            <a:ext cx="973822" cy="369332"/>
          </a:xfrm>
          <a:prstGeom prst="rect">
            <a:avLst/>
          </a:prstGeom>
          <a:noFill/>
        </p:spPr>
        <p:txBody>
          <a:bodyPr wrap="square" rtlCol="0">
            <a:spAutoFit/>
          </a:bodyPr>
          <a:lstStyle/>
          <a:p>
            <a:r>
              <a:rPr lang="en-US" altLang="zh-CN" dirty="0">
                <a:solidFill>
                  <a:schemeClr val="bg1"/>
                </a:solidFill>
              </a:rPr>
              <a:t>2.5cm</a:t>
            </a:r>
            <a:endParaRPr lang="zh-CN" altLang="en-US" dirty="0">
              <a:solidFill>
                <a:schemeClr val="bg1"/>
              </a:solidFill>
            </a:endParaRPr>
          </a:p>
        </p:txBody>
      </p:sp>
      <p:cxnSp>
        <p:nvCxnSpPr>
          <p:cNvPr id="16" name="直接箭头连接符 15">
            <a:extLst>
              <a:ext uri="{FF2B5EF4-FFF2-40B4-BE49-F238E27FC236}">
                <a16:creationId xmlns:a16="http://schemas.microsoft.com/office/drawing/2014/main" id="{BB4504E3-1A8C-4ED0-A797-F0F459E2217B}"/>
              </a:ext>
            </a:extLst>
          </p:cNvPr>
          <p:cNvCxnSpPr>
            <a:cxnSpLocks/>
          </p:cNvCxnSpPr>
          <p:nvPr/>
        </p:nvCxnSpPr>
        <p:spPr>
          <a:xfrm>
            <a:off x="2621913" y="1943955"/>
            <a:ext cx="161583"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7" name="直接连接符 16">
            <a:extLst>
              <a:ext uri="{FF2B5EF4-FFF2-40B4-BE49-F238E27FC236}">
                <a16:creationId xmlns:a16="http://schemas.microsoft.com/office/drawing/2014/main" id="{D40D1592-7838-4FBC-BA51-6AC97F078DEF}"/>
              </a:ext>
            </a:extLst>
          </p:cNvPr>
          <p:cNvCxnSpPr>
            <a:cxnSpLocks/>
          </p:cNvCxnSpPr>
          <p:nvPr/>
        </p:nvCxnSpPr>
        <p:spPr>
          <a:xfrm flipV="1">
            <a:off x="2625341" y="1942070"/>
            <a:ext cx="0" cy="14123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63F0BD3-E308-478E-AE78-CCB5842B2187}"/>
              </a:ext>
            </a:extLst>
          </p:cNvPr>
          <p:cNvCxnSpPr>
            <a:cxnSpLocks/>
          </p:cNvCxnSpPr>
          <p:nvPr/>
        </p:nvCxnSpPr>
        <p:spPr>
          <a:xfrm flipV="1">
            <a:off x="2783496" y="1942070"/>
            <a:ext cx="0" cy="14123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158967AE-A864-498F-8E08-50BFEB3886E4}"/>
              </a:ext>
            </a:extLst>
          </p:cNvPr>
          <p:cNvSpPr txBox="1"/>
          <p:nvPr/>
        </p:nvSpPr>
        <p:spPr>
          <a:xfrm>
            <a:off x="2400970" y="1572524"/>
            <a:ext cx="973822" cy="369332"/>
          </a:xfrm>
          <a:prstGeom prst="rect">
            <a:avLst/>
          </a:prstGeom>
          <a:noFill/>
        </p:spPr>
        <p:txBody>
          <a:bodyPr wrap="square" rtlCol="0">
            <a:spAutoFit/>
          </a:bodyPr>
          <a:lstStyle/>
          <a:p>
            <a:r>
              <a:rPr lang="en-US" altLang="zh-CN" dirty="0">
                <a:solidFill>
                  <a:schemeClr val="bg1"/>
                </a:solidFill>
              </a:rPr>
              <a:t>2.5cm</a:t>
            </a:r>
            <a:endParaRPr lang="zh-CN" altLang="en-US" dirty="0">
              <a:solidFill>
                <a:schemeClr val="bg1"/>
              </a:solidFill>
            </a:endParaRPr>
          </a:p>
        </p:txBody>
      </p:sp>
      <p:cxnSp>
        <p:nvCxnSpPr>
          <p:cNvPr id="20" name="直接箭头连接符 19">
            <a:extLst>
              <a:ext uri="{FF2B5EF4-FFF2-40B4-BE49-F238E27FC236}">
                <a16:creationId xmlns:a16="http://schemas.microsoft.com/office/drawing/2014/main" id="{BC6435A1-32BA-4944-B900-988CCC34BBE9}"/>
              </a:ext>
            </a:extLst>
          </p:cNvPr>
          <p:cNvCxnSpPr>
            <a:cxnSpLocks/>
          </p:cNvCxnSpPr>
          <p:nvPr/>
        </p:nvCxnSpPr>
        <p:spPr>
          <a:xfrm>
            <a:off x="4048417" y="1938643"/>
            <a:ext cx="161583"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1" name="直接连接符 20">
            <a:extLst>
              <a:ext uri="{FF2B5EF4-FFF2-40B4-BE49-F238E27FC236}">
                <a16:creationId xmlns:a16="http://schemas.microsoft.com/office/drawing/2014/main" id="{325DE98E-C523-42AC-B0F2-DACE38119A20}"/>
              </a:ext>
            </a:extLst>
          </p:cNvPr>
          <p:cNvCxnSpPr>
            <a:cxnSpLocks/>
          </p:cNvCxnSpPr>
          <p:nvPr/>
        </p:nvCxnSpPr>
        <p:spPr>
          <a:xfrm flipV="1">
            <a:off x="4051845" y="1936758"/>
            <a:ext cx="0" cy="14123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540757C-20E9-48AB-AD65-EEBE92B01FD8}"/>
              </a:ext>
            </a:extLst>
          </p:cNvPr>
          <p:cNvCxnSpPr>
            <a:cxnSpLocks/>
          </p:cNvCxnSpPr>
          <p:nvPr/>
        </p:nvCxnSpPr>
        <p:spPr>
          <a:xfrm flipV="1">
            <a:off x="4210000" y="1936758"/>
            <a:ext cx="0" cy="14123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E2EF71F-2199-4EDE-8A4E-B515A0B5F7AC}"/>
              </a:ext>
            </a:extLst>
          </p:cNvPr>
          <p:cNvSpPr txBox="1"/>
          <p:nvPr/>
        </p:nvSpPr>
        <p:spPr>
          <a:xfrm>
            <a:off x="3838530" y="1567426"/>
            <a:ext cx="973822" cy="369332"/>
          </a:xfrm>
          <a:prstGeom prst="rect">
            <a:avLst/>
          </a:prstGeom>
          <a:noFill/>
        </p:spPr>
        <p:txBody>
          <a:bodyPr wrap="square" rtlCol="0">
            <a:spAutoFit/>
          </a:bodyPr>
          <a:lstStyle/>
          <a:p>
            <a:r>
              <a:rPr lang="en-US" altLang="zh-CN" dirty="0">
                <a:solidFill>
                  <a:schemeClr val="bg1"/>
                </a:solidFill>
              </a:rPr>
              <a:t>2.5cm</a:t>
            </a:r>
            <a:endParaRPr lang="zh-CN" altLang="en-US" dirty="0">
              <a:solidFill>
                <a:schemeClr val="bg1"/>
              </a:solidFill>
            </a:endParaRPr>
          </a:p>
        </p:txBody>
      </p:sp>
      <p:cxnSp>
        <p:nvCxnSpPr>
          <p:cNvPr id="24" name="直接箭头连接符 23">
            <a:extLst>
              <a:ext uri="{FF2B5EF4-FFF2-40B4-BE49-F238E27FC236}">
                <a16:creationId xmlns:a16="http://schemas.microsoft.com/office/drawing/2014/main" id="{A49E1DCD-56FB-4950-BD02-B982D7AC39B7}"/>
              </a:ext>
            </a:extLst>
          </p:cNvPr>
          <p:cNvCxnSpPr>
            <a:cxnSpLocks/>
          </p:cNvCxnSpPr>
          <p:nvPr/>
        </p:nvCxnSpPr>
        <p:spPr>
          <a:xfrm>
            <a:off x="4821426" y="1951864"/>
            <a:ext cx="161583"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5" name="直接连接符 24">
            <a:extLst>
              <a:ext uri="{FF2B5EF4-FFF2-40B4-BE49-F238E27FC236}">
                <a16:creationId xmlns:a16="http://schemas.microsoft.com/office/drawing/2014/main" id="{2E87C982-A2B0-44BC-A54B-998CF55993CB}"/>
              </a:ext>
            </a:extLst>
          </p:cNvPr>
          <p:cNvCxnSpPr>
            <a:cxnSpLocks/>
          </p:cNvCxnSpPr>
          <p:nvPr/>
        </p:nvCxnSpPr>
        <p:spPr>
          <a:xfrm flipV="1">
            <a:off x="4824854" y="1949979"/>
            <a:ext cx="0" cy="141232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4CB9E33B-0059-47D4-8B7F-E3AF5C3C9A07}"/>
              </a:ext>
            </a:extLst>
          </p:cNvPr>
          <p:cNvCxnSpPr>
            <a:cxnSpLocks/>
          </p:cNvCxnSpPr>
          <p:nvPr/>
        </p:nvCxnSpPr>
        <p:spPr>
          <a:xfrm flipV="1">
            <a:off x="4983009" y="1949979"/>
            <a:ext cx="0" cy="141233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A1D17505-0996-44F3-8DD0-9B3E8872F36A}"/>
              </a:ext>
            </a:extLst>
          </p:cNvPr>
          <p:cNvSpPr txBox="1"/>
          <p:nvPr/>
        </p:nvSpPr>
        <p:spPr>
          <a:xfrm>
            <a:off x="4611539" y="1580647"/>
            <a:ext cx="973822" cy="369332"/>
          </a:xfrm>
          <a:prstGeom prst="rect">
            <a:avLst/>
          </a:prstGeom>
          <a:noFill/>
        </p:spPr>
        <p:txBody>
          <a:bodyPr wrap="square" rtlCol="0">
            <a:spAutoFit/>
          </a:bodyPr>
          <a:lstStyle/>
          <a:p>
            <a:r>
              <a:rPr lang="en-US" altLang="zh-CN" dirty="0">
                <a:solidFill>
                  <a:schemeClr val="bg1"/>
                </a:solidFill>
              </a:rPr>
              <a:t>2.5cm</a:t>
            </a:r>
            <a:endParaRPr lang="zh-CN" altLang="en-US" dirty="0">
              <a:solidFill>
                <a:schemeClr val="bg1"/>
              </a:solidFill>
            </a:endParaRPr>
          </a:p>
        </p:txBody>
      </p:sp>
      <p:cxnSp>
        <p:nvCxnSpPr>
          <p:cNvPr id="28" name="直接连接符 27">
            <a:extLst>
              <a:ext uri="{FF2B5EF4-FFF2-40B4-BE49-F238E27FC236}">
                <a16:creationId xmlns:a16="http://schemas.microsoft.com/office/drawing/2014/main" id="{E25572D8-D9B1-429B-B90B-2F5119C68978}"/>
              </a:ext>
            </a:extLst>
          </p:cNvPr>
          <p:cNvCxnSpPr>
            <a:cxnSpLocks/>
          </p:cNvCxnSpPr>
          <p:nvPr/>
        </p:nvCxnSpPr>
        <p:spPr>
          <a:xfrm>
            <a:off x="1617824" y="2694243"/>
            <a:ext cx="3110024" cy="14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7F88706-3F6E-47A0-9953-F418CDE66270}"/>
              </a:ext>
            </a:extLst>
          </p:cNvPr>
          <p:cNvCxnSpPr>
            <a:cxnSpLocks/>
          </p:cNvCxnSpPr>
          <p:nvPr/>
        </p:nvCxnSpPr>
        <p:spPr>
          <a:xfrm flipV="1">
            <a:off x="1617824" y="2840090"/>
            <a:ext cx="3110024" cy="3881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9ABB9E19-A2ED-46F0-831D-83518C5F9F4A}"/>
              </a:ext>
            </a:extLst>
          </p:cNvPr>
          <p:cNvCxnSpPr>
            <a:cxnSpLocks/>
          </p:cNvCxnSpPr>
          <p:nvPr/>
        </p:nvCxnSpPr>
        <p:spPr>
          <a:xfrm>
            <a:off x="1945294" y="2711179"/>
            <a:ext cx="0" cy="148320"/>
          </a:xfrm>
          <a:prstGeom prst="straightConnector1">
            <a:avLst/>
          </a:prstGeom>
          <a:ln w="9525">
            <a:headEnd type="triangle"/>
            <a:tailEnd type="triangle"/>
          </a:ln>
        </p:spPr>
        <p:style>
          <a:lnRef idx="1">
            <a:schemeClr val="accent2"/>
          </a:lnRef>
          <a:fillRef idx="0">
            <a:schemeClr val="accent2"/>
          </a:fillRef>
          <a:effectRef idx="0">
            <a:schemeClr val="accent2"/>
          </a:effectRef>
          <a:fontRef idx="minor">
            <a:schemeClr val="tx1"/>
          </a:fontRef>
        </p:style>
      </p:cxnSp>
      <p:sp>
        <p:nvSpPr>
          <p:cNvPr id="31" name="文本框 30">
            <a:extLst>
              <a:ext uri="{FF2B5EF4-FFF2-40B4-BE49-F238E27FC236}">
                <a16:creationId xmlns:a16="http://schemas.microsoft.com/office/drawing/2014/main" id="{C8E93AB4-B5F1-4A45-B198-CE798F25CC87}"/>
              </a:ext>
            </a:extLst>
          </p:cNvPr>
          <p:cNvSpPr txBox="1"/>
          <p:nvPr/>
        </p:nvSpPr>
        <p:spPr>
          <a:xfrm>
            <a:off x="1175764" y="2577246"/>
            <a:ext cx="788020" cy="369332"/>
          </a:xfrm>
          <a:prstGeom prst="rect">
            <a:avLst/>
          </a:prstGeom>
          <a:noFill/>
        </p:spPr>
        <p:txBody>
          <a:bodyPr wrap="square" rtlCol="0">
            <a:spAutoFit/>
          </a:bodyPr>
          <a:lstStyle/>
          <a:p>
            <a:r>
              <a:rPr lang="en-US" altLang="zh-CN" dirty="0">
                <a:solidFill>
                  <a:schemeClr val="bg1"/>
                </a:solidFill>
              </a:rPr>
              <a:t>2.5cm</a:t>
            </a:r>
            <a:endParaRPr lang="zh-CN" altLang="en-US" dirty="0">
              <a:solidFill>
                <a:schemeClr val="bg1"/>
              </a:solidFill>
            </a:endParaRPr>
          </a:p>
        </p:txBody>
      </p:sp>
      <p:cxnSp>
        <p:nvCxnSpPr>
          <p:cNvPr id="37" name="直接连接符 36">
            <a:extLst>
              <a:ext uri="{FF2B5EF4-FFF2-40B4-BE49-F238E27FC236}">
                <a16:creationId xmlns:a16="http://schemas.microsoft.com/office/drawing/2014/main" id="{3EFBBDD2-4437-42A2-A116-7BDC96BCD0C7}"/>
              </a:ext>
            </a:extLst>
          </p:cNvPr>
          <p:cNvCxnSpPr>
            <a:cxnSpLocks/>
          </p:cNvCxnSpPr>
          <p:nvPr/>
        </p:nvCxnSpPr>
        <p:spPr>
          <a:xfrm>
            <a:off x="1621634" y="3341403"/>
            <a:ext cx="3110024" cy="14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68EFAAA4-EBDF-49D3-88CC-5A454046AA79}"/>
              </a:ext>
            </a:extLst>
          </p:cNvPr>
          <p:cNvCxnSpPr>
            <a:cxnSpLocks/>
          </p:cNvCxnSpPr>
          <p:nvPr/>
        </p:nvCxnSpPr>
        <p:spPr>
          <a:xfrm flipV="1">
            <a:off x="1621634" y="3487250"/>
            <a:ext cx="3110024" cy="3881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6F95E84C-A1F1-444E-AA24-05F4CF233844}"/>
              </a:ext>
            </a:extLst>
          </p:cNvPr>
          <p:cNvCxnSpPr>
            <a:cxnSpLocks/>
          </p:cNvCxnSpPr>
          <p:nvPr/>
        </p:nvCxnSpPr>
        <p:spPr>
          <a:xfrm>
            <a:off x="1949104" y="3358339"/>
            <a:ext cx="0" cy="148320"/>
          </a:xfrm>
          <a:prstGeom prst="straightConnector1">
            <a:avLst/>
          </a:prstGeom>
          <a:ln w="9525">
            <a:headEnd type="triangle"/>
            <a:tailEnd type="triangle"/>
          </a:ln>
        </p:spPr>
        <p:style>
          <a:lnRef idx="1">
            <a:schemeClr val="accent2"/>
          </a:lnRef>
          <a:fillRef idx="0">
            <a:schemeClr val="accent2"/>
          </a:fillRef>
          <a:effectRef idx="0">
            <a:schemeClr val="accent2"/>
          </a:effectRef>
          <a:fontRef idx="minor">
            <a:schemeClr val="tx1"/>
          </a:fontRef>
        </p:style>
      </p:cxnSp>
      <p:sp>
        <p:nvSpPr>
          <p:cNvPr id="40" name="文本框 39">
            <a:extLst>
              <a:ext uri="{FF2B5EF4-FFF2-40B4-BE49-F238E27FC236}">
                <a16:creationId xmlns:a16="http://schemas.microsoft.com/office/drawing/2014/main" id="{9F2FBA8F-D0B6-4FBE-8B21-F01B738C3EBE}"/>
              </a:ext>
            </a:extLst>
          </p:cNvPr>
          <p:cNvSpPr txBox="1"/>
          <p:nvPr/>
        </p:nvSpPr>
        <p:spPr>
          <a:xfrm>
            <a:off x="1179574" y="3224406"/>
            <a:ext cx="788020" cy="369332"/>
          </a:xfrm>
          <a:prstGeom prst="rect">
            <a:avLst/>
          </a:prstGeom>
          <a:noFill/>
        </p:spPr>
        <p:txBody>
          <a:bodyPr wrap="square" rtlCol="0">
            <a:spAutoFit/>
          </a:bodyPr>
          <a:lstStyle/>
          <a:p>
            <a:r>
              <a:rPr lang="en-US" altLang="zh-CN" dirty="0">
                <a:solidFill>
                  <a:schemeClr val="bg1"/>
                </a:solidFill>
              </a:rPr>
              <a:t>2.5cm</a:t>
            </a:r>
            <a:endParaRPr lang="zh-CN" altLang="en-US" dirty="0">
              <a:solidFill>
                <a:schemeClr val="bg1"/>
              </a:solidFill>
            </a:endParaRPr>
          </a:p>
        </p:txBody>
      </p:sp>
      <p:cxnSp>
        <p:nvCxnSpPr>
          <p:cNvPr id="41" name="直接箭头连接符 40">
            <a:extLst>
              <a:ext uri="{FF2B5EF4-FFF2-40B4-BE49-F238E27FC236}">
                <a16:creationId xmlns:a16="http://schemas.microsoft.com/office/drawing/2014/main" id="{BA22611D-F39C-4625-983D-4C6139D92B97}"/>
              </a:ext>
            </a:extLst>
          </p:cNvPr>
          <p:cNvCxnSpPr>
            <a:cxnSpLocks/>
          </p:cNvCxnSpPr>
          <p:nvPr/>
        </p:nvCxnSpPr>
        <p:spPr>
          <a:xfrm>
            <a:off x="7187550" y="2535320"/>
            <a:ext cx="159479" cy="150740"/>
          </a:xfrm>
          <a:prstGeom prst="straightConnector1">
            <a:avLst/>
          </a:prstGeom>
          <a:ln w="9525">
            <a:headEnd type="triangle"/>
            <a:tailEnd type="triangle"/>
          </a:ln>
        </p:spPr>
        <p:style>
          <a:lnRef idx="1">
            <a:schemeClr val="accent2"/>
          </a:lnRef>
          <a:fillRef idx="0">
            <a:schemeClr val="accent2"/>
          </a:fillRef>
          <a:effectRef idx="0">
            <a:schemeClr val="accent2"/>
          </a:effectRef>
          <a:fontRef idx="minor">
            <a:schemeClr val="tx1"/>
          </a:fontRef>
        </p:style>
      </p:cxnSp>
      <p:sp>
        <p:nvSpPr>
          <p:cNvPr id="46" name="文本框 45">
            <a:extLst>
              <a:ext uri="{FF2B5EF4-FFF2-40B4-BE49-F238E27FC236}">
                <a16:creationId xmlns:a16="http://schemas.microsoft.com/office/drawing/2014/main" id="{3941EE74-3A3F-462A-A380-15C511D04513}"/>
              </a:ext>
            </a:extLst>
          </p:cNvPr>
          <p:cNvSpPr txBox="1"/>
          <p:nvPr/>
        </p:nvSpPr>
        <p:spPr>
          <a:xfrm>
            <a:off x="6550167" y="2458256"/>
            <a:ext cx="877821" cy="369332"/>
          </a:xfrm>
          <a:prstGeom prst="rect">
            <a:avLst/>
          </a:prstGeom>
          <a:noFill/>
        </p:spPr>
        <p:txBody>
          <a:bodyPr wrap="square" rtlCol="0">
            <a:spAutoFit/>
          </a:bodyPr>
          <a:lstStyle/>
          <a:p>
            <a:r>
              <a:rPr lang="en-US" altLang="zh-CN" dirty="0">
                <a:solidFill>
                  <a:schemeClr val="bg1"/>
                </a:solidFill>
              </a:rPr>
              <a:t>2.5cm</a:t>
            </a:r>
            <a:endParaRPr lang="zh-CN" altLang="en-US" dirty="0">
              <a:solidFill>
                <a:schemeClr val="bg1"/>
              </a:solidFill>
            </a:endParaRPr>
          </a:p>
        </p:txBody>
      </p:sp>
      <p:cxnSp>
        <p:nvCxnSpPr>
          <p:cNvPr id="47" name="直接箭头连接符 46">
            <a:extLst>
              <a:ext uri="{FF2B5EF4-FFF2-40B4-BE49-F238E27FC236}">
                <a16:creationId xmlns:a16="http://schemas.microsoft.com/office/drawing/2014/main" id="{238DF04F-5E06-4ED5-803D-946DC15D263C}"/>
              </a:ext>
            </a:extLst>
          </p:cNvPr>
          <p:cNvCxnSpPr>
            <a:cxnSpLocks/>
          </p:cNvCxnSpPr>
          <p:nvPr/>
        </p:nvCxnSpPr>
        <p:spPr>
          <a:xfrm>
            <a:off x="10166884" y="3062860"/>
            <a:ext cx="177588" cy="0"/>
          </a:xfrm>
          <a:prstGeom prst="straightConnector1">
            <a:avLst/>
          </a:prstGeom>
          <a:ln w="9525">
            <a:headEnd type="triangle"/>
            <a:tailEnd type="triangle"/>
          </a:ln>
        </p:spPr>
        <p:style>
          <a:lnRef idx="1">
            <a:schemeClr val="accent2"/>
          </a:lnRef>
          <a:fillRef idx="0">
            <a:schemeClr val="accent2"/>
          </a:fillRef>
          <a:effectRef idx="0">
            <a:schemeClr val="accent2"/>
          </a:effectRef>
          <a:fontRef idx="minor">
            <a:schemeClr val="tx1"/>
          </a:fontRef>
        </p:style>
      </p:cxnSp>
      <p:sp>
        <p:nvSpPr>
          <p:cNvPr id="49" name="文本框 48">
            <a:extLst>
              <a:ext uri="{FF2B5EF4-FFF2-40B4-BE49-F238E27FC236}">
                <a16:creationId xmlns:a16="http://schemas.microsoft.com/office/drawing/2014/main" id="{2EFBCF28-3F77-40AD-84DF-601C96F696D9}"/>
              </a:ext>
            </a:extLst>
          </p:cNvPr>
          <p:cNvSpPr txBox="1"/>
          <p:nvPr/>
        </p:nvSpPr>
        <p:spPr>
          <a:xfrm>
            <a:off x="9961200" y="2668224"/>
            <a:ext cx="877821" cy="369332"/>
          </a:xfrm>
          <a:prstGeom prst="rect">
            <a:avLst/>
          </a:prstGeom>
          <a:noFill/>
        </p:spPr>
        <p:txBody>
          <a:bodyPr wrap="square" rtlCol="0">
            <a:spAutoFit/>
          </a:bodyPr>
          <a:lstStyle/>
          <a:p>
            <a:r>
              <a:rPr lang="en-US" altLang="zh-CN" dirty="0">
                <a:solidFill>
                  <a:schemeClr val="bg1"/>
                </a:solidFill>
              </a:rPr>
              <a:t>2.5cm</a:t>
            </a:r>
            <a:endParaRPr lang="zh-CN" altLang="en-US" dirty="0">
              <a:solidFill>
                <a:schemeClr val="bg1"/>
              </a:solidFill>
            </a:endParaRPr>
          </a:p>
        </p:txBody>
      </p:sp>
    </p:spTree>
    <p:extLst>
      <p:ext uri="{BB962C8B-B14F-4D97-AF65-F5344CB8AC3E}">
        <p14:creationId xmlns:p14="http://schemas.microsoft.com/office/powerpoint/2010/main" val="394089413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40574</TotalTime>
  <Words>2256</Words>
  <Application>Microsoft Office PowerPoint</Application>
  <PresentationFormat>宽屏</PresentationFormat>
  <Paragraphs>524</Paragraphs>
  <Slides>24</Slides>
  <Notes>11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等线</vt:lpstr>
      <vt:lpstr>微软雅黑</vt:lpstr>
      <vt:lpstr>Arial</vt:lpstr>
      <vt:lpstr>Arial Black</vt:lpstr>
      <vt:lpstr>Calibri</vt:lpstr>
      <vt:lpstr>Cambria Math</vt:lpstr>
      <vt:lpstr>Roboto</vt:lpstr>
      <vt:lpstr>Times New Roman</vt:lpstr>
      <vt:lpstr>Wingdings</vt:lpstr>
      <vt:lpstr>Office 主题</vt:lpstr>
      <vt:lpstr>PowerPoint 演示文稿</vt:lpstr>
      <vt:lpstr>Content</vt:lpstr>
      <vt:lpstr>Upper limit of absorber dose for electronics</vt:lpstr>
      <vt:lpstr>Upper limit of absorber dose for optical fiber and cable</vt:lpstr>
      <vt:lpstr>CEPC TDR scheme: collider tunnel and auxiliary tunnel maze</vt:lpstr>
      <vt:lpstr>CEPC dipole, quadrupole and sextupole in CAD </vt:lpstr>
      <vt:lpstr>CEPC TDR scheme simulation setup: a typical collider arc region</vt:lpstr>
      <vt:lpstr>Lead in dipole and around vacuum chamber</vt:lpstr>
      <vt:lpstr>Lead in quadrupole and sextupole</vt:lpstr>
      <vt:lpstr>Lead shielding at the end of magnet</vt:lpstr>
      <vt:lpstr>Prompt dose level for CEPC TDR scheme </vt:lpstr>
      <vt:lpstr>Radiation protection for cable insulation for CEPC TDR scheme</vt:lpstr>
      <vt:lpstr>Radiation protection for electronics for CEPC TDR scheme</vt:lpstr>
      <vt:lpstr>Radiation protection for fiber/cables for CEPC TDR scheme</vt:lpstr>
      <vt:lpstr>Induced dose-eq for CEPC TDR scheme, 10min after shutdown</vt:lpstr>
      <vt:lpstr>Induced dose-eq for CEPC TDR scheme, 10min after shutdown</vt:lpstr>
      <vt:lpstr>Induced dose-eq for CEPC TDR scheme, 10min after shutdown</vt:lpstr>
      <vt:lpstr>Induced dose-eq for CEPC TDR scheme, 1day after shutdown</vt:lpstr>
      <vt:lpstr>Conclusion</vt:lpstr>
      <vt:lpstr>backup</vt:lpstr>
      <vt:lpstr>PowerPoint 演示文稿</vt:lpstr>
      <vt:lpstr>Random Beam Loss @50MW </vt:lpstr>
      <vt:lpstr>SR @50MW</vt:lpstr>
      <vt:lpstr>Radiation Protection for Fiber between TDR Scheme and Photon Absorber Scheme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lenovo</cp:lastModifiedBy>
  <cp:revision>2865</cp:revision>
  <cp:lastPrinted>2025-07-31T02:29:04Z</cp:lastPrinted>
  <dcterms:created xsi:type="dcterms:W3CDTF">2012-09-04T11:33:36Z</dcterms:created>
  <dcterms:modified xsi:type="dcterms:W3CDTF">2025-11-06T07:41:15Z</dcterms:modified>
</cp:coreProperties>
</file>