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290" r:id="rId3"/>
    <p:sldId id="274" r:id="rId5"/>
    <p:sldId id="284" r:id="rId6"/>
    <p:sldId id="285" r:id="rId7"/>
    <p:sldId id="257" r:id="rId8"/>
    <p:sldId id="260" r:id="rId9"/>
    <p:sldId id="292" r:id="rId10"/>
    <p:sldId id="261" r:id="rId11"/>
    <p:sldId id="263" r:id="rId12"/>
    <p:sldId id="293" r:id="rId13"/>
    <p:sldId id="264" r:id="rId14"/>
    <p:sldId id="266" r:id="rId15"/>
    <p:sldId id="269" r:id="rId16"/>
    <p:sldId id="267" r:id="rId17"/>
    <p:sldId id="300" r:id="rId18"/>
    <p:sldId id="270" r:id="rId19"/>
    <p:sldId id="287" r:id="rId20"/>
    <p:sldId id="271" r:id="rId21"/>
    <p:sldId id="281" r:id="rId22"/>
    <p:sldId id="294" r:id="rId23"/>
    <p:sldId id="276" r:id="rId24"/>
    <p:sldId id="298" r:id="rId25"/>
    <p:sldId id="273" r:id="rId26"/>
    <p:sldId id="29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8" userDrawn="1">
          <p15:clr>
            <a:srgbClr val="A4A3A4"/>
          </p15:clr>
        </p15:guide>
        <p15:guide id="2" pos="37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cc" initials="d" lastIdx="0" clrIdx="0"/>
  <p:cmAuthor id="2" name="wangjq" initials="w"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38"/>
        <p:guide pos="377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EBC002A-B0FF-4AB1-B1B7-F9D4F086109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r11n 2 450</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ler25woCXwoCYwZLwZT</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r11n 6 350</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a:solidFill>
                  <a:schemeClr val="tx1"/>
                </a:solidFill>
                <a:effectLst/>
                <a:latin typeface="+mn-lt"/>
                <a:ea typeface="+mn-ea"/>
                <a:cs typeface="+mn-cs"/>
              </a:rPr>
              <a:t>look back</a:t>
            </a:r>
            <a:r>
              <a:rPr lang="zh-CN" altLang="en-US" sz="1200" b="1" i="0" kern="1200" dirty="0">
                <a:solidFill>
                  <a:schemeClr val="tx1"/>
                </a:solidFill>
                <a:effectLst/>
                <a:latin typeface="+mn-lt"/>
                <a:ea typeface="+mn-ea"/>
                <a:cs typeface="+mn-cs"/>
              </a:rPr>
              <a:t>：</a:t>
            </a:r>
            <a:endParaRPr lang="en-US" altLang="zh-CN" sz="1200" b="1"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To investigate the impact of the lattice on the collision simulation results, we configured the two rings into linear tracking mode and full lattice tracking mode respectively, </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and conducted cross-combination simulations. </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A total of 4 cases were designed for comparative analysis. </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The simulation results show that:</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case2</a:t>
            </a:r>
            <a:r>
              <a:rPr lang="en-US" altLang="zh-CN" sz="1200" b="0" i="0" kern="1200" dirty="0">
                <a:solidFill>
                  <a:schemeClr val="tx1"/>
                </a:solidFill>
                <a:effectLst/>
                <a:latin typeface="+mn-lt"/>
                <a:ea typeface="+mn-ea"/>
                <a:cs typeface="+mn-cs"/>
              </a:rPr>
              <a:t>: When we have LER with the lattice, it leads to a luminosity decrease of 6%.</a:t>
            </a:r>
            <a:endParaRPr lang="en-US" altLang="zh-CN" sz="1200" b="0" i="0" kern="1200" dirty="0">
              <a:solidFill>
                <a:schemeClr val="tx1"/>
              </a:solidFill>
              <a:effectLst/>
              <a:latin typeface="+mn-lt"/>
              <a:ea typeface="+mn-ea"/>
              <a:cs typeface="+mn-cs"/>
            </a:endParaRPr>
          </a:p>
          <a:p>
            <a:br>
              <a:rPr lang="en-US" altLang="zh-CN" dirty="0"/>
            </a:br>
            <a:r>
              <a:rPr lang="en-US" altLang="zh-CN" sz="1200" b="0" i="0" kern="1200" dirty="0">
                <a:solidFill>
                  <a:schemeClr val="tx1"/>
                </a:solidFill>
                <a:effectLst/>
                <a:latin typeface="+mn-lt"/>
                <a:ea typeface="+mn-ea"/>
                <a:cs typeface="+mn-cs"/>
              </a:rPr>
              <a:t>Moving on to </a:t>
            </a:r>
            <a:r>
              <a:rPr lang="en-US" altLang="zh-CN" sz="1200" b="1" i="0" kern="1200" dirty="0">
                <a:solidFill>
                  <a:schemeClr val="tx1"/>
                </a:solidFill>
                <a:effectLst/>
                <a:latin typeface="+mn-lt"/>
                <a:ea typeface="+mn-ea"/>
                <a:cs typeface="+mn-cs"/>
              </a:rPr>
              <a:t>case3</a:t>
            </a:r>
            <a:r>
              <a:rPr lang="en-US" altLang="zh-CN" sz="1200" b="0" i="0" kern="1200" dirty="0">
                <a:solidFill>
                  <a:schemeClr val="tx1"/>
                </a:solidFill>
                <a:effectLst/>
                <a:latin typeface="+mn-lt"/>
                <a:ea typeface="+mn-ea"/>
                <a:cs typeface="+mn-cs"/>
              </a:rPr>
              <a:t>: HER with the lattice setup causes a more significant impact – a larger vertical size increase, over 1.7 times, along with a 27% drop in luminosity.</a:t>
            </a:r>
            <a:endParaRPr lang="en-US" altLang="zh-CN" sz="1200" b="0" i="0" kern="1200" dirty="0">
              <a:solidFill>
                <a:schemeClr val="tx1"/>
              </a:solidFill>
              <a:effectLst/>
              <a:latin typeface="+mn-lt"/>
              <a:ea typeface="+mn-ea"/>
              <a:cs typeface="+mn-cs"/>
            </a:endParaRPr>
          </a:p>
          <a:p>
            <a:br>
              <a:rPr lang="en-US" altLang="zh-CN" dirty="0"/>
            </a:br>
            <a:r>
              <a:rPr lang="en-US" altLang="zh-CN" sz="1200" b="0" i="0" kern="1200" dirty="0">
                <a:solidFill>
                  <a:schemeClr val="tx1"/>
                </a:solidFill>
                <a:effectLst/>
                <a:latin typeface="+mn-lt"/>
                <a:ea typeface="+mn-ea"/>
                <a:cs typeface="+mn-cs"/>
              </a:rPr>
              <a:t>Then there’s </a:t>
            </a:r>
            <a:r>
              <a:rPr lang="en-US" altLang="zh-CN" sz="1200" b="1" i="0" kern="1200" dirty="0">
                <a:solidFill>
                  <a:schemeClr val="tx1"/>
                </a:solidFill>
                <a:effectLst/>
                <a:latin typeface="+mn-lt"/>
                <a:ea typeface="+mn-ea"/>
                <a:cs typeface="+mn-cs"/>
              </a:rPr>
              <a:t>case4</a:t>
            </a:r>
            <a:r>
              <a:rPr lang="en-US" altLang="zh-CN" sz="1200" b="0" i="0" kern="1200" dirty="0">
                <a:solidFill>
                  <a:schemeClr val="tx1"/>
                </a:solidFill>
                <a:effectLst/>
                <a:latin typeface="+mn-lt"/>
                <a:ea typeface="+mn-ea"/>
                <a:cs typeface="+mn-cs"/>
              </a:rPr>
              <a:t>: The luminosity decrease here, around 32%, is roughly the combined effect of both lattices acting together.</a:t>
            </a:r>
            <a:endParaRPr lang="en-US" altLang="zh-CN" sz="1200" b="0" i="0" kern="1200" dirty="0">
              <a:solidFill>
                <a:schemeClr val="tx1"/>
              </a:solidFill>
              <a:effectLst/>
              <a:latin typeface="+mn-lt"/>
              <a:ea typeface="+mn-ea"/>
              <a:cs typeface="+mn-cs"/>
            </a:endParaRPr>
          </a:p>
          <a:p>
            <a:br>
              <a:rPr lang="en-US" altLang="zh-CN" dirty="0"/>
            </a:br>
            <a:r>
              <a:rPr lang="en-US" altLang="zh-CN" sz="1200" b="0" i="0" kern="1200" dirty="0">
                <a:solidFill>
                  <a:schemeClr val="tx1"/>
                </a:solidFill>
                <a:effectLst/>
                <a:latin typeface="+mn-lt"/>
                <a:ea typeface="+mn-ea"/>
                <a:cs typeface="+mn-cs"/>
              </a:rPr>
              <a:t>In short, these simulation results show HER has a more </a:t>
            </a:r>
            <a:r>
              <a:rPr lang="en-US" altLang="zh-CN" sz="1200" b="1" i="0" kern="1200" dirty="0">
                <a:solidFill>
                  <a:schemeClr val="tx1"/>
                </a:solidFill>
                <a:effectLst/>
                <a:latin typeface="+mn-lt"/>
                <a:ea typeface="+mn-ea"/>
                <a:cs typeface="+mn-cs"/>
              </a:rPr>
              <a:t>obvious </a:t>
            </a:r>
            <a:r>
              <a:rPr lang="en-US" altLang="zh-CN" sz="1200" b="0" i="0" kern="1200" dirty="0">
                <a:solidFill>
                  <a:schemeClr val="tx1"/>
                </a:solidFill>
                <a:effectLst/>
                <a:latin typeface="+mn-lt"/>
                <a:ea typeface="+mn-ea"/>
                <a:cs typeface="+mn-cs"/>
              </a:rPr>
              <a:t>impact, mainly by increasing the vertical size.</a:t>
            </a:r>
            <a:endParaRPr lang="en-US" altLang="zh-CN" sz="1200" b="0" i="0" kern="1200" dirty="0">
              <a:solidFill>
                <a:schemeClr val="tx1"/>
              </a:solidFill>
              <a:effectLst/>
              <a:latin typeface="+mn-lt"/>
              <a:ea typeface="+mn-ea"/>
              <a:cs typeface="+mn-cs"/>
            </a:endParaRPr>
          </a:p>
          <a:p>
            <a:br>
              <a:rPr lang="en-US" altLang="zh-CN" dirty="0"/>
            </a:br>
            <a:endParaRPr lang="zh-CN" altLang="en-US" sz="120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4" name="灯片编号占位符 3"/>
          <p:cNvSpPr>
            <a:spLocks noGrp="1"/>
          </p:cNvSpPr>
          <p:nvPr>
            <p:ph type="sldNum" sz="quarter" idx="5"/>
          </p:nvPr>
        </p:nvSpPr>
        <p:spPr/>
        <p:txBody>
          <a:bodyPr/>
          <a:lstStyle/>
          <a:p>
            <a:fld id="{4B2BFA73-6445-4CAC-972A-AA29B9703D9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模拟结果补充：</a:t>
            </a:r>
            <a:br>
              <a:rPr lang="en-US" altLang="zh-CN" dirty="0"/>
            </a:br>
            <a:r>
              <a:rPr lang="en-US" altLang="zh-CN" dirty="0"/>
              <a:t>	</a:t>
            </a:r>
            <a:r>
              <a:rPr lang="zh-CN" altLang="en-US" dirty="0"/>
              <a:t>使用有误差的 </a:t>
            </a:r>
            <a:r>
              <a:rPr lang="en-US" altLang="zh-CN" dirty="0"/>
              <a:t>her lattice</a:t>
            </a:r>
            <a:r>
              <a:rPr lang="zh-CN" altLang="en-US" dirty="0"/>
              <a:t>重复</a:t>
            </a:r>
            <a:r>
              <a:rPr lang="en-US" altLang="zh-CN" sz="1200" b="1" dirty="0"/>
              <a:t>Cross-combination simulations</a:t>
            </a:r>
            <a:r>
              <a:rPr lang="zh-CN" altLang="en-US" sz="1200" b="1" dirty="0"/>
              <a:t>，结果显示该</a:t>
            </a:r>
            <a:r>
              <a:rPr lang="en-US" altLang="zh-CN" sz="1200" b="1" dirty="0"/>
              <a:t>lattice</a:t>
            </a:r>
            <a:r>
              <a:rPr lang="zh-CN" altLang="en-US" sz="1200" b="1" dirty="0"/>
              <a:t>会带来更大的</a:t>
            </a:r>
            <a:r>
              <a:rPr lang="en-US" altLang="zh-CN" sz="1200" b="1" dirty="0" err="1">
                <a:solidFill>
                  <a:srgbClr val="FF0000"/>
                </a:solidFill>
                <a:latin typeface="+mn-ea"/>
              </a:rPr>
              <a:t>σy</a:t>
            </a:r>
            <a:r>
              <a:rPr lang="en-US" altLang="zh-CN" sz="1200" b="1" dirty="0">
                <a:solidFill>
                  <a:srgbClr val="FF0000"/>
                </a:solidFill>
                <a:latin typeface="+mn-ea"/>
              </a:rPr>
              <a:t>-</a:t>
            </a:r>
            <a:r>
              <a:rPr lang="zh-CN" altLang="en-US" sz="1200" b="1" dirty="0">
                <a:solidFill>
                  <a:srgbClr val="FF0000"/>
                </a:solidFill>
                <a:latin typeface="+mn-ea"/>
              </a:rPr>
              <a:t>增长，与无误差</a:t>
            </a:r>
            <a:r>
              <a:rPr lang="en-US" altLang="zh-CN" sz="1200" b="1" dirty="0">
                <a:solidFill>
                  <a:srgbClr val="FF0000"/>
                </a:solidFill>
                <a:latin typeface="+mn-ea"/>
              </a:rPr>
              <a:t>lattice</a:t>
            </a:r>
            <a:r>
              <a:rPr lang="zh-CN" altLang="en-US" sz="1200" b="1" dirty="0">
                <a:solidFill>
                  <a:srgbClr val="FF0000"/>
                </a:solidFill>
                <a:latin typeface="+mn-ea"/>
              </a:rPr>
              <a:t>结果相比亮度下降</a:t>
            </a:r>
            <a:endParaRPr lang="en-US" altLang="zh-CN" sz="1200"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a:solidFill>
                  <a:schemeClr val="tx1"/>
                </a:solidFill>
                <a:effectLst/>
                <a:latin typeface="+mn-lt"/>
                <a:ea typeface="+mn-ea"/>
                <a:cs typeface="+mn-cs"/>
              </a:rPr>
              <a:t>Supplementary simulation results: </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a:solidFill>
                  <a:schemeClr val="tx1"/>
                </a:solidFill>
                <a:effectLst/>
                <a:latin typeface="+mn-lt"/>
                <a:ea typeface="+mn-ea"/>
                <a:cs typeface="+mn-cs"/>
              </a:rPr>
              <a:t>Use the her lattice with errors to repeat the Cross-combination simulations, </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a:solidFill>
                  <a:schemeClr val="tx1"/>
                </a:solidFill>
                <a:effectLst/>
                <a:latin typeface="+mn-lt"/>
                <a:ea typeface="+mn-ea"/>
                <a:cs typeface="+mn-cs"/>
              </a:rPr>
              <a:t>the results show that this lattice brings greater </a:t>
            </a:r>
            <a:r>
              <a:rPr lang="en-US" altLang="zh-CN" sz="1200" b="0" i="0" kern="1200" dirty="0" err="1">
                <a:solidFill>
                  <a:schemeClr val="tx1"/>
                </a:solidFill>
                <a:effectLst/>
                <a:latin typeface="+mn-lt"/>
                <a:ea typeface="+mn-ea"/>
                <a:cs typeface="+mn-cs"/>
              </a:rPr>
              <a:t>σy</a:t>
            </a:r>
            <a:r>
              <a:rPr lang="en-US" altLang="zh-CN" sz="1200" b="0" i="0" kern="1200" dirty="0">
                <a:solidFill>
                  <a:schemeClr val="tx1"/>
                </a:solidFill>
                <a:effectLst/>
                <a:latin typeface="+mn-lt"/>
                <a:ea typeface="+mn-ea"/>
                <a:cs typeface="+mn-cs"/>
              </a:rPr>
              <a:t>- growth, and the luminosity decreases compared with the error-free lattice results.</a:t>
            </a:r>
            <a:endParaRPr lang="zh-CN" altLang="en-US" dirty="0"/>
          </a:p>
        </p:txBody>
      </p:sp>
      <p:sp>
        <p:nvSpPr>
          <p:cNvPr id="4" name="灯片编号占位符 3"/>
          <p:cNvSpPr>
            <a:spLocks noGrp="1"/>
          </p:cNvSpPr>
          <p:nvPr>
            <p:ph type="sldNum" sz="quarter" idx="5"/>
          </p:nvPr>
        </p:nvSpPr>
        <p:spPr/>
        <p:txBody>
          <a:bodyPr/>
          <a:lstStyle/>
          <a:p>
            <a:fld id="{4B2BFA73-6445-4CAC-972A-AA29B9703D9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EBC002A-B0FF-4AB1-B1B7-F9D4F086109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0"/>
            <a:ext cx="12192000" cy="6858000"/>
          </a:xfrm>
          <a:prstGeom prst="rect">
            <a:avLst/>
          </a:prstGeom>
        </p:spPr>
      </p:pic>
      <p:sp>
        <p:nvSpPr>
          <p:cNvPr id="4" name="Rectangle 4"/>
          <p:cNvSpPr>
            <a:spLocks noGrp="1" noChangeArrowheads="1"/>
          </p:cNvSpPr>
          <p:nvPr>
            <p:ph type="dt" sz="half" idx="10"/>
          </p:nvPr>
        </p:nvSpPr>
        <p:spPr/>
        <p:txBody>
          <a:bodyPr/>
          <a:lstStyle>
            <a:lvl1pPr>
              <a:defRPr/>
            </a:lvl1pPr>
          </a:lstStyle>
          <a:p>
            <a:pPr>
              <a:defRPr/>
            </a:pPr>
            <a:fld id="{80238AB6-CC61-43BF-B85A-3CC12A742F08}" type="datetime1">
              <a:rPr lang="zh-CN" altLang="en-US" smtClean="0"/>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19" name="文本占位符 18"/>
          <p:cNvSpPr>
            <a:spLocks noGrp="1"/>
          </p:cNvSpPr>
          <p:nvPr>
            <p:ph type="body" sz="quarter" idx="12"/>
          </p:nvPr>
        </p:nvSpPr>
        <p:spPr>
          <a:xfrm>
            <a:off x="2639616" y="4581525"/>
            <a:ext cx="6624736" cy="792163"/>
          </a:xfrm>
        </p:spPr>
        <p:txBody>
          <a:bodyPr/>
          <a:lstStyle>
            <a:lvl1pPr algn="ctr">
              <a:buNone/>
              <a:defRPr/>
            </a:lvl1pPr>
          </a:lstStyle>
          <a:p>
            <a:pPr lvl="0"/>
            <a:r>
              <a:rPr lang="zh-CN" altLang="en-US" dirty="0" smtClean="0"/>
              <a:t>单击此处编辑母版文本样式</a:t>
            </a:r>
            <a:endParaRPr lang="zh-CN" altLang="en-US" dirty="0" smtClean="0"/>
          </a:p>
        </p:txBody>
      </p:sp>
      <p:sp>
        <p:nvSpPr>
          <p:cNvPr id="3" name="标题 2"/>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1.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image" Target="../media/image26.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3" Type="http://schemas.openxmlformats.org/officeDocument/2006/relationships/slideLayout" Target="../slideLayouts/slideLayout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image" Target="../media/image42.png"/><Relationship Id="rId1"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image" Target="../media/image46.png"/><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image" Target="../media/image45.png"/><Relationship Id="rId2" Type="http://schemas.openxmlformats.org/officeDocument/2006/relationships/image" Target="../media/image44.png"/><Relationship Id="rId18" Type="http://schemas.openxmlformats.org/officeDocument/2006/relationships/slideLayout" Target="../slideLayouts/slideLayout2.xml"/><Relationship Id="rId17" Type="http://schemas.openxmlformats.org/officeDocument/2006/relationships/tags" Target="../tags/tag112.xml"/><Relationship Id="rId16" Type="http://schemas.openxmlformats.org/officeDocument/2006/relationships/image" Target="../media/image48.png"/><Relationship Id="rId15" Type="http://schemas.openxmlformats.org/officeDocument/2006/relationships/image" Target="../media/image20.png"/><Relationship Id="rId14" Type="http://schemas.openxmlformats.org/officeDocument/2006/relationships/tags" Target="../tags/tag111.xml"/><Relationship Id="rId13" Type="http://schemas.openxmlformats.org/officeDocument/2006/relationships/image" Target="../media/image47.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image" Target="../media/image43.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4.xml"/><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16.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image" Target="../media/image64.png"/><Relationship Id="rId7" Type="http://schemas.openxmlformats.org/officeDocument/2006/relationships/image" Target="../media/image63.png"/><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8.png"/><Relationship Id="rId12" Type="http://schemas.openxmlformats.org/officeDocument/2006/relationships/notesSlide" Target="../notesSlides/notesSlide3.xml"/><Relationship Id="rId11" Type="http://schemas.openxmlformats.org/officeDocument/2006/relationships/slideLayout" Target="../slideLayouts/slideLayout1.xml"/><Relationship Id="rId10" Type="http://schemas.openxmlformats.org/officeDocument/2006/relationships/tags" Target="../tags/tag115.xml"/><Relationship Id="rId1" Type="http://schemas.openxmlformats.org/officeDocument/2006/relationships/image" Target="../media/image57.png"/></Relationships>
</file>

<file path=ppt/slides/_rels/slide17.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image" Target="../media/image72.png"/><Relationship Id="rId7" Type="http://schemas.openxmlformats.org/officeDocument/2006/relationships/image" Target="../media/image71.png"/><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3" Type="http://schemas.openxmlformats.org/officeDocument/2006/relationships/image" Target="../media/image67.png"/><Relationship Id="rId2" Type="http://schemas.openxmlformats.org/officeDocument/2006/relationships/image" Target="../media/image66.png"/><Relationship Id="rId10" Type="http://schemas.openxmlformats.org/officeDocument/2006/relationships/slideLayout" Target="../slideLayouts/slideLayout2.xml"/><Relationship Id="rId1" Type="http://schemas.openxmlformats.org/officeDocument/2006/relationships/image" Target="../media/image65.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image" Target="../media/image52.png"/><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83.png"/><Relationship Id="rId7" Type="http://schemas.openxmlformats.org/officeDocument/2006/relationships/image" Target="../media/image82.png"/><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3" Type="http://schemas.openxmlformats.org/officeDocument/2006/relationships/image" Target="../media/image78.png"/><Relationship Id="rId2" Type="http://schemas.openxmlformats.org/officeDocument/2006/relationships/image" Target="../media/image77.png"/><Relationship Id="rId10" Type="http://schemas.openxmlformats.org/officeDocument/2006/relationships/notesSlide" Target="../notesSlides/notesSlide5.xml"/><Relationship Id="rId1" Type="http://schemas.openxmlformats.org/officeDocument/2006/relationships/image" Target="../media/image76.png"/></Relationships>
</file>

<file path=ppt/slides/_rels/slide22.xml.rels><?xml version="1.0" encoding="UTF-8" standalone="yes"?>
<Relationships xmlns="http://schemas.openxmlformats.org/package/2006/relationships"><Relationship Id="rId9" Type="http://schemas.openxmlformats.org/officeDocument/2006/relationships/image" Target="../media/image91.png"/><Relationship Id="rId8" Type="http://schemas.openxmlformats.org/officeDocument/2006/relationships/image" Target="../media/image90.png"/><Relationship Id="rId7" Type="http://schemas.openxmlformats.org/officeDocument/2006/relationships/image" Target="../media/image82.png"/><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3" Type="http://schemas.openxmlformats.org/officeDocument/2006/relationships/image" Target="../media/image86.png"/><Relationship Id="rId2" Type="http://schemas.openxmlformats.org/officeDocument/2006/relationships/image" Target="../media/image85.png"/><Relationship Id="rId11" Type="http://schemas.openxmlformats.org/officeDocument/2006/relationships/notesSlide" Target="../notesSlides/notesSlide6.xml"/><Relationship Id="rId10" Type="http://schemas.openxmlformats.org/officeDocument/2006/relationships/slideLayout" Target="../slideLayouts/slideLayout2.xml"/><Relationship Id="rId1" Type="http://schemas.openxmlformats.org/officeDocument/2006/relationships/image" Target="../media/image8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20.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65.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6.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0.xml"/><Relationship Id="rId3" Type="http://schemas.openxmlformats.org/officeDocument/2006/relationships/image" Target="../media/image11.png"/><Relationship Id="rId2" Type="http://schemas.openxmlformats.org/officeDocument/2006/relationships/tags" Target="../tags/tag69.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75.xml"/><Relationship Id="rId7" Type="http://schemas.openxmlformats.org/officeDocument/2006/relationships/image" Target="../media/image14.png"/><Relationship Id="rId6" Type="http://schemas.openxmlformats.org/officeDocument/2006/relationships/tags" Target="../tags/tag74.xml"/><Relationship Id="rId5" Type="http://schemas.openxmlformats.org/officeDocument/2006/relationships/image" Target="../media/image13.png"/><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image" Target="../media/image12.png"/><Relationship Id="rId17" Type="http://schemas.openxmlformats.org/officeDocument/2006/relationships/slideLayout" Target="../slideLayouts/slideLayout2.xml"/><Relationship Id="rId16" Type="http://schemas.openxmlformats.org/officeDocument/2006/relationships/tags" Target="../tags/tag78.xml"/><Relationship Id="rId15" Type="http://schemas.openxmlformats.org/officeDocument/2006/relationships/image" Target="../media/image19.png"/><Relationship Id="rId14" Type="http://schemas.openxmlformats.org/officeDocument/2006/relationships/image" Target="../media/image18.png"/><Relationship Id="rId13" Type="http://schemas.openxmlformats.org/officeDocument/2006/relationships/image" Target="../media/image17.png"/><Relationship Id="rId12" Type="http://schemas.openxmlformats.org/officeDocument/2006/relationships/tags" Target="../tags/tag77.xml"/><Relationship Id="rId11" Type="http://schemas.openxmlformats.org/officeDocument/2006/relationships/image" Target="../media/image16.png"/><Relationship Id="rId10" Type="http://schemas.openxmlformats.org/officeDocument/2006/relationships/tags" Target="../tags/tag76.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7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media/image28.png"/><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image" Target="../media/image27.png"/><Relationship Id="rId26" Type="http://schemas.openxmlformats.org/officeDocument/2006/relationships/slideLayout" Target="../slideLayouts/slideLayout2.xml"/><Relationship Id="rId25" Type="http://schemas.openxmlformats.org/officeDocument/2006/relationships/tags" Target="../tags/tag94.xml"/><Relationship Id="rId24" Type="http://schemas.openxmlformats.org/officeDocument/2006/relationships/tags" Target="../tags/tag93.xml"/><Relationship Id="rId23" Type="http://schemas.openxmlformats.org/officeDocument/2006/relationships/image" Target="../media/image34.png"/><Relationship Id="rId22" Type="http://schemas.openxmlformats.org/officeDocument/2006/relationships/tags" Target="../tags/tag92.xml"/><Relationship Id="rId21" Type="http://schemas.openxmlformats.org/officeDocument/2006/relationships/image" Target="../media/image19.png"/><Relationship Id="rId20" Type="http://schemas.openxmlformats.org/officeDocument/2006/relationships/image" Target="../media/image33.png"/><Relationship Id="rId2" Type="http://schemas.openxmlformats.org/officeDocument/2006/relationships/tags" Target="../tags/tag80.xml"/><Relationship Id="rId19" Type="http://schemas.openxmlformats.org/officeDocument/2006/relationships/image" Target="../media/image32.png"/><Relationship Id="rId18" Type="http://schemas.openxmlformats.org/officeDocument/2006/relationships/tags" Target="../tags/tag91.xml"/><Relationship Id="rId17" Type="http://schemas.openxmlformats.org/officeDocument/2006/relationships/tags" Target="../tags/tag90.xml"/><Relationship Id="rId16" Type="http://schemas.openxmlformats.org/officeDocument/2006/relationships/image" Target="../media/image31.png"/><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image" Target="../media/image30.png"/><Relationship Id="rId11" Type="http://schemas.openxmlformats.org/officeDocument/2006/relationships/image" Target="../media/image29.png"/><Relationship Id="rId10" Type="http://schemas.openxmlformats.org/officeDocument/2006/relationships/tags" Target="../tags/tag86.xml"/><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a:xfrm>
            <a:off x="3206115" y="3609340"/>
            <a:ext cx="5011420" cy="744220"/>
          </a:xfrm>
        </p:spPr>
        <p:txBody>
          <a:bodyPr>
            <a:noAutofit/>
          </a:bodyPr>
          <a:lstStyle/>
          <a:p>
            <a:pPr marL="342900" indent="-342900" algn="ctr" eaLnBrk="0" fontAlgn="base" hangingPunct="0">
              <a:lnSpc>
                <a:spcPct val="100000"/>
              </a:lnSpc>
              <a:spcBef>
                <a:spcPct val="20000"/>
              </a:spcBef>
              <a:buClr>
                <a:srgbClr val="00B0F0"/>
              </a:buClr>
              <a:buSzPct val="90000"/>
              <a:buFont typeface="Wingdings" panose="05000000000000000000" pitchFamily="2" charset="2"/>
            </a:pPr>
            <a:r>
              <a:rPr lang="en-US" altLang="zh-CN" sz="2000" spc="0" dirty="0" smtClean="0">
                <a:solidFill>
                  <a:srgbClr val="003399"/>
                </a:solidFill>
                <a:latin typeface="微软雅黑" panose="020B0503020204020204" charset="-122"/>
                <a:ea typeface="微软雅黑" panose="020B0503020204020204" charset="-122"/>
              </a:rPr>
              <a:t>Chuntao Lin, Yuan Zhang, Zhiyuan Li </a:t>
            </a:r>
            <a:endParaRPr lang="en-US" altLang="zh-CN" sz="2000" spc="0" dirty="0" smtClean="0">
              <a:solidFill>
                <a:srgbClr val="003399"/>
              </a:solidFill>
              <a:latin typeface="微软雅黑" panose="020B0503020204020204" charset="-122"/>
              <a:ea typeface="微软雅黑" panose="020B0503020204020204" charset="-122"/>
            </a:endParaRPr>
          </a:p>
          <a:p>
            <a:pPr marL="342900" indent="-342900" algn="ctr" eaLnBrk="0" fontAlgn="base" hangingPunct="0">
              <a:lnSpc>
                <a:spcPct val="100000"/>
              </a:lnSpc>
              <a:spcBef>
                <a:spcPct val="20000"/>
              </a:spcBef>
              <a:buClr>
                <a:srgbClr val="00B0F0"/>
              </a:buClr>
              <a:buSzPct val="90000"/>
              <a:buFont typeface="Wingdings" panose="05000000000000000000" pitchFamily="2" charset="2"/>
            </a:pPr>
            <a:r>
              <a:rPr lang="en-US" altLang="zh-CN" sz="2000" spc="0" dirty="0" smtClean="0">
                <a:solidFill>
                  <a:srgbClr val="003399"/>
                </a:solidFill>
                <a:latin typeface="微软雅黑" panose="020B0503020204020204" charset="-122"/>
                <a:ea typeface="微软雅黑" panose="020B0503020204020204" charset="-122"/>
              </a:rPr>
              <a:t>IHEP</a:t>
            </a:r>
            <a:r>
              <a:rPr lang="en-US" altLang="zh-CN" sz="1600" spc="0" dirty="0" smtClean="0">
                <a:solidFill>
                  <a:srgbClr val="003399"/>
                </a:solidFill>
                <a:latin typeface="微软雅黑" panose="020B0503020204020204" charset="-122"/>
                <a:ea typeface="微软雅黑" panose="020B0503020204020204" charset="-122"/>
              </a:rPr>
              <a:t> </a:t>
            </a:r>
            <a:endParaRPr lang="en-US" altLang="zh-CN" sz="1600" spc="0" dirty="0" smtClean="0">
              <a:solidFill>
                <a:srgbClr val="003399"/>
              </a:solidFill>
              <a:latin typeface="微软雅黑" panose="020B0503020204020204" charset="-122"/>
              <a:ea typeface="微软雅黑" panose="020B0503020204020204" charset="-122"/>
            </a:endParaRPr>
          </a:p>
        </p:txBody>
      </p:sp>
      <p:sp>
        <p:nvSpPr>
          <p:cNvPr id="7" name="文本框 6"/>
          <p:cNvSpPr txBox="1"/>
          <p:nvPr/>
        </p:nvSpPr>
        <p:spPr>
          <a:xfrm>
            <a:off x="3643164" y="6135925"/>
            <a:ext cx="4337685" cy="368300"/>
          </a:xfrm>
          <a:prstGeom prst="rect">
            <a:avLst/>
          </a:prstGeom>
          <a:noFill/>
        </p:spPr>
        <p:txBody>
          <a:bodyPr wrap="none" rtlCol="0">
            <a:spAutoFit/>
          </a:bodyPr>
          <a:lstStyle/>
          <a:p>
            <a:pPr algn="l" fontAlgn="auto">
              <a:spcBef>
                <a:spcPts val="0"/>
              </a:spcBef>
              <a:spcAft>
                <a:spcPts val="0"/>
              </a:spcAft>
            </a:pPr>
            <a:r>
              <a:rPr lang="en-US" altLang="zh-CN" sz="1800" b="0" dirty="0">
                <a:solidFill>
                  <a:prstClr val="black"/>
                </a:solidFill>
                <a:latin typeface="Calibri" panose="020F0502020204030204"/>
                <a:ea typeface="宋体" panose="02010600030101010101" pitchFamily="2" charset="-122"/>
              </a:rPr>
              <a:t>CEPC workshop, Guangzhou,  Nov. 6-10,2025</a:t>
            </a:r>
            <a:endParaRPr lang="zh-CN" altLang="en-US" sz="1800" b="0" dirty="0">
              <a:solidFill>
                <a:prstClr val="black"/>
              </a:solidFill>
              <a:latin typeface="Calibri" panose="020F0502020204030204"/>
              <a:ea typeface="宋体" panose="02010600030101010101" pitchFamily="2" charset="-122"/>
            </a:endParaRPr>
          </a:p>
        </p:txBody>
      </p:sp>
      <p:sp>
        <p:nvSpPr>
          <p:cNvPr id="3" name="标题 2"/>
          <p:cNvSpPr>
            <a:spLocks noGrp="1"/>
          </p:cNvSpPr>
          <p:nvPr>
            <p:ph type="ctrTitle"/>
            <p:custDataLst>
              <p:tags r:id="rId1"/>
            </p:custDataLst>
          </p:nvPr>
        </p:nvSpPr>
        <p:spPr>
          <a:xfrm>
            <a:off x="2063750" y="1412875"/>
            <a:ext cx="7651115" cy="2196465"/>
          </a:xfrm>
        </p:spPr>
        <p:txBody>
          <a:bodyPr/>
          <a:p>
            <a:pPr algn="ctr"/>
            <a:r>
              <a:rPr lang="en-US" altLang="zh-CN" sz="3200">
                <a:solidFill>
                  <a:srgbClr val="FF0000"/>
                </a:solidFill>
              </a:rPr>
              <a:t>IHEP-KEK collaboration on SuperKEKB beam-beam effects</a:t>
            </a:r>
            <a:endParaRPr lang="en-US" altLang="zh-CN" sz="3200">
              <a:solidFill>
                <a:srgbClr val="FF0000"/>
              </a:solidFill>
            </a:endParaRPr>
          </a:p>
        </p:txBody>
      </p:sp>
      <p:sp>
        <p:nvSpPr>
          <p:cNvPr id="8" name="文本占位符 4"/>
          <p:cNvSpPr>
            <a:spLocks noGrp="1"/>
          </p:cNvSpPr>
          <p:nvPr/>
        </p:nvSpPr>
        <p:spPr>
          <a:xfrm>
            <a:off x="3714115" y="4566920"/>
            <a:ext cx="5011420" cy="769620"/>
          </a:xfrm>
          <a:prstGeom prst="rect">
            <a:avLst/>
          </a:prstGeom>
          <a:noFill/>
          <a:ln w="9525">
            <a:noFill/>
            <a:miter lim="800000"/>
          </a:ln>
        </p:spPr>
        <p:txBody>
          <a:bodyPr vert="horz" wrap="square" lIns="91440" tIns="45720" rIns="91440" bIns="45720" numCol="1" anchor="t" anchorCtr="0" compatLnSpc="1"/>
          <a:lstStyle>
            <a:lvl1pPr marL="342900" indent="-342900" algn="ctr" rtl="0" eaLnBrk="0" fontAlgn="base" hangingPunct="0">
              <a:spcBef>
                <a:spcPct val="20000"/>
              </a:spcBef>
              <a:spcAft>
                <a:spcPct val="0"/>
              </a:spcAft>
              <a:buClr>
                <a:srgbClr val="00B0F0"/>
              </a:buClr>
              <a:buSzPct val="90000"/>
              <a:buFont typeface="Wingdings" panose="05000000000000000000" pitchFamily="2" charset="2"/>
              <a:buNone/>
              <a:defRPr sz="2800">
                <a:solidFill>
                  <a:srgbClr val="003399"/>
                </a:solidFill>
                <a:latin typeface="微软雅黑" panose="020B0503020204020204" charset="-122"/>
                <a:ea typeface="微软雅黑" panose="020B0503020204020204" charset="-122"/>
                <a:cs typeface="+mn-cs"/>
              </a:defRPr>
            </a:lvl1pPr>
            <a:lvl2pPr marL="742950" indent="-285750" algn="l" rtl="0" eaLnBrk="0" fontAlgn="base" hangingPunct="0">
              <a:spcBef>
                <a:spcPct val="20000"/>
              </a:spcBef>
              <a:spcAft>
                <a:spcPct val="0"/>
              </a:spcAft>
              <a:buClr>
                <a:srgbClr val="00B050"/>
              </a:buClr>
              <a:buSzPct val="75000"/>
              <a:buFont typeface="Wingdings" panose="05000000000000000000" pitchFamily="2" charset="2"/>
              <a:buChar char="l"/>
              <a:defRPr sz="2400">
                <a:solidFill>
                  <a:schemeClr val="tx1"/>
                </a:solidFill>
                <a:latin typeface="微软雅黑" panose="020B0503020204020204" charset="-122"/>
                <a:ea typeface="微软雅黑" panose="020B050302020402020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a:lstStyle>
          <a:p>
            <a:pPr algn="l"/>
            <a:r>
              <a:rPr lang="en-US" altLang="zh-CN" sz="1600" b="0" dirty="0" smtClean="0"/>
              <a:t>Many thanks to:</a:t>
            </a:r>
            <a:endParaRPr lang="en-US" altLang="zh-CN" sz="1600" b="0" dirty="0" smtClean="0"/>
          </a:p>
          <a:p>
            <a:pPr algn="l"/>
            <a:r>
              <a:rPr lang="en-US" altLang="zh-CN" sz="1600" b="0" dirty="0" smtClean="0"/>
              <a:t>J. Gao, Y. Funakoshi, K.Ohmi</a:t>
            </a:r>
            <a:r>
              <a:rPr lang="en-US" altLang="zh-CN" sz="2000" b="0" dirty="0" smtClean="0"/>
              <a:t> </a:t>
            </a:r>
            <a:endParaRPr lang="en-US" altLang="zh-CN" sz="2000" b="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77190" y="212725"/>
            <a:ext cx="7157085" cy="614045"/>
          </a:xfrm>
          <a:prstGeom prst="rect">
            <a:avLst/>
          </a:prstGeom>
          <a:noFill/>
        </p:spPr>
        <p:txBody>
          <a:bodyPr wrap="square" rtlCol="0">
            <a:noAutofit/>
          </a:bodyPr>
          <a:p>
            <a:r>
              <a:rPr lang="en-US" altLang="zh-CN" sz="2800">
                <a:solidFill>
                  <a:schemeClr val="accent1"/>
                </a:solidFill>
              </a:rPr>
              <a:t>HER cancel coil manufacturing errors</a:t>
            </a:r>
            <a:endParaRPr lang="en-US" altLang="zh-CN" sz="2800">
              <a:solidFill>
                <a:schemeClr val="accent1"/>
              </a:solidFill>
            </a:endParaRPr>
          </a:p>
        </p:txBody>
      </p:sp>
      <p:pic>
        <p:nvPicPr>
          <p:cNvPr id="4" name="图片 3"/>
          <p:cNvPicPr>
            <a:picLocks noChangeAspect="1"/>
          </p:cNvPicPr>
          <p:nvPr/>
        </p:nvPicPr>
        <p:blipFill>
          <a:blip r:embed="rId1"/>
          <a:stretch>
            <a:fillRect/>
          </a:stretch>
        </p:blipFill>
        <p:spPr>
          <a:xfrm>
            <a:off x="554355" y="2193925"/>
            <a:ext cx="5248275" cy="3293745"/>
          </a:xfrm>
          <a:prstGeom prst="rect">
            <a:avLst/>
          </a:prstGeom>
        </p:spPr>
      </p:pic>
      <p:sp>
        <p:nvSpPr>
          <p:cNvPr id="6" name="文本框 5"/>
          <p:cNvSpPr txBox="1"/>
          <p:nvPr/>
        </p:nvSpPr>
        <p:spPr>
          <a:xfrm>
            <a:off x="4606290" y="5487670"/>
            <a:ext cx="6227445" cy="460375"/>
          </a:xfrm>
          <a:prstGeom prst="rect">
            <a:avLst/>
          </a:prstGeom>
          <a:noFill/>
        </p:spPr>
        <p:txBody>
          <a:bodyPr wrap="square" rtlCol="0">
            <a:spAutoFit/>
          </a:bodyPr>
          <a:p>
            <a:r>
              <a:rPr lang="en-US" altLang="zh-CN" sz="1200"/>
              <a:t>H.Sugimoto, 2025/4/28</a:t>
            </a:r>
            <a:endParaRPr lang="en-US" altLang="zh-CN" sz="1200"/>
          </a:p>
          <a:p>
            <a:r>
              <a:rPr lang="en-US" altLang="zh-CN" sz="1200"/>
              <a:t>International collaboration meeting on beam-beam effects at SuperKEKB (2)</a:t>
            </a:r>
            <a:endParaRPr lang="en-US" altLang="zh-CN" sz="1200"/>
          </a:p>
        </p:txBody>
      </p:sp>
      <p:pic>
        <p:nvPicPr>
          <p:cNvPr id="7" name="图片 6"/>
          <p:cNvPicPr>
            <a:picLocks noChangeAspect="1"/>
          </p:cNvPicPr>
          <p:nvPr/>
        </p:nvPicPr>
        <p:blipFill>
          <a:blip r:embed="rId2"/>
          <a:stretch>
            <a:fillRect/>
          </a:stretch>
        </p:blipFill>
        <p:spPr>
          <a:xfrm>
            <a:off x="7759065" y="2068195"/>
            <a:ext cx="4025265" cy="3382645"/>
          </a:xfrm>
          <a:prstGeom prst="rect">
            <a:avLst/>
          </a:prstGeom>
        </p:spPr>
      </p:pic>
      <mc:AlternateContent xmlns:mc="http://schemas.openxmlformats.org/markup-compatibility/2006">
        <mc:Choice xmlns:a14="http://schemas.microsoft.com/office/drawing/2010/main" Requires="a14">
          <p:sp>
            <p:nvSpPr>
              <p:cNvPr id="14" name="文本框 13"/>
              <p:cNvSpPr txBox="1"/>
              <p:nvPr/>
            </p:nvSpPr>
            <p:spPr>
              <a:xfrm>
                <a:off x="817245" y="6084570"/>
                <a:ext cx="6873240" cy="337185"/>
              </a:xfrm>
              <a:prstGeom prst="rect">
                <a:avLst/>
              </a:prstGeom>
              <a:noFill/>
            </p:spPr>
            <p:txBody>
              <a:bodyPr wrap="square" rtlCol="0">
                <a:spAutoFit/>
              </a:bodyPr>
              <a:p>
                <a:r>
                  <a:rPr lang="en-US" altLang="zh-CN" sz="1400"/>
                  <a:t>The peturbation </a:t>
                </a:r>
                <a14:m>
                  <m:oMath xmlns:m="http://schemas.openxmlformats.org/officeDocument/2006/math">
                    <m:sSub>
                      <m:sSubPr>
                        <m:ctrlPr>
                          <a:rPr lang="en-US" altLang="zh-CN" sz="1400">
                            <a:solidFill>
                              <a:srgbClr val="FF0000"/>
                            </a:solidFill>
                          </a:rPr>
                        </m:ctrlPr>
                      </m:sSubPr>
                      <m:e>
                        <m:r>
                          <a:rPr lang="en-US" altLang="zh-CN" sz="1400">
                            <a:solidFill>
                              <a:srgbClr val="FF0000"/>
                            </a:solidFill>
                            <a:latin typeface="Cambria Math" panose="02040503050406030204" charset="0"/>
                          </a:rPr>
                          <m:t>𝐻</m:t>
                        </m:r>
                      </m:e>
                      <m:sub>
                        <m:r>
                          <a:rPr lang="en-US" altLang="zh-CN" sz="1400">
                            <a:solidFill>
                              <a:srgbClr val="FF0000"/>
                            </a:solidFill>
                            <a:latin typeface="Cambria Math" panose="02040503050406030204" charset="0"/>
                          </a:rPr>
                          <m:t>𝑒𝑓𝑓</m:t>
                        </m:r>
                      </m:sub>
                    </m:sSub>
                    <m:r>
                      <a:rPr lang="en-US" altLang="zh-CN" sz="1400" i="1">
                        <a:solidFill>
                          <a:srgbClr val="FF0000"/>
                        </a:solidFill>
                        <a:latin typeface="Cambria Math" panose="02040503050406030204" charset="0"/>
                        <a:cs typeface="Cambria Math" panose="02040503050406030204" charset="0"/>
                      </a:rPr>
                      <m:t>=</m:t>
                    </m:r>
                    <m:r>
                      <a:rPr lang="en-US" altLang="zh-CN" sz="1400" i="1">
                        <a:solidFill>
                          <a:srgbClr val="FF0000"/>
                        </a:solidFill>
                        <a:latin typeface="Cambria Math" panose="02040503050406030204" charset="0"/>
                        <a:cs typeface="Cambria Math" panose="02040503050406030204" charset="0"/>
                      </a:rPr>
                      <m:t>𝐶</m:t>
                    </m:r>
                    <m:r>
                      <a:rPr lang="en-US" altLang="zh-CN" sz="1400" i="1">
                        <a:solidFill>
                          <a:srgbClr val="FF0000"/>
                        </a:solidFill>
                        <a:latin typeface="Cambria Math" panose="02040503050406030204" charset="0"/>
                        <a:cs typeface="Cambria Math" panose="02040503050406030204" charset="0"/>
                      </a:rPr>
                      <m:t> </m:t>
                    </m:r>
                    <m:sSup>
                      <m:sSupPr>
                        <m:ctrlPr>
                          <a:rPr lang="en-US" altLang="zh-CN" sz="1400" i="1">
                            <a:solidFill>
                              <a:srgbClr val="FF0000"/>
                            </a:solidFill>
                            <a:latin typeface="Cambria Math" panose="02040503050406030204" charset="0"/>
                            <a:cs typeface="Cambria Math" panose="02040503050406030204" charset="0"/>
                          </a:rPr>
                        </m:ctrlPr>
                      </m:sSupPr>
                      <m:e>
                        <m:sSub>
                          <m:sSubPr>
                            <m:ctrlPr>
                              <a:rPr lang="en-US" altLang="zh-CN" sz="1400" i="1">
                                <a:solidFill>
                                  <a:srgbClr val="FF0000"/>
                                </a:solidFill>
                                <a:latin typeface="Cambria Math" panose="02040503050406030204" charset="0"/>
                                <a:cs typeface="Cambria Math" panose="02040503050406030204" charset="0"/>
                              </a:rPr>
                            </m:ctrlPr>
                          </m:sSubPr>
                          <m:e>
                            <m:r>
                              <a:rPr lang="en-US" altLang="zh-CN" sz="1400" i="1">
                                <a:solidFill>
                                  <a:srgbClr val="FF0000"/>
                                </a:solidFill>
                                <a:latin typeface="Cambria Math" panose="02040503050406030204" charset="0"/>
                                <a:cs typeface="Cambria Math" panose="02040503050406030204" charset="0"/>
                              </a:rPr>
                              <m:t>𝑝</m:t>
                            </m:r>
                          </m:e>
                          <m:sub>
                            <m:r>
                              <a:rPr lang="en-US" altLang="zh-CN" sz="1400" i="1">
                                <a:solidFill>
                                  <a:srgbClr val="FF0000"/>
                                </a:solidFill>
                                <a:latin typeface="Cambria Math" panose="02040503050406030204" charset="0"/>
                                <a:cs typeface="Cambria Math" panose="02040503050406030204" charset="0"/>
                              </a:rPr>
                              <m:t>𝑦</m:t>
                            </m:r>
                          </m:sub>
                        </m:sSub>
                      </m:e>
                      <m:sup>
                        <m:r>
                          <a:rPr lang="en-US" altLang="zh-CN" sz="1400" i="1">
                            <a:solidFill>
                              <a:srgbClr val="FF0000"/>
                            </a:solidFill>
                            <a:latin typeface="Cambria Math" panose="02040503050406030204" charset="0"/>
                            <a:cs typeface="Cambria Math" panose="02040503050406030204" charset="0"/>
                          </a:rPr>
                          <m:t>3</m:t>
                        </m:r>
                      </m:sup>
                    </m:sSup>
                    <m:r>
                      <a:rPr lang="en-US" altLang="zh-CN" sz="1400" i="1">
                        <a:latin typeface="Cambria Math" panose="02040503050406030204" charset="0"/>
                        <a:cs typeface="Cambria Math" panose="02040503050406030204" charset="0"/>
                      </a:rPr>
                      <m:t> </m:t>
                    </m:r>
                  </m:oMath>
                </a14:m>
                <a:r>
                  <a:rPr lang="en-US" altLang="zh-CN" sz="1400"/>
                  <a:t>(C = 0.06957) is  inserted at the IP for HER ring</a:t>
                </a:r>
                <a:endParaRPr lang="en-US" altLang="zh-CN" sz="1400"/>
              </a:p>
            </p:txBody>
          </p:sp>
        </mc:Choice>
        <mc:Fallback>
          <p:sp>
            <p:nvSpPr>
              <p:cNvPr id="14" name="文本框 13"/>
              <p:cNvSpPr txBox="1">
                <a:spLocks noRot="1" noChangeAspect="1" noMove="1" noResize="1" noEditPoints="1" noAdjustHandles="1" noChangeArrowheads="1" noChangeShapeType="1" noTextEdit="1"/>
              </p:cNvSpPr>
              <p:nvPr/>
            </p:nvSpPr>
            <p:spPr>
              <a:xfrm>
                <a:off x="817245" y="6084570"/>
                <a:ext cx="6873240" cy="337185"/>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817245" y="904875"/>
                <a:ext cx="10482580" cy="1139190"/>
              </a:xfrm>
              <a:prstGeom prst="rect">
                <a:avLst/>
              </a:prstGeom>
              <a:noFill/>
            </p:spPr>
            <p:txBody>
              <a:bodyPr wrap="square" rtlCol="0">
                <a:spAutoFit/>
              </a:bodyPr>
              <a:p>
                <a:pPr indent="0" fontAlgn="auto">
                  <a:lnSpc>
                    <a:spcPct val="150000"/>
                  </a:lnSpc>
                </a:pPr>
                <a:r>
                  <a:rPr lang="en-US" altLang="zh-CN" sz="1400"/>
                  <a:t>       The cancellation coils used to compensate the QC1P leakage field in the HER beamline have manufacturing errors.</a:t>
                </a:r>
                <a:endParaRPr lang="en-US" altLang="zh-CN" sz="1400"/>
              </a:p>
              <a:p>
                <a:pPr indent="0" fontAlgn="auto">
                  <a:lnSpc>
                    <a:spcPct val="150000"/>
                  </a:lnSpc>
                </a:pPr>
                <a:r>
                  <a:rPr lang="en-US" altLang="zh-CN" sz="1400"/>
                  <a:t>These errors introduce additional skew sextupole and skew octupole field components in the HER beamline, which can be approximated by an effetive Hamiltonian</a:t>
                </a:r>
                <a:r>
                  <a:rPr lang="zh-CN" altLang="en-US" sz="1400"/>
                  <a:t>，</a:t>
                </a:r>
                <a:r>
                  <a:rPr lang="en-US" altLang="zh-CN" sz="1400"/>
                  <a:t> with the </a:t>
                </a:r>
                <a14:m>
                  <m:oMath xmlns:m="http://schemas.openxmlformats.org/officeDocument/2006/math">
                    <m:sSub>
                      <m:sSubPr>
                        <m:ctrlPr>
                          <a:rPr lang="en-US" altLang="zh-CN" sz="1400">
                            <a:solidFill>
                              <a:srgbClr val="FF0000"/>
                            </a:solidFill>
                          </a:rPr>
                        </m:ctrlPr>
                      </m:sSubPr>
                      <m:e>
                        <m:r>
                          <a:rPr lang="en-US" altLang="zh-CN" sz="1400">
                            <a:solidFill>
                              <a:srgbClr val="FF0000"/>
                            </a:solidFill>
                            <a:latin typeface="Cambria Math" panose="02040503050406030204" charset="0"/>
                          </a:rPr>
                          <m:t>𝐻</m:t>
                        </m:r>
                      </m:e>
                      <m:sub>
                        <m:r>
                          <a:rPr lang="en-US" altLang="zh-CN" sz="1400">
                            <a:solidFill>
                              <a:srgbClr val="FF0000"/>
                            </a:solidFill>
                            <a:latin typeface="Cambria Math" panose="02040503050406030204" charset="0"/>
                          </a:rPr>
                          <m:t>𝑒𝑓𝑓</m:t>
                        </m:r>
                      </m:sub>
                    </m:sSub>
                    <m:r>
                      <a:rPr lang="en-US" altLang="zh-CN" sz="1400" i="1">
                        <a:solidFill>
                          <a:srgbClr val="FF0000"/>
                        </a:solidFill>
                        <a:latin typeface="Cambria Math" panose="02040503050406030204" charset="0"/>
                        <a:cs typeface="Cambria Math" panose="02040503050406030204" charset="0"/>
                      </a:rPr>
                      <m:t>=</m:t>
                    </m:r>
                    <m:r>
                      <a:rPr lang="en-US" altLang="zh-CN" sz="1400" i="1">
                        <a:solidFill>
                          <a:srgbClr val="FF0000"/>
                        </a:solidFill>
                        <a:latin typeface="Cambria Math" panose="02040503050406030204" charset="0"/>
                        <a:cs typeface="Cambria Math" panose="02040503050406030204" charset="0"/>
                      </a:rPr>
                      <m:t>𝐶</m:t>
                    </m:r>
                    <m:r>
                      <a:rPr lang="en-US" altLang="zh-CN" sz="1400" i="1">
                        <a:solidFill>
                          <a:srgbClr val="FF0000"/>
                        </a:solidFill>
                        <a:latin typeface="Cambria Math" panose="02040503050406030204" charset="0"/>
                        <a:cs typeface="Cambria Math" panose="02040503050406030204" charset="0"/>
                      </a:rPr>
                      <m:t> </m:t>
                    </m:r>
                    <m:sSup>
                      <m:sSupPr>
                        <m:ctrlPr>
                          <a:rPr lang="en-US" altLang="zh-CN" sz="1400" i="1">
                            <a:solidFill>
                              <a:srgbClr val="FF0000"/>
                            </a:solidFill>
                            <a:latin typeface="Cambria Math" panose="02040503050406030204" charset="0"/>
                            <a:cs typeface="Cambria Math" panose="02040503050406030204" charset="0"/>
                          </a:rPr>
                        </m:ctrlPr>
                      </m:sSupPr>
                      <m:e>
                        <m:sSub>
                          <m:sSubPr>
                            <m:ctrlPr>
                              <a:rPr lang="en-US" altLang="zh-CN" sz="1400" i="1">
                                <a:solidFill>
                                  <a:srgbClr val="FF0000"/>
                                </a:solidFill>
                                <a:latin typeface="Cambria Math" panose="02040503050406030204" charset="0"/>
                                <a:cs typeface="Cambria Math" panose="02040503050406030204" charset="0"/>
                              </a:rPr>
                            </m:ctrlPr>
                          </m:sSubPr>
                          <m:e>
                            <m:r>
                              <a:rPr lang="en-US" altLang="zh-CN" sz="1400" i="1">
                                <a:solidFill>
                                  <a:srgbClr val="FF0000"/>
                                </a:solidFill>
                                <a:latin typeface="Cambria Math" panose="02040503050406030204" charset="0"/>
                                <a:cs typeface="Cambria Math" panose="02040503050406030204" charset="0"/>
                              </a:rPr>
                              <m:t>𝑝</m:t>
                            </m:r>
                          </m:e>
                          <m:sub>
                            <m:r>
                              <a:rPr lang="en-US" altLang="zh-CN" sz="1400" i="1">
                                <a:solidFill>
                                  <a:srgbClr val="FF0000"/>
                                </a:solidFill>
                                <a:latin typeface="Cambria Math" panose="02040503050406030204" charset="0"/>
                                <a:cs typeface="Cambria Math" panose="02040503050406030204" charset="0"/>
                              </a:rPr>
                              <m:t>𝑦</m:t>
                            </m:r>
                          </m:sub>
                        </m:sSub>
                      </m:e>
                      <m:sup>
                        <m:r>
                          <a:rPr lang="en-US" altLang="zh-CN" sz="1400" i="1">
                            <a:solidFill>
                              <a:srgbClr val="FF0000"/>
                            </a:solidFill>
                            <a:latin typeface="Cambria Math" panose="02040503050406030204" charset="0"/>
                            <a:cs typeface="Cambria Math" panose="02040503050406030204" charset="0"/>
                          </a:rPr>
                          <m:t>3</m:t>
                        </m:r>
                      </m:sup>
                    </m:sSup>
                  </m:oMath>
                </a14:m>
                <a:r>
                  <a:rPr lang="en-US" altLang="zh-CN" sz="1400"/>
                  <a:t> term contributing most significantly to luminosity degradation.</a:t>
                </a:r>
                <a:endParaRPr lang="en-US" altLang="zh-CN" sz="1400"/>
              </a:p>
            </p:txBody>
          </p:sp>
        </mc:Choice>
        <mc:Fallback>
          <p:sp>
            <p:nvSpPr>
              <p:cNvPr id="8" name="文本框 7"/>
              <p:cNvSpPr txBox="1">
                <a:spLocks noRot="1" noChangeAspect="1" noMove="1" noResize="1" noEditPoints="1" noAdjustHandles="1" noChangeArrowheads="1" noChangeShapeType="1" noTextEdit="1"/>
              </p:cNvSpPr>
              <p:nvPr/>
            </p:nvSpPr>
            <p:spPr>
              <a:xfrm>
                <a:off x="817245" y="904875"/>
                <a:ext cx="10482580" cy="1139190"/>
              </a:xfrm>
              <a:prstGeom prst="rect">
                <a:avLst/>
              </a:prstGeom>
              <a:blipFill rotWithShape="1">
                <a:blip r:embed="rId4"/>
                <a:stretch>
                  <a:fillRect/>
                </a:stretch>
              </a:blipFill>
            </p:spPr>
            <p:txBody>
              <a:bodyPr/>
              <a:lstStyle/>
              <a:p>
                <a:r>
                  <a:rPr lang="zh-CN" altLang="en-US">
                    <a:noFill/>
                  </a:rPr>
                  <a:t> </a:t>
                </a:r>
              </a:p>
            </p:txBody>
          </p:sp>
        </mc:Fallback>
      </mc:AlternateContent>
      <p:sp>
        <p:nvSpPr>
          <p:cNvPr id="9" name="矩形 8"/>
          <p:cNvSpPr/>
          <p:nvPr/>
        </p:nvSpPr>
        <p:spPr>
          <a:xfrm>
            <a:off x="9801225" y="2645410"/>
            <a:ext cx="321945" cy="257175"/>
          </a:xfrm>
          <a:prstGeom prst="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箭头连接符 9"/>
          <p:cNvCxnSpPr>
            <a:stCxn id="9" idx="2"/>
          </p:cNvCxnSpPr>
          <p:nvPr/>
        </p:nvCxnSpPr>
        <p:spPr>
          <a:xfrm flipH="1">
            <a:off x="8849995" y="2902585"/>
            <a:ext cx="1112520" cy="19316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 name="图片 20"/>
          <p:cNvPicPr>
            <a:picLocks noChangeAspect="1"/>
          </p:cNvPicPr>
          <p:nvPr/>
        </p:nvPicPr>
        <p:blipFill>
          <a:blip r:embed="rId1"/>
          <a:stretch>
            <a:fillRect/>
          </a:stretch>
        </p:blipFill>
        <p:spPr>
          <a:xfrm>
            <a:off x="8595995" y="3710940"/>
            <a:ext cx="3002280" cy="2261235"/>
          </a:xfrm>
          <a:prstGeom prst="rect">
            <a:avLst/>
          </a:prstGeom>
        </p:spPr>
      </p:pic>
      <p:pic>
        <p:nvPicPr>
          <p:cNvPr id="34" name="图片 33"/>
          <p:cNvPicPr>
            <a:picLocks noChangeAspect="1"/>
          </p:cNvPicPr>
          <p:nvPr/>
        </p:nvPicPr>
        <p:blipFill>
          <a:blip r:embed="rId2"/>
          <a:stretch>
            <a:fillRect/>
          </a:stretch>
        </p:blipFill>
        <p:spPr>
          <a:xfrm>
            <a:off x="4144645" y="3631565"/>
            <a:ext cx="3547110" cy="2369185"/>
          </a:xfrm>
          <a:prstGeom prst="rect">
            <a:avLst/>
          </a:prstGeom>
        </p:spPr>
      </p:pic>
      <p:pic>
        <p:nvPicPr>
          <p:cNvPr id="18" name="图片 17"/>
          <p:cNvPicPr>
            <a:picLocks noChangeAspect="1"/>
          </p:cNvPicPr>
          <p:nvPr/>
        </p:nvPicPr>
        <p:blipFill>
          <a:blip r:embed="rId3"/>
          <a:stretch>
            <a:fillRect/>
          </a:stretch>
        </p:blipFill>
        <p:spPr>
          <a:xfrm>
            <a:off x="349250" y="1299210"/>
            <a:ext cx="3572510" cy="2332355"/>
          </a:xfrm>
          <a:prstGeom prst="rect">
            <a:avLst/>
          </a:prstGeom>
        </p:spPr>
      </p:pic>
      <p:pic>
        <p:nvPicPr>
          <p:cNvPr id="8" name="图片 7"/>
          <p:cNvPicPr>
            <a:picLocks noChangeAspect="1"/>
          </p:cNvPicPr>
          <p:nvPr/>
        </p:nvPicPr>
        <p:blipFill>
          <a:blip r:embed="rId4"/>
          <a:stretch>
            <a:fillRect/>
          </a:stretch>
        </p:blipFill>
        <p:spPr>
          <a:xfrm>
            <a:off x="4144645" y="1239520"/>
            <a:ext cx="3495040" cy="2319655"/>
          </a:xfrm>
          <a:prstGeom prst="rect">
            <a:avLst/>
          </a:prstGeom>
        </p:spPr>
      </p:pic>
      <p:pic>
        <p:nvPicPr>
          <p:cNvPr id="10" name="图片 9"/>
          <p:cNvPicPr>
            <a:picLocks noChangeAspect="1"/>
          </p:cNvPicPr>
          <p:nvPr/>
        </p:nvPicPr>
        <p:blipFill>
          <a:blip r:embed="rId5"/>
          <a:stretch>
            <a:fillRect/>
          </a:stretch>
        </p:blipFill>
        <p:spPr>
          <a:xfrm>
            <a:off x="349250" y="3647440"/>
            <a:ext cx="3533140" cy="2305685"/>
          </a:xfrm>
          <a:prstGeom prst="rect">
            <a:avLst/>
          </a:prstGeom>
        </p:spPr>
      </p:pic>
      <p:sp>
        <p:nvSpPr>
          <p:cNvPr id="12" name="文本框 11"/>
          <p:cNvSpPr txBox="1"/>
          <p:nvPr>
            <p:custDataLst>
              <p:tags r:id="rId6"/>
            </p:custDataLst>
          </p:nvPr>
        </p:nvSpPr>
        <p:spPr>
          <a:xfrm>
            <a:off x="1569720" y="3955415"/>
            <a:ext cx="1119505" cy="306705"/>
          </a:xfrm>
          <a:prstGeom prst="rect">
            <a:avLst/>
          </a:prstGeom>
          <a:noFill/>
        </p:spPr>
        <p:txBody>
          <a:bodyPr wrap="square" rtlCol="0">
            <a:spAutoFit/>
          </a:bodyPr>
          <a:p>
            <a:r>
              <a:rPr lang="en-US" altLang="zh-CN" sz="1400">
                <a:solidFill>
                  <a:srgbClr val="FF0000"/>
                </a:solidFill>
              </a:rPr>
              <a:t>w/o py3</a:t>
            </a:r>
            <a:endParaRPr lang="en-US" altLang="zh-CN" sz="1400">
              <a:solidFill>
                <a:srgbClr val="FF0000"/>
              </a:solidFill>
            </a:endParaRPr>
          </a:p>
        </p:txBody>
      </p:sp>
      <p:sp>
        <p:nvSpPr>
          <p:cNvPr id="11" name="文本框 10"/>
          <p:cNvSpPr txBox="1"/>
          <p:nvPr>
            <p:custDataLst>
              <p:tags r:id="rId7"/>
            </p:custDataLst>
          </p:nvPr>
        </p:nvSpPr>
        <p:spPr>
          <a:xfrm>
            <a:off x="1657350" y="1443990"/>
            <a:ext cx="1119505" cy="306705"/>
          </a:xfrm>
          <a:prstGeom prst="rect">
            <a:avLst/>
          </a:prstGeom>
          <a:noFill/>
        </p:spPr>
        <p:txBody>
          <a:bodyPr wrap="square" rtlCol="0">
            <a:spAutoFit/>
          </a:bodyPr>
          <a:p>
            <a:r>
              <a:rPr lang="en-US" altLang="zh-CN" sz="1400">
                <a:solidFill>
                  <a:srgbClr val="FF0000"/>
                </a:solidFill>
              </a:rPr>
              <a:t>w/ py3</a:t>
            </a:r>
            <a:endParaRPr lang="en-US" altLang="zh-CN" sz="1400">
              <a:solidFill>
                <a:srgbClr val="FF0000"/>
              </a:solidFill>
            </a:endParaRPr>
          </a:p>
        </p:txBody>
      </p:sp>
      <p:sp>
        <p:nvSpPr>
          <p:cNvPr id="16" name="文本框 15"/>
          <p:cNvSpPr txBox="1"/>
          <p:nvPr>
            <p:custDataLst>
              <p:tags r:id="rId8"/>
            </p:custDataLst>
          </p:nvPr>
        </p:nvSpPr>
        <p:spPr>
          <a:xfrm>
            <a:off x="4725670" y="3883660"/>
            <a:ext cx="1119505" cy="306705"/>
          </a:xfrm>
          <a:prstGeom prst="rect">
            <a:avLst/>
          </a:prstGeom>
          <a:noFill/>
        </p:spPr>
        <p:txBody>
          <a:bodyPr wrap="square" rtlCol="0">
            <a:spAutoFit/>
          </a:bodyPr>
          <a:p>
            <a:r>
              <a:rPr lang="en-US" altLang="zh-CN" sz="1400">
                <a:solidFill>
                  <a:srgbClr val="FF0000"/>
                </a:solidFill>
              </a:rPr>
              <a:t>w/o py3</a:t>
            </a:r>
            <a:endParaRPr lang="en-US" altLang="zh-CN" sz="1400">
              <a:solidFill>
                <a:srgbClr val="FF0000"/>
              </a:solidFill>
            </a:endParaRPr>
          </a:p>
        </p:txBody>
      </p:sp>
      <p:sp>
        <p:nvSpPr>
          <p:cNvPr id="17" name="文本框 16"/>
          <p:cNvSpPr txBox="1"/>
          <p:nvPr>
            <p:custDataLst>
              <p:tags r:id="rId9"/>
            </p:custDataLst>
          </p:nvPr>
        </p:nvSpPr>
        <p:spPr>
          <a:xfrm>
            <a:off x="9431020" y="4107180"/>
            <a:ext cx="1750060" cy="306705"/>
          </a:xfrm>
          <a:prstGeom prst="rect">
            <a:avLst/>
          </a:prstGeom>
          <a:noFill/>
        </p:spPr>
        <p:txBody>
          <a:bodyPr wrap="square" rtlCol="0">
            <a:spAutoFit/>
          </a:bodyPr>
          <a:p>
            <a:r>
              <a:rPr lang="en-US" altLang="zh-CN" sz="1400">
                <a:solidFill>
                  <a:srgbClr val="FF0000"/>
                </a:solidFill>
              </a:rPr>
              <a:t>w/o py3, </a:t>
            </a:r>
            <a:r>
              <a:rPr lang="en-US" altLang="zh-CN" sz="1400">
                <a:solidFill>
                  <a:srgbClr val="FF0000"/>
                </a:solidFill>
                <a:sym typeface="+mn-ea"/>
              </a:rPr>
              <a:t>v</a:t>
            </a:r>
            <a:r>
              <a:rPr lang="en-US" altLang="zh-CN" sz="1400" baseline="-25000">
                <a:solidFill>
                  <a:srgbClr val="FF0000"/>
                </a:solidFill>
                <a:sym typeface="+mn-ea"/>
              </a:rPr>
              <a:t>y</a:t>
            </a:r>
            <a:r>
              <a:rPr lang="en-US" altLang="zh-CN" sz="1400">
                <a:solidFill>
                  <a:srgbClr val="FF0000"/>
                </a:solidFill>
                <a:sym typeface="+mn-ea"/>
              </a:rPr>
              <a:t>=0.599</a:t>
            </a:r>
            <a:endParaRPr lang="en-US" altLang="zh-CN" sz="1400">
              <a:solidFill>
                <a:srgbClr val="FF0000"/>
              </a:solidFill>
            </a:endParaRPr>
          </a:p>
        </p:txBody>
      </p:sp>
      <p:sp>
        <p:nvSpPr>
          <p:cNvPr id="19" name="文本框 18"/>
          <p:cNvSpPr txBox="1"/>
          <p:nvPr/>
        </p:nvSpPr>
        <p:spPr>
          <a:xfrm>
            <a:off x="414020" y="5978525"/>
            <a:ext cx="10407650" cy="922020"/>
          </a:xfrm>
          <a:prstGeom prst="rect">
            <a:avLst/>
          </a:prstGeom>
          <a:noFill/>
        </p:spPr>
        <p:txBody>
          <a:bodyPr wrap="square" rtlCol="0">
            <a:spAutoFit/>
          </a:bodyPr>
          <a:p>
            <a:r>
              <a:rPr lang="en-US" altLang="zh-CN"/>
              <a:t>p</a:t>
            </a:r>
            <a:r>
              <a:rPr lang="en-US" altLang="zh-CN" baseline="-25000"/>
              <a:t>y</a:t>
            </a:r>
            <a:r>
              <a:rPr lang="en-US" altLang="zh-CN"/>
              <a:t>3 shift the curve towards 0.5 slightly, and increase the vertcial emittacce.  But  if the vertical emittance is already very strong at a specific working tune, </a:t>
            </a:r>
            <a:r>
              <a:rPr lang="en-US" altLang="zh-CN">
                <a:solidFill>
                  <a:srgbClr val="FF0000"/>
                </a:solidFill>
              </a:rPr>
              <a:t>the specific luminosity see no significant differences with and without p</a:t>
            </a:r>
            <a:r>
              <a:rPr lang="en-US" altLang="zh-CN" baseline="-25000">
                <a:solidFill>
                  <a:srgbClr val="FF0000"/>
                </a:solidFill>
              </a:rPr>
              <a:t>y</a:t>
            </a:r>
            <a:r>
              <a:rPr lang="en-US" altLang="zh-CN">
                <a:solidFill>
                  <a:srgbClr val="FF0000"/>
                </a:solidFill>
              </a:rPr>
              <a:t>3 error.</a:t>
            </a:r>
            <a:endParaRPr lang="en-US" altLang="zh-CN">
              <a:solidFill>
                <a:srgbClr val="FF0000"/>
              </a:solidFill>
            </a:endParaRPr>
          </a:p>
        </p:txBody>
      </p:sp>
      <p:pic>
        <p:nvPicPr>
          <p:cNvPr id="3" name="图片 2"/>
          <p:cNvPicPr>
            <a:picLocks noChangeAspect="1"/>
          </p:cNvPicPr>
          <p:nvPr/>
        </p:nvPicPr>
        <p:blipFill>
          <a:blip r:embed="rId10"/>
          <a:stretch>
            <a:fillRect/>
          </a:stretch>
        </p:blipFill>
        <p:spPr>
          <a:xfrm>
            <a:off x="8435975" y="1174115"/>
            <a:ext cx="3108960" cy="2457450"/>
          </a:xfrm>
          <a:prstGeom prst="rect">
            <a:avLst/>
          </a:prstGeom>
        </p:spPr>
      </p:pic>
      <p:cxnSp>
        <p:nvCxnSpPr>
          <p:cNvPr id="4" name="直接连接符 3"/>
          <p:cNvCxnSpPr/>
          <p:nvPr/>
        </p:nvCxnSpPr>
        <p:spPr>
          <a:xfrm>
            <a:off x="91440" y="3589655"/>
            <a:ext cx="12021185" cy="19685"/>
          </a:xfrm>
          <a:prstGeom prst="line">
            <a:avLst/>
          </a:prstGeom>
        </p:spPr>
        <p:style>
          <a:lnRef idx="2">
            <a:schemeClr val="accent1"/>
          </a:lnRef>
          <a:fillRef idx="0">
            <a:srgbClr val="FFFFFF"/>
          </a:fillRef>
          <a:effectRef idx="0">
            <a:srgbClr val="FFFFFF"/>
          </a:effectRef>
          <a:fontRef idx="minor">
            <a:schemeClr val="tx1"/>
          </a:fontRef>
        </p:style>
      </p:cxnSp>
      <p:sp>
        <p:nvSpPr>
          <p:cNvPr id="22" name="文本框 21"/>
          <p:cNvSpPr txBox="1"/>
          <p:nvPr/>
        </p:nvSpPr>
        <p:spPr>
          <a:xfrm>
            <a:off x="5671185" y="3324860"/>
            <a:ext cx="405765" cy="213995"/>
          </a:xfrm>
          <a:prstGeom prst="rect">
            <a:avLst/>
          </a:prstGeom>
          <a:noFill/>
        </p:spPr>
        <p:txBody>
          <a:bodyPr wrap="square" rtlCol="0">
            <a:spAutoFit/>
          </a:bodyPr>
          <a:p>
            <a:r>
              <a:rPr lang="en-US" altLang="zh-CN" sz="800"/>
              <a:t>HER</a:t>
            </a:r>
            <a:endParaRPr lang="en-US" altLang="zh-CN" sz="800"/>
          </a:p>
        </p:txBody>
      </p:sp>
      <p:sp>
        <p:nvSpPr>
          <p:cNvPr id="5" name="文本框 4"/>
          <p:cNvSpPr txBox="1"/>
          <p:nvPr/>
        </p:nvSpPr>
        <p:spPr>
          <a:xfrm>
            <a:off x="1912620" y="3402965"/>
            <a:ext cx="405765" cy="213995"/>
          </a:xfrm>
          <a:prstGeom prst="rect">
            <a:avLst/>
          </a:prstGeom>
          <a:noFill/>
        </p:spPr>
        <p:txBody>
          <a:bodyPr wrap="square" rtlCol="0">
            <a:spAutoFit/>
          </a:bodyPr>
          <a:p>
            <a:r>
              <a:rPr lang="en-US" altLang="zh-CN" sz="800"/>
              <a:t>HER</a:t>
            </a:r>
            <a:endParaRPr lang="en-US" altLang="zh-CN" sz="800"/>
          </a:p>
        </p:txBody>
      </p:sp>
      <p:sp>
        <p:nvSpPr>
          <p:cNvPr id="6" name="文本框 5"/>
          <p:cNvSpPr txBox="1"/>
          <p:nvPr/>
        </p:nvSpPr>
        <p:spPr>
          <a:xfrm>
            <a:off x="1880870" y="5720080"/>
            <a:ext cx="405765" cy="213995"/>
          </a:xfrm>
          <a:prstGeom prst="rect">
            <a:avLst/>
          </a:prstGeom>
          <a:noFill/>
        </p:spPr>
        <p:txBody>
          <a:bodyPr wrap="square" rtlCol="0">
            <a:spAutoFit/>
          </a:bodyPr>
          <a:p>
            <a:r>
              <a:rPr lang="en-US" altLang="zh-CN" sz="800"/>
              <a:t>HER</a:t>
            </a:r>
            <a:endParaRPr lang="en-US" altLang="zh-CN" sz="800"/>
          </a:p>
        </p:txBody>
      </p:sp>
      <p:sp>
        <p:nvSpPr>
          <p:cNvPr id="7" name="文本框 6"/>
          <p:cNvSpPr txBox="1"/>
          <p:nvPr>
            <p:custDataLst>
              <p:tags r:id="rId11"/>
            </p:custDataLst>
          </p:nvPr>
        </p:nvSpPr>
        <p:spPr>
          <a:xfrm>
            <a:off x="4639945" y="1443990"/>
            <a:ext cx="1119505" cy="306705"/>
          </a:xfrm>
          <a:prstGeom prst="rect">
            <a:avLst/>
          </a:prstGeom>
          <a:noFill/>
        </p:spPr>
        <p:txBody>
          <a:bodyPr wrap="square" rtlCol="0">
            <a:spAutoFit/>
          </a:bodyPr>
          <a:p>
            <a:r>
              <a:rPr lang="en-US" altLang="zh-CN" sz="1400">
                <a:solidFill>
                  <a:srgbClr val="FF0000"/>
                </a:solidFill>
              </a:rPr>
              <a:t>w/ py3</a:t>
            </a:r>
            <a:endParaRPr lang="en-US" altLang="zh-CN" sz="1400">
              <a:solidFill>
                <a:srgbClr val="FF0000"/>
              </a:solidFill>
            </a:endParaRPr>
          </a:p>
        </p:txBody>
      </p:sp>
      <p:sp>
        <p:nvSpPr>
          <p:cNvPr id="9" name="文本框 8"/>
          <p:cNvSpPr txBox="1"/>
          <p:nvPr/>
        </p:nvSpPr>
        <p:spPr>
          <a:xfrm>
            <a:off x="9257030" y="1528445"/>
            <a:ext cx="1688465" cy="306705"/>
          </a:xfrm>
          <a:prstGeom prst="rect">
            <a:avLst/>
          </a:prstGeom>
          <a:noFill/>
        </p:spPr>
        <p:txBody>
          <a:bodyPr wrap="square" rtlCol="0" anchor="t">
            <a:spAutoFit/>
          </a:bodyPr>
          <a:p>
            <a:r>
              <a:rPr lang="en-US" altLang="zh-CN" sz="1400">
                <a:solidFill>
                  <a:srgbClr val="FF0000"/>
                </a:solidFill>
                <a:sym typeface="+mn-ea"/>
              </a:rPr>
              <a:t>w/ py3, v</a:t>
            </a:r>
            <a:r>
              <a:rPr lang="en-US" altLang="zh-CN" sz="1400" baseline="-25000">
                <a:solidFill>
                  <a:srgbClr val="FF0000"/>
                </a:solidFill>
                <a:sym typeface="+mn-ea"/>
              </a:rPr>
              <a:t>y</a:t>
            </a:r>
            <a:r>
              <a:rPr lang="en-US" altLang="zh-CN" sz="1400">
                <a:solidFill>
                  <a:srgbClr val="FF0000"/>
                </a:solidFill>
                <a:sym typeface="+mn-ea"/>
              </a:rPr>
              <a:t>=0.599</a:t>
            </a:r>
            <a:endParaRPr lang="en-US" altLang="zh-CN" sz="1400">
              <a:solidFill>
                <a:srgbClr val="FF0000"/>
              </a:solidFill>
              <a:sym typeface="+mn-ea"/>
            </a:endParaRPr>
          </a:p>
        </p:txBody>
      </p:sp>
      <p:sp>
        <p:nvSpPr>
          <p:cNvPr id="13" name="文本框 12"/>
          <p:cNvSpPr txBox="1"/>
          <p:nvPr/>
        </p:nvSpPr>
        <p:spPr>
          <a:xfrm>
            <a:off x="5671185" y="749300"/>
            <a:ext cx="1791335" cy="368300"/>
          </a:xfrm>
          <a:prstGeom prst="rect">
            <a:avLst/>
          </a:prstGeom>
          <a:noFill/>
        </p:spPr>
        <p:txBody>
          <a:bodyPr wrap="square" rtlCol="0">
            <a:spAutoFit/>
          </a:bodyPr>
          <a:p>
            <a:r>
              <a:rPr lang="en-US" altLang="zh-CN"/>
              <a:t>LER v</a:t>
            </a:r>
            <a:r>
              <a:rPr lang="en-US" altLang="zh-CN" baseline="-25000"/>
              <a:t>y</a:t>
            </a:r>
            <a:r>
              <a:rPr lang="en-US" altLang="zh-CN"/>
              <a:t>=0.589</a:t>
            </a:r>
            <a:endParaRPr lang="en-US" altLang="zh-CN" baseline="-25000"/>
          </a:p>
        </p:txBody>
      </p:sp>
      <p:sp>
        <p:nvSpPr>
          <p:cNvPr id="14" name="文本框 13"/>
          <p:cNvSpPr txBox="1"/>
          <p:nvPr/>
        </p:nvSpPr>
        <p:spPr>
          <a:xfrm>
            <a:off x="330835" y="113030"/>
            <a:ext cx="10100310" cy="594995"/>
          </a:xfrm>
          <a:prstGeom prst="rect">
            <a:avLst/>
          </a:prstGeom>
          <a:noFill/>
        </p:spPr>
        <p:txBody>
          <a:bodyPr wrap="square" rtlCol="0">
            <a:noAutofit/>
          </a:bodyPr>
          <a:p>
            <a:r>
              <a:rPr lang="en-US" altLang="zh-CN" sz="2800">
                <a:sym typeface="+mn-ea"/>
              </a:rPr>
              <a:t> </a:t>
            </a:r>
            <a:r>
              <a:rPr lang="en-US" altLang="zh-CN" sz="2800">
                <a:solidFill>
                  <a:schemeClr val="accent1"/>
                </a:solidFill>
                <a:sym typeface="+mn-ea"/>
              </a:rPr>
              <a:t>Combined of cancel coil errors and chromatic coupling</a:t>
            </a:r>
            <a:r>
              <a:rPr lang="en-US" altLang="zh-CN" sz="2800">
                <a:sym typeface="+mn-ea"/>
              </a:rPr>
              <a:t> </a:t>
            </a:r>
            <a:endParaRPr lang="zh-CN" altLang="en-US" sz="2800" baseline="-25000">
              <a:sym typeface="+mn-ea"/>
            </a:endParaRPr>
          </a:p>
        </p:txBody>
      </p:sp>
    </p:spTree>
    <p:custDataLst>
      <p:tags r:id="rId1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435985" y="2449830"/>
            <a:ext cx="5694045" cy="979170"/>
          </a:xfrm>
          <a:prstGeom prst="rect">
            <a:avLst/>
          </a:prstGeom>
          <a:noFill/>
        </p:spPr>
        <p:txBody>
          <a:bodyPr wrap="square" rtlCol="0">
            <a:noAutofit/>
          </a:bodyPr>
          <a:p>
            <a:r>
              <a:rPr lang="en-US" altLang="zh-CN" sz="3200">
                <a:solidFill>
                  <a:schemeClr val="accent1"/>
                </a:solidFill>
              </a:rPr>
              <a:t>LER  ring chromatic coupling</a:t>
            </a:r>
            <a:endParaRPr lang="en-US" altLang="zh-CN" sz="3200">
              <a:solidFill>
                <a:schemeClr val="accent1"/>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268605" y="937895"/>
            <a:ext cx="3891280" cy="2825750"/>
            <a:chOff x="9546" y="1149"/>
            <a:chExt cx="5682" cy="4348"/>
          </a:xfrm>
        </p:grpSpPr>
        <p:pic>
          <p:nvPicPr>
            <p:cNvPr id="8" name="图片 7"/>
            <p:cNvPicPr>
              <a:picLocks noChangeAspect="1"/>
            </p:cNvPicPr>
            <p:nvPr/>
          </p:nvPicPr>
          <p:blipFill>
            <a:blip r:embed="rId1"/>
            <a:stretch>
              <a:fillRect/>
            </a:stretch>
          </p:blipFill>
          <p:spPr>
            <a:xfrm>
              <a:off x="9546" y="1149"/>
              <a:ext cx="5683" cy="4348"/>
            </a:xfrm>
            <a:prstGeom prst="rect">
              <a:avLst/>
            </a:prstGeom>
          </p:spPr>
        </p:pic>
        <p:pic>
          <p:nvPicPr>
            <p:cNvPr id="11" name="图片 10"/>
            <p:cNvPicPr>
              <a:picLocks noChangeAspect="1"/>
            </p:cNvPicPr>
            <p:nvPr/>
          </p:nvPicPr>
          <p:blipFill>
            <a:blip r:embed="rId2"/>
            <a:stretch>
              <a:fillRect/>
            </a:stretch>
          </p:blipFill>
          <p:spPr>
            <a:xfrm>
              <a:off x="11827" y="2290"/>
              <a:ext cx="1268" cy="188"/>
            </a:xfrm>
            <a:prstGeom prst="rect">
              <a:avLst/>
            </a:prstGeom>
          </p:spPr>
        </p:pic>
        <p:pic>
          <p:nvPicPr>
            <p:cNvPr id="12" name="图片 11"/>
            <p:cNvPicPr>
              <a:picLocks noChangeAspect="1"/>
            </p:cNvPicPr>
            <p:nvPr/>
          </p:nvPicPr>
          <p:blipFill>
            <a:blip r:embed="rId3"/>
            <a:stretch>
              <a:fillRect/>
            </a:stretch>
          </p:blipFill>
          <p:spPr>
            <a:xfrm>
              <a:off x="13401" y="2917"/>
              <a:ext cx="1320" cy="195"/>
            </a:xfrm>
            <a:prstGeom prst="rect">
              <a:avLst/>
            </a:prstGeom>
          </p:spPr>
        </p:pic>
        <p:cxnSp>
          <p:nvCxnSpPr>
            <p:cNvPr id="13" name="直接箭头连接符 12"/>
            <p:cNvCxnSpPr/>
            <p:nvPr/>
          </p:nvCxnSpPr>
          <p:spPr>
            <a:xfrm flipH="1" flipV="1">
              <a:off x="11393" y="1789"/>
              <a:ext cx="879" cy="49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nvCxnSpPr>
          <p:spPr>
            <a:xfrm flipH="1">
              <a:off x="13881" y="3152"/>
              <a:ext cx="151" cy="967"/>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5" name="组合 4"/>
          <p:cNvGrpSpPr/>
          <p:nvPr>
            <p:custDataLst>
              <p:tags r:id="rId4"/>
            </p:custDataLst>
          </p:nvPr>
        </p:nvGrpSpPr>
        <p:grpSpPr>
          <a:xfrm>
            <a:off x="7192010" y="1097280"/>
            <a:ext cx="4284345" cy="2564130"/>
            <a:chOff x="9861" y="1579"/>
            <a:chExt cx="6747" cy="4038"/>
          </a:xfrm>
        </p:grpSpPr>
        <p:grpSp>
          <p:nvGrpSpPr>
            <p:cNvPr id="25" name="组合 24"/>
            <p:cNvGrpSpPr/>
            <p:nvPr/>
          </p:nvGrpSpPr>
          <p:grpSpPr>
            <a:xfrm>
              <a:off x="9861" y="1579"/>
              <a:ext cx="6747" cy="4033"/>
              <a:chOff x="908" y="1465"/>
              <a:chExt cx="6747" cy="4033"/>
            </a:xfrm>
          </p:grpSpPr>
          <p:pic>
            <p:nvPicPr>
              <p:cNvPr id="17" name="图片 16"/>
              <p:cNvPicPr>
                <a:picLocks noChangeAspect="1"/>
              </p:cNvPicPr>
              <p:nvPr>
                <p:custDataLst>
                  <p:tags r:id="rId5"/>
                </p:custDataLst>
              </p:nvPr>
            </p:nvPicPr>
            <p:blipFill>
              <a:blip r:embed="rId6"/>
              <a:stretch>
                <a:fillRect/>
              </a:stretch>
            </p:blipFill>
            <p:spPr>
              <a:xfrm>
                <a:off x="908" y="1465"/>
                <a:ext cx="6747" cy="4033"/>
              </a:xfrm>
              <a:prstGeom prst="rect">
                <a:avLst/>
              </a:prstGeom>
            </p:spPr>
          </p:pic>
          <p:sp>
            <p:nvSpPr>
              <p:cNvPr id="22" name="矩形 21"/>
              <p:cNvSpPr/>
              <p:nvPr>
                <p:custDataLst>
                  <p:tags r:id="rId7"/>
                </p:custDataLst>
              </p:nvPr>
            </p:nvSpPr>
            <p:spPr>
              <a:xfrm>
                <a:off x="5317" y="2104"/>
                <a:ext cx="2313" cy="188"/>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矩形 22"/>
              <p:cNvSpPr/>
              <p:nvPr>
                <p:custDataLst>
                  <p:tags r:id="rId8"/>
                </p:custDataLst>
              </p:nvPr>
            </p:nvSpPr>
            <p:spPr>
              <a:xfrm>
                <a:off x="5317" y="2589"/>
                <a:ext cx="2313" cy="188"/>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矩形 23"/>
              <p:cNvSpPr/>
              <p:nvPr>
                <p:custDataLst>
                  <p:tags r:id="rId9"/>
                </p:custDataLst>
              </p:nvPr>
            </p:nvSpPr>
            <p:spPr>
              <a:xfrm>
                <a:off x="5317" y="3074"/>
                <a:ext cx="2313" cy="188"/>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2" name="文本框 1"/>
            <p:cNvSpPr txBox="1"/>
            <p:nvPr>
              <p:custDataLst>
                <p:tags r:id="rId10"/>
              </p:custDataLst>
            </p:nvPr>
          </p:nvSpPr>
          <p:spPr>
            <a:xfrm>
              <a:off x="12961" y="5231"/>
              <a:ext cx="928" cy="386"/>
            </a:xfrm>
            <a:prstGeom prst="rect">
              <a:avLst/>
            </a:prstGeom>
            <a:noFill/>
          </p:spPr>
          <p:txBody>
            <a:bodyPr wrap="square" rtlCol="0">
              <a:spAutoFit/>
            </a:bodyPr>
            <a:p>
              <a:r>
                <a:rPr lang="en-US" altLang="zh-CN" sz="1000"/>
                <a:t>LER</a:t>
              </a:r>
              <a:endParaRPr lang="en-US" altLang="zh-CN" sz="1000"/>
            </a:p>
          </p:txBody>
        </p:sp>
      </p:grpSp>
      <p:grpSp>
        <p:nvGrpSpPr>
          <p:cNvPr id="4" name="组合 3"/>
          <p:cNvGrpSpPr/>
          <p:nvPr>
            <p:custDataLst>
              <p:tags r:id="rId11"/>
            </p:custDataLst>
          </p:nvPr>
        </p:nvGrpSpPr>
        <p:grpSpPr>
          <a:xfrm>
            <a:off x="7391400" y="3879215"/>
            <a:ext cx="4237355" cy="2456611"/>
            <a:chOff x="10175" y="6212"/>
            <a:chExt cx="7016" cy="4088"/>
          </a:xfrm>
        </p:grpSpPr>
        <p:pic>
          <p:nvPicPr>
            <p:cNvPr id="21" name="图片 20"/>
            <p:cNvPicPr>
              <a:picLocks noChangeAspect="1"/>
            </p:cNvPicPr>
            <p:nvPr>
              <p:custDataLst>
                <p:tags r:id="rId12"/>
              </p:custDataLst>
            </p:nvPr>
          </p:nvPicPr>
          <p:blipFill>
            <a:blip r:embed="rId13"/>
            <a:stretch>
              <a:fillRect/>
            </a:stretch>
          </p:blipFill>
          <p:spPr>
            <a:xfrm>
              <a:off x="10175" y="6212"/>
              <a:ext cx="7016" cy="4030"/>
            </a:xfrm>
            <a:prstGeom prst="rect">
              <a:avLst/>
            </a:prstGeom>
          </p:spPr>
        </p:pic>
        <p:sp>
          <p:nvSpPr>
            <p:cNvPr id="3" name="文本框 2"/>
            <p:cNvSpPr txBox="1"/>
            <p:nvPr>
              <p:custDataLst>
                <p:tags r:id="rId14"/>
              </p:custDataLst>
            </p:nvPr>
          </p:nvSpPr>
          <p:spPr>
            <a:xfrm>
              <a:off x="13186" y="9892"/>
              <a:ext cx="928" cy="408"/>
            </a:xfrm>
            <a:prstGeom prst="rect">
              <a:avLst/>
            </a:prstGeom>
            <a:noFill/>
          </p:spPr>
          <p:txBody>
            <a:bodyPr wrap="square" rtlCol="0">
              <a:spAutoFit/>
            </a:bodyPr>
            <a:p>
              <a:r>
                <a:rPr lang="en-US" altLang="zh-CN" sz="1000"/>
                <a:t>LER</a:t>
              </a:r>
              <a:endParaRPr lang="en-US" altLang="zh-CN" sz="1000"/>
            </a:p>
          </p:txBody>
        </p:sp>
      </p:grpSp>
      <p:sp>
        <p:nvSpPr>
          <p:cNvPr id="6" name="文本框 5"/>
          <p:cNvSpPr txBox="1"/>
          <p:nvPr/>
        </p:nvSpPr>
        <p:spPr>
          <a:xfrm>
            <a:off x="330835" y="113030"/>
            <a:ext cx="4914265" cy="594995"/>
          </a:xfrm>
          <a:prstGeom prst="rect">
            <a:avLst/>
          </a:prstGeom>
          <a:noFill/>
        </p:spPr>
        <p:txBody>
          <a:bodyPr wrap="square" rtlCol="0">
            <a:noAutofit/>
          </a:bodyPr>
          <a:p>
            <a:r>
              <a:rPr lang="en-US" altLang="zh-CN" sz="2800">
                <a:sym typeface="+mn-ea"/>
              </a:rPr>
              <a:t> </a:t>
            </a:r>
            <a:r>
              <a:rPr lang="en-US" altLang="zh-CN" sz="2800">
                <a:solidFill>
                  <a:schemeClr val="accent1"/>
                </a:solidFill>
                <a:sym typeface="+mn-ea"/>
              </a:rPr>
              <a:t>LER chromatic coupling</a:t>
            </a:r>
            <a:endParaRPr lang="en-US" altLang="zh-CN" sz="2800" baseline="-25000">
              <a:solidFill>
                <a:schemeClr val="accent1"/>
              </a:solidFill>
              <a:sym typeface="+mn-ea"/>
            </a:endParaRPr>
          </a:p>
        </p:txBody>
      </p:sp>
      <p:sp>
        <p:nvSpPr>
          <p:cNvPr id="7" name="文本框 6"/>
          <p:cNvSpPr txBox="1"/>
          <p:nvPr/>
        </p:nvSpPr>
        <p:spPr>
          <a:xfrm>
            <a:off x="5588635" y="479425"/>
            <a:ext cx="6200140" cy="369570"/>
          </a:xfrm>
          <a:prstGeom prst="rect">
            <a:avLst/>
          </a:prstGeom>
          <a:noFill/>
        </p:spPr>
        <p:txBody>
          <a:bodyPr wrap="square" rtlCol="0">
            <a:noAutofit/>
          </a:bodyPr>
          <a:p>
            <a:pPr algn="l">
              <a:buClrTx/>
              <a:buSzTx/>
              <a:buNone/>
            </a:pPr>
            <a:r>
              <a:rPr lang="en-US" altLang="zh-CN" sz="1600"/>
              <a:t>L</a:t>
            </a:r>
            <a:r>
              <a:rPr lang="zh-CN" altLang="en-US" sz="1600"/>
              <a:t>ER ring , no collsion</a:t>
            </a:r>
            <a:r>
              <a:rPr lang="en-US" altLang="zh-CN" sz="1600"/>
              <a:t>, w/ ZL and w/ ZT for different beam intensity.</a:t>
            </a:r>
            <a:endParaRPr lang="zh-CN" altLang="en-US" sz="1600"/>
          </a:p>
          <a:p>
            <a:pPr algn="l">
              <a:buClrTx/>
              <a:buSzTx/>
              <a:buNone/>
            </a:pPr>
            <a:endParaRPr lang="zh-CN" altLang="en-US" sz="1600"/>
          </a:p>
        </p:txBody>
      </p:sp>
      <p:pic>
        <p:nvPicPr>
          <p:cNvPr id="9" name="图片 8"/>
          <p:cNvPicPr>
            <a:picLocks noChangeAspect="1"/>
          </p:cNvPicPr>
          <p:nvPr/>
        </p:nvPicPr>
        <p:blipFill>
          <a:blip r:embed="rId15"/>
          <a:stretch>
            <a:fillRect/>
          </a:stretch>
        </p:blipFill>
        <p:spPr>
          <a:xfrm>
            <a:off x="4160520" y="1268095"/>
            <a:ext cx="2401570" cy="1600200"/>
          </a:xfrm>
          <a:prstGeom prst="rect">
            <a:avLst/>
          </a:prstGeom>
        </p:spPr>
      </p:pic>
      <p:pic>
        <p:nvPicPr>
          <p:cNvPr id="27" name="图片 26"/>
          <p:cNvPicPr>
            <a:picLocks noChangeAspect="1"/>
          </p:cNvPicPr>
          <p:nvPr/>
        </p:nvPicPr>
        <p:blipFill>
          <a:blip r:embed="rId16"/>
          <a:stretch>
            <a:fillRect/>
          </a:stretch>
        </p:blipFill>
        <p:spPr>
          <a:xfrm>
            <a:off x="4638040" y="2990850"/>
            <a:ext cx="1814830" cy="876300"/>
          </a:xfrm>
          <a:prstGeom prst="rect">
            <a:avLst/>
          </a:prstGeom>
        </p:spPr>
      </p:pic>
      <p:sp>
        <p:nvSpPr>
          <p:cNvPr id="29" name="文本框 28"/>
          <p:cNvSpPr txBox="1"/>
          <p:nvPr/>
        </p:nvSpPr>
        <p:spPr>
          <a:xfrm>
            <a:off x="193040" y="4595495"/>
            <a:ext cx="7086600" cy="1476375"/>
          </a:xfrm>
          <a:prstGeom prst="rect">
            <a:avLst/>
          </a:prstGeom>
          <a:noFill/>
        </p:spPr>
        <p:txBody>
          <a:bodyPr wrap="square" rtlCol="0">
            <a:spAutoFit/>
          </a:bodyPr>
          <a:p>
            <a:r>
              <a:rPr lang="en-US" altLang="zh-CN"/>
              <a:t>ZL affects the emittance; as the beam current increases, third-order resonance appears, and no higher-order resonances exist.</a:t>
            </a:r>
            <a:endParaRPr lang="en-US" altLang="zh-CN"/>
          </a:p>
          <a:p>
            <a:r>
              <a:rPr lang="en-US" altLang="zh-CN"/>
              <a:t>ZT has almost no effect (even at high beam currents).</a:t>
            </a:r>
            <a:endParaRPr lang="en-US" altLang="zh-CN"/>
          </a:p>
          <a:p>
            <a:r>
              <a:rPr lang="en-US" altLang="zh-CN"/>
              <a:t>Has the emittance been measured at high beam currents ?</a:t>
            </a:r>
            <a:endParaRPr lang="en-US" altLang="zh-CN"/>
          </a:p>
          <a:p>
            <a:endParaRPr lang="en-US" altLang="zh-CN"/>
          </a:p>
        </p:txBody>
      </p:sp>
      <p:sp>
        <p:nvSpPr>
          <p:cNvPr id="30" name="文本框 29"/>
          <p:cNvSpPr txBox="1"/>
          <p:nvPr/>
        </p:nvSpPr>
        <p:spPr>
          <a:xfrm>
            <a:off x="4787265" y="6228715"/>
            <a:ext cx="6673215" cy="645160"/>
          </a:xfrm>
          <a:prstGeom prst="rect">
            <a:avLst/>
          </a:prstGeom>
          <a:noFill/>
        </p:spPr>
        <p:txBody>
          <a:bodyPr wrap="square" rtlCol="0">
            <a:spAutoFit/>
          </a:bodyPr>
          <a:p>
            <a:r>
              <a:rPr lang="en-US" altLang="zh-CN"/>
              <a:t>With ZL, the first-order chromatic coupling could also lead to second and third order synchro-betatron resonance.</a:t>
            </a:r>
            <a:endParaRPr lang="en-US" altLang="zh-CN"/>
          </a:p>
        </p:txBody>
      </p:sp>
      <p:sp>
        <p:nvSpPr>
          <p:cNvPr id="31" name="文本框 30"/>
          <p:cNvSpPr txBox="1"/>
          <p:nvPr/>
        </p:nvSpPr>
        <p:spPr>
          <a:xfrm>
            <a:off x="268605" y="3661410"/>
            <a:ext cx="4069080" cy="306705"/>
          </a:xfrm>
          <a:prstGeom prst="rect">
            <a:avLst/>
          </a:prstGeom>
          <a:noFill/>
        </p:spPr>
        <p:txBody>
          <a:bodyPr wrap="square" rtlCol="0">
            <a:spAutoFit/>
          </a:bodyPr>
          <a:p>
            <a:r>
              <a:rPr lang="en-US" altLang="zh-CN" sz="1400"/>
              <a:t>Y.Funakoshi, measeured LER emittance vs. tune</a:t>
            </a:r>
            <a:endParaRPr lang="en-US" altLang="zh-CN" sz="1400"/>
          </a:p>
        </p:txBody>
      </p:sp>
    </p:spTree>
    <p:custDataLst>
      <p:tags r:id="rId1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46430" y="971550"/>
            <a:ext cx="5400040" cy="4257675"/>
          </a:xfrm>
          <a:prstGeom prst="rect">
            <a:avLst/>
          </a:prstGeom>
        </p:spPr>
      </p:pic>
      <p:pic>
        <p:nvPicPr>
          <p:cNvPr id="26" name="图片 25"/>
          <p:cNvPicPr>
            <a:picLocks noChangeAspect="1"/>
          </p:cNvPicPr>
          <p:nvPr/>
        </p:nvPicPr>
        <p:blipFill>
          <a:blip r:embed="rId2"/>
          <a:stretch>
            <a:fillRect/>
          </a:stretch>
        </p:blipFill>
        <p:spPr>
          <a:xfrm>
            <a:off x="6928485" y="1406525"/>
            <a:ext cx="2339975" cy="477520"/>
          </a:xfrm>
          <a:prstGeom prst="rect">
            <a:avLst/>
          </a:prstGeom>
        </p:spPr>
      </p:pic>
      <p:pic>
        <p:nvPicPr>
          <p:cNvPr id="11" name="图片 10"/>
          <p:cNvPicPr>
            <a:picLocks noChangeAspect="1"/>
          </p:cNvPicPr>
          <p:nvPr/>
        </p:nvPicPr>
        <p:blipFill>
          <a:blip r:embed="rId3"/>
          <a:stretch>
            <a:fillRect/>
          </a:stretch>
        </p:blipFill>
        <p:spPr>
          <a:xfrm>
            <a:off x="6223635" y="1992630"/>
            <a:ext cx="4523740" cy="3042285"/>
          </a:xfrm>
          <a:prstGeom prst="rect">
            <a:avLst/>
          </a:prstGeom>
        </p:spPr>
      </p:pic>
      <p:sp>
        <p:nvSpPr>
          <p:cNvPr id="3" name="文本框 2"/>
          <p:cNvSpPr txBox="1"/>
          <p:nvPr/>
        </p:nvSpPr>
        <p:spPr>
          <a:xfrm>
            <a:off x="646430" y="5153025"/>
            <a:ext cx="11027410" cy="1047115"/>
          </a:xfrm>
          <a:prstGeom prst="rect">
            <a:avLst/>
          </a:prstGeom>
          <a:noFill/>
        </p:spPr>
        <p:txBody>
          <a:bodyPr wrap="square" rtlCol="0">
            <a:noAutofit/>
          </a:bodyPr>
          <a:p>
            <a:pPr marL="285750" indent="-285750">
              <a:buFont typeface="Wingdings" panose="05000000000000000000" charset="0"/>
              <a:buChar char="Ø"/>
            </a:pPr>
            <a:r>
              <a:rPr lang="en-US" altLang="zh-CN" sz="1600"/>
              <a:t>At low beam currents, ZL and  chromatic coupling  cause a  reduction in luminosity; ZT has negligible effect.</a:t>
            </a:r>
            <a:endParaRPr lang="en-US" altLang="zh-CN" sz="1600"/>
          </a:p>
          <a:p>
            <a:pPr marL="285750" indent="-285750">
              <a:buFont typeface="Wingdings" panose="05000000000000000000" charset="0"/>
              <a:buChar char="Ø"/>
            </a:pPr>
            <a:r>
              <a:rPr lang="en-US" altLang="zh-CN" sz="1600"/>
              <a:t>At high beam currents, the luminosity degradation is primarily caused by Y-Z instability.</a:t>
            </a:r>
            <a:endParaRPr lang="en-US" altLang="zh-CN" sz="1600"/>
          </a:p>
          <a:p>
            <a:pPr marL="285750" indent="-285750">
              <a:buFont typeface="Wingdings" panose="05000000000000000000" charset="0"/>
              <a:buChar char="Ø"/>
            </a:pPr>
            <a:r>
              <a:rPr lang="en-US" altLang="zh-CN" sz="1600"/>
              <a:t>While LER coupling degrades luminosity, its impact is much smaller than that of HER coupling.</a:t>
            </a:r>
            <a:endParaRPr lang="en-US" altLang="zh-CN" sz="1600"/>
          </a:p>
        </p:txBody>
      </p:sp>
      <p:sp>
        <p:nvSpPr>
          <p:cNvPr id="6" name="文本框 5"/>
          <p:cNvSpPr txBox="1"/>
          <p:nvPr/>
        </p:nvSpPr>
        <p:spPr>
          <a:xfrm>
            <a:off x="330835" y="113030"/>
            <a:ext cx="11343005" cy="594995"/>
          </a:xfrm>
          <a:prstGeom prst="rect">
            <a:avLst/>
          </a:prstGeom>
          <a:noFill/>
        </p:spPr>
        <p:txBody>
          <a:bodyPr wrap="square" rtlCol="0">
            <a:noAutofit/>
          </a:bodyPr>
          <a:p>
            <a:r>
              <a:rPr lang="en-US" altLang="zh-CN" sz="2800">
                <a:sym typeface="+mn-ea"/>
              </a:rPr>
              <a:t> </a:t>
            </a:r>
            <a:r>
              <a:rPr lang="en-US" altLang="zh-CN" sz="2400">
                <a:solidFill>
                  <a:schemeClr val="accent1"/>
                </a:solidFill>
                <a:sym typeface="+mn-ea"/>
              </a:rPr>
              <a:t>Effects of  impedance and chromatic couping (CC)</a:t>
            </a:r>
            <a:r>
              <a:rPr lang="en-US" altLang="zh-CN" sz="2400">
                <a:sym typeface="+mn-ea"/>
              </a:rPr>
              <a:t> </a:t>
            </a:r>
            <a:endParaRPr lang="en-US" altLang="zh-CN" sz="2400" baseline="-25000">
              <a:sym typeface="+mn-ea"/>
            </a:endParaRPr>
          </a:p>
        </p:txBody>
      </p:sp>
      <p:sp>
        <p:nvSpPr>
          <p:cNvPr id="4" name="文本框 3"/>
          <p:cNvSpPr txBox="1"/>
          <p:nvPr/>
        </p:nvSpPr>
        <p:spPr>
          <a:xfrm>
            <a:off x="1108075" y="673735"/>
            <a:ext cx="6430645" cy="521970"/>
          </a:xfrm>
          <a:prstGeom prst="rect">
            <a:avLst/>
          </a:prstGeom>
          <a:noFill/>
        </p:spPr>
        <p:txBody>
          <a:bodyPr wrap="square" rtlCol="0">
            <a:spAutoFit/>
          </a:bodyPr>
          <a:p>
            <a:r>
              <a:rPr lang="en-US" altLang="zh-CN" sz="1400"/>
              <a:t>LER CC is not considered but with HER CC in the first six cases.</a:t>
            </a:r>
            <a:endParaRPr lang="en-US" altLang="zh-CN" sz="1400"/>
          </a:p>
          <a:p>
            <a:r>
              <a:rPr lang="en-US" altLang="zh-CN" sz="1400"/>
              <a:t>The last two cases are totally CC free.</a:t>
            </a:r>
            <a:endParaRPr lang="en-US" altLang="zh-CN" sz="1400"/>
          </a:p>
        </p:txBody>
      </p:sp>
      <p:sp>
        <p:nvSpPr>
          <p:cNvPr id="7" name="矩形 6"/>
          <p:cNvSpPr/>
          <p:nvPr/>
        </p:nvSpPr>
        <p:spPr>
          <a:xfrm>
            <a:off x="8459470" y="2392045"/>
            <a:ext cx="276225" cy="130429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6684010" y="965200"/>
            <a:ext cx="4064000" cy="368300"/>
          </a:xfrm>
          <a:prstGeom prst="rect">
            <a:avLst/>
          </a:prstGeom>
          <a:noFill/>
        </p:spPr>
        <p:txBody>
          <a:bodyPr wrap="square" rtlCol="0">
            <a:spAutoFit/>
          </a:bodyPr>
          <a:p>
            <a:r>
              <a:rPr lang="en-US" altLang="zh-CN"/>
              <a:t>Operation current in 2024c run</a:t>
            </a:r>
            <a:endParaRPr lang="en-US" altLang="zh-CN"/>
          </a:p>
        </p:txBody>
      </p:sp>
      <p:cxnSp>
        <p:nvCxnSpPr>
          <p:cNvPr id="10" name="直接箭头连接符 9"/>
          <p:cNvCxnSpPr/>
          <p:nvPr/>
        </p:nvCxnSpPr>
        <p:spPr>
          <a:xfrm>
            <a:off x="7722870" y="1256030"/>
            <a:ext cx="799465" cy="126428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pic>
        <p:nvPicPr>
          <p:cNvPr id="13" name="图片 12"/>
          <p:cNvPicPr>
            <a:picLocks noChangeAspect="1"/>
          </p:cNvPicPr>
          <p:nvPr/>
        </p:nvPicPr>
        <p:blipFill>
          <a:blip r:embed="rId4"/>
          <a:stretch>
            <a:fillRect/>
          </a:stretch>
        </p:blipFill>
        <p:spPr>
          <a:xfrm>
            <a:off x="4733290" y="1259205"/>
            <a:ext cx="227330" cy="130175"/>
          </a:xfrm>
          <a:prstGeom prst="rect">
            <a:avLst/>
          </a:prstGeom>
        </p:spPr>
      </p:pic>
      <p:pic>
        <p:nvPicPr>
          <p:cNvPr id="14" name="图片 13"/>
          <p:cNvPicPr>
            <a:picLocks noChangeAspect="1"/>
          </p:cNvPicPr>
          <p:nvPr/>
        </p:nvPicPr>
        <p:blipFill>
          <a:blip r:embed="rId4"/>
          <a:stretch>
            <a:fillRect/>
          </a:stretch>
        </p:blipFill>
        <p:spPr>
          <a:xfrm>
            <a:off x="4662170" y="1453515"/>
            <a:ext cx="227330" cy="130175"/>
          </a:xfrm>
          <a:prstGeom prst="rect">
            <a:avLst/>
          </a:prstGeom>
        </p:spPr>
      </p:pic>
      <p:pic>
        <p:nvPicPr>
          <p:cNvPr id="16" name="图片 15"/>
          <p:cNvPicPr>
            <a:picLocks noChangeAspect="1"/>
          </p:cNvPicPr>
          <p:nvPr/>
        </p:nvPicPr>
        <p:blipFill>
          <a:blip r:embed="rId4"/>
          <a:stretch>
            <a:fillRect/>
          </a:stretch>
        </p:blipFill>
        <p:spPr>
          <a:xfrm>
            <a:off x="4733290" y="1657985"/>
            <a:ext cx="227330" cy="130175"/>
          </a:xfrm>
          <a:prstGeom prst="rect">
            <a:avLst/>
          </a:prstGeom>
        </p:spPr>
      </p:pic>
      <p:pic>
        <p:nvPicPr>
          <p:cNvPr id="17" name="图片 16"/>
          <p:cNvPicPr>
            <a:picLocks noChangeAspect="1"/>
          </p:cNvPicPr>
          <p:nvPr/>
        </p:nvPicPr>
        <p:blipFill>
          <a:blip r:embed="rId4"/>
          <a:stretch>
            <a:fillRect/>
          </a:stretch>
        </p:blipFill>
        <p:spPr>
          <a:xfrm>
            <a:off x="4639310" y="1862455"/>
            <a:ext cx="227330" cy="130175"/>
          </a:xfrm>
          <a:prstGeom prst="rect">
            <a:avLst/>
          </a:prstGeom>
        </p:spPr>
      </p:pic>
      <p:pic>
        <p:nvPicPr>
          <p:cNvPr id="18" name="图片 17"/>
          <p:cNvPicPr>
            <a:picLocks noChangeAspect="1"/>
          </p:cNvPicPr>
          <p:nvPr/>
        </p:nvPicPr>
        <p:blipFill>
          <a:blip r:embed="rId4"/>
          <a:stretch>
            <a:fillRect/>
          </a:stretch>
        </p:blipFill>
        <p:spPr>
          <a:xfrm>
            <a:off x="4733290" y="2056765"/>
            <a:ext cx="227330" cy="130175"/>
          </a:xfrm>
          <a:prstGeom prst="rect">
            <a:avLst/>
          </a:prstGeom>
        </p:spPr>
      </p:pic>
      <p:pic>
        <p:nvPicPr>
          <p:cNvPr id="19" name="图片 18"/>
          <p:cNvPicPr>
            <a:picLocks noChangeAspect="1"/>
          </p:cNvPicPr>
          <p:nvPr/>
        </p:nvPicPr>
        <p:blipFill>
          <a:blip r:embed="rId4"/>
          <a:stretch>
            <a:fillRect/>
          </a:stretch>
        </p:blipFill>
        <p:spPr>
          <a:xfrm>
            <a:off x="4662170" y="2251075"/>
            <a:ext cx="227330" cy="130175"/>
          </a:xfrm>
          <a:prstGeom prst="rect">
            <a:avLst/>
          </a:prstGeom>
        </p:spPr>
      </p:pic>
      <p:pic>
        <p:nvPicPr>
          <p:cNvPr id="20" name="图片 19"/>
          <p:cNvPicPr>
            <a:picLocks noChangeAspect="1"/>
          </p:cNvPicPr>
          <p:nvPr/>
        </p:nvPicPr>
        <p:blipFill>
          <a:blip r:embed="rId4"/>
          <a:stretch>
            <a:fillRect/>
          </a:stretch>
        </p:blipFill>
        <p:spPr>
          <a:xfrm>
            <a:off x="4733290" y="2445385"/>
            <a:ext cx="227330" cy="130175"/>
          </a:xfrm>
          <a:prstGeom prst="rect">
            <a:avLst/>
          </a:prstGeom>
        </p:spPr>
      </p:pic>
      <p:pic>
        <p:nvPicPr>
          <p:cNvPr id="21" name="图片 20"/>
          <p:cNvPicPr>
            <a:picLocks noChangeAspect="1"/>
          </p:cNvPicPr>
          <p:nvPr/>
        </p:nvPicPr>
        <p:blipFill>
          <a:blip r:embed="rId4"/>
          <a:stretch>
            <a:fillRect/>
          </a:stretch>
        </p:blipFill>
        <p:spPr>
          <a:xfrm>
            <a:off x="4733290" y="2660015"/>
            <a:ext cx="227330" cy="130175"/>
          </a:xfrm>
          <a:prstGeom prst="rect">
            <a:avLst/>
          </a:prstGeom>
        </p:spPr>
      </p:pic>
      <p:sp>
        <p:nvSpPr>
          <p:cNvPr id="22" name="矩形 21"/>
          <p:cNvSpPr/>
          <p:nvPr/>
        </p:nvSpPr>
        <p:spPr>
          <a:xfrm>
            <a:off x="3988435" y="1142365"/>
            <a:ext cx="1981835" cy="1249680"/>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矩形 22"/>
          <p:cNvSpPr/>
          <p:nvPr/>
        </p:nvSpPr>
        <p:spPr>
          <a:xfrm>
            <a:off x="4036060" y="2445385"/>
            <a:ext cx="1981835" cy="386715"/>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4" name="直接箭头连接符 23"/>
          <p:cNvCxnSpPr>
            <a:stCxn id="23" idx="1"/>
          </p:cNvCxnSpPr>
          <p:nvPr/>
        </p:nvCxnSpPr>
        <p:spPr>
          <a:xfrm flipH="1" flipV="1">
            <a:off x="1927860" y="1597660"/>
            <a:ext cx="2108200" cy="104140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5" name="直接箭头连接符 24"/>
          <p:cNvCxnSpPr>
            <a:stCxn id="22" idx="1"/>
          </p:cNvCxnSpPr>
          <p:nvPr/>
        </p:nvCxnSpPr>
        <p:spPr>
          <a:xfrm flipH="1">
            <a:off x="1664970" y="1767205"/>
            <a:ext cx="2323465" cy="70231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文本框 27"/>
          <p:cNvSpPr txBox="1"/>
          <p:nvPr/>
        </p:nvSpPr>
        <p:spPr>
          <a:xfrm>
            <a:off x="346075" y="113030"/>
            <a:ext cx="8228330" cy="1019175"/>
          </a:xfrm>
          <a:prstGeom prst="rect">
            <a:avLst/>
          </a:prstGeom>
          <a:noFill/>
        </p:spPr>
        <p:txBody>
          <a:bodyPr wrap="square" rtlCol="0">
            <a:noAutofit/>
          </a:bodyPr>
          <a:p>
            <a:r>
              <a:rPr lang="en-US" altLang="zh-CN" sz="2800">
                <a:sym typeface="+mn-ea"/>
              </a:rPr>
              <a:t> </a:t>
            </a:r>
            <a:r>
              <a:rPr lang="en-US" altLang="zh-CN" sz="2800">
                <a:solidFill>
                  <a:schemeClr val="accent1"/>
                </a:solidFill>
                <a:sym typeface="+mn-ea"/>
              </a:rPr>
              <a:t>Instability induced by transverse impedance</a:t>
            </a:r>
            <a:r>
              <a:rPr lang="en-US" altLang="zh-CN" sz="2800">
                <a:sym typeface="+mn-ea"/>
              </a:rPr>
              <a:t> </a:t>
            </a:r>
            <a:endParaRPr lang="en-US" altLang="zh-CN" sz="2800">
              <a:sym typeface="+mn-ea"/>
            </a:endParaRPr>
          </a:p>
        </p:txBody>
      </p:sp>
      <p:grpSp>
        <p:nvGrpSpPr>
          <p:cNvPr id="8" name="组合 7"/>
          <p:cNvGrpSpPr/>
          <p:nvPr/>
        </p:nvGrpSpPr>
        <p:grpSpPr>
          <a:xfrm>
            <a:off x="1344930" y="914400"/>
            <a:ext cx="8291830" cy="4689475"/>
            <a:chOff x="1378" y="1795"/>
            <a:chExt cx="13631" cy="7893"/>
          </a:xfrm>
        </p:grpSpPr>
        <p:pic>
          <p:nvPicPr>
            <p:cNvPr id="4" name="图片 3"/>
            <p:cNvPicPr>
              <a:picLocks noChangeAspect="1"/>
            </p:cNvPicPr>
            <p:nvPr/>
          </p:nvPicPr>
          <p:blipFill>
            <a:blip r:embed="rId1"/>
            <a:stretch>
              <a:fillRect/>
            </a:stretch>
          </p:blipFill>
          <p:spPr>
            <a:xfrm>
              <a:off x="2106" y="1795"/>
              <a:ext cx="5443" cy="4060"/>
            </a:xfrm>
            <a:prstGeom prst="rect">
              <a:avLst/>
            </a:prstGeom>
          </p:spPr>
        </p:pic>
        <p:pic>
          <p:nvPicPr>
            <p:cNvPr id="5" name="图片 4"/>
            <p:cNvPicPr>
              <a:picLocks noChangeAspect="1"/>
            </p:cNvPicPr>
            <p:nvPr/>
          </p:nvPicPr>
          <p:blipFill>
            <a:blip r:embed="rId2"/>
            <a:stretch>
              <a:fillRect/>
            </a:stretch>
          </p:blipFill>
          <p:spPr>
            <a:xfrm>
              <a:off x="8880" y="1875"/>
              <a:ext cx="6009" cy="4108"/>
            </a:xfrm>
            <a:prstGeom prst="rect">
              <a:avLst/>
            </a:prstGeom>
          </p:spPr>
        </p:pic>
        <p:pic>
          <p:nvPicPr>
            <p:cNvPr id="6" name="图片 5"/>
            <p:cNvPicPr>
              <a:picLocks noChangeAspect="1"/>
            </p:cNvPicPr>
            <p:nvPr/>
          </p:nvPicPr>
          <p:blipFill>
            <a:blip r:embed="rId3"/>
            <a:stretch>
              <a:fillRect/>
            </a:stretch>
          </p:blipFill>
          <p:spPr>
            <a:xfrm>
              <a:off x="1378" y="5539"/>
              <a:ext cx="6230" cy="4110"/>
            </a:xfrm>
            <a:prstGeom prst="rect">
              <a:avLst/>
            </a:prstGeom>
          </p:spPr>
        </p:pic>
        <p:pic>
          <p:nvPicPr>
            <p:cNvPr id="7" name="图片 6"/>
            <p:cNvPicPr>
              <a:picLocks noChangeAspect="1"/>
            </p:cNvPicPr>
            <p:nvPr/>
          </p:nvPicPr>
          <p:blipFill>
            <a:blip r:embed="rId4"/>
            <a:stretch>
              <a:fillRect/>
            </a:stretch>
          </p:blipFill>
          <p:spPr>
            <a:xfrm>
              <a:off x="8679" y="5512"/>
              <a:ext cx="6330" cy="4177"/>
            </a:xfrm>
            <a:prstGeom prst="rect">
              <a:avLst/>
            </a:prstGeom>
          </p:spPr>
        </p:pic>
      </p:grpSp>
      <p:sp>
        <p:nvSpPr>
          <p:cNvPr id="9" name="文本框 8"/>
          <p:cNvSpPr txBox="1"/>
          <p:nvPr/>
        </p:nvSpPr>
        <p:spPr>
          <a:xfrm>
            <a:off x="487680" y="5761990"/>
            <a:ext cx="9791700" cy="368300"/>
          </a:xfrm>
          <a:prstGeom prst="rect">
            <a:avLst/>
          </a:prstGeom>
          <a:noFill/>
        </p:spPr>
        <p:txBody>
          <a:bodyPr wrap="square" rtlCol="0">
            <a:spAutoFit/>
          </a:bodyPr>
          <a:p>
            <a:r>
              <a:rPr lang="en-US" altLang="zh-CN">
                <a:sym typeface="+mn-ea"/>
              </a:rPr>
              <a:t>TMCI-like instability can  arise at currents much lower than the designed value.</a:t>
            </a:r>
            <a:endParaRPr lang="zh-CN" altLang="en-US"/>
          </a:p>
        </p:txBody>
      </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24155" y="760788"/>
            <a:ext cx="6348896" cy="4533810"/>
            <a:chOff x="882" y="-180"/>
            <a:chExt cx="15078" cy="9392"/>
          </a:xfrm>
        </p:grpSpPr>
        <p:pic>
          <p:nvPicPr>
            <p:cNvPr id="4" name="图片 3"/>
            <p:cNvPicPr>
              <a:picLocks noChangeAspect="1"/>
            </p:cNvPicPr>
            <p:nvPr/>
          </p:nvPicPr>
          <p:blipFill>
            <a:blip r:embed="rId1"/>
            <a:stretch>
              <a:fillRect/>
            </a:stretch>
          </p:blipFill>
          <p:spPr>
            <a:xfrm>
              <a:off x="1008" y="-59"/>
              <a:ext cx="6519" cy="4395"/>
            </a:xfrm>
            <a:prstGeom prst="rect">
              <a:avLst/>
            </a:prstGeom>
          </p:spPr>
        </p:pic>
        <p:pic>
          <p:nvPicPr>
            <p:cNvPr id="5" name="图片 4"/>
            <p:cNvPicPr>
              <a:picLocks noChangeAspect="1"/>
            </p:cNvPicPr>
            <p:nvPr/>
          </p:nvPicPr>
          <p:blipFill>
            <a:blip r:embed="rId2"/>
            <a:stretch>
              <a:fillRect/>
            </a:stretch>
          </p:blipFill>
          <p:spPr>
            <a:xfrm>
              <a:off x="7625" y="-180"/>
              <a:ext cx="6640" cy="4483"/>
            </a:xfrm>
            <a:prstGeom prst="rect">
              <a:avLst/>
            </a:prstGeom>
          </p:spPr>
        </p:pic>
        <p:pic>
          <p:nvPicPr>
            <p:cNvPr id="6" name="图片 5"/>
            <p:cNvPicPr>
              <a:picLocks noChangeAspect="1"/>
            </p:cNvPicPr>
            <p:nvPr/>
          </p:nvPicPr>
          <p:blipFill>
            <a:blip r:embed="rId3"/>
            <a:stretch>
              <a:fillRect/>
            </a:stretch>
          </p:blipFill>
          <p:spPr>
            <a:xfrm>
              <a:off x="882" y="4638"/>
              <a:ext cx="6753" cy="4574"/>
            </a:xfrm>
            <a:prstGeom prst="rect">
              <a:avLst/>
            </a:prstGeom>
          </p:spPr>
        </p:pic>
        <p:pic>
          <p:nvPicPr>
            <p:cNvPr id="7" name="图片 6"/>
            <p:cNvPicPr>
              <a:picLocks noChangeAspect="1"/>
            </p:cNvPicPr>
            <p:nvPr/>
          </p:nvPicPr>
          <p:blipFill>
            <a:blip r:embed="rId4"/>
            <a:stretch>
              <a:fillRect/>
            </a:stretch>
          </p:blipFill>
          <p:spPr>
            <a:xfrm>
              <a:off x="7539" y="4675"/>
              <a:ext cx="6661" cy="4420"/>
            </a:xfrm>
            <a:prstGeom prst="rect">
              <a:avLst/>
            </a:prstGeom>
          </p:spPr>
        </p:pic>
        <p:pic>
          <p:nvPicPr>
            <p:cNvPr id="8" name="图片 7"/>
            <p:cNvPicPr>
              <a:picLocks noChangeAspect="1"/>
            </p:cNvPicPr>
            <p:nvPr/>
          </p:nvPicPr>
          <p:blipFill>
            <a:blip r:embed="rId5"/>
            <a:stretch>
              <a:fillRect/>
            </a:stretch>
          </p:blipFill>
          <p:spPr>
            <a:xfrm>
              <a:off x="14362" y="173"/>
              <a:ext cx="1598" cy="4313"/>
            </a:xfrm>
            <a:prstGeom prst="rect">
              <a:avLst/>
            </a:prstGeom>
          </p:spPr>
        </p:pic>
      </p:grpSp>
      <p:sp>
        <p:nvSpPr>
          <p:cNvPr id="28" name="文本框 27"/>
          <p:cNvSpPr txBox="1"/>
          <p:nvPr/>
        </p:nvSpPr>
        <p:spPr>
          <a:xfrm>
            <a:off x="346075" y="113030"/>
            <a:ext cx="7047230" cy="485775"/>
          </a:xfrm>
          <a:prstGeom prst="rect">
            <a:avLst/>
          </a:prstGeom>
          <a:noFill/>
        </p:spPr>
        <p:txBody>
          <a:bodyPr wrap="square" rtlCol="0">
            <a:noAutofit/>
          </a:bodyPr>
          <a:p>
            <a:r>
              <a:rPr lang="en-US" altLang="zh-CN" sz="2800">
                <a:solidFill>
                  <a:schemeClr val="accent1"/>
                </a:solidFill>
                <a:sym typeface="+mn-ea"/>
              </a:rPr>
              <a:t>Coherent instabilty</a:t>
            </a:r>
            <a:r>
              <a:rPr lang="en-US" altLang="zh-CN" sz="2800">
                <a:sym typeface="+mn-ea"/>
              </a:rPr>
              <a:t> </a:t>
            </a:r>
            <a:endParaRPr lang="en-US" altLang="zh-CN" sz="2800">
              <a:sym typeface="+mn-ea"/>
            </a:endParaRPr>
          </a:p>
        </p:txBody>
      </p:sp>
      <p:pic>
        <p:nvPicPr>
          <p:cNvPr id="2" name="图片 1"/>
          <p:cNvPicPr>
            <a:picLocks noChangeAspect="1"/>
          </p:cNvPicPr>
          <p:nvPr/>
        </p:nvPicPr>
        <p:blipFill>
          <a:blip r:embed="rId6"/>
          <a:stretch>
            <a:fillRect/>
          </a:stretch>
        </p:blipFill>
        <p:spPr>
          <a:xfrm>
            <a:off x="6826250" y="1094740"/>
            <a:ext cx="2669540" cy="2165985"/>
          </a:xfrm>
          <a:prstGeom prst="rect">
            <a:avLst/>
          </a:prstGeom>
        </p:spPr>
      </p:pic>
      <p:pic>
        <p:nvPicPr>
          <p:cNvPr id="3" name="图片 2"/>
          <p:cNvPicPr>
            <a:picLocks noChangeAspect="1"/>
          </p:cNvPicPr>
          <p:nvPr/>
        </p:nvPicPr>
        <p:blipFill>
          <a:blip r:embed="rId7"/>
          <a:stretch>
            <a:fillRect/>
          </a:stretch>
        </p:blipFill>
        <p:spPr>
          <a:xfrm>
            <a:off x="9615170" y="1152525"/>
            <a:ext cx="2326640" cy="1951990"/>
          </a:xfrm>
          <a:prstGeom prst="rect">
            <a:avLst/>
          </a:prstGeom>
        </p:spPr>
      </p:pic>
      <p:pic>
        <p:nvPicPr>
          <p:cNvPr id="11" name="图片 10"/>
          <p:cNvPicPr>
            <a:picLocks noChangeAspect="1"/>
          </p:cNvPicPr>
          <p:nvPr/>
        </p:nvPicPr>
        <p:blipFill>
          <a:blip r:embed="rId8"/>
          <a:stretch>
            <a:fillRect/>
          </a:stretch>
        </p:blipFill>
        <p:spPr>
          <a:xfrm>
            <a:off x="6833235" y="3301365"/>
            <a:ext cx="2781935" cy="1836420"/>
          </a:xfrm>
          <a:prstGeom prst="rect">
            <a:avLst/>
          </a:prstGeom>
        </p:spPr>
      </p:pic>
      <p:sp>
        <p:nvSpPr>
          <p:cNvPr id="13" name="文本框 12"/>
          <p:cNvSpPr txBox="1"/>
          <p:nvPr/>
        </p:nvSpPr>
        <p:spPr>
          <a:xfrm>
            <a:off x="8049895" y="3429000"/>
            <a:ext cx="2070735" cy="337185"/>
          </a:xfrm>
          <a:prstGeom prst="rect">
            <a:avLst/>
          </a:prstGeom>
          <a:noFill/>
        </p:spPr>
        <p:txBody>
          <a:bodyPr wrap="square" rtlCol="0">
            <a:spAutoFit/>
          </a:bodyPr>
          <a:p>
            <a:r>
              <a:rPr lang="en-US" altLang="zh-CN" sz="1200"/>
              <a:t>w/ CP for both ring</a:t>
            </a:r>
            <a:r>
              <a:rPr lang="en-US" altLang="zh-CN" sz="1600"/>
              <a:t> </a:t>
            </a:r>
            <a:endParaRPr lang="en-US" altLang="zh-CN" sz="1600"/>
          </a:p>
        </p:txBody>
      </p:sp>
      <p:sp>
        <p:nvSpPr>
          <p:cNvPr id="14" name="文本框 13"/>
          <p:cNvSpPr txBox="1"/>
          <p:nvPr/>
        </p:nvSpPr>
        <p:spPr>
          <a:xfrm>
            <a:off x="7880350" y="1246505"/>
            <a:ext cx="2070735" cy="337185"/>
          </a:xfrm>
          <a:prstGeom prst="rect">
            <a:avLst/>
          </a:prstGeom>
          <a:noFill/>
        </p:spPr>
        <p:txBody>
          <a:bodyPr wrap="square" rtlCol="0">
            <a:spAutoFit/>
          </a:bodyPr>
          <a:p>
            <a:r>
              <a:rPr lang="en-US" altLang="zh-CN" sz="1200"/>
              <a:t>w/o CP </a:t>
            </a:r>
            <a:r>
              <a:rPr lang="en-US" altLang="zh-CN" sz="1600"/>
              <a:t> </a:t>
            </a:r>
            <a:endParaRPr lang="en-US" altLang="zh-CN" sz="1600"/>
          </a:p>
        </p:txBody>
      </p:sp>
      <p:sp>
        <p:nvSpPr>
          <p:cNvPr id="16" name="文本框 15"/>
          <p:cNvSpPr txBox="1"/>
          <p:nvPr/>
        </p:nvSpPr>
        <p:spPr>
          <a:xfrm>
            <a:off x="3642360" y="220980"/>
            <a:ext cx="6258560" cy="368300"/>
          </a:xfrm>
          <a:prstGeom prst="rect">
            <a:avLst/>
          </a:prstGeom>
          <a:noFill/>
        </p:spPr>
        <p:txBody>
          <a:bodyPr wrap="square" rtlCol="0">
            <a:spAutoFit/>
          </a:bodyPr>
          <a:p>
            <a:r>
              <a:rPr lang="en-US" altLang="zh-CN"/>
              <a:t>Oscillation of dipole and skew moment in vertical direction. </a:t>
            </a:r>
            <a:endParaRPr lang="en-US" altLang="zh-CN"/>
          </a:p>
        </p:txBody>
      </p:sp>
      <p:sp>
        <p:nvSpPr>
          <p:cNvPr id="18" name="文本框 17"/>
          <p:cNvSpPr txBox="1"/>
          <p:nvPr/>
        </p:nvSpPr>
        <p:spPr>
          <a:xfrm>
            <a:off x="605155" y="5417820"/>
            <a:ext cx="10162540" cy="1198880"/>
          </a:xfrm>
          <a:prstGeom prst="rect">
            <a:avLst/>
          </a:prstGeom>
          <a:noFill/>
        </p:spPr>
        <p:txBody>
          <a:bodyPr wrap="square" rtlCol="0">
            <a:spAutoFit/>
          </a:bodyPr>
          <a:p>
            <a:r>
              <a:rPr lang="en-US" altLang="zh-CN"/>
              <a:t>At low current, chromatic coupling only cause incoherent beam size blowup. However, if the chromatic coupling differs significantly between the two rings it can cause asymmetric emittance growth — one ring blows up while the other stays stable. Hence, coupling should be matched to preserve symmetric emittance evolution.</a:t>
            </a:r>
            <a:endParaRPr lang="en-US" altLang="zh-CN"/>
          </a:p>
        </p:txBody>
      </p:sp>
      <p:pic>
        <p:nvPicPr>
          <p:cNvPr id="10" name="图片 9"/>
          <p:cNvPicPr>
            <a:picLocks noChangeAspect="1"/>
          </p:cNvPicPr>
          <p:nvPr/>
        </p:nvPicPr>
        <p:blipFill>
          <a:blip r:embed="rId9"/>
          <a:stretch>
            <a:fillRect/>
          </a:stretch>
        </p:blipFill>
        <p:spPr>
          <a:xfrm>
            <a:off x="8253095" y="1365250"/>
            <a:ext cx="227330" cy="130175"/>
          </a:xfrm>
          <a:prstGeom prst="rect">
            <a:avLst/>
          </a:prstGeom>
        </p:spPr>
      </p:pic>
      <p:pic>
        <p:nvPicPr>
          <p:cNvPr id="12" name="图片 11"/>
          <p:cNvPicPr>
            <a:picLocks noChangeAspect="1"/>
          </p:cNvPicPr>
          <p:nvPr/>
        </p:nvPicPr>
        <p:blipFill>
          <a:blip r:embed="rId9"/>
          <a:stretch>
            <a:fillRect/>
          </a:stretch>
        </p:blipFill>
        <p:spPr>
          <a:xfrm>
            <a:off x="8327390" y="3543935"/>
            <a:ext cx="227330" cy="130175"/>
          </a:xfrm>
          <a:prstGeom prst="rect">
            <a:avLst/>
          </a:prstGeom>
        </p:spPr>
      </p:pic>
      <p:sp>
        <p:nvSpPr>
          <p:cNvPr id="15" name="文本框 14"/>
          <p:cNvSpPr txBox="1"/>
          <p:nvPr/>
        </p:nvSpPr>
        <p:spPr>
          <a:xfrm>
            <a:off x="9666605" y="3881755"/>
            <a:ext cx="2163445" cy="368300"/>
          </a:xfrm>
          <a:prstGeom prst="rect">
            <a:avLst/>
          </a:prstGeom>
          <a:noFill/>
        </p:spPr>
        <p:txBody>
          <a:bodyPr wrap="square" rtlCol="0">
            <a:spAutoFit/>
          </a:bodyPr>
          <a:p>
            <a:r>
              <a:rPr lang="en-US" altLang="zh-CN" sz="900">
                <a:solidFill>
                  <a:srgbClr val="FF0000"/>
                </a:solidFill>
              </a:rPr>
              <a:t>HER chromatic coupling is larger than that of LER.</a:t>
            </a:r>
            <a:endParaRPr lang="en-US" altLang="zh-CN" sz="900">
              <a:solidFill>
                <a:srgbClr val="FF0000"/>
              </a:solidFill>
            </a:endParaRPr>
          </a:p>
        </p:txBody>
      </p:sp>
    </p:spTree>
    <p:custDataLst>
      <p:tags r:id="rId10"/>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文本框 27"/>
          <p:cNvSpPr txBox="1"/>
          <p:nvPr/>
        </p:nvSpPr>
        <p:spPr>
          <a:xfrm>
            <a:off x="346075" y="113030"/>
            <a:ext cx="7047230" cy="485775"/>
          </a:xfrm>
          <a:prstGeom prst="rect">
            <a:avLst/>
          </a:prstGeom>
          <a:noFill/>
        </p:spPr>
        <p:txBody>
          <a:bodyPr wrap="square" rtlCol="0">
            <a:noAutofit/>
          </a:bodyPr>
          <a:p>
            <a:r>
              <a:rPr lang="en-US" altLang="zh-CN" sz="2800">
                <a:solidFill>
                  <a:schemeClr val="accent1"/>
                </a:solidFill>
                <a:sym typeface="+mn-ea"/>
              </a:rPr>
              <a:t>Instability mitigation</a:t>
            </a:r>
            <a:r>
              <a:rPr lang="en-US" altLang="zh-CN" sz="2800">
                <a:sym typeface="+mn-ea"/>
              </a:rPr>
              <a:t>  </a:t>
            </a:r>
            <a:endParaRPr lang="en-US" altLang="zh-CN" sz="2800">
              <a:sym typeface="+mn-ea"/>
            </a:endParaRPr>
          </a:p>
        </p:txBody>
      </p:sp>
      <p:pic>
        <p:nvPicPr>
          <p:cNvPr id="19" name="图片 18"/>
          <p:cNvPicPr>
            <a:picLocks noChangeAspect="1"/>
          </p:cNvPicPr>
          <p:nvPr/>
        </p:nvPicPr>
        <p:blipFill>
          <a:blip r:embed="rId1"/>
          <a:stretch>
            <a:fillRect/>
          </a:stretch>
        </p:blipFill>
        <p:spPr>
          <a:xfrm>
            <a:off x="8011160" y="958215"/>
            <a:ext cx="3133725" cy="601980"/>
          </a:xfrm>
          <a:prstGeom prst="rect">
            <a:avLst/>
          </a:prstGeom>
        </p:spPr>
      </p:pic>
      <p:grpSp>
        <p:nvGrpSpPr>
          <p:cNvPr id="12" name="组合 11"/>
          <p:cNvGrpSpPr/>
          <p:nvPr/>
        </p:nvGrpSpPr>
        <p:grpSpPr>
          <a:xfrm>
            <a:off x="631825" y="1706880"/>
            <a:ext cx="2992755" cy="2153920"/>
            <a:chOff x="853" y="2298"/>
            <a:chExt cx="5373" cy="3992"/>
          </a:xfrm>
        </p:grpSpPr>
        <p:pic>
          <p:nvPicPr>
            <p:cNvPr id="11" name="图片 10"/>
            <p:cNvPicPr>
              <a:picLocks noChangeAspect="1"/>
            </p:cNvPicPr>
            <p:nvPr/>
          </p:nvPicPr>
          <p:blipFill>
            <a:blip r:embed="rId2"/>
            <a:stretch>
              <a:fillRect/>
            </a:stretch>
          </p:blipFill>
          <p:spPr>
            <a:xfrm>
              <a:off x="853" y="2298"/>
              <a:ext cx="5243" cy="3992"/>
            </a:xfrm>
            <a:prstGeom prst="rect">
              <a:avLst/>
            </a:prstGeom>
          </p:spPr>
        </p:pic>
        <mc:AlternateContent xmlns:mc="http://schemas.openxmlformats.org/markup-compatibility/2006">
          <mc:Choice xmlns:a14="http://schemas.microsoft.com/office/drawing/2010/main" Requires="a14">
            <p:sp>
              <p:nvSpPr>
                <p:cNvPr id="3" name="文本框 2"/>
                <p:cNvSpPr txBox="1"/>
                <p:nvPr/>
              </p:nvSpPr>
              <p:spPr>
                <a:xfrm>
                  <a:off x="2810" y="2615"/>
                  <a:ext cx="3417" cy="601"/>
                </a:xfrm>
                <a:prstGeom prst="rect">
                  <a:avLst/>
                </a:prstGeom>
                <a:noFill/>
              </p:spPr>
              <p:txBody>
                <a:bodyPr wrap="square" rtlCol="0">
                  <a:noAutofit/>
                </a:bodyPr>
                <a:p>
                  <a:r>
                    <a:rPr lang="en-US" altLang="zh-CN" sz="1400">
                      <a:solidFill>
                        <a:schemeClr val="accent5"/>
                      </a:solidFill>
                    </a:rPr>
                    <a:t>Coherent </a:t>
                  </a:r>
                  <a14:m>
                    <m:oMath xmlns:m="http://schemas.openxmlformats.org/officeDocument/2006/math">
                      <m:r>
                        <a:rPr lang="en-US" altLang="zh-CN" sz="1400" i="1">
                          <a:solidFill>
                            <a:schemeClr val="accent5"/>
                          </a:solidFill>
                          <a:latin typeface="Cambria Math" panose="02040503050406030204" charset="0"/>
                          <a:cs typeface="Cambria Math" panose="02040503050406030204" charset="0"/>
                        </a:rPr>
                        <m:t>𝜎</m:t>
                      </m:r>
                    </m:oMath>
                  </a14:m>
                  <a:r>
                    <a:rPr lang="en-US" altLang="zh-CN" sz="1400">
                      <a:solidFill>
                        <a:schemeClr val="accent5"/>
                      </a:solidFill>
                    </a:rPr>
                    <a:t> mode</a:t>
                  </a:r>
                  <a:endParaRPr lang="en-US" altLang="zh-CN" sz="1400">
                    <a:solidFill>
                      <a:schemeClr val="accent5"/>
                    </a:solidFill>
                  </a:endParaRPr>
                </a:p>
              </p:txBody>
            </p:sp>
          </mc:Choice>
          <mc:Fallback>
            <p:sp>
              <p:nvSpPr>
                <p:cNvPr id="3" name="文本框 2"/>
                <p:cNvSpPr txBox="1">
                  <a:spLocks noRot="1" noChangeAspect="1" noMove="1" noResize="1" noEditPoints="1" noAdjustHandles="1" noChangeArrowheads="1" noChangeShapeType="1" noTextEdit="1"/>
                </p:cNvSpPr>
                <p:nvPr/>
              </p:nvSpPr>
              <p:spPr>
                <a:xfrm>
                  <a:off x="2810" y="2615"/>
                  <a:ext cx="3417" cy="601"/>
                </a:xfrm>
                <a:prstGeom prst="rect">
                  <a:avLst/>
                </a:prstGeom>
                <a:blipFill rotWithShape="1">
                  <a:blip r:embed="rId3"/>
                </a:blipFill>
              </p:spPr>
              <p:txBody>
                <a:bodyPr/>
                <a:lstStyle/>
                <a:p>
                  <a:r>
                    <a:rPr lang="zh-CN" altLang="en-US">
                      <a:noFill/>
                    </a:rPr>
                    <a:t> </a:t>
                  </a:r>
                </a:p>
              </p:txBody>
            </p:sp>
          </mc:Fallback>
        </mc:AlternateContent>
      </p:grpSp>
      <p:sp>
        <p:nvSpPr>
          <p:cNvPr id="18" name="文本框 17"/>
          <p:cNvSpPr txBox="1"/>
          <p:nvPr/>
        </p:nvSpPr>
        <p:spPr>
          <a:xfrm>
            <a:off x="4506595" y="1191895"/>
            <a:ext cx="2444115" cy="368300"/>
          </a:xfrm>
          <a:prstGeom prst="rect">
            <a:avLst/>
          </a:prstGeom>
          <a:noFill/>
        </p:spPr>
        <p:txBody>
          <a:bodyPr wrap="square" rtlCol="0">
            <a:spAutoFit/>
          </a:bodyPr>
          <a:p>
            <a:r>
              <a:rPr lang="en-US" altLang="zh-CN">
                <a:solidFill>
                  <a:schemeClr val="tx1"/>
                </a:solidFill>
              </a:rPr>
              <a:t>Asymmetric tunes</a:t>
            </a:r>
            <a:endParaRPr lang="en-US" altLang="zh-CN">
              <a:solidFill>
                <a:schemeClr val="tx1"/>
              </a:solidFill>
            </a:endParaRPr>
          </a:p>
        </p:txBody>
      </p:sp>
      <mc:AlternateContent xmlns:mc="http://schemas.openxmlformats.org/markup-compatibility/2006">
        <mc:Choice xmlns:a14="http://schemas.microsoft.com/office/drawing/2010/main" Requires="a14">
          <p:sp>
            <p:nvSpPr>
              <p:cNvPr id="21" name="文本框 20"/>
              <p:cNvSpPr txBox="1"/>
              <p:nvPr/>
            </p:nvSpPr>
            <p:spPr>
              <a:xfrm>
                <a:off x="346075" y="841375"/>
                <a:ext cx="4064000" cy="583565"/>
              </a:xfrm>
              <a:prstGeom prst="rect">
                <a:avLst/>
              </a:prstGeom>
              <a:noFill/>
            </p:spPr>
            <p:txBody>
              <a:bodyPr wrap="square" rtlCol="0">
                <a:spAutoFit/>
              </a:bodyPr>
              <a:p>
                <a:r>
                  <a:rPr lang="en-US" altLang="zh-CN" sz="1600"/>
                  <a:t>The instability exhibits coherent </a:t>
                </a:r>
                <a14:m>
                  <m:oMath xmlns:m="http://schemas.openxmlformats.org/officeDocument/2006/math">
                    <m:r>
                      <a:rPr lang="en-US" altLang="zh-CN" sz="1600" i="1">
                        <a:latin typeface="Cambria Math" panose="02040503050406030204" charset="0"/>
                        <a:cs typeface="Cambria Math" panose="02040503050406030204" charset="0"/>
                      </a:rPr>
                      <m:t>𝜎</m:t>
                    </m:r>
                  </m:oMath>
                </a14:m>
                <a:r>
                  <a:rPr lang="en-US" altLang="zh-CN" sz="1600"/>
                  <a:t> mode, </a:t>
                </a:r>
                <a:endParaRPr lang="en-US" altLang="zh-CN" sz="1600"/>
              </a:p>
              <a:p>
                <a:r>
                  <a:rPr lang="en-US" altLang="zh-CN" sz="1600"/>
                  <a:t>in which the two bunch oscillate in phase.</a:t>
                </a:r>
                <a:endParaRPr lang="en-US" altLang="zh-CN" sz="1600"/>
              </a:p>
            </p:txBody>
          </p:sp>
        </mc:Choice>
        <mc:Fallback>
          <p:sp>
            <p:nvSpPr>
              <p:cNvPr id="21" name="文本框 20"/>
              <p:cNvSpPr txBox="1">
                <a:spLocks noRot="1" noChangeAspect="1" noMove="1" noResize="1" noEditPoints="1" noAdjustHandles="1" noChangeArrowheads="1" noChangeShapeType="1" noTextEdit="1"/>
              </p:cNvSpPr>
              <p:nvPr/>
            </p:nvSpPr>
            <p:spPr>
              <a:xfrm>
                <a:off x="346075" y="841375"/>
                <a:ext cx="4064000" cy="583565"/>
              </a:xfrm>
              <a:prstGeom prst="rect">
                <a:avLst/>
              </a:prstGeom>
              <a:blipFill rotWithShape="1">
                <a:blip r:embed="rId4"/>
                <a:stretch>
                  <a:fillRect/>
                </a:stretch>
              </a:blipFill>
            </p:spPr>
            <p:txBody>
              <a:bodyPr/>
              <a:lstStyle/>
              <a:p>
                <a:r>
                  <a:rPr lang="zh-CN" altLang="en-US">
                    <a:noFill/>
                  </a:rPr>
                  <a:t> </a:t>
                </a:r>
              </a:p>
            </p:txBody>
          </p:sp>
        </mc:Fallback>
      </mc:AlternateContent>
      <p:pic>
        <p:nvPicPr>
          <p:cNvPr id="22" name="图片 21"/>
          <p:cNvPicPr>
            <a:picLocks noChangeAspect="1"/>
          </p:cNvPicPr>
          <p:nvPr/>
        </p:nvPicPr>
        <p:blipFill>
          <a:blip r:embed="rId5"/>
          <a:stretch>
            <a:fillRect/>
          </a:stretch>
        </p:blipFill>
        <p:spPr>
          <a:xfrm>
            <a:off x="7752080" y="3032125"/>
            <a:ext cx="3849370" cy="2870835"/>
          </a:xfrm>
          <a:prstGeom prst="rect">
            <a:avLst/>
          </a:prstGeom>
        </p:spPr>
      </p:pic>
      <p:pic>
        <p:nvPicPr>
          <p:cNvPr id="23" name="图片 22"/>
          <p:cNvPicPr>
            <a:picLocks noChangeAspect="1"/>
          </p:cNvPicPr>
          <p:nvPr/>
        </p:nvPicPr>
        <p:blipFill>
          <a:blip r:embed="rId6"/>
          <a:stretch>
            <a:fillRect/>
          </a:stretch>
        </p:blipFill>
        <p:spPr>
          <a:xfrm>
            <a:off x="3690620" y="1802765"/>
            <a:ext cx="2861945" cy="2135505"/>
          </a:xfrm>
          <a:prstGeom prst="rect">
            <a:avLst/>
          </a:prstGeom>
        </p:spPr>
      </p:pic>
      <p:sp>
        <p:nvSpPr>
          <p:cNvPr id="24" name="文本框 23"/>
          <p:cNvSpPr txBox="1"/>
          <p:nvPr/>
        </p:nvSpPr>
        <p:spPr>
          <a:xfrm>
            <a:off x="7456170" y="1933575"/>
            <a:ext cx="4064000" cy="829945"/>
          </a:xfrm>
          <a:prstGeom prst="rect">
            <a:avLst/>
          </a:prstGeom>
          <a:noFill/>
        </p:spPr>
        <p:txBody>
          <a:bodyPr wrap="square" rtlCol="0">
            <a:spAutoFit/>
          </a:bodyPr>
          <a:p>
            <a:r>
              <a:rPr lang="en-US" altLang="zh-CN" sz="1600"/>
              <a:t>The instability is head-tail tpye caused by the combination of transverse impedance and beam-beam. The chromaticity works.</a:t>
            </a:r>
            <a:endParaRPr lang="en-US" altLang="zh-CN" sz="1600"/>
          </a:p>
        </p:txBody>
      </p:sp>
      <p:pic>
        <p:nvPicPr>
          <p:cNvPr id="25" name="图片 24"/>
          <p:cNvPicPr>
            <a:picLocks noChangeAspect="1"/>
          </p:cNvPicPr>
          <p:nvPr/>
        </p:nvPicPr>
        <p:blipFill>
          <a:blip r:embed="rId7"/>
          <a:stretch>
            <a:fillRect/>
          </a:stretch>
        </p:blipFill>
        <p:spPr>
          <a:xfrm>
            <a:off x="280670" y="4049395"/>
            <a:ext cx="3041015" cy="2006600"/>
          </a:xfrm>
          <a:prstGeom prst="rect">
            <a:avLst/>
          </a:prstGeom>
        </p:spPr>
      </p:pic>
      <p:pic>
        <p:nvPicPr>
          <p:cNvPr id="26" name="图片 25"/>
          <p:cNvPicPr>
            <a:picLocks noChangeAspect="1"/>
          </p:cNvPicPr>
          <p:nvPr/>
        </p:nvPicPr>
        <p:blipFill>
          <a:blip r:embed="rId8"/>
          <a:stretch>
            <a:fillRect/>
          </a:stretch>
        </p:blipFill>
        <p:spPr>
          <a:xfrm>
            <a:off x="3413760" y="3970655"/>
            <a:ext cx="3188970" cy="2104390"/>
          </a:xfrm>
          <a:prstGeom prst="rect">
            <a:avLst/>
          </a:prstGeom>
        </p:spPr>
      </p:pic>
    </p:spTree>
    <p:custDataLst>
      <p:tags r:id="rId9"/>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330835" y="113030"/>
            <a:ext cx="10348595" cy="594995"/>
          </a:xfrm>
          <a:prstGeom prst="rect">
            <a:avLst/>
          </a:prstGeom>
          <a:noFill/>
        </p:spPr>
        <p:txBody>
          <a:bodyPr wrap="square" rtlCol="0">
            <a:noAutofit/>
          </a:bodyPr>
          <a:p>
            <a:r>
              <a:rPr lang="en-US" altLang="zh-CN" sz="2800">
                <a:sym typeface="+mn-ea"/>
              </a:rPr>
              <a:t> </a:t>
            </a:r>
            <a:r>
              <a:rPr lang="en-US" altLang="zh-CN" sz="2800">
                <a:solidFill>
                  <a:schemeClr val="accent1"/>
                </a:solidFill>
                <a:sym typeface="+mn-ea"/>
              </a:rPr>
              <a:t>Luminosity vs. tune in different chromatic configurations</a:t>
            </a:r>
            <a:endParaRPr lang="en-US" altLang="zh-CN" sz="2800" baseline="-25000">
              <a:solidFill>
                <a:schemeClr val="accent1"/>
              </a:solidFill>
              <a:sym typeface="+mn-ea"/>
            </a:endParaRPr>
          </a:p>
        </p:txBody>
      </p:sp>
      <p:grpSp>
        <p:nvGrpSpPr>
          <p:cNvPr id="4" name="组合 3"/>
          <p:cNvGrpSpPr/>
          <p:nvPr/>
        </p:nvGrpSpPr>
        <p:grpSpPr>
          <a:xfrm>
            <a:off x="120015" y="1527175"/>
            <a:ext cx="6747510" cy="4504055"/>
            <a:chOff x="943" y="2291"/>
            <a:chExt cx="11574" cy="7733"/>
          </a:xfrm>
        </p:grpSpPr>
        <p:pic>
          <p:nvPicPr>
            <p:cNvPr id="9" name="图片 8"/>
            <p:cNvPicPr>
              <a:picLocks noChangeAspect="1"/>
            </p:cNvPicPr>
            <p:nvPr/>
          </p:nvPicPr>
          <p:blipFill>
            <a:blip r:embed="rId1"/>
            <a:stretch>
              <a:fillRect/>
            </a:stretch>
          </p:blipFill>
          <p:spPr>
            <a:xfrm>
              <a:off x="943" y="2291"/>
              <a:ext cx="11574" cy="7733"/>
            </a:xfrm>
            <a:prstGeom prst="rect">
              <a:avLst/>
            </a:prstGeom>
          </p:spPr>
        </p:pic>
        <p:sp>
          <p:nvSpPr>
            <p:cNvPr id="3" name="文本框 2"/>
            <p:cNvSpPr txBox="1"/>
            <p:nvPr/>
          </p:nvSpPr>
          <p:spPr>
            <a:xfrm>
              <a:off x="8317" y="3030"/>
              <a:ext cx="3552" cy="632"/>
            </a:xfrm>
            <a:prstGeom prst="rect">
              <a:avLst/>
            </a:prstGeom>
            <a:noFill/>
          </p:spPr>
          <p:txBody>
            <a:bodyPr wrap="square" rtlCol="0">
              <a:spAutoFit/>
            </a:bodyPr>
            <a:p>
              <a:r>
                <a:rPr lang="en-US" altLang="zh-CN"/>
                <a:t>w/ ZL and w/ ZT</a:t>
              </a:r>
              <a:endParaRPr lang="en-US" altLang="zh-CN"/>
            </a:p>
          </p:txBody>
        </p:sp>
      </p:grpSp>
      <p:sp>
        <p:nvSpPr>
          <p:cNvPr id="5" name="文本框 4"/>
          <p:cNvSpPr txBox="1"/>
          <p:nvPr/>
        </p:nvSpPr>
        <p:spPr>
          <a:xfrm>
            <a:off x="972820" y="1059815"/>
            <a:ext cx="4064000" cy="368300"/>
          </a:xfrm>
          <a:prstGeom prst="rect">
            <a:avLst/>
          </a:prstGeom>
          <a:noFill/>
        </p:spPr>
        <p:txBody>
          <a:bodyPr wrap="square" rtlCol="0">
            <a:spAutoFit/>
          </a:bodyPr>
          <a:p>
            <a:r>
              <a:rPr lang="en-US" altLang="zh-CN"/>
              <a:t>At operation current </a:t>
            </a:r>
            <a:r>
              <a:rPr lang="zh-CN" altLang="en-US"/>
              <a:t>（</a:t>
            </a:r>
            <a:r>
              <a:rPr lang="en-US" altLang="zh-CN"/>
              <a:t>LER I</a:t>
            </a:r>
            <a:r>
              <a:rPr lang="en-US" altLang="zh-CN" baseline="-25000"/>
              <a:t>b</a:t>
            </a:r>
            <a:r>
              <a:rPr lang="en-US" altLang="zh-CN"/>
              <a:t>=0.7mA)</a:t>
            </a:r>
            <a:endParaRPr lang="en-US" altLang="zh-CN"/>
          </a:p>
        </p:txBody>
      </p:sp>
      <p:pic>
        <p:nvPicPr>
          <p:cNvPr id="7" name="图片 6"/>
          <p:cNvPicPr>
            <a:picLocks noChangeAspect="1"/>
          </p:cNvPicPr>
          <p:nvPr/>
        </p:nvPicPr>
        <p:blipFill>
          <a:blip r:embed="rId2"/>
          <a:stretch>
            <a:fillRect/>
          </a:stretch>
        </p:blipFill>
        <p:spPr>
          <a:xfrm>
            <a:off x="5116195" y="918210"/>
            <a:ext cx="2672080" cy="509905"/>
          </a:xfrm>
          <a:prstGeom prst="rect">
            <a:avLst/>
          </a:prstGeom>
        </p:spPr>
      </p:pic>
      <p:sp>
        <p:nvSpPr>
          <p:cNvPr id="10" name="文本框 9"/>
          <p:cNvSpPr txBox="1"/>
          <p:nvPr/>
        </p:nvSpPr>
        <p:spPr>
          <a:xfrm>
            <a:off x="8115300" y="2251710"/>
            <a:ext cx="3329940" cy="368300"/>
          </a:xfrm>
          <a:prstGeom prst="rect">
            <a:avLst/>
          </a:prstGeom>
          <a:noFill/>
        </p:spPr>
        <p:txBody>
          <a:bodyPr wrap="square" rtlCol="0">
            <a:spAutoFit/>
          </a:bodyPr>
          <a:p>
            <a:endParaRPr lang="zh-CN" altLang="en-US"/>
          </a:p>
        </p:txBody>
      </p:sp>
      <mc:AlternateContent xmlns:mc="http://schemas.openxmlformats.org/markup-compatibility/2006">
        <mc:Choice xmlns:a14="http://schemas.microsoft.com/office/drawing/2010/main" Requires="a14">
          <p:sp>
            <p:nvSpPr>
              <p:cNvPr id="2" name="文本框 1"/>
              <p:cNvSpPr txBox="1"/>
              <p:nvPr/>
            </p:nvSpPr>
            <p:spPr>
              <a:xfrm>
                <a:off x="7012305" y="1863725"/>
                <a:ext cx="4946650" cy="4669155"/>
              </a:xfrm>
              <a:prstGeom prst="rect">
                <a:avLst/>
              </a:prstGeom>
              <a:noFill/>
            </p:spPr>
            <p:txBody>
              <a:bodyPr wrap="square" rtlCol="0">
                <a:noAutofit/>
              </a:bodyPr>
              <a:p>
                <a:r>
                  <a:rPr lang="en-US" altLang="zh-CN"/>
                  <a:t>Without coupling, when </a:t>
                </a:r>
                <a14:m>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𝑦</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𝐻𝐸𝑅</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𝑦</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𝐿𝐸𝑅</m:t>
                        </m:r>
                      </m:sub>
                    </m:sSub>
                  </m:oMath>
                </a14:m>
                <a:r>
                  <a:rPr lang="en-US" altLang="zh-CN"/>
                  <a:t> </a:t>
                </a:r>
                <a:r>
                  <a:rPr lang="en-US" altLang="zh-CN">
                    <a:sym typeface="+mn-ea"/>
                  </a:rPr>
                  <a:t>the luminosity is low, since the instability excibits </a:t>
                </a:r>
                <a14:m>
                  <m:oMath xmlns:m="http://schemas.openxmlformats.org/officeDocument/2006/math">
                    <m:r>
                      <a:rPr lang="en-US" altLang="zh-CN" i="1">
                        <a:latin typeface="Cambria Math" panose="02040503050406030204" charset="0"/>
                        <a:cs typeface="Cambria Math" panose="02040503050406030204" charset="0"/>
                        <a:sym typeface="+mn-ea"/>
                      </a:rPr>
                      <m:t>𝜎</m:t>
                    </m:r>
                  </m:oMath>
                </a14:m>
                <a:r>
                  <a:rPr lang="en-US" altLang="zh-CN">
                    <a:sym typeface="+mn-ea"/>
                  </a:rPr>
                  <a:t> mode. Different working points between colliding beams (asymmetric tunes) help mitigate the instability.</a:t>
                </a:r>
                <a:endParaRPr lang="en-US" altLang="zh-CN">
                  <a:sym typeface="+mn-ea"/>
                </a:endParaRPr>
              </a:p>
              <a:p>
                <a:r>
                  <a:rPr lang="en-US" altLang="zh-CN">
                    <a:sym typeface="+mn-ea"/>
                  </a:rPr>
                  <a:t> </a:t>
                </a:r>
                <a:endParaRPr lang="en-US" altLang="zh-CN" sz="2000"/>
              </a:p>
              <a:p>
                <a:r>
                  <a:rPr lang="en-US" altLang="zh-CN"/>
                  <a:t>The LER chromatic couping will lower the luminosity. But if the </a:t>
                </a:r>
                <a14:m>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𝑦</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𝐿𝐸𝑅</m:t>
                        </m:r>
                      </m:sub>
                    </m:sSub>
                  </m:oMath>
                </a14:m>
                <a:r>
                  <a:rPr lang="en-US" altLang="zh-CN"/>
                  <a:t> is far away from half integer, the influence become small.</a:t>
                </a:r>
                <a:endParaRPr lang="en-US" altLang="zh-CN"/>
              </a:p>
              <a:p>
                <a:r>
                  <a:rPr lang="en-US" altLang="zh-CN">
                    <a:sym typeface="+mn-ea"/>
                  </a:rPr>
                  <a:t>While LER coupling degrades luminosity, its impact is much smaller than that of HER coupling.</a:t>
                </a:r>
                <a:endParaRPr lang="en-US" altLang="zh-CN"/>
              </a:p>
              <a:p>
                <a:endParaRPr lang="en-US" altLang="zh-CN"/>
              </a:p>
              <a:p>
                <a:r>
                  <a:rPr lang="en-US" altLang="zh-CN">
                    <a:sym typeface="+mn-ea"/>
                  </a:rPr>
                  <a:t>Asymmetric tunes strategy remains effective when there are chromatic coupling.</a:t>
                </a:r>
                <a:endParaRPr lang="en-US" altLang="zh-CN">
                  <a:sym typeface="+mn-ea"/>
                </a:endParaRPr>
              </a:p>
              <a:p>
                <a:endParaRPr lang="en-US" altLang="zh-CN"/>
              </a:p>
              <a:p>
                <a:endParaRPr lang="en-US" altLang="zh-CN" sz="2000"/>
              </a:p>
              <a:p>
                <a:endParaRPr lang="en-US" altLang="zh-CN" sz="2000"/>
              </a:p>
            </p:txBody>
          </p:sp>
        </mc:Choice>
        <mc:Fallback>
          <p:sp>
            <p:nvSpPr>
              <p:cNvPr id="2" name="文本框 1"/>
              <p:cNvSpPr txBox="1">
                <a:spLocks noRot="1" noChangeAspect="1" noMove="1" noResize="1" noEditPoints="1" noAdjustHandles="1" noChangeArrowheads="1" noChangeShapeType="1" noTextEdit="1"/>
              </p:cNvSpPr>
              <p:nvPr/>
            </p:nvSpPr>
            <p:spPr>
              <a:xfrm>
                <a:off x="7012305" y="1863725"/>
                <a:ext cx="4946650" cy="4669155"/>
              </a:xfrm>
              <a:prstGeom prst="rect">
                <a:avLst/>
              </a:prstGeom>
              <a:blipFill rotWithShape="1">
                <a:blip r:embed="rId3"/>
                <a:stretch>
                  <a:fillRect b="-9425"/>
                </a:stretch>
              </a:blipFill>
            </p:spPr>
            <p:txBody>
              <a:bodyPr/>
              <a:lstStyle/>
              <a:p>
                <a:r>
                  <a:rPr lang="zh-CN" altLang="en-US">
                    <a:noFill/>
                  </a:rPr>
                  <a:t> </a:t>
                </a:r>
              </a:p>
            </p:txBody>
          </p:sp>
        </mc:Fallback>
      </mc:AlternateContent>
      <p:cxnSp>
        <p:nvCxnSpPr>
          <p:cNvPr id="8" name="直接箭头连接符 7"/>
          <p:cNvCxnSpPr/>
          <p:nvPr/>
        </p:nvCxnSpPr>
        <p:spPr>
          <a:xfrm flipH="1">
            <a:off x="5666740" y="1193800"/>
            <a:ext cx="1446530" cy="188595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pic>
        <p:nvPicPr>
          <p:cNvPr id="15" name="图片 14"/>
          <p:cNvPicPr>
            <a:picLocks noChangeAspect="1"/>
          </p:cNvPicPr>
          <p:nvPr/>
        </p:nvPicPr>
        <p:blipFill>
          <a:blip r:embed="rId4"/>
          <a:stretch>
            <a:fillRect/>
          </a:stretch>
        </p:blipFill>
        <p:spPr>
          <a:xfrm>
            <a:off x="1854835" y="1798955"/>
            <a:ext cx="227330" cy="130175"/>
          </a:xfrm>
          <a:prstGeom prst="rect">
            <a:avLst/>
          </a:prstGeom>
        </p:spPr>
      </p:pic>
      <p:pic>
        <p:nvPicPr>
          <p:cNvPr id="11" name="图片 10"/>
          <p:cNvPicPr>
            <a:picLocks noChangeAspect="1"/>
          </p:cNvPicPr>
          <p:nvPr/>
        </p:nvPicPr>
        <p:blipFill>
          <a:blip r:embed="rId4"/>
          <a:stretch>
            <a:fillRect/>
          </a:stretch>
        </p:blipFill>
        <p:spPr>
          <a:xfrm>
            <a:off x="1854835" y="1998345"/>
            <a:ext cx="227330" cy="130175"/>
          </a:xfrm>
          <a:prstGeom prst="rect">
            <a:avLst/>
          </a:prstGeom>
        </p:spPr>
      </p:pic>
      <p:pic>
        <p:nvPicPr>
          <p:cNvPr id="12" name="图片 11"/>
          <p:cNvPicPr>
            <a:picLocks noChangeAspect="1"/>
          </p:cNvPicPr>
          <p:nvPr/>
        </p:nvPicPr>
        <p:blipFill>
          <a:blip r:embed="rId4"/>
          <a:stretch>
            <a:fillRect/>
          </a:stretch>
        </p:blipFill>
        <p:spPr>
          <a:xfrm>
            <a:off x="1758315" y="2197735"/>
            <a:ext cx="227330" cy="130175"/>
          </a:xfrm>
          <a:prstGeom prst="rect">
            <a:avLst/>
          </a:prstGeom>
        </p:spPr>
      </p:pic>
      <p:pic>
        <p:nvPicPr>
          <p:cNvPr id="13" name="图片 12"/>
          <p:cNvPicPr>
            <a:picLocks noChangeAspect="1"/>
          </p:cNvPicPr>
          <p:nvPr/>
        </p:nvPicPr>
        <p:blipFill>
          <a:blip r:embed="rId4"/>
          <a:stretch>
            <a:fillRect/>
          </a:stretch>
        </p:blipFill>
        <p:spPr>
          <a:xfrm>
            <a:off x="1796415" y="2400935"/>
            <a:ext cx="227330" cy="130175"/>
          </a:xfrm>
          <a:prstGeom prst="rect">
            <a:avLst/>
          </a:prstGeom>
        </p:spPr>
      </p:pic>
      <p:pic>
        <p:nvPicPr>
          <p:cNvPr id="14" name="图片 13"/>
          <p:cNvPicPr>
            <a:picLocks noChangeAspect="1"/>
          </p:cNvPicPr>
          <p:nvPr/>
        </p:nvPicPr>
        <p:blipFill>
          <a:blip r:embed="rId4"/>
          <a:stretch>
            <a:fillRect/>
          </a:stretch>
        </p:blipFill>
        <p:spPr>
          <a:xfrm>
            <a:off x="2571115" y="1799590"/>
            <a:ext cx="227330" cy="130175"/>
          </a:xfrm>
          <a:prstGeom prst="rect">
            <a:avLst/>
          </a:prstGeom>
        </p:spPr>
      </p:pic>
      <p:pic>
        <p:nvPicPr>
          <p:cNvPr id="16" name="图片 15"/>
          <p:cNvPicPr>
            <a:picLocks noChangeAspect="1"/>
          </p:cNvPicPr>
          <p:nvPr/>
        </p:nvPicPr>
        <p:blipFill>
          <a:blip r:embed="rId4"/>
          <a:stretch>
            <a:fillRect/>
          </a:stretch>
        </p:blipFill>
        <p:spPr>
          <a:xfrm>
            <a:off x="2503170" y="1998345"/>
            <a:ext cx="227330" cy="130175"/>
          </a:xfrm>
          <a:prstGeom prst="rect">
            <a:avLst/>
          </a:prstGeom>
        </p:spPr>
      </p:pic>
      <p:pic>
        <p:nvPicPr>
          <p:cNvPr id="17" name="图片 16"/>
          <p:cNvPicPr>
            <a:picLocks noChangeAspect="1"/>
          </p:cNvPicPr>
          <p:nvPr/>
        </p:nvPicPr>
        <p:blipFill>
          <a:blip r:embed="rId4"/>
          <a:stretch>
            <a:fillRect/>
          </a:stretch>
        </p:blipFill>
        <p:spPr>
          <a:xfrm>
            <a:off x="2503170" y="2197100"/>
            <a:ext cx="227330" cy="130175"/>
          </a:xfrm>
          <a:prstGeom prst="rect">
            <a:avLst/>
          </a:prstGeom>
        </p:spPr>
      </p:pic>
      <p:pic>
        <p:nvPicPr>
          <p:cNvPr id="18" name="图片 17"/>
          <p:cNvPicPr>
            <a:picLocks noChangeAspect="1"/>
          </p:cNvPicPr>
          <p:nvPr/>
        </p:nvPicPr>
        <p:blipFill>
          <a:blip r:embed="rId4"/>
          <a:stretch>
            <a:fillRect/>
          </a:stretch>
        </p:blipFill>
        <p:spPr>
          <a:xfrm>
            <a:off x="2410460" y="2395855"/>
            <a:ext cx="227330" cy="130175"/>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93975" y="2614295"/>
            <a:ext cx="7004050" cy="979170"/>
          </a:xfrm>
          <a:prstGeom prst="rect">
            <a:avLst/>
          </a:prstGeom>
          <a:noFill/>
        </p:spPr>
        <p:txBody>
          <a:bodyPr wrap="square" rtlCol="0">
            <a:noAutofit/>
          </a:bodyPr>
          <a:p>
            <a:pPr algn="ctr"/>
            <a:r>
              <a:rPr lang="en-US" altLang="zh-CN" sz="3200">
                <a:solidFill>
                  <a:schemeClr val="accent1"/>
                </a:solidFill>
                <a:sym typeface="+mn-ea"/>
              </a:rPr>
              <a:t>Preliminary  beam-beam simulation with lattice using APES</a:t>
            </a:r>
            <a:endParaRPr lang="en-US" altLang="zh-CN" sz="3200">
              <a:solidFill>
                <a:schemeClr val="accent1"/>
              </a:solidFill>
              <a:sym typeface="+mn-ea"/>
            </a:endParaRPr>
          </a:p>
          <a:p>
            <a:pPr algn="ctr"/>
            <a:endParaRPr lang="en-US" altLang="zh-CN" sz="3200">
              <a:solidFill>
                <a:schemeClr val="accent1"/>
              </a:solidFill>
              <a:sym typeface="+mn-e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330835" y="113030"/>
            <a:ext cx="4914265" cy="594995"/>
          </a:xfrm>
          <a:prstGeom prst="rect">
            <a:avLst/>
          </a:prstGeom>
          <a:noFill/>
        </p:spPr>
        <p:txBody>
          <a:bodyPr wrap="square" rtlCol="0">
            <a:noAutofit/>
          </a:bodyPr>
          <a:p>
            <a:r>
              <a:rPr lang="en-US" altLang="zh-CN" sz="2800">
                <a:solidFill>
                  <a:schemeClr val="accent5"/>
                </a:solidFill>
                <a:sym typeface="+mn-ea"/>
              </a:rPr>
              <a:t> </a:t>
            </a:r>
            <a:r>
              <a:rPr lang="en-US" altLang="zh-CN" sz="2800">
                <a:solidFill>
                  <a:schemeClr val="accent1"/>
                </a:solidFill>
                <a:sym typeface="+mn-ea"/>
              </a:rPr>
              <a:t>Contents</a:t>
            </a:r>
            <a:endParaRPr lang="en-US" altLang="zh-CN" sz="2800" baseline="-25000">
              <a:solidFill>
                <a:schemeClr val="accent1"/>
              </a:solidFill>
              <a:sym typeface="+mn-ea"/>
            </a:endParaRPr>
          </a:p>
        </p:txBody>
      </p:sp>
      <p:sp>
        <p:nvSpPr>
          <p:cNvPr id="5" name="文本框 4"/>
          <p:cNvSpPr txBox="1"/>
          <p:nvPr/>
        </p:nvSpPr>
        <p:spPr>
          <a:xfrm>
            <a:off x="1423670" y="2004060"/>
            <a:ext cx="9168130" cy="3289935"/>
          </a:xfrm>
          <a:prstGeom prst="rect">
            <a:avLst/>
          </a:prstGeom>
          <a:noFill/>
        </p:spPr>
        <p:txBody>
          <a:bodyPr wrap="square" rtlCol="0">
            <a:noAutofit/>
          </a:bodyPr>
          <a:p>
            <a:pPr marL="342900" indent="-342900" fontAlgn="auto">
              <a:lnSpc>
                <a:spcPct val="150000"/>
              </a:lnSpc>
              <a:buFont typeface="Wingdings" panose="05000000000000000000" charset="0"/>
              <a:buChar char="l"/>
            </a:pPr>
            <a:r>
              <a:rPr lang="en-US" altLang="zh-CN" sz="2400">
                <a:solidFill>
                  <a:schemeClr val="accent1"/>
                </a:solidFill>
                <a:sym typeface="+mn-ea"/>
              </a:rPr>
              <a:t>Introduction</a:t>
            </a:r>
            <a:endParaRPr lang="en-US" altLang="zh-CN" sz="2400">
              <a:solidFill>
                <a:schemeClr val="accent1"/>
              </a:solidFill>
              <a:sym typeface="+mn-ea"/>
            </a:endParaRPr>
          </a:p>
          <a:p>
            <a:pPr marL="342900" indent="-342900" fontAlgn="auto">
              <a:lnSpc>
                <a:spcPct val="150000"/>
              </a:lnSpc>
              <a:buFont typeface="Wingdings" panose="05000000000000000000" charset="0"/>
              <a:buChar char="l"/>
            </a:pPr>
            <a:r>
              <a:rPr lang="en-US" altLang="zh-CN" sz="2400">
                <a:solidFill>
                  <a:schemeClr val="accent1"/>
                </a:solidFill>
                <a:sym typeface="+mn-ea"/>
              </a:rPr>
              <a:t>HER ring chromatic coupling</a:t>
            </a:r>
            <a:endParaRPr lang="en-US" altLang="zh-CN" sz="2400">
              <a:solidFill>
                <a:schemeClr val="accent1"/>
              </a:solidFill>
              <a:sym typeface="+mn-ea"/>
            </a:endParaRPr>
          </a:p>
          <a:p>
            <a:pPr marL="342900" indent="-342900" fontAlgn="auto">
              <a:lnSpc>
                <a:spcPct val="150000"/>
              </a:lnSpc>
              <a:buFont typeface="Wingdings" panose="05000000000000000000" charset="0"/>
              <a:buChar char="l"/>
            </a:pPr>
            <a:r>
              <a:rPr lang="en-US" altLang="zh-CN" sz="2400">
                <a:solidFill>
                  <a:schemeClr val="accent1"/>
                </a:solidFill>
                <a:sym typeface="+mn-ea"/>
              </a:rPr>
              <a:t>LER ring chromatic coupling</a:t>
            </a:r>
            <a:endParaRPr lang="en-US" altLang="zh-CN" sz="2400">
              <a:solidFill>
                <a:schemeClr val="accent1"/>
              </a:solidFill>
              <a:sym typeface="+mn-ea"/>
            </a:endParaRPr>
          </a:p>
          <a:p>
            <a:pPr marL="342900" indent="-342900" fontAlgn="auto">
              <a:lnSpc>
                <a:spcPct val="150000"/>
              </a:lnSpc>
              <a:buFont typeface="Wingdings" panose="05000000000000000000" charset="0"/>
              <a:buChar char="l"/>
            </a:pPr>
            <a:r>
              <a:rPr lang="en-US" altLang="zh-CN" sz="2400">
                <a:solidFill>
                  <a:schemeClr val="accent1"/>
                </a:solidFill>
                <a:sym typeface="+mn-ea"/>
              </a:rPr>
              <a:t>Preliminary beam-beam simulation with lattice using APES</a:t>
            </a:r>
            <a:endParaRPr lang="en-US" altLang="zh-CN" sz="2400">
              <a:solidFill>
                <a:schemeClr val="accent1"/>
              </a:solidFill>
              <a:sym typeface="+mn-ea"/>
            </a:endParaRPr>
          </a:p>
          <a:p>
            <a:pPr marL="342900" indent="-342900" fontAlgn="auto">
              <a:lnSpc>
                <a:spcPct val="150000"/>
              </a:lnSpc>
              <a:buFont typeface="Wingdings" panose="05000000000000000000" charset="0"/>
              <a:buChar char="l"/>
            </a:pPr>
            <a:r>
              <a:rPr lang="en-US" altLang="zh-CN" sz="2400">
                <a:solidFill>
                  <a:schemeClr val="accent1"/>
                </a:solidFill>
              </a:rPr>
              <a:t>Summary</a:t>
            </a:r>
            <a:endParaRPr lang="en-US" altLang="zh-CN" sz="2400">
              <a:solidFill>
                <a:schemeClr val="accent1"/>
              </a:solidFill>
            </a:endParaRPr>
          </a:p>
          <a:p>
            <a:endParaRPr lang="en-US" altLang="zh-CN" sz="2400">
              <a:solidFill>
                <a:schemeClr val="accent1"/>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0860" y="2941955"/>
            <a:ext cx="1581150" cy="1037590"/>
          </a:xfrm>
          <a:prstGeom prst="rect">
            <a:avLst/>
          </a:prstGeom>
          <a:noFill/>
        </p:spPr>
        <p:txBody>
          <a:bodyPr wrap="square">
            <a:noAutofit/>
          </a:bodyPr>
          <a:lstStyle/>
          <a:p>
            <a:r>
              <a:rPr lang="en-US" altLang="zh-CN" dirty="0"/>
              <a:t>Current</a:t>
            </a:r>
            <a:r>
              <a:rPr lang="zh-CN" altLang="en-US" dirty="0"/>
              <a:t>：</a:t>
            </a:r>
            <a:endParaRPr lang="en-US" altLang="zh-CN" dirty="0"/>
          </a:p>
          <a:p>
            <a:r>
              <a:rPr lang="en-US" altLang="zh-CN" dirty="0" err="1"/>
              <a:t>ler</a:t>
            </a:r>
            <a:r>
              <a:rPr lang="en-US" altLang="zh-CN" dirty="0"/>
              <a:t>:  </a:t>
            </a:r>
            <a:r>
              <a:rPr lang="en-US" altLang="zh-CN" sz="1800" b="0" i="0" kern="1200" dirty="0">
                <a:solidFill>
                  <a:schemeClr val="tx1"/>
                </a:solidFill>
                <a:effectLst/>
                <a:latin typeface="+mn-lt"/>
                <a:ea typeface="+mn-ea"/>
                <a:cs typeface="+mn-cs"/>
              </a:rPr>
              <a:t>0.70mA</a:t>
            </a:r>
            <a:endParaRPr lang="en-US" altLang="zh-CN" sz="1800" b="0" i="0" kern="1200" dirty="0">
              <a:solidFill>
                <a:schemeClr val="tx1"/>
              </a:solidFill>
              <a:effectLst/>
              <a:latin typeface="+mn-lt"/>
              <a:ea typeface="+mn-ea"/>
              <a:cs typeface="+mn-cs"/>
            </a:endParaRPr>
          </a:p>
          <a:p>
            <a:r>
              <a:rPr lang="en-US" altLang="zh-CN" sz="1800" b="0" i="0" kern="1200" dirty="0">
                <a:solidFill>
                  <a:schemeClr val="tx1"/>
                </a:solidFill>
                <a:effectLst/>
                <a:latin typeface="+mn-lt"/>
                <a:ea typeface="+mn-ea"/>
                <a:cs typeface="+mn-cs"/>
              </a:rPr>
              <a:t>her: 0.54mA</a:t>
            </a:r>
            <a:endParaRPr lang="zh-CN" altLang="en-US" dirty="0"/>
          </a:p>
        </p:txBody>
      </p:sp>
      <p:sp>
        <p:nvSpPr>
          <p:cNvPr id="5" name="文本框 4"/>
          <p:cNvSpPr txBox="1"/>
          <p:nvPr/>
        </p:nvSpPr>
        <p:spPr>
          <a:xfrm>
            <a:off x="183654" y="1224886"/>
            <a:ext cx="5642708" cy="1200329"/>
          </a:xfrm>
          <a:prstGeom prst="rect">
            <a:avLst/>
          </a:prstGeom>
          <a:noFill/>
        </p:spPr>
        <p:txBody>
          <a:bodyPr wrap="square">
            <a:spAutoFit/>
          </a:bodyPr>
          <a:lstStyle/>
          <a:p>
            <a:pPr marL="0" marR="0">
              <a:buNone/>
            </a:pPr>
            <a:r>
              <a:rPr lang="zh-CN" altLang="zh-CN" dirty="0">
                <a:solidFill>
                  <a:srgbClr val="FF0000"/>
                </a:solidFill>
                <a:latin typeface="Cascadia Code" panose="020B0609020000020004" pitchFamily="49" charset="0"/>
                <a:cs typeface="Cascadia Code" panose="020B0609020000020004" pitchFamily="49" charset="0"/>
              </a:rPr>
              <a:t>sler_1802_60_1_v2.</a:t>
            </a:r>
            <a:r>
              <a:rPr lang="en-US" altLang="zh-CN"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sad</a:t>
            </a:r>
            <a:endParaRPr lang="zh-CN" altLang="zh-CN" dirty="0">
              <a:solidFill>
                <a:srgbClr val="FF0000"/>
              </a:solidFill>
              <a:latin typeface="Cascadia Code" panose="020B0609020000020004" pitchFamily="49" charset="0"/>
              <a:cs typeface="Cascadia Code" panose="020B0609020000020004" pitchFamily="49" charset="0"/>
            </a:endParaRPr>
          </a:p>
          <a:p>
            <a:r>
              <a:rPr lang="en-US" altLang="zh-CN" dirty="0">
                <a:latin typeface="Cascadia Code" panose="020B0609020000020004" pitchFamily="49" charset="0"/>
                <a:ea typeface="Cascadia Code" panose="020B0609020000020004" pitchFamily="49" charset="0"/>
                <a:cs typeface="Cascadia Code" panose="020B0609020000020004" pitchFamily="49" charset="0"/>
              </a:rPr>
              <a:t>tune = [0.532,0.593,-.0237]</a:t>
            </a:r>
            <a:endParaRPr lang="en-US" altLang="zh-CN" dirty="0">
              <a:latin typeface="Cascadia Code" panose="020B0609020000020004" pitchFamily="49" charset="0"/>
              <a:ea typeface="Cascadia Code" panose="020B0609020000020004" pitchFamily="49" charset="0"/>
              <a:cs typeface="Cascadia Code" panose="020B0609020000020004" pitchFamily="49" charset="0"/>
            </a:endParaRPr>
          </a:p>
          <a:p>
            <a:r>
              <a:rPr lang="en-US" altLang="zh-CN" dirty="0">
                <a:latin typeface="Cascadia Code" panose="020B0609020000020004" pitchFamily="49" charset="0"/>
                <a:ea typeface="Cascadia Code" panose="020B0609020000020004" pitchFamily="49" charset="0"/>
                <a:cs typeface="Cascadia Code" panose="020B0609020000020004" pitchFamily="49" charset="0"/>
              </a:rPr>
              <a:t>emit = [4.03e-9,5.52e-13,0.0046,0.00074]</a:t>
            </a:r>
            <a:endParaRPr lang="en-US" altLang="zh-CN" dirty="0">
              <a:latin typeface="Cascadia Code" panose="020B0609020000020004" pitchFamily="49" charset="0"/>
              <a:ea typeface="Cascadia Code" panose="020B0609020000020004" pitchFamily="49" charset="0"/>
              <a:cs typeface="Cascadia Code" panose="020B0609020000020004" pitchFamily="49" charset="0"/>
            </a:endParaRPr>
          </a:p>
          <a:p>
            <a:r>
              <a:rPr lang="en-US" altLang="zh-CN" dirty="0">
                <a:latin typeface="Cascadia Code" panose="020B0609020000020004" pitchFamily="49" charset="0"/>
                <a:ea typeface="Cascadia Code" panose="020B0609020000020004" pitchFamily="49" charset="0"/>
                <a:cs typeface="Cascadia Code" panose="020B0609020000020004" pitchFamily="49" charset="0"/>
              </a:rPr>
              <a:t>beta = [</a:t>
            </a:r>
            <a:r>
              <a:rPr lang="en-US" altLang="zh-CN" b="1" dirty="0">
                <a:latin typeface="Cascadia Code" panose="020B0609020000020004" pitchFamily="49" charset="0"/>
                <a:ea typeface="Cascadia Code" panose="020B0609020000020004" pitchFamily="49" charset="0"/>
                <a:cs typeface="Cascadia Code" panose="020B0609020000020004" pitchFamily="49" charset="0"/>
              </a:rPr>
              <a:t>0.06</a:t>
            </a:r>
            <a:r>
              <a:rPr lang="en-US" altLang="zh-CN" dirty="0">
                <a:latin typeface="Cascadia Code" panose="020B0609020000020004" pitchFamily="49" charset="0"/>
                <a:ea typeface="Cascadia Code" panose="020B0609020000020004" pitchFamily="49" charset="0"/>
                <a:cs typeface="Cascadia Code" panose="020B0609020000020004" pitchFamily="49" charset="0"/>
              </a:rPr>
              <a:t>,0.001,6.19]</a:t>
            </a:r>
            <a:endParaRPr lang="en-US" altLang="zh-CN"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6" name="文本框 5"/>
          <p:cNvSpPr txBox="1"/>
          <p:nvPr/>
        </p:nvSpPr>
        <p:spPr>
          <a:xfrm>
            <a:off x="5826362" y="1224886"/>
            <a:ext cx="6094878" cy="1200329"/>
          </a:xfrm>
          <a:prstGeom prst="rect">
            <a:avLst/>
          </a:prstGeom>
          <a:noFill/>
        </p:spPr>
        <p:txBody>
          <a:bodyPr wrap="square">
            <a:spAutoFit/>
          </a:bodyPr>
          <a:lstStyle/>
          <a:p>
            <a:pPr marL="0" marR="0">
              <a:buNone/>
            </a:pPr>
            <a:r>
              <a:rPr lang="zh-CN" altLang="zh-CN" dirty="0">
                <a:solidFill>
                  <a:srgbClr val="FF0000"/>
                </a:solidFill>
                <a:latin typeface="Cascadia Code" panose="020B0609020000020004" pitchFamily="49" charset="0"/>
                <a:cs typeface="Cascadia Code" panose="020B0609020000020004" pitchFamily="49" charset="0"/>
              </a:rPr>
              <a:t>HER_5781_60_1_cw60.sad</a:t>
            </a:r>
            <a:endParaRPr lang="zh-CN" altLang="zh-CN" dirty="0">
              <a:solidFill>
                <a:srgbClr val="FF0000"/>
              </a:solidFill>
              <a:latin typeface="Cascadia Code" panose="020B0609020000020004" pitchFamily="49" charset="0"/>
              <a:cs typeface="Cascadia Code" panose="020B0609020000020004" pitchFamily="49" charset="0"/>
            </a:endParaRPr>
          </a:p>
          <a:p>
            <a:r>
              <a:rPr lang="en-US" altLang="zh-CN" dirty="0">
                <a:latin typeface="Cascadia Code" panose="020B0609020000020004" pitchFamily="49" charset="0"/>
                <a:ea typeface="Cascadia Code" panose="020B0609020000020004" pitchFamily="49" charset="0"/>
                <a:cs typeface="Cascadia Code" panose="020B0609020000020004" pitchFamily="49" charset="0"/>
              </a:rPr>
              <a:t>tune = [0.531,0.598,-0.0272]</a:t>
            </a:r>
            <a:endParaRPr lang="en-US" altLang="zh-CN" dirty="0">
              <a:latin typeface="Cascadia Code" panose="020B0609020000020004" pitchFamily="49" charset="0"/>
              <a:ea typeface="Cascadia Code" panose="020B0609020000020004" pitchFamily="49" charset="0"/>
              <a:cs typeface="Cascadia Code" panose="020B0609020000020004" pitchFamily="49" charset="0"/>
            </a:endParaRPr>
          </a:p>
          <a:p>
            <a:r>
              <a:rPr lang="en-US" altLang="zh-CN" dirty="0">
                <a:latin typeface="Cascadia Code" panose="020B0609020000020004" pitchFamily="49" charset="0"/>
                <a:ea typeface="Cascadia Code" panose="020B0609020000020004" pitchFamily="49" charset="0"/>
                <a:cs typeface="Cascadia Code" panose="020B0609020000020004" pitchFamily="49" charset="0"/>
              </a:rPr>
              <a:t>emit = [4.46e-9,5.67e-13,0.005,0.0006]</a:t>
            </a:r>
            <a:endParaRPr lang="en-US" altLang="zh-CN" dirty="0">
              <a:latin typeface="Cascadia Code" panose="020B0609020000020004" pitchFamily="49" charset="0"/>
              <a:ea typeface="Cascadia Code" panose="020B0609020000020004" pitchFamily="49" charset="0"/>
              <a:cs typeface="Cascadia Code" panose="020B0609020000020004" pitchFamily="49" charset="0"/>
            </a:endParaRPr>
          </a:p>
          <a:p>
            <a:r>
              <a:rPr lang="en-US" altLang="zh-CN" dirty="0">
                <a:latin typeface="Cascadia Code" panose="020B0609020000020004" pitchFamily="49" charset="0"/>
                <a:ea typeface="Cascadia Code" panose="020B0609020000020004" pitchFamily="49" charset="0"/>
                <a:cs typeface="Cascadia Code" panose="020B0609020000020004" pitchFamily="49" charset="0"/>
              </a:rPr>
              <a:t>beta = [0.06,0.001,8.00]</a:t>
            </a:r>
            <a:endParaRPr lang="en-US" altLang="zh-CN"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7" name="文本框 6"/>
          <p:cNvSpPr txBox="1"/>
          <p:nvPr/>
        </p:nvSpPr>
        <p:spPr>
          <a:xfrm>
            <a:off x="571113" y="4232949"/>
            <a:ext cx="10589846" cy="1477328"/>
          </a:xfrm>
          <a:prstGeom prst="rect">
            <a:avLst/>
          </a:prstGeom>
          <a:noFill/>
        </p:spPr>
        <p:txBody>
          <a:bodyPr wrap="square">
            <a:spAutoFit/>
          </a:bodyPr>
          <a:lstStyle/>
          <a:p>
            <a:r>
              <a:rPr lang="pt-BR" altLang="zh-CN" sz="1800" dirty="0">
                <a:latin typeface="Cascadia Code" panose="020B0609020000020004" pitchFamily="49" charset="0"/>
                <a:ea typeface="Cascadia Code" panose="020B0609020000020004" pitchFamily="49" charset="0"/>
                <a:cs typeface="Cascadia Code" panose="020B0609020000020004" pitchFamily="49" charset="0"/>
              </a:rPr>
              <a:t>LER: 	emitx = 4.60e-9   emity =  25e-12  emit_couple = </a:t>
            </a:r>
            <a:r>
              <a:rPr lang="en-US" altLang="zh-CN" sz="1800" dirty="0">
                <a:latin typeface="Cascadia Code" panose="020B0609020000020004" pitchFamily="49" charset="0"/>
                <a:ea typeface="Cascadia Code" panose="020B0609020000020004" pitchFamily="49" charset="0"/>
                <a:cs typeface="Cascadia Code" panose="020B0609020000020004" pitchFamily="49" charset="0"/>
              </a:rPr>
              <a:t>0.0054</a:t>
            </a:r>
            <a:endParaRPr lang="en-US" altLang="zh-CN" sz="1800" dirty="0">
              <a:latin typeface="Cascadia Code" panose="020B0609020000020004" pitchFamily="49" charset="0"/>
              <a:ea typeface="Cascadia Code" panose="020B0609020000020004" pitchFamily="49" charset="0"/>
              <a:cs typeface="Cascadia Code" panose="020B0609020000020004" pitchFamily="49" charset="0"/>
            </a:endParaRPr>
          </a:p>
          <a:p>
            <a:r>
              <a:rPr lang="pt-BR" altLang="zh-CN" sz="1800" dirty="0">
                <a:latin typeface="Cascadia Code" panose="020B0609020000020004" pitchFamily="49" charset="0"/>
                <a:ea typeface="Cascadia Code" panose="020B0609020000020004" pitchFamily="49" charset="0"/>
                <a:cs typeface="Cascadia Code" panose="020B0609020000020004" pitchFamily="49" charset="0"/>
              </a:rPr>
              <a:t> 	sigmaz = 6.00e-3  sigmap = 7.5e-4</a:t>
            </a:r>
            <a:endParaRPr lang="pt-BR" altLang="zh-CN" sz="1800" dirty="0">
              <a:latin typeface="Cascadia Code" panose="020B0609020000020004" pitchFamily="49" charset="0"/>
              <a:ea typeface="Cascadia Code" panose="020B0609020000020004" pitchFamily="49" charset="0"/>
              <a:cs typeface="Cascadia Code" panose="020B0609020000020004" pitchFamily="49" charset="0"/>
            </a:endParaRPr>
          </a:p>
          <a:p>
            <a:endParaRPr lang="pt-BR" altLang="zh-CN" sz="1800" dirty="0">
              <a:latin typeface="Cascadia Code" panose="020B0609020000020004" pitchFamily="49" charset="0"/>
              <a:ea typeface="Cascadia Code" panose="020B0609020000020004" pitchFamily="49" charset="0"/>
              <a:cs typeface="Cascadia Code" panose="020B0609020000020004" pitchFamily="49" charset="0"/>
            </a:endParaRPr>
          </a:p>
          <a:p>
            <a:r>
              <a:rPr lang="pt-BR" altLang="zh-CN" sz="1800" dirty="0">
                <a:latin typeface="Cascadia Code" panose="020B0609020000020004" pitchFamily="49" charset="0"/>
                <a:ea typeface="Cascadia Code" panose="020B0609020000020004" pitchFamily="49" charset="0"/>
                <a:cs typeface="Cascadia Code" panose="020B0609020000020004" pitchFamily="49" charset="0"/>
              </a:rPr>
              <a:t>HER: 	emitx = 4.00e-9   emity =  40e-12 emit_couple = </a:t>
            </a:r>
            <a:r>
              <a:rPr lang="en-US" altLang="zh-CN" sz="1800" dirty="0">
                <a:latin typeface="Cascadia Code" panose="020B0609020000020004" pitchFamily="49" charset="0"/>
                <a:ea typeface="Cascadia Code" panose="020B0609020000020004" pitchFamily="49" charset="0"/>
                <a:cs typeface="Cascadia Code" panose="020B0609020000020004" pitchFamily="49" charset="0"/>
              </a:rPr>
              <a:t>0.01</a:t>
            </a:r>
            <a:endParaRPr lang="en-US" altLang="zh-CN" sz="1800" dirty="0">
              <a:latin typeface="Cascadia Code" panose="020B0609020000020004" pitchFamily="49" charset="0"/>
              <a:ea typeface="Cascadia Code" panose="020B0609020000020004" pitchFamily="49" charset="0"/>
              <a:cs typeface="Cascadia Code" panose="020B0609020000020004" pitchFamily="49" charset="0"/>
            </a:endParaRPr>
          </a:p>
          <a:p>
            <a:r>
              <a:rPr lang="pt-BR" altLang="zh-CN" dirty="0">
                <a:latin typeface="Cascadia Code" panose="020B0609020000020004" pitchFamily="49" charset="0"/>
                <a:ea typeface="Cascadia Code" panose="020B0609020000020004" pitchFamily="49" charset="0"/>
                <a:cs typeface="Cascadia Code" panose="020B0609020000020004" pitchFamily="49" charset="0"/>
              </a:rPr>
              <a:t>	sigmaz = 6.20e-3  sigmap = 6.3e-4</a:t>
            </a:r>
            <a:endParaRPr lang="pt-BR" altLang="zh-CN" sz="1800"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13" name="文本框 12"/>
          <p:cNvSpPr txBox="1"/>
          <p:nvPr/>
        </p:nvSpPr>
        <p:spPr>
          <a:xfrm>
            <a:off x="330835" y="113030"/>
            <a:ext cx="9688830" cy="594995"/>
          </a:xfrm>
          <a:prstGeom prst="rect">
            <a:avLst/>
          </a:prstGeom>
          <a:noFill/>
        </p:spPr>
        <p:txBody>
          <a:bodyPr wrap="square" rtlCol="0">
            <a:noAutofit/>
          </a:bodyPr>
          <a:p>
            <a:r>
              <a:rPr lang="en-US" altLang="zh-CN" sz="2800">
                <a:sym typeface="+mn-ea"/>
              </a:rPr>
              <a:t> </a:t>
            </a:r>
            <a:r>
              <a:rPr lang="en-US" altLang="zh-CN" sz="2800">
                <a:solidFill>
                  <a:schemeClr val="accent1"/>
                </a:solidFill>
                <a:sym typeface="+mn-ea"/>
              </a:rPr>
              <a:t>Simulation settings</a:t>
            </a:r>
            <a:endParaRPr lang="en-US" altLang="zh-CN" sz="2800" baseline="-25000">
              <a:solidFill>
                <a:schemeClr val="accent1"/>
              </a:solidFill>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26113" y="5052341"/>
            <a:ext cx="2822565" cy="1787625"/>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5294" y="3166706"/>
            <a:ext cx="2822566" cy="1781264"/>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362325" y="3263265"/>
            <a:ext cx="2671445" cy="170624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297454" y="4970176"/>
            <a:ext cx="2811691" cy="1800024"/>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563109" y="3084541"/>
            <a:ext cx="2796285" cy="1781263"/>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563109" y="4913778"/>
            <a:ext cx="2842144" cy="1800024"/>
          </a:xfrm>
          <a:prstGeom prst="rect">
            <a:avLst/>
          </a:prstGeom>
        </p:spPr>
      </p:pic>
      <p:grpSp>
        <p:nvGrpSpPr>
          <p:cNvPr id="21" name="组合 20"/>
          <p:cNvGrpSpPr/>
          <p:nvPr/>
        </p:nvGrpSpPr>
        <p:grpSpPr>
          <a:xfrm>
            <a:off x="7132089" y="0"/>
            <a:ext cx="5059911" cy="1077218"/>
            <a:chOff x="4547062" y="120685"/>
            <a:chExt cx="5059911" cy="1077218"/>
          </a:xfrm>
        </p:grpSpPr>
        <p:sp>
          <p:nvSpPr>
            <p:cNvPr id="6" name="文本框 5"/>
            <p:cNvSpPr txBox="1"/>
            <p:nvPr/>
          </p:nvSpPr>
          <p:spPr>
            <a:xfrm>
              <a:off x="4547062" y="120685"/>
              <a:ext cx="5059911"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case1    : </a:t>
              </a:r>
              <a:r>
                <a:rPr lang="en-US" altLang="zh-CN" sz="1600" b="1" dirty="0">
                  <a:solidFill>
                    <a:schemeClr val="accent1"/>
                  </a:solidFill>
                  <a:latin typeface="Cascadia Code" panose="020B0609020000020004" pitchFamily="49" charset="0"/>
                  <a:ea typeface="Cascadia Code" panose="020B0609020000020004" pitchFamily="49" charset="0"/>
                  <a:cs typeface="Cascadia Code" panose="020B0609020000020004" pitchFamily="49" charset="0"/>
                </a:rPr>
                <a:t>HER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00B050"/>
                  </a:solidFill>
                  <a:latin typeface="Cascadia Code" panose="020B0609020000020004" pitchFamily="49" charset="0"/>
                  <a:ea typeface="Cascadia Code" panose="020B0609020000020004" pitchFamily="49" charset="0"/>
                  <a:cs typeface="Cascadia Code" panose="020B0609020000020004" pitchFamily="49" charset="0"/>
                </a:rPr>
                <a:t>linear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  + </a:t>
              </a:r>
              <a:r>
                <a:rPr lang="en-US" altLang="zh-CN" sz="160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LER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00B050"/>
                  </a:solidFill>
                  <a:latin typeface="Cascadia Code" panose="020B0609020000020004" pitchFamily="49" charset="0"/>
                  <a:ea typeface="Cascadia Code" panose="020B0609020000020004" pitchFamily="49" charset="0"/>
                  <a:cs typeface="Cascadia Code" panose="020B0609020000020004" pitchFamily="49" charset="0"/>
                </a:rPr>
                <a:t>linear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endParaRPr lang="en-US" altLang="zh-CN" sz="1600" b="1" dirty="0">
                <a:latin typeface="Cascadia Code" panose="020B0609020000020004" pitchFamily="49" charset="0"/>
                <a:ea typeface="Cascadia Code" panose="020B0609020000020004" pitchFamily="49" charset="0"/>
                <a:cs typeface="Cascadia Code" panose="020B0609020000020004" pitchFamily="49" charset="0"/>
              </a:endParaRPr>
            </a:p>
            <a:p>
              <a:pPr>
                <a:defRPr/>
              </a:pP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case2    : </a:t>
              </a:r>
              <a:r>
                <a:rPr lang="en-US" altLang="zh-CN" sz="1600" b="1" dirty="0">
                  <a:solidFill>
                    <a:schemeClr val="accent1"/>
                  </a:solidFill>
                  <a:latin typeface="Cascadia Code" panose="020B0609020000020004" pitchFamily="49" charset="0"/>
                  <a:ea typeface="Cascadia Code" panose="020B0609020000020004" pitchFamily="49" charset="0"/>
                  <a:cs typeface="Cascadia Code" panose="020B0609020000020004" pitchFamily="49" charset="0"/>
                </a:rPr>
                <a:t>HER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00B050"/>
                  </a:solidFill>
                  <a:latin typeface="Cascadia Code" panose="020B0609020000020004" pitchFamily="49" charset="0"/>
                  <a:ea typeface="Cascadia Code" panose="020B0609020000020004" pitchFamily="49" charset="0"/>
                  <a:cs typeface="Cascadia Code" panose="020B0609020000020004" pitchFamily="49" charset="0"/>
                </a:rPr>
                <a:t>linear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  + </a:t>
              </a:r>
              <a:r>
                <a:rPr lang="en-US" altLang="zh-CN" sz="160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LER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7030A0"/>
                  </a:solidFill>
                  <a:latin typeface="Cascadia Code" panose="020B0609020000020004" pitchFamily="49" charset="0"/>
                  <a:ea typeface="Cascadia Code" panose="020B0609020000020004" pitchFamily="49" charset="0"/>
                  <a:cs typeface="Cascadia Code" panose="020B0609020000020004" pitchFamily="49" charset="0"/>
                </a:rPr>
                <a:t>lattice</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endParaRPr lang="en-US" altLang="zh-CN" sz="1600" b="1" dirty="0">
                <a:latin typeface="Cascadia Code" panose="020B0609020000020004" pitchFamily="49" charset="0"/>
                <a:ea typeface="Cascadia Code" panose="020B0609020000020004" pitchFamily="49" charset="0"/>
                <a:cs typeface="Cascadia Code" panose="020B0609020000020004" pitchFamily="49" charset="0"/>
              </a:endParaRPr>
            </a:p>
            <a:p>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case3    : </a:t>
              </a:r>
              <a:r>
                <a:rPr lang="en-US" altLang="zh-CN" sz="1600" b="1" dirty="0">
                  <a:solidFill>
                    <a:schemeClr val="accent1"/>
                  </a:solidFill>
                  <a:latin typeface="Cascadia Code" panose="020B0609020000020004" pitchFamily="49" charset="0"/>
                  <a:ea typeface="Cascadia Code" panose="020B0609020000020004" pitchFamily="49" charset="0"/>
                  <a:cs typeface="Cascadia Code" panose="020B0609020000020004" pitchFamily="49" charset="0"/>
                </a:rPr>
                <a:t>HER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7030A0"/>
                  </a:solidFill>
                  <a:latin typeface="Cascadia Code" panose="020B0609020000020004" pitchFamily="49" charset="0"/>
                  <a:ea typeface="Cascadia Code" panose="020B0609020000020004" pitchFamily="49" charset="0"/>
                  <a:cs typeface="Cascadia Code" panose="020B0609020000020004" pitchFamily="49" charset="0"/>
                </a:rPr>
                <a:t>lattice</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 + </a:t>
              </a:r>
              <a:r>
                <a:rPr lang="en-US" altLang="zh-CN" sz="160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LER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00B050"/>
                  </a:solidFill>
                  <a:latin typeface="Cascadia Code" panose="020B0609020000020004" pitchFamily="49" charset="0"/>
                  <a:ea typeface="Cascadia Code" panose="020B0609020000020004" pitchFamily="49" charset="0"/>
                  <a:cs typeface="Cascadia Code" panose="020B0609020000020004" pitchFamily="49" charset="0"/>
                </a:rPr>
                <a:t>linear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endParaRPr lang="en-US" altLang="zh-CN" sz="1600" b="1" dirty="0">
                <a:latin typeface="Cascadia Code" panose="020B0609020000020004" pitchFamily="49" charset="0"/>
                <a:ea typeface="Cascadia Code" panose="020B0609020000020004" pitchFamily="49" charset="0"/>
                <a:cs typeface="Cascadia Code" panose="020B0609020000020004" pitchFamily="49" charset="0"/>
              </a:endParaRPr>
            </a:p>
            <a:p>
              <a:pPr>
                <a:defRPr/>
              </a:pP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case4    : </a:t>
              </a:r>
              <a:r>
                <a:rPr lang="en-US" altLang="zh-CN" sz="1600" b="1" dirty="0">
                  <a:solidFill>
                    <a:schemeClr val="accent1"/>
                  </a:solidFill>
                  <a:latin typeface="Cascadia Code" panose="020B0609020000020004" pitchFamily="49" charset="0"/>
                  <a:ea typeface="Cascadia Code" panose="020B0609020000020004" pitchFamily="49" charset="0"/>
                  <a:cs typeface="Cascadia Code" panose="020B0609020000020004" pitchFamily="49" charset="0"/>
                </a:rPr>
                <a:t>HER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7030A0"/>
                  </a:solidFill>
                  <a:latin typeface="Cascadia Code" panose="020B0609020000020004" pitchFamily="49" charset="0"/>
                  <a:ea typeface="Cascadia Code" panose="020B0609020000020004" pitchFamily="49" charset="0"/>
                  <a:cs typeface="Cascadia Code" panose="020B0609020000020004" pitchFamily="49" charset="0"/>
                </a:rPr>
                <a:t>lattice</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 + </a:t>
              </a:r>
              <a:r>
                <a:rPr lang="en-US" altLang="zh-CN" sz="160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LER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7030A0"/>
                  </a:solidFill>
                  <a:latin typeface="Cascadia Code" panose="020B0609020000020004" pitchFamily="49" charset="0"/>
                  <a:ea typeface="Cascadia Code" panose="020B0609020000020004" pitchFamily="49" charset="0"/>
                  <a:cs typeface="Cascadia Code" panose="020B0609020000020004" pitchFamily="49" charset="0"/>
                </a:rPr>
                <a:t>lattice</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endParaRPr lang="zh-CN" altLang="en-US" sz="1600" b="1" dirty="0">
                <a:latin typeface="Cascadia Code" panose="020B0609020000020004" pitchFamily="49" charset="0"/>
                <a:cs typeface="Cascadia Code" panose="020B0609020000020004" pitchFamily="49" charset="0"/>
              </a:endParaRPr>
            </a:p>
          </p:txBody>
        </p:sp>
        <p:pic>
          <p:nvPicPr>
            <p:cNvPr id="20" name="图片 19" descr="图片包含 图标&#10;&#10;AI 生成的内容可能不正确。"/>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9083" y="148167"/>
              <a:ext cx="1093810" cy="1022253"/>
            </a:xfrm>
            <a:prstGeom prst="rect">
              <a:avLst/>
            </a:prstGeom>
          </p:spPr>
        </p:pic>
      </p:grpSp>
      <p:sp>
        <p:nvSpPr>
          <p:cNvPr id="33" name="文本框 32"/>
          <p:cNvSpPr txBox="1"/>
          <p:nvPr/>
        </p:nvSpPr>
        <p:spPr>
          <a:xfrm>
            <a:off x="4457789" y="1034677"/>
            <a:ext cx="6848709" cy="2168525"/>
          </a:xfrm>
          <a:prstGeom prst="rect">
            <a:avLst/>
          </a:prstGeom>
          <a:noFill/>
        </p:spPr>
        <p:txBody>
          <a:bodyPr wrap="square">
            <a:spAutoFit/>
          </a:bodyPr>
          <a:lstStyle/>
          <a:p>
            <a:pPr>
              <a:lnSpc>
                <a:spcPct val="150000"/>
              </a:lnSpc>
            </a:pPr>
            <a:r>
              <a:rPr lang="en-US" altLang="zh-CN" b="1" dirty="0">
                <a:solidFill>
                  <a:srgbClr val="BF00BF"/>
                </a:solidFill>
                <a:ea typeface="Cascadia Code" panose="020B0609020000020004" pitchFamily="49" charset="0"/>
                <a:cs typeface="Cascadia Code" panose="020B0609020000020004" pitchFamily="49" charset="0"/>
              </a:rPr>
              <a:t>case2:LER(lattice)</a:t>
            </a:r>
            <a:r>
              <a:rPr lang="zh-CN" altLang="en-US" b="1" dirty="0">
                <a:solidFill>
                  <a:srgbClr val="BF00BF"/>
                </a:solidFill>
                <a:ea typeface="Cascadia Code" panose="020B0609020000020004" pitchFamily="49" charset="0"/>
                <a:cs typeface="Cascadia Code" panose="020B0609020000020004" pitchFamily="49" charset="0"/>
              </a:rPr>
              <a:t> </a:t>
            </a:r>
            <a:r>
              <a:rPr lang="en-US" altLang="zh-CN" b="1" dirty="0">
                <a:ea typeface="Cascadia Code" panose="020B0609020000020004" pitchFamily="49" charset="0"/>
                <a:cs typeface="Cascadia Code" panose="020B0609020000020004" pitchFamily="49" charset="0"/>
              </a:rPr>
              <a:t>Resulting in a luminosity decrease (-6.4%)</a:t>
            </a:r>
            <a:endParaRPr lang="en-US" altLang="zh-CN" b="1" dirty="0">
              <a:ea typeface="Cascadia Code" panose="020B0609020000020004" pitchFamily="49" charset="0"/>
              <a:cs typeface="Cascadia Code" panose="020B0609020000020004" pitchFamily="49" charset="0"/>
            </a:endParaRPr>
          </a:p>
          <a:p>
            <a:pPr>
              <a:lnSpc>
                <a:spcPct val="150000"/>
              </a:lnSpc>
            </a:pPr>
            <a:r>
              <a:rPr lang="en-US" altLang="zh-CN" b="1" dirty="0">
                <a:solidFill>
                  <a:srgbClr val="00BFBF"/>
                </a:solidFill>
                <a:ea typeface="Cascadia Code" panose="020B0609020000020004" pitchFamily="49" charset="0"/>
                <a:cs typeface="Cascadia Code" panose="020B0609020000020004" pitchFamily="49" charset="0"/>
              </a:rPr>
              <a:t>case3:HER(lattice)</a:t>
            </a:r>
            <a:r>
              <a:rPr lang="en-US" altLang="zh-CN" b="1" dirty="0">
                <a:ea typeface="Cascadia Code" panose="020B0609020000020004" pitchFamily="49" charset="0"/>
                <a:cs typeface="Cascadia Code" panose="020B0609020000020004" pitchFamily="49" charset="0"/>
              </a:rPr>
              <a:t>Causing a larger vertical size increase (&gt;1.7×) and luminosity decrease (-26.9%)</a:t>
            </a:r>
            <a:endParaRPr lang="en-US" altLang="zh-CN" b="1" dirty="0">
              <a:ea typeface="Cascadia Code" panose="020B0609020000020004" pitchFamily="49" charset="0"/>
              <a:cs typeface="Cascadia Code" panose="020B0609020000020004" pitchFamily="49" charset="0"/>
            </a:endParaRPr>
          </a:p>
          <a:p>
            <a:pPr>
              <a:lnSpc>
                <a:spcPct val="150000"/>
              </a:lnSpc>
            </a:pPr>
            <a:r>
              <a:rPr lang="en-US" altLang="zh-CN" b="1" dirty="0">
                <a:solidFill>
                  <a:srgbClr val="FF0000"/>
                </a:solidFill>
                <a:ea typeface="Cascadia Code" panose="020B0609020000020004" pitchFamily="49" charset="0"/>
                <a:cs typeface="Cascadia Code" panose="020B0609020000020004" pitchFamily="49" charset="0"/>
              </a:rPr>
              <a:t>case4:</a:t>
            </a:r>
            <a:r>
              <a:rPr lang="en-US" altLang="zh-CN" b="1" dirty="0"/>
              <a:t> </a:t>
            </a:r>
            <a:r>
              <a:rPr lang="en-US" altLang="zh-CN" b="1" dirty="0">
                <a:ea typeface="Cascadia Code" panose="020B0609020000020004" pitchFamily="49" charset="0"/>
                <a:cs typeface="Cascadia Code" panose="020B0609020000020004" pitchFamily="49" charset="0"/>
              </a:rPr>
              <a:t>Luminosity decrease is approximately the superposition of the two lattices' effects (-32.3%)</a:t>
            </a:r>
            <a:endParaRPr lang="zh-CN" altLang="en-US" sz="1400" b="1" dirty="0">
              <a:solidFill>
                <a:srgbClr val="FF0000"/>
              </a:solidFill>
              <a:latin typeface="Cascadia Code" panose="020B0609020000020004" pitchFamily="49" charset="0"/>
              <a:cs typeface="Cascadia Code" panose="020B0609020000020004" pitchFamily="49" charset="0"/>
            </a:endParaRPr>
          </a:p>
        </p:txBody>
      </p:sp>
      <p:sp>
        <p:nvSpPr>
          <p:cNvPr id="3" name="文本框 2"/>
          <p:cNvSpPr txBox="1"/>
          <p:nvPr/>
        </p:nvSpPr>
        <p:spPr>
          <a:xfrm>
            <a:off x="105534" y="745294"/>
            <a:ext cx="6094520" cy="288669"/>
          </a:xfrm>
          <a:prstGeom prst="rect">
            <a:avLst/>
          </a:prstGeom>
          <a:noFill/>
        </p:spPr>
        <p:txBody>
          <a:bodyPr wrap="square">
            <a:spAutoFit/>
          </a:bodyPr>
          <a:lstStyle/>
          <a:p>
            <a:pPr>
              <a:lnSpc>
                <a:spcPts val="1425"/>
              </a:lnSpc>
              <a:buNone/>
            </a:pPr>
            <a:r>
              <a:rPr lang="en-US" altLang="zh-CN" sz="1800" b="1" dirty="0">
                <a:solidFill>
                  <a:srgbClr val="FF0000"/>
                </a:solidFill>
                <a:effectLst/>
                <a:latin typeface="+mn-ea"/>
              </a:rPr>
              <a:t>HER_5781_60_1_cw60.lat </a:t>
            </a:r>
            <a:r>
              <a:rPr lang="en-US" altLang="zh-CN" sz="1800" b="1" dirty="0">
                <a:solidFill>
                  <a:schemeClr val="accent1"/>
                </a:solidFill>
                <a:latin typeface="+mn-ea"/>
              </a:rPr>
              <a:t>&amp;</a:t>
            </a:r>
            <a:r>
              <a:rPr lang="en-US" altLang="zh-CN" sz="1800" b="1" dirty="0">
                <a:solidFill>
                  <a:srgbClr val="FF0000"/>
                </a:solidFill>
                <a:latin typeface="+mn-ea"/>
              </a:rPr>
              <a:t> </a:t>
            </a:r>
            <a:r>
              <a:rPr lang="en-US" altLang="zh-CN" sz="1800" b="1" dirty="0">
                <a:solidFill>
                  <a:srgbClr val="FF0000"/>
                </a:solidFill>
                <a:effectLst/>
                <a:latin typeface="+mn-ea"/>
              </a:rPr>
              <a:t>sler_1802_60_1_v2.sad</a:t>
            </a:r>
            <a:endParaRPr lang="en-US" altLang="zh-CN" sz="1800" b="1" dirty="0">
              <a:solidFill>
                <a:srgbClr val="FF0000"/>
              </a:solidFill>
              <a:effectLst/>
              <a:latin typeface="+mn-ea"/>
            </a:endParaRPr>
          </a:p>
        </p:txBody>
      </p:sp>
      <p:sp>
        <p:nvSpPr>
          <p:cNvPr id="7" name="文本框 6"/>
          <p:cNvSpPr txBox="1"/>
          <p:nvPr/>
        </p:nvSpPr>
        <p:spPr>
          <a:xfrm>
            <a:off x="9953625" y="5685790"/>
            <a:ext cx="1764030" cy="368300"/>
          </a:xfrm>
          <a:prstGeom prst="rect">
            <a:avLst/>
          </a:prstGeom>
          <a:noFill/>
        </p:spPr>
        <p:txBody>
          <a:bodyPr wrap="square" rtlCol="0">
            <a:spAutoFit/>
          </a:bodyPr>
          <a:p>
            <a:r>
              <a:rPr lang="en-US" altLang="zh-CN"/>
              <a:t>Zhiyuan Li</a:t>
            </a:r>
            <a:endParaRPr lang="en-US" altLang="zh-CN"/>
          </a:p>
        </p:txBody>
      </p:sp>
      <p:grpSp>
        <p:nvGrpSpPr>
          <p:cNvPr id="11" name="组合 10"/>
          <p:cNvGrpSpPr/>
          <p:nvPr/>
        </p:nvGrpSpPr>
        <p:grpSpPr>
          <a:xfrm>
            <a:off x="276225" y="1076960"/>
            <a:ext cx="4502785" cy="2223770"/>
            <a:chOff x="308200" y="449223"/>
            <a:chExt cx="4721190" cy="2671909"/>
          </a:xfrm>
        </p:grpSpPr>
        <p:pic>
          <p:nvPicPr>
            <p:cNvPr id="13" name="图片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08200" y="449223"/>
              <a:ext cx="3846976" cy="2671909"/>
            </a:xfrm>
            <a:prstGeom prst="rect">
              <a:avLst/>
            </a:prstGeom>
          </p:spPr>
        </p:pic>
        <p:sp>
          <p:nvSpPr>
            <p:cNvPr id="15" name="文本框 14"/>
            <p:cNvSpPr txBox="1"/>
            <p:nvPr/>
          </p:nvSpPr>
          <p:spPr>
            <a:xfrm>
              <a:off x="3444157" y="1831962"/>
              <a:ext cx="1585233" cy="405135"/>
            </a:xfrm>
            <a:prstGeom prst="rect">
              <a:avLst/>
            </a:prstGeom>
            <a:noFill/>
          </p:spPr>
          <p:txBody>
            <a:bodyPr wrap="square">
              <a:spAutoFit/>
            </a:bodyPr>
            <a:lstStyle/>
            <a:p>
              <a:r>
                <a:rPr lang="en-US" altLang="zh-CN" sz="1600" b="1" i="0" kern="1200" dirty="0">
                  <a:solidFill>
                    <a:srgbClr val="C61BC6"/>
                  </a:solidFill>
                  <a:effectLst/>
                  <a:latin typeface="+mn-lt"/>
                  <a:ea typeface="+mn-ea"/>
                  <a:cs typeface="+mn-cs"/>
                </a:rPr>
                <a:t>5.22(-</a:t>
              </a:r>
              <a:r>
                <a:rPr lang="en-US" altLang="zh-CN" sz="1600" b="1" dirty="0">
                  <a:solidFill>
                    <a:srgbClr val="C61BC6"/>
                  </a:solidFill>
                </a:rPr>
                <a:t>6.3%)</a:t>
              </a:r>
              <a:endParaRPr lang="zh-CN" altLang="en-US" sz="1600" b="1" dirty="0">
                <a:solidFill>
                  <a:srgbClr val="C61BC6"/>
                </a:solidFill>
              </a:endParaRPr>
            </a:p>
          </p:txBody>
        </p:sp>
        <p:sp>
          <p:nvSpPr>
            <p:cNvPr id="17" name="文本框 16"/>
            <p:cNvSpPr txBox="1"/>
            <p:nvPr/>
          </p:nvSpPr>
          <p:spPr>
            <a:xfrm>
              <a:off x="3444157" y="2140888"/>
              <a:ext cx="1534908" cy="405135"/>
            </a:xfrm>
            <a:prstGeom prst="rect">
              <a:avLst/>
            </a:prstGeom>
            <a:noFill/>
          </p:spPr>
          <p:txBody>
            <a:bodyPr wrap="square">
              <a:spAutoFit/>
            </a:bodyPr>
            <a:lstStyle/>
            <a:p>
              <a:r>
                <a:rPr lang="en-US" altLang="zh-CN" sz="1600" b="1" i="0" kern="1200" dirty="0">
                  <a:solidFill>
                    <a:srgbClr val="00BFBF"/>
                  </a:solidFill>
                  <a:effectLst/>
                  <a:latin typeface="+mn-lt"/>
                  <a:ea typeface="+mn-ea"/>
                  <a:cs typeface="+mn-cs"/>
                </a:rPr>
                <a:t>4.07</a:t>
              </a:r>
              <a:r>
                <a:rPr lang="en-US" altLang="zh-CN" sz="1600" b="1" dirty="0">
                  <a:solidFill>
                    <a:srgbClr val="00BFBF"/>
                  </a:solidFill>
                </a:rPr>
                <a:t>(-26.9%)</a:t>
              </a:r>
              <a:endParaRPr lang="zh-CN" altLang="en-US" sz="1600" b="1" dirty="0">
                <a:solidFill>
                  <a:srgbClr val="00BFBF"/>
                </a:solidFill>
              </a:endParaRPr>
            </a:p>
          </p:txBody>
        </p:sp>
        <p:sp>
          <p:nvSpPr>
            <p:cNvPr id="19" name="文本框 18"/>
            <p:cNvSpPr txBox="1"/>
            <p:nvPr/>
          </p:nvSpPr>
          <p:spPr>
            <a:xfrm>
              <a:off x="3366513" y="2657002"/>
              <a:ext cx="1568698" cy="405135"/>
            </a:xfrm>
            <a:prstGeom prst="rect">
              <a:avLst/>
            </a:prstGeom>
            <a:noFill/>
          </p:spPr>
          <p:txBody>
            <a:bodyPr wrap="square">
              <a:spAutoFit/>
            </a:bodyPr>
            <a:lstStyle/>
            <a:p>
              <a:r>
                <a:rPr lang="en-US" altLang="zh-CN" sz="1600" b="1" dirty="0">
                  <a:solidFill>
                    <a:srgbClr val="FF0000"/>
                  </a:solidFill>
                </a:rPr>
                <a:t>3.77(-32.3%)</a:t>
              </a:r>
              <a:endParaRPr lang="zh-CN" altLang="en-US" sz="1600" b="1" dirty="0">
                <a:solidFill>
                  <a:srgbClr val="FF0000"/>
                </a:solidFill>
              </a:endParaRPr>
            </a:p>
          </p:txBody>
        </p:sp>
      </p:grpSp>
      <p:sp>
        <p:nvSpPr>
          <p:cNvPr id="23" name="文本框 22"/>
          <p:cNvSpPr txBox="1"/>
          <p:nvPr/>
        </p:nvSpPr>
        <p:spPr>
          <a:xfrm>
            <a:off x="346075" y="113030"/>
            <a:ext cx="7047230" cy="485775"/>
          </a:xfrm>
          <a:prstGeom prst="rect">
            <a:avLst/>
          </a:prstGeom>
          <a:noFill/>
        </p:spPr>
        <p:txBody>
          <a:bodyPr wrap="square" rtlCol="0">
            <a:noAutofit/>
          </a:bodyPr>
          <a:p>
            <a:r>
              <a:rPr lang="en-US" altLang="zh-CN" sz="2800">
                <a:solidFill>
                  <a:schemeClr val="accent1"/>
                </a:solidFill>
                <a:sym typeface="+mn-ea"/>
              </a:rPr>
              <a:t>Lattice without error </a:t>
            </a:r>
            <a:r>
              <a:rPr lang="en-US" altLang="zh-CN" sz="2800">
                <a:sym typeface="+mn-ea"/>
              </a:rPr>
              <a:t> </a:t>
            </a:r>
            <a:endParaRPr lang="en-US" altLang="zh-CN" sz="280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38409" y="3090113"/>
            <a:ext cx="2762016" cy="1743052"/>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43323" y="4981178"/>
            <a:ext cx="2752188" cy="1743053"/>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381954" y="3124257"/>
            <a:ext cx="2739001" cy="1749277"/>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350750" y="5001612"/>
            <a:ext cx="2762017" cy="1768223"/>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379707" y="3124257"/>
            <a:ext cx="2752188" cy="1736850"/>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402480" y="5001612"/>
            <a:ext cx="2762019" cy="1722619"/>
          </a:xfrm>
          <a:prstGeom prst="rect">
            <a:avLst/>
          </a:prstGeom>
        </p:spPr>
      </p:pic>
      <p:grpSp>
        <p:nvGrpSpPr>
          <p:cNvPr id="2" name="组合 1"/>
          <p:cNvGrpSpPr/>
          <p:nvPr/>
        </p:nvGrpSpPr>
        <p:grpSpPr>
          <a:xfrm>
            <a:off x="7132089" y="7901"/>
            <a:ext cx="5059911" cy="1077218"/>
            <a:chOff x="4547062" y="120685"/>
            <a:chExt cx="5059911" cy="1077218"/>
          </a:xfrm>
        </p:grpSpPr>
        <p:sp>
          <p:nvSpPr>
            <p:cNvPr id="7" name="文本框 6"/>
            <p:cNvSpPr txBox="1"/>
            <p:nvPr/>
          </p:nvSpPr>
          <p:spPr>
            <a:xfrm>
              <a:off x="4547062" y="120685"/>
              <a:ext cx="5059911"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case1    : </a:t>
              </a:r>
              <a:r>
                <a:rPr lang="en-US" altLang="zh-CN" sz="1600" b="1" dirty="0">
                  <a:solidFill>
                    <a:schemeClr val="accent1"/>
                  </a:solidFill>
                  <a:latin typeface="Cascadia Code" panose="020B0609020000020004" pitchFamily="49" charset="0"/>
                  <a:ea typeface="Cascadia Code" panose="020B0609020000020004" pitchFamily="49" charset="0"/>
                  <a:cs typeface="Cascadia Code" panose="020B0609020000020004" pitchFamily="49" charset="0"/>
                </a:rPr>
                <a:t>HER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00B050"/>
                  </a:solidFill>
                  <a:latin typeface="Cascadia Code" panose="020B0609020000020004" pitchFamily="49" charset="0"/>
                  <a:ea typeface="Cascadia Code" panose="020B0609020000020004" pitchFamily="49" charset="0"/>
                  <a:cs typeface="Cascadia Code" panose="020B0609020000020004" pitchFamily="49" charset="0"/>
                </a:rPr>
                <a:t>linear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  + </a:t>
              </a:r>
              <a:r>
                <a:rPr lang="en-US" altLang="zh-CN" sz="160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LER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00B050"/>
                  </a:solidFill>
                  <a:latin typeface="Cascadia Code" panose="020B0609020000020004" pitchFamily="49" charset="0"/>
                  <a:ea typeface="Cascadia Code" panose="020B0609020000020004" pitchFamily="49" charset="0"/>
                  <a:cs typeface="Cascadia Code" panose="020B0609020000020004" pitchFamily="49" charset="0"/>
                </a:rPr>
                <a:t>linear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endParaRPr lang="en-US" altLang="zh-CN" sz="1600" b="1" dirty="0">
                <a:latin typeface="Cascadia Code" panose="020B0609020000020004" pitchFamily="49" charset="0"/>
                <a:ea typeface="Cascadia Code" panose="020B0609020000020004" pitchFamily="49" charset="0"/>
                <a:cs typeface="Cascadia Code" panose="020B0609020000020004" pitchFamily="49" charset="0"/>
              </a:endParaRPr>
            </a:p>
            <a:p>
              <a:pPr>
                <a:defRPr/>
              </a:pP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case2    : </a:t>
              </a:r>
              <a:r>
                <a:rPr lang="en-US" altLang="zh-CN" sz="1600" b="1" dirty="0">
                  <a:solidFill>
                    <a:schemeClr val="accent1"/>
                  </a:solidFill>
                  <a:latin typeface="Cascadia Code" panose="020B0609020000020004" pitchFamily="49" charset="0"/>
                  <a:ea typeface="Cascadia Code" panose="020B0609020000020004" pitchFamily="49" charset="0"/>
                  <a:cs typeface="Cascadia Code" panose="020B0609020000020004" pitchFamily="49" charset="0"/>
                </a:rPr>
                <a:t>HER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00B050"/>
                  </a:solidFill>
                  <a:latin typeface="Cascadia Code" panose="020B0609020000020004" pitchFamily="49" charset="0"/>
                  <a:ea typeface="Cascadia Code" panose="020B0609020000020004" pitchFamily="49" charset="0"/>
                  <a:cs typeface="Cascadia Code" panose="020B0609020000020004" pitchFamily="49" charset="0"/>
                </a:rPr>
                <a:t>linear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  + </a:t>
              </a:r>
              <a:r>
                <a:rPr lang="en-US" altLang="zh-CN" sz="160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LER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7030A0"/>
                  </a:solidFill>
                  <a:latin typeface="Cascadia Code" panose="020B0609020000020004" pitchFamily="49" charset="0"/>
                  <a:ea typeface="Cascadia Code" panose="020B0609020000020004" pitchFamily="49" charset="0"/>
                  <a:cs typeface="Cascadia Code" panose="020B0609020000020004" pitchFamily="49" charset="0"/>
                </a:rPr>
                <a:t>lattice</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endParaRPr lang="en-US" altLang="zh-CN" sz="1600" b="1" dirty="0">
                <a:latin typeface="Cascadia Code" panose="020B0609020000020004" pitchFamily="49" charset="0"/>
                <a:ea typeface="Cascadia Code" panose="020B0609020000020004" pitchFamily="49" charset="0"/>
                <a:cs typeface="Cascadia Code" panose="020B0609020000020004" pitchFamily="49" charset="0"/>
              </a:endParaRPr>
            </a:p>
            <a:p>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case3    : </a:t>
              </a:r>
              <a:r>
                <a:rPr lang="en-US" altLang="zh-CN" sz="1600" b="1" dirty="0">
                  <a:solidFill>
                    <a:schemeClr val="accent1"/>
                  </a:solidFill>
                  <a:latin typeface="Cascadia Code" panose="020B0609020000020004" pitchFamily="49" charset="0"/>
                  <a:ea typeface="Cascadia Code" panose="020B0609020000020004" pitchFamily="49" charset="0"/>
                  <a:cs typeface="Cascadia Code" panose="020B0609020000020004" pitchFamily="49" charset="0"/>
                </a:rPr>
                <a:t>HER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7030A0"/>
                  </a:solidFill>
                  <a:latin typeface="Cascadia Code" panose="020B0609020000020004" pitchFamily="49" charset="0"/>
                  <a:ea typeface="Cascadia Code" panose="020B0609020000020004" pitchFamily="49" charset="0"/>
                  <a:cs typeface="Cascadia Code" panose="020B0609020000020004" pitchFamily="49" charset="0"/>
                </a:rPr>
                <a:t>lattice</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 + </a:t>
              </a:r>
              <a:r>
                <a:rPr lang="en-US" altLang="zh-CN" sz="160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LER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00B050"/>
                  </a:solidFill>
                  <a:latin typeface="Cascadia Code" panose="020B0609020000020004" pitchFamily="49" charset="0"/>
                  <a:ea typeface="Cascadia Code" panose="020B0609020000020004" pitchFamily="49" charset="0"/>
                  <a:cs typeface="Cascadia Code" panose="020B0609020000020004" pitchFamily="49" charset="0"/>
                </a:rPr>
                <a:t>linear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endParaRPr lang="en-US" altLang="zh-CN" sz="1600" b="1" dirty="0">
                <a:latin typeface="Cascadia Code" panose="020B0609020000020004" pitchFamily="49" charset="0"/>
                <a:ea typeface="Cascadia Code" panose="020B0609020000020004" pitchFamily="49" charset="0"/>
                <a:cs typeface="Cascadia Code" panose="020B0609020000020004" pitchFamily="49" charset="0"/>
              </a:endParaRPr>
            </a:p>
            <a:p>
              <a:pPr>
                <a:defRPr/>
              </a:pP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case4    : </a:t>
              </a:r>
              <a:r>
                <a:rPr lang="en-US" altLang="zh-CN" sz="1600" b="1" dirty="0">
                  <a:solidFill>
                    <a:schemeClr val="accent1"/>
                  </a:solidFill>
                  <a:latin typeface="Cascadia Code" panose="020B0609020000020004" pitchFamily="49" charset="0"/>
                  <a:ea typeface="Cascadia Code" panose="020B0609020000020004" pitchFamily="49" charset="0"/>
                  <a:cs typeface="Cascadia Code" panose="020B0609020000020004" pitchFamily="49" charset="0"/>
                </a:rPr>
                <a:t>HER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7030A0"/>
                  </a:solidFill>
                  <a:latin typeface="Cascadia Code" panose="020B0609020000020004" pitchFamily="49" charset="0"/>
                  <a:ea typeface="Cascadia Code" panose="020B0609020000020004" pitchFamily="49" charset="0"/>
                  <a:cs typeface="Cascadia Code" panose="020B0609020000020004" pitchFamily="49" charset="0"/>
                </a:rPr>
                <a:t>lattice</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 + </a:t>
              </a:r>
              <a:r>
                <a:rPr lang="en-US" altLang="zh-CN" sz="160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LER</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r>
                <a:rPr lang="en-US" altLang="zh-CN" sz="1600" b="1" dirty="0">
                  <a:solidFill>
                    <a:srgbClr val="7030A0"/>
                  </a:solidFill>
                  <a:latin typeface="Cascadia Code" panose="020B0609020000020004" pitchFamily="49" charset="0"/>
                  <a:ea typeface="Cascadia Code" panose="020B0609020000020004" pitchFamily="49" charset="0"/>
                  <a:cs typeface="Cascadia Code" panose="020B0609020000020004" pitchFamily="49" charset="0"/>
                </a:rPr>
                <a:t>lattice</a:t>
              </a:r>
              <a:r>
                <a:rPr lang="en-US" altLang="zh-CN" sz="1600" b="1" dirty="0">
                  <a:latin typeface="Cascadia Code" panose="020B0609020000020004" pitchFamily="49" charset="0"/>
                  <a:ea typeface="Cascadia Code" panose="020B0609020000020004" pitchFamily="49" charset="0"/>
                  <a:cs typeface="Cascadia Code" panose="020B0609020000020004" pitchFamily="49" charset="0"/>
                </a:rPr>
                <a:t>)</a:t>
              </a:r>
              <a:endParaRPr lang="zh-CN" altLang="en-US" sz="1600" b="1" dirty="0">
                <a:latin typeface="Cascadia Code" panose="020B0609020000020004" pitchFamily="49" charset="0"/>
                <a:cs typeface="Cascadia Code" panose="020B0609020000020004" pitchFamily="49" charset="0"/>
              </a:endParaRPr>
            </a:p>
          </p:txBody>
        </p:sp>
        <p:pic>
          <p:nvPicPr>
            <p:cNvPr id="15" name="图片 14" descr="图片包含 图标&#10;&#10;AI 生成的内容可能不正确。"/>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9083" y="148167"/>
              <a:ext cx="1093810" cy="1022253"/>
            </a:xfrm>
            <a:prstGeom prst="rect">
              <a:avLst/>
            </a:prstGeom>
          </p:spPr>
        </p:pic>
      </p:grpSp>
      <p:pic>
        <p:nvPicPr>
          <p:cNvPr id="16" name="图片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49650" y="1092835"/>
            <a:ext cx="2451100" cy="1991360"/>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338455" y="1076325"/>
            <a:ext cx="2796540" cy="1911350"/>
          </a:xfrm>
          <a:prstGeom prst="rect">
            <a:avLst/>
          </a:prstGeom>
        </p:spPr>
      </p:pic>
      <p:sp>
        <p:nvSpPr>
          <p:cNvPr id="6" name="文本框 5"/>
          <p:cNvSpPr txBox="1"/>
          <p:nvPr/>
        </p:nvSpPr>
        <p:spPr>
          <a:xfrm>
            <a:off x="43180" y="700405"/>
            <a:ext cx="6828155" cy="273685"/>
          </a:xfrm>
          <a:prstGeom prst="rect">
            <a:avLst/>
          </a:prstGeom>
          <a:noFill/>
        </p:spPr>
        <p:txBody>
          <a:bodyPr wrap="square">
            <a:spAutoFit/>
          </a:bodyPr>
          <a:lstStyle/>
          <a:p>
            <a:pPr>
              <a:lnSpc>
                <a:spcPts val="1425"/>
              </a:lnSpc>
              <a:buNone/>
            </a:pPr>
            <a:r>
              <a:rPr lang="en-US" altLang="zh-CN" sz="1600" b="1" dirty="0">
                <a:solidFill>
                  <a:srgbClr val="FF0000"/>
                </a:solidFill>
                <a:effectLst/>
                <a:latin typeface="+mn-ea"/>
              </a:rPr>
              <a:t>HER_5781_60_1_cw60</a:t>
            </a:r>
            <a:r>
              <a:rPr lang="en-US" altLang="zh-CN" sz="1600" b="1" dirty="0">
                <a:solidFill>
                  <a:srgbClr val="FF0000"/>
                </a:solidFill>
                <a:effectLst/>
                <a:highlight>
                  <a:srgbClr val="FFFF00"/>
                </a:highlight>
                <a:latin typeface="+mn-ea"/>
              </a:rPr>
              <a:t>-can</a:t>
            </a:r>
            <a:r>
              <a:rPr lang="en-US" altLang="zh-CN" sz="1600" b="1" dirty="0">
                <a:solidFill>
                  <a:srgbClr val="FF0000"/>
                </a:solidFill>
                <a:effectLst/>
                <a:latin typeface="+mn-ea"/>
              </a:rPr>
              <a:t>.lat </a:t>
            </a:r>
            <a:r>
              <a:rPr lang="en-US" altLang="zh-CN" sz="1600" b="1" dirty="0">
                <a:solidFill>
                  <a:schemeClr val="accent1"/>
                </a:solidFill>
                <a:latin typeface="+mn-ea"/>
              </a:rPr>
              <a:t>&amp;</a:t>
            </a:r>
            <a:r>
              <a:rPr lang="en-US" altLang="zh-CN" sz="1600" b="1" dirty="0">
                <a:solidFill>
                  <a:srgbClr val="FF0000"/>
                </a:solidFill>
                <a:latin typeface="+mn-ea"/>
              </a:rPr>
              <a:t> </a:t>
            </a:r>
            <a:r>
              <a:rPr lang="en-US" altLang="zh-CN" sz="1600" b="1" dirty="0">
                <a:solidFill>
                  <a:srgbClr val="FF0000"/>
                </a:solidFill>
                <a:effectLst/>
                <a:latin typeface="+mn-ea"/>
              </a:rPr>
              <a:t>sler_1802_60_1_v2.sad</a:t>
            </a:r>
            <a:endParaRPr lang="en-US" altLang="zh-CN" sz="1600" b="1" dirty="0">
              <a:solidFill>
                <a:srgbClr val="FF0000"/>
              </a:solidFill>
              <a:effectLst/>
              <a:latin typeface="+mn-ea"/>
            </a:endParaRPr>
          </a:p>
        </p:txBody>
      </p:sp>
      <p:sp>
        <p:nvSpPr>
          <p:cNvPr id="18" name="文本框 17"/>
          <p:cNvSpPr txBox="1"/>
          <p:nvPr/>
        </p:nvSpPr>
        <p:spPr>
          <a:xfrm>
            <a:off x="6494781" y="1427206"/>
            <a:ext cx="4999046" cy="1198880"/>
          </a:xfrm>
          <a:prstGeom prst="rect">
            <a:avLst/>
          </a:prstGeom>
          <a:noFill/>
        </p:spPr>
        <p:txBody>
          <a:bodyPr wrap="square">
            <a:spAutoFit/>
          </a:bodyPr>
          <a:lstStyle/>
          <a:p>
            <a:pPr>
              <a:defRPr/>
            </a:pPr>
            <a:br>
              <a:rPr lang="en-US" altLang="zh-CN" sz="2000" dirty="0"/>
            </a:br>
            <a:r>
              <a:rPr lang="en-US" altLang="zh-CN" sz="1600" dirty="0"/>
              <a:t>The imperfect HER lattice leads to enhanced vertical beam size growth and greater luminosity loss.</a:t>
            </a:r>
            <a:endParaRPr lang="en-US" altLang="zh-CN" sz="2000" b="1" dirty="0"/>
          </a:p>
          <a:p>
            <a:pPr lvl="0">
              <a:defRPr/>
            </a:pPr>
            <a:endParaRPr lang="zh-CN" altLang="en-US" sz="2000" b="1" dirty="0"/>
          </a:p>
        </p:txBody>
      </p:sp>
      <p:sp>
        <p:nvSpPr>
          <p:cNvPr id="5" name="文本框 4"/>
          <p:cNvSpPr txBox="1"/>
          <p:nvPr/>
        </p:nvSpPr>
        <p:spPr>
          <a:xfrm>
            <a:off x="9953625" y="5685790"/>
            <a:ext cx="1764030" cy="368300"/>
          </a:xfrm>
          <a:prstGeom prst="rect">
            <a:avLst/>
          </a:prstGeom>
          <a:noFill/>
        </p:spPr>
        <p:txBody>
          <a:bodyPr wrap="square" rtlCol="0">
            <a:spAutoFit/>
          </a:bodyPr>
          <a:p>
            <a:r>
              <a:rPr lang="en-US" altLang="zh-CN"/>
              <a:t>Zhiyuan Li</a:t>
            </a:r>
            <a:endParaRPr lang="en-US" altLang="zh-CN"/>
          </a:p>
        </p:txBody>
      </p:sp>
      <p:sp>
        <p:nvSpPr>
          <p:cNvPr id="23" name="文本框 22"/>
          <p:cNvSpPr txBox="1"/>
          <p:nvPr/>
        </p:nvSpPr>
        <p:spPr>
          <a:xfrm>
            <a:off x="306070" y="35560"/>
            <a:ext cx="7047230" cy="485775"/>
          </a:xfrm>
          <a:prstGeom prst="rect">
            <a:avLst/>
          </a:prstGeom>
          <a:noFill/>
        </p:spPr>
        <p:txBody>
          <a:bodyPr wrap="square" rtlCol="0">
            <a:noAutofit/>
          </a:bodyPr>
          <a:p>
            <a:r>
              <a:rPr lang="en-US" altLang="zh-CN" sz="2800">
                <a:solidFill>
                  <a:schemeClr val="accent1"/>
                </a:solidFill>
                <a:sym typeface="+mn-ea"/>
              </a:rPr>
              <a:t>Lattice with error</a:t>
            </a:r>
            <a:r>
              <a:rPr lang="en-US" altLang="zh-CN" sz="2800">
                <a:sym typeface="+mn-ea"/>
              </a:rPr>
              <a:t>  </a:t>
            </a:r>
            <a:endParaRPr lang="en-US" altLang="zh-CN" sz="280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13715" y="1125220"/>
            <a:ext cx="11339830" cy="3557270"/>
          </a:xfrm>
          <a:prstGeom prst="rect">
            <a:avLst/>
          </a:prstGeom>
          <a:noFill/>
        </p:spPr>
        <p:txBody>
          <a:bodyPr wrap="square" rtlCol="0">
            <a:noAutofit/>
          </a:bodyPr>
          <a:p>
            <a:pPr indent="0">
              <a:buFont typeface="Wingdings" panose="05000000000000000000" charset="0"/>
              <a:buNone/>
            </a:pPr>
            <a:endParaRPr lang="en-US" altLang="zh-CN"/>
          </a:p>
          <a:p>
            <a:pPr marL="285750" indent="-285750">
              <a:buFont typeface="Wingdings" panose="05000000000000000000" charset="0"/>
              <a:buChar char="l"/>
            </a:pPr>
            <a:r>
              <a:rPr lang="en-US" altLang="zh-CN"/>
              <a:t>HER chromatic coupling strongly drives vertical emittance growth and luminosity loss at low currents;        In contrast, chromatic coupling in the LER has a much weaker effect</a:t>
            </a:r>
            <a:endParaRPr lang="en-US" altLang="zh-CN"/>
          </a:p>
          <a:p>
            <a:pPr indent="0">
              <a:buFont typeface="Wingdings" panose="05000000000000000000" charset="0"/>
              <a:buNone/>
            </a:pPr>
            <a:endParaRPr lang="en-US" altLang="zh-CN"/>
          </a:p>
          <a:p>
            <a:pPr marL="285750" indent="-285750">
              <a:buFont typeface="Wingdings" panose="05000000000000000000" charset="0"/>
              <a:buChar char="l"/>
            </a:pPr>
            <a:r>
              <a:rPr lang="en-US" altLang="zh-CN">
                <a:sym typeface="+mn-ea"/>
              </a:rPr>
              <a:t>The luminosity impact of the </a:t>
            </a:r>
            <a:r>
              <a:rPr lang="en-US" altLang="zh-CN">
                <a:sym typeface="+mn-ea"/>
              </a:rPr>
              <a:t>p</a:t>
            </a:r>
            <a:r>
              <a:rPr lang="en-US" altLang="zh-CN" baseline="-25000">
                <a:sym typeface="+mn-ea"/>
              </a:rPr>
              <a:t>y</a:t>
            </a:r>
            <a:r>
              <a:rPr lang="en-US" altLang="zh-CN">
                <a:sym typeface="+mn-ea"/>
              </a:rPr>
              <a:t>3 </a:t>
            </a:r>
            <a:r>
              <a:rPr lang="en-US" altLang="zh-CN">
                <a:sym typeface="+mn-ea"/>
              </a:rPr>
              <a:t> error is reduced when HER chromatic coupling is strong.</a:t>
            </a:r>
            <a:endParaRPr lang="en-US" altLang="zh-CN">
              <a:sym typeface="+mn-ea"/>
            </a:endParaRPr>
          </a:p>
          <a:p>
            <a:pPr marL="285750" indent="-285750">
              <a:buFont typeface="Wingdings" panose="05000000000000000000" charset="0"/>
              <a:buChar char="l"/>
            </a:pPr>
            <a:endParaRPr lang="en-US" altLang="zh-CN">
              <a:sym typeface="+mn-ea"/>
            </a:endParaRPr>
          </a:p>
          <a:p>
            <a:pPr marL="285750" indent="-285750">
              <a:buFont typeface="Wingdings" panose="05000000000000000000" charset="0"/>
              <a:buChar char="l"/>
            </a:pPr>
            <a:r>
              <a:rPr lang="en-US" altLang="zh-CN">
                <a:sym typeface="+mn-ea"/>
              </a:rPr>
              <a:t>At low beam currents, ZL and coupling  cause a noticeable reduction in luminosity; ZT has negligible effect.</a:t>
            </a:r>
            <a:endParaRPr lang="en-US" altLang="zh-CN"/>
          </a:p>
          <a:p>
            <a:pPr indent="0">
              <a:buFont typeface="Wingdings" panose="05000000000000000000" charset="0"/>
              <a:buNone/>
            </a:pPr>
            <a:r>
              <a:rPr lang="en-US" altLang="zh-CN">
                <a:sym typeface="+mn-ea"/>
              </a:rPr>
              <a:t>    At high beam currents, the luminosity degradation is primarily caused by ZT (Y-Z instability). The larger   asymmetric-tune and chromaticity can recover the luminosity.</a:t>
            </a:r>
            <a:endParaRPr lang="en-US" altLang="zh-CN">
              <a:sym typeface="+mn-ea"/>
            </a:endParaRPr>
          </a:p>
          <a:p>
            <a:pPr indent="0">
              <a:buFont typeface="Wingdings" panose="05000000000000000000" charset="0"/>
              <a:buNone/>
            </a:pPr>
            <a:endParaRPr lang="en-US" altLang="zh-CN">
              <a:sym typeface="+mn-ea"/>
            </a:endParaRPr>
          </a:p>
          <a:p>
            <a:pPr marL="285750" indent="-285750">
              <a:buFont typeface="Wingdings" panose="05000000000000000000" charset="0"/>
              <a:buChar char="l"/>
            </a:pPr>
            <a:r>
              <a:rPr lang="en-US" altLang="zh-CN">
                <a:sym typeface="+mn-ea"/>
              </a:rPr>
              <a:t>Including the lattice lowers luminosity by ~30%; with HER lattice errors, the loss is even larger.</a:t>
            </a:r>
            <a:endParaRPr lang="en-US" altLang="zh-CN">
              <a:sym typeface="+mn-ea"/>
            </a:endParaRPr>
          </a:p>
          <a:p>
            <a:pPr indent="0">
              <a:buFont typeface="Wingdings" panose="05000000000000000000" charset="0"/>
              <a:buNone/>
            </a:pPr>
            <a:r>
              <a:rPr lang="en-US" altLang="zh-CN">
                <a:sym typeface="+mn-ea"/>
              </a:rPr>
              <a:t> </a:t>
            </a:r>
            <a:endParaRPr lang="en-US" altLang="zh-CN"/>
          </a:p>
          <a:p>
            <a:pPr marL="285750" indent="-285750">
              <a:buFont typeface="Wingdings" panose="05000000000000000000" charset="0"/>
              <a:buChar char="l"/>
            </a:pPr>
            <a:endParaRPr lang="en-US" altLang="zh-CN">
              <a:sym typeface="+mn-ea"/>
            </a:endParaRPr>
          </a:p>
          <a:p>
            <a:pPr marL="285750" indent="-285750">
              <a:buFont typeface="Wingdings" panose="05000000000000000000" charset="0"/>
              <a:buChar char="l"/>
            </a:pPr>
            <a:endParaRPr lang="zh-CN" altLang="en-US"/>
          </a:p>
          <a:p>
            <a:pPr marL="285750" indent="-285750">
              <a:buFont typeface="Wingdings" panose="05000000000000000000" charset="0"/>
              <a:buChar char="l"/>
            </a:pPr>
            <a:endParaRPr lang="zh-CN" altLang="en-US"/>
          </a:p>
        </p:txBody>
      </p:sp>
      <p:sp>
        <p:nvSpPr>
          <p:cNvPr id="4" name="文本框 3"/>
          <p:cNvSpPr txBox="1"/>
          <p:nvPr/>
        </p:nvSpPr>
        <p:spPr>
          <a:xfrm>
            <a:off x="341630" y="285750"/>
            <a:ext cx="4064000" cy="521970"/>
          </a:xfrm>
          <a:prstGeom prst="rect">
            <a:avLst/>
          </a:prstGeom>
          <a:noFill/>
        </p:spPr>
        <p:txBody>
          <a:bodyPr wrap="square" rtlCol="0">
            <a:spAutoFit/>
          </a:bodyPr>
          <a:p>
            <a:r>
              <a:rPr lang="en-US" altLang="zh-CN" sz="2800">
                <a:solidFill>
                  <a:schemeClr val="accent1"/>
                </a:solidFill>
                <a:sym typeface="+mn-ea"/>
              </a:rPr>
              <a:t>Summary</a:t>
            </a:r>
            <a:endParaRPr lang="en-US" altLang="zh-CN" sz="2800">
              <a:solidFill>
                <a:schemeClr val="accent1"/>
              </a:solidFill>
              <a:sym typeface="+mn-ea"/>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1"/>
            </p:custDataLst>
          </p:nvPr>
        </p:nvSpPr>
        <p:spPr>
          <a:xfrm>
            <a:off x="1940560" y="1699895"/>
            <a:ext cx="7651115" cy="2196465"/>
          </a:xfrm>
        </p:spPr>
        <p:txBody>
          <a:bodyPr/>
          <a:p>
            <a:pPr algn="ctr"/>
            <a:r>
              <a:rPr lang="en-US" altLang="zh-CN" sz="3200">
                <a:solidFill>
                  <a:srgbClr val="FF0000"/>
                </a:solidFill>
              </a:rPr>
              <a:t>Thank you for your attention!</a:t>
            </a:r>
            <a:endParaRPr lang="en-US" altLang="zh-CN" sz="320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7262495" y="3429000"/>
            <a:ext cx="4733925" cy="3116680"/>
            <a:chOff x="11464" y="4723"/>
            <a:chExt cx="7519" cy="6306"/>
          </a:xfrm>
        </p:grpSpPr>
        <p:pic>
          <p:nvPicPr>
            <p:cNvPr id="4" name="图片 3"/>
            <p:cNvPicPr>
              <a:picLocks noChangeAspect="1"/>
            </p:cNvPicPr>
            <p:nvPr/>
          </p:nvPicPr>
          <p:blipFill>
            <a:blip r:embed="rId1"/>
            <a:stretch>
              <a:fillRect/>
            </a:stretch>
          </p:blipFill>
          <p:spPr>
            <a:xfrm>
              <a:off x="11464" y="4723"/>
              <a:ext cx="7519" cy="5570"/>
            </a:xfrm>
            <a:prstGeom prst="rect">
              <a:avLst/>
            </a:prstGeom>
          </p:spPr>
        </p:pic>
        <p:sp>
          <p:nvSpPr>
            <p:cNvPr id="5" name="文本框 4"/>
            <p:cNvSpPr txBox="1"/>
            <p:nvPr/>
          </p:nvSpPr>
          <p:spPr>
            <a:xfrm>
              <a:off x="13028" y="9973"/>
              <a:ext cx="4305" cy="1056"/>
            </a:xfrm>
            <a:prstGeom prst="rect">
              <a:avLst/>
            </a:prstGeom>
            <a:noFill/>
          </p:spPr>
          <p:txBody>
            <a:bodyPr wrap="square" rtlCol="0">
              <a:spAutoFit/>
            </a:bodyPr>
            <a:p>
              <a:r>
                <a:rPr lang="en-US" altLang="zh-CN" sz="1400"/>
                <a:t>Schematic view of SuperKEKB</a:t>
              </a:r>
              <a:endParaRPr lang="en-US" altLang="zh-CN" sz="1400"/>
            </a:p>
            <a:p>
              <a:r>
                <a:rPr lang="en-US" altLang="zh-CN" sz="1400"/>
                <a:t>https://arxiv.org/pdf/1809.01958</a:t>
              </a:r>
              <a:endParaRPr lang="en-US" altLang="zh-CN" sz="1400"/>
            </a:p>
          </p:txBody>
        </p:sp>
      </p:grpSp>
      <p:sp>
        <p:nvSpPr>
          <p:cNvPr id="2" name="标题 1"/>
          <p:cNvSpPr>
            <a:spLocks noGrp="1"/>
          </p:cNvSpPr>
          <p:nvPr>
            <p:ph type="title"/>
            <p:custDataLst>
              <p:tags r:id="rId2"/>
            </p:custDataLst>
          </p:nvPr>
        </p:nvSpPr>
        <p:spPr>
          <a:xfrm>
            <a:off x="502990" y="159455"/>
            <a:ext cx="10969200" cy="705600"/>
          </a:xfrm>
        </p:spPr>
        <p:txBody>
          <a:bodyPr/>
          <a:p>
            <a:r>
              <a:rPr lang="en-US" altLang="zh-CN">
                <a:solidFill>
                  <a:schemeClr val="accent1"/>
                </a:solidFill>
              </a:rPr>
              <a:t>Introduction-</a:t>
            </a:r>
            <a:r>
              <a:rPr lang="en-US" altLang="zh-CN" sz="2400">
                <a:solidFill>
                  <a:schemeClr val="accent1"/>
                </a:solidFill>
              </a:rPr>
              <a:t>SuperKEKB</a:t>
            </a:r>
            <a:endParaRPr lang="en-US" altLang="zh-CN" sz="2400">
              <a:solidFill>
                <a:schemeClr val="accent1"/>
              </a:solidFill>
            </a:endParaRPr>
          </a:p>
        </p:txBody>
      </p:sp>
      <mc:AlternateContent xmlns:mc="http://schemas.openxmlformats.org/markup-compatibility/2006">
        <mc:Choice xmlns:a14="http://schemas.microsoft.com/office/drawing/2010/main" Requires="a14">
          <p:sp>
            <p:nvSpPr>
              <p:cNvPr id="3" name="文本框 2"/>
              <p:cNvSpPr txBox="1"/>
              <p:nvPr/>
            </p:nvSpPr>
            <p:spPr>
              <a:xfrm>
                <a:off x="420370" y="932180"/>
                <a:ext cx="10448925" cy="3077210"/>
              </a:xfrm>
              <a:prstGeom prst="rect">
                <a:avLst/>
              </a:prstGeom>
              <a:noFill/>
            </p:spPr>
            <p:txBody>
              <a:bodyPr wrap="square" rtlCol="0">
                <a:noAutofit/>
              </a:bodyPr>
              <a:p>
                <a:pPr indent="0" fontAlgn="auto">
                  <a:lnSpc>
                    <a:spcPct val="100000"/>
                  </a:lnSpc>
                </a:pPr>
                <a:r>
                  <a:rPr lang="en-US" altLang="zh-CN"/>
                  <a:t>     </a:t>
                </a:r>
                <a:r>
                  <a:rPr lang="en-US" altLang="zh-CN" sz="1600"/>
                  <a:t> Future circular electron–positron colliders—such as the CEPC and FCC—commonly adopt a large crossing-angle "crab waist" collision scheme, with SuperKEKB serving as a prime example.</a:t>
                </a:r>
                <a:endParaRPr lang="en-US" altLang="zh-CN" sz="1600"/>
              </a:p>
              <a:p>
                <a:pPr indent="0" fontAlgn="auto">
                  <a:lnSpc>
                    <a:spcPct val="100000"/>
                  </a:lnSpc>
                </a:pPr>
                <a:endParaRPr lang="en-US" altLang="zh-CN" sz="1600"/>
              </a:p>
              <a:p>
                <a:pPr indent="0" fontAlgn="auto">
                  <a:lnSpc>
                    <a:spcPct val="100000"/>
                  </a:lnSpc>
                </a:pPr>
                <a:r>
                  <a:rPr lang="en-US" altLang="zh-CN" sz="1600" dirty="0">
                    <a:solidFill>
                      <a:srgbClr val="FF0000"/>
                    </a:solidFill>
                  </a:rPr>
                  <a:t>     </a:t>
                </a:r>
                <a:r>
                  <a:rPr lang="en-US" altLang="zh-CN" sz="1600"/>
                  <a:t>  SuperKEKB uses a nano-beam scheme with superconducting final focus magnets, reducing the vertical beam size at the IP to 1/20 of KEKB’s. Its design luminosity is </a:t>
                </a:r>
                <a14:m>
                  <m:oMath xmlns:m="http://schemas.openxmlformats.org/officeDocument/2006/math">
                    <m:r>
                      <a:rPr lang="en-US" altLang="zh-CN" sz="1600">
                        <a:latin typeface="Cambria Math" panose="02040503050406030204" charset="0"/>
                      </a:rPr>
                      <m:t>8</m:t>
                    </m:r>
                    <m:r>
                      <a:rPr lang="en-US" altLang="zh-CN" sz="1600">
                        <a:latin typeface="Cambria Math" panose="02040503050406030204" charset="0"/>
                      </a:rPr>
                      <m:t>×</m:t>
                    </m:r>
                    <m:sSup>
                      <m:sSupPr>
                        <m:ctrlPr>
                          <a:rPr lang="en-US" altLang="zh-CN" sz="1600"/>
                        </m:ctrlPr>
                      </m:sSupPr>
                      <m:e>
                        <m:r>
                          <a:rPr lang="en-US" altLang="zh-CN" sz="1600">
                            <a:latin typeface="Cambria Math" panose="02040503050406030204" charset="0"/>
                          </a:rPr>
                          <m:t>10</m:t>
                        </m:r>
                      </m:e>
                      <m:sup>
                        <m:r>
                          <a:rPr lang="en-US" altLang="zh-CN" sz="1600">
                            <a:latin typeface="Cambria Math" panose="02040503050406030204" charset="0"/>
                          </a:rPr>
                          <m:t>35</m:t>
                        </m:r>
                      </m:sup>
                    </m:sSup>
                    <m:r>
                      <a:rPr lang="en-US" altLang="zh-CN" sz="1600">
                        <a:latin typeface="Cambria Math" panose="02040503050406030204" charset="0"/>
                      </a:rPr>
                      <m:t> </m:t>
                    </m:r>
                    <m:sSup>
                      <m:sSupPr>
                        <m:ctrlPr>
                          <a:rPr lang="en-US" altLang="zh-CN" sz="1600"/>
                        </m:ctrlPr>
                      </m:sSupPr>
                      <m:e>
                        <m:r>
                          <a:rPr lang="en-US" altLang="zh-CN" sz="1600">
                            <a:latin typeface="Cambria Math" panose="02040503050406030204" charset="0"/>
                          </a:rPr>
                          <m:t>𝑐𝑚</m:t>
                        </m:r>
                      </m:e>
                      <m:sup>
                        <m:r>
                          <a:rPr lang="en-US" altLang="zh-CN" sz="1600">
                            <a:latin typeface="Cambria Math" panose="02040503050406030204" charset="0"/>
                          </a:rPr>
                          <m:t>−</m:t>
                        </m:r>
                        <m:r>
                          <a:rPr lang="en-US" altLang="zh-CN" sz="1600">
                            <a:latin typeface="Cambria Math" panose="02040503050406030204" charset="0"/>
                          </a:rPr>
                          <m:t>2</m:t>
                        </m:r>
                      </m:sup>
                    </m:sSup>
                    <m:sSup>
                      <m:sSupPr>
                        <m:ctrlPr>
                          <a:rPr lang="en-US" altLang="zh-CN" sz="1600"/>
                        </m:ctrlPr>
                      </m:sSupPr>
                      <m:e>
                        <m:r>
                          <a:rPr lang="en-US" altLang="zh-CN" sz="1600">
                            <a:latin typeface="Cambria Math" panose="02040503050406030204" charset="0"/>
                          </a:rPr>
                          <m:t>𝑠</m:t>
                        </m:r>
                      </m:e>
                      <m:sup>
                        <m:r>
                          <a:rPr lang="en-US" altLang="zh-CN" sz="1600">
                            <a:latin typeface="Cambria Math" panose="02040503050406030204" charset="0"/>
                          </a:rPr>
                          <m:t>−</m:t>
                        </m:r>
                        <m:r>
                          <a:rPr lang="en-US" altLang="zh-CN" sz="1600">
                            <a:latin typeface="Cambria Math" panose="02040503050406030204" charset="0"/>
                          </a:rPr>
                          <m:t>1</m:t>
                        </m:r>
                      </m:sup>
                    </m:sSup>
                  </m:oMath>
                </a14:m>
                <a:r>
                  <a:rPr lang="en-US" altLang="zh-CN" sz="1600"/>
                  <a:t>, 40× higher than KEKB’s record.</a:t>
                </a:r>
                <a:endParaRPr lang="en-US" altLang="zh-CN" sz="1600"/>
              </a:p>
              <a:p>
                <a:pPr indent="0" fontAlgn="auto">
                  <a:lnSpc>
                    <a:spcPct val="100000"/>
                  </a:lnSpc>
                </a:pPr>
                <a:endParaRPr lang="en-US" altLang="zh-CN" sz="1600"/>
              </a:p>
              <a:p>
                <a:pPr indent="0" fontAlgn="auto">
                  <a:lnSpc>
                    <a:spcPct val="100000"/>
                  </a:lnSpc>
                </a:pPr>
                <a:r>
                  <a:rPr lang="en-US" altLang="zh-CN" sz="1600"/>
                  <a:t>       However, in actual operation, SuperKEKB faces significant challenges that severely limit its performance. As of December 27, 2024, the achieved peak luminosity was </a:t>
                </a:r>
                <a:r>
                  <a:rPr lang="en-US" altLang="zh-CN" sz="1600">
                    <a:sym typeface="+mn-ea"/>
                  </a:rPr>
                  <a:t> </a:t>
                </a:r>
                <a14:m>
                  <m:oMath xmlns:m="http://schemas.openxmlformats.org/officeDocument/2006/math">
                    <m:r>
                      <a:rPr lang="en-US" altLang="zh-CN" sz="1600">
                        <a:latin typeface="Cambria Math" panose="02040503050406030204" charset="0"/>
                      </a:rPr>
                      <m:t>5</m:t>
                    </m:r>
                    <m:r>
                      <a:rPr lang="en-US" altLang="zh-CN" sz="1600">
                        <a:latin typeface="Cambria Math" panose="02040503050406030204" charset="0"/>
                      </a:rPr>
                      <m:t>.</m:t>
                    </m:r>
                    <m:r>
                      <a:rPr lang="en-US" altLang="zh-CN" sz="1600">
                        <a:latin typeface="Cambria Math" panose="02040503050406030204" charset="0"/>
                      </a:rPr>
                      <m:t>11</m:t>
                    </m:r>
                    <m:r>
                      <a:rPr lang="en-US" altLang="zh-CN" sz="1600">
                        <a:latin typeface="Cambria Math" panose="02040503050406030204" charset="0"/>
                      </a:rPr>
                      <m:t>×</m:t>
                    </m:r>
                    <m:sSup>
                      <m:sSupPr>
                        <m:ctrlPr>
                          <a:rPr lang="en-US" altLang="zh-CN" sz="1600"/>
                        </m:ctrlPr>
                      </m:sSupPr>
                      <m:e>
                        <m:r>
                          <a:rPr lang="en-US" altLang="zh-CN" sz="1600">
                            <a:latin typeface="Cambria Math" panose="02040503050406030204" charset="0"/>
                          </a:rPr>
                          <m:t>10</m:t>
                        </m:r>
                      </m:e>
                      <m:sup>
                        <m:r>
                          <a:rPr lang="en-US" altLang="zh-CN" sz="1600">
                            <a:latin typeface="Cambria Math" panose="02040503050406030204" charset="0"/>
                          </a:rPr>
                          <m:t>34</m:t>
                        </m:r>
                      </m:sup>
                    </m:sSup>
                    <m:r>
                      <a:rPr lang="en-US" altLang="zh-CN" sz="1600">
                        <a:latin typeface="Cambria Math" panose="02040503050406030204" charset="0"/>
                      </a:rPr>
                      <m:t> </m:t>
                    </m:r>
                    <m:sSup>
                      <m:sSupPr>
                        <m:ctrlPr>
                          <a:rPr lang="en-US" altLang="zh-CN" sz="1600"/>
                        </m:ctrlPr>
                      </m:sSupPr>
                      <m:e>
                        <m:r>
                          <a:rPr lang="en-US" altLang="zh-CN" sz="1600">
                            <a:latin typeface="Cambria Math" panose="02040503050406030204" charset="0"/>
                          </a:rPr>
                          <m:t>𝑐𝑚</m:t>
                        </m:r>
                      </m:e>
                      <m:sup>
                        <m:r>
                          <a:rPr lang="en-US" altLang="zh-CN" sz="1600">
                            <a:latin typeface="Cambria Math" panose="02040503050406030204" charset="0"/>
                          </a:rPr>
                          <m:t>−</m:t>
                        </m:r>
                        <m:r>
                          <a:rPr lang="en-US" altLang="zh-CN" sz="1600">
                            <a:latin typeface="Cambria Math" panose="02040503050406030204" charset="0"/>
                          </a:rPr>
                          <m:t>2</m:t>
                        </m:r>
                      </m:sup>
                    </m:sSup>
                    <m:sSup>
                      <m:sSupPr>
                        <m:ctrlPr>
                          <a:rPr lang="en-US" altLang="zh-CN" sz="1600"/>
                        </m:ctrlPr>
                      </m:sSupPr>
                      <m:e>
                        <m:r>
                          <a:rPr lang="en-US" altLang="zh-CN" sz="1600">
                            <a:latin typeface="Cambria Math" panose="02040503050406030204" charset="0"/>
                          </a:rPr>
                          <m:t>𝑠</m:t>
                        </m:r>
                      </m:e>
                      <m:sup>
                        <m:r>
                          <a:rPr lang="en-US" altLang="zh-CN" sz="1600">
                            <a:latin typeface="Cambria Math" panose="02040503050406030204" charset="0"/>
                          </a:rPr>
                          <m:t>−</m:t>
                        </m:r>
                        <m:r>
                          <a:rPr lang="en-US" altLang="zh-CN" sz="1600">
                            <a:latin typeface="Cambria Math" panose="02040503050406030204" charset="0"/>
                          </a:rPr>
                          <m:t>1</m:t>
                        </m:r>
                      </m:sup>
                    </m:sSup>
                  </m:oMath>
                </a14:m>
                <a:r>
                  <a:rPr lang="en-US" altLang="zh-CN" sz="1600"/>
                  <a:t> —still far below the design goal. This liminosity was obtained with beam currents only at half of the design intensity. Reaching the target luminosity will require extensive and prolonged commissioning efforts.</a:t>
                </a:r>
                <a:endParaRPr lang="en-US" altLang="zh-CN" sz="1600"/>
              </a:p>
              <a:p>
                <a:pPr indent="0" fontAlgn="auto">
                  <a:lnSpc>
                    <a:spcPct val="150000"/>
                  </a:lnSpc>
                </a:pPr>
                <a:endParaRPr lang="en-US" altLang="zh-CN" sz="1600" dirty="0">
                  <a:solidFill>
                    <a:srgbClr val="FF0000"/>
                  </a:solidFill>
                </a:endParaRPr>
              </a:p>
              <a:p>
                <a:pPr indent="0" fontAlgn="auto">
                  <a:lnSpc>
                    <a:spcPct val="150000"/>
                  </a:lnSpc>
                </a:pPr>
                <a:endParaRPr lang="zh-CN" altLang="en-US" sz="1600"/>
              </a:p>
            </p:txBody>
          </p:sp>
        </mc:Choice>
        <mc:Fallback>
          <p:sp>
            <p:nvSpPr>
              <p:cNvPr id="3" name="文本框 2"/>
              <p:cNvSpPr txBox="1">
                <a:spLocks noRot="1" noChangeAspect="1" noMove="1" noResize="1" noEditPoints="1" noAdjustHandles="1" noChangeArrowheads="1" noChangeShapeType="1" noTextEdit="1"/>
              </p:cNvSpPr>
              <p:nvPr/>
            </p:nvSpPr>
            <p:spPr>
              <a:xfrm>
                <a:off x="420370" y="932180"/>
                <a:ext cx="10448925" cy="3077210"/>
              </a:xfrm>
              <a:prstGeom prst="rect">
                <a:avLst/>
              </a:prstGeom>
              <a:blipFill rotWithShape="1">
                <a:blip r:embed="rId3"/>
                <a:stretch>
                  <a:fillRect b="-6273"/>
                </a:stretch>
              </a:blipFill>
            </p:spPr>
            <p:txBody>
              <a:bodyPr/>
              <a:lstStyle/>
              <a:p>
                <a:r>
                  <a:rPr lang="zh-CN" altLang="en-US">
                    <a:noFill/>
                  </a:rPr>
                  <a:t> </a:t>
                </a:r>
              </a:p>
            </p:txBody>
          </p:sp>
        </mc:Fallback>
      </mc:AlternateContent>
      <p:grpSp>
        <p:nvGrpSpPr>
          <p:cNvPr id="27" name="组合 26"/>
          <p:cNvGrpSpPr/>
          <p:nvPr/>
        </p:nvGrpSpPr>
        <p:grpSpPr>
          <a:xfrm>
            <a:off x="86995" y="4319270"/>
            <a:ext cx="6647815" cy="1646237"/>
            <a:chOff x="393" y="7155"/>
            <a:chExt cx="10634" cy="2653"/>
          </a:xfrm>
        </p:grpSpPr>
        <p:sp>
          <p:nvSpPr>
            <p:cNvPr id="18" name="文本框 17"/>
            <p:cNvSpPr txBox="1"/>
            <p:nvPr/>
          </p:nvSpPr>
          <p:spPr>
            <a:xfrm>
              <a:off x="6857" y="8986"/>
              <a:ext cx="4170" cy="742"/>
            </a:xfrm>
            <a:prstGeom prst="rect">
              <a:avLst/>
            </a:prstGeom>
            <a:noFill/>
          </p:spPr>
          <p:txBody>
            <a:bodyPr wrap="square" rtlCol="0">
              <a:spAutoFit/>
            </a:bodyPr>
            <a:p>
              <a:r>
                <a:rPr lang="en-US" altLang="zh-CN" sz="1200"/>
                <a:t>SuperKEKB nano-beam  scheme:</a:t>
              </a:r>
              <a:endParaRPr lang="en-US" altLang="zh-CN" sz="1200"/>
            </a:p>
            <a:p>
              <a:r>
                <a:rPr lang="en-US" altLang="zh-CN" sz="1200"/>
                <a:t>large angle,</a:t>
              </a:r>
              <a:r>
                <a:rPr lang="en-US" altLang="zh-CN" sz="1200">
                  <a:solidFill>
                    <a:srgbClr val="FF0000"/>
                  </a:solidFill>
                </a:rPr>
                <a:t> low</a:t>
              </a:r>
              <a:r>
                <a:rPr lang="en-US" altLang="en-US" sz="1200">
                  <a:solidFill>
                    <a:srgbClr val="FF0000"/>
                  </a:solidFill>
                </a:rPr>
                <a:t> </a:t>
              </a:r>
              <a:r>
                <a:rPr lang="en-US" altLang="zh-CN" sz="1200">
                  <a:solidFill>
                    <a:srgbClr val="FF0000"/>
                  </a:solidFill>
                </a:rPr>
                <a:t>emittance,</a:t>
              </a:r>
              <a:r>
                <a:rPr lang="en-US" altLang="en-US" sz="1200">
                  <a:solidFill>
                    <a:srgbClr val="FF0000"/>
                  </a:solidFill>
                </a:rPr>
                <a:t> </a:t>
              </a:r>
              <a:r>
                <a:rPr lang="en-US" altLang="zh-CN" sz="1200">
                  <a:solidFill>
                    <a:srgbClr val="FF0000"/>
                  </a:solidFill>
                </a:rPr>
                <a:t>low beta</a:t>
              </a:r>
              <a:endParaRPr lang="en-US" altLang="zh-CN" sz="1200">
                <a:solidFill>
                  <a:srgbClr val="FF0000"/>
                </a:solidFill>
              </a:endParaRPr>
            </a:p>
          </p:txBody>
        </p:sp>
        <p:sp>
          <p:nvSpPr>
            <p:cNvPr id="22" name="文本框 21"/>
            <p:cNvSpPr txBox="1"/>
            <p:nvPr/>
          </p:nvSpPr>
          <p:spPr>
            <a:xfrm>
              <a:off x="640" y="9066"/>
              <a:ext cx="4189" cy="742"/>
            </a:xfrm>
            <a:prstGeom prst="rect">
              <a:avLst/>
            </a:prstGeom>
            <a:noFill/>
          </p:spPr>
          <p:txBody>
            <a:bodyPr wrap="square" rtlCol="0">
              <a:spAutoFit/>
            </a:bodyPr>
            <a:p>
              <a:r>
                <a:rPr lang="en-US" altLang="zh-CN" sz="1200"/>
                <a:t>KEKB crab crosing: small angle, </a:t>
              </a:r>
              <a:r>
                <a:rPr lang="en-US" altLang="zh-CN" sz="1200">
                  <a:solidFill>
                    <a:srgbClr val="00B050"/>
                  </a:solidFill>
                </a:rPr>
                <a:t> high beam-beam parameter</a:t>
              </a:r>
              <a:endParaRPr lang="en-US" altLang="zh-CN" sz="1200">
                <a:solidFill>
                  <a:srgbClr val="00B050"/>
                </a:solidFill>
              </a:endParaRPr>
            </a:p>
          </p:txBody>
        </p:sp>
        <p:sp>
          <p:nvSpPr>
            <p:cNvPr id="23" name="右箭头 22"/>
            <p:cNvSpPr/>
            <p:nvPr/>
          </p:nvSpPr>
          <p:spPr>
            <a:xfrm>
              <a:off x="5275" y="7773"/>
              <a:ext cx="889" cy="214"/>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4" name="图片 23"/>
            <p:cNvPicPr>
              <a:picLocks noChangeAspect="1"/>
            </p:cNvPicPr>
            <p:nvPr/>
          </p:nvPicPr>
          <p:blipFill>
            <a:blip r:embed="rId4"/>
            <a:stretch>
              <a:fillRect/>
            </a:stretch>
          </p:blipFill>
          <p:spPr>
            <a:xfrm>
              <a:off x="393" y="7486"/>
              <a:ext cx="4632" cy="996"/>
            </a:xfrm>
            <a:prstGeom prst="rect">
              <a:avLst/>
            </a:prstGeom>
          </p:spPr>
        </p:pic>
        <p:pic>
          <p:nvPicPr>
            <p:cNvPr id="25" name="图片 24"/>
            <p:cNvPicPr>
              <a:picLocks noChangeAspect="1"/>
            </p:cNvPicPr>
            <p:nvPr/>
          </p:nvPicPr>
          <p:blipFill>
            <a:blip r:embed="rId5"/>
            <a:stretch>
              <a:fillRect/>
            </a:stretch>
          </p:blipFill>
          <p:spPr>
            <a:xfrm>
              <a:off x="6722" y="7155"/>
              <a:ext cx="4305" cy="1500"/>
            </a:xfrm>
            <a:prstGeom prst="rect">
              <a:avLst/>
            </a:prstGeom>
          </p:spPr>
        </p:pic>
        <mc:AlternateContent xmlns:mc="http://schemas.openxmlformats.org/markup-compatibility/2006">
          <mc:Choice xmlns:a14="http://schemas.microsoft.com/office/drawing/2010/main" Requires="a14">
            <p:sp>
              <p:nvSpPr>
                <p:cNvPr id="26" name="文本框 25"/>
                <p:cNvSpPr txBox="1"/>
                <p:nvPr/>
              </p:nvSpPr>
              <p:spPr>
                <a:xfrm>
                  <a:off x="3668" y="8482"/>
                  <a:ext cx="4222" cy="444"/>
                </a:xfrm>
                <a:prstGeom prst="rect">
                  <a:avLst/>
                </a:prstGeom>
                <a:noFill/>
              </p:spPr>
              <p:txBody>
                <a:bodyPr wrap="square" rtlCol="0">
                  <a:spAutoFit/>
                </a:bodyPr>
                <a:p>
                  <a:r>
                    <a:rPr lang="en-US" altLang="zh-CN" sz="1200">
                      <a:solidFill>
                        <a:schemeClr val="accent1"/>
                      </a:solidFill>
                    </a:rPr>
                    <a:t>Beam squeezing :</a:t>
                  </a:r>
                  <a14:m>
                    <m:oMath xmlns:m="http://schemas.openxmlformats.org/officeDocument/2006/math">
                      <m:r>
                        <a:rPr lang="en-US" altLang="zh-CN" sz="1200" i="1">
                          <a:solidFill>
                            <a:schemeClr val="accent1"/>
                          </a:solidFill>
                          <a:latin typeface="Cambria Math" panose="02040503050406030204" charset="0"/>
                          <a:cs typeface="Cambria Math" panose="02040503050406030204" charset="0"/>
                        </a:rPr>
                        <m:t>×</m:t>
                      </m:r>
                      <m:r>
                        <a:rPr lang="en-US" altLang="zh-CN" sz="1200" i="1">
                          <a:solidFill>
                            <a:schemeClr val="accent1"/>
                          </a:solidFill>
                          <a:latin typeface="Cambria Math" panose="02040503050406030204" charset="0"/>
                          <a:cs typeface="Cambria Math" panose="02040503050406030204" charset="0"/>
                        </a:rPr>
                        <m:t>20</m:t>
                      </m:r>
                      <m:r>
                        <a:rPr lang="en-US" altLang="zh-CN" sz="1200" i="1">
                          <a:solidFill>
                            <a:schemeClr val="accent1"/>
                          </a:solidFill>
                          <a:latin typeface="Cambria Math" panose="02040503050406030204" charset="0"/>
                          <a:cs typeface="Cambria Math" panose="02040503050406030204" charset="0"/>
                        </a:rPr>
                        <m:t> </m:t>
                      </m:r>
                    </m:oMath>
                  </a14:m>
                  <a:r>
                    <a:rPr lang="en-US" altLang="zh-CN" sz="1200">
                      <a:solidFill>
                        <a:schemeClr val="accent1"/>
                      </a:solidFill>
                    </a:rPr>
                    <a:t>smaller at IR</a:t>
                  </a:r>
                  <a:endParaRPr lang="en-US" altLang="zh-CN" sz="1200">
                    <a:solidFill>
                      <a:schemeClr val="accent1"/>
                    </a:solidFill>
                  </a:endParaRPr>
                </a:p>
              </p:txBody>
            </p:sp>
          </mc:Choice>
          <mc:Fallback>
            <p:sp>
              <p:nvSpPr>
                <p:cNvPr id="26" name="文本框 25"/>
                <p:cNvSpPr txBox="1">
                  <a:spLocks noRot="1" noChangeAspect="1" noMove="1" noResize="1" noEditPoints="1" noAdjustHandles="1" noChangeArrowheads="1" noChangeShapeType="1" noTextEdit="1"/>
                </p:cNvSpPr>
                <p:nvPr/>
              </p:nvSpPr>
              <p:spPr>
                <a:xfrm>
                  <a:off x="3668" y="8482"/>
                  <a:ext cx="4222" cy="444"/>
                </a:xfrm>
                <a:prstGeom prst="rect">
                  <a:avLst/>
                </a:prstGeom>
                <a:blipFill rotWithShape="1">
                  <a:blip r:embed="rId6"/>
                </a:blipFill>
              </p:spPr>
              <p:txBody>
                <a:bodyPr/>
                <a:lstStyle/>
                <a:p>
                  <a:r>
                    <a:rPr lang="zh-CN" altLang="en-US">
                      <a:noFill/>
                    </a:rPr>
                    <a:t> </a:t>
                  </a:r>
                </a:p>
              </p:txBody>
            </p:sp>
          </mc:Fallback>
        </mc:AlternateContent>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960120" y="445135"/>
            <a:ext cx="10311765" cy="3654928"/>
            <a:chOff x="767" y="2748"/>
            <a:chExt cx="18102" cy="7267"/>
          </a:xfrm>
        </p:grpSpPr>
        <p:pic>
          <p:nvPicPr>
            <p:cNvPr id="4" name="图片 3"/>
            <p:cNvPicPr>
              <a:picLocks noChangeAspect="1"/>
            </p:cNvPicPr>
            <p:nvPr/>
          </p:nvPicPr>
          <p:blipFill>
            <a:blip r:embed="rId1"/>
            <a:stretch>
              <a:fillRect/>
            </a:stretch>
          </p:blipFill>
          <p:spPr>
            <a:xfrm>
              <a:off x="10631" y="2748"/>
              <a:ext cx="8238" cy="7267"/>
            </a:xfrm>
            <a:prstGeom prst="rect">
              <a:avLst/>
            </a:prstGeom>
          </p:spPr>
        </p:pic>
        <p:grpSp>
          <p:nvGrpSpPr>
            <p:cNvPr id="14" name="组合 13"/>
            <p:cNvGrpSpPr/>
            <p:nvPr/>
          </p:nvGrpSpPr>
          <p:grpSpPr>
            <a:xfrm>
              <a:off x="767" y="3756"/>
              <a:ext cx="8833" cy="6159"/>
              <a:chOff x="226" y="3195"/>
              <a:chExt cx="9160" cy="6720"/>
            </a:xfrm>
          </p:grpSpPr>
          <p:pic>
            <p:nvPicPr>
              <p:cNvPr id="2" name="图片 1"/>
              <p:cNvPicPr>
                <a:picLocks noChangeAspect="1"/>
              </p:cNvPicPr>
              <p:nvPr/>
            </p:nvPicPr>
            <p:blipFill>
              <a:blip r:embed="rId2"/>
              <a:stretch>
                <a:fillRect/>
              </a:stretch>
            </p:blipFill>
            <p:spPr>
              <a:xfrm>
                <a:off x="226" y="3195"/>
                <a:ext cx="9161" cy="6721"/>
              </a:xfrm>
              <a:prstGeom prst="rect">
                <a:avLst/>
              </a:prstGeom>
            </p:spPr>
          </p:pic>
          <p:sp>
            <p:nvSpPr>
              <p:cNvPr id="6" name="矩形 5"/>
              <p:cNvSpPr/>
              <p:nvPr/>
            </p:nvSpPr>
            <p:spPr>
              <a:xfrm>
                <a:off x="4341" y="6584"/>
                <a:ext cx="4508" cy="277"/>
              </a:xfrm>
              <a:prstGeom prst="rect">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4341" y="8448"/>
                <a:ext cx="4508" cy="277"/>
              </a:xfrm>
              <a:prstGeom prst="rect">
                <a:avLst/>
              </a:prstGeom>
              <a:noFill/>
              <a:ln>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341" y="9289"/>
                <a:ext cx="4508" cy="277"/>
              </a:xfrm>
              <a:prstGeom prst="rect">
                <a:avLst/>
              </a:prstGeom>
              <a:noFill/>
              <a:ln>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nvSpPr>
            <p:spPr>
              <a:xfrm>
                <a:off x="4357" y="9639"/>
                <a:ext cx="4508" cy="277"/>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7" name="矩形 6"/>
            <p:cNvSpPr/>
            <p:nvPr/>
          </p:nvSpPr>
          <p:spPr>
            <a:xfrm>
              <a:off x="12784" y="5426"/>
              <a:ext cx="3544" cy="276"/>
            </a:xfrm>
            <a:prstGeom prst="rect">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12785" y="6557"/>
              <a:ext cx="3543" cy="276"/>
            </a:xfrm>
            <a:prstGeom prst="rect">
              <a:avLst/>
            </a:prstGeom>
            <a:noFill/>
            <a:ln>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12785" y="9318"/>
              <a:ext cx="3604" cy="276"/>
            </a:xfrm>
            <a:prstGeom prst="rect">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12785" y="9626"/>
              <a:ext cx="3544" cy="276"/>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5" name="文本框 4"/>
          <p:cNvSpPr txBox="1"/>
          <p:nvPr/>
        </p:nvSpPr>
        <p:spPr>
          <a:xfrm>
            <a:off x="377190" y="212725"/>
            <a:ext cx="6492875" cy="955040"/>
          </a:xfrm>
          <a:prstGeom prst="rect">
            <a:avLst/>
          </a:prstGeom>
          <a:noFill/>
        </p:spPr>
        <p:txBody>
          <a:bodyPr wrap="square" rtlCol="0">
            <a:noAutofit/>
          </a:bodyPr>
          <a:p>
            <a:r>
              <a:rPr lang="en-US" altLang="zh-CN" sz="2800">
                <a:solidFill>
                  <a:schemeClr val="accent1"/>
                </a:solidFill>
              </a:rPr>
              <a:t>Luminosity limiting factors</a:t>
            </a:r>
            <a:endParaRPr lang="en-US" altLang="zh-CN" sz="2800">
              <a:solidFill>
                <a:schemeClr val="accent1"/>
              </a:solidFill>
            </a:endParaRPr>
          </a:p>
        </p:txBody>
      </p:sp>
      <p:grpSp>
        <p:nvGrpSpPr>
          <p:cNvPr id="26" name="组合 25"/>
          <p:cNvGrpSpPr/>
          <p:nvPr/>
        </p:nvGrpSpPr>
        <p:grpSpPr>
          <a:xfrm>
            <a:off x="986155" y="4220845"/>
            <a:ext cx="5275580" cy="2504440"/>
            <a:chOff x="1636" y="6647"/>
            <a:chExt cx="8308" cy="3944"/>
          </a:xfrm>
        </p:grpSpPr>
        <mc:AlternateContent xmlns:mc="http://schemas.openxmlformats.org/markup-compatibility/2006">
          <mc:Choice xmlns:a14="http://schemas.microsoft.com/office/drawing/2010/main" Requires="a14">
            <p:sp>
              <p:nvSpPr>
                <p:cNvPr id="3" name="文本框 2"/>
                <p:cNvSpPr txBox="1"/>
                <p:nvPr/>
              </p:nvSpPr>
              <p:spPr>
                <a:xfrm>
                  <a:off x="1636" y="7635"/>
                  <a:ext cx="8308" cy="2956"/>
                </a:xfrm>
                <a:prstGeom prst="rect">
                  <a:avLst/>
                </a:prstGeom>
                <a:noFill/>
              </p:spPr>
              <p:txBody>
                <a:bodyPr wrap="square" rtlCol="0">
                  <a:noAutofit/>
                </a:bodyPr>
                <a:p>
                  <a:pPr indent="0" fontAlgn="auto">
                    <a:lnSpc>
                      <a:spcPct val="150000"/>
                    </a:lnSpc>
                    <a:buFont typeface="Wingdings" panose="05000000000000000000" charset="0"/>
                    <a:buNone/>
                  </a:pPr>
                  <a:r>
                    <a:rPr lang="en-US" altLang="zh-CN" sz="1600">
                      <a:sym typeface="+mn-ea"/>
                    </a:rPr>
                    <a:t>3 major parameters related to lumonosity</a:t>
                  </a:r>
                  <a:r>
                    <a:rPr lang="zh-CN" altLang="en-US" sz="1600">
                      <a:sym typeface="+mn-ea"/>
                    </a:rPr>
                    <a:t>：</a:t>
                  </a:r>
                  <a:endParaRPr lang="zh-CN" altLang="en-US" sz="1600"/>
                </a:p>
                <a:p>
                  <a:pPr marL="285750" indent="-285750" fontAlgn="auto">
                    <a:lnSpc>
                      <a:spcPct val="150000"/>
                    </a:lnSpc>
                    <a:buFont typeface="Wingdings" panose="05000000000000000000" charset="0"/>
                    <a:buChar char="Ø"/>
                  </a:pPr>
                  <a:r>
                    <a:rPr lang="en-US" altLang="zh-CN" sz="1400">
                      <a:solidFill>
                        <a:schemeClr val="accent5">
                          <a:lumMod val="75000"/>
                        </a:schemeClr>
                      </a:solidFill>
                    </a:rPr>
                    <a:t>Total beam currents (</a:t>
                  </a:r>
                  <a14:m>
                    <m:oMath xmlns:m="http://schemas.openxmlformats.org/officeDocument/2006/math">
                      <m:sSub>
                        <m:sSubPr>
                          <m:ctrlPr>
                            <a:rPr lang="en-US" altLang="zh-CN" sz="1400" i="1">
                              <a:solidFill>
                                <a:schemeClr val="accent5">
                                  <a:lumMod val="75000"/>
                                </a:schemeClr>
                              </a:solidFill>
                              <a:latin typeface="Cambria Math" panose="02040503050406030204" charset="0"/>
                              <a:cs typeface="Cambria Math" panose="02040503050406030204" charset="0"/>
                            </a:rPr>
                          </m:ctrlPr>
                        </m:sSubPr>
                        <m:e>
                          <m:r>
                            <a:rPr lang="en-US" altLang="zh-CN" sz="1400" i="1">
                              <a:solidFill>
                                <a:schemeClr val="accent5">
                                  <a:lumMod val="75000"/>
                                </a:schemeClr>
                              </a:solidFill>
                              <a:latin typeface="Cambria Math" panose="02040503050406030204" charset="0"/>
                              <a:cs typeface="Cambria Math" panose="02040503050406030204" charset="0"/>
                            </a:rPr>
                            <m:t>𝐼</m:t>
                          </m:r>
                        </m:e>
                        <m:sub>
                          <m:r>
                            <a:rPr lang="en-US" altLang="zh-CN" sz="1400" i="1">
                              <a:solidFill>
                                <a:schemeClr val="accent5">
                                  <a:lumMod val="75000"/>
                                </a:schemeClr>
                              </a:solidFill>
                              <a:latin typeface="Cambria Math" panose="02040503050406030204" charset="0"/>
                              <a:cs typeface="Cambria Math" panose="02040503050406030204" charset="0"/>
                            </a:rPr>
                            <m:t>±</m:t>
                          </m:r>
                        </m:sub>
                      </m:sSub>
                    </m:oMath>
                  </a14:m>
                  <a:r>
                    <a:rPr lang="en-US" altLang="zh-CN" sz="1400">
                      <a:solidFill>
                        <a:schemeClr val="accent5">
                          <a:lumMod val="75000"/>
                        </a:schemeClr>
                      </a:solidFill>
                      <a:sym typeface="+mn-ea"/>
                    </a:rPr>
                    <a:t>)</a:t>
                  </a:r>
                  <a:endParaRPr lang="en-US" altLang="zh-CN" sz="1400" i="1">
                    <a:solidFill>
                      <a:schemeClr val="accent5">
                        <a:lumMod val="75000"/>
                      </a:schemeClr>
                    </a:solidFill>
                    <a:latin typeface="Cambria Math" panose="02040503050406030204" charset="0"/>
                    <a:cs typeface="Cambria Math" panose="02040503050406030204" charset="0"/>
                  </a:endParaRPr>
                </a:p>
                <a:p>
                  <a:pPr marL="285750" indent="-285750" fontAlgn="auto">
                    <a:lnSpc>
                      <a:spcPct val="150000"/>
                    </a:lnSpc>
                    <a:buFont typeface="Wingdings" panose="05000000000000000000" charset="0"/>
                    <a:buChar char="Ø"/>
                  </a:pPr>
                  <a:r>
                    <a:rPr lang="en-US" sz="1400">
                      <a:solidFill>
                        <a:schemeClr val="accent1"/>
                      </a:solidFill>
                    </a:rPr>
                    <a:t>Vertical beta function at IP (</a:t>
                  </a:r>
                  <a14:m>
                    <m:oMath xmlns:m="http://schemas.openxmlformats.org/officeDocument/2006/math">
                      <m:sSub>
                        <m:sSubPr>
                          <m:ctrlPr>
                            <a:rPr lang="en-US" altLang="zh-CN" sz="1400" i="1">
                              <a:solidFill>
                                <a:schemeClr val="accent1"/>
                              </a:solidFill>
                              <a:latin typeface="Cambria Math" panose="02040503050406030204" charset="0"/>
                              <a:cs typeface="Cambria Math" panose="02040503050406030204" charset="0"/>
                            </a:rPr>
                          </m:ctrlPr>
                        </m:sSubPr>
                        <m:e>
                          <m:r>
                            <a:rPr lang="en-US" altLang="zh-CN" sz="1400" i="1">
                              <a:solidFill>
                                <a:schemeClr val="accent1"/>
                              </a:solidFill>
                              <a:latin typeface="Cambria Math" panose="02040503050406030204" charset="0"/>
                              <a:cs typeface="Cambria Math" panose="02040503050406030204" charset="0"/>
                            </a:rPr>
                            <m:t>𝛽</m:t>
                          </m:r>
                        </m:e>
                        <m:sub>
                          <m:r>
                            <a:rPr lang="en-US" altLang="zh-CN" sz="1400" i="1">
                              <a:solidFill>
                                <a:schemeClr val="accent1"/>
                              </a:solidFill>
                              <a:latin typeface="Cambria Math" panose="02040503050406030204" charset="0"/>
                              <a:cs typeface="Cambria Math" panose="02040503050406030204" charset="0"/>
                            </a:rPr>
                            <m:t>𝑦</m:t>
                          </m:r>
                        </m:sub>
                      </m:sSub>
                    </m:oMath>
                  </a14:m>
                  <a:r>
                    <a:rPr lang="en-US" altLang="zh-CN" sz="1400">
                      <a:solidFill>
                        <a:schemeClr val="accent1"/>
                      </a:solidFill>
                    </a:rPr>
                    <a:t>*)</a:t>
                  </a:r>
                  <a:endParaRPr lang="en-US" altLang="zh-CN" sz="1400">
                    <a:solidFill>
                      <a:schemeClr val="accent1"/>
                    </a:solidFill>
                  </a:endParaRPr>
                </a:p>
                <a:p>
                  <a:pPr marL="285750" indent="-285750" fontAlgn="auto">
                    <a:lnSpc>
                      <a:spcPct val="150000"/>
                    </a:lnSpc>
                    <a:buFont typeface="Wingdings" panose="05000000000000000000" charset="0"/>
                    <a:buChar char="Ø"/>
                  </a:pPr>
                  <a:r>
                    <a:rPr lang="en-US" altLang="zh-CN" sz="1400">
                      <a:solidFill>
                        <a:srgbClr val="FFC000"/>
                      </a:solidFill>
                    </a:rPr>
                    <a:t>Vertical beam-beam parameters (</a:t>
                  </a:r>
                  <a14:m>
                    <m:oMath xmlns:m="http://schemas.openxmlformats.org/officeDocument/2006/math">
                      <m:sSub>
                        <m:sSubPr>
                          <m:ctrlPr>
                            <a:rPr lang="en-US" altLang="zh-CN" sz="1400" i="1">
                              <a:solidFill>
                                <a:srgbClr val="FFC000"/>
                              </a:solidFill>
                              <a:latin typeface="Cambria Math" panose="02040503050406030204" charset="0"/>
                              <a:cs typeface="Cambria Math" panose="02040503050406030204" charset="0"/>
                            </a:rPr>
                          </m:ctrlPr>
                        </m:sSubPr>
                        <m:e>
                          <m:r>
                            <a:rPr lang="en-US" altLang="zh-CN" sz="1400" i="1">
                              <a:solidFill>
                                <a:srgbClr val="FFC000"/>
                              </a:solidFill>
                              <a:latin typeface="Cambria Math" panose="02040503050406030204" charset="0"/>
                              <a:cs typeface="Cambria Math" panose="02040503050406030204" charset="0"/>
                            </a:rPr>
                            <m:t>𝜉</m:t>
                          </m:r>
                        </m:e>
                        <m:sub>
                          <m:r>
                            <a:rPr lang="en-US" altLang="zh-CN" sz="1400" i="1">
                              <a:solidFill>
                                <a:srgbClr val="FFC000"/>
                              </a:solidFill>
                              <a:latin typeface="Cambria Math" panose="02040503050406030204" charset="0"/>
                              <a:cs typeface="Cambria Math" panose="02040503050406030204" charset="0"/>
                            </a:rPr>
                            <m:t>𝑦</m:t>
                          </m:r>
                        </m:sub>
                      </m:sSub>
                    </m:oMath>
                  </a14:m>
                  <a:r>
                    <a:rPr lang="en-US" altLang="zh-CN" sz="1400">
                      <a:solidFill>
                        <a:srgbClr val="FFC000"/>
                      </a:solidFill>
                      <a:sym typeface="+mn-ea"/>
                    </a:rPr>
                    <a:t>)</a:t>
                  </a:r>
                  <a:endParaRPr lang="en-US" altLang="zh-CN" sz="1400" i="1" baseline="-25000">
                    <a:solidFill>
                      <a:srgbClr val="FFC000"/>
                    </a:solidFill>
                    <a:latin typeface="Cambria Math" panose="02040503050406030204" charset="0"/>
                    <a:cs typeface="Cambria Math" panose="02040503050406030204" charset="0"/>
                    <a:sym typeface="+mn-ea"/>
                  </a:endParaRPr>
                </a:p>
              </p:txBody>
            </p:sp>
          </mc:Choice>
          <mc:Fallback>
            <p:sp>
              <p:nvSpPr>
                <p:cNvPr id="3" name="文本框 2"/>
                <p:cNvSpPr txBox="1">
                  <a:spLocks noRot="1" noChangeAspect="1" noMove="1" noResize="1" noEditPoints="1" noAdjustHandles="1" noChangeArrowheads="1" noChangeShapeType="1" noTextEdit="1"/>
                </p:cNvSpPr>
                <p:nvPr/>
              </p:nvSpPr>
              <p:spPr>
                <a:xfrm>
                  <a:off x="1636" y="7635"/>
                  <a:ext cx="8308" cy="2956"/>
                </a:xfrm>
                <a:prstGeom prst="rect">
                  <a:avLst/>
                </a:prstGeom>
                <a:blipFill rotWithShape="1">
                  <a:blip r:embed="rId3"/>
                </a:blipFill>
              </p:spPr>
              <p:txBody>
                <a:bodyPr/>
                <a:lstStyle/>
                <a:p>
                  <a:r>
                    <a:rPr lang="zh-CN" altLang="en-US">
                      <a:noFill/>
                    </a:rPr>
                    <a:t> </a:t>
                  </a:r>
                </a:p>
              </p:txBody>
            </p:sp>
          </mc:Fallback>
        </mc:AlternateContent>
        <p:grpSp>
          <p:nvGrpSpPr>
            <p:cNvPr id="25" name="组合 24"/>
            <p:cNvGrpSpPr/>
            <p:nvPr/>
          </p:nvGrpSpPr>
          <p:grpSpPr>
            <a:xfrm>
              <a:off x="1747" y="6647"/>
              <a:ext cx="2934" cy="1174"/>
              <a:chOff x="1747" y="6647"/>
              <a:chExt cx="2934" cy="1174"/>
            </a:xfrm>
          </p:grpSpPr>
          <p:pic>
            <p:nvPicPr>
              <p:cNvPr id="17" name="图片 16"/>
              <p:cNvPicPr>
                <a:picLocks noChangeAspect="1"/>
              </p:cNvPicPr>
              <p:nvPr/>
            </p:nvPicPr>
            <p:blipFill>
              <a:blip r:embed="rId4"/>
              <a:stretch>
                <a:fillRect/>
              </a:stretch>
            </p:blipFill>
            <p:spPr>
              <a:xfrm>
                <a:off x="1747" y="6647"/>
                <a:ext cx="2934" cy="1100"/>
              </a:xfrm>
              <a:prstGeom prst="rect">
                <a:avLst/>
              </a:prstGeom>
            </p:spPr>
          </p:pic>
          <p:sp>
            <p:nvSpPr>
              <p:cNvPr id="21" name="矩形 20"/>
              <p:cNvSpPr/>
              <p:nvPr/>
            </p:nvSpPr>
            <p:spPr>
              <a:xfrm>
                <a:off x="3363" y="6765"/>
                <a:ext cx="1223" cy="1057"/>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sp>
        <p:nvSpPr>
          <p:cNvPr id="22" name="文本框 21"/>
          <p:cNvSpPr txBox="1"/>
          <p:nvPr/>
        </p:nvSpPr>
        <p:spPr>
          <a:xfrm>
            <a:off x="6142990" y="4384675"/>
            <a:ext cx="5875020" cy="2035810"/>
          </a:xfrm>
          <a:prstGeom prst="rect">
            <a:avLst/>
          </a:prstGeom>
          <a:noFill/>
        </p:spPr>
        <p:txBody>
          <a:bodyPr wrap="square" rtlCol="0">
            <a:noAutofit/>
          </a:bodyPr>
          <a:p>
            <a:pPr algn="l" fontAlgn="auto">
              <a:lnSpc>
                <a:spcPct val="150000"/>
              </a:lnSpc>
              <a:buClrTx/>
              <a:buSzTx/>
              <a:buNone/>
            </a:pPr>
            <a:r>
              <a:rPr lang="en-US" altLang="zh-CN" sz="1200">
                <a:sym typeface="+mn-ea"/>
              </a:rPr>
              <a:t>LER beam injection largely affected by beam-beam interaction and betatron tunes </a:t>
            </a:r>
            <a:endParaRPr lang="en-US" altLang="zh-CN" sz="1200">
              <a:sym typeface="+mn-ea"/>
            </a:endParaRPr>
          </a:p>
          <a:p>
            <a:pPr algn="l" fontAlgn="auto">
              <a:lnSpc>
                <a:spcPct val="150000"/>
              </a:lnSpc>
              <a:buClrTx/>
              <a:buSzTx/>
              <a:buNone/>
            </a:pPr>
            <a:r>
              <a:rPr lang="en-US" altLang="zh-CN" sz="1200">
                <a:sym typeface="+mn-ea"/>
              </a:rPr>
              <a:t>Dynamic aperture is  largely reduced by CW sextupoles</a:t>
            </a:r>
            <a:endParaRPr lang="en-US" altLang="zh-CN" sz="1200">
              <a:sym typeface="+mn-ea"/>
            </a:endParaRPr>
          </a:p>
          <a:p>
            <a:pPr algn="l" fontAlgn="auto">
              <a:lnSpc>
                <a:spcPct val="150000"/>
              </a:lnSpc>
              <a:buClrTx/>
              <a:buSzTx/>
              <a:buNone/>
            </a:pPr>
            <a:r>
              <a:rPr lang="en-US" altLang="zh-CN" sz="1200"/>
              <a:t>Beam lifetime</a:t>
            </a:r>
            <a:endParaRPr lang="en-US" altLang="zh-CN" sz="1200"/>
          </a:p>
          <a:p>
            <a:pPr algn="l" fontAlgn="auto">
              <a:lnSpc>
                <a:spcPct val="150000"/>
              </a:lnSpc>
              <a:buClrTx/>
              <a:buSzTx/>
              <a:buNone/>
            </a:pPr>
            <a:r>
              <a:rPr lang="en-US" altLang="zh-CN" sz="1200">
                <a:sym typeface="+mn-ea"/>
              </a:rPr>
              <a:t>Vertical beam-beam blowup</a:t>
            </a:r>
            <a:endParaRPr lang="en-US" altLang="zh-CN" sz="1200">
              <a:sym typeface="+mn-ea"/>
            </a:endParaRPr>
          </a:p>
          <a:p>
            <a:pPr algn="l" fontAlgn="auto">
              <a:lnSpc>
                <a:spcPct val="150000"/>
              </a:lnSpc>
              <a:buClrTx/>
              <a:buSzTx/>
              <a:buNone/>
            </a:pPr>
            <a:r>
              <a:rPr lang="en-US" altLang="zh-CN" sz="1200">
                <a:sym typeface="+mn-ea"/>
              </a:rPr>
              <a:t>large vertical beta function</a:t>
            </a:r>
            <a:endParaRPr lang="en-US" altLang="zh-CN" sz="1200"/>
          </a:p>
          <a:p>
            <a:pPr algn="l" fontAlgn="auto">
              <a:lnSpc>
                <a:spcPct val="150000"/>
              </a:lnSpc>
              <a:buClrTx/>
              <a:buSzTx/>
              <a:buNone/>
            </a:pPr>
            <a:r>
              <a:rPr lang="en-US" altLang="zh-CN" sz="1200">
                <a:solidFill>
                  <a:srgbClr val="FF0000"/>
                </a:solidFill>
                <a:sym typeface="+mn-ea"/>
              </a:rPr>
              <a:t>Chromatic coupling for both two rings</a:t>
            </a:r>
            <a:endParaRPr lang="en-US" altLang="zh-CN" sz="1200">
              <a:solidFill>
                <a:srgbClr val="FF0000"/>
              </a:solidFill>
            </a:endParaRPr>
          </a:p>
          <a:p>
            <a:pPr algn="l" fontAlgn="auto">
              <a:lnSpc>
                <a:spcPct val="150000"/>
              </a:lnSpc>
              <a:buClrTx/>
              <a:buSzTx/>
              <a:buNone/>
            </a:pPr>
            <a:r>
              <a:rPr lang="en-US" altLang="zh-CN" sz="1200">
                <a:solidFill>
                  <a:srgbClr val="FF0000"/>
                </a:solidFill>
                <a:sym typeface="+mn-ea"/>
              </a:rPr>
              <a:t>Manufacturing errors at IP in the HER beamline</a:t>
            </a:r>
            <a:endParaRPr lang="en-US" altLang="zh-CN" sz="1200">
              <a:solidFill>
                <a:srgbClr val="FF0000"/>
              </a:solidFill>
              <a:sym typeface="+mn-ea"/>
            </a:endParaRPr>
          </a:p>
          <a:p>
            <a:pPr indent="0" fontAlgn="auto">
              <a:lnSpc>
                <a:spcPct val="150000"/>
              </a:lnSpc>
            </a:pPr>
            <a:r>
              <a:rPr lang="en-US" altLang="zh-CN" sz="1200">
                <a:solidFill>
                  <a:schemeClr val="tx1"/>
                </a:solidFill>
                <a:sym typeface="+mn-ea"/>
              </a:rPr>
              <a:t>...</a:t>
            </a:r>
            <a:endParaRPr lang="en-US" altLang="zh-CN" sz="1200">
              <a:solidFill>
                <a:schemeClr val="tx1"/>
              </a:solidFill>
              <a:sym typeface="+mn-ea"/>
            </a:endParaRPr>
          </a:p>
        </p:txBody>
      </p:sp>
      <p:sp>
        <p:nvSpPr>
          <p:cNvPr id="28" name="左大括号 27"/>
          <p:cNvSpPr/>
          <p:nvPr/>
        </p:nvSpPr>
        <p:spPr>
          <a:xfrm>
            <a:off x="5748020" y="4549140"/>
            <a:ext cx="253365" cy="1871345"/>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0" name="左箭头 29"/>
          <p:cNvSpPr/>
          <p:nvPr/>
        </p:nvSpPr>
        <p:spPr>
          <a:xfrm>
            <a:off x="5093970" y="5401310"/>
            <a:ext cx="459740" cy="15367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039745" y="2498090"/>
            <a:ext cx="6111875" cy="979170"/>
          </a:xfrm>
          <a:prstGeom prst="rect">
            <a:avLst/>
          </a:prstGeom>
          <a:noFill/>
        </p:spPr>
        <p:txBody>
          <a:bodyPr wrap="square" rtlCol="0">
            <a:noAutofit/>
          </a:bodyPr>
          <a:p>
            <a:r>
              <a:rPr lang="en-US" altLang="zh-CN" sz="3200">
                <a:solidFill>
                  <a:schemeClr val="accent1"/>
                </a:solidFill>
              </a:rPr>
              <a:t>HER ring chromatic coupling</a:t>
            </a:r>
            <a:endParaRPr lang="en-US" altLang="zh-CN" sz="3200">
              <a:solidFill>
                <a:schemeClr val="accent1"/>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xmlns:a14="http://schemas.microsoft.com/office/drawing/2010/main">
        <mc:Choice Requires="a14">
          <p:graphicFrame>
            <p:nvGraphicFramePr>
              <p:cNvPr id="4" name="表格 3"/>
              <p:cNvGraphicFramePr/>
              <p:nvPr>
                <p:custDataLst>
                  <p:tags r:id="rId1"/>
                </p:custDataLst>
              </p:nvPr>
            </p:nvGraphicFramePr>
            <p:xfrm>
              <a:off x="1870075" y="2257425"/>
              <a:ext cx="5799455" cy="3462020"/>
            </p:xfrm>
            <a:graphic>
              <a:graphicData uri="http://schemas.openxmlformats.org/drawingml/2006/table">
                <a:tbl>
                  <a:tblPr firstRow="1" bandRow="1">
                    <a:tableStyleId>{5C22544A-7EE6-4342-B048-85BDC9FD1C3A}</a:tableStyleId>
                  </a:tblPr>
                  <a:tblGrid>
                    <a:gridCol w="1117600"/>
                    <a:gridCol w="1782445"/>
                    <a:gridCol w="1795780"/>
                    <a:gridCol w="1103630"/>
                  </a:tblGrid>
                  <a:tr h="445135">
                    <a:tc>
                      <a:txBody>
                        <a:bodyPr/>
                        <a:p>
                          <a:pPr>
                            <a:buNone/>
                          </a:pPr>
                          <a:endParaRPr lang="zh-CN" altLang="en-US" sz="1400"/>
                        </a:p>
                      </a:txBody>
                      <a:tcPr/>
                    </a:tc>
                    <a:tc>
                      <a:txBody>
                        <a:bodyPr/>
                        <a:p>
                          <a:pPr>
                            <a:buNone/>
                          </a:pPr>
                          <a:r>
                            <a:rPr lang="en-US" altLang="zh-CN" sz="1400"/>
                            <a:t>LER</a:t>
                          </a:r>
                          <a:endParaRPr lang="en-US" altLang="zh-CN" sz="1400"/>
                        </a:p>
                      </a:txBody>
                      <a:tcPr/>
                    </a:tc>
                    <a:tc>
                      <a:txBody>
                        <a:bodyPr/>
                        <a:p>
                          <a:pPr>
                            <a:buNone/>
                          </a:pPr>
                          <a:r>
                            <a:rPr lang="en-US" altLang="zh-CN" sz="1400"/>
                            <a:t>HER</a:t>
                          </a:r>
                          <a:endParaRPr lang="en-US" altLang="zh-CN" sz="1400"/>
                        </a:p>
                      </a:txBody>
                      <a:tcPr/>
                    </a:tc>
                    <a:tc>
                      <a:txBody>
                        <a:bodyPr/>
                        <a:p>
                          <a:pPr>
                            <a:buNone/>
                          </a:pPr>
                          <a:r>
                            <a:rPr lang="en-US" altLang="zh-CN" sz="1400"/>
                            <a:t>unit</a:t>
                          </a:r>
                          <a:endParaRPr lang="en-US" altLang="zh-CN" sz="1400"/>
                        </a:p>
                      </a:txBody>
                      <a:tcPr/>
                    </a:tc>
                  </a:tr>
                  <a:tr h="400685">
                    <a:tc>
                      <a:txBody>
                        <a:bodyPr/>
                        <a:p>
                          <a:pPr>
                            <a:buNone/>
                          </a:pPr>
                          <a:r>
                            <a:rPr lang="en-US" altLang="zh-CN" sz="1000"/>
                            <a:t>(v</a:t>
                          </a:r>
                          <a:r>
                            <a:rPr lang="en-US" altLang="zh-CN" sz="1000" baseline="-25000"/>
                            <a:t>x</a:t>
                          </a:r>
                          <a:r>
                            <a:rPr lang="en-US" altLang="zh-CN" sz="1000"/>
                            <a:t> ,v</a:t>
                          </a:r>
                          <a:r>
                            <a:rPr lang="en-US" altLang="zh-CN" sz="1000" baseline="-25000"/>
                            <a:t>y</a:t>
                          </a:r>
                          <a:r>
                            <a:rPr lang="en-US" altLang="zh-CN" sz="1000"/>
                            <a:t>)</a:t>
                          </a:r>
                          <a:endParaRPr lang="en-US" altLang="zh-CN" sz="1000" baseline="-25000"/>
                        </a:p>
                      </a:txBody>
                      <a:tcPr/>
                    </a:tc>
                    <a:tc>
                      <a:txBody>
                        <a:bodyPr/>
                        <a:p>
                          <a:pPr>
                            <a:buNone/>
                          </a:pPr>
                          <a:r>
                            <a:rPr lang="en-US" altLang="zh-CN" sz="1400"/>
                            <a:t>(0.525, 0.589)</a:t>
                          </a:r>
                          <a:endParaRPr lang="en-US" altLang="zh-CN" sz="1400"/>
                        </a:p>
                      </a:txBody>
                      <a:tcPr/>
                    </a:tc>
                    <a:tc>
                      <a:txBody>
                        <a:bodyPr/>
                        <a:p>
                          <a:pPr>
                            <a:buNone/>
                          </a:pPr>
                          <a:r>
                            <a:rPr lang="en-US" altLang="zh-CN" sz="1400"/>
                            <a:t>(0.531, 0.599)</a:t>
                          </a:r>
                          <a:endParaRPr lang="en-US" altLang="zh-CN" sz="1400"/>
                        </a:p>
                      </a:txBody>
                      <a:tcPr/>
                    </a:tc>
                    <a:tc>
                      <a:txBody>
                        <a:bodyPr/>
                        <a:p>
                          <a:pPr>
                            <a:buNone/>
                          </a:pPr>
                          <a:endParaRPr lang="en-US" altLang="zh-CN" sz="1400"/>
                        </a:p>
                      </a:txBody>
                      <a:tcPr/>
                    </a:tc>
                  </a:tr>
                  <a:tr h="319405">
                    <a:tc>
                      <a:txBody>
                        <a:bodyPr/>
                        <a:p>
                          <a:pPr>
                            <a:buNone/>
                          </a:pPr>
                          <a14:m>
                            <m:oMathPara xmlns:m="http://schemas.openxmlformats.org/officeDocument/2006/math">
                              <m:oMathParaPr>
                                <m:jc m:val="left"/>
                              </m:oMathParaPr>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𝜀</m:t>
                                    </m:r>
                                  </m:e>
                                  <m:sub>
                                    <m:r>
                                      <a:rPr lang="en-US" altLang="zh-CN" sz="1400" i="1">
                                        <a:latin typeface="Cambria Math" panose="02040503050406030204" charset="0"/>
                                        <a:cs typeface="Cambria Math" panose="02040503050406030204" charset="0"/>
                                      </a:rPr>
                                      <m:t>𝑥</m:t>
                                    </m:r>
                                  </m:sub>
                                </m:sSub>
                              </m:oMath>
                            </m:oMathPara>
                          </a14:m>
                          <a:endParaRPr lang="en-US" altLang="zh-CN" sz="1400" i="1">
                            <a:latin typeface="Cambria Math" panose="02040503050406030204" charset="0"/>
                            <a:cs typeface="Cambria Math" panose="02040503050406030204" charset="0"/>
                          </a:endParaRPr>
                        </a:p>
                      </a:txBody>
                      <a:tcPr/>
                    </a:tc>
                    <a:tc>
                      <a:txBody>
                        <a:bodyPr/>
                        <a:p>
                          <a:pPr>
                            <a:buNone/>
                          </a:pPr>
                          <a:r>
                            <a:rPr lang="en-US" altLang="zh-CN" sz="1400"/>
                            <a:t>4.6</a:t>
                          </a:r>
                          <a:endParaRPr lang="en-US" altLang="zh-CN" sz="1400"/>
                        </a:p>
                      </a:txBody>
                      <a:tcPr/>
                    </a:tc>
                    <a:tc>
                      <a:txBody>
                        <a:bodyPr/>
                        <a:p>
                          <a:pPr>
                            <a:buNone/>
                          </a:pPr>
                          <a:r>
                            <a:rPr lang="en-US" altLang="zh-CN" sz="1400"/>
                            <a:t>4.0</a:t>
                          </a:r>
                          <a:endParaRPr lang="en-US" altLang="zh-CN" sz="1400"/>
                        </a:p>
                      </a:txBody>
                      <a:tcPr/>
                    </a:tc>
                    <a:tc>
                      <a:txBody>
                        <a:bodyPr/>
                        <a:p>
                          <a:pPr>
                            <a:buNone/>
                          </a:pPr>
                          <a:r>
                            <a:rPr lang="en-US" altLang="zh-CN" sz="1400"/>
                            <a:t>nm</a:t>
                          </a:r>
                          <a:endParaRPr lang="en-US" altLang="zh-CN" sz="1400"/>
                        </a:p>
                      </a:txBody>
                      <a:tcPr/>
                    </a:tc>
                  </a:tr>
                  <a:tr h="329565">
                    <a:tc>
                      <a:txBody>
                        <a:bodyPr/>
                        <a:p>
                          <a:pPr>
                            <a:buNone/>
                          </a:pPr>
                          <a14:m>
                            <m:oMathPara xmlns:m="http://schemas.openxmlformats.org/officeDocument/2006/math">
                              <m:oMathParaPr>
                                <m:jc m:val="left"/>
                              </m:oMathParaPr>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𝜀</m:t>
                                    </m:r>
                                  </m:e>
                                  <m:sub>
                                    <m:r>
                                      <a:rPr lang="en-US" altLang="zh-CN" sz="1400" i="1">
                                        <a:latin typeface="Cambria Math" panose="02040503050406030204" charset="0"/>
                                        <a:cs typeface="Cambria Math" panose="02040503050406030204" charset="0"/>
                                      </a:rPr>
                                      <m:t>𝑦</m:t>
                                    </m:r>
                                  </m:sub>
                                </m:sSub>
                              </m:oMath>
                            </m:oMathPara>
                          </a14:m>
                          <a:endParaRPr lang="en-US" altLang="zh-CN" sz="1400" i="1">
                            <a:latin typeface="Cambria Math" panose="02040503050406030204" charset="0"/>
                            <a:cs typeface="Cambria Math" panose="02040503050406030204" charset="0"/>
                          </a:endParaRPr>
                        </a:p>
                      </a:txBody>
                      <a:tcPr/>
                    </a:tc>
                    <a:tc>
                      <a:txBody>
                        <a:bodyPr/>
                        <a:p>
                          <a:pPr>
                            <a:buNone/>
                          </a:pPr>
                          <a:r>
                            <a:rPr lang="en-US" altLang="zh-CN" sz="1400"/>
                            <a:t>25</a:t>
                          </a:r>
                          <a:endParaRPr lang="en-US" altLang="zh-CN" sz="1400"/>
                        </a:p>
                      </a:txBody>
                      <a:tcPr/>
                    </a:tc>
                    <a:tc>
                      <a:txBody>
                        <a:bodyPr/>
                        <a:p>
                          <a:pPr>
                            <a:buNone/>
                          </a:pPr>
                          <a:r>
                            <a:rPr lang="en-US" altLang="zh-CN" sz="1400"/>
                            <a:t>25</a:t>
                          </a:r>
                          <a:endParaRPr lang="en-US" altLang="zh-CN" sz="1400"/>
                        </a:p>
                      </a:txBody>
                      <a:tcPr/>
                    </a:tc>
                    <a:tc>
                      <a:txBody>
                        <a:bodyPr/>
                        <a:p>
                          <a:pPr>
                            <a:buNone/>
                          </a:pPr>
                          <a:r>
                            <a:rPr lang="en-US" altLang="zh-CN" sz="1400"/>
                            <a:t>pm</a:t>
                          </a:r>
                          <a:endParaRPr lang="en-US" altLang="zh-CN" sz="1400"/>
                        </a:p>
                      </a:txBody>
                      <a:tcPr/>
                    </a:tc>
                  </a:tr>
                  <a:tr h="319405">
                    <a:tc>
                      <a:txBody>
                        <a:bodyPr/>
                        <a:p>
                          <a:pPr>
                            <a:buNone/>
                          </a:pPr>
                          <a14:m>
                            <m:oMathPara xmlns:m="http://schemas.openxmlformats.org/officeDocument/2006/math">
                              <m:oMathParaPr>
                                <m:jc m:val="left"/>
                              </m:oMathParaPr>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𝜎</m:t>
                                    </m:r>
                                  </m:e>
                                  <m:sub>
                                    <m:r>
                                      <a:rPr lang="en-US" altLang="zh-CN" sz="1400" i="1">
                                        <a:latin typeface="Cambria Math" panose="02040503050406030204" charset="0"/>
                                        <a:cs typeface="Cambria Math" panose="02040503050406030204" charset="0"/>
                                      </a:rPr>
                                      <m:t>𝑧</m:t>
                                    </m:r>
                                  </m:sub>
                                </m:sSub>
                              </m:oMath>
                            </m:oMathPara>
                          </a14:m>
                          <a:endParaRPr lang="en-US" altLang="zh-CN" sz="1400" i="1">
                            <a:latin typeface="Cambria Math" panose="02040503050406030204" charset="0"/>
                            <a:cs typeface="Cambria Math" panose="02040503050406030204" charset="0"/>
                          </a:endParaRPr>
                        </a:p>
                      </a:txBody>
                      <a:tcPr/>
                    </a:tc>
                    <a:tc>
                      <a:txBody>
                        <a:bodyPr/>
                        <a:p>
                          <a:pPr>
                            <a:buNone/>
                          </a:pPr>
                          <a:r>
                            <a:rPr lang="en-US" altLang="zh-CN" sz="1400"/>
                            <a:t>6.0 (5.0)</a:t>
                          </a:r>
                          <a:endParaRPr lang="en-US" altLang="zh-CN" sz="1400"/>
                        </a:p>
                      </a:txBody>
                      <a:tcPr/>
                    </a:tc>
                    <a:tc>
                      <a:txBody>
                        <a:bodyPr/>
                        <a:p>
                          <a:pPr>
                            <a:buNone/>
                          </a:pPr>
                          <a:r>
                            <a:rPr lang="en-US" altLang="zh-CN" sz="1400"/>
                            <a:t>5.0</a:t>
                          </a:r>
                          <a:endParaRPr lang="en-US" altLang="zh-CN" sz="1400"/>
                        </a:p>
                      </a:txBody>
                      <a:tcPr/>
                    </a:tc>
                    <a:tc>
                      <a:txBody>
                        <a:bodyPr/>
                        <a:p>
                          <a:pPr>
                            <a:buNone/>
                          </a:pPr>
                          <a:r>
                            <a:rPr lang="en-US" altLang="zh-CN" sz="1400"/>
                            <a:t>mm</a:t>
                          </a:r>
                          <a:endParaRPr lang="en-US" altLang="zh-CN" sz="1400"/>
                        </a:p>
                      </a:txBody>
                      <a:tcPr/>
                    </a:tc>
                  </a:tr>
                  <a:tr h="320040">
                    <a:tc>
                      <a:txBody>
                        <a:bodyPr/>
                        <a:p>
                          <a:pPr>
                            <a:buNone/>
                          </a:pPr>
                          <a14:m>
                            <m:oMathPara xmlns:m="http://schemas.openxmlformats.org/officeDocument/2006/math">
                              <m:oMathParaPr>
                                <m:jc m:val="left"/>
                              </m:oMathParaPr>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𝜎</m:t>
                                    </m:r>
                                  </m:e>
                                  <m:sub>
                                    <m:r>
                                      <a:rPr lang="en-US" altLang="zh-CN" sz="1400" i="1">
                                        <a:latin typeface="Cambria Math" panose="02040503050406030204" charset="0"/>
                                        <a:cs typeface="Cambria Math" panose="02040503050406030204" charset="0"/>
                                      </a:rPr>
                                      <m:t>𝛿</m:t>
                                    </m:r>
                                  </m:sub>
                                </m:sSub>
                              </m:oMath>
                            </m:oMathPara>
                          </a14:m>
                          <a:endParaRPr lang="en-US" altLang="zh-CN" sz="1400" i="1">
                            <a:latin typeface="Cambria Math" panose="02040503050406030204" charset="0"/>
                            <a:cs typeface="Cambria Math" panose="02040503050406030204" charset="0"/>
                          </a:endParaRPr>
                        </a:p>
                      </a:txBody>
                      <a:tcPr/>
                    </a:tc>
                    <a:tc>
                      <a:txBody>
                        <a:bodyPr/>
                        <a:p>
                          <a:pPr>
                            <a:buNone/>
                          </a:pPr>
                          <a:r>
                            <a:rPr lang="en-US" altLang="zh-CN" sz="1400"/>
                            <a:t>7.5257E-4</a:t>
                          </a:r>
                          <a:endParaRPr lang="en-US" altLang="zh-CN" sz="1400"/>
                        </a:p>
                      </a:txBody>
                      <a:tcPr/>
                    </a:tc>
                    <a:tc>
                      <a:txBody>
                        <a:bodyPr/>
                        <a:p>
                          <a:pPr>
                            <a:buNone/>
                          </a:pPr>
                          <a:r>
                            <a:rPr lang="en-US" altLang="zh-CN" sz="1400"/>
                            <a:t>6.3044E-4</a:t>
                          </a:r>
                          <a:endParaRPr lang="en-US" altLang="zh-CN" sz="1400"/>
                        </a:p>
                      </a:txBody>
                      <a:tcPr/>
                    </a:tc>
                    <a:tc>
                      <a:txBody>
                        <a:bodyPr/>
                        <a:p>
                          <a:pPr>
                            <a:buNone/>
                          </a:pPr>
                          <a:endParaRPr lang="en-US" altLang="zh-CN" sz="1400"/>
                        </a:p>
                      </a:txBody>
                      <a:tcPr/>
                    </a:tc>
                  </a:tr>
                  <a:tr h="319405">
                    <a:tc>
                      <a:txBody>
                        <a:bodyPr/>
                        <a:p>
                          <a:pPr>
                            <a:buNone/>
                          </a:pPr>
                          <a14:m>
                            <m:oMathPara xmlns:m="http://schemas.openxmlformats.org/officeDocument/2006/math">
                              <m:oMathParaPr>
                                <m:jc m:val="left"/>
                              </m:oMathParaPr>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𝜐</m:t>
                                    </m:r>
                                  </m:e>
                                  <m:sub>
                                    <m:r>
                                      <a:rPr lang="en-US" altLang="zh-CN" sz="1400" i="1">
                                        <a:latin typeface="Cambria Math" panose="02040503050406030204" charset="0"/>
                                        <a:cs typeface="Cambria Math" panose="02040503050406030204" charset="0"/>
                                      </a:rPr>
                                      <m:t>𝑠</m:t>
                                    </m:r>
                                  </m:sub>
                                </m:sSub>
                              </m:oMath>
                            </m:oMathPara>
                          </a14:m>
                          <a:endParaRPr lang="en-US" altLang="zh-CN" sz="1400" i="1">
                            <a:latin typeface="Cambria Math" panose="02040503050406030204" charset="0"/>
                            <a:cs typeface="Cambria Math" panose="02040503050406030204" charset="0"/>
                          </a:endParaRPr>
                        </a:p>
                      </a:txBody>
                      <a:tcPr/>
                    </a:tc>
                    <a:tc>
                      <a:txBody>
                        <a:bodyPr/>
                        <a:p>
                          <a:pPr>
                            <a:buNone/>
                          </a:pPr>
                          <a:r>
                            <a:rPr lang="en-US" altLang="zh-CN" sz="1400"/>
                            <a:t>-0.0233</a:t>
                          </a:r>
                          <a:endParaRPr lang="en-US" altLang="zh-CN" sz="1400"/>
                        </a:p>
                      </a:txBody>
                      <a:tcPr/>
                    </a:tc>
                    <a:tc>
                      <a:txBody>
                        <a:bodyPr/>
                        <a:p>
                          <a:pPr>
                            <a:buNone/>
                          </a:pPr>
                          <a:r>
                            <a:rPr lang="en-US" altLang="zh-CN" sz="1400"/>
                            <a:t>-0.0258</a:t>
                          </a:r>
                          <a:endParaRPr lang="en-US" altLang="zh-CN" sz="1400"/>
                        </a:p>
                      </a:txBody>
                      <a:tcPr/>
                    </a:tc>
                    <a:tc>
                      <a:txBody>
                        <a:bodyPr/>
                        <a:p>
                          <a:pPr>
                            <a:buNone/>
                          </a:pPr>
                          <a:endParaRPr lang="en-US" altLang="zh-CN" sz="1400"/>
                        </a:p>
                      </a:txBody>
                      <a:tcPr/>
                    </a:tc>
                  </a:tr>
                  <a:tr h="320040">
                    <a:tc>
                      <a:txBody>
                        <a:bodyPr/>
                        <a:p>
                          <a:pPr>
                            <a:buNone/>
                          </a:pPr>
                          <a:r>
                            <a:rPr lang="en-US" altLang="zh-CN" sz="1000"/>
                            <a:t>CW</a:t>
                          </a:r>
                          <a:endParaRPr lang="en-US" altLang="zh-CN" sz="1000"/>
                        </a:p>
                      </a:txBody>
                      <a:tcPr/>
                    </a:tc>
                    <a:tc>
                      <a:txBody>
                        <a:bodyPr/>
                        <a:p>
                          <a:pPr>
                            <a:buNone/>
                          </a:pPr>
                          <a:r>
                            <a:rPr lang="en-US" altLang="zh-CN" sz="1400"/>
                            <a:t>80</a:t>
                          </a:r>
                          <a:endParaRPr lang="en-US" altLang="zh-CN" sz="1400"/>
                        </a:p>
                      </a:txBody>
                      <a:tcPr/>
                    </a:tc>
                    <a:tc>
                      <a:txBody>
                        <a:bodyPr/>
                        <a:p>
                          <a:pPr>
                            <a:buNone/>
                          </a:pPr>
                          <a:r>
                            <a:rPr lang="en-US" altLang="zh-CN" sz="1400"/>
                            <a:t>60</a:t>
                          </a:r>
                          <a:endParaRPr lang="en-US" altLang="zh-CN" sz="1400"/>
                        </a:p>
                      </a:txBody>
                      <a:tcPr/>
                    </a:tc>
                    <a:tc>
                      <a:txBody>
                        <a:bodyPr/>
                        <a:p>
                          <a:pPr>
                            <a:buNone/>
                          </a:pPr>
                          <a:r>
                            <a:rPr lang="en-US" altLang="zh-CN" sz="1400"/>
                            <a:t>%</a:t>
                          </a:r>
                          <a:endParaRPr lang="en-US" altLang="zh-CN" sz="1400"/>
                        </a:p>
                      </a:txBody>
                      <a:tcPr/>
                    </a:tc>
                  </a:tr>
                  <a:tr h="319405">
                    <a:tc>
                      <a:txBody>
                        <a:bodyPr/>
                        <a:p>
                          <a:pPr>
                            <a:buNone/>
                          </a:pPr>
                          <a14:m>
                            <m:oMathPara xmlns:m="http://schemas.openxmlformats.org/officeDocument/2006/math">
                              <m:oMathParaPr>
                                <m:jc m:val="left"/>
                              </m:oMathParaPr>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𝐼</m:t>
                                    </m:r>
                                  </m:e>
                                  <m:sub>
                                    <m:r>
                                      <a:rPr lang="en-US" altLang="zh-CN" sz="1400" i="1">
                                        <a:latin typeface="Cambria Math" panose="02040503050406030204" charset="0"/>
                                        <a:cs typeface="Cambria Math" panose="02040503050406030204" charset="0"/>
                                      </a:rPr>
                                      <m:t>𝑏𝑢𝑛𝑐ℎ</m:t>
                                    </m:r>
                                  </m:sub>
                                </m:sSub>
                              </m:oMath>
                            </m:oMathPara>
                          </a14:m>
                          <a:endParaRPr lang="en-US" altLang="zh-CN" sz="1400" i="1">
                            <a:latin typeface="Cambria Math" panose="02040503050406030204" charset="0"/>
                            <a:cs typeface="Cambria Math" panose="02040503050406030204" charset="0"/>
                          </a:endParaRPr>
                        </a:p>
                      </a:txBody>
                      <a:tcPr/>
                    </a:tc>
                    <a:tc>
                      <a:txBody>
                        <a:bodyPr/>
                        <a:p>
                          <a:pPr>
                            <a:buNone/>
                          </a:pPr>
                          <a:r>
                            <a:rPr lang="en-US" altLang="zh-CN" sz="1400"/>
                            <a:t>0.696  (</a:t>
                          </a:r>
                          <a14:m>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𝐼</m:t>
                                  </m:r>
                                </m:e>
                                <m:sub>
                                  <m:r>
                                    <a:rPr lang="en-US" altLang="zh-CN" sz="1400" i="1">
                                      <a:latin typeface="Cambria Math" panose="02040503050406030204" charset="0"/>
                                      <a:cs typeface="Cambria Math" panose="02040503050406030204" charset="0"/>
                                    </a:rPr>
                                    <m:t>𝑏</m:t>
                                  </m:r>
                                  <m:r>
                                    <a:rPr lang="en-US" altLang="zh-CN" sz="1400" i="1">
                                      <a:latin typeface="Cambria Math" panose="02040503050406030204" charset="0"/>
                                      <a:cs typeface="Cambria Math" panose="02040503050406030204" charset="0"/>
                                    </a:rPr>
                                    <m:t>+</m:t>
                                  </m:r>
                                </m:sub>
                              </m:sSub>
                            </m:oMath>
                          </a14:m>
                          <a:r>
                            <a:rPr lang="en-US" altLang="zh-CN" sz="1400"/>
                            <a:t>)</a:t>
                          </a:r>
                          <a:endParaRPr lang="en-US" altLang="zh-CN" sz="1400"/>
                        </a:p>
                      </a:txBody>
                      <a:tcPr/>
                    </a:tc>
                    <a:tc>
                      <a:txBody>
                        <a:bodyPr/>
                        <a:p>
                          <a:pPr>
                            <a:buNone/>
                          </a:pPr>
                          <a14:m>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𝐼</m:t>
                                  </m:r>
                                </m:e>
                                <m:sub>
                                  <m:r>
                                    <a:rPr lang="en-US" altLang="zh-CN" sz="1400" i="1">
                                      <a:latin typeface="Cambria Math" panose="02040503050406030204" charset="0"/>
                                      <a:cs typeface="Cambria Math" panose="02040503050406030204" charset="0"/>
                                    </a:rPr>
                                    <m:t>𝑏</m:t>
                                  </m:r>
                                  <m:r>
                                    <a:rPr lang="en-US" altLang="zh-CN" sz="1400" i="1">
                                      <a:latin typeface="Cambria Math" panose="02040503050406030204" charset="0"/>
                                      <a:cs typeface="Cambria Math" panose="02040503050406030204" charset="0"/>
                                    </a:rPr>
                                    <m:t>−</m:t>
                                  </m:r>
                                </m:sub>
                              </m:sSub>
                            </m:oMath>
                          </a14:m>
                          <a:r>
                            <a:rPr lang="en-US" altLang="zh-CN" sz="1400"/>
                            <a:t>=0.77*</a:t>
                          </a:r>
                          <a14:m>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𝐼</m:t>
                                  </m:r>
                                </m:e>
                                <m:sub>
                                  <m:r>
                                    <a:rPr lang="en-US" altLang="zh-CN" sz="1400" i="1">
                                      <a:latin typeface="Cambria Math" panose="02040503050406030204" charset="0"/>
                                      <a:cs typeface="Cambria Math" panose="02040503050406030204" charset="0"/>
                                    </a:rPr>
                                    <m:t>𝑏</m:t>
                                  </m:r>
                                  <m:r>
                                    <a:rPr lang="en-US" altLang="zh-CN" sz="1400" i="1">
                                      <a:latin typeface="Cambria Math" panose="02040503050406030204" charset="0"/>
                                      <a:cs typeface="Cambria Math" panose="02040503050406030204" charset="0"/>
                                    </a:rPr>
                                    <m:t>+</m:t>
                                  </m:r>
                                </m:sub>
                              </m:sSub>
                            </m:oMath>
                          </a14:m>
                          <a:endParaRPr lang="en-US" altLang="zh-CN" sz="1400" i="1">
                            <a:latin typeface="Cambria Math" panose="02040503050406030204" charset="0"/>
                            <a:cs typeface="Cambria Math" panose="02040503050406030204" charset="0"/>
                          </a:endParaRPr>
                        </a:p>
                      </a:txBody>
                      <a:tcPr/>
                    </a:tc>
                    <a:tc>
                      <a:txBody>
                        <a:bodyPr/>
                        <a:p>
                          <a:pPr>
                            <a:buNone/>
                          </a:pPr>
                          <a:r>
                            <a:rPr lang="en-US" altLang="zh-CN" sz="1400"/>
                            <a:t>mA</a:t>
                          </a:r>
                          <a:endParaRPr lang="en-US" altLang="zh-CN" sz="1400"/>
                        </a:p>
                      </a:txBody>
                      <a:tcPr/>
                    </a:tc>
                  </a:tr>
                  <a:tr h="368935">
                    <a:tc>
                      <a:txBody>
                        <a:bodyPr/>
                        <a:p>
                          <a:pPr>
                            <a:buNone/>
                          </a:pPr>
                          <a:r>
                            <a:rPr lang="en-US" altLang="zh-CN" sz="1400"/>
                            <a:t>(</a:t>
                          </a:r>
                          <a14:m>
                            <m:oMath xmlns:m="http://schemas.openxmlformats.org/officeDocument/2006/math">
                              <m:sSub>
                                <m:sSubPr>
                                  <m:ctrlPr>
                                    <a:rPr lang="en-US" altLang="zh-CN" sz="1400" i="1">
                                      <a:latin typeface="Cambria Math" panose="02040503050406030204" charset="0"/>
                                      <a:cs typeface="Cambria Math" panose="02040503050406030204" charset="0"/>
                                    </a:rPr>
                                  </m:ctrlPr>
                                </m:sSubPr>
                                <m:e>
                                  <m:sSup>
                                    <m:sSupPr>
                                      <m:ctrlPr>
                                        <a:rPr lang="en-US" altLang="zh-CN" sz="1400" i="1">
                                          <a:latin typeface="Cambria Math" panose="02040503050406030204" charset="0"/>
                                          <a:cs typeface="Cambria Math" panose="02040503050406030204" charset="0"/>
                                        </a:rPr>
                                      </m:ctrlPr>
                                    </m:sSupPr>
                                    <m:e>
                                      <m:r>
                                        <a:rPr lang="en-US" altLang="zh-CN" sz="1400" i="1">
                                          <a:latin typeface="Cambria Math" panose="02040503050406030204" charset="0"/>
                                          <a:cs typeface="Cambria Math" panose="02040503050406030204" charset="0"/>
                                        </a:rPr>
                                        <m:t>𝛽</m:t>
                                      </m:r>
                                    </m:e>
                                    <m:sup>
                                      <m:r>
                                        <a:rPr lang="en-US" altLang="zh-CN" sz="1400" i="1">
                                          <a:latin typeface="Cambria Math" panose="02040503050406030204" charset="0"/>
                                          <a:cs typeface="Cambria Math" panose="02040503050406030204" charset="0"/>
                                        </a:rPr>
                                        <m:t>∗</m:t>
                                      </m:r>
                                    </m:sup>
                                  </m:sSup>
                                </m:e>
                                <m:sub>
                                  <m:r>
                                    <a:rPr lang="en-US" altLang="zh-CN" sz="1400" i="1">
                                      <a:latin typeface="Cambria Math" panose="02040503050406030204" charset="0"/>
                                      <a:cs typeface="Cambria Math" panose="02040503050406030204" charset="0"/>
                                    </a:rPr>
                                    <m:t>𝑥</m:t>
                                  </m:r>
                                </m:sub>
                              </m:sSub>
                            </m:oMath>
                          </a14:m>
                          <a:r>
                            <a:rPr lang="en-US" altLang="zh-CN" sz="1400"/>
                            <a:t>,</a:t>
                          </a:r>
                          <a14:m>
                            <m:oMath xmlns:m="http://schemas.openxmlformats.org/officeDocument/2006/math">
                              <m:sSub>
                                <m:sSubPr>
                                  <m:ctrlPr>
                                    <a:rPr lang="en-US" altLang="zh-CN" sz="1400" i="1">
                                      <a:latin typeface="Cambria Math" panose="02040503050406030204" charset="0"/>
                                      <a:cs typeface="Cambria Math" panose="02040503050406030204" charset="0"/>
                                    </a:rPr>
                                  </m:ctrlPr>
                                </m:sSubPr>
                                <m:e>
                                  <m:sSup>
                                    <m:sSupPr>
                                      <m:ctrlPr>
                                        <a:rPr lang="en-US" altLang="zh-CN" sz="1400" i="1">
                                          <a:latin typeface="Cambria Math" panose="02040503050406030204" charset="0"/>
                                          <a:cs typeface="Cambria Math" panose="02040503050406030204" charset="0"/>
                                        </a:rPr>
                                      </m:ctrlPr>
                                    </m:sSupPr>
                                    <m:e>
                                      <m:r>
                                        <a:rPr lang="en-US" altLang="zh-CN" sz="1400" i="1">
                                          <a:latin typeface="Cambria Math" panose="02040503050406030204" charset="0"/>
                                          <a:cs typeface="Cambria Math" panose="02040503050406030204" charset="0"/>
                                        </a:rPr>
                                        <m:t> </m:t>
                                      </m:r>
                                      <m:r>
                                        <a:rPr lang="en-US" altLang="zh-CN" sz="1400" i="1">
                                          <a:latin typeface="Cambria Math" panose="02040503050406030204" charset="0"/>
                                          <a:cs typeface="Cambria Math" panose="02040503050406030204" charset="0"/>
                                        </a:rPr>
                                        <m:t>𝛽</m:t>
                                      </m:r>
                                    </m:e>
                                    <m:sup>
                                      <m:r>
                                        <a:rPr lang="en-US" altLang="zh-CN" sz="1400" i="1">
                                          <a:latin typeface="Cambria Math" panose="02040503050406030204" charset="0"/>
                                          <a:cs typeface="Cambria Math" panose="02040503050406030204" charset="0"/>
                                        </a:rPr>
                                        <m:t>∗</m:t>
                                      </m:r>
                                    </m:sup>
                                  </m:sSup>
                                </m:e>
                                <m:sub>
                                  <m:r>
                                    <a:rPr lang="en-US" altLang="zh-CN" sz="1400" i="1">
                                      <a:latin typeface="Cambria Math" panose="02040503050406030204" charset="0"/>
                                      <a:cs typeface="Cambria Math" panose="02040503050406030204" charset="0"/>
                                    </a:rPr>
                                    <m:t>𝑦</m:t>
                                  </m:r>
                                </m:sub>
                              </m:sSub>
                            </m:oMath>
                          </a14:m>
                          <a:r>
                            <a:rPr lang="en-US" altLang="zh-CN" sz="1400"/>
                            <a:t>)</a:t>
                          </a:r>
                          <a:endParaRPr lang="en-US" altLang="zh-CN" sz="1400"/>
                        </a:p>
                      </a:txBody>
                      <a:tcPr/>
                    </a:tc>
                    <a:tc>
                      <a:txBody>
                        <a:bodyPr/>
                        <a:p>
                          <a:pPr>
                            <a:buNone/>
                          </a:pPr>
                          <a:r>
                            <a:rPr lang="en-US" altLang="zh-CN" sz="1400"/>
                            <a:t>(60,1)</a:t>
                          </a:r>
                          <a:endParaRPr lang="en-US" altLang="zh-CN" sz="1400"/>
                        </a:p>
                      </a:txBody>
                      <a:tcPr/>
                    </a:tc>
                    <a:tc>
                      <a:txBody>
                        <a:bodyPr/>
                        <a:p>
                          <a:pPr>
                            <a:buNone/>
                          </a:pPr>
                          <a:r>
                            <a:rPr lang="en-US" altLang="zh-CN" sz="1400"/>
                            <a:t>(60,1)</a:t>
                          </a:r>
                          <a:endParaRPr lang="en-US" altLang="zh-CN" sz="1400"/>
                        </a:p>
                      </a:txBody>
                      <a:tcPr/>
                    </a:tc>
                    <a:tc>
                      <a:txBody>
                        <a:bodyPr/>
                        <a:p>
                          <a:pPr>
                            <a:buNone/>
                          </a:pPr>
                          <a:r>
                            <a:rPr lang="en-US" altLang="zh-CN" sz="1400"/>
                            <a:t>mm</a:t>
                          </a:r>
                          <a:endParaRPr lang="en-US" altLang="zh-CN" sz="1400"/>
                        </a:p>
                      </a:txBody>
                      <a:tcPr/>
                    </a:tc>
                  </a:tr>
                </a:tbl>
              </a:graphicData>
            </a:graphic>
          </p:graphicFrame>
        </mc:Choice>
        <mc:Fallback xmlns="">
          <p:graphicFrame>
            <p:nvGraphicFramePr>
              <p:cNvPr id="4" name="表格 3"/>
              <p:cNvGraphicFramePr/>
              <p:nvPr>
                <p:custDataLst>
                  <p:tags r:id="rId2"/>
                </p:custDataLst>
              </p:nvPr>
            </p:nvGraphicFramePr>
            <p:xfrm>
              <a:off x="1870075" y="2257425"/>
              <a:ext cx="5799455" cy="3462020"/>
            </p:xfrm>
            <a:graphic>
              <a:graphicData uri="http://schemas.openxmlformats.org/drawingml/2006/table">
                <a:tbl>
                  <a:tblPr firstRow="1" bandRow="1">
                    <a:tableStyleId>{5C22544A-7EE6-4342-B048-85BDC9FD1C3A}</a:tableStyleId>
                  </a:tblPr>
                  <a:tblGrid>
                    <a:gridCol w="1117600"/>
                    <a:gridCol w="1782445"/>
                    <a:gridCol w="1795780"/>
                    <a:gridCol w="1103630"/>
                  </a:tblGrid>
                  <a:tr h="445135">
                    <a:tc>
                      <a:txBody>
                        <a:bodyPr/>
                        <a:p>
                          <a:pPr>
                            <a:buNone/>
                          </a:pPr>
                          <a:endParaRPr lang="zh-CN" altLang="en-US" sz="1400"/>
                        </a:p>
                      </a:txBody>
                      <a:tcPr/>
                    </a:tc>
                    <a:tc>
                      <a:txBody>
                        <a:bodyPr/>
                        <a:p>
                          <a:pPr>
                            <a:buNone/>
                          </a:pPr>
                          <a:r>
                            <a:rPr lang="en-US" altLang="zh-CN" sz="1400"/>
                            <a:t>LER</a:t>
                          </a:r>
                          <a:endParaRPr lang="en-US" altLang="zh-CN" sz="1400"/>
                        </a:p>
                      </a:txBody>
                      <a:tcPr/>
                    </a:tc>
                    <a:tc>
                      <a:txBody>
                        <a:bodyPr/>
                        <a:p>
                          <a:pPr>
                            <a:buNone/>
                          </a:pPr>
                          <a:r>
                            <a:rPr lang="en-US" altLang="zh-CN" sz="1400"/>
                            <a:t>HER</a:t>
                          </a:r>
                          <a:endParaRPr lang="en-US" altLang="zh-CN" sz="1400"/>
                        </a:p>
                      </a:txBody>
                      <a:tcPr/>
                    </a:tc>
                    <a:tc>
                      <a:txBody>
                        <a:bodyPr/>
                        <a:p>
                          <a:pPr>
                            <a:buNone/>
                          </a:pPr>
                          <a:r>
                            <a:rPr lang="en-US" altLang="zh-CN" sz="1400"/>
                            <a:t>unit</a:t>
                          </a:r>
                          <a:endParaRPr lang="en-US" altLang="zh-CN" sz="1400"/>
                        </a:p>
                      </a:txBody>
                      <a:tcPr/>
                    </a:tc>
                  </a:tr>
                  <a:tr h="400685">
                    <a:tc>
                      <a:txBody>
                        <a:bodyPr/>
                        <a:p>
                          <a:pPr>
                            <a:buNone/>
                          </a:pPr>
                          <a:r>
                            <a:rPr lang="en-US" altLang="zh-CN" sz="1000"/>
                            <a:t>(v</a:t>
                          </a:r>
                          <a:r>
                            <a:rPr lang="en-US" altLang="zh-CN" sz="1000" baseline="-25000"/>
                            <a:t>x</a:t>
                          </a:r>
                          <a:r>
                            <a:rPr lang="en-US" altLang="zh-CN" sz="1000"/>
                            <a:t> ,v</a:t>
                          </a:r>
                          <a:r>
                            <a:rPr lang="en-US" altLang="zh-CN" sz="1000" baseline="-25000"/>
                            <a:t>y</a:t>
                          </a:r>
                          <a:r>
                            <a:rPr lang="en-US" altLang="zh-CN" sz="1000"/>
                            <a:t>)</a:t>
                          </a:r>
                          <a:endParaRPr lang="en-US" altLang="zh-CN" sz="1000" baseline="-25000"/>
                        </a:p>
                      </a:txBody>
                      <a:tcPr/>
                    </a:tc>
                    <a:tc>
                      <a:txBody>
                        <a:bodyPr/>
                        <a:p>
                          <a:pPr>
                            <a:buNone/>
                          </a:pPr>
                          <a:r>
                            <a:rPr lang="en-US" altLang="zh-CN" sz="1400"/>
                            <a:t>(0.525, 0.589)</a:t>
                          </a:r>
                          <a:endParaRPr lang="en-US" altLang="zh-CN" sz="1400"/>
                        </a:p>
                      </a:txBody>
                      <a:tcPr/>
                    </a:tc>
                    <a:tc>
                      <a:txBody>
                        <a:bodyPr/>
                        <a:p>
                          <a:pPr>
                            <a:buNone/>
                          </a:pPr>
                          <a:r>
                            <a:rPr lang="en-US" altLang="zh-CN" sz="1400"/>
                            <a:t>(0.531, 0.599)</a:t>
                          </a:r>
                          <a:endParaRPr lang="en-US" altLang="zh-CN" sz="1400"/>
                        </a:p>
                      </a:txBody>
                      <a:tcPr/>
                    </a:tc>
                    <a:tc>
                      <a:txBody>
                        <a:bodyPr/>
                        <a:p>
                          <a:pPr>
                            <a:buNone/>
                          </a:pPr>
                          <a:endParaRPr lang="en-US" altLang="zh-CN" sz="1400"/>
                        </a:p>
                      </a:txBody>
                      <a:tcPr/>
                    </a:tc>
                  </a:tr>
                  <a:tr h="319405">
                    <a:tc>
                      <a:txBody>
                        <a:bodyPr/>
                        <a:lstStyle/>
                        <a:p>
                          <a:endParaRPr lang="zh-CN"/>
                        </a:p>
                      </a:txBody>
                      <a:tcPr>
                        <a:blipFill>
                          <a:blip r:embed="rId3"/>
                        </a:blipFill>
                      </a:tcPr>
                    </a:tc>
                    <a:tc>
                      <a:txBody>
                        <a:bodyPr/>
                        <a:p>
                          <a:pPr>
                            <a:buNone/>
                          </a:pPr>
                          <a:r>
                            <a:rPr lang="en-US" altLang="zh-CN" sz="1400"/>
                            <a:t>4.6</a:t>
                          </a:r>
                          <a:endParaRPr lang="en-US" altLang="zh-CN" sz="1400"/>
                        </a:p>
                      </a:txBody>
                      <a:tcPr/>
                    </a:tc>
                    <a:tc>
                      <a:txBody>
                        <a:bodyPr/>
                        <a:p>
                          <a:pPr>
                            <a:buNone/>
                          </a:pPr>
                          <a:r>
                            <a:rPr lang="en-US" altLang="zh-CN" sz="1400"/>
                            <a:t>4.0</a:t>
                          </a:r>
                          <a:endParaRPr lang="en-US" altLang="zh-CN" sz="1400"/>
                        </a:p>
                      </a:txBody>
                      <a:tcPr/>
                    </a:tc>
                    <a:tc>
                      <a:txBody>
                        <a:bodyPr/>
                        <a:p>
                          <a:pPr>
                            <a:buNone/>
                          </a:pPr>
                          <a:r>
                            <a:rPr lang="en-US" altLang="zh-CN" sz="1400"/>
                            <a:t>nm</a:t>
                          </a:r>
                          <a:endParaRPr lang="en-US" altLang="zh-CN" sz="1400"/>
                        </a:p>
                      </a:txBody>
                      <a:tcPr/>
                    </a:tc>
                  </a:tr>
                  <a:tr h="329565">
                    <a:tc>
                      <a:txBody>
                        <a:bodyPr/>
                        <a:lstStyle/>
                        <a:p>
                          <a:endParaRPr lang="zh-CN"/>
                        </a:p>
                      </a:txBody>
                      <a:tcPr>
                        <a:blipFill>
                          <a:blip r:embed="rId3"/>
                        </a:blipFill>
                      </a:tcPr>
                    </a:tc>
                    <a:tc>
                      <a:txBody>
                        <a:bodyPr/>
                        <a:p>
                          <a:pPr>
                            <a:buNone/>
                          </a:pPr>
                          <a:r>
                            <a:rPr lang="en-US" altLang="zh-CN" sz="1400"/>
                            <a:t>25</a:t>
                          </a:r>
                          <a:endParaRPr lang="en-US" altLang="zh-CN" sz="1400"/>
                        </a:p>
                      </a:txBody>
                      <a:tcPr/>
                    </a:tc>
                    <a:tc>
                      <a:txBody>
                        <a:bodyPr/>
                        <a:p>
                          <a:pPr>
                            <a:buNone/>
                          </a:pPr>
                          <a:r>
                            <a:rPr lang="en-US" altLang="zh-CN" sz="1400"/>
                            <a:t>25</a:t>
                          </a:r>
                          <a:endParaRPr lang="en-US" altLang="zh-CN" sz="1400"/>
                        </a:p>
                      </a:txBody>
                      <a:tcPr/>
                    </a:tc>
                    <a:tc>
                      <a:txBody>
                        <a:bodyPr/>
                        <a:p>
                          <a:pPr>
                            <a:buNone/>
                          </a:pPr>
                          <a:r>
                            <a:rPr lang="en-US" altLang="zh-CN" sz="1400"/>
                            <a:t>pm</a:t>
                          </a:r>
                          <a:endParaRPr lang="en-US" altLang="zh-CN" sz="1400"/>
                        </a:p>
                      </a:txBody>
                      <a:tcPr/>
                    </a:tc>
                  </a:tr>
                  <a:tr h="319405">
                    <a:tc>
                      <a:txBody>
                        <a:bodyPr/>
                        <a:lstStyle/>
                        <a:p>
                          <a:endParaRPr lang="zh-CN"/>
                        </a:p>
                      </a:txBody>
                      <a:tcPr>
                        <a:blipFill>
                          <a:blip r:embed="rId3"/>
                        </a:blipFill>
                      </a:tcPr>
                    </a:tc>
                    <a:tc>
                      <a:txBody>
                        <a:bodyPr/>
                        <a:p>
                          <a:pPr>
                            <a:buNone/>
                          </a:pPr>
                          <a:r>
                            <a:rPr lang="en-US" altLang="zh-CN" sz="1400"/>
                            <a:t>6.0 (5.0)</a:t>
                          </a:r>
                          <a:endParaRPr lang="en-US" altLang="zh-CN" sz="1400"/>
                        </a:p>
                      </a:txBody>
                      <a:tcPr/>
                    </a:tc>
                    <a:tc>
                      <a:txBody>
                        <a:bodyPr/>
                        <a:p>
                          <a:pPr>
                            <a:buNone/>
                          </a:pPr>
                          <a:r>
                            <a:rPr lang="en-US" altLang="zh-CN" sz="1400"/>
                            <a:t>5.0</a:t>
                          </a:r>
                          <a:endParaRPr lang="en-US" altLang="zh-CN" sz="1400"/>
                        </a:p>
                      </a:txBody>
                      <a:tcPr/>
                    </a:tc>
                    <a:tc>
                      <a:txBody>
                        <a:bodyPr/>
                        <a:p>
                          <a:pPr>
                            <a:buNone/>
                          </a:pPr>
                          <a:r>
                            <a:rPr lang="en-US" altLang="zh-CN" sz="1400"/>
                            <a:t>mm</a:t>
                          </a:r>
                          <a:endParaRPr lang="en-US" altLang="zh-CN" sz="1400"/>
                        </a:p>
                      </a:txBody>
                      <a:tcPr/>
                    </a:tc>
                  </a:tr>
                  <a:tr h="320040">
                    <a:tc>
                      <a:txBody>
                        <a:bodyPr/>
                        <a:lstStyle/>
                        <a:p>
                          <a:endParaRPr lang="zh-CN"/>
                        </a:p>
                      </a:txBody>
                      <a:tcPr>
                        <a:blipFill>
                          <a:blip r:embed="rId3"/>
                        </a:blipFill>
                      </a:tcPr>
                    </a:tc>
                    <a:tc>
                      <a:txBody>
                        <a:bodyPr/>
                        <a:p>
                          <a:pPr>
                            <a:buNone/>
                          </a:pPr>
                          <a:r>
                            <a:rPr lang="en-US" altLang="zh-CN" sz="1400"/>
                            <a:t>7.5257E-4</a:t>
                          </a:r>
                          <a:endParaRPr lang="en-US" altLang="zh-CN" sz="1400"/>
                        </a:p>
                      </a:txBody>
                      <a:tcPr/>
                    </a:tc>
                    <a:tc>
                      <a:txBody>
                        <a:bodyPr/>
                        <a:p>
                          <a:pPr>
                            <a:buNone/>
                          </a:pPr>
                          <a:r>
                            <a:rPr lang="en-US" altLang="zh-CN" sz="1400"/>
                            <a:t>6.3044E-4</a:t>
                          </a:r>
                          <a:endParaRPr lang="en-US" altLang="zh-CN" sz="1400"/>
                        </a:p>
                      </a:txBody>
                      <a:tcPr/>
                    </a:tc>
                    <a:tc>
                      <a:txBody>
                        <a:bodyPr/>
                        <a:p>
                          <a:pPr>
                            <a:buNone/>
                          </a:pPr>
                          <a:endParaRPr lang="en-US" altLang="zh-CN" sz="1400"/>
                        </a:p>
                      </a:txBody>
                      <a:tcPr/>
                    </a:tc>
                  </a:tr>
                  <a:tr h="319405">
                    <a:tc>
                      <a:txBody>
                        <a:bodyPr/>
                        <a:lstStyle/>
                        <a:p>
                          <a:endParaRPr lang="zh-CN"/>
                        </a:p>
                      </a:txBody>
                      <a:tcPr>
                        <a:blipFill>
                          <a:blip r:embed="rId3"/>
                        </a:blipFill>
                      </a:tcPr>
                    </a:tc>
                    <a:tc>
                      <a:txBody>
                        <a:bodyPr/>
                        <a:p>
                          <a:pPr>
                            <a:buNone/>
                          </a:pPr>
                          <a:r>
                            <a:rPr lang="en-US" altLang="zh-CN" sz="1400"/>
                            <a:t>-0.0233</a:t>
                          </a:r>
                          <a:endParaRPr lang="en-US" altLang="zh-CN" sz="1400"/>
                        </a:p>
                      </a:txBody>
                      <a:tcPr/>
                    </a:tc>
                    <a:tc>
                      <a:txBody>
                        <a:bodyPr/>
                        <a:p>
                          <a:pPr>
                            <a:buNone/>
                          </a:pPr>
                          <a:r>
                            <a:rPr lang="en-US" altLang="zh-CN" sz="1400"/>
                            <a:t>-0.0258</a:t>
                          </a:r>
                          <a:endParaRPr lang="en-US" altLang="zh-CN" sz="1400"/>
                        </a:p>
                      </a:txBody>
                      <a:tcPr/>
                    </a:tc>
                    <a:tc>
                      <a:txBody>
                        <a:bodyPr/>
                        <a:p>
                          <a:pPr>
                            <a:buNone/>
                          </a:pPr>
                          <a:endParaRPr lang="en-US" altLang="zh-CN" sz="1400"/>
                        </a:p>
                      </a:txBody>
                      <a:tcPr/>
                    </a:tc>
                  </a:tr>
                  <a:tr h="320040">
                    <a:tc>
                      <a:txBody>
                        <a:bodyPr/>
                        <a:p>
                          <a:pPr>
                            <a:buNone/>
                          </a:pPr>
                          <a:r>
                            <a:rPr lang="en-US" altLang="zh-CN" sz="1000"/>
                            <a:t>CW</a:t>
                          </a:r>
                          <a:endParaRPr lang="en-US" altLang="zh-CN" sz="1000"/>
                        </a:p>
                      </a:txBody>
                      <a:tcPr/>
                    </a:tc>
                    <a:tc>
                      <a:txBody>
                        <a:bodyPr/>
                        <a:p>
                          <a:pPr>
                            <a:buNone/>
                          </a:pPr>
                          <a:r>
                            <a:rPr lang="en-US" altLang="zh-CN" sz="1400"/>
                            <a:t>80</a:t>
                          </a:r>
                          <a:endParaRPr lang="en-US" altLang="zh-CN" sz="1400"/>
                        </a:p>
                      </a:txBody>
                      <a:tcPr/>
                    </a:tc>
                    <a:tc>
                      <a:txBody>
                        <a:bodyPr/>
                        <a:p>
                          <a:pPr>
                            <a:buNone/>
                          </a:pPr>
                          <a:r>
                            <a:rPr lang="en-US" altLang="zh-CN" sz="1400"/>
                            <a:t>60</a:t>
                          </a:r>
                          <a:endParaRPr lang="en-US" altLang="zh-CN" sz="1400"/>
                        </a:p>
                      </a:txBody>
                      <a:tcPr/>
                    </a:tc>
                    <a:tc>
                      <a:txBody>
                        <a:bodyPr/>
                        <a:p>
                          <a:pPr>
                            <a:buNone/>
                          </a:pPr>
                          <a:r>
                            <a:rPr lang="en-US" altLang="zh-CN" sz="1400"/>
                            <a:t>%</a:t>
                          </a:r>
                          <a:endParaRPr lang="en-US" altLang="zh-CN" sz="1400"/>
                        </a:p>
                      </a:txBody>
                      <a:tcPr/>
                    </a:tc>
                  </a:tr>
                  <a:tr h="319405">
                    <a:tc>
                      <a:txBody>
                        <a:bodyPr/>
                        <a:lstStyle/>
                        <a:p>
                          <a:endParaRPr lang="zh-CN"/>
                        </a:p>
                      </a:txBody>
                      <a:tcPr>
                        <a:blipFill>
                          <a:blip r:embed="rId3"/>
                        </a:blipFill>
                      </a:tcPr>
                    </a:tc>
                    <a:tc>
                      <a:txBody>
                        <a:bodyPr/>
                        <a:lstStyle/>
                        <a:p>
                          <a:endParaRPr lang="zh-CN"/>
                        </a:p>
                      </a:txBody>
                      <a:tcPr>
                        <a:blipFill>
                          <a:blip r:embed="rId3"/>
                        </a:blipFill>
                      </a:tcPr>
                    </a:tc>
                    <a:tc>
                      <a:txBody>
                        <a:bodyPr/>
                        <a:lstStyle/>
                        <a:p>
                          <a:endParaRPr lang="zh-CN"/>
                        </a:p>
                      </a:txBody>
                      <a:tcPr>
                        <a:blipFill>
                          <a:blip r:embed="rId3"/>
                        </a:blipFill>
                      </a:tcPr>
                    </a:tc>
                    <a:tc>
                      <a:txBody>
                        <a:bodyPr/>
                        <a:p>
                          <a:pPr>
                            <a:buNone/>
                          </a:pPr>
                          <a:r>
                            <a:rPr lang="en-US" altLang="zh-CN" sz="1400"/>
                            <a:t>mA</a:t>
                          </a:r>
                          <a:endParaRPr lang="en-US" altLang="zh-CN" sz="1400"/>
                        </a:p>
                      </a:txBody>
                      <a:tcPr/>
                    </a:tc>
                  </a:tr>
                  <a:tr h="368935">
                    <a:tc>
                      <a:txBody>
                        <a:bodyPr/>
                        <a:lstStyle/>
                        <a:p>
                          <a:endParaRPr lang="zh-CN"/>
                        </a:p>
                      </a:txBody>
                      <a:tcPr>
                        <a:blipFill>
                          <a:blip r:embed="rId3"/>
                        </a:blipFill>
                      </a:tcPr>
                    </a:tc>
                    <a:tc>
                      <a:txBody>
                        <a:bodyPr/>
                        <a:p>
                          <a:pPr>
                            <a:buNone/>
                          </a:pPr>
                          <a:r>
                            <a:rPr lang="en-US" altLang="zh-CN" sz="1400"/>
                            <a:t>(60,1)</a:t>
                          </a:r>
                          <a:endParaRPr lang="en-US" altLang="zh-CN" sz="1400"/>
                        </a:p>
                      </a:txBody>
                      <a:tcPr/>
                    </a:tc>
                    <a:tc>
                      <a:txBody>
                        <a:bodyPr/>
                        <a:p>
                          <a:pPr>
                            <a:buNone/>
                          </a:pPr>
                          <a:r>
                            <a:rPr lang="en-US" altLang="zh-CN" sz="1400"/>
                            <a:t>(60,1)</a:t>
                          </a:r>
                          <a:endParaRPr lang="en-US" altLang="zh-CN" sz="1400"/>
                        </a:p>
                      </a:txBody>
                      <a:tcPr/>
                    </a:tc>
                    <a:tc>
                      <a:txBody>
                        <a:bodyPr/>
                        <a:p>
                          <a:pPr>
                            <a:buNone/>
                          </a:pPr>
                          <a:r>
                            <a:rPr lang="en-US" altLang="zh-CN" sz="1400"/>
                            <a:t>mm</a:t>
                          </a:r>
                          <a:endParaRPr lang="en-US" altLang="zh-CN" sz="1400"/>
                        </a:p>
                      </a:txBody>
                      <a:tcPr/>
                    </a:tc>
                  </a:tr>
                </a:tbl>
              </a:graphicData>
            </a:graphic>
          </p:graphicFrame>
        </mc:Fallback>
      </mc:AlternateContent>
      <p:sp>
        <p:nvSpPr>
          <p:cNvPr id="5" name="文本框 4"/>
          <p:cNvSpPr txBox="1"/>
          <p:nvPr/>
        </p:nvSpPr>
        <p:spPr>
          <a:xfrm>
            <a:off x="1059180" y="708025"/>
            <a:ext cx="9518015" cy="1198880"/>
          </a:xfrm>
          <a:prstGeom prst="rect">
            <a:avLst/>
          </a:prstGeom>
          <a:noFill/>
        </p:spPr>
        <p:txBody>
          <a:bodyPr wrap="square" rtlCol="0">
            <a:spAutoFit/>
          </a:bodyPr>
          <a:p>
            <a:r>
              <a:rPr lang="en-US" altLang="zh-CN"/>
              <a:t>Simulation parameters are base on 2024 c run.</a:t>
            </a:r>
            <a:endParaRPr lang="en-US" altLang="zh-CN"/>
          </a:p>
          <a:p>
            <a:r>
              <a:rPr lang="en-US" altLang="zh-CN"/>
              <a:t>Transverse impedance is not considered in the section.</a:t>
            </a:r>
            <a:endParaRPr lang="en-US" altLang="zh-CN"/>
          </a:p>
          <a:p>
            <a:r>
              <a:rPr lang="en-US" altLang="zh-CN">
                <a:sym typeface="+mn-ea"/>
              </a:rPr>
              <a:t>Gaussian Strong-Strong Simulation</a:t>
            </a:r>
            <a:endParaRPr lang="en-US" altLang="zh-CN"/>
          </a:p>
          <a:p>
            <a:endParaRPr lang="en-US" altLang="zh-CN"/>
          </a:p>
        </p:txBody>
      </p:sp>
      <p:sp>
        <p:nvSpPr>
          <p:cNvPr id="13" name="文本框 12"/>
          <p:cNvSpPr txBox="1"/>
          <p:nvPr/>
        </p:nvSpPr>
        <p:spPr>
          <a:xfrm>
            <a:off x="330835" y="113030"/>
            <a:ext cx="9688830" cy="594995"/>
          </a:xfrm>
          <a:prstGeom prst="rect">
            <a:avLst/>
          </a:prstGeom>
          <a:noFill/>
        </p:spPr>
        <p:txBody>
          <a:bodyPr wrap="square" rtlCol="0">
            <a:noAutofit/>
          </a:bodyPr>
          <a:p>
            <a:r>
              <a:rPr lang="en-US" altLang="zh-CN" sz="2800">
                <a:solidFill>
                  <a:schemeClr val="accent1"/>
                </a:solidFill>
                <a:sym typeface="+mn-ea"/>
              </a:rPr>
              <a:t> Simulation settings</a:t>
            </a:r>
            <a:endParaRPr lang="en-US" altLang="zh-CN" sz="2800" baseline="-25000">
              <a:solidFill>
                <a:schemeClr val="accent1"/>
              </a:solidFill>
              <a:sym typeface="+mn-ea"/>
            </a:endParaRPr>
          </a:p>
        </p:txBody>
      </p:sp>
      <p:sp>
        <p:nvSpPr>
          <p:cNvPr id="2" name="矩形 1"/>
          <p:cNvSpPr/>
          <p:nvPr/>
        </p:nvSpPr>
        <p:spPr>
          <a:xfrm>
            <a:off x="4836160" y="2743835"/>
            <a:ext cx="1177290" cy="197485"/>
          </a:xfrm>
          <a:prstGeom prst="rect">
            <a:avLst/>
          </a:prstGeom>
          <a:noFill/>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7835900" y="2658110"/>
            <a:ext cx="4355465" cy="1476375"/>
          </a:xfrm>
          <a:prstGeom prst="rect">
            <a:avLst/>
          </a:prstGeom>
          <a:noFill/>
        </p:spPr>
        <p:txBody>
          <a:bodyPr wrap="square" rtlCol="0">
            <a:spAutoFit/>
          </a:bodyPr>
          <a:p>
            <a:r>
              <a:rPr lang="en-US" altLang="zh-CN"/>
              <a:t>1. Fix the HER horizontal tune at v</a:t>
            </a:r>
            <a:r>
              <a:rPr lang="en-US" altLang="zh-CN" baseline="-25000"/>
              <a:t>x,HER</a:t>
            </a:r>
            <a:r>
              <a:rPr lang="en-US" altLang="zh-CN"/>
              <a:t>=0.531, and scan the HER vertial tune  v</a:t>
            </a:r>
            <a:r>
              <a:rPr lang="en-US" altLang="zh-CN" baseline="-25000"/>
              <a:t>y,HER</a:t>
            </a:r>
            <a:r>
              <a:rPr lang="en-US" altLang="zh-CN"/>
              <a:t>.</a:t>
            </a:r>
            <a:endParaRPr lang="en-US" altLang="zh-CN"/>
          </a:p>
          <a:p>
            <a:r>
              <a:rPr lang="en-US" altLang="zh-CN"/>
              <a:t>2. Fix the v</a:t>
            </a:r>
            <a:r>
              <a:rPr lang="en-US" altLang="zh-CN" baseline="-25000"/>
              <a:t>y,HER</a:t>
            </a:r>
            <a:r>
              <a:rPr lang="en-US" altLang="zh-CN"/>
              <a:t>=0.599 and perfrom beam current scan </a:t>
            </a:r>
            <a:endParaRPr lang="en-US" altLang="zh-CN" baseline="-25000"/>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330835" y="113030"/>
            <a:ext cx="6030595" cy="594995"/>
          </a:xfrm>
          <a:prstGeom prst="rect">
            <a:avLst/>
          </a:prstGeom>
          <a:noFill/>
        </p:spPr>
        <p:txBody>
          <a:bodyPr wrap="square" rtlCol="0">
            <a:noAutofit/>
          </a:bodyPr>
          <a:p>
            <a:r>
              <a:rPr lang="en-US" altLang="zh-CN" sz="2800">
                <a:solidFill>
                  <a:schemeClr val="accent1"/>
                </a:solidFill>
                <a:sym typeface="+mn-ea"/>
              </a:rPr>
              <a:t> Longitudinal impedance</a:t>
            </a:r>
            <a:r>
              <a:rPr lang="en-US" altLang="zh-CN" sz="2800">
                <a:sym typeface="+mn-ea"/>
              </a:rPr>
              <a:t> </a:t>
            </a:r>
            <a:endParaRPr lang="zh-CN" altLang="en-US" sz="2800" baseline="-25000">
              <a:sym typeface="+mn-ea"/>
            </a:endParaRPr>
          </a:p>
        </p:txBody>
      </p:sp>
      <p:grpSp>
        <p:nvGrpSpPr>
          <p:cNvPr id="48" name="组合 47"/>
          <p:cNvGrpSpPr/>
          <p:nvPr>
            <p:custDataLst>
              <p:tags r:id="rId1"/>
            </p:custDataLst>
          </p:nvPr>
        </p:nvGrpSpPr>
        <p:grpSpPr>
          <a:xfrm>
            <a:off x="907415" y="4660265"/>
            <a:ext cx="2661285" cy="527050"/>
            <a:chOff x="3052" y="8945"/>
            <a:chExt cx="4520" cy="1136"/>
          </a:xfrm>
        </p:grpSpPr>
        <p:pic>
          <p:nvPicPr>
            <p:cNvPr id="45" name="图片 44"/>
            <p:cNvPicPr>
              <a:picLocks noChangeAspect="1"/>
            </p:cNvPicPr>
            <p:nvPr/>
          </p:nvPicPr>
          <p:blipFill>
            <a:blip r:embed="rId2"/>
            <a:stretch>
              <a:fillRect/>
            </a:stretch>
          </p:blipFill>
          <p:spPr>
            <a:xfrm>
              <a:off x="3052" y="8945"/>
              <a:ext cx="4520" cy="1137"/>
            </a:xfrm>
            <a:prstGeom prst="rect">
              <a:avLst/>
            </a:prstGeom>
          </p:spPr>
        </p:pic>
        <p:sp>
          <p:nvSpPr>
            <p:cNvPr id="46" name="矩形 45"/>
            <p:cNvSpPr/>
            <p:nvPr>
              <p:custDataLst>
                <p:tags r:id="rId3"/>
              </p:custDataLst>
            </p:nvPr>
          </p:nvSpPr>
          <p:spPr>
            <a:xfrm>
              <a:off x="6360" y="9719"/>
              <a:ext cx="519" cy="363"/>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50" name="文本框 49"/>
          <p:cNvSpPr txBox="1"/>
          <p:nvPr/>
        </p:nvSpPr>
        <p:spPr>
          <a:xfrm>
            <a:off x="582295" y="3629660"/>
            <a:ext cx="5852795" cy="829945"/>
          </a:xfrm>
          <a:prstGeom prst="rect">
            <a:avLst/>
          </a:prstGeom>
          <a:noFill/>
        </p:spPr>
        <p:txBody>
          <a:bodyPr wrap="square" rtlCol="0">
            <a:spAutoFit/>
          </a:bodyPr>
          <a:p>
            <a:r>
              <a:rPr lang="en-US" altLang="zh-CN" sz="1600">
                <a:solidFill>
                  <a:schemeClr val="tx1"/>
                </a:solidFill>
              </a:rPr>
              <a:t>Luminosity degradation is mainly due to bunch lengthening from longitudinal impedance.</a:t>
            </a:r>
            <a:r>
              <a:rPr lang="en-US" altLang="zh-CN" sz="1600">
                <a:solidFill>
                  <a:srgbClr val="FF0000"/>
                </a:solidFill>
              </a:rPr>
              <a:t> However, the predicted slope is smaller than that observed in measurements.</a:t>
            </a:r>
            <a:endParaRPr lang="en-US" altLang="zh-CN" sz="1600">
              <a:solidFill>
                <a:srgbClr val="FF0000"/>
              </a:solidFill>
            </a:endParaRPr>
          </a:p>
        </p:txBody>
      </p:sp>
      <p:grpSp>
        <p:nvGrpSpPr>
          <p:cNvPr id="11" name="组合 10"/>
          <p:cNvGrpSpPr/>
          <p:nvPr>
            <p:custDataLst>
              <p:tags r:id="rId4"/>
            </p:custDataLst>
          </p:nvPr>
        </p:nvGrpSpPr>
        <p:grpSpPr>
          <a:xfrm>
            <a:off x="6983730" y="3702050"/>
            <a:ext cx="4958605" cy="1838325"/>
            <a:chOff x="11204" y="8028"/>
            <a:chExt cx="7809" cy="2895"/>
          </a:xfrm>
        </p:grpSpPr>
        <p:grpSp>
          <p:nvGrpSpPr>
            <p:cNvPr id="15" name="组合 14"/>
            <p:cNvGrpSpPr/>
            <p:nvPr/>
          </p:nvGrpSpPr>
          <p:grpSpPr>
            <a:xfrm>
              <a:off x="15247" y="8028"/>
              <a:ext cx="3766" cy="2647"/>
              <a:chOff x="13086" y="1070"/>
              <a:chExt cx="9479" cy="7145"/>
            </a:xfrm>
          </p:grpSpPr>
          <p:pic>
            <p:nvPicPr>
              <p:cNvPr id="17" name="图片 16"/>
              <p:cNvPicPr>
                <a:picLocks noChangeAspect="1"/>
              </p:cNvPicPr>
              <p:nvPr/>
            </p:nvPicPr>
            <p:blipFill>
              <a:blip r:embed="rId5"/>
              <a:stretch>
                <a:fillRect/>
              </a:stretch>
            </p:blipFill>
            <p:spPr>
              <a:xfrm>
                <a:off x="13086" y="2088"/>
                <a:ext cx="9479" cy="6127"/>
              </a:xfrm>
              <a:prstGeom prst="rect">
                <a:avLst/>
              </a:prstGeom>
            </p:spPr>
          </p:pic>
          <p:sp>
            <p:nvSpPr>
              <p:cNvPr id="21" name="文本框 20"/>
              <p:cNvSpPr txBox="1"/>
              <p:nvPr>
                <p:custDataLst>
                  <p:tags r:id="rId6"/>
                </p:custDataLst>
              </p:nvPr>
            </p:nvSpPr>
            <p:spPr>
              <a:xfrm>
                <a:off x="17753" y="1070"/>
                <a:ext cx="4088" cy="1053"/>
              </a:xfrm>
              <a:prstGeom prst="rect">
                <a:avLst/>
              </a:prstGeom>
              <a:noFill/>
            </p:spPr>
            <p:txBody>
              <a:bodyPr wrap="square" rtlCol="0">
                <a:noAutofit/>
              </a:bodyPr>
              <a:p>
                <a:r>
                  <a:rPr lang="en-US" altLang="zh-CN" sz="1200"/>
                  <a:t>Y.Funakoshi</a:t>
                </a:r>
                <a:endParaRPr lang="en-US" altLang="zh-CN" sz="1200"/>
              </a:p>
            </p:txBody>
          </p:sp>
        </p:grpSp>
        <p:pic>
          <p:nvPicPr>
            <p:cNvPr id="56" name="图片 55"/>
            <p:cNvPicPr>
              <a:picLocks noChangeAspect="1"/>
            </p:cNvPicPr>
            <p:nvPr/>
          </p:nvPicPr>
          <p:blipFill>
            <a:blip r:embed="rId7"/>
            <a:stretch>
              <a:fillRect/>
            </a:stretch>
          </p:blipFill>
          <p:spPr>
            <a:xfrm>
              <a:off x="11204" y="8279"/>
              <a:ext cx="3988" cy="2644"/>
            </a:xfrm>
            <a:prstGeom prst="rect">
              <a:avLst/>
            </a:prstGeom>
          </p:spPr>
        </p:pic>
      </p:grpSp>
      <p:sp>
        <p:nvSpPr>
          <p:cNvPr id="58" name="文本框 57"/>
          <p:cNvSpPr txBox="1"/>
          <p:nvPr>
            <p:custDataLst>
              <p:tags r:id="rId8"/>
            </p:custDataLst>
          </p:nvPr>
        </p:nvSpPr>
        <p:spPr>
          <a:xfrm>
            <a:off x="7989264" y="3640001"/>
            <a:ext cx="1030629" cy="275590"/>
          </a:xfrm>
          <a:prstGeom prst="rect">
            <a:avLst/>
          </a:prstGeom>
          <a:noFill/>
        </p:spPr>
        <p:txBody>
          <a:bodyPr wrap="square" rtlCol="0">
            <a:spAutoFit/>
          </a:bodyPr>
          <a:p>
            <a:r>
              <a:rPr lang="en-US" altLang="zh-CN" sz="1200"/>
              <a:t>H.Sugimoto</a:t>
            </a:r>
            <a:endParaRPr lang="en-US" altLang="zh-CN" sz="1200"/>
          </a:p>
        </p:txBody>
      </p:sp>
      <p:cxnSp>
        <p:nvCxnSpPr>
          <p:cNvPr id="59" name="直接连接符 58"/>
          <p:cNvCxnSpPr/>
          <p:nvPr/>
        </p:nvCxnSpPr>
        <p:spPr>
          <a:xfrm>
            <a:off x="7791450" y="4459605"/>
            <a:ext cx="309245" cy="144780"/>
          </a:xfrm>
          <a:prstGeom prst="line">
            <a:avLst/>
          </a:prstGeom>
          <a:ln w="31750">
            <a:solidFill>
              <a:srgbClr val="FFFF00"/>
            </a:solidFill>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mc:Choice xmlns:a14="http://schemas.microsoft.com/office/drawing/2010/main" Requires="a14">
          <p:sp>
            <p:nvSpPr>
              <p:cNvPr id="4" name="文本框 3"/>
              <p:cNvSpPr txBox="1"/>
              <p:nvPr/>
            </p:nvSpPr>
            <p:spPr>
              <a:xfrm>
                <a:off x="9685936" y="575985"/>
                <a:ext cx="1631434" cy="409796"/>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charset="0"/>
                              <a:cs typeface="Cambria Math" panose="02040503050406030204" charset="0"/>
                            </a:rPr>
                          </m:ctrlPr>
                        </m:sSubPr>
                        <m:e>
                          <m:r>
                            <a:rPr lang="en-US" altLang="zh-CN" sz="1600" i="1">
                              <a:latin typeface="Cambria Math" panose="02040503050406030204" charset="0"/>
                              <a:cs typeface="Cambria Math" panose="02040503050406030204" charset="0"/>
                            </a:rPr>
                            <m:t>𝐿</m:t>
                          </m:r>
                        </m:e>
                        <m:sub>
                          <m:r>
                            <a:rPr lang="en-US" altLang="zh-CN" sz="1600" i="1">
                              <a:latin typeface="Cambria Math" panose="02040503050406030204" charset="0"/>
                              <a:cs typeface="Cambria Math" panose="02040503050406030204" charset="0"/>
                            </a:rPr>
                            <m:t>𝑠𝑝</m:t>
                          </m:r>
                        </m:sub>
                      </m:sSub>
                      <m:r>
                        <a:rPr lang="en-US" altLang="zh-CN" sz="1600" i="1">
                          <a:latin typeface="Cambria Math" panose="02040503050406030204" charset="0"/>
                          <a:cs typeface="Cambria Math" panose="02040503050406030204" charset="0"/>
                        </a:rPr>
                        <m:t>=</m:t>
                      </m:r>
                      <m:box>
                        <m:boxPr>
                          <m:noBreak m:val="on"/>
                          <m:ctrlPr>
                            <a:rPr lang="en-US" altLang="zh-CN" sz="1600" i="1">
                              <a:latin typeface="Cambria Math" panose="02040503050406030204" charset="0"/>
                              <a:cs typeface="Cambria Math" panose="02040503050406030204" charset="0"/>
                            </a:rPr>
                          </m:ctrlPr>
                        </m:boxPr>
                        <m:e>
                          <m:argPr>
                            <m:argSz m:val="-1"/>
                          </m:argPr>
                          <m:f>
                            <m:fPr>
                              <m:ctrlPr>
                                <a:rPr lang="en-US" altLang="zh-CN" sz="1600" i="1">
                                  <a:latin typeface="Cambria Math" panose="02040503050406030204" charset="0"/>
                                  <a:cs typeface="Cambria Math" panose="02040503050406030204" charset="0"/>
                                </a:rPr>
                              </m:ctrlPr>
                            </m:fPr>
                            <m:num>
                              <m:r>
                                <a:rPr lang="en-US" altLang="zh-CN" sz="1600" i="1">
                                  <a:latin typeface="Cambria Math" panose="02040503050406030204" charset="0"/>
                                  <a:cs typeface="Cambria Math" panose="02040503050406030204" charset="0"/>
                                </a:rPr>
                                <m:t> </m:t>
                              </m:r>
                              <m:r>
                                <a:rPr lang="en-US" altLang="zh-CN" sz="1600" i="1">
                                  <a:latin typeface="Cambria Math" panose="02040503050406030204" charset="0"/>
                                  <a:cs typeface="Cambria Math" panose="02040503050406030204" charset="0"/>
                                </a:rPr>
                                <m:t>𝐿</m:t>
                              </m:r>
                            </m:num>
                            <m:den>
                              <m:sSub>
                                <m:sSubPr>
                                  <m:ctrlPr>
                                    <a:rPr lang="en-US" altLang="zh-CN" sz="1600" i="1">
                                      <a:latin typeface="Cambria Math" panose="02040503050406030204" charset="0"/>
                                      <a:cs typeface="Cambria Math" panose="02040503050406030204" charset="0"/>
                                    </a:rPr>
                                  </m:ctrlPr>
                                </m:sSubPr>
                                <m:e>
                                  <m:r>
                                    <a:rPr lang="en-US" altLang="zh-CN" sz="1600" i="1">
                                      <a:latin typeface="Cambria Math" panose="02040503050406030204" charset="0"/>
                                      <a:cs typeface="Cambria Math" panose="02040503050406030204" charset="0"/>
                                    </a:rPr>
                                    <m:t>𝑁</m:t>
                                  </m:r>
                                </m:e>
                                <m:sub>
                                  <m:r>
                                    <a:rPr lang="en-US" altLang="zh-CN" sz="1600" i="1">
                                      <a:latin typeface="Cambria Math" panose="02040503050406030204" charset="0"/>
                                      <a:cs typeface="Cambria Math" panose="02040503050406030204" charset="0"/>
                                    </a:rPr>
                                    <m:t>𝑏</m:t>
                                  </m:r>
                                </m:sub>
                              </m:sSub>
                              <m:sSub>
                                <m:sSubPr>
                                  <m:ctrlPr>
                                    <a:rPr lang="en-US" altLang="zh-CN" sz="1600" i="1">
                                      <a:latin typeface="Cambria Math" panose="02040503050406030204" charset="0"/>
                                      <a:cs typeface="Cambria Math" panose="02040503050406030204" charset="0"/>
                                    </a:rPr>
                                  </m:ctrlPr>
                                </m:sSubPr>
                                <m:e>
                                  <m:r>
                                    <a:rPr lang="en-US" altLang="zh-CN" sz="1600" i="1">
                                      <a:latin typeface="Cambria Math" panose="02040503050406030204" charset="0"/>
                                      <a:cs typeface="Cambria Math" panose="02040503050406030204" charset="0"/>
                                    </a:rPr>
                                    <m:t>𝐼</m:t>
                                  </m:r>
                                </m:e>
                                <m:sub>
                                  <m:r>
                                    <a:rPr lang="en-US" altLang="zh-CN" sz="1600" i="1">
                                      <a:latin typeface="Cambria Math" panose="02040503050406030204" charset="0"/>
                                      <a:cs typeface="Cambria Math" panose="02040503050406030204" charset="0"/>
                                    </a:rPr>
                                    <m:t>𝑏</m:t>
                                  </m:r>
                                  <m:r>
                                    <a:rPr lang="en-US" altLang="zh-CN" sz="1600" i="1">
                                      <a:latin typeface="Cambria Math" panose="02040503050406030204" charset="0"/>
                                      <a:cs typeface="Cambria Math" panose="02040503050406030204" charset="0"/>
                                    </a:rPr>
                                    <m:t>+</m:t>
                                  </m:r>
                                </m:sub>
                              </m:sSub>
                              <m:sSub>
                                <m:sSubPr>
                                  <m:ctrlPr>
                                    <a:rPr lang="en-US" altLang="zh-CN" sz="1600" i="1">
                                      <a:latin typeface="Cambria Math" panose="02040503050406030204" charset="0"/>
                                      <a:cs typeface="Cambria Math" panose="02040503050406030204" charset="0"/>
                                    </a:rPr>
                                  </m:ctrlPr>
                                </m:sSubPr>
                                <m:e>
                                  <m:r>
                                    <a:rPr lang="en-US" altLang="zh-CN" sz="1600" i="1">
                                      <a:latin typeface="Cambria Math" panose="02040503050406030204" charset="0"/>
                                      <a:cs typeface="Cambria Math" panose="02040503050406030204" charset="0"/>
                                    </a:rPr>
                                    <m:t>𝐼</m:t>
                                  </m:r>
                                </m:e>
                                <m:sub>
                                  <m:r>
                                    <a:rPr lang="en-US" altLang="zh-CN" sz="1600" i="1">
                                      <a:latin typeface="Cambria Math" panose="02040503050406030204" charset="0"/>
                                      <a:cs typeface="Cambria Math" panose="02040503050406030204" charset="0"/>
                                    </a:rPr>
                                    <m:t>𝑏</m:t>
                                  </m:r>
                                  <m:r>
                                    <a:rPr lang="en-US" altLang="zh-CN" sz="1600" i="1">
                                      <a:latin typeface="Cambria Math" panose="02040503050406030204" charset="0"/>
                                      <a:cs typeface="Cambria Math" panose="02040503050406030204" charset="0"/>
                                    </a:rPr>
                                    <m:t>−</m:t>
                                  </m:r>
                                </m:sub>
                              </m:sSub>
                            </m:den>
                          </m:f>
                        </m:e>
                      </m:box>
                    </m:oMath>
                  </m:oMathPara>
                </a14:m>
                <a:endParaRPr lang="en-US" altLang="zh-CN" sz="1600" i="1">
                  <a:latin typeface="Cambria Math" panose="02040503050406030204" charset="0"/>
                  <a:cs typeface="Cambria Math" panose="02040503050406030204"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9685936" y="575985"/>
                <a:ext cx="1631434" cy="409796"/>
              </a:xfrm>
              <a:prstGeom prst="rect">
                <a:avLst/>
              </a:prstGeom>
              <a:blipFill rotWithShape="1">
                <a:blip r:embed="rId9"/>
                <a:stretch>
                  <a:fillRect l="-17" t="-10" r="25" b="64"/>
                </a:stretch>
              </a:blipFill>
            </p:spPr>
            <p:txBody>
              <a:bodyPr/>
              <a:lstStyle/>
              <a:p>
                <a:r>
                  <a:rPr lang="zh-CN" altLang="en-US">
                    <a:noFill/>
                  </a:rPr>
                  <a:t> </a:t>
                </a:r>
              </a:p>
            </p:txBody>
          </p:sp>
        </mc:Fallback>
      </mc:AlternateContent>
      <p:grpSp>
        <p:nvGrpSpPr>
          <p:cNvPr id="5" name="组合 4"/>
          <p:cNvGrpSpPr/>
          <p:nvPr/>
        </p:nvGrpSpPr>
        <p:grpSpPr>
          <a:xfrm>
            <a:off x="331470" y="1042670"/>
            <a:ext cx="11323320" cy="2507615"/>
            <a:chOff x="522" y="2383"/>
            <a:chExt cx="17832" cy="3949"/>
          </a:xfrm>
        </p:grpSpPr>
        <p:pic>
          <p:nvPicPr>
            <p:cNvPr id="6" name="图片 5"/>
            <p:cNvPicPr>
              <a:picLocks noChangeAspect="1"/>
            </p:cNvPicPr>
            <p:nvPr>
              <p:custDataLst>
                <p:tags r:id="rId10"/>
              </p:custDataLst>
            </p:nvPr>
          </p:nvPicPr>
          <p:blipFill>
            <a:blip r:embed="rId11"/>
            <a:stretch>
              <a:fillRect/>
            </a:stretch>
          </p:blipFill>
          <p:spPr>
            <a:xfrm>
              <a:off x="13128" y="2434"/>
              <a:ext cx="5226" cy="3898"/>
            </a:xfrm>
            <a:prstGeom prst="rect">
              <a:avLst/>
            </a:prstGeom>
          </p:spPr>
        </p:pic>
        <p:pic>
          <p:nvPicPr>
            <p:cNvPr id="7" name="图片 6"/>
            <p:cNvPicPr>
              <a:picLocks noChangeAspect="1"/>
            </p:cNvPicPr>
            <p:nvPr>
              <p:custDataLst>
                <p:tags r:id="rId12"/>
              </p:custDataLst>
            </p:nvPr>
          </p:nvPicPr>
          <p:blipFill>
            <a:blip r:embed="rId13"/>
            <a:stretch>
              <a:fillRect/>
            </a:stretch>
          </p:blipFill>
          <p:spPr>
            <a:xfrm>
              <a:off x="6721" y="2383"/>
              <a:ext cx="5624" cy="3758"/>
            </a:xfrm>
            <a:prstGeom prst="rect">
              <a:avLst/>
            </a:prstGeom>
          </p:spPr>
        </p:pic>
        <p:pic>
          <p:nvPicPr>
            <p:cNvPr id="8" name="图片 7"/>
            <p:cNvPicPr>
              <a:picLocks noChangeAspect="1"/>
            </p:cNvPicPr>
            <p:nvPr/>
          </p:nvPicPr>
          <p:blipFill>
            <a:blip r:embed="rId14"/>
            <a:stretch>
              <a:fillRect/>
            </a:stretch>
          </p:blipFill>
          <p:spPr>
            <a:xfrm>
              <a:off x="522" y="2383"/>
              <a:ext cx="5578" cy="3665"/>
            </a:xfrm>
            <a:prstGeom prst="rect">
              <a:avLst/>
            </a:prstGeom>
          </p:spPr>
        </p:pic>
      </p:grpSp>
      <p:cxnSp>
        <p:nvCxnSpPr>
          <p:cNvPr id="19" name="直接连接符 18"/>
          <p:cNvCxnSpPr/>
          <p:nvPr/>
        </p:nvCxnSpPr>
        <p:spPr>
          <a:xfrm>
            <a:off x="10222230" y="4281170"/>
            <a:ext cx="810895" cy="377825"/>
          </a:xfrm>
          <a:prstGeom prst="line">
            <a:avLst/>
          </a:prstGeom>
          <a:ln w="31750">
            <a:solidFill>
              <a:srgbClr val="FFFF00"/>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9551035" y="1784985"/>
            <a:ext cx="1915795" cy="775335"/>
          </a:xfrm>
          <a:prstGeom prst="line">
            <a:avLst/>
          </a:prstGeom>
          <a:ln w="31750">
            <a:solidFill>
              <a:srgbClr val="FFFF00"/>
            </a:solidFill>
          </a:ln>
        </p:spPr>
        <p:style>
          <a:lnRef idx="2">
            <a:schemeClr val="accent1"/>
          </a:lnRef>
          <a:fillRef idx="0">
            <a:srgbClr val="FFFFFF"/>
          </a:fillRef>
          <a:effectRef idx="0">
            <a:srgbClr val="FFFFFF"/>
          </a:effectRef>
          <a:fontRef idx="minor">
            <a:schemeClr val="tx1"/>
          </a:fontRef>
        </p:style>
      </p:cxnSp>
      <p:pic>
        <p:nvPicPr>
          <p:cNvPr id="27" name="图片 26"/>
          <p:cNvPicPr>
            <a:picLocks noChangeAspect="1"/>
          </p:cNvPicPr>
          <p:nvPr/>
        </p:nvPicPr>
        <p:blipFill>
          <a:blip r:embed="rId15"/>
          <a:stretch>
            <a:fillRect/>
          </a:stretch>
        </p:blipFill>
        <p:spPr>
          <a:xfrm>
            <a:off x="3769995" y="4518025"/>
            <a:ext cx="2933065" cy="1972310"/>
          </a:xfrm>
          <a:prstGeom prst="rect">
            <a:avLst/>
          </a:prstGeom>
        </p:spPr>
      </p:pic>
      <p:sp>
        <p:nvSpPr>
          <p:cNvPr id="2" name="文本框 1"/>
          <p:cNvSpPr txBox="1"/>
          <p:nvPr/>
        </p:nvSpPr>
        <p:spPr>
          <a:xfrm>
            <a:off x="8217535" y="5552440"/>
            <a:ext cx="2907665" cy="306705"/>
          </a:xfrm>
          <a:prstGeom prst="rect">
            <a:avLst/>
          </a:prstGeom>
          <a:noFill/>
        </p:spPr>
        <p:txBody>
          <a:bodyPr wrap="square" rtlCol="0">
            <a:spAutoFit/>
          </a:bodyPr>
          <a:p>
            <a:r>
              <a:rPr lang="en-US" altLang="zh-CN" sz="1400"/>
              <a:t>Measured vs. simulated luminosity</a:t>
            </a:r>
            <a:endParaRPr lang="en-US" altLang="zh-CN" sz="1400"/>
          </a:p>
        </p:txBody>
      </p:sp>
    </p:spTree>
    <p:custDataLst>
      <p:tags r:id="rId1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516890" y="1424305"/>
            <a:ext cx="2560955" cy="4031615"/>
            <a:chOff x="1015" y="2900"/>
            <a:chExt cx="4033" cy="6349"/>
          </a:xfrm>
        </p:grpSpPr>
        <p:pic>
          <p:nvPicPr>
            <p:cNvPr id="11" name="图片 10"/>
            <p:cNvPicPr>
              <a:picLocks noChangeAspect="1"/>
            </p:cNvPicPr>
            <p:nvPr/>
          </p:nvPicPr>
          <p:blipFill>
            <a:blip r:embed="rId1"/>
            <a:stretch>
              <a:fillRect/>
            </a:stretch>
          </p:blipFill>
          <p:spPr>
            <a:xfrm>
              <a:off x="1015" y="2900"/>
              <a:ext cx="4033" cy="2687"/>
            </a:xfrm>
            <a:prstGeom prst="rect">
              <a:avLst/>
            </a:prstGeom>
          </p:spPr>
        </p:pic>
        <p:pic>
          <p:nvPicPr>
            <p:cNvPr id="12" name="图片 11"/>
            <p:cNvPicPr>
              <a:picLocks noChangeAspect="1"/>
            </p:cNvPicPr>
            <p:nvPr/>
          </p:nvPicPr>
          <p:blipFill>
            <a:blip r:embed="rId2"/>
            <a:stretch>
              <a:fillRect/>
            </a:stretch>
          </p:blipFill>
          <p:spPr>
            <a:xfrm>
              <a:off x="1117" y="7544"/>
              <a:ext cx="3651" cy="1705"/>
            </a:xfrm>
            <a:prstGeom prst="rect">
              <a:avLst/>
            </a:prstGeom>
          </p:spPr>
        </p:pic>
      </p:grpSp>
      <p:sp>
        <p:nvSpPr>
          <p:cNvPr id="13" name="文本框 12"/>
          <p:cNvSpPr txBox="1"/>
          <p:nvPr/>
        </p:nvSpPr>
        <p:spPr>
          <a:xfrm>
            <a:off x="330835" y="113030"/>
            <a:ext cx="5902960" cy="594995"/>
          </a:xfrm>
          <a:prstGeom prst="rect">
            <a:avLst/>
          </a:prstGeom>
          <a:noFill/>
        </p:spPr>
        <p:txBody>
          <a:bodyPr wrap="square" rtlCol="0">
            <a:noAutofit/>
          </a:bodyPr>
          <a:p>
            <a:r>
              <a:rPr lang="en-US" altLang="zh-CN" sz="2800">
                <a:solidFill>
                  <a:schemeClr val="accent1"/>
                </a:solidFill>
                <a:sym typeface="+mn-ea"/>
              </a:rPr>
              <a:t> HER chromatic coupling reproduce</a:t>
            </a:r>
            <a:r>
              <a:rPr lang="en-US" altLang="zh-CN" sz="2800">
                <a:sym typeface="+mn-ea"/>
              </a:rPr>
              <a:t> </a:t>
            </a:r>
            <a:endParaRPr lang="zh-CN" altLang="en-US" sz="2800" baseline="-25000">
              <a:sym typeface="+mn-ea"/>
            </a:endParaRPr>
          </a:p>
        </p:txBody>
      </p:sp>
      <p:grpSp>
        <p:nvGrpSpPr>
          <p:cNvPr id="16" name="组合 15"/>
          <p:cNvGrpSpPr/>
          <p:nvPr/>
        </p:nvGrpSpPr>
        <p:grpSpPr>
          <a:xfrm>
            <a:off x="3736340" y="803910"/>
            <a:ext cx="8415020" cy="5834380"/>
            <a:chOff x="5772" y="1130"/>
            <a:chExt cx="13252" cy="9188"/>
          </a:xfrm>
        </p:grpSpPr>
        <p:pic>
          <p:nvPicPr>
            <p:cNvPr id="5" name="图片 4"/>
            <p:cNvPicPr>
              <a:picLocks noChangeAspect="1"/>
            </p:cNvPicPr>
            <p:nvPr/>
          </p:nvPicPr>
          <p:blipFill>
            <a:blip r:embed="rId3"/>
            <a:stretch>
              <a:fillRect/>
            </a:stretch>
          </p:blipFill>
          <p:spPr>
            <a:xfrm>
              <a:off x="12637" y="1855"/>
              <a:ext cx="5172" cy="3933"/>
            </a:xfrm>
            <a:prstGeom prst="rect">
              <a:avLst/>
            </a:prstGeom>
          </p:spPr>
        </p:pic>
        <p:pic>
          <p:nvPicPr>
            <p:cNvPr id="6" name="图片 5"/>
            <p:cNvPicPr>
              <a:picLocks noChangeAspect="1"/>
            </p:cNvPicPr>
            <p:nvPr/>
          </p:nvPicPr>
          <p:blipFill>
            <a:blip r:embed="rId4"/>
            <a:stretch>
              <a:fillRect/>
            </a:stretch>
          </p:blipFill>
          <p:spPr>
            <a:xfrm>
              <a:off x="5922" y="2051"/>
              <a:ext cx="5524" cy="3349"/>
            </a:xfrm>
            <a:prstGeom prst="rect">
              <a:avLst/>
            </a:prstGeom>
          </p:spPr>
        </p:pic>
        <p:pic>
          <p:nvPicPr>
            <p:cNvPr id="9" name="图片 8"/>
            <p:cNvPicPr>
              <a:picLocks noChangeAspect="1"/>
            </p:cNvPicPr>
            <p:nvPr/>
          </p:nvPicPr>
          <p:blipFill>
            <a:blip r:embed="rId5"/>
            <a:stretch>
              <a:fillRect/>
            </a:stretch>
          </p:blipFill>
          <p:spPr>
            <a:xfrm>
              <a:off x="5772" y="6460"/>
              <a:ext cx="5791" cy="3858"/>
            </a:xfrm>
            <a:prstGeom prst="rect">
              <a:avLst/>
            </a:prstGeom>
          </p:spPr>
        </p:pic>
        <p:pic>
          <p:nvPicPr>
            <p:cNvPr id="10" name="图片 9"/>
            <p:cNvPicPr>
              <a:picLocks noChangeAspect="1"/>
            </p:cNvPicPr>
            <p:nvPr/>
          </p:nvPicPr>
          <p:blipFill>
            <a:blip r:embed="rId6"/>
            <a:stretch>
              <a:fillRect/>
            </a:stretch>
          </p:blipFill>
          <p:spPr>
            <a:xfrm>
              <a:off x="12637" y="6460"/>
              <a:ext cx="5509" cy="3588"/>
            </a:xfrm>
            <a:prstGeom prst="rect">
              <a:avLst/>
            </a:prstGeom>
          </p:spPr>
        </p:pic>
        <p:sp>
          <p:nvSpPr>
            <p:cNvPr id="17" name="文本框 16"/>
            <p:cNvSpPr txBox="1"/>
            <p:nvPr/>
          </p:nvSpPr>
          <p:spPr>
            <a:xfrm>
              <a:off x="12637" y="1130"/>
              <a:ext cx="6387" cy="725"/>
            </a:xfrm>
            <a:prstGeom prst="rect">
              <a:avLst/>
            </a:prstGeom>
            <a:noFill/>
          </p:spPr>
          <p:txBody>
            <a:bodyPr wrap="square" rtlCol="0">
              <a:spAutoFit/>
            </a:bodyPr>
            <a:p>
              <a:r>
                <a:rPr lang="en-US" altLang="zh-CN" sz="1200"/>
                <a:t>Y.Funakoshi, International collaboration meeting on beam-beam effects at SuperKEKB (1)</a:t>
              </a:r>
              <a:endParaRPr lang="en-US" altLang="zh-CN" sz="1200"/>
            </a:p>
          </p:txBody>
        </p:sp>
      </p:grpSp>
      <p:sp>
        <p:nvSpPr>
          <p:cNvPr id="14" name="文本框 13"/>
          <p:cNvSpPr txBox="1"/>
          <p:nvPr/>
        </p:nvSpPr>
        <p:spPr>
          <a:xfrm>
            <a:off x="330835" y="3364865"/>
            <a:ext cx="3264535" cy="737235"/>
          </a:xfrm>
          <a:prstGeom prst="rect">
            <a:avLst/>
          </a:prstGeom>
          <a:noFill/>
        </p:spPr>
        <p:txBody>
          <a:bodyPr wrap="square" rtlCol="0">
            <a:spAutoFit/>
          </a:bodyPr>
          <a:p>
            <a:r>
              <a:rPr lang="en-US" altLang="zh-CN" sz="1400"/>
              <a:t>HER ring without collision,  considering up to  second order chromatic coupling, and only r</a:t>
            </a:r>
            <a:r>
              <a:rPr lang="en-US" altLang="zh-CN" sz="1400" baseline="-25000"/>
              <a:t>11</a:t>
            </a:r>
            <a:r>
              <a:rPr lang="en-US" altLang="zh-CN" sz="1400"/>
              <a:t> is non-zero.</a:t>
            </a:r>
            <a:endParaRPr lang="en-US" altLang="zh-CN" sz="1400" baseline="-25000"/>
          </a:p>
        </p:txBody>
      </p:sp>
      <p:grpSp>
        <p:nvGrpSpPr>
          <p:cNvPr id="20" name="组合 19"/>
          <p:cNvGrpSpPr/>
          <p:nvPr/>
        </p:nvGrpSpPr>
        <p:grpSpPr>
          <a:xfrm>
            <a:off x="4268470" y="3860800"/>
            <a:ext cx="7055433" cy="378460"/>
            <a:chOff x="6932" y="6036"/>
            <a:chExt cx="10161" cy="596"/>
          </a:xfrm>
        </p:grpSpPr>
        <p:sp>
          <p:nvSpPr>
            <p:cNvPr id="18" name="文本框 17"/>
            <p:cNvSpPr txBox="1"/>
            <p:nvPr/>
          </p:nvSpPr>
          <p:spPr>
            <a:xfrm>
              <a:off x="6932" y="6036"/>
              <a:ext cx="4196" cy="483"/>
            </a:xfrm>
            <a:prstGeom prst="rect">
              <a:avLst/>
            </a:prstGeom>
            <a:noFill/>
          </p:spPr>
          <p:txBody>
            <a:bodyPr wrap="square" rtlCol="0">
              <a:spAutoFit/>
            </a:bodyPr>
            <a:p>
              <a:r>
                <a:rPr lang="en-US" altLang="zh-CN" sz="1400"/>
                <a:t>case 1: large emittance growth</a:t>
              </a:r>
              <a:endParaRPr lang="en-US" altLang="zh-CN" sz="1400"/>
            </a:p>
          </p:txBody>
        </p:sp>
        <p:sp>
          <p:nvSpPr>
            <p:cNvPr id="19" name="文本框 18"/>
            <p:cNvSpPr txBox="1"/>
            <p:nvPr/>
          </p:nvSpPr>
          <p:spPr>
            <a:xfrm>
              <a:off x="13175" y="6149"/>
              <a:ext cx="3918" cy="483"/>
            </a:xfrm>
            <a:prstGeom prst="rect">
              <a:avLst/>
            </a:prstGeom>
            <a:noFill/>
          </p:spPr>
          <p:txBody>
            <a:bodyPr wrap="square" rtlCol="0">
              <a:spAutoFit/>
            </a:bodyPr>
            <a:p>
              <a:r>
                <a:rPr lang="en-US" altLang="zh-CN" sz="1400"/>
                <a:t>case 2: small emittance growth</a:t>
              </a:r>
              <a:endParaRPr lang="en-US" altLang="zh-CN" sz="1400"/>
            </a:p>
          </p:txBody>
        </p:sp>
      </p:grpSp>
      <p:cxnSp>
        <p:nvCxnSpPr>
          <p:cNvPr id="21" name="直接箭头连接符 20"/>
          <p:cNvCxnSpPr/>
          <p:nvPr/>
        </p:nvCxnSpPr>
        <p:spPr>
          <a:xfrm flipV="1">
            <a:off x="5838825" y="1963420"/>
            <a:ext cx="93345" cy="235648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2" name="直接箭头连接符 21"/>
          <p:cNvCxnSpPr/>
          <p:nvPr/>
        </p:nvCxnSpPr>
        <p:spPr>
          <a:xfrm flipH="1" flipV="1">
            <a:off x="6688455" y="2941320"/>
            <a:ext cx="2025015" cy="148209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4" name="文本框 23"/>
          <p:cNvSpPr txBox="1"/>
          <p:nvPr/>
        </p:nvSpPr>
        <p:spPr>
          <a:xfrm>
            <a:off x="3785235" y="1148715"/>
            <a:ext cx="3763010" cy="275590"/>
          </a:xfrm>
          <a:prstGeom prst="rect">
            <a:avLst/>
          </a:prstGeom>
          <a:noFill/>
        </p:spPr>
        <p:txBody>
          <a:bodyPr wrap="square" rtlCol="0">
            <a:spAutoFit/>
          </a:bodyPr>
          <a:p>
            <a:r>
              <a:rPr lang="en-US" altLang="zh-CN" sz="1200">
                <a:solidFill>
                  <a:schemeClr val="accent1"/>
                </a:solidFill>
              </a:rPr>
              <a:t>HER single beam emittance with  chromatic coupling</a:t>
            </a:r>
            <a:endParaRPr lang="en-US" altLang="zh-CN" sz="1200">
              <a:solidFill>
                <a:schemeClr val="accent1"/>
              </a:solidFill>
            </a:endParaRPr>
          </a:p>
        </p:txBody>
      </p:sp>
      <p:sp>
        <p:nvSpPr>
          <p:cNvPr id="2" name="文本框 1"/>
          <p:cNvSpPr txBox="1"/>
          <p:nvPr/>
        </p:nvSpPr>
        <p:spPr>
          <a:xfrm>
            <a:off x="5346700" y="3320415"/>
            <a:ext cx="405765" cy="213995"/>
          </a:xfrm>
          <a:prstGeom prst="rect">
            <a:avLst/>
          </a:prstGeom>
          <a:noFill/>
        </p:spPr>
        <p:txBody>
          <a:bodyPr wrap="square" rtlCol="0">
            <a:spAutoFit/>
          </a:bodyPr>
          <a:p>
            <a:r>
              <a:rPr lang="en-US" altLang="zh-CN" sz="800"/>
              <a:t>HER</a:t>
            </a:r>
            <a:endParaRPr lang="en-US" altLang="zh-CN" sz="800"/>
          </a:p>
        </p:txBody>
      </p:sp>
      <p:sp>
        <p:nvSpPr>
          <p:cNvPr id="3" name="文本框 2"/>
          <p:cNvSpPr txBox="1"/>
          <p:nvPr/>
        </p:nvSpPr>
        <p:spPr>
          <a:xfrm>
            <a:off x="110490" y="701675"/>
            <a:ext cx="7985125" cy="368300"/>
          </a:xfrm>
          <a:prstGeom prst="rect">
            <a:avLst/>
          </a:prstGeom>
          <a:noFill/>
        </p:spPr>
        <p:txBody>
          <a:bodyPr wrap="square" rtlCol="0">
            <a:spAutoFit/>
          </a:bodyPr>
          <a:p>
            <a:r>
              <a:rPr lang="en-US" altLang="zh-CN"/>
              <a:t>One -turn linear map with chromatic coupling including SR in the arc section.</a:t>
            </a:r>
            <a:endParaRPr lang="en-US" altLang="zh-CN"/>
          </a:p>
        </p:txBody>
      </p:sp>
      <p:sp>
        <p:nvSpPr>
          <p:cNvPr id="4" name="文本框 3"/>
          <p:cNvSpPr txBox="1"/>
          <p:nvPr/>
        </p:nvSpPr>
        <p:spPr>
          <a:xfrm>
            <a:off x="3785235" y="3515360"/>
            <a:ext cx="2235835" cy="368300"/>
          </a:xfrm>
          <a:prstGeom prst="rect">
            <a:avLst/>
          </a:prstGeom>
          <a:noFill/>
        </p:spPr>
        <p:txBody>
          <a:bodyPr wrap="square" rtlCol="0">
            <a:spAutoFit/>
          </a:bodyPr>
          <a:p>
            <a:r>
              <a:rPr lang="en-US" altLang="zh-CN">
                <a:solidFill>
                  <a:srgbClr val="FF0000"/>
                </a:solidFill>
                <a:sym typeface="+mn-ea"/>
              </a:rPr>
              <a:t>Without impedance</a:t>
            </a:r>
            <a:endParaRPr lang="en-US" altLang="zh-CN">
              <a:solidFill>
                <a:srgbClr val="FF0000"/>
              </a:solidFill>
              <a:sym typeface="+mn-ea"/>
            </a:endParaRPr>
          </a:p>
        </p:txBody>
      </p:sp>
      <p:sp>
        <p:nvSpPr>
          <p:cNvPr id="7" name="矩形 6"/>
          <p:cNvSpPr/>
          <p:nvPr/>
        </p:nvSpPr>
        <p:spPr>
          <a:xfrm>
            <a:off x="736600" y="4738370"/>
            <a:ext cx="2038350" cy="35496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12"/>
          <p:cNvGrpSpPr/>
          <p:nvPr/>
        </p:nvGrpSpPr>
        <p:grpSpPr>
          <a:xfrm>
            <a:off x="158750" y="1040765"/>
            <a:ext cx="5746750" cy="1888490"/>
            <a:chOff x="1012" y="2171"/>
            <a:chExt cx="9050" cy="2974"/>
          </a:xfrm>
        </p:grpSpPr>
        <p:pic>
          <p:nvPicPr>
            <p:cNvPr id="7" name="图片 6"/>
            <p:cNvPicPr>
              <a:picLocks noChangeAspect="1"/>
            </p:cNvPicPr>
            <p:nvPr/>
          </p:nvPicPr>
          <p:blipFill>
            <a:blip r:embed="rId1"/>
            <a:stretch>
              <a:fillRect/>
            </a:stretch>
          </p:blipFill>
          <p:spPr>
            <a:xfrm>
              <a:off x="5658" y="2271"/>
              <a:ext cx="4404" cy="2874"/>
            </a:xfrm>
            <a:prstGeom prst="rect">
              <a:avLst/>
            </a:prstGeom>
          </p:spPr>
        </p:pic>
        <p:pic>
          <p:nvPicPr>
            <p:cNvPr id="20" name="图片 19"/>
            <p:cNvPicPr>
              <a:picLocks noChangeAspect="1"/>
            </p:cNvPicPr>
            <p:nvPr>
              <p:custDataLst>
                <p:tags r:id="rId2"/>
              </p:custDataLst>
            </p:nvPr>
          </p:nvPicPr>
          <p:blipFill>
            <a:blip r:embed="rId3"/>
            <a:stretch>
              <a:fillRect/>
            </a:stretch>
          </p:blipFill>
          <p:spPr>
            <a:xfrm>
              <a:off x="1012" y="2171"/>
              <a:ext cx="4557" cy="2974"/>
            </a:xfrm>
            <a:prstGeom prst="rect">
              <a:avLst/>
            </a:prstGeom>
          </p:spPr>
        </p:pic>
      </p:grpSp>
      <p:sp>
        <p:nvSpPr>
          <p:cNvPr id="10" name="文本框 9"/>
          <p:cNvSpPr txBox="1"/>
          <p:nvPr>
            <p:custDataLst>
              <p:tags r:id="rId4"/>
            </p:custDataLst>
          </p:nvPr>
        </p:nvSpPr>
        <p:spPr>
          <a:xfrm>
            <a:off x="1083470" y="1265750"/>
            <a:ext cx="1749501" cy="306705"/>
          </a:xfrm>
          <a:prstGeom prst="rect">
            <a:avLst/>
          </a:prstGeom>
          <a:noFill/>
        </p:spPr>
        <p:txBody>
          <a:bodyPr wrap="square" rtlCol="0">
            <a:spAutoFit/>
          </a:bodyPr>
          <a:p>
            <a:r>
              <a:rPr lang="en-US" altLang="zh-CN" sz="1400">
                <a:solidFill>
                  <a:srgbClr val="FF0000"/>
                </a:solidFill>
              </a:rPr>
              <a:t> w/o ZL</a:t>
            </a:r>
            <a:endParaRPr lang="en-US" altLang="zh-CN" sz="1400">
              <a:solidFill>
                <a:srgbClr val="FF0000"/>
              </a:solidFill>
            </a:endParaRPr>
          </a:p>
        </p:txBody>
      </p:sp>
      <p:sp>
        <p:nvSpPr>
          <p:cNvPr id="5" name="文本框 4"/>
          <p:cNvSpPr txBox="1"/>
          <p:nvPr>
            <p:custDataLst>
              <p:tags r:id="rId5"/>
            </p:custDataLst>
          </p:nvPr>
        </p:nvSpPr>
        <p:spPr>
          <a:xfrm>
            <a:off x="4006850" y="1265555"/>
            <a:ext cx="1124585" cy="306705"/>
          </a:xfrm>
          <a:prstGeom prst="rect">
            <a:avLst/>
          </a:prstGeom>
          <a:noFill/>
        </p:spPr>
        <p:txBody>
          <a:bodyPr wrap="square" rtlCol="0">
            <a:spAutoFit/>
          </a:bodyPr>
          <a:p>
            <a:r>
              <a:rPr lang="en-US" altLang="zh-CN" sz="1400">
                <a:solidFill>
                  <a:srgbClr val="FF0000"/>
                </a:solidFill>
              </a:rPr>
              <a:t> w/ ZL</a:t>
            </a:r>
            <a:endParaRPr lang="en-US" altLang="zh-CN" sz="1400">
              <a:solidFill>
                <a:srgbClr val="FF0000"/>
              </a:solidFill>
            </a:endParaRPr>
          </a:p>
        </p:txBody>
      </p:sp>
      <p:grpSp>
        <p:nvGrpSpPr>
          <p:cNvPr id="8" name="组合 7"/>
          <p:cNvGrpSpPr/>
          <p:nvPr>
            <p:custDataLst>
              <p:tags r:id="rId6"/>
            </p:custDataLst>
          </p:nvPr>
        </p:nvGrpSpPr>
        <p:grpSpPr>
          <a:xfrm>
            <a:off x="87630" y="4045585"/>
            <a:ext cx="3241675" cy="1866265"/>
            <a:chOff x="687" y="1680"/>
            <a:chExt cx="7410" cy="4610"/>
          </a:xfrm>
        </p:grpSpPr>
        <p:pic>
          <p:nvPicPr>
            <p:cNvPr id="9" name="图片 8" descr="HER-synchrotron-tune"/>
            <p:cNvPicPr>
              <a:picLocks noChangeAspect="1"/>
            </p:cNvPicPr>
            <p:nvPr>
              <p:custDataLst>
                <p:tags r:id="rId7"/>
              </p:custDataLst>
            </p:nvPr>
          </p:nvPicPr>
          <p:blipFill>
            <a:blip r:embed="rId8"/>
            <a:stretch>
              <a:fillRect/>
            </a:stretch>
          </p:blipFill>
          <p:spPr>
            <a:xfrm>
              <a:off x="687" y="1680"/>
              <a:ext cx="7410" cy="4610"/>
            </a:xfrm>
            <a:prstGeom prst="rect">
              <a:avLst/>
            </a:prstGeom>
          </p:spPr>
        </p:pic>
        <mc:AlternateContent xmlns:mc="http://schemas.openxmlformats.org/markup-compatibility/2006">
          <mc:Choice xmlns:a14="http://schemas.microsoft.com/office/drawing/2010/main" Requires="a14">
            <p:sp>
              <p:nvSpPr>
                <p:cNvPr id="11" name="文本框 10"/>
                <p:cNvSpPr txBox="1"/>
                <p:nvPr>
                  <p:custDataLst>
                    <p:tags r:id="rId9"/>
                  </p:custDataLst>
                </p:nvPr>
              </p:nvSpPr>
              <p:spPr>
                <a:xfrm>
                  <a:off x="2019" y="2085"/>
                  <a:ext cx="4838" cy="910"/>
                </a:xfrm>
                <a:prstGeom prst="rect">
                  <a:avLst/>
                </a:prstGeom>
                <a:noFill/>
              </p:spPr>
              <p:txBody>
                <a:bodyPr wrap="square" rtlCol="0">
                  <a:spAutoFit/>
                </a:bodyPr>
                <a:p>
                  <a:r>
                    <a:rPr lang="en-US" altLang="zh-CN" sz="1400">
                      <a:solidFill>
                        <a:srgbClr val="FF0000"/>
                      </a:solidFill>
                    </a:rPr>
                    <a:t>HER</a:t>
                  </a:r>
                  <a:r>
                    <a:rPr lang="en-US" altLang="zh-CN">
                      <a:solidFill>
                        <a:srgbClr val="FF0000"/>
                      </a:solidFill>
                    </a:rPr>
                    <a:t> </a:t>
                  </a:r>
                  <a14:m>
                    <m:oMath xmlns:m="http://schemas.openxmlformats.org/officeDocument/2006/math">
                      <m:sSub>
                        <m:sSubPr>
                          <m:ctrlPr>
                            <a:rPr lang="en-US" altLang="zh-CN" sz="1600" i="1">
                              <a:solidFill>
                                <a:srgbClr val="FF0000"/>
                              </a:solidFill>
                              <a:latin typeface="Cambria Math" panose="02040503050406030204" charset="0"/>
                              <a:cs typeface="Cambria Math" panose="02040503050406030204" charset="0"/>
                            </a:rPr>
                          </m:ctrlPr>
                        </m:sSubPr>
                        <m:e>
                          <m:r>
                            <a:rPr lang="en-US" altLang="zh-CN" sz="1600" i="1">
                              <a:solidFill>
                                <a:srgbClr val="FF0000"/>
                              </a:solidFill>
                              <a:latin typeface="Cambria Math" panose="02040503050406030204" charset="0"/>
                              <a:cs typeface="Cambria Math" panose="02040503050406030204" charset="0"/>
                            </a:rPr>
                            <m:t>𝜈</m:t>
                          </m:r>
                        </m:e>
                        <m:sub>
                          <m:r>
                            <a:rPr lang="en-US" altLang="zh-CN" sz="1600" i="1">
                              <a:solidFill>
                                <a:srgbClr val="FF0000"/>
                              </a:solidFill>
                              <a:latin typeface="Cambria Math" panose="02040503050406030204" charset="0"/>
                              <a:cs typeface="Cambria Math" panose="02040503050406030204" charset="0"/>
                            </a:rPr>
                            <m:t>𝑆</m:t>
                          </m:r>
                          <m:r>
                            <a:rPr lang="en-US" altLang="zh-CN" sz="1600" i="1">
                              <a:solidFill>
                                <a:srgbClr val="FF0000"/>
                              </a:solidFill>
                              <a:latin typeface="Cambria Math" panose="02040503050406030204" charset="0"/>
                              <a:cs typeface="Cambria Math" panose="02040503050406030204" charset="0"/>
                            </a:rPr>
                            <m:t>0</m:t>
                          </m:r>
                        </m:sub>
                      </m:sSub>
                      <m:r>
                        <a:rPr lang="en-US" altLang="zh-CN" sz="1600" i="1">
                          <a:solidFill>
                            <a:srgbClr val="FF0000"/>
                          </a:solidFill>
                          <a:latin typeface="Cambria Math" panose="02040503050406030204" charset="0"/>
                          <a:cs typeface="Cambria Math" panose="02040503050406030204" charset="0"/>
                        </a:rPr>
                        <m:t>=</m:t>
                      </m:r>
                      <m:r>
                        <a:rPr lang="en-US" altLang="zh-CN" sz="1600" i="1">
                          <a:solidFill>
                            <a:srgbClr val="FF0000"/>
                          </a:solidFill>
                          <a:latin typeface="Cambria Math" panose="02040503050406030204" charset="0"/>
                          <a:cs typeface="Cambria Math" panose="02040503050406030204" charset="0"/>
                        </a:rPr>
                        <m:t>0</m:t>
                      </m:r>
                      <m:r>
                        <a:rPr lang="en-US" altLang="zh-CN" sz="1600" i="1">
                          <a:solidFill>
                            <a:srgbClr val="FF0000"/>
                          </a:solidFill>
                          <a:latin typeface="Cambria Math" panose="02040503050406030204" charset="0"/>
                          <a:cs typeface="Cambria Math" panose="02040503050406030204" charset="0"/>
                        </a:rPr>
                        <m:t>.</m:t>
                      </m:r>
                      <m:r>
                        <a:rPr lang="en-US" altLang="zh-CN" sz="1600" i="1">
                          <a:solidFill>
                            <a:srgbClr val="FF0000"/>
                          </a:solidFill>
                          <a:latin typeface="Cambria Math" panose="02040503050406030204" charset="0"/>
                          <a:ea typeface="MS Mincho" panose="02020609040205080304" charset="-128"/>
                          <a:cs typeface="Cambria Math" panose="02040503050406030204" charset="0"/>
                        </a:rPr>
                        <m:t>0258</m:t>
                      </m:r>
                    </m:oMath>
                  </a14:m>
                  <a:endParaRPr lang="en-US" altLang="zh-CN" sz="1600" i="1">
                    <a:solidFill>
                      <a:srgbClr val="FF0000"/>
                    </a:solidFill>
                    <a:latin typeface="Cambria Math" panose="02040503050406030204" charset="0"/>
                    <a:ea typeface="MS Mincho" panose="02020609040205080304" charset="-128"/>
                    <a:cs typeface="Cambria Math" panose="02040503050406030204" charset="0"/>
                  </a:endParaRPr>
                </a:p>
              </p:txBody>
            </p:sp>
          </mc:Choice>
          <mc:Fallback>
            <p:sp>
              <p:nvSpPr>
                <p:cNvPr id="11" name="文本框 10"/>
                <p:cNvSpPr txBox="1">
                  <a:spLocks noRot="1" noChangeAspect="1" noMove="1" noResize="1" noEditPoints="1" noAdjustHandles="1" noChangeArrowheads="1" noChangeShapeType="1" noTextEdit="1"/>
                </p:cNvSpPr>
                <p:nvPr>
                  <p:custDataLst>
                    <p:tags r:id="rId10"/>
                  </p:custDataLst>
                </p:nvPr>
              </p:nvSpPr>
              <p:spPr>
                <a:xfrm>
                  <a:off x="2019" y="2085"/>
                  <a:ext cx="4838" cy="910"/>
                </a:xfrm>
                <a:prstGeom prst="rect">
                  <a:avLst/>
                </a:prstGeom>
                <a:blipFill rotWithShape="1">
                  <a:blip r:embed="rId11"/>
                </a:blipFill>
              </p:spPr>
              <p:txBody>
                <a:bodyPr/>
                <a:lstStyle/>
                <a:p>
                  <a:r>
                    <a:rPr lang="zh-CN" altLang="en-US">
                      <a:noFill/>
                    </a:rPr>
                    <a:t> </a:t>
                  </a:r>
                </a:p>
              </p:txBody>
            </p:sp>
          </mc:Fallback>
        </mc:AlternateContent>
      </p:grpSp>
      <p:sp>
        <p:nvSpPr>
          <p:cNvPr id="12" name="文本框 11"/>
          <p:cNvSpPr txBox="1"/>
          <p:nvPr/>
        </p:nvSpPr>
        <p:spPr>
          <a:xfrm>
            <a:off x="816610" y="2929255"/>
            <a:ext cx="5699760" cy="1168400"/>
          </a:xfrm>
          <a:prstGeom prst="rect">
            <a:avLst/>
          </a:prstGeom>
          <a:noFill/>
        </p:spPr>
        <p:txBody>
          <a:bodyPr wrap="square" rtlCol="0">
            <a:spAutoFit/>
          </a:bodyPr>
          <a:p>
            <a:pPr marL="285750" indent="-285750">
              <a:buFont typeface="Wingdings" panose="05000000000000000000" charset="0"/>
              <a:buChar char="l"/>
            </a:pPr>
            <a:r>
              <a:rPr lang="en-US" altLang="zh-CN" sz="1400"/>
              <a:t>ZL induces a shift in the emittance vs. working point curve.This shift can be attributed to a reduction in the synchrotron tune .</a:t>
            </a:r>
            <a:endParaRPr lang="en-US" altLang="zh-CN" sz="1400"/>
          </a:p>
          <a:p>
            <a:pPr marL="285750" indent="-285750">
              <a:buFont typeface="Wingdings" panose="05000000000000000000" charset="0"/>
              <a:buChar char="l"/>
            </a:pPr>
            <a:r>
              <a:rPr lang="en-US" altLang="zh-CN" sz="1400"/>
              <a:t>The emittance near resonances increases significantly.One possible explanation is that synchrotron tune spread broadens the resonance lines</a:t>
            </a:r>
            <a:endParaRPr lang="en-US" altLang="zh-CN" sz="1400"/>
          </a:p>
        </p:txBody>
      </p:sp>
      <p:grpSp>
        <p:nvGrpSpPr>
          <p:cNvPr id="28" name="组合 27"/>
          <p:cNvGrpSpPr/>
          <p:nvPr/>
        </p:nvGrpSpPr>
        <p:grpSpPr>
          <a:xfrm>
            <a:off x="7283450" y="1040765"/>
            <a:ext cx="3449955" cy="2059940"/>
            <a:chOff x="14680" y="6171"/>
            <a:chExt cx="4226" cy="3339"/>
          </a:xfrm>
        </p:grpSpPr>
        <p:pic>
          <p:nvPicPr>
            <p:cNvPr id="21" name="图片 20"/>
            <p:cNvPicPr>
              <a:picLocks noChangeAspect="1"/>
            </p:cNvPicPr>
            <p:nvPr/>
          </p:nvPicPr>
          <p:blipFill>
            <a:blip r:embed="rId12"/>
            <a:stretch>
              <a:fillRect/>
            </a:stretch>
          </p:blipFill>
          <p:spPr>
            <a:xfrm>
              <a:off x="14680" y="6171"/>
              <a:ext cx="4226" cy="3339"/>
            </a:xfrm>
            <a:prstGeom prst="rect">
              <a:avLst/>
            </a:prstGeom>
          </p:spPr>
        </p:pic>
        <p:sp>
          <p:nvSpPr>
            <p:cNvPr id="16" name="文本框 15"/>
            <p:cNvSpPr txBox="1"/>
            <p:nvPr>
              <p:custDataLst>
                <p:tags r:id="rId13"/>
              </p:custDataLst>
            </p:nvPr>
          </p:nvSpPr>
          <p:spPr>
            <a:xfrm>
              <a:off x="15415" y="6737"/>
              <a:ext cx="2755" cy="497"/>
            </a:xfrm>
            <a:prstGeom prst="rect">
              <a:avLst/>
            </a:prstGeom>
            <a:noFill/>
          </p:spPr>
          <p:txBody>
            <a:bodyPr wrap="square" rtlCol="0">
              <a:spAutoFit/>
            </a:bodyPr>
            <a:p>
              <a:r>
                <a:rPr lang="en-US" altLang="zh-CN" sz="1400">
                  <a:solidFill>
                    <a:srgbClr val="FF0000"/>
                  </a:solidFill>
                </a:rPr>
                <a:t> w/ ZL v</a:t>
              </a:r>
              <a:r>
                <a:rPr lang="en-US" altLang="zh-CN" sz="1400" baseline="-25000">
                  <a:solidFill>
                    <a:srgbClr val="FF0000"/>
                  </a:solidFill>
                </a:rPr>
                <a:t>y</a:t>
              </a:r>
              <a:r>
                <a:rPr lang="en-US" altLang="zh-CN" sz="1400">
                  <a:solidFill>
                    <a:srgbClr val="FF0000"/>
                  </a:solidFill>
                </a:rPr>
                <a:t>=0.599</a:t>
              </a:r>
              <a:endParaRPr lang="en-US" altLang="zh-CN" sz="1400">
                <a:solidFill>
                  <a:srgbClr val="FF0000"/>
                </a:solidFill>
              </a:endParaRPr>
            </a:p>
          </p:txBody>
        </p:sp>
      </p:grpSp>
      <p:grpSp>
        <p:nvGrpSpPr>
          <p:cNvPr id="23" name="组合 22"/>
          <p:cNvGrpSpPr/>
          <p:nvPr>
            <p:custDataLst>
              <p:tags r:id="rId14"/>
            </p:custDataLst>
          </p:nvPr>
        </p:nvGrpSpPr>
        <p:grpSpPr>
          <a:xfrm>
            <a:off x="3178175" y="4045585"/>
            <a:ext cx="3129915" cy="1866265"/>
            <a:chOff x="6279" y="3144"/>
            <a:chExt cx="7300" cy="4630"/>
          </a:xfrm>
        </p:grpSpPr>
        <p:pic>
          <p:nvPicPr>
            <p:cNvPr id="24" name="图片 23" descr="LER-synchrotron-tune"/>
            <p:cNvPicPr>
              <a:picLocks noChangeAspect="1"/>
            </p:cNvPicPr>
            <p:nvPr>
              <p:custDataLst>
                <p:tags r:id="rId15"/>
              </p:custDataLst>
            </p:nvPr>
          </p:nvPicPr>
          <p:blipFill>
            <a:blip r:embed="rId16"/>
            <a:stretch>
              <a:fillRect/>
            </a:stretch>
          </p:blipFill>
          <p:spPr>
            <a:xfrm>
              <a:off x="6279" y="3144"/>
              <a:ext cx="7300" cy="4630"/>
            </a:xfrm>
            <a:prstGeom prst="rect">
              <a:avLst/>
            </a:prstGeom>
          </p:spPr>
        </p:pic>
        <mc:AlternateContent xmlns:mc="http://schemas.openxmlformats.org/markup-compatibility/2006">
          <mc:Choice xmlns:a14="http://schemas.microsoft.com/office/drawing/2010/main" Requires="a14">
            <p:sp>
              <p:nvSpPr>
                <p:cNvPr id="25" name="文本框 24"/>
                <p:cNvSpPr txBox="1"/>
                <p:nvPr>
                  <p:custDataLst>
                    <p:tags r:id="rId17"/>
                  </p:custDataLst>
                </p:nvPr>
              </p:nvSpPr>
              <p:spPr>
                <a:xfrm>
                  <a:off x="7826" y="3541"/>
                  <a:ext cx="4181" cy="914"/>
                </a:xfrm>
                <a:prstGeom prst="rect">
                  <a:avLst/>
                </a:prstGeom>
                <a:noFill/>
              </p:spPr>
              <p:txBody>
                <a:bodyPr wrap="square" rtlCol="0">
                  <a:spAutoFit/>
                </a:bodyPr>
                <a:p>
                  <a:r>
                    <a:rPr lang="en-US" altLang="zh-CN" sz="1400">
                      <a:solidFill>
                        <a:srgbClr val="060AC8"/>
                      </a:solidFill>
                    </a:rPr>
                    <a:t>LER</a:t>
                  </a:r>
                  <a:r>
                    <a:rPr lang="en-US" altLang="zh-CN">
                      <a:solidFill>
                        <a:srgbClr val="060AC8"/>
                      </a:solidFill>
                    </a:rPr>
                    <a:t> </a:t>
                  </a:r>
                  <a14:m>
                    <m:oMath xmlns:m="http://schemas.openxmlformats.org/officeDocument/2006/math">
                      <m:sSub>
                        <m:sSubPr>
                          <m:ctrlPr>
                            <a:rPr lang="en-US" altLang="zh-CN" sz="1600" i="1">
                              <a:solidFill>
                                <a:srgbClr val="060AC8"/>
                              </a:solidFill>
                              <a:latin typeface="Cambria Math" panose="02040503050406030204" charset="0"/>
                              <a:cs typeface="Cambria Math" panose="02040503050406030204" charset="0"/>
                            </a:rPr>
                          </m:ctrlPr>
                        </m:sSubPr>
                        <m:e>
                          <m:r>
                            <a:rPr lang="en-US" altLang="zh-CN" sz="1600" i="1">
                              <a:solidFill>
                                <a:srgbClr val="060AC8"/>
                              </a:solidFill>
                              <a:latin typeface="Cambria Math" panose="02040503050406030204" charset="0"/>
                              <a:cs typeface="Cambria Math" panose="02040503050406030204" charset="0"/>
                            </a:rPr>
                            <m:t>𝜈</m:t>
                          </m:r>
                        </m:e>
                        <m:sub>
                          <m:r>
                            <a:rPr lang="en-US" altLang="zh-CN" sz="1600" i="1">
                              <a:solidFill>
                                <a:srgbClr val="060AC8"/>
                              </a:solidFill>
                              <a:latin typeface="Cambria Math" panose="02040503050406030204" charset="0"/>
                              <a:cs typeface="Cambria Math" panose="02040503050406030204" charset="0"/>
                            </a:rPr>
                            <m:t>𝑆</m:t>
                          </m:r>
                          <m:r>
                            <a:rPr lang="en-US" altLang="zh-CN" sz="1600" i="1">
                              <a:solidFill>
                                <a:srgbClr val="060AC8"/>
                              </a:solidFill>
                              <a:latin typeface="Cambria Math" panose="02040503050406030204" charset="0"/>
                              <a:cs typeface="Cambria Math" panose="02040503050406030204" charset="0"/>
                            </a:rPr>
                            <m:t>0</m:t>
                          </m:r>
                        </m:sub>
                      </m:sSub>
                      <m:r>
                        <a:rPr lang="en-US" altLang="zh-CN" sz="1600" i="1">
                          <a:solidFill>
                            <a:srgbClr val="060AC8"/>
                          </a:solidFill>
                          <a:latin typeface="Cambria Math" panose="02040503050406030204" charset="0"/>
                          <a:cs typeface="Cambria Math" panose="02040503050406030204" charset="0"/>
                        </a:rPr>
                        <m:t>=</m:t>
                      </m:r>
                      <m:r>
                        <a:rPr lang="en-US" altLang="zh-CN" sz="1600" i="1">
                          <a:solidFill>
                            <a:srgbClr val="060AC8"/>
                          </a:solidFill>
                          <a:latin typeface="Cambria Math" panose="02040503050406030204" charset="0"/>
                          <a:cs typeface="Cambria Math" panose="02040503050406030204" charset="0"/>
                        </a:rPr>
                        <m:t>0</m:t>
                      </m:r>
                      <m:r>
                        <a:rPr lang="en-US" altLang="zh-CN" sz="1600" i="1">
                          <a:solidFill>
                            <a:srgbClr val="060AC8"/>
                          </a:solidFill>
                          <a:latin typeface="Cambria Math" panose="02040503050406030204" charset="0"/>
                          <a:cs typeface="Cambria Math" panose="02040503050406030204" charset="0"/>
                        </a:rPr>
                        <m:t>.</m:t>
                      </m:r>
                      <m:r>
                        <a:rPr lang="en-US" altLang="zh-CN" sz="1600" i="1">
                          <a:solidFill>
                            <a:srgbClr val="060AC8"/>
                          </a:solidFill>
                          <a:latin typeface="Cambria Math" panose="02040503050406030204" charset="0"/>
                          <a:ea typeface="MS Mincho" panose="02020609040205080304" charset="-128"/>
                          <a:cs typeface="Cambria Math" panose="02040503050406030204" charset="0"/>
                        </a:rPr>
                        <m:t>0233</m:t>
                      </m:r>
                    </m:oMath>
                  </a14:m>
                  <a:endParaRPr lang="en-US" altLang="zh-CN" sz="1600" i="1">
                    <a:solidFill>
                      <a:srgbClr val="060AC8"/>
                    </a:solidFill>
                    <a:latin typeface="Cambria Math" panose="02040503050406030204" charset="0"/>
                    <a:ea typeface="MS Mincho" panose="02020609040205080304" charset="-128"/>
                    <a:cs typeface="Cambria Math" panose="02040503050406030204" charset="0"/>
                  </a:endParaRPr>
                </a:p>
              </p:txBody>
            </p:sp>
          </mc:Choice>
          <mc:Fallback>
            <p:sp>
              <p:nvSpPr>
                <p:cNvPr id="25" name="文本框 24"/>
                <p:cNvSpPr txBox="1">
                  <a:spLocks noRot="1" noChangeAspect="1" noMove="1" noResize="1" noEditPoints="1" noAdjustHandles="1" noChangeArrowheads="1" noChangeShapeType="1" noTextEdit="1"/>
                </p:cNvSpPr>
                <p:nvPr>
                  <p:custDataLst>
                    <p:tags r:id="rId18"/>
                  </p:custDataLst>
                </p:nvPr>
              </p:nvSpPr>
              <p:spPr>
                <a:xfrm>
                  <a:off x="7826" y="3541"/>
                  <a:ext cx="4181" cy="914"/>
                </a:xfrm>
                <a:prstGeom prst="rect">
                  <a:avLst/>
                </a:prstGeom>
                <a:blipFill rotWithShape="1">
                  <a:blip r:embed="rId19"/>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26" name="文本框 25"/>
              <p:cNvSpPr txBox="1"/>
              <p:nvPr/>
            </p:nvSpPr>
            <p:spPr>
              <a:xfrm>
                <a:off x="274320" y="5911850"/>
                <a:ext cx="6590030" cy="521970"/>
              </a:xfrm>
              <a:prstGeom prst="rect">
                <a:avLst/>
              </a:prstGeom>
              <a:noFill/>
            </p:spPr>
            <p:txBody>
              <a:bodyPr wrap="square" rtlCol="0">
                <a:spAutoFit/>
              </a:bodyPr>
              <a:p>
                <a:r>
                  <a:rPr lang="en-US" altLang="zh-CN" sz="1400"/>
                  <a:t>  ZL introduces an incoherent synchrotron tune spread.  The central synchrotron tune of both rings is reduced by </a:t>
                </a:r>
                <a14:m>
                  <m:oMath xmlns:m="http://schemas.openxmlformats.org/officeDocument/2006/math">
                    <m:r>
                      <a:rPr lang="en-US" altLang="zh-CN" sz="1400" i="1">
                        <a:latin typeface="Cambria Math" panose="02040503050406030204" charset="0"/>
                        <a:cs typeface="Cambria Math" panose="02040503050406030204" charset="0"/>
                      </a:rPr>
                      <m:t>∆</m:t>
                    </m:r>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𝜈</m:t>
                        </m:r>
                      </m:e>
                      <m:sub>
                        <m:r>
                          <a:rPr lang="en-US" altLang="zh-CN" sz="1400" i="1">
                            <a:latin typeface="Cambria Math" panose="02040503050406030204" charset="0"/>
                            <a:cs typeface="Cambria Math" panose="02040503050406030204" charset="0"/>
                          </a:rPr>
                          <m:t>𝑠</m:t>
                        </m:r>
                      </m:sub>
                    </m:sSub>
                    <m:r>
                      <a:rPr lang="en-US" altLang="zh-CN" sz="1400" i="1">
                        <a:latin typeface="Cambria Math" panose="02040503050406030204" charset="0"/>
                        <a:cs typeface="Cambria Math" panose="02040503050406030204" charset="0"/>
                      </a:rPr>
                      <m:t>≈</m:t>
                    </m:r>
                  </m:oMath>
                </a14:m>
                <a:r>
                  <a:rPr lang="en-US" altLang="zh-CN" sz="1400"/>
                  <a:t>0.003, resulting in a significant tune spread.</a:t>
                </a:r>
                <a:endParaRPr lang="en-US" altLang="zh-CN" sz="1400"/>
              </a:p>
            </p:txBody>
          </p:sp>
        </mc:Choice>
        <mc:Fallback>
          <p:sp>
            <p:nvSpPr>
              <p:cNvPr id="26" name="文本框 25"/>
              <p:cNvSpPr txBox="1">
                <a:spLocks noRot="1" noChangeAspect="1" noMove="1" noResize="1" noEditPoints="1" noAdjustHandles="1" noChangeArrowheads="1" noChangeShapeType="1" noTextEdit="1"/>
              </p:cNvSpPr>
              <p:nvPr/>
            </p:nvSpPr>
            <p:spPr>
              <a:xfrm>
                <a:off x="274320" y="5911850"/>
                <a:ext cx="6590030" cy="521970"/>
              </a:xfrm>
              <a:prstGeom prst="rect">
                <a:avLst/>
              </a:prstGeom>
              <a:blipFill rotWithShape="1">
                <a:blip r:embed="rId20"/>
                <a:stretch>
                  <a:fillRect/>
                </a:stretch>
              </a:blipFill>
            </p:spPr>
            <p:txBody>
              <a:bodyPr/>
              <a:lstStyle/>
              <a:p>
                <a:r>
                  <a:rPr lang="zh-CN" altLang="en-US">
                    <a:noFill/>
                  </a:rPr>
                  <a:t> </a:t>
                </a:r>
              </a:p>
            </p:txBody>
          </p:sp>
        </mc:Fallback>
      </mc:AlternateContent>
      <p:pic>
        <p:nvPicPr>
          <p:cNvPr id="27" name="图片 26"/>
          <p:cNvPicPr>
            <a:picLocks noChangeAspect="1"/>
          </p:cNvPicPr>
          <p:nvPr/>
        </p:nvPicPr>
        <p:blipFill>
          <a:blip r:embed="rId21"/>
          <a:stretch>
            <a:fillRect/>
          </a:stretch>
        </p:blipFill>
        <p:spPr>
          <a:xfrm>
            <a:off x="6255385" y="4045585"/>
            <a:ext cx="2933065" cy="1972310"/>
          </a:xfrm>
          <a:prstGeom prst="rect">
            <a:avLst/>
          </a:prstGeom>
        </p:spPr>
      </p:pic>
      <p:sp>
        <p:nvSpPr>
          <p:cNvPr id="30" name="文本框 29"/>
          <p:cNvSpPr txBox="1"/>
          <p:nvPr>
            <p:custDataLst>
              <p:tags r:id="rId22"/>
            </p:custDataLst>
          </p:nvPr>
        </p:nvSpPr>
        <p:spPr>
          <a:xfrm>
            <a:off x="7322980" y="5014790"/>
            <a:ext cx="1749501" cy="306705"/>
          </a:xfrm>
          <a:prstGeom prst="rect">
            <a:avLst/>
          </a:prstGeom>
          <a:noFill/>
        </p:spPr>
        <p:txBody>
          <a:bodyPr wrap="square" rtlCol="0">
            <a:spAutoFit/>
          </a:bodyPr>
          <a:p>
            <a:r>
              <a:rPr lang="en-US" altLang="zh-CN" sz="1400">
                <a:solidFill>
                  <a:srgbClr val="FF0000"/>
                </a:solidFill>
              </a:rPr>
              <a:t> w/ ZL vy=0.599</a:t>
            </a:r>
            <a:endParaRPr lang="en-US" altLang="zh-CN" sz="1400">
              <a:solidFill>
                <a:srgbClr val="FF0000"/>
              </a:solidFill>
            </a:endParaRPr>
          </a:p>
        </p:txBody>
      </p:sp>
      <p:pic>
        <p:nvPicPr>
          <p:cNvPr id="32" name="图片 31"/>
          <p:cNvPicPr>
            <a:picLocks noChangeAspect="1"/>
          </p:cNvPicPr>
          <p:nvPr/>
        </p:nvPicPr>
        <p:blipFill>
          <a:blip r:embed="rId23"/>
          <a:stretch>
            <a:fillRect/>
          </a:stretch>
        </p:blipFill>
        <p:spPr>
          <a:xfrm>
            <a:off x="9146540" y="4051935"/>
            <a:ext cx="2818130" cy="1859915"/>
          </a:xfrm>
          <a:prstGeom prst="rect">
            <a:avLst/>
          </a:prstGeom>
        </p:spPr>
      </p:pic>
      <p:sp>
        <p:nvSpPr>
          <p:cNvPr id="33" name="文本框 32"/>
          <p:cNvSpPr txBox="1"/>
          <p:nvPr>
            <p:custDataLst>
              <p:tags r:id="rId24"/>
            </p:custDataLst>
          </p:nvPr>
        </p:nvSpPr>
        <p:spPr>
          <a:xfrm>
            <a:off x="10154445" y="4835085"/>
            <a:ext cx="1749501" cy="306705"/>
          </a:xfrm>
          <a:prstGeom prst="rect">
            <a:avLst/>
          </a:prstGeom>
          <a:noFill/>
        </p:spPr>
        <p:txBody>
          <a:bodyPr wrap="square" rtlCol="0">
            <a:spAutoFit/>
          </a:bodyPr>
          <a:p>
            <a:r>
              <a:rPr lang="en-US" altLang="zh-CN" sz="1400">
                <a:solidFill>
                  <a:srgbClr val="FF0000"/>
                </a:solidFill>
              </a:rPr>
              <a:t> w/ ZL v</a:t>
            </a:r>
            <a:r>
              <a:rPr lang="en-US" altLang="zh-CN" sz="1400" baseline="-25000">
                <a:solidFill>
                  <a:srgbClr val="FF0000"/>
                </a:solidFill>
              </a:rPr>
              <a:t>y</a:t>
            </a:r>
            <a:r>
              <a:rPr lang="en-US" altLang="zh-CN" sz="1400">
                <a:solidFill>
                  <a:srgbClr val="FF0000"/>
                </a:solidFill>
              </a:rPr>
              <a:t>=0.599</a:t>
            </a:r>
            <a:endParaRPr lang="en-US" altLang="zh-CN" sz="1400">
              <a:solidFill>
                <a:srgbClr val="FF0000"/>
              </a:solidFill>
            </a:endParaRPr>
          </a:p>
        </p:txBody>
      </p:sp>
      <p:sp>
        <p:nvSpPr>
          <p:cNvPr id="35" name="文本框 34"/>
          <p:cNvSpPr txBox="1"/>
          <p:nvPr/>
        </p:nvSpPr>
        <p:spPr>
          <a:xfrm>
            <a:off x="7283450" y="3162300"/>
            <a:ext cx="4330065" cy="953135"/>
          </a:xfrm>
          <a:prstGeom prst="rect">
            <a:avLst/>
          </a:prstGeom>
          <a:noFill/>
        </p:spPr>
        <p:txBody>
          <a:bodyPr wrap="square" rtlCol="0">
            <a:spAutoFit/>
          </a:bodyPr>
          <a:p>
            <a:r>
              <a:rPr lang="en-US" altLang="zh-CN" sz="1400"/>
              <a:t>Sp. luminosity is nearly independent of beam current when beam current exceeds 0.2 ,although bunch lengthening persists.This behavior is likely due to the saturation of vertical emittance growth.</a:t>
            </a:r>
            <a:endParaRPr lang="en-US" altLang="zh-CN" sz="1400"/>
          </a:p>
        </p:txBody>
      </p:sp>
      <p:sp>
        <p:nvSpPr>
          <p:cNvPr id="4" name="文本框 3"/>
          <p:cNvSpPr txBox="1"/>
          <p:nvPr/>
        </p:nvSpPr>
        <p:spPr>
          <a:xfrm>
            <a:off x="330835" y="113030"/>
            <a:ext cx="6030595" cy="594995"/>
          </a:xfrm>
          <a:prstGeom prst="rect">
            <a:avLst/>
          </a:prstGeom>
          <a:noFill/>
        </p:spPr>
        <p:txBody>
          <a:bodyPr wrap="square" rtlCol="0">
            <a:noAutofit/>
          </a:bodyPr>
          <a:p>
            <a:r>
              <a:rPr lang="en-US" altLang="zh-CN" sz="2800">
                <a:sym typeface="+mn-ea"/>
              </a:rPr>
              <a:t> </a:t>
            </a:r>
            <a:r>
              <a:rPr lang="en-US" altLang="zh-CN" sz="2800">
                <a:solidFill>
                  <a:schemeClr val="accent1"/>
                </a:solidFill>
                <a:sym typeface="+mn-ea"/>
              </a:rPr>
              <a:t>Effects of chromatic coupling</a:t>
            </a:r>
            <a:r>
              <a:rPr lang="en-US" altLang="zh-CN" sz="2800">
                <a:sym typeface="+mn-ea"/>
              </a:rPr>
              <a:t> </a:t>
            </a:r>
            <a:endParaRPr lang="zh-CN" altLang="en-US" sz="2800" baseline="-25000">
              <a:sym typeface="+mn-ea"/>
            </a:endParaRPr>
          </a:p>
        </p:txBody>
      </p:sp>
      <p:sp>
        <p:nvSpPr>
          <p:cNvPr id="14" name="文本框 13"/>
          <p:cNvSpPr txBox="1"/>
          <p:nvPr/>
        </p:nvSpPr>
        <p:spPr>
          <a:xfrm>
            <a:off x="7465695" y="6108065"/>
            <a:ext cx="4064000" cy="521970"/>
          </a:xfrm>
          <a:prstGeom prst="rect">
            <a:avLst/>
          </a:prstGeom>
          <a:noFill/>
        </p:spPr>
        <p:txBody>
          <a:bodyPr wrap="square" rtlCol="0">
            <a:spAutoFit/>
          </a:bodyPr>
          <a:p>
            <a:r>
              <a:rPr lang="en-US" altLang="zh-CN" sz="1400"/>
              <a:t>Simulations suggest that the chosen coupling coefficients may be too large.</a:t>
            </a:r>
            <a:endParaRPr lang="en-US" altLang="zh-CN" sz="1400"/>
          </a:p>
        </p:txBody>
      </p:sp>
    </p:spTree>
    <p:custDataLst>
      <p:tags r:id="rId2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502.45,&quot;left&quot;:17.4,&quot;top&quot;:12.85,&quot;width&quot;:939.35}"/>
</p:tagLst>
</file>

<file path=ppt/tags/tag101.xml><?xml version="1.0" encoding="utf-8"?>
<p:tagLst xmlns:p="http://schemas.openxmlformats.org/presentationml/2006/main">
  <p:tag name="KSO_WM_BEAUTIFY_FLAG" val="#wm#"/>
  <p:tag name="KSO_WM_TEMPLATE_CATEGORY" val="custom"/>
  <p:tag name="KSO_WM_TEMPLATE_INDEX" val="20205081"/>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DIAGRAM_VIRTUALLY_FRAME" val="{&quot;height&quot;:440.05,&quot;left&quot;:566.3,&quot;top&quot;:81.3,&quot;width&quot;:366.5}"/>
</p:tagLst>
</file>

<file path=ppt/tags/tag104.xml><?xml version="1.0" encoding="utf-8"?>
<p:tagLst xmlns:p="http://schemas.openxmlformats.org/presentationml/2006/main">
  <p:tag name="KSO_WM_DIAGRAM_VIRTUALLY_FRAME" val="{&quot;height&quot;:440.05,&quot;left&quot;:566.3,&quot;top&quot;:81.3,&quot;width&quot;:366.5}"/>
</p:tagLst>
</file>

<file path=ppt/tags/tag105.xml><?xml version="1.0" encoding="utf-8"?>
<p:tagLst xmlns:p="http://schemas.openxmlformats.org/presentationml/2006/main">
  <p:tag name="KSO_WM_DIAGRAM_VIRTUALLY_FRAME" val="{&quot;height&quot;:440.05,&quot;left&quot;:566.3,&quot;top&quot;:81.3,&quot;width&quot;:366.5}"/>
</p:tagLst>
</file>

<file path=ppt/tags/tag106.xml><?xml version="1.0" encoding="utf-8"?>
<p:tagLst xmlns:p="http://schemas.openxmlformats.org/presentationml/2006/main">
  <p:tag name="KSO_WM_DIAGRAM_VIRTUALLY_FRAME" val="{&quot;height&quot;:440.05,&quot;left&quot;:566.3,&quot;top&quot;:81.3,&quot;width&quot;:366.5}"/>
</p:tagLst>
</file>

<file path=ppt/tags/tag107.xml><?xml version="1.0" encoding="utf-8"?>
<p:tagLst xmlns:p="http://schemas.openxmlformats.org/presentationml/2006/main">
  <p:tag name="KSO_WM_DIAGRAM_VIRTUALLY_FRAME" val="{&quot;height&quot;:440.05,&quot;left&quot;:566.3,&quot;top&quot;:81.3,&quot;width&quot;:366.5}"/>
</p:tagLst>
</file>

<file path=ppt/tags/tag108.xml><?xml version="1.0" encoding="utf-8"?>
<p:tagLst xmlns:p="http://schemas.openxmlformats.org/presentationml/2006/main">
  <p:tag name="KSO_WM_DIAGRAM_VIRTUALLY_FRAME" val="{&quot;height&quot;:440.05,&quot;left&quot;:566.3,&quot;top&quot;:81.3,&quot;width&quot;:366.5}"/>
</p:tagLst>
</file>

<file path=ppt/tags/tag109.xml><?xml version="1.0" encoding="utf-8"?>
<p:tagLst xmlns:p="http://schemas.openxmlformats.org/presentationml/2006/main">
  <p:tag name="KSO_WM_DIAGRAM_VIRTUALLY_FRAME" val="{&quot;height&quot;:440.05,&quot;left&quot;:566.3,&quot;top&quot;:81.3,&quot;width&quot;:366.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440.05,&quot;left&quot;:566.3,&quot;top&quot;:81.3,&quot;width&quot;:366.5}"/>
</p:tagLst>
</file>

<file path=ppt/tags/tag111.xml><?xml version="1.0" encoding="utf-8"?>
<p:tagLst xmlns:p="http://schemas.openxmlformats.org/presentationml/2006/main">
  <p:tag name="KSO_WM_DIAGRAM_VIRTUALLY_FRAME" val="{&quot;height&quot;:440.05,&quot;left&quot;:566.3,&quot;top&quot;:81.3,&quot;width&quot;:366.5}"/>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TABLE_ENDDRAG_ORIGIN_RECT" val="456*272"/>
  <p:tag name="TABLE_ENDDRAG_RECT" val="181*169*456*272"/>
</p:tagLst>
</file>

<file path=ppt/tags/tag69.xml><?xml version="1.0" encoding="utf-8"?>
<p:tagLst xmlns:p="http://schemas.openxmlformats.org/presentationml/2006/main">
  <p:tag name="TABLE_ENDDRAG_ORIGIN_RECT" val="456*272"/>
  <p:tag name="TABLE_ENDDRAG_RECT" val="181*169*456*27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DIAGRAM_VIRTUALLY_FRAME" val="{&quot;height&quot;:456.8,&quot;left&quot;:26.1,&quot;top&quot;:82.1,&quot;width&quot;:921.8}"/>
</p:tagLst>
</file>

<file path=ppt/tags/tag72.xml><?xml version="1.0" encoding="utf-8"?>
<p:tagLst xmlns:p="http://schemas.openxmlformats.org/presentationml/2006/main">
  <p:tag name="KSO_WM_DIAGRAM_VIRTUALLY_FRAME" val="{&quot;height&quot;:456.8,&quot;left&quot;:26.1,&quot;top&quot;:82.1,&quot;width&quot;:921.8}"/>
</p:tagLst>
</file>

<file path=ppt/tags/tag73.xml><?xml version="1.0" encoding="utf-8"?>
<p:tagLst xmlns:p="http://schemas.openxmlformats.org/presentationml/2006/main">
  <p:tag name="KSO_WM_DIAGRAM_VIRTUALLY_FRAME" val="{&quot;height&quot;:456.8,&quot;left&quot;:26.1,&quot;top&quot;:82.1,&quot;width&quot;:921.8}"/>
</p:tagLst>
</file>

<file path=ppt/tags/tag74.xml><?xml version="1.0" encoding="utf-8"?>
<p:tagLst xmlns:p="http://schemas.openxmlformats.org/presentationml/2006/main">
  <p:tag name="KSO_WM_DIAGRAM_VIRTUALLY_FRAME" val="{&quot;height&quot;:456.8,&quot;left&quot;:26.1,&quot;top&quot;:82.1,&quot;width&quot;:921.8}"/>
</p:tagLst>
</file>

<file path=ppt/tags/tag75.xml><?xml version="1.0" encoding="utf-8"?>
<p:tagLst xmlns:p="http://schemas.openxmlformats.org/presentationml/2006/main">
  <p:tag name="KSO_WM_DIAGRAM_VIRTUALLY_FRAME" val="{&quot;height&quot;:456.8,&quot;left&quot;:26.1,&quot;top&quot;:82.1,&quot;width&quot;:921.8}"/>
</p:tagLst>
</file>

<file path=ppt/tags/tag76.xml><?xml version="1.0" encoding="utf-8"?>
<p:tagLst xmlns:p="http://schemas.openxmlformats.org/presentationml/2006/main">
  <p:tag name="KSO_WM_DIAGRAM_VIRTUALLY_FRAME" val="{&quot;height&quot;:456.8,&quot;left&quot;:26.1,&quot;top&quot;:82.1,&quot;width&quot;:921.8}"/>
</p:tagLst>
</file>

<file path=ppt/tags/tag77.xml><?xml version="1.0" encoding="utf-8"?>
<p:tagLst xmlns:p="http://schemas.openxmlformats.org/presentationml/2006/main">
  <p:tag name="KSO_WM_DIAGRAM_VIRTUALLY_FRAME" val="{&quot;height&quot;:456.8,&quot;left&quot;:26.1,&quot;top&quot;:82.1,&quot;width&quot;:921.8}"/>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502.45,&quot;left&quot;:17.4,&quot;top&quot;:12.85,&quot;width&quot;:939.35}"/>
</p:tagLst>
</file>

<file path=ppt/tags/tag81.xml><?xml version="1.0" encoding="utf-8"?>
<p:tagLst xmlns:p="http://schemas.openxmlformats.org/presentationml/2006/main">
  <p:tag name="KSO_WM_DIAGRAM_VIRTUALLY_FRAME" val="{&quot;height&quot;:502.45,&quot;left&quot;:17.4,&quot;top&quot;:12.85,&quot;width&quot;:939.35}"/>
</p:tagLst>
</file>

<file path=ppt/tags/tag82.xml><?xml version="1.0" encoding="utf-8"?>
<p:tagLst xmlns:p="http://schemas.openxmlformats.org/presentationml/2006/main">
  <p:tag name="KSO_WM_DIAGRAM_VIRTUALLY_FRAME" val="{&quot;height&quot;:502.45,&quot;left&quot;:17.4,&quot;top&quot;:12.85,&quot;width&quot;:939.35}"/>
</p:tagLst>
</file>

<file path=ppt/tags/tag83.xml><?xml version="1.0" encoding="utf-8"?>
<p:tagLst xmlns:p="http://schemas.openxmlformats.org/presentationml/2006/main">
  <p:tag name="KSO_WM_DIAGRAM_VIRTUALLY_FRAME" val="{&quot;height&quot;:168.95,&quot;left&quot;:35.35,&quot;top&quot;:67,&quot;width&quot;:621.7}"/>
</p:tagLst>
</file>

<file path=ppt/tags/tag84.xml><?xml version="1.0" encoding="utf-8"?>
<p:tagLst xmlns:p="http://schemas.openxmlformats.org/presentationml/2006/main">
  <p:tag name="KSO_WM_DIAGRAM_VIRTUALLY_FRAME" val="{&quot;height&quot;:168.95,&quot;left&quot;:35.35,&quot;top&quot;:67,&quot;width&quot;:621.7}"/>
</p:tagLst>
</file>

<file path=ppt/tags/tag85.xml><?xml version="1.0" encoding="utf-8"?>
<p:tagLst xmlns:p="http://schemas.openxmlformats.org/presentationml/2006/main">
  <p:tag name="KSO_WM_DIAGRAM_VIRTUALLY_FRAME" val="{&quot;height&quot;:168.95,&quot;left&quot;:35.35,&quot;top&quot;:67,&quot;width&quot;:621.7}"/>
</p:tagLst>
</file>

<file path=ppt/tags/tag86.xml><?xml version="1.0" encoding="utf-8"?>
<p:tagLst xmlns:p="http://schemas.openxmlformats.org/presentationml/2006/main">
  <p:tag name="KSO_WM_DIAGRAM_VIRTUALLY_FRAME" val="{&quot;height&quot;:168.95,&quot;left&quot;:35.35,&quot;top&quot;:67,&quot;width&quot;:621.7}"/>
</p:tagLst>
</file>

<file path=ppt/tags/tag87.xml><?xml version="1.0" encoding="utf-8"?>
<p:tagLst xmlns:p="http://schemas.openxmlformats.org/presentationml/2006/main">
  <p:tag name="KSO_WM_DIAGRAM_VIRTUALLY_FRAME" val="{&quot;height&quot;:502.45,&quot;left&quot;:17.4,&quot;top&quot;:12.85,&quot;width&quot;:939.35}"/>
</p:tagLst>
</file>

<file path=ppt/tags/tag88.xml><?xml version="1.0" encoding="utf-8"?>
<p:tagLst xmlns:p="http://schemas.openxmlformats.org/presentationml/2006/main">
  <p:tag name="KSO_WM_DIAGRAM_VIRTUALLY_FRAME" val="{&quot;height&quot;:168.95,&quot;left&quot;:35.35,&quot;top&quot;:67,&quot;width&quot;:621.7}"/>
</p:tagLst>
</file>

<file path=ppt/tags/tag89.xml><?xml version="1.0" encoding="utf-8"?>
<p:tagLst xmlns:p="http://schemas.openxmlformats.org/presentationml/2006/main">
  <p:tag name="KSO_WM_DIAGRAM_VIRTUALLY_FRAME" val="{&quot;height&quot;:168.95,&quot;left&quot;:35.35,&quot;top&quot;:67,&quot;width&quot;:621.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168.95,&quot;left&quot;:35.35,&quot;top&quot;:67,&quot;width&quot;:621.7}"/>
</p:tagLst>
</file>

<file path=ppt/tags/tag91.xml><?xml version="1.0" encoding="utf-8"?>
<p:tagLst xmlns:p="http://schemas.openxmlformats.org/presentationml/2006/main">
  <p:tag name="KSO_WM_DIAGRAM_VIRTUALLY_FRAME" val="{&quot;height&quot;:168.95,&quot;left&quot;:35.35,&quot;top&quot;:67,&quot;width&quot;:621.7}"/>
</p:tagLst>
</file>

<file path=ppt/tags/tag92.xml><?xml version="1.0" encoding="utf-8"?>
<p:tagLst xmlns:p="http://schemas.openxmlformats.org/presentationml/2006/main">
  <p:tag name="KSO_WM_DIAGRAM_VIRTUALLY_FRAME" val="{&quot;height&quot;:502.45,&quot;left&quot;:17.4,&quot;top&quot;:12.85,&quot;width&quot;:939.35}"/>
</p:tagLst>
</file>

<file path=ppt/tags/tag93.xml><?xml version="1.0" encoding="utf-8"?>
<p:tagLst xmlns:p="http://schemas.openxmlformats.org/presentationml/2006/main">
  <p:tag name="KSO_WM_DIAGRAM_VIRTUALLY_FRAME" val="{&quot;height&quot;:502.45,&quot;left&quot;:17.4,&quot;top&quot;:12.85,&quot;width&quot;:939.35}"/>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DIAGRAM_VIRTUALLY_FRAME" val="{&quot;height&quot;:502.45,&quot;left&quot;:17.4,&quot;top&quot;:12.85,&quot;width&quot;:939.35}"/>
</p:tagLst>
</file>

<file path=ppt/tags/tag97.xml><?xml version="1.0" encoding="utf-8"?>
<p:tagLst xmlns:p="http://schemas.openxmlformats.org/presentationml/2006/main">
  <p:tag name="KSO_WM_DIAGRAM_VIRTUALLY_FRAME" val="{&quot;height&quot;:502.45,&quot;left&quot;:17.4,&quot;top&quot;:12.85,&quot;width&quot;:939.35}"/>
</p:tagLst>
</file>

<file path=ppt/tags/tag98.xml><?xml version="1.0" encoding="utf-8"?>
<p:tagLst xmlns:p="http://schemas.openxmlformats.org/presentationml/2006/main">
  <p:tag name="KSO_WM_DIAGRAM_VIRTUALLY_FRAME" val="{&quot;height&quot;:502.45,&quot;left&quot;:17.4,&quot;top&quot;:12.85,&quot;width&quot;:939.35}"/>
</p:tagLst>
</file>

<file path=ppt/tags/tag99.xml><?xml version="1.0" encoding="utf-8"?>
<p:tagLst xmlns:p="http://schemas.openxmlformats.org/presentationml/2006/main">
  <p:tag name="KSO_WM_DIAGRAM_VIRTUALLY_FRAME" val="{&quot;height&quot;:502.45,&quot;left&quot;:17.4,&quot;top&quot;:12.85,&quot;width&quot;:939.3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9464</Words>
  <Application>WPS 演示</Application>
  <PresentationFormat>宽屏</PresentationFormat>
  <Paragraphs>379</Paragraphs>
  <Slides>24</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宋体</vt:lpstr>
      <vt:lpstr>Wingdings</vt:lpstr>
      <vt:lpstr>Wingdings</vt:lpstr>
      <vt:lpstr>微软雅黑</vt:lpstr>
      <vt:lpstr>Calibri</vt:lpstr>
      <vt:lpstr>Cambria Math</vt:lpstr>
      <vt:lpstr>MS Mincho</vt:lpstr>
      <vt:lpstr>Arial Unicode MS</vt:lpstr>
      <vt:lpstr>Cascadia Code</vt:lpstr>
      <vt:lpstr>WPS</vt:lpstr>
      <vt:lpstr>IHEP-KEK collaboration on SuperKEKB beam-beam effects</vt:lpstr>
      <vt:lpstr>PowerPoint 演示文稿</vt:lpstr>
      <vt:lpstr>Introduction-SuperKEKB</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IHEP-KEK collaboration on SuperKEKB beam-beam effects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破浪</cp:lastModifiedBy>
  <cp:revision>356</cp:revision>
  <dcterms:created xsi:type="dcterms:W3CDTF">2019-06-19T02:08:00Z</dcterms:created>
  <dcterms:modified xsi:type="dcterms:W3CDTF">2025-11-06T14:46:38Z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A3917174D32A46D19CBB9F25CC1B9543_11</vt:lpwstr>
  </property>
</Properties>
</file>