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1067" r:id="rId2"/>
    <p:sldId id="1068" r:id="rId3"/>
    <p:sldId id="955" r:id="rId4"/>
    <p:sldId id="1167" r:id="rId5"/>
    <p:sldId id="1168" r:id="rId6"/>
    <p:sldId id="1022" r:id="rId7"/>
    <p:sldId id="1169" r:id="rId8"/>
    <p:sldId id="1170" r:id="rId9"/>
    <p:sldId id="1171" r:id="rId10"/>
    <p:sldId id="1137" r:id="rId11"/>
    <p:sldId id="1103" r:id="rId12"/>
    <p:sldId id="1136" r:id="rId13"/>
    <p:sldId id="1119" r:id="rId14"/>
    <p:sldId id="1143" r:id="rId15"/>
    <p:sldId id="1124" r:id="rId16"/>
    <p:sldId id="1107" r:id="rId17"/>
    <p:sldId id="1108" r:id="rId18"/>
    <p:sldId id="1109" r:id="rId19"/>
    <p:sldId id="1132" r:id="rId20"/>
    <p:sldId id="1156" r:id="rId21"/>
    <p:sldId id="1172" r:id="rId22"/>
    <p:sldId id="1110" r:id="rId23"/>
    <p:sldId id="1112" r:id="rId24"/>
    <p:sldId id="1113" r:id="rId25"/>
    <p:sldId id="1163" r:id="rId26"/>
    <p:sldId id="1126" r:id="rId27"/>
    <p:sldId id="1157" r:id="rId28"/>
    <p:sldId id="1117" r:id="rId29"/>
    <p:sldId id="1138" r:id="rId30"/>
    <p:sldId id="1089" r:id="rId31"/>
    <p:sldId id="1090" r:id="rId3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33" autoAdjust="0"/>
    <p:restoredTop sz="91732" autoAdjust="0"/>
  </p:normalViewPr>
  <p:slideViewPr>
    <p:cSldViewPr showGuides="1">
      <p:cViewPr varScale="1">
        <p:scale>
          <a:sx n="68" d="100"/>
          <a:sy n="68" d="100"/>
        </p:scale>
        <p:origin x="660" y="54"/>
      </p:cViewPr>
      <p:guideLst>
        <p:guide orient="horz" pos="2132"/>
        <p:guide pos="377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&#23457;&#31295;&#21450;&#21457;&#25991;\2024%20&#20302;&#28201;&#21152;&#36895;&#32467;&#26500;&#25237;&#31295;\&#21151;&#29575;&#21644;&#26799;&#2423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&#23457;&#31295;&#21450;&#21457;&#25991;\2024%20&#20302;&#28201;&#21152;&#36895;&#32467;&#26500;&#25237;&#31295;\&#21151;&#29575;&#21644;&#26799;&#24230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2a=5.25mm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zh-CN"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[功率和梯度.xlsx]Sheet1!$E$7</c:f>
              <c:strCache>
                <c:ptCount val="1"/>
                <c:pt idx="0">
                  <c:v>Gradient(MV/m)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[功率和梯度.xlsx]Sheet1!$D$8:$D$20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50</c:v>
                </c:pt>
                <c:pt idx="8">
                  <c:v>60</c:v>
                </c:pt>
                <c:pt idx="9">
                  <c:v>70</c:v>
                </c:pt>
                <c:pt idx="10">
                  <c:v>80</c:v>
                </c:pt>
                <c:pt idx="11">
                  <c:v>90</c:v>
                </c:pt>
                <c:pt idx="12">
                  <c:v>100</c:v>
                </c:pt>
              </c:numCache>
            </c:numRef>
          </c:xVal>
          <c:yVal>
            <c:numRef>
              <c:f>[功率和梯度.xlsx]Sheet1!$E$8:$E$20</c:f>
              <c:numCache>
                <c:formatCode>0.00_ </c:formatCode>
                <c:ptCount val="13"/>
                <c:pt idx="0">
                  <c:v>0</c:v>
                </c:pt>
                <c:pt idx="1">
                  <c:v>24.8</c:v>
                </c:pt>
                <c:pt idx="2">
                  <c:v>55.454485841994803</c:v>
                </c:pt>
                <c:pt idx="3">
                  <c:v>78.424485972175802</c:v>
                </c:pt>
                <c:pt idx="4">
                  <c:v>110.90897168399</c:v>
                </c:pt>
                <c:pt idx="5">
                  <c:v>135.835194261281</c:v>
                </c:pt>
                <c:pt idx="6">
                  <c:v>156.848971944352</c:v>
                </c:pt>
                <c:pt idx="7">
                  <c:v>175.36248173426401</c:v>
                </c:pt>
                <c:pt idx="8">
                  <c:v>192.09997397188801</c:v>
                </c:pt>
                <c:pt idx="9">
                  <c:v>207.49168658045099</c:v>
                </c:pt>
                <c:pt idx="10">
                  <c:v>221.81794336797901</c:v>
                </c:pt>
                <c:pt idx="11">
                  <c:v>235.27345791652701</c:v>
                </c:pt>
                <c:pt idx="12">
                  <c:v>248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0BC-4413-BEA8-EB881E47A5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91055424"/>
        <c:axId val="1991061952"/>
      </c:scatterChart>
      <c:valAx>
        <c:axId val="1991055424"/>
        <c:scaling>
          <c:orientation val="minMax"/>
          <c:max val="8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0" vertOverflow="ellipsis" vert="horz" wrap="square" anchor="ctr" anchorCtr="1"/>
              <a:lstStyle/>
              <a:p>
                <a:pPr defTabSz="914400"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Power (MW)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0" vertOverflow="ellipsis" vert="horz" wrap="square" anchor="ctr" anchorCtr="1"/>
            <a:lstStyle/>
            <a:p>
              <a:pPr defTabSz="914400">
                <a:defRPr lang="zh-CN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91061952"/>
        <c:crosses val="autoZero"/>
        <c:crossBetween val="midCat"/>
      </c:valAx>
      <c:valAx>
        <c:axId val="1991061952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0" vertOverflow="ellipsis" vert="horz" wrap="square" anchor="ctr" anchorCtr="1"/>
              <a:lstStyle/>
              <a:p>
                <a:pPr defTabSz="914400"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Gradient (MV/m)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0" vertOverflow="ellipsis" vert="horz" wrap="square" anchor="ctr" anchorCtr="1"/>
            <a:lstStyle/>
            <a:p>
              <a:pPr defTabSz="914400">
                <a:defRPr lang="zh-CN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.00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91055424"/>
        <c:crosses val="autoZero"/>
        <c:crossBetween val="midCat"/>
      </c:valAx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</c:spPr>
    </c:plotArea>
    <c:plotVisOnly val="1"/>
    <c:dispBlanksAs val="gap"/>
    <c:showDLblsOverMax val="0"/>
    <c:extLst xmlns:c16r2="http://schemas.microsoft.com/office/drawing/2015/06/chart">
      <c:ext uri="{0b15fc19-7d7d-44ad-8c2d-2c3a37ce22c3}">
        <chartProps xmlns="https://web.wps.cn/et/2018/main" chartId="{ad2a86f0-4153-432d-9cad-04928511c379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089221007747"/>
          <c:y val="7.0377461479422906E-2"/>
          <c:w val="0.73035204764468198"/>
          <c:h val="0.81297169820656201"/>
        </c:manualLayout>
      </c:layout>
      <c:scatterChart>
        <c:scatterStyle val="smoothMarker"/>
        <c:varyColors val="0"/>
        <c:ser>
          <c:idx val="1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yVal>
            <c:numRef>
              <c:f>'20230815'!$E$10:$E$29</c:f>
              <c:numCache>
                <c:formatCode>General</c:formatCode>
                <c:ptCount val="20"/>
                <c:pt idx="0">
                  <c:v>3.9999999999054099E-3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2.0000000004074502E-3</c:v>
                </c:pt>
                <c:pt idx="5">
                  <c:v>-5.0000000001091402E-3</c:v>
                </c:pt>
                <c:pt idx="6">
                  <c:v>-1.1999999999716199E-2</c:v>
                </c:pt>
                <c:pt idx="7">
                  <c:v>1.0000000002037301E-3</c:v>
                </c:pt>
                <c:pt idx="8">
                  <c:v>-9.9999999993087806E-3</c:v>
                </c:pt>
                <c:pt idx="9">
                  <c:v>-1.1999999999716199E-2</c:v>
                </c:pt>
                <c:pt idx="10">
                  <c:v>-3.9999999999054099E-3</c:v>
                </c:pt>
                <c:pt idx="11">
                  <c:v>9.0000000000145502E-3</c:v>
                </c:pt>
                <c:pt idx="12">
                  <c:v>0</c:v>
                </c:pt>
                <c:pt idx="13">
                  <c:v>-6.9999999996071E-3</c:v>
                </c:pt>
                <c:pt idx="14">
                  <c:v>1.2000000000625699E-2</c:v>
                </c:pt>
                <c:pt idx="15">
                  <c:v>1.40000000001237E-2</c:v>
                </c:pt>
                <c:pt idx="16">
                  <c:v>0</c:v>
                </c:pt>
                <c:pt idx="17">
                  <c:v>1.0000000002037301E-3</c:v>
                </c:pt>
                <c:pt idx="18">
                  <c:v>1.2000000000625699E-2</c:v>
                </c:pt>
                <c:pt idx="19">
                  <c:v>9.0000000000145502E-3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F8E8-489F-A969-C49F5B532B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9605280"/>
        <c:axId val="2079606912"/>
      </c:scatterChart>
      <c:valAx>
        <c:axId val="2079605280"/>
        <c:scaling>
          <c:orientation val="minMax"/>
          <c:max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/>
                  <a:t>Cell numbers</a:t>
                </a:r>
                <a:endParaRPr lang="zh-CN" alt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CN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79606912"/>
        <c:crosses val="autoZero"/>
        <c:crossBetween val="midCat"/>
      </c:valAx>
      <c:valAx>
        <c:axId val="207960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/>
                  <a:t>Frequency error </a:t>
                </a:r>
                <a:r>
                  <a:rPr lang="zh-CN" altLang="en-US" dirty="0"/>
                  <a:t>（</a:t>
                </a:r>
                <a:r>
                  <a:rPr lang="en-US" altLang="zh-CN" dirty="0"/>
                  <a:t>MHz</a:t>
                </a:r>
                <a:r>
                  <a:rPr lang="zh-CN" altLang="en-US" dirty="0"/>
                  <a:t>）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CN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796052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uri="{0b15fc19-7d7d-44ad-8c2d-2c3a37ce22c3}">
        <chartProps xmlns="https://web.wps.cn/et/2018/main" chartId="{1adcd80d-e4cc-4225-a9da-bbf2dd847d7d}"/>
      </c:ext>
    </c:extLst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2a=10.5mm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zh-CN"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[功率和梯度.xlsx]大孔径!$E$7</c:f>
              <c:strCache>
                <c:ptCount val="1"/>
                <c:pt idx="0">
                  <c:v>Gradient(MV/m)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[功率和梯度.xlsx]大孔径!$D$8:$D$21</c:f>
              <c:numCache>
                <c:formatCode>General</c:formatCode>
                <c:ptCount val="14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50</c:v>
                </c:pt>
                <c:pt idx="8">
                  <c:v>60</c:v>
                </c:pt>
                <c:pt idx="9">
                  <c:v>70</c:v>
                </c:pt>
                <c:pt idx="10">
                  <c:v>80</c:v>
                </c:pt>
                <c:pt idx="11">
                  <c:v>90</c:v>
                </c:pt>
                <c:pt idx="12">
                  <c:v>100</c:v>
                </c:pt>
              </c:numCache>
            </c:numRef>
          </c:xVal>
          <c:yVal>
            <c:numRef>
              <c:f>[功率和梯度.xlsx]大孔径!$E$8:$E$21</c:f>
              <c:numCache>
                <c:formatCode>0.00_ </c:formatCode>
                <c:ptCount val="14"/>
                <c:pt idx="0">
                  <c:v>0</c:v>
                </c:pt>
                <c:pt idx="1">
                  <c:v>16.100000000000001</c:v>
                </c:pt>
                <c:pt idx="2">
                  <c:v>36.000694437746603</c:v>
                </c:pt>
                <c:pt idx="3">
                  <c:v>50.912670328710902</c:v>
                </c:pt>
                <c:pt idx="4">
                  <c:v>72.001388875493205</c:v>
                </c:pt>
                <c:pt idx="5">
                  <c:v>88.183331758331704</c:v>
                </c:pt>
                <c:pt idx="6">
                  <c:v>101.825340657422</c:v>
                </c:pt>
                <c:pt idx="7">
                  <c:v>113.84419177103401</c:v>
                </c:pt>
                <c:pt idx="8">
                  <c:v>124.710063747879</c:v>
                </c:pt>
                <c:pt idx="9">
                  <c:v>134.702264271986</c:v>
                </c:pt>
                <c:pt idx="10">
                  <c:v>144.00277775098601</c:v>
                </c:pt>
                <c:pt idx="11">
                  <c:v>152.73801098613299</c:v>
                </c:pt>
                <c:pt idx="12">
                  <c:v>161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41E-4C33-ABCD-408FD07E0E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91051072"/>
        <c:axId val="1991049984"/>
      </c:scatterChart>
      <c:valAx>
        <c:axId val="1991051072"/>
        <c:scaling>
          <c:orientation val="minMax"/>
          <c:max val="8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0" vertOverflow="ellipsis" vert="horz" wrap="square" anchor="ctr" anchorCtr="1"/>
              <a:lstStyle/>
              <a:p>
                <a:pPr defTabSz="914400"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Power (MW)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0" vertOverflow="ellipsis" vert="horz" wrap="square" anchor="ctr" anchorCtr="1"/>
            <a:lstStyle/>
            <a:p>
              <a:pPr defTabSz="914400">
                <a:defRPr lang="zh-CN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91049984"/>
        <c:crosses val="autoZero"/>
        <c:crossBetween val="midCat"/>
      </c:valAx>
      <c:valAx>
        <c:axId val="1991049984"/>
        <c:scaling>
          <c:orientation val="minMax"/>
          <c:max val="16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0" vertOverflow="ellipsis" vert="horz" wrap="square" anchor="ctr" anchorCtr="1"/>
              <a:lstStyle/>
              <a:p>
                <a:pPr defTabSz="914400"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Gradient (Mv/m)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0" vertOverflow="ellipsis" vert="horz" wrap="square" anchor="ctr" anchorCtr="1"/>
            <a:lstStyle/>
            <a:p>
              <a:pPr defTabSz="914400">
                <a:defRPr lang="zh-CN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.00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91051072"/>
        <c:crosses val="autoZero"/>
        <c:crossBetween val="midCat"/>
      </c:valAx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</c:spPr>
    </c:plotArea>
    <c:plotVisOnly val="1"/>
    <c:dispBlanksAs val="gap"/>
    <c:showDLblsOverMax val="0"/>
    <c:extLst xmlns:c16r2="http://schemas.microsoft.com/office/drawing/2015/06/chart">
      <c:ext uri="{0b15fc19-7d7d-44ad-8c2d-2c3a37ce22c3}">
        <chartProps xmlns="https://web.wps.cn/et/2018/main" chartId="{a9abe402-b8f3-4219-869e-9260b4beb89f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17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19050" cap="rnd">
        <a:noFill/>
        <a:round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9525">
        <a:solidFill>
          <a:schemeClr val="phClr"/>
        </a:solidFill>
      </a:ln>
      <a:effectLst/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17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19050" cap="rnd">
        <a:noFill/>
        <a:round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9525">
        <a:solidFill>
          <a:schemeClr val="phClr"/>
        </a:solidFill>
      </a:ln>
      <a:effectLst/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654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48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082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82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mtClean="0"/>
              <a:t>We try to find a  group of values with clear advantages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383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114731"/>
            <a:ext cx="10972800" cy="501143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20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13"/>
          <p:cNvSpPr>
            <a:spLocks noGrp="1"/>
          </p:cNvSpPr>
          <p:nvPr>
            <p:ph sz="quarter" idx="10" hasCustomPrompt="1"/>
          </p:nvPr>
        </p:nvSpPr>
        <p:spPr>
          <a:xfrm>
            <a:off x="0" y="1329893"/>
            <a:ext cx="8783781" cy="1912071"/>
          </a:xfrm>
          <a:solidFill>
            <a:srgbClr val="000099"/>
          </a:solidFill>
        </p:spPr>
        <p:txBody>
          <a:bodyPr anchor="ctr">
            <a:normAutofit/>
          </a:bodyPr>
          <a:lstStyle>
            <a:lvl1pPr marL="0" indent="45720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1"/>
          </p:nvPr>
        </p:nvSpPr>
        <p:spPr>
          <a:xfrm>
            <a:off x="1676402" y="3460607"/>
            <a:ext cx="9628909" cy="2711593"/>
          </a:xfrm>
        </p:spPr>
        <p:txBody>
          <a:bodyPr/>
          <a:lstStyle>
            <a:lvl1pPr marL="361950" indent="-361950">
              <a:buClrTx/>
              <a:buSzPct val="100000"/>
              <a:buFont typeface="+mj-lt"/>
              <a:buAutoNum type="arabicPeriod"/>
              <a:defRPr/>
            </a:lvl1pPr>
            <a:lvl2pPr marL="806450" indent="-304800">
              <a:buClrTx/>
              <a:buSzPct val="100000"/>
              <a:buFont typeface="Wingdings" panose="05000000000000000000" pitchFamily="2" charset="2"/>
              <a:buChar char="Ø"/>
              <a:defRPr/>
            </a:lvl2pPr>
            <a:lvl3pPr marL="1168400" indent="-209550">
              <a:buClrTx/>
              <a:buSzPct val="100000"/>
              <a:buFont typeface="Wingdings" panose="05000000000000000000" pitchFamily="2" charset="2"/>
              <a:buChar char="l"/>
              <a:defRPr/>
            </a:lvl3pPr>
            <a:lvl4pPr marL="1701800" indent="-285750">
              <a:buClrTx/>
              <a:buSzPct val="100000"/>
              <a:buFont typeface="Wingdings" panose="05000000000000000000" pitchFamily="2" charset="2"/>
              <a:buChar char="u"/>
              <a:defRPr/>
            </a:lvl4pPr>
            <a:lvl5pPr marL="2217420" indent="-342900">
              <a:buClrTx/>
              <a:buSzPct val="100000"/>
              <a:buFont typeface="Wingdings" panose="05000000000000000000" pitchFamily="2" charset="2"/>
              <a:buChar char="u"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3801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56793"/>
            <a:ext cx="10972800" cy="4569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chart" Target="../charts/chart2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2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image" Target="../media/image81.png"/><Relationship Id="rId2" Type="http://schemas.openxmlformats.org/officeDocument/2006/relationships/tags" Target="../tags/tag7.xml"/><Relationship Id="rId16" Type="http://schemas.openxmlformats.org/officeDocument/2006/relationships/image" Target="../media/image80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image" Target="../media/image79.png"/><Relationship Id="rId10" Type="http://schemas.openxmlformats.org/officeDocument/2006/relationships/tags" Target="../tags/tag15.xml"/><Relationship Id="rId19" Type="http://schemas.openxmlformats.org/officeDocument/2006/relationships/image" Target="../media/image83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>
            <a:fillRect/>
          </a:stretch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/>
          <p:nvPr/>
        </p:nvSpPr>
        <p:spPr>
          <a:xfrm>
            <a:off x="911424" y="2504947"/>
            <a:ext cx="10873208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Linac EDR plan and status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2639616" y="3895505"/>
            <a:ext cx="71466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Jingru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Zhang,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Cai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Meng</a:t>
            </a:r>
            <a:endParaRPr lang="en-US" altLang="zh-CN" sz="2800" dirty="0" smtClean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/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linac</a:t>
            </a:r>
            <a:r>
              <a:rPr lang="en-US" altLang="zh-CN" sz="2800" dirty="0">
                <a:solidFill>
                  <a:srgbClr val="A40000"/>
                </a:solidFill>
                <a:ea typeface="黑体" panose="02010609060101010101" pitchFamily="49" charset="-122"/>
                <a:sym typeface="+mn-ea"/>
              </a:rPr>
              <a:t>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group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5-10. November. 2025, </a:t>
            </a:r>
            <a:r>
              <a:rPr lang="en-US" altLang="zh-CN" dirty="0">
                <a:solidFill>
                  <a:schemeClr val="bg1"/>
                </a:solidFill>
              </a:rPr>
              <a:t>G</a:t>
            </a:r>
            <a:r>
              <a:rPr lang="en-US" altLang="zh-CN" dirty="0" smtClean="0">
                <a:solidFill>
                  <a:schemeClr val="bg1"/>
                </a:solidFill>
              </a:rPr>
              <a:t>uangzhou</a:t>
            </a:r>
            <a:r>
              <a:rPr lang="en-US" altLang="zh-CN" dirty="0">
                <a:solidFill>
                  <a:schemeClr val="bg1"/>
                </a:solidFill>
              </a:rPr>
              <a:t>, the CEPC international </a:t>
            </a:r>
            <a:r>
              <a:rPr lang="en-US" altLang="zh-CN" dirty="0" smtClean="0">
                <a:solidFill>
                  <a:schemeClr val="bg1"/>
                </a:solidFill>
              </a:rPr>
              <a:t>workshop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114425"/>
            <a:ext cx="10972800" cy="2677795"/>
          </a:xfrm>
        </p:spPr>
        <p:txBody>
          <a:bodyPr>
            <a:normAutofit fontScale="87500" lnSpcReduction="20000"/>
          </a:bodyPr>
          <a:lstStyle/>
          <a:p>
            <a:r>
              <a:rPr lang="en-US" altLang="zh-CN" dirty="0"/>
              <a:t>The high-power testing of the S-band spherical pulse compressor and metal load</a:t>
            </a:r>
            <a:r>
              <a:rPr lang="en-US" altLang="zh-CN" dirty="0">
                <a:sym typeface="+mn-ea"/>
              </a:rPr>
              <a:t> was completed</a:t>
            </a:r>
            <a:endParaRPr lang="en-US" altLang="zh-CN" dirty="0"/>
          </a:p>
          <a:p>
            <a:r>
              <a:rPr lang="en-US" altLang="zh-CN" dirty="0"/>
              <a:t>The input power to the pulse compressor is 66 MW (coresponding to 80MW power source), and the e</a:t>
            </a:r>
            <a:r>
              <a:rPr lang="en-US" altLang="zh-CN" dirty="0">
                <a:sym typeface="+mn-ea"/>
              </a:rPr>
              <a:t>nergy multiplication factor</a:t>
            </a:r>
            <a:r>
              <a:rPr lang="en-US" altLang="zh-CN" dirty="0"/>
              <a:t> is </a:t>
            </a:r>
            <a:r>
              <a:rPr lang="en-US" altLang="zh-CN" dirty="0">
                <a:solidFill>
                  <a:srgbClr val="FF0000"/>
                </a:solidFill>
              </a:rPr>
              <a:t>1.8</a:t>
            </a:r>
          </a:p>
          <a:p>
            <a:r>
              <a:rPr lang="en-US" altLang="zh-CN" dirty="0"/>
              <a:t>The maximum pulse power input the metal load is </a:t>
            </a:r>
            <a:r>
              <a:rPr lang="en-US" altLang="zh-CN" dirty="0">
                <a:solidFill>
                  <a:srgbClr val="FF0000"/>
                </a:solidFill>
              </a:rPr>
              <a:t>205 MW </a:t>
            </a:r>
            <a:r>
              <a:rPr lang="en-US" altLang="zh-CN" dirty="0"/>
              <a:t>(after pulse compressor), and the average power is 4.2 kW</a:t>
            </a:r>
          </a:p>
          <a:p>
            <a:r>
              <a:rPr lang="en-US" altLang="zh-CN" dirty="0"/>
              <a:t>They all will be used in RF system (</a:t>
            </a:r>
            <a:r>
              <a:rPr lang="en-US" altLang="zh-CN" dirty="0">
                <a:sym typeface="+mn-ea"/>
              </a:rPr>
              <a:t>80MW power source</a:t>
            </a:r>
            <a:r>
              <a:rPr lang="en-US" altLang="zh-CN" dirty="0"/>
              <a:t>) of project PWFA at IHEP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2800" dirty="0"/>
              <a:t>Technical design and verification:</a:t>
            </a:r>
            <a:br>
              <a:rPr lang="en-US" altLang="zh-CN" sz="2800" dirty="0"/>
            </a:br>
            <a:r>
              <a:rPr lang="en-US" altLang="zh-CN" sz="2700" b="0" dirty="0">
                <a:solidFill>
                  <a:srgbClr val="0000FF"/>
                </a:solidFill>
                <a:effectLst/>
              </a:rPr>
              <a:t>S-band spherical cavity pusle compressor and metal load test </a:t>
            </a:r>
            <a:endParaRPr lang="zh-CN" altLang="en-US" b="0" dirty="0">
              <a:solidFill>
                <a:srgbClr val="0000FF"/>
              </a:solidFill>
              <a:effectLst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10</a:t>
            </a:fld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631419" y="3932763"/>
            <a:ext cx="3154527" cy="2555898"/>
            <a:chOff x="8896614" y="3816138"/>
            <a:chExt cx="3154527" cy="255589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96614" y="3816138"/>
              <a:ext cx="3154527" cy="2200448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9696399" y="6064259"/>
              <a:ext cx="196314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High power test system</a:t>
              </a:r>
              <a:endParaRPr lang="zh-CN" altLang="en-US" sz="1400" dirty="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951855" y="3932555"/>
            <a:ext cx="2950210" cy="2554605"/>
            <a:chOff x="9486" y="6194"/>
            <a:chExt cx="4646" cy="402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86" y="6194"/>
              <a:ext cx="4647" cy="34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0280" y="9709"/>
              <a:ext cx="3633" cy="5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altLang="zh-CN" sz="1400" dirty="0"/>
                <a:t>High power test waveform</a:t>
              </a:r>
              <a:endParaRPr lang="zh-CN" altLang="en-US" sz="1400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114731"/>
            <a:ext cx="11319048" cy="5011434"/>
          </a:xfrm>
        </p:spPr>
        <p:txBody>
          <a:bodyPr>
            <a:normAutofit/>
          </a:bodyPr>
          <a:lstStyle/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/>
              <a:t>A C-band high-power test platform will be established in Huairou Park at IHEP</a:t>
            </a:r>
          </a:p>
          <a:p>
            <a:pPr lvl="1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/>
              <a:t>2 accelerating structures</a:t>
            </a:r>
          </a:p>
          <a:p>
            <a:pPr lvl="1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zh-CN" sz="1800" dirty="0">
                <a:sym typeface="+mn-ea"/>
              </a:rPr>
              <a:t>Pulsed compressor, waveguides, directional couplers, loads, bend and straight waveguides, etc.</a:t>
            </a:r>
            <a:endParaRPr lang="en-US" altLang="zh-CN" sz="1800" dirty="0"/>
          </a:p>
          <a:p>
            <a:pPr algn="l"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dirty="0"/>
              <a:t>The C-band klystron will be completed in 2025. ( </a:t>
            </a:r>
            <a:r>
              <a:rPr lang="en-US" altLang="zh-CN" sz="2000" dirty="0" err="1"/>
              <a:t>Zusheng</a:t>
            </a:r>
            <a:r>
              <a:rPr lang="en-US" altLang="zh-CN" sz="2000" dirty="0"/>
              <a:t> Zhou </a:t>
            </a:r>
            <a:r>
              <a:rPr lang="en-US" altLang="zh-CN" sz="2000" dirty="0" smtClean="0"/>
              <a:t>will introduce) </a:t>
            </a:r>
            <a:endParaRPr lang="en-US" altLang="zh-CN" sz="2000" dirty="0"/>
          </a:p>
          <a:p>
            <a:pPr marL="0" indent="0">
              <a:buNone/>
            </a:pPr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2800" dirty="0"/>
              <a:t>Technical design and verification: </a:t>
            </a:r>
            <a:br>
              <a:rPr lang="en-US" altLang="zh-CN" sz="2800" dirty="0"/>
            </a:br>
            <a:r>
              <a:rPr lang="en-US" altLang="zh-CN" sz="2700" dirty="0">
                <a:solidFill>
                  <a:srgbClr val="0000FF"/>
                </a:solidFill>
              </a:rPr>
              <a:t>C-band high power test platform plan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70" y="2853055"/>
            <a:ext cx="2797175" cy="17183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9" y="5143978"/>
            <a:ext cx="6893560" cy="1257935"/>
          </a:xfrm>
          <a:prstGeom prst="rect">
            <a:avLst/>
          </a:prstGeom>
        </p:spPr>
      </p:pic>
      <p:sp>
        <p:nvSpPr>
          <p:cNvPr id="6" name="上箭头 5"/>
          <p:cNvSpPr/>
          <p:nvPr/>
        </p:nvSpPr>
        <p:spPr>
          <a:xfrm>
            <a:off x="1055370" y="4627880"/>
            <a:ext cx="360045" cy="431800"/>
          </a:xfrm>
          <a:prstGeom prst="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935730" y="2853055"/>
            <a:ext cx="2734310" cy="20224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224020" y="4696460"/>
            <a:ext cx="10064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/>
              <a:t>40MV/m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023610" y="3068955"/>
            <a:ext cx="11144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/>
              <a:t>50MW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520055" y="3717290"/>
            <a:ext cx="6483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/>
              <a:t>M≥1.7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39920" y="4941570"/>
            <a:ext cx="18059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/>
              <a:t>10% attenuation in waveguide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863975" y="4293235"/>
            <a:ext cx="6483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/>
              <a:t>65MW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685" y="2926080"/>
            <a:ext cx="1323975" cy="3200400"/>
          </a:xfrm>
          <a:prstGeom prst="rect">
            <a:avLst/>
          </a:prstGeom>
        </p:spPr>
      </p:pic>
      <p:pic>
        <p:nvPicPr>
          <p:cNvPr id="17" name="内容占位符 5" descr="H:\CEPC\5、CDR-Injector\Visio graph\zhangjingru\design\design1-4.png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300595" y="2780665"/>
            <a:ext cx="2818130" cy="212979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文本框 18"/>
          <p:cNvSpPr txBox="1"/>
          <p:nvPr/>
        </p:nvSpPr>
        <p:spPr>
          <a:xfrm>
            <a:off x="7247890" y="4665345"/>
            <a:ext cx="10064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/>
              <a:t>40MV/m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176135" y="4177030"/>
            <a:ext cx="613410" cy="254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00"/>
              <a:t>65MW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9264015" y="3140710"/>
            <a:ext cx="6045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/>
              <a:t>80MW 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680325" y="4940935"/>
            <a:ext cx="18059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/>
              <a:t>10% attenuation in waveguide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8837930" y="3644900"/>
            <a:ext cx="6483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/>
              <a:t>M≥1.9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380605" y="5186680"/>
            <a:ext cx="33254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Increase the energy multiplication factor of the pulse compressor or the shunt impedance of the accelerating structure, there is more margin of the energy gain.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833620" y="4321175"/>
            <a:ext cx="934085" cy="217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00"/>
              <a:t>22MW (6.6kW)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3701415" y="2996565"/>
            <a:ext cx="91186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/>
              <a:t>3us, 100Hz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114425"/>
            <a:ext cx="5021580" cy="5011420"/>
          </a:xfrm>
        </p:spPr>
        <p:txBody>
          <a:bodyPr/>
          <a:lstStyle/>
          <a:p>
            <a:r>
              <a:rPr lang="en-US" altLang="zh-CN" sz="2000" dirty="0">
                <a:sym typeface="+mn-ea"/>
              </a:rPr>
              <a:t>The design parameters between different lab</a:t>
            </a:r>
            <a:endParaRPr lang="en-US" altLang="zh-CN" sz="2000" dirty="0"/>
          </a:p>
          <a:p>
            <a:pPr lvl="1"/>
            <a:r>
              <a:rPr lang="en-US" altLang="zh-CN" dirty="0">
                <a:sym typeface="+mn-ea"/>
              </a:rPr>
              <a:t>Mode :</a:t>
            </a:r>
            <a:r>
              <a:rPr lang="en-US" altLang="zh-CN" kern="100" dirty="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+mn-ea"/>
              </a:rPr>
              <a:t>3π/4, 2π/3, 4π/5</a:t>
            </a:r>
            <a:endParaRPr lang="en-US" altLang="zh-CN" dirty="0"/>
          </a:p>
          <a:p>
            <a:pPr lvl="1"/>
            <a:r>
              <a:rPr lang="en-US" altLang="zh-CN" dirty="0">
                <a:sym typeface="+mn-ea"/>
              </a:rPr>
              <a:t>Length</a:t>
            </a:r>
            <a:endParaRPr lang="en-US" altLang="zh-CN" dirty="0"/>
          </a:p>
          <a:p>
            <a:pPr lvl="1"/>
            <a:r>
              <a:rPr lang="en-US" altLang="zh-CN" dirty="0">
                <a:sym typeface="+mn-ea"/>
              </a:rPr>
              <a:t>Disc thickness</a:t>
            </a:r>
            <a:endParaRPr lang="en-US" altLang="zh-CN" dirty="0"/>
          </a:p>
          <a:p>
            <a:r>
              <a:rPr lang="en-US" altLang="zh-CN" sz="2000" dirty="0">
                <a:sym typeface="+mn-ea"/>
              </a:rPr>
              <a:t>Though the phase advance is deferent, the other key parameters is very similar</a:t>
            </a:r>
          </a:p>
          <a:p>
            <a:r>
              <a:rPr lang="en-US" altLang="zh-CN" sz="2000" dirty="0"/>
              <a:t>We will design and manufacture a new accelerating structure</a:t>
            </a:r>
          </a:p>
          <a:p>
            <a:endParaRPr lang="en-US" altLang="zh-CN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200" dirty="0"/>
              <a:t>Technical design and verification: </a:t>
            </a:r>
            <a:br>
              <a:rPr lang="en-US" altLang="zh-CN" sz="3200" dirty="0"/>
            </a:b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C-band accelerating structure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12</a:t>
            </a:fld>
            <a:endParaRPr lang="zh-CN" altLang="en-US"/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735955" y="1412240"/>
          <a:ext cx="5726430" cy="4375150"/>
        </p:xfrm>
        <a:graphic>
          <a:graphicData uri="http://schemas.openxmlformats.org/drawingml/2006/table">
            <a:tbl>
              <a:tblPr/>
              <a:tblGrid>
                <a:gridCol w="20339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06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312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06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35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IHEP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Spring8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SINAP</a:t>
                      </a:r>
                      <a:endParaRPr lang="en-US" altLang="zh-CN" sz="1400" kern="100" baseline="300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Frequency: f</a:t>
                      </a:r>
                      <a:r>
                        <a:rPr lang="zh-CN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（</a:t>
                      </a: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MHz</a:t>
                      </a:r>
                      <a:r>
                        <a:rPr lang="zh-CN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）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5712</a:t>
                      </a:r>
                      <a:endParaRPr lang="en-US" altLang="en-US" sz="14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5712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5712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991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No.</a:t>
                      </a:r>
                      <a:r>
                        <a:rPr lang="en-US" altLang="zh-CN" sz="14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of Cells</a:t>
                      </a:r>
                      <a:endParaRPr lang="en-US" altLang="zh-CN" sz="14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87+2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100 regular cells +2 coupler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77+2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Phase</a:t>
                      </a:r>
                      <a:r>
                        <a:rPr lang="en-US" altLang="zh-CN" sz="14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advance</a:t>
                      </a:r>
                      <a:endParaRPr lang="en-US" altLang="zh-CN" sz="14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3π/4</a:t>
                      </a:r>
                      <a:endParaRPr lang="en-US" altLang="en-US" sz="14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2π/3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4π/5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Total</a:t>
                      </a:r>
                      <a:r>
                        <a:rPr lang="en-US" sz="14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length</a:t>
                      </a:r>
                      <a:r>
                        <a:rPr lang="en-US" altLang="zh-CN" sz="1400" kern="100" dirty="0">
                          <a:latin typeface="Times New Roman" panose="02020603050405020304"/>
                          <a:ea typeface="+mn-ea"/>
                          <a:cs typeface="Times New Roman" panose="02020603050405020304"/>
                        </a:rPr>
                        <a:t>(m)</a:t>
                      </a:r>
                      <a:endParaRPr lang="en-US" sz="14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1.784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Length</a:t>
                      </a:r>
                      <a:r>
                        <a:rPr lang="en-US" sz="14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of cell</a:t>
                      </a: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: d </a:t>
                      </a:r>
                      <a:r>
                        <a:rPr lang="en-US" altLang="zh-CN" sz="1400" kern="100" dirty="0">
                          <a:latin typeface="Times New Roman" panose="02020603050405020304"/>
                          <a:ea typeface="+mn-ea"/>
                          <a:cs typeface="Times New Roman" panose="02020603050405020304"/>
                        </a:rPr>
                        <a:t>(mm)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19.675</a:t>
                      </a:r>
                      <a:endParaRPr lang="en-US" altLang="en-US" sz="14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17.495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20.994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Disk</a:t>
                      </a:r>
                      <a:r>
                        <a:rPr lang="en-US" sz="14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thickness</a:t>
                      </a: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: t (</a:t>
                      </a:r>
                      <a:r>
                        <a:rPr lang="en-US" altLang="zh-CN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mm)</a:t>
                      </a:r>
                      <a:endParaRPr lang="en-US" sz="14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4.5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Average a</a:t>
                      </a: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perture: 2a </a:t>
                      </a:r>
                      <a:r>
                        <a:rPr lang="en-US" altLang="zh-CN" sz="1400" kern="100" dirty="0">
                          <a:latin typeface="Times New Roman" panose="02020603050405020304"/>
                          <a:ea typeface="+mn-ea"/>
                          <a:cs typeface="Times New Roman" panose="02020603050405020304"/>
                        </a:rPr>
                        <a:t>(mm)</a:t>
                      </a:r>
                      <a:endParaRPr lang="en-US" sz="14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14.04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15.938~12.107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671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Average diameter : 2b </a:t>
                      </a:r>
                      <a:r>
                        <a:rPr lang="en-US" altLang="zh-CN" sz="1400" kern="100" dirty="0">
                          <a:latin typeface="Times New Roman" panose="02020603050405020304"/>
                          <a:ea typeface="+mn-ea"/>
                          <a:cs typeface="Times New Roman" panose="02020603050405020304"/>
                        </a:rPr>
                        <a:t>(mm)</a:t>
                      </a:r>
                      <a:endParaRPr lang="en-US" sz="14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45.6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43.196~41.869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5054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Shunt</a:t>
                      </a:r>
                      <a:r>
                        <a:rPr lang="en-US" sz="14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impedance</a:t>
                      </a:r>
                      <a:r>
                        <a:rPr lang="en-US" altLang="zh-CN" sz="1400" kern="100" dirty="0">
                          <a:latin typeface="Times New Roman" panose="02020603050405020304"/>
                          <a:ea typeface="+mn-ea"/>
                          <a:cs typeface="Times New Roman" panose="02020603050405020304"/>
                        </a:rPr>
                        <a:t>(average)</a:t>
                      </a: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: Rs (MΩ/m)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66.05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Quality</a:t>
                      </a:r>
                      <a:r>
                        <a:rPr lang="en-US" sz="14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factor</a:t>
                      </a: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: Q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11358~11186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9300/8900(measured)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10470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Group</a:t>
                      </a:r>
                      <a:r>
                        <a:rPr lang="en-US" sz="14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velocity</a:t>
                      </a: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: Vg/c (%)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2.8% ~ 0.96%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2.3%(average)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+mn-ea"/>
                          <a:cs typeface="Times New Roman" panose="02020603050405020304"/>
                        </a:rPr>
                        <a:t>1.7%(average)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Filling</a:t>
                      </a:r>
                      <a:r>
                        <a:rPr lang="en-US" sz="14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time</a:t>
                      </a: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: </a:t>
                      </a:r>
                      <a:r>
                        <a:rPr lang="en-US" sz="1400" kern="100" dirty="0" err="1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t</a:t>
                      </a:r>
                      <a:r>
                        <a:rPr lang="en-US" sz="1400" kern="100" baseline="-25000" dirty="0" err="1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f</a:t>
                      </a: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(ns)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350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290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330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Attenuation</a:t>
                      </a:r>
                      <a:r>
                        <a:rPr lang="en-US" altLang="zh-CN" sz="14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factor</a:t>
                      </a:r>
                      <a:r>
                        <a:rPr lang="en-US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: τ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0.59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0.585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 err="1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Espeak</a:t>
                      </a:r>
                      <a:r>
                        <a:rPr lang="en-US" altLang="zh-CN" sz="14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/E0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2.57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2.6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2.6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10988" y="4797254"/>
            <a:ext cx="3583957" cy="126192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114731"/>
            <a:ext cx="10972800" cy="242804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In </a:t>
            </a:r>
            <a:r>
              <a:rPr lang="en-US" altLang="zh-CN" dirty="0"/>
              <a:t>order to increase the shunt impedance, </a:t>
            </a:r>
            <a:r>
              <a:rPr lang="en-US" altLang="zh-CN" dirty="0" smtClean="0"/>
              <a:t>the </a:t>
            </a:r>
            <a:r>
              <a:rPr lang="en-US" altLang="zh-CN" dirty="0"/>
              <a:t>first cell of the structure is </a:t>
            </a:r>
            <a:r>
              <a:rPr lang="en-US" altLang="zh-CN" dirty="0" smtClean="0"/>
              <a:t>optimized</a:t>
            </a:r>
          </a:p>
          <a:p>
            <a:r>
              <a:rPr lang="en-US" altLang="zh-CN" dirty="0" smtClean="0"/>
              <a:t>The different modes and deferent thickness iris were compared. If the iris is thicker, the shunt impedance is increase. The surface electrical field is higher</a:t>
            </a:r>
            <a:endParaRPr lang="en-US" altLang="zh-CN" dirty="0"/>
          </a:p>
        </p:txBody>
      </p:sp>
      <p:sp>
        <p:nvSpPr>
          <p:cNvPr id="12" name="标题 2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 fontScale="90000"/>
          </a:bodyPr>
          <a:lstStyle/>
          <a:p>
            <a:r>
              <a:rPr lang="en-US" altLang="zh-CN" sz="2800" dirty="0"/>
              <a:t>Technical design and verification: </a:t>
            </a:r>
            <a:br>
              <a:rPr lang="en-US" altLang="zh-CN" sz="2800" dirty="0"/>
            </a:br>
            <a:r>
              <a:rPr lang="en-US" altLang="zh-CN" sz="2800" dirty="0">
                <a:solidFill>
                  <a:srgbClr val="0000FF"/>
                </a:solidFill>
                <a:sym typeface="+mn-ea"/>
              </a:rPr>
              <a:t>C-band accelerating structure</a:t>
            </a:r>
            <a:endParaRPr lang="en-US" altLang="zh-CN" sz="2400" dirty="0">
              <a:solidFill>
                <a:srgbClr val="0000FF"/>
              </a:solidFill>
            </a:endParaRPr>
          </a:p>
        </p:txBody>
      </p:sp>
      <p:pic>
        <p:nvPicPr>
          <p:cNvPr id="10" name="Picture 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" r="1289"/>
          <a:stretch>
            <a:fillRect/>
          </a:stretch>
        </p:blipFill>
        <p:spPr bwMode="auto">
          <a:xfrm>
            <a:off x="954633" y="3212976"/>
            <a:ext cx="469699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" r="1071"/>
          <a:stretch>
            <a:fillRect/>
          </a:stretch>
        </p:blipFill>
        <p:spPr bwMode="auto">
          <a:xfrm>
            <a:off x="6048374" y="3212976"/>
            <a:ext cx="526362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63525" y="1124585"/>
            <a:ext cx="10972800" cy="2796540"/>
          </a:xfrm>
        </p:spPr>
        <p:txBody>
          <a:bodyPr>
            <a:noAutofit/>
          </a:bodyPr>
          <a:lstStyle/>
          <a:p>
            <a:pPr algn="just" fontAlgn="auto">
              <a:lnSpc>
                <a:spcPct val="100000"/>
              </a:lnSpc>
              <a:spcAft>
                <a:spcPts val="0"/>
              </a:spcAft>
              <a:defRPr sz="1300"/>
            </a:pPr>
            <a:r>
              <a:rPr lang="en-US" sz="2000" dirty="0">
                <a:sym typeface="+mn-ea"/>
              </a:rPr>
              <a:t>Succesfully used in Spring8 and SINAP soft XFEL (50MW klystron), </a:t>
            </a:r>
            <a:r>
              <a:rPr lang="en-US" altLang="zh-CN" sz="2000" dirty="0">
                <a:sym typeface="+mn-ea"/>
              </a:rPr>
              <a:t>Our design targete is for 80MW</a:t>
            </a:r>
          </a:p>
          <a:p>
            <a:pPr algn="just" fontAlgn="auto">
              <a:lnSpc>
                <a:spcPct val="100000"/>
              </a:lnSpc>
              <a:spcAft>
                <a:spcPts val="0"/>
              </a:spcAft>
              <a:defRPr sz="1300"/>
            </a:pPr>
            <a:r>
              <a:rPr lang="en-US" sz="2000" dirty="0">
                <a:sym typeface="+mn-ea"/>
              </a:rPr>
              <a:t>The 3-dB power divider has been successfully designed and validated with good simulation results</a:t>
            </a:r>
          </a:p>
          <a:p>
            <a:pPr algn="just" fontAlgn="auto">
              <a:lnSpc>
                <a:spcPct val="100000"/>
              </a:lnSpc>
              <a:spcAft>
                <a:spcPts val="0"/>
              </a:spcAft>
              <a:defRPr sz="1300"/>
            </a:pPr>
            <a:r>
              <a:rPr lang="en-US" sz="2000" dirty="0">
                <a:sym typeface="+mn-ea"/>
              </a:rPr>
              <a:t>Currently focused on the mode converter design, aiming to optimize matching and reduce reflection losses</a:t>
            </a:r>
            <a:endParaRPr lang="en-US" sz="2000" dirty="0"/>
          </a:p>
          <a:p>
            <a:pPr algn="just" fontAlgn="auto">
              <a:lnSpc>
                <a:spcPct val="100000"/>
              </a:lnSpc>
              <a:spcAft>
                <a:spcPts val="0"/>
              </a:spcAft>
              <a:defRPr sz="1300"/>
            </a:pPr>
            <a:r>
              <a:rPr lang="en-US" sz="2000" dirty="0">
                <a:sym typeface="+mn-ea"/>
              </a:rPr>
              <a:t>Further work will integrate the optimized converter with the complete system to evaluate overall efficiency and power multiplication</a:t>
            </a:r>
            <a:endParaRPr lang="en-US" sz="2000" dirty="0"/>
          </a:p>
          <a:p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85862" y="-107344"/>
            <a:ext cx="10515600" cy="1325563"/>
          </a:xfrm>
        </p:spPr>
        <p:txBody>
          <a:bodyPr>
            <a:normAutofit/>
          </a:bodyPr>
          <a:lstStyle/>
          <a:p>
            <a:pPr algn="l">
              <a:buClrTx/>
              <a:buSzTx/>
              <a:buFontTx/>
            </a:pPr>
            <a:r>
              <a:rPr lang="en-US" altLang="zh-CN" sz="2500" dirty="0"/>
              <a:t>Technical design and verification: 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r>
              <a:rPr lang="en-US" altLang="zh-CN" sz="2400" dirty="0">
                <a:solidFill>
                  <a:srgbClr val="0000FF"/>
                </a:solidFill>
                <a:sym typeface="+mn-ea"/>
              </a:rPr>
              <a:t>C-band pulse compressor: </a:t>
            </a:r>
            <a:r>
              <a:rPr lang="en-US" altLang="zh-CN" sz="2400" dirty="0">
                <a:solidFill>
                  <a:srgbClr val="0000FF"/>
                </a:solidFill>
              </a:rPr>
              <a:t>Cylinder cavities type TE</a:t>
            </a:r>
            <a:r>
              <a:rPr lang="en-US" altLang="zh-CN" sz="2400" baseline="-25000" dirty="0">
                <a:solidFill>
                  <a:srgbClr val="0000FF"/>
                </a:solidFill>
              </a:rPr>
              <a:t>0,1,15</a:t>
            </a:r>
            <a:r>
              <a:rPr lang="en-US" altLang="zh-CN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7" name="Picture 5" descr="caa50fc5-6949-4745-9b2c-df1e2adb74cb.png"/>
          <p:cNvPicPr>
            <a:picLocks noChangeAspect="1"/>
          </p:cNvPicPr>
          <p:nvPr/>
        </p:nvPicPr>
        <p:blipFill rotWithShape="1">
          <a:blip r:embed="rId2"/>
          <a:srcRect l="8662" r="17971" b="20009"/>
          <a:stretch>
            <a:fillRect/>
          </a:stretch>
        </p:blipFill>
        <p:spPr>
          <a:xfrm>
            <a:off x="4152265" y="3733165"/>
            <a:ext cx="2287905" cy="1267460"/>
          </a:xfrm>
          <a:prstGeom prst="rect">
            <a:avLst/>
          </a:prstGeom>
        </p:spPr>
      </p:pic>
      <p:pic>
        <p:nvPicPr>
          <p:cNvPr id="8" name="Picture 6" descr="5a7daca6-25c6-4201-a438-fe0b813d3f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365" y="5156835"/>
            <a:ext cx="2846705" cy="1187450"/>
          </a:xfrm>
          <a:prstGeom prst="rect">
            <a:avLst/>
          </a:prstGeom>
        </p:spPr>
      </p:pic>
      <p:pic>
        <p:nvPicPr>
          <p:cNvPr id="10" name="Picture 8" descr="963c50e0-25a0-434b-aea8-0382f9dd05b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660" y="3439160"/>
            <a:ext cx="1668145" cy="1561465"/>
          </a:xfrm>
          <a:prstGeom prst="rect">
            <a:avLst/>
          </a:prstGeom>
        </p:spPr>
      </p:pic>
      <p:pic>
        <p:nvPicPr>
          <p:cNvPr id="11" name="Picture 9" descr="b87873ac-0cf5-4fff-8670-ba11faac0b5f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4350" y="3419475"/>
            <a:ext cx="1597025" cy="1539875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7176022" y="5048148"/>
            <a:ext cx="4406265" cy="27813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defRPr sz="1100"/>
            </a:pPr>
            <a:r>
              <a:rPr sz="1200" dirty="0"/>
              <a:t>CST model showing mode converter geometry, port setup, and meshing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78" t="23775" r="25757" b="3657"/>
          <a:stretch>
            <a:fillRect/>
          </a:stretch>
        </p:blipFill>
        <p:spPr>
          <a:xfrm>
            <a:off x="7392670" y="5489575"/>
            <a:ext cx="3856990" cy="11588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32757" y="6394010"/>
            <a:ext cx="317563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Mode TE</a:t>
            </a:r>
            <a:r>
              <a:rPr lang="en-US" sz="900" dirty="0"/>
              <a:t>0,1,15 </a:t>
            </a:r>
            <a:r>
              <a:rPr lang="en-US" sz="1400" dirty="0"/>
              <a:t>mode visualization in Cavity </a:t>
            </a:r>
            <a:endParaRPr lang="en-GB" sz="1400" dirty="0"/>
          </a:p>
        </p:txBody>
      </p:sp>
      <p:pic>
        <p:nvPicPr>
          <p:cNvPr id="6" name="Content Placeholder 4"/>
          <p:cNvPicPr>
            <a:picLocks noGrp="1"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70" y="4004945"/>
            <a:ext cx="2407285" cy="16598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67080" y="5733415"/>
            <a:ext cx="2668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ym typeface="+mn-ea"/>
              </a:rPr>
              <a:t>Appearance of the C-band RF pulse compressor</a:t>
            </a:r>
            <a:r>
              <a:rPr lang="en-US" sz="1400" dirty="0"/>
              <a:t> of Spring8</a:t>
            </a:r>
            <a:endParaRPr lang="en-US" altLang="zh-C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114731"/>
            <a:ext cx="7358608" cy="3201732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We simulated the design use CST program now</a:t>
            </a:r>
          </a:p>
          <a:p>
            <a:r>
              <a:rPr lang="en-US" altLang="zh-CN" sz="2000" dirty="0"/>
              <a:t>The TE</a:t>
            </a:r>
            <a:r>
              <a:rPr lang="en-US" altLang="zh-CN" sz="2000" baseline="-25000" dirty="0"/>
              <a:t>10</a:t>
            </a:r>
            <a:r>
              <a:rPr lang="en-US" altLang="zh-CN" sz="2000" dirty="0"/>
              <a:t> mode and TE</a:t>
            </a:r>
            <a:r>
              <a:rPr lang="en-US" altLang="zh-CN" sz="2000" baseline="-25000" dirty="0"/>
              <a:t>20</a:t>
            </a:r>
            <a:r>
              <a:rPr lang="en-US" altLang="zh-CN" sz="2000" dirty="0"/>
              <a:t> mode excite two polarization-degenerate TE</a:t>
            </a:r>
            <a:r>
              <a:rPr lang="en-US" altLang="zh-CN" sz="2000" baseline="-25000" dirty="0"/>
              <a:t>11</a:t>
            </a:r>
            <a:r>
              <a:rPr lang="en-US" altLang="zh-CN" sz="2000" dirty="0"/>
              <a:t> modes at the interface between the cylinder and the waveguide</a:t>
            </a:r>
          </a:p>
          <a:p>
            <a:r>
              <a:rPr lang="en-US" altLang="zh-CN" sz="2000" dirty="0"/>
              <a:t>When we select TE</a:t>
            </a:r>
            <a:r>
              <a:rPr lang="en-US" altLang="zh-CN" sz="2000" baseline="-25000" dirty="0"/>
              <a:t>114</a:t>
            </a:r>
            <a:r>
              <a:rPr lang="en-US" altLang="zh-CN" sz="2000" dirty="0"/>
              <a:t> mode in the cavity, the e</a:t>
            </a:r>
            <a:r>
              <a:rPr lang="en-US" altLang="zh-CN" sz="2000" dirty="0">
                <a:sym typeface="+mn-ea"/>
              </a:rPr>
              <a:t>nergy multiplication factor is </a:t>
            </a:r>
            <a:r>
              <a:rPr lang="en-US" altLang="zh-CN" sz="2000" b="1" dirty="0">
                <a:solidFill>
                  <a:srgbClr val="FF0000"/>
                </a:solidFill>
                <a:sym typeface="+mn-ea"/>
              </a:rPr>
              <a:t>2</a:t>
            </a:r>
          </a:p>
          <a:p>
            <a:r>
              <a:rPr lang="en-US" altLang="zh-CN" sz="2000" dirty="0">
                <a:sym typeface="+mn-ea"/>
              </a:rPr>
              <a:t>The diameter of the cavity is 117 mm</a:t>
            </a:r>
          </a:p>
          <a:p>
            <a:endParaRPr lang="en-US" altLang="zh-CN" sz="2000" dirty="0"/>
          </a:p>
          <a:p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07316" y="101070"/>
            <a:ext cx="10763325" cy="725470"/>
          </a:xfrm>
        </p:spPr>
        <p:txBody>
          <a:bodyPr>
            <a:normAutofit fontScale="90000"/>
          </a:bodyPr>
          <a:lstStyle/>
          <a:p>
            <a:r>
              <a:rPr lang="en-US" altLang="zh-CN" sz="2800" dirty="0"/>
              <a:t>Technical design and verification: </a:t>
            </a:r>
            <a:r>
              <a:rPr lang="en-US" altLang="zh-CN" sz="4000" dirty="0"/>
              <a:t/>
            </a:r>
            <a:br>
              <a:rPr lang="en-US" altLang="zh-CN" sz="4000" dirty="0"/>
            </a:br>
            <a:r>
              <a:rPr lang="en-US" altLang="zh-CN" sz="2700" dirty="0">
                <a:solidFill>
                  <a:srgbClr val="0000FF"/>
                </a:solidFill>
                <a:sym typeface="+mn-ea"/>
              </a:rPr>
              <a:t>C-band pulse compressor: </a:t>
            </a:r>
            <a:r>
              <a:rPr lang="en-US" altLang="zh-CN" sz="2700" dirty="0">
                <a:solidFill>
                  <a:srgbClr val="0000FF"/>
                </a:solidFill>
              </a:rPr>
              <a:t>Spherical cavity type TE</a:t>
            </a:r>
            <a:r>
              <a:rPr lang="en-US" altLang="zh-CN" sz="2700" baseline="-25000" dirty="0">
                <a:solidFill>
                  <a:srgbClr val="0000FF"/>
                </a:solidFill>
              </a:rPr>
              <a:t>1,1,4</a:t>
            </a:r>
            <a:r>
              <a:rPr lang="en-US" altLang="zh-CN" sz="2700" dirty="0">
                <a:solidFill>
                  <a:srgbClr val="0000FF"/>
                </a:solidFill>
              </a:rPr>
              <a:t> </a:t>
            </a:r>
            <a:endParaRPr lang="zh-CN" altLang="en-US" sz="27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15</a:t>
            </a:fld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07657" y="4364854"/>
            <a:ext cx="2088232" cy="1989619"/>
            <a:chOff x="4080510" y="3877310"/>
            <a:chExt cx="3736975" cy="2570480"/>
          </a:xfrm>
        </p:grpSpPr>
        <p:sp>
          <p:nvSpPr>
            <p:cNvPr id="7" name="文本框 6"/>
            <p:cNvSpPr txBox="1"/>
            <p:nvPr>
              <p:custDataLst>
                <p:tags r:id="rId2"/>
              </p:custDataLst>
            </p:nvPr>
          </p:nvSpPr>
          <p:spPr>
            <a:xfrm>
              <a:off x="4080510" y="6172200"/>
              <a:ext cx="3736975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1200" dirty="0">
                  <a:sym typeface="+mn-ea"/>
                </a:rPr>
                <a:t> Electric field diagram of the mode converter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0510" y="3877310"/>
              <a:ext cx="3736340" cy="221805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2855769" y="4471432"/>
            <a:ext cx="3266952" cy="1590522"/>
            <a:chOff x="6249" y="5406"/>
            <a:chExt cx="8897" cy="372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9" y="5406"/>
              <a:ext cx="4554" cy="372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00" y="5406"/>
              <a:ext cx="4246" cy="3722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3717166" y="6350145"/>
            <a:ext cx="21718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1200" dirty="0">
                <a:solidFill>
                  <a:prstClr val="black"/>
                </a:solidFill>
                <a:sym typeface="+mn-ea"/>
              </a:rPr>
              <a:t>Spherical resonant cavity (TE</a:t>
            </a:r>
            <a:r>
              <a:rPr lang="en-US" altLang="zh-CN" sz="1200" baseline="-25000" dirty="0">
                <a:solidFill>
                  <a:prstClr val="black"/>
                </a:solidFill>
                <a:sym typeface="+mn-ea"/>
              </a:rPr>
              <a:t>114</a:t>
            </a:r>
            <a:r>
              <a:rPr lang="en-US" altLang="zh-CN" sz="1200" dirty="0">
                <a:solidFill>
                  <a:prstClr val="black"/>
                </a:solidFill>
                <a:sym typeface="+mn-ea"/>
              </a:rPr>
              <a:t>)</a:t>
            </a:r>
          </a:p>
        </p:txBody>
      </p:sp>
      <p:pic>
        <p:nvPicPr>
          <p:cNvPr id="13" name="内容占位符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4251" y="4293099"/>
            <a:ext cx="3150235" cy="2315210"/>
          </a:xfrm>
          <a:prstGeom prst="rect">
            <a:avLst/>
          </a:prstGeom>
        </p:spPr>
      </p:pic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3405167"/>
              </p:ext>
            </p:extLst>
          </p:nvPr>
        </p:nvGraphicFramePr>
        <p:xfrm>
          <a:off x="7968208" y="1268760"/>
          <a:ext cx="4133215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16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16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Parameters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Design values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Frequency</a:t>
                      </a:r>
                      <a:r>
                        <a:rPr lang="zh-CN" altLang="en-US" sz="1600" dirty="0"/>
                        <a:t>（</a:t>
                      </a:r>
                      <a:r>
                        <a:rPr lang="en-US" altLang="zh-CN" sz="1600" dirty="0"/>
                        <a:t>MHz</a:t>
                      </a:r>
                      <a:r>
                        <a:rPr lang="zh-CN" altLang="en-US" sz="1600" dirty="0"/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5712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Input power(MW)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/>
                        <a:t>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Working mode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TE</a:t>
                      </a:r>
                      <a:r>
                        <a:rPr lang="en-US" altLang="zh-CN" sz="1600" baseline="-25000" dirty="0"/>
                        <a:t>114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Input pulse length (</a:t>
                      </a:r>
                      <a:r>
                        <a:rPr lang="en-US" altLang="zh-CN" sz="1600" dirty="0" err="1"/>
                        <a:t>μs</a:t>
                      </a:r>
                      <a:r>
                        <a:rPr lang="en-US" altLang="zh-CN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Compressed pulse length</a:t>
                      </a:r>
                      <a:r>
                        <a:rPr lang="en-US" altLang="zh-CN" sz="1600" baseline="0" dirty="0"/>
                        <a:t> (</a:t>
                      </a:r>
                      <a:r>
                        <a:rPr lang="en-US" altLang="zh-CN" sz="1600" dirty="0" err="1"/>
                        <a:t>μs</a:t>
                      </a:r>
                      <a:r>
                        <a:rPr lang="en-US" altLang="zh-CN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Coupling coefficient (β)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5.43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Cavity Radius </a:t>
                      </a:r>
                      <a:r>
                        <a:rPr lang="en-US" altLang="zh-CN" sz="1600" dirty="0"/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116.88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Unloaded 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126000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ym typeface="+mn-ea"/>
                        </a:rPr>
                        <a:t>Energy multiplication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charset="0"/>
              </a:rPr>
              <a:t>Hybrid divider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latin typeface="Calibri" panose="020F0502020204030204" charset="0"/>
              </a:rPr>
              <a:t>VSWR</a:t>
            </a:r>
            <a:r>
              <a:rPr lang="zh-CN" altLang="en-US" dirty="0">
                <a:solidFill>
                  <a:schemeClr val="tx1"/>
                </a:solidFill>
                <a:latin typeface="Calibri" panose="020F0502020204030204" charset="0"/>
              </a:rPr>
              <a:t>：</a:t>
            </a:r>
            <a:r>
              <a:rPr lang="en-US" altLang="zh-CN" dirty="0">
                <a:solidFill>
                  <a:schemeClr val="tx1"/>
                </a:solidFill>
                <a:latin typeface="Calibri" panose="020F0502020204030204" charset="0"/>
              </a:rPr>
              <a:t>1.06</a:t>
            </a:r>
            <a:endParaRPr lang="zh-CN" altLang="en-US" dirty="0">
              <a:solidFill>
                <a:schemeClr val="tx1"/>
              </a:solidFill>
              <a:latin typeface="Calibri" panose="020F0502020204030204" charset="0"/>
            </a:endParaRPr>
          </a:p>
          <a:p>
            <a:pPr lvl="1"/>
            <a:r>
              <a:rPr lang="en-US" altLang="zh-CN" dirty="0">
                <a:solidFill>
                  <a:schemeClr val="tx1"/>
                </a:solidFill>
                <a:latin typeface="Calibri" panose="020F0502020204030204" charset="0"/>
              </a:rPr>
              <a:t>Amplitude imbalance: 0.13dB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latin typeface="Calibri" panose="020F0502020204030204" charset="0"/>
              </a:rPr>
              <a:t>Phase imbalance degree: 0.48</a:t>
            </a:r>
            <a:r>
              <a:rPr lang="zh-CN" altLang="en-US" dirty="0">
                <a:solidFill>
                  <a:schemeClr val="tx1"/>
                </a:solidFill>
                <a:latin typeface="Calibri" panose="020F0502020204030204" charset="0"/>
              </a:rPr>
              <a:t>°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2800" dirty="0"/>
              <a:t>Technical design and verification: </a:t>
            </a:r>
            <a:r>
              <a:rPr lang="en-US" altLang="zh-CN" sz="4400" dirty="0"/>
              <a:t/>
            </a:r>
            <a:br>
              <a:rPr lang="en-US" altLang="zh-CN" sz="4400" dirty="0"/>
            </a:br>
            <a:r>
              <a:rPr lang="en-US" altLang="zh-CN" sz="2700" dirty="0">
                <a:solidFill>
                  <a:srgbClr val="0000FF"/>
                </a:solidFill>
              </a:rPr>
              <a:t>C-band hybrid power divider design and test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16</a:t>
            </a:fld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19760" y="2967355"/>
            <a:ext cx="3076575" cy="1353820"/>
            <a:chOff x="3397571" y="2244340"/>
            <a:chExt cx="6443950" cy="371428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7571" y="2244340"/>
              <a:ext cx="3104762" cy="371428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2655" y="2244341"/>
              <a:ext cx="3118866" cy="3714286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070" y="1073150"/>
            <a:ext cx="2357120" cy="17678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70" y="4518660"/>
            <a:ext cx="2798445" cy="19748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85" y="4508500"/>
            <a:ext cx="2721610" cy="19792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460" y="4533900"/>
            <a:ext cx="2639060" cy="1931035"/>
          </a:xfrm>
          <a:prstGeom prst="rect">
            <a:avLst/>
          </a:prstGeom>
        </p:spPr>
      </p:pic>
      <p:graphicFrame>
        <p:nvGraphicFramePr>
          <p:cNvPr id="20" name="表格 19"/>
          <p:cNvGraphicFramePr/>
          <p:nvPr>
            <p:custDataLst>
              <p:tags r:id="rId1"/>
            </p:custDataLst>
          </p:nvPr>
        </p:nvGraphicFramePr>
        <p:xfrm>
          <a:off x="4439285" y="2876550"/>
          <a:ext cx="683768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9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24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47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47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302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966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8072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/>
                    </a:p>
                  </a:txBody>
                  <a:tcPr marL="45720" marR="45720"/>
                </a:tc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Amplitude</a:t>
                      </a:r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5720" marR="45720"/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Phase</a:t>
                      </a:r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S11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S21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S31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S41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S31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S41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sym typeface="+mn-ea"/>
                        </a:rPr>
                        <a:t>Phase difference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Designed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-40.7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-41.9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-3.01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-3.01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-30.4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-120.4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90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Measured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-20.9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-42.2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-3.05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-3.18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137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-132.5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90.48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478790" y="4428490"/>
            <a:ext cx="2884170" cy="1983105"/>
            <a:chOff x="6687304" y="685390"/>
            <a:chExt cx="4716213" cy="531241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87304" y="685390"/>
              <a:ext cx="4716213" cy="248691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87304" y="3510897"/>
              <a:ext cx="4716213" cy="24869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073785"/>
            <a:ext cx="7770495" cy="2672715"/>
          </a:xfrm>
        </p:spPr>
        <p:txBody>
          <a:bodyPr>
            <a:normAutofit/>
          </a:bodyPr>
          <a:lstStyle/>
          <a:p>
            <a:pPr fontAlgn="auto">
              <a:spcAft>
                <a:spcPts val="400"/>
              </a:spcAft>
            </a:pPr>
            <a:r>
              <a:rPr lang="en-US" altLang="zh-CN" sz="2160" dirty="0"/>
              <a:t>The </a:t>
            </a:r>
            <a:r>
              <a:rPr lang="en-US" altLang="zh-CN" sz="2160" dirty="0" err="1"/>
              <a:t>Bethy</a:t>
            </a:r>
            <a:r>
              <a:rPr lang="en-US" altLang="zh-CN" sz="2160" dirty="0"/>
              <a:t> hole-type directional coupler has been selected  </a:t>
            </a:r>
          </a:p>
          <a:p>
            <a:pPr fontAlgn="auto">
              <a:spcAft>
                <a:spcPts val="400"/>
              </a:spcAft>
            </a:pPr>
            <a:r>
              <a:rPr lang="en-US" altLang="zh-CN" sz="2160" dirty="0"/>
              <a:t>In the design, we utilize the CF35 flange and SMA feed-through</a:t>
            </a:r>
          </a:p>
          <a:p>
            <a:pPr fontAlgn="auto">
              <a:spcAft>
                <a:spcPts val="400"/>
              </a:spcAft>
            </a:pPr>
            <a:r>
              <a:rPr lang="en-US" altLang="zh-CN" sz="2160" dirty="0"/>
              <a:t>The coupling coefficient is 62 dB, while the directivity is 41.8 dB, it can </a:t>
            </a:r>
            <a:r>
              <a:rPr lang="en-US" altLang="zh-CN" sz="2160" dirty="0">
                <a:sym typeface="+mn-ea"/>
              </a:rPr>
              <a:t>effectively</a:t>
            </a:r>
            <a:r>
              <a:rPr lang="en-US" altLang="zh-CN" sz="2160" dirty="0"/>
              <a:t> to differentiate between forward and backward waves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2800" dirty="0"/>
              <a:t>Technical design and verification: </a:t>
            </a:r>
            <a:r>
              <a:rPr lang="en-US" altLang="zh-CN" sz="4800" dirty="0"/>
              <a:t/>
            </a:r>
            <a:br>
              <a:rPr lang="en-US" altLang="zh-CN" sz="4800" dirty="0"/>
            </a:br>
            <a:r>
              <a:rPr lang="en-US" altLang="zh-CN" sz="2700" dirty="0">
                <a:solidFill>
                  <a:srgbClr val="0000FF"/>
                </a:solidFill>
              </a:rPr>
              <a:t>C-band high directional coupler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25" y="3572510"/>
            <a:ext cx="2426970" cy="19291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480" y="3481070"/>
            <a:ext cx="2207260" cy="21291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241925" y="3622675"/>
            <a:ext cx="1275715" cy="2470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1200"/>
              <a:t>SMA feedthrough</a:t>
            </a:r>
            <a:endParaRPr lang="en-US" altLang="en-US" sz="1200"/>
          </a:p>
        </p:txBody>
      </p:sp>
      <p:cxnSp>
        <p:nvCxnSpPr>
          <p:cNvPr id="9" name="直接箭头连接符 8"/>
          <p:cNvCxnSpPr>
            <a:stCxn id="8" idx="1"/>
          </p:cNvCxnSpPr>
          <p:nvPr/>
        </p:nvCxnSpPr>
        <p:spPr>
          <a:xfrm flipH="1">
            <a:off x="4519930" y="3746500"/>
            <a:ext cx="721995" cy="4089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447665" y="4220845"/>
            <a:ext cx="863600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sz="1200"/>
              <a:t>CF35 flage</a:t>
            </a:r>
          </a:p>
        </p:txBody>
      </p:sp>
      <p:cxnSp>
        <p:nvCxnSpPr>
          <p:cNvPr id="11" name="直接箭头连接符 10"/>
          <p:cNvCxnSpPr>
            <a:stCxn id="10" idx="1"/>
          </p:cNvCxnSpPr>
          <p:nvPr/>
        </p:nvCxnSpPr>
        <p:spPr>
          <a:xfrm flipH="1">
            <a:off x="5087620" y="4358640"/>
            <a:ext cx="360045" cy="150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805" y="3408045"/>
            <a:ext cx="4877435" cy="20402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170" y="1355090"/>
            <a:ext cx="2640965" cy="1916430"/>
          </a:xfrm>
          <a:prstGeom prst="rect">
            <a:avLst/>
          </a:prstGeom>
        </p:spPr>
      </p:pic>
      <p:graphicFrame>
        <p:nvGraphicFramePr>
          <p:cNvPr id="14" name="表格 13"/>
          <p:cNvGraphicFramePr/>
          <p:nvPr/>
        </p:nvGraphicFramePr>
        <p:xfrm>
          <a:off x="5447665" y="5629910"/>
          <a:ext cx="6825488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3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063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063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063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S11 (dB)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S12</a:t>
                      </a:r>
                      <a:r>
                        <a:rPr lang="en-US" altLang="zh-CN" sz="1800">
                          <a:sym typeface="+mn-ea"/>
                        </a:rPr>
                        <a:t> (dB)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S13</a:t>
                      </a:r>
                      <a:r>
                        <a:rPr lang="en-US" altLang="zh-CN" sz="1800">
                          <a:sym typeface="+mn-ea"/>
                        </a:rPr>
                        <a:t> (dB)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S14</a:t>
                      </a:r>
                      <a:r>
                        <a:rPr lang="en-US" altLang="zh-CN" sz="1800">
                          <a:sym typeface="+mn-ea"/>
                        </a:rPr>
                        <a:t> (dB)</a:t>
                      </a:r>
                      <a:endParaRPr lang="en-US" alt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-45.9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0.016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-103.8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-62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047750" y="3280410"/>
            <a:ext cx="3927475" cy="1940560"/>
            <a:chOff x="636853" y="3400282"/>
            <a:chExt cx="5217181" cy="295850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34273">
              <a:off x="894551" y="3403415"/>
              <a:ext cx="4409394" cy="295537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5159090" y="3400282"/>
              <a:ext cx="694944" cy="42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0070C0"/>
                  </a:solidFill>
                </a:rPr>
                <a:t>BJ48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614627" y="3516289"/>
              <a:ext cx="1663844" cy="42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0070C0"/>
                  </a:solidFill>
                </a:rPr>
                <a:t>Waveguide taper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822094" y="4863733"/>
              <a:ext cx="1475231" cy="42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0070C0"/>
                  </a:solidFill>
                </a:rPr>
                <a:t>Match section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139396" y="5561979"/>
              <a:ext cx="1475231" cy="42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0070C0"/>
                  </a:solidFill>
                </a:rPr>
                <a:t>Regular section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36853" y="4785001"/>
              <a:ext cx="1010213" cy="70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0070C0"/>
                  </a:solidFill>
                </a:rPr>
                <a:t>End cavity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2800" dirty="0"/>
              <a:t>Technical design and verification: </a:t>
            </a:r>
            <a:r>
              <a:rPr lang="en-US" altLang="zh-CN" sz="5400" dirty="0"/>
              <a:t/>
            </a:r>
            <a:br>
              <a:rPr lang="en-US" altLang="zh-CN" sz="5400" dirty="0"/>
            </a:br>
            <a:r>
              <a:rPr lang="en-US" altLang="zh-CN" sz="2700" dirty="0">
                <a:solidFill>
                  <a:srgbClr val="0000FF"/>
                </a:solidFill>
              </a:rPr>
              <a:t>C-band stainless steel metal load</a:t>
            </a:r>
            <a:endParaRPr lang="zh-CN" altLang="en-US" sz="2700" dirty="0">
              <a:solidFill>
                <a:srgbClr val="0000F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8950" y="1141730"/>
            <a:ext cx="5662295" cy="1946275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2000" dirty="0"/>
              <a:t>Pure SS430 load with BJ48 input port, composed of waveguide taper, match section, regular section and end cavity. 1.02 VSWR in 5712 MHz working  frequency, and &gt;400 MHz bandwidth (S</a:t>
            </a:r>
            <a:r>
              <a:rPr lang="en-US" altLang="zh-CN" sz="2000" baseline="-25000" dirty="0"/>
              <a:t>11</a:t>
            </a:r>
            <a:r>
              <a:rPr lang="en-US" altLang="zh-CN" sz="2000" dirty="0"/>
              <a:t>&lt;-20 dB)</a:t>
            </a:r>
          </a:p>
        </p:txBody>
      </p:sp>
      <p:sp>
        <p:nvSpPr>
          <p:cNvPr id="19" name="内容占位符 2"/>
          <p:cNvSpPr txBox="1"/>
          <p:nvPr/>
        </p:nvSpPr>
        <p:spPr>
          <a:xfrm>
            <a:off x="6153846" y="1141854"/>
            <a:ext cx="5605766" cy="1164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</a:rPr>
              <a:t>Distribution of the electric and magnetic field, Esmax ~ 30 MV/m with 300  MW peak power 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input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6296031" y="2362611"/>
            <a:ext cx="5088508" cy="1380358"/>
            <a:chOff x="6296031" y="2481879"/>
            <a:chExt cx="5088508" cy="1380358"/>
          </a:xfrm>
        </p:grpSpPr>
        <p:pic>
          <p:nvPicPr>
            <p:cNvPr id="4" name="图片 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296031" y="2486324"/>
              <a:ext cx="2501900" cy="1373505"/>
            </a:xfrm>
            <a:prstGeom prst="rect">
              <a:avLst/>
            </a:prstGeom>
          </p:spPr>
        </p:pic>
        <p:pic>
          <p:nvPicPr>
            <p:cNvPr id="5" name="图片 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883274" y="2481879"/>
              <a:ext cx="2501265" cy="137795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7292603" y="3523683"/>
              <a:ext cx="14752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70C0"/>
                  </a:solidFill>
                </a:rPr>
                <a:t>Electric field</a:t>
              </a:r>
              <a:endParaRPr lang="zh-CN" alt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909308" y="3523683"/>
              <a:ext cx="14752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70C0"/>
                  </a:solidFill>
                </a:rPr>
                <a:t>Magnetic field</a:t>
              </a:r>
              <a:endParaRPr lang="zh-CN" altLang="en-US" sz="16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607780" y="4886740"/>
            <a:ext cx="3362104" cy="1817318"/>
            <a:chOff x="7123943" y="4583747"/>
            <a:chExt cx="3362104" cy="1817318"/>
          </a:xfrm>
        </p:grpSpPr>
        <p:pic>
          <p:nvPicPr>
            <p:cNvPr id="23" name="图片 2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123943" y="4583747"/>
              <a:ext cx="3312409" cy="181731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991060" y="6062511"/>
              <a:ext cx="2494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70C0"/>
                  </a:solidFill>
                </a:rPr>
                <a:t>Distribution of temperature</a:t>
              </a:r>
              <a:endParaRPr lang="zh-CN" altLang="en-US" sz="1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6" name="内容占位符 2"/>
          <p:cNvSpPr txBox="1"/>
          <p:nvPr/>
        </p:nvSpPr>
        <p:spPr>
          <a:xfrm>
            <a:off x="5130803" y="3785271"/>
            <a:ext cx="6685682" cy="1010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</a:rPr>
              <a:t>The maximum temperature reaches approximately 185 °C, accompanied by an average input power of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</a:rPr>
              <a:t>10 kW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</a:rPr>
              <a:t> and a cooling water flow rate of 30 L/min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506595" y="4391660"/>
            <a:ext cx="1362710" cy="28936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114425"/>
            <a:ext cx="7936865" cy="3034030"/>
          </a:xfrm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400"/>
              </a:spcAft>
            </a:pPr>
            <a:r>
              <a:rPr lang="en-US" altLang="zh-CN" sz="2000">
                <a:sym typeface="+mn-ea"/>
              </a:rPr>
              <a:t>The phase stability should be &lt;0.2deg (rms) from beam physics</a:t>
            </a:r>
            <a:endParaRPr lang="en-US" altLang="zh-CN" sz="2000"/>
          </a:p>
          <a:p>
            <a:pPr fontAlgn="auto">
              <a:spcAft>
                <a:spcPts val="400"/>
              </a:spcAft>
            </a:pPr>
            <a:r>
              <a:rPr lang="en-US" altLang="zh-CN" sz="2000">
                <a:sym typeface="+mn-ea"/>
              </a:rPr>
              <a:t>The phase reference line shall provide signals to LLRF as follows:</a:t>
            </a:r>
            <a:endParaRPr lang="en-US" altLang="zh-CN" sz="2000"/>
          </a:p>
          <a:p>
            <a:pPr lvl="1"/>
            <a:r>
              <a:rPr lang="en-US" altLang="zh-CN" sz="1665" dirty="0"/>
              <a:t>Three </a:t>
            </a:r>
            <a:r>
              <a:rPr lang="en-US" altLang="zh-CN" sz="1665" dirty="0" err="1"/>
              <a:t>laser+fiber</a:t>
            </a:r>
            <a:r>
              <a:rPr lang="en-US" altLang="zh-CN" sz="1665" dirty="0"/>
              <a:t> based PRL for DR, transmitting 650MHz, FAS+SAS and TAS, transmitting 2860MHz, phase &lt;0.02deg</a:t>
            </a:r>
          </a:p>
          <a:p>
            <a:pPr lvl="1"/>
            <a:r>
              <a:rPr lang="en-US" altLang="zh-CN" sz="1665" dirty="0"/>
              <a:t>Two coaxial-cable based PRL for locally FAS+SAS and TAS:</a:t>
            </a:r>
            <a:r>
              <a:rPr lang="en-US" altLang="zh-CN" sz="1665" dirty="0">
                <a:sym typeface="+mn-ea"/>
              </a:rPr>
              <a:t>2860MHz divided to 476.67MHz, distributed along the cable  to reduce signal attenuation, at the local LLRF receiver, multiplied back to 2860MHz and 5720MHz</a:t>
            </a:r>
          </a:p>
          <a:p>
            <a:pPr lvl="1"/>
            <a:r>
              <a:rPr lang="en-US" altLang="zh-CN" sz="1665" dirty="0"/>
              <a:t>Phase reference coaxial cables will be placed in the temperature-controlled duct with stability &lt;0.1K</a:t>
            </a:r>
          </a:p>
          <a:p>
            <a:pPr lvl="1"/>
            <a:r>
              <a:rPr lang="en-US" altLang="zh-CN" sz="1665" dirty="0"/>
              <a:t>Standard 7/8 inch coaxial cables are used with temperature coefficient ~5ps/km/K, 1km phase will &lt;0.5deg </a:t>
            </a:r>
            <a:r>
              <a:rPr lang="en-US" altLang="zh-CN" sz="1665">
                <a:sym typeface="+mn-ea"/>
              </a:rPr>
              <a:t>(peak-peak, 0.1deg rms)</a:t>
            </a:r>
            <a:endParaRPr lang="en-US" altLang="zh-CN" sz="1665"/>
          </a:p>
          <a:p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2800" dirty="0"/>
              <a:t>Technical design and verification: </a:t>
            </a:r>
            <a:r>
              <a:rPr lang="en-US" altLang="zh-CN" sz="5400" dirty="0"/>
              <a:t/>
            </a:r>
            <a:br>
              <a:rPr lang="en-US" altLang="zh-CN" sz="5400" dirty="0"/>
            </a:br>
            <a:r>
              <a:rPr lang="en-US" altLang="zh-CN" sz="2700" dirty="0">
                <a:solidFill>
                  <a:srgbClr val="0000FF"/>
                </a:solidFill>
              </a:rPr>
              <a:t>Linac phase reference line &amp; LLRF</a:t>
            </a:r>
            <a:endParaRPr lang="zh-CN" altLang="en-US" sz="2700" dirty="0">
              <a:solidFill>
                <a:srgbClr val="0000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4058920"/>
            <a:ext cx="4839970" cy="2672080"/>
          </a:xfrm>
          <a:prstGeom prst="rect">
            <a:avLst/>
          </a:prstGeom>
        </p:spPr>
      </p:pic>
      <p:graphicFrame>
        <p:nvGraphicFramePr>
          <p:cNvPr id="8" name="表格 7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2354504"/>
              </p:ext>
            </p:extLst>
          </p:nvPr>
        </p:nvGraphicFramePr>
        <p:xfrm>
          <a:off x="8472170" y="1052830"/>
          <a:ext cx="3387725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80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/>
                        <a:t>Linac LLRF singals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/>
                        <a:t>Phase stabili</a:t>
                      </a:r>
                      <a:r>
                        <a:rPr lang="en-US" altLang="zh-CN" sz="1600"/>
                        <a:t>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/>
                        <a:t>0.</a:t>
                      </a:r>
                      <a:r>
                        <a:rPr lang="en-US" altLang="zh-CN" sz="1600" dirty="0"/>
                        <a:t>3</a:t>
                      </a:r>
                      <a:r>
                        <a:rPr lang="zh-CN" altLang="en-US" sz="1600" dirty="0"/>
                        <a:t>deg (rms)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/>
                        <a:t>Amplitude stabili</a:t>
                      </a:r>
                      <a:r>
                        <a:rPr lang="en-US" altLang="zh-CN" sz="1600"/>
                        <a:t>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/>
                        <a:t>0.</a:t>
                      </a:r>
                      <a:r>
                        <a:rPr lang="en-US" altLang="zh-CN" sz="1600" dirty="0"/>
                        <a:t>3</a:t>
                      </a:r>
                      <a:r>
                        <a:rPr lang="zh-CN" altLang="en-US" sz="1600" dirty="0"/>
                        <a:t>% (rms)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2860MHz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5720MHz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236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650MHz @DR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Reference signal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&gt;0dBm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Reference signal jitter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&lt;80fs(rms)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9" name="图片 8" descr="ca37e4fb-0a48-471e-b94f-b677a57422dd"/>
          <p:cNvPicPr/>
          <p:nvPr/>
        </p:nvPicPr>
        <p:blipFill>
          <a:blip r:embed="rId4"/>
          <a:stretch>
            <a:fillRect/>
          </a:stretch>
        </p:blipFill>
        <p:spPr>
          <a:xfrm>
            <a:off x="6301422" y="4058920"/>
            <a:ext cx="4966335" cy="25431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/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EDR progress status </a:t>
            </a:r>
          </a:p>
          <a:p>
            <a:pPr algn="l">
              <a:lnSpc>
                <a:spcPct val="120000"/>
              </a:lnSpc>
              <a:buClrTx/>
              <a:buSzTx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Exploration of C-band cryogenic copper structures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>
                <a:sym typeface="+mn-ea"/>
              </a:rPr>
              <a:t>Proven down-conversion LLRF architecture with high phase stability for CEPC </a:t>
            </a:r>
            <a:r>
              <a:rPr lang="en-US" altLang="zh-CN" sz="2000" dirty="0" err="1">
                <a:sym typeface="+mn-ea"/>
              </a:rPr>
              <a:t>Linac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ym typeface="+mn-ea"/>
              </a:rPr>
              <a:t>The LLRF system based on down-conversion architecture has already been widely applied at IHEP. There are 5 sets of 2998.8 MHz LLRF systems in the HEPS </a:t>
            </a:r>
            <a:r>
              <a:rPr lang="en-US" altLang="zh-CN" sz="2400" dirty="0" err="1">
                <a:sym typeface="+mn-ea"/>
              </a:rPr>
              <a:t>linac</a:t>
            </a:r>
            <a:r>
              <a:rPr lang="en-US" altLang="zh-CN" sz="2400" dirty="0">
                <a:sym typeface="+mn-ea"/>
              </a:rPr>
              <a:t> and 22 sets of 2856 MHz LLRF systems in the BEPCII </a:t>
            </a:r>
            <a:r>
              <a:rPr lang="en-US" altLang="zh-CN" sz="2400" dirty="0" err="1">
                <a:sym typeface="+mn-ea"/>
              </a:rPr>
              <a:t>linac</a:t>
            </a:r>
            <a:endParaRPr lang="en-US" altLang="zh-CN" sz="2400" dirty="0"/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ym typeface="+mn-ea"/>
              </a:rPr>
              <a:t>The long-term online phase stability of is 0.08° RMS and 0.4° peak-to-peak, meets CEPC </a:t>
            </a:r>
            <a:r>
              <a:rPr lang="en-US" altLang="zh-CN" sz="2400" dirty="0" err="1">
                <a:sym typeface="+mn-ea"/>
              </a:rPr>
              <a:t>linac</a:t>
            </a:r>
            <a:r>
              <a:rPr lang="en-US" altLang="zh-CN" sz="2400" dirty="0">
                <a:sym typeface="+mn-ea"/>
              </a:rPr>
              <a:t> phase stability requirements</a:t>
            </a:r>
            <a:endParaRPr lang="en-US" altLang="zh-CN" sz="2400" dirty="0"/>
          </a:p>
          <a:p>
            <a:endParaRPr lang="en-US" altLang="zh-CN" sz="2000" dirty="0"/>
          </a:p>
          <a:p>
            <a:endParaRPr lang="zh-CN" altLang="en-US" sz="20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88" y="4403992"/>
            <a:ext cx="3514090" cy="16871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/>
          <a:srcRect l="1963" t="1587" r="6426" b="4814"/>
          <a:stretch>
            <a:fillRect/>
          </a:stretch>
        </p:blipFill>
        <p:spPr>
          <a:xfrm>
            <a:off x="4151630" y="4149090"/>
            <a:ext cx="2618740" cy="168973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007795" y="5838577"/>
            <a:ext cx="321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BEPCII LINAC LLRF S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ystem</a:t>
            </a:r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3985297"/>
            <a:ext cx="1604541" cy="214118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032061" y="6276793"/>
            <a:ext cx="2938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HEPS LINAC LLRF S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ystem</a:t>
            </a:r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0" b="20951"/>
          <a:stretch>
            <a:fillRect/>
          </a:stretch>
        </p:blipFill>
        <p:spPr>
          <a:xfrm rot="5400000">
            <a:off x="9328021" y="4319777"/>
            <a:ext cx="2454151" cy="1104645"/>
          </a:xfrm>
          <a:prstGeom prst="rect">
            <a:avLst/>
          </a:prstGeom>
        </p:spPr>
      </p:pic>
      <p:sp>
        <p:nvSpPr>
          <p:cNvPr id="13" name="标题 2">
            <a:extLst>
              <a:ext uri="{FF2B5EF4-FFF2-40B4-BE49-F238E27FC236}">
                <a16:creationId xmlns:a16="http://schemas.microsoft.com/office/drawing/2014/main" xmlns="" id="{812575B3-E82C-41FB-B786-366352030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 fontScale="90000"/>
          </a:bodyPr>
          <a:lstStyle/>
          <a:p>
            <a:r>
              <a:rPr lang="en-US" altLang="zh-CN" sz="2800" dirty="0"/>
              <a:t>Technical design and verification: </a:t>
            </a:r>
            <a:r>
              <a:rPr lang="en-US" altLang="zh-CN" sz="5400" dirty="0"/>
              <a:t/>
            </a:r>
            <a:br>
              <a:rPr lang="en-US" altLang="zh-CN" sz="5400" dirty="0"/>
            </a:br>
            <a:r>
              <a:rPr lang="en-US" altLang="zh-CN" sz="2700" dirty="0">
                <a:solidFill>
                  <a:srgbClr val="0000FF"/>
                </a:solidFill>
              </a:rPr>
              <a:t>Linac phase reference line &amp; LLRF</a:t>
            </a:r>
            <a:endParaRPr lang="zh-CN" altLang="en-US" sz="27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31B9C875-D281-4D44-BD66-5E19740222B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l">
              <a:lnSpc>
                <a:spcPct val="120000"/>
              </a:lnSpc>
              <a:buClrTx/>
              <a:buSzTx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Exploration of C-band cryogenic copper structures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F4F9CFE-C6C6-4734-980F-6145E8F655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536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The aforementioned details pertain to the preparation of a C-band normal temperature test bench, specifically tailored for the baseline design requirements of the </a:t>
            </a:r>
            <a:r>
              <a:rPr lang="en-US" altLang="zh-CN" sz="2400" dirty="0" err="1"/>
              <a:t>linac</a:t>
            </a:r>
            <a:r>
              <a:rPr lang="en-US" altLang="zh-CN" sz="2400" dirty="0"/>
              <a:t> RF system</a:t>
            </a:r>
          </a:p>
          <a:p>
            <a:r>
              <a:rPr lang="en-US" altLang="zh-CN" sz="2400" dirty="0"/>
              <a:t>To achieve higher gradients, we have additionally developed cryogenic copper accelerating structures that operate within liquid nitrogen</a:t>
            </a:r>
          </a:p>
          <a:p>
            <a:r>
              <a:rPr lang="en-US" altLang="zh-CN" sz="2400" dirty="0"/>
              <a:t>We have designed two types of parallel coupling structures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Type I: 20 cells</a:t>
            </a:r>
            <a:r>
              <a:rPr lang="zh-CN" altLang="en-US" dirty="0" smtClean="0">
                <a:solidFill>
                  <a:schemeClr val="tx1"/>
                </a:solidFill>
              </a:rPr>
              <a:t>，</a:t>
            </a:r>
            <a:r>
              <a:rPr lang="en-US" altLang="zh-CN" dirty="0" smtClean="0">
                <a:solidFill>
                  <a:schemeClr val="tx1"/>
                </a:solidFill>
              </a:rPr>
              <a:t>a=0.05</a:t>
            </a:r>
            <a:r>
              <a:rPr lang="zh-CN" altLang="en-US" dirty="0">
                <a:solidFill>
                  <a:schemeClr val="tx1"/>
                </a:solidFill>
              </a:rPr>
              <a:t>*</a:t>
            </a:r>
            <a:r>
              <a:rPr lang="el-GR" altLang="zh-CN" dirty="0">
                <a:solidFill>
                  <a:schemeClr val="tx1"/>
                </a:solidFill>
              </a:rPr>
              <a:t>λ</a:t>
            </a:r>
            <a:r>
              <a:rPr lang="en-US" altLang="zh-CN" baseline="-25000" dirty="0">
                <a:solidFill>
                  <a:schemeClr val="tx1"/>
                </a:solidFill>
              </a:rPr>
              <a:t>0</a:t>
            </a:r>
            <a:r>
              <a:rPr lang="en-US" altLang="zh-CN" dirty="0">
                <a:solidFill>
                  <a:schemeClr val="tx1"/>
                </a:solidFill>
                <a:uFillTx/>
              </a:rPr>
              <a:t>, </a:t>
            </a:r>
            <a:r>
              <a:rPr lang="en-US" altLang="zh-CN" dirty="0" smtClean="0">
                <a:solidFill>
                  <a:schemeClr val="tx1"/>
                </a:solidFill>
                <a:uFillTx/>
              </a:rPr>
              <a:t>2a=5.25mm</a:t>
            </a:r>
            <a:endParaRPr lang="zh-CN" altLang="en-US" dirty="0">
              <a:solidFill>
                <a:schemeClr val="tx1"/>
              </a:solidFill>
              <a:uFillTx/>
            </a:endParaRP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Type II: 40 cells</a:t>
            </a:r>
            <a:r>
              <a:rPr lang="zh-CN" altLang="en-US" dirty="0" smtClean="0">
                <a:solidFill>
                  <a:schemeClr val="tx1"/>
                </a:solidFill>
              </a:rPr>
              <a:t>，</a:t>
            </a:r>
            <a:r>
              <a:rPr lang="en-US" altLang="zh-CN" dirty="0" smtClean="0">
                <a:solidFill>
                  <a:schemeClr val="tx1"/>
                </a:solidFill>
              </a:rPr>
              <a:t>a=0.1</a:t>
            </a:r>
            <a:r>
              <a:rPr lang="zh-CN" altLang="en-US" dirty="0">
                <a:solidFill>
                  <a:schemeClr val="tx1"/>
                </a:solidFill>
              </a:rPr>
              <a:t>*</a:t>
            </a:r>
            <a:r>
              <a:rPr lang="el-GR" altLang="zh-CN" dirty="0">
                <a:solidFill>
                  <a:schemeClr val="tx1"/>
                </a:solidFill>
              </a:rPr>
              <a:t>λ</a:t>
            </a:r>
            <a:r>
              <a:rPr lang="en-US" altLang="zh-CN" baseline="-25000" dirty="0">
                <a:solidFill>
                  <a:schemeClr val="tx1"/>
                </a:solidFill>
              </a:rPr>
              <a:t>0</a:t>
            </a:r>
            <a:r>
              <a:rPr lang="en-US" altLang="zh-CN" dirty="0">
                <a:solidFill>
                  <a:schemeClr val="tx1"/>
                </a:solidFill>
              </a:rPr>
              <a:t>, </a:t>
            </a:r>
            <a:r>
              <a:rPr lang="en-US" altLang="zh-CN" dirty="0" smtClean="0">
                <a:solidFill>
                  <a:schemeClr val="tx1"/>
                </a:solidFill>
              </a:rPr>
              <a:t>2a=10.5mm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6750" y="142875"/>
            <a:ext cx="11204575" cy="72517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R&amp;D of C-band cryogenic copper accelerating structures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79376" y="1079757"/>
            <a:ext cx="6624736" cy="2841500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It is a standing wave structure. This is the first model we examined. We completed cavity optimization, coupling design, and power distribution design</a:t>
            </a:r>
          </a:p>
          <a:p>
            <a:r>
              <a:rPr lang="en-US" altLang="zh-CN" sz="2000" dirty="0">
                <a:solidFill>
                  <a:schemeClr val="tx1"/>
                </a:solidFill>
              </a:rPr>
              <a:t>The shunt impedance has been determined to be 303 MΩ/m at 77K</a:t>
            </a:r>
          </a:p>
          <a:p>
            <a:r>
              <a:rPr lang="en-US" altLang="zh-CN" sz="2000" dirty="0">
                <a:solidFill>
                  <a:schemeClr val="tx1"/>
                </a:solidFill>
              </a:rPr>
              <a:t>Based on the experimental data, the Q</a:t>
            </a:r>
            <a:r>
              <a:rPr lang="en-US" altLang="zh-CN" sz="2000" baseline="-25000" dirty="0">
                <a:solidFill>
                  <a:schemeClr val="tx1"/>
                </a:solidFill>
              </a:rPr>
              <a:t>0</a:t>
            </a:r>
            <a:r>
              <a:rPr lang="en-US" altLang="zh-CN" sz="2000" dirty="0">
                <a:solidFill>
                  <a:schemeClr val="tx1"/>
                </a:solidFill>
              </a:rPr>
              <a:t> value </a:t>
            </a:r>
            <a:r>
              <a:rPr lang="en-US" altLang="zh-CN" sz="2000" dirty="0"/>
              <a:t>increase by a factor of 2.8 attain</a:t>
            </a:r>
            <a:r>
              <a:rPr lang="en-US" altLang="zh-CN" sz="2000" dirty="0">
                <a:solidFill>
                  <a:schemeClr val="tx1"/>
                </a:solidFill>
              </a:rPr>
              <a:t>s 34079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79376" y="105357"/>
            <a:ext cx="11017223" cy="6635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C-band 20 cells parallel coupling structure design </a:t>
            </a:r>
            <a:endParaRPr lang="zh-CN" altLang="en-US" dirty="0"/>
          </a:p>
        </p:txBody>
      </p:sp>
      <p:grpSp>
        <p:nvGrpSpPr>
          <p:cNvPr id="21" name="组合 20"/>
          <p:cNvGrpSpPr/>
          <p:nvPr/>
        </p:nvGrpSpPr>
        <p:grpSpPr>
          <a:xfrm>
            <a:off x="479376" y="4221088"/>
            <a:ext cx="5767404" cy="2550070"/>
            <a:chOff x="373278" y="4740255"/>
            <a:chExt cx="5570766" cy="209366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8674" y="4745453"/>
              <a:ext cx="1462607" cy="145479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98898" y="6464589"/>
              <a:ext cx="1985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Cavity optimization</a:t>
              </a:r>
              <a:endParaRPr lang="zh-CN" altLang="en-US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604079" y="6440119"/>
              <a:ext cx="177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Field distribution</a:t>
              </a:r>
              <a:endParaRPr lang="zh-CN" altLang="en-US" dirty="0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278" y="4740255"/>
              <a:ext cx="1217627" cy="141473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530056" y="6181080"/>
              <a:ext cx="1162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/>
                <a:t>a=0.05</a:t>
              </a:r>
              <a:r>
                <a:rPr lang="zh-CN" altLang="en-US" dirty="0"/>
                <a:t>*</a:t>
              </a:r>
              <a:r>
                <a:rPr lang="el-GR" altLang="zh-CN" dirty="0"/>
                <a:t>λ</a:t>
              </a:r>
              <a:r>
                <a:rPr lang="en-US" altLang="zh-CN" baseline="-25000" dirty="0"/>
                <a:t>0</a:t>
              </a:r>
              <a:endParaRPr lang="zh-CN" altLang="en-US" dirty="0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3264505" y="4746756"/>
              <a:ext cx="2679539" cy="1592792"/>
              <a:chOff x="851069" y="3567895"/>
              <a:chExt cx="5427788" cy="4147931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0954" y="3567895"/>
                <a:ext cx="5217900" cy="1512538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069" y="5441701"/>
                <a:ext cx="5427788" cy="2274125"/>
              </a:xfrm>
              <a:prstGeom prst="rect">
                <a:avLst/>
              </a:prstGeom>
            </p:spPr>
          </p:pic>
        </p:grp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1721" y="4489072"/>
            <a:ext cx="2192694" cy="146179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511277" y="6291510"/>
            <a:ext cx="174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Thermal analysis</a:t>
            </a:r>
            <a:endParaRPr lang="zh-CN" altLang="en-US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7104112" y="1197764"/>
          <a:ext cx="4991175" cy="2950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52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37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6153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Times New Roman" panose="02020603050405020304"/>
                          <a:ea typeface="+mn-ea"/>
                        </a:rPr>
                        <a:t>The whole structure parameters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8757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RF Parameter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宋体" panose="02010600030101010101" pitchFamily="2" charset="-122"/>
                        </a:rPr>
                        <a:t>value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Unit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8757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Times New Roman" panose="02020603050405020304"/>
                        </a:rPr>
                        <a:t>Temp 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Times New Roman" panose="02020603050405020304"/>
                        </a:rPr>
                        <a:t>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Times New Roman" panose="02020603050405020304"/>
                        </a:rPr>
                        <a:t>K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8757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Times New Roman" panose="02020603050405020304"/>
                        </a:rPr>
                        <a:t>F</a:t>
                      </a:r>
                      <a:r>
                        <a:rPr lang="en-US" altLang="zh-CN" sz="1600">
                          <a:latin typeface="Times New Roman" panose="02020603050405020304"/>
                          <a:ea typeface="宋体" panose="02010600030101010101" pitchFamily="2" charset="-122"/>
                        </a:rPr>
                        <a:t>requency</a:t>
                      </a:r>
                      <a:r>
                        <a:rPr lang="en-US" altLang="zh-CN" sz="1600">
                          <a:latin typeface="Times New Roman" panose="02020603050405020304"/>
                          <a:ea typeface="Times New Roman" panose="02020603050405020304"/>
                        </a:rPr>
                        <a:t> f</a:t>
                      </a:r>
                      <a:r>
                        <a:rPr lang="en-US" altLang="zh-CN" sz="1600" baseline="-25000">
                          <a:latin typeface="Times New Roman" panose="02020603050405020304"/>
                          <a:ea typeface="Times New Roman" panose="02020603050405020304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宋体" panose="02010600030101010101" pitchFamily="2" charset="-122"/>
                        </a:rPr>
                        <a:t>5712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MHz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8757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Times New Roman" panose="02020603050405020304"/>
                        </a:rPr>
                        <a:t>Working m</a:t>
                      </a:r>
                      <a:r>
                        <a:rPr lang="en-US" altLang="zh-CN" sz="1600">
                          <a:latin typeface="Times New Roman" panose="02020603050405020304"/>
                          <a:ea typeface="宋体" panose="02010600030101010101" pitchFamily="2" charset="-122"/>
                        </a:rPr>
                        <a:t>ode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宋体" panose="02010600030101010101" pitchFamily="2" charset="-122"/>
                        </a:rPr>
                        <a:t>π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Times New Roman" panose="02020603050405020304"/>
                        </a:rPr>
                        <a:t>----</a:t>
                      </a:r>
                      <a:r>
                        <a:rPr 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8757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宋体" panose="02010600030101010101" pitchFamily="2" charset="-122"/>
                        </a:rPr>
                        <a:t>Cavity number</a:t>
                      </a:r>
                      <a:r>
                        <a:rPr lang="en-US" altLang="zh-CN" sz="1600">
                          <a:latin typeface="Times New Roman" panose="02020603050405020304"/>
                          <a:ea typeface="Times New Roman" panose="02020603050405020304"/>
                        </a:rPr>
                        <a:t>s 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Times New Roman" panose="02020603050405020304"/>
                        </a:rPr>
                        <a:t>2</a:t>
                      </a:r>
                      <a:r>
                        <a:rPr lang="en-US" altLang="zh-CN" sz="1600">
                          <a:latin typeface="Times New Roman" panose="02020603050405020304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Times New Roman" panose="02020603050405020304"/>
                        </a:rPr>
                        <a:t>----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8757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Times New Roman" panose="02020603050405020304"/>
                        </a:rPr>
                        <a:t>Total length  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Times New Roman" panose="02020603050405020304"/>
                          <a:ea typeface="Times New Roman" panose="02020603050405020304"/>
                        </a:rPr>
                        <a:t>525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Times New Roman" panose="02020603050405020304"/>
                        </a:rPr>
                        <a:t>mm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61319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Times New Roman" panose="02020603050405020304"/>
                          <a:ea typeface="Times New Roman" panose="02020603050405020304"/>
                        </a:rPr>
                        <a:t>The gradient of the total cavity </a:t>
                      </a: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dirty="0">
                          <a:latin typeface="等线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24.8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6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20" name="图片 19"/>
          <p:cNvPicPr/>
          <p:nvPr/>
        </p:nvPicPr>
        <p:blipFill>
          <a:blip r:embed="rId7"/>
          <a:stretch>
            <a:fillRect/>
          </a:stretch>
        </p:blipFill>
        <p:spPr>
          <a:xfrm>
            <a:off x="8012756" y="3717032"/>
            <a:ext cx="487997" cy="312737"/>
          </a:xfrm>
          <a:prstGeom prst="rect">
            <a:avLst/>
          </a:prstGeom>
          <a:solidFill>
            <a:schemeClr val="tx2"/>
          </a:solidFill>
          <a:ln>
            <a:noFill/>
          </a:ln>
        </p:spPr>
      </p:pic>
      <p:pic>
        <p:nvPicPr>
          <p:cNvPr id="26" name="图片 25"/>
          <p:cNvPicPr/>
          <p:nvPr/>
        </p:nvPicPr>
        <p:blipFill>
          <a:blip r:embed="rId8"/>
          <a:stretch>
            <a:fillRect/>
          </a:stretch>
        </p:blipFill>
        <p:spPr>
          <a:xfrm>
            <a:off x="10992544" y="3608519"/>
            <a:ext cx="785177" cy="312737"/>
          </a:xfrm>
          <a:prstGeom prst="rect">
            <a:avLst/>
          </a:prstGeom>
        </p:spPr>
      </p:pic>
      <p:graphicFrame>
        <p:nvGraphicFramePr>
          <p:cNvPr id="4" name="图表 3"/>
          <p:cNvGraphicFramePr/>
          <p:nvPr/>
        </p:nvGraphicFramePr>
        <p:xfrm>
          <a:off x="8615680" y="4437380"/>
          <a:ext cx="3277235" cy="1943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114731"/>
            <a:ext cx="10972800" cy="1675441"/>
          </a:xfrm>
        </p:spPr>
        <p:txBody>
          <a:bodyPr>
            <a:normAutofit fontScale="82500" lnSpcReduction="20000"/>
          </a:bodyPr>
          <a:lstStyle/>
          <a:p>
            <a:r>
              <a:rPr lang="en-US" altLang="zh-CN" sz="2400" dirty="0"/>
              <a:t>Brazing serves as the process for soldering </a:t>
            </a:r>
          </a:p>
          <a:p>
            <a:r>
              <a:rPr lang="en-US" altLang="zh-CN" sz="2400" dirty="0"/>
              <a:t>The frequency error for each cell is within </a:t>
            </a:r>
            <a:r>
              <a:rPr lang="en-US" altLang="en-US" sz="2400" dirty="0"/>
              <a:t>±</a:t>
            </a:r>
            <a:r>
              <a:rPr lang="en-US" altLang="zh-CN" sz="2400" dirty="0"/>
              <a:t>15 kHz, and the field distribution exhibits a flatness of over 90%</a:t>
            </a:r>
          </a:p>
          <a:p>
            <a:r>
              <a:rPr lang="en-US" altLang="zh-CN" sz="2400" dirty="0">
                <a:sym typeface="+mn-ea"/>
              </a:rPr>
              <a:t>The structure has been installed within the cryostat</a:t>
            </a:r>
            <a:endParaRPr lang="en-US" altLang="zh-CN" sz="2400" dirty="0"/>
          </a:p>
          <a:p>
            <a:endParaRPr lang="zh-CN" altLang="en-US" sz="2400" dirty="0"/>
          </a:p>
          <a:p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Cold test results after tuning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63" y="4434956"/>
            <a:ext cx="3078095" cy="18086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27" y="4771193"/>
            <a:ext cx="2960935" cy="15258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831" y="4853984"/>
            <a:ext cx="2539452" cy="142767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113246" y="6353044"/>
            <a:ext cx="373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The structure installed in the  cryostat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969433" y="6352144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Electric field distribution after tuning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049941" y="6312304"/>
            <a:ext cx="178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20</a:t>
            </a:r>
            <a:r>
              <a:rPr lang="zh-CN" altLang="en-US" dirty="0"/>
              <a:t> </a:t>
            </a:r>
            <a:r>
              <a:rPr lang="en-US" altLang="zh-CN" dirty="0"/>
              <a:t>cells structure</a:t>
            </a:r>
            <a:endParaRPr lang="zh-CN" altLang="en-US" dirty="0"/>
          </a:p>
        </p:txBody>
      </p:sp>
      <p:graphicFrame>
        <p:nvGraphicFramePr>
          <p:cNvPr id="12" name="图表 11"/>
          <p:cNvGraphicFramePr/>
          <p:nvPr/>
        </p:nvGraphicFramePr>
        <p:xfrm>
          <a:off x="637314" y="2708920"/>
          <a:ext cx="3852330" cy="1552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内容占位符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52" y="2761652"/>
            <a:ext cx="2256347" cy="16733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2750220"/>
            <a:ext cx="2371792" cy="16847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603" y="2757889"/>
            <a:ext cx="2405375" cy="16733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825091" y="4503896"/>
            <a:ext cx="42005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Room temperature measured s-parameters</a:t>
            </a:r>
            <a:endParaRPr lang="zh-CN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94" y="3632065"/>
            <a:ext cx="1248192" cy="21552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95" y="3356610"/>
            <a:ext cx="1831340" cy="311467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In the Dongguan branch of the IHEP, there is a C-band test platform</a:t>
            </a:r>
          </a:p>
          <a:p>
            <a:r>
              <a:rPr lang="en-US" altLang="zh-CN" sz="2000" dirty="0"/>
              <a:t>Before connecting to the power source</a:t>
            </a:r>
            <a:r>
              <a:rPr lang="en-US" altLang="zh-CN" sz="2000"/>
              <a:t>, VNA </a:t>
            </a:r>
            <a:r>
              <a:rPr lang="en-US" altLang="zh-CN" sz="2000" dirty="0"/>
              <a:t>is utilized for measuring the S-parameters</a:t>
            </a:r>
          </a:p>
          <a:p>
            <a:r>
              <a:rPr lang="en-US" altLang="zh-CN" sz="2000" dirty="0"/>
              <a:t>Subsequent to cooling to 77 K, t</a:t>
            </a:r>
            <a:r>
              <a:rPr lang="en-US" altLang="zh-CN" sz="2000" dirty="0">
                <a:sym typeface="+mn-ea"/>
              </a:rPr>
              <a:t>he resonant frequency is 5711.907 MHz (The difference from the theoretical value of 5712 is 93 kHz). T</a:t>
            </a:r>
            <a:r>
              <a:rPr lang="en-US" altLang="zh-CN" sz="2000" dirty="0"/>
              <a:t>he VSWR is 1.13. The measured Q-value is approximately 77% of the theoretical one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Preparation for high power test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745" y="3338830"/>
            <a:ext cx="4024630" cy="275399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4079512" y="3860968"/>
            <a:ext cx="1251979" cy="948612"/>
            <a:chOff x="2663614" y="3368443"/>
            <a:chExt cx="1616534" cy="1062122"/>
          </a:xfrm>
        </p:grpSpPr>
        <p:cxnSp>
          <p:nvCxnSpPr>
            <p:cNvPr id="10" name="直接箭头连接符 9"/>
            <p:cNvCxnSpPr/>
            <p:nvPr/>
          </p:nvCxnSpPr>
          <p:spPr>
            <a:xfrm flipH="1">
              <a:off x="3211978" y="3737775"/>
              <a:ext cx="259902" cy="69279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2663614" y="3368443"/>
              <a:ext cx="16165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Measured here</a:t>
              </a:r>
              <a:endParaRPr lang="zh-CN" altLang="en-US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04245" y="3428747"/>
            <a:ext cx="2833222" cy="3093509"/>
            <a:chOff x="1101904" y="3523674"/>
            <a:chExt cx="2772547" cy="2967681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01904" y="3523674"/>
              <a:ext cx="2425113" cy="2652534"/>
            </a:xfrm>
            <a:prstGeom prst="rect">
              <a:avLst/>
            </a:prstGeom>
          </p:spPr>
        </p:pic>
        <p:sp>
          <p:nvSpPr>
            <p:cNvPr id="17" name="文本框 6"/>
            <p:cNvSpPr txBox="1"/>
            <p:nvPr/>
          </p:nvSpPr>
          <p:spPr>
            <a:xfrm>
              <a:off x="1507515" y="6213849"/>
              <a:ext cx="2366936" cy="277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dirty="0"/>
                <a:t>Waveguide layout design </a:t>
              </a:r>
              <a:endParaRPr lang="zh-CN" altLang="en-US" sz="1200" dirty="0"/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5663691" y="3738746"/>
            <a:ext cx="932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window</a:t>
            </a:r>
            <a:endParaRPr lang="zh-CN" altLang="en-US" dirty="0"/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5619547" y="4108713"/>
            <a:ext cx="441750" cy="391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8039963" y="6093140"/>
            <a:ext cx="276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Frequency after the cooling</a:t>
            </a:r>
            <a:endParaRPr lang="zh-CN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March 27, 2025, completed the first round of high-power test. The experiment was halted after three hours of operation at 20 MW input power to the cavity because a window was broken</a:t>
            </a:r>
          </a:p>
          <a:p>
            <a:r>
              <a:rPr lang="en-US" altLang="zh-CN" sz="2000" dirty="0">
                <a:sym typeface="+mn-ea"/>
              </a:rPr>
              <a:t>Considering fill time and the measured Q-values and theoretical values, the maximum acceleration gradient of this test is up to </a:t>
            </a:r>
            <a:r>
              <a:rPr lang="en-US" altLang="zh-CN" sz="2000" dirty="0">
                <a:solidFill>
                  <a:schemeClr val="tx1"/>
                </a:solidFill>
                <a:latin typeface="Cambria Math" panose="02040503050406030204" pitchFamily="18" charset="0"/>
                <a:sym typeface="+mn-ea"/>
              </a:rPr>
              <a:t>90.3MV/m</a:t>
            </a:r>
            <a:endParaRPr lang="zh-CN" altLang="en-US" sz="2000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2000" dirty="0">
                <a:sym typeface="+mn-ea"/>
              </a:rPr>
              <a:t>High-power testing will continue </a:t>
            </a:r>
            <a:r>
              <a:rPr lang="en-US" altLang="zh-CN" sz="2000" dirty="0" smtClean="0">
                <a:sym typeface="+mn-ea"/>
              </a:rPr>
              <a:t>in Nov. </a:t>
            </a:r>
            <a:r>
              <a:rPr lang="en-US" altLang="zh-CN" sz="2000" dirty="0">
                <a:sym typeface="+mn-ea"/>
              </a:rPr>
              <a:t>2025</a:t>
            </a:r>
            <a:endParaRPr lang="en-US" altLang="zh-CN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High power test results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980" y="3500755"/>
            <a:ext cx="3475355" cy="280416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34" y="3536989"/>
            <a:ext cx="4348588" cy="2820800"/>
          </a:xfrm>
          <a:prstGeom prst="rect">
            <a:avLst/>
          </a:prstGeom>
        </p:spPr>
      </p:pic>
      <p:pic>
        <p:nvPicPr>
          <p:cNvPr id="16" name="图片 15" descr="微信图片_20250327205559"/>
          <p:cNvPicPr>
            <a:picLocks noChangeAspect="1"/>
          </p:cNvPicPr>
          <p:nvPr/>
        </p:nvPicPr>
        <p:blipFill>
          <a:blip r:embed="rId4"/>
          <a:srcRect l="3409" t="38113" r="40107" b="14532"/>
          <a:stretch>
            <a:fillRect/>
          </a:stretch>
        </p:blipFill>
        <p:spPr>
          <a:xfrm>
            <a:off x="609600" y="3717290"/>
            <a:ext cx="2722245" cy="17113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5300" y="5517515"/>
            <a:ext cx="29260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Signal source frequency is 2855.9537*2=5711.9074MHz</a:t>
            </a:r>
          </a:p>
          <a:p>
            <a:endParaRPr lang="en-US" altLang="zh-CN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Wakefield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6" name="内容占位符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91" y="3988829"/>
            <a:ext cx="2970000" cy="2016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28" y="3994364"/>
            <a:ext cx="2970000" cy="20056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928" y="4012168"/>
            <a:ext cx="2970000" cy="197001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2506027" y="3769548"/>
            <a:ext cx="1181734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C3: r=2.62mm</a:t>
            </a:r>
            <a:endParaRPr lang="zh-CN" altLang="en-US" sz="1350" dirty="0"/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5579935" y="3769548"/>
            <a:ext cx="1181734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C3: r=5.25mm</a:t>
            </a:r>
            <a:endParaRPr lang="zh-CN" altLang="en-US" sz="1350" dirty="0"/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8684804" y="3769548"/>
            <a:ext cx="150393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C-band: r=7.24mm</a:t>
            </a:r>
            <a:endParaRPr lang="zh-CN" altLang="en-US" sz="1350" dirty="0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739" y="2410646"/>
            <a:ext cx="1939262" cy="135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76" y="2410646"/>
            <a:ext cx="1900113" cy="135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793" y="2410646"/>
            <a:ext cx="1937557" cy="135000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1650936" y="6005524"/>
            <a:ext cx="284687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Transverse Wake Max. = 3503 V/</a:t>
            </a:r>
            <a:r>
              <a:rPr lang="en-US" altLang="zh-CN" sz="1350" dirty="0" err="1"/>
              <a:t>pC</a:t>
            </a:r>
            <a:r>
              <a:rPr lang="en-US" altLang="zh-CN" sz="1350" dirty="0"/>
              <a:t>/m</a:t>
            </a:r>
          </a:p>
          <a:p>
            <a:r>
              <a:rPr lang="en-US" altLang="zh-CN" sz="1350" dirty="0"/>
              <a:t>Loss factor =  -14.8 V/</a:t>
            </a:r>
            <a:r>
              <a:rPr lang="en-US" altLang="zh-CN" sz="1350" dirty="0" err="1"/>
              <a:t>pC</a:t>
            </a:r>
            <a:endParaRPr lang="zh-CN" altLang="en-US" sz="1350" dirty="0"/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4758372" y="6005524"/>
            <a:ext cx="2758704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Transverse Wake Max. = 873 V/</a:t>
            </a:r>
            <a:r>
              <a:rPr lang="en-US" altLang="zh-CN" sz="1350" dirty="0" err="1"/>
              <a:t>pC</a:t>
            </a:r>
            <a:r>
              <a:rPr lang="en-US" altLang="zh-CN" sz="1350" dirty="0"/>
              <a:t>/m</a:t>
            </a:r>
          </a:p>
          <a:p>
            <a:r>
              <a:rPr lang="en-US" altLang="zh-CN" sz="1350" dirty="0"/>
              <a:t>Loss factor =  -7.2 V/</a:t>
            </a:r>
            <a:r>
              <a:rPr lang="en-US" altLang="zh-CN" sz="1350" dirty="0" err="1"/>
              <a:t>pC</a:t>
            </a:r>
            <a:endParaRPr lang="zh-CN" altLang="en-US" sz="1350" dirty="0"/>
          </a:p>
        </p:txBody>
      </p: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7716252" y="6005524"/>
            <a:ext cx="2758704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Transverse Wake Max. = 378 V/</a:t>
            </a:r>
            <a:r>
              <a:rPr lang="en-US" altLang="zh-CN" sz="1350" dirty="0" err="1"/>
              <a:t>pC</a:t>
            </a:r>
            <a:r>
              <a:rPr lang="en-US" altLang="zh-CN" sz="1350" dirty="0"/>
              <a:t>/m</a:t>
            </a:r>
          </a:p>
          <a:p>
            <a:r>
              <a:rPr lang="en-US" altLang="zh-CN" sz="1350" dirty="0"/>
              <a:t>Loss factor =  -5.1 V/</a:t>
            </a:r>
            <a:r>
              <a:rPr lang="en-US" altLang="zh-CN" sz="1350" dirty="0" err="1"/>
              <a:t>pC</a:t>
            </a:r>
            <a:endParaRPr lang="zh-CN" altLang="en-US" sz="1350" dirty="0"/>
          </a:p>
        </p:txBody>
      </p:sp>
      <p:sp>
        <p:nvSpPr>
          <p:cNvPr id="18" name="内容占位符 1"/>
          <p:cNvSpPr>
            <a:spLocks noGrp="1"/>
          </p:cNvSpPr>
          <p:nvPr>
            <p:ph idx="1"/>
          </p:nvPr>
        </p:nvSpPr>
        <p:spPr>
          <a:xfrm>
            <a:off x="609600" y="1074738"/>
            <a:ext cx="10972800" cy="1521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2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Structural modeling was completed and the short-range </a:t>
            </a:r>
            <a:r>
              <a:rPr lang="en-US" altLang="zh-CN" sz="2400" dirty="0" err="1"/>
              <a:t>wakefield</a:t>
            </a:r>
            <a:r>
              <a:rPr lang="en-US" altLang="zh-CN" sz="2400" dirty="0"/>
              <a:t> was calculated</a:t>
            </a:r>
          </a:p>
          <a:p>
            <a:r>
              <a:rPr lang="en-US" altLang="zh-CN" sz="2400" dirty="0">
                <a:sym typeface="+mn-ea"/>
              </a:rPr>
              <a:t>For application in a CEPC injector, with a bunch charge ranging from 1.5 to 3 </a:t>
            </a:r>
            <a:r>
              <a:rPr lang="en-US" altLang="zh-CN" sz="2400" dirty="0" err="1">
                <a:sym typeface="+mn-ea"/>
              </a:rPr>
              <a:t>nC</a:t>
            </a:r>
            <a:r>
              <a:rPr lang="en-US" altLang="zh-CN" sz="2400" dirty="0">
                <a:sym typeface="+mn-ea"/>
              </a:rPr>
              <a:t>, a radius of at least 5.25 mm is necessitated (Bunch length: 0.3 mm)</a:t>
            </a:r>
            <a:endParaRPr lang="en-US" altLang="zh-CN" sz="2400" dirty="0"/>
          </a:p>
          <a:p>
            <a:endParaRPr lang="zh-CN" altLang="en-US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Type II: </a:t>
            </a:r>
            <a:r>
              <a:rPr lang="en-US" altLang="zh-CN" sz="2000" dirty="0" smtClean="0"/>
              <a:t>a=0.1</a:t>
            </a:r>
            <a:r>
              <a:rPr lang="zh-CN" altLang="en-US" sz="2000" dirty="0"/>
              <a:t>*</a:t>
            </a:r>
            <a:r>
              <a:rPr lang="el-GR" altLang="zh-CN" sz="2000" dirty="0"/>
              <a:t>λ</a:t>
            </a:r>
            <a:r>
              <a:rPr lang="en-US" altLang="zh-CN" sz="2000" baseline="-25000" dirty="0"/>
              <a:t>0  </a:t>
            </a:r>
            <a:r>
              <a:rPr lang="en-US" altLang="zh-CN" sz="2000" dirty="0" smtClean="0"/>
              <a:t>(2a=10.5mm</a:t>
            </a:r>
            <a:r>
              <a:rPr lang="en-US" altLang="zh-CN" sz="2000" dirty="0"/>
              <a:t>)</a:t>
            </a:r>
          </a:p>
          <a:p>
            <a:r>
              <a:rPr lang="en-US" altLang="zh-CN" sz="2000" dirty="0"/>
              <a:t>The increase of the beam aperture leads to coupling between neighboring cells. Subsequently, the field distribution of the pi-mode is flattened after resizing the </a:t>
            </a:r>
            <a:r>
              <a:rPr lang="en-US" altLang="zh-CN" sz="2000" dirty="0" smtClean="0"/>
              <a:t>edge </a:t>
            </a:r>
            <a:r>
              <a:rPr lang="en-US" altLang="zh-CN" sz="2000" dirty="0"/>
              <a:t>cells (reduce about 3um)</a:t>
            </a:r>
          </a:p>
          <a:p>
            <a:r>
              <a:rPr lang="en-US" altLang="zh-CN" sz="2000" dirty="0"/>
              <a:t>The shunt impedance and E</a:t>
            </a:r>
            <a:r>
              <a:rPr lang="en-US" altLang="zh-CN" sz="2000" baseline="-25000" dirty="0"/>
              <a:t>Smax</a:t>
            </a:r>
            <a:r>
              <a:rPr lang="en-US" altLang="zh-CN" sz="2000" dirty="0"/>
              <a:t>/E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 both decrease when compared to the TypeI</a:t>
            </a:r>
            <a:endParaRPr lang="en-US" altLang="zh-CN" sz="2000" baseline="-25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40 cells cryogenic accelerating structure design</a:t>
            </a:r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599440" y="3741420"/>
            <a:ext cx="3086100" cy="2479675"/>
            <a:chOff x="183090" y="2526956"/>
            <a:chExt cx="4025840" cy="3787083"/>
          </a:xfrm>
        </p:grpSpPr>
        <p:pic>
          <p:nvPicPr>
            <p:cNvPr id="6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" t="4286" r="9736" b="4185"/>
            <a:stretch>
              <a:fillRect/>
            </a:stretch>
          </p:blipFill>
          <p:spPr>
            <a:xfrm>
              <a:off x="886284" y="2526956"/>
              <a:ext cx="3079376" cy="1584409"/>
            </a:xfrm>
            <a:prstGeom prst="rect">
              <a:avLst/>
            </a:prstGeom>
          </p:spPr>
        </p:pic>
        <p:pic>
          <p:nvPicPr>
            <p:cNvPr id="10" name="Picture 8"/>
            <p:cNvPicPr>
              <a:picLocks noChangeAspect="1"/>
            </p:cNvPicPr>
            <p:nvPr/>
          </p:nvPicPr>
          <p:blipFill rotWithShape="1">
            <a:blip r:embed="rId3"/>
            <a:srcRect l="3091" t="10327" r="9555" b="5490"/>
            <a:stretch>
              <a:fillRect/>
            </a:stretch>
          </p:blipFill>
          <p:spPr>
            <a:xfrm>
              <a:off x="183090" y="4309893"/>
              <a:ext cx="4025840" cy="2004146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621" y="3554892"/>
            <a:ext cx="2273445" cy="136275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73" y="5016930"/>
            <a:ext cx="1825959" cy="13556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3745" y="3140710"/>
            <a:ext cx="3985260" cy="35337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420" y="3219450"/>
            <a:ext cx="6044565" cy="2907030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/>
              <a:t>Based on the C-band klystron, another C-band test bench is currently under development, with high-power testing scheduled in 2025</a:t>
            </a:r>
          </a:p>
          <a:p>
            <a:r>
              <a:rPr lang="en-US" altLang="zh-CN" sz="2000">
                <a:sym typeface="+mn-ea"/>
              </a:rPr>
              <a:t>It will reach 144MV/m with 80MW input theoretically,  t</a:t>
            </a:r>
            <a:r>
              <a:rPr lang="en-US" altLang="zh-CN" sz="2000"/>
              <a:t>aking into account the actual operating power of the klystron (typically 80% of the design value), waveguide attenuation and other factors, our phase one target gradient is 80 MV/m</a:t>
            </a:r>
          </a:p>
          <a:p>
            <a:r>
              <a:rPr lang="en-US" altLang="zh-CN" sz="2000"/>
              <a:t>Beam tests will be conducted in 2026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High power test bench at Huairou testing platform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65" y="3500755"/>
            <a:ext cx="2012950" cy="103759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535545" y="5732780"/>
            <a:ext cx="2574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Beam test bench</a:t>
            </a:r>
          </a:p>
        </p:txBody>
      </p:sp>
      <p:graphicFrame>
        <p:nvGraphicFramePr>
          <p:cNvPr id="6" name="图表 5"/>
          <p:cNvGraphicFramePr/>
          <p:nvPr/>
        </p:nvGraphicFramePr>
        <p:xfrm>
          <a:off x="982980" y="3789045"/>
          <a:ext cx="3748405" cy="2074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直接箭头连接符 7"/>
          <p:cNvCxnSpPr/>
          <p:nvPr/>
        </p:nvCxnSpPr>
        <p:spPr>
          <a:xfrm>
            <a:off x="6959600" y="3789045"/>
            <a:ext cx="3033395" cy="1200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FAE961D9-F974-4DFE-A97C-D13197A44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62" y="1124744"/>
            <a:ext cx="11953328" cy="3456384"/>
          </a:xfrm>
        </p:spPr>
        <p:txBody>
          <a:bodyPr>
            <a:normAutofit/>
          </a:bodyPr>
          <a:lstStyle/>
          <a:p>
            <a:r>
              <a:rPr lang="en-US" altLang="zh-CN" dirty="0"/>
              <a:t>The CEPC Linac is a normal-conducting linear accelerator that produces 30-GeV electron and positron beams, based on S-band and C-band RF </a:t>
            </a:r>
            <a:r>
              <a:rPr lang="en-US" altLang="zh-CN" dirty="0" smtClean="0"/>
              <a:t>technology</a:t>
            </a:r>
            <a:endParaRPr lang="en-US" altLang="zh-CN" dirty="0"/>
          </a:p>
          <a:p>
            <a:r>
              <a:rPr lang="en-US" altLang="zh-CN" dirty="0" smtClean="0"/>
              <a:t>It is </a:t>
            </a:r>
            <a:r>
              <a:rPr lang="en-US" altLang="zh-CN" dirty="0"/>
              <a:t>designed to function as a high-energy XFEL facility capable of producing photons with energies greater than 50 </a:t>
            </a:r>
            <a:r>
              <a:rPr lang="en-US" altLang="zh-CN" dirty="0" err="1" smtClean="0"/>
              <a:t>keV</a:t>
            </a:r>
            <a:endParaRPr lang="en-US" altLang="zh-CN" dirty="0"/>
          </a:p>
          <a:p>
            <a:r>
              <a:rPr lang="en-US" altLang="zh-CN" dirty="0"/>
              <a:t>An alternative linac scheme based on PWFA technology is currently under </a:t>
            </a:r>
            <a:r>
              <a:rPr lang="en-US" altLang="zh-CN" dirty="0" smtClean="0"/>
              <a:t>development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9DDE7FD0-31C1-4A5F-BC51-9452FBC06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Introduction: </a:t>
            </a:r>
            <a:r>
              <a:rPr lang="en-US" altLang="zh-CN" dirty="0">
                <a:solidFill>
                  <a:srgbClr val="0000FF"/>
                </a:solidFill>
                <a:effectLst/>
              </a:rPr>
              <a:t>CEPC Linac</a:t>
            </a:r>
            <a:endParaRPr lang="zh-CN" altLang="en-US" dirty="0"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7" name="表格 4">
            <a:extLst>
              <a:ext uri="{FF2B5EF4-FFF2-40B4-BE49-F238E27FC236}">
                <a16:creationId xmlns:a16="http://schemas.microsoft.com/office/drawing/2014/main" xmlns="" id="{7650920C-20EF-481E-BE19-3D64D6342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7453"/>
              </p:ext>
            </p:extLst>
          </p:nvPr>
        </p:nvGraphicFramePr>
        <p:xfrm>
          <a:off x="407368" y="4149080"/>
          <a:ext cx="5760640" cy="238018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5496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59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2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20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9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Parameter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Symbol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Unit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lt1"/>
                          </a:solidFill>
                          <a:effectLst/>
                        </a:rPr>
                        <a:t>Baseline</a:t>
                      </a:r>
                      <a:endParaRPr lang="zh-CN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Energy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00" dirty="0" err="1">
                          <a:effectLst/>
                        </a:rPr>
                        <a:t>E</a:t>
                      </a:r>
                      <a:r>
                        <a:rPr lang="en-US" sz="1600" kern="100" baseline="-25000" dirty="0" err="1">
                          <a:effectLst/>
                        </a:rPr>
                        <a:t>e</a:t>
                      </a:r>
                      <a:r>
                        <a:rPr lang="en-US" sz="1600" kern="100" baseline="-25000" dirty="0">
                          <a:effectLst/>
                        </a:rPr>
                        <a:t>-</a:t>
                      </a:r>
                      <a:r>
                        <a:rPr lang="en-US" sz="1600" kern="100" baseline="0" dirty="0">
                          <a:effectLst/>
                        </a:rPr>
                        <a:t>/</a:t>
                      </a:r>
                      <a:r>
                        <a:rPr lang="en-US" altLang="zh-CN" sz="1600" kern="100" dirty="0" err="1">
                          <a:effectLst/>
                        </a:rPr>
                        <a:t>E</a:t>
                      </a:r>
                      <a:r>
                        <a:rPr lang="en-US" altLang="zh-CN" sz="1600" kern="100" baseline="-25000" dirty="0" err="1">
                          <a:effectLst/>
                        </a:rPr>
                        <a:t>e</a:t>
                      </a:r>
                      <a:r>
                        <a:rPr lang="en-US" altLang="zh-CN" sz="1600" kern="100" baseline="-25000" dirty="0">
                          <a:effectLst/>
                        </a:rPr>
                        <a:t>+</a:t>
                      </a:r>
                      <a:endParaRPr lang="zh-CN" altLang="zh-CN" sz="1400" i="1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GeV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Repetition rate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f</a:t>
                      </a:r>
                      <a:r>
                        <a:rPr lang="en-US" sz="1600" kern="100" baseline="-25000" dirty="0" err="1">
                          <a:effectLst/>
                        </a:rPr>
                        <a:t>rep</a:t>
                      </a:r>
                      <a:endParaRPr lang="zh-CN" sz="16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Hz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sym typeface="Wingdings" panose="05000000000000000000" pitchFamily="2" charset="2"/>
                        </a:rPr>
                        <a:t>100</a:t>
                      </a:r>
                      <a:endParaRPr lang="zh-CN" sz="16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Bunch number per pulse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effectLst/>
                        </a:rPr>
                        <a:t>1 or 2</a:t>
                      </a:r>
                      <a:endParaRPr lang="zh-CN" sz="16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3317628732"/>
                  </a:ext>
                </a:extLst>
              </a:tr>
              <a:tr h="26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</a:rPr>
                        <a:t>Bunch charge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200" i="1" kern="100" baseline="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err="1">
                          <a:effectLst/>
                        </a:rPr>
                        <a:t>nC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</a:rPr>
                        <a:t>1.5 (3)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</a:rPr>
                        <a:t>Energy spread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σ</a:t>
                      </a:r>
                      <a:r>
                        <a:rPr lang="en-US" sz="1600" kern="100" baseline="-25000" dirty="0" err="1">
                          <a:effectLst/>
                        </a:rPr>
                        <a:t>E</a:t>
                      </a:r>
                      <a:endParaRPr lang="zh-CN" sz="16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</a:rPr>
                        <a:t>1.5×10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</a:rPr>
                        <a:t>-3</a:t>
                      </a:r>
                      <a:endParaRPr lang="zh-CN" altLang="zh-CN" sz="1600" b="0" kern="1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</a:rPr>
                        <a:t>Emittance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l-GR" sz="1600" kern="100" dirty="0">
                          <a:effectLst/>
                        </a:rPr>
                        <a:t>ε</a:t>
                      </a:r>
                      <a:r>
                        <a:rPr lang="en-US" sz="1600" kern="100" baseline="-25000" dirty="0">
                          <a:effectLst/>
                        </a:rPr>
                        <a:t>r</a:t>
                      </a: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CN" sz="16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</a:rPr>
                        <a:t>n</a:t>
                      </a:r>
                      <a:r>
                        <a:rPr lang="en-US" altLang="zh-CN" sz="1600" kern="100" dirty="0">
                          <a:solidFill>
                            <a:schemeClr val="dk1"/>
                          </a:solidFill>
                          <a:effectLst/>
                        </a:rPr>
                        <a:t>m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6.5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5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Switch time for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electron and positron</a:t>
                      </a:r>
                      <a:endParaRPr lang="zh-CN" altLang="en-US" sz="1600" dirty="0"/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s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3.0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2114118058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C0C75C7-FDC3-4199-954C-83F89ACE4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3" y="4235271"/>
            <a:ext cx="5688633" cy="220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4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114731"/>
            <a:ext cx="11319048" cy="5011434"/>
          </a:xfrm>
        </p:spPr>
        <p:txBody>
          <a:bodyPr>
            <a:normAutofit/>
          </a:bodyPr>
          <a:lstStyle/>
          <a:p>
            <a:r>
              <a:rPr lang="en-US" altLang="zh-CN" dirty="0"/>
              <a:t>According to the booster and collider time line, the construction time for the </a:t>
            </a:r>
            <a:r>
              <a:rPr lang="en-US" altLang="zh-CN" dirty="0" err="1"/>
              <a:t>linac</a:t>
            </a:r>
            <a:r>
              <a:rPr lang="en-US" altLang="zh-CN" dirty="0"/>
              <a:t> is provided</a:t>
            </a:r>
          </a:p>
          <a:p>
            <a:r>
              <a:rPr lang="en-US" altLang="zh-CN" dirty="0"/>
              <a:t>A C-band nornmal temperature test bench is currently being designed</a:t>
            </a:r>
          </a:p>
          <a:p>
            <a:r>
              <a:rPr lang="en-US" altLang="zh-CN" dirty="0"/>
              <a:t>We are also researching on low-temperature copper C-band accelerating </a:t>
            </a:r>
            <a:r>
              <a:rPr lang="en-US" altLang="zh-CN" dirty="0" smtClean="0"/>
              <a:t>structures and now is doing the second time high power test in </a:t>
            </a:r>
            <a:r>
              <a:rPr lang="en-US" altLang="zh-CN" dirty="0" err="1" smtClean="0"/>
              <a:t>Donguan</a:t>
            </a:r>
            <a:r>
              <a:rPr lang="en-US" altLang="zh-CN" dirty="0" smtClean="0"/>
              <a:t> branch</a:t>
            </a:r>
            <a:endParaRPr lang="en-GB" altLang="zh-CN" sz="2400" dirty="0"/>
          </a:p>
          <a:p>
            <a:endParaRPr lang="en-US" altLang="zh-CN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Summary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223385" y="1988820"/>
            <a:ext cx="365506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Thank you</a:t>
            </a:r>
            <a:endParaRPr lang="zh-CN" altLang="en-US" sz="60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>
            <a:fillRect/>
          </a:stretch>
        </p:blipFill>
        <p:spPr>
          <a:xfrm>
            <a:off x="0" y="3933056"/>
            <a:ext cx="12191365" cy="2118283"/>
          </a:xfrm>
          <a:prstGeom prst="rect">
            <a:avLst/>
          </a:prstGeom>
        </p:spPr>
      </p:pic>
      <p:pic>
        <p:nvPicPr>
          <p:cNvPr id="6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659704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54" y="812137"/>
            <a:ext cx="3552825" cy="6729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6271186C-B122-4E2F-8E8C-2313C34C2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114731"/>
            <a:ext cx="11953328" cy="5011434"/>
          </a:xfrm>
        </p:spPr>
        <p:txBody>
          <a:bodyPr/>
          <a:lstStyle/>
          <a:p>
            <a:r>
              <a:rPr lang="en-US" altLang="zh-CN" dirty="0"/>
              <a:t>CEPC Linac,  as the first-stage accelerator, needs to be constructed and commissioning first</a:t>
            </a:r>
          </a:p>
          <a:p>
            <a:r>
              <a:rPr lang="en-US" altLang="zh-CN" dirty="0"/>
              <a:t>The EDR target for the CEPC Linac is structured at two levels, as outlined below</a:t>
            </a:r>
          </a:p>
          <a:p>
            <a:pPr lvl="1"/>
            <a:r>
              <a:rPr lang="en-US" altLang="zh-CN" dirty="0"/>
              <a:t>[</a:t>
            </a:r>
            <a:r>
              <a:rPr lang="en-US" altLang="zh-CN" dirty="0">
                <a:solidFill>
                  <a:srgbClr val="0000FF"/>
                </a:solidFill>
              </a:rPr>
              <a:t>Engineering</a:t>
            </a:r>
            <a:r>
              <a:rPr lang="en-US" altLang="zh-CN" dirty="0"/>
              <a:t>] The top priority is to ensure readiness for construction and commissioning</a:t>
            </a:r>
          </a:p>
          <a:p>
            <a:pPr lvl="1"/>
            <a:r>
              <a:rPr lang="en-US" altLang="zh-CN" dirty="0"/>
              <a:t>[</a:t>
            </a:r>
            <a:r>
              <a:rPr lang="en-US" altLang="zh-CN" dirty="0">
                <a:solidFill>
                  <a:srgbClr val="FF0000"/>
                </a:solidFill>
              </a:rPr>
              <a:t>Research</a:t>
            </a:r>
            <a:r>
              <a:rPr lang="en-US" altLang="zh-CN" dirty="0"/>
              <a:t>] The secondary focus on having potential for upgradability and scalability</a:t>
            </a: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278025C9-FFCB-4583-BEE9-999526462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Introduction: </a:t>
            </a:r>
            <a:r>
              <a:rPr lang="en-US" altLang="zh-CN" dirty="0">
                <a:solidFill>
                  <a:srgbClr val="0000FF"/>
                </a:solidFill>
                <a:effectLst/>
              </a:rPr>
              <a:t>EDR target of the CEPC LINAC 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474F293-E755-4684-82A7-D157E049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6718AD0-5CDB-4895-BA64-0E4CFFC7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700413F-F435-44C1-AF01-FD23CDC43C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5737" r="2267" b="6305"/>
          <a:stretch/>
        </p:blipFill>
        <p:spPr>
          <a:xfrm>
            <a:off x="1487488" y="3429000"/>
            <a:ext cx="8825676" cy="29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08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6271186C-B122-4E2F-8E8C-2313C34C2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114731"/>
            <a:ext cx="11953328" cy="5011434"/>
          </a:xfrm>
        </p:spPr>
        <p:txBody>
          <a:bodyPr/>
          <a:lstStyle/>
          <a:p>
            <a:r>
              <a:rPr lang="en-US" altLang="zh-CN" dirty="0"/>
              <a:t>It comprises two key aspects</a:t>
            </a:r>
          </a:p>
          <a:p>
            <a:pPr lvl="1"/>
            <a:r>
              <a:rPr lang="en-US" altLang="zh-CN" dirty="0"/>
              <a:t>software aspect, which focuses on physics design</a:t>
            </a:r>
          </a:p>
          <a:p>
            <a:pPr lvl="1"/>
            <a:r>
              <a:rPr lang="en-US" altLang="zh-CN" dirty="0"/>
              <a:t>hardware aspect, which involves technical design and verification</a:t>
            </a:r>
          </a:p>
          <a:p>
            <a:r>
              <a:rPr lang="en-US" altLang="zh-CN" dirty="0"/>
              <a:t>Physics design</a:t>
            </a:r>
          </a:p>
          <a:p>
            <a:pPr lvl="1"/>
            <a:r>
              <a:rPr lang="en-US" altLang="zh-CN" dirty="0"/>
              <a:t>Survey and plan</a:t>
            </a:r>
          </a:p>
          <a:p>
            <a:pPr lvl="1"/>
            <a:r>
              <a:rPr lang="en-US" altLang="zh-CN" dirty="0"/>
              <a:t>High energy XFEL design</a:t>
            </a:r>
          </a:p>
          <a:p>
            <a:pPr lvl="1"/>
            <a:r>
              <a:rPr lang="en-US" altLang="zh-CN" dirty="0"/>
              <a:t>Key physics issues in PWFA </a:t>
            </a:r>
          </a:p>
          <a:p>
            <a:r>
              <a:rPr lang="en-US" altLang="zh-CN" dirty="0"/>
              <a:t>Technical design and verification</a:t>
            </a:r>
          </a:p>
          <a:p>
            <a:pPr lvl="1"/>
            <a:r>
              <a:rPr lang="en-US" altLang="zh-CN" dirty="0"/>
              <a:t>Equipment design</a:t>
            </a:r>
          </a:p>
          <a:p>
            <a:pPr lvl="1"/>
            <a:r>
              <a:rPr lang="en-US" altLang="zh-CN" dirty="0"/>
              <a:t>High power test</a:t>
            </a:r>
          </a:p>
          <a:p>
            <a:pPr lvl="1"/>
            <a:r>
              <a:rPr lang="en-GB" altLang="zh-CN" dirty="0"/>
              <a:t>Double-bunch acceleration experiment</a:t>
            </a:r>
          </a:p>
          <a:p>
            <a:pPr lvl="1"/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278025C9-FFCB-4583-BEE9-999526462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Introduction: </a:t>
            </a:r>
            <a:r>
              <a:rPr lang="en-US" altLang="zh-CN" dirty="0">
                <a:solidFill>
                  <a:srgbClr val="0000FF"/>
                </a:solidFill>
                <a:effectLst/>
              </a:rPr>
              <a:t>EDR target of the CEPC LINAC 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474F293-E755-4684-82A7-D157E049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6718AD0-5CDB-4895-BA64-0E4CFFC7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845F58B-62C4-4C56-A052-C55CECB2A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002" y="2780928"/>
            <a:ext cx="6235195" cy="312239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44AE67C9-676B-420E-8062-AA1CF23E6D0D}"/>
              </a:ext>
            </a:extLst>
          </p:cNvPr>
          <p:cNvSpPr/>
          <p:nvPr/>
        </p:nvSpPr>
        <p:spPr>
          <a:xfrm>
            <a:off x="5620002" y="3717032"/>
            <a:ext cx="292427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F8A7BA18-321B-4BEE-87D3-9110DE9C47C1}"/>
              </a:ext>
            </a:extLst>
          </p:cNvPr>
          <p:cNvSpPr/>
          <p:nvPr/>
        </p:nvSpPr>
        <p:spPr>
          <a:xfrm>
            <a:off x="5620002" y="4526334"/>
            <a:ext cx="3860374" cy="8468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132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31B9C875-D281-4D44-BD66-5E19740222B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EDR progress status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F4F9CFE-C6C6-4734-980F-6145E8F655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981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48DD54F3-7A74-4858-9607-C839FC0F6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4731"/>
            <a:ext cx="11535072" cy="5011434"/>
          </a:xfrm>
        </p:spPr>
        <p:txBody>
          <a:bodyPr/>
          <a:lstStyle/>
          <a:p>
            <a:r>
              <a:rPr lang="en-US" altLang="zh-CN" dirty="0"/>
              <a:t>In accordance with the CEPC naming convention, we have provided the survey file, which has taken into consideration all accelerating sections, damping rings (DR), transfer lines, and beam dump lines.  </a:t>
            </a:r>
          </a:p>
          <a:p>
            <a:r>
              <a:rPr lang="en-US" altLang="zh-CN" dirty="0"/>
              <a:t>A preliminary construction plan has been developed.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98A5612F-3EA6-46FB-A6EB-D92141182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Physics design: </a:t>
            </a:r>
            <a:r>
              <a:rPr lang="en-US" altLang="zh-CN" dirty="0">
                <a:solidFill>
                  <a:srgbClr val="0000FF"/>
                </a:solidFill>
                <a:effectLst/>
              </a:rPr>
              <a:t>Survey and plan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F55F09E-EED4-4A02-8982-113A5F97E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D2D6A75-7BDA-4265-8EB1-229C3E60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7</a:t>
            </a:fld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6B973475-3D75-4874-AA2E-B07BF9F1FCA6}"/>
              </a:ext>
            </a:extLst>
          </p:cNvPr>
          <p:cNvGrpSpPr/>
          <p:nvPr/>
        </p:nvGrpSpPr>
        <p:grpSpPr>
          <a:xfrm>
            <a:off x="8221217" y="2985183"/>
            <a:ext cx="3877566" cy="3600400"/>
            <a:chOff x="8009640" y="1196752"/>
            <a:chExt cx="4084952" cy="345638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24DD6646-E101-424E-BA8C-46AFADE9A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9640" y="1196752"/>
              <a:ext cx="4084952" cy="345638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22114FC-B83D-4FB3-A2F0-5D973FF88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360" y="1700808"/>
              <a:ext cx="1905040" cy="1444299"/>
            </a:xfrm>
            <a:prstGeom prst="rect">
              <a:avLst/>
            </a:prstGeom>
          </p:spPr>
        </p:pic>
      </p:grp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xmlns="" id="{A1A4EC00-B35B-467A-A34F-8DECFF0534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173598"/>
              </p:ext>
            </p:extLst>
          </p:nvPr>
        </p:nvGraphicFramePr>
        <p:xfrm>
          <a:off x="191344" y="2996952"/>
          <a:ext cx="7983984" cy="36003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1097">
                  <a:extLst>
                    <a:ext uri="{9D8B030D-6E8A-4147-A177-3AD203B41FA5}">
                      <a16:colId xmlns:a16="http://schemas.microsoft.com/office/drawing/2014/main" xmlns="" val="2466012887"/>
                    </a:ext>
                  </a:extLst>
                </a:gridCol>
                <a:gridCol w="4977730">
                  <a:extLst>
                    <a:ext uri="{9D8B030D-6E8A-4147-A177-3AD203B41FA5}">
                      <a16:colId xmlns:a16="http://schemas.microsoft.com/office/drawing/2014/main" xmlns="" val="3614787831"/>
                    </a:ext>
                  </a:extLst>
                </a:gridCol>
                <a:gridCol w="975930">
                  <a:extLst>
                    <a:ext uri="{9D8B030D-6E8A-4147-A177-3AD203B41FA5}">
                      <a16:colId xmlns:a16="http://schemas.microsoft.com/office/drawing/2014/main" xmlns="" val="797236272"/>
                    </a:ext>
                  </a:extLst>
                </a:gridCol>
                <a:gridCol w="679227">
                  <a:extLst>
                    <a:ext uri="{9D8B030D-6E8A-4147-A177-3AD203B41FA5}">
                      <a16:colId xmlns:a16="http://schemas.microsoft.com/office/drawing/2014/main" xmlns="" val="979186197"/>
                    </a:ext>
                  </a:extLst>
                </a:gridCol>
              </a:tblGrid>
              <a:tr h="3050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Major Task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Sub-task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Duration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8177380"/>
                  </a:ext>
                </a:extLst>
              </a:tr>
              <a:tr h="3050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>
                          <a:effectLst/>
                        </a:rPr>
                        <a:t>Infrastructure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Infrastructure (including  water, electricity, gas)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4 years</a:t>
                      </a:r>
                      <a:r>
                        <a:rPr lang="zh-CN" altLang="en-US" sz="1600" u="none" strike="noStrike" dirty="0">
                          <a:effectLst/>
                        </a:rPr>
                        <a:t>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</a:rPr>
                        <a:t>　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3959246"/>
                  </a:ext>
                </a:extLst>
              </a:tr>
              <a:tr h="30508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Installation 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Alignment Surveying &amp; Control Network Establishment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</a:rPr>
                        <a:t>1 month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2 years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77542008"/>
                  </a:ext>
                </a:extLst>
              </a:tr>
              <a:tr h="305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>
                          <a:effectLst/>
                        </a:rPr>
                        <a:t>Equipment Installation &amp; Vacuum Sealing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</a:rPr>
                        <a:t>21 months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</a:rPr>
                        <a:t>　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95280177"/>
                  </a:ext>
                </a:extLst>
              </a:tr>
              <a:tr h="305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</a:rPr>
                        <a:t>Linac Alignment Adjustment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</a:rPr>
                        <a:t>1 month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>
                          <a:effectLst/>
                        </a:rPr>
                        <a:t>　</a:t>
                      </a:r>
                      <a:endParaRPr lang="zh-CN" altLang="en-US" sz="105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57225140"/>
                  </a:ext>
                </a:extLst>
              </a:tr>
              <a:tr h="305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>
                          <a:effectLst/>
                        </a:rPr>
                        <a:t>System Integration and debugging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</a:rPr>
                        <a:t>1 month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</a:rPr>
                        <a:t>　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2748790"/>
                  </a:ext>
                </a:extLst>
              </a:tr>
              <a:tr h="54959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Commissioning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>
                          <a:effectLst/>
                        </a:rPr>
                        <a:t>High-Power Conditioning, Troubleshooting &amp; Maintenance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</a:rPr>
                        <a:t>5 months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</a:rPr>
                        <a:t>2 years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8547009"/>
                  </a:ext>
                </a:extLst>
              </a:tr>
              <a:tr h="305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>
                          <a:effectLst/>
                        </a:rPr>
                        <a:t>Beam Commissioning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15 months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4393523"/>
                  </a:ext>
                </a:extLst>
              </a:tr>
              <a:tr h="305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>
                          <a:effectLst/>
                        </a:rPr>
                        <a:t>Fine Alignment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1 month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1238013"/>
                  </a:ext>
                </a:extLst>
              </a:tr>
              <a:tr h="305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</a:rPr>
                        <a:t>Re-commissioning &amp; Trial Operation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3 months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2042467"/>
                  </a:ext>
                </a:extLst>
              </a:tr>
              <a:tr h="3050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Operation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Linac Beam Delivery to Booster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2 years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24571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7520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48DD54F3-7A74-4858-9607-C839FC0F6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4731"/>
            <a:ext cx="11535072" cy="2242261"/>
          </a:xfrm>
        </p:spPr>
        <p:txBody>
          <a:bodyPr/>
          <a:lstStyle/>
          <a:p>
            <a:r>
              <a:rPr lang="en-US" altLang="zh-CN" dirty="0"/>
              <a:t>The CEPC Linac can provide a high-energy beam, making it an excellent solution for XFELs with photon energies ranging from 50 keV to 100 keV</a:t>
            </a:r>
          </a:p>
          <a:p>
            <a:r>
              <a:rPr lang="en-US" altLang="zh-CN" dirty="0"/>
              <a:t>Except for the Z mode, it can generally be ensured that 50% of the time is available for XFEL operation in other </a:t>
            </a:r>
            <a:r>
              <a:rPr lang="en-US" altLang="zh-CN" dirty="0" smtClean="0"/>
              <a:t>modes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98A5612F-3EA6-46FB-A6EB-D92141182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Physics design: </a:t>
            </a:r>
            <a:r>
              <a:rPr lang="en-US" altLang="zh-CN" dirty="0">
                <a:solidFill>
                  <a:srgbClr val="0000FF"/>
                </a:solidFill>
                <a:effectLst/>
              </a:rPr>
              <a:t>High energy XFEL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F55F09E-EED4-4A02-8982-113A5F97E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D2D6A75-7BDA-4265-8EB1-229C3E60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64EB818-88C7-4450-AF4E-63C4618CEB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" y="3509992"/>
            <a:ext cx="3421807" cy="2723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xmlns="" id="{FB2EC35E-1D6B-4FF2-B639-85F602BA1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263405"/>
              </p:ext>
            </p:extLst>
          </p:nvPr>
        </p:nvGraphicFramePr>
        <p:xfrm>
          <a:off x="3568431" y="4193579"/>
          <a:ext cx="3340418" cy="1950720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986473">
                  <a:extLst>
                    <a:ext uri="{9D8B030D-6E8A-4147-A177-3AD203B41FA5}">
                      <a16:colId xmlns:a16="http://schemas.microsoft.com/office/drawing/2014/main" xmlns="" val="1293649759"/>
                    </a:ext>
                  </a:extLst>
                </a:gridCol>
                <a:gridCol w="628015">
                  <a:extLst>
                    <a:ext uri="{9D8B030D-6E8A-4147-A177-3AD203B41FA5}">
                      <a16:colId xmlns:a16="http://schemas.microsoft.com/office/drawing/2014/main" xmlns="" val="1581975982"/>
                    </a:ext>
                  </a:extLst>
                </a:gridCol>
                <a:gridCol w="535622">
                  <a:extLst>
                    <a:ext uri="{9D8B030D-6E8A-4147-A177-3AD203B41FA5}">
                      <a16:colId xmlns:a16="http://schemas.microsoft.com/office/drawing/2014/main" xmlns="" val="848599748"/>
                    </a:ext>
                  </a:extLst>
                </a:gridCol>
                <a:gridCol w="543560">
                  <a:extLst>
                    <a:ext uri="{9D8B030D-6E8A-4147-A177-3AD203B41FA5}">
                      <a16:colId xmlns:a16="http://schemas.microsoft.com/office/drawing/2014/main" xmlns="" val="1830248611"/>
                    </a:ext>
                  </a:extLst>
                </a:gridCol>
                <a:gridCol w="646748">
                  <a:extLst>
                    <a:ext uri="{9D8B030D-6E8A-4147-A177-3AD203B41FA5}">
                      <a16:colId xmlns:a16="http://schemas.microsoft.com/office/drawing/2014/main" xmlns="" val="3863144482"/>
                    </a:ext>
                  </a:extLst>
                </a:gridCol>
              </a:tblGrid>
              <a:tr h="17231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j-lt"/>
                        </a:rPr>
                        <a:t>Time (s)</a:t>
                      </a:r>
                      <a:endParaRPr lang="zh-CN" sz="16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Higgs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W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Z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 err="1">
                          <a:effectLst/>
                          <a:latin typeface="+mj-lt"/>
                        </a:rPr>
                        <a:t>tt</a:t>
                      </a:r>
                      <a:endParaRPr lang="zh-CN" sz="16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5696269"/>
                  </a:ext>
                </a:extLst>
              </a:tr>
              <a:tr h="17231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T0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j-lt"/>
                        </a:rPr>
                        <a:t>20</a:t>
                      </a:r>
                      <a:endParaRPr lang="zh-CN" sz="16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j-lt"/>
                        </a:rPr>
                        <a:t>36</a:t>
                      </a:r>
                      <a:endParaRPr lang="zh-CN" sz="16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71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32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327335"/>
                  </a:ext>
                </a:extLst>
              </a:tr>
              <a:tr h="17231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T1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j-lt"/>
                        </a:rPr>
                        <a:t>3</a:t>
                      </a:r>
                      <a:endParaRPr lang="zh-CN" sz="16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3031004"/>
                  </a:ext>
                </a:extLst>
              </a:tr>
              <a:tr h="17231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T2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j-lt"/>
                        </a:rPr>
                        <a:t>2.7</a:t>
                      </a:r>
                      <a:endParaRPr lang="zh-CN" sz="16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j-lt"/>
                        </a:rPr>
                        <a:t>13</a:t>
                      </a:r>
                      <a:endParaRPr lang="zh-CN" sz="16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j-lt"/>
                        </a:rPr>
                        <a:t>20</a:t>
                      </a:r>
                      <a:endParaRPr lang="zh-CN" sz="16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j-lt"/>
                        </a:rPr>
                        <a:t>0.35</a:t>
                      </a:r>
                      <a:endParaRPr lang="zh-CN" sz="16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8019690"/>
                  </a:ext>
                </a:extLst>
              </a:tr>
              <a:tr h="17231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T3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j-lt"/>
                        </a:rPr>
                        <a:t>3</a:t>
                      </a:r>
                      <a:endParaRPr lang="zh-CN" sz="16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3143200"/>
                  </a:ext>
                </a:extLst>
              </a:tr>
              <a:tr h="17231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T4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13.3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6.1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63.8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j-lt"/>
                        </a:rPr>
                        <a:t>14.24</a:t>
                      </a:r>
                      <a:endParaRPr lang="zh-CN" sz="16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9569547"/>
                  </a:ext>
                </a:extLst>
              </a:tr>
              <a:tr h="17231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T5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11.3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j-lt"/>
                        </a:rPr>
                        <a:t>17</a:t>
                      </a:r>
                      <a:endParaRPr lang="zh-CN" sz="16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1.2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j-lt"/>
                        </a:rPr>
                        <a:t>25.6</a:t>
                      </a:r>
                      <a:endParaRPr lang="zh-CN" sz="16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5946336"/>
                  </a:ext>
                </a:extLst>
              </a:tr>
              <a:tr h="17231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XFEL duty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57%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47%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j-lt"/>
                        </a:rPr>
                        <a:t>2%</a:t>
                      </a:r>
                      <a:endParaRPr lang="zh-CN" sz="160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j-lt"/>
                        </a:rPr>
                        <a:t>80%</a:t>
                      </a:r>
                      <a:endParaRPr lang="zh-CN" sz="16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9351314"/>
                  </a:ext>
                </a:extLst>
              </a:tr>
            </a:tbl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2F39F7D-D45E-46D8-AE82-25F1A94AF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455" y="2960948"/>
            <a:ext cx="8132101" cy="1118009"/>
          </a:xfrm>
          <a:prstGeom prst="rect">
            <a:avLst/>
          </a:prstGeom>
          <a:noFill/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9F14AEE-456A-4A25-BA58-2D8E08982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16" y="4160827"/>
            <a:ext cx="2376263" cy="1915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xmlns="" id="{27A10F3A-B4C8-4D0D-9403-D0BA4BC85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5095" y="4078957"/>
            <a:ext cx="2527569" cy="2099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908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F153BA6E-C2C9-46DC-BB0A-0EF537182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151078"/>
            <a:ext cx="6206480" cy="5011434"/>
          </a:xfrm>
        </p:spPr>
        <p:txBody>
          <a:bodyPr>
            <a:normAutofit fontScale="92500" lnSpcReduction="10000"/>
          </a:bodyPr>
          <a:lstStyle/>
          <a:p>
            <a:r>
              <a:rPr lang="en-GB" altLang="zh-CN" dirty="0"/>
              <a:t>Ultra-Stable Double-Bunch Beam Generation for Plasma Wakefield Accelerators Via CSR-Tolerant Isochronous Beamlines</a:t>
            </a:r>
          </a:p>
          <a:p>
            <a:r>
              <a:rPr lang="en-US" altLang="zh-CN" dirty="0"/>
              <a:t>We propose a coherent synchrotron radiation (CSR)-free beam-merging scheme using twin isochronous beamlines that share a common dipole magnet to generate a high-charge double bunch with excellent stability</a:t>
            </a:r>
          </a:p>
          <a:p>
            <a:r>
              <a:rPr lang="en-US" altLang="zh-CN" dirty="0"/>
              <a:t>Numerical simulations indicate that the proposed scheme generates a 5 nC/1 nC electron double bunch with no charge loss, and an introduced inter-bunch timing jitter maintained below ±2 fs.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45CE7C3E-F2E5-4360-9D9E-BD32A5A6B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1405952" cy="72547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Physics design: </a:t>
            </a:r>
            <a:r>
              <a:rPr lang="en-US" altLang="zh-CN" dirty="0">
                <a:solidFill>
                  <a:srgbClr val="0000FF"/>
                </a:solidFill>
                <a:effectLst/>
              </a:rPr>
              <a:t>Double-Bunch Beam Generation for PWFA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239C3DE-9BC2-4F3B-A62C-2A9A1888A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DA76ECF-972C-4664-AFBB-E4D85381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6547D8E-F752-4064-A423-CAE03BCD6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008" y="1163376"/>
            <a:ext cx="5290516" cy="1545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9F22BAC-757E-43B4-9FC6-AA68283C3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066" y="2852936"/>
            <a:ext cx="5202400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395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0ca648c-5c2d-4638-8861-817680722458}"/>
  <p:tag name="TABLE_ENDDRAG_ORIGIN_RECT" val="450*341"/>
  <p:tag name="TABLE_ENDDRAG_RECT" val="449*88*450*34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479527559055,&quot;left&quot;:123.64496062992126,&quot;top&quot;:189.81464566929134,&quot;width&quot;:706.113149606299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479527559055,&quot;left&quot;:123.64496062992126,&quot;top&quot;:189.81464566929134,&quot;width&quot;:706.113149606299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479527559055,&quot;left&quot;:123.64496062992126,&quot;top&quot;:189.81464566929134,&quot;width&quot;:706.113149606299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479527559055,&quot;left&quot;:123.64496062992126,&quot;top&quot;:189.81464566929134,&quot;width&quot;:706.113149606299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479527559055,&quot;left&quot;:123.64496062992126,&quot;top&quot;:189.81464566929134,&quot;width&quot;:706.1131496062992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479527559055,&quot;left&quot;:123.64496062992126,&quot;top&quot;:189.81464566929134,&quot;width&quot;:706.113149606299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479527559055,&quot;left&quot;:123.64496062992126,&quot;top&quot;:189.81464566929134,&quot;width&quot;:706.113149606299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479527559055,&quot;left&quot;:123.64496062992126,&quot;top&quot;:189.81464566929134,&quot;width&quot;:706.113149606299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25*292"/>
  <p:tag name="TABLE_ENDDRAG_RECT" val="632*86*325*2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PP_GENERATETEXT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38*117"/>
  <p:tag name="TABLE_ENDDRAG_RECT" val="360*225*538*1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66*209"/>
  <p:tag name="TABLE_ENDDRAG_RECT" val="621*87*266*20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479527559055,&quot;left&quot;:123.64496062992126,&quot;top&quot;:189.81464566929134,&quot;width&quot;:706.113149606299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479527559055,&quot;left&quot;:123.64496062992126,&quot;top&quot;:189.81464566929134,&quot;width&quot;:706.113149606299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479527559055,&quot;left&quot;:123.64496062992126,&quot;top&quot;:189.81464566929134,&quot;width&quot;:706.113149606299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479527559055,&quot;left&quot;:123.64496062992126,&quot;top&quot;:189.81464566929134,&quot;width&quot;:706.1131496062992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3330</TotalTime>
  <Words>2493</Words>
  <Application>Microsoft Office PowerPoint</Application>
  <PresentationFormat>宽屏</PresentationFormat>
  <Paragraphs>467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2" baseType="lpstr">
      <vt:lpstr>等线</vt:lpstr>
      <vt:lpstr>黑体</vt:lpstr>
      <vt:lpstr>宋体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PowerPoint 演示文稿</vt:lpstr>
      <vt:lpstr>Content</vt:lpstr>
      <vt:lpstr>Introduction: CEPC Linac</vt:lpstr>
      <vt:lpstr>Introduction: EDR target of the CEPC LINAC </vt:lpstr>
      <vt:lpstr>Introduction: EDR target of the CEPC LINAC </vt:lpstr>
      <vt:lpstr>PowerPoint 演示文稿</vt:lpstr>
      <vt:lpstr>Physics design: Survey and plan</vt:lpstr>
      <vt:lpstr>Physics design: High energy XFEL</vt:lpstr>
      <vt:lpstr>Physics design: Double-Bunch Beam Generation for PWFA</vt:lpstr>
      <vt:lpstr>Technical design and verification: S-band spherical cavity pusle compressor and metal load test </vt:lpstr>
      <vt:lpstr>Technical design and verification:  C-band high power test platform plan</vt:lpstr>
      <vt:lpstr>Technical design and verification:  C-band accelerating structure</vt:lpstr>
      <vt:lpstr>Technical design and verification:  C-band accelerating structure</vt:lpstr>
      <vt:lpstr>Technical design and verification:  C-band pulse compressor: Cylinder cavities type TE0,1,15 </vt:lpstr>
      <vt:lpstr>Technical design and verification:  C-band pulse compressor: Spherical cavity type TE1,1,4 </vt:lpstr>
      <vt:lpstr>Technical design and verification:  C-band hybrid power divider design and test</vt:lpstr>
      <vt:lpstr>Technical design and verification:  C-band high directional coupler</vt:lpstr>
      <vt:lpstr>Technical design and verification:  C-band stainless steel metal load</vt:lpstr>
      <vt:lpstr>Technical design and verification:  Linac phase reference line &amp; LLRF</vt:lpstr>
      <vt:lpstr>Technical design and verification:  Linac phase reference line &amp; LLRF</vt:lpstr>
      <vt:lpstr>PowerPoint 演示文稿</vt:lpstr>
      <vt:lpstr>R&amp;D of C-band cryogenic copper accelerating structures</vt:lpstr>
      <vt:lpstr>C-band 20 cells parallel coupling structure design </vt:lpstr>
      <vt:lpstr>Cold test results after tuning</vt:lpstr>
      <vt:lpstr>Preparation for high power test</vt:lpstr>
      <vt:lpstr>High power test results</vt:lpstr>
      <vt:lpstr>Wakefield simulation</vt:lpstr>
      <vt:lpstr>40 cells cryogenic accelerating structure design</vt:lpstr>
      <vt:lpstr>High power test bench at Huairou testing platform</vt:lpstr>
      <vt:lpstr>Summary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23192</cp:lastModifiedBy>
  <cp:revision>2372</cp:revision>
  <cp:lastPrinted>2022-11-06T05:19:00Z</cp:lastPrinted>
  <dcterms:created xsi:type="dcterms:W3CDTF">2012-09-04T11:33:00Z</dcterms:created>
  <dcterms:modified xsi:type="dcterms:W3CDTF">2025-11-06T19:56:39Z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F166EE253E1D4E67A2321379632FDE23_12</vt:lpwstr>
  </property>
  <property fmtid="{D5CDD505-2E9C-101B-9397-08002B2CF9AE}" pid="3" name="KSOProductBuildVer">
    <vt:lpwstr>2052-12.1.0.22529</vt:lpwstr>
  </property>
</Properties>
</file>