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1"/>
  </p:sldMasterIdLst>
  <p:notesMasterIdLst>
    <p:notesMasterId r:id="rId42"/>
  </p:notesMasterIdLst>
  <p:handoutMasterIdLst>
    <p:handoutMasterId r:id="rId43"/>
  </p:handoutMasterIdLst>
  <p:sldIdLst>
    <p:sldId id="4146" r:id="rId2"/>
    <p:sldId id="4083" r:id="rId3"/>
    <p:sldId id="929" r:id="rId4"/>
    <p:sldId id="4157" r:id="rId5"/>
    <p:sldId id="4159" r:id="rId6"/>
    <p:sldId id="936" r:id="rId7"/>
    <p:sldId id="4149" r:id="rId8"/>
    <p:sldId id="4153" r:id="rId9"/>
    <p:sldId id="4156" r:id="rId10"/>
    <p:sldId id="4145" r:id="rId11"/>
    <p:sldId id="4142" r:id="rId12"/>
    <p:sldId id="4163" r:id="rId13"/>
    <p:sldId id="4164" r:id="rId14"/>
    <p:sldId id="4165" r:id="rId15"/>
    <p:sldId id="4166" r:id="rId16"/>
    <p:sldId id="4130" r:id="rId17"/>
    <p:sldId id="4123" r:id="rId18"/>
    <p:sldId id="4126" r:id="rId19"/>
    <p:sldId id="4167" r:id="rId20"/>
    <p:sldId id="4137" r:id="rId21"/>
    <p:sldId id="4138" r:id="rId22"/>
    <p:sldId id="4168" r:id="rId23"/>
    <p:sldId id="4162" r:id="rId24"/>
    <p:sldId id="4160" r:id="rId25"/>
    <p:sldId id="4087" r:id="rId26"/>
    <p:sldId id="4158" r:id="rId27"/>
    <p:sldId id="4096" r:id="rId28"/>
    <p:sldId id="4095" r:id="rId29"/>
    <p:sldId id="4104" r:id="rId30"/>
    <p:sldId id="4105" r:id="rId31"/>
    <p:sldId id="4107" r:id="rId32"/>
    <p:sldId id="4133" r:id="rId33"/>
    <p:sldId id="4134" r:id="rId34"/>
    <p:sldId id="4139" r:id="rId35"/>
    <p:sldId id="4140" r:id="rId36"/>
    <p:sldId id="4141" r:id="rId37"/>
    <p:sldId id="4131" r:id="rId38"/>
    <p:sldId id="4132" r:id="rId39"/>
    <p:sldId id="4136" r:id="rId40"/>
    <p:sldId id="4098" r:id="rId41"/>
  </p:sldIdLst>
  <p:sldSz cx="12179300" cy="6848475"/>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p:defaultTextStyle>
  <p:extLst>
    <p:ext uri="{EFAFB233-063F-42B5-8137-9DF3F51BA10A}">
      <p15:sldGuideLst xmlns:p15="http://schemas.microsoft.com/office/powerpoint/2012/main">
        <p15:guide id="1" orient="horz" pos="2157">
          <p15:clr>
            <a:srgbClr val="A4A3A4"/>
          </p15:clr>
        </p15:guide>
        <p15:guide id="2" pos="38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CA0"/>
    <a:srgbClr val="E96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3AD48A-3F58-8343-B424-5BEC88C7A0B1}" v="24" dt="2024-05-19T13:56:08.96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1"/>
    <p:restoredTop sz="83562" autoAdjust="0"/>
  </p:normalViewPr>
  <p:slideViewPr>
    <p:cSldViewPr snapToGrid="0" snapToObjects="1">
      <p:cViewPr varScale="1">
        <p:scale>
          <a:sx n="83" d="100"/>
          <a:sy n="83" d="100"/>
        </p:scale>
        <p:origin x="544" y="184"/>
      </p:cViewPr>
      <p:guideLst>
        <p:guide orient="horz" pos="2157"/>
        <p:guide pos="38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870CF6-DF5D-9544-A800-5805762FF0E5}" type="datetimeFigureOut">
              <a:rPr lang="fr-FR" smtClean="0"/>
              <a:t>20/05/2024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CD29B1-187E-5643-A5F4-6FB8C32E3A7B}" type="slidenum">
              <a:rPr lang="fr-FR" smtClean="0"/>
              <a:t>‹#›</a:t>
            </a:fld>
            <a:endParaRPr lang="fr-FR"/>
          </a:p>
        </p:txBody>
      </p:sp>
    </p:spTree>
    <p:extLst>
      <p:ext uri="{BB962C8B-B14F-4D97-AF65-F5344CB8AC3E}">
        <p14:creationId xmlns:p14="http://schemas.microsoft.com/office/powerpoint/2010/main" val="644164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59586987"/>
      </p:ext>
    </p:extLst>
  </p:cSld>
  <p:clrMap bg1="lt1" tx1="dk1" bg2="lt2" tx2="dk2" accent1="accent1" accent2="accent2" accent3="accent3" accent4="accent4" accent5="accent5" accent6="accent6" hlink="hlink" folHlink="folHlink"/>
  <p:hf hdr="0" ftr="0" dt="0"/>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1" name="Text Box 3"/>
          <p:cNvSpPr>
            <a:spLocks noGrp="1" noChangeArrowheads="1"/>
          </p:cNvSpPr>
          <p:nvPr>
            <p:ph type="body"/>
          </p:nvPr>
        </p:nvSpPr>
        <p:spPr>
          <a:xfrm>
            <a:off x="1060450" y="4349750"/>
            <a:ext cx="4740275" cy="222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r>
              <a:rPr lang="en-GB" sz="900" dirty="0">
                <a:ea typeface="MS PGothic" charset="0"/>
                <a:cs typeface="MS PGothic" charset="0"/>
              </a:rPr>
              <a:t>Thanks for the invitation to present this topic.</a:t>
            </a:r>
          </a:p>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r>
              <a:rPr lang="en-GB" sz="900" dirty="0">
                <a:ea typeface="MS PGothic" charset="0"/>
                <a:cs typeface="MS PGothic" charset="0"/>
              </a:rPr>
              <a:t>I am doing this talk on behalf of Pantaleo Raimondi and </a:t>
            </a:r>
            <a:r>
              <a:rPr lang="en-GB" sz="900" dirty="0" err="1">
                <a:ea typeface="MS PGothic" charset="0"/>
                <a:cs typeface="MS PGothic" charset="0"/>
              </a:rPr>
              <a:t>Zhandong</a:t>
            </a:r>
            <a:r>
              <a:rPr lang="en-GB" sz="900" dirty="0">
                <a:ea typeface="MS PGothic" charset="0"/>
                <a:cs typeface="MS PGothic" charset="0"/>
              </a:rPr>
              <a:t> Zhang.</a:t>
            </a:r>
          </a:p>
          <a:p>
            <a:pPr marL="0" marR="0" lvl="0" indent="0" defTabSz="457200" eaLnBrk="1" fontAlgn="auto" latinLnBrk="0" hangingPunct="1">
              <a:lnSpc>
                <a:spcPct val="93000"/>
              </a:lnSpc>
              <a:spcBef>
                <a:spcPct val="0"/>
              </a:spcBef>
              <a:spcAft>
                <a:spcPts val="500"/>
              </a:spcAft>
              <a:buClrTx/>
              <a:buSzPct val="45000"/>
              <a:buFontTx/>
              <a:buNone/>
              <a:tabLst>
                <a:tab pos="633413" algn="l"/>
                <a:tab pos="1268413" algn="l"/>
                <a:tab pos="1903413" algn="l"/>
                <a:tab pos="2538413" algn="l"/>
                <a:tab pos="3173413" algn="l"/>
                <a:tab pos="3808413" algn="l"/>
                <a:tab pos="4443413" algn="l"/>
              </a:tabLst>
              <a:defRPr/>
            </a:pPr>
            <a:endParaRPr lang="en-GB" sz="900" dirty="0">
              <a:ea typeface="MS PGothic" charset="0"/>
              <a:cs typeface="MS PGothic" charset="0"/>
            </a:endParaRPr>
          </a:p>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endParaRPr lang="en-US" sz="900" dirty="0">
              <a:ea typeface="MS PGothic" charset="0"/>
              <a:cs typeface="MS PGothic" charset="0"/>
            </a:endParaRPr>
          </a:p>
        </p:txBody>
      </p:sp>
    </p:spTree>
    <p:extLst>
      <p:ext uri="{BB962C8B-B14F-4D97-AF65-F5344CB8AC3E}">
        <p14:creationId xmlns:p14="http://schemas.microsoft.com/office/powerpoint/2010/main" val="114715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operation mode being at 62.5 GeV, we have taken as starting point the Z mode lattice at 45 </a:t>
            </a:r>
            <a:r>
              <a:rPr lang="en-US" dirty="0" err="1"/>
              <a:t>Gev</a:t>
            </a:r>
            <a:r>
              <a:rPr lang="en-US" dirty="0"/>
              <a:t> per beam. </a:t>
            </a:r>
          </a:p>
          <a:p>
            <a:r>
              <a:rPr lang="en-US" dirty="0"/>
              <a:t>In the left figure we could see the entire ring optics and in the left a zoom of the IR optics where I signal in yellow the place of the IP without dispersion in order to get the highest luminosity.</a:t>
            </a:r>
          </a:p>
        </p:txBody>
      </p:sp>
    </p:spTree>
    <p:extLst>
      <p:ext uri="{BB962C8B-B14F-4D97-AF65-F5344CB8AC3E}">
        <p14:creationId xmlns:p14="http://schemas.microsoft.com/office/powerpoint/2010/main" val="306681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implement the </a:t>
            </a:r>
            <a:r>
              <a:rPr lang="en-US" dirty="0" err="1"/>
              <a:t>monchrom</a:t>
            </a:r>
            <a:r>
              <a:rPr lang="en-US" dirty="0"/>
              <a:t> in this lattice FCC-</a:t>
            </a:r>
            <a:r>
              <a:rPr lang="en-US" dirty="0" err="1"/>
              <a:t>ee</a:t>
            </a:r>
            <a:r>
              <a:rPr lang="en-US" dirty="0"/>
              <a:t>??</a:t>
            </a:r>
          </a:p>
          <a:p>
            <a:r>
              <a:rPr lang="en-US" dirty="0"/>
              <a:t>In the case of the horizontal dispersion, is rather direct. We have H-dipoles for crossing angle and local chromaticity correction, Let’s used them: lets mismatch the dispersion. From the parametric study we know we need around 10 cm</a:t>
            </a:r>
          </a:p>
          <a:p>
            <a:endParaRPr lang="en-US" dirty="0"/>
          </a:p>
          <a:p>
            <a:r>
              <a:rPr lang="en-US" dirty="0"/>
              <a:t>In the case of the vertical, given the fact that the vertical beam size is smaller than the horizontal size, 100 times smaller dispersion is needed, this means mm. This means we could use for instance the skew quads around IP located in the Local chromaticity correction system.</a:t>
            </a:r>
          </a:p>
        </p:txBody>
      </p:sp>
    </p:spTree>
    <p:extLst>
      <p:ext uri="{BB962C8B-B14F-4D97-AF65-F5344CB8AC3E}">
        <p14:creationId xmlns:p14="http://schemas.microsoft.com/office/powerpoint/2010/main" val="1200298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horizontal case a procedure in 5 steps have been optimized:</a:t>
            </a:r>
          </a:p>
          <a:p>
            <a:pPr marL="228600" indent="-228600">
              <a:buAutoNum type="arabicParenR"/>
            </a:pPr>
            <a:r>
              <a:rPr lang="en-US" dirty="0"/>
              <a:t>Adding flexibility by more freedom in the dipoles and quadrupoles, and additional chicanes at each upstream and downstream of the IP dispersive region.</a:t>
            </a:r>
          </a:p>
          <a:p>
            <a:pPr marL="228600" indent="-228600">
              <a:buAutoNum type="arabicParenR"/>
            </a:pPr>
            <a:r>
              <a:rPr lang="en-US" dirty="0"/>
              <a:t> smothering process to avoid the </a:t>
            </a:r>
            <a:r>
              <a:rPr lang="en-US" dirty="0" err="1"/>
              <a:t>emiitance</a:t>
            </a:r>
            <a:r>
              <a:rPr lang="en-US" dirty="0"/>
              <a:t> blow-up</a:t>
            </a:r>
          </a:p>
          <a:p>
            <a:pPr marL="228600" indent="-228600">
              <a:buAutoNum type="arabicParenR"/>
            </a:pPr>
            <a:r>
              <a:rPr lang="en-US" dirty="0"/>
              <a:t> Matching the LCCS </a:t>
            </a:r>
            <a:r>
              <a:rPr lang="en-US" dirty="0" err="1"/>
              <a:t>sextupoles</a:t>
            </a:r>
            <a:r>
              <a:rPr lang="en-US" dirty="0"/>
              <a:t> and  exit and entrance of the IR to the standard values.</a:t>
            </a:r>
          </a:p>
        </p:txBody>
      </p:sp>
    </p:spTree>
    <p:extLst>
      <p:ext uri="{BB962C8B-B14F-4D97-AF65-F5344CB8AC3E}">
        <p14:creationId xmlns:p14="http://schemas.microsoft.com/office/powerpoint/2010/main" val="3923748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Compatibility with the orbit of a standard case without dispersion of the IP</a:t>
            </a:r>
          </a:p>
          <a:p>
            <a:r>
              <a:rPr lang="en-US" dirty="0"/>
              <a:t>5) Integration in the main ring in the 4 IPs, LCCS chromaticity correction, arc correction, tune, emittance checking and RF strategy (saw tooth effect) and tracking and DA calculations</a:t>
            </a:r>
          </a:p>
          <a:p>
            <a:r>
              <a:rPr lang="en-US" dirty="0"/>
              <a:t>All the details in the poster tomorrow afternoon.</a:t>
            </a:r>
          </a:p>
        </p:txBody>
      </p:sp>
    </p:spTree>
    <p:extLst>
      <p:ext uri="{BB962C8B-B14F-4D97-AF65-F5344CB8AC3E}">
        <p14:creationId xmlns:p14="http://schemas.microsoft.com/office/powerpoint/2010/main" val="538148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the of vertical dispersion, the procedure is easier given the fact we only need mm. Taking inspiration in the way the solenoidal impact is compensated in the Local chromaticity  correction type of lattice, we have added skew quadrupoles in the Global Hybrid Correction Lattice “a la LCC”  and created the necessary vertical dispersion.</a:t>
            </a:r>
          </a:p>
          <a:p>
            <a:r>
              <a:rPr lang="en-US" dirty="0"/>
              <a:t>Note that we don’t have orbit change in this case!!!</a:t>
            </a:r>
          </a:p>
          <a:p>
            <a:r>
              <a:rPr lang="en-US" dirty="0"/>
              <a:t>The second step is equivalent to the fifth step of the other case.</a:t>
            </a:r>
          </a:p>
        </p:txBody>
      </p:sp>
    </p:spTree>
    <p:extLst>
      <p:ext uri="{BB962C8B-B14F-4D97-AF65-F5344CB8AC3E}">
        <p14:creationId xmlns:p14="http://schemas.microsoft.com/office/powerpoint/2010/main" val="2825453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also combined the two methods by </a:t>
            </a:r>
            <a:r>
              <a:rPr lang="en-US" dirty="0" err="1"/>
              <a:t>matchind</a:t>
            </a:r>
            <a:r>
              <a:rPr lang="en-US" dirty="0"/>
              <a:t> a complete lattice with horizontal and vertical dispersion.</a:t>
            </a:r>
          </a:p>
        </p:txBody>
      </p:sp>
    </p:spTree>
    <p:extLst>
      <p:ext uri="{BB962C8B-B14F-4D97-AF65-F5344CB8AC3E}">
        <p14:creationId xmlns:p14="http://schemas.microsoft.com/office/powerpoint/2010/main" val="1817715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7 lattices taking for the Z mode based and 7 lattices for the ttbar mode has been completed and bench marked with </a:t>
            </a:r>
            <a:r>
              <a:rPr lang="en-US" dirty="0" err="1"/>
              <a:t>MADx</a:t>
            </a:r>
            <a:r>
              <a:rPr lang="en-US" dirty="0"/>
              <a:t> Ans Xsuite codes.</a:t>
            </a:r>
          </a:p>
        </p:txBody>
      </p:sp>
    </p:spTree>
    <p:extLst>
      <p:ext uri="{BB962C8B-B14F-4D97-AF65-F5344CB8AC3E}">
        <p14:creationId xmlns:p14="http://schemas.microsoft.com/office/powerpoint/2010/main" val="2078205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 performance calculation has been completed for all the cases with and without BS.</a:t>
            </a:r>
          </a:p>
          <a:p>
            <a:r>
              <a:rPr kumimoji="1" lang="en-US" altLang="zh-CN" dirty="0"/>
              <a:t>In the 2 first columns we found for comparison the 45.6 case in the first one and the scaling in energy not optimized in the second. The green are the </a:t>
            </a:r>
            <a:r>
              <a:rPr kumimoji="1" lang="en-US" altLang="zh-CN" dirty="0" err="1"/>
              <a:t>monochrom</a:t>
            </a:r>
            <a:r>
              <a:rPr kumimoji="1" lang="en-US" altLang="zh-CN" dirty="0"/>
              <a:t> and the grey the standard.</a:t>
            </a:r>
          </a:p>
          <a:p>
            <a:r>
              <a:rPr kumimoji="1" lang="en-US" altLang="zh-CN" dirty="0"/>
              <a:t>In the red boxes the CM energy spread and the monochrome factor achieved.</a:t>
            </a:r>
            <a:endParaRPr kumimoji="1" lang="zh-CN" altLang="en-US" dirty="0"/>
          </a:p>
        </p:txBody>
      </p:sp>
      <p:sp>
        <p:nvSpPr>
          <p:cNvPr id="4" name="灯片编号占位符 3"/>
          <p:cNvSpPr>
            <a:spLocks noGrp="1"/>
          </p:cNvSpPr>
          <p:nvPr>
            <p:ph type="sldNum" sz="quarter" idx="5"/>
          </p:nvPr>
        </p:nvSpPr>
        <p:spPr/>
        <p:txBody>
          <a:bodyPr/>
          <a:lstStyle/>
          <a:p>
            <a:fld id="{7EBB04F0-A7BD-4A3A-B66F-04D3E0DE1E53}" type="slidenum">
              <a:rPr lang="zh-CN" altLang="en-US" smtClean="0"/>
              <a:t>17</a:t>
            </a:fld>
            <a:endParaRPr lang="zh-CN" altLang="en-US"/>
          </a:p>
        </p:txBody>
      </p:sp>
    </p:spTree>
    <p:extLst>
      <p:ext uri="{BB962C8B-B14F-4D97-AF65-F5344CB8AC3E}">
        <p14:creationId xmlns:p14="http://schemas.microsoft.com/office/powerpoint/2010/main" val="685543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4D220-9768-5001-1143-58A33235A50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2105FBF-BB5F-FCE7-3674-B1BCC1B49EA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7320950-7E8E-6EC9-6FDA-9AE1299419F3}"/>
              </a:ext>
            </a:extLst>
          </p:cNvPr>
          <p:cNvSpPr>
            <a:spLocks noGrp="1"/>
          </p:cNvSpPr>
          <p:nvPr>
            <p:ph type="body" idx="1"/>
          </p:nvPr>
        </p:nvSpPr>
        <p:spPr/>
        <p:txBody>
          <a:bodyPr/>
          <a:lstStyle/>
          <a:p>
            <a:r>
              <a:rPr kumimoji="1" lang="en-US" altLang="zh-CN" dirty="0"/>
              <a:t>Similar for the ttbar lattice, main difference is the vertical emittance in the arcs!!!</a:t>
            </a:r>
          </a:p>
          <a:p>
            <a:r>
              <a:rPr kumimoji="1" lang="en-US" altLang="zh-CN" dirty="0"/>
              <a:t>We obtain in this case lower CM energy spread!!!</a:t>
            </a:r>
            <a:endParaRPr kumimoji="1" lang="zh-CN" altLang="en-US" dirty="0"/>
          </a:p>
        </p:txBody>
      </p:sp>
      <p:sp>
        <p:nvSpPr>
          <p:cNvPr id="4" name="灯片编号占位符 3">
            <a:extLst>
              <a:ext uri="{FF2B5EF4-FFF2-40B4-BE49-F238E27FC236}">
                <a16:creationId xmlns:a16="http://schemas.microsoft.com/office/drawing/2014/main" id="{3C3BAEA3-9207-1EC8-6686-606127579F6C}"/>
              </a:ext>
            </a:extLst>
          </p:cNvPr>
          <p:cNvSpPr>
            <a:spLocks noGrp="1"/>
          </p:cNvSpPr>
          <p:nvPr>
            <p:ph type="sldNum" sz="quarter" idx="5"/>
          </p:nvPr>
        </p:nvSpPr>
        <p:spPr/>
        <p:txBody>
          <a:bodyPr/>
          <a:lstStyle/>
          <a:p>
            <a:fld id="{7EBB04F0-A7BD-4A3A-B66F-04D3E0DE1E53}" type="slidenum">
              <a:rPr lang="zh-CN" altLang="en-US" smtClean="0"/>
              <a:t>18</a:t>
            </a:fld>
            <a:endParaRPr lang="zh-CN" altLang="en-US"/>
          </a:p>
        </p:txBody>
      </p:sp>
    </p:spTree>
    <p:extLst>
      <p:ext uri="{BB962C8B-B14F-4D97-AF65-F5344CB8AC3E}">
        <p14:creationId xmlns:p14="http://schemas.microsoft.com/office/powerpoint/2010/main" val="3200495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Luminosity and the CM energy spread has also been calculated with Guinea Pig in the Z mode based lattice</a:t>
            </a:r>
          </a:p>
          <a:p>
            <a:r>
              <a:rPr lang="en-US" dirty="0"/>
              <a:t>In that case we have also calculated with and without Crab cavities, this means head-on or with crossing angle., as illustrated in the top right figure.</a:t>
            </a:r>
          </a:p>
          <a:p>
            <a:r>
              <a:rPr lang="en-US" dirty="0"/>
              <a:t>The plots show the comparison between the </a:t>
            </a:r>
            <a:r>
              <a:rPr lang="en-US" dirty="0" err="1"/>
              <a:t>monochrom</a:t>
            </a:r>
            <a:r>
              <a:rPr lang="en-US" dirty="0"/>
              <a:t> in red and the standard in blue in the left. The right bottom shows the comparison between the two monochrome modes w/wo crab cavities.</a:t>
            </a:r>
          </a:p>
        </p:txBody>
      </p:sp>
    </p:spTree>
    <p:extLst>
      <p:ext uri="{BB962C8B-B14F-4D97-AF65-F5344CB8AC3E}">
        <p14:creationId xmlns:p14="http://schemas.microsoft.com/office/powerpoint/2010/main" val="63658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noProof="0" dirty="0"/>
              <a:t>I will introduce first the concept of </a:t>
            </a:r>
            <a:r>
              <a:rPr lang="en-US" noProof="0" dirty="0" err="1"/>
              <a:t>monochromatization</a:t>
            </a:r>
            <a:r>
              <a:rPr lang="en-US" noProof="0" dirty="0"/>
              <a:t>, for low and high-energy colliders . I will focus in the Future </a:t>
            </a:r>
            <a:r>
              <a:rPr lang="en-US" noProof="0" dirty="0" err="1"/>
              <a:t>e+e</a:t>
            </a:r>
            <a:r>
              <a:rPr lang="en-US" noProof="0" dirty="0"/>
              <a:t>- high-energy Circular Collider at CERN.</a:t>
            </a:r>
          </a:p>
          <a:p>
            <a:pPr marL="0" marR="0" lvl="0" indent="0" defTabSz="457200" eaLnBrk="1" fontAlgn="auto" latinLnBrk="0" hangingPunct="1">
              <a:lnSpc>
                <a:spcPct val="100000"/>
              </a:lnSpc>
              <a:spcBef>
                <a:spcPts val="0"/>
              </a:spcBef>
              <a:spcAft>
                <a:spcPts val="0"/>
              </a:spcAft>
              <a:buClrTx/>
              <a:buSzTx/>
              <a:buFontTx/>
              <a:buNone/>
              <a:tabLst/>
              <a:defRPr/>
            </a:pPr>
            <a:r>
              <a:rPr lang="en-US" noProof="0" dirty="0"/>
              <a:t>I will explain the physics motivation for these new mode of operation, how we have implemented in the FCC-</a:t>
            </a:r>
            <a:r>
              <a:rPr lang="en-US" noProof="0" dirty="0" err="1"/>
              <a:t>ee</a:t>
            </a:r>
            <a:r>
              <a:rPr lang="en-US" noProof="0" dirty="0"/>
              <a:t>, and some perspectives</a:t>
            </a:r>
          </a:p>
          <a:p>
            <a:pPr marL="0" marR="0" lvl="0" indent="0" defTabSz="457200" eaLnBrk="1" fontAlgn="auto" latinLnBrk="0" hangingPunct="1">
              <a:lnSpc>
                <a:spcPct val="100000"/>
              </a:lnSpc>
              <a:spcBef>
                <a:spcPts val="0"/>
              </a:spcBef>
              <a:spcAft>
                <a:spcPts val="0"/>
              </a:spcAft>
              <a:buClrTx/>
              <a:buSzTx/>
              <a:buFontTx/>
              <a:buNone/>
              <a:tabLst/>
              <a:defRPr/>
            </a:pPr>
            <a:endParaRPr lang="en-US" noProof="0" dirty="0"/>
          </a:p>
        </p:txBody>
      </p:sp>
    </p:spTree>
    <p:extLst>
      <p:ext uri="{BB962C8B-B14F-4D97-AF65-F5344CB8AC3E}">
        <p14:creationId xmlns:p14="http://schemas.microsoft.com/office/powerpoint/2010/main" val="319907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Tables summarize all the values. Confirming that the ttbar lattice achieve better performances.</a:t>
            </a:r>
            <a:endParaRPr kumimoji="1" lang="zh-CN" altLang="en-US" dirty="0"/>
          </a:p>
        </p:txBody>
      </p:sp>
      <p:sp>
        <p:nvSpPr>
          <p:cNvPr id="4" name="灯片编号占位符 3"/>
          <p:cNvSpPr>
            <a:spLocks noGrp="1"/>
          </p:cNvSpPr>
          <p:nvPr>
            <p:ph type="sldNum" sz="quarter" idx="5"/>
          </p:nvPr>
        </p:nvSpPr>
        <p:spPr/>
        <p:txBody>
          <a:bodyPr/>
          <a:lstStyle/>
          <a:p>
            <a:fld id="{7EBB04F0-A7BD-4A3A-B66F-04D3E0DE1E53}" type="slidenum">
              <a:rPr lang="zh-CN" altLang="en-US" smtClean="0"/>
              <a:t>20</a:t>
            </a:fld>
            <a:endParaRPr lang="zh-CN" altLang="en-US"/>
          </a:p>
        </p:txBody>
      </p:sp>
    </p:spTree>
    <p:extLst>
      <p:ext uri="{BB962C8B-B14F-4D97-AF65-F5344CB8AC3E}">
        <p14:creationId xmlns:p14="http://schemas.microsoft.com/office/powerpoint/2010/main" val="3334489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With these new parameters we have re-calculated the associated upper limits contours of the electron Yukawa coupling.</a:t>
            </a:r>
          </a:p>
          <a:p>
            <a:r>
              <a:rPr kumimoji="1" lang="en-US" altLang="zh-CN" dirty="0"/>
              <a:t>Obtaining the light blue curve for the Z mode and the yellow for the ttbar </a:t>
            </a:r>
            <a:r>
              <a:rPr kumimoji="1" lang="en-US" altLang="zh-CN" dirty="0" err="1"/>
              <a:t>mde</a:t>
            </a:r>
            <a:r>
              <a:rPr kumimoji="1" lang="en-US" altLang="zh-CN" dirty="0"/>
              <a:t>.</a:t>
            </a:r>
          </a:p>
          <a:p>
            <a:r>
              <a:rPr kumimoji="1" lang="en-US" altLang="zh-CN" dirty="0"/>
              <a:t>Best performance is for the mixed ttbar mode.</a:t>
            </a:r>
          </a:p>
          <a:p>
            <a:r>
              <a:rPr kumimoji="1" lang="en-US" altLang="zh-CN" dirty="0"/>
              <a:t>Re-optimization with this more realistic parameters is in progress to obtain better performances.</a:t>
            </a:r>
            <a:endParaRPr kumimoji="1" lang="zh-CN" altLang="en-US" dirty="0"/>
          </a:p>
        </p:txBody>
      </p:sp>
      <p:sp>
        <p:nvSpPr>
          <p:cNvPr id="4" name="灯片编号占位符 3"/>
          <p:cNvSpPr>
            <a:spLocks noGrp="1"/>
          </p:cNvSpPr>
          <p:nvPr>
            <p:ph type="sldNum" sz="quarter" idx="5"/>
          </p:nvPr>
        </p:nvSpPr>
        <p:spPr/>
        <p:txBody>
          <a:bodyPr/>
          <a:lstStyle/>
          <a:p>
            <a:fld id="{7EBB04F0-A7BD-4A3A-B66F-04D3E0DE1E53}" type="slidenum">
              <a:rPr lang="zh-CN" altLang="en-US" smtClean="0"/>
              <a:t>21</a:t>
            </a:fld>
            <a:endParaRPr lang="zh-CN" altLang="en-US"/>
          </a:p>
        </p:txBody>
      </p:sp>
    </p:spTree>
    <p:extLst>
      <p:ext uri="{BB962C8B-B14F-4D97-AF65-F5344CB8AC3E}">
        <p14:creationId xmlns:p14="http://schemas.microsoft.com/office/powerpoint/2010/main" val="2035812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190625" y="877888"/>
            <a:ext cx="4475163" cy="3165475"/>
          </a:xfrm>
          <a:prstGeom prst="rect">
            <a:avLst/>
          </a:prstGeom>
          <a:solidFill>
            <a:srgbClr val="FFFFFF"/>
          </a:solidFill>
          <a:ln w="9525">
            <a:solidFill>
              <a:srgbClr val="000000"/>
            </a:solidFill>
            <a:miter lim="800000"/>
            <a:headEnd/>
            <a:tailEnd/>
          </a:ln>
        </p:spPr>
        <p:txBody>
          <a:bodyPr wrap="none" lIns="80184" tIns="40092" rIns="80184" bIns="40092" anchor="ctr"/>
          <a:lstStyle>
            <a:lvl1pPr defTabSz="393700" eaLnBrk="0" hangingPunct="0">
              <a:defRPr sz="2400">
                <a:solidFill>
                  <a:schemeClr val="tx1"/>
                </a:solidFill>
                <a:latin typeface="Arial" charset="0"/>
                <a:ea typeface="MS PGothic" charset="0"/>
                <a:cs typeface="MS PGothic" charset="0"/>
              </a:defRPr>
            </a:lvl1pPr>
            <a:lvl2pPr marL="742950" indent="-285750" defTabSz="393700" eaLnBrk="0" hangingPunct="0">
              <a:defRPr sz="2400">
                <a:solidFill>
                  <a:schemeClr val="tx1"/>
                </a:solidFill>
                <a:latin typeface="Arial" charset="0"/>
                <a:ea typeface="MS PGothic" charset="0"/>
                <a:cs typeface="MS PGothic" charset="0"/>
              </a:defRPr>
            </a:lvl2pPr>
            <a:lvl3pPr marL="1143000" indent="-228600" defTabSz="393700" eaLnBrk="0" hangingPunct="0">
              <a:defRPr sz="2400">
                <a:solidFill>
                  <a:schemeClr val="tx1"/>
                </a:solidFill>
                <a:latin typeface="Arial" charset="0"/>
                <a:ea typeface="MS PGothic" charset="0"/>
                <a:cs typeface="MS PGothic" charset="0"/>
              </a:defRPr>
            </a:lvl3pPr>
            <a:lvl4pPr marL="1600200" indent="-228600" defTabSz="393700" eaLnBrk="0" hangingPunct="0">
              <a:defRPr sz="2400">
                <a:solidFill>
                  <a:schemeClr val="tx1"/>
                </a:solidFill>
                <a:latin typeface="Arial" charset="0"/>
                <a:ea typeface="MS PGothic" charset="0"/>
                <a:cs typeface="MS PGothic" charset="0"/>
              </a:defRPr>
            </a:lvl4pPr>
            <a:lvl5pPr marL="2057400" indent="-228600" defTabSz="393700" eaLnBrk="0" hangingPunct="0">
              <a:defRPr sz="2400">
                <a:solidFill>
                  <a:schemeClr val="tx1"/>
                </a:solidFill>
                <a:latin typeface="Arial" charset="0"/>
                <a:ea typeface="MS PGothic" charset="0"/>
                <a:cs typeface="MS PGothic" charset="0"/>
              </a:defRPr>
            </a:lvl5pPr>
            <a:lvl6pPr marL="25146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fontAlgn="base" hangingPunct="1">
              <a:spcBef>
                <a:spcPct val="0"/>
              </a:spcBef>
              <a:spcAft>
                <a:spcPct val="0"/>
              </a:spcAft>
            </a:pPr>
            <a:endParaRPr lang="es-ES_tradnl" sz="700" b="1" kern="1200">
              <a:solidFill>
                <a:srgbClr val="000000"/>
              </a:solidFill>
            </a:endParaRPr>
          </a:p>
        </p:txBody>
      </p:sp>
      <p:sp>
        <p:nvSpPr>
          <p:cNvPr id="78851" name="Text Box 3"/>
          <p:cNvSpPr>
            <a:spLocks noGrp="1" noChangeArrowheads="1"/>
          </p:cNvSpPr>
          <p:nvPr>
            <p:ph type="body"/>
          </p:nvPr>
        </p:nvSpPr>
        <p:spPr>
          <a:xfrm>
            <a:off x="1060450" y="4349750"/>
            <a:ext cx="4740275" cy="222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r>
              <a:rPr lang="en-GB" sz="900" dirty="0">
                <a:ea typeface="MS PGothic" charset="0"/>
                <a:cs typeface="MS PGothic" charset="0"/>
              </a:rPr>
              <a:t>This work is the result of multiple discussions with the brave monochrome collaborators during these last 3 years.</a:t>
            </a:r>
          </a:p>
          <a:p>
            <a:pPr marL="0" marR="0" lvl="0" indent="0" defTabSz="457200" eaLnBrk="1" fontAlgn="auto" latinLnBrk="0" hangingPunct="1">
              <a:lnSpc>
                <a:spcPct val="93000"/>
              </a:lnSpc>
              <a:spcBef>
                <a:spcPct val="0"/>
              </a:spcBef>
              <a:spcAft>
                <a:spcPts val="500"/>
              </a:spcAft>
              <a:buClrTx/>
              <a:buSzPct val="45000"/>
              <a:buFontTx/>
              <a:buNone/>
              <a:tabLst>
                <a:tab pos="633413" algn="l"/>
                <a:tab pos="1268413" algn="l"/>
                <a:tab pos="1903413" algn="l"/>
                <a:tab pos="2538413" algn="l"/>
                <a:tab pos="3173413" algn="l"/>
                <a:tab pos="3808413" algn="l"/>
                <a:tab pos="4443413" algn="l"/>
              </a:tabLst>
              <a:defRPr/>
            </a:pPr>
            <a:r>
              <a:rPr lang="en-GB" sz="900" dirty="0">
                <a:ea typeface="MS PGothic" charset="0"/>
                <a:cs typeface="MS PGothic" charset="0"/>
              </a:rPr>
              <a:t> </a:t>
            </a:r>
          </a:p>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endParaRPr lang="en-US" sz="900" dirty="0">
              <a:ea typeface="MS PGothic" charset="0"/>
              <a:cs typeface="MS PGothic" charset="0"/>
            </a:endParaRPr>
          </a:p>
        </p:txBody>
      </p:sp>
    </p:spTree>
    <p:extLst>
      <p:ext uri="{BB962C8B-B14F-4D97-AF65-F5344CB8AC3E}">
        <p14:creationId xmlns:p14="http://schemas.microsoft.com/office/powerpoint/2010/main" val="3282666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190625" y="877888"/>
            <a:ext cx="4475163" cy="3165475"/>
          </a:xfrm>
          <a:prstGeom prst="rect">
            <a:avLst/>
          </a:prstGeom>
          <a:solidFill>
            <a:srgbClr val="FFFFFF"/>
          </a:solidFill>
          <a:ln w="9525">
            <a:solidFill>
              <a:srgbClr val="000000"/>
            </a:solidFill>
            <a:miter lim="800000"/>
            <a:headEnd/>
            <a:tailEnd/>
          </a:ln>
        </p:spPr>
        <p:txBody>
          <a:bodyPr wrap="none" lIns="80184" tIns="40092" rIns="80184" bIns="40092" anchor="ctr"/>
          <a:lstStyle>
            <a:lvl1pPr defTabSz="393700" eaLnBrk="0" hangingPunct="0">
              <a:defRPr sz="2400">
                <a:solidFill>
                  <a:schemeClr val="tx1"/>
                </a:solidFill>
                <a:latin typeface="Arial" charset="0"/>
                <a:ea typeface="MS PGothic" charset="0"/>
                <a:cs typeface="MS PGothic" charset="0"/>
              </a:defRPr>
            </a:lvl1pPr>
            <a:lvl2pPr marL="742950" indent="-285750" defTabSz="393700" eaLnBrk="0" hangingPunct="0">
              <a:defRPr sz="2400">
                <a:solidFill>
                  <a:schemeClr val="tx1"/>
                </a:solidFill>
                <a:latin typeface="Arial" charset="0"/>
                <a:ea typeface="MS PGothic" charset="0"/>
                <a:cs typeface="MS PGothic" charset="0"/>
              </a:defRPr>
            </a:lvl2pPr>
            <a:lvl3pPr marL="1143000" indent="-228600" defTabSz="393700" eaLnBrk="0" hangingPunct="0">
              <a:defRPr sz="2400">
                <a:solidFill>
                  <a:schemeClr val="tx1"/>
                </a:solidFill>
                <a:latin typeface="Arial" charset="0"/>
                <a:ea typeface="MS PGothic" charset="0"/>
                <a:cs typeface="MS PGothic" charset="0"/>
              </a:defRPr>
            </a:lvl3pPr>
            <a:lvl4pPr marL="1600200" indent="-228600" defTabSz="393700" eaLnBrk="0" hangingPunct="0">
              <a:defRPr sz="2400">
                <a:solidFill>
                  <a:schemeClr val="tx1"/>
                </a:solidFill>
                <a:latin typeface="Arial" charset="0"/>
                <a:ea typeface="MS PGothic" charset="0"/>
                <a:cs typeface="MS PGothic" charset="0"/>
              </a:defRPr>
            </a:lvl4pPr>
            <a:lvl5pPr marL="2057400" indent="-228600" defTabSz="393700" eaLnBrk="0" hangingPunct="0">
              <a:defRPr sz="2400">
                <a:solidFill>
                  <a:schemeClr val="tx1"/>
                </a:solidFill>
                <a:latin typeface="Arial" charset="0"/>
                <a:ea typeface="MS PGothic" charset="0"/>
                <a:cs typeface="MS PGothic" charset="0"/>
              </a:defRPr>
            </a:lvl5pPr>
            <a:lvl6pPr marL="25146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fontAlgn="base" hangingPunct="1">
              <a:spcBef>
                <a:spcPct val="0"/>
              </a:spcBef>
              <a:spcAft>
                <a:spcPct val="0"/>
              </a:spcAft>
            </a:pPr>
            <a:endParaRPr lang="es-ES_tradnl" sz="700" b="1" kern="1200">
              <a:solidFill>
                <a:srgbClr val="000000"/>
              </a:solidFill>
            </a:endParaRPr>
          </a:p>
        </p:txBody>
      </p:sp>
      <p:sp>
        <p:nvSpPr>
          <p:cNvPr id="78851" name="Text Box 3"/>
          <p:cNvSpPr>
            <a:spLocks noGrp="1" noChangeArrowheads="1"/>
          </p:cNvSpPr>
          <p:nvPr>
            <p:ph type="body"/>
          </p:nvPr>
        </p:nvSpPr>
        <p:spPr>
          <a:xfrm>
            <a:off x="1060450" y="4349750"/>
            <a:ext cx="4740275" cy="222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defTabSz="457200" eaLnBrk="1" fontAlgn="auto" latinLnBrk="0" hangingPunct="1">
              <a:lnSpc>
                <a:spcPct val="93000"/>
              </a:lnSpc>
              <a:spcBef>
                <a:spcPct val="0"/>
              </a:spcBef>
              <a:spcAft>
                <a:spcPts val="500"/>
              </a:spcAft>
              <a:buClrTx/>
              <a:buSzPct val="45000"/>
              <a:buFontTx/>
              <a:buNone/>
              <a:tabLst>
                <a:tab pos="633413" algn="l"/>
                <a:tab pos="1268413" algn="l"/>
                <a:tab pos="1903413" algn="l"/>
                <a:tab pos="2538413" algn="l"/>
                <a:tab pos="3173413" algn="l"/>
                <a:tab pos="3808413" algn="l"/>
                <a:tab pos="4443413" algn="l"/>
              </a:tabLst>
              <a:defRPr/>
            </a:pPr>
            <a:endParaRPr lang="en-GB" sz="900" dirty="0">
              <a:ea typeface="MS PGothic" charset="0"/>
              <a:cs typeface="MS PGothic" charset="0"/>
            </a:endParaRPr>
          </a:p>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endParaRPr lang="en-US" sz="900" dirty="0">
              <a:ea typeface="MS PGothic" charset="0"/>
              <a:cs typeface="MS PGothic" charset="0"/>
            </a:endParaRPr>
          </a:p>
        </p:txBody>
      </p:sp>
    </p:spTree>
    <p:extLst>
      <p:ext uri="{BB962C8B-B14F-4D97-AF65-F5344CB8AC3E}">
        <p14:creationId xmlns:p14="http://schemas.microsoft.com/office/powerpoint/2010/main" val="3498672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824126B-5C93-9D40-B9EC-54F398EEDE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540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540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540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540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4CF853D-AE1F-2842-BCA7-0426D024E99A}" type="slidenum">
              <a:rPr lang="es-ES" altLang="fr-FR" sz="1300">
                <a:latin typeface="Times New Roman" panose="02020603050405020304" pitchFamily="18" charset="0"/>
              </a:rPr>
              <a:pPr eaLnBrk="1" hangingPunct="1"/>
              <a:t>25</a:t>
            </a:fld>
            <a:endParaRPr lang="es-ES" altLang="fr-FR" sz="1300">
              <a:latin typeface="Times New Roman" panose="02020603050405020304" pitchFamily="18" charset="0"/>
            </a:endParaRPr>
          </a:p>
        </p:txBody>
      </p:sp>
      <p:sp>
        <p:nvSpPr>
          <p:cNvPr id="24579" name="Text Box 1">
            <a:extLst>
              <a:ext uri="{FF2B5EF4-FFF2-40B4-BE49-F238E27FC236}">
                <a16:creationId xmlns:a16="http://schemas.microsoft.com/office/drawing/2014/main" id="{7BF79ECD-1F5E-F541-9183-ABEC8C30ED93}"/>
              </a:ext>
            </a:extLst>
          </p:cNvPr>
          <p:cNvSpPr txBox="1">
            <a:spLocks noChangeArrowheads="1"/>
          </p:cNvSpPr>
          <p:nvPr/>
        </p:nvSpPr>
        <p:spPr bwMode="auto">
          <a:xfrm>
            <a:off x="1143000" y="728663"/>
            <a:ext cx="4572000" cy="364172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fr-FR" sz="1800"/>
          </a:p>
        </p:txBody>
      </p:sp>
      <mc:AlternateContent xmlns:mc="http://schemas.openxmlformats.org/markup-compatibility/2006" xmlns:a14="http://schemas.microsoft.com/office/drawing/2010/main">
        <mc:Choice Requires="a14">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algn="just">
                  <a:lnSpc>
                    <a:spcPct val="106000"/>
                  </a:lnSpc>
                </a:pPr>
                <a:endParaRPr lang="en-GB" sz="900" dirty="0">
                  <a:solidFill>
                    <a:srgbClr val="191919"/>
                  </a:solidFill>
                  <a:effectLst/>
                  <a:latin typeface="Times New Roman" panose="02020603050405020304" pitchFamily="18" charset="0"/>
                  <a:ea typeface="Times New Roman" panose="02020603050405020304" pitchFamily="18" charset="0"/>
                </a:endParaRPr>
              </a:p>
              <a:p>
                <a:pPr algn="just">
                  <a:lnSpc>
                    <a:spcPct val="106000"/>
                  </a:lnSpc>
                </a:pPr>
                <a:endParaRPr lang="en-GB" sz="1800" dirty="0">
                  <a:solidFill>
                    <a:srgbClr val="191919"/>
                  </a:solidFill>
                  <a:effectLst/>
                  <a:latin typeface="Times New Roman" panose="02020603050405020304" pitchFamily="18" charset="0"/>
                  <a:ea typeface="Times New Roman" panose="02020603050405020304" pitchFamily="18" charset="0"/>
                </a:endParaRP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To achieve this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a:t>
                </a:r>
                <a:r>
                  <a:rPr lang="en-GB" sz="1800" b="1" dirty="0">
                    <a:solidFill>
                      <a:srgbClr val="191919"/>
                    </a:solidFill>
                    <a:effectLst/>
                    <a:latin typeface="Times New Roman" panose="02020603050405020304" pitchFamily="18" charset="0"/>
                    <a:ea typeface="Times New Roman" panose="02020603050405020304" pitchFamily="18" charset="0"/>
                  </a:rPr>
                  <a:t>opposite correlations between the transverse spatial position and the energy deviation </a:t>
                </a:r>
                <a:r>
                  <a:rPr lang="en-GB" sz="1800" dirty="0">
                    <a:solidFill>
                      <a:srgbClr val="191919"/>
                    </a:solidFill>
                    <a:effectLst/>
                    <a:latin typeface="Times New Roman" panose="02020603050405020304" pitchFamily="18" charset="0"/>
                    <a:ea typeface="Times New Roman" panose="02020603050405020304" pitchFamily="18" charset="0"/>
                  </a:rPr>
                  <a:t>are induced in the colliding beams as sketched in right</a:t>
                </a:r>
                <a:r>
                  <a:rPr lang="en-GB" sz="1800" baseline="0" dirty="0">
                    <a:solidFill>
                      <a:srgbClr val="191919"/>
                    </a:solidFill>
                    <a:effectLst/>
                    <a:latin typeface="Times New Roman" panose="02020603050405020304" pitchFamily="18" charset="0"/>
                    <a:ea typeface="Times New Roman" panose="02020603050405020304" pitchFamily="18" charset="0"/>
                  </a:rPr>
                  <a:t> </a:t>
                </a:r>
                <a:r>
                  <a:rPr lang="en-GB" sz="1800" dirty="0">
                    <a:solidFill>
                      <a:srgbClr val="4F81BD"/>
                    </a:solidFill>
                    <a:effectLst/>
                    <a:latin typeface="Times New Roman" panose="02020603050405020304" pitchFamily="18" charset="0"/>
                    <a:ea typeface="Times New Roman" panose="02020603050405020304" pitchFamily="18" charset="0"/>
                  </a:rPr>
                  <a:t>Figure</a:t>
                </a:r>
                <a:r>
                  <a:rPr lang="en-GB" sz="1800" dirty="0">
                    <a:solidFill>
                      <a:srgbClr val="191919"/>
                    </a:solidFill>
                    <a:effectLst/>
                    <a:latin typeface="Times New Roman" panose="02020603050405020304" pitchFamily="18" charset="0"/>
                    <a:ea typeface="Times New Roman" panose="02020603050405020304" pitchFamily="18" charset="0"/>
                  </a:rPr>
                  <a:t>. In </a:t>
                </a:r>
                <a:r>
                  <a:rPr lang="en-GB" sz="1800" b="1" dirty="0">
                    <a:solidFill>
                      <a:srgbClr val="191919"/>
                    </a:solidFill>
                    <a:effectLst/>
                    <a:latin typeface="Times New Roman" panose="02020603050405020304" pitchFamily="18" charset="0"/>
                    <a:ea typeface="Times New Roman" panose="02020603050405020304" pitchFamily="18" charset="0"/>
                  </a:rPr>
                  <a:t>beam-optics terms</a:t>
                </a:r>
                <a:r>
                  <a:rPr lang="en-GB" sz="1800" dirty="0">
                    <a:solidFill>
                      <a:srgbClr val="191919"/>
                    </a:solidFill>
                    <a:effectLst/>
                    <a:latin typeface="Times New Roman" panose="02020603050405020304" pitchFamily="18" charset="0"/>
                    <a:ea typeface="Times New Roman" panose="02020603050405020304" pitchFamily="18" charset="0"/>
                  </a:rPr>
                  <a:t>, this requires generating a </a:t>
                </a:r>
                <a:r>
                  <a:rPr lang="en-GB" sz="1800" b="1" dirty="0">
                    <a:solidFill>
                      <a:srgbClr val="191919"/>
                    </a:solidFill>
                    <a:effectLst/>
                    <a:latin typeface="Times New Roman" panose="02020603050405020304" pitchFamily="18" charset="0"/>
                    <a:ea typeface="Times New Roman" panose="02020603050405020304" pitchFamily="18" charset="0"/>
                  </a:rPr>
                  <a:t>dispersion function </a:t>
                </a:r>
                <a:r>
                  <a:rPr lang="en-GB" sz="1800" dirty="0">
                    <a:solidFill>
                      <a:srgbClr val="191919"/>
                    </a:solidFill>
                    <a:effectLst/>
                    <a:latin typeface="Times New Roman" panose="02020603050405020304" pitchFamily="18" charset="0"/>
                    <a:ea typeface="Times New Roman" panose="02020603050405020304" pitchFamily="18" charset="0"/>
                  </a:rPr>
                  <a:t>of opposite signs for the two beams, at the Interaction Point (IP). </a:t>
                </a:r>
                <a:r>
                  <a:rPr lang="en-GB" sz="1800" dirty="0">
                    <a:solidFill>
                      <a:srgbClr val="000001"/>
                    </a:solidFill>
                    <a:effectLst/>
                    <a:latin typeface="Times New Roman" panose="02020603050405020304" pitchFamily="18" charset="0"/>
                    <a:ea typeface="Times New Roman" panose="02020603050405020304" pitchFamily="18" charset="0"/>
                  </a:rPr>
                  <a:t>Nonzero dispersion function at the IP will contribute to enlarge the IP transverse beam size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x</a:t>
                </a:r>
                <a:r>
                  <a:rPr lang="en-GB" sz="1800" dirty="0">
                    <a:solidFill>
                      <a:srgbClr val="191919"/>
                    </a:solidFill>
                    <a:effectLst/>
                    <a:latin typeface="Times New Roman" panose="02020603050405020304" pitchFamily="18" charset="0"/>
                    <a:ea typeface="Times New Roman" panose="02020603050405020304" pitchFamily="18" charset="0"/>
                  </a:rPr>
                  <a:t> or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y</a:t>
                </a:r>
                <a:r>
                  <a:rPr lang="en-GB" sz="1800" dirty="0">
                    <a:solidFill>
                      <a:srgbClr val="000001"/>
                    </a:solidFill>
                    <a:effectLst/>
                    <a:latin typeface="Times New Roman" panose="02020603050405020304" pitchFamily="18" charset="0"/>
                    <a:ea typeface="Times New Roman" panose="02020603050405020304" pitchFamily="18" charset="0"/>
                  </a:rPr>
                  <a:t>) and could also have an impact in the luminosity (</a:t>
                </a:r>
                <a:r>
                  <a:rPr lang="en-GB" sz="1800" i="1" dirty="0">
                    <a:solidFill>
                      <a:srgbClr val="000001"/>
                    </a:solidFill>
                    <a:effectLst/>
                    <a:latin typeface="Times New Roman" panose="02020603050405020304" pitchFamily="18" charset="0"/>
                    <a:ea typeface="Times New Roman" panose="02020603050405020304" pitchFamily="18" charset="0"/>
                  </a:rPr>
                  <a:t>L</a:t>
                </a:r>
                <a14:m>
                  <m:oMath xmlns:m="http://schemas.openxmlformats.org/officeDocument/2006/math">
                    <m:r>
                      <a:rPr lang="en-GB" sz="1800" i="1">
                        <a:solidFill>
                          <a:srgbClr val="000001"/>
                        </a:solidFill>
                        <a:effectLst/>
                        <a:latin typeface="Cambria Math" panose="02040503050406030204" pitchFamily="18" charset="0"/>
                        <a:ea typeface="Times New Roman" panose="02020603050405020304" pitchFamily="18" charset="0"/>
                      </a:rPr>
                      <m:t>∝</m:t>
                    </m:r>
                  </m:oMath>
                </a14:m>
                <a:r>
                  <a:rPr lang="en-GB" sz="1800" i="1" dirty="0">
                    <a:solidFill>
                      <a:srgbClr val="000001"/>
                    </a:solidFill>
                    <a:effectLst/>
                    <a:latin typeface="Times New Roman" panose="02020603050405020304" pitchFamily="18" charset="0"/>
                    <a:ea typeface="Times New Roman" panose="02020603050405020304" pitchFamily="18" charset="0"/>
                  </a:rPr>
                  <a:t> 1/</a:t>
                </a:r>
                <a:r>
                  <a:rPr lang="en-GB" sz="1800" dirty="0">
                    <a:solidFill>
                      <a:srgbClr val="000001"/>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x</a:t>
                </a:r>
                <a:r>
                  <a:rPr lang="en-GB" sz="1800" i="1" baseline="-25000" dirty="0">
                    <a:solidFill>
                      <a:srgbClr val="191919"/>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y</a:t>
                </a:r>
                <a:r>
                  <a:rPr lang="en-GB" sz="1800" i="1"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000001"/>
                    </a:solidFill>
                    <a:effectLst/>
                    <a:latin typeface="Times New Roman" panose="02020603050405020304" pitchFamily="18" charset="0"/>
                    <a:ea typeface="Times New Roman" panose="02020603050405020304" pitchFamily="18" charset="0"/>
                  </a:rPr>
                  <a:t>. Consequently the design of a </a:t>
                </a:r>
                <a:r>
                  <a:rPr lang="en-GB" sz="1800" dirty="0" err="1">
                    <a:solidFill>
                      <a:srgbClr val="000001"/>
                    </a:solidFill>
                    <a:effectLst/>
                    <a:latin typeface="Times New Roman" panose="02020603050405020304" pitchFamily="18" charset="0"/>
                    <a:ea typeface="Times New Roman" panose="02020603050405020304" pitchFamily="18" charset="0"/>
                  </a:rPr>
                  <a:t>monochromatization</a:t>
                </a:r>
                <a:r>
                  <a:rPr lang="en-GB" sz="1800" dirty="0">
                    <a:solidFill>
                      <a:srgbClr val="000001"/>
                    </a:solidFill>
                    <a:effectLst/>
                    <a:latin typeface="Times New Roman" panose="02020603050405020304" pitchFamily="18" charset="0"/>
                    <a:ea typeface="Times New Roman" panose="02020603050405020304" pitchFamily="18" charset="0"/>
                  </a:rPr>
                  <a:t> scheme has to consider not only the IR beam optics design, but the optimization of the rest of collider parameters to keep luminosity as high as possible.</a:t>
                </a:r>
                <a:endParaRPr lang="en-FR" sz="1800" dirty="0">
                  <a:effectLst/>
                  <a:latin typeface="Times New Roman" panose="02020603050405020304" pitchFamily="18" charset="0"/>
                  <a:ea typeface="Times New Roman" panose="02020603050405020304" pitchFamily="18" charset="0"/>
                </a:endParaRPr>
              </a:p>
              <a:p>
                <a:pPr algn="just">
                  <a:lnSpc>
                    <a:spcPct val="106000"/>
                  </a:lnSpc>
                </a:pPr>
                <a:endParaRPr lang="en-GB" altLang="fr-FR" sz="800" dirty="0">
                  <a:solidFill>
                    <a:srgbClr val="262699"/>
                  </a:solidFill>
                  <a:cs typeface="Arial" panose="020B0604020202020204" pitchFamily="34" charset="0"/>
                </a:endParaRPr>
              </a:p>
              <a:p>
                <a:pPr algn="just" eaLnBrk="1" hangingPunct="1">
                  <a:buFontTx/>
                  <a:buNone/>
                </a:pPr>
                <a:endParaRPr lang="en-GB" altLang="fr-FR" sz="800" dirty="0">
                  <a:solidFill>
                    <a:srgbClr val="262699"/>
                  </a:solidFill>
                  <a:cs typeface="Arial" panose="020B0604020202020204" pitchFamily="34" charset="0"/>
                </a:endParaRPr>
              </a:p>
              <a:p>
                <a:pPr algn="just" eaLnBrk="1" hangingPunct="1">
                  <a:buFontTx/>
                  <a:buNone/>
                </a:pPr>
                <a:r>
                  <a:rPr lang="en-GB" altLang="fr-FR" sz="800" dirty="0">
                    <a:solidFill>
                      <a:srgbClr val="262699"/>
                    </a:solidFill>
                    <a:cs typeface="Arial" panose="020B0604020202020204" pitchFamily="34" charset="0"/>
                  </a:rPr>
                  <a:t>Opposite dispersions at the IP enhance energy resolution without detriment of the differential luminosity while dispersion which have the same sign degrade both differential and total luminosity</a:t>
                </a:r>
              </a:p>
              <a:p>
                <a:pPr algn="just" eaLnBrk="1" hangingPunct="1">
                  <a:buFont typeface="Wingdings" pitchFamily="2" charset="2"/>
                  <a:buChar char="§"/>
                </a:pPr>
                <a:endParaRPr lang="en-GB" altLang="fr-FR" sz="800" dirty="0">
                  <a:solidFill>
                    <a:srgbClr val="262699"/>
                  </a:solidFill>
                  <a:cs typeface="Arial" panose="020B0604020202020204" pitchFamily="34"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mc:Choice>
        <mc:Fallback xmlns="">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To achieve this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a:t>
                </a:r>
                <a:r>
                  <a:rPr lang="en-GB" sz="1800" b="1" dirty="0">
                    <a:solidFill>
                      <a:srgbClr val="191919"/>
                    </a:solidFill>
                    <a:effectLst/>
                    <a:latin typeface="Times New Roman" panose="02020603050405020304" pitchFamily="18" charset="0"/>
                    <a:ea typeface="Times New Roman" panose="02020603050405020304" pitchFamily="18" charset="0"/>
                  </a:rPr>
                  <a:t>opposite correlations between the transverse spatial position and the energy deviation </a:t>
                </a:r>
                <a:r>
                  <a:rPr lang="en-GB" sz="1800" dirty="0">
                    <a:solidFill>
                      <a:srgbClr val="191919"/>
                    </a:solidFill>
                    <a:effectLst/>
                    <a:latin typeface="Times New Roman" panose="02020603050405020304" pitchFamily="18" charset="0"/>
                    <a:ea typeface="Times New Roman" panose="02020603050405020304" pitchFamily="18" charset="0"/>
                  </a:rPr>
                  <a:t>are induced in the colliding beams as sketched in right</a:t>
                </a:r>
                <a:r>
                  <a:rPr lang="en-GB" sz="1800" baseline="0" dirty="0">
                    <a:solidFill>
                      <a:srgbClr val="191919"/>
                    </a:solidFill>
                    <a:effectLst/>
                    <a:latin typeface="Times New Roman" panose="02020603050405020304" pitchFamily="18" charset="0"/>
                    <a:ea typeface="Times New Roman" panose="02020603050405020304" pitchFamily="18" charset="0"/>
                  </a:rPr>
                  <a:t> </a:t>
                </a:r>
                <a:r>
                  <a:rPr lang="en-GB" sz="1800" dirty="0">
                    <a:solidFill>
                      <a:srgbClr val="4F81BD"/>
                    </a:solidFill>
                    <a:effectLst/>
                    <a:latin typeface="Times New Roman" panose="02020603050405020304" pitchFamily="18" charset="0"/>
                    <a:ea typeface="Times New Roman" panose="02020603050405020304" pitchFamily="18" charset="0"/>
                  </a:rPr>
                  <a:t>Figure</a:t>
                </a:r>
                <a:r>
                  <a:rPr lang="en-GB" sz="1800" dirty="0">
                    <a:solidFill>
                      <a:srgbClr val="191919"/>
                    </a:solidFill>
                    <a:effectLst/>
                    <a:latin typeface="Times New Roman" panose="02020603050405020304" pitchFamily="18" charset="0"/>
                    <a:ea typeface="Times New Roman" panose="02020603050405020304" pitchFamily="18" charset="0"/>
                  </a:rPr>
                  <a:t>. In </a:t>
                </a:r>
                <a:r>
                  <a:rPr lang="en-GB" sz="1800" b="1" dirty="0">
                    <a:solidFill>
                      <a:srgbClr val="191919"/>
                    </a:solidFill>
                    <a:effectLst/>
                    <a:latin typeface="Times New Roman" panose="02020603050405020304" pitchFamily="18" charset="0"/>
                    <a:ea typeface="Times New Roman" panose="02020603050405020304" pitchFamily="18" charset="0"/>
                  </a:rPr>
                  <a:t>beam-optics terms</a:t>
                </a:r>
                <a:r>
                  <a:rPr lang="en-GB" sz="1800" dirty="0">
                    <a:solidFill>
                      <a:srgbClr val="191919"/>
                    </a:solidFill>
                    <a:effectLst/>
                    <a:latin typeface="Times New Roman" panose="02020603050405020304" pitchFamily="18" charset="0"/>
                    <a:ea typeface="Times New Roman" panose="02020603050405020304" pitchFamily="18" charset="0"/>
                  </a:rPr>
                  <a:t>, this requires generating a </a:t>
                </a:r>
                <a:r>
                  <a:rPr lang="en-GB" sz="1800" b="1" dirty="0">
                    <a:solidFill>
                      <a:srgbClr val="191919"/>
                    </a:solidFill>
                    <a:effectLst/>
                    <a:latin typeface="Times New Roman" panose="02020603050405020304" pitchFamily="18" charset="0"/>
                    <a:ea typeface="Times New Roman" panose="02020603050405020304" pitchFamily="18" charset="0"/>
                  </a:rPr>
                  <a:t>dispersion function </a:t>
                </a:r>
                <a:r>
                  <a:rPr lang="en-GB" sz="1800" dirty="0">
                    <a:solidFill>
                      <a:srgbClr val="191919"/>
                    </a:solidFill>
                    <a:effectLst/>
                    <a:latin typeface="Times New Roman" panose="02020603050405020304" pitchFamily="18" charset="0"/>
                    <a:ea typeface="Times New Roman" panose="02020603050405020304" pitchFamily="18" charset="0"/>
                  </a:rPr>
                  <a:t>of opposite signs for the two beams, at the Interaction Point (IP). </a:t>
                </a:r>
                <a:r>
                  <a:rPr lang="en-GB" sz="1800" dirty="0">
                    <a:solidFill>
                      <a:srgbClr val="000001"/>
                    </a:solidFill>
                    <a:effectLst/>
                    <a:latin typeface="Times New Roman" panose="02020603050405020304" pitchFamily="18" charset="0"/>
                    <a:ea typeface="Times New Roman" panose="02020603050405020304" pitchFamily="18" charset="0"/>
                  </a:rPr>
                  <a:t>Nonzero dispersion function at the IP will contribute to enlarge the IP transverse beam size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x</a:t>
                </a:r>
                <a:r>
                  <a:rPr lang="en-GB" sz="1800" dirty="0">
                    <a:solidFill>
                      <a:srgbClr val="191919"/>
                    </a:solidFill>
                    <a:effectLst/>
                    <a:latin typeface="Times New Roman" panose="02020603050405020304" pitchFamily="18" charset="0"/>
                    <a:ea typeface="Times New Roman" panose="02020603050405020304" pitchFamily="18" charset="0"/>
                  </a:rPr>
                  <a:t> or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y</a:t>
                </a:r>
                <a:r>
                  <a:rPr lang="en-GB" sz="1800" dirty="0">
                    <a:solidFill>
                      <a:srgbClr val="000001"/>
                    </a:solidFill>
                    <a:effectLst/>
                    <a:latin typeface="Times New Roman" panose="02020603050405020304" pitchFamily="18" charset="0"/>
                    <a:ea typeface="Times New Roman" panose="02020603050405020304" pitchFamily="18" charset="0"/>
                  </a:rPr>
                  <a:t>) and could also have an impact in the luminosity (</a:t>
                </a:r>
                <a:r>
                  <a:rPr lang="en-GB" sz="1800" i="1" dirty="0">
                    <a:solidFill>
                      <a:srgbClr val="000001"/>
                    </a:solidFill>
                    <a:effectLst/>
                    <a:latin typeface="Times New Roman" panose="02020603050405020304" pitchFamily="18" charset="0"/>
                    <a:ea typeface="Times New Roman" panose="02020603050405020304" pitchFamily="18" charset="0"/>
                  </a:rPr>
                  <a:t>L</a:t>
                </a:r>
                <a:r>
                  <a:rPr lang="en-GB" sz="1800" i="0">
                    <a:solidFill>
                      <a:srgbClr val="000001"/>
                    </a:solidFill>
                    <a:effectLst/>
                    <a:latin typeface="Cambria Math" panose="02040503050406030204" pitchFamily="18" charset="0"/>
                    <a:ea typeface="Times New Roman" panose="02020603050405020304" pitchFamily="18" charset="0"/>
                  </a:rPr>
                  <a:t>∝</a:t>
                </a:r>
                <a:r>
                  <a:rPr lang="en-GB" sz="1800" i="1" dirty="0">
                    <a:solidFill>
                      <a:srgbClr val="000001"/>
                    </a:solidFill>
                    <a:effectLst/>
                    <a:latin typeface="Times New Roman" panose="02020603050405020304" pitchFamily="18" charset="0"/>
                    <a:ea typeface="Times New Roman" panose="02020603050405020304" pitchFamily="18" charset="0"/>
                  </a:rPr>
                  <a:t> 1/</a:t>
                </a:r>
                <a:r>
                  <a:rPr lang="en-GB" sz="1800" dirty="0">
                    <a:solidFill>
                      <a:srgbClr val="000001"/>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x</a:t>
                </a:r>
                <a:r>
                  <a:rPr lang="en-GB" sz="1800" i="1" baseline="-25000" dirty="0">
                    <a:solidFill>
                      <a:srgbClr val="191919"/>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y</a:t>
                </a:r>
                <a:r>
                  <a:rPr lang="en-GB" sz="1800" i="1"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000001"/>
                    </a:solidFill>
                    <a:effectLst/>
                    <a:latin typeface="Times New Roman" panose="02020603050405020304" pitchFamily="18" charset="0"/>
                    <a:ea typeface="Times New Roman" panose="02020603050405020304" pitchFamily="18" charset="0"/>
                  </a:rPr>
                  <a:t>. Consequently the design of a </a:t>
                </a:r>
                <a:r>
                  <a:rPr lang="en-GB" sz="1800" dirty="0" err="1">
                    <a:solidFill>
                      <a:srgbClr val="000001"/>
                    </a:solidFill>
                    <a:effectLst/>
                    <a:latin typeface="Times New Roman" panose="02020603050405020304" pitchFamily="18" charset="0"/>
                    <a:ea typeface="Times New Roman" panose="02020603050405020304" pitchFamily="18" charset="0"/>
                  </a:rPr>
                  <a:t>monochromatization</a:t>
                </a:r>
                <a:r>
                  <a:rPr lang="en-GB" sz="1800" dirty="0">
                    <a:solidFill>
                      <a:srgbClr val="000001"/>
                    </a:solidFill>
                    <a:effectLst/>
                    <a:latin typeface="Times New Roman" panose="02020603050405020304" pitchFamily="18" charset="0"/>
                    <a:ea typeface="Times New Roman" panose="02020603050405020304" pitchFamily="18" charset="0"/>
                  </a:rPr>
                  <a:t> scheme has to consider not only the IR beam optics design, but the optimization of the rest of collider parameters to keep luminosity as high as possible.</a:t>
                </a:r>
                <a:endParaRPr lang="en-FR" sz="1800" dirty="0">
                  <a:effectLst/>
                  <a:latin typeface="Times New Roman" panose="02020603050405020304" pitchFamily="18" charset="0"/>
                  <a:ea typeface="Times New Roman" panose="02020603050405020304" pitchFamily="18" charset="0"/>
                </a:endParaRPr>
              </a:p>
              <a:p>
                <a:pPr algn="just">
                  <a:lnSpc>
                    <a:spcPct val="106000"/>
                  </a:lnSpc>
                </a:pPr>
                <a:endParaRPr lang="en-GB" altLang="fr-FR" sz="800" dirty="0">
                  <a:solidFill>
                    <a:srgbClr val="262699"/>
                  </a:solidFill>
                  <a:cs typeface="Arial" panose="020B0604020202020204" pitchFamily="34" charset="0"/>
                </a:endParaRPr>
              </a:p>
              <a:p>
                <a:pPr algn="just" eaLnBrk="1" hangingPunct="1">
                  <a:buFontTx/>
                  <a:buNone/>
                </a:pPr>
                <a:endParaRPr lang="en-GB" altLang="fr-FR" sz="800" dirty="0">
                  <a:solidFill>
                    <a:srgbClr val="262699"/>
                  </a:solidFill>
                  <a:cs typeface="Arial" panose="020B0604020202020204" pitchFamily="34" charset="0"/>
                </a:endParaRPr>
              </a:p>
              <a:p>
                <a:pPr algn="just" eaLnBrk="1" hangingPunct="1">
                  <a:buFontTx/>
                  <a:buNone/>
                </a:pPr>
                <a:r>
                  <a:rPr lang="en-GB" altLang="fr-FR" sz="800" dirty="0">
                    <a:solidFill>
                      <a:srgbClr val="262699"/>
                    </a:solidFill>
                    <a:cs typeface="Arial" panose="020B0604020202020204" pitchFamily="34" charset="0"/>
                  </a:rPr>
                  <a:t>Opposite dispersions at the IP enhance energy resolution without detriment of the differential luminosity while dispersion which have the same sign degrade both differential and total luminosity</a:t>
                </a:r>
              </a:p>
              <a:p>
                <a:pPr algn="just" eaLnBrk="1" hangingPunct="1">
                  <a:buFont typeface="Wingdings" pitchFamily="2" charset="2"/>
                  <a:buChar char="§"/>
                </a:pPr>
                <a:endParaRPr lang="en-GB" altLang="fr-FR" sz="800" dirty="0">
                  <a:solidFill>
                    <a:srgbClr val="262699"/>
                  </a:solidFill>
                  <a:cs typeface="Arial" panose="020B0604020202020204" pitchFamily="34"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mc:Fallback>
      </mc:AlternateContent>
    </p:spTree>
    <p:extLst>
      <p:ext uri="{BB962C8B-B14F-4D97-AF65-F5344CB8AC3E}">
        <p14:creationId xmlns:p14="http://schemas.microsoft.com/office/powerpoint/2010/main" val="1275961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now all the tools on hand to study the </a:t>
            </a:r>
            <a:r>
              <a:rPr lang="en-US" dirty="0" err="1"/>
              <a:t>monochromatization</a:t>
            </a:r>
            <a:r>
              <a:rPr lang="en-US" dirty="0"/>
              <a:t> in FCC-</a:t>
            </a:r>
            <a:r>
              <a:rPr lang="en-US" dirty="0" err="1"/>
              <a:t>ee</a:t>
            </a:r>
            <a:endParaRPr lang="en-US" dirty="0"/>
          </a:p>
        </p:txBody>
      </p:sp>
    </p:spTree>
    <p:extLst>
      <p:ext uri="{BB962C8B-B14F-4D97-AF65-F5344CB8AC3E}">
        <p14:creationId xmlns:p14="http://schemas.microsoft.com/office/powerpoint/2010/main" val="3684846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by Sasha </a:t>
            </a:r>
            <a:r>
              <a:rPr lang="en-US" dirty="0" err="1"/>
              <a:t>Zholets</a:t>
            </a:r>
            <a:r>
              <a:rPr lang="en-US" dirty="0"/>
              <a:t> for the b-factory.</a:t>
            </a:r>
          </a:p>
        </p:txBody>
      </p:sp>
    </p:spTree>
    <p:extLst>
      <p:ext uri="{BB962C8B-B14F-4D97-AF65-F5344CB8AC3E}">
        <p14:creationId xmlns:p14="http://schemas.microsoft.com/office/powerpoint/2010/main" val="3913711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EBB04F0-A7BD-4A3A-B66F-04D3E0DE1E53}" type="slidenum">
              <a:rPr lang="zh-CN" altLang="en-US" smtClean="0"/>
              <a:t>39</a:t>
            </a:fld>
            <a:endParaRPr lang="zh-CN" altLang="en-US"/>
          </a:p>
        </p:txBody>
      </p:sp>
    </p:spTree>
    <p:extLst>
      <p:ext uri="{BB962C8B-B14F-4D97-AF65-F5344CB8AC3E}">
        <p14:creationId xmlns:p14="http://schemas.microsoft.com/office/powerpoint/2010/main" val="1249617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6BB09DE2-9895-ED4E-81D9-984E81EF42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540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540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540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540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FE6FF89-02D5-B943-A0C0-1C87D9E84AA7}" type="slidenum">
              <a:rPr lang="es-ES" altLang="fr-FR" sz="1300">
                <a:latin typeface="Times New Roman" panose="02020603050405020304" pitchFamily="18" charset="0"/>
              </a:rPr>
              <a:pPr eaLnBrk="1" hangingPunct="1"/>
              <a:t>3</a:t>
            </a:fld>
            <a:endParaRPr lang="es-ES" altLang="fr-FR" sz="1300">
              <a:latin typeface="Times New Roman" panose="02020603050405020304" pitchFamily="18" charset="0"/>
            </a:endParaRPr>
          </a:p>
        </p:txBody>
      </p:sp>
      <p:sp>
        <p:nvSpPr>
          <p:cNvPr id="22531" name="Text Box 1">
            <a:extLst>
              <a:ext uri="{FF2B5EF4-FFF2-40B4-BE49-F238E27FC236}">
                <a16:creationId xmlns:a16="http://schemas.microsoft.com/office/drawing/2014/main" id="{7F37D0CF-4D27-0F41-998A-C11A20D98B3F}"/>
              </a:ext>
            </a:extLst>
          </p:cNvPr>
          <p:cNvSpPr txBox="1">
            <a:spLocks noChangeArrowheads="1"/>
          </p:cNvSpPr>
          <p:nvPr/>
        </p:nvSpPr>
        <p:spPr bwMode="auto">
          <a:xfrm>
            <a:off x="1143000" y="728663"/>
            <a:ext cx="4572000" cy="364172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fr-FR" sz="1800"/>
          </a:p>
        </p:txBody>
      </p:sp>
      <p:sp>
        <p:nvSpPr>
          <p:cNvPr id="22532" name="Text Box 2">
            <a:extLst>
              <a:ext uri="{FF2B5EF4-FFF2-40B4-BE49-F238E27FC236}">
                <a16:creationId xmlns:a16="http://schemas.microsoft.com/office/drawing/2014/main" id="{20BED394-8389-7047-B014-3E3B47FA4658}"/>
              </a:ext>
            </a:extLst>
          </p:cNvPr>
          <p:cNvSpPr>
            <a:spLocks noGrp="1" noChangeArrowheads="1"/>
          </p:cNvSpPr>
          <p:nvPr>
            <p:ph type="body"/>
          </p:nvPr>
        </p:nvSpPr>
        <p:spPr>
          <a:xfrm>
            <a:off x="685800" y="4613275"/>
            <a:ext cx="5486400"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Reducing the CM energy spread is one way to in crease the energy resolution of a collider, that it is interesting when the collider is running close to a narrow particle resonance or when  we are in the threshold of its pair production.  </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For a given energy in a circular collider, the CM energy spread is inversely proportional to the square of  bending  radius and the longitudinal partition number. If we would like to reduce the the CM energy spread the </a:t>
            </a:r>
            <a:r>
              <a:rPr lang="en-US" altLang="fr-FR" sz="16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usual way </a:t>
            </a:r>
            <a:r>
              <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is to increase the bending radius and push to the max the longitudinal partition number or to use an alternative way consisting in a </a:t>
            </a:r>
            <a:r>
              <a:rPr lang="en-US" altLang="fr-FR" sz="16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monochromatization</a:t>
            </a:r>
            <a:r>
              <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of the beams. </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16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varepsilon</a:t>
            </a:r>
            <a:r>
              <a:rPr lang="en-US" altLang="fr-FR" sz="16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 E-E_0/E_0 relative energy deviation</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sigma_varepsilon</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 relative energy dispersion or energy spread</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J_varepsilon</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 longitudinal partition number</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J_x</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 horizontal partition number  </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I_3/I_2 =1/pho</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The spread of CM energy resolution (</a:t>
            </a: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sigma_w</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in colliders is determined by the relative energy spread of the beams (</a:t>
            </a: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sigma_varepsilon</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This relative energy spread is  mainly determined by the Synchrotron Radiation emitted when a ultra-relativistic particle passes through a bending magnet dipole. </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The usual way to decrease the relative energy spread is to increase the bending radius or to vary the longitudinal partition number. Another alternative way is </a:t>
            </a:r>
            <a:r>
              <a:rPr lang="en-US" altLang="fr-FR" sz="800" dirty="0" err="1">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monochromatization</a:t>
            </a:r>
            <a:r>
              <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GB"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a:t>
            </a:r>
            <a:r>
              <a:rPr lang="en-GB" sz="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monochromatization</a:t>
            </a:r>
            <a:r>
              <a:rPr lang="en-GB"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consists in reducing the spread of the centre-of mass (CM) energies, without necessarily reducing the inherent energy spread of the two individual beams, which is of particular interest when operating on a narrow resonance or at the threshold of its pair production</a:t>
            </a:r>
            <a:r>
              <a:rPr lang="en-GB" sz="800" b="1" dirty="0">
                <a:solidFill>
                  <a:srgbClr val="19191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800" i="1" dirty="0">
                <a:solidFill>
                  <a:srgbClr val="19191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fr-FR" sz="8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fr-FR" sz="500" dirty="0">
              <a:solidFill>
                <a:srgbClr val="FF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8960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824126B-5C93-9D40-B9EC-54F398EEDE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540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540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540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540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4CF853D-AE1F-2842-BCA7-0426D024E99A}" type="slidenum">
              <a:rPr lang="es-ES" altLang="fr-FR" sz="1300">
                <a:latin typeface="Times New Roman" panose="02020603050405020304" pitchFamily="18" charset="0"/>
              </a:rPr>
              <a:pPr eaLnBrk="1" hangingPunct="1"/>
              <a:t>4</a:t>
            </a:fld>
            <a:endParaRPr lang="es-ES" altLang="fr-FR" sz="1300">
              <a:latin typeface="Times New Roman" panose="02020603050405020304" pitchFamily="18" charset="0"/>
            </a:endParaRPr>
          </a:p>
        </p:txBody>
      </p:sp>
      <p:sp>
        <p:nvSpPr>
          <p:cNvPr id="24579" name="Text Box 1">
            <a:extLst>
              <a:ext uri="{FF2B5EF4-FFF2-40B4-BE49-F238E27FC236}">
                <a16:creationId xmlns:a16="http://schemas.microsoft.com/office/drawing/2014/main" id="{7BF79ECD-1F5E-F541-9183-ABEC8C30ED93}"/>
              </a:ext>
            </a:extLst>
          </p:cNvPr>
          <p:cNvSpPr txBox="1">
            <a:spLocks noChangeArrowheads="1"/>
          </p:cNvSpPr>
          <p:nvPr/>
        </p:nvSpPr>
        <p:spPr bwMode="auto">
          <a:xfrm>
            <a:off x="1143000" y="728663"/>
            <a:ext cx="4572000" cy="364172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fr-FR" sz="1800"/>
          </a:p>
        </p:txBody>
      </p:sp>
      <mc:AlternateContent xmlns:mc="http://schemas.openxmlformats.org/markup-compatibility/2006" xmlns:a14="http://schemas.microsoft.com/office/drawing/2010/main">
        <mc:Choice Requires="a14">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To understand what is the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we will make a comparison between the standard and the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modes of collision. </a:t>
                </a: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In a </a:t>
                </a:r>
                <a:r>
                  <a:rPr lang="en-GB" sz="1800" b="1" dirty="0">
                    <a:solidFill>
                      <a:srgbClr val="191919"/>
                    </a:solidFill>
                    <a:effectLst/>
                    <a:latin typeface="Times New Roman" panose="02020603050405020304" pitchFamily="18" charset="0"/>
                    <a:ea typeface="Times New Roman" panose="02020603050405020304" pitchFamily="18" charset="0"/>
                  </a:rPr>
                  <a:t>standard collision mode</a:t>
                </a:r>
                <a:r>
                  <a:rPr lang="en-GB" sz="1800" dirty="0">
                    <a:solidFill>
                      <a:srgbClr val="191919"/>
                    </a:solidFill>
                    <a:effectLst/>
                    <a:latin typeface="Times New Roman" panose="02020603050405020304" pitchFamily="18" charset="0"/>
                    <a:ea typeface="Times New Roman" panose="02020603050405020304" pitchFamily="18" charset="0"/>
                  </a:rPr>
                  <a:t>, the two colliding beams have a correlation between the transverse spatial position and the energy deviation as illustrated in the top left figure.</a:t>
                </a: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The CM energy, the CM energy spread and and the Luminosity are given but the very well known formulas.</a:t>
                </a: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In the case of the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we have </a:t>
                </a:r>
                <a:r>
                  <a:rPr lang="en-GB" sz="1800" b="1" dirty="0">
                    <a:solidFill>
                      <a:srgbClr val="191919"/>
                    </a:solidFill>
                    <a:effectLst/>
                    <a:latin typeface="Times New Roman" panose="02020603050405020304" pitchFamily="18" charset="0"/>
                    <a:ea typeface="Times New Roman" panose="02020603050405020304" pitchFamily="18" charset="0"/>
                  </a:rPr>
                  <a:t>opposite correlations between the transverse spatial position and the energy deviation</a:t>
                </a:r>
                <a:r>
                  <a:rPr lang="en-GB" sz="1800" dirty="0">
                    <a:solidFill>
                      <a:srgbClr val="191919"/>
                    </a:solidFill>
                    <a:effectLst/>
                    <a:latin typeface="Times New Roman" panose="02020603050405020304" pitchFamily="18" charset="0"/>
                    <a:ea typeface="Times New Roman" panose="02020603050405020304" pitchFamily="18" charset="0"/>
                  </a:rPr>
                  <a:t> as sketched in the right</a:t>
                </a:r>
                <a:r>
                  <a:rPr lang="en-GB" sz="1800" baseline="0" dirty="0">
                    <a:solidFill>
                      <a:srgbClr val="191919"/>
                    </a:solidFill>
                    <a:effectLst/>
                    <a:latin typeface="Times New Roman" panose="02020603050405020304" pitchFamily="18" charset="0"/>
                    <a:ea typeface="Times New Roman" panose="02020603050405020304" pitchFamily="18" charset="0"/>
                  </a:rPr>
                  <a:t> top </a:t>
                </a:r>
                <a:r>
                  <a:rPr lang="en-GB" sz="1800" dirty="0">
                    <a:solidFill>
                      <a:srgbClr val="4F81BD"/>
                    </a:solidFill>
                    <a:effectLst/>
                    <a:latin typeface="Times New Roman" panose="02020603050405020304" pitchFamily="18" charset="0"/>
                    <a:ea typeface="Times New Roman" panose="02020603050405020304" pitchFamily="18" charset="0"/>
                  </a:rPr>
                  <a:t>Figure</a:t>
                </a:r>
                <a:r>
                  <a:rPr lang="en-GB" sz="1800" dirty="0">
                    <a:solidFill>
                      <a:srgbClr val="191919"/>
                    </a:solidFill>
                    <a:effectLst/>
                    <a:latin typeface="Times New Roman" panose="02020603050405020304" pitchFamily="18" charset="0"/>
                    <a:ea typeface="Times New Roman" panose="02020603050405020304" pitchFamily="18" charset="0"/>
                  </a:rPr>
                  <a:t>. </a:t>
                </a: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In </a:t>
                </a:r>
                <a:r>
                  <a:rPr lang="en-GB" sz="1800" b="1" dirty="0">
                    <a:solidFill>
                      <a:srgbClr val="191919"/>
                    </a:solidFill>
                    <a:effectLst/>
                    <a:latin typeface="Times New Roman" panose="02020603050405020304" pitchFamily="18" charset="0"/>
                    <a:ea typeface="Times New Roman" panose="02020603050405020304" pitchFamily="18" charset="0"/>
                  </a:rPr>
                  <a:t>beam-optics terms</a:t>
                </a:r>
                <a:r>
                  <a:rPr lang="en-GB" sz="1800" dirty="0">
                    <a:solidFill>
                      <a:srgbClr val="191919"/>
                    </a:solidFill>
                    <a:effectLst/>
                    <a:latin typeface="Times New Roman" panose="02020603050405020304" pitchFamily="18" charset="0"/>
                    <a:ea typeface="Times New Roman" panose="02020603050405020304" pitchFamily="18" charset="0"/>
                  </a:rPr>
                  <a:t>, this will require generating a </a:t>
                </a:r>
                <a:r>
                  <a:rPr lang="en-GB" sz="1800" b="1" dirty="0">
                    <a:solidFill>
                      <a:srgbClr val="191919"/>
                    </a:solidFill>
                    <a:effectLst/>
                    <a:latin typeface="Times New Roman" panose="02020603050405020304" pitchFamily="18" charset="0"/>
                    <a:ea typeface="Times New Roman" panose="02020603050405020304" pitchFamily="18" charset="0"/>
                  </a:rPr>
                  <a:t>dispersion function </a:t>
                </a:r>
                <a:r>
                  <a:rPr lang="en-GB" sz="1800" dirty="0">
                    <a:solidFill>
                      <a:srgbClr val="191919"/>
                    </a:solidFill>
                    <a:effectLst/>
                    <a:latin typeface="Times New Roman" panose="02020603050405020304" pitchFamily="18" charset="0"/>
                    <a:ea typeface="Times New Roman" panose="02020603050405020304" pitchFamily="18" charset="0"/>
                  </a:rPr>
                  <a:t>of opposite signs for the two beams, at the Interaction Point (IP). </a:t>
                </a:r>
              </a:p>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This will have an impact in the </a:t>
                </a:r>
                <a:r>
                  <a:rPr lang="en-GB" sz="1800" b="1" dirty="0">
                    <a:solidFill>
                      <a:srgbClr val="191919"/>
                    </a:solidFill>
                    <a:effectLst/>
                    <a:latin typeface="Times New Roman" panose="02020603050405020304" pitchFamily="18" charset="0"/>
                    <a:ea typeface="Times New Roman" panose="02020603050405020304" pitchFamily="18" charset="0"/>
                  </a:rPr>
                  <a:t>CM energy </a:t>
                </a:r>
                <a:r>
                  <a:rPr lang="en-GB" sz="1800" dirty="0">
                    <a:solidFill>
                      <a:srgbClr val="191919"/>
                    </a:solidFill>
                    <a:effectLst/>
                    <a:latin typeface="Times New Roman" panose="02020603050405020304" pitchFamily="18" charset="0"/>
                    <a:ea typeface="Times New Roman" panose="02020603050405020304" pitchFamily="18" charset="0"/>
                  </a:rPr>
                  <a:t>that now it is depending in the </a:t>
                </a:r>
                <a:r>
                  <a:rPr lang="en-GB" sz="1800" b="1" dirty="0">
                    <a:solidFill>
                      <a:srgbClr val="191919"/>
                    </a:solidFill>
                    <a:effectLst/>
                    <a:latin typeface="Times New Roman" panose="02020603050405020304" pitchFamily="18" charset="0"/>
                    <a:ea typeface="Times New Roman" panose="02020603050405020304" pitchFamily="18" charset="0"/>
                  </a:rPr>
                  <a:t>energy deviation at second order </a:t>
                </a:r>
                <a:r>
                  <a:rPr lang="en-GB" sz="1800" dirty="0">
                    <a:solidFill>
                      <a:srgbClr val="191919"/>
                    </a:solidFill>
                    <a:effectLst/>
                    <a:latin typeface="Times New Roman" panose="02020603050405020304" pitchFamily="18" charset="0"/>
                    <a:ea typeface="Times New Roman" panose="02020603050405020304" pitchFamily="18" charset="0"/>
                  </a:rPr>
                  <a:t>and in a </a:t>
                </a:r>
                <a:r>
                  <a:rPr lang="en-GB" sz="1800" b="1" dirty="0">
                    <a:solidFill>
                      <a:srgbClr val="191919"/>
                    </a:solidFill>
                    <a:effectLst/>
                    <a:latin typeface="Times New Roman" panose="02020603050405020304" pitchFamily="18" charset="0"/>
                    <a:ea typeface="Times New Roman" panose="02020603050405020304" pitchFamily="18" charset="0"/>
                  </a:rPr>
                  <a:t>direct reduction of the CM energy spread</a:t>
                </a:r>
                <a:r>
                  <a:rPr lang="en-GB" sz="1800" dirty="0">
                    <a:solidFill>
                      <a:srgbClr val="191919"/>
                    </a:solidFill>
                    <a:effectLst/>
                    <a:latin typeface="Times New Roman" panose="02020603050405020304" pitchFamily="18" charset="0"/>
                    <a:ea typeface="Times New Roman" panose="02020603050405020304" pitchFamily="18" charset="0"/>
                  </a:rPr>
                  <a:t>, by a </a:t>
                </a:r>
                <a:r>
                  <a:rPr lang="en-GB" sz="1800" b="1" dirty="0">
                    <a:solidFill>
                      <a:srgbClr val="191919"/>
                    </a:solidFill>
                    <a:effectLst/>
                    <a:latin typeface="Times New Roman" panose="02020603050405020304" pitchFamily="18" charset="0"/>
                    <a:ea typeface="Times New Roman" panose="02020603050405020304" pitchFamily="18" charset="0"/>
                  </a:rPr>
                  <a:t>factor</a:t>
                </a:r>
                <a:r>
                  <a:rPr lang="en-GB" sz="1800" dirty="0">
                    <a:solidFill>
                      <a:srgbClr val="191919"/>
                    </a:solidFill>
                    <a:effectLst/>
                    <a:latin typeface="Times New Roman" panose="02020603050405020304" pitchFamily="18" charset="0"/>
                    <a:ea typeface="Times New Roman" panose="02020603050405020304" pitchFamily="18" charset="0"/>
                  </a:rPr>
                  <a:t> that is </a:t>
                </a:r>
                <a:r>
                  <a:rPr lang="en-GB" sz="1800" b="1" dirty="0">
                    <a:solidFill>
                      <a:srgbClr val="191919"/>
                    </a:solidFill>
                    <a:effectLst/>
                    <a:latin typeface="Times New Roman" panose="02020603050405020304" pitchFamily="18" charset="0"/>
                    <a:ea typeface="Times New Roman" panose="02020603050405020304" pitchFamily="18" charset="0"/>
                  </a:rPr>
                  <a:t>proportional to the enlargement of the beam size of the IP </a:t>
                </a:r>
                <a:r>
                  <a:rPr lang="en-GB" sz="1800" dirty="0">
                    <a:solidFill>
                      <a:srgbClr val="191919"/>
                    </a:solidFill>
                    <a:effectLst/>
                    <a:latin typeface="Times New Roman" panose="02020603050405020304" pitchFamily="18" charset="0"/>
                    <a:ea typeface="Times New Roman" panose="02020603050405020304" pitchFamily="18" charset="0"/>
                  </a:rPr>
                  <a:t>due to the non-zero dispersion at the IP.  But due to the n</a:t>
                </a:r>
                <a:r>
                  <a:rPr lang="en-GB" sz="1800" dirty="0">
                    <a:solidFill>
                      <a:srgbClr val="000001"/>
                    </a:solidFill>
                    <a:effectLst/>
                    <a:latin typeface="Times New Roman" panose="02020603050405020304" pitchFamily="18" charset="0"/>
                    <a:ea typeface="Times New Roman" panose="02020603050405020304" pitchFamily="18" charset="0"/>
                  </a:rPr>
                  <a:t>onzero dispersion function at the IP, that will contribute to enlarge the IP transverse beam size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x</a:t>
                </a:r>
                <a:r>
                  <a:rPr lang="en-GB" sz="1800" dirty="0">
                    <a:solidFill>
                      <a:srgbClr val="191919"/>
                    </a:solidFill>
                    <a:effectLst/>
                    <a:latin typeface="Times New Roman" panose="02020603050405020304" pitchFamily="18" charset="0"/>
                    <a:ea typeface="Times New Roman" panose="02020603050405020304" pitchFamily="18" charset="0"/>
                  </a:rPr>
                  <a:t> or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y</a:t>
                </a:r>
                <a:r>
                  <a:rPr lang="en-GB" sz="1800" dirty="0">
                    <a:solidFill>
                      <a:srgbClr val="000001"/>
                    </a:solidFill>
                    <a:effectLst/>
                    <a:latin typeface="Times New Roman" panose="02020603050405020304" pitchFamily="18" charset="0"/>
                    <a:ea typeface="Times New Roman" panose="02020603050405020304" pitchFamily="18" charset="0"/>
                  </a:rPr>
                  <a:t>), we have  a </a:t>
                </a:r>
                <a:r>
                  <a:rPr lang="en-GB" sz="1800" b="1" dirty="0">
                    <a:solidFill>
                      <a:srgbClr val="000001"/>
                    </a:solidFill>
                    <a:effectLst/>
                    <a:latin typeface="Times New Roman" panose="02020603050405020304" pitchFamily="18" charset="0"/>
                    <a:ea typeface="Times New Roman" panose="02020603050405020304" pitchFamily="18" charset="0"/>
                  </a:rPr>
                  <a:t>reduction in the Luminosity </a:t>
                </a:r>
                <a:r>
                  <a:rPr lang="en-GB" sz="1800" dirty="0">
                    <a:solidFill>
                      <a:srgbClr val="000001"/>
                    </a:solidFill>
                    <a:effectLst/>
                    <a:latin typeface="Times New Roman" panose="02020603050405020304" pitchFamily="18" charset="0"/>
                    <a:ea typeface="Times New Roman" panose="02020603050405020304" pitchFamily="18" charset="0"/>
                  </a:rPr>
                  <a:t>by the same factor. </a:t>
                </a:r>
              </a:p>
              <a:p>
                <a:pPr algn="just">
                  <a:lnSpc>
                    <a:spcPct val="106000"/>
                  </a:lnSpc>
                </a:pPr>
                <a:endParaRPr lang="en-GB" sz="1800" dirty="0">
                  <a:solidFill>
                    <a:srgbClr val="000001"/>
                  </a:solidFill>
                  <a:effectLst/>
                  <a:latin typeface="Times New Roman" panose="02020603050405020304" pitchFamily="18" charset="0"/>
                  <a:ea typeface="Times New Roman" panose="02020603050405020304" pitchFamily="18" charset="0"/>
                </a:endParaRPr>
              </a:p>
              <a:p>
                <a:pPr algn="just">
                  <a:lnSpc>
                    <a:spcPct val="106000"/>
                  </a:lnSpc>
                </a:pPr>
                <a:r>
                  <a:rPr lang="en-GB" sz="1800" dirty="0">
                    <a:solidFill>
                      <a:srgbClr val="000001"/>
                    </a:solidFill>
                    <a:effectLst/>
                    <a:latin typeface="Times New Roman" panose="02020603050405020304" pitchFamily="18" charset="0"/>
                    <a:ea typeface="Times New Roman" panose="02020603050405020304" pitchFamily="18" charset="0"/>
                  </a:rPr>
                  <a:t>Luminosity is not always the most important factor, indeed we have methods to mitigate this reduction. Consequently the design of a </a:t>
                </a:r>
                <a:r>
                  <a:rPr lang="en-GB" sz="1800" dirty="0" err="1">
                    <a:solidFill>
                      <a:srgbClr val="000001"/>
                    </a:solidFill>
                    <a:effectLst/>
                    <a:latin typeface="Times New Roman" panose="02020603050405020304" pitchFamily="18" charset="0"/>
                    <a:ea typeface="Times New Roman" panose="02020603050405020304" pitchFamily="18" charset="0"/>
                  </a:rPr>
                  <a:t>monochromatization</a:t>
                </a:r>
                <a:r>
                  <a:rPr lang="en-GB" sz="1800" dirty="0">
                    <a:solidFill>
                      <a:srgbClr val="000001"/>
                    </a:solidFill>
                    <a:effectLst/>
                    <a:latin typeface="Times New Roman" panose="02020603050405020304" pitchFamily="18" charset="0"/>
                    <a:ea typeface="Times New Roman" panose="02020603050405020304" pitchFamily="18" charset="0"/>
                  </a:rPr>
                  <a:t> scheme has to consider not only the IR beam optics design, but the optimization of the rest of collider parameters to keep luminosity as high as possible.</a:t>
                </a:r>
                <a:endParaRPr lang="en-FR" sz="1800" dirty="0">
                  <a:effectLst/>
                  <a:latin typeface="Times New Roman" panose="02020603050405020304" pitchFamily="18" charset="0"/>
                  <a:ea typeface="Times New Roman" panose="02020603050405020304" pitchFamily="18" charset="0"/>
                </a:endParaRPr>
              </a:p>
              <a:p>
                <a:pPr algn="just" eaLnBrk="1" hangingPunct="1">
                  <a:buFontTx/>
                  <a:buNone/>
                </a:pPr>
                <a:endParaRPr lang="en-GB" altLang="fr-FR" sz="800" dirty="0">
                  <a:solidFill>
                    <a:srgbClr val="262699"/>
                  </a:solidFill>
                  <a:cs typeface="Arial" panose="020B0604020202020204" pitchFamily="34" charset="0"/>
                </a:endParaRPr>
              </a:p>
              <a:p>
                <a:pPr algn="just" eaLnBrk="1" hangingPunct="1">
                  <a:buFontTx/>
                  <a:buNone/>
                </a:pPr>
                <a:r>
                  <a:rPr lang="en-GB" altLang="fr-FR" sz="800" dirty="0">
                    <a:solidFill>
                      <a:srgbClr val="262699"/>
                    </a:solidFill>
                    <a:cs typeface="Arial" panose="020B0604020202020204" pitchFamily="34" charset="0"/>
                  </a:rPr>
                  <a:t>Opposite dispersions at the IP enhance energy resolution without detriment of the differential luminosity while dispersion which have the same sign degrade both differential and total luminosity</a:t>
                </a:r>
              </a:p>
              <a:p>
                <a:pPr algn="just" eaLnBrk="1" hangingPunct="1">
                  <a:buFont typeface="Wingdings" pitchFamily="2" charset="2"/>
                  <a:buChar char="§"/>
                </a:pPr>
                <a:endParaRPr lang="en-GB" altLang="fr-FR" sz="800" dirty="0">
                  <a:solidFill>
                    <a:srgbClr val="262699"/>
                  </a:solidFill>
                  <a:cs typeface="Arial" panose="020B0604020202020204" pitchFamily="34"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mc:Choice>
        <mc:Fallback xmlns="">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To achieve this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a:t>
                </a:r>
                <a:r>
                  <a:rPr lang="en-GB" sz="1800" b="1" dirty="0">
                    <a:solidFill>
                      <a:srgbClr val="191919"/>
                    </a:solidFill>
                    <a:effectLst/>
                    <a:latin typeface="Times New Roman" panose="02020603050405020304" pitchFamily="18" charset="0"/>
                    <a:ea typeface="Times New Roman" panose="02020603050405020304" pitchFamily="18" charset="0"/>
                  </a:rPr>
                  <a:t>opposite correlations between the transverse spatial position and the energy deviation </a:t>
                </a:r>
                <a:r>
                  <a:rPr lang="en-GB" sz="1800" dirty="0">
                    <a:solidFill>
                      <a:srgbClr val="191919"/>
                    </a:solidFill>
                    <a:effectLst/>
                    <a:latin typeface="Times New Roman" panose="02020603050405020304" pitchFamily="18" charset="0"/>
                    <a:ea typeface="Times New Roman" panose="02020603050405020304" pitchFamily="18" charset="0"/>
                  </a:rPr>
                  <a:t>are induced in the colliding beams as sketched in right</a:t>
                </a:r>
                <a:r>
                  <a:rPr lang="en-GB" sz="1800" baseline="0" dirty="0">
                    <a:solidFill>
                      <a:srgbClr val="191919"/>
                    </a:solidFill>
                    <a:effectLst/>
                    <a:latin typeface="Times New Roman" panose="02020603050405020304" pitchFamily="18" charset="0"/>
                    <a:ea typeface="Times New Roman" panose="02020603050405020304" pitchFamily="18" charset="0"/>
                  </a:rPr>
                  <a:t> </a:t>
                </a:r>
                <a:r>
                  <a:rPr lang="en-GB" sz="1800" dirty="0">
                    <a:solidFill>
                      <a:srgbClr val="4F81BD"/>
                    </a:solidFill>
                    <a:effectLst/>
                    <a:latin typeface="Times New Roman" panose="02020603050405020304" pitchFamily="18" charset="0"/>
                    <a:ea typeface="Times New Roman" panose="02020603050405020304" pitchFamily="18" charset="0"/>
                  </a:rPr>
                  <a:t>Figure</a:t>
                </a:r>
                <a:r>
                  <a:rPr lang="en-GB" sz="1800" dirty="0">
                    <a:solidFill>
                      <a:srgbClr val="191919"/>
                    </a:solidFill>
                    <a:effectLst/>
                    <a:latin typeface="Times New Roman" panose="02020603050405020304" pitchFamily="18" charset="0"/>
                    <a:ea typeface="Times New Roman" panose="02020603050405020304" pitchFamily="18" charset="0"/>
                  </a:rPr>
                  <a:t>. In </a:t>
                </a:r>
                <a:r>
                  <a:rPr lang="en-GB" sz="1800" b="1" dirty="0">
                    <a:solidFill>
                      <a:srgbClr val="191919"/>
                    </a:solidFill>
                    <a:effectLst/>
                    <a:latin typeface="Times New Roman" panose="02020603050405020304" pitchFamily="18" charset="0"/>
                    <a:ea typeface="Times New Roman" panose="02020603050405020304" pitchFamily="18" charset="0"/>
                  </a:rPr>
                  <a:t>beam-optics terms</a:t>
                </a:r>
                <a:r>
                  <a:rPr lang="en-GB" sz="1800" dirty="0">
                    <a:solidFill>
                      <a:srgbClr val="191919"/>
                    </a:solidFill>
                    <a:effectLst/>
                    <a:latin typeface="Times New Roman" panose="02020603050405020304" pitchFamily="18" charset="0"/>
                    <a:ea typeface="Times New Roman" panose="02020603050405020304" pitchFamily="18" charset="0"/>
                  </a:rPr>
                  <a:t>, this requires generating a </a:t>
                </a:r>
                <a:r>
                  <a:rPr lang="en-GB" sz="1800" b="1" dirty="0">
                    <a:solidFill>
                      <a:srgbClr val="191919"/>
                    </a:solidFill>
                    <a:effectLst/>
                    <a:latin typeface="Times New Roman" panose="02020603050405020304" pitchFamily="18" charset="0"/>
                    <a:ea typeface="Times New Roman" panose="02020603050405020304" pitchFamily="18" charset="0"/>
                  </a:rPr>
                  <a:t>dispersion function </a:t>
                </a:r>
                <a:r>
                  <a:rPr lang="en-GB" sz="1800" dirty="0">
                    <a:solidFill>
                      <a:srgbClr val="191919"/>
                    </a:solidFill>
                    <a:effectLst/>
                    <a:latin typeface="Times New Roman" panose="02020603050405020304" pitchFamily="18" charset="0"/>
                    <a:ea typeface="Times New Roman" panose="02020603050405020304" pitchFamily="18" charset="0"/>
                  </a:rPr>
                  <a:t>of opposite signs for the two beams, at the Interaction Point (IP). </a:t>
                </a:r>
                <a:r>
                  <a:rPr lang="en-GB" sz="1800" dirty="0">
                    <a:solidFill>
                      <a:srgbClr val="000001"/>
                    </a:solidFill>
                    <a:effectLst/>
                    <a:latin typeface="Times New Roman" panose="02020603050405020304" pitchFamily="18" charset="0"/>
                    <a:ea typeface="Times New Roman" panose="02020603050405020304" pitchFamily="18" charset="0"/>
                  </a:rPr>
                  <a:t>Nonzero dispersion function at the IP will contribute to enlarge the IP transverse beam size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x</a:t>
                </a:r>
                <a:r>
                  <a:rPr lang="en-GB" sz="1800" dirty="0">
                    <a:solidFill>
                      <a:srgbClr val="191919"/>
                    </a:solidFill>
                    <a:effectLst/>
                    <a:latin typeface="Times New Roman" panose="02020603050405020304" pitchFamily="18" charset="0"/>
                    <a:ea typeface="Times New Roman" panose="02020603050405020304" pitchFamily="18" charset="0"/>
                  </a:rPr>
                  <a:t> or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y</a:t>
                </a:r>
                <a:r>
                  <a:rPr lang="en-GB" sz="1800" dirty="0">
                    <a:solidFill>
                      <a:srgbClr val="000001"/>
                    </a:solidFill>
                    <a:effectLst/>
                    <a:latin typeface="Times New Roman" panose="02020603050405020304" pitchFamily="18" charset="0"/>
                    <a:ea typeface="Times New Roman" panose="02020603050405020304" pitchFamily="18" charset="0"/>
                  </a:rPr>
                  <a:t>) and could also have an impact in the luminosity (</a:t>
                </a:r>
                <a:r>
                  <a:rPr lang="en-GB" sz="1800" i="1" dirty="0">
                    <a:solidFill>
                      <a:srgbClr val="000001"/>
                    </a:solidFill>
                    <a:effectLst/>
                    <a:latin typeface="Times New Roman" panose="02020603050405020304" pitchFamily="18" charset="0"/>
                    <a:ea typeface="Times New Roman" panose="02020603050405020304" pitchFamily="18" charset="0"/>
                  </a:rPr>
                  <a:t>L</a:t>
                </a:r>
                <a:r>
                  <a:rPr lang="en-GB" sz="1800" i="0">
                    <a:solidFill>
                      <a:srgbClr val="000001"/>
                    </a:solidFill>
                    <a:effectLst/>
                    <a:latin typeface="Cambria Math" panose="02040503050406030204" pitchFamily="18" charset="0"/>
                    <a:ea typeface="Times New Roman" panose="02020603050405020304" pitchFamily="18" charset="0"/>
                  </a:rPr>
                  <a:t>∝</a:t>
                </a:r>
                <a:r>
                  <a:rPr lang="en-GB" sz="1800" i="1" dirty="0">
                    <a:solidFill>
                      <a:srgbClr val="000001"/>
                    </a:solidFill>
                    <a:effectLst/>
                    <a:latin typeface="Times New Roman" panose="02020603050405020304" pitchFamily="18" charset="0"/>
                    <a:ea typeface="Times New Roman" panose="02020603050405020304" pitchFamily="18" charset="0"/>
                  </a:rPr>
                  <a:t> 1/</a:t>
                </a:r>
                <a:r>
                  <a:rPr lang="en-GB" sz="1800" dirty="0">
                    <a:solidFill>
                      <a:srgbClr val="000001"/>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x</a:t>
                </a:r>
                <a:r>
                  <a:rPr lang="en-GB" sz="1800" i="1" baseline="-25000" dirty="0">
                    <a:solidFill>
                      <a:srgbClr val="191919"/>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y</a:t>
                </a:r>
                <a:r>
                  <a:rPr lang="en-GB" sz="1800" i="1"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000001"/>
                    </a:solidFill>
                    <a:effectLst/>
                    <a:latin typeface="Times New Roman" panose="02020603050405020304" pitchFamily="18" charset="0"/>
                    <a:ea typeface="Times New Roman" panose="02020603050405020304" pitchFamily="18" charset="0"/>
                  </a:rPr>
                  <a:t>. Consequently the design of a </a:t>
                </a:r>
                <a:r>
                  <a:rPr lang="en-GB" sz="1800" dirty="0" err="1">
                    <a:solidFill>
                      <a:srgbClr val="000001"/>
                    </a:solidFill>
                    <a:effectLst/>
                    <a:latin typeface="Times New Roman" panose="02020603050405020304" pitchFamily="18" charset="0"/>
                    <a:ea typeface="Times New Roman" panose="02020603050405020304" pitchFamily="18" charset="0"/>
                  </a:rPr>
                  <a:t>monochromatization</a:t>
                </a:r>
                <a:r>
                  <a:rPr lang="en-GB" sz="1800" dirty="0">
                    <a:solidFill>
                      <a:srgbClr val="000001"/>
                    </a:solidFill>
                    <a:effectLst/>
                    <a:latin typeface="Times New Roman" panose="02020603050405020304" pitchFamily="18" charset="0"/>
                    <a:ea typeface="Times New Roman" panose="02020603050405020304" pitchFamily="18" charset="0"/>
                  </a:rPr>
                  <a:t> scheme has to consider not only the IR beam optics design, but the optimization of the rest of collider parameters to keep luminosity as high as possible.</a:t>
                </a:r>
                <a:endParaRPr lang="en-FR" sz="1800" dirty="0">
                  <a:effectLst/>
                  <a:latin typeface="Times New Roman" panose="02020603050405020304" pitchFamily="18" charset="0"/>
                  <a:ea typeface="Times New Roman" panose="02020603050405020304" pitchFamily="18" charset="0"/>
                </a:endParaRPr>
              </a:p>
              <a:p>
                <a:pPr algn="just">
                  <a:lnSpc>
                    <a:spcPct val="106000"/>
                  </a:lnSpc>
                </a:pPr>
                <a:endParaRPr lang="en-GB" altLang="fr-FR" sz="800" dirty="0">
                  <a:solidFill>
                    <a:srgbClr val="262699"/>
                  </a:solidFill>
                  <a:cs typeface="Arial" panose="020B0604020202020204" pitchFamily="34" charset="0"/>
                </a:endParaRPr>
              </a:p>
              <a:p>
                <a:pPr algn="just" eaLnBrk="1" hangingPunct="1">
                  <a:buFontTx/>
                  <a:buNone/>
                </a:pPr>
                <a:endParaRPr lang="en-GB" altLang="fr-FR" sz="800" dirty="0">
                  <a:solidFill>
                    <a:srgbClr val="262699"/>
                  </a:solidFill>
                  <a:cs typeface="Arial" panose="020B0604020202020204" pitchFamily="34" charset="0"/>
                </a:endParaRPr>
              </a:p>
              <a:p>
                <a:pPr algn="just" eaLnBrk="1" hangingPunct="1">
                  <a:buFontTx/>
                  <a:buNone/>
                </a:pPr>
                <a:r>
                  <a:rPr lang="en-GB" altLang="fr-FR" sz="800" dirty="0">
                    <a:solidFill>
                      <a:srgbClr val="262699"/>
                    </a:solidFill>
                    <a:cs typeface="Arial" panose="020B0604020202020204" pitchFamily="34" charset="0"/>
                  </a:rPr>
                  <a:t>Opposite dispersions at the IP enhance energy resolution without detriment of the differential luminosity while dispersion which have the same sign degrade both differential and total luminosity</a:t>
                </a:r>
              </a:p>
              <a:p>
                <a:pPr algn="just" eaLnBrk="1" hangingPunct="1">
                  <a:buFont typeface="Wingdings" pitchFamily="2" charset="2"/>
                  <a:buChar char="§"/>
                </a:pPr>
                <a:endParaRPr lang="en-GB" altLang="fr-FR" sz="800" dirty="0">
                  <a:solidFill>
                    <a:srgbClr val="262699"/>
                  </a:solidFill>
                  <a:cs typeface="Arial" panose="020B0604020202020204" pitchFamily="34"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mc:Fallback>
      </mc:AlternateContent>
    </p:spTree>
    <p:extLst>
      <p:ext uri="{BB962C8B-B14F-4D97-AF65-F5344CB8AC3E}">
        <p14:creationId xmlns:p14="http://schemas.microsoft.com/office/powerpoint/2010/main" val="2391382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824126B-5C93-9D40-B9EC-54F398EEDE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540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540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540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540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4CF853D-AE1F-2842-BCA7-0426D024E99A}" type="slidenum">
              <a:rPr lang="es-ES" altLang="fr-FR" sz="1300">
                <a:latin typeface="Times New Roman" panose="02020603050405020304" pitchFamily="18" charset="0"/>
              </a:rPr>
              <a:pPr eaLnBrk="1" hangingPunct="1"/>
              <a:t>5</a:t>
            </a:fld>
            <a:endParaRPr lang="es-ES" altLang="fr-FR" sz="1300">
              <a:latin typeface="Times New Roman" panose="02020603050405020304" pitchFamily="18" charset="0"/>
            </a:endParaRPr>
          </a:p>
        </p:txBody>
      </p:sp>
      <p:sp>
        <p:nvSpPr>
          <p:cNvPr id="24579" name="Text Box 1">
            <a:extLst>
              <a:ext uri="{FF2B5EF4-FFF2-40B4-BE49-F238E27FC236}">
                <a16:creationId xmlns:a16="http://schemas.microsoft.com/office/drawing/2014/main" id="{7BF79ECD-1F5E-F541-9183-ABEC8C30ED93}"/>
              </a:ext>
            </a:extLst>
          </p:cNvPr>
          <p:cNvSpPr txBox="1">
            <a:spLocks noChangeArrowheads="1"/>
          </p:cNvSpPr>
          <p:nvPr/>
        </p:nvSpPr>
        <p:spPr bwMode="auto">
          <a:xfrm>
            <a:off x="1143000" y="728663"/>
            <a:ext cx="4572000" cy="364172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fr-FR" sz="1800"/>
          </a:p>
        </p:txBody>
      </p:sp>
      <mc:AlternateContent xmlns:mc="http://schemas.openxmlformats.org/markup-compatibility/2006" xmlns:a14="http://schemas.microsoft.com/office/drawing/2010/main">
        <mc:Choice Requires="a14">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500" noProof="0" dirty="0">
                    <a:solidFill>
                      <a:srgbClr val="FF0000"/>
                    </a:solidFill>
                    <a:latin typeface="Arial" panose="020B0604020202020204" pitchFamily="34" charset="0"/>
                    <a:ea typeface="ＭＳ Ｐゴシック" panose="020B0600070205080204" pitchFamily="34" charset="-128"/>
                  </a:rPr>
                  <a:t>This smart idea was proposed by Aldo </a:t>
                </a:r>
                <a:r>
                  <a:rPr lang="en-US" altLang="fr-FR" sz="500" noProof="0" dirty="0" err="1">
                    <a:solidFill>
                      <a:srgbClr val="FF0000"/>
                    </a:solidFill>
                    <a:latin typeface="Arial" panose="020B0604020202020204" pitchFamily="34" charset="0"/>
                    <a:ea typeface="ＭＳ Ｐゴシック" panose="020B0600070205080204" pitchFamily="34" charset="-128"/>
                  </a:rPr>
                  <a:t>Renieri</a:t>
                </a:r>
                <a:r>
                  <a:rPr lang="en-US" altLang="fr-FR" sz="500" noProof="0" dirty="0">
                    <a:solidFill>
                      <a:srgbClr val="FF0000"/>
                    </a:solidFill>
                    <a:latin typeface="Arial" panose="020B0604020202020204" pitchFamily="34" charset="0"/>
                    <a:ea typeface="ＭＳ Ｐゴシック" panose="020B0600070205080204" pitchFamily="34" charset="-128"/>
                  </a:rPr>
                  <a:t> in 1975 for being implemented in ADONE. But never tested experimentally.</a:t>
                </a:r>
              </a:p>
            </p:txBody>
          </p:sp>
        </mc:Choice>
        <mc:Fallback xmlns="">
          <p:sp>
            <p:nvSpPr>
              <p:cNvPr id="24580" name="Text Box 2">
                <a:extLst>
                  <a:ext uri="{FF2B5EF4-FFF2-40B4-BE49-F238E27FC236}">
                    <a16:creationId xmlns:a16="http://schemas.microsoft.com/office/drawing/2014/main" id="{8931CC0C-F8B4-A148-909E-01AF5EB3F1A0}"/>
                  </a:ext>
                </a:extLst>
              </p:cNvPr>
              <p:cNvSpPr>
                <a:spLocks noGrp="1" noChangeArrowheads="1"/>
              </p:cNvSpPr>
              <p:nvPr>
                <p:ph type="body"/>
              </p:nvPr>
            </p:nvSpPr>
            <p:spPr>
              <a:xfrm>
                <a:off x="685800" y="4613275"/>
                <a:ext cx="5486400"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6000"/>
                  </a:lnSpc>
                </a:pPr>
                <a:r>
                  <a:rPr lang="en-GB" sz="1800" dirty="0">
                    <a:solidFill>
                      <a:srgbClr val="191919"/>
                    </a:solidFill>
                    <a:effectLst/>
                    <a:latin typeface="Times New Roman" panose="02020603050405020304" pitchFamily="18" charset="0"/>
                    <a:ea typeface="Times New Roman" panose="02020603050405020304" pitchFamily="18" charset="0"/>
                  </a:rPr>
                  <a:t>To achieve this </a:t>
                </a:r>
                <a:r>
                  <a:rPr lang="en-GB" sz="1800" dirty="0" err="1">
                    <a:solidFill>
                      <a:srgbClr val="191919"/>
                    </a:solidFill>
                    <a:effectLst/>
                    <a:latin typeface="Times New Roman" panose="02020603050405020304" pitchFamily="18" charset="0"/>
                    <a:ea typeface="Times New Roman" panose="02020603050405020304" pitchFamily="18" charset="0"/>
                  </a:rPr>
                  <a:t>monochromatization</a:t>
                </a:r>
                <a:r>
                  <a:rPr lang="en-GB" sz="1800" dirty="0">
                    <a:solidFill>
                      <a:srgbClr val="191919"/>
                    </a:solidFill>
                    <a:effectLst/>
                    <a:latin typeface="Times New Roman" panose="02020603050405020304" pitchFamily="18" charset="0"/>
                    <a:ea typeface="Times New Roman" panose="02020603050405020304" pitchFamily="18" charset="0"/>
                  </a:rPr>
                  <a:t>, </a:t>
                </a:r>
                <a:r>
                  <a:rPr lang="en-GB" sz="1800" b="1" dirty="0">
                    <a:solidFill>
                      <a:srgbClr val="191919"/>
                    </a:solidFill>
                    <a:effectLst/>
                    <a:latin typeface="Times New Roman" panose="02020603050405020304" pitchFamily="18" charset="0"/>
                    <a:ea typeface="Times New Roman" panose="02020603050405020304" pitchFamily="18" charset="0"/>
                  </a:rPr>
                  <a:t>opposite correlations between the transverse spatial position and the energy deviation </a:t>
                </a:r>
                <a:r>
                  <a:rPr lang="en-GB" sz="1800" dirty="0">
                    <a:solidFill>
                      <a:srgbClr val="191919"/>
                    </a:solidFill>
                    <a:effectLst/>
                    <a:latin typeface="Times New Roman" panose="02020603050405020304" pitchFamily="18" charset="0"/>
                    <a:ea typeface="Times New Roman" panose="02020603050405020304" pitchFamily="18" charset="0"/>
                  </a:rPr>
                  <a:t>are induced in the colliding beams as sketched in right</a:t>
                </a:r>
                <a:r>
                  <a:rPr lang="en-GB" sz="1800" baseline="0" dirty="0">
                    <a:solidFill>
                      <a:srgbClr val="191919"/>
                    </a:solidFill>
                    <a:effectLst/>
                    <a:latin typeface="Times New Roman" panose="02020603050405020304" pitchFamily="18" charset="0"/>
                    <a:ea typeface="Times New Roman" panose="02020603050405020304" pitchFamily="18" charset="0"/>
                  </a:rPr>
                  <a:t> </a:t>
                </a:r>
                <a:r>
                  <a:rPr lang="en-GB" sz="1800" dirty="0">
                    <a:solidFill>
                      <a:srgbClr val="4F81BD"/>
                    </a:solidFill>
                    <a:effectLst/>
                    <a:latin typeface="Times New Roman" panose="02020603050405020304" pitchFamily="18" charset="0"/>
                    <a:ea typeface="Times New Roman" panose="02020603050405020304" pitchFamily="18" charset="0"/>
                  </a:rPr>
                  <a:t>Figure</a:t>
                </a:r>
                <a:r>
                  <a:rPr lang="en-GB" sz="1800" dirty="0">
                    <a:solidFill>
                      <a:srgbClr val="191919"/>
                    </a:solidFill>
                    <a:effectLst/>
                    <a:latin typeface="Times New Roman" panose="02020603050405020304" pitchFamily="18" charset="0"/>
                    <a:ea typeface="Times New Roman" panose="02020603050405020304" pitchFamily="18" charset="0"/>
                  </a:rPr>
                  <a:t>. In </a:t>
                </a:r>
                <a:r>
                  <a:rPr lang="en-GB" sz="1800" b="1" dirty="0">
                    <a:solidFill>
                      <a:srgbClr val="191919"/>
                    </a:solidFill>
                    <a:effectLst/>
                    <a:latin typeface="Times New Roman" panose="02020603050405020304" pitchFamily="18" charset="0"/>
                    <a:ea typeface="Times New Roman" panose="02020603050405020304" pitchFamily="18" charset="0"/>
                  </a:rPr>
                  <a:t>beam-optics terms</a:t>
                </a:r>
                <a:r>
                  <a:rPr lang="en-GB" sz="1800" dirty="0">
                    <a:solidFill>
                      <a:srgbClr val="191919"/>
                    </a:solidFill>
                    <a:effectLst/>
                    <a:latin typeface="Times New Roman" panose="02020603050405020304" pitchFamily="18" charset="0"/>
                    <a:ea typeface="Times New Roman" panose="02020603050405020304" pitchFamily="18" charset="0"/>
                  </a:rPr>
                  <a:t>, this requires generating a </a:t>
                </a:r>
                <a:r>
                  <a:rPr lang="en-GB" sz="1800" b="1" dirty="0">
                    <a:solidFill>
                      <a:srgbClr val="191919"/>
                    </a:solidFill>
                    <a:effectLst/>
                    <a:latin typeface="Times New Roman" panose="02020603050405020304" pitchFamily="18" charset="0"/>
                    <a:ea typeface="Times New Roman" panose="02020603050405020304" pitchFamily="18" charset="0"/>
                  </a:rPr>
                  <a:t>dispersion function </a:t>
                </a:r>
                <a:r>
                  <a:rPr lang="en-GB" sz="1800" dirty="0">
                    <a:solidFill>
                      <a:srgbClr val="191919"/>
                    </a:solidFill>
                    <a:effectLst/>
                    <a:latin typeface="Times New Roman" panose="02020603050405020304" pitchFamily="18" charset="0"/>
                    <a:ea typeface="Times New Roman" panose="02020603050405020304" pitchFamily="18" charset="0"/>
                  </a:rPr>
                  <a:t>of opposite signs for the two beams, at the Interaction Point (IP). </a:t>
                </a:r>
                <a:r>
                  <a:rPr lang="en-GB" sz="1800" dirty="0">
                    <a:solidFill>
                      <a:srgbClr val="000001"/>
                    </a:solidFill>
                    <a:effectLst/>
                    <a:latin typeface="Times New Roman" panose="02020603050405020304" pitchFamily="18" charset="0"/>
                    <a:ea typeface="Times New Roman" panose="02020603050405020304" pitchFamily="18" charset="0"/>
                  </a:rPr>
                  <a:t>Nonzero dispersion function at the IP will contribute to enlarge the IP transverse beam size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x</a:t>
                </a:r>
                <a:r>
                  <a:rPr lang="en-GB" sz="1800" dirty="0">
                    <a:solidFill>
                      <a:srgbClr val="191919"/>
                    </a:solidFill>
                    <a:effectLst/>
                    <a:latin typeface="Times New Roman" panose="02020603050405020304" pitchFamily="18" charset="0"/>
                    <a:ea typeface="Times New Roman" panose="02020603050405020304" pitchFamily="18" charset="0"/>
                  </a:rPr>
                  <a:t> or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30000" dirty="0">
                    <a:solidFill>
                      <a:srgbClr val="191919"/>
                    </a:solidFill>
                    <a:effectLst/>
                    <a:latin typeface="Times New Roman" panose="02020603050405020304" pitchFamily="18" charset="0"/>
                    <a:ea typeface="Times New Roman" panose="02020603050405020304" pitchFamily="18" charset="0"/>
                  </a:rPr>
                  <a:t>*</a:t>
                </a:r>
                <a:r>
                  <a:rPr lang="en-GB" sz="1800" i="1" baseline="-25000" dirty="0">
                    <a:solidFill>
                      <a:srgbClr val="191919"/>
                    </a:solidFill>
                    <a:effectLst/>
                    <a:latin typeface="Times New Roman" panose="02020603050405020304" pitchFamily="18" charset="0"/>
                    <a:ea typeface="Times New Roman" panose="02020603050405020304" pitchFamily="18" charset="0"/>
                  </a:rPr>
                  <a:t>y</a:t>
                </a:r>
                <a:r>
                  <a:rPr lang="en-GB" sz="1800" dirty="0">
                    <a:solidFill>
                      <a:srgbClr val="000001"/>
                    </a:solidFill>
                    <a:effectLst/>
                    <a:latin typeface="Times New Roman" panose="02020603050405020304" pitchFamily="18" charset="0"/>
                    <a:ea typeface="Times New Roman" panose="02020603050405020304" pitchFamily="18" charset="0"/>
                  </a:rPr>
                  <a:t>) and could also have an impact in the luminosity (</a:t>
                </a:r>
                <a:r>
                  <a:rPr lang="en-GB" sz="1800" i="1" dirty="0">
                    <a:solidFill>
                      <a:srgbClr val="000001"/>
                    </a:solidFill>
                    <a:effectLst/>
                    <a:latin typeface="Times New Roman" panose="02020603050405020304" pitchFamily="18" charset="0"/>
                    <a:ea typeface="Times New Roman" panose="02020603050405020304" pitchFamily="18" charset="0"/>
                  </a:rPr>
                  <a:t>L</a:t>
                </a:r>
                <a:r>
                  <a:rPr lang="en-GB" sz="1800" i="0">
                    <a:solidFill>
                      <a:srgbClr val="000001"/>
                    </a:solidFill>
                    <a:effectLst/>
                    <a:latin typeface="Cambria Math" panose="02040503050406030204" pitchFamily="18" charset="0"/>
                    <a:ea typeface="Times New Roman" panose="02020603050405020304" pitchFamily="18" charset="0"/>
                  </a:rPr>
                  <a:t>∝</a:t>
                </a:r>
                <a:r>
                  <a:rPr lang="en-GB" sz="1800" i="1" dirty="0">
                    <a:solidFill>
                      <a:srgbClr val="000001"/>
                    </a:solidFill>
                    <a:effectLst/>
                    <a:latin typeface="Times New Roman" panose="02020603050405020304" pitchFamily="18" charset="0"/>
                    <a:ea typeface="Times New Roman" panose="02020603050405020304" pitchFamily="18" charset="0"/>
                  </a:rPr>
                  <a:t> 1/</a:t>
                </a:r>
                <a:r>
                  <a:rPr lang="en-GB" sz="1800" dirty="0">
                    <a:solidFill>
                      <a:srgbClr val="000001"/>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x</a:t>
                </a:r>
                <a:r>
                  <a:rPr lang="en-GB" sz="1800" i="1" baseline="-25000" dirty="0">
                    <a:solidFill>
                      <a:srgbClr val="191919"/>
                    </a:solidFill>
                    <a:effectLst/>
                    <a:latin typeface="Times New Roman" panose="02020603050405020304" pitchFamily="18" charset="0"/>
                    <a:ea typeface="Times New Roman" panose="02020603050405020304" pitchFamily="18" charset="0"/>
                  </a:rPr>
                  <a:t> </a:t>
                </a:r>
                <a:r>
                  <a:rPr lang="en-GB" sz="1800" i="1" dirty="0" err="1">
                    <a:solidFill>
                      <a:srgbClr val="191919"/>
                    </a:solidFill>
                    <a:effectLst/>
                    <a:latin typeface="Times New Roman" panose="02020603050405020304" pitchFamily="18" charset="0"/>
                    <a:ea typeface="Times New Roman" panose="02020603050405020304" pitchFamily="18" charset="0"/>
                  </a:rPr>
                  <a:t>σ</a:t>
                </a:r>
                <a:r>
                  <a:rPr lang="en-GB" sz="1800" i="1" baseline="-25000" dirty="0" err="1">
                    <a:solidFill>
                      <a:srgbClr val="191919"/>
                    </a:solidFill>
                    <a:effectLst/>
                    <a:latin typeface="Times New Roman" panose="02020603050405020304" pitchFamily="18" charset="0"/>
                    <a:ea typeface="Times New Roman" panose="02020603050405020304" pitchFamily="18" charset="0"/>
                  </a:rPr>
                  <a:t>y</a:t>
                </a:r>
                <a:r>
                  <a:rPr lang="en-GB" sz="1800" i="1"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191919"/>
                    </a:solidFill>
                    <a:effectLst/>
                    <a:latin typeface="Times New Roman" panose="02020603050405020304" pitchFamily="18" charset="0"/>
                    <a:ea typeface="Times New Roman" panose="02020603050405020304" pitchFamily="18" charset="0"/>
                  </a:rPr>
                  <a:t>)</a:t>
                </a:r>
                <a:r>
                  <a:rPr lang="en-GB" sz="1800" dirty="0">
                    <a:solidFill>
                      <a:srgbClr val="000001"/>
                    </a:solidFill>
                    <a:effectLst/>
                    <a:latin typeface="Times New Roman" panose="02020603050405020304" pitchFamily="18" charset="0"/>
                    <a:ea typeface="Times New Roman" panose="02020603050405020304" pitchFamily="18" charset="0"/>
                  </a:rPr>
                  <a:t>. Consequently the design of a </a:t>
                </a:r>
                <a:r>
                  <a:rPr lang="en-GB" sz="1800" dirty="0" err="1">
                    <a:solidFill>
                      <a:srgbClr val="000001"/>
                    </a:solidFill>
                    <a:effectLst/>
                    <a:latin typeface="Times New Roman" panose="02020603050405020304" pitchFamily="18" charset="0"/>
                    <a:ea typeface="Times New Roman" panose="02020603050405020304" pitchFamily="18" charset="0"/>
                  </a:rPr>
                  <a:t>monochromatization</a:t>
                </a:r>
                <a:r>
                  <a:rPr lang="en-GB" sz="1800" dirty="0">
                    <a:solidFill>
                      <a:srgbClr val="000001"/>
                    </a:solidFill>
                    <a:effectLst/>
                    <a:latin typeface="Times New Roman" panose="02020603050405020304" pitchFamily="18" charset="0"/>
                    <a:ea typeface="Times New Roman" panose="02020603050405020304" pitchFamily="18" charset="0"/>
                  </a:rPr>
                  <a:t> scheme has to consider not only the IR beam optics design, but the optimization of the rest of collider parameters to keep luminosity as high as possible.</a:t>
                </a:r>
                <a:endParaRPr lang="en-FR" sz="1800" dirty="0">
                  <a:effectLst/>
                  <a:latin typeface="Times New Roman" panose="02020603050405020304" pitchFamily="18" charset="0"/>
                  <a:ea typeface="Times New Roman" panose="02020603050405020304" pitchFamily="18" charset="0"/>
                </a:endParaRPr>
              </a:p>
              <a:p>
                <a:pPr algn="just">
                  <a:lnSpc>
                    <a:spcPct val="106000"/>
                  </a:lnSpc>
                </a:pPr>
                <a:endParaRPr lang="en-GB" altLang="fr-FR" sz="800" dirty="0">
                  <a:solidFill>
                    <a:srgbClr val="262699"/>
                  </a:solidFill>
                  <a:cs typeface="Arial" panose="020B0604020202020204" pitchFamily="34" charset="0"/>
                </a:endParaRPr>
              </a:p>
              <a:p>
                <a:pPr algn="just" eaLnBrk="1" hangingPunct="1">
                  <a:buFontTx/>
                  <a:buNone/>
                </a:pPr>
                <a:endParaRPr lang="en-GB" altLang="fr-FR" sz="800" dirty="0">
                  <a:solidFill>
                    <a:srgbClr val="262699"/>
                  </a:solidFill>
                  <a:cs typeface="Arial" panose="020B0604020202020204" pitchFamily="34" charset="0"/>
                </a:endParaRPr>
              </a:p>
              <a:p>
                <a:pPr algn="just" eaLnBrk="1" hangingPunct="1">
                  <a:buFontTx/>
                  <a:buNone/>
                </a:pPr>
                <a:r>
                  <a:rPr lang="en-GB" altLang="fr-FR" sz="800" dirty="0">
                    <a:solidFill>
                      <a:srgbClr val="262699"/>
                    </a:solidFill>
                    <a:cs typeface="Arial" panose="020B0604020202020204" pitchFamily="34" charset="0"/>
                  </a:rPr>
                  <a:t>Opposite dispersions at the IP enhance energy resolution without detriment of the differential luminosity while dispersion which have the same sign degrade both differential and total luminosity</a:t>
                </a:r>
              </a:p>
              <a:p>
                <a:pPr algn="just" eaLnBrk="1" hangingPunct="1">
                  <a:buFont typeface="Wingdings" pitchFamily="2" charset="2"/>
                  <a:buChar char="§"/>
                </a:pPr>
                <a:endParaRPr lang="en-GB" altLang="fr-FR" sz="800" dirty="0">
                  <a:solidFill>
                    <a:srgbClr val="262699"/>
                  </a:solidFill>
                  <a:cs typeface="Arial" panose="020B0604020202020204" pitchFamily="34" charset="0"/>
                </a:endParaRP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mc:Fallback>
      </mc:AlternateContent>
    </p:spTree>
    <p:extLst>
      <p:ext uri="{BB962C8B-B14F-4D97-AF65-F5344CB8AC3E}">
        <p14:creationId xmlns:p14="http://schemas.microsoft.com/office/powerpoint/2010/main" val="2804386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0ECD751-0E21-0C4A-B19B-E5312AD032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540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540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540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540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DFB7755-41F1-ED47-8533-40B9B63A9455}" type="slidenum">
              <a:rPr lang="es-ES" altLang="fr-FR" sz="1300">
                <a:latin typeface="Times New Roman" panose="02020603050405020304" pitchFamily="18" charset="0"/>
              </a:rPr>
              <a:pPr eaLnBrk="1" hangingPunct="1"/>
              <a:t>6</a:t>
            </a:fld>
            <a:endParaRPr lang="es-ES" altLang="fr-FR" sz="1300">
              <a:latin typeface="Times New Roman" panose="02020603050405020304" pitchFamily="18" charset="0"/>
            </a:endParaRPr>
          </a:p>
        </p:txBody>
      </p:sp>
      <p:sp>
        <p:nvSpPr>
          <p:cNvPr id="28675" name="Text Box 1">
            <a:extLst>
              <a:ext uri="{FF2B5EF4-FFF2-40B4-BE49-F238E27FC236}">
                <a16:creationId xmlns:a16="http://schemas.microsoft.com/office/drawing/2014/main" id="{FF1E9EA4-E60A-E64A-B6F4-10EB0566BCE8}"/>
              </a:ext>
            </a:extLst>
          </p:cNvPr>
          <p:cNvSpPr txBox="1">
            <a:spLocks noChangeArrowheads="1"/>
          </p:cNvSpPr>
          <p:nvPr/>
        </p:nvSpPr>
        <p:spPr bwMode="auto">
          <a:xfrm>
            <a:off x="1143000" y="728663"/>
            <a:ext cx="4572000" cy="364172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fr-FR" sz="1800"/>
          </a:p>
        </p:txBody>
      </p:sp>
      <p:sp>
        <p:nvSpPr>
          <p:cNvPr id="28676" name="Text Box 2">
            <a:extLst>
              <a:ext uri="{FF2B5EF4-FFF2-40B4-BE49-F238E27FC236}">
                <a16:creationId xmlns:a16="http://schemas.microsoft.com/office/drawing/2014/main" id="{3333650C-9F2B-314F-82B0-2F46E6EC821C}"/>
              </a:ext>
            </a:extLst>
          </p:cNvPr>
          <p:cNvSpPr>
            <a:spLocks noGrp="1" noChangeArrowheads="1"/>
          </p:cNvSpPr>
          <p:nvPr>
            <p:ph type="body"/>
          </p:nvPr>
        </p:nvSpPr>
        <p:spPr>
          <a:xfrm>
            <a:off x="685800" y="4613275"/>
            <a:ext cx="5486400"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500" noProof="0" dirty="0">
                <a:solidFill>
                  <a:srgbClr val="FF0000"/>
                </a:solidFill>
                <a:latin typeface="Arial" panose="020B0604020202020204" pitchFamily="34" charset="0"/>
                <a:ea typeface="ＭＳ Ｐゴシック" panose="020B0600070205080204" pitchFamily="34" charset="-128"/>
              </a:rPr>
              <a:t>At low-energies with flat vertical beams and where energy spread is mainly given by the SR, the scheme could optimized to avoid the luminosity losses.</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500" noProof="0" dirty="0">
                <a:solidFill>
                  <a:srgbClr val="FF0000"/>
                </a:solidFill>
                <a:latin typeface="Arial" panose="020B0604020202020204" pitchFamily="34" charset="0"/>
                <a:ea typeface="ＭＳ Ｐゴシック" panose="020B0600070205080204" pitchFamily="34" charset="-128"/>
              </a:rPr>
              <a:t>In these conditions is more efficient to create the dispersion in the vertical plane, the vertical beam size is mainly given by the dispersive part.</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500" noProof="0" dirty="0">
                <a:solidFill>
                  <a:srgbClr val="FF0000"/>
                </a:solidFill>
                <a:latin typeface="Arial" panose="020B0604020202020204" pitchFamily="34" charset="0"/>
                <a:ea typeface="ＭＳ Ｐゴシック" panose="020B0600070205080204" pitchFamily="34" charset="-128"/>
              </a:rPr>
              <a:t>Consequently both the influence of the beam-beam and the luminosity decreases. To compensate we have to act in the horizontal plane by decreasing the horizontal emittance. This is the pay-off of the </a:t>
            </a:r>
            <a:r>
              <a:rPr lang="en-US" altLang="fr-FR" sz="500" noProof="0" dirty="0" err="1">
                <a:solidFill>
                  <a:srgbClr val="FF0000"/>
                </a:solidFill>
                <a:latin typeface="Arial" panose="020B0604020202020204" pitchFamily="34" charset="0"/>
                <a:ea typeface="ＭＳ Ｐゴシック" panose="020B0600070205080204" pitchFamily="34" charset="-128"/>
              </a:rPr>
              <a:t>monochromatization</a:t>
            </a:r>
            <a:r>
              <a:rPr lang="en-US" altLang="fr-FR" sz="500" noProof="0" dirty="0">
                <a:solidFill>
                  <a:srgbClr val="FF0000"/>
                </a:solidFill>
                <a:latin typeface="Arial" panose="020B0604020202020204" pitchFamily="34" charset="0"/>
                <a:ea typeface="ＭＳ Ｐゴシック" panose="020B0600070205080204" pitchFamily="34" charset="-128"/>
              </a:rPr>
              <a:t>.</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500" noProof="0" dirty="0">
                <a:solidFill>
                  <a:srgbClr val="FF0000"/>
                </a:solidFill>
                <a:latin typeface="Arial" panose="020B0604020202020204" pitchFamily="34" charset="0"/>
                <a:ea typeface="ＭＳ Ｐゴシック" panose="020B0600070205080204" pitchFamily="34" charset="-128"/>
              </a:rPr>
              <a:t>Different studies have been made for different </a:t>
            </a:r>
            <a:r>
              <a:rPr lang="en-US" altLang="fr-FR" sz="500" noProof="0" dirty="0" err="1">
                <a:solidFill>
                  <a:srgbClr val="FF0000"/>
                </a:solidFill>
                <a:latin typeface="Arial" panose="020B0604020202020204" pitchFamily="34" charset="0"/>
                <a:ea typeface="ＭＳ Ｐゴシック" panose="020B0600070205080204" pitchFamily="34" charset="-128"/>
              </a:rPr>
              <a:t>e+e</a:t>
            </a:r>
            <a:r>
              <a:rPr lang="en-US" altLang="fr-FR" sz="500" noProof="0" dirty="0">
                <a:solidFill>
                  <a:srgbClr val="FF0000"/>
                </a:solidFill>
                <a:latin typeface="Arial" panose="020B0604020202020204" pitchFamily="34" charset="0"/>
                <a:ea typeface="ＭＳ Ｐゴシック" panose="020B0600070205080204" pitchFamily="34" charset="-128"/>
              </a:rPr>
              <a:t>- colliders as: Tau-charm factories, VEPP4, SPEAR, LEP and B factories...</a:t>
            </a:r>
          </a:p>
          <a:p>
            <a:pPr eaLnBrk="1" hangingPunct="1">
              <a:spcBef>
                <a:spcPts val="18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fr-FR" sz="500" dirty="0">
              <a:solidFill>
                <a:srgbClr val="FF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5963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with high-energy colliders....</a:t>
            </a:r>
          </a:p>
          <a:p>
            <a:r>
              <a:rPr lang="en-US" dirty="0"/>
              <a:t>In this case the relative energy spread has an important contribution from the </a:t>
            </a:r>
            <a:r>
              <a:rPr lang="en-US" dirty="0" err="1"/>
              <a:t>Beamstrahlung</a:t>
            </a:r>
            <a:r>
              <a:rPr lang="en-US" dirty="0"/>
              <a:t> (radiation due to the strong opposing EM field created by the other beam).</a:t>
            </a:r>
          </a:p>
          <a:p>
            <a:r>
              <a:rPr lang="en-US" dirty="0"/>
              <a:t>More in detail and recalculating the impact of the BS (all details in the paper of Marco Alan and Frank) in: the energy spread, the emittance and the bunch length:</a:t>
            </a:r>
          </a:p>
          <a:p>
            <a:r>
              <a:rPr lang="en-US" dirty="0"/>
              <a:t>- the energy spread and the bunch length  are impacted by the BS</a:t>
            </a:r>
          </a:p>
          <a:p>
            <a:r>
              <a:rPr lang="en-US" dirty="0"/>
              <a:t>- the horizontal emittance is not impacted in the standard but is impacted on the </a:t>
            </a:r>
            <a:r>
              <a:rPr lang="en-US" dirty="0" err="1"/>
              <a:t>monochromatiztion</a:t>
            </a:r>
            <a:r>
              <a:rPr lang="en-US" dirty="0"/>
              <a:t> case.</a:t>
            </a:r>
          </a:p>
          <a:p>
            <a:r>
              <a:rPr lang="en-US" dirty="0"/>
              <a:t>We could conclude that the BS in the </a:t>
            </a:r>
            <a:r>
              <a:rPr lang="en-US" dirty="0" err="1"/>
              <a:t>monochrom</a:t>
            </a:r>
            <a:r>
              <a:rPr lang="en-US" dirty="0"/>
              <a:t> case is avoiding the blow-up of the relative energy spread that it is significant in the standard case.</a:t>
            </a:r>
          </a:p>
          <a:p>
            <a:endParaRPr lang="en-US" dirty="0"/>
          </a:p>
          <a:p>
            <a:r>
              <a:rPr lang="en-US" dirty="0"/>
              <a:t>We have now all the tools on hand to study the </a:t>
            </a:r>
            <a:r>
              <a:rPr lang="en-US" dirty="0" err="1"/>
              <a:t>monochromatization</a:t>
            </a:r>
            <a:r>
              <a:rPr lang="en-US" dirty="0"/>
              <a:t> in FCC-</a:t>
            </a:r>
            <a:r>
              <a:rPr lang="en-US" dirty="0" err="1"/>
              <a:t>ee</a:t>
            </a:r>
            <a:endParaRPr lang="en-US" dirty="0"/>
          </a:p>
        </p:txBody>
      </p:sp>
    </p:spTree>
    <p:extLst>
      <p:ext uri="{BB962C8B-B14F-4D97-AF65-F5344CB8AC3E}">
        <p14:creationId xmlns:p14="http://schemas.microsoft.com/office/powerpoint/2010/main" val="68494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Why we would like to implement </a:t>
            </a:r>
            <a:r>
              <a:rPr kumimoji="1" lang="en-US" altLang="zh-CN" dirty="0" err="1"/>
              <a:t>monochromatization</a:t>
            </a:r>
            <a:r>
              <a:rPr kumimoji="1" lang="en-US" altLang="zh-CN" dirty="0"/>
              <a:t> in FCC-</a:t>
            </a:r>
            <a:r>
              <a:rPr kumimoji="1" lang="en-US" altLang="zh-CN" dirty="0" err="1"/>
              <a:t>ee</a:t>
            </a:r>
            <a:r>
              <a:rPr kumimoji="1" lang="en-US" altLang="zh-CN" dirty="0"/>
              <a:t>?</a:t>
            </a:r>
          </a:p>
          <a:p>
            <a:r>
              <a:rPr kumimoji="1" lang="en-US" altLang="zh-CN" dirty="0"/>
              <a:t>There is a way to produce directly the Higgs boson in the s-channel at 125 GeV (62.5 energy per beam) and offering the possibility to measure the electron Yukawa coupling,  if the collision energy spread is reduced from 50 MeV (SR) to  4.1 MeV.</a:t>
            </a:r>
          </a:p>
          <a:p>
            <a:r>
              <a:rPr kumimoji="1" lang="en-US" altLang="zh-CN" dirty="0"/>
              <a:t>A comprehensive optimization parametric study  has been made for FCC-</a:t>
            </a:r>
            <a:r>
              <a:rPr kumimoji="1" lang="en-US" altLang="zh-CN" dirty="0" err="1"/>
              <a:t>ee</a:t>
            </a:r>
            <a:r>
              <a:rPr kumimoji="1" lang="en-US" altLang="zh-CN" dirty="0"/>
              <a:t>  (summary in the table). With these ideal parameters, we have calculated the associated upper limiting contours of the electron Yukawa coupling and the results are the red curve. The best case is the red star and the ideal is the pink one.</a:t>
            </a:r>
          </a:p>
        </p:txBody>
      </p:sp>
      <p:sp>
        <p:nvSpPr>
          <p:cNvPr id="4" name="灯片编号占位符 3"/>
          <p:cNvSpPr>
            <a:spLocks noGrp="1"/>
          </p:cNvSpPr>
          <p:nvPr>
            <p:ph type="sldNum" sz="quarter" idx="5"/>
          </p:nvPr>
        </p:nvSpPr>
        <p:spPr/>
        <p:txBody>
          <a:bodyPr/>
          <a:lstStyle/>
          <a:p>
            <a:fld id="{7EBB04F0-A7BD-4A3A-B66F-04D3E0DE1E53}" type="slidenum">
              <a:rPr lang="zh-CN" altLang="en-US" smtClean="0"/>
              <a:t>8</a:t>
            </a:fld>
            <a:endParaRPr lang="zh-CN" altLang="en-US"/>
          </a:p>
        </p:txBody>
      </p:sp>
    </p:spTree>
    <p:extLst>
      <p:ext uri="{BB962C8B-B14F-4D97-AF65-F5344CB8AC3E}">
        <p14:creationId xmlns:p14="http://schemas.microsoft.com/office/powerpoint/2010/main" val="3263244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noProof="0" dirty="0"/>
              <a:t>A first implementation of this operation mode has been made for the FCC-</a:t>
            </a:r>
            <a:r>
              <a:rPr lang="en-US" noProof="0" dirty="0" err="1"/>
              <a:t>ee</a:t>
            </a:r>
            <a:r>
              <a:rPr lang="en-US" noProof="0" dirty="0"/>
              <a:t> Global Hybrid correction lattice.</a:t>
            </a:r>
          </a:p>
          <a:p>
            <a:pPr marL="0" marR="0" lvl="0" indent="0" defTabSz="457200" eaLnBrk="1" fontAlgn="auto" latinLnBrk="0" hangingPunct="1">
              <a:lnSpc>
                <a:spcPct val="100000"/>
              </a:lnSpc>
              <a:spcBef>
                <a:spcPts val="0"/>
              </a:spcBef>
              <a:spcAft>
                <a:spcPts val="0"/>
              </a:spcAft>
              <a:buClrTx/>
              <a:buSzTx/>
              <a:buFontTx/>
              <a:buNone/>
              <a:tabLst/>
              <a:defRPr/>
            </a:pPr>
            <a:r>
              <a:rPr lang="en-US" noProof="0" dirty="0"/>
              <a:t>This lattice has four modes of operation, ranging from 45 to 182.5 </a:t>
            </a:r>
            <a:r>
              <a:rPr lang="en-US" noProof="0" dirty="0" err="1"/>
              <a:t>Gev</a:t>
            </a:r>
            <a:r>
              <a:rPr lang="en-US" noProof="0" dirty="0"/>
              <a:t> per beam. </a:t>
            </a:r>
          </a:p>
          <a:p>
            <a:pPr marL="0" marR="0" lvl="0" indent="0" defTabSz="457200" eaLnBrk="1" fontAlgn="auto" latinLnBrk="0" hangingPunct="1">
              <a:lnSpc>
                <a:spcPct val="100000"/>
              </a:lnSpc>
              <a:spcBef>
                <a:spcPts val="0"/>
              </a:spcBef>
              <a:spcAft>
                <a:spcPts val="0"/>
              </a:spcAft>
              <a:buClrTx/>
              <a:buSzTx/>
              <a:buFontTx/>
              <a:buNone/>
              <a:tabLst/>
              <a:defRPr/>
            </a:pPr>
            <a:r>
              <a:rPr lang="en-US" noProof="0" dirty="0"/>
              <a:t>4 IRs, featuring a large crossing angle of 30 </a:t>
            </a:r>
            <a:r>
              <a:rPr lang="en-US" noProof="0" dirty="0" err="1"/>
              <a:t>mrads</a:t>
            </a:r>
            <a:r>
              <a:rPr lang="en-US" noProof="0" dirty="0"/>
              <a:t>, and long weak dipoles  and antisymmetric by respect to the IP to avoid the impact of the SR.</a:t>
            </a:r>
          </a:p>
        </p:txBody>
      </p:sp>
    </p:spTree>
    <p:extLst>
      <p:ext uri="{BB962C8B-B14F-4D97-AF65-F5344CB8AC3E}">
        <p14:creationId xmlns:p14="http://schemas.microsoft.com/office/powerpoint/2010/main" val="3199070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Cliquez et modifiez le titre</a:t>
            </a:r>
            <a:endParaRPr/>
          </a:p>
        </p:txBody>
      </p:sp>
      <p:sp>
        <p:nvSpPr>
          <p:cNvPr id="3" name="Content Placeholder 2"/>
          <p:cNvSpPr>
            <a:spLocks noGrp="1"/>
          </p:cNvSpPr>
          <p:nvPr>
            <p:ph idx="1"/>
          </p:nvPr>
        </p:nvSpPr>
        <p:spPr/>
        <p:txBody>
          <a:bodyPr/>
          <a:lstStyle>
            <a:lvl1pPr>
              <a:defRPr>
                <a:solidFill>
                  <a:schemeClr val="tx2">
                    <a:lumMod val="90000"/>
                    <a:lumOff val="10000"/>
                  </a:schemeClr>
                </a:solidFill>
              </a:defRPr>
            </a:lvl1pPr>
            <a:lvl2pPr>
              <a:defRPr>
                <a:solidFill>
                  <a:schemeClr val="tx2">
                    <a:lumMod val="90000"/>
                    <a:lumOff val="10000"/>
                  </a:schemeClr>
                </a:solidFill>
              </a:defRPr>
            </a:lvl2pPr>
            <a:lvl3pPr>
              <a:defRPr>
                <a:solidFill>
                  <a:schemeClr val="tx2">
                    <a:lumMod val="90000"/>
                    <a:lumOff val="10000"/>
                  </a:schemeClr>
                </a:solidFill>
              </a:defRPr>
            </a:lvl3pPr>
            <a:lvl4pPr>
              <a:defRPr>
                <a:solidFill>
                  <a:schemeClr val="tx2">
                    <a:lumMod val="90000"/>
                    <a:lumOff val="10000"/>
                  </a:schemeClr>
                </a:solidFill>
              </a:defRPr>
            </a:lvl4pPr>
            <a:lvl5pPr>
              <a:defRPr>
                <a:solidFill>
                  <a:schemeClr val="tx2">
                    <a:lumMod val="90000"/>
                    <a:lumOff val="10000"/>
                  </a:schemeClr>
                </a:solidFill>
              </a:defRPr>
            </a:lvl5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dirty="0"/>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dirty="0">
              <a:solidFill>
                <a:prstClr val="white"/>
              </a:solidFill>
              <a:latin typeface="News Gothic MT"/>
            </a:endParaRPr>
          </a:p>
        </p:txBody>
      </p:sp>
    </p:spTree>
    <p:extLst>
      <p:ext uri="{BB962C8B-B14F-4D97-AF65-F5344CB8AC3E}">
        <p14:creationId xmlns:p14="http://schemas.microsoft.com/office/powerpoint/2010/main" val="2103532668"/>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lumMod val="90000"/>
                    <a:lumOff val="10000"/>
                  </a:schemeClr>
                </a:solidFill>
              </a:defRPr>
            </a:lvl1pPr>
            <a:lvl2pPr>
              <a:defRPr>
                <a:solidFill>
                  <a:schemeClr val="tx2">
                    <a:lumMod val="90000"/>
                    <a:lumOff val="10000"/>
                  </a:schemeClr>
                </a:solidFill>
              </a:defRPr>
            </a:lvl2pPr>
            <a:lvl3pPr>
              <a:defRPr>
                <a:solidFill>
                  <a:schemeClr val="tx2">
                    <a:lumMod val="90000"/>
                    <a:lumOff val="10000"/>
                  </a:schemeClr>
                </a:solidFill>
              </a:defRPr>
            </a:lvl3pPr>
            <a:lvl4pPr>
              <a:defRPr>
                <a:solidFill>
                  <a:schemeClr val="tx2">
                    <a:lumMod val="90000"/>
                    <a:lumOff val="10000"/>
                  </a:schemeClr>
                </a:solidFill>
              </a:defRPr>
            </a:lvl4pPr>
            <a:lvl5pPr>
              <a:defRPr>
                <a:solidFill>
                  <a:schemeClr val="tx2">
                    <a:lumMod val="90000"/>
                    <a:lumOff val="10000"/>
                  </a:schemeClr>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6" name="Slide Number Placeholder 5"/>
          <p:cNvSpPr>
            <a:spLocks noGrp="1"/>
          </p:cNvSpPr>
          <p:nvPr>
            <p:ph type="sldNum" sz="quarter" idx="12"/>
          </p:nvPr>
        </p:nvSpPr>
        <p:spPr/>
        <p:txBody>
          <a:bodyPr/>
          <a:lstStyle/>
          <a:p>
            <a:fld id="{10C94CE8-38CE-4431-96C9-C03853E577E3}" type="slidenum">
              <a:rPr lang="zh-CN" altLang="en-US" smtClean="0"/>
              <a:t>‹#›</a:t>
            </a:fld>
            <a:endParaRPr lang="zh-CN" altLang="en-US"/>
          </a:p>
        </p:txBody>
      </p:sp>
    </p:spTree>
    <p:extLst>
      <p:ext uri="{BB962C8B-B14F-4D97-AF65-F5344CB8AC3E}">
        <p14:creationId xmlns:p14="http://schemas.microsoft.com/office/powerpoint/2010/main" val="145312330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605" y="107430"/>
            <a:ext cx="10711865" cy="1335099"/>
          </a:xfrm>
          <a:prstGeom prst="rect">
            <a:avLst/>
          </a:prstGeom>
        </p:spPr>
        <p:txBody>
          <a:bodyPr vert="horz" lIns="91440" tIns="45720" rIns="91440" bIns="45720" rtlCol="0" anchor="b" anchorCtr="0">
            <a:noAutofit/>
          </a:bodyPr>
          <a:lstStyle/>
          <a:p>
            <a:r>
              <a:rPr lang="en-US" dirty="0" err="1"/>
              <a:t>Cliquez</a:t>
            </a:r>
            <a:r>
              <a:rPr lang="en-US" dirty="0"/>
              <a:t> et </a:t>
            </a:r>
            <a:r>
              <a:rPr lang="en-US" dirty="0" err="1"/>
              <a:t>modifiez</a:t>
            </a:r>
            <a:r>
              <a:rPr lang="en-US" dirty="0"/>
              <a:t> le </a:t>
            </a:r>
            <a:r>
              <a:rPr lang="en-US" dirty="0" err="1"/>
              <a:t>titre</a:t>
            </a:r>
            <a:endParaRPr dirty="0"/>
          </a:p>
        </p:txBody>
      </p:sp>
      <p:sp>
        <p:nvSpPr>
          <p:cNvPr id="3" name="Text Placeholder 2"/>
          <p:cNvSpPr>
            <a:spLocks noGrp="1"/>
          </p:cNvSpPr>
          <p:nvPr>
            <p:ph type="body" idx="1"/>
          </p:nvPr>
        </p:nvSpPr>
        <p:spPr>
          <a:xfrm>
            <a:off x="731605" y="1597978"/>
            <a:ext cx="10711865" cy="4337368"/>
          </a:xfrm>
          <a:prstGeom prst="rect">
            <a:avLst/>
          </a:prstGeom>
        </p:spPr>
        <p:txBody>
          <a:bodyPr vert="horz" lIns="91440" tIns="45720" rIns="91440" bIns="45720" rtlCol="0">
            <a:norm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dirty="0"/>
          </a:p>
        </p:txBody>
      </p:sp>
      <p:sp>
        <p:nvSpPr>
          <p:cNvPr id="6" name="Slide Number Placeholder 5"/>
          <p:cNvSpPr>
            <a:spLocks noGrp="1"/>
          </p:cNvSpPr>
          <p:nvPr>
            <p:ph type="sldNum" sz="quarter" idx="4"/>
          </p:nvPr>
        </p:nvSpPr>
        <p:spPr>
          <a:xfrm>
            <a:off x="10859876" y="6483857"/>
            <a:ext cx="1319424" cy="364618"/>
          </a:xfrm>
          <a:prstGeom prst="rect">
            <a:avLst/>
          </a:prstGeom>
        </p:spPr>
        <p:txBody>
          <a:bodyPr vert="horz" lIns="91440" tIns="45720" rIns="91440" bIns="45720" rtlCol="0" anchor="ctr"/>
          <a:lstStyle>
            <a:lvl1pPr algn="r">
              <a:defRPr sz="1400">
                <a:solidFill>
                  <a:schemeClr val="bg1"/>
                </a:solidFill>
              </a:defRPr>
            </a:lvl1pPr>
          </a:lstStyle>
          <a:p>
            <a:pPr hangingPunct="1"/>
            <a:fld id="{617C510A-7687-CB44-A886-7EC5AB743307}" type="slidenum">
              <a:rPr lang="fr-FR" kern="1200" smtClean="0">
                <a:solidFill>
                  <a:prstClr val="white"/>
                </a:solidFill>
                <a:latin typeface="News Gothic MT"/>
                <a:ea typeface="+mn-ea"/>
                <a:cs typeface="+mn-cs"/>
              </a:rPr>
              <a:pPr hangingPunct="1"/>
              <a:t>‹#›</a:t>
            </a:fld>
            <a:endParaRPr lang="fr-FR" kern="1200" dirty="0">
              <a:solidFill>
                <a:prstClr val="white"/>
              </a:solidFill>
              <a:latin typeface="News Gothic MT"/>
              <a:ea typeface="+mn-ea"/>
              <a:cs typeface="+mn-cs"/>
            </a:endParaRPr>
          </a:p>
        </p:txBody>
      </p:sp>
      <p:pic>
        <p:nvPicPr>
          <p:cNvPr id="7" name="图片 17" descr="徽标&#10;&#10;描述已自动生成">
            <a:extLst>
              <a:ext uri="{FF2B5EF4-FFF2-40B4-BE49-F238E27FC236}">
                <a16:creationId xmlns:a16="http://schemas.microsoft.com/office/drawing/2014/main" id="{34E3CFAF-8DBE-1337-AC56-F1433AEE2FAC}"/>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0884025" y="159576"/>
            <a:ext cx="1118890" cy="568786"/>
          </a:xfrm>
          <a:prstGeom prst="rect">
            <a:avLst/>
          </a:prstGeom>
        </p:spPr>
      </p:pic>
      <p:pic>
        <p:nvPicPr>
          <p:cNvPr id="11" name="Picture 5">
            <a:extLst>
              <a:ext uri="{FF2B5EF4-FFF2-40B4-BE49-F238E27FC236}">
                <a16:creationId xmlns:a16="http://schemas.microsoft.com/office/drawing/2014/main" id="{80CBEDF3-9A52-1631-E30A-4AA218E3CA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6075"/>
            <a:ext cx="815788" cy="815788"/>
          </a:xfrm>
          <a:prstGeom prst="rect">
            <a:avLst/>
          </a:prstGeom>
        </p:spPr>
      </p:pic>
      <p:pic>
        <p:nvPicPr>
          <p:cNvPr id="12" name="Picture 7">
            <a:extLst>
              <a:ext uri="{FF2B5EF4-FFF2-40B4-BE49-F238E27FC236}">
                <a16:creationId xmlns:a16="http://schemas.microsoft.com/office/drawing/2014/main" id="{E6B2EEDD-6075-03C9-DF68-7305F82D0B7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5788" y="209212"/>
            <a:ext cx="845229" cy="469514"/>
          </a:xfrm>
          <a:prstGeom prst="rect">
            <a:avLst/>
          </a:prstGeom>
        </p:spPr>
      </p:pic>
    </p:spTree>
    <p:extLst>
      <p:ext uri="{BB962C8B-B14F-4D97-AF65-F5344CB8AC3E}">
        <p14:creationId xmlns:p14="http://schemas.microsoft.com/office/powerpoint/2010/main" val="3147770509"/>
      </p:ext>
    </p:extLst>
  </p:cSld>
  <p:clrMap bg1="lt1" tx1="dk1" bg2="lt2" tx2="dk2" accent1="accent1" accent2="accent2" accent3="accent3" accent4="accent4" accent5="accent5" accent6="accent6" hlink="hlink" folHlink="folHlink"/>
  <p:sldLayoutIdLst>
    <p:sldLayoutId id="2147483667" r:id="rId1"/>
    <p:sldLayoutId id="2147483668" r:id="rId2"/>
  </p:sldLayoutIdLst>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hf hdr="0" ftr="0" dt="0"/>
  <p:txStyles>
    <p:titleStyle>
      <a:lvl1pPr algn="ctr" defTabSz="914400" rtl="0" eaLnBrk="1" latinLnBrk="0" hangingPunct="1">
        <a:spcBef>
          <a:spcPct val="0"/>
        </a:spcBef>
        <a:buNone/>
        <a:defRPr sz="4600" b="1" kern="1200">
          <a:solidFill>
            <a:schemeClr val="accent1"/>
          </a:solidFill>
          <a:effectLst/>
          <a:latin typeface="Arial" panose="020B0604020202020204" pitchFamily="34" charset="0"/>
          <a:ea typeface="+mj-ea"/>
          <a:cs typeface="Arial" panose="020B0604020202020204" pitchFamily="34" charset="0"/>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jpe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tiff"/><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0.png"/><Relationship Id="rId4" Type="http://schemas.openxmlformats.org/officeDocument/2006/relationships/image" Target="../media/image58.tiff"/><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hyperlink" Target="http://madx.web.cern.ch/madx/"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hyperlink" Target="https://xsuite.readthedocs.i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png"/><Relationship Id="rId1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6.png"/><Relationship Id="rId17" Type="http://schemas.openxmlformats.org/officeDocument/2006/relationships/image" Target="../media/image3.png"/><Relationship Id="rId2" Type="http://schemas.openxmlformats.org/officeDocument/2006/relationships/notesSlide" Target="../notesSlides/notesSlide2.xml"/><Relationship Id="rId16" Type="http://schemas.openxmlformats.org/officeDocument/2006/relationships/image" Target="../media/image10.png"/><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12.png"/><Relationship Id="rId5" Type="http://schemas.openxmlformats.org/officeDocument/2006/relationships/image" Target="../media/image16.png"/><Relationship Id="rId15" Type="http://schemas.openxmlformats.org/officeDocument/2006/relationships/image" Target="../media/image9.png"/><Relationship Id="rId10" Type="http://schemas.openxmlformats.org/officeDocument/2006/relationships/image" Target="../media/image21.tiff"/><Relationship Id="rId19"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20.tiff"/><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jpeg"/><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4.jpg"/><Relationship Id="rId17" Type="http://schemas.openxmlformats.org/officeDocument/2006/relationships/image" Target="../media/image99.jpg"/><Relationship Id="rId2" Type="http://schemas.openxmlformats.org/officeDocument/2006/relationships/notesSlide" Target="../notesSlides/notesSlide22.xml"/><Relationship Id="rId16"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88.jpg"/><Relationship Id="rId11" Type="http://schemas.openxmlformats.org/officeDocument/2006/relationships/image" Target="../media/image93.jpeg"/><Relationship Id="rId5" Type="http://schemas.openxmlformats.org/officeDocument/2006/relationships/image" Target="../media/image87.jpeg"/><Relationship Id="rId15" Type="http://schemas.openxmlformats.org/officeDocument/2006/relationships/image" Target="../media/image9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g"/><Relationship Id="rId14" Type="http://schemas.openxmlformats.org/officeDocument/2006/relationships/image" Target="../media/image96.jpe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580.png"/><Relationship Id="rId3" Type="http://schemas.openxmlformats.org/officeDocument/2006/relationships/image" Target="../media/image30.emf"/><Relationship Id="rId7" Type="http://schemas.openxmlformats.org/officeDocument/2006/relationships/image" Target="../media/image28.emf"/><Relationship Id="rId12" Type="http://schemas.openxmlformats.org/officeDocument/2006/relationships/image" Target="../media/image38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3.emf"/><Relationship Id="rId11" Type="http://schemas.openxmlformats.org/officeDocument/2006/relationships/image" Target="../media/image370.png"/><Relationship Id="rId5" Type="http://schemas.openxmlformats.org/officeDocument/2006/relationships/image" Target="../media/image32.emf"/><Relationship Id="rId10" Type="http://schemas.openxmlformats.org/officeDocument/2006/relationships/image" Target="../media/image360.png"/><Relationship Id="rId4" Type="http://schemas.openxmlformats.org/officeDocument/2006/relationships/image" Target="../media/image31.emf"/><Relationship Id="rId9" Type="http://schemas.openxmlformats.org/officeDocument/2006/relationships/image" Target="../media/image35.emf"/></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58.tiff"/></Relationships>
</file>

<file path=ppt/slides/_rels/slide3.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7.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6.emf"/><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29.emf"/><Relationship Id="rId10" Type="http://schemas.openxmlformats.org/officeDocument/2006/relationships/image" Target="../media/image25.emf"/><Relationship Id="rId4" Type="http://schemas.openxmlformats.org/officeDocument/2006/relationships/image" Target="../media/image22.emf"/><Relationship Id="rId9" Type="http://schemas.openxmlformats.org/officeDocument/2006/relationships/oleObject" Target="../embeddings/oleObject4.bin"/><Relationship Id="rId14" Type="http://schemas.openxmlformats.org/officeDocument/2006/relationships/image" Target="../media/image2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2.png"/></Relationships>
</file>

<file path=ppt/slides/_rels/slide4.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9.png"/><Relationship Id="rId3" Type="http://schemas.openxmlformats.org/officeDocument/2006/relationships/image" Target="../media/image30.emf"/><Relationship Id="rId7" Type="http://schemas.openxmlformats.org/officeDocument/2006/relationships/image" Target="../media/image28.emf"/><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emf"/><Relationship Id="rId11" Type="http://schemas.openxmlformats.org/officeDocument/2006/relationships/image" Target="../media/image37.png"/><Relationship Id="rId5" Type="http://schemas.openxmlformats.org/officeDocument/2006/relationships/image" Target="../media/image32.emf"/><Relationship Id="rId10" Type="http://schemas.openxmlformats.org/officeDocument/2006/relationships/image" Target="../media/image36.png"/><Relationship Id="rId4" Type="http://schemas.openxmlformats.org/officeDocument/2006/relationships/image" Target="../media/image31.emf"/><Relationship Id="rId9" Type="http://schemas.openxmlformats.org/officeDocument/2006/relationships/image" Target="../media/image35.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1.emf"/><Relationship Id="rId3" Type="http://schemas.openxmlformats.org/officeDocument/2006/relationships/image" Target="../media/image37.png"/><Relationship Id="rId7" Type="http://schemas.openxmlformats.org/officeDocument/2006/relationships/image" Target="../media/image28.emf"/><Relationship Id="rId12"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3.emf"/><Relationship Id="rId11" Type="http://schemas.openxmlformats.org/officeDocument/2006/relationships/image" Target="../media/image40.png"/><Relationship Id="rId5" Type="http://schemas.openxmlformats.org/officeDocument/2006/relationships/image" Target="../media/image32.emf"/><Relationship Id="rId10" Type="http://schemas.openxmlformats.org/officeDocument/2006/relationships/image" Target="../media/image36.png"/><Relationship Id="rId4" Type="http://schemas.openxmlformats.org/officeDocument/2006/relationships/image" Target="../media/image38.png"/><Relationship Id="rId9" Type="http://schemas.openxmlformats.org/officeDocument/2006/relationships/image" Target="../media/image35.emf"/><Relationship Id="rId14"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20.tiff"/><Relationship Id="rId7"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26.emf"/><Relationship Id="rId10" Type="http://schemas.openxmlformats.org/officeDocument/2006/relationships/image" Target="../media/image41.emf"/><Relationship Id="rId4" Type="http://schemas.openxmlformats.org/officeDocument/2006/relationships/oleObject" Target="../embeddings/oleObject5.bin"/><Relationship Id="rId9" Type="http://schemas.openxmlformats.org/officeDocument/2006/relationships/image" Target="../media/image40.emf"/></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tiff"/><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F1E71A64-794A-37F3-23DB-17FB89FF3554}"/>
              </a:ext>
            </a:extLst>
          </p:cNvPr>
          <p:cNvPicPr>
            <a:picLocks noChangeAspect="1"/>
          </p:cNvPicPr>
          <p:nvPr/>
        </p:nvPicPr>
        <p:blipFill>
          <a:blip r:embed="rId3"/>
          <a:stretch>
            <a:fillRect/>
          </a:stretch>
        </p:blipFill>
        <p:spPr>
          <a:xfrm>
            <a:off x="4233" y="31801"/>
            <a:ext cx="12175067" cy="6848475"/>
          </a:xfrm>
          <a:prstGeom prst="rect">
            <a:avLst/>
          </a:prstGeom>
        </p:spPr>
      </p:pic>
      <p:sp>
        <p:nvSpPr>
          <p:cNvPr id="4" name="Rectangle 3">
            <a:extLst>
              <a:ext uri="{FF2B5EF4-FFF2-40B4-BE49-F238E27FC236}">
                <a16:creationId xmlns:a16="http://schemas.microsoft.com/office/drawing/2014/main" id="{D51149C6-4F54-A2C6-7617-2B74B815D24A}"/>
              </a:ext>
            </a:extLst>
          </p:cNvPr>
          <p:cNvSpPr/>
          <p:nvPr/>
        </p:nvSpPr>
        <p:spPr>
          <a:xfrm>
            <a:off x="4233" y="4274"/>
            <a:ext cx="12175067" cy="955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ltLang="zh-CN" sz="1797" dirty="0"/>
              <a:t>ipac24_logo.png</a:t>
            </a:r>
            <a:endParaRPr lang="zh-CN" altLang="en-US" sz="1797" dirty="0"/>
          </a:p>
        </p:txBody>
      </p:sp>
      <p:sp>
        <p:nvSpPr>
          <p:cNvPr id="2" name="灯片编号占位符 1">
            <a:extLst>
              <a:ext uri="{FF2B5EF4-FFF2-40B4-BE49-F238E27FC236}">
                <a16:creationId xmlns:a16="http://schemas.microsoft.com/office/drawing/2014/main" id="{0925077D-F4E2-287F-5261-6D4E6068E987}"/>
              </a:ext>
            </a:extLst>
          </p:cNvPr>
          <p:cNvSpPr>
            <a:spLocks noGrp="1"/>
          </p:cNvSpPr>
          <p:nvPr>
            <p:ph type="sldNum" sz="quarter" idx="12"/>
          </p:nvPr>
        </p:nvSpPr>
        <p:spPr>
          <a:xfrm>
            <a:off x="10856101" y="6493114"/>
            <a:ext cx="1318966" cy="364618"/>
          </a:xfrm>
        </p:spPr>
        <p:txBody>
          <a:bodyPr/>
          <a:lstStyle/>
          <a:p>
            <a:fld id="{10C94CE8-38CE-4431-96C9-C03853E577E3}" type="slidenum">
              <a:rPr lang="zh-CN" altLang="en-US" smtClean="0"/>
              <a:t>1</a:t>
            </a:fld>
            <a:endParaRPr lang="zh-CN" altLang="en-US" dirty="0"/>
          </a:p>
        </p:txBody>
      </p:sp>
      <p:sp>
        <p:nvSpPr>
          <p:cNvPr id="22" name="Rectangle 2">
            <a:extLst>
              <a:ext uri="{FF2B5EF4-FFF2-40B4-BE49-F238E27FC236}">
                <a16:creationId xmlns:a16="http://schemas.microsoft.com/office/drawing/2014/main" id="{874DB9A5-A437-E349-AA6E-60136E5CE63A}"/>
              </a:ext>
            </a:extLst>
          </p:cNvPr>
          <p:cNvSpPr txBox="1">
            <a:spLocks noChangeArrowheads="1"/>
          </p:cNvSpPr>
          <p:nvPr/>
        </p:nvSpPr>
        <p:spPr>
          <a:xfrm>
            <a:off x="1033380" y="4223256"/>
            <a:ext cx="10709710" cy="923974"/>
          </a:xfrm>
          <a:prstGeom prst="rect">
            <a:avLst/>
          </a:prstGeom>
        </p:spPr>
        <p:txBody>
          <a:bodyPr vert="horz" lIns="0" tIns="0" rIns="0" bIns="0" rtlCol="0" anchor="b" anchorCtr="0">
            <a:noAutofit/>
          </a:bodyPr>
          <a:lstStyle>
            <a:lvl1pPr algn="ctr" defTabSz="914400" rtl="0" eaLnBrk="1" latinLnBrk="0" hangingPunct="1">
              <a:spcBef>
                <a:spcPct val="0"/>
              </a:spcBef>
              <a:buNone/>
              <a:defRPr sz="4600" b="1" kern="1200">
                <a:solidFill>
                  <a:schemeClr val="accent1"/>
                </a:solidFill>
                <a:effectLst/>
                <a:latin typeface="Arial" panose="020B0604020202020204" pitchFamily="34" charset="0"/>
                <a:ea typeface="+mj-ea"/>
                <a:cs typeface="Arial" panose="020B0604020202020204" pitchFamily="34" charset="0"/>
              </a:defRPr>
            </a:lvl1pPr>
          </a:lstStyle>
          <a:p>
            <a:pPr marL="193598" indent="-193598" defTabSz="404651">
              <a:tabLst>
                <a:tab pos="653787" algn="l"/>
                <a:tab pos="1310748" algn="l"/>
                <a:tab pos="1966124" algn="l"/>
                <a:tab pos="2623085" algn="l"/>
                <a:tab pos="3278459" algn="l"/>
                <a:tab pos="3935420" algn="l"/>
                <a:tab pos="4592381" algn="l"/>
                <a:tab pos="5247756" algn="l"/>
                <a:tab pos="5904717" algn="l"/>
              </a:tabLst>
            </a:pPr>
            <a:r>
              <a:rPr lang="en-US" sz="3595"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Monochromatization</a:t>
            </a:r>
            <a:r>
              <a:rPr lang="en-US" sz="3595"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 a new operation mode for </a:t>
            </a:r>
            <a:r>
              <a:rPr lang="en-US" sz="3595"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e</a:t>
            </a:r>
            <a:r>
              <a:rPr lang="en-US" sz="3595" baseline="3000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a:t>
            </a:r>
            <a:r>
              <a:rPr lang="en-US" sz="3595"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e</a:t>
            </a:r>
            <a:r>
              <a:rPr lang="en-US" sz="3595" baseline="300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a:t>
            </a:r>
            <a:r>
              <a:rPr lang="en-US" sz="3595"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 circular colliders</a:t>
            </a:r>
            <a:endParaRPr lang="en-GB" sz="3595"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endParaRPr>
          </a:p>
        </p:txBody>
      </p:sp>
      <p:sp>
        <p:nvSpPr>
          <p:cNvPr id="19" name="Rectangle 7">
            <a:extLst>
              <a:ext uri="{FF2B5EF4-FFF2-40B4-BE49-F238E27FC236}">
                <a16:creationId xmlns:a16="http://schemas.microsoft.com/office/drawing/2014/main" id="{D0139C18-533B-5441-9EF5-27DCB7E669EF}"/>
              </a:ext>
            </a:extLst>
          </p:cNvPr>
          <p:cNvSpPr txBox="1"/>
          <p:nvPr/>
        </p:nvSpPr>
        <p:spPr>
          <a:xfrm>
            <a:off x="2503027" y="5466760"/>
            <a:ext cx="7826905" cy="645433"/>
          </a:xfrm>
          <a:prstGeom prst="rect">
            <a:avLst/>
          </a:prstGeom>
          <a:ln w="12700">
            <a:miter lim="400000"/>
          </a:ln>
          <a:extLst>
            <a:ext uri="{C572A759-6A51-4108-AA02-DFA0A04FC94B}">
              <ma14:wrappingTextBoxFlag xmlns="" xmlns:ma14="http://schemas.microsoft.com/office/mac/drawingml/2011/main" val="1"/>
            </a:ext>
          </a:extLst>
        </p:spPr>
        <p:txBody>
          <a:bodyPr wrap="square" lIns="45703" rIns="45703">
            <a:spAutoFit/>
          </a:bodyPr>
          <a:lstStyle>
            <a:lvl1pPr algn="ctr">
              <a:defRPr sz="4400">
                <a:ln w="12700">
                  <a:solidFill>
                    <a:srgbClr val="003487"/>
                  </a:solidFill>
                </a:ln>
                <a:solidFill>
                  <a:srgbClr val="F9F9F9"/>
                </a:solidFill>
                <a:effectLst>
                  <a:outerShdw blurRad="38100" dist="20320" dir="1800000" rotWithShape="0">
                    <a:srgbClr val="000000">
                      <a:alpha val="40000"/>
                    </a:srgbClr>
                  </a:outerShdw>
                </a:effectLst>
                <a:latin typeface="Impact"/>
                <a:ea typeface="Impact"/>
                <a:cs typeface="Impact"/>
                <a:sym typeface="Impact"/>
              </a:defRPr>
            </a:lvl1pPr>
          </a:lstStyle>
          <a:p>
            <a:r>
              <a:rPr lang="en-US" altLang="zh-CN" sz="1797" dirty="0">
                <a:effectLst>
                  <a:outerShdw blurRad="317500" dist="20320" dir="4800000" rotWithShape="0">
                    <a:srgbClr val="000000">
                      <a:alpha val="40000"/>
                    </a:srgbClr>
                  </a:outerShdw>
                </a:effectLst>
              </a:rPr>
              <a:t>A. Faus-Golfe (</a:t>
            </a:r>
            <a:r>
              <a:rPr lang="en-US" altLang="zh-CN" sz="1797" dirty="0" err="1">
                <a:effectLst>
                  <a:outerShdw blurRad="317500" dist="20320" dir="4800000" rotWithShape="0">
                    <a:srgbClr val="000000">
                      <a:alpha val="40000"/>
                    </a:srgbClr>
                  </a:outerShdw>
                </a:effectLst>
              </a:rPr>
              <a:t>IJCLab</a:t>
            </a:r>
            <a:r>
              <a:rPr lang="en-US" altLang="zh-CN" sz="1797" dirty="0">
                <a:effectLst>
                  <a:outerShdw blurRad="317500" dist="20320" dir="4800000" rotWithShape="0">
                    <a:srgbClr val="000000">
                      <a:alpha val="40000"/>
                    </a:srgbClr>
                  </a:outerShdw>
                </a:effectLst>
              </a:rPr>
              <a:t>)</a:t>
            </a:r>
            <a:r>
              <a:rPr lang="en-US" sz="1797" dirty="0">
                <a:effectLst>
                  <a:outerShdw blurRad="317500" dist="20320" dir="4800000" rotWithShape="0">
                    <a:srgbClr val="000000">
                      <a:alpha val="40000"/>
                    </a:srgbClr>
                  </a:outerShdw>
                </a:effectLst>
              </a:rPr>
              <a:t> </a:t>
            </a:r>
          </a:p>
          <a:p>
            <a:r>
              <a:rPr lang="en-US" sz="1797" dirty="0">
                <a:effectLst>
                  <a:outerShdw blurRad="317500" dist="20320" dir="4800000" rotWithShape="0">
                    <a:srgbClr val="000000">
                      <a:alpha val="40000"/>
                    </a:srgbClr>
                  </a:outerShdw>
                </a:effectLst>
              </a:rPr>
              <a:t> </a:t>
            </a:r>
            <a:r>
              <a:rPr lang="en-US" altLang="zh-CN" sz="1797" dirty="0">
                <a:effectLst>
                  <a:outerShdw blurRad="317500" dist="20320" dir="4800000" rotWithShape="0">
                    <a:srgbClr val="000000">
                      <a:alpha val="40000"/>
                    </a:srgbClr>
                  </a:outerShdw>
                </a:effectLst>
              </a:rPr>
              <a:t>Z. Zhang (</a:t>
            </a:r>
            <a:r>
              <a:rPr lang="en-US" altLang="zh-CN" sz="1797" dirty="0" err="1">
                <a:effectLst>
                  <a:outerShdw blurRad="317500" dist="20320" dir="4800000" rotWithShape="0">
                    <a:srgbClr val="000000">
                      <a:alpha val="40000"/>
                    </a:srgbClr>
                  </a:outerShdw>
                </a:effectLst>
              </a:rPr>
              <a:t>IJCLab</a:t>
            </a:r>
            <a:r>
              <a:rPr lang="en-US" altLang="zh-CN" sz="1797" dirty="0">
                <a:effectLst>
                  <a:outerShdw blurRad="317500" dist="20320" dir="4800000" rotWithShape="0">
                    <a:srgbClr val="000000">
                      <a:alpha val="40000"/>
                    </a:srgbClr>
                  </a:outerShdw>
                </a:effectLst>
              </a:rPr>
              <a:t> &amp; IHEP),  P. Raimondi (FNAL)</a:t>
            </a:r>
            <a:endParaRPr lang="en-US" sz="1797" dirty="0">
              <a:effectLst>
                <a:outerShdw blurRad="317500" dist="20320" dir="4800000" rotWithShape="0">
                  <a:srgbClr val="000000">
                    <a:alpha val="40000"/>
                  </a:srgbClr>
                </a:outerShdw>
              </a:effectLst>
            </a:endParaRPr>
          </a:p>
        </p:txBody>
      </p:sp>
      <p:pic>
        <p:nvPicPr>
          <p:cNvPr id="9" name="图片 8">
            <a:extLst>
              <a:ext uri="{FF2B5EF4-FFF2-40B4-BE49-F238E27FC236}">
                <a16:creationId xmlns:a16="http://schemas.microsoft.com/office/drawing/2014/main" id="{2F8C4396-0FD1-6B42-DBD8-72A6A411F35C}"/>
              </a:ext>
            </a:extLst>
          </p:cNvPr>
          <p:cNvPicPr>
            <a:picLocks noChangeAspect="1"/>
          </p:cNvPicPr>
          <p:nvPr/>
        </p:nvPicPr>
        <p:blipFill>
          <a:blip r:embed="rId4"/>
          <a:stretch>
            <a:fillRect/>
          </a:stretch>
        </p:blipFill>
        <p:spPr bwMode="auto">
          <a:xfrm>
            <a:off x="1894731" y="122280"/>
            <a:ext cx="1629123" cy="708336"/>
          </a:xfrm>
          <a:prstGeom prst="roundRect">
            <a:avLst>
              <a:gd name="adj" fmla="val 23961"/>
            </a:avLst>
          </a:prstGeom>
        </p:spPr>
      </p:pic>
      <p:pic>
        <p:nvPicPr>
          <p:cNvPr id="11" name="图片 10">
            <a:extLst>
              <a:ext uri="{FF2B5EF4-FFF2-40B4-BE49-F238E27FC236}">
                <a16:creationId xmlns:a16="http://schemas.microsoft.com/office/drawing/2014/main" id="{C38BA71E-5584-2CF1-80FD-6A64D75B79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604169" y="332970"/>
            <a:ext cx="1436525" cy="374613"/>
          </a:xfrm>
          <a:prstGeom prst="rect">
            <a:avLst/>
          </a:prstGeom>
        </p:spPr>
      </p:pic>
      <p:pic>
        <p:nvPicPr>
          <p:cNvPr id="12" name="图片 11">
            <a:extLst>
              <a:ext uri="{FF2B5EF4-FFF2-40B4-BE49-F238E27FC236}">
                <a16:creationId xmlns:a16="http://schemas.microsoft.com/office/drawing/2014/main" id="{538104C8-518C-436C-ACEB-D8C0D74E2E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021379" y="283430"/>
            <a:ext cx="1343435" cy="376630"/>
          </a:xfrm>
          <a:prstGeom prst="rect">
            <a:avLst/>
          </a:prstGeom>
        </p:spPr>
      </p:pic>
      <p:pic>
        <p:nvPicPr>
          <p:cNvPr id="16" name="图片 15">
            <a:extLst>
              <a:ext uri="{FF2B5EF4-FFF2-40B4-BE49-F238E27FC236}">
                <a16:creationId xmlns:a16="http://schemas.microsoft.com/office/drawing/2014/main" id="{7B50130E-A798-1964-5D52-F76CD4AAAB09}"/>
              </a:ext>
            </a:extLst>
          </p:cNvPr>
          <p:cNvPicPr>
            <a:picLocks noChangeAspect="1"/>
          </p:cNvPicPr>
          <p:nvPr/>
        </p:nvPicPr>
        <p:blipFill>
          <a:blip r:embed="rId7"/>
          <a:stretch>
            <a:fillRect/>
          </a:stretch>
        </p:blipFill>
        <p:spPr bwMode="auto">
          <a:xfrm>
            <a:off x="4974184" y="180939"/>
            <a:ext cx="1075956" cy="602446"/>
          </a:xfrm>
          <a:prstGeom prst="rect">
            <a:avLst/>
          </a:prstGeom>
        </p:spPr>
      </p:pic>
      <p:pic>
        <p:nvPicPr>
          <p:cNvPr id="17" name="图片 16">
            <a:extLst>
              <a:ext uri="{FF2B5EF4-FFF2-40B4-BE49-F238E27FC236}">
                <a16:creationId xmlns:a16="http://schemas.microsoft.com/office/drawing/2014/main" id="{FE254BFF-020D-ED12-EF69-1F7BB4268314}"/>
              </a:ext>
            </a:extLst>
          </p:cNvPr>
          <p:cNvPicPr>
            <a:picLocks noChangeAspect="1"/>
          </p:cNvPicPr>
          <p:nvPr/>
        </p:nvPicPr>
        <p:blipFill>
          <a:blip r:embed="rId8"/>
          <a:stretch>
            <a:fillRect/>
          </a:stretch>
        </p:blipFill>
        <p:spPr bwMode="auto">
          <a:xfrm>
            <a:off x="7462225" y="283430"/>
            <a:ext cx="1280537" cy="388913"/>
          </a:xfrm>
          <a:prstGeom prst="rect">
            <a:avLst/>
          </a:prstGeom>
        </p:spPr>
      </p:pic>
      <p:pic>
        <p:nvPicPr>
          <p:cNvPr id="6" name="Picture 5">
            <a:extLst>
              <a:ext uri="{FF2B5EF4-FFF2-40B4-BE49-F238E27FC236}">
                <a16:creationId xmlns:a16="http://schemas.microsoft.com/office/drawing/2014/main" id="{60D67BC3-1150-0700-632F-678E196683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6075"/>
            <a:ext cx="923974" cy="923974"/>
          </a:xfrm>
          <a:prstGeom prst="rect">
            <a:avLst/>
          </a:prstGeom>
        </p:spPr>
      </p:pic>
      <p:pic>
        <p:nvPicPr>
          <p:cNvPr id="8" name="Picture 7">
            <a:extLst>
              <a:ext uri="{FF2B5EF4-FFF2-40B4-BE49-F238E27FC236}">
                <a16:creationId xmlns:a16="http://schemas.microsoft.com/office/drawing/2014/main" id="{31BFD717-E62C-2A2A-0C8B-64C505A4FE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2903" y="227897"/>
            <a:ext cx="957319" cy="531779"/>
          </a:xfrm>
          <a:prstGeom prst="rect">
            <a:avLst/>
          </a:prstGeom>
        </p:spPr>
      </p:pic>
      <p:pic>
        <p:nvPicPr>
          <p:cNvPr id="7" name="图片 6" descr="徽标&#10;&#10;描述已自动生成">
            <a:extLst>
              <a:ext uri="{FF2B5EF4-FFF2-40B4-BE49-F238E27FC236}">
                <a16:creationId xmlns:a16="http://schemas.microsoft.com/office/drawing/2014/main" id="{B72C5708-ED78-4A89-3FC3-9272CAC72D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2762" y="209462"/>
            <a:ext cx="1855237" cy="480987"/>
          </a:xfrm>
          <a:prstGeom prst="rect">
            <a:avLst/>
          </a:prstGeom>
        </p:spPr>
      </p:pic>
      <p:pic>
        <p:nvPicPr>
          <p:cNvPr id="18" name="图片 17" descr="徽标&#10;&#10;描述已自动生成">
            <a:extLst>
              <a:ext uri="{FF2B5EF4-FFF2-40B4-BE49-F238E27FC236}">
                <a16:creationId xmlns:a16="http://schemas.microsoft.com/office/drawing/2014/main" id="{DEFF84CF-B13F-D544-9E20-6384097F30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41188" y="123203"/>
            <a:ext cx="1461619" cy="743012"/>
          </a:xfrm>
          <a:prstGeom prst="rect">
            <a:avLst/>
          </a:prstGeom>
        </p:spPr>
      </p:pic>
      <p:pic>
        <p:nvPicPr>
          <p:cNvPr id="5" name="Picture 4">
            <a:extLst>
              <a:ext uri="{FF2B5EF4-FFF2-40B4-BE49-F238E27FC236}">
                <a16:creationId xmlns:a16="http://schemas.microsoft.com/office/drawing/2014/main" id="{D277A3AB-69E7-9408-048C-FECF15B3A4F3}"/>
              </a:ext>
            </a:extLst>
          </p:cNvPr>
          <p:cNvPicPr>
            <a:picLocks noChangeAspect="1"/>
          </p:cNvPicPr>
          <p:nvPr/>
        </p:nvPicPr>
        <p:blipFill>
          <a:blip r:embed="rId13"/>
          <a:stretch>
            <a:fillRect/>
          </a:stretch>
        </p:blipFill>
        <p:spPr>
          <a:xfrm>
            <a:off x="10316357" y="1184821"/>
            <a:ext cx="1673991" cy="595904"/>
          </a:xfrm>
          <a:prstGeom prst="rect">
            <a:avLst/>
          </a:prstGeom>
        </p:spPr>
      </p:pic>
      <p:pic>
        <p:nvPicPr>
          <p:cNvPr id="13" name="Picture 12">
            <a:extLst>
              <a:ext uri="{FF2B5EF4-FFF2-40B4-BE49-F238E27FC236}">
                <a16:creationId xmlns:a16="http://schemas.microsoft.com/office/drawing/2014/main" id="{1D6D1FFF-8D8E-229A-C2C6-7D9DB456271C}"/>
              </a:ext>
            </a:extLst>
          </p:cNvPr>
          <p:cNvPicPr>
            <a:picLocks noChangeAspect="1"/>
          </p:cNvPicPr>
          <p:nvPr/>
        </p:nvPicPr>
        <p:blipFill>
          <a:blip r:embed="rId14">
            <a:alphaModFix amt="85000"/>
            <a:extLst>
              <a:ext uri="{28A0092B-C50C-407E-A947-70E740481C1C}">
                <a14:useLocalDpi xmlns:a14="http://schemas.microsoft.com/office/drawing/2010/main" val="0"/>
              </a:ext>
            </a:extLst>
          </a:blip>
          <a:stretch>
            <a:fillRect/>
          </a:stretch>
        </p:blipFill>
        <p:spPr>
          <a:xfrm>
            <a:off x="2766046" y="4941403"/>
            <a:ext cx="1120735" cy="1574102"/>
          </a:xfrm>
          <a:prstGeom prst="rect">
            <a:avLst/>
          </a:prstGeom>
        </p:spPr>
      </p:pic>
      <p:pic>
        <p:nvPicPr>
          <p:cNvPr id="15" name="Picture 14">
            <a:extLst>
              <a:ext uri="{FF2B5EF4-FFF2-40B4-BE49-F238E27FC236}">
                <a16:creationId xmlns:a16="http://schemas.microsoft.com/office/drawing/2014/main" id="{0193F5F2-B669-3CCC-6058-CCE4351509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19010" y="4833583"/>
            <a:ext cx="1780450" cy="1780450"/>
          </a:xfrm>
          <a:prstGeom prst="rect">
            <a:avLst/>
          </a:prstGeom>
        </p:spPr>
      </p:pic>
    </p:spTree>
    <p:extLst>
      <p:ext uri="{BB962C8B-B14F-4D97-AF65-F5344CB8AC3E}">
        <p14:creationId xmlns:p14="http://schemas.microsoft.com/office/powerpoint/2010/main" val="55635820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0A543C36-4CD7-C7D9-689A-63B0BD6398C9}"/>
              </a:ext>
            </a:extLst>
          </p:cNvPr>
          <p:cNvSpPr/>
          <p:nvPr/>
        </p:nvSpPr>
        <p:spPr>
          <a:xfrm>
            <a:off x="6340573" y="5732236"/>
            <a:ext cx="4581808" cy="368884"/>
          </a:xfrm>
          <a:prstGeom prst="rect">
            <a:avLst/>
          </a:prstGeom>
          <a:solidFill>
            <a:schemeClr val="bg1"/>
          </a:solidFill>
        </p:spPr>
        <p:txBody>
          <a:bodyPr wrap="square">
            <a:spAutoFit/>
          </a:bodyPr>
          <a:lstStyle/>
          <a:p>
            <a:r>
              <a:rPr lang="en-GB" altLang="fr-FR" sz="1797" b="1" i="1" dirty="0">
                <a:solidFill>
                  <a:schemeClr val="tx1"/>
                </a:solidFill>
              </a:rPr>
              <a:t>𝛽*</a:t>
            </a:r>
            <a:r>
              <a:rPr lang="en-GB" altLang="fr-FR" sz="1797" b="1" i="1" baseline="-25000" dirty="0">
                <a:solidFill>
                  <a:schemeClr val="tx1"/>
                </a:solidFill>
              </a:rPr>
              <a:t>x</a:t>
            </a:r>
            <a:r>
              <a:rPr lang="en-GB" altLang="fr-FR" sz="1797" b="1" i="1" dirty="0">
                <a:solidFill>
                  <a:schemeClr val="tx1"/>
                </a:solidFill>
              </a:rPr>
              <a:t>= 100 mm  </a:t>
            </a:r>
            <a:r>
              <a:rPr lang="en-GB" altLang="fr-FR" sz="1797" b="1" i="1" dirty="0">
                <a:solidFill>
                  <a:srgbClr val="FF0000"/>
                </a:solidFill>
              </a:rPr>
              <a:t>𝛽*</a:t>
            </a:r>
            <a:r>
              <a:rPr lang="en-GB" altLang="fr-FR" sz="1797" b="1" i="1" baseline="-25000" dirty="0">
                <a:solidFill>
                  <a:srgbClr val="FF0000"/>
                </a:solidFill>
              </a:rPr>
              <a:t>y</a:t>
            </a:r>
            <a:r>
              <a:rPr lang="en-GB" altLang="fr-FR" sz="1797" b="1" i="1" dirty="0">
                <a:solidFill>
                  <a:srgbClr val="FF0000"/>
                </a:solidFill>
              </a:rPr>
              <a:t>= 0.8 mm   </a:t>
            </a:r>
            <a:r>
              <a:rPr lang="en-GB" altLang="fr-FR" sz="1797" b="1" i="1" dirty="0">
                <a:solidFill>
                  <a:srgbClr val="00B050"/>
                </a:solidFill>
              </a:rPr>
              <a:t>D*</a:t>
            </a:r>
            <a:r>
              <a:rPr lang="en-GB" altLang="fr-FR" sz="1797" b="1" i="1" baseline="-25000" dirty="0">
                <a:solidFill>
                  <a:srgbClr val="00B050"/>
                </a:solidFill>
              </a:rPr>
              <a:t>x</a:t>
            </a:r>
            <a:r>
              <a:rPr lang="en-GB" altLang="fr-FR" sz="1797" b="1" i="1" dirty="0">
                <a:solidFill>
                  <a:srgbClr val="00B050"/>
                </a:solidFill>
              </a:rPr>
              <a:t>= 0   </a:t>
            </a:r>
            <a:r>
              <a:rPr lang="en-GB" altLang="fr-FR" sz="1797" b="1" i="1" dirty="0">
                <a:solidFill>
                  <a:srgbClr val="0000FF"/>
                </a:solidFill>
              </a:rPr>
              <a:t>D*</a:t>
            </a:r>
            <a:r>
              <a:rPr lang="en-GB" altLang="fr-FR" sz="1797" b="1" i="1" baseline="-25000" dirty="0">
                <a:solidFill>
                  <a:srgbClr val="0000FF"/>
                </a:solidFill>
              </a:rPr>
              <a:t>y</a:t>
            </a:r>
            <a:r>
              <a:rPr lang="en-GB" altLang="fr-FR" sz="1797" b="1" i="1" dirty="0">
                <a:solidFill>
                  <a:srgbClr val="0000FF"/>
                </a:solidFill>
              </a:rPr>
              <a:t>= 0</a:t>
            </a:r>
            <a:endParaRPr lang="en-US" altLang="zh-CN" sz="1797" b="1" i="1" dirty="0">
              <a:solidFill>
                <a:srgbClr val="0000FF"/>
              </a:solidFill>
            </a:endParaRPr>
          </a:p>
        </p:txBody>
      </p:sp>
      <p:pic>
        <p:nvPicPr>
          <p:cNvPr id="11" name="图片 14" descr="图表, 直方图&#10;&#10;描述已自动生成">
            <a:extLst>
              <a:ext uri="{FF2B5EF4-FFF2-40B4-BE49-F238E27FC236}">
                <a16:creationId xmlns:a16="http://schemas.microsoft.com/office/drawing/2014/main" id="{BCA38349-C657-938E-19CE-952C1F5CA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020" y="2059947"/>
            <a:ext cx="4598084" cy="3680276"/>
          </a:xfrm>
          <a:prstGeom prst="rect">
            <a:avLst/>
          </a:prstGeom>
        </p:spPr>
      </p:pic>
      <p:sp>
        <p:nvSpPr>
          <p:cNvPr id="3" name="内容占位符 2">
            <a:extLst>
              <a:ext uri="{FF2B5EF4-FFF2-40B4-BE49-F238E27FC236}">
                <a16:creationId xmlns:a16="http://schemas.microsoft.com/office/drawing/2014/main" id="{91034729-4517-F7A3-52DC-A4E2E36EAA65}"/>
              </a:ext>
            </a:extLst>
          </p:cNvPr>
          <p:cNvSpPr>
            <a:spLocks noGrp="1"/>
          </p:cNvSpPr>
          <p:nvPr>
            <p:ph idx="1"/>
          </p:nvPr>
        </p:nvSpPr>
        <p:spPr>
          <a:xfrm>
            <a:off x="392125" y="1133648"/>
            <a:ext cx="5721904" cy="528182"/>
          </a:xfrm>
        </p:spPr>
        <p:txBody>
          <a:bodyPr>
            <a:normAutofit/>
          </a:bodyPr>
          <a:lstStyle/>
          <a:p>
            <a:pPr marL="0" indent="0" algn="ctr">
              <a:buNone/>
            </a:pPr>
            <a:r>
              <a:rPr lang="en-US" altLang="zh-CN" sz="1797" b="1" dirty="0"/>
              <a:t>Z mode lattice with Long 90/90 arc cells</a:t>
            </a:r>
            <a:endParaRPr lang="zh-CN" altLang="en-US" sz="1797" b="1" dirty="0"/>
          </a:p>
        </p:txBody>
      </p:sp>
      <p:sp>
        <p:nvSpPr>
          <p:cNvPr id="20" name="灯片编号占位符 19">
            <a:extLst>
              <a:ext uri="{FF2B5EF4-FFF2-40B4-BE49-F238E27FC236}">
                <a16:creationId xmlns:a16="http://schemas.microsoft.com/office/drawing/2014/main" id="{BB8DCB74-C3AB-96CB-CE56-1816EF7365EB}"/>
              </a:ext>
            </a:extLst>
          </p:cNvPr>
          <p:cNvSpPr>
            <a:spLocks noGrp="1"/>
          </p:cNvSpPr>
          <p:nvPr>
            <p:ph type="sldNum" sz="quarter" idx="12"/>
          </p:nvPr>
        </p:nvSpPr>
        <p:spPr/>
        <p:txBody>
          <a:bodyPr/>
          <a:lstStyle/>
          <a:p>
            <a:fld id="{10C94CE8-38CE-4431-96C9-C03853E577E3}" type="slidenum">
              <a:rPr lang="zh-CN" altLang="en-US" smtClean="0"/>
              <a:t>10</a:t>
            </a:fld>
            <a:endParaRPr lang="zh-CN" altLang="en-US"/>
          </a:p>
        </p:txBody>
      </p:sp>
      <p:sp>
        <p:nvSpPr>
          <p:cNvPr id="4" name="内容占位符 2">
            <a:extLst>
              <a:ext uri="{FF2B5EF4-FFF2-40B4-BE49-F238E27FC236}">
                <a16:creationId xmlns:a16="http://schemas.microsoft.com/office/drawing/2014/main" id="{13B089C8-C7FC-61B8-BBE5-C7183AB98889}"/>
              </a:ext>
            </a:extLst>
          </p:cNvPr>
          <p:cNvSpPr txBox="1">
            <a:spLocks/>
          </p:cNvSpPr>
          <p:nvPr/>
        </p:nvSpPr>
        <p:spPr>
          <a:xfrm>
            <a:off x="5539180" y="1150414"/>
            <a:ext cx="6247995" cy="528182"/>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ctr">
              <a:buNone/>
            </a:pPr>
            <a:r>
              <a:rPr lang="en-US" altLang="zh-CN" sz="1797" b="1" dirty="0"/>
              <a:t>IR Crab waist type  Z mode Lattice</a:t>
            </a:r>
            <a:endParaRPr lang="zh-CN" altLang="en-US" sz="1797" b="1" dirty="0"/>
          </a:p>
        </p:txBody>
      </p:sp>
      <p:sp>
        <p:nvSpPr>
          <p:cNvPr id="9" name="内容占位符 2">
            <a:extLst>
              <a:ext uri="{FF2B5EF4-FFF2-40B4-BE49-F238E27FC236}">
                <a16:creationId xmlns:a16="http://schemas.microsoft.com/office/drawing/2014/main" id="{B771C3B7-3E08-D4B9-7EC4-BD7628CDEF87}"/>
              </a:ext>
            </a:extLst>
          </p:cNvPr>
          <p:cNvSpPr txBox="1">
            <a:spLocks/>
          </p:cNvSpPr>
          <p:nvPr/>
        </p:nvSpPr>
        <p:spPr>
          <a:xfrm>
            <a:off x="550582" y="6387891"/>
            <a:ext cx="9708267" cy="362888"/>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buNone/>
            </a:pPr>
            <a:r>
              <a:rPr lang="en-US" altLang="zh-CN" sz="1200" dirty="0">
                <a:solidFill>
                  <a:schemeClr val="tx1"/>
                </a:solidFill>
                <a:latin typeface="Times New Roman" panose="02020603050405020304" pitchFamily="18" charset="0"/>
                <a:cs typeface="Times New Roman" panose="02020603050405020304" pitchFamily="18" charset="0"/>
              </a:rPr>
              <a:t>J. </a:t>
            </a:r>
            <a:r>
              <a:rPr lang="en-US" altLang="zh-CN" sz="1200" dirty="0" err="1">
                <a:solidFill>
                  <a:schemeClr val="tx1"/>
                </a:solidFill>
                <a:latin typeface="Times New Roman" panose="02020603050405020304" pitchFamily="18" charset="0"/>
                <a:cs typeface="Times New Roman" panose="02020603050405020304" pitchFamily="18" charset="0"/>
              </a:rPr>
              <a:t>Keintzel</a:t>
            </a:r>
            <a:r>
              <a:rPr lang="en-US" altLang="zh-CN" sz="1200" dirty="0">
                <a:solidFill>
                  <a:schemeClr val="tx1"/>
                </a:solidFill>
                <a:latin typeface="Times New Roman" panose="02020603050405020304" pitchFamily="18" charset="0"/>
                <a:cs typeface="Times New Roman" panose="02020603050405020304" pitchFamily="18" charset="0"/>
              </a:rPr>
              <a:t>, A. Abramov, M. </a:t>
            </a:r>
            <a:r>
              <a:rPr lang="en-US" altLang="zh-CN" sz="1200" dirty="0" err="1">
                <a:solidFill>
                  <a:schemeClr val="tx1"/>
                </a:solidFill>
                <a:latin typeface="Times New Roman" panose="02020603050405020304" pitchFamily="18" charset="0"/>
                <a:cs typeface="Times New Roman" panose="02020603050405020304" pitchFamily="18" charset="0"/>
              </a:rPr>
              <a:t>Benedikt</a:t>
            </a:r>
            <a:r>
              <a:rPr lang="en-US" altLang="zh-CN" sz="1200" dirty="0">
                <a:solidFill>
                  <a:schemeClr val="tx1"/>
                </a:solidFill>
                <a:latin typeface="Times New Roman" panose="02020603050405020304" pitchFamily="18" charset="0"/>
                <a:cs typeface="Times New Roman" panose="02020603050405020304" pitchFamily="18" charset="0"/>
              </a:rPr>
              <a:t>, </a:t>
            </a:r>
            <a:r>
              <a:rPr lang="en-US" altLang="zh-CN" sz="1200" dirty="0" err="1">
                <a:solidFill>
                  <a:schemeClr val="tx1"/>
                </a:solidFill>
                <a:latin typeface="Times New Roman" panose="02020603050405020304" pitchFamily="18" charset="0"/>
                <a:cs typeface="Times New Roman" panose="02020603050405020304" pitchFamily="18" charset="0"/>
              </a:rPr>
              <a:t>M.Hofer</a:t>
            </a:r>
            <a:r>
              <a:rPr lang="en-US" altLang="zh-CN" sz="1200" dirty="0">
                <a:solidFill>
                  <a:schemeClr val="tx1"/>
                </a:solidFill>
                <a:latin typeface="Times New Roman" panose="02020603050405020304" pitchFamily="18" charset="0"/>
                <a:cs typeface="Times New Roman" panose="02020603050405020304" pitchFamily="18" charset="0"/>
              </a:rPr>
              <a:t>, </a:t>
            </a:r>
            <a:r>
              <a:rPr lang="en-US" altLang="zh-CN" sz="1200" dirty="0" err="1">
                <a:solidFill>
                  <a:schemeClr val="tx1"/>
                </a:solidFill>
                <a:latin typeface="Times New Roman" panose="02020603050405020304" pitchFamily="18" charset="0"/>
                <a:cs typeface="Times New Roman" panose="02020603050405020304" pitchFamily="18" charset="0"/>
              </a:rPr>
              <a:t>K.Oide</a:t>
            </a:r>
            <a:r>
              <a:rPr lang="en-US" altLang="zh-CN" sz="1200" dirty="0">
                <a:solidFill>
                  <a:schemeClr val="tx1"/>
                </a:solidFill>
                <a:latin typeface="Times New Roman" panose="02020603050405020304" pitchFamily="18" charset="0"/>
                <a:cs typeface="Times New Roman" panose="02020603050405020304" pitchFamily="18" charset="0"/>
              </a:rPr>
              <a:t> et al. ”FCC-</a:t>
            </a:r>
            <a:r>
              <a:rPr lang="en-US" altLang="zh-CN" sz="1200" dirty="0" err="1">
                <a:solidFill>
                  <a:schemeClr val="tx1"/>
                </a:solidFill>
                <a:latin typeface="Times New Roman" panose="02020603050405020304" pitchFamily="18" charset="0"/>
                <a:cs typeface="Times New Roman" panose="02020603050405020304" pitchFamily="18" charset="0"/>
              </a:rPr>
              <a:t>ee</a:t>
            </a:r>
            <a:r>
              <a:rPr lang="en-US" altLang="zh-CN" sz="1200" dirty="0">
                <a:solidFill>
                  <a:schemeClr val="tx1"/>
                </a:solidFill>
                <a:latin typeface="Times New Roman" panose="02020603050405020304" pitchFamily="18" charset="0"/>
                <a:cs typeface="Times New Roman" panose="02020603050405020304" pitchFamily="18" charset="0"/>
              </a:rPr>
              <a:t> lattice design”, eeFACT2022, doi:10.18429/JACoW-eeFACT2022-TUYAT0102</a:t>
            </a:r>
          </a:p>
        </p:txBody>
      </p:sp>
      <p:pic>
        <p:nvPicPr>
          <p:cNvPr id="23" name="图片 22" descr="手机屏幕的截图&#10;&#10;描述已自动生成">
            <a:extLst>
              <a:ext uri="{FF2B5EF4-FFF2-40B4-BE49-F238E27FC236}">
                <a16:creationId xmlns:a16="http://schemas.microsoft.com/office/drawing/2014/main" id="{3D240CE3-D6F3-BF66-B8F3-3187ACD6A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13" y="1458546"/>
            <a:ext cx="5060328" cy="4097268"/>
          </a:xfrm>
          <a:prstGeom prst="rect">
            <a:avLst/>
          </a:prstGeom>
        </p:spPr>
      </p:pic>
      <p:sp>
        <p:nvSpPr>
          <p:cNvPr id="27" name="TextBox 18">
            <a:extLst>
              <a:ext uri="{FF2B5EF4-FFF2-40B4-BE49-F238E27FC236}">
                <a16:creationId xmlns:a16="http://schemas.microsoft.com/office/drawing/2014/main" id="{DC95B2E4-881C-D1D1-9959-885BA6EAD76A}"/>
              </a:ext>
            </a:extLst>
          </p:cNvPr>
          <p:cNvSpPr txBox="1"/>
          <p:nvPr/>
        </p:nvSpPr>
        <p:spPr>
          <a:xfrm>
            <a:off x="722913" y="5555814"/>
            <a:ext cx="5060328" cy="368819"/>
          </a:xfrm>
          <a:prstGeom prst="rect">
            <a:avLst/>
          </a:prstGeom>
          <a:solidFill>
            <a:schemeClr val="bg1"/>
          </a:solidFill>
        </p:spPr>
        <p:txBody>
          <a:bodyPr wrap="square">
            <a:spAutoFit/>
          </a:bodyPr>
          <a:lstStyle/>
          <a:p>
            <a:pPr algn="ctr">
              <a:buClr>
                <a:schemeClr val="accent2">
                  <a:lumMod val="60000"/>
                  <a:lumOff val="40000"/>
                </a:schemeClr>
              </a:buClr>
              <a:buSzPct val="130000"/>
            </a:pPr>
            <a:r>
              <a:rPr lang="en-US" sz="1797" b="1" i="1" dirty="0">
                <a:solidFill>
                  <a:srgbClr val="002060"/>
                </a:solidFill>
                <a:latin typeface="Times New Roman" panose="02020603050405020304" pitchFamily="18" charset="0"/>
                <a:cs typeface="Times New Roman" panose="02020603050405020304" pitchFamily="18" charset="0"/>
              </a:rPr>
              <a:t>Energy: 45.6 GeV, E</a:t>
            </a:r>
            <a:r>
              <a:rPr lang="en-US" sz="1797" b="1" i="1" baseline="-25000" dirty="0">
                <a:solidFill>
                  <a:srgbClr val="002060"/>
                </a:solidFill>
                <a:latin typeface="Times New Roman" panose="02020603050405020304" pitchFamily="18" charset="0"/>
                <a:cs typeface="Times New Roman" panose="02020603050405020304" pitchFamily="18" charset="0"/>
              </a:rPr>
              <a:t>x</a:t>
            </a:r>
            <a:r>
              <a:rPr lang="en-US" sz="1797" b="1" i="1" dirty="0">
                <a:solidFill>
                  <a:srgbClr val="002060"/>
                </a:solidFill>
                <a:latin typeface="Times New Roman" panose="02020603050405020304" pitchFamily="18" charset="0"/>
                <a:cs typeface="Times New Roman" panose="02020603050405020304" pitchFamily="18" charset="0"/>
              </a:rPr>
              <a:t>=0.71 nm, </a:t>
            </a:r>
            <a:r>
              <a:rPr lang="en-US" sz="1797" b="1" i="1" dirty="0" err="1">
                <a:solidFill>
                  <a:srgbClr val="002060"/>
                </a:solidFill>
                <a:latin typeface="Times New Roman" panose="02020603050405020304" pitchFamily="18" charset="0"/>
                <a:cs typeface="Times New Roman" panose="02020603050405020304" pitchFamily="18" charset="0"/>
              </a:rPr>
              <a:t>E</a:t>
            </a:r>
            <a:r>
              <a:rPr lang="en-US" sz="1797" b="1" i="1" baseline="-25000" dirty="0" err="1">
                <a:solidFill>
                  <a:srgbClr val="002060"/>
                </a:solidFill>
                <a:latin typeface="Times New Roman" panose="02020603050405020304" pitchFamily="18" charset="0"/>
                <a:cs typeface="Times New Roman" panose="02020603050405020304" pitchFamily="18" charset="0"/>
              </a:rPr>
              <a:t>y</a:t>
            </a:r>
            <a:r>
              <a:rPr lang="en-US" sz="1797" b="1" i="1" dirty="0">
                <a:solidFill>
                  <a:srgbClr val="002060"/>
                </a:solidFill>
                <a:latin typeface="Times New Roman" panose="02020603050405020304" pitchFamily="18" charset="0"/>
                <a:cs typeface="Times New Roman" panose="02020603050405020304" pitchFamily="18" charset="0"/>
              </a:rPr>
              <a:t>=1.42 pm</a:t>
            </a:r>
          </a:p>
        </p:txBody>
      </p:sp>
      <p:sp>
        <p:nvSpPr>
          <p:cNvPr id="7" name="标注: 弯曲线形 14">
            <a:extLst>
              <a:ext uri="{FF2B5EF4-FFF2-40B4-BE49-F238E27FC236}">
                <a16:creationId xmlns:a16="http://schemas.microsoft.com/office/drawing/2014/main" id="{5908D987-D066-EA11-5734-09BC91174B6B}"/>
              </a:ext>
            </a:extLst>
          </p:cNvPr>
          <p:cNvSpPr/>
          <p:nvPr/>
        </p:nvSpPr>
        <p:spPr>
          <a:xfrm>
            <a:off x="6324296" y="1977780"/>
            <a:ext cx="4581808" cy="4142058"/>
          </a:xfrm>
          <a:prstGeom prst="borderCallout2">
            <a:avLst>
              <a:gd name="adj1" fmla="val -428"/>
              <a:gd name="adj2" fmla="val 23556"/>
              <a:gd name="adj3" fmla="val -3571"/>
              <a:gd name="adj4" fmla="val 11313"/>
              <a:gd name="adj5" fmla="val -3427"/>
              <a:gd name="adj6" fmla="val -73361"/>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CN" altLang="en-US"/>
          </a:p>
        </p:txBody>
      </p:sp>
      <p:sp>
        <p:nvSpPr>
          <p:cNvPr id="8" name="矩形 23">
            <a:extLst>
              <a:ext uri="{FF2B5EF4-FFF2-40B4-BE49-F238E27FC236}">
                <a16:creationId xmlns:a16="http://schemas.microsoft.com/office/drawing/2014/main" id="{216BAA70-EF9D-305A-49B2-7A8525A1068B}"/>
              </a:ext>
            </a:extLst>
          </p:cNvPr>
          <p:cNvSpPr/>
          <p:nvPr/>
        </p:nvSpPr>
        <p:spPr>
          <a:xfrm>
            <a:off x="3265354" y="2059947"/>
            <a:ext cx="249288" cy="2917474"/>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29C26736-BC11-69EA-8C0F-15BD48F0229E}"/>
              </a:ext>
            </a:extLst>
          </p:cNvPr>
          <p:cNvSpPr txBox="1"/>
          <p:nvPr/>
        </p:nvSpPr>
        <p:spPr>
          <a:xfrm>
            <a:off x="9042888" y="1625085"/>
            <a:ext cx="804496" cy="369332"/>
          </a:xfrm>
          <a:prstGeom prst="rect">
            <a:avLst/>
          </a:prstGeom>
          <a:noFill/>
        </p:spPr>
        <p:txBody>
          <a:bodyPr wrap="square">
            <a:spAutoFit/>
          </a:bodyPr>
          <a:lstStyle/>
          <a:p>
            <a:r>
              <a:rPr lang="en-GB" b="1" i="1" dirty="0">
                <a:solidFill>
                  <a:srgbClr val="FFC000"/>
                </a:solidFill>
              </a:rPr>
              <a:t>IP</a:t>
            </a:r>
            <a:endParaRPr lang="en-US" dirty="0">
              <a:solidFill>
                <a:srgbClr val="FFC000"/>
              </a:solidFill>
            </a:endParaRPr>
          </a:p>
        </p:txBody>
      </p:sp>
      <p:sp>
        <p:nvSpPr>
          <p:cNvPr id="16" name="Oval 15">
            <a:extLst>
              <a:ext uri="{FF2B5EF4-FFF2-40B4-BE49-F238E27FC236}">
                <a16:creationId xmlns:a16="http://schemas.microsoft.com/office/drawing/2014/main" id="{C242B516-949B-D34B-72D9-A6140B9A7B78}"/>
              </a:ext>
            </a:extLst>
          </p:cNvPr>
          <p:cNvSpPr/>
          <p:nvPr/>
        </p:nvSpPr>
        <p:spPr>
          <a:xfrm>
            <a:off x="8868402" y="4161656"/>
            <a:ext cx="416276" cy="386862"/>
          </a:xfrm>
          <a:prstGeom prst="ellipse">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4EB76B1-77BD-1A99-8851-4E0FC1224492}"/>
              </a:ext>
            </a:extLst>
          </p:cNvPr>
          <p:cNvSpPr txBox="1"/>
          <p:nvPr/>
        </p:nvSpPr>
        <p:spPr>
          <a:xfrm>
            <a:off x="6021653" y="1430113"/>
            <a:ext cx="5283048" cy="307777"/>
          </a:xfrm>
          <a:prstGeom prst="rect">
            <a:avLst/>
          </a:prstGeom>
          <a:noFill/>
        </p:spPr>
        <p:txBody>
          <a:bodyPr wrap="square">
            <a:spAutoFit/>
          </a:bodyPr>
          <a:lstStyle/>
          <a:p>
            <a:r>
              <a:rPr lang="en-GB" sz="1400" dirty="0">
                <a:solidFill>
                  <a:srgbClr val="C00000"/>
                </a:solidFill>
                <a:latin typeface="Times New Roman" panose="02020603050405020304" pitchFamily="18" charset="0"/>
                <a:ea typeface="Times New Roman" panose="02020603050405020304" pitchFamily="18" charset="0"/>
              </a:rPr>
              <a:t>Highly asymmetric IR lattice  around the IP to mitigate the SR impact </a:t>
            </a:r>
            <a:endParaRPr lang="en-US" sz="1400" dirty="0">
              <a:solidFill>
                <a:srgbClr val="C00000"/>
              </a:solidFill>
            </a:endParaRPr>
          </a:p>
        </p:txBody>
      </p:sp>
      <p:sp>
        <p:nvSpPr>
          <p:cNvPr id="5" name="Rectangle 11">
            <a:extLst>
              <a:ext uri="{FF2B5EF4-FFF2-40B4-BE49-F238E27FC236}">
                <a16:creationId xmlns:a16="http://schemas.microsoft.com/office/drawing/2014/main" id="{7C37B228-2FD4-CE45-FC0A-256E61D65076}"/>
              </a:ext>
            </a:extLst>
          </p:cNvPr>
          <p:cNvSpPr/>
          <p:nvPr/>
        </p:nvSpPr>
        <p:spPr>
          <a:xfrm>
            <a:off x="3048077" y="200556"/>
            <a:ext cx="6457217"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V22 Standard Optics</a:t>
            </a:r>
            <a:endParaRPr lang="fr-FR" sz="2996" dirty="0"/>
          </a:p>
        </p:txBody>
      </p:sp>
    </p:spTree>
    <p:extLst>
      <p:ext uri="{BB962C8B-B14F-4D97-AF65-F5344CB8AC3E}">
        <p14:creationId xmlns:p14="http://schemas.microsoft.com/office/powerpoint/2010/main" val="251474275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88921D-C503-9D4A-9E24-073AACDCDA71}"/>
              </a:ext>
            </a:extLst>
          </p:cNvPr>
          <p:cNvSpPr>
            <a:spLocks noGrp="1"/>
          </p:cNvSpPr>
          <p:nvPr>
            <p:ph type="sldNum" sz="quarter" idx="12"/>
          </p:nvPr>
        </p:nvSpPr>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11</a:t>
            </a:fld>
            <a:endParaRPr lang="fr-FR" dirty="0">
              <a:solidFill>
                <a:prstClr val="white"/>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CD0C191-AB5B-F50B-EC2C-FDAAD2CF406A}"/>
              </a:ext>
            </a:extLst>
          </p:cNvPr>
          <p:cNvPicPr>
            <a:picLocks noChangeAspect="1"/>
          </p:cNvPicPr>
          <p:nvPr/>
        </p:nvPicPr>
        <p:blipFill>
          <a:blip r:embed="rId3"/>
          <a:stretch>
            <a:fillRect/>
          </a:stretch>
        </p:blipFill>
        <p:spPr>
          <a:xfrm>
            <a:off x="2722431" y="1766052"/>
            <a:ext cx="6305846" cy="2143987"/>
          </a:xfrm>
          <a:prstGeom prst="rect">
            <a:avLst/>
          </a:prstGeom>
        </p:spPr>
      </p:pic>
      <p:pic>
        <p:nvPicPr>
          <p:cNvPr id="16" name="Picture 15">
            <a:extLst>
              <a:ext uri="{FF2B5EF4-FFF2-40B4-BE49-F238E27FC236}">
                <a16:creationId xmlns:a16="http://schemas.microsoft.com/office/drawing/2014/main" id="{70D302F3-9382-D84C-B637-EDDF73C9F581}"/>
              </a:ext>
            </a:extLst>
          </p:cNvPr>
          <p:cNvPicPr>
            <a:picLocks noChangeAspect="1"/>
          </p:cNvPicPr>
          <p:nvPr/>
        </p:nvPicPr>
        <p:blipFill>
          <a:blip r:embed="rId4"/>
          <a:stretch>
            <a:fillRect/>
          </a:stretch>
        </p:blipFill>
        <p:spPr>
          <a:xfrm>
            <a:off x="6704791" y="1652199"/>
            <a:ext cx="568129" cy="284064"/>
          </a:xfrm>
          <a:prstGeom prst="rect">
            <a:avLst/>
          </a:prstGeom>
        </p:spPr>
      </p:pic>
      <p:sp>
        <p:nvSpPr>
          <p:cNvPr id="10" name="TextBox 9">
            <a:extLst>
              <a:ext uri="{FF2B5EF4-FFF2-40B4-BE49-F238E27FC236}">
                <a16:creationId xmlns:a16="http://schemas.microsoft.com/office/drawing/2014/main" id="{B6398090-1EDD-2973-9F65-9ADFC19A6F7F}"/>
              </a:ext>
            </a:extLst>
          </p:cNvPr>
          <p:cNvSpPr txBox="1"/>
          <p:nvPr/>
        </p:nvSpPr>
        <p:spPr>
          <a:xfrm>
            <a:off x="9403705" y="1900792"/>
            <a:ext cx="2336790" cy="1815882"/>
          </a:xfrm>
          <a:prstGeom prst="rect">
            <a:avLst/>
          </a:prstGeom>
          <a:noFill/>
        </p:spPr>
        <p:txBody>
          <a:bodyPr wrap="square">
            <a:spAutoFit/>
          </a:bodyPr>
          <a:lstStyle/>
          <a:p>
            <a:pPr algn="ctr"/>
            <a:r>
              <a:rPr lang="en-GB" sz="1600" b="1" dirty="0">
                <a:solidFill>
                  <a:srgbClr val="C00000"/>
                </a:solidFill>
                <a:latin typeface="Times New Roman" panose="02020603050405020304" pitchFamily="18" charset="0"/>
                <a:ea typeface="Times New Roman" panose="02020603050405020304" pitchFamily="18" charset="0"/>
              </a:rPr>
              <a:t>IR GHC: Local Chromaticity Correction </a:t>
            </a:r>
            <a:r>
              <a:rPr lang="en-GB" sz="1600" dirty="0">
                <a:solidFill>
                  <a:srgbClr val="C00000"/>
                </a:solidFill>
                <a:latin typeface="Times New Roman" panose="02020603050405020304" pitchFamily="18" charset="0"/>
                <a:ea typeface="Times New Roman" panose="02020603050405020304" pitchFamily="18" charset="0"/>
              </a:rPr>
              <a:t>Section (LCCS) with </a:t>
            </a:r>
            <a:r>
              <a:rPr lang="en-GB" sz="1600" b="1" dirty="0">
                <a:solidFill>
                  <a:srgbClr val="C00000"/>
                </a:solidFill>
                <a:latin typeface="Times New Roman" panose="02020603050405020304" pitchFamily="18" charset="0"/>
                <a:ea typeface="Times New Roman" panose="02020603050405020304" pitchFamily="18" charset="0"/>
              </a:rPr>
              <a:t>Crab </a:t>
            </a:r>
            <a:r>
              <a:rPr lang="en-GB" sz="1600" b="1" dirty="0" err="1">
                <a:solidFill>
                  <a:srgbClr val="C00000"/>
                </a:solidFill>
                <a:latin typeface="Times New Roman" panose="02020603050405020304" pitchFamily="18" charset="0"/>
                <a:ea typeface="Times New Roman" panose="02020603050405020304" pitchFamily="18" charset="0"/>
              </a:rPr>
              <a:t>Sextupole</a:t>
            </a:r>
            <a:r>
              <a:rPr lang="en-GB" sz="1600" dirty="0" err="1">
                <a:solidFill>
                  <a:srgbClr val="C00000"/>
                </a:solidFill>
                <a:latin typeface="Times New Roman" panose="02020603050405020304" pitchFamily="18" charset="0"/>
                <a:ea typeface="Times New Roman" panose="02020603050405020304" pitchFamily="18" charset="0"/>
              </a:rPr>
              <a:t>s</a:t>
            </a:r>
            <a:r>
              <a:rPr lang="en-GB" sz="1600" dirty="0">
                <a:solidFill>
                  <a:srgbClr val="C00000"/>
                </a:solidFill>
                <a:latin typeface="Times New Roman" panose="02020603050405020304" pitchFamily="18" charset="0"/>
                <a:ea typeface="Times New Roman" panose="02020603050405020304" pitchFamily="18" charset="0"/>
              </a:rPr>
              <a:t> (CS) in the vertical to produce a crab waist collision</a:t>
            </a:r>
            <a:endParaRPr lang="en-US" sz="1600" dirty="0">
              <a:solidFill>
                <a:srgbClr val="C00000"/>
              </a:solidFill>
            </a:endParaRPr>
          </a:p>
        </p:txBody>
      </p:sp>
      <p:cxnSp>
        <p:nvCxnSpPr>
          <p:cNvPr id="14" name="Straight Arrow Connector 13">
            <a:extLst>
              <a:ext uri="{FF2B5EF4-FFF2-40B4-BE49-F238E27FC236}">
                <a16:creationId xmlns:a16="http://schemas.microsoft.com/office/drawing/2014/main" id="{F57EDEFD-9085-A28E-017F-1F943FEDEAAD}"/>
              </a:ext>
            </a:extLst>
          </p:cNvPr>
          <p:cNvCxnSpPr>
            <a:cxnSpLocks/>
          </p:cNvCxnSpPr>
          <p:nvPr/>
        </p:nvCxnSpPr>
        <p:spPr>
          <a:xfrm flipH="1">
            <a:off x="7839856" y="2550960"/>
            <a:ext cx="1617013" cy="2480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0B12A65-5AA2-F631-0A0B-DDF2F94F8E4E}"/>
              </a:ext>
            </a:extLst>
          </p:cNvPr>
          <p:cNvCxnSpPr>
            <a:cxnSpLocks/>
          </p:cNvCxnSpPr>
          <p:nvPr/>
        </p:nvCxnSpPr>
        <p:spPr>
          <a:xfrm flipH="1" flipV="1">
            <a:off x="3779654" y="2858312"/>
            <a:ext cx="5504580" cy="2213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AD5794C7-38E1-AB91-A32E-68AEED97E997}"/>
              </a:ext>
            </a:extLst>
          </p:cNvPr>
          <p:cNvSpPr/>
          <p:nvPr/>
        </p:nvSpPr>
        <p:spPr>
          <a:xfrm>
            <a:off x="339900" y="861461"/>
            <a:ext cx="11460226" cy="646106"/>
          </a:xfrm>
          <a:prstGeom prst="rect">
            <a:avLst/>
          </a:prstGeom>
        </p:spPr>
        <p:txBody>
          <a:bodyPr wrap="square">
            <a:spAutoFit/>
          </a:bodyPr>
          <a:lstStyle/>
          <a:p>
            <a:pPr algn="ctr"/>
            <a:r>
              <a:rPr lang="en-US" sz="1799" dirty="0">
                <a:solidFill>
                  <a:srgbClr val="002060"/>
                </a:solidFill>
                <a:latin typeface="Arial" panose="020B0604020202020204" pitchFamily="34" charset="0"/>
                <a:cs typeface="Arial" panose="020B0604020202020204" pitchFamily="34" charset="0"/>
              </a:rPr>
              <a:t>Despite  the </a:t>
            </a:r>
            <a:r>
              <a:rPr lang="en-US" sz="1799" b="1" dirty="0">
                <a:solidFill>
                  <a:srgbClr val="002060"/>
                </a:solidFill>
                <a:latin typeface="Arial" panose="020B0604020202020204" pitchFamily="34" charset="0"/>
                <a:cs typeface="Arial" panose="020B0604020202020204" pitchFamily="34" charset="0"/>
              </a:rPr>
              <a:t>simplicity</a:t>
            </a:r>
            <a:r>
              <a:rPr lang="en-US" sz="1799" dirty="0">
                <a:solidFill>
                  <a:srgbClr val="002060"/>
                </a:solidFill>
                <a:latin typeface="Arial" panose="020B0604020202020204" pitchFamily="34" charset="0"/>
                <a:cs typeface="Arial" panose="020B0604020202020204" pitchFamily="34" charset="0"/>
              </a:rPr>
              <a:t> of the </a:t>
            </a:r>
            <a:r>
              <a:rPr lang="en-US" sz="1799" b="1" dirty="0" err="1">
                <a:solidFill>
                  <a:srgbClr val="002060"/>
                </a:solidFill>
                <a:latin typeface="Arial" panose="020B0604020202020204" pitchFamily="34" charset="0"/>
                <a:cs typeface="Arial" panose="020B0604020202020204" pitchFamily="34" charset="0"/>
              </a:rPr>
              <a:t>monochromatization</a:t>
            </a:r>
            <a:r>
              <a:rPr lang="en-US" sz="1799" b="1" dirty="0">
                <a:solidFill>
                  <a:srgbClr val="002060"/>
                </a:solidFill>
                <a:latin typeface="Arial" panose="020B0604020202020204" pitchFamily="34" charset="0"/>
                <a:cs typeface="Arial" panose="020B0604020202020204" pitchFamily="34" charset="0"/>
              </a:rPr>
              <a:t> concept</a:t>
            </a:r>
            <a:r>
              <a:rPr lang="en-US" sz="1799" dirty="0">
                <a:solidFill>
                  <a:srgbClr val="002060"/>
                </a:solidFill>
                <a:latin typeface="Arial" panose="020B0604020202020204" pitchFamily="34" charset="0"/>
                <a:cs typeface="Arial" panose="020B0604020202020204" pitchFamily="34" charset="0"/>
              </a:rPr>
              <a:t>, the </a:t>
            </a:r>
            <a:r>
              <a:rPr lang="en-US" sz="1799" b="1" dirty="0">
                <a:solidFill>
                  <a:srgbClr val="002060"/>
                </a:solidFill>
                <a:latin typeface="Arial" panose="020B0604020202020204" pitchFamily="34" charset="0"/>
                <a:cs typeface="Arial" panose="020B0604020202020204" pitchFamily="34" charset="0"/>
              </a:rPr>
              <a:t>creation</a:t>
            </a:r>
            <a:r>
              <a:rPr lang="en-US" sz="1799" dirty="0">
                <a:solidFill>
                  <a:srgbClr val="002060"/>
                </a:solidFill>
                <a:latin typeface="Arial" panose="020B0604020202020204" pitchFamily="34" charset="0"/>
                <a:cs typeface="Arial" panose="020B0604020202020204" pitchFamily="34" charset="0"/>
              </a:rPr>
              <a:t> and the </a:t>
            </a:r>
            <a:r>
              <a:rPr lang="en-US" sz="1799" b="1" dirty="0">
                <a:solidFill>
                  <a:srgbClr val="002060"/>
                </a:solidFill>
                <a:latin typeface="Arial" panose="020B0604020202020204" pitchFamily="34" charset="0"/>
                <a:cs typeface="Arial" panose="020B0604020202020204" pitchFamily="34" charset="0"/>
              </a:rPr>
              <a:t>contro</a:t>
            </a:r>
            <a:r>
              <a:rPr lang="en-US" sz="1799" dirty="0">
                <a:solidFill>
                  <a:srgbClr val="002060"/>
                </a:solidFill>
                <a:latin typeface="Arial" panose="020B0604020202020204" pitchFamily="34" charset="0"/>
                <a:cs typeface="Arial" panose="020B0604020202020204" pitchFamily="34" charset="0"/>
              </a:rPr>
              <a:t>l of the necessary </a:t>
            </a:r>
            <a:r>
              <a:rPr lang="en-US" sz="1799" b="1" dirty="0">
                <a:solidFill>
                  <a:srgbClr val="002060"/>
                </a:solidFill>
                <a:latin typeface="Arial" panose="020B0604020202020204" pitchFamily="34" charset="0"/>
                <a:cs typeface="Arial" panose="020B0604020202020204" pitchFamily="34" charset="0"/>
              </a:rPr>
              <a:t>H/V dispersion </a:t>
            </a:r>
            <a:r>
              <a:rPr lang="en-US" sz="1799" dirty="0">
                <a:solidFill>
                  <a:srgbClr val="002060"/>
                </a:solidFill>
                <a:latin typeface="Arial" panose="020B0604020202020204" pitchFamily="34" charset="0"/>
                <a:cs typeface="Arial" panose="020B0604020202020204" pitchFamily="34" charset="0"/>
              </a:rPr>
              <a:t>function</a:t>
            </a:r>
            <a:r>
              <a:rPr lang="en-US" sz="1799" b="1" dirty="0">
                <a:solidFill>
                  <a:srgbClr val="002060"/>
                </a:solidFill>
                <a:latin typeface="Arial" panose="020B0604020202020204" pitchFamily="34" charset="0"/>
                <a:cs typeface="Arial" panose="020B0604020202020204" pitchFamily="34" charset="0"/>
              </a:rPr>
              <a:t> </a:t>
            </a:r>
            <a:r>
              <a:rPr lang="en-US" sz="1799" dirty="0">
                <a:solidFill>
                  <a:srgbClr val="002060"/>
                </a:solidFill>
                <a:latin typeface="Arial" panose="020B0604020202020204" pitchFamily="34" charset="0"/>
                <a:cs typeface="Arial" panose="020B0604020202020204" pitchFamily="34" charset="0"/>
              </a:rPr>
              <a:t>of opposite signs at the IP could be </a:t>
            </a:r>
            <a:r>
              <a:rPr lang="en-US" sz="1799" b="1" dirty="0">
                <a:solidFill>
                  <a:srgbClr val="002060"/>
                </a:solidFill>
                <a:latin typeface="Arial" panose="020B0604020202020204" pitchFamily="34" charset="0"/>
                <a:cs typeface="Arial" panose="020B0604020202020204" pitchFamily="34" charset="0"/>
              </a:rPr>
              <a:t>rather difficult to implement</a:t>
            </a:r>
            <a:r>
              <a:rPr lang="en-US" sz="1799" dirty="0">
                <a:solidFill>
                  <a:srgbClr val="002060"/>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2F6CC43-7CD8-78B6-2193-A55FD51A8920}"/>
                  </a:ext>
                </a:extLst>
              </p:cNvPr>
              <p:cNvSpPr/>
              <p:nvPr/>
            </p:nvSpPr>
            <p:spPr>
              <a:xfrm>
                <a:off x="637995" y="4057732"/>
                <a:ext cx="4461527" cy="369332"/>
              </a:xfrm>
              <a:prstGeom prst="rect">
                <a:avLst/>
              </a:prstGeom>
            </p:spPr>
            <p:txBody>
              <a:bodyPr wrap="square">
                <a:spAutoFit/>
              </a:bodyPr>
              <a:lstStyle/>
              <a:p>
                <a:pPr marL="285750" indent="-285750" algn="just">
                  <a:buClr>
                    <a:srgbClr val="C00000"/>
                  </a:buClr>
                  <a:buSzPct val="130000"/>
                  <a:buFont typeface="Wingdings" pitchFamily="2" charset="2"/>
                  <a:buChar char="Ø"/>
                </a:pPr>
                <a:r>
                  <a:rPr lang="en-US" b="1" dirty="0">
                    <a:solidFill>
                      <a:srgbClr val="C00000"/>
                    </a:solidFill>
                    <a:latin typeface="Arial" panose="020B0604020202020204" pitchFamily="34" charset="0"/>
                    <a:cs typeface="Arial" panose="020B0604020202020204" pitchFamily="34" charset="0"/>
                  </a:rPr>
                  <a:t>D</a:t>
                </a:r>
                <a:r>
                  <a:rPr lang="en-US" b="1" baseline="30000" dirty="0">
                    <a:solidFill>
                      <a:srgbClr val="C00000"/>
                    </a:solidFill>
                    <a:latin typeface="Arial" panose="020B0604020202020204" pitchFamily="34" charset="0"/>
                    <a:cs typeface="Arial" panose="020B0604020202020204" pitchFamily="34" charset="0"/>
                  </a:rPr>
                  <a:t>*</a:t>
                </a:r>
                <a:r>
                  <a:rPr lang="en-US" b="1" baseline="-25000" dirty="0">
                    <a:solidFill>
                      <a:srgbClr val="C00000"/>
                    </a:solidFill>
                    <a:latin typeface="Arial" panose="020B0604020202020204" pitchFamily="34" charset="0"/>
                    <a:cs typeface="Arial" panose="020B0604020202020204" pitchFamily="34" charset="0"/>
                  </a:rPr>
                  <a:t>x</a:t>
                </a:r>
                <a:r>
                  <a:rPr lang="en-US" b="1"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US" b="1" i="1">
                        <a:solidFill>
                          <a:srgbClr val="C00000"/>
                        </a:solidFill>
                        <a:latin typeface="Cambria Math" panose="02040503050406030204" pitchFamily="18" charset="0"/>
                        <a:ea typeface="Cambria Math" panose="02040503050406030204" pitchFamily="18" charset="0"/>
                      </a:rPr>
                      <m:t>≠ </m:t>
                    </m:r>
                  </m:oMath>
                </a14:m>
                <a:r>
                  <a:rPr lang="en-US" b="1" dirty="0">
                    <a:solidFill>
                      <a:srgbClr val="C00000"/>
                    </a:solidFill>
                    <a:latin typeface="Arial" panose="020B0604020202020204" pitchFamily="34" charset="0"/>
                    <a:cs typeface="Arial" panose="020B0604020202020204" pitchFamily="34" charset="0"/>
                  </a:rPr>
                  <a:t>0 g</a:t>
                </a:r>
                <a:r>
                  <a:rPr lang="en-US" altLang="zh-CN" b="1" dirty="0">
                    <a:solidFill>
                      <a:srgbClr val="C00000"/>
                    </a:solidFill>
                    <a:latin typeface="Arial" panose="020B0604020202020204" pitchFamily="34" charset="0"/>
                    <a:cs typeface="Arial" panose="020B0604020202020204" pitchFamily="34" charset="0"/>
                  </a:rPr>
                  <a:t>eneration at the IP</a:t>
                </a:r>
              </a:p>
            </p:txBody>
          </p:sp>
        </mc:Choice>
        <mc:Fallback xmlns="">
          <p:sp>
            <p:nvSpPr>
              <p:cNvPr id="8" name="Rectangle 7">
                <a:extLst>
                  <a:ext uri="{FF2B5EF4-FFF2-40B4-BE49-F238E27FC236}">
                    <a16:creationId xmlns:a16="http://schemas.microsoft.com/office/drawing/2014/main" id="{92F6CC43-7CD8-78B6-2193-A55FD51A8920}"/>
                  </a:ext>
                </a:extLst>
              </p:cNvPr>
              <p:cNvSpPr>
                <a:spLocks noRot="1" noChangeAspect="1" noMove="1" noResize="1" noEditPoints="1" noAdjustHandles="1" noChangeArrowheads="1" noChangeShapeType="1" noTextEdit="1"/>
              </p:cNvSpPr>
              <p:nvPr/>
            </p:nvSpPr>
            <p:spPr>
              <a:xfrm>
                <a:off x="637995" y="4057732"/>
                <a:ext cx="4461527" cy="369332"/>
              </a:xfrm>
              <a:prstGeom prst="rect">
                <a:avLst/>
              </a:prstGeom>
              <a:blipFill>
                <a:blip r:embed="rId5"/>
                <a:stretch>
                  <a:fillRect l="-1705" t="-20000"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8803D1ED-C30F-F2F0-4286-5D582A80C4FF}"/>
              </a:ext>
            </a:extLst>
          </p:cNvPr>
          <p:cNvSpPr txBox="1"/>
          <p:nvPr/>
        </p:nvSpPr>
        <p:spPr>
          <a:xfrm>
            <a:off x="2832201" y="1562356"/>
            <a:ext cx="437788" cy="338436"/>
          </a:xfrm>
          <a:prstGeom prst="rect">
            <a:avLst/>
          </a:prstGeom>
          <a:noFill/>
        </p:spPr>
        <p:txBody>
          <a:bodyPr wrap="square" rtlCol="0">
            <a:spAutoFit/>
          </a:bodyPr>
          <a:lstStyle/>
          <a:p>
            <a:r>
              <a:rPr lang="en-US" sz="1600" b="1" dirty="0">
                <a:solidFill>
                  <a:srgbClr val="0070C0"/>
                </a:solidFill>
              </a:rPr>
              <a:t>e</a:t>
            </a:r>
            <a:r>
              <a:rPr lang="en-US" sz="1600" b="1" baseline="30000" dirty="0">
                <a:solidFill>
                  <a:srgbClr val="0070C0"/>
                </a:solidFill>
              </a:rPr>
              <a:t>+</a:t>
            </a:r>
          </a:p>
        </p:txBody>
      </p:sp>
      <p:sp>
        <p:nvSpPr>
          <p:cNvPr id="25" name="Flecha derecha 18">
            <a:extLst>
              <a:ext uri="{FF2B5EF4-FFF2-40B4-BE49-F238E27FC236}">
                <a16:creationId xmlns:a16="http://schemas.microsoft.com/office/drawing/2014/main" id="{B5A5C766-DD38-4D6A-CCED-D8E3568D0EC7}"/>
              </a:ext>
            </a:extLst>
          </p:cNvPr>
          <p:cNvSpPr>
            <a:spLocks noChangeArrowheads="1"/>
          </p:cNvSpPr>
          <p:nvPr/>
        </p:nvSpPr>
        <p:spPr bwMode="auto">
          <a:xfrm flipV="1">
            <a:off x="3189264" y="1650659"/>
            <a:ext cx="437788" cy="221306"/>
          </a:xfrm>
          <a:prstGeom prst="rightArrow">
            <a:avLst>
              <a:gd name="adj1" fmla="val 50000"/>
              <a:gd name="adj2" fmla="val 49940"/>
            </a:avLst>
          </a:prstGeom>
          <a:solidFill>
            <a:schemeClr val="tx2">
              <a:lumMod val="25000"/>
              <a:lumOff val="75000"/>
            </a:schemeClr>
          </a:solidFill>
          <a:ln w="9525">
            <a:solidFill>
              <a:schemeClr val="tx2">
                <a:lumMod val="50000"/>
                <a:lumOff val="50000"/>
              </a:schemeClr>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mc:AlternateContent xmlns:mc="http://schemas.openxmlformats.org/markup-compatibility/2006" xmlns:a14="http://schemas.microsoft.com/office/drawing/2010/main">
        <mc:Choice Requires="a14">
          <p:sp>
            <p:nvSpPr>
              <p:cNvPr id="29" name="文本框 1">
                <a:extLst>
                  <a:ext uri="{FF2B5EF4-FFF2-40B4-BE49-F238E27FC236}">
                    <a16:creationId xmlns:a16="http://schemas.microsoft.com/office/drawing/2014/main" id="{0C0E4F68-E78B-BDC0-A083-BD9571E844D9}"/>
                  </a:ext>
                </a:extLst>
              </p:cNvPr>
              <p:cNvSpPr txBox="1"/>
              <p:nvPr/>
            </p:nvSpPr>
            <p:spPr>
              <a:xfrm>
                <a:off x="-229544" y="2161064"/>
                <a:ext cx="3070649" cy="6379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200" i="1" smtClean="0">
                          <a:latin typeface="Cambria Math" panose="02040503050406030204" pitchFamily="18" charset="0"/>
                        </a:rPr>
                        <m:t>𝜆</m:t>
                      </m:r>
                      <m:r>
                        <a:rPr kumimoji="1" lang="en-US" altLang="zh-CN" sz="1200" b="0" i="1" smtClean="0">
                          <a:latin typeface="Cambria Math" panose="02040503050406030204" pitchFamily="18" charset="0"/>
                        </a:rPr>
                        <m:t>=</m:t>
                      </m:r>
                      <m:rad>
                        <m:radPr>
                          <m:degHide m:val="on"/>
                          <m:ctrlPr>
                            <a:rPr kumimoji="1" lang="en-US" altLang="zh-CN" sz="1200" b="0" i="1" smtClean="0">
                              <a:latin typeface="Cambria Math" panose="02040503050406030204" pitchFamily="18" charset="0"/>
                            </a:rPr>
                          </m:ctrlPr>
                        </m:radPr>
                        <m:deg/>
                        <m:e>
                          <m:r>
                            <a:rPr kumimoji="1" lang="en-US" altLang="zh-CN" sz="1200" b="0" i="1" smtClean="0">
                              <a:latin typeface="Cambria Math" panose="02040503050406030204" pitchFamily="18" charset="0"/>
                            </a:rPr>
                            <m:t>1+</m:t>
                          </m:r>
                          <m:sSubSup>
                            <m:sSubSupPr>
                              <m:ctrlPr>
                                <a:rPr kumimoji="1" lang="en-US" altLang="zh-CN" sz="1200" b="0" i="1" smtClean="0">
                                  <a:latin typeface="Cambria Math" panose="02040503050406030204" pitchFamily="18" charset="0"/>
                                </a:rPr>
                              </m:ctrlPr>
                            </m:sSubSupPr>
                            <m:e>
                              <m:r>
                                <a:rPr kumimoji="1" lang="en-US" altLang="zh-CN" sz="1200" b="0" i="1" smtClean="0">
                                  <a:latin typeface="Cambria Math" panose="02040503050406030204" pitchFamily="18" charset="0"/>
                                </a:rPr>
                                <m:t>𝜎</m:t>
                              </m:r>
                            </m:e>
                            <m:sub>
                              <m:r>
                                <a:rPr kumimoji="1" lang="en-US" altLang="zh-CN" sz="1200" b="0" i="1" smtClean="0">
                                  <a:latin typeface="Cambria Math" panose="02040503050406030204" pitchFamily="18" charset="0"/>
                                </a:rPr>
                                <m:t>𝛿</m:t>
                              </m:r>
                              <m:r>
                                <a:rPr kumimoji="1" lang="en-US" altLang="zh-CN" sz="1200" b="0" i="1" smtClean="0">
                                  <a:latin typeface="Cambria Math" panose="02040503050406030204" pitchFamily="18" charset="0"/>
                                </a:rPr>
                                <m:t>,  </m:t>
                              </m:r>
                              <m:r>
                                <a:rPr kumimoji="1" lang="en-US" altLang="zh-CN" sz="1200" b="0" i="1" smtClean="0">
                                  <a:latin typeface="Cambria Math" panose="02040503050406030204" pitchFamily="18" charset="0"/>
                                </a:rPr>
                                <m:t>𝑆𝑅</m:t>
                              </m:r>
                            </m:sub>
                            <m:sup>
                              <m:r>
                                <a:rPr kumimoji="1" lang="en-US" altLang="zh-CN" sz="1200" b="0" i="1" smtClean="0">
                                  <a:latin typeface="Cambria Math" panose="02040503050406030204" pitchFamily="18" charset="0"/>
                                </a:rPr>
                                <m:t>2</m:t>
                              </m:r>
                            </m:sup>
                          </m:sSubSup>
                          <m:d>
                            <m:dPr>
                              <m:ctrlPr>
                                <a:rPr kumimoji="1" lang="en-US" altLang="zh-CN" sz="1200" b="0" i="1" smtClean="0">
                                  <a:latin typeface="Cambria Math" panose="02040503050406030204" pitchFamily="18" charset="0"/>
                                </a:rPr>
                              </m:ctrlPr>
                            </m:dPr>
                            <m:e>
                              <m:f>
                                <m:fPr>
                                  <m:ctrlPr>
                                    <a:rPr kumimoji="1" lang="en-US" altLang="zh-CN" sz="1200" b="0" i="1" smtClean="0">
                                      <a:latin typeface="Cambria Math" panose="02040503050406030204" pitchFamily="18" charset="0"/>
                                    </a:rPr>
                                  </m:ctrlPr>
                                </m:fPr>
                                <m:num>
                                  <m:sSubSup>
                                    <m:sSubSupPr>
                                      <m:ctrlPr>
                                        <a:rPr kumimoji="1" lang="en-US" altLang="zh-CN" sz="1200" b="0" i="1" smtClean="0">
                                          <a:latin typeface="Cambria Math" panose="02040503050406030204" pitchFamily="18" charset="0"/>
                                        </a:rPr>
                                      </m:ctrlPr>
                                    </m:sSubSupPr>
                                    <m:e>
                                      <m:r>
                                        <a:rPr kumimoji="1" lang="en-US" altLang="zh-CN" sz="1200" b="0" i="1" smtClean="0">
                                          <a:latin typeface="Cambria Math" panose="02040503050406030204" pitchFamily="18" charset="0"/>
                                        </a:rPr>
                                        <m:t>𝐷</m:t>
                                      </m:r>
                                    </m:e>
                                    <m:sub>
                                      <m:r>
                                        <a:rPr kumimoji="1" lang="en-US" altLang="zh-CN" sz="1200" b="0" i="1" smtClean="0">
                                          <a:latin typeface="Cambria Math" panose="02040503050406030204" pitchFamily="18" charset="0"/>
                                        </a:rPr>
                                        <m:t>𝑥</m:t>
                                      </m:r>
                                    </m:sub>
                                    <m:sup>
                                      <m:r>
                                        <a:rPr kumimoji="1" lang="en-US" altLang="zh-CN" sz="1200" b="0" i="1" smtClean="0">
                                          <a:latin typeface="Cambria Math" panose="02040503050406030204" pitchFamily="18" charset="0"/>
                                        </a:rPr>
                                        <m:t>∗2</m:t>
                                      </m:r>
                                    </m:sup>
                                  </m:sSubSup>
                                </m:num>
                                <m:den>
                                  <m:sSubSup>
                                    <m:sSubSupPr>
                                      <m:ctrlPr>
                                        <a:rPr kumimoji="1" lang="en-US" altLang="zh-CN" sz="1200" b="0" i="1" smtClean="0">
                                          <a:latin typeface="Cambria Math" panose="02040503050406030204" pitchFamily="18" charset="0"/>
                                        </a:rPr>
                                      </m:ctrlPr>
                                    </m:sSubSupPr>
                                    <m:e>
                                      <m:r>
                                        <a:rPr kumimoji="1" lang="en-US" altLang="zh-CN" sz="1200" b="0" i="1" smtClean="0">
                                          <a:latin typeface="Cambria Math" panose="02040503050406030204" pitchFamily="18" charset="0"/>
                                        </a:rPr>
                                        <m:t>𝜎</m:t>
                                      </m:r>
                                    </m:e>
                                    <m:sub>
                                      <m:r>
                                        <a:rPr kumimoji="1" lang="en-US" altLang="zh-CN" sz="1200" b="0" i="1" smtClean="0">
                                          <a:latin typeface="Cambria Math" panose="02040503050406030204" pitchFamily="18" charset="0"/>
                                        </a:rPr>
                                        <m:t>𝑥</m:t>
                                      </m:r>
                                      <m:r>
                                        <a:rPr kumimoji="1" lang="en-US" altLang="zh-CN" sz="1200" b="0" i="1" smtClean="0">
                                          <a:latin typeface="Cambria Math" panose="02040503050406030204" pitchFamily="18" charset="0"/>
                                        </a:rPr>
                                        <m:t>𝛽</m:t>
                                      </m:r>
                                    </m:sub>
                                    <m:sup>
                                      <m:r>
                                        <a:rPr kumimoji="1" lang="en-US" altLang="zh-CN" sz="1200" b="0" i="1" smtClean="0">
                                          <a:latin typeface="Cambria Math" panose="02040503050406030204" pitchFamily="18" charset="0"/>
                                        </a:rPr>
                                        <m:t>∗2</m:t>
                                      </m:r>
                                    </m:sup>
                                  </m:sSubSup>
                                </m:den>
                              </m:f>
                              <m:r>
                                <a:rPr kumimoji="1" lang="en-US" altLang="zh-CN" sz="1200" b="0" i="1" smtClean="0">
                                  <a:latin typeface="Cambria Math" panose="02040503050406030204" pitchFamily="18" charset="0"/>
                                </a:rPr>
                                <m:t>+</m:t>
                              </m:r>
                              <m:f>
                                <m:fPr>
                                  <m:ctrlPr>
                                    <a:rPr kumimoji="1" lang="en-US" altLang="zh-CN" sz="1200" i="1">
                                      <a:latin typeface="Cambria Math" panose="02040503050406030204" pitchFamily="18" charset="0"/>
                                    </a:rPr>
                                  </m:ctrlPr>
                                </m:fPr>
                                <m:num>
                                  <m:sSubSup>
                                    <m:sSubSupPr>
                                      <m:ctrlPr>
                                        <a:rPr kumimoji="1" lang="en-US" altLang="zh-CN" sz="1200" i="1">
                                          <a:latin typeface="Cambria Math" panose="02040503050406030204" pitchFamily="18" charset="0"/>
                                        </a:rPr>
                                      </m:ctrlPr>
                                    </m:sSubSupPr>
                                    <m:e>
                                      <m:r>
                                        <a:rPr kumimoji="1" lang="en-US" altLang="zh-CN" sz="1200" i="1">
                                          <a:latin typeface="Cambria Math" panose="02040503050406030204" pitchFamily="18" charset="0"/>
                                        </a:rPr>
                                        <m:t>𝐷</m:t>
                                      </m:r>
                                    </m:e>
                                    <m:sub>
                                      <m:r>
                                        <a:rPr kumimoji="1" lang="en-US" altLang="zh-CN" sz="1200" b="0" i="1" smtClean="0">
                                          <a:latin typeface="Cambria Math" panose="02040503050406030204" pitchFamily="18" charset="0"/>
                                        </a:rPr>
                                        <m:t>𝑦</m:t>
                                      </m:r>
                                    </m:sub>
                                    <m:sup>
                                      <m:r>
                                        <a:rPr kumimoji="1" lang="en-US" altLang="zh-CN" sz="1200" i="1">
                                          <a:latin typeface="Cambria Math" panose="02040503050406030204" pitchFamily="18" charset="0"/>
                                        </a:rPr>
                                        <m:t>∗2</m:t>
                                      </m:r>
                                    </m:sup>
                                  </m:sSubSup>
                                </m:num>
                                <m:den>
                                  <m:sSubSup>
                                    <m:sSubSupPr>
                                      <m:ctrlPr>
                                        <a:rPr kumimoji="1" lang="en-US" altLang="zh-CN" sz="1200" i="1" smtClean="0">
                                          <a:latin typeface="Cambria Math" panose="02040503050406030204" pitchFamily="18" charset="0"/>
                                        </a:rPr>
                                      </m:ctrlPr>
                                    </m:sSubSupPr>
                                    <m:e>
                                      <m:r>
                                        <a:rPr kumimoji="1" lang="en-US" altLang="zh-CN" sz="1200" i="1" smtClean="0">
                                          <a:latin typeface="Cambria Math" panose="02040503050406030204" pitchFamily="18" charset="0"/>
                                        </a:rPr>
                                        <m:t>𝜎</m:t>
                                      </m:r>
                                    </m:e>
                                    <m:sub>
                                      <m:r>
                                        <a:rPr kumimoji="1" lang="en-US" altLang="zh-CN" sz="1200" b="0" i="1" smtClean="0">
                                          <a:latin typeface="Cambria Math" panose="02040503050406030204" pitchFamily="18" charset="0"/>
                                        </a:rPr>
                                        <m:t>𝑦</m:t>
                                      </m:r>
                                      <m:r>
                                        <a:rPr kumimoji="1" lang="en-US" altLang="zh-CN" sz="1200" b="0" i="1" smtClean="0">
                                          <a:latin typeface="Cambria Math" panose="02040503050406030204" pitchFamily="18" charset="0"/>
                                        </a:rPr>
                                        <m:t>𝛽</m:t>
                                      </m:r>
                                    </m:sub>
                                    <m:sup>
                                      <m:r>
                                        <a:rPr kumimoji="1" lang="en-US" altLang="zh-CN" sz="1200" b="0" i="1" smtClean="0">
                                          <a:latin typeface="Cambria Math" panose="02040503050406030204" pitchFamily="18" charset="0"/>
                                        </a:rPr>
                                        <m:t>∗2</m:t>
                                      </m:r>
                                    </m:sup>
                                  </m:sSubSup>
                                </m:den>
                              </m:f>
                            </m:e>
                          </m:d>
                        </m:e>
                      </m:rad>
                    </m:oMath>
                  </m:oMathPara>
                </a14:m>
                <a:endParaRPr kumimoji="1" lang="zh-CN" altLang="en-US" sz="1200" i="1" dirty="0"/>
              </a:p>
            </p:txBody>
          </p:sp>
        </mc:Choice>
        <mc:Fallback xmlns="">
          <p:sp>
            <p:nvSpPr>
              <p:cNvPr id="29" name="文本框 1">
                <a:extLst>
                  <a:ext uri="{FF2B5EF4-FFF2-40B4-BE49-F238E27FC236}">
                    <a16:creationId xmlns:a16="http://schemas.microsoft.com/office/drawing/2014/main" id="{0C0E4F68-E78B-BDC0-A083-BD9571E844D9}"/>
                  </a:ext>
                </a:extLst>
              </p:cNvPr>
              <p:cNvSpPr txBox="1">
                <a:spLocks noRot="1" noChangeAspect="1" noMove="1" noResize="1" noEditPoints="1" noAdjustHandles="1" noChangeArrowheads="1" noChangeShapeType="1" noTextEdit="1"/>
              </p:cNvSpPr>
              <p:nvPr/>
            </p:nvSpPr>
            <p:spPr>
              <a:xfrm>
                <a:off x="-229544" y="2161064"/>
                <a:ext cx="3070649" cy="637995"/>
              </a:xfrm>
              <a:prstGeom prst="rect">
                <a:avLst/>
              </a:prstGeom>
              <a:blipFill>
                <a:blip r:embed="rId6"/>
                <a:stretch>
                  <a:fillRect/>
                </a:stretch>
              </a:blipFill>
            </p:spPr>
            <p:txBody>
              <a:bodyPr/>
              <a:lstStyle/>
              <a:p>
                <a:r>
                  <a:rPr lang="en-US">
                    <a:noFill/>
                  </a:rPr>
                  <a:t> </a:t>
                </a:r>
              </a:p>
            </p:txBody>
          </p:sp>
        </mc:Fallback>
      </mc:AlternateContent>
      <p:sp>
        <p:nvSpPr>
          <p:cNvPr id="30" name="Rectangle 1">
            <a:extLst>
              <a:ext uri="{FF2B5EF4-FFF2-40B4-BE49-F238E27FC236}">
                <a16:creationId xmlns:a16="http://schemas.microsoft.com/office/drawing/2014/main" id="{2CAA8A11-2715-34F8-BD51-E7F761267454}"/>
              </a:ext>
            </a:extLst>
          </p:cNvPr>
          <p:cNvSpPr/>
          <p:nvPr/>
        </p:nvSpPr>
        <p:spPr>
          <a:xfrm>
            <a:off x="1395582" y="2182321"/>
            <a:ext cx="373257" cy="61673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1">
            <a:extLst>
              <a:ext uri="{FF2B5EF4-FFF2-40B4-BE49-F238E27FC236}">
                <a16:creationId xmlns:a16="http://schemas.microsoft.com/office/drawing/2014/main" id="{39A4BB1B-4C43-C0F4-BB68-F1B67291CC81}"/>
              </a:ext>
            </a:extLst>
          </p:cNvPr>
          <p:cNvSpPr/>
          <p:nvPr/>
        </p:nvSpPr>
        <p:spPr>
          <a:xfrm>
            <a:off x="1842656" y="2182321"/>
            <a:ext cx="373257" cy="61673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7">
            <a:extLst>
              <a:ext uri="{FF2B5EF4-FFF2-40B4-BE49-F238E27FC236}">
                <a16:creationId xmlns:a16="http://schemas.microsoft.com/office/drawing/2014/main" id="{1EEAE798-BE6D-30B7-6E26-3AE6F8766906}"/>
              </a:ext>
            </a:extLst>
          </p:cNvPr>
          <p:cNvSpPr/>
          <p:nvPr/>
        </p:nvSpPr>
        <p:spPr>
          <a:xfrm>
            <a:off x="196204" y="1839926"/>
            <a:ext cx="2644901" cy="338554"/>
          </a:xfrm>
          <a:prstGeom prst="rect">
            <a:avLst/>
          </a:prstGeom>
        </p:spPr>
        <p:txBody>
          <a:bodyPr wrap="square">
            <a:spAutoFit/>
          </a:bodyPr>
          <a:lstStyle/>
          <a:p>
            <a:pPr eaLnBrk="1" hangingPunct="1"/>
            <a:r>
              <a:rPr lang="en-GB" altLang="fr-FR" sz="1600" b="1" dirty="0">
                <a:solidFill>
                  <a:srgbClr val="C00000"/>
                </a:solidFill>
                <a:latin typeface="Times New Roman" panose="02020603050405020304" pitchFamily="18" charset="0"/>
                <a:cs typeface="Times New Roman" panose="02020603050405020304" pitchFamily="18" charset="0"/>
              </a:rPr>
              <a:t>Monochromatization</a:t>
            </a:r>
            <a:r>
              <a:rPr lang="en-GB" altLang="fr-FR" sz="1600" dirty="0">
                <a:solidFill>
                  <a:srgbClr val="C00000"/>
                </a:solidFill>
                <a:latin typeface="Times New Roman" panose="02020603050405020304" pitchFamily="18" charset="0"/>
                <a:cs typeface="Times New Roman" panose="02020603050405020304" pitchFamily="18" charset="0"/>
              </a:rPr>
              <a:t>  </a:t>
            </a:r>
            <a:r>
              <a:rPr lang="en-GB" altLang="fr-FR" sz="1600" b="1" dirty="0">
                <a:solidFill>
                  <a:srgbClr val="C00000"/>
                </a:solidFill>
                <a:latin typeface="Times New Roman" panose="02020603050405020304" pitchFamily="18" charset="0"/>
                <a:cs typeface="Times New Roman" panose="02020603050405020304" pitchFamily="18" charset="0"/>
              </a:rPr>
              <a:t>factor</a:t>
            </a:r>
          </a:p>
        </p:txBody>
      </p:sp>
      <p:cxnSp>
        <p:nvCxnSpPr>
          <p:cNvPr id="36" name="Straight Arrow Connector 35">
            <a:extLst>
              <a:ext uri="{FF2B5EF4-FFF2-40B4-BE49-F238E27FC236}">
                <a16:creationId xmlns:a16="http://schemas.microsoft.com/office/drawing/2014/main" id="{4B82BFA5-4850-8936-A977-D5D84F22D20B}"/>
              </a:ext>
            </a:extLst>
          </p:cNvPr>
          <p:cNvCxnSpPr>
            <a:cxnSpLocks/>
            <a:endCxn id="32" idx="0"/>
          </p:cNvCxnSpPr>
          <p:nvPr/>
        </p:nvCxnSpPr>
        <p:spPr>
          <a:xfrm flipH="1">
            <a:off x="1518655" y="1503069"/>
            <a:ext cx="589179" cy="3368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内容占位符 2">
                <a:extLst>
                  <a:ext uri="{FF2B5EF4-FFF2-40B4-BE49-F238E27FC236}">
                    <a16:creationId xmlns:a16="http://schemas.microsoft.com/office/drawing/2014/main" id="{46422E4B-93CF-ECF6-2026-DCFE105A953C}"/>
                  </a:ext>
                </a:extLst>
              </p:cNvPr>
              <p:cNvSpPr txBox="1">
                <a:spLocks/>
              </p:cNvSpPr>
              <p:nvPr/>
            </p:nvSpPr>
            <p:spPr>
              <a:xfrm>
                <a:off x="6142218" y="4487883"/>
                <a:ext cx="5340029" cy="1788100"/>
              </a:xfrm>
              <a:prstGeom prst="rect">
                <a:avLst/>
              </a:prstGeom>
            </p:spPr>
            <p:txBody>
              <a:bodyPr vert="horz" lIns="91440" tIns="45720" rIns="91440" bIns="45720" rtlCol="0">
                <a:no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spcBef>
                    <a:spcPts val="600"/>
                  </a:spcBef>
                  <a:buNone/>
                </a:pPr>
                <a:r>
                  <a:rPr lang="en-US" altLang="zh-CN" sz="1600" dirty="0">
                    <a:solidFill>
                      <a:srgbClr val="002060"/>
                    </a:solidFill>
                  </a:rPr>
                  <a:t>Because  </a:t>
                </a:r>
                <a:r>
                  <a:rPr lang="en-US" altLang="zh-CN" sz="1600" b="1" dirty="0">
                    <a:solidFill>
                      <a:srgbClr val="002060"/>
                    </a:solidFill>
                    <a:latin typeface="Symbol" pitchFamily="2" charset="2"/>
                  </a:rPr>
                  <a:t>s</a:t>
                </a:r>
                <a:r>
                  <a:rPr lang="en-US" altLang="zh-CN" sz="1600" b="1" baseline="30000" dirty="0">
                    <a:solidFill>
                      <a:srgbClr val="002060"/>
                    </a:solidFill>
                  </a:rPr>
                  <a:t>*</a:t>
                </a:r>
                <a:r>
                  <a:rPr lang="en-US" altLang="zh-CN" sz="1600" b="1" baseline="-25000" dirty="0" err="1">
                    <a:solidFill>
                      <a:srgbClr val="002060"/>
                    </a:solidFill>
                  </a:rPr>
                  <a:t>y</a:t>
                </a:r>
                <a:r>
                  <a:rPr lang="en-US" altLang="zh-CN" sz="1600" b="1" baseline="-25000" dirty="0" err="1">
                    <a:solidFill>
                      <a:srgbClr val="002060"/>
                    </a:solidFill>
                    <a:latin typeface="Symbol" pitchFamily="2" charset="2"/>
                  </a:rPr>
                  <a:t>b</a:t>
                </a:r>
                <a:r>
                  <a:rPr lang="en-US" altLang="zh-CN" sz="1600" b="1" baseline="-25000" dirty="0">
                    <a:solidFill>
                      <a:srgbClr val="002060"/>
                    </a:solidFill>
                    <a:latin typeface="Symbol" pitchFamily="2" charset="2"/>
                  </a:rPr>
                  <a:t> </a:t>
                </a:r>
                <a:r>
                  <a:rPr lang="en-US" altLang="zh-CN" sz="1600" b="1" dirty="0">
                    <a:solidFill>
                      <a:srgbClr val="002060"/>
                    </a:solidFill>
                    <a:latin typeface="Symbol" pitchFamily="2" charset="2"/>
                  </a:rPr>
                  <a:t>&lt;&lt;&lt;</a:t>
                </a:r>
                <a:r>
                  <a:rPr lang="en-US" altLang="zh-CN" sz="1600" b="1" dirty="0">
                    <a:solidFill>
                      <a:srgbClr val="002060"/>
                    </a:solidFill>
                  </a:rPr>
                  <a:t> </a:t>
                </a:r>
                <a:r>
                  <a:rPr lang="en-US" altLang="zh-CN" sz="1600" b="1" dirty="0">
                    <a:solidFill>
                      <a:srgbClr val="002060"/>
                    </a:solidFill>
                    <a:latin typeface="Symbol" pitchFamily="2" charset="2"/>
                  </a:rPr>
                  <a:t>s</a:t>
                </a:r>
                <a:r>
                  <a:rPr lang="en-US" altLang="zh-CN" sz="1600" b="1" baseline="30000" dirty="0">
                    <a:solidFill>
                      <a:srgbClr val="002060"/>
                    </a:solidFill>
                  </a:rPr>
                  <a:t>*</a:t>
                </a:r>
                <a:r>
                  <a:rPr lang="en-US" altLang="zh-CN" sz="1600" b="1" baseline="-25000" dirty="0" err="1">
                    <a:solidFill>
                      <a:srgbClr val="002060"/>
                    </a:solidFill>
                  </a:rPr>
                  <a:t>x</a:t>
                </a:r>
                <a:r>
                  <a:rPr lang="en-US" altLang="zh-CN" sz="1600" b="1" baseline="-25000" dirty="0" err="1">
                    <a:solidFill>
                      <a:srgbClr val="002060"/>
                    </a:solidFill>
                    <a:latin typeface="Symbol" pitchFamily="2" charset="2"/>
                  </a:rPr>
                  <a:t>b</a:t>
                </a:r>
                <a:r>
                  <a:rPr lang="en-US" altLang="zh-CN" sz="1600" b="1" baseline="-25000" dirty="0">
                    <a:solidFill>
                      <a:srgbClr val="002060"/>
                    </a:solidFill>
                    <a:latin typeface="Symbol" pitchFamily="2" charset="2"/>
                  </a:rPr>
                  <a:t> </a:t>
                </a:r>
                <a:r>
                  <a:rPr lang="en-US" altLang="zh-CN" sz="1600" dirty="0">
                    <a:solidFill>
                      <a:srgbClr val="002060"/>
                    </a:solidFill>
                  </a:rPr>
                  <a:t>, about </a:t>
                </a:r>
                <a:r>
                  <a:rPr lang="en-US" altLang="zh-CN" sz="1600" b="1" dirty="0">
                    <a:solidFill>
                      <a:srgbClr val="002060"/>
                    </a:solidFill>
                  </a:rPr>
                  <a:t>100 times smaller </a:t>
                </a:r>
                <a:r>
                  <a:rPr kumimoji="0" lang="en-US"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D</a:t>
                </a:r>
                <a:r>
                  <a:rPr kumimoji="0" lang="en-US" sz="1600" b="1" i="0" u="none" strike="noStrike" kern="0" cap="none" spc="0" normalizeH="0" baseline="30000" noProof="0" dirty="0">
                    <a:ln>
                      <a:noFill/>
                    </a:ln>
                    <a:solidFill>
                      <a:srgbClr val="002060"/>
                    </a:solidFill>
                    <a:effectLst/>
                    <a:uLnTx/>
                    <a:uFillTx/>
                    <a:latin typeface="Arial" panose="020B0604020202020204" pitchFamily="34" charset="0"/>
                    <a:cs typeface="Arial" panose="020B0604020202020204" pitchFamily="34" charset="0"/>
                    <a:sym typeface="Times New Roman"/>
                  </a:rPr>
                  <a:t>*</a:t>
                </a:r>
                <a:r>
                  <a:rPr kumimoji="0" lang="en-US" sz="1600" b="1" i="0" u="none" strike="noStrike" kern="0" cap="none" spc="0" normalizeH="0" baseline="-25000" noProof="0" dirty="0">
                    <a:ln>
                      <a:noFill/>
                    </a:ln>
                    <a:solidFill>
                      <a:srgbClr val="002060"/>
                    </a:solidFill>
                    <a:effectLst/>
                    <a:uLnTx/>
                    <a:uFillTx/>
                    <a:latin typeface="Arial" panose="020B0604020202020204" pitchFamily="34" charset="0"/>
                    <a:cs typeface="Arial" panose="020B0604020202020204" pitchFamily="34" charset="0"/>
                    <a:sym typeface="Times New Roman"/>
                  </a:rPr>
                  <a:t>y</a:t>
                </a:r>
                <a:r>
                  <a:rPr kumimoji="0" lang="en-US"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lang="en-US" altLang="zh-CN" sz="1600" b="1" dirty="0">
                    <a:solidFill>
                      <a:srgbClr val="002060"/>
                    </a:solidFill>
                  </a:rPr>
                  <a:t>(~mm</a:t>
                </a:r>
                <a:r>
                  <a:rPr lang="en-US" altLang="zh-CN" sz="1600" dirty="0">
                    <a:solidFill>
                      <a:srgbClr val="002060"/>
                    </a:solidFill>
                  </a:rPr>
                  <a:t>) is needed to get the same </a:t>
                </a:r>
                <a:r>
                  <a:rPr lang="en-US" altLang="zh-CN" sz="1600" dirty="0" err="1">
                    <a:solidFill>
                      <a:srgbClr val="002060"/>
                    </a:solidFill>
                  </a:rPr>
                  <a:t>monochromatization</a:t>
                </a:r>
                <a:r>
                  <a:rPr lang="en-US" altLang="zh-CN" sz="1600" dirty="0">
                    <a:solidFill>
                      <a:srgbClr val="002060"/>
                    </a:solidFill>
                  </a:rPr>
                  <a:t> factor. Therefore </a:t>
                </a:r>
                <a:r>
                  <a:rPr lang="en-US" sz="1600" b="1" dirty="0">
                    <a:solidFill>
                      <a:srgbClr val="002060"/>
                    </a:solidFill>
                  </a:rPr>
                  <a:t>D</a:t>
                </a:r>
                <a:r>
                  <a:rPr lang="en-US" sz="1600" b="1" baseline="30000" dirty="0">
                    <a:solidFill>
                      <a:srgbClr val="002060"/>
                    </a:solidFill>
                  </a:rPr>
                  <a:t>*</a:t>
                </a:r>
                <a:r>
                  <a:rPr lang="en-US" sz="1600" b="1" baseline="-25000" dirty="0">
                    <a:solidFill>
                      <a:srgbClr val="002060"/>
                    </a:solidFill>
                  </a:rPr>
                  <a:t>y</a:t>
                </a:r>
                <a14:m>
                  <m:oMath xmlns:m="http://schemas.openxmlformats.org/officeDocument/2006/math">
                    <m:r>
                      <a:rPr lang="en-US" sz="1600" b="1" i="1" smtClean="0">
                        <a:solidFill>
                          <a:srgbClr val="002060"/>
                        </a:solidFill>
                        <a:latin typeface="Cambria Math" panose="02040503050406030204" pitchFamily="18" charset="0"/>
                        <a:ea typeface="Cambria Math" panose="02040503050406030204" pitchFamily="18" charset="0"/>
                      </a:rPr>
                      <m:t>≠</m:t>
                    </m:r>
                  </m:oMath>
                </a14:m>
                <a:r>
                  <a:rPr lang="en-US" sz="1600" b="1" dirty="0">
                    <a:solidFill>
                      <a:srgbClr val="002060"/>
                    </a:solidFill>
                  </a:rPr>
                  <a:t>0</a:t>
                </a:r>
                <a:r>
                  <a:rPr lang="en-US" altLang="zh-CN" sz="1600" dirty="0">
                    <a:solidFill>
                      <a:srgbClr val="002060"/>
                    </a:solidFill>
                  </a:rPr>
                  <a:t> could be generated by implementing </a:t>
                </a:r>
                <a:r>
                  <a:rPr lang="en-US" altLang="zh-CN" sz="1600" b="1" dirty="0">
                    <a:solidFill>
                      <a:srgbClr val="002060"/>
                    </a:solidFill>
                  </a:rPr>
                  <a:t>skew quadrupoles </a:t>
                </a:r>
                <a:r>
                  <a:rPr lang="en-US" altLang="zh-CN" sz="1600" dirty="0">
                    <a:solidFill>
                      <a:srgbClr val="002060"/>
                    </a:solidFill>
                  </a:rPr>
                  <a:t>around IP. These quadrupoles could to be located where the CS pairs are located in the LCC system.</a:t>
                </a:r>
              </a:p>
            </p:txBody>
          </p:sp>
        </mc:Choice>
        <mc:Fallback xmlns="">
          <p:sp>
            <p:nvSpPr>
              <p:cNvPr id="39" name="内容占位符 2">
                <a:extLst>
                  <a:ext uri="{FF2B5EF4-FFF2-40B4-BE49-F238E27FC236}">
                    <a16:creationId xmlns:a16="http://schemas.microsoft.com/office/drawing/2014/main" id="{46422E4B-93CF-ECF6-2026-DCFE105A953C}"/>
                  </a:ext>
                </a:extLst>
              </p:cNvPr>
              <p:cNvSpPr txBox="1">
                <a:spLocks noRot="1" noChangeAspect="1" noMove="1" noResize="1" noEditPoints="1" noAdjustHandles="1" noChangeArrowheads="1" noChangeShapeType="1" noTextEdit="1"/>
              </p:cNvSpPr>
              <p:nvPr/>
            </p:nvSpPr>
            <p:spPr>
              <a:xfrm>
                <a:off x="6142218" y="4487883"/>
                <a:ext cx="5340029" cy="1788100"/>
              </a:xfrm>
              <a:prstGeom prst="rect">
                <a:avLst/>
              </a:prstGeom>
              <a:blipFill>
                <a:blip r:embed="rId7"/>
                <a:stretch>
                  <a:fillRect l="-711" t="-1408" r="-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3543C75-C41A-298F-3451-4D7C1A6DD5F5}"/>
                  </a:ext>
                </a:extLst>
              </p:cNvPr>
              <p:cNvSpPr txBox="1"/>
              <p:nvPr/>
            </p:nvSpPr>
            <p:spPr>
              <a:xfrm>
                <a:off x="337419" y="4548596"/>
                <a:ext cx="5232607" cy="1569660"/>
              </a:xfrm>
              <a:prstGeom prst="rect">
                <a:avLst/>
              </a:prstGeom>
              <a:noFill/>
            </p:spPr>
            <p:txBody>
              <a:bodyPr wrap="square">
                <a:spAutoFit/>
              </a:bodyPr>
              <a:lstStyle/>
              <a:p>
                <a:pPr lvl="0" algn="just">
                  <a:buClr>
                    <a:srgbClr val="244A58">
                      <a:lumMod val="60000"/>
                      <a:lumOff val="40000"/>
                    </a:srgbClr>
                  </a:buClr>
                  <a:buSzPct val="130000"/>
                </a:pPr>
                <a:r>
                  <a:rPr lang="en-US" sz="1600" dirty="0">
                    <a:solidFill>
                      <a:srgbClr val="002060"/>
                    </a:solidFill>
                    <a:latin typeface="Arial" panose="020B0604020202020204" pitchFamily="34" charset="0"/>
                    <a:cs typeface="Arial" panose="020B0604020202020204" pitchFamily="34" charset="0"/>
                  </a:rPr>
                  <a:t>In FCC-</a:t>
                </a:r>
                <a:r>
                  <a:rPr lang="en-US" sz="1600" dirty="0" err="1">
                    <a:solidFill>
                      <a:srgbClr val="002060"/>
                    </a:solidFill>
                    <a:latin typeface="Arial" panose="020B0604020202020204" pitchFamily="34" charset="0"/>
                    <a:cs typeface="Arial" panose="020B0604020202020204" pitchFamily="34" charset="0"/>
                  </a:rPr>
                  <a:t>ee</a:t>
                </a:r>
                <a:r>
                  <a:rPr lang="en-US" sz="1600" dirty="0">
                    <a:solidFill>
                      <a:srgbClr val="002060"/>
                    </a:solidFill>
                    <a:latin typeface="Arial" panose="020B0604020202020204" pitchFamily="34" charset="0"/>
                    <a:cs typeface="Arial" panose="020B0604020202020204" pitchFamily="34" charset="0"/>
                  </a:rPr>
                  <a:t> IR region, the </a:t>
                </a:r>
                <a:r>
                  <a:rPr lang="en-US" sz="1600" b="1" dirty="0">
                    <a:solidFill>
                      <a:srgbClr val="002060"/>
                    </a:solidFill>
                    <a:latin typeface="Arial" panose="020B0604020202020204" pitchFamily="34" charset="0"/>
                    <a:cs typeface="Arial" panose="020B0604020202020204" pitchFamily="34" charset="0"/>
                  </a:rPr>
                  <a:t>large crossing angle of 30 </a:t>
                </a:r>
                <a:r>
                  <a:rPr lang="en-US" sz="1600" b="1" dirty="0" err="1">
                    <a:solidFill>
                      <a:srgbClr val="002060"/>
                    </a:solidFill>
                    <a:latin typeface="Arial" panose="020B0604020202020204" pitchFamily="34" charset="0"/>
                    <a:cs typeface="Arial" panose="020B0604020202020204" pitchFamily="34" charset="0"/>
                  </a:rPr>
                  <a:t>mrad</a:t>
                </a:r>
                <a:r>
                  <a:rPr lang="en-US" sz="1600" b="1"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in the H-plane and the </a:t>
                </a:r>
                <a:r>
                  <a:rPr lang="en-US" sz="1600" b="1" dirty="0">
                    <a:solidFill>
                      <a:srgbClr val="002060"/>
                    </a:solidFill>
                    <a:latin typeface="Arial" panose="020B0604020202020204" pitchFamily="34" charset="0"/>
                    <a:cs typeface="Arial" panose="020B0604020202020204" pitchFamily="34" charset="0"/>
                  </a:rPr>
                  <a:t>LCCS </a:t>
                </a:r>
                <a:r>
                  <a:rPr lang="en-US" sz="1600" dirty="0">
                    <a:solidFill>
                      <a:srgbClr val="09213B">
                        <a:lumMod val="90000"/>
                        <a:lumOff val="10000"/>
                      </a:srgbClr>
                    </a:solidFill>
                    <a:latin typeface="Arial" panose="020B0604020202020204" pitchFamily="34" charset="0"/>
                    <a:cs typeface="Arial" panose="020B0604020202020204" pitchFamily="34" charset="0"/>
                  </a:rPr>
                  <a:t>is made possible with</a:t>
                </a:r>
                <a:r>
                  <a:rPr lang="en-US" sz="1600" b="1" dirty="0">
                    <a:solidFill>
                      <a:srgbClr val="002060"/>
                    </a:solidFill>
                    <a:latin typeface="Arial" panose="020B0604020202020204" pitchFamily="34" charset="0"/>
                    <a:cs typeface="Arial" panose="020B0604020202020204" pitchFamily="34" charset="0"/>
                  </a:rPr>
                  <a:t> H-dipoles </a:t>
                </a:r>
                <a:r>
                  <a:rPr lang="en-US" sz="1600" dirty="0">
                    <a:solidFill>
                      <a:srgbClr val="002060"/>
                    </a:solidFill>
                    <a:latin typeface="Arial" panose="020B0604020202020204" pitchFamily="34" charset="0"/>
                    <a:cs typeface="Arial" panose="020B0604020202020204" pitchFamily="34" charset="0"/>
                  </a:rPr>
                  <a:t>at the two sides of the IP creating some </a:t>
                </a:r>
                <a:r>
                  <a:rPr lang="en-US" sz="1600" b="1" dirty="0">
                    <a:solidFill>
                      <a:srgbClr val="002060"/>
                    </a:solidFill>
                    <a:latin typeface="Arial" panose="020B0604020202020204" pitchFamily="34" charset="0"/>
                    <a:cs typeface="Arial" panose="020B0604020202020204" pitchFamily="34" charset="0"/>
                  </a:rPr>
                  <a:t>H-dispersion </a:t>
                </a:r>
                <a:r>
                  <a:rPr lang="en-US" sz="1600" dirty="0">
                    <a:solidFill>
                      <a:srgbClr val="002060"/>
                    </a:solidFill>
                    <a:latin typeface="Arial" panose="020B0604020202020204" pitchFamily="34" charset="0"/>
                    <a:cs typeface="Arial" panose="020B0604020202020204" pitchFamily="34" charset="0"/>
                  </a:rPr>
                  <a:t>D</a:t>
                </a:r>
                <a:r>
                  <a:rPr lang="en-US" sz="1600" baseline="30000" dirty="0">
                    <a:solidFill>
                      <a:srgbClr val="002060"/>
                    </a:solidFill>
                    <a:latin typeface="Arial" panose="020B0604020202020204" pitchFamily="34" charset="0"/>
                    <a:cs typeface="Arial" panose="020B0604020202020204" pitchFamily="34" charset="0"/>
                  </a:rPr>
                  <a:t>*</a:t>
                </a:r>
                <a:r>
                  <a:rPr lang="en-US" sz="1600" baseline="-25000" dirty="0">
                    <a:solidFill>
                      <a:srgbClr val="002060"/>
                    </a:solidFill>
                    <a:latin typeface="Arial" panose="020B0604020202020204" pitchFamily="34" charset="0"/>
                    <a:cs typeface="Arial" panose="020B0604020202020204" pitchFamily="34" charset="0"/>
                  </a:rPr>
                  <a:t>x</a:t>
                </a:r>
                <a:r>
                  <a:rPr lang="en-US" sz="1600" dirty="0">
                    <a:solidFill>
                      <a:srgbClr val="002060"/>
                    </a:solidFill>
                    <a:latin typeface="Arial" panose="020B0604020202020204" pitchFamily="34" charset="0"/>
                    <a:cs typeface="Arial" panose="020B0604020202020204" pitchFamily="34" charset="0"/>
                  </a:rPr>
                  <a:t> (D</a:t>
                </a:r>
                <a:r>
                  <a:rPr lang="en-US" sz="1600" baseline="-25000" dirty="0">
                    <a:solidFill>
                      <a:srgbClr val="002060"/>
                    </a:solidFill>
                    <a:latin typeface="Arial" panose="020B0604020202020204" pitchFamily="34" charset="0"/>
                    <a:cs typeface="Arial" panose="020B0604020202020204" pitchFamily="34" charset="0"/>
                  </a:rPr>
                  <a:t>x</a:t>
                </a:r>
                <a:r>
                  <a:rPr lang="en-US" sz="16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1600" i="1">
                        <a:solidFill>
                          <a:srgbClr val="002060"/>
                        </a:solidFill>
                        <a:latin typeface="Cambria Math" panose="02040503050406030204" pitchFamily="18" charset="0"/>
                        <a:ea typeface="Cambria Math" panose="02040503050406030204" pitchFamily="18" charset="0"/>
                        <a:cs typeface="Arial" panose="020B0604020202020204" pitchFamily="34" charset="0"/>
                      </a:rPr>
                      <m:t>≠ </m:t>
                    </m:r>
                  </m:oMath>
                </a14:m>
                <a:r>
                  <a:rPr lang="en-US" sz="1600" dirty="0">
                    <a:solidFill>
                      <a:srgbClr val="002060"/>
                    </a:solidFill>
                    <a:latin typeface="Arial" panose="020B0604020202020204" pitchFamily="34" charset="0"/>
                    <a:cs typeface="Arial" panose="020B0604020202020204" pitchFamily="34" charset="0"/>
                  </a:rPr>
                  <a:t>0 in the LCCS and  D</a:t>
                </a:r>
                <a:r>
                  <a:rPr lang="en-US" sz="1600" baseline="-25000" dirty="0">
                    <a:solidFill>
                      <a:srgbClr val="002060"/>
                    </a:solidFill>
                    <a:latin typeface="Arial" panose="020B0604020202020204" pitchFamily="34" charset="0"/>
                    <a:cs typeface="Arial" panose="020B0604020202020204" pitchFamily="34" charset="0"/>
                  </a:rPr>
                  <a:t>x</a:t>
                </a:r>
                <a:r>
                  <a:rPr lang="en-US" sz="1600" dirty="0">
                    <a:solidFill>
                      <a:srgbClr val="002060"/>
                    </a:solidFill>
                    <a:latin typeface="Arial" panose="020B0604020202020204" pitchFamily="34" charset="0"/>
                    <a:cs typeface="Arial" panose="020B0604020202020204" pitchFamily="34" charset="0"/>
                  </a:rPr>
                  <a:t> = 0 close to the IP for high-luminosity). D</a:t>
                </a:r>
                <a:r>
                  <a:rPr lang="en-US" sz="1600" baseline="30000" dirty="0">
                    <a:solidFill>
                      <a:srgbClr val="002060"/>
                    </a:solidFill>
                    <a:latin typeface="Arial" panose="020B0604020202020204" pitchFamily="34" charset="0"/>
                    <a:cs typeface="Arial" panose="020B0604020202020204" pitchFamily="34" charset="0"/>
                  </a:rPr>
                  <a:t>*</a:t>
                </a:r>
                <a:r>
                  <a:rPr lang="en-US" sz="1600" baseline="-25000" dirty="0">
                    <a:solidFill>
                      <a:srgbClr val="002060"/>
                    </a:solidFill>
                    <a:latin typeface="Arial" panose="020B0604020202020204" pitchFamily="34" charset="0"/>
                    <a:cs typeface="Arial" panose="020B0604020202020204" pitchFamily="34" charset="0"/>
                  </a:rPr>
                  <a:t>x</a:t>
                </a:r>
                <a14:m>
                  <m:oMath xmlns:m="http://schemas.openxmlformats.org/officeDocument/2006/math">
                    <m:r>
                      <a:rPr lang="en-US" sz="1600" i="1">
                        <a:solidFill>
                          <a:srgbClr val="002060"/>
                        </a:solidFill>
                        <a:latin typeface="Cambria Math" panose="02040503050406030204" pitchFamily="18" charset="0"/>
                        <a:ea typeface="Cambria Math" panose="02040503050406030204" pitchFamily="18" charset="0"/>
                        <a:cs typeface="Arial" panose="020B0604020202020204" pitchFamily="34" charset="0"/>
                      </a:rPr>
                      <m:t>≠ </m:t>
                    </m:r>
                  </m:oMath>
                </a14:m>
                <a:r>
                  <a:rPr lang="en-US" sz="1600" dirty="0">
                    <a:solidFill>
                      <a:srgbClr val="002060"/>
                    </a:solidFill>
                    <a:latin typeface="Arial" panose="020B0604020202020204" pitchFamily="34" charset="0"/>
                    <a:cs typeface="Arial" panose="020B0604020202020204" pitchFamily="34" charset="0"/>
                  </a:rPr>
                  <a:t>0 could be generated </a:t>
                </a:r>
                <a:r>
                  <a:rPr lang="en-US" sz="1600" b="1" dirty="0">
                    <a:solidFill>
                      <a:srgbClr val="002060"/>
                    </a:solidFill>
                    <a:latin typeface="Arial" panose="020B0604020202020204" pitchFamily="34" charset="0"/>
                    <a:cs typeface="Arial" panose="020B0604020202020204" pitchFamily="34" charset="0"/>
                  </a:rPr>
                  <a:t>(~10 cm</a:t>
                </a:r>
                <a:r>
                  <a:rPr lang="en-US" sz="1600" dirty="0">
                    <a:solidFill>
                      <a:srgbClr val="002060"/>
                    </a:solidFill>
                    <a:latin typeface="Arial" panose="020B0604020202020204" pitchFamily="34" charset="0"/>
                    <a:cs typeface="Arial" panose="020B0604020202020204" pitchFamily="34" charset="0"/>
                  </a:rPr>
                  <a:t>) by </a:t>
                </a:r>
                <a:r>
                  <a:rPr lang="en-US" sz="1600" b="1" dirty="0">
                    <a:solidFill>
                      <a:srgbClr val="002060"/>
                    </a:solidFill>
                    <a:latin typeface="Arial" panose="020B0604020202020204" pitchFamily="34" charset="0"/>
                    <a:cs typeface="Arial" panose="020B0604020202020204" pitchFamily="34" charset="0"/>
                  </a:rPr>
                  <a:t>mismatching D</a:t>
                </a:r>
                <a:r>
                  <a:rPr lang="en-US" sz="1600" b="1" baseline="-25000" dirty="0">
                    <a:solidFill>
                      <a:srgbClr val="002060"/>
                    </a:solidFill>
                    <a:latin typeface="Arial" panose="020B0604020202020204" pitchFamily="34" charset="0"/>
                    <a:cs typeface="Arial" panose="020B0604020202020204" pitchFamily="34" charset="0"/>
                  </a:rPr>
                  <a:t>x</a:t>
                </a:r>
                <a:r>
                  <a:rPr lang="en-US" sz="1600" dirty="0">
                    <a:solidFill>
                      <a:srgbClr val="002060"/>
                    </a:solidFill>
                    <a:latin typeface="Arial" panose="020B0604020202020204" pitchFamily="34" charset="0"/>
                    <a:cs typeface="Arial" panose="020B0604020202020204" pitchFamily="34" charset="0"/>
                  </a:rPr>
                  <a:t> in the LCCS.</a:t>
                </a:r>
              </a:p>
            </p:txBody>
          </p:sp>
        </mc:Choice>
        <mc:Fallback xmlns="">
          <p:sp>
            <p:nvSpPr>
              <p:cNvPr id="43" name="TextBox 42">
                <a:extLst>
                  <a:ext uri="{FF2B5EF4-FFF2-40B4-BE49-F238E27FC236}">
                    <a16:creationId xmlns:a16="http://schemas.microsoft.com/office/drawing/2014/main" id="{03543C75-C41A-298F-3451-4D7C1A6DD5F5}"/>
                  </a:ext>
                </a:extLst>
              </p:cNvPr>
              <p:cNvSpPr txBox="1">
                <a:spLocks noRot="1" noChangeAspect="1" noMove="1" noResize="1" noEditPoints="1" noAdjustHandles="1" noChangeArrowheads="1" noChangeShapeType="1" noTextEdit="1"/>
              </p:cNvSpPr>
              <p:nvPr/>
            </p:nvSpPr>
            <p:spPr>
              <a:xfrm>
                <a:off x="337419" y="4548596"/>
                <a:ext cx="5232607" cy="1569660"/>
              </a:xfrm>
              <a:prstGeom prst="rect">
                <a:avLst/>
              </a:prstGeom>
              <a:blipFill>
                <a:blip r:embed="rId8"/>
                <a:stretch>
                  <a:fillRect l="-484" t="-1613" r="-726" b="-4839"/>
                </a:stretch>
              </a:blipFill>
            </p:spPr>
            <p:txBody>
              <a:bodyPr/>
              <a:lstStyle/>
              <a:p>
                <a:r>
                  <a:rPr lang="zh-CN" altLang="en-US">
                    <a:noFill/>
                  </a:rPr>
                  <a:t> </a:t>
                </a:r>
              </a:p>
            </p:txBody>
          </p:sp>
        </mc:Fallback>
      </mc:AlternateContent>
      <p:cxnSp>
        <p:nvCxnSpPr>
          <p:cNvPr id="44" name="Straight Arrow Connector 43">
            <a:extLst>
              <a:ext uri="{FF2B5EF4-FFF2-40B4-BE49-F238E27FC236}">
                <a16:creationId xmlns:a16="http://schemas.microsoft.com/office/drawing/2014/main" id="{C10B7E55-A421-C8CF-5113-7600D9DB7F8B}"/>
              </a:ext>
            </a:extLst>
          </p:cNvPr>
          <p:cNvCxnSpPr>
            <a:cxnSpLocks/>
          </p:cNvCxnSpPr>
          <p:nvPr/>
        </p:nvCxnSpPr>
        <p:spPr>
          <a:xfrm flipH="1">
            <a:off x="4010297" y="3647028"/>
            <a:ext cx="1413483" cy="780036"/>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B867D8AC-7EE5-D8F6-2D5B-102CF1DBB2C4}"/>
                  </a:ext>
                </a:extLst>
              </p:cNvPr>
              <p:cNvSpPr/>
              <p:nvPr/>
            </p:nvSpPr>
            <p:spPr>
              <a:xfrm>
                <a:off x="6622963" y="4030510"/>
                <a:ext cx="4461527" cy="369332"/>
              </a:xfrm>
              <a:prstGeom prst="rect">
                <a:avLst/>
              </a:prstGeom>
            </p:spPr>
            <p:txBody>
              <a:bodyPr wrap="square">
                <a:spAutoFit/>
              </a:bodyPr>
              <a:lstStyle/>
              <a:p>
                <a:pPr marL="285750" indent="-285750" algn="just">
                  <a:buClr>
                    <a:srgbClr val="C00000"/>
                  </a:buClr>
                  <a:buSzPct val="130000"/>
                  <a:buFont typeface="Wingdings" pitchFamily="2" charset="2"/>
                  <a:buChar char="Ø"/>
                </a:pPr>
                <a:r>
                  <a:rPr lang="en-US" b="1" dirty="0">
                    <a:solidFill>
                      <a:srgbClr val="C00000"/>
                    </a:solidFill>
                    <a:latin typeface="Arial" panose="020B0604020202020204" pitchFamily="34" charset="0"/>
                    <a:cs typeface="Arial" panose="020B0604020202020204" pitchFamily="34" charset="0"/>
                  </a:rPr>
                  <a:t>D</a:t>
                </a:r>
                <a:r>
                  <a:rPr lang="en-US" b="1" baseline="30000" dirty="0">
                    <a:solidFill>
                      <a:srgbClr val="C00000"/>
                    </a:solidFill>
                    <a:latin typeface="Arial" panose="020B0604020202020204" pitchFamily="34" charset="0"/>
                    <a:cs typeface="Arial" panose="020B0604020202020204" pitchFamily="34" charset="0"/>
                  </a:rPr>
                  <a:t>*</a:t>
                </a:r>
                <a:r>
                  <a:rPr lang="en-US" b="1" baseline="-25000" dirty="0">
                    <a:solidFill>
                      <a:srgbClr val="C00000"/>
                    </a:solidFill>
                    <a:latin typeface="Arial" panose="020B0604020202020204" pitchFamily="34" charset="0"/>
                    <a:cs typeface="Arial" panose="020B0604020202020204" pitchFamily="34" charset="0"/>
                  </a:rPr>
                  <a:t>y</a:t>
                </a:r>
                <a:r>
                  <a:rPr lang="en-US" b="1"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US" b="1" i="1">
                        <a:solidFill>
                          <a:srgbClr val="C00000"/>
                        </a:solidFill>
                        <a:latin typeface="Cambria Math" panose="02040503050406030204" pitchFamily="18" charset="0"/>
                        <a:ea typeface="Cambria Math" panose="02040503050406030204" pitchFamily="18" charset="0"/>
                      </a:rPr>
                      <m:t>≠ </m:t>
                    </m:r>
                  </m:oMath>
                </a14:m>
                <a:r>
                  <a:rPr lang="en-US" b="1" dirty="0">
                    <a:solidFill>
                      <a:srgbClr val="C00000"/>
                    </a:solidFill>
                    <a:latin typeface="Arial" panose="020B0604020202020204" pitchFamily="34" charset="0"/>
                    <a:cs typeface="Arial" panose="020B0604020202020204" pitchFamily="34" charset="0"/>
                  </a:rPr>
                  <a:t>0 g</a:t>
                </a:r>
                <a:r>
                  <a:rPr lang="en-US" altLang="zh-CN" b="1" dirty="0">
                    <a:solidFill>
                      <a:srgbClr val="C00000"/>
                    </a:solidFill>
                    <a:latin typeface="Arial" panose="020B0604020202020204" pitchFamily="34" charset="0"/>
                    <a:cs typeface="Arial" panose="020B0604020202020204" pitchFamily="34" charset="0"/>
                  </a:rPr>
                  <a:t>eneration at the IP</a:t>
                </a:r>
              </a:p>
            </p:txBody>
          </p:sp>
        </mc:Choice>
        <mc:Fallback xmlns="">
          <p:sp>
            <p:nvSpPr>
              <p:cNvPr id="46" name="Rectangle 45">
                <a:extLst>
                  <a:ext uri="{FF2B5EF4-FFF2-40B4-BE49-F238E27FC236}">
                    <a16:creationId xmlns:a16="http://schemas.microsoft.com/office/drawing/2014/main" id="{B867D8AC-7EE5-D8F6-2D5B-102CF1DBB2C4}"/>
                  </a:ext>
                </a:extLst>
              </p:cNvPr>
              <p:cNvSpPr>
                <a:spLocks noRot="1" noChangeAspect="1" noMove="1" noResize="1" noEditPoints="1" noAdjustHandles="1" noChangeArrowheads="1" noChangeShapeType="1" noTextEdit="1"/>
              </p:cNvSpPr>
              <p:nvPr/>
            </p:nvSpPr>
            <p:spPr>
              <a:xfrm>
                <a:off x="6622963" y="4030510"/>
                <a:ext cx="4461527" cy="369332"/>
              </a:xfrm>
              <a:prstGeom prst="rect">
                <a:avLst/>
              </a:prstGeom>
              <a:blipFill>
                <a:blip r:embed="rId9"/>
                <a:stretch>
                  <a:fillRect l="-1705" t="-20000" b="-36667"/>
                </a:stretch>
              </a:blipFill>
            </p:spPr>
            <p:txBody>
              <a:bodyPr/>
              <a:lstStyle/>
              <a:p>
                <a:r>
                  <a:rPr lang="en-US">
                    <a:noFill/>
                  </a:rPr>
                  <a:t> </a:t>
                </a:r>
              </a:p>
            </p:txBody>
          </p:sp>
        </mc:Fallback>
      </mc:AlternateContent>
      <p:cxnSp>
        <p:nvCxnSpPr>
          <p:cNvPr id="47" name="Straight Connector 46">
            <a:extLst>
              <a:ext uri="{FF2B5EF4-FFF2-40B4-BE49-F238E27FC236}">
                <a16:creationId xmlns:a16="http://schemas.microsoft.com/office/drawing/2014/main" id="{18B7638C-A9E5-85E2-D766-859B1D9C123F}"/>
              </a:ext>
            </a:extLst>
          </p:cNvPr>
          <p:cNvCxnSpPr>
            <a:cxnSpLocks/>
          </p:cNvCxnSpPr>
          <p:nvPr/>
        </p:nvCxnSpPr>
        <p:spPr>
          <a:xfrm>
            <a:off x="5878286" y="4057732"/>
            <a:ext cx="0" cy="246063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55" name="矩形 2">
            <a:extLst>
              <a:ext uri="{FF2B5EF4-FFF2-40B4-BE49-F238E27FC236}">
                <a16:creationId xmlns:a16="http://schemas.microsoft.com/office/drawing/2014/main" id="{4130B7E4-5CA1-687D-569D-0D37F23E2EE2}"/>
              </a:ext>
            </a:extLst>
          </p:cNvPr>
          <p:cNvSpPr/>
          <p:nvPr/>
        </p:nvSpPr>
        <p:spPr bwMode="auto">
          <a:xfrm>
            <a:off x="10106895" y="6118256"/>
            <a:ext cx="1375352" cy="400110"/>
          </a:xfrm>
          <a:prstGeom prst="rect">
            <a:avLst/>
          </a:prstGeom>
          <a:solidFill>
            <a:schemeClr val="bg1"/>
          </a:solidFill>
        </p:spPr>
        <p:txBody>
          <a:bodyPr wrap="square" lIns="91440" tIns="45720" rIns="91440" bIns="45720">
            <a:spAutoFit/>
          </a:bodyPr>
          <a:lstStyle/>
          <a:p>
            <a:r>
              <a:rPr lang="en-US" sz="2000" b="1" dirty="0">
                <a:solidFill>
                  <a:schemeClr val="accent5">
                    <a:lumMod val="75000"/>
                  </a:schemeClr>
                </a:solidFill>
              </a:rPr>
              <a:t>WEPR21</a:t>
            </a:r>
            <a:endParaRPr lang="zh-CN" altLang="en-US" sz="2000" b="0" cap="none" spc="0" dirty="0">
              <a:ln w="0"/>
              <a:solidFill>
                <a:schemeClr val="accent5">
                  <a:lumMod val="75000"/>
                </a:schemeClr>
              </a:solidFill>
              <a:effectLst>
                <a:outerShdw blurRad="38100" dist="19050" dir="2700000" algn="tl" rotWithShape="0">
                  <a:schemeClr val="dk1">
                    <a:alpha val="40000"/>
                  </a:schemeClr>
                </a:outerShdw>
              </a:effectLst>
            </a:endParaRPr>
          </a:p>
        </p:txBody>
      </p:sp>
      <p:sp>
        <p:nvSpPr>
          <p:cNvPr id="5" name="Rectangle 11">
            <a:extLst>
              <a:ext uri="{FF2B5EF4-FFF2-40B4-BE49-F238E27FC236}">
                <a16:creationId xmlns:a16="http://schemas.microsoft.com/office/drawing/2014/main" id="{9827701B-DD35-CE61-CE49-26C75B8525F3}"/>
              </a:ext>
            </a:extLst>
          </p:cNvPr>
          <p:cNvSpPr/>
          <p:nvPr/>
        </p:nvSpPr>
        <p:spPr>
          <a:xfrm>
            <a:off x="1842656" y="188020"/>
            <a:ext cx="8675773" cy="553357"/>
          </a:xfrm>
          <a:prstGeom prst="rect">
            <a:avLst/>
          </a:prstGeom>
        </p:spPr>
        <p:txBody>
          <a:bodyPr wrap="none">
            <a:spAutoFit/>
          </a:bodyPr>
          <a:lstStyle/>
          <a:p>
            <a:pPr lvl="0" algn="ct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Implementation in 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IR</a:t>
            </a:r>
            <a:endParaRPr lang="fr-FR" sz="2996" dirty="0"/>
          </a:p>
        </p:txBody>
      </p:sp>
    </p:spTree>
    <p:extLst>
      <p:ext uri="{BB962C8B-B14F-4D97-AF65-F5344CB8AC3E}">
        <p14:creationId xmlns:p14="http://schemas.microsoft.com/office/powerpoint/2010/main" val="2244616707"/>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DB8EDB-CAB8-FF4C-2B53-B112B23E3223}"/>
              </a:ext>
            </a:extLst>
          </p:cNvPr>
          <p:cNvSpPr>
            <a:spLocks noGrp="1"/>
          </p:cNvSpPr>
          <p:nvPr>
            <p:ph type="sldNum" sz="quarter" idx="12"/>
          </p:nvPr>
        </p:nvSpPr>
        <p:spPr/>
        <p:txBody>
          <a:bodyPr/>
          <a:lstStyle/>
          <a:p>
            <a:fld id="{10C94CE8-38CE-4431-96C9-C03853E577E3}" type="slidenum">
              <a:rPr lang="zh-CN" altLang="en-US" smtClean="0"/>
              <a:t>12</a:t>
            </a:fld>
            <a:endParaRPr lang="zh-CN" altLang="en-US"/>
          </a:p>
        </p:txBody>
      </p:sp>
      <p:sp>
        <p:nvSpPr>
          <p:cNvPr id="7" name="TextBox 6">
            <a:extLst>
              <a:ext uri="{FF2B5EF4-FFF2-40B4-BE49-F238E27FC236}">
                <a16:creationId xmlns:a16="http://schemas.microsoft.com/office/drawing/2014/main" id="{039DE71C-1069-8469-95B9-12AF3C9F3321}"/>
              </a:ext>
            </a:extLst>
          </p:cNvPr>
          <p:cNvSpPr txBox="1"/>
          <p:nvPr/>
        </p:nvSpPr>
        <p:spPr>
          <a:xfrm>
            <a:off x="575891" y="1216953"/>
            <a:ext cx="5147326" cy="1569660"/>
          </a:xfrm>
          <a:prstGeom prst="rect">
            <a:avLst/>
          </a:prstGeom>
          <a:noFill/>
        </p:spPr>
        <p:txBody>
          <a:bodyPr wrap="square">
            <a:spAutoFit/>
          </a:bodyPr>
          <a:lstStyle/>
          <a:p>
            <a:pPr marL="0" marR="0" lvl="0" indent="0" algn="just" defTabSz="915314" rtl="0" eaLnBrk="1" fontAlgn="auto" latinLnBrk="0" hangingPunct="1">
              <a:lnSpc>
                <a:spcPct val="100000"/>
              </a:lnSpc>
              <a:spcBef>
                <a:spcPts val="600"/>
              </a:spcBef>
              <a:spcAft>
                <a:spcPts val="0"/>
              </a:spcAft>
              <a:buClr>
                <a:srgbClr val="2C7C9F">
                  <a:lumMod val="60000"/>
                  <a:lumOff val="40000"/>
                </a:srgbClr>
              </a:buClr>
              <a:buSzPct val="110000"/>
              <a:buFont typeface="Wingdings 2" pitchFamily="18" charset="2"/>
              <a:buNone/>
              <a:tabLst/>
              <a:defRPr/>
            </a:pPr>
            <a:r>
              <a:rPr kumimoji="0" lang="en-US" altLang="zh-CN" sz="1600"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Step 1</a:t>
            </a:r>
            <a:r>
              <a:rPr kumimoji="0" lang="en-US" altLang="zh-CN" sz="1600"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All LCCS H-dipoles (blue) are cut into three pieces and quadrupoles (red) are inserted between them for matching flexibility. Additional chicanes are implemented  in each upstream and downstream LCCS H-dipole to create the dispersion at the IP while keeping the orbit.</a:t>
            </a:r>
          </a:p>
        </p:txBody>
      </p:sp>
      <p:sp>
        <p:nvSpPr>
          <p:cNvPr id="9" name="TextBox 8">
            <a:extLst>
              <a:ext uri="{FF2B5EF4-FFF2-40B4-BE49-F238E27FC236}">
                <a16:creationId xmlns:a16="http://schemas.microsoft.com/office/drawing/2014/main" id="{18F3255D-3C86-0429-8E1C-14BCC48A7472}"/>
              </a:ext>
            </a:extLst>
          </p:cNvPr>
          <p:cNvSpPr txBox="1"/>
          <p:nvPr/>
        </p:nvSpPr>
        <p:spPr>
          <a:xfrm>
            <a:off x="563629" y="2939492"/>
            <a:ext cx="5147326" cy="1323439"/>
          </a:xfrm>
          <a:prstGeom prst="rect">
            <a:avLst/>
          </a:prstGeom>
          <a:noFill/>
        </p:spPr>
        <p:txBody>
          <a:bodyPr wrap="square">
            <a:spAutoFit/>
          </a:bodyPr>
          <a:lstStyle/>
          <a:p>
            <a:pPr algn="just">
              <a:spcBef>
                <a:spcPts val="600"/>
              </a:spcBef>
              <a:defRPr/>
            </a:pPr>
            <a:r>
              <a:rPr lang="en-US" altLang="zh-CN" sz="1600" b="1" dirty="0">
                <a:solidFill>
                  <a:srgbClr val="002060"/>
                </a:solidFill>
                <a:latin typeface="Arial" panose="020B0604020202020204" pitchFamily="34" charset="0"/>
                <a:cs typeface="Arial" panose="020B0604020202020204" pitchFamily="34" charset="0"/>
              </a:rPr>
              <a:t>Step 2</a:t>
            </a:r>
            <a:r>
              <a:rPr lang="en-US" altLang="zh-CN" sz="1600" dirty="0">
                <a:solidFill>
                  <a:srgbClr val="002060"/>
                </a:solidFill>
                <a:latin typeface="Arial" panose="020B0604020202020204" pitchFamily="34" charset="0"/>
                <a:cs typeface="Arial" panose="020B0604020202020204" pitchFamily="34" charset="0"/>
              </a:rPr>
              <a:t>: To mitigate the horizontal emittance blowup, two long chicanes are implemented to each upstream and downstream. And each angle of chicane is equally distributed to all the three pieces of each LCCS H-dipole. </a:t>
            </a:r>
          </a:p>
        </p:txBody>
      </p:sp>
      <p:sp>
        <p:nvSpPr>
          <p:cNvPr id="11" name="TextBox 10">
            <a:extLst>
              <a:ext uri="{FF2B5EF4-FFF2-40B4-BE49-F238E27FC236}">
                <a16:creationId xmlns:a16="http://schemas.microsoft.com/office/drawing/2014/main" id="{23CB117B-44A9-32A9-ACE9-D57F2F69445F}"/>
              </a:ext>
            </a:extLst>
          </p:cNvPr>
          <p:cNvSpPr txBox="1"/>
          <p:nvPr/>
        </p:nvSpPr>
        <p:spPr>
          <a:xfrm>
            <a:off x="542009" y="4508075"/>
            <a:ext cx="5029006" cy="1569660"/>
          </a:xfrm>
          <a:prstGeom prst="rect">
            <a:avLst/>
          </a:prstGeom>
          <a:noFill/>
        </p:spPr>
        <p:txBody>
          <a:bodyPr wrap="square">
            <a:spAutoFit/>
          </a:bodyPr>
          <a:lstStyle/>
          <a:p>
            <a:pPr marL="0" marR="0" lvl="0" indent="0" algn="just" defTabSz="457200" rtl="0" eaLnBrk="1" fontAlgn="auto" latinLnBrk="0" hangingPunct="0">
              <a:lnSpc>
                <a:spcPct val="100000"/>
              </a:lnSpc>
              <a:spcBef>
                <a:spcPts val="600"/>
              </a:spcBef>
              <a:spcAft>
                <a:spcPts val="0"/>
              </a:spcAft>
              <a:buClrTx/>
              <a:buSzTx/>
              <a:buFont typeface="Wingdings 2" pitchFamily="18" charset="2"/>
              <a:buNone/>
              <a:tabLst/>
              <a:defRPr/>
            </a:pPr>
            <a:r>
              <a:rPr kumimoji="0" lang="en-US" altLang="zh-CN"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Step 3:</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The IP beam parameters are matched to FCC-</a:t>
            </a:r>
            <a:r>
              <a:rPr kumimoji="0" lang="en-US" altLang="zh-CN" sz="1600" b="0"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Times New Roman"/>
              </a:rPr>
              <a:t>ee</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kumimoji="0" lang="en-US" altLang="zh-CN" sz="1600" b="0"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Times New Roman"/>
              </a:rPr>
              <a:t>Monochrom</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self-consistent parameters*</a:t>
            </a:r>
            <a:r>
              <a:rPr kumimoji="0" lang="en-US" altLang="zh-CN" sz="1600" b="0" i="0" u="none" strike="noStrike" kern="0" cap="none" spc="0" normalizeH="0" baseline="3000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while keeping the beam parameters at the entrance and exit of the IR similar to those of standard mode, including phase advances between </a:t>
            </a:r>
            <a:r>
              <a:rPr kumimoji="0" lang="en-US" altLang="zh-CN" sz="1600" b="0"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Times New Roman"/>
              </a:rPr>
              <a:t>sextupoles</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and crab </a:t>
            </a:r>
            <a:r>
              <a:rPr kumimoji="0" lang="en-US" altLang="zh-CN" sz="1600" b="0"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Times New Roman"/>
              </a:rPr>
              <a:t>sextupoles</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a:t>
            </a:r>
          </a:p>
        </p:txBody>
      </p:sp>
      <p:sp>
        <p:nvSpPr>
          <p:cNvPr id="15" name="内容占位符 2">
            <a:extLst>
              <a:ext uri="{FF2B5EF4-FFF2-40B4-BE49-F238E27FC236}">
                <a16:creationId xmlns:a16="http://schemas.microsoft.com/office/drawing/2014/main" id="{513C67D6-AAD6-3D72-7E33-15240883F188}"/>
              </a:ext>
            </a:extLst>
          </p:cNvPr>
          <p:cNvSpPr txBox="1">
            <a:spLocks/>
          </p:cNvSpPr>
          <p:nvPr/>
        </p:nvSpPr>
        <p:spPr>
          <a:xfrm>
            <a:off x="467088" y="6119238"/>
            <a:ext cx="5781311" cy="546927"/>
          </a:xfrm>
          <a:prstGeom prst="rect">
            <a:avLst/>
          </a:prstGeom>
        </p:spPr>
        <p:txBody>
          <a:bodyPr vert="horz" lIns="91440" tIns="45720" rIns="91440" bIns="45720" rtlCol="0">
            <a:no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buFont typeface="Wingdings 2" pitchFamily="18" charset="2"/>
              <a:buNone/>
            </a:pPr>
            <a:r>
              <a:rPr lang="en-US" altLang="zh-CN" sz="1100" dirty="0">
                <a:solidFill>
                  <a:schemeClr val="tx1"/>
                </a:solidFill>
              </a:rPr>
              <a:t>* A. </a:t>
            </a:r>
            <a:r>
              <a:rPr lang="en-US" altLang="zh-CN" sz="1100" dirty="0" err="1">
                <a:solidFill>
                  <a:schemeClr val="tx1"/>
                </a:solidFill>
              </a:rPr>
              <a:t>Faus</a:t>
            </a:r>
            <a:r>
              <a:rPr lang="en-US" altLang="zh-CN" sz="1100" dirty="0">
                <a:solidFill>
                  <a:schemeClr val="tx1"/>
                </a:solidFill>
              </a:rPr>
              <a:t>-Golfe, M. Valdivia Garcia, F. Zimmermann, The challenge of monochromatization Direct s-channel Higgs production: </a:t>
            </a:r>
            <a:r>
              <a:rPr lang="en-US" altLang="zh-CN" sz="1100" dirty="0" err="1">
                <a:solidFill>
                  <a:schemeClr val="tx1"/>
                </a:solidFill>
              </a:rPr>
              <a:t>e+e</a:t>
            </a:r>
            <a:r>
              <a:rPr lang="en-US" altLang="zh-CN" sz="1100" dirty="0">
                <a:solidFill>
                  <a:schemeClr val="tx1"/>
                </a:solidFill>
              </a:rPr>
              <a:t>− → H, Eur. Phys. J. Plus (2022) 137:31, https://</a:t>
            </a:r>
            <a:r>
              <a:rPr lang="en-US" altLang="zh-CN" sz="1100" dirty="0" err="1">
                <a:solidFill>
                  <a:schemeClr val="tx1"/>
                </a:solidFill>
              </a:rPr>
              <a:t>doi.org</a:t>
            </a:r>
            <a:r>
              <a:rPr lang="en-US" altLang="zh-CN" sz="1100" dirty="0">
                <a:solidFill>
                  <a:schemeClr val="tx1"/>
                </a:solidFill>
              </a:rPr>
              <a:t>/10.1140/</a:t>
            </a:r>
            <a:r>
              <a:rPr lang="en-US" altLang="zh-CN" sz="1100" dirty="0" err="1">
                <a:solidFill>
                  <a:schemeClr val="tx1"/>
                </a:solidFill>
              </a:rPr>
              <a:t>epjp</a:t>
            </a:r>
            <a:r>
              <a:rPr lang="en-US" altLang="zh-CN" sz="1100" dirty="0">
                <a:solidFill>
                  <a:schemeClr val="tx1"/>
                </a:solidFill>
              </a:rPr>
              <a:t>/s13360-021-02151-y</a:t>
            </a:r>
          </a:p>
        </p:txBody>
      </p:sp>
      <p:pic>
        <p:nvPicPr>
          <p:cNvPr id="16" name="Picture 15">
            <a:extLst>
              <a:ext uri="{FF2B5EF4-FFF2-40B4-BE49-F238E27FC236}">
                <a16:creationId xmlns:a16="http://schemas.microsoft.com/office/drawing/2014/main" id="{637B18F0-EBAD-F636-5006-86297EB5469F}"/>
              </a:ext>
            </a:extLst>
          </p:cNvPr>
          <p:cNvPicPr>
            <a:picLocks noChangeAspect="1"/>
          </p:cNvPicPr>
          <p:nvPr/>
        </p:nvPicPr>
        <p:blipFill>
          <a:blip r:embed="rId3"/>
          <a:stretch>
            <a:fillRect/>
          </a:stretch>
        </p:blipFill>
        <p:spPr>
          <a:xfrm>
            <a:off x="6337563" y="884520"/>
            <a:ext cx="5265847" cy="1805245"/>
          </a:xfrm>
          <a:prstGeom prst="rect">
            <a:avLst/>
          </a:prstGeom>
        </p:spPr>
      </p:pic>
      <p:pic>
        <p:nvPicPr>
          <p:cNvPr id="17" name="Picture 16">
            <a:extLst>
              <a:ext uri="{FF2B5EF4-FFF2-40B4-BE49-F238E27FC236}">
                <a16:creationId xmlns:a16="http://schemas.microsoft.com/office/drawing/2014/main" id="{AF8F6FC0-E5BD-616D-2B8E-D40407E36F29}"/>
              </a:ext>
            </a:extLst>
          </p:cNvPr>
          <p:cNvPicPr>
            <a:picLocks noChangeAspect="1"/>
          </p:cNvPicPr>
          <p:nvPr/>
        </p:nvPicPr>
        <p:blipFill>
          <a:blip r:embed="rId4"/>
          <a:stretch>
            <a:fillRect/>
          </a:stretch>
        </p:blipFill>
        <p:spPr>
          <a:xfrm>
            <a:off x="6451517" y="2823560"/>
            <a:ext cx="4979962" cy="1454955"/>
          </a:xfrm>
          <a:prstGeom prst="rect">
            <a:avLst/>
          </a:prstGeom>
        </p:spPr>
      </p:pic>
      <p:pic>
        <p:nvPicPr>
          <p:cNvPr id="18" name="Picture 17">
            <a:extLst>
              <a:ext uri="{FF2B5EF4-FFF2-40B4-BE49-F238E27FC236}">
                <a16:creationId xmlns:a16="http://schemas.microsoft.com/office/drawing/2014/main" id="{711BECC2-DD4A-1876-A13B-36E62BA8FC40}"/>
              </a:ext>
            </a:extLst>
          </p:cNvPr>
          <p:cNvPicPr>
            <a:picLocks noChangeAspect="1"/>
          </p:cNvPicPr>
          <p:nvPr/>
        </p:nvPicPr>
        <p:blipFill>
          <a:blip r:embed="rId5"/>
          <a:stretch>
            <a:fillRect/>
          </a:stretch>
        </p:blipFill>
        <p:spPr>
          <a:xfrm>
            <a:off x="6608286" y="4392866"/>
            <a:ext cx="4724400" cy="2273300"/>
          </a:xfrm>
          <a:prstGeom prst="rect">
            <a:avLst/>
          </a:prstGeom>
        </p:spPr>
      </p:pic>
      <p:sp>
        <p:nvSpPr>
          <p:cNvPr id="4" name="Rectangle 11">
            <a:extLst>
              <a:ext uri="{FF2B5EF4-FFF2-40B4-BE49-F238E27FC236}">
                <a16:creationId xmlns:a16="http://schemas.microsoft.com/office/drawing/2014/main" id="{F67E37C0-010A-7D53-DFDE-93E94EE9F894}"/>
              </a:ext>
            </a:extLst>
          </p:cNvPr>
          <p:cNvSpPr/>
          <p:nvPr/>
        </p:nvSpPr>
        <p:spPr>
          <a:xfrm>
            <a:off x="1801746" y="200556"/>
            <a:ext cx="8949886" cy="523220"/>
          </a:xfrm>
          <a:prstGeom prst="rect">
            <a:avLst/>
          </a:prstGeom>
        </p:spPr>
        <p:txBody>
          <a:bodyPr wrap="none">
            <a:spAutoFit/>
          </a:bodyPr>
          <a:lstStyle/>
          <a:p>
            <a:pPr lvl="0" algn="ctr"/>
            <a:r>
              <a:rPr lang="en-GB" sz="2800" b="1" kern="1200" dirty="0">
                <a:solidFill>
                  <a:srgbClr val="2C7C9F"/>
                </a:solidFill>
                <a:latin typeface="Arial" charset="0"/>
                <a:ea typeface="ＭＳ Ｐゴシック" charset="0"/>
                <a:cs typeface="Arial" panose="020B0604020202020204" pitchFamily="34" charset="0"/>
              </a:rPr>
              <a:t>H-</a:t>
            </a:r>
            <a:r>
              <a:rPr lang="en-GB" sz="2800" b="1" kern="1200" dirty="0" err="1">
                <a:solidFill>
                  <a:srgbClr val="2C7C9F"/>
                </a:solidFill>
                <a:latin typeface="Arial" charset="0"/>
                <a:ea typeface="ＭＳ Ｐゴシック" charset="0"/>
                <a:cs typeface="Arial" panose="020B0604020202020204" pitchFamily="34" charset="0"/>
              </a:rPr>
              <a:t>Monochrom</a:t>
            </a:r>
            <a:r>
              <a:rPr lang="en-GB" sz="2800" b="1" kern="1200" dirty="0">
                <a:solidFill>
                  <a:srgbClr val="2C7C9F"/>
                </a:solidFill>
                <a:latin typeface="Arial" charset="0"/>
                <a:ea typeface="ＭＳ Ｐゴシック" charset="0"/>
                <a:cs typeface="Arial" panose="020B0604020202020204" pitchFamily="34" charset="0"/>
              </a:rPr>
              <a:t> Implementation in FCC-</a:t>
            </a:r>
            <a:r>
              <a:rPr lang="en-GB" sz="2800" b="1" kern="1200" dirty="0" err="1">
                <a:solidFill>
                  <a:srgbClr val="2C7C9F"/>
                </a:solidFill>
                <a:latin typeface="Arial" charset="0"/>
                <a:ea typeface="ＭＳ Ｐゴシック" charset="0"/>
                <a:cs typeface="Arial" panose="020B0604020202020204" pitchFamily="34" charset="0"/>
              </a:rPr>
              <a:t>ee</a:t>
            </a:r>
            <a:r>
              <a:rPr lang="en-GB" sz="2800" b="1" kern="1200" dirty="0">
                <a:solidFill>
                  <a:srgbClr val="2C7C9F"/>
                </a:solidFill>
                <a:latin typeface="Arial" charset="0"/>
                <a:ea typeface="ＭＳ Ｐゴシック" charset="0"/>
                <a:cs typeface="Arial" panose="020B0604020202020204" pitchFamily="34" charset="0"/>
              </a:rPr>
              <a:t> GHC IR (I)</a:t>
            </a:r>
            <a:endParaRPr lang="fr-FR" sz="2800" dirty="0"/>
          </a:p>
        </p:txBody>
      </p:sp>
    </p:spTree>
    <p:extLst>
      <p:ext uri="{BB962C8B-B14F-4D97-AF65-F5344CB8AC3E}">
        <p14:creationId xmlns:p14="http://schemas.microsoft.com/office/powerpoint/2010/main" val="542712783"/>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DB8EDB-CAB8-FF4C-2B53-B112B23E3223}"/>
              </a:ext>
            </a:extLst>
          </p:cNvPr>
          <p:cNvSpPr>
            <a:spLocks noGrp="1"/>
          </p:cNvSpPr>
          <p:nvPr>
            <p:ph type="sldNum" sz="quarter" idx="12"/>
          </p:nvPr>
        </p:nvSpPr>
        <p:spPr/>
        <p:txBody>
          <a:bodyPr/>
          <a:lstStyle/>
          <a:p>
            <a:fld id="{10C94CE8-38CE-4431-96C9-C03853E577E3}" type="slidenum">
              <a:rPr lang="zh-CN" altLang="en-US" smtClean="0"/>
              <a:t>13</a:t>
            </a:fld>
            <a:endParaRPr lang="zh-CN" altLang="en-US"/>
          </a:p>
        </p:txBody>
      </p:sp>
      <p:sp>
        <p:nvSpPr>
          <p:cNvPr id="13" name="TextBox 12">
            <a:extLst>
              <a:ext uri="{FF2B5EF4-FFF2-40B4-BE49-F238E27FC236}">
                <a16:creationId xmlns:a16="http://schemas.microsoft.com/office/drawing/2014/main" id="{749BF34B-3AE7-D1BD-B7FA-00FEC3CED64C}"/>
              </a:ext>
            </a:extLst>
          </p:cNvPr>
          <p:cNvSpPr txBox="1"/>
          <p:nvPr/>
        </p:nvSpPr>
        <p:spPr>
          <a:xfrm>
            <a:off x="466330" y="1238887"/>
            <a:ext cx="6593376" cy="338554"/>
          </a:xfrm>
          <a:prstGeom prst="rect">
            <a:avLst/>
          </a:prstGeom>
          <a:noFill/>
        </p:spPr>
        <p:txBody>
          <a:bodyPr wrap="square">
            <a:spAutoFit/>
          </a:bodyPr>
          <a:lstStyle/>
          <a:p>
            <a:r>
              <a:rPr kumimoji="0" lang="en-US" altLang="zh-CN"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Step 4:</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Compatibility orbit checking for the standard mode with </a:t>
            </a:r>
            <a:r>
              <a:rPr lang="en-US" sz="1600" dirty="0">
                <a:solidFill>
                  <a:srgbClr val="002060"/>
                </a:solidFill>
                <a:latin typeface="Arial" panose="020B0604020202020204" pitchFamily="34" charset="0"/>
                <a:cs typeface="Arial" panose="020B0604020202020204" pitchFamily="34" charset="0"/>
              </a:rPr>
              <a:t>D</a:t>
            </a:r>
            <a:r>
              <a:rPr lang="en-US" sz="1600" baseline="-25000" dirty="0">
                <a:solidFill>
                  <a:srgbClr val="002060"/>
                </a:solidFill>
                <a:latin typeface="Arial" panose="020B0604020202020204" pitchFamily="34" charset="0"/>
                <a:cs typeface="Arial" panose="020B0604020202020204" pitchFamily="34" charset="0"/>
              </a:rPr>
              <a:t>x</a:t>
            </a:r>
            <a:r>
              <a:rPr lang="en-US" sz="1600" dirty="0">
                <a:solidFill>
                  <a:srgbClr val="002060"/>
                </a:solidFill>
                <a:latin typeface="Arial" panose="020B0604020202020204" pitchFamily="34" charset="0"/>
                <a:cs typeface="Arial" panose="020B0604020202020204" pitchFamily="34" charset="0"/>
              </a:rPr>
              <a:t> = 0.</a:t>
            </a:r>
            <a:endParaRPr lang="en-US" sz="1600" dirty="0"/>
          </a:p>
        </p:txBody>
      </p:sp>
      <p:sp>
        <p:nvSpPr>
          <p:cNvPr id="14" name="TextBox 13">
            <a:extLst>
              <a:ext uri="{FF2B5EF4-FFF2-40B4-BE49-F238E27FC236}">
                <a16:creationId xmlns:a16="http://schemas.microsoft.com/office/drawing/2014/main" id="{4C39C820-7607-4180-E659-00EA32EA5E0C}"/>
              </a:ext>
            </a:extLst>
          </p:cNvPr>
          <p:cNvSpPr txBox="1"/>
          <p:nvPr/>
        </p:nvSpPr>
        <p:spPr>
          <a:xfrm>
            <a:off x="466331" y="4074864"/>
            <a:ext cx="6093822" cy="1015663"/>
          </a:xfrm>
          <a:prstGeom prst="rect">
            <a:avLst/>
          </a:prstGeom>
          <a:noFill/>
        </p:spPr>
        <p:txBody>
          <a:bodyPr wrap="square">
            <a:spAutoFit/>
          </a:bodyPr>
          <a:lstStyle/>
          <a:p>
            <a:r>
              <a:rPr kumimoji="0" lang="en-US" altLang="zh-CN"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Step </a:t>
            </a:r>
            <a:r>
              <a:rPr lang="en-US" altLang="zh-CN" sz="1600" b="1" dirty="0">
                <a:solidFill>
                  <a:srgbClr val="002060"/>
                </a:solidFill>
                <a:latin typeface="Arial" panose="020B0604020202020204" pitchFamily="34" charset="0"/>
                <a:cs typeface="Arial" panose="020B0604020202020204" pitchFamily="34" charset="0"/>
              </a:rPr>
              <a:t>5</a:t>
            </a:r>
            <a:r>
              <a:rPr kumimoji="0" lang="en-US" altLang="zh-CN"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IR </a:t>
            </a:r>
            <a:r>
              <a:rPr lang="en-US" altLang="zh-CN" sz="1600" dirty="0" err="1">
                <a:solidFill>
                  <a:srgbClr val="002060"/>
                </a:solidFill>
                <a:latin typeface="Arial" panose="020B0604020202020204" pitchFamily="34" charset="0"/>
                <a:cs typeface="Arial" panose="020B0604020202020204" pitchFamily="34" charset="0"/>
              </a:rPr>
              <a:t>Monochrom</a:t>
            </a:r>
            <a:r>
              <a:rPr lang="en-US" altLang="zh-CN" sz="1600" dirty="0">
                <a:solidFill>
                  <a:srgbClr val="002060"/>
                </a:solidFill>
                <a:latin typeface="Arial" panose="020B0604020202020204" pitchFamily="34" charset="0"/>
                <a:cs typeface="Arial" panose="020B0604020202020204" pitchFamily="34" charset="0"/>
              </a:rPr>
              <a:t> </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is implemented in the  four IPs  and global matching:</a:t>
            </a:r>
          </a:p>
          <a:p>
            <a:endPar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a:p>
            <a:pPr marL="285750" lvl="2" indent="-285750">
              <a:buFont typeface="Arial" panose="020B0604020202020204" pitchFamily="34" charset="0"/>
              <a:buChar char="•"/>
            </a:pPr>
            <a:endParaRPr kumimoji="0" lang="en-US" altLang="zh-CN" sz="1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p:txBody>
      </p:sp>
      <p:pic>
        <p:nvPicPr>
          <p:cNvPr id="2" name="Picture 1">
            <a:extLst>
              <a:ext uri="{FF2B5EF4-FFF2-40B4-BE49-F238E27FC236}">
                <a16:creationId xmlns:a16="http://schemas.microsoft.com/office/drawing/2014/main" id="{881B093E-B21F-3275-2717-505708618468}"/>
              </a:ext>
            </a:extLst>
          </p:cNvPr>
          <p:cNvPicPr>
            <a:picLocks noChangeAspect="1"/>
          </p:cNvPicPr>
          <p:nvPr/>
        </p:nvPicPr>
        <p:blipFill>
          <a:blip r:embed="rId3"/>
          <a:stretch>
            <a:fillRect/>
          </a:stretch>
        </p:blipFill>
        <p:spPr>
          <a:xfrm>
            <a:off x="1360784" y="1705146"/>
            <a:ext cx="4252873" cy="2147532"/>
          </a:xfrm>
          <a:prstGeom prst="rect">
            <a:avLst/>
          </a:prstGeom>
        </p:spPr>
      </p:pic>
      <p:pic>
        <p:nvPicPr>
          <p:cNvPr id="4" name="Picture 3">
            <a:extLst>
              <a:ext uri="{FF2B5EF4-FFF2-40B4-BE49-F238E27FC236}">
                <a16:creationId xmlns:a16="http://schemas.microsoft.com/office/drawing/2014/main" id="{2BACF438-D1C4-A694-6486-5F317F0D5ABB}"/>
              </a:ext>
            </a:extLst>
          </p:cNvPr>
          <p:cNvPicPr>
            <a:picLocks noChangeAspect="1"/>
          </p:cNvPicPr>
          <p:nvPr/>
        </p:nvPicPr>
        <p:blipFill>
          <a:blip r:embed="rId4"/>
          <a:stretch>
            <a:fillRect/>
          </a:stretch>
        </p:blipFill>
        <p:spPr>
          <a:xfrm>
            <a:off x="7298451" y="1035162"/>
            <a:ext cx="3275220" cy="2648239"/>
          </a:xfrm>
          <a:prstGeom prst="rect">
            <a:avLst/>
          </a:prstGeom>
        </p:spPr>
      </p:pic>
      <p:pic>
        <p:nvPicPr>
          <p:cNvPr id="6" name="图片 14" descr="图表&#10;&#10;描述已自动生成">
            <a:extLst>
              <a:ext uri="{FF2B5EF4-FFF2-40B4-BE49-F238E27FC236}">
                <a16:creationId xmlns:a16="http://schemas.microsoft.com/office/drawing/2014/main" id="{219CA254-1F09-AF80-6841-4E16C0644E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7344" y="3881333"/>
            <a:ext cx="3356327" cy="2648240"/>
          </a:xfrm>
          <a:prstGeom prst="rect">
            <a:avLst/>
          </a:prstGeom>
        </p:spPr>
      </p:pic>
      <p:sp>
        <p:nvSpPr>
          <p:cNvPr id="8" name="TextBox 13">
            <a:extLst>
              <a:ext uri="{FF2B5EF4-FFF2-40B4-BE49-F238E27FC236}">
                <a16:creationId xmlns:a16="http://schemas.microsoft.com/office/drawing/2014/main" id="{431CE4FA-CE52-5633-FF3E-C3E0E38CECD1}"/>
              </a:ext>
            </a:extLst>
          </p:cNvPr>
          <p:cNvSpPr txBox="1"/>
          <p:nvPr/>
        </p:nvSpPr>
        <p:spPr>
          <a:xfrm>
            <a:off x="7358859" y="3736310"/>
            <a:ext cx="514566" cy="338554"/>
          </a:xfrm>
          <a:prstGeom prst="rect">
            <a:avLst/>
          </a:prstGeom>
          <a:noFill/>
        </p:spPr>
        <p:txBody>
          <a:bodyPr wrap="square" rtlCol="0">
            <a:spAutoFit/>
          </a:bodyPr>
          <a:lstStyle/>
          <a:p>
            <a:r>
              <a:rPr lang="en-US" sz="1600" b="1" dirty="0">
                <a:solidFill>
                  <a:srgbClr val="0070C0"/>
                </a:solidFill>
              </a:rPr>
              <a:t>e</a:t>
            </a:r>
            <a:r>
              <a:rPr lang="en-US" sz="1600" b="1" baseline="30000" dirty="0">
                <a:solidFill>
                  <a:srgbClr val="0070C0"/>
                </a:solidFill>
              </a:rPr>
              <a:t>+</a:t>
            </a:r>
          </a:p>
        </p:txBody>
      </p:sp>
      <p:sp>
        <p:nvSpPr>
          <p:cNvPr id="10" name="Flecha derecha 18">
            <a:extLst>
              <a:ext uri="{FF2B5EF4-FFF2-40B4-BE49-F238E27FC236}">
                <a16:creationId xmlns:a16="http://schemas.microsoft.com/office/drawing/2014/main" id="{8017741B-9208-2D2D-ED5E-FCE7F3B6DC1B}"/>
              </a:ext>
            </a:extLst>
          </p:cNvPr>
          <p:cNvSpPr>
            <a:spLocks noChangeArrowheads="1"/>
          </p:cNvSpPr>
          <p:nvPr/>
        </p:nvSpPr>
        <p:spPr bwMode="auto">
          <a:xfrm flipV="1">
            <a:off x="7381010" y="4021062"/>
            <a:ext cx="235132" cy="107604"/>
          </a:xfrm>
          <a:prstGeom prst="rightArrow">
            <a:avLst>
              <a:gd name="adj1" fmla="val 50000"/>
              <a:gd name="adj2" fmla="val 49940"/>
            </a:avLst>
          </a:prstGeom>
          <a:solidFill>
            <a:schemeClr val="tx2">
              <a:lumMod val="25000"/>
              <a:lumOff val="75000"/>
            </a:schemeClr>
          </a:solidFill>
          <a:ln w="9525">
            <a:solidFill>
              <a:schemeClr val="tx2">
                <a:lumMod val="50000"/>
                <a:lumOff val="50000"/>
              </a:schemeClr>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7"/>
          </a:p>
        </p:txBody>
      </p:sp>
      <p:sp>
        <p:nvSpPr>
          <p:cNvPr id="19" name="TextBox 18">
            <a:extLst>
              <a:ext uri="{FF2B5EF4-FFF2-40B4-BE49-F238E27FC236}">
                <a16:creationId xmlns:a16="http://schemas.microsoft.com/office/drawing/2014/main" id="{7A2B5BFF-6DD0-3940-D36E-813142C8E6BB}"/>
              </a:ext>
            </a:extLst>
          </p:cNvPr>
          <p:cNvSpPr txBox="1"/>
          <p:nvPr/>
        </p:nvSpPr>
        <p:spPr>
          <a:xfrm>
            <a:off x="965260" y="4367252"/>
            <a:ext cx="6093822" cy="1446550"/>
          </a:xfrm>
          <a:prstGeom prst="rect">
            <a:avLst/>
          </a:prstGeom>
          <a:noFill/>
        </p:spPr>
        <p:txBody>
          <a:bodyPr wrap="square">
            <a:spAutoFit/>
          </a:bodyPr>
          <a:lstStyle/>
          <a:p>
            <a:pPr lvl="2" indent="0"/>
            <a:endParaRPr kumimoji="0" lang="en-US" altLang="zh-CN"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a:p>
            <a:pPr marL="285750" lvl="2" indent="-285750">
              <a:buFont typeface="Arial" panose="020B0604020202020204" pitchFamily="34" charset="0"/>
              <a:buChar char="•"/>
            </a:pP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LCCS chromaticity correction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Global arc </a:t>
            </a: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chromaticity correction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Tune correction</a:t>
            </a:r>
          </a:p>
          <a:p>
            <a:pPr marL="285750" lvl="2" indent="-285750">
              <a:buFont typeface="Arial" panose="020B0604020202020204" pitchFamily="34" charset="0"/>
              <a:buChar char="•"/>
            </a:pP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Emittance checks</a:t>
            </a:r>
            <a:r>
              <a:rPr kumimoji="0" lang="zh-CN" altLang="en-US"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and SR-RF strategy compensation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Preliminary Tracking and DA calculations</a:t>
            </a:r>
            <a:endParaRPr lang="en-US" sz="1400" dirty="0"/>
          </a:p>
        </p:txBody>
      </p:sp>
      <p:sp>
        <p:nvSpPr>
          <p:cNvPr id="9" name="Rectangle 11">
            <a:extLst>
              <a:ext uri="{FF2B5EF4-FFF2-40B4-BE49-F238E27FC236}">
                <a16:creationId xmlns:a16="http://schemas.microsoft.com/office/drawing/2014/main" id="{9ECDEA50-FADA-C06E-6FA9-DA41084EB8D5}"/>
              </a:ext>
            </a:extLst>
          </p:cNvPr>
          <p:cNvSpPr/>
          <p:nvPr/>
        </p:nvSpPr>
        <p:spPr>
          <a:xfrm>
            <a:off x="1747494" y="220887"/>
            <a:ext cx="9049272" cy="523220"/>
          </a:xfrm>
          <a:prstGeom prst="rect">
            <a:avLst/>
          </a:prstGeom>
        </p:spPr>
        <p:txBody>
          <a:bodyPr wrap="none">
            <a:spAutoFit/>
          </a:bodyPr>
          <a:lstStyle/>
          <a:p>
            <a:pPr lvl="0" algn="ctr"/>
            <a:r>
              <a:rPr lang="en-GB" sz="2800" b="1" kern="1200" dirty="0">
                <a:solidFill>
                  <a:srgbClr val="2C7C9F"/>
                </a:solidFill>
                <a:latin typeface="Arial" charset="0"/>
                <a:ea typeface="ＭＳ Ｐゴシック" charset="0"/>
                <a:cs typeface="Arial" panose="020B0604020202020204" pitchFamily="34" charset="0"/>
              </a:rPr>
              <a:t>H-</a:t>
            </a:r>
            <a:r>
              <a:rPr lang="en-GB" sz="2800" b="1" kern="1200" dirty="0" err="1">
                <a:solidFill>
                  <a:srgbClr val="2C7C9F"/>
                </a:solidFill>
                <a:latin typeface="Arial" charset="0"/>
                <a:ea typeface="ＭＳ Ｐゴシック" charset="0"/>
                <a:cs typeface="Arial" panose="020B0604020202020204" pitchFamily="34" charset="0"/>
              </a:rPr>
              <a:t>Monochrom</a:t>
            </a:r>
            <a:r>
              <a:rPr lang="en-GB" sz="2800" b="1" kern="1200" dirty="0">
                <a:solidFill>
                  <a:srgbClr val="2C7C9F"/>
                </a:solidFill>
                <a:latin typeface="Arial" charset="0"/>
                <a:ea typeface="ＭＳ Ｐゴシック" charset="0"/>
                <a:cs typeface="Arial" panose="020B0604020202020204" pitchFamily="34" charset="0"/>
              </a:rPr>
              <a:t> Implementation in FCC-</a:t>
            </a:r>
            <a:r>
              <a:rPr lang="en-GB" sz="2800" b="1" kern="1200" dirty="0" err="1">
                <a:solidFill>
                  <a:srgbClr val="2C7C9F"/>
                </a:solidFill>
                <a:latin typeface="Arial" charset="0"/>
                <a:ea typeface="ＭＳ Ｐゴシック" charset="0"/>
                <a:cs typeface="Arial" panose="020B0604020202020204" pitchFamily="34" charset="0"/>
              </a:rPr>
              <a:t>ee</a:t>
            </a:r>
            <a:r>
              <a:rPr lang="en-GB" sz="2800" b="1" kern="1200" dirty="0">
                <a:solidFill>
                  <a:srgbClr val="2C7C9F"/>
                </a:solidFill>
                <a:latin typeface="Arial" charset="0"/>
                <a:ea typeface="ＭＳ Ｐゴシック" charset="0"/>
                <a:cs typeface="Arial" panose="020B0604020202020204" pitchFamily="34" charset="0"/>
              </a:rPr>
              <a:t> GHC IR (II)</a:t>
            </a:r>
            <a:endParaRPr lang="fr-FR" sz="2800" dirty="0"/>
          </a:p>
        </p:txBody>
      </p:sp>
      <p:sp>
        <p:nvSpPr>
          <p:cNvPr id="11" name="矩形 2">
            <a:extLst>
              <a:ext uri="{FF2B5EF4-FFF2-40B4-BE49-F238E27FC236}">
                <a16:creationId xmlns:a16="http://schemas.microsoft.com/office/drawing/2014/main" id="{9F2E9F8F-531C-B2D5-C6DB-D8CEFA570638}"/>
              </a:ext>
            </a:extLst>
          </p:cNvPr>
          <p:cNvSpPr/>
          <p:nvPr/>
        </p:nvSpPr>
        <p:spPr bwMode="auto">
          <a:xfrm>
            <a:off x="372142" y="6075928"/>
            <a:ext cx="1375352" cy="400110"/>
          </a:xfrm>
          <a:prstGeom prst="rect">
            <a:avLst/>
          </a:prstGeom>
          <a:solidFill>
            <a:schemeClr val="bg1"/>
          </a:solidFill>
        </p:spPr>
        <p:txBody>
          <a:bodyPr wrap="square" lIns="91440" tIns="45720" rIns="91440" bIns="45720">
            <a:spAutoFit/>
          </a:bodyPr>
          <a:lstStyle/>
          <a:p>
            <a:r>
              <a:rPr lang="en-US" sz="2000" b="1" dirty="0">
                <a:solidFill>
                  <a:schemeClr val="accent5">
                    <a:lumMod val="75000"/>
                  </a:schemeClr>
                </a:solidFill>
              </a:rPr>
              <a:t>WEPR21</a:t>
            </a:r>
            <a:endParaRPr lang="zh-CN" altLang="en-US" sz="2000" b="0" cap="none" spc="0" dirty="0">
              <a:ln w="0"/>
              <a:solidFill>
                <a:schemeClr val="accent5">
                  <a:lumMod val="7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07180514"/>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DB8EDB-CAB8-FF4C-2B53-B112B23E3223}"/>
              </a:ext>
            </a:extLst>
          </p:cNvPr>
          <p:cNvSpPr>
            <a:spLocks noGrp="1"/>
          </p:cNvSpPr>
          <p:nvPr>
            <p:ph type="sldNum" sz="quarter" idx="12"/>
          </p:nvPr>
        </p:nvSpPr>
        <p:spPr/>
        <p:txBody>
          <a:bodyPr/>
          <a:lstStyle/>
          <a:p>
            <a:fld id="{10C94CE8-38CE-4431-96C9-C03853E577E3}" type="slidenum">
              <a:rPr lang="zh-CN" altLang="en-US" smtClean="0"/>
              <a:t>14</a:t>
            </a:fld>
            <a:endParaRPr lang="zh-CN" alt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39DE71C-1069-8469-95B9-12AF3C9F3321}"/>
                  </a:ext>
                </a:extLst>
              </p:cNvPr>
              <p:cNvSpPr txBox="1"/>
              <p:nvPr/>
            </p:nvSpPr>
            <p:spPr>
              <a:xfrm>
                <a:off x="666673" y="1224370"/>
                <a:ext cx="5147326" cy="1077218"/>
              </a:xfrm>
              <a:prstGeom prst="rect">
                <a:avLst/>
              </a:prstGeom>
              <a:noFill/>
            </p:spPr>
            <p:txBody>
              <a:bodyPr wrap="square">
                <a:spAutoFit/>
              </a:bodyPr>
              <a:lstStyle/>
              <a:p>
                <a:pPr marL="0" marR="0" lvl="0" indent="0" algn="just" defTabSz="915314" rtl="0" eaLnBrk="1" fontAlgn="auto" latinLnBrk="0" hangingPunct="1">
                  <a:lnSpc>
                    <a:spcPct val="100000"/>
                  </a:lnSpc>
                  <a:spcBef>
                    <a:spcPts val="600"/>
                  </a:spcBef>
                  <a:spcAft>
                    <a:spcPts val="0"/>
                  </a:spcAft>
                  <a:buClr>
                    <a:srgbClr val="2C7C9F">
                      <a:lumMod val="60000"/>
                      <a:lumOff val="40000"/>
                    </a:srgbClr>
                  </a:buClr>
                  <a:buSzPct val="110000"/>
                  <a:buFont typeface="Wingdings 2" pitchFamily="18" charset="2"/>
                  <a:buNone/>
                  <a:tabLst/>
                  <a:defRPr/>
                </a:pPr>
                <a:r>
                  <a:rPr kumimoji="0" lang="en-US" altLang="zh-CN" sz="1600"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Step 1</a:t>
                </a:r>
                <a:r>
                  <a:rPr kumimoji="0" lang="en-US" altLang="zh-CN" sz="1600"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a:t>
                </a:r>
                <a:r>
                  <a:rPr lang="en-US" altLang="zh-CN" sz="1600" dirty="0">
                    <a:solidFill>
                      <a:srgbClr val="002060"/>
                    </a:solidFill>
                    <a:latin typeface="Arial" panose="020B0604020202020204" pitchFamily="34" charset="0"/>
                    <a:cs typeface="Arial" panose="020B0604020202020204" pitchFamily="34" charset="0"/>
                  </a:rPr>
                  <a:t>Therefore </a:t>
                </a:r>
                <a:r>
                  <a:rPr lang="en-US" sz="1600" b="1" dirty="0">
                    <a:solidFill>
                      <a:srgbClr val="002060"/>
                    </a:solidFill>
                    <a:latin typeface="Arial" panose="020B0604020202020204" pitchFamily="34" charset="0"/>
                    <a:cs typeface="Arial" panose="020B0604020202020204" pitchFamily="34" charset="0"/>
                  </a:rPr>
                  <a:t>D</a:t>
                </a:r>
                <a:r>
                  <a:rPr lang="en-US" sz="1600" b="1" baseline="30000" dirty="0">
                    <a:solidFill>
                      <a:srgbClr val="002060"/>
                    </a:solidFill>
                    <a:latin typeface="Arial" panose="020B0604020202020204" pitchFamily="34" charset="0"/>
                    <a:cs typeface="Arial" panose="020B0604020202020204" pitchFamily="34" charset="0"/>
                  </a:rPr>
                  <a:t>*</a:t>
                </a:r>
                <a:r>
                  <a:rPr lang="en-US" sz="1600" b="1" baseline="-25000" dirty="0">
                    <a:solidFill>
                      <a:srgbClr val="002060"/>
                    </a:solidFill>
                    <a:latin typeface="Arial" panose="020B0604020202020204" pitchFamily="34" charset="0"/>
                    <a:cs typeface="Arial" panose="020B0604020202020204" pitchFamily="34" charset="0"/>
                  </a:rPr>
                  <a:t>y</a:t>
                </a:r>
                <a14:m>
                  <m:oMath xmlns:m="http://schemas.openxmlformats.org/officeDocument/2006/math">
                    <m:r>
                      <a:rPr lang="en-US" sz="1600" b="1" i="1" smtClean="0">
                        <a:solidFill>
                          <a:srgbClr val="002060"/>
                        </a:solidFill>
                        <a:latin typeface="Cambria Math" panose="02040503050406030204" pitchFamily="18" charset="0"/>
                        <a:ea typeface="Cambria Math" panose="02040503050406030204" pitchFamily="18" charset="0"/>
                      </a:rPr>
                      <m:t>≠</m:t>
                    </m:r>
                  </m:oMath>
                </a14:m>
                <a:r>
                  <a:rPr lang="en-US" sz="1600" b="1" dirty="0">
                    <a:solidFill>
                      <a:srgbClr val="002060"/>
                    </a:solidFill>
                    <a:latin typeface="Arial" panose="020B0604020202020204" pitchFamily="34" charset="0"/>
                    <a:cs typeface="Arial" panose="020B0604020202020204" pitchFamily="34" charset="0"/>
                  </a:rPr>
                  <a:t>0</a:t>
                </a:r>
                <a:r>
                  <a:rPr lang="en-US" altLang="zh-CN" sz="1600" dirty="0">
                    <a:solidFill>
                      <a:srgbClr val="002060"/>
                    </a:solidFill>
                    <a:latin typeface="Arial" panose="020B0604020202020204" pitchFamily="34" charset="0"/>
                    <a:cs typeface="Arial" panose="020B0604020202020204" pitchFamily="34" charset="0"/>
                  </a:rPr>
                  <a:t> could be generated by implementing </a:t>
                </a:r>
                <a:r>
                  <a:rPr lang="en-US" altLang="zh-CN" sz="1600" b="1" dirty="0">
                    <a:solidFill>
                      <a:srgbClr val="002060"/>
                    </a:solidFill>
                    <a:latin typeface="Arial" panose="020B0604020202020204" pitchFamily="34" charset="0"/>
                    <a:cs typeface="Arial" panose="020B0604020202020204" pitchFamily="34" charset="0"/>
                  </a:rPr>
                  <a:t>skew quadrupoles </a:t>
                </a:r>
                <a:r>
                  <a:rPr lang="en-US" altLang="zh-CN" sz="1600" dirty="0">
                    <a:solidFill>
                      <a:srgbClr val="002060"/>
                    </a:solidFill>
                    <a:latin typeface="Arial" panose="020B0604020202020204" pitchFamily="34" charset="0"/>
                    <a:cs typeface="Arial" panose="020B0604020202020204" pitchFamily="34" charset="0"/>
                  </a:rPr>
                  <a:t>around IP. These quadrupoles could be located where the CS pairs are located in the LCC system. </a:t>
                </a:r>
                <a:endParaRPr kumimoji="0" lang="en-US" altLang="zh-CN" sz="1600"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039DE71C-1069-8469-95B9-12AF3C9F3321}"/>
                  </a:ext>
                </a:extLst>
              </p:cNvPr>
              <p:cNvSpPr txBox="1">
                <a:spLocks noRot="1" noChangeAspect="1" noMove="1" noResize="1" noEditPoints="1" noAdjustHandles="1" noChangeArrowheads="1" noChangeShapeType="1" noTextEdit="1"/>
              </p:cNvSpPr>
              <p:nvPr/>
            </p:nvSpPr>
            <p:spPr>
              <a:xfrm>
                <a:off x="666673" y="1224370"/>
                <a:ext cx="5147326" cy="1077218"/>
              </a:xfrm>
              <a:prstGeom prst="rect">
                <a:avLst/>
              </a:prstGeom>
              <a:blipFill>
                <a:blip r:embed="rId3"/>
                <a:stretch>
                  <a:fillRect l="-739" t="-1163" r="-739" b="-581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ABEB33E2-9A0C-D1DE-869C-49ED168B1FF4}"/>
              </a:ext>
            </a:extLst>
          </p:cNvPr>
          <p:cNvPicPr>
            <a:picLocks noChangeAspect="1"/>
          </p:cNvPicPr>
          <p:nvPr/>
        </p:nvPicPr>
        <p:blipFill>
          <a:blip r:embed="rId4"/>
          <a:stretch>
            <a:fillRect/>
          </a:stretch>
        </p:blipFill>
        <p:spPr>
          <a:xfrm>
            <a:off x="6289059" y="937490"/>
            <a:ext cx="5314350" cy="2025817"/>
          </a:xfrm>
          <a:prstGeom prst="rect">
            <a:avLst/>
          </a:prstGeom>
        </p:spPr>
      </p:pic>
      <p:pic>
        <p:nvPicPr>
          <p:cNvPr id="8" name="Picture 7">
            <a:extLst>
              <a:ext uri="{FF2B5EF4-FFF2-40B4-BE49-F238E27FC236}">
                <a16:creationId xmlns:a16="http://schemas.microsoft.com/office/drawing/2014/main" id="{0AC20820-DABF-4283-FB74-A56034FC80E1}"/>
              </a:ext>
            </a:extLst>
          </p:cNvPr>
          <p:cNvPicPr>
            <a:picLocks noChangeAspect="1"/>
          </p:cNvPicPr>
          <p:nvPr/>
        </p:nvPicPr>
        <p:blipFill>
          <a:blip r:embed="rId5"/>
          <a:stretch>
            <a:fillRect/>
          </a:stretch>
        </p:blipFill>
        <p:spPr>
          <a:xfrm>
            <a:off x="6342382" y="3171090"/>
            <a:ext cx="3746288" cy="3404237"/>
          </a:xfrm>
          <a:prstGeom prst="rect">
            <a:avLst/>
          </a:prstGeom>
        </p:spPr>
      </p:pic>
      <p:sp>
        <p:nvSpPr>
          <p:cNvPr id="12" name="TextBox 11">
            <a:extLst>
              <a:ext uri="{FF2B5EF4-FFF2-40B4-BE49-F238E27FC236}">
                <a16:creationId xmlns:a16="http://schemas.microsoft.com/office/drawing/2014/main" id="{4C92A90A-F05F-305A-EC17-7725F6217E3D}"/>
              </a:ext>
            </a:extLst>
          </p:cNvPr>
          <p:cNvSpPr txBox="1"/>
          <p:nvPr/>
        </p:nvSpPr>
        <p:spPr>
          <a:xfrm>
            <a:off x="606730" y="4657055"/>
            <a:ext cx="5482920" cy="984885"/>
          </a:xfrm>
          <a:prstGeom prst="rect">
            <a:avLst/>
          </a:prstGeom>
          <a:noFill/>
        </p:spPr>
        <p:txBody>
          <a:bodyPr wrap="square">
            <a:spAutoFit/>
          </a:bodyPr>
          <a:lstStyle/>
          <a:p>
            <a:r>
              <a:rPr kumimoji="0" lang="en-US" altLang="zh-CN"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Step 2: </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IR </a:t>
            </a:r>
            <a:r>
              <a:rPr lang="en-US" altLang="zh-CN" sz="1600" dirty="0" err="1">
                <a:solidFill>
                  <a:srgbClr val="002060"/>
                </a:solidFill>
                <a:latin typeface="Arial" panose="020B0604020202020204" pitchFamily="34" charset="0"/>
                <a:cs typeface="Arial" panose="020B0604020202020204" pitchFamily="34" charset="0"/>
              </a:rPr>
              <a:t>Monochrom</a:t>
            </a:r>
            <a:r>
              <a:rPr lang="en-US" altLang="zh-CN" sz="1600" dirty="0">
                <a:solidFill>
                  <a:srgbClr val="002060"/>
                </a:solidFill>
                <a:latin typeface="Arial" panose="020B0604020202020204" pitchFamily="34" charset="0"/>
                <a:cs typeface="Arial" panose="020B0604020202020204" pitchFamily="34" charset="0"/>
              </a:rPr>
              <a:t> </a:t>
            </a:r>
            <a:r>
              <a:rPr kumimoji="0" lang="en-US" altLang="zh-CN"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is implemented in the  four IPs  and global matching:</a:t>
            </a:r>
          </a:p>
          <a:p>
            <a:endPar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a:p>
            <a:pPr marL="285750" lvl="2" indent="-285750">
              <a:buFont typeface="Arial" panose="020B0604020202020204" pitchFamily="34" charset="0"/>
              <a:buChar char="•"/>
            </a:pPr>
            <a:endParaRPr kumimoji="0" lang="en-US" altLang="zh-CN" sz="1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p:txBody>
      </p:sp>
      <p:sp>
        <p:nvSpPr>
          <p:cNvPr id="13" name="TextBox 12">
            <a:extLst>
              <a:ext uri="{FF2B5EF4-FFF2-40B4-BE49-F238E27FC236}">
                <a16:creationId xmlns:a16="http://schemas.microsoft.com/office/drawing/2014/main" id="{FF16E409-39D3-15DC-27D3-D59627CD7652}"/>
              </a:ext>
            </a:extLst>
          </p:cNvPr>
          <p:cNvSpPr txBox="1"/>
          <p:nvPr/>
        </p:nvSpPr>
        <p:spPr>
          <a:xfrm>
            <a:off x="1119505" y="4944753"/>
            <a:ext cx="6093822" cy="1446550"/>
          </a:xfrm>
          <a:prstGeom prst="rect">
            <a:avLst/>
          </a:prstGeom>
          <a:noFill/>
        </p:spPr>
        <p:txBody>
          <a:bodyPr wrap="square">
            <a:spAutoFit/>
          </a:bodyPr>
          <a:lstStyle/>
          <a:p>
            <a:pPr lvl="2" indent="0"/>
            <a:endParaRPr kumimoji="0" lang="en-US" altLang="zh-CN"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endParaRPr>
          </a:p>
          <a:p>
            <a:pPr marL="285750" lvl="2" indent="-285750">
              <a:buFont typeface="Arial" panose="020B0604020202020204" pitchFamily="34" charset="0"/>
              <a:buChar char="•"/>
            </a:pP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LCCS chromaticity correction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Global arc </a:t>
            </a: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chromaticity correction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Tune correction</a:t>
            </a:r>
          </a:p>
          <a:p>
            <a:pPr marL="285750" lvl="2" indent="-285750">
              <a:buFont typeface="Arial" panose="020B0604020202020204" pitchFamily="34" charset="0"/>
              <a:buChar char="•"/>
            </a:pP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Emittance checks</a:t>
            </a:r>
            <a:r>
              <a:rPr kumimoji="0" lang="zh-CN" altLang="en-US"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a:t>
            </a:r>
            <a:r>
              <a:rPr kumimoji="0" lang="en-US" altLang="zh-CN"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and SR-RF strategy compensation</a:t>
            </a:r>
          </a:p>
          <a:p>
            <a:pPr marL="285750" lvl="2" indent="-285750">
              <a:buFont typeface="Arial" panose="020B0604020202020204" pitchFamily="34" charset="0"/>
              <a:buChar char="•"/>
            </a:pPr>
            <a:r>
              <a:rPr lang="en-US" altLang="zh-CN" sz="1400" dirty="0">
                <a:solidFill>
                  <a:srgbClr val="002060"/>
                </a:solidFill>
                <a:latin typeface="Arial" panose="020B0604020202020204" pitchFamily="34" charset="0"/>
                <a:cs typeface="Arial" panose="020B0604020202020204" pitchFamily="34" charset="0"/>
              </a:rPr>
              <a:t>Preliminary Tracking and DA calculations</a:t>
            </a:r>
            <a:endParaRPr lang="en-US" sz="1400" dirty="0"/>
          </a:p>
        </p:txBody>
      </p:sp>
      <p:sp>
        <p:nvSpPr>
          <p:cNvPr id="14" name="矩形 2">
            <a:extLst>
              <a:ext uri="{FF2B5EF4-FFF2-40B4-BE49-F238E27FC236}">
                <a16:creationId xmlns:a16="http://schemas.microsoft.com/office/drawing/2014/main" id="{A4CB5BC0-96E9-DAE7-4755-5D67B139B2BF}"/>
              </a:ext>
            </a:extLst>
          </p:cNvPr>
          <p:cNvSpPr/>
          <p:nvPr/>
        </p:nvSpPr>
        <p:spPr bwMode="auto">
          <a:xfrm>
            <a:off x="10431806" y="5380330"/>
            <a:ext cx="1375352" cy="400110"/>
          </a:xfrm>
          <a:prstGeom prst="rect">
            <a:avLst/>
          </a:prstGeom>
          <a:solidFill>
            <a:schemeClr val="bg1"/>
          </a:solidFill>
        </p:spPr>
        <p:txBody>
          <a:bodyPr wrap="square" lIns="91440" tIns="45720" rIns="91440" bIns="45720">
            <a:spAutoFit/>
          </a:bodyPr>
          <a:lstStyle/>
          <a:p>
            <a:r>
              <a:rPr lang="en-US" sz="2000" b="1" dirty="0">
                <a:solidFill>
                  <a:schemeClr val="accent5">
                    <a:lumMod val="75000"/>
                  </a:schemeClr>
                </a:solidFill>
              </a:rPr>
              <a:t>WEPR21</a:t>
            </a:r>
            <a:endParaRPr lang="zh-CN" altLang="en-US" sz="2000" b="0" cap="none" spc="0" dirty="0">
              <a:ln w="0"/>
              <a:solidFill>
                <a:schemeClr val="accent5">
                  <a:lumMod val="75000"/>
                </a:schemeClr>
              </a:solidFill>
              <a:effectLst>
                <a:outerShdw blurRad="38100" dist="19050" dir="2700000" algn="tl" rotWithShape="0">
                  <a:schemeClr val="dk1">
                    <a:alpha val="40000"/>
                  </a:schemeClr>
                </a:outerShdw>
              </a:effectLst>
            </a:endParaRPr>
          </a:p>
        </p:txBody>
      </p:sp>
      <p:sp>
        <p:nvSpPr>
          <p:cNvPr id="9" name="Rectangle 11">
            <a:extLst>
              <a:ext uri="{FF2B5EF4-FFF2-40B4-BE49-F238E27FC236}">
                <a16:creationId xmlns:a16="http://schemas.microsoft.com/office/drawing/2014/main" id="{4D0957D6-5562-2BE9-4840-37083D8204F6}"/>
              </a:ext>
            </a:extLst>
          </p:cNvPr>
          <p:cNvSpPr/>
          <p:nvPr/>
        </p:nvSpPr>
        <p:spPr>
          <a:xfrm>
            <a:off x="2054053" y="226766"/>
            <a:ext cx="8470011" cy="523220"/>
          </a:xfrm>
          <a:prstGeom prst="rect">
            <a:avLst/>
          </a:prstGeom>
        </p:spPr>
        <p:txBody>
          <a:bodyPr wrap="none">
            <a:spAutoFit/>
          </a:bodyPr>
          <a:lstStyle/>
          <a:p>
            <a:pPr lvl="0" algn="ctr"/>
            <a:r>
              <a:rPr lang="en-GB" sz="2800" b="1" kern="1200" dirty="0">
                <a:solidFill>
                  <a:srgbClr val="2C7C9F"/>
                </a:solidFill>
                <a:latin typeface="Arial" charset="0"/>
                <a:ea typeface="ＭＳ Ｐゴシック" charset="0"/>
                <a:cs typeface="Arial" panose="020B0604020202020204" pitchFamily="34" charset="0"/>
              </a:rPr>
              <a:t>V-</a:t>
            </a:r>
            <a:r>
              <a:rPr lang="en-GB" sz="2800" b="1" kern="1200" dirty="0" err="1">
                <a:solidFill>
                  <a:srgbClr val="2C7C9F"/>
                </a:solidFill>
                <a:latin typeface="Arial" charset="0"/>
                <a:ea typeface="ＭＳ Ｐゴシック" charset="0"/>
                <a:cs typeface="Arial" panose="020B0604020202020204" pitchFamily="34" charset="0"/>
              </a:rPr>
              <a:t>Monochrom</a:t>
            </a:r>
            <a:r>
              <a:rPr lang="en-GB" sz="2800" b="1" kern="1200" dirty="0">
                <a:solidFill>
                  <a:srgbClr val="2C7C9F"/>
                </a:solidFill>
                <a:latin typeface="Arial" charset="0"/>
                <a:ea typeface="ＭＳ Ｐゴシック" charset="0"/>
                <a:cs typeface="Arial" panose="020B0604020202020204" pitchFamily="34" charset="0"/>
              </a:rPr>
              <a:t> Implementation in FCC-</a:t>
            </a:r>
            <a:r>
              <a:rPr lang="en-GB" sz="2800" b="1" kern="1200" dirty="0" err="1">
                <a:solidFill>
                  <a:srgbClr val="2C7C9F"/>
                </a:solidFill>
                <a:latin typeface="Arial" charset="0"/>
                <a:ea typeface="ＭＳ Ｐゴシック" charset="0"/>
                <a:cs typeface="Arial" panose="020B0604020202020204" pitchFamily="34" charset="0"/>
              </a:rPr>
              <a:t>ee</a:t>
            </a:r>
            <a:r>
              <a:rPr lang="en-GB" sz="2800" b="1" kern="1200" dirty="0">
                <a:solidFill>
                  <a:srgbClr val="2C7C9F"/>
                </a:solidFill>
                <a:latin typeface="Arial" charset="0"/>
                <a:ea typeface="ＭＳ Ｐゴシック" charset="0"/>
                <a:cs typeface="Arial" panose="020B0604020202020204" pitchFamily="34" charset="0"/>
              </a:rPr>
              <a:t> GHC IR</a:t>
            </a:r>
            <a:endParaRPr lang="fr-FR" sz="2800" dirty="0"/>
          </a:p>
        </p:txBody>
      </p:sp>
      <p:sp>
        <p:nvSpPr>
          <p:cNvPr id="4" name="CuadroTexto 21">
            <a:extLst>
              <a:ext uri="{FF2B5EF4-FFF2-40B4-BE49-F238E27FC236}">
                <a16:creationId xmlns:a16="http://schemas.microsoft.com/office/drawing/2014/main" id="{E968D0DF-72C8-1B09-06F6-D825F2233A15}"/>
              </a:ext>
            </a:extLst>
          </p:cNvPr>
          <p:cNvSpPr txBox="1">
            <a:spLocks noChangeArrowheads="1"/>
          </p:cNvSpPr>
          <p:nvPr/>
        </p:nvSpPr>
        <p:spPr bwMode="auto">
          <a:xfrm>
            <a:off x="3567007" y="3054905"/>
            <a:ext cx="186963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fr-FR" sz="1400" dirty="0">
                <a:solidFill>
                  <a:srgbClr val="C00000"/>
                </a:solidFill>
                <a:latin typeface="Times New Roman" panose="02020603050405020304" pitchFamily="18" charset="0"/>
                <a:cs typeface="Times New Roman" panose="02020603050405020304" pitchFamily="18" charset="0"/>
              </a:rPr>
              <a:t>Inspired in </a:t>
            </a:r>
            <a:r>
              <a:rPr lang="en-GB" altLang="fr-FR" sz="1400" b="1" dirty="0">
                <a:solidFill>
                  <a:srgbClr val="C00000"/>
                </a:solidFill>
                <a:latin typeface="Times New Roman" panose="02020603050405020304" pitchFamily="18" charset="0"/>
                <a:cs typeface="Times New Roman" panose="02020603050405020304" pitchFamily="18" charset="0"/>
              </a:rPr>
              <a:t>Local Chromaticity Correction </a:t>
            </a:r>
            <a:r>
              <a:rPr lang="en-GB" altLang="fr-FR" sz="1400" dirty="0">
                <a:solidFill>
                  <a:srgbClr val="C00000"/>
                </a:solidFill>
                <a:latin typeface="Times New Roman" panose="02020603050405020304" pitchFamily="18" charset="0"/>
                <a:cs typeface="Times New Roman" panose="02020603050405020304" pitchFamily="18" charset="0"/>
              </a:rPr>
              <a:t>(LCC) IR optics solenoid compensation scheme</a:t>
            </a:r>
            <a:endParaRPr lang="en-GB" altLang="fr-FR" sz="1400" dirty="0">
              <a:solidFill>
                <a:srgbClr val="262699"/>
              </a:solidFill>
              <a:latin typeface="Times New Roman" panose="02020603050405020304" pitchFamily="18" charset="0"/>
              <a:cs typeface="Times New Roman" panose="02020603050405020304" pitchFamily="18" charset="0"/>
            </a:endParaRPr>
          </a:p>
        </p:txBody>
      </p:sp>
      <p:pic>
        <p:nvPicPr>
          <p:cNvPr id="5" name="图片 4" descr="图表, 直方图&#10;&#10;描述已自动生成">
            <a:extLst>
              <a:ext uri="{FF2B5EF4-FFF2-40B4-BE49-F238E27FC236}">
                <a16:creationId xmlns:a16="http://schemas.microsoft.com/office/drawing/2014/main" id="{13E74680-BE9F-9324-2547-5A7DE6AF4F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109" y="2344181"/>
            <a:ext cx="2864898" cy="2288887"/>
          </a:xfrm>
          <a:prstGeom prst="rect">
            <a:avLst/>
          </a:prstGeom>
        </p:spPr>
      </p:pic>
    </p:spTree>
    <p:extLst>
      <p:ext uri="{BB962C8B-B14F-4D97-AF65-F5344CB8AC3E}">
        <p14:creationId xmlns:p14="http://schemas.microsoft.com/office/powerpoint/2010/main" val="144449784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DB8EDB-CAB8-FF4C-2B53-B112B23E3223}"/>
              </a:ext>
            </a:extLst>
          </p:cNvPr>
          <p:cNvSpPr>
            <a:spLocks noGrp="1"/>
          </p:cNvSpPr>
          <p:nvPr>
            <p:ph type="sldNum" sz="quarter" idx="12"/>
          </p:nvPr>
        </p:nvSpPr>
        <p:spPr/>
        <p:txBody>
          <a:bodyPr/>
          <a:lstStyle/>
          <a:p>
            <a:fld id="{10C94CE8-38CE-4431-96C9-C03853E577E3}" type="slidenum">
              <a:rPr lang="zh-CN" altLang="en-US" smtClean="0"/>
              <a:t>15</a:t>
            </a:fld>
            <a:endParaRPr lang="zh-CN" altLang="en-US"/>
          </a:p>
        </p:txBody>
      </p:sp>
      <p:pic>
        <p:nvPicPr>
          <p:cNvPr id="4" name="图片 6" descr="图表, 直方图&#10;&#10;描述已自动生成">
            <a:extLst>
              <a:ext uri="{FF2B5EF4-FFF2-40B4-BE49-F238E27FC236}">
                <a16:creationId xmlns:a16="http://schemas.microsoft.com/office/drawing/2014/main" id="{599D7756-6A11-123B-5AA7-83F46C528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573" y="1867102"/>
            <a:ext cx="4903466" cy="3922772"/>
          </a:xfrm>
          <a:prstGeom prst="rect">
            <a:avLst/>
          </a:prstGeom>
        </p:spPr>
      </p:pic>
      <p:sp>
        <p:nvSpPr>
          <p:cNvPr id="6" name="TextBox 13">
            <a:extLst>
              <a:ext uri="{FF2B5EF4-FFF2-40B4-BE49-F238E27FC236}">
                <a16:creationId xmlns:a16="http://schemas.microsoft.com/office/drawing/2014/main" id="{34C45286-CCF1-2087-3718-D9284783B3F1}"/>
              </a:ext>
            </a:extLst>
          </p:cNvPr>
          <p:cNvSpPr txBox="1"/>
          <p:nvPr/>
        </p:nvSpPr>
        <p:spPr>
          <a:xfrm>
            <a:off x="6426388" y="1634299"/>
            <a:ext cx="461854" cy="338554"/>
          </a:xfrm>
          <a:prstGeom prst="rect">
            <a:avLst/>
          </a:prstGeom>
          <a:noFill/>
        </p:spPr>
        <p:txBody>
          <a:bodyPr wrap="square" rtlCol="0">
            <a:spAutoFit/>
          </a:bodyPr>
          <a:lstStyle/>
          <a:p>
            <a:r>
              <a:rPr lang="en-US" sz="1600" b="1" dirty="0">
                <a:solidFill>
                  <a:srgbClr val="0070C0"/>
                </a:solidFill>
              </a:rPr>
              <a:t>e</a:t>
            </a:r>
            <a:r>
              <a:rPr lang="en-US" sz="1600" b="1" baseline="30000" dirty="0">
                <a:solidFill>
                  <a:srgbClr val="0070C0"/>
                </a:solidFill>
              </a:rPr>
              <a:t>+</a:t>
            </a:r>
          </a:p>
        </p:txBody>
      </p:sp>
      <p:sp>
        <p:nvSpPr>
          <p:cNvPr id="9" name="Flecha derecha 18">
            <a:extLst>
              <a:ext uri="{FF2B5EF4-FFF2-40B4-BE49-F238E27FC236}">
                <a16:creationId xmlns:a16="http://schemas.microsoft.com/office/drawing/2014/main" id="{BD77A7F3-B04C-B97E-79BA-2B1E2D4999B7}"/>
              </a:ext>
            </a:extLst>
          </p:cNvPr>
          <p:cNvSpPr>
            <a:spLocks noChangeArrowheads="1"/>
          </p:cNvSpPr>
          <p:nvPr/>
        </p:nvSpPr>
        <p:spPr bwMode="auto">
          <a:xfrm flipV="1">
            <a:off x="6437884" y="1956380"/>
            <a:ext cx="349426" cy="189922"/>
          </a:xfrm>
          <a:prstGeom prst="rightArrow">
            <a:avLst>
              <a:gd name="adj1" fmla="val 50000"/>
              <a:gd name="adj2" fmla="val 49940"/>
            </a:avLst>
          </a:prstGeom>
          <a:solidFill>
            <a:schemeClr val="tx2">
              <a:lumMod val="25000"/>
              <a:lumOff val="75000"/>
            </a:schemeClr>
          </a:solidFill>
          <a:ln w="9525">
            <a:solidFill>
              <a:schemeClr val="tx2">
                <a:lumMod val="50000"/>
                <a:lumOff val="50000"/>
              </a:schemeClr>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7"/>
          </a:p>
        </p:txBody>
      </p:sp>
      <p:cxnSp>
        <p:nvCxnSpPr>
          <p:cNvPr id="10" name="直接箭头连接符 25">
            <a:extLst>
              <a:ext uri="{FF2B5EF4-FFF2-40B4-BE49-F238E27FC236}">
                <a16:creationId xmlns:a16="http://schemas.microsoft.com/office/drawing/2014/main" id="{C81E7163-73DD-DB72-B40D-09C79E29C40F}"/>
              </a:ext>
            </a:extLst>
          </p:cNvPr>
          <p:cNvCxnSpPr>
            <a:cxnSpLocks/>
          </p:cNvCxnSpPr>
          <p:nvPr/>
        </p:nvCxnSpPr>
        <p:spPr>
          <a:xfrm flipH="1">
            <a:off x="8933879" y="3121242"/>
            <a:ext cx="1811499" cy="0"/>
          </a:xfrm>
          <a:prstGeom prst="straightConnector1">
            <a:avLst/>
          </a:prstGeom>
          <a:ln w="28575">
            <a:solidFill>
              <a:srgbClr val="00B050"/>
            </a:solidFill>
            <a:tailEnd type="triangle"/>
          </a:ln>
        </p:spPr>
        <p:style>
          <a:lnRef idx="1">
            <a:schemeClr val="accent5"/>
          </a:lnRef>
          <a:fillRef idx="0">
            <a:schemeClr val="accent5"/>
          </a:fillRef>
          <a:effectRef idx="0">
            <a:schemeClr val="accent5"/>
          </a:effectRef>
          <a:fontRef idx="minor">
            <a:schemeClr val="tx1"/>
          </a:fontRef>
        </p:style>
      </p:cxnSp>
      <p:cxnSp>
        <p:nvCxnSpPr>
          <p:cNvPr id="11" name="直接箭头连接符 25">
            <a:extLst>
              <a:ext uri="{FF2B5EF4-FFF2-40B4-BE49-F238E27FC236}">
                <a16:creationId xmlns:a16="http://schemas.microsoft.com/office/drawing/2014/main" id="{03D9F026-3BCD-5CBC-293E-EB4E0292B892}"/>
              </a:ext>
            </a:extLst>
          </p:cNvPr>
          <p:cNvCxnSpPr>
            <a:cxnSpLocks/>
          </p:cNvCxnSpPr>
          <p:nvPr/>
        </p:nvCxnSpPr>
        <p:spPr>
          <a:xfrm flipH="1" flipV="1">
            <a:off x="8933879" y="3229439"/>
            <a:ext cx="1811499" cy="269386"/>
          </a:xfrm>
          <a:prstGeom prst="straightConnector1">
            <a:avLst/>
          </a:prstGeom>
          <a:ln w="28575">
            <a:solidFill>
              <a:srgbClr val="0000FF"/>
            </a:solidFill>
            <a:tailEnd type="triangle"/>
          </a:ln>
        </p:spPr>
        <p:style>
          <a:lnRef idx="1">
            <a:schemeClr val="accent5"/>
          </a:lnRef>
          <a:fillRef idx="0">
            <a:schemeClr val="accent5"/>
          </a:fillRef>
          <a:effectRef idx="0">
            <a:schemeClr val="accent5"/>
          </a:effectRef>
          <a:fontRef idx="minor">
            <a:schemeClr val="tx1"/>
          </a:fontRef>
        </p:style>
      </p:cxnSp>
      <p:sp>
        <p:nvSpPr>
          <p:cNvPr id="14" name="Rectangle 3">
            <a:extLst>
              <a:ext uri="{FF2B5EF4-FFF2-40B4-BE49-F238E27FC236}">
                <a16:creationId xmlns:a16="http://schemas.microsoft.com/office/drawing/2014/main" id="{443E1C91-9E43-3B9E-AFA0-D344DAD3FD14}"/>
              </a:ext>
            </a:extLst>
          </p:cNvPr>
          <p:cNvSpPr/>
          <p:nvPr/>
        </p:nvSpPr>
        <p:spPr>
          <a:xfrm>
            <a:off x="10745378" y="3012250"/>
            <a:ext cx="1642249" cy="338554"/>
          </a:xfrm>
          <a:prstGeom prst="rect">
            <a:avLst/>
          </a:prstGeom>
        </p:spPr>
        <p:txBody>
          <a:bodyPr wrap="square">
            <a:spAutoFit/>
          </a:bodyPr>
          <a:lstStyle/>
          <a:p>
            <a:r>
              <a:rPr lang="en-GB" altLang="fr-FR" sz="1600" b="1" i="1" dirty="0">
                <a:solidFill>
                  <a:srgbClr val="00B050"/>
                </a:solidFill>
              </a:rPr>
              <a:t>D*</a:t>
            </a:r>
            <a:r>
              <a:rPr lang="en-GB" altLang="fr-FR" sz="1600" b="1" i="1" baseline="-25000" dirty="0">
                <a:solidFill>
                  <a:srgbClr val="00B050"/>
                </a:solidFill>
              </a:rPr>
              <a:t>x</a:t>
            </a:r>
            <a:r>
              <a:rPr lang="en-GB" altLang="fr-FR" sz="1600" b="1" i="1" dirty="0">
                <a:solidFill>
                  <a:srgbClr val="00B050"/>
                </a:solidFill>
              </a:rPr>
              <a:t>= 0.105 m</a:t>
            </a:r>
            <a:endParaRPr lang="en-US" sz="1600" b="1" i="1" dirty="0">
              <a:solidFill>
                <a:srgbClr val="00B050"/>
              </a:solidFill>
            </a:endParaRPr>
          </a:p>
        </p:txBody>
      </p:sp>
      <p:sp>
        <p:nvSpPr>
          <p:cNvPr id="15" name="Rectangle 3">
            <a:extLst>
              <a:ext uri="{FF2B5EF4-FFF2-40B4-BE49-F238E27FC236}">
                <a16:creationId xmlns:a16="http://schemas.microsoft.com/office/drawing/2014/main" id="{06E76793-0DFA-4420-AB08-5D47C672D30E}"/>
              </a:ext>
            </a:extLst>
          </p:cNvPr>
          <p:cNvSpPr/>
          <p:nvPr/>
        </p:nvSpPr>
        <p:spPr>
          <a:xfrm>
            <a:off x="10745377" y="3342833"/>
            <a:ext cx="1642249" cy="338554"/>
          </a:xfrm>
          <a:prstGeom prst="rect">
            <a:avLst/>
          </a:prstGeom>
        </p:spPr>
        <p:txBody>
          <a:bodyPr wrap="square">
            <a:spAutoFit/>
          </a:bodyPr>
          <a:lstStyle/>
          <a:p>
            <a:r>
              <a:rPr lang="en-GB" altLang="fr-FR" sz="1600" b="1" i="1" dirty="0">
                <a:solidFill>
                  <a:srgbClr val="0000FF"/>
                </a:solidFill>
              </a:rPr>
              <a:t>D*</a:t>
            </a:r>
            <a:r>
              <a:rPr lang="en-GB" altLang="fr-FR" sz="1600" b="1" i="1" baseline="-25000" dirty="0">
                <a:solidFill>
                  <a:srgbClr val="0000FF"/>
                </a:solidFill>
              </a:rPr>
              <a:t>y</a:t>
            </a:r>
            <a:r>
              <a:rPr lang="en-GB" altLang="fr-FR" sz="1600" b="1" i="1" dirty="0">
                <a:solidFill>
                  <a:srgbClr val="0000FF"/>
                </a:solidFill>
              </a:rPr>
              <a:t>= 0.001 m</a:t>
            </a:r>
            <a:endParaRPr lang="en-US" sz="1600" b="1" i="1" dirty="0">
              <a:solidFill>
                <a:srgbClr val="0000FF"/>
              </a:solidFill>
            </a:endParaRPr>
          </a:p>
        </p:txBody>
      </p:sp>
      <p:sp>
        <p:nvSpPr>
          <p:cNvPr id="16" name="Rectangle 3">
            <a:extLst>
              <a:ext uri="{FF2B5EF4-FFF2-40B4-BE49-F238E27FC236}">
                <a16:creationId xmlns:a16="http://schemas.microsoft.com/office/drawing/2014/main" id="{7FAB8DAE-B074-0BB3-EFD6-7233C2C67109}"/>
              </a:ext>
            </a:extLst>
          </p:cNvPr>
          <p:cNvSpPr/>
          <p:nvPr/>
        </p:nvSpPr>
        <p:spPr>
          <a:xfrm>
            <a:off x="10772727" y="2359391"/>
            <a:ext cx="1642249" cy="646331"/>
          </a:xfrm>
          <a:prstGeom prst="rect">
            <a:avLst/>
          </a:prstGeom>
        </p:spPr>
        <p:txBody>
          <a:bodyPr wrap="square">
            <a:spAutoFit/>
          </a:bodyPr>
          <a:lstStyle/>
          <a:p>
            <a:r>
              <a:rPr lang="en-GB" altLang="fr-FR" b="1" i="1" dirty="0">
                <a:solidFill>
                  <a:schemeClr val="tx1"/>
                </a:solidFill>
              </a:rPr>
              <a:t>𝛽*</a:t>
            </a:r>
            <a:r>
              <a:rPr lang="en-GB" altLang="fr-FR" b="1" i="1" baseline="-25000" dirty="0">
                <a:solidFill>
                  <a:schemeClr val="tx1"/>
                </a:solidFill>
              </a:rPr>
              <a:t>x</a:t>
            </a:r>
            <a:r>
              <a:rPr lang="en-GB" altLang="fr-FR" b="1" i="1" dirty="0">
                <a:solidFill>
                  <a:schemeClr val="tx1"/>
                </a:solidFill>
              </a:rPr>
              <a:t>= 90 mm</a:t>
            </a:r>
          </a:p>
          <a:p>
            <a:r>
              <a:rPr lang="en-GB" altLang="fr-FR" b="1" i="1" dirty="0">
                <a:solidFill>
                  <a:srgbClr val="FF0000"/>
                </a:solidFill>
              </a:rPr>
              <a:t>𝛽*</a:t>
            </a:r>
            <a:r>
              <a:rPr lang="en-GB" altLang="fr-FR" b="1" i="1" baseline="-25000" dirty="0">
                <a:solidFill>
                  <a:srgbClr val="FF0000"/>
                </a:solidFill>
              </a:rPr>
              <a:t>y</a:t>
            </a:r>
            <a:r>
              <a:rPr lang="en-GB" altLang="fr-FR" b="1" i="1" dirty="0">
                <a:solidFill>
                  <a:srgbClr val="FF0000"/>
                </a:solidFill>
              </a:rPr>
              <a:t>= 1 mm</a:t>
            </a:r>
          </a:p>
        </p:txBody>
      </p:sp>
      <p:pic>
        <p:nvPicPr>
          <p:cNvPr id="23" name="Picture 22">
            <a:extLst>
              <a:ext uri="{FF2B5EF4-FFF2-40B4-BE49-F238E27FC236}">
                <a16:creationId xmlns:a16="http://schemas.microsoft.com/office/drawing/2014/main" id="{3049266C-93DC-7793-482F-E1790D164292}"/>
              </a:ext>
            </a:extLst>
          </p:cNvPr>
          <p:cNvPicPr>
            <a:picLocks noChangeAspect="1"/>
          </p:cNvPicPr>
          <p:nvPr/>
        </p:nvPicPr>
        <p:blipFill>
          <a:blip r:embed="rId4"/>
          <a:stretch>
            <a:fillRect/>
          </a:stretch>
        </p:blipFill>
        <p:spPr>
          <a:xfrm>
            <a:off x="808397" y="928921"/>
            <a:ext cx="4216945" cy="2244840"/>
          </a:xfrm>
          <a:prstGeom prst="rect">
            <a:avLst/>
          </a:prstGeom>
        </p:spPr>
      </p:pic>
      <p:pic>
        <p:nvPicPr>
          <p:cNvPr id="24" name="Picture 23">
            <a:extLst>
              <a:ext uri="{FF2B5EF4-FFF2-40B4-BE49-F238E27FC236}">
                <a16:creationId xmlns:a16="http://schemas.microsoft.com/office/drawing/2014/main" id="{A23EC817-30F0-ADCA-9D08-657D035BB30F}"/>
              </a:ext>
            </a:extLst>
          </p:cNvPr>
          <p:cNvPicPr>
            <a:picLocks noChangeAspect="1"/>
          </p:cNvPicPr>
          <p:nvPr/>
        </p:nvPicPr>
        <p:blipFill>
          <a:blip r:embed="rId5"/>
          <a:stretch>
            <a:fillRect/>
          </a:stretch>
        </p:blipFill>
        <p:spPr>
          <a:xfrm>
            <a:off x="856264" y="4830908"/>
            <a:ext cx="4216944" cy="1809693"/>
          </a:xfrm>
          <a:prstGeom prst="rect">
            <a:avLst/>
          </a:prstGeom>
        </p:spPr>
      </p:pic>
      <p:pic>
        <p:nvPicPr>
          <p:cNvPr id="25" name="Picture 24">
            <a:extLst>
              <a:ext uri="{FF2B5EF4-FFF2-40B4-BE49-F238E27FC236}">
                <a16:creationId xmlns:a16="http://schemas.microsoft.com/office/drawing/2014/main" id="{24688275-F057-F3FB-8146-D5A2DA50625D}"/>
              </a:ext>
            </a:extLst>
          </p:cNvPr>
          <p:cNvPicPr>
            <a:picLocks noChangeAspect="1"/>
          </p:cNvPicPr>
          <p:nvPr/>
        </p:nvPicPr>
        <p:blipFill>
          <a:blip r:embed="rId6"/>
          <a:stretch>
            <a:fillRect/>
          </a:stretch>
        </p:blipFill>
        <p:spPr>
          <a:xfrm>
            <a:off x="785602" y="3226279"/>
            <a:ext cx="4287606" cy="1480721"/>
          </a:xfrm>
          <a:prstGeom prst="rect">
            <a:avLst/>
          </a:prstGeom>
        </p:spPr>
      </p:pic>
      <p:sp>
        <p:nvSpPr>
          <p:cNvPr id="26" name="Left Brace 25">
            <a:extLst>
              <a:ext uri="{FF2B5EF4-FFF2-40B4-BE49-F238E27FC236}">
                <a16:creationId xmlns:a16="http://schemas.microsoft.com/office/drawing/2014/main" id="{D33D4A68-6EA5-EE6F-EA0D-32C473C18752}"/>
              </a:ext>
            </a:extLst>
          </p:cNvPr>
          <p:cNvSpPr/>
          <p:nvPr/>
        </p:nvSpPr>
        <p:spPr>
          <a:xfrm>
            <a:off x="587829" y="928921"/>
            <a:ext cx="268435" cy="3778079"/>
          </a:xfrm>
          <a:prstGeom prst="lef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Left Brace 27">
            <a:extLst>
              <a:ext uri="{FF2B5EF4-FFF2-40B4-BE49-F238E27FC236}">
                <a16:creationId xmlns:a16="http://schemas.microsoft.com/office/drawing/2014/main" id="{70C3C5EC-8B63-88CF-CD5A-A9A286255803}"/>
              </a:ext>
            </a:extLst>
          </p:cNvPr>
          <p:cNvSpPr/>
          <p:nvPr/>
        </p:nvSpPr>
        <p:spPr>
          <a:xfrm>
            <a:off x="587829" y="4830908"/>
            <a:ext cx="197773" cy="1809693"/>
          </a:xfrm>
          <a:prstGeom prst="leftBrace">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0487F115-DC49-C3F7-9F84-416BC1AFD8BC}"/>
              </a:ext>
            </a:extLst>
          </p:cNvPr>
          <p:cNvSpPr txBox="1"/>
          <p:nvPr/>
        </p:nvSpPr>
        <p:spPr>
          <a:xfrm>
            <a:off x="104826" y="2642918"/>
            <a:ext cx="617220" cy="369332"/>
          </a:xfrm>
          <a:prstGeom prst="rect">
            <a:avLst/>
          </a:prstGeom>
          <a:noFill/>
        </p:spPr>
        <p:txBody>
          <a:bodyPr wrap="square">
            <a:spAutoFit/>
          </a:bodyPr>
          <a:lstStyle/>
          <a:p>
            <a:r>
              <a:rPr lang="en-GB" altLang="fr-FR" sz="1800" b="1" i="1" dirty="0">
                <a:solidFill>
                  <a:srgbClr val="00B050"/>
                </a:solidFill>
              </a:rPr>
              <a:t>D*</a:t>
            </a:r>
            <a:r>
              <a:rPr lang="en-GB" altLang="fr-FR" sz="1800" b="1" i="1" baseline="-25000" dirty="0">
                <a:solidFill>
                  <a:srgbClr val="00B050"/>
                </a:solidFill>
              </a:rPr>
              <a:t>x</a:t>
            </a:r>
            <a:endParaRPr lang="en-US" dirty="0"/>
          </a:p>
        </p:txBody>
      </p:sp>
      <p:sp>
        <p:nvSpPr>
          <p:cNvPr id="32" name="TextBox 31">
            <a:extLst>
              <a:ext uri="{FF2B5EF4-FFF2-40B4-BE49-F238E27FC236}">
                <a16:creationId xmlns:a16="http://schemas.microsoft.com/office/drawing/2014/main" id="{66E7CAE0-608C-A1D3-AAD9-7E1BF23E73F0}"/>
              </a:ext>
            </a:extLst>
          </p:cNvPr>
          <p:cNvSpPr txBox="1"/>
          <p:nvPr/>
        </p:nvSpPr>
        <p:spPr>
          <a:xfrm>
            <a:off x="84388" y="5550222"/>
            <a:ext cx="771876" cy="369332"/>
          </a:xfrm>
          <a:prstGeom prst="rect">
            <a:avLst/>
          </a:prstGeom>
          <a:noFill/>
        </p:spPr>
        <p:txBody>
          <a:bodyPr wrap="square">
            <a:spAutoFit/>
          </a:bodyPr>
          <a:lstStyle/>
          <a:p>
            <a:r>
              <a:rPr lang="en-GB" altLang="fr-FR" sz="1800" b="1" i="1" dirty="0">
                <a:solidFill>
                  <a:srgbClr val="0000FF"/>
                </a:solidFill>
              </a:rPr>
              <a:t>D*</a:t>
            </a:r>
            <a:r>
              <a:rPr lang="en-GB" altLang="fr-FR" sz="1800" b="1" i="1" baseline="-25000" dirty="0">
                <a:solidFill>
                  <a:srgbClr val="0000FF"/>
                </a:solidFill>
              </a:rPr>
              <a:t>y</a:t>
            </a:r>
            <a:endParaRPr lang="en-US" dirty="0"/>
          </a:p>
        </p:txBody>
      </p:sp>
      <p:sp>
        <p:nvSpPr>
          <p:cNvPr id="7" name="Rectangle 11">
            <a:extLst>
              <a:ext uri="{FF2B5EF4-FFF2-40B4-BE49-F238E27FC236}">
                <a16:creationId xmlns:a16="http://schemas.microsoft.com/office/drawing/2014/main" id="{E4C13FD9-7B51-5FB8-A708-8132C36E0876}"/>
              </a:ext>
            </a:extLst>
          </p:cNvPr>
          <p:cNvSpPr/>
          <p:nvPr/>
        </p:nvSpPr>
        <p:spPr>
          <a:xfrm>
            <a:off x="1949941" y="199848"/>
            <a:ext cx="8729697" cy="523220"/>
          </a:xfrm>
          <a:prstGeom prst="rect">
            <a:avLst/>
          </a:prstGeom>
        </p:spPr>
        <p:txBody>
          <a:bodyPr wrap="none">
            <a:spAutoFit/>
          </a:bodyPr>
          <a:lstStyle/>
          <a:p>
            <a:pPr lvl="0" algn="ctr"/>
            <a:r>
              <a:rPr lang="en-GB" sz="2800" b="1" kern="1200" dirty="0">
                <a:solidFill>
                  <a:srgbClr val="2C7C9F"/>
                </a:solidFill>
                <a:latin typeface="Arial" charset="0"/>
                <a:ea typeface="ＭＳ Ｐゴシック" charset="0"/>
                <a:cs typeface="Arial" panose="020B0604020202020204" pitchFamily="34" charset="0"/>
              </a:rPr>
              <a:t>HV-</a:t>
            </a:r>
            <a:r>
              <a:rPr lang="en-GB" sz="2800" b="1" kern="1200" dirty="0" err="1">
                <a:solidFill>
                  <a:srgbClr val="2C7C9F"/>
                </a:solidFill>
                <a:latin typeface="Arial" charset="0"/>
                <a:ea typeface="ＭＳ Ｐゴシック" charset="0"/>
                <a:cs typeface="Arial" panose="020B0604020202020204" pitchFamily="34" charset="0"/>
              </a:rPr>
              <a:t>Monochrom</a:t>
            </a:r>
            <a:r>
              <a:rPr lang="en-GB" sz="2800" b="1" kern="1200" dirty="0">
                <a:solidFill>
                  <a:srgbClr val="2C7C9F"/>
                </a:solidFill>
                <a:latin typeface="Arial" charset="0"/>
                <a:ea typeface="ＭＳ Ｐゴシック" charset="0"/>
                <a:cs typeface="Arial" panose="020B0604020202020204" pitchFamily="34" charset="0"/>
              </a:rPr>
              <a:t> Implementation in FCC-</a:t>
            </a:r>
            <a:r>
              <a:rPr lang="en-GB" sz="2800" b="1" kern="1200" dirty="0" err="1">
                <a:solidFill>
                  <a:srgbClr val="2C7C9F"/>
                </a:solidFill>
                <a:latin typeface="Arial" charset="0"/>
                <a:ea typeface="ＭＳ Ｐゴシック" charset="0"/>
                <a:cs typeface="Arial" panose="020B0604020202020204" pitchFamily="34" charset="0"/>
              </a:rPr>
              <a:t>ee</a:t>
            </a:r>
            <a:r>
              <a:rPr lang="en-GB" sz="2800" b="1" kern="1200" dirty="0">
                <a:solidFill>
                  <a:srgbClr val="2C7C9F"/>
                </a:solidFill>
                <a:latin typeface="Arial" charset="0"/>
                <a:ea typeface="ＭＳ Ｐゴシック" charset="0"/>
                <a:cs typeface="Arial" panose="020B0604020202020204" pitchFamily="34" charset="0"/>
              </a:rPr>
              <a:t> GHC IR</a:t>
            </a:r>
            <a:endParaRPr lang="fr-FR" sz="2800" dirty="0"/>
          </a:p>
        </p:txBody>
      </p:sp>
      <p:sp>
        <p:nvSpPr>
          <p:cNvPr id="2" name="矩形 2">
            <a:extLst>
              <a:ext uri="{FF2B5EF4-FFF2-40B4-BE49-F238E27FC236}">
                <a16:creationId xmlns:a16="http://schemas.microsoft.com/office/drawing/2014/main" id="{1F7C4125-C989-2630-182F-2A9CF3A7D072}"/>
              </a:ext>
            </a:extLst>
          </p:cNvPr>
          <p:cNvSpPr/>
          <p:nvPr/>
        </p:nvSpPr>
        <p:spPr bwMode="auto">
          <a:xfrm>
            <a:off x="10454884" y="5901185"/>
            <a:ext cx="1375352" cy="400110"/>
          </a:xfrm>
          <a:prstGeom prst="rect">
            <a:avLst/>
          </a:prstGeom>
          <a:solidFill>
            <a:schemeClr val="bg1"/>
          </a:solidFill>
        </p:spPr>
        <p:txBody>
          <a:bodyPr wrap="square" lIns="91440" tIns="45720" rIns="91440" bIns="45720">
            <a:spAutoFit/>
          </a:bodyPr>
          <a:lstStyle/>
          <a:p>
            <a:r>
              <a:rPr lang="en-US" sz="2000" b="1" dirty="0">
                <a:solidFill>
                  <a:schemeClr val="accent5">
                    <a:lumMod val="75000"/>
                  </a:schemeClr>
                </a:solidFill>
              </a:rPr>
              <a:t>WEPR21</a:t>
            </a:r>
            <a:endParaRPr lang="zh-CN" altLang="en-US" sz="2000" b="0" cap="none" spc="0" dirty="0">
              <a:ln w="0"/>
              <a:solidFill>
                <a:schemeClr val="accent5">
                  <a:lumMod val="7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1354006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16</a:t>
            </a:fld>
            <a:endParaRPr lang="zh-CN" altLang="en-US"/>
          </a:p>
        </p:txBody>
      </p:sp>
      <p:sp>
        <p:nvSpPr>
          <p:cNvPr id="2" name="内容占位符 2">
            <a:extLst>
              <a:ext uri="{FF2B5EF4-FFF2-40B4-BE49-F238E27FC236}">
                <a16:creationId xmlns:a16="http://schemas.microsoft.com/office/drawing/2014/main" id="{1930E2EC-80E8-5961-733A-5A960A623617}"/>
              </a:ext>
            </a:extLst>
          </p:cNvPr>
          <p:cNvSpPr txBox="1">
            <a:spLocks/>
          </p:cNvSpPr>
          <p:nvPr/>
        </p:nvSpPr>
        <p:spPr>
          <a:xfrm>
            <a:off x="680822" y="1149669"/>
            <a:ext cx="10817654" cy="907381"/>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spcBef>
                <a:spcPts val="599"/>
              </a:spcBef>
              <a:buNone/>
            </a:pPr>
            <a:r>
              <a:rPr lang="en-US" altLang="zh-CN" sz="1598" dirty="0"/>
              <a:t>7 kinds of </a:t>
            </a:r>
            <a:r>
              <a:rPr lang="en-US" altLang="zh-CN" sz="1598" b="1" dirty="0"/>
              <a:t>FCC-</a:t>
            </a:r>
            <a:r>
              <a:rPr lang="en-US" altLang="zh-CN" sz="1598" b="1" dirty="0" err="1"/>
              <a:t>ee</a:t>
            </a:r>
            <a:r>
              <a:rPr lang="en-US" altLang="zh-CN" sz="1598" b="1" dirty="0"/>
              <a:t> GHC V22 </a:t>
            </a:r>
            <a:r>
              <a:rPr lang="en-US" altLang="zh-CN" sz="1598" b="1" dirty="0" err="1"/>
              <a:t>Monochrom</a:t>
            </a:r>
            <a:r>
              <a:rPr lang="en-US" altLang="zh-CN" sz="1598" b="1" dirty="0"/>
              <a:t> </a:t>
            </a:r>
            <a:r>
              <a:rPr lang="en-US" altLang="zh-CN" sz="1598" dirty="0"/>
              <a:t>optics design based on  </a:t>
            </a:r>
            <a:r>
              <a:rPr lang="en-US" altLang="zh-CN" sz="1598" b="1" dirty="0"/>
              <a:t>Z mode  </a:t>
            </a:r>
            <a:r>
              <a:rPr lang="en-US" altLang="zh-CN" sz="1598" dirty="0"/>
              <a:t>and 7 lattices based on </a:t>
            </a:r>
            <a:r>
              <a:rPr lang="en-US" altLang="zh-CN" sz="1598" b="1" dirty="0"/>
              <a:t>ttbar mode </a:t>
            </a:r>
            <a:r>
              <a:rPr lang="en-US" altLang="zh-CN" sz="1598" dirty="0"/>
              <a:t>has been completed with different possible combination of </a:t>
            </a:r>
            <a:r>
              <a:rPr lang="en-US" altLang="zh-CN" sz="1598" b="1" dirty="0"/>
              <a:t>H</a:t>
            </a:r>
            <a:r>
              <a:rPr lang="en-US" altLang="zh-CN" sz="1598" dirty="0"/>
              <a:t>, </a:t>
            </a:r>
            <a:r>
              <a:rPr lang="en-US" altLang="zh-CN" sz="1598" b="1" dirty="0"/>
              <a:t>V</a:t>
            </a:r>
            <a:r>
              <a:rPr lang="en-US" altLang="zh-CN" sz="1598" dirty="0"/>
              <a:t>, </a:t>
            </a:r>
            <a:r>
              <a:rPr lang="en-US" altLang="zh-CN" sz="1598" b="1" dirty="0"/>
              <a:t>H/V</a:t>
            </a:r>
            <a:r>
              <a:rPr lang="en-US" altLang="zh-CN" sz="1598" dirty="0"/>
              <a:t> dispersions and number of </a:t>
            </a:r>
            <a:r>
              <a:rPr lang="en-US" altLang="zh-CN" sz="1598" b="1" dirty="0"/>
              <a:t>IPs</a:t>
            </a:r>
            <a:r>
              <a:rPr lang="en-US" altLang="zh-CN" sz="1598" dirty="0"/>
              <a:t>.</a:t>
            </a:r>
          </a:p>
        </p:txBody>
      </p:sp>
      <p:graphicFrame>
        <p:nvGraphicFramePr>
          <p:cNvPr id="16" name="表格 15">
            <a:extLst>
              <a:ext uri="{FF2B5EF4-FFF2-40B4-BE49-F238E27FC236}">
                <a16:creationId xmlns:a16="http://schemas.microsoft.com/office/drawing/2014/main" id="{1735732B-D0C2-36A6-C2EB-DDD6AD343BB5}"/>
              </a:ext>
            </a:extLst>
          </p:cNvPr>
          <p:cNvGraphicFramePr>
            <a:graphicFrameLocks noGrp="1"/>
          </p:cNvGraphicFramePr>
          <p:nvPr>
            <p:extLst>
              <p:ext uri="{D42A27DB-BD31-4B8C-83A1-F6EECF244321}">
                <p14:modId xmlns:p14="http://schemas.microsoft.com/office/powerpoint/2010/main" val="1180511800"/>
              </p:ext>
            </p:extLst>
          </p:nvPr>
        </p:nvGraphicFramePr>
        <p:xfrm>
          <a:off x="680822" y="2082100"/>
          <a:ext cx="5430941" cy="2959223"/>
        </p:xfrm>
        <a:graphic>
          <a:graphicData uri="http://schemas.openxmlformats.org/drawingml/2006/table">
            <a:tbl>
              <a:tblPr firstRow="1" firstCol="1">
                <a:tableStyleId>{5C22544A-7EE6-4342-B048-85BDC9FD1C3A}</a:tableStyleId>
              </a:tblPr>
              <a:tblGrid>
                <a:gridCol w="1618517">
                  <a:extLst>
                    <a:ext uri="{9D8B030D-6E8A-4147-A177-3AD203B41FA5}">
                      <a16:colId xmlns:a16="http://schemas.microsoft.com/office/drawing/2014/main" val="3807227448"/>
                    </a:ext>
                  </a:extLst>
                </a:gridCol>
                <a:gridCol w="1679008">
                  <a:extLst>
                    <a:ext uri="{9D8B030D-6E8A-4147-A177-3AD203B41FA5}">
                      <a16:colId xmlns:a16="http://schemas.microsoft.com/office/drawing/2014/main" val="2469063951"/>
                    </a:ext>
                  </a:extLst>
                </a:gridCol>
                <a:gridCol w="1053916">
                  <a:extLst>
                    <a:ext uri="{9D8B030D-6E8A-4147-A177-3AD203B41FA5}">
                      <a16:colId xmlns:a16="http://schemas.microsoft.com/office/drawing/2014/main" val="3839326038"/>
                    </a:ext>
                  </a:extLst>
                </a:gridCol>
                <a:gridCol w="1079500">
                  <a:extLst>
                    <a:ext uri="{9D8B030D-6E8A-4147-A177-3AD203B41FA5}">
                      <a16:colId xmlns:a16="http://schemas.microsoft.com/office/drawing/2014/main" val="357031174"/>
                    </a:ext>
                  </a:extLst>
                </a:gridCol>
              </a:tblGrid>
              <a:tr h="365843">
                <a:tc>
                  <a:txBody>
                    <a:bodyPr/>
                    <a:lstStyle/>
                    <a:p>
                      <a:pPr algn="l" rtl="0" fontAlgn="ctr"/>
                      <a:r>
                        <a:rPr lang="fr-FR" sz="1400" b="1" i="0" u="none" strike="noStrike"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FCC-</a:t>
                      </a:r>
                      <a:r>
                        <a:rPr lang="fr-FR" sz="1400" b="1" i="0" u="none" strike="noStrike" dirty="0" err="1">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ee</a:t>
                      </a:r>
                      <a:r>
                        <a:rPr lang="fr-FR" sz="1400" b="1" i="0" u="none" strike="noStrike"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 GHC </a:t>
                      </a:r>
                    </a:p>
                  </a:txBody>
                  <a:tcPr marL="7041" marR="7041" marT="7041" marB="0" anchor="ctr"/>
                </a:tc>
                <a:tc>
                  <a:txBody>
                    <a:bodyPr/>
                    <a:lstStyle/>
                    <a:p>
                      <a:pPr algn="ctr" rtl="0" fontAlgn="ctr"/>
                      <a:r>
                        <a:rPr lang="fr-FR" sz="1400" u="none" strike="noStrike" dirty="0" err="1">
                          <a:effectLst/>
                          <a:latin typeface="Times New Roman" panose="02020603050405020304" pitchFamily="18" charset="0"/>
                          <a:cs typeface="Times New Roman" panose="02020603050405020304" pitchFamily="18" charset="0"/>
                        </a:rPr>
                        <a:t>Orbit</a:t>
                      </a:r>
                      <a:r>
                        <a:rPr lang="fr-FR" sz="1400" u="none" strike="noStrike" dirty="0">
                          <a:effectLst/>
                          <a:latin typeface="Times New Roman" panose="02020603050405020304" pitchFamily="18" charset="0"/>
                          <a:cs typeface="Times New Roman" panose="02020603050405020304" pitchFamily="18" charset="0"/>
                        </a:rPr>
                        <a:t> </a:t>
                      </a:r>
                      <a:r>
                        <a:rPr lang="fr-FR" sz="1400" u="none" strike="noStrike" dirty="0" err="1">
                          <a:effectLst/>
                          <a:latin typeface="Times New Roman" panose="02020603050405020304" pitchFamily="18" charset="0"/>
                          <a:cs typeface="Times New Roman" panose="02020603050405020304" pitchFamily="18" charset="0"/>
                        </a:rPr>
                        <a:t>changed</a:t>
                      </a:r>
                      <a:r>
                        <a:rPr lang="fr-FR" sz="1400" u="none" strike="noStrike" dirty="0">
                          <a:effectLst/>
                          <a:latin typeface="Times New Roman" panose="02020603050405020304" pitchFamily="18" charset="0"/>
                          <a:cs typeface="Times New Roman" panose="02020603050405020304" pitchFamily="18" charset="0"/>
                        </a:rPr>
                        <a:t> or not</a:t>
                      </a:r>
                      <a:endParaRPr lang="fr-FR"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i="1" u="none" strike="noStrike" dirty="0" err="1">
                          <a:effectLst/>
                          <a:latin typeface="Times New Roman" panose="02020603050405020304" pitchFamily="18" charset="0"/>
                          <a:cs typeface="Times New Roman" panose="02020603050405020304" pitchFamily="18" charset="0"/>
                        </a:rPr>
                        <a:t>Dx</a:t>
                      </a:r>
                      <a:r>
                        <a:rPr lang="fr-FR" sz="1400" i="1" u="none" strike="noStrike" dirty="0">
                          <a:effectLst/>
                          <a:latin typeface="Times New Roman" panose="02020603050405020304" pitchFamily="18" charset="0"/>
                          <a:cs typeface="Times New Roman" panose="02020603050405020304" pitchFamily="18" charset="0"/>
                        </a:rPr>
                        <a:t>*</a:t>
                      </a:r>
                      <a:endParaRPr lang="fr-FR" sz="1400" b="1"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i="1" u="none" strike="noStrike" dirty="0">
                          <a:effectLst/>
                          <a:latin typeface="Times New Roman" panose="02020603050405020304" pitchFamily="18" charset="0"/>
                          <a:cs typeface="Times New Roman" panose="02020603050405020304" pitchFamily="18" charset="0"/>
                        </a:rPr>
                        <a:t>Dy*</a:t>
                      </a:r>
                      <a:endParaRPr lang="fr-FR" sz="1400" b="1"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extLst>
                  <a:ext uri="{0D108BD9-81ED-4DB2-BD59-A6C34878D82A}">
                    <a16:rowId xmlns:a16="http://schemas.microsoft.com/office/drawing/2014/main" val="4232967145"/>
                  </a:ext>
                </a:extLst>
              </a:tr>
              <a:tr h="346362">
                <a:tc>
                  <a:txBody>
                    <a:bodyPr/>
                    <a:lstStyle/>
                    <a:p>
                      <a:pPr algn="l" rtl="0" fontAlgn="ctr"/>
                      <a:r>
                        <a:rPr lang="fr-FR" sz="1400" i="1" u="none" strike="noStrike" dirty="0">
                          <a:effectLst/>
                          <a:latin typeface="Times New Roman" panose="02020603050405020304" pitchFamily="18" charset="0"/>
                          <a:cs typeface="Times New Roman" panose="02020603050405020304" pitchFamily="18" charset="0"/>
                        </a:rPr>
                        <a:t>standard_625</a:t>
                      </a:r>
                      <a:endParaRPr lang="fr-FR" sz="1400" b="1"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dirty="0">
                          <a:effectLst/>
                          <a:latin typeface="Times New Roman" panose="02020603050405020304" pitchFamily="18" charset="0"/>
                          <a:cs typeface="Times New Roman" panose="02020603050405020304" pitchFamily="18" charset="0"/>
                        </a:rPr>
                        <a:t>No</a:t>
                      </a:r>
                      <a:endParaRPr lang="fr-FR"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en-US" altLang="zh-CN" sz="1400" u="none" strike="noStrike">
                          <a:effectLst/>
                          <a:latin typeface="Times New Roman" panose="02020603050405020304" pitchFamily="18" charset="0"/>
                          <a:cs typeface="Times New Roman" panose="02020603050405020304" pitchFamily="18" charset="0"/>
                        </a:rPr>
                        <a:t>0</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en-US" altLang="zh-CN" sz="1400" u="none" strike="noStrike">
                          <a:effectLst/>
                          <a:latin typeface="Times New Roman" panose="02020603050405020304" pitchFamily="18" charset="0"/>
                          <a:cs typeface="Times New Roman" panose="02020603050405020304" pitchFamily="18" charset="0"/>
                        </a:rPr>
                        <a:t>0</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extLst>
                  <a:ext uri="{0D108BD9-81ED-4DB2-BD59-A6C34878D82A}">
                    <a16:rowId xmlns:a16="http://schemas.microsoft.com/office/drawing/2014/main" val="2705350445"/>
                  </a:ext>
                </a:extLst>
              </a:tr>
              <a:tr h="374503">
                <a:tc>
                  <a:txBody>
                    <a:bodyPr/>
                    <a:lstStyle/>
                    <a:p>
                      <a:pPr algn="l" rtl="0" fontAlgn="ctr"/>
                      <a:r>
                        <a:rPr lang="fr-FR" sz="1400" i="1" u="none" strike="noStrike" dirty="0">
                          <a:effectLst/>
                          <a:latin typeface="Times New Roman" panose="02020603050405020304" pitchFamily="18" charset="0"/>
                          <a:cs typeface="Times New Roman" panose="02020603050405020304" pitchFamily="18" charset="0"/>
                        </a:rPr>
                        <a:t>monochrom_h_4ip</a:t>
                      </a:r>
                      <a:endParaRPr lang="fr-FR" sz="1400" b="1"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dirty="0">
                          <a:effectLst/>
                          <a:latin typeface="Times New Roman" panose="02020603050405020304" pitchFamily="18" charset="0"/>
                          <a:cs typeface="Times New Roman" panose="02020603050405020304" pitchFamily="18" charset="0"/>
                        </a:rPr>
                        <a:t>Yes</a:t>
                      </a:r>
                      <a:endParaRPr lang="fr-FR"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dirty="0">
                          <a:effectLst/>
                          <a:latin typeface="Times New Roman" panose="02020603050405020304" pitchFamily="18" charset="0"/>
                          <a:cs typeface="Times New Roman" panose="02020603050405020304" pitchFamily="18" charset="0"/>
                        </a:rPr>
                        <a:t>0.105 m</a:t>
                      </a:r>
                      <a:endParaRPr lang="fr-FR"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en-US" altLang="zh-CN" sz="1400" u="none" strike="noStrike" dirty="0">
                          <a:effectLst/>
                          <a:latin typeface="Times New Roman" panose="02020603050405020304" pitchFamily="18" charset="0"/>
                          <a:cs typeface="Times New Roman" panose="02020603050405020304" pitchFamily="18" charset="0"/>
                        </a:rPr>
                        <a:t>0</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extLst>
                  <a:ext uri="{0D108BD9-81ED-4DB2-BD59-A6C34878D82A}">
                    <a16:rowId xmlns:a16="http://schemas.microsoft.com/office/drawing/2014/main" val="1063490150"/>
                  </a:ext>
                </a:extLst>
              </a:tr>
              <a:tr h="374503">
                <a:tc>
                  <a:txBody>
                    <a:bodyPr/>
                    <a:lstStyle/>
                    <a:p>
                      <a:pPr algn="l" rtl="0" fontAlgn="ctr"/>
                      <a:r>
                        <a:rPr lang="fr-FR" sz="1400" i="1" u="none" strike="noStrike" dirty="0">
                          <a:effectLst/>
                          <a:latin typeface="Times New Roman" panose="02020603050405020304" pitchFamily="18" charset="0"/>
                          <a:cs typeface="Times New Roman" panose="02020603050405020304" pitchFamily="18" charset="0"/>
                        </a:rPr>
                        <a:t>monochrom_h_2ip</a:t>
                      </a:r>
                      <a:endParaRPr lang="fr-FR" sz="1400" b="1"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dirty="0">
                          <a:effectLst/>
                          <a:latin typeface="Times New Roman" panose="02020603050405020304" pitchFamily="18" charset="0"/>
                          <a:cs typeface="Times New Roman" panose="02020603050405020304" pitchFamily="18" charset="0"/>
                        </a:rPr>
                        <a:t>Yes</a:t>
                      </a:r>
                      <a:endParaRPr lang="fr-FR"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dirty="0">
                          <a:effectLst/>
                          <a:latin typeface="Times New Roman" panose="02020603050405020304" pitchFamily="18" charset="0"/>
                          <a:cs typeface="Times New Roman" panose="02020603050405020304" pitchFamily="18" charset="0"/>
                        </a:rPr>
                        <a:t>0.105 m</a:t>
                      </a:r>
                      <a:endParaRPr lang="fr-FR"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en-US" altLang="zh-CN" sz="1400" u="none" strike="noStrike" dirty="0">
                          <a:effectLst/>
                          <a:latin typeface="Times New Roman" panose="02020603050405020304" pitchFamily="18" charset="0"/>
                          <a:cs typeface="Times New Roman" panose="02020603050405020304" pitchFamily="18" charset="0"/>
                        </a:rPr>
                        <a:t>0</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extLst>
                  <a:ext uri="{0D108BD9-81ED-4DB2-BD59-A6C34878D82A}">
                    <a16:rowId xmlns:a16="http://schemas.microsoft.com/office/drawing/2014/main" val="700361756"/>
                  </a:ext>
                </a:extLst>
              </a:tr>
              <a:tr h="374503">
                <a:tc>
                  <a:txBody>
                    <a:bodyPr/>
                    <a:lstStyle/>
                    <a:p>
                      <a:pPr algn="l" rtl="0" fontAlgn="ctr"/>
                      <a:r>
                        <a:rPr lang="fr-FR" sz="1400" i="1" u="none" strike="noStrike" dirty="0">
                          <a:effectLst/>
                          <a:latin typeface="Times New Roman" panose="02020603050405020304" pitchFamily="18" charset="0"/>
                          <a:cs typeface="Times New Roman" panose="02020603050405020304" pitchFamily="18" charset="0"/>
                        </a:rPr>
                        <a:t>monochrom_h_d0</a:t>
                      </a:r>
                      <a:endParaRPr lang="fr-FR" sz="1400" b="1"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dirty="0">
                          <a:effectLst/>
                          <a:latin typeface="Times New Roman" panose="02020603050405020304" pitchFamily="18" charset="0"/>
                          <a:cs typeface="Times New Roman" panose="02020603050405020304" pitchFamily="18" charset="0"/>
                        </a:rPr>
                        <a:t>Yes</a:t>
                      </a:r>
                      <a:endParaRPr lang="fr-FR"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en-US" altLang="zh-CN" sz="1400" u="none" strike="noStrike" dirty="0">
                          <a:effectLst/>
                          <a:latin typeface="Times New Roman" panose="02020603050405020304" pitchFamily="18" charset="0"/>
                          <a:cs typeface="Times New Roman" panose="02020603050405020304" pitchFamily="18" charset="0"/>
                        </a:rPr>
                        <a:t>0</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en-US" altLang="zh-CN" sz="1400" u="none" strike="noStrike" dirty="0">
                          <a:effectLst/>
                          <a:latin typeface="Times New Roman" panose="02020603050405020304" pitchFamily="18" charset="0"/>
                          <a:cs typeface="Times New Roman" panose="02020603050405020304" pitchFamily="18" charset="0"/>
                        </a:rPr>
                        <a:t>0</a:t>
                      </a:r>
                      <a:endParaRPr lang="en-US" altLang="zh-CN"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extLst>
                  <a:ext uri="{0D108BD9-81ED-4DB2-BD59-A6C34878D82A}">
                    <a16:rowId xmlns:a16="http://schemas.microsoft.com/office/drawing/2014/main" val="1322644630"/>
                  </a:ext>
                </a:extLst>
              </a:tr>
              <a:tr h="374503">
                <a:tc>
                  <a:txBody>
                    <a:bodyPr/>
                    <a:lstStyle/>
                    <a:p>
                      <a:pPr algn="l" rtl="0" fontAlgn="ctr"/>
                      <a:r>
                        <a:rPr lang="fr-FR" sz="1400" i="1" u="none" strike="noStrike" dirty="0">
                          <a:effectLst/>
                          <a:latin typeface="Times New Roman" panose="02020603050405020304" pitchFamily="18" charset="0"/>
                          <a:cs typeface="Times New Roman" panose="02020603050405020304" pitchFamily="18" charset="0"/>
                        </a:rPr>
                        <a:t>monochrom_v_1</a:t>
                      </a:r>
                      <a:endParaRPr lang="fr-FR" sz="1400" b="1"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a:effectLst/>
                          <a:latin typeface="Times New Roman" panose="02020603050405020304" pitchFamily="18" charset="0"/>
                          <a:cs typeface="Times New Roman" panose="02020603050405020304" pitchFamily="18" charset="0"/>
                        </a:rPr>
                        <a:t>No</a:t>
                      </a:r>
                      <a:endParaRPr lang="fr-FR"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en-US" altLang="zh-CN" sz="1400" u="none" strike="noStrike">
                          <a:effectLst/>
                          <a:latin typeface="Times New Roman" panose="02020603050405020304" pitchFamily="18" charset="0"/>
                          <a:cs typeface="Times New Roman" panose="02020603050405020304" pitchFamily="18" charset="0"/>
                        </a:rPr>
                        <a:t>0</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dirty="0">
                          <a:effectLst/>
                          <a:latin typeface="Times New Roman" panose="02020603050405020304" pitchFamily="18" charset="0"/>
                          <a:cs typeface="Times New Roman" panose="02020603050405020304" pitchFamily="18" charset="0"/>
                        </a:rPr>
                        <a:t>0.001 m</a:t>
                      </a:r>
                      <a:endParaRPr lang="fr-FR"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extLst>
                  <a:ext uri="{0D108BD9-81ED-4DB2-BD59-A6C34878D82A}">
                    <a16:rowId xmlns:a16="http://schemas.microsoft.com/office/drawing/2014/main" val="2585905480"/>
                  </a:ext>
                </a:extLst>
              </a:tr>
              <a:tr h="374503">
                <a:tc>
                  <a:txBody>
                    <a:bodyPr/>
                    <a:lstStyle/>
                    <a:p>
                      <a:pPr algn="l" rtl="0" fontAlgn="ctr"/>
                      <a:r>
                        <a:rPr lang="fr-FR" sz="1400" i="1" u="none" strike="noStrike" dirty="0">
                          <a:effectLst/>
                          <a:latin typeface="Times New Roman" panose="02020603050405020304" pitchFamily="18" charset="0"/>
                          <a:cs typeface="Times New Roman" panose="02020603050405020304" pitchFamily="18" charset="0"/>
                        </a:rPr>
                        <a:t>monochrom_v_2</a:t>
                      </a:r>
                      <a:endParaRPr lang="fr-FR" sz="1400" b="1"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a:effectLst/>
                          <a:latin typeface="Times New Roman" panose="02020603050405020304" pitchFamily="18" charset="0"/>
                          <a:cs typeface="Times New Roman" panose="02020603050405020304" pitchFamily="18" charset="0"/>
                        </a:rPr>
                        <a:t>No</a:t>
                      </a:r>
                      <a:endParaRPr lang="fr-FR"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en-US" altLang="zh-CN" sz="1400" u="none" strike="noStrike">
                          <a:effectLst/>
                          <a:latin typeface="Times New Roman" panose="02020603050405020304" pitchFamily="18" charset="0"/>
                          <a:cs typeface="Times New Roman" panose="02020603050405020304" pitchFamily="18" charset="0"/>
                        </a:rPr>
                        <a:t>0</a:t>
                      </a:r>
                      <a:endParaRPr lang="en-US" altLang="zh-CN"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dirty="0">
                          <a:effectLst/>
                          <a:latin typeface="Times New Roman" panose="02020603050405020304" pitchFamily="18" charset="0"/>
                          <a:cs typeface="Times New Roman" panose="02020603050405020304" pitchFamily="18" charset="0"/>
                        </a:rPr>
                        <a:t>0.002 m</a:t>
                      </a:r>
                      <a:endParaRPr lang="fr-FR"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extLst>
                  <a:ext uri="{0D108BD9-81ED-4DB2-BD59-A6C34878D82A}">
                    <a16:rowId xmlns:a16="http://schemas.microsoft.com/office/drawing/2014/main" val="2505251065"/>
                  </a:ext>
                </a:extLst>
              </a:tr>
              <a:tr h="374503">
                <a:tc>
                  <a:txBody>
                    <a:bodyPr/>
                    <a:lstStyle/>
                    <a:p>
                      <a:pPr algn="l" rtl="0" fontAlgn="ctr"/>
                      <a:r>
                        <a:rPr lang="fr-FR" sz="1400" i="1" u="none" strike="noStrike" dirty="0" err="1">
                          <a:effectLst/>
                          <a:latin typeface="Times New Roman" panose="02020603050405020304" pitchFamily="18" charset="0"/>
                          <a:cs typeface="Times New Roman" panose="02020603050405020304" pitchFamily="18" charset="0"/>
                        </a:rPr>
                        <a:t>monochrom_mix</a:t>
                      </a:r>
                      <a:endParaRPr lang="fr-FR" sz="1400" b="1"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a:effectLst/>
                          <a:latin typeface="Times New Roman" panose="02020603050405020304" pitchFamily="18" charset="0"/>
                          <a:cs typeface="Times New Roman" panose="02020603050405020304" pitchFamily="18" charset="0"/>
                        </a:rPr>
                        <a:t>Yes</a:t>
                      </a:r>
                      <a:endParaRPr lang="fr-FR"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dirty="0">
                          <a:effectLst/>
                          <a:latin typeface="Times New Roman" panose="02020603050405020304" pitchFamily="18" charset="0"/>
                          <a:cs typeface="Times New Roman" panose="02020603050405020304" pitchFamily="18" charset="0"/>
                        </a:rPr>
                        <a:t>0.105 m</a:t>
                      </a:r>
                      <a:endParaRPr lang="fr-FR"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tc>
                  <a:txBody>
                    <a:bodyPr/>
                    <a:lstStyle/>
                    <a:p>
                      <a:pPr algn="ctr" rtl="0" fontAlgn="ctr"/>
                      <a:r>
                        <a:rPr lang="fr-FR" sz="1400" u="none" strike="noStrike" dirty="0">
                          <a:effectLst/>
                          <a:latin typeface="Times New Roman" panose="02020603050405020304" pitchFamily="18" charset="0"/>
                          <a:cs typeface="Times New Roman" panose="02020603050405020304" pitchFamily="18" charset="0"/>
                        </a:rPr>
                        <a:t>0.001 m</a:t>
                      </a:r>
                      <a:endParaRPr lang="fr-FR"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7041" marR="7041" marT="7041" marB="0" anchor="ctr"/>
                </a:tc>
                <a:extLst>
                  <a:ext uri="{0D108BD9-81ED-4DB2-BD59-A6C34878D82A}">
                    <a16:rowId xmlns:a16="http://schemas.microsoft.com/office/drawing/2014/main" val="233905952"/>
                  </a:ext>
                </a:extLst>
              </a:tr>
            </a:tbl>
          </a:graphicData>
        </a:graphic>
      </p:graphicFrame>
      <p:sp>
        <p:nvSpPr>
          <p:cNvPr id="6" name="内容占位符 2">
            <a:extLst>
              <a:ext uri="{FF2B5EF4-FFF2-40B4-BE49-F238E27FC236}">
                <a16:creationId xmlns:a16="http://schemas.microsoft.com/office/drawing/2014/main" id="{EC7D850B-2623-A7C0-5219-EF202DD92E3E}"/>
              </a:ext>
            </a:extLst>
          </p:cNvPr>
          <p:cNvSpPr txBox="1">
            <a:spLocks/>
          </p:cNvSpPr>
          <p:nvPr/>
        </p:nvSpPr>
        <p:spPr>
          <a:xfrm>
            <a:off x="576485" y="5470206"/>
            <a:ext cx="4768596" cy="457199"/>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spcBef>
                <a:spcPts val="0"/>
              </a:spcBef>
              <a:buNone/>
            </a:pPr>
            <a:r>
              <a:rPr lang="en-US" altLang="zh-CN" sz="1100" dirty="0"/>
              <a:t>MADX - Methodical Accelerator Design. </a:t>
            </a:r>
            <a:r>
              <a:rPr lang="en-US" altLang="zh-CN" sz="1100" dirty="0">
                <a:hlinkClick r:id="rId3"/>
              </a:rPr>
              <a:t>http://madx.web.cern.ch/madx/</a:t>
            </a:r>
            <a:endParaRPr lang="en-US" altLang="zh-CN" sz="1100" dirty="0"/>
          </a:p>
          <a:p>
            <a:pPr marL="0" indent="0" algn="just">
              <a:spcBef>
                <a:spcPts val="0"/>
              </a:spcBef>
              <a:buNone/>
            </a:pPr>
            <a:r>
              <a:rPr lang="en-US" altLang="zh-CN" sz="1098" dirty="0"/>
              <a:t>Xsuite. </a:t>
            </a:r>
            <a:r>
              <a:rPr lang="en-US" altLang="zh-CN" sz="1098" dirty="0">
                <a:hlinkClick r:id="rId4"/>
              </a:rPr>
              <a:t>https://xsuite.readthedocs.io/</a:t>
            </a:r>
            <a:endParaRPr lang="en-US" altLang="zh-CN" sz="1098" dirty="0"/>
          </a:p>
          <a:p>
            <a:pPr marL="0" indent="0" algn="just">
              <a:spcBef>
                <a:spcPts val="0"/>
              </a:spcBef>
              <a:buNone/>
            </a:pPr>
            <a:endParaRPr lang="en-US" altLang="zh-CN" sz="1098" dirty="0"/>
          </a:p>
        </p:txBody>
      </p:sp>
      <p:sp>
        <p:nvSpPr>
          <p:cNvPr id="4" name="Rectangle 11">
            <a:extLst>
              <a:ext uri="{FF2B5EF4-FFF2-40B4-BE49-F238E27FC236}">
                <a16:creationId xmlns:a16="http://schemas.microsoft.com/office/drawing/2014/main" id="{A6E750A8-292C-33EC-5CED-45C0C6E74924}"/>
              </a:ext>
            </a:extLst>
          </p:cNvPr>
          <p:cNvSpPr/>
          <p:nvPr/>
        </p:nvSpPr>
        <p:spPr>
          <a:xfrm>
            <a:off x="3102589" y="200556"/>
            <a:ext cx="6348213"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a:t>
            </a: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Lattices</a:t>
            </a:r>
            <a:endParaRPr lang="fr-FR" sz="2996" dirty="0"/>
          </a:p>
        </p:txBody>
      </p:sp>
      <p:pic>
        <p:nvPicPr>
          <p:cNvPr id="7" name="图片 6" descr="图表, 折线图&#10;&#10;描述已自动生成">
            <a:extLst>
              <a:ext uri="{FF2B5EF4-FFF2-40B4-BE49-F238E27FC236}">
                <a16:creationId xmlns:a16="http://schemas.microsoft.com/office/drawing/2014/main" id="{DF3C71A2-03AA-7DDB-CFB8-F89B00FB06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4220" y="1744911"/>
            <a:ext cx="4323265" cy="3583502"/>
          </a:xfrm>
          <a:prstGeom prst="rect">
            <a:avLst/>
          </a:prstGeom>
        </p:spPr>
      </p:pic>
      <p:sp>
        <p:nvSpPr>
          <p:cNvPr id="8" name="内容占位符 2">
            <a:extLst>
              <a:ext uri="{FF2B5EF4-FFF2-40B4-BE49-F238E27FC236}">
                <a16:creationId xmlns:a16="http://schemas.microsoft.com/office/drawing/2014/main" id="{E6444904-EDB6-EC8D-224A-754123DB00D1}"/>
              </a:ext>
            </a:extLst>
          </p:cNvPr>
          <p:cNvSpPr txBox="1">
            <a:spLocks/>
          </p:cNvSpPr>
          <p:nvPr/>
        </p:nvSpPr>
        <p:spPr>
          <a:xfrm>
            <a:off x="6834220" y="5515078"/>
            <a:ext cx="4957290" cy="457199"/>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spcBef>
                <a:spcPts val="599"/>
              </a:spcBef>
              <a:buNone/>
            </a:pPr>
            <a:r>
              <a:rPr lang="en-US" altLang="zh-CN" sz="1598" dirty="0">
                <a:latin typeface="Times New Roman" panose="02020603050405020304" pitchFamily="18" charset="0"/>
                <a:cs typeface="Times New Roman" panose="02020603050405020304" pitchFamily="18" charset="0"/>
              </a:rPr>
              <a:t>Xsuite </a:t>
            </a:r>
            <a:r>
              <a:rPr lang="en-US" altLang="zh-CN" sz="1598" dirty="0" err="1">
                <a:latin typeface="Times New Roman" panose="02020603050405020304" pitchFamily="18" charset="0"/>
                <a:cs typeface="Times New Roman" panose="02020603050405020304" pitchFamily="18" charset="0"/>
              </a:rPr>
              <a:t>Monochrom</a:t>
            </a:r>
            <a:r>
              <a:rPr lang="en-US" altLang="zh-CN" sz="1598" dirty="0">
                <a:latin typeface="Times New Roman" panose="02020603050405020304" pitchFamily="18" charset="0"/>
                <a:cs typeface="Times New Roman" panose="02020603050405020304" pitchFamily="18" charset="0"/>
              </a:rPr>
              <a:t> mixed based on Z mode lattice</a:t>
            </a:r>
            <a:r>
              <a:rPr lang="en-US" altLang="zh-CN" sz="1598" dirty="0"/>
              <a:t>.</a:t>
            </a:r>
          </a:p>
        </p:txBody>
      </p:sp>
    </p:spTree>
    <p:extLst>
      <p:ext uri="{BB962C8B-B14F-4D97-AF65-F5344CB8AC3E}">
        <p14:creationId xmlns:p14="http://schemas.microsoft.com/office/powerpoint/2010/main" val="34499777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17</a:t>
            </a:fld>
            <a:endParaRPr lang="zh-CN" altLang="en-US"/>
          </a:p>
        </p:txBody>
      </p:sp>
      <p:sp>
        <p:nvSpPr>
          <p:cNvPr id="5" name="内容占位符 2">
            <a:extLst>
              <a:ext uri="{FF2B5EF4-FFF2-40B4-BE49-F238E27FC236}">
                <a16:creationId xmlns:a16="http://schemas.microsoft.com/office/drawing/2014/main" id="{85B22D2B-84F4-C819-1D76-167FD023DF76}"/>
              </a:ext>
            </a:extLst>
          </p:cNvPr>
          <p:cNvSpPr txBox="1">
            <a:spLocks/>
          </p:cNvSpPr>
          <p:nvPr/>
        </p:nvSpPr>
        <p:spPr>
          <a:xfrm>
            <a:off x="568208" y="914238"/>
            <a:ext cx="11136034" cy="529401"/>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a:buFont typeface="Wingdings" pitchFamily="2" charset="2"/>
              <a:buChar char="Ø"/>
            </a:pPr>
            <a:r>
              <a:rPr lang="en-US" altLang="zh-CN" sz="1598" b="1" dirty="0">
                <a:solidFill>
                  <a:srgbClr val="002060"/>
                </a:solidFill>
              </a:rPr>
              <a:t>FCC-</a:t>
            </a:r>
            <a:r>
              <a:rPr lang="en-US" altLang="zh-CN" sz="1598" b="1" dirty="0" err="1">
                <a:solidFill>
                  <a:srgbClr val="002060"/>
                </a:solidFill>
              </a:rPr>
              <a:t>ee</a:t>
            </a:r>
            <a:r>
              <a:rPr lang="en-US" altLang="zh-CN" sz="1598" b="1" dirty="0">
                <a:solidFill>
                  <a:srgbClr val="002060"/>
                </a:solidFill>
              </a:rPr>
              <a:t> GHC </a:t>
            </a:r>
            <a:r>
              <a:rPr lang="en-US" altLang="zh-CN" sz="1598" b="1" dirty="0" err="1">
                <a:solidFill>
                  <a:srgbClr val="002060"/>
                </a:solidFill>
              </a:rPr>
              <a:t>Monochrom</a:t>
            </a:r>
            <a:r>
              <a:rPr lang="en-US" altLang="zh-CN" sz="1598" b="1" dirty="0">
                <a:solidFill>
                  <a:srgbClr val="002060"/>
                </a:solidFill>
              </a:rPr>
              <a:t> Optics Performance based on Z mode lattice (w/o BS effect)</a:t>
            </a:r>
          </a:p>
        </p:txBody>
      </p:sp>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9064503E-2F65-B503-3767-2209FC25AA44}"/>
                  </a:ext>
                </a:extLst>
              </p:cNvPr>
              <p:cNvGraphicFramePr>
                <a:graphicFrameLocks noGrp="1"/>
              </p:cNvGraphicFramePr>
              <p:nvPr>
                <p:extLst>
                  <p:ext uri="{D42A27DB-BD31-4B8C-83A1-F6EECF244321}">
                    <p14:modId xmlns:p14="http://schemas.microsoft.com/office/powerpoint/2010/main" val="2977184054"/>
                  </p:ext>
                </p:extLst>
              </p:nvPr>
            </p:nvGraphicFramePr>
            <p:xfrm>
              <a:off x="191627" y="1443638"/>
              <a:ext cx="11798719" cy="4832343"/>
            </p:xfrm>
            <a:graphic>
              <a:graphicData uri="http://schemas.openxmlformats.org/drawingml/2006/table">
                <a:tbl>
                  <a:tblPr firstRow="1" firstCol="1">
                    <a:tableStyleId>{5C22544A-7EE6-4342-B048-85BDC9FD1C3A}</a:tableStyleId>
                  </a:tblPr>
                  <a:tblGrid>
                    <a:gridCol w="1692970">
                      <a:extLst>
                        <a:ext uri="{9D8B030D-6E8A-4147-A177-3AD203B41FA5}">
                          <a16:colId xmlns:a16="http://schemas.microsoft.com/office/drawing/2014/main" val="3156090339"/>
                        </a:ext>
                      </a:extLst>
                    </a:gridCol>
                    <a:gridCol w="625343">
                      <a:extLst>
                        <a:ext uri="{9D8B030D-6E8A-4147-A177-3AD203B41FA5}">
                          <a16:colId xmlns:a16="http://schemas.microsoft.com/office/drawing/2014/main" val="1145716070"/>
                        </a:ext>
                      </a:extLst>
                    </a:gridCol>
                    <a:gridCol w="1094983">
                      <a:extLst>
                        <a:ext uri="{9D8B030D-6E8A-4147-A177-3AD203B41FA5}">
                          <a16:colId xmlns:a16="http://schemas.microsoft.com/office/drawing/2014/main" val="3383661642"/>
                        </a:ext>
                      </a:extLst>
                    </a:gridCol>
                    <a:gridCol w="1137218">
                      <a:extLst>
                        <a:ext uri="{9D8B030D-6E8A-4147-A177-3AD203B41FA5}">
                          <a16:colId xmlns:a16="http://schemas.microsoft.com/office/drawing/2014/main" val="3894396617"/>
                        </a:ext>
                      </a:extLst>
                    </a:gridCol>
                    <a:gridCol w="1294564">
                      <a:extLst>
                        <a:ext uri="{9D8B030D-6E8A-4147-A177-3AD203B41FA5}">
                          <a16:colId xmlns:a16="http://schemas.microsoft.com/office/drawing/2014/main" val="34703768"/>
                        </a:ext>
                      </a:extLst>
                    </a:gridCol>
                    <a:gridCol w="1271447">
                      <a:extLst>
                        <a:ext uri="{9D8B030D-6E8A-4147-A177-3AD203B41FA5}">
                          <a16:colId xmlns:a16="http://schemas.microsoft.com/office/drawing/2014/main" val="419393546"/>
                        </a:ext>
                      </a:extLst>
                    </a:gridCol>
                    <a:gridCol w="1178977">
                      <a:extLst>
                        <a:ext uri="{9D8B030D-6E8A-4147-A177-3AD203B41FA5}">
                          <a16:colId xmlns:a16="http://schemas.microsoft.com/office/drawing/2014/main" val="2683820487"/>
                        </a:ext>
                      </a:extLst>
                    </a:gridCol>
                    <a:gridCol w="1213654">
                      <a:extLst>
                        <a:ext uri="{9D8B030D-6E8A-4147-A177-3AD203B41FA5}">
                          <a16:colId xmlns:a16="http://schemas.microsoft.com/office/drawing/2014/main" val="2334571400"/>
                        </a:ext>
                      </a:extLst>
                    </a:gridCol>
                    <a:gridCol w="1121186">
                      <a:extLst>
                        <a:ext uri="{9D8B030D-6E8A-4147-A177-3AD203B41FA5}">
                          <a16:colId xmlns:a16="http://schemas.microsoft.com/office/drawing/2014/main" val="4273292407"/>
                        </a:ext>
                      </a:extLst>
                    </a:gridCol>
                    <a:gridCol w="1168377">
                      <a:extLst>
                        <a:ext uri="{9D8B030D-6E8A-4147-A177-3AD203B41FA5}">
                          <a16:colId xmlns:a16="http://schemas.microsoft.com/office/drawing/2014/main" val="4184169078"/>
                        </a:ext>
                      </a:extLst>
                    </a:gridCol>
                  </a:tblGrid>
                  <a:tr h="615893">
                    <a:tc>
                      <a:txBody>
                        <a:bodyPr/>
                        <a:lstStyle/>
                        <a:p>
                          <a:pPr algn="l" fontAlgn="ctr"/>
                          <a:r>
                            <a:rPr lang="fr-FR" sz="1100" u="none" strike="noStrike" dirty="0" err="1">
                              <a:effectLst/>
                              <a:latin typeface="Times New Roman" panose="02020603050405020304" pitchFamily="18" charset="0"/>
                              <a:cs typeface="Times New Roman" panose="02020603050405020304" pitchFamily="18" charset="0"/>
                            </a:rPr>
                            <a:t>Parameters</a:t>
                          </a:r>
                          <a:endParaRPr lang="fr-FR"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err="1">
                              <a:effectLst/>
                              <a:latin typeface="Times New Roman" panose="02020603050405020304" pitchFamily="18" charset="0"/>
                              <a:cs typeface="Times New Roman" panose="02020603050405020304" pitchFamily="18" charset="0"/>
                            </a:rPr>
                            <a:t>Units</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a:effectLst/>
                              <a:latin typeface="Times New Roman" panose="02020603050405020304" pitchFamily="18" charset="0"/>
                              <a:cs typeface="Times New Roman" panose="02020603050405020304" pitchFamily="18" charset="0"/>
                            </a:rPr>
                            <a:t>Standard</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a:effectLst/>
                              <a:latin typeface="Times New Roman" panose="02020603050405020304" pitchFamily="18" charset="0"/>
                              <a:cs typeface="Times New Roman" panose="02020603050405020304" pitchFamily="18" charset="0"/>
                            </a:rPr>
                            <a:t>Standard_625</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b="1" i="0" u="none" strike="noStrike" dirty="0">
                              <a:effectLst/>
                              <a:latin typeface="Times New Roman" panose="02020603050405020304" pitchFamily="18" charset="0"/>
                              <a:cs typeface="Times New Roman" panose="02020603050405020304" pitchFamily="18" charset="0"/>
                            </a:rPr>
                            <a:t>Monochrom_h_4ip</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Monochrom_h_2ip</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Monochrom_h_d0</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Monochrom_v_1</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Monochrom_v_2</a:t>
                          </a:r>
                        </a:p>
                      </a:txBody>
                      <a:tcPr marL="2075" marR="2075" marT="2075" marB="0" anchor="ctr"/>
                    </a:tc>
                    <a:tc>
                      <a:txBody>
                        <a:bodyPr/>
                        <a:lstStyle/>
                        <a:p>
                          <a:pPr algn="ctr" fontAlgn="ctr"/>
                          <a:r>
                            <a:rPr lang="fr-FR" altLang="zh-CN" sz="1100" b="1" i="0" u="none" strike="noStrike" dirty="0" err="1">
                              <a:effectLst/>
                              <a:latin typeface="Times New Roman" panose="02020603050405020304" pitchFamily="18" charset="0"/>
                              <a:cs typeface="Times New Roman" panose="02020603050405020304" pitchFamily="18" charset="0"/>
                            </a:rPr>
                            <a:t>Monochrom_mix</a:t>
                          </a:r>
                          <a:endParaRPr lang="fr-FR" altLang="zh-CN"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extLst>
                      <a:ext uri="{0D108BD9-81ED-4DB2-BD59-A6C34878D82A}">
                        <a16:rowId xmlns:a16="http://schemas.microsoft.com/office/drawing/2014/main" val="3882935187"/>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Beam Energy </a:t>
                          </a:r>
                          <a14:m>
                            <m:oMath xmlns:m="http://schemas.openxmlformats.org/officeDocument/2006/math">
                              <m:r>
                                <a:rPr lang="fr-FR" sz="900" i="1" u="none" strike="noStrike" dirty="0" smtClean="0">
                                  <a:effectLst/>
                                  <a:latin typeface="Cambria Math" panose="02040503050406030204" pitchFamily="18" charset="0"/>
                                  <a:cs typeface="Times New Roman" panose="02020603050405020304" pitchFamily="18" charset="0"/>
                                </a:rPr>
                                <m:t>𝐸</m:t>
                              </m:r>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err="1">
                              <a:solidFill>
                                <a:schemeClr val="bg1"/>
                              </a:solidFill>
                              <a:effectLst/>
                              <a:latin typeface="Times New Roman" panose="02020603050405020304" pitchFamily="18" charset="0"/>
                              <a:cs typeface="Times New Roman" panose="02020603050405020304" pitchFamily="18" charset="0"/>
                            </a:rPr>
                            <a:t>GeV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45.6</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990627668"/>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 of </a:t>
                          </a:r>
                          <a:r>
                            <a:rPr lang="fr-FR" sz="900" u="none" strike="noStrike" dirty="0" err="1">
                              <a:effectLst/>
                              <a:latin typeface="Times New Roman" panose="02020603050405020304" pitchFamily="18" charset="0"/>
                              <a:cs typeface="Times New Roman" panose="02020603050405020304" pitchFamily="18" charset="0"/>
                            </a:rPr>
                            <a:t>IPs</a:t>
                          </a:r>
                          <a:endParaRPr lang="fr-F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90098642"/>
                      </a:ext>
                    </a:extLst>
                  </a:tr>
                  <a:tr h="207360">
                    <a:tc>
                      <a:txBody>
                        <a:bodyPr/>
                        <a:lstStyle/>
                        <a:p>
                          <a:pPr algn="l" fontAlgn="ctr"/>
                          <a:r>
                            <a:rPr lang="fr-FR" sz="900" u="none" strike="noStrike" dirty="0" err="1">
                              <a:effectLst/>
                              <a:latin typeface="Times New Roman" panose="02020603050405020304" pitchFamily="18" charset="0"/>
                              <a:cs typeface="Times New Roman" panose="02020603050405020304" pitchFamily="18" charset="0"/>
                            </a:rPr>
                            <a:t>Circumference</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91174.117</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673830465"/>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Energy </a:t>
                          </a:r>
                          <a:r>
                            <a:rPr lang="fr-FR" sz="900" u="none" strike="noStrike" dirty="0" err="1">
                              <a:effectLst/>
                              <a:latin typeface="Times New Roman" panose="02020603050405020304" pitchFamily="18" charset="0"/>
                              <a:cs typeface="Times New Roman" panose="02020603050405020304" pitchFamily="18" charset="0"/>
                            </a:rPr>
                            <a:t>Loss</a:t>
                          </a:r>
                          <a:r>
                            <a:rPr lang="fr-FR" sz="900" u="none" strike="noStrike" dirty="0">
                              <a:effectLst/>
                              <a:latin typeface="Times New Roman" panose="02020603050405020304" pitchFamily="18" charset="0"/>
                              <a:cs typeface="Times New Roman" panose="02020603050405020304" pitchFamily="18" charset="0"/>
                            </a:rPr>
                            <a:t>/</a:t>
                          </a:r>
                          <a:r>
                            <a:rPr lang="fr-FR" sz="900" u="none" strike="noStrike" dirty="0" err="1">
                              <a:effectLst/>
                              <a:latin typeface="Times New Roman" panose="02020603050405020304" pitchFamily="18" charset="0"/>
                              <a:cs typeface="Times New Roman" panose="02020603050405020304" pitchFamily="18" charset="0"/>
                            </a:rPr>
                            <a:t>turn</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137.9</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142.7</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140.2</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142.7</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137.8</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137.7</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142.7</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005929513"/>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SR power </a:t>
                          </a:r>
                          <a:r>
                            <a:rPr lang="fr-FR" sz="900" u="none" strike="noStrike" dirty="0" err="1">
                              <a:effectLst/>
                              <a:latin typeface="Times New Roman" panose="02020603050405020304" pitchFamily="18" charset="0"/>
                              <a:cs typeface="Times New Roman" panose="02020603050405020304" pitchFamily="18" charset="0"/>
                            </a:rPr>
                            <a:t>loss</a:t>
                          </a:r>
                          <a:r>
                            <a:rPr lang="fr-FR" sz="900" u="none" strike="noStrike" dirty="0">
                              <a:effectLst/>
                              <a:latin typeface="Times New Roman" panose="02020603050405020304" pitchFamily="18" charset="0"/>
                              <a:cs typeface="Times New Roman" panose="02020603050405020304" pitchFamily="18" charset="0"/>
                            </a:rPr>
                            <a:t> </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MW</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50.0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647762829"/>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Beam </a:t>
                          </a:r>
                          <a:r>
                            <a:rPr lang="fr-FR" sz="900" u="none" strike="noStrike" dirty="0" err="1">
                              <a:effectLst/>
                              <a:latin typeface="Times New Roman" panose="02020603050405020304" pitchFamily="18" charset="0"/>
                              <a:cs typeface="Times New Roman" panose="02020603050405020304" pitchFamily="18" charset="0"/>
                            </a:rPr>
                            <a:t>current</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1280</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395</a:t>
                          </a:r>
                          <a:endParaRPr lang="en-US" altLang="zh-CN" sz="900" b="1" i="0" u="none" strike="noStrike">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395</a:t>
                          </a:r>
                          <a:endParaRPr lang="en-US" altLang="zh-CN" sz="900" b="1" i="0" u="none" strike="noStrike">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77184158"/>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Bunches/</a:t>
                          </a:r>
                          <a:r>
                            <a:rPr lang="fr-FR" sz="900" u="none" strike="noStrike" dirty="0" err="1">
                              <a:effectLst/>
                              <a:latin typeface="Times New Roman" panose="02020603050405020304" pitchFamily="18" charset="0"/>
                              <a:cs typeface="Times New Roman" panose="02020603050405020304" pitchFamily="18" charset="0"/>
                            </a:rPr>
                            <a:t>beam</a:t>
                          </a:r>
                          <a:r>
                            <a:rPr lang="fr-FR" sz="900" u="none" strike="noStrike" dirty="0">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en-US" altLang="zh-CN" sz="900" b="1" i="1" u="none" strike="noStrike" smtClean="0">
                                      <a:effectLst/>
                                      <a:latin typeface="Cambria Math" panose="02040503050406030204" pitchFamily="18" charset="0"/>
                                      <a:cs typeface="Times New Roman" panose="02020603050405020304" pitchFamily="18" charset="0"/>
                                    </a:rPr>
                                    <m:t>𝒏</m:t>
                                  </m:r>
                                </m:e>
                                <m:sub>
                                  <m:r>
                                    <a:rPr lang="en-US" altLang="zh-CN" sz="900" b="1" i="1" u="none" strike="noStrike" smtClean="0">
                                      <a:effectLst/>
                                      <a:latin typeface="Cambria Math" panose="02040503050406030204" pitchFamily="18" charset="0"/>
                                      <a:cs typeface="Times New Roman" panose="02020603050405020304" pitchFamily="18" charset="0"/>
                                    </a:rPr>
                                    <m:t>𝒃</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13420</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13420</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690624349"/>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Bunch population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en-US" altLang="zh-CN" sz="900" b="1" i="1" u="none" strike="noStrike" smtClean="0">
                                      <a:effectLst/>
                                      <a:latin typeface="Cambria Math" panose="02040503050406030204" pitchFamily="18" charset="0"/>
                                      <a:cs typeface="Times New Roman" panose="02020603050405020304" pitchFamily="18" charset="0"/>
                                    </a:rPr>
                                    <m:t>𝑵</m:t>
                                  </m:r>
                                </m:e>
                                <m:sub>
                                  <m:r>
                                    <a:rPr lang="en-US" altLang="zh-CN" sz="900" b="1" i="1" u="none" strike="noStrike" smtClean="0">
                                      <a:effectLst/>
                                      <a:latin typeface="Cambria Math" panose="02040503050406030204" pitchFamily="18" charset="0"/>
                                      <a:cs typeface="Times New Roman" panose="02020603050405020304" pitchFamily="18" charset="0"/>
                                    </a:rPr>
                                    <m:t>𝒃</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0" i="0" u="none" strike="noStrike" dirty="0">
                              <a:solidFill>
                                <a:schemeClr val="bg1"/>
                              </a:solidFill>
                              <a:effectLst/>
                              <a:latin typeface="Times New Roman" panose="02020603050405020304" pitchFamily="18" charset="0"/>
                              <a:cs typeface="Times New Roman" panose="02020603050405020304" pitchFamily="18" charset="0"/>
                            </a:rPr>
                            <a:t>10</a:t>
                          </a:r>
                          <a:r>
                            <a:rPr lang="en-US" altLang="zh-CN" sz="900" b="0" i="0" u="none" strike="noStrike" baseline="30000" dirty="0">
                              <a:solidFill>
                                <a:schemeClr val="bg1"/>
                              </a:solidFill>
                              <a:effectLst/>
                              <a:latin typeface="Times New Roman" panose="02020603050405020304" pitchFamily="18" charset="0"/>
                              <a:cs typeface="Times New Roman" panose="02020603050405020304" pitchFamily="18" charset="0"/>
                            </a:rPr>
                            <a:t>11</a:t>
                          </a: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2.43</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0.56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451993994"/>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Horizontal </a:t>
                          </a:r>
                          <a:r>
                            <a:rPr lang="fr-FR" sz="900" u="none" strike="noStrike" dirty="0" err="1">
                              <a:effectLst/>
                              <a:latin typeface="Times New Roman" panose="02020603050405020304" pitchFamily="18" charset="0"/>
                              <a:cs typeface="Times New Roman" panose="02020603050405020304" pitchFamily="18" charset="0"/>
                            </a:rPr>
                            <a:t>emittance</a:t>
                          </a:r>
                          <a:r>
                            <a:rPr lang="fr-FR" sz="900" u="none" strike="noStrike" dirty="0">
                              <a:effectLst/>
                              <a:latin typeface="Times New Roman" panose="02020603050405020304" pitchFamily="18" charset="0"/>
                              <a:cs typeface="Times New Roman" panose="02020603050405020304" pitchFamily="18" charset="0"/>
                            </a:rPr>
                            <a:t> (SR/BS)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𝜺</m:t>
                                  </m:r>
                                </m:e>
                                <m:sub>
                                  <m:r>
                                    <a:rPr lang="en-US" altLang="zh-CN" sz="900" b="1" i="1" u="none" strike="noStrike" smtClean="0">
                                      <a:effectLst/>
                                      <a:latin typeface="Cambria Math" panose="02040503050406030204" pitchFamily="18" charset="0"/>
                                      <a:cs typeface="Times New Roman" panose="02020603050405020304" pitchFamily="18" charset="0"/>
                                    </a:rPr>
                                    <m:t>𝒙</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nm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0.71 / 0.71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1.33 / 1.33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2.09 / 4.94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1.71 / 4.73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1.66 / 1.66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1.32 / 1.32</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1.32 / 1.32</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2.03 / 4.88</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237096389"/>
                      </a:ext>
                    </a:extLst>
                  </a:tr>
                  <a:tr h="234842">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Vertical </a:t>
                          </a:r>
                          <a:r>
                            <a:rPr lang="fr-FR" sz="900" u="none" strike="noStrike" dirty="0" err="1">
                              <a:effectLst/>
                              <a:latin typeface="Times New Roman" panose="02020603050405020304" pitchFamily="18" charset="0"/>
                              <a:cs typeface="Times New Roman" panose="02020603050405020304" pitchFamily="18" charset="0"/>
                            </a:rPr>
                            <a:t>emittance</a:t>
                          </a:r>
                          <a:r>
                            <a:rPr lang="fr-FR" sz="900" u="none" strike="noStrike" dirty="0">
                              <a:effectLst/>
                              <a:latin typeface="Times New Roman" panose="02020603050405020304" pitchFamily="18" charset="0"/>
                              <a:cs typeface="Times New Roman" panose="02020603050405020304" pitchFamily="18" charset="0"/>
                            </a:rPr>
                            <a:t> (SR/BS)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𝜺</m:t>
                                  </m:r>
                                </m:e>
                                <m:sub>
                                  <m:r>
                                    <a:rPr lang="en-US" altLang="zh-CN" sz="900" b="1"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𝒚</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pm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1.42 / 1.42</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2.65 / 2.65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4.17 / 4.17</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3.42 / 3.42</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3.33 / 3.33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2.65 / 2.65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2.63 / 2.63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4.06 / 4.06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534026733"/>
                      </a:ext>
                    </a:extLst>
                  </a:tr>
                  <a:tr h="211084">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Momentum compaction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𝜶</m:t>
                                  </m:r>
                                </m:e>
                                <m:sub>
                                  <m:r>
                                    <a:rPr lang="en-US" altLang="zh-CN" sz="900" b="1" i="1" u="none" strike="noStrike" smtClean="0">
                                      <a:effectLst/>
                                      <a:latin typeface="Cambria Math" panose="02040503050406030204" pitchFamily="18" charset="0"/>
                                      <a:cs typeface="Times New Roman" panose="02020603050405020304" pitchFamily="18" charset="0"/>
                                    </a:rPr>
                                    <m:t>𝒄</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u="none" strike="noStrike" dirty="0">
                              <a:solidFill>
                                <a:schemeClr val="bg1"/>
                              </a:solidFill>
                              <a:effectLst/>
                              <a:latin typeface="Times New Roman" panose="02020603050405020304" pitchFamily="18" charset="0"/>
                              <a:cs typeface="Times New Roman" panose="02020603050405020304" pitchFamily="18" charset="0"/>
                            </a:rPr>
                            <a:t>10</a:t>
                          </a:r>
                          <a:r>
                            <a:rPr lang="en-US" altLang="zh-CN" sz="900" u="none" strike="noStrike" baseline="30000" dirty="0">
                              <a:solidFill>
                                <a:schemeClr val="bg1"/>
                              </a:solidFill>
                              <a:effectLst/>
                              <a:latin typeface="Times New Roman" panose="02020603050405020304" pitchFamily="18" charset="0"/>
                              <a:cs typeface="Times New Roman" panose="02020603050405020304" pitchFamily="18" charset="0"/>
                            </a:rPr>
                            <a:t>-6</a:t>
                          </a:r>
                          <a:endParaRPr lang="en-US" altLang="zh-CN" sz="900" b="1" i="0" u="none" strike="noStrike" baseline="30000"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28.2</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28.0</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27.4</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27.7</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27.6</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27.9</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27.9</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27.4</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538473111"/>
                      </a:ext>
                    </a:extLst>
                  </a:tr>
                  <a:tr h="195428">
                    <a:tc>
                      <a:txBody>
                        <a:bodyPr/>
                        <a:lstStyle/>
                        <a:p>
                          <a:pPr algn="l" fontAlgn="ctr"/>
                          <a14:m>
                            <m:oMathPara xmlns:m="http://schemas.openxmlformats.org/officeDocument/2006/math">
                              <m:oMathParaPr>
                                <m:jc m:val="left"/>
                              </m:oMathParaPr>
                              <m:oMath xmlns:m="http://schemas.openxmlformats.org/officeDocument/2006/math">
                                <m:sSubSup>
                                  <m:sSubSupPr>
                                    <m:ctrlPr>
                                      <a:rPr lang="fr-FR" altLang="zh-CN" sz="900" i="1" u="none" strike="noStrike" dirty="0" smtClean="0">
                                        <a:effectLst/>
                                        <a:latin typeface="Cambria Math" panose="02040503050406030204" pitchFamily="18" charset="0"/>
                                        <a:cs typeface="Times New Roman" panose="02020603050405020304" pitchFamily="18" charset="0"/>
                                      </a:rPr>
                                    </m:ctrlPr>
                                  </m:sSubSupPr>
                                  <m:e>
                                    <m:r>
                                      <a:rPr lang="fr-FR" altLang="zh-CN" sz="900" i="1" u="none" strike="noStrike" dirty="0" smtClean="0">
                                        <a:effectLst/>
                                        <a:latin typeface="Cambria Math" panose="02040503050406030204" pitchFamily="18" charset="0"/>
                                        <a:ea typeface="Cambria Math" panose="02040503050406030204" pitchFamily="18" charset="0"/>
                                        <a:cs typeface="Times New Roman" panose="02020603050405020304" pitchFamily="18" charset="0"/>
                                      </a:rPr>
                                      <m:t>𝜷</m:t>
                                    </m:r>
                                  </m:e>
                                  <m:sub>
                                    <m:r>
                                      <a:rPr lang="en-US" altLang="zh-CN" sz="900" b="1" i="1" u="none" strike="noStrike" dirty="0" smtClean="0">
                                        <a:effectLst/>
                                        <a:latin typeface="Cambria Math" panose="02040503050406030204" pitchFamily="18" charset="0"/>
                                        <a:cs typeface="Times New Roman" panose="02020603050405020304" pitchFamily="18" charset="0"/>
                                      </a:rPr>
                                      <m:t>𝒙</m:t>
                                    </m:r>
                                    <m:r>
                                      <a:rPr lang="en-US" altLang="zh-CN" sz="900" b="1" i="1" u="none" strike="noStrike" dirty="0" smtClean="0">
                                        <a:effectLst/>
                                        <a:latin typeface="Cambria Math" panose="02040503050406030204" pitchFamily="18" charset="0"/>
                                        <a:cs typeface="Times New Roman" panose="02020603050405020304" pitchFamily="18" charset="0"/>
                                      </a:rPr>
                                      <m:t>/</m:t>
                                    </m:r>
                                    <m:r>
                                      <a:rPr lang="en-US" altLang="zh-CN" sz="900" b="1" i="1" u="none" strike="noStrike" dirty="0" smtClean="0">
                                        <a:effectLst/>
                                        <a:latin typeface="Cambria Math" panose="02040503050406030204" pitchFamily="18" charset="0"/>
                                        <a:cs typeface="Times New Roman" panose="02020603050405020304" pitchFamily="18" charset="0"/>
                                      </a:rPr>
                                      <m:t>𝒚</m:t>
                                    </m:r>
                                  </m:sub>
                                  <m:sup>
                                    <m:r>
                                      <a:rPr lang="en-US" altLang="zh-CN" sz="900" b="1" i="1" u="none" strike="noStrike" dirty="0" smtClean="0">
                                        <a:effectLst/>
                                        <a:latin typeface="Cambria Math" panose="02040503050406030204" pitchFamily="18" charset="0"/>
                                        <a:cs typeface="Times New Roman" panose="02020603050405020304" pitchFamily="18" charset="0"/>
                                      </a:rPr>
                                      <m:t>∗</m:t>
                                    </m:r>
                                  </m:sup>
                                </m:sSubSup>
                              </m:oMath>
                            </m:oMathPara>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 / 0.8</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 / 0.8</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 / 0.8</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 / 0.8</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 / 0.8</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280485693"/>
                      </a:ext>
                    </a:extLst>
                  </a:tr>
                  <a:tr h="180792">
                    <a:tc>
                      <a:txBody>
                        <a:bodyPr/>
                        <a:lstStyle/>
                        <a:p>
                          <a:pPr algn="l" fontAlgn="ctr"/>
                          <a14:m>
                            <m:oMathPara xmlns:m="http://schemas.openxmlformats.org/officeDocument/2006/math">
                              <m:oMathParaPr>
                                <m:jc m:val="left"/>
                              </m:oMathParaPr>
                              <m:oMath xmlns:m="http://schemas.openxmlformats.org/officeDocument/2006/math">
                                <m:sSubSup>
                                  <m:sSubSupPr>
                                    <m:ctrlPr>
                                      <a:rPr lang="fr-FR" altLang="zh-CN" sz="900" i="1" u="none" strike="noStrike" dirty="0" smtClean="0">
                                        <a:effectLst/>
                                        <a:latin typeface="Cambria Math" panose="02040503050406030204" pitchFamily="18" charset="0"/>
                                        <a:cs typeface="Times New Roman" panose="02020603050405020304" pitchFamily="18" charset="0"/>
                                      </a:rPr>
                                    </m:ctrlPr>
                                  </m:sSubSupPr>
                                  <m:e>
                                    <m:r>
                                      <a:rPr lang="en-US" altLang="zh-CN" sz="900" b="1" i="1" u="none" strike="noStrike" dirty="0" smtClean="0">
                                        <a:effectLst/>
                                        <a:latin typeface="Cambria Math" panose="02040503050406030204" pitchFamily="18" charset="0"/>
                                        <a:ea typeface="Cambria Math" panose="02040503050406030204" pitchFamily="18" charset="0"/>
                                        <a:cs typeface="Times New Roman" panose="02020603050405020304" pitchFamily="18" charset="0"/>
                                      </a:rPr>
                                      <m:t>𝑫</m:t>
                                    </m:r>
                                  </m:e>
                                  <m:sub>
                                    <m:r>
                                      <a:rPr lang="en-US" altLang="zh-CN" sz="900" b="1" i="1" u="none" strike="noStrike" dirty="0" smtClean="0">
                                        <a:effectLst/>
                                        <a:latin typeface="Cambria Math" panose="02040503050406030204" pitchFamily="18" charset="0"/>
                                        <a:cs typeface="Times New Roman" panose="02020603050405020304" pitchFamily="18" charset="0"/>
                                      </a:rPr>
                                      <m:t>𝒙</m:t>
                                    </m:r>
                                    <m:r>
                                      <a:rPr lang="en-US" altLang="zh-CN" sz="900" b="1" i="1" u="none" strike="noStrike" dirty="0" smtClean="0">
                                        <a:effectLst/>
                                        <a:latin typeface="Cambria Math" panose="02040503050406030204" pitchFamily="18" charset="0"/>
                                        <a:cs typeface="Times New Roman" panose="02020603050405020304" pitchFamily="18" charset="0"/>
                                      </a:rPr>
                                      <m:t>/</m:t>
                                    </m:r>
                                    <m:r>
                                      <a:rPr lang="en-US" altLang="zh-CN" sz="900" b="1" i="1" u="none" strike="noStrike" dirty="0" smtClean="0">
                                        <a:effectLst/>
                                        <a:latin typeface="Cambria Math" panose="02040503050406030204" pitchFamily="18" charset="0"/>
                                        <a:cs typeface="Times New Roman" panose="02020603050405020304" pitchFamily="18" charset="0"/>
                                      </a:rPr>
                                      <m:t>𝒚</m:t>
                                    </m:r>
                                  </m:sub>
                                  <m:sup>
                                    <m:r>
                                      <a:rPr lang="en-US" altLang="zh-CN" sz="900" b="1" i="1" u="none" strike="noStrike" dirty="0" smtClean="0">
                                        <a:effectLst/>
                                        <a:latin typeface="Cambria Math" panose="02040503050406030204" pitchFamily="18" charset="0"/>
                                        <a:cs typeface="Times New Roman" panose="02020603050405020304" pitchFamily="18" charset="0"/>
                                      </a:rPr>
                                      <m:t>∗</m:t>
                                    </m:r>
                                  </m:sup>
                                </m:sSubSup>
                              </m:oMath>
                            </m:oMathPara>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0.001</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0.002</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0.001</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666429269"/>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Energy Spread (SR/BS)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𝝈</m:t>
                                  </m:r>
                                </m:e>
                                <m:sub>
                                  <m:r>
                                    <a:rPr lang="en-US" altLang="zh-CN" sz="900" b="1"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𝜹</m:t>
                                  </m:r>
                                </m:sub>
                              </m:sSub>
                              <m:r>
                                <a:rPr lang="en-US" altLang="zh-CN" sz="900" b="1" i="1" u="none" strike="noStrike" smtClean="0">
                                  <a:effectLst/>
                                  <a:latin typeface="Cambria Math" panose="02040503050406030204" pitchFamily="18" charset="0"/>
                                  <a:cs typeface="Times New Roman" panose="02020603050405020304" pitchFamily="18" charset="0"/>
                                </a:rPr>
                                <m:t> </m:t>
                              </m:r>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u="none" strike="noStrike" dirty="0">
                              <a:solidFill>
                                <a:schemeClr val="bg1"/>
                              </a:solidFill>
                              <a:effectLst/>
                              <a:latin typeface="Times New Roman" panose="02020603050405020304" pitchFamily="18" charset="0"/>
                              <a:cs typeface="Times New Roman" panose="02020603050405020304" pitchFamily="18" charset="0"/>
                            </a:rPr>
                            <a:t>%</a:t>
                          </a:r>
                          <a:endParaRPr lang="en-US" altLang="zh-CN"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0.0392 / 0.2804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0.0910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0.0548 / 0.0559</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0.0543 / 0.0554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0.0548 / 0.0852</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0.0910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0.0911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0.0548 / 0.0559</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273983644"/>
                      </a:ext>
                    </a:extLst>
                  </a:tr>
                  <a:tr h="230369">
                    <a:tc>
                      <a:txBody>
                        <a:bodyPr/>
                        <a:lstStyle/>
                        <a:p>
                          <a:pPr algn="l" fontAlgn="ctr"/>
                          <a:r>
                            <a:rPr lang="fr-FR" sz="900" u="none" strike="noStrike" dirty="0" err="1">
                              <a:effectLst/>
                              <a:latin typeface="Times New Roman" panose="02020603050405020304" pitchFamily="18" charset="0"/>
                              <a:cs typeface="Times New Roman" panose="02020603050405020304" pitchFamily="18" charset="0"/>
                            </a:rPr>
                            <a:t>MonochroM</a:t>
                          </a:r>
                          <a:r>
                            <a:rPr lang="fr-FR" sz="900" u="none" strike="noStrike" dirty="0">
                              <a:effectLst/>
                              <a:latin typeface="Times New Roman" panose="02020603050405020304" pitchFamily="18" charset="0"/>
                              <a:cs typeface="Times New Roman" panose="02020603050405020304" pitchFamily="18" charset="0"/>
                            </a:rPr>
                            <a:t> Factor (SR/BS) </a:t>
                          </a:r>
                          <a14:m>
                            <m:oMath xmlns:m="http://schemas.openxmlformats.org/officeDocument/2006/math">
                              <m:r>
                                <a:rPr lang="fr-FR" altLang="zh-CN" sz="900" i="1" u="none" strike="noStrike" dirty="0" smtClean="0">
                                  <a:effectLst/>
                                  <a:latin typeface="Cambria Math" panose="02040503050406030204" pitchFamily="18" charset="0"/>
                                  <a:cs typeface="Times New Roman" panose="02020603050405020304" pitchFamily="18" charset="0"/>
                                </a:rPr>
                                <m:t>𝜆</m:t>
                              </m:r>
                            </m:oMath>
                          </a14:m>
                          <a:endParaRPr lang="fr-F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4.32 / 2.96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4.70 / 2.99</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11.72 / 19.80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23.44 / 39.75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9.66 / 9.26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661007389"/>
                      </a:ext>
                    </a:extLst>
                  </a:tr>
                  <a:tr h="237254">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CM </a:t>
                          </a:r>
                          <a:r>
                            <a:rPr lang="fr-FR" sz="900" u="none" strike="noStrike" dirty="0" err="1">
                              <a:effectLst/>
                              <a:latin typeface="Times New Roman" panose="02020603050405020304" pitchFamily="18" charset="0"/>
                              <a:cs typeface="Times New Roman" panose="02020603050405020304" pitchFamily="18" charset="0"/>
                            </a:rPr>
                            <a:t>energy</a:t>
                          </a:r>
                          <a:r>
                            <a:rPr lang="fr-FR" sz="900" u="none" strike="noStrike" dirty="0">
                              <a:effectLst/>
                              <a:latin typeface="Times New Roman" panose="02020603050405020304" pitchFamily="18" charset="0"/>
                              <a:cs typeface="Times New Roman" panose="02020603050405020304" pitchFamily="18" charset="0"/>
                            </a:rPr>
                            <a:t> spread (SR/BS)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𝝈</m:t>
                                  </m:r>
                                </m:e>
                                <m:sub>
                                  <m:r>
                                    <a:rPr lang="en-US" altLang="zh-CN" sz="900" b="1" i="1" u="none" strike="noStrike" smtClean="0">
                                      <a:effectLst/>
                                      <a:latin typeface="Cambria Math" panose="02040503050406030204" pitchFamily="18" charset="0"/>
                                      <a:cs typeface="Times New Roman" panose="02020603050405020304" pitchFamily="18" charset="0"/>
                                    </a:rPr>
                                    <m:t>𝑾</m:t>
                                  </m:r>
                                  <m:r>
                                    <a:rPr lang="en-US" altLang="zh-CN" sz="900" b="1" i="1" u="none" strike="noStrike" smtClean="0">
                                      <a:effectLst/>
                                      <a:latin typeface="Cambria Math" panose="02040503050406030204" pitchFamily="18" charset="0"/>
                                      <a:cs typeface="Times New Roman" panose="02020603050405020304" pitchFamily="18" charset="0"/>
                                    </a:rPr>
                                    <m:t> </m:t>
                                  </m:r>
                                </m:sub>
                              </m:sSub>
                            </m:oMath>
                          </a14:m>
                          <a:endParaRPr lang="fr-F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25.3 / 180.8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47.47 / 80.42</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 11.22 / 16.70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10.21 / 16.36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48.46 / 75.28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4.05 / 4.06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2.03 / 2.03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5.02 / 5.33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375096637"/>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Bunch </a:t>
                          </a:r>
                          <a:r>
                            <a:rPr lang="fr-FR" sz="900" u="none" strike="noStrike" dirty="0" err="1">
                              <a:effectLst/>
                              <a:latin typeface="Times New Roman" panose="02020603050405020304" pitchFamily="18" charset="0"/>
                              <a:cs typeface="Times New Roman" panose="02020603050405020304" pitchFamily="18" charset="0"/>
                            </a:rPr>
                            <a:t>length</a:t>
                          </a:r>
                          <a:r>
                            <a:rPr lang="fr-FR" sz="900" u="none" strike="noStrike" dirty="0">
                              <a:effectLst/>
                              <a:latin typeface="Times New Roman" panose="02020603050405020304" pitchFamily="18" charset="0"/>
                              <a:cs typeface="Times New Roman" panose="02020603050405020304" pitchFamily="18" charset="0"/>
                            </a:rPr>
                            <a:t> (SR/BS)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𝝈</m:t>
                                  </m:r>
                                </m:e>
                                <m:sub>
                                  <m:r>
                                    <a:rPr lang="en-US" altLang="zh-CN" sz="900" b="1"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𝒛</m:t>
                                  </m:r>
                                  <m:r>
                                    <a:rPr lang="en-US" altLang="zh-CN" sz="900" b="1" i="1" u="none" strike="noStrike" smtClean="0">
                                      <a:effectLst/>
                                      <a:latin typeface="Cambria Math" panose="02040503050406030204" pitchFamily="18" charset="0"/>
                                      <a:cs typeface="Times New Roman" panose="02020603050405020304" pitchFamily="18" charset="0"/>
                                    </a:rPr>
                                    <m:t> </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4.38 / 30.96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4.09 / 6.80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4.15 / 4.16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4.13 / 4.14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4.17 / 6.36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4.10 / 6.81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4.10 / 6.82</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4.15 / 4.16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118738805"/>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Sychrotron tune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en-US" altLang="zh-CN" sz="900" b="1" i="1" u="none" strike="noStrike" smtClean="0">
                                      <a:effectLst/>
                                      <a:latin typeface="Cambria Math" panose="02040503050406030204" pitchFamily="18" charset="0"/>
                                      <a:cs typeface="Times New Roman" panose="02020603050405020304" pitchFamily="18" charset="0"/>
                                    </a:rPr>
                                    <m:t>𝑸</m:t>
                                  </m:r>
                                </m:e>
                                <m:sub>
                                  <m:r>
                                    <a:rPr lang="en-US" altLang="zh-CN" sz="900" b="1" i="1" u="none" strike="noStrike" smtClean="0">
                                      <a:effectLst/>
                                      <a:latin typeface="Cambria Math" panose="02040503050406030204" pitchFamily="18" charset="0"/>
                                      <a:cs typeface="Times New Roman" panose="02020603050405020304" pitchFamily="18" charset="0"/>
                                    </a:rPr>
                                    <m:t>𝒔</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0.037</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057033770"/>
                      </a:ext>
                    </a:extLst>
                  </a:tr>
                  <a:tr h="231001">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Longitudinal </a:t>
                          </a:r>
                          <a:r>
                            <a:rPr lang="fr-FR" sz="900" u="none" strike="noStrike" dirty="0" err="1">
                              <a:effectLst/>
                              <a:latin typeface="Times New Roman" panose="02020603050405020304" pitchFamily="18" charset="0"/>
                              <a:cs typeface="Times New Roman" panose="02020603050405020304" pitchFamily="18" charset="0"/>
                            </a:rPr>
                            <a:t>damping</a:t>
                          </a:r>
                          <a:r>
                            <a:rPr lang="fr-FR" sz="900" u="none" strike="noStrike" dirty="0">
                              <a:effectLst/>
                              <a:latin typeface="Times New Roman" panose="02020603050405020304" pitchFamily="18" charset="0"/>
                              <a:cs typeface="Times New Roman" panose="02020603050405020304" pitchFamily="18" charset="0"/>
                            </a:rPr>
                            <a:t> time</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err="1">
                              <a:solidFill>
                                <a:schemeClr val="bg1"/>
                              </a:solidFill>
                              <a:effectLst/>
                              <a:latin typeface="Times New Roman" panose="02020603050405020304" pitchFamily="18" charset="0"/>
                              <a:cs typeface="Times New Roman" panose="02020603050405020304" pitchFamily="18" charset="0"/>
                            </a:rPr>
                            <a:t>turns</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1168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446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950401946"/>
                      </a:ext>
                    </a:extLst>
                  </a:tr>
                  <a:tr h="207360">
                    <a:tc>
                      <a:txBody>
                        <a:bodyPr/>
                        <a:lstStyle/>
                        <a:p>
                          <a:pPr algn="l" fontAlgn="ctr"/>
                          <a:r>
                            <a:rPr lang="fr-FR" sz="900" u="none" strike="noStrike" dirty="0" err="1">
                              <a:effectLst/>
                              <a:latin typeface="Times New Roman" panose="02020603050405020304" pitchFamily="18" charset="0"/>
                              <a:cs typeface="Times New Roman" panose="02020603050405020304" pitchFamily="18" charset="0"/>
                            </a:rPr>
                            <a:t>Luminosity</a:t>
                          </a:r>
                          <a:r>
                            <a:rPr lang="fr-FR" sz="900" u="none" strike="noStrike" dirty="0">
                              <a:effectLst/>
                              <a:latin typeface="Times New Roman" panose="02020603050405020304" pitchFamily="18" charset="0"/>
                              <a:cs typeface="Times New Roman" panose="02020603050405020304" pitchFamily="18" charset="0"/>
                            </a:rPr>
                            <a:t> (SR/BS)</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 10</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34</a:t>
                          </a:r>
                          <a:r>
                            <a:rPr lang="fr-FR" sz="900" u="none" strike="noStrike" dirty="0">
                              <a:solidFill>
                                <a:schemeClr val="bg1"/>
                              </a:solidFill>
                              <a:effectLst/>
                              <a:latin typeface="Times New Roman" panose="02020603050405020304" pitchFamily="18" charset="0"/>
                              <a:cs typeface="Times New Roman" panose="02020603050405020304" pitchFamily="18" charset="0"/>
                            </a:rPr>
                            <a:t>cm</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-2</a:t>
                          </a:r>
                          <a:r>
                            <a:rPr lang="fr-FR" sz="900" u="none" strike="noStrike" dirty="0">
                              <a:solidFill>
                                <a:schemeClr val="bg1"/>
                              </a:solidFill>
                              <a:effectLst/>
                              <a:latin typeface="Times New Roman" panose="02020603050405020304" pitchFamily="18" charset="0"/>
                              <a:cs typeface="Times New Roman" panose="02020603050405020304" pitchFamily="18" charset="0"/>
                            </a:rPr>
                            <a:t> s</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-1</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5476  / 5476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206.9 / 206.9</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28.69 / 27.23</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32.12 / 30.35</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164.8 / 164.8</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17.68 / 10.46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8.89 / 5.24</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3.24 / 3.13</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330030552"/>
                      </a:ext>
                    </a:extLst>
                  </a:tr>
                </a:tbl>
              </a:graphicData>
            </a:graphic>
          </p:graphicFrame>
        </mc:Choice>
        <mc:Fallback xmlns="">
          <p:graphicFrame>
            <p:nvGraphicFramePr>
              <p:cNvPr id="3" name="表格 2">
                <a:extLst>
                  <a:ext uri="{FF2B5EF4-FFF2-40B4-BE49-F238E27FC236}">
                    <a16:creationId xmlns:a16="http://schemas.microsoft.com/office/drawing/2014/main" id="{9064503E-2F65-B503-3767-2209FC25AA44}"/>
                  </a:ext>
                </a:extLst>
              </p:cNvPr>
              <p:cNvGraphicFramePr>
                <a:graphicFrameLocks noGrp="1"/>
              </p:cNvGraphicFramePr>
              <p:nvPr>
                <p:extLst>
                  <p:ext uri="{D42A27DB-BD31-4B8C-83A1-F6EECF244321}">
                    <p14:modId xmlns:p14="http://schemas.microsoft.com/office/powerpoint/2010/main" val="2977184054"/>
                  </p:ext>
                </p:extLst>
              </p:nvPr>
            </p:nvGraphicFramePr>
            <p:xfrm>
              <a:off x="191627" y="1443638"/>
              <a:ext cx="11798719" cy="4832343"/>
            </p:xfrm>
            <a:graphic>
              <a:graphicData uri="http://schemas.openxmlformats.org/drawingml/2006/table">
                <a:tbl>
                  <a:tblPr firstRow="1" firstCol="1">
                    <a:tableStyleId>{5C22544A-7EE6-4342-B048-85BDC9FD1C3A}</a:tableStyleId>
                  </a:tblPr>
                  <a:tblGrid>
                    <a:gridCol w="1692970">
                      <a:extLst>
                        <a:ext uri="{9D8B030D-6E8A-4147-A177-3AD203B41FA5}">
                          <a16:colId xmlns:a16="http://schemas.microsoft.com/office/drawing/2014/main" val="3156090339"/>
                        </a:ext>
                      </a:extLst>
                    </a:gridCol>
                    <a:gridCol w="625343">
                      <a:extLst>
                        <a:ext uri="{9D8B030D-6E8A-4147-A177-3AD203B41FA5}">
                          <a16:colId xmlns:a16="http://schemas.microsoft.com/office/drawing/2014/main" val="1145716070"/>
                        </a:ext>
                      </a:extLst>
                    </a:gridCol>
                    <a:gridCol w="1094983">
                      <a:extLst>
                        <a:ext uri="{9D8B030D-6E8A-4147-A177-3AD203B41FA5}">
                          <a16:colId xmlns:a16="http://schemas.microsoft.com/office/drawing/2014/main" val="3383661642"/>
                        </a:ext>
                      </a:extLst>
                    </a:gridCol>
                    <a:gridCol w="1137218">
                      <a:extLst>
                        <a:ext uri="{9D8B030D-6E8A-4147-A177-3AD203B41FA5}">
                          <a16:colId xmlns:a16="http://schemas.microsoft.com/office/drawing/2014/main" val="3894396617"/>
                        </a:ext>
                      </a:extLst>
                    </a:gridCol>
                    <a:gridCol w="1294564">
                      <a:extLst>
                        <a:ext uri="{9D8B030D-6E8A-4147-A177-3AD203B41FA5}">
                          <a16:colId xmlns:a16="http://schemas.microsoft.com/office/drawing/2014/main" val="34703768"/>
                        </a:ext>
                      </a:extLst>
                    </a:gridCol>
                    <a:gridCol w="1271447">
                      <a:extLst>
                        <a:ext uri="{9D8B030D-6E8A-4147-A177-3AD203B41FA5}">
                          <a16:colId xmlns:a16="http://schemas.microsoft.com/office/drawing/2014/main" val="419393546"/>
                        </a:ext>
                      </a:extLst>
                    </a:gridCol>
                    <a:gridCol w="1178977">
                      <a:extLst>
                        <a:ext uri="{9D8B030D-6E8A-4147-A177-3AD203B41FA5}">
                          <a16:colId xmlns:a16="http://schemas.microsoft.com/office/drawing/2014/main" val="2683820487"/>
                        </a:ext>
                      </a:extLst>
                    </a:gridCol>
                    <a:gridCol w="1213654">
                      <a:extLst>
                        <a:ext uri="{9D8B030D-6E8A-4147-A177-3AD203B41FA5}">
                          <a16:colId xmlns:a16="http://schemas.microsoft.com/office/drawing/2014/main" val="2334571400"/>
                        </a:ext>
                      </a:extLst>
                    </a:gridCol>
                    <a:gridCol w="1121186">
                      <a:extLst>
                        <a:ext uri="{9D8B030D-6E8A-4147-A177-3AD203B41FA5}">
                          <a16:colId xmlns:a16="http://schemas.microsoft.com/office/drawing/2014/main" val="4273292407"/>
                        </a:ext>
                      </a:extLst>
                    </a:gridCol>
                    <a:gridCol w="1168377">
                      <a:extLst>
                        <a:ext uri="{9D8B030D-6E8A-4147-A177-3AD203B41FA5}">
                          <a16:colId xmlns:a16="http://schemas.microsoft.com/office/drawing/2014/main" val="4184169078"/>
                        </a:ext>
                      </a:extLst>
                    </a:gridCol>
                  </a:tblGrid>
                  <a:tr h="615893">
                    <a:tc>
                      <a:txBody>
                        <a:bodyPr/>
                        <a:lstStyle/>
                        <a:p>
                          <a:pPr algn="l" fontAlgn="ctr"/>
                          <a:r>
                            <a:rPr lang="fr-FR" sz="1100" u="none" strike="noStrike" dirty="0" err="1">
                              <a:effectLst/>
                              <a:latin typeface="Times New Roman" panose="02020603050405020304" pitchFamily="18" charset="0"/>
                              <a:cs typeface="Times New Roman" panose="02020603050405020304" pitchFamily="18" charset="0"/>
                            </a:rPr>
                            <a:t>Parameters</a:t>
                          </a:r>
                          <a:endParaRPr lang="fr-FR"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err="1">
                              <a:effectLst/>
                              <a:latin typeface="Times New Roman" panose="02020603050405020304" pitchFamily="18" charset="0"/>
                              <a:cs typeface="Times New Roman" panose="02020603050405020304" pitchFamily="18" charset="0"/>
                            </a:rPr>
                            <a:t>Units</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a:effectLst/>
                              <a:latin typeface="Times New Roman" panose="02020603050405020304" pitchFamily="18" charset="0"/>
                              <a:cs typeface="Times New Roman" panose="02020603050405020304" pitchFamily="18" charset="0"/>
                            </a:rPr>
                            <a:t>Standard</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a:effectLst/>
                              <a:latin typeface="Times New Roman" panose="02020603050405020304" pitchFamily="18" charset="0"/>
                              <a:cs typeface="Times New Roman" panose="02020603050405020304" pitchFamily="18" charset="0"/>
                            </a:rPr>
                            <a:t>Standard_625</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b="1" i="0" u="none" strike="noStrike" dirty="0">
                              <a:effectLst/>
                              <a:latin typeface="Times New Roman" panose="02020603050405020304" pitchFamily="18" charset="0"/>
                              <a:cs typeface="Times New Roman" panose="02020603050405020304" pitchFamily="18" charset="0"/>
                            </a:rPr>
                            <a:t>Monochrom_h_4ip</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Monochrom_h_2ip</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Monochrom_h_d0</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Monochrom_v_1</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Monochrom_v_2</a:t>
                          </a:r>
                        </a:p>
                      </a:txBody>
                      <a:tcPr marL="2075" marR="2075" marT="2075" marB="0" anchor="ctr"/>
                    </a:tc>
                    <a:tc>
                      <a:txBody>
                        <a:bodyPr/>
                        <a:lstStyle/>
                        <a:p>
                          <a:pPr algn="ctr" fontAlgn="ctr"/>
                          <a:r>
                            <a:rPr lang="fr-FR" altLang="zh-CN" sz="1100" b="1" i="0" u="none" strike="noStrike" dirty="0" err="1">
                              <a:effectLst/>
                              <a:latin typeface="Times New Roman" panose="02020603050405020304" pitchFamily="18" charset="0"/>
                              <a:cs typeface="Times New Roman" panose="02020603050405020304" pitchFamily="18" charset="0"/>
                            </a:rPr>
                            <a:t>Monochrom_mix</a:t>
                          </a:r>
                          <a:endParaRPr lang="fr-FR" altLang="zh-CN"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extLst>
                      <a:ext uri="{0D108BD9-81ED-4DB2-BD59-A6C34878D82A}">
                        <a16:rowId xmlns:a16="http://schemas.microsoft.com/office/drawing/2014/main" val="3882935187"/>
                      </a:ext>
                    </a:extLst>
                  </a:tr>
                  <a:tr h="207360">
                    <a:tc>
                      <a:txBody>
                        <a:bodyPr/>
                        <a:lstStyle/>
                        <a:p>
                          <a:endParaRPr lang="en-FR"/>
                        </a:p>
                      </a:txBody>
                      <a:tcPr marL="2075" marR="2075" marT="2075" marB="0" anchor="ctr">
                        <a:blipFill>
                          <a:blip r:embed="rId3"/>
                          <a:stretch>
                            <a:fillRect l="-752" t="-312500" r="-600752" b="-1987500"/>
                          </a:stretch>
                        </a:blipFill>
                      </a:tcPr>
                    </a:tc>
                    <a:tc>
                      <a:txBody>
                        <a:bodyPr/>
                        <a:lstStyle/>
                        <a:p>
                          <a:pPr algn="ctr" fontAlgn="ctr"/>
                          <a:r>
                            <a:rPr lang="fr-FR" sz="900" u="none" strike="noStrike" dirty="0" err="1">
                              <a:solidFill>
                                <a:schemeClr val="bg1"/>
                              </a:solidFill>
                              <a:effectLst/>
                              <a:latin typeface="Times New Roman" panose="02020603050405020304" pitchFamily="18" charset="0"/>
                              <a:cs typeface="Times New Roman" panose="02020603050405020304" pitchFamily="18" charset="0"/>
                            </a:rPr>
                            <a:t>GeV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45.6</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990627668"/>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 of </a:t>
                          </a:r>
                          <a:r>
                            <a:rPr lang="fr-FR" sz="900" u="none" strike="noStrike" dirty="0" err="1">
                              <a:effectLst/>
                              <a:latin typeface="Times New Roman" panose="02020603050405020304" pitchFamily="18" charset="0"/>
                              <a:cs typeface="Times New Roman" panose="02020603050405020304" pitchFamily="18" charset="0"/>
                            </a:rPr>
                            <a:t>IPs</a:t>
                          </a:r>
                          <a:endParaRPr lang="fr-F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90098642"/>
                      </a:ext>
                    </a:extLst>
                  </a:tr>
                  <a:tr h="207360">
                    <a:tc>
                      <a:txBody>
                        <a:bodyPr/>
                        <a:lstStyle/>
                        <a:p>
                          <a:pPr algn="l" fontAlgn="ctr"/>
                          <a:r>
                            <a:rPr lang="fr-FR" sz="900" u="none" strike="noStrike" dirty="0" err="1">
                              <a:effectLst/>
                              <a:latin typeface="Times New Roman" panose="02020603050405020304" pitchFamily="18" charset="0"/>
                              <a:cs typeface="Times New Roman" panose="02020603050405020304" pitchFamily="18" charset="0"/>
                            </a:rPr>
                            <a:t>Circumference</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91174.117</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673830465"/>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Energy </a:t>
                          </a:r>
                          <a:r>
                            <a:rPr lang="fr-FR" sz="900" u="none" strike="noStrike" dirty="0" err="1">
                              <a:effectLst/>
                              <a:latin typeface="Times New Roman" panose="02020603050405020304" pitchFamily="18" charset="0"/>
                              <a:cs typeface="Times New Roman" panose="02020603050405020304" pitchFamily="18" charset="0"/>
                            </a:rPr>
                            <a:t>Loss</a:t>
                          </a:r>
                          <a:r>
                            <a:rPr lang="fr-FR" sz="900" u="none" strike="noStrike" dirty="0">
                              <a:effectLst/>
                              <a:latin typeface="Times New Roman" panose="02020603050405020304" pitchFamily="18" charset="0"/>
                              <a:cs typeface="Times New Roman" panose="02020603050405020304" pitchFamily="18" charset="0"/>
                            </a:rPr>
                            <a:t>/</a:t>
                          </a:r>
                          <a:r>
                            <a:rPr lang="fr-FR" sz="900" u="none" strike="noStrike" dirty="0" err="1">
                              <a:effectLst/>
                              <a:latin typeface="Times New Roman" panose="02020603050405020304" pitchFamily="18" charset="0"/>
                              <a:cs typeface="Times New Roman" panose="02020603050405020304" pitchFamily="18" charset="0"/>
                            </a:rPr>
                            <a:t>turn</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137.9</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142.7</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140.2</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142.7</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137.8</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137.7</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142.7</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005929513"/>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SR power </a:t>
                          </a:r>
                          <a:r>
                            <a:rPr lang="fr-FR" sz="900" u="none" strike="noStrike" dirty="0" err="1">
                              <a:effectLst/>
                              <a:latin typeface="Times New Roman" panose="02020603050405020304" pitchFamily="18" charset="0"/>
                              <a:cs typeface="Times New Roman" panose="02020603050405020304" pitchFamily="18" charset="0"/>
                            </a:rPr>
                            <a:t>loss</a:t>
                          </a:r>
                          <a:r>
                            <a:rPr lang="fr-FR" sz="900" u="none" strike="noStrike" dirty="0">
                              <a:effectLst/>
                              <a:latin typeface="Times New Roman" panose="02020603050405020304" pitchFamily="18" charset="0"/>
                              <a:cs typeface="Times New Roman" panose="02020603050405020304" pitchFamily="18" charset="0"/>
                            </a:rPr>
                            <a:t> </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MW</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50.0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647762829"/>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Beam </a:t>
                          </a:r>
                          <a:r>
                            <a:rPr lang="fr-FR" sz="900" u="none" strike="noStrike" dirty="0" err="1">
                              <a:effectLst/>
                              <a:latin typeface="Times New Roman" panose="02020603050405020304" pitchFamily="18" charset="0"/>
                              <a:cs typeface="Times New Roman" panose="02020603050405020304" pitchFamily="18" charset="0"/>
                            </a:rPr>
                            <a:t>current</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1280</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395</a:t>
                          </a:r>
                          <a:endParaRPr lang="en-US" altLang="zh-CN" sz="900" b="1" i="0" u="none" strike="noStrike">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395</a:t>
                          </a:r>
                          <a:endParaRPr lang="en-US" altLang="zh-CN" sz="900" b="1" i="0" u="none" strike="noStrike">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77184158"/>
                      </a:ext>
                    </a:extLst>
                  </a:tr>
                  <a:tr h="207360">
                    <a:tc>
                      <a:txBody>
                        <a:bodyPr/>
                        <a:lstStyle/>
                        <a:p>
                          <a:endParaRPr lang="en-FR"/>
                        </a:p>
                      </a:txBody>
                      <a:tcPr marL="2075" marR="2075" marT="2075" marB="0" anchor="ctr">
                        <a:blipFill>
                          <a:blip r:embed="rId3"/>
                          <a:stretch>
                            <a:fillRect l="-752" t="-925000" r="-600752" b="-1375000"/>
                          </a:stretch>
                        </a:blipFill>
                      </a:tcP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13420</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13420</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690624349"/>
                      </a:ext>
                    </a:extLst>
                  </a:tr>
                  <a:tr h="207360">
                    <a:tc>
                      <a:txBody>
                        <a:bodyPr/>
                        <a:lstStyle/>
                        <a:p>
                          <a:endParaRPr lang="en-FR"/>
                        </a:p>
                      </a:txBody>
                      <a:tcPr marL="2075" marR="2075" marT="2075" marB="0" anchor="ctr">
                        <a:blipFill>
                          <a:blip r:embed="rId3"/>
                          <a:stretch>
                            <a:fillRect l="-752" t="-964706" r="-600752" b="-1194118"/>
                          </a:stretch>
                        </a:blipFill>
                      </a:tcPr>
                    </a:tc>
                    <a:tc>
                      <a:txBody>
                        <a:bodyPr/>
                        <a:lstStyle/>
                        <a:p>
                          <a:pPr algn="ctr" fontAlgn="ctr"/>
                          <a:r>
                            <a:rPr lang="en-US" altLang="zh-CN" sz="900" b="0" i="0" u="none" strike="noStrike" dirty="0">
                              <a:solidFill>
                                <a:schemeClr val="bg1"/>
                              </a:solidFill>
                              <a:effectLst/>
                              <a:latin typeface="Times New Roman" panose="02020603050405020304" pitchFamily="18" charset="0"/>
                              <a:cs typeface="Times New Roman" panose="02020603050405020304" pitchFamily="18" charset="0"/>
                            </a:rPr>
                            <a:t>10</a:t>
                          </a:r>
                          <a:r>
                            <a:rPr lang="en-US" altLang="zh-CN" sz="900" b="0" i="0" u="none" strike="noStrike" baseline="30000" dirty="0">
                              <a:solidFill>
                                <a:schemeClr val="bg1"/>
                              </a:solidFill>
                              <a:effectLst/>
                              <a:latin typeface="Times New Roman" panose="02020603050405020304" pitchFamily="18" charset="0"/>
                              <a:cs typeface="Times New Roman" panose="02020603050405020304" pitchFamily="18" charset="0"/>
                            </a:rPr>
                            <a:t>11</a:t>
                          </a: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2.43</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0.56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451993994"/>
                      </a:ext>
                    </a:extLst>
                  </a:tr>
                  <a:tr h="207360">
                    <a:tc>
                      <a:txBody>
                        <a:bodyPr/>
                        <a:lstStyle/>
                        <a:p>
                          <a:endParaRPr lang="en-FR"/>
                        </a:p>
                      </a:txBody>
                      <a:tcPr marL="2075" marR="2075" marT="2075" marB="0" anchor="ctr">
                        <a:blipFill>
                          <a:blip r:embed="rId3"/>
                          <a:stretch>
                            <a:fillRect l="-752" t="-1131250" r="-600752" b="-1168750"/>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nm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0.71 / 0.71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1.33 / 1.33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2.09 / 4.94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1.71 / 4.73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1.66 / 1.66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1.32 / 1.32</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1.32 / 1.32</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2.03 / 4.88</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237096389"/>
                      </a:ext>
                    </a:extLst>
                  </a:tr>
                  <a:tr h="234842">
                    <a:tc>
                      <a:txBody>
                        <a:bodyPr/>
                        <a:lstStyle/>
                        <a:p>
                          <a:endParaRPr lang="en-FR"/>
                        </a:p>
                      </a:txBody>
                      <a:tcPr marL="2075" marR="2075" marT="2075" marB="0" anchor="ctr">
                        <a:blipFill>
                          <a:blip r:embed="rId3"/>
                          <a:stretch>
                            <a:fillRect l="-752" t="-1036842" r="-600752" b="-884211"/>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pm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1.42 / 1.42</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2.65 / 2.65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4.17 / 4.17</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3.42 / 3.42</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3.33 / 3.33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2.65 / 2.65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2.63 / 2.63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4.06 / 4.06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534026733"/>
                      </a:ext>
                    </a:extLst>
                  </a:tr>
                  <a:tr h="211084">
                    <a:tc>
                      <a:txBody>
                        <a:bodyPr/>
                        <a:lstStyle/>
                        <a:p>
                          <a:endParaRPr lang="en-FR"/>
                        </a:p>
                      </a:txBody>
                      <a:tcPr marL="2075" marR="2075" marT="2075" marB="0" anchor="ctr">
                        <a:blipFill>
                          <a:blip r:embed="rId3"/>
                          <a:stretch>
                            <a:fillRect l="-752" t="-1350000" r="-600752" b="-950000"/>
                          </a:stretch>
                        </a:blipFill>
                      </a:tcPr>
                    </a:tc>
                    <a:tc>
                      <a:txBody>
                        <a:bodyPr/>
                        <a:lstStyle/>
                        <a:p>
                          <a:pPr algn="ctr" fontAlgn="ctr"/>
                          <a:r>
                            <a:rPr lang="en-US" altLang="zh-CN" sz="900" u="none" strike="noStrike" dirty="0">
                              <a:solidFill>
                                <a:schemeClr val="bg1"/>
                              </a:solidFill>
                              <a:effectLst/>
                              <a:latin typeface="Times New Roman" panose="02020603050405020304" pitchFamily="18" charset="0"/>
                              <a:cs typeface="Times New Roman" panose="02020603050405020304" pitchFamily="18" charset="0"/>
                            </a:rPr>
                            <a:t>10</a:t>
                          </a:r>
                          <a:r>
                            <a:rPr lang="en-US" altLang="zh-CN" sz="900" u="none" strike="noStrike" baseline="30000" dirty="0">
                              <a:solidFill>
                                <a:schemeClr val="bg1"/>
                              </a:solidFill>
                              <a:effectLst/>
                              <a:latin typeface="Times New Roman" panose="02020603050405020304" pitchFamily="18" charset="0"/>
                              <a:cs typeface="Times New Roman" panose="02020603050405020304" pitchFamily="18" charset="0"/>
                            </a:rPr>
                            <a:t>-6</a:t>
                          </a:r>
                          <a:endParaRPr lang="en-US" altLang="zh-CN" sz="900" b="1" i="0" u="none" strike="noStrike" baseline="30000"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28.2</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28.0</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27.4</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27.7</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27.6</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27.9</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27.9</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27.4</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538473111"/>
                      </a:ext>
                    </a:extLst>
                  </a:tr>
                  <a:tr h="195428">
                    <a:tc>
                      <a:txBody>
                        <a:bodyPr/>
                        <a:lstStyle/>
                        <a:p>
                          <a:endParaRPr lang="en-FR"/>
                        </a:p>
                      </a:txBody>
                      <a:tcPr marL="2075" marR="2075" marT="2075" marB="0" anchor="ctr">
                        <a:blipFill>
                          <a:blip r:embed="rId3"/>
                          <a:stretch>
                            <a:fillRect l="-752" t="-1450000" r="-600752" b="-850000"/>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 / 0.8</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 / 0.8</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 / 0.8</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 / 0.8</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 / 0.8</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280485693"/>
                      </a:ext>
                    </a:extLst>
                  </a:tr>
                  <a:tr h="180792">
                    <a:tc>
                      <a:txBody>
                        <a:bodyPr/>
                        <a:lstStyle/>
                        <a:p>
                          <a:endParaRPr lang="en-FR"/>
                        </a:p>
                      </a:txBody>
                      <a:tcPr marL="2075" marR="2075" marT="2075" marB="0" anchor="ctr">
                        <a:blipFill>
                          <a:blip r:embed="rId3"/>
                          <a:stretch>
                            <a:fillRect l="-752" t="-1771429" r="-600752" b="-871429"/>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0.001</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0.002</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0.001</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666429269"/>
                      </a:ext>
                    </a:extLst>
                  </a:tr>
                  <a:tr h="207360">
                    <a:tc>
                      <a:txBody>
                        <a:bodyPr/>
                        <a:lstStyle/>
                        <a:p>
                          <a:endParaRPr lang="en-FR"/>
                        </a:p>
                      </a:txBody>
                      <a:tcPr marL="2075" marR="2075" marT="2075" marB="0" anchor="ctr">
                        <a:blipFill>
                          <a:blip r:embed="rId3"/>
                          <a:stretch>
                            <a:fillRect l="-752" t="-1541176" r="-600752" b="-617647"/>
                          </a:stretch>
                        </a:blipFill>
                      </a:tcPr>
                    </a:tc>
                    <a:tc>
                      <a:txBody>
                        <a:bodyPr/>
                        <a:lstStyle/>
                        <a:p>
                          <a:pPr algn="ctr" fontAlgn="ctr"/>
                          <a:r>
                            <a:rPr lang="en-US" altLang="zh-CN" sz="900" u="none" strike="noStrike" dirty="0">
                              <a:solidFill>
                                <a:schemeClr val="bg1"/>
                              </a:solidFill>
                              <a:effectLst/>
                              <a:latin typeface="Times New Roman" panose="02020603050405020304" pitchFamily="18" charset="0"/>
                              <a:cs typeface="Times New Roman" panose="02020603050405020304" pitchFamily="18" charset="0"/>
                            </a:rPr>
                            <a:t>%</a:t>
                          </a:r>
                          <a:endParaRPr lang="en-US" altLang="zh-CN"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0.0392 / 0.2804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0.0910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0.0548 / 0.0559</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0.0543 / 0.0554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0.0548 / 0.0852</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0.0910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0.0911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0.0548 / 0.0559</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273983644"/>
                      </a:ext>
                    </a:extLst>
                  </a:tr>
                  <a:tr h="230369">
                    <a:tc>
                      <a:txBody>
                        <a:bodyPr/>
                        <a:lstStyle/>
                        <a:p>
                          <a:endParaRPr lang="en-FR"/>
                        </a:p>
                      </a:txBody>
                      <a:tcPr marL="2075" marR="2075" marT="2075" marB="0" anchor="ctr">
                        <a:blipFill>
                          <a:blip r:embed="rId3"/>
                          <a:stretch>
                            <a:fillRect l="-752" t="-1550000" r="-600752" b="-483333"/>
                          </a:stretch>
                        </a:blipFill>
                      </a:tcP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4.32 / 2.96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4.70 / 2.99</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11.72 / 19.80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23.44 / 39.75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9.66 / 9.26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661007389"/>
                      </a:ext>
                    </a:extLst>
                  </a:tr>
                  <a:tr h="237254">
                    <a:tc>
                      <a:txBody>
                        <a:bodyPr/>
                        <a:lstStyle/>
                        <a:p>
                          <a:endParaRPr lang="en-FR"/>
                        </a:p>
                      </a:txBody>
                      <a:tcPr marL="2075" marR="2075" marT="2075" marB="0" anchor="ctr">
                        <a:blipFill>
                          <a:blip r:embed="rId3"/>
                          <a:stretch>
                            <a:fillRect l="-752" t="-1563158" r="-600752" b="-357895"/>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25.3 / 180.8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47.47 / 80.42</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 11.22 / 16.70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10.21 / 16.36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48.46 / 75.28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4.05 / 4.06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2.03 / 2.03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5.02 / 5.33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375096637"/>
                      </a:ext>
                    </a:extLst>
                  </a:tr>
                  <a:tr h="207360">
                    <a:tc>
                      <a:txBody>
                        <a:bodyPr/>
                        <a:lstStyle/>
                        <a:p>
                          <a:endParaRPr lang="en-FR"/>
                        </a:p>
                      </a:txBody>
                      <a:tcPr marL="2075" marR="2075" marT="2075" marB="0" anchor="ctr">
                        <a:blipFill>
                          <a:blip r:embed="rId3"/>
                          <a:stretch>
                            <a:fillRect l="-752" t="-1975000" r="-600752" b="-325000"/>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4.38 / 30.96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4.09 / 6.80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4.15 / 4.16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4.13 / 4.14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4.17 / 6.36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4.10 / 6.81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4.10 / 6.82</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4.15 / 4.16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118738805"/>
                      </a:ext>
                    </a:extLst>
                  </a:tr>
                  <a:tr h="207360">
                    <a:tc>
                      <a:txBody>
                        <a:bodyPr/>
                        <a:lstStyle/>
                        <a:p>
                          <a:endParaRPr lang="en-FR"/>
                        </a:p>
                      </a:txBody>
                      <a:tcPr marL="2075" marR="2075" marT="2075" marB="0" anchor="ctr">
                        <a:blipFill>
                          <a:blip r:embed="rId3"/>
                          <a:stretch>
                            <a:fillRect l="-752" t="-2075000" r="-600752" b="-225000"/>
                          </a:stretch>
                        </a:blipFill>
                      </a:tcP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0.037</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057033770"/>
                      </a:ext>
                    </a:extLst>
                  </a:tr>
                  <a:tr h="231001">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Longitudinal </a:t>
                          </a:r>
                          <a:r>
                            <a:rPr lang="fr-FR" sz="900" u="none" strike="noStrike" dirty="0" err="1">
                              <a:effectLst/>
                              <a:latin typeface="Times New Roman" panose="02020603050405020304" pitchFamily="18" charset="0"/>
                              <a:cs typeface="Times New Roman" panose="02020603050405020304" pitchFamily="18" charset="0"/>
                            </a:rPr>
                            <a:t>damping</a:t>
                          </a:r>
                          <a:r>
                            <a:rPr lang="fr-FR" sz="900" u="none" strike="noStrike" dirty="0">
                              <a:effectLst/>
                              <a:latin typeface="Times New Roman" panose="02020603050405020304" pitchFamily="18" charset="0"/>
                              <a:cs typeface="Times New Roman" panose="02020603050405020304" pitchFamily="18" charset="0"/>
                            </a:rPr>
                            <a:t> time</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err="1">
                              <a:solidFill>
                                <a:schemeClr val="bg1"/>
                              </a:solidFill>
                              <a:effectLst/>
                              <a:latin typeface="Times New Roman" panose="02020603050405020304" pitchFamily="18" charset="0"/>
                              <a:cs typeface="Times New Roman" panose="02020603050405020304" pitchFamily="18" charset="0"/>
                            </a:rPr>
                            <a:t>turns</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1168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446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950401946"/>
                      </a:ext>
                    </a:extLst>
                  </a:tr>
                  <a:tr h="207360">
                    <a:tc>
                      <a:txBody>
                        <a:bodyPr/>
                        <a:lstStyle/>
                        <a:p>
                          <a:pPr algn="l" fontAlgn="ctr"/>
                          <a:r>
                            <a:rPr lang="fr-FR" sz="900" u="none" strike="noStrike" dirty="0" err="1">
                              <a:effectLst/>
                              <a:latin typeface="Times New Roman" panose="02020603050405020304" pitchFamily="18" charset="0"/>
                              <a:cs typeface="Times New Roman" panose="02020603050405020304" pitchFamily="18" charset="0"/>
                            </a:rPr>
                            <a:t>Luminosity</a:t>
                          </a:r>
                          <a:r>
                            <a:rPr lang="fr-FR" sz="900" u="none" strike="noStrike" dirty="0">
                              <a:effectLst/>
                              <a:latin typeface="Times New Roman" panose="02020603050405020304" pitchFamily="18" charset="0"/>
                              <a:cs typeface="Times New Roman" panose="02020603050405020304" pitchFamily="18" charset="0"/>
                            </a:rPr>
                            <a:t> (SR/BS)</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 10</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34</a:t>
                          </a:r>
                          <a:r>
                            <a:rPr lang="fr-FR" sz="900" u="none" strike="noStrike" dirty="0">
                              <a:solidFill>
                                <a:schemeClr val="bg1"/>
                              </a:solidFill>
                              <a:effectLst/>
                              <a:latin typeface="Times New Roman" panose="02020603050405020304" pitchFamily="18" charset="0"/>
                              <a:cs typeface="Times New Roman" panose="02020603050405020304" pitchFamily="18" charset="0"/>
                            </a:rPr>
                            <a:t>cm</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-2</a:t>
                          </a:r>
                          <a:r>
                            <a:rPr lang="fr-FR" sz="900" u="none" strike="noStrike" dirty="0">
                              <a:solidFill>
                                <a:schemeClr val="bg1"/>
                              </a:solidFill>
                              <a:effectLst/>
                              <a:latin typeface="Times New Roman" panose="02020603050405020304" pitchFamily="18" charset="0"/>
                              <a:cs typeface="Times New Roman" panose="02020603050405020304" pitchFamily="18" charset="0"/>
                            </a:rPr>
                            <a:t> s</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-1</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5476  / 5476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206.9 / 206.9</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28.69 / 27.23</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32.12 / 30.35</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164.8 / 164.8</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17.68 / 10.46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8.89 / 5.24</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3.24 / 3.13</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330030552"/>
                      </a:ext>
                    </a:extLst>
                  </a:tr>
                </a:tbl>
              </a:graphicData>
            </a:graphic>
          </p:graphicFrame>
        </mc:Fallback>
      </mc:AlternateContent>
      <p:sp>
        <p:nvSpPr>
          <p:cNvPr id="9" name="矩形 8">
            <a:extLst>
              <a:ext uri="{FF2B5EF4-FFF2-40B4-BE49-F238E27FC236}">
                <a16:creationId xmlns:a16="http://schemas.microsoft.com/office/drawing/2014/main" id="{160C15AD-61E2-FC3D-C601-1C9460475603}"/>
              </a:ext>
            </a:extLst>
          </p:cNvPr>
          <p:cNvSpPr/>
          <p:nvPr/>
        </p:nvSpPr>
        <p:spPr>
          <a:xfrm>
            <a:off x="4940495" y="4991567"/>
            <a:ext cx="890302" cy="3994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10" name="矩形 9">
            <a:extLst>
              <a:ext uri="{FF2B5EF4-FFF2-40B4-BE49-F238E27FC236}">
                <a16:creationId xmlns:a16="http://schemas.microsoft.com/office/drawing/2014/main" id="{C7A8797D-2F3B-8CD6-1F25-30BD496C82FA}"/>
              </a:ext>
            </a:extLst>
          </p:cNvPr>
          <p:cNvSpPr/>
          <p:nvPr/>
        </p:nvSpPr>
        <p:spPr>
          <a:xfrm>
            <a:off x="6267202" y="4991567"/>
            <a:ext cx="890302" cy="3994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12" name="矩形 11">
            <a:extLst>
              <a:ext uri="{FF2B5EF4-FFF2-40B4-BE49-F238E27FC236}">
                <a16:creationId xmlns:a16="http://schemas.microsoft.com/office/drawing/2014/main" id="{59B251FE-DB3F-0753-09E3-ABD282800A36}"/>
              </a:ext>
            </a:extLst>
          </p:cNvPr>
          <p:cNvSpPr/>
          <p:nvPr/>
        </p:nvSpPr>
        <p:spPr>
          <a:xfrm>
            <a:off x="8678189" y="4994233"/>
            <a:ext cx="890302" cy="3994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13" name="矩形 12">
            <a:extLst>
              <a:ext uri="{FF2B5EF4-FFF2-40B4-BE49-F238E27FC236}">
                <a16:creationId xmlns:a16="http://schemas.microsoft.com/office/drawing/2014/main" id="{0E11949F-34FF-F966-648A-C7830DA1AAFD}"/>
              </a:ext>
            </a:extLst>
          </p:cNvPr>
          <p:cNvSpPr/>
          <p:nvPr/>
        </p:nvSpPr>
        <p:spPr>
          <a:xfrm>
            <a:off x="9775645" y="4993221"/>
            <a:ext cx="890302" cy="3994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14" name="矩形 13">
            <a:extLst>
              <a:ext uri="{FF2B5EF4-FFF2-40B4-BE49-F238E27FC236}">
                <a16:creationId xmlns:a16="http://schemas.microsoft.com/office/drawing/2014/main" id="{C594413A-8228-94EE-51FB-F15CA8C985A7}"/>
              </a:ext>
            </a:extLst>
          </p:cNvPr>
          <p:cNvSpPr/>
          <p:nvPr/>
        </p:nvSpPr>
        <p:spPr>
          <a:xfrm>
            <a:off x="10960869" y="4993221"/>
            <a:ext cx="890302" cy="3994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4" name="Rectangle 11">
            <a:extLst>
              <a:ext uri="{FF2B5EF4-FFF2-40B4-BE49-F238E27FC236}">
                <a16:creationId xmlns:a16="http://schemas.microsoft.com/office/drawing/2014/main" id="{1D1BEC69-F1DF-BD1F-0505-7DAB4F48B9EA}"/>
              </a:ext>
            </a:extLst>
          </p:cNvPr>
          <p:cNvSpPr/>
          <p:nvPr/>
        </p:nvSpPr>
        <p:spPr>
          <a:xfrm>
            <a:off x="2419717" y="200556"/>
            <a:ext cx="7713971"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a:t>
            </a: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Performance (I)</a:t>
            </a:r>
            <a:endParaRPr lang="fr-FR" sz="2996" dirty="0"/>
          </a:p>
        </p:txBody>
      </p:sp>
    </p:spTree>
    <p:extLst>
      <p:ext uri="{BB962C8B-B14F-4D97-AF65-F5344CB8AC3E}">
        <p14:creationId xmlns:p14="http://schemas.microsoft.com/office/powerpoint/2010/main" val="425784178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66FAF-392F-1F15-E4F8-B5B72837C0E5}"/>
            </a:ext>
          </a:extLst>
        </p:cNvPr>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BC4BDF6A-2A1B-35F1-E57E-77AE0FC9CCAB}"/>
              </a:ext>
            </a:extLst>
          </p:cNvPr>
          <p:cNvSpPr>
            <a:spLocks noGrp="1"/>
          </p:cNvSpPr>
          <p:nvPr>
            <p:ph type="sldNum" sz="quarter" idx="12"/>
          </p:nvPr>
        </p:nvSpPr>
        <p:spPr/>
        <p:txBody>
          <a:bodyPr/>
          <a:lstStyle/>
          <a:p>
            <a:fld id="{10C94CE8-38CE-4431-96C9-C03853E577E3}" type="slidenum">
              <a:rPr lang="zh-CN" altLang="en-US" smtClean="0"/>
              <a:t>18</a:t>
            </a:fld>
            <a:endParaRPr lang="zh-CN" altLang="en-US"/>
          </a:p>
        </p:txBody>
      </p:sp>
      <p:sp>
        <p:nvSpPr>
          <p:cNvPr id="2" name="内容占位符 2">
            <a:extLst>
              <a:ext uri="{FF2B5EF4-FFF2-40B4-BE49-F238E27FC236}">
                <a16:creationId xmlns:a16="http://schemas.microsoft.com/office/drawing/2014/main" id="{97231111-119D-CCEA-EA39-151CBDDA03FA}"/>
              </a:ext>
            </a:extLst>
          </p:cNvPr>
          <p:cNvSpPr txBox="1">
            <a:spLocks/>
          </p:cNvSpPr>
          <p:nvPr/>
        </p:nvSpPr>
        <p:spPr>
          <a:xfrm>
            <a:off x="568208" y="914238"/>
            <a:ext cx="11136034" cy="529401"/>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a:buFont typeface="Wingdings" pitchFamily="2" charset="2"/>
              <a:buChar char="Ø"/>
            </a:pPr>
            <a:r>
              <a:rPr lang="en-US" altLang="zh-CN" sz="1598" b="1" dirty="0">
                <a:solidFill>
                  <a:srgbClr val="002060"/>
                </a:solidFill>
              </a:rPr>
              <a:t>FCC-</a:t>
            </a:r>
            <a:r>
              <a:rPr lang="en-US" altLang="zh-CN" sz="1598" b="1" dirty="0" err="1">
                <a:solidFill>
                  <a:srgbClr val="002060"/>
                </a:solidFill>
              </a:rPr>
              <a:t>ee</a:t>
            </a:r>
            <a:r>
              <a:rPr lang="en-US" altLang="zh-CN" sz="1598" b="1" dirty="0">
                <a:solidFill>
                  <a:srgbClr val="002060"/>
                </a:solidFill>
              </a:rPr>
              <a:t> GHC </a:t>
            </a:r>
            <a:r>
              <a:rPr lang="en-US" altLang="zh-CN" sz="1598" b="1" dirty="0" err="1">
                <a:solidFill>
                  <a:srgbClr val="002060"/>
                </a:solidFill>
              </a:rPr>
              <a:t>Monochrom</a:t>
            </a:r>
            <a:r>
              <a:rPr lang="en-US" altLang="zh-CN" sz="1598" b="1" dirty="0">
                <a:solidFill>
                  <a:srgbClr val="002060"/>
                </a:solidFill>
              </a:rPr>
              <a:t> Optics Performance based on ttbar mode lattice (w/o BS effect)</a:t>
            </a:r>
          </a:p>
        </p:txBody>
      </p:sp>
      <p:sp>
        <p:nvSpPr>
          <p:cNvPr id="12" name="TextBox 10">
            <a:extLst>
              <a:ext uri="{FF2B5EF4-FFF2-40B4-BE49-F238E27FC236}">
                <a16:creationId xmlns:a16="http://schemas.microsoft.com/office/drawing/2014/main" id="{BDE90A3A-B3BB-1D59-288D-BBB3A05E3D06}"/>
              </a:ext>
            </a:extLst>
          </p:cNvPr>
          <p:cNvSpPr txBox="1"/>
          <p:nvPr/>
        </p:nvSpPr>
        <p:spPr>
          <a:xfrm>
            <a:off x="7546702" y="6426273"/>
            <a:ext cx="3859318" cy="30735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1398" b="1" dirty="0">
                <a:solidFill>
                  <a:srgbClr val="C00000"/>
                </a:solidFill>
                <a:latin typeface="Times New Roman" panose="02020603050405020304" pitchFamily="18" charset="0"/>
              </a:rPr>
              <a:t>Lower CM energy spread compared to Z mode</a:t>
            </a:r>
            <a:endParaRPr lang="en-US" sz="1398" b="1" dirty="0">
              <a:solidFill>
                <a:srgbClr val="C00000"/>
              </a:solidFill>
            </a:endParaRPr>
          </a:p>
        </p:txBody>
      </p:sp>
      <mc:AlternateContent xmlns:mc="http://schemas.openxmlformats.org/markup-compatibility/2006" xmlns:a14="http://schemas.microsoft.com/office/drawing/2010/main">
        <mc:Choice Requires="a14">
          <p:graphicFrame>
            <p:nvGraphicFramePr>
              <p:cNvPr id="21" name="表格 20">
                <a:extLst>
                  <a:ext uri="{FF2B5EF4-FFF2-40B4-BE49-F238E27FC236}">
                    <a16:creationId xmlns:a16="http://schemas.microsoft.com/office/drawing/2014/main" id="{82FF58FD-68D7-313B-FAEF-91AA52DCAC32}"/>
                  </a:ext>
                </a:extLst>
              </p:cNvPr>
              <p:cNvGraphicFramePr>
                <a:graphicFrameLocks noGrp="1"/>
              </p:cNvGraphicFramePr>
              <p:nvPr>
                <p:extLst>
                  <p:ext uri="{D42A27DB-BD31-4B8C-83A1-F6EECF244321}">
                    <p14:modId xmlns:p14="http://schemas.microsoft.com/office/powerpoint/2010/main" val="396162052"/>
                  </p:ext>
                </p:extLst>
              </p:nvPr>
            </p:nvGraphicFramePr>
            <p:xfrm>
              <a:off x="191627" y="1443638"/>
              <a:ext cx="11798719" cy="4832343"/>
            </p:xfrm>
            <a:graphic>
              <a:graphicData uri="http://schemas.openxmlformats.org/drawingml/2006/table">
                <a:tbl>
                  <a:tblPr firstRow="1" firstCol="1">
                    <a:tableStyleId>{5C22544A-7EE6-4342-B048-85BDC9FD1C3A}</a:tableStyleId>
                  </a:tblPr>
                  <a:tblGrid>
                    <a:gridCol w="1692970">
                      <a:extLst>
                        <a:ext uri="{9D8B030D-6E8A-4147-A177-3AD203B41FA5}">
                          <a16:colId xmlns:a16="http://schemas.microsoft.com/office/drawing/2014/main" val="3156090339"/>
                        </a:ext>
                      </a:extLst>
                    </a:gridCol>
                    <a:gridCol w="625343">
                      <a:extLst>
                        <a:ext uri="{9D8B030D-6E8A-4147-A177-3AD203B41FA5}">
                          <a16:colId xmlns:a16="http://schemas.microsoft.com/office/drawing/2014/main" val="1145716070"/>
                        </a:ext>
                      </a:extLst>
                    </a:gridCol>
                    <a:gridCol w="1094983">
                      <a:extLst>
                        <a:ext uri="{9D8B030D-6E8A-4147-A177-3AD203B41FA5}">
                          <a16:colId xmlns:a16="http://schemas.microsoft.com/office/drawing/2014/main" val="3383661642"/>
                        </a:ext>
                      </a:extLst>
                    </a:gridCol>
                    <a:gridCol w="1137218">
                      <a:extLst>
                        <a:ext uri="{9D8B030D-6E8A-4147-A177-3AD203B41FA5}">
                          <a16:colId xmlns:a16="http://schemas.microsoft.com/office/drawing/2014/main" val="3894396617"/>
                        </a:ext>
                      </a:extLst>
                    </a:gridCol>
                    <a:gridCol w="1294564">
                      <a:extLst>
                        <a:ext uri="{9D8B030D-6E8A-4147-A177-3AD203B41FA5}">
                          <a16:colId xmlns:a16="http://schemas.microsoft.com/office/drawing/2014/main" val="34703768"/>
                        </a:ext>
                      </a:extLst>
                    </a:gridCol>
                    <a:gridCol w="1271447">
                      <a:extLst>
                        <a:ext uri="{9D8B030D-6E8A-4147-A177-3AD203B41FA5}">
                          <a16:colId xmlns:a16="http://schemas.microsoft.com/office/drawing/2014/main" val="419393546"/>
                        </a:ext>
                      </a:extLst>
                    </a:gridCol>
                    <a:gridCol w="1178977">
                      <a:extLst>
                        <a:ext uri="{9D8B030D-6E8A-4147-A177-3AD203B41FA5}">
                          <a16:colId xmlns:a16="http://schemas.microsoft.com/office/drawing/2014/main" val="2683820487"/>
                        </a:ext>
                      </a:extLst>
                    </a:gridCol>
                    <a:gridCol w="1213654">
                      <a:extLst>
                        <a:ext uri="{9D8B030D-6E8A-4147-A177-3AD203B41FA5}">
                          <a16:colId xmlns:a16="http://schemas.microsoft.com/office/drawing/2014/main" val="2334571400"/>
                        </a:ext>
                      </a:extLst>
                    </a:gridCol>
                    <a:gridCol w="1121186">
                      <a:extLst>
                        <a:ext uri="{9D8B030D-6E8A-4147-A177-3AD203B41FA5}">
                          <a16:colId xmlns:a16="http://schemas.microsoft.com/office/drawing/2014/main" val="4273292407"/>
                        </a:ext>
                      </a:extLst>
                    </a:gridCol>
                    <a:gridCol w="1168377">
                      <a:extLst>
                        <a:ext uri="{9D8B030D-6E8A-4147-A177-3AD203B41FA5}">
                          <a16:colId xmlns:a16="http://schemas.microsoft.com/office/drawing/2014/main" val="4184169078"/>
                        </a:ext>
                      </a:extLst>
                    </a:gridCol>
                  </a:tblGrid>
                  <a:tr h="615893">
                    <a:tc>
                      <a:txBody>
                        <a:bodyPr/>
                        <a:lstStyle/>
                        <a:p>
                          <a:pPr algn="l" fontAlgn="ctr"/>
                          <a:r>
                            <a:rPr lang="fr-FR" sz="1100" u="none" strike="noStrike" dirty="0" err="1">
                              <a:effectLst/>
                              <a:latin typeface="Times New Roman" panose="02020603050405020304" pitchFamily="18" charset="0"/>
                              <a:cs typeface="Times New Roman" panose="02020603050405020304" pitchFamily="18" charset="0"/>
                            </a:rPr>
                            <a:t>Parameters</a:t>
                          </a:r>
                          <a:endParaRPr lang="fr-FR"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err="1">
                              <a:effectLst/>
                              <a:latin typeface="Times New Roman" panose="02020603050405020304" pitchFamily="18" charset="0"/>
                              <a:cs typeface="Times New Roman" panose="02020603050405020304" pitchFamily="18" charset="0"/>
                            </a:rPr>
                            <a:t>Units</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a:effectLst/>
                              <a:latin typeface="Times New Roman" panose="02020603050405020304" pitchFamily="18" charset="0"/>
                              <a:cs typeface="Times New Roman" panose="02020603050405020304" pitchFamily="18" charset="0"/>
                            </a:rPr>
                            <a:t>Standard</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a:effectLst/>
                              <a:latin typeface="Times New Roman" panose="02020603050405020304" pitchFamily="18" charset="0"/>
                              <a:cs typeface="Times New Roman" panose="02020603050405020304" pitchFamily="18" charset="0"/>
                            </a:rPr>
                            <a:t>Standard_625</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b="1" i="0" u="none" strike="noStrike" dirty="0">
                              <a:effectLst/>
                              <a:latin typeface="Times New Roman" panose="02020603050405020304" pitchFamily="18" charset="0"/>
                              <a:cs typeface="Times New Roman" panose="02020603050405020304" pitchFamily="18" charset="0"/>
                            </a:rPr>
                            <a:t>Monochrom_h_4ip</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Monochrom_h_2ip</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Monochrom_h_d0</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Monochrom_v_1</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Monochrom_v_2</a:t>
                          </a:r>
                        </a:p>
                      </a:txBody>
                      <a:tcPr marL="2075" marR="2075" marT="2075" marB="0" anchor="ctr"/>
                    </a:tc>
                    <a:tc>
                      <a:txBody>
                        <a:bodyPr/>
                        <a:lstStyle/>
                        <a:p>
                          <a:pPr algn="ctr" fontAlgn="ctr"/>
                          <a:r>
                            <a:rPr lang="fr-FR" altLang="zh-CN" sz="1100" b="1" i="0" u="none" strike="noStrike" dirty="0" err="1">
                              <a:effectLst/>
                              <a:latin typeface="Times New Roman" panose="02020603050405020304" pitchFamily="18" charset="0"/>
                              <a:cs typeface="Times New Roman" panose="02020603050405020304" pitchFamily="18" charset="0"/>
                            </a:rPr>
                            <a:t>Monochrom_mix</a:t>
                          </a:r>
                          <a:endParaRPr lang="fr-FR" altLang="zh-CN"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extLst>
                      <a:ext uri="{0D108BD9-81ED-4DB2-BD59-A6C34878D82A}">
                        <a16:rowId xmlns:a16="http://schemas.microsoft.com/office/drawing/2014/main" val="3882935187"/>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Beam Energy </a:t>
                          </a:r>
                          <a14:m>
                            <m:oMath xmlns:m="http://schemas.openxmlformats.org/officeDocument/2006/math">
                              <m:r>
                                <a:rPr lang="fr-FR" sz="900" i="1" u="none" strike="noStrike" dirty="0" smtClean="0">
                                  <a:effectLst/>
                                  <a:latin typeface="Cambria Math" panose="02040503050406030204" pitchFamily="18" charset="0"/>
                                  <a:cs typeface="Times New Roman" panose="02020603050405020304" pitchFamily="18" charset="0"/>
                                </a:rPr>
                                <m:t>𝐸</m:t>
                              </m:r>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err="1">
                              <a:solidFill>
                                <a:schemeClr val="bg1"/>
                              </a:solidFill>
                              <a:effectLst/>
                              <a:latin typeface="Times New Roman" panose="02020603050405020304" pitchFamily="18" charset="0"/>
                              <a:cs typeface="Times New Roman" panose="02020603050405020304" pitchFamily="18" charset="0"/>
                            </a:rPr>
                            <a:t>GeV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182.5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990627668"/>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 of </a:t>
                          </a:r>
                          <a:r>
                            <a:rPr lang="fr-FR" sz="900" u="none" strike="noStrike" dirty="0" err="1">
                              <a:effectLst/>
                              <a:latin typeface="Times New Roman" panose="02020603050405020304" pitchFamily="18" charset="0"/>
                              <a:cs typeface="Times New Roman" panose="02020603050405020304" pitchFamily="18" charset="0"/>
                            </a:rPr>
                            <a:t>IPs</a:t>
                          </a:r>
                          <a:endParaRPr lang="fr-F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4</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90098642"/>
                      </a:ext>
                    </a:extLst>
                  </a:tr>
                  <a:tr h="207360">
                    <a:tc>
                      <a:txBody>
                        <a:bodyPr/>
                        <a:lstStyle/>
                        <a:p>
                          <a:pPr algn="l" fontAlgn="ctr"/>
                          <a:r>
                            <a:rPr lang="fr-FR" sz="900" u="none" strike="noStrike" dirty="0" err="1">
                              <a:effectLst/>
                              <a:latin typeface="Times New Roman" panose="02020603050405020304" pitchFamily="18" charset="0"/>
                              <a:cs typeface="Times New Roman" panose="02020603050405020304" pitchFamily="18" charset="0"/>
                            </a:rPr>
                            <a:t>Circumference</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91174.117</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673830465"/>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Energy </a:t>
                          </a:r>
                          <a:r>
                            <a:rPr lang="fr-FR" sz="900" u="none" strike="noStrike" dirty="0" err="1">
                              <a:effectLst/>
                              <a:latin typeface="Times New Roman" panose="02020603050405020304" pitchFamily="18" charset="0"/>
                              <a:cs typeface="Times New Roman" panose="02020603050405020304" pitchFamily="18" charset="0"/>
                            </a:rPr>
                            <a:t>Loss</a:t>
                          </a:r>
                          <a:r>
                            <a:rPr lang="fr-FR" sz="900" u="none" strike="noStrike" dirty="0">
                              <a:effectLst/>
                              <a:latin typeface="Times New Roman" panose="02020603050405020304" pitchFamily="18" charset="0"/>
                              <a:cs typeface="Times New Roman" panose="02020603050405020304" pitchFamily="18" charset="0"/>
                            </a:rPr>
                            <a:t>/</a:t>
                          </a:r>
                          <a:r>
                            <a:rPr lang="fr-FR" sz="900" u="none" strike="noStrike" dirty="0" err="1">
                              <a:effectLst/>
                              <a:latin typeface="Times New Roman" panose="02020603050405020304" pitchFamily="18" charset="0"/>
                              <a:cs typeface="Times New Roman" panose="02020603050405020304" pitchFamily="18" charset="0"/>
                            </a:rPr>
                            <a:t>turn</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10000.0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137.6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143.5</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140.5</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143.4</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137.6</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137.6</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143.4</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005929513"/>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SR power </a:t>
                          </a:r>
                          <a:r>
                            <a:rPr lang="fr-FR" sz="900" u="none" strike="noStrike" dirty="0" err="1">
                              <a:effectLst/>
                              <a:latin typeface="Times New Roman" panose="02020603050405020304" pitchFamily="18" charset="0"/>
                              <a:cs typeface="Times New Roman" panose="02020603050405020304" pitchFamily="18" charset="0"/>
                            </a:rPr>
                            <a:t>loss</a:t>
                          </a:r>
                          <a:r>
                            <a:rPr lang="fr-FR" sz="900" u="none" strike="noStrike" dirty="0">
                              <a:effectLst/>
                              <a:latin typeface="Times New Roman" panose="02020603050405020304" pitchFamily="18" charset="0"/>
                              <a:cs typeface="Times New Roman" panose="02020603050405020304" pitchFamily="18" charset="0"/>
                            </a:rPr>
                            <a:t> </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MW</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50.0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56.7</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55.5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56.7</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56.7</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647762829"/>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Beam </a:t>
                          </a:r>
                          <a:r>
                            <a:rPr lang="fr-FR" sz="900" u="none" strike="noStrike" dirty="0" err="1">
                              <a:effectLst/>
                              <a:latin typeface="Times New Roman" panose="02020603050405020304" pitchFamily="18" charset="0"/>
                              <a:cs typeface="Times New Roman" panose="02020603050405020304" pitchFamily="18" charset="0"/>
                            </a:rPr>
                            <a:t>current</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395</a:t>
                          </a:r>
                          <a:endParaRPr lang="en-US" altLang="zh-CN" sz="900" b="1" i="0" u="none" strike="noStrike">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395</a:t>
                          </a:r>
                          <a:endParaRPr lang="en-US" altLang="zh-CN" sz="900" b="1" i="0" u="none" strike="noStrike">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395</a:t>
                          </a:r>
                          <a:endParaRPr lang="en-US" altLang="zh-CN" sz="900" b="1" i="0" u="none" strike="noStrike">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77184158"/>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Bunches/</a:t>
                          </a:r>
                          <a:r>
                            <a:rPr lang="fr-FR" sz="900" u="none" strike="noStrike" dirty="0" err="1">
                              <a:effectLst/>
                              <a:latin typeface="Times New Roman" panose="02020603050405020304" pitchFamily="18" charset="0"/>
                              <a:cs typeface="Times New Roman" panose="02020603050405020304" pitchFamily="18" charset="0"/>
                            </a:rPr>
                            <a:t>beam</a:t>
                          </a:r>
                          <a:r>
                            <a:rPr lang="fr-FR" sz="900" u="none" strike="noStrike" dirty="0">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en-US" altLang="zh-CN" sz="900" b="1" i="1" u="none" strike="noStrike" smtClean="0">
                                      <a:effectLst/>
                                      <a:latin typeface="Cambria Math" panose="02040503050406030204" pitchFamily="18" charset="0"/>
                                      <a:cs typeface="Times New Roman" panose="02020603050405020304" pitchFamily="18" charset="0"/>
                                    </a:rPr>
                                    <m:t>𝒏</m:t>
                                  </m:r>
                                </m:e>
                                <m:sub>
                                  <m:r>
                                    <a:rPr lang="en-US" altLang="zh-CN" sz="900" b="1" i="1" u="none" strike="noStrike" smtClean="0">
                                      <a:effectLst/>
                                      <a:latin typeface="Cambria Math" panose="02040503050406030204" pitchFamily="18" charset="0"/>
                                      <a:cs typeface="Times New Roman" panose="02020603050405020304" pitchFamily="18" charset="0"/>
                                    </a:rPr>
                                    <m:t>𝒃</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13420</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13420</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690624349"/>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Bunch population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en-US" altLang="zh-CN" sz="900" b="1" i="1" u="none" strike="noStrike" smtClean="0">
                                      <a:effectLst/>
                                      <a:latin typeface="Cambria Math" panose="02040503050406030204" pitchFamily="18" charset="0"/>
                                      <a:cs typeface="Times New Roman" panose="02020603050405020304" pitchFamily="18" charset="0"/>
                                    </a:rPr>
                                    <m:t>𝑵</m:t>
                                  </m:r>
                                </m:e>
                                <m:sub>
                                  <m:r>
                                    <a:rPr lang="en-US" altLang="zh-CN" sz="900" b="1" i="1" u="none" strike="noStrike" smtClean="0">
                                      <a:effectLst/>
                                      <a:latin typeface="Cambria Math" panose="02040503050406030204" pitchFamily="18" charset="0"/>
                                      <a:cs typeface="Times New Roman" panose="02020603050405020304" pitchFamily="18" charset="0"/>
                                    </a:rPr>
                                    <m:t>𝒃</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0" i="0" u="none" strike="noStrike" dirty="0">
                              <a:solidFill>
                                <a:schemeClr val="bg1"/>
                              </a:solidFill>
                              <a:effectLst/>
                              <a:latin typeface="Times New Roman" panose="02020603050405020304" pitchFamily="18" charset="0"/>
                              <a:cs typeface="Times New Roman" panose="02020603050405020304" pitchFamily="18" charset="0"/>
                            </a:rPr>
                            <a:t>10</a:t>
                          </a:r>
                          <a:r>
                            <a:rPr lang="en-US" altLang="zh-CN" sz="900" b="0" i="0" u="none" strike="noStrike" baseline="30000" dirty="0">
                              <a:solidFill>
                                <a:schemeClr val="bg1"/>
                              </a:solidFill>
                              <a:effectLst/>
                              <a:latin typeface="Times New Roman" panose="02020603050405020304" pitchFamily="18" charset="0"/>
                              <a:cs typeface="Times New Roman" panose="02020603050405020304" pitchFamily="18" charset="0"/>
                            </a:rPr>
                            <a:t>11</a:t>
                          </a: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2.37</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0.56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451993994"/>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Horizontal </a:t>
                          </a:r>
                          <a:r>
                            <a:rPr lang="fr-FR" sz="900" u="none" strike="noStrike" dirty="0" err="1">
                              <a:effectLst/>
                              <a:latin typeface="Times New Roman" panose="02020603050405020304" pitchFamily="18" charset="0"/>
                              <a:cs typeface="Times New Roman" panose="02020603050405020304" pitchFamily="18" charset="0"/>
                            </a:rPr>
                            <a:t>emittance</a:t>
                          </a:r>
                          <a:r>
                            <a:rPr lang="fr-FR" sz="900" u="none" strike="noStrike" dirty="0">
                              <a:effectLst/>
                              <a:latin typeface="Times New Roman" panose="02020603050405020304" pitchFamily="18" charset="0"/>
                              <a:cs typeface="Times New Roman" panose="02020603050405020304" pitchFamily="18" charset="0"/>
                            </a:rPr>
                            <a:t> (SR/BS)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𝜺</m:t>
                                  </m:r>
                                </m:e>
                                <m:sub>
                                  <m:r>
                                    <a:rPr lang="en-US" altLang="zh-CN" sz="900" b="1" i="1" u="none" strike="noStrike" smtClean="0">
                                      <a:effectLst/>
                                      <a:latin typeface="Cambria Math" panose="02040503050406030204" pitchFamily="18" charset="0"/>
                                      <a:cs typeface="Times New Roman" panose="02020603050405020304" pitchFamily="18" charset="0"/>
                                    </a:rPr>
                                    <m:t>𝒙</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nm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1.49 / 1.49</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0.17 / 0.17</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1.48 / 4.31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0.84 / 3.97</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0.35 / 0.35</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0.17 / 0.17</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0.17 / 0.17</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1.48 / 4.31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237096389"/>
                      </a:ext>
                    </a:extLst>
                  </a:tr>
                  <a:tr h="234842">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Vertical </a:t>
                          </a:r>
                          <a:r>
                            <a:rPr lang="fr-FR" sz="900" u="none" strike="noStrike" dirty="0" err="1">
                              <a:effectLst/>
                              <a:latin typeface="Times New Roman" panose="02020603050405020304" pitchFamily="18" charset="0"/>
                              <a:cs typeface="Times New Roman" panose="02020603050405020304" pitchFamily="18" charset="0"/>
                            </a:rPr>
                            <a:t>emittance</a:t>
                          </a:r>
                          <a:r>
                            <a:rPr lang="fr-FR" sz="900" u="none" strike="noStrike" dirty="0">
                              <a:effectLst/>
                              <a:latin typeface="Times New Roman" panose="02020603050405020304" pitchFamily="18" charset="0"/>
                              <a:cs typeface="Times New Roman" panose="02020603050405020304" pitchFamily="18" charset="0"/>
                            </a:rPr>
                            <a:t> (SR/BS)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𝜺</m:t>
                                  </m:r>
                                </m:e>
                                <m:sub>
                                  <m:r>
                                    <a:rPr lang="en-US" altLang="zh-CN" sz="900" b="1"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𝒚</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pm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2.98 / 2.98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0.34 / 0.34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2.96 / 2.96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1.68 / 1.68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0.71 / 0.71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0.35 / 0.35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0.35 / 0.35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2.96 / 2.96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534026733"/>
                      </a:ext>
                    </a:extLst>
                  </a:tr>
                  <a:tr h="211084">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Momentum compaction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𝜶</m:t>
                                  </m:r>
                                </m:e>
                                <m:sub>
                                  <m:r>
                                    <a:rPr lang="en-US" altLang="zh-CN" sz="900" b="1" i="1" u="none" strike="noStrike" smtClean="0">
                                      <a:effectLst/>
                                      <a:latin typeface="Cambria Math" panose="02040503050406030204" pitchFamily="18" charset="0"/>
                                      <a:cs typeface="Times New Roman" panose="02020603050405020304" pitchFamily="18" charset="0"/>
                                    </a:rPr>
                                    <m:t>𝒄</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u="none" strike="noStrike" dirty="0">
                              <a:solidFill>
                                <a:schemeClr val="bg1"/>
                              </a:solidFill>
                              <a:effectLst/>
                              <a:latin typeface="Times New Roman" panose="02020603050405020304" pitchFamily="18" charset="0"/>
                              <a:cs typeface="Times New Roman" panose="02020603050405020304" pitchFamily="18" charset="0"/>
                            </a:rPr>
                            <a:t>10</a:t>
                          </a:r>
                          <a:r>
                            <a:rPr lang="en-US" altLang="zh-CN" sz="900" u="none" strike="noStrike" baseline="30000" dirty="0">
                              <a:solidFill>
                                <a:schemeClr val="bg1"/>
                              </a:solidFill>
                              <a:effectLst/>
                              <a:latin typeface="Times New Roman" panose="02020603050405020304" pitchFamily="18" charset="0"/>
                              <a:cs typeface="Times New Roman" panose="02020603050405020304" pitchFamily="18" charset="0"/>
                            </a:rPr>
                            <a:t>-6</a:t>
                          </a:r>
                          <a:endParaRPr lang="en-US" altLang="zh-CN" sz="900" b="1" i="0" u="none" strike="noStrike" baseline="30000"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6.99</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7.30</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6.92</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7.12</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7.06</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7.31</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7.31</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6.92</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538473111"/>
                      </a:ext>
                    </a:extLst>
                  </a:tr>
                  <a:tr h="195428">
                    <a:tc>
                      <a:txBody>
                        <a:bodyPr/>
                        <a:lstStyle/>
                        <a:p>
                          <a:pPr algn="l" fontAlgn="ctr"/>
                          <a14:m>
                            <m:oMathPara xmlns:m="http://schemas.openxmlformats.org/officeDocument/2006/math">
                              <m:oMathParaPr>
                                <m:jc m:val="left"/>
                              </m:oMathParaPr>
                              <m:oMath xmlns:m="http://schemas.openxmlformats.org/officeDocument/2006/math">
                                <m:sSubSup>
                                  <m:sSubSupPr>
                                    <m:ctrlPr>
                                      <a:rPr lang="fr-FR" altLang="zh-CN" sz="900" i="1" u="none" strike="noStrike" dirty="0" smtClean="0">
                                        <a:effectLst/>
                                        <a:latin typeface="Cambria Math" panose="02040503050406030204" pitchFamily="18" charset="0"/>
                                        <a:cs typeface="Times New Roman" panose="02020603050405020304" pitchFamily="18" charset="0"/>
                                      </a:rPr>
                                    </m:ctrlPr>
                                  </m:sSubSupPr>
                                  <m:e>
                                    <m:r>
                                      <a:rPr lang="fr-FR" altLang="zh-CN" sz="900" i="1" u="none" strike="noStrike" dirty="0" smtClean="0">
                                        <a:effectLst/>
                                        <a:latin typeface="Cambria Math" panose="02040503050406030204" pitchFamily="18" charset="0"/>
                                        <a:ea typeface="Cambria Math" panose="02040503050406030204" pitchFamily="18" charset="0"/>
                                        <a:cs typeface="Times New Roman" panose="02020603050405020304" pitchFamily="18" charset="0"/>
                                      </a:rPr>
                                      <m:t>𝜷</m:t>
                                    </m:r>
                                  </m:e>
                                  <m:sub>
                                    <m:r>
                                      <a:rPr lang="en-US" altLang="zh-CN" sz="900" b="1" i="1" u="none" strike="noStrike" dirty="0" smtClean="0">
                                        <a:effectLst/>
                                        <a:latin typeface="Cambria Math" panose="02040503050406030204" pitchFamily="18" charset="0"/>
                                        <a:cs typeface="Times New Roman" panose="02020603050405020304" pitchFamily="18" charset="0"/>
                                      </a:rPr>
                                      <m:t>𝒙</m:t>
                                    </m:r>
                                    <m:r>
                                      <a:rPr lang="en-US" altLang="zh-CN" sz="900" b="1" i="1" u="none" strike="noStrike" dirty="0" smtClean="0">
                                        <a:effectLst/>
                                        <a:latin typeface="Cambria Math" panose="02040503050406030204" pitchFamily="18" charset="0"/>
                                        <a:cs typeface="Times New Roman" panose="02020603050405020304" pitchFamily="18" charset="0"/>
                                      </a:rPr>
                                      <m:t>/</m:t>
                                    </m:r>
                                    <m:r>
                                      <a:rPr lang="en-US" altLang="zh-CN" sz="900" b="1" i="1" u="none" strike="noStrike" dirty="0" smtClean="0">
                                        <a:effectLst/>
                                        <a:latin typeface="Cambria Math" panose="02040503050406030204" pitchFamily="18" charset="0"/>
                                        <a:cs typeface="Times New Roman" panose="02020603050405020304" pitchFamily="18" charset="0"/>
                                      </a:rPr>
                                      <m:t>𝒚</m:t>
                                    </m:r>
                                  </m:sub>
                                  <m:sup>
                                    <m:r>
                                      <a:rPr lang="en-US" altLang="zh-CN" sz="900" b="1" i="1" u="none" strike="noStrike" dirty="0" smtClean="0">
                                        <a:effectLst/>
                                        <a:latin typeface="Cambria Math" panose="02040503050406030204" pitchFamily="18" charset="0"/>
                                        <a:cs typeface="Times New Roman" panose="02020603050405020304" pitchFamily="18" charset="0"/>
                                      </a:rPr>
                                      <m:t>∗</m:t>
                                    </m:r>
                                  </m:sup>
                                </m:sSubSup>
                              </m:oMath>
                            </m:oMathPara>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 / 1.6</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 / 1.6</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 / 1.6</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 / 1.6</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 / 1.6</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280485693"/>
                      </a:ext>
                    </a:extLst>
                  </a:tr>
                  <a:tr h="180792">
                    <a:tc>
                      <a:txBody>
                        <a:bodyPr/>
                        <a:lstStyle/>
                        <a:p>
                          <a:pPr algn="l" fontAlgn="ctr"/>
                          <a14:m>
                            <m:oMathPara xmlns:m="http://schemas.openxmlformats.org/officeDocument/2006/math">
                              <m:oMathParaPr>
                                <m:jc m:val="left"/>
                              </m:oMathParaPr>
                              <m:oMath xmlns:m="http://schemas.openxmlformats.org/officeDocument/2006/math">
                                <m:sSubSup>
                                  <m:sSubSupPr>
                                    <m:ctrlPr>
                                      <a:rPr lang="fr-FR" altLang="zh-CN" sz="900" i="1" u="none" strike="noStrike" dirty="0" smtClean="0">
                                        <a:effectLst/>
                                        <a:latin typeface="Cambria Math" panose="02040503050406030204" pitchFamily="18" charset="0"/>
                                        <a:cs typeface="Times New Roman" panose="02020603050405020304" pitchFamily="18" charset="0"/>
                                      </a:rPr>
                                    </m:ctrlPr>
                                  </m:sSubSupPr>
                                  <m:e>
                                    <m:r>
                                      <a:rPr lang="en-US" altLang="zh-CN" sz="900" b="1" i="1" u="none" strike="noStrike" dirty="0" smtClean="0">
                                        <a:effectLst/>
                                        <a:latin typeface="Cambria Math" panose="02040503050406030204" pitchFamily="18" charset="0"/>
                                        <a:ea typeface="Cambria Math" panose="02040503050406030204" pitchFamily="18" charset="0"/>
                                        <a:cs typeface="Times New Roman" panose="02020603050405020304" pitchFamily="18" charset="0"/>
                                      </a:rPr>
                                      <m:t>𝑫</m:t>
                                    </m:r>
                                  </m:e>
                                  <m:sub>
                                    <m:r>
                                      <a:rPr lang="en-US" altLang="zh-CN" sz="900" b="1" i="1" u="none" strike="noStrike" dirty="0" smtClean="0">
                                        <a:effectLst/>
                                        <a:latin typeface="Cambria Math" panose="02040503050406030204" pitchFamily="18" charset="0"/>
                                        <a:cs typeface="Times New Roman" panose="02020603050405020304" pitchFamily="18" charset="0"/>
                                      </a:rPr>
                                      <m:t>𝒙</m:t>
                                    </m:r>
                                    <m:r>
                                      <a:rPr lang="en-US" altLang="zh-CN" sz="900" b="1" i="1" u="none" strike="noStrike" dirty="0" smtClean="0">
                                        <a:effectLst/>
                                        <a:latin typeface="Cambria Math" panose="02040503050406030204" pitchFamily="18" charset="0"/>
                                        <a:cs typeface="Times New Roman" panose="02020603050405020304" pitchFamily="18" charset="0"/>
                                      </a:rPr>
                                      <m:t>/</m:t>
                                    </m:r>
                                    <m:r>
                                      <a:rPr lang="en-US" altLang="zh-CN" sz="900" b="1" i="1" u="none" strike="noStrike" dirty="0" smtClean="0">
                                        <a:effectLst/>
                                        <a:latin typeface="Cambria Math" panose="02040503050406030204" pitchFamily="18" charset="0"/>
                                        <a:cs typeface="Times New Roman" panose="02020603050405020304" pitchFamily="18" charset="0"/>
                                      </a:rPr>
                                      <m:t>𝒚</m:t>
                                    </m:r>
                                  </m:sub>
                                  <m:sup>
                                    <m:r>
                                      <a:rPr lang="en-US" altLang="zh-CN" sz="900" b="1" i="1" u="none" strike="noStrike" dirty="0" smtClean="0">
                                        <a:effectLst/>
                                        <a:latin typeface="Cambria Math" panose="02040503050406030204" pitchFamily="18" charset="0"/>
                                        <a:cs typeface="Times New Roman" panose="02020603050405020304" pitchFamily="18" charset="0"/>
                                      </a:rPr>
                                      <m:t>∗</m:t>
                                    </m:r>
                                  </m:sup>
                                </m:sSubSup>
                              </m:oMath>
                            </m:oMathPara>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0.001</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0.002</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0.001</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666429269"/>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Energy Spread (SR/BS)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𝝈</m:t>
                                  </m:r>
                                </m:e>
                                <m:sub>
                                  <m:r>
                                    <a:rPr lang="en-US" altLang="zh-CN" sz="900" b="1"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𝜹</m:t>
                                  </m:r>
                                </m:sub>
                              </m:sSub>
                              <m:r>
                                <a:rPr lang="en-US" altLang="zh-CN" sz="900" b="1" i="1" u="none" strike="noStrike" smtClean="0">
                                  <a:effectLst/>
                                  <a:latin typeface="Cambria Math" panose="02040503050406030204" pitchFamily="18" charset="0"/>
                                  <a:cs typeface="Times New Roman" panose="02020603050405020304" pitchFamily="18" charset="0"/>
                                </a:rPr>
                                <m:t> </m:t>
                              </m:r>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u="none" strike="noStrike" dirty="0">
                              <a:solidFill>
                                <a:schemeClr val="bg1"/>
                              </a:solidFill>
                              <a:effectLst/>
                              <a:latin typeface="Times New Roman" panose="02020603050405020304" pitchFamily="18" charset="0"/>
                              <a:cs typeface="Times New Roman" panose="02020603050405020304" pitchFamily="18" charset="0"/>
                            </a:rPr>
                            <a:t>%</a:t>
                          </a:r>
                          <a:endParaRPr lang="en-US" altLang="zh-CN"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0.1569 / 0.2180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0.0861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0.0552 / 0.0563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0.0545 / 0.0556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0.0552 / 0.0714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0.0861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0.0861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0.0552 / 0.0563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273983644"/>
                      </a:ext>
                    </a:extLst>
                  </a:tr>
                  <a:tr h="230369">
                    <a:tc>
                      <a:txBody>
                        <a:bodyPr/>
                        <a:lstStyle/>
                        <a:p>
                          <a:pPr algn="l" fontAlgn="ctr"/>
                          <a:r>
                            <a:rPr lang="fr-FR" sz="900" u="none" strike="noStrike" dirty="0" err="1">
                              <a:effectLst/>
                              <a:latin typeface="Times New Roman" panose="02020603050405020304" pitchFamily="18" charset="0"/>
                              <a:cs typeface="Times New Roman" panose="02020603050405020304" pitchFamily="18" charset="0"/>
                            </a:rPr>
                            <a:t>MonochroM</a:t>
                          </a:r>
                          <a:r>
                            <a:rPr lang="fr-FR" sz="900" u="none" strike="noStrike" dirty="0">
                              <a:effectLst/>
                              <a:latin typeface="Times New Roman" panose="02020603050405020304" pitchFamily="18" charset="0"/>
                              <a:cs typeface="Times New Roman" panose="02020603050405020304" pitchFamily="18" charset="0"/>
                            </a:rPr>
                            <a:t> Factor (SR/BS) </a:t>
                          </a:r>
                          <a14:m>
                            <m:oMath xmlns:m="http://schemas.openxmlformats.org/officeDocument/2006/math">
                              <m:r>
                                <a:rPr lang="fr-FR" altLang="zh-CN" sz="900" i="1" u="none" strike="noStrike" dirty="0" smtClean="0">
                                  <a:effectLst/>
                                  <a:latin typeface="Cambria Math" panose="02040503050406030204" pitchFamily="18" charset="0"/>
                                  <a:cs typeface="Times New Roman" panose="02020603050405020304" pitchFamily="18" charset="0"/>
                                </a:rPr>
                                <m:t>𝜆</m:t>
                              </m:r>
                            </m:oMath>
                          </a14:m>
                          <a:endParaRPr lang="fr-F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5.12 / 3.16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6.65 / 3.25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22.81 / 36.55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45.58 / 73.08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11.38 / 10.82</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661007389"/>
                      </a:ext>
                    </a:extLst>
                  </a:tr>
                  <a:tr h="237254">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CM </a:t>
                          </a:r>
                          <a:r>
                            <a:rPr lang="fr-FR" sz="900" u="none" strike="noStrike" dirty="0" err="1">
                              <a:effectLst/>
                              <a:latin typeface="Times New Roman" panose="02020603050405020304" pitchFamily="18" charset="0"/>
                              <a:cs typeface="Times New Roman" panose="02020603050405020304" pitchFamily="18" charset="0"/>
                            </a:rPr>
                            <a:t>energy</a:t>
                          </a:r>
                          <a:r>
                            <a:rPr lang="fr-FR" sz="900" u="none" strike="noStrike" dirty="0">
                              <a:effectLst/>
                              <a:latin typeface="Times New Roman" panose="02020603050405020304" pitchFamily="18" charset="0"/>
                              <a:cs typeface="Times New Roman" panose="02020603050405020304" pitchFamily="18" charset="0"/>
                            </a:rPr>
                            <a:t> spread (SR/BS)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𝝈</m:t>
                                  </m:r>
                                </m:e>
                                <m:sub>
                                  <m:r>
                                    <a:rPr lang="en-US" altLang="zh-CN" sz="900" b="1" i="1" u="none" strike="noStrike" smtClean="0">
                                      <a:effectLst/>
                                      <a:latin typeface="Cambria Math" panose="02040503050406030204" pitchFamily="18" charset="0"/>
                                      <a:cs typeface="Times New Roman" panose="02020603050405020304" pitchFamily="18" charset="0"/>
                                    </a:rPr>
                                    <m:t>𝑾</m:t>
                                  </m:r>
                                  <m:r>
                                    <a:rPr lang="en-US" altLang="zh-CN" sz="900" b="1" i="1" u="none" strike="noStrike" smtClean="0">
                                      <a:effectLst/>
                                      <a:latin typeface="Cambria Math" panose="02040503050406030204" pitchFamily="18" charset="0"/>
                                      <a:cs typeface="Times New Roman" panose="02020603050405020304" pitchFamily="18" charset="0"/>
                                    </a:rPr>
                                    <m:t> </m:t>
                                  </m:r>
                                </m:sub>
                              </m:sSub>
                            </m:oMath>
                          </a14:m>
                          <a:endParaRPr lang="fr-F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404.91 / 562.75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47.46 / 76.10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 9.54 / 15.73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7.24 / 15.14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48.81 / 63.08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2.08 / 2.08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1.04 / 1.04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4.29 / 4.60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375096637"/>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Bunch </a:t>
                          </a:r>
                          <a:r>
                            <a:rPr lang="fr-FR" sz="900" u="none" strike="noStrike" dirty="0" err="1">
                              <a:effectLst/>
                              <a:latin typeface="Times New Roman" panose="02020603050405020304" pitchFamily="18" charset="0"/>
                              <a:cs typeface="Times New Roman" panose="02020603050405020304" pitchFamily="18" charset="0"/>
                            </a:rPr>
                            <a:t>length</a:t>
                          </a:r>
                          <a:r>
                            <a:rPr lang="fr-FR" sz="900" u="none" strike="noStrike" dirty="0">
                              <a:effectLst/>
                              <a:latin typeface="Times New Roman" panose="02020603050405020304" pitchFamily="18" charset="0"/>
                              <a:cs typeface="Times New Roman" panose="02020603050405020304" pitchFamily="18" charset="0"/>
                            </a:rPr>
                            <a:t> (SR/BS)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fr-FR" altLang="zh-CN" sz="900"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𝝈</m:t>
                                  </m:r>
                                </m:e>
                                <m:sub>
                                  <m:r>
                                    <a:rPr lang="en-US" altLang="zh-CN" sz="900" b="1" i="1" u="none" strike="noStrike" smtClean="0">
                                      <a:effectLst/>
                                      <a:latin typeface="Cambria Math" panose="02040503050406030204" pitchFamily="18" charset="0"/>
                                      <a:ea typeface="Cambria Math" panose="02040503050406030204" pitchFamily="18" charset="0"/>
                                      <a:cs typeface="Times New Roman" panose="02020603050405020304" pitchFamily="18" charset="0"/>
                                    </a:rPr>
                                    <m:t>𝒛</m:t>
                                  </m:r>
                                  <m:r>
                                    <a:rPr lang="en-US" altLang="zh-CN" sz="900" b="1" i="1" u="none" strike="noStrike" smtClean="0">
                                      <a:effectLst/>
                                      <a:latin typeface="Cambria Math" panose="02040503050406030204" pitchFamily="18" charset="0"/>
                                      <a:cs typeface="Times New Roman" panose="02020603050405020304" pitchFamily="18" charset="0"/>
                                    </a:rPr>
                                    <m:t> </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2.03 / 2.70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3.86 / 6.18</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4.05 / 4.13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 / 4.03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4.09 / 5.28</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3.86 / 6.18</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3.86 / 6.18</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4.05 / 4.13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118738805"/>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Sychrotron tune </a:t>
                          </a:r>
                          <a14:m>
                            <m:oMath xmlns:m="http://schemas.openxmlformats.org/officeDocument/2006/math">
                              <m:sSub>
                                <m:sSubPr>
                                  <m:ctrlPr>
                                    <a:rPr lang="fr-FR" altLang="zh-CN" sz="900" i="1" u="none" strike="noStrike" smtClean="0">
                                      <a:effectLst/>
                                      <a:latin typeface="Cambria Math" panose="02040503050406030204" pitchFamily="18" charset="0"/>
                                      <a:cs typeface="Times New Roman" panose="02020603050405020304" pitchFamily="18" charset="0"/>
                                    </a:rPr>
                                  </m:ctrlPr>
                                </m:sSubPr>
                                <m:e>
                                  <m:r>
                                    <a:rPr lang="en-US" altLang="zh-CN" sz="900" b="1" i="1" u="none" strike="noStrike" smtClean="0">
                                      <a:effectLst/>
                                      <a:latin typeface="Cambria Math" panose="02040503050406030204" pitchFamily="18" charset="0"/>
                                      <a:cs typeface="Times New Roman" panose="02020603050405020304" pitchFamily="18" charset="0"/>
                                    </a:rPr>
                                    <m:t>𝑸</m:t>
                                  </m:r>
                                </m:e>
                                <m:sub>
                                  <m:r>
                                    <a:rPr lang="en-US" altLang="zh-CN" sz="900" b="1" i="1" u="none" strike="noStrike" smtClean="0">
                                      <a:effectLst/>
                                      <a:latin typeface="Cambria Math" panose="02040503050406030204" pitchFamily="18" charset="0"/>
                                      <a:cs typeface="Times New Roman" panose="02020603050405020304" pitchFamily="18" charset="0"/>
                                    </a:rPr>
                                    <m:t>𝒔</m:t>
                                  </m:r>
                                </m:sub>
                              </m:sSub>
                            </m:oMath>
                          </a14:m>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0.082</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0.015</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0.015</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0.015</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057033770"/>
                      </a:ext>
                    </a:extLst>
                  </a:tr>
                  <a:tr h="231001">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Longitudinal </a:t>
                          </a:r>
                          <a:r>
                            <a:rPr lang="fr-FR" sz="900" u="none" strike="noStrike" dirty="0" err="1">
                              <a:effectLst/>
                              <a:latin typeface="Times New Roman" panose="02020603050405020304" pitchFamily="18" charset="0"/>
                              <a:cs typeface="Times New Roman" panose="02020603050405020304" pitchFamily="18" charset="0"/>
                            </a:rPr>
                            <a:t>damping</a:t>
                          </a:r>
                          <a:r>
                            <a:rPr lang="fr-FR" sz="900" u="none" strike="noStrike" dirty="0">
                              <a:effectLst/>
                              <a:latin typeface="Times New Roman" panose="02020603050405020304" pitchFamily="18" charset="0"/>
                              <a:cs typeface="Times New Roman" panose="02020603050405020304" pitchFamily="18" charset="0"/>
                            </a:rPr>
                            <a:t> time</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err="1">
                              <a:solidFill>
                                <a:schemeClr val="bg1"/>
                              </a:solidFill>
                              <a:effectLst/>
                              <a:latin typeface="Times New Roman" panose="02020603050405020304" pitchFamily="18" charset="0"/>
                              <a:cs typeface="Times New Roman" panose="02020603050405020304" pitchFamily="18" charset="0"/>
                            </a:rPr>
                            <a:t>turns</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18.5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445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950401946"/>
                      </a:ext>
                    </a:extLst>
                  </a:tr>
                  <a:tr h="207360">
                    <a:tc>
                      <a:txBody>
                        <a:bodyPr/>
                        <a:lstStyle/>
                        <a:p>
                          <a:pPr algn="l" fontAlgn="ctr"/>
                          <a:r>
                            <a:rPr lang="fr-FR" sz="900" u="none" strike="noStrike" dirty="0" err="1">
                              <a:effectLst/>
                              <a:latin typeface="Times New Roman" panose="02020603050405020304" pitchFamily="18" charset="0"/>
                              <a:cs typeface="Times New Roman" panose="02020603050405020304" pitchFamily="18" charset="0"/>
                            </a:rPr>
                            <a:t>Luminosity</a:t>
                          </a:r>
                          <a:r>
                            <a:rPr lang="fr-FR" sz="900" u="none" strike="noStrike" dirty="0">
                              <a:effectLst/>
                              <a:latin typeface="Times New Roman" panose="02020603050405020304" pitchFamily="18" charset="0"/>
                              <a:cs typeface="Times New Roman" panose="02020603050405020304" pitchFamily="18" charset="0"/>
                            </a:rPr>
                            <a:t> (SR/BS)</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 10</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34</a:t>
                          </a:r>
                          <a:r>
                            <a:rPr lang="fr-FR" sz="900" u="none" strike="noStrike" dirty="0">
                              <a:solidFill>
                                <a:schemeClr val="bg1"/>
                              </a:solidFill>
                              <a:effectLst/>
                              <a:latin typeface="Times New Roman" panose="02020603050405020304" pitchFamily="18" charset="0"/>
                              <a:cs typeface="Times New Roman" panose="02020603050405020304" pitchFamily="18" charset="0"/>
                            </a:rPr>
                            <a:t>cm</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-2</a:t>
                          </a:r>
                          <a:r>
                            <a:rPr lang="fr-FR" sz="900" u="none" strike="noStrike" dirty="0">
                              <a:solidFill>
                                <a:schemeClr val="bg1"/>
                              </a:solidFill>
                              <a:effectLst/>
                              <a:latin typeface="Times New Roman" panose="02020603050405020304" pitchFamily="18" charset="0"/>
                              <a:cs typeface="Times New Roman" panose="02020603050405020304" pitchFamily="18" charset="0"/>
                            </a:rPr>
                            <a:t> s</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-1</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2.21  / 2.21</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353.2 / 353.2</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34.1 / 32.3</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46.19 / 43.53</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173.5 / 173.5</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15.49 / 9.66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7.750 / 4.834</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3.227 / 3.116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330030552"/>
                      </a:ext>
                    </a:extLst>
                  </a:tr>
                </a:tbl>
              </a:graphicData>
            </a:graphic>
          </p:graphicFrame>
        </mc:Choice>
        <mc:Fallback xmlns="">
          <p:graphicFrame>
            <p:nvGraphicFramePr>
              <p:cNvPr id="21" name="表格 20">
                <a:extLst>
                  <a:ext uri="{FF2B5EF4-FFF2-40B4-BE49-F238E27FC236}">
                    <a16:creationId xmlns:a16="http://schemas.microsoft.com/office/drawing/2014/main" id="{82FF58FD-68D7-313B-FAEF-91AA52DCAC32}"/>
                  </a:ext>
                </a:extLst>
              </p:cNvPr>
              <p:cNvGraphicFramePr>
                <a:graphicFrameLocks noGrp="1"/>
              </p:cNvGraphicFramePr>
              <p:nvPr>
                <p:extLst>
                  <p:ext uri="{D42A27DB-BD31-4B8C-83A1-F6EECF244321}">
                    <p14:modId xmlns:p14="http://schemas.microsoft.com/office/powerpoint/2010/main" val="396162052"/>
                  </p:ext>
                </p:extLst>
              </p:nvPr>
            </p:nvGraphicFramePr>
            <p:xfrm>
              <a:off x="191627" y="1443638"/>
              <a:ext cx="11798719" cy="4832343"/>
            </p:xfrm>
            <a:graphic>
              <a:graphicData uri="http://schemas.openxmlformats.org/drawingml/2006/table">
                <a:tbl>
                  <a:tblPr firstRow="1" firstCol="1">
                    <a:tableStyleId>{5C22544A-7EE6-4342-B048-85BDC9FD1C3A}</a:tableStyleId>
                  </a:tblPr>
                  <a:tblGrid>
                    <a:gridCol w="1692970">
                      <a:extLst>
                        <a:ext uri="{9D8B030D-6E8A-4147-A177-3AD203B41FA5}">
                          <a16:colId xmlns:a16="http://schemas.microsoft.com/office/drawing/2014/main" val="3156090339"/>
                        </a:ext>
                      </a:extLst>
                    </a:gridCol>
                    <a:gridCol w="625343">
                      <a:extLst>
                        <a:ext uri="{9D8B030D-6E8A-4147-A177-3AD203B41FA5}">
                          <a16:colId xmlns:a16="http://schemas.microsoft.com/office/drawing/2014/main" val="1145716070"/>
                        </a:ext>
                      </a:extLst>
                    </a:gridCol>
                    <a:gridCol w="1094983">
                      <a:extLst>
                        <a:ext uri="{9D8B030D-6E8A-4147-A177-3AD203B41FA5}">
                          <a16:colId xmlns:a16="http://schemas.microsoft.com/office/drawing/2014/main" val="3383661642"/>
                        </a:ext>
                      </a:extLst>
                    </a:gridCol>
                    <a:gridCol w="1137218">
                      <a:extLst>
                        <a:ext uri="{9D8B030D-6E8A-4147-A177-3AD203B41FA5}">
                          <a16:colId xmlns:a16="http://schemas.microsoft.com/office/drawing/2014/main" val="3894396617"/>
                        </a:ext>
                      </a:extLst>
                    </a:gridCol>
                    <a:gridCol w="1294564">
                      <a:extLst>
                        <a:ext uri="{9D8B030D-6E8A-4147-A177-3AD203B41FA5}">
                          <a16:colId xmlns:a16="http://schemas.microsoft.com/office/drawing/2014/main" val="34703768"/>
                        </a:ext>
                      </a:extLst>
                    </a:gridCol>
                    <a:gridCol w="1271447">
                      <a:extLst>
                        <a:ext uri="{9D8B030D-6E8A-4147-A177-3AD203B41FA5}">
                          <a16:colId xmlns:a16="http://schemas.microsoft.com/office/drawing/2014/main" val="419393546"/>
                        </a:ext>
                      </a:extLst>
                    </a:gridCol>
                    <a:gridCol w="1178977">
                      <a:extLst>
                        <a:ext uri="{9D8B030D-6E8A-4147-A177-3AD203B41FA5}">
                          <a16:colId xmlns:a16="http://schemas.microsoft.com/office/drawing/2014/main" val="2683820487"/>
                        </a:ext>
                      </a:extLst>
                    </a:gridCol>
                    <a:gridCol w="1213654">
                      <a:extLst>
                        <a:ext uri="{9D8B030D-6E8A-4147-A177-3AD203B41FA5}">
                          <a16:colId xmlns:a16="http://schemas.microsoft.com/office/drawing/2014/main" val="2334571400"/>
                        </a:ext>
                      </a:extLst>
                    </a:gridCol>
                    <a:gridCol w="1121186">
                      <a:extLst>
                        <a:ext uri="{9D8B030D-6E8A-4147-A177-3AD203B41FA5}">
                          <a16:colId xmlns:a16="http://schemas.microsoft.com/office/drawing/2014/main" val="4273292407"/>
                        </a:ext>
                      </a:extLst>
                    </a:gridCol>
                    <a:gridCol w="1168377">
                      <a:extLst>
                        <a:ext uri="{9D8B030D-6E8A-4147-A177-3AD203B41FA5}">
                          <a16:colId xmlns:a16="http://schemas.microsoft.com/office/drawing/2014/main" val="4184169078"/>
                        </a:ext>
                      </a:extLst>
                    </a:gridCol>
                  </a:tblGrid>
                  <a:tr h="615893">
                    <a:tc>
                      <a:txBody>
                        <a:bodyPr/>
                        <a:lstStyle/>
                        <a:p>
                          <a:pPr algn="l" fontAlgn="ctr"/>
                          <a:r>
                            <a:rPr lang="fr-FR" sz="1100" u="none" strike="noStrike" dirty="0" err="1">
                              <a:effectLst/>
                              <a:latin typeface="Times New Roman" panose="02020603050405020304" pitchFamily="18" charset="0"/>
                              <a:cs typeface="Times New Roman" panose="02020603050405020304" pitchFamily="18" charset="0"/>
                            </a:rPr>
                            <a:t>Parameters</a:t>
                          </a:r>
                          <a:endParaRPr lang="fr-FR"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err="1">
                              <a:effectLst/>
                              <a:latin typeface="Times New Roman" panose="02020603050405020304" pitchFamily="18" charset="0"/>
                              <a:cs typeface="Times New Roman" panose="02020603050405020304" pitchFamily="18" charset="0"/>
                            </a:rPr>
                            <a:t>Units</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a:effectLst/>
                              <a:latin typeface="Times New Roman" panose="02020603050405020304" pitchFamily="18" charset="0"/>
                              <a:cs typeface="Times New Roman" panose="02020603050405020304" pitchFamily="18" charset="0"/>
                            </a:rPr>
                            <a:t>Standard</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u="none" strike="noStrike" dirty="0">
                              <a:effectLst/>
                              <a:latin typeface="Times New Roman" panose="02020603050405020304" pitchFamily="18" charset="0"/>
                              <a:cs typeface="Times New Roman" panose="02020603050405020304" pitchFamily="18" charset="0"/>
                            </a:rPr>
                            <a:t>Standard_625</a:t>
                          </a:r>
                          <a:endParaRPr lang="fr-FR"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100" b="1" i="0" u="none" strike="noStrike" dirty="0">
                              <a:effectLst/>
                              <a:latin typeface="Times New Roman" panose="02020603050405020304" pitchFamily="18" charset="0"/>
                              <a:cs typeface="Times New Roman" panose="02020603050405020304" pitchFamily="18" charset="0"/>
                            </a:rPr>
                            <a:t>Monochrom_h_4ip</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Monochrom_h_2ip</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Monochrom_h_d0</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Monochrom_v_1</a:t>
                          </a:r>
                        </a:p>
                      </a:txBody>
                      <a:tcPr marL="2075" marR="2075" marT="2075" marB="0" anchor="ctr"/>
                    </a:tc>
                    <a:tc>
                      <a:txBody>
                        <a:bodyPr/>
                        <a:lstStyle/>
                        <a:p>
                          <a:pPr algn="ctr" fontAlgn="ctr"/>
                          <a:r>
                            <a:rPr lang="fr-FR" altLang="zh-CN" sz="1100" b="1" i="0" u="none" strike="noStrike" dirty="0">
                              <a:effectLst/>
                              <a:latin typeface="Times New Roman" panose="02020603050405020304" pitchFamily="18" charset="0"/>
                              <a:cs typeface="Times New Roman" panose="02020603050405020304" pitchFamily="18" charset="0"/>
                            </a:rPr>
                            <a:t>Monochrom_v_2</a:t>
                          </a:r>
                        </a:p>
                      </a:txBody>
                      <a:tcPr marL="2075" marR="2075" marT="2075" marB="0" anchor="ctr"/>
                    </a:tc>
                    <a:tc>
                      <a:txBody>
                        <a:bodyPr/>
                        <a:lstStyle/>
                        <a:p>
                          <a:pPr algn="ctr" fontAlgn="ctr"/>
                          <a:r>
                            <a:rPr lang="fr-FR" altLang="zh-CN" sz="1100" b="1" i="0" u="none" strike="noStrike" dirty="0" err="1">
                              <a:effectLst/>
                              <a:latin typeface="Times New Roman" panose="02020603050405020304" pitchFamily="18" charset="0"/>
                              <a:cs typeface="Times New Roman" panose="02020603050405020304" pitchFamily="18" charset="0"/>
                            </a:rPr>
                            <a:t>Monochrom_mix</a:t>
                          </a:r>
                          <a:endParaRPr lang="fr-FR" altLang="zh-CN" sz="11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extLst>
                      <a:ext uri="{0D108BD9-81ED-4DB2-BD59-A6C34878D82A}">
                        <a16:rowId xmlns:a16="http://schemas.microsoft.com/office/drawing/2014/main" val="3882935187"/>
                      </a:ext>
                    </a:extLst>
                  </a:tr>
                  <a:tr h="207360">
                    <a:tc>
                      <a:txBody>
                        <a:bodyPr/>
                        <a:lstStyle/>
                        <a:p>
                          <a:endParaRPr lang="en-FR"/>
                        </a:p>
                      </a:txBody>
                      <a:tcPr marL="2075" marR="2075" marT="2075" marB="0" anchor="ctr">
                        <a:blipFill>
                          <a:blip r:embed="rId3"/>
                          <a:stretch>
                            <a:fillRect l="-752" t="-312500" r="-600752" b="-1987500"/>
                          </a:stretch>
                        </a:blipFill>
                      </a:tcPr>
                    </a:tc>
                    <a:tc>
                      <a:txBody>
                        <a:bodyPr/>
                        <a:lstStyle/>
                        <a:p>
                          <a:pPr algn="ctr" fontAlgn="ctr"/>
                          <a:r>
                            <a:rPr lang="fr-FR" sz="900" u="none" strike="noStrike" dirty="0" err="1">
                              <a:solidFill>
                                <a:schemeClr val="bg1"/>
                              </a:solidFill>
                              <a:effectLst/>
                              <a:latin typeface="Times New Roman" panose="02020603050405020304" pitchFamily="18" charset="0"/>
                              <a:cs typeface="Times New Roman" panose="02020603050405020304" pitchFamily="18" charset="0"/>
                            </a:rPr>
                            <a:t>GeV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182.5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62.5</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62.5</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990627668"/>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 of </a:t>
                          </a:r>
                          <a:r>
                            <a:rPr lang="fr-FR" sz="900" u="none" strike="noStrike" dirty="0" err="1">
                              <a:effectLst/>
                              <a:latin typeface="Times New Roman" panose="02020603050405020304" pitchFamily="18" charset="0"/>
                              <a:cs typeface="Times New Roman" panose="02020603050405020304" pitchFamily="18" charset="0"/>
                            </a:rPr>
                            <a:t>IPs</a:t>
                          </a:r>
                          <a:endParaRPr lang="fr-F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4</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4</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90098642"/>
                      </a:ext>
                    </a:extLst>
                  </a:tr>
                  <a:tr h="207360">
                    <a:tc>
                      <a:txBody>
                        <a:bodyPr/>
                        <a:lstStyle/>
                        <a:p>
                          <a:pPr algn="l" fontAlgn="ctr"/>
                          <a:r>
                            <a:rPr lang="fr-FR" sz="900" u="none" strike="noStrike" dirty="0" err="1">
                              <a:effectLst/>
                              <a:latin typeface="Times New Roman" panose="02020603050405020304" pitchFamily="18" charset="0"/>
                              <a:cs typeface="Times New Roman" panose="02020603050405020304" pitchFamily="18" charset="0"/>
                            </a:rPr>
                            <a:t>Circumference</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91174.117</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91174.117</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673830465"/>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Energy </a:t>
                          </a:r>
                          <a:r>
                            <a:rPr lang="fr-FR" sz="900" u="none" strike="noStrike" dirty="0" err="1">
                              <a:effectLst/>
                              <a:latin typeface="Times New Roman" panose="02020603050405020304" pitchFamily="18" charset="0"/>
                              <a:cs typeface="Times New Roman" panose="02020603050405020304" pitchFamily="18" charset="0"/>
                            </a:rPr>
                            <a:t>Loss</a:t>
                          </a:r>
                          <a:r>
                            <a:rPr lang="fr-FR" sz="900" u="none" strike="noStrike" dirty="0">
                              <a:effectLst/>
                              <a:latin typeface="Times New Roman" panose="02020603050405020304" pitchFamily="18" charset="0"/>
                              <a:cs typeface="Times New Roman" panose="02020603050405020304" pitchFamily="18" charset="0"/>
                            </a:rPr>
                            <a:t>/</a:t>
                          </a:r>
                          <a:r>
                            <a:rPr lang="fr-FR" sz="900" u="none" strike="noStrike" dirty="0" err="1">
                              <a:effectLst/>
                              <a:latin typeface="Times New Roman" panose="02020603050405020304" pitchFamily="18" charset="0"/>
                              <a:cs typeface="Times New Roman" panose="02020603050405020304" pitchFamily="18" charset="0"/>
                            </a:rPr>
                            <a:t>turn</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10000.0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137.6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143.5</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140.5</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143.4</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137.6</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137.6</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b"/>
                          <a:r>
                            <a:rPr lang="en-US" altLang="zh-CN" sz="900" b="1" u="none" strike="noStrike" dirty="0">
                              <a:effectLst/>
                              <a:latin typeface="Times New Roman" panose="02020603050405020304" pitchFamily="18" charset="0"/>
                              <a:cs typeface="Times New Roman" panose="02020603050405020304" pitchFamily="18" charset="0"/>
                            </a:rPr>
                            <a:t>143.4</a:t>
                          </a:r>
                          <a:endParaRPr lang="en-US" altLang="zh-CN" sz="900" b="1" i="0" u="none" strike="noStrike" dirty="0">
                            <a:solidFill>
                              <a:srgbClr val="008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005929513"/>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SR power </a:t>
                          </a:r>
                          <a:r>
                            <a:rPr lang="fr-FR" sz="900" u="none" strike="noStrike" dirty="0" err="1">
                              <a:effectLst/>
                              <a:latin typeface="Times New Roman" panose="02020603050405020304" pitchFamily="18" charset="0"/>
                              <a:cs typeface="Times New Roman" panose="02020603050405020304" pitchFamily="18" charset="0"/>
                            </a:rPr>
                            <a:t>loss</a:t>
                          </a:r>
                          <a:r>
                            <a:rPr lang="fr-FR" sz="900" u="none" strike="noStrike" dirty="0">
                              <a:effectLst/>
                              <a:latin typeface="Times New Roman" panose="02020603050405020304" pitchFamily="18" charset="0"/>
                              <a:cs typeface="Times New Roman" panose="02020603050405020304" pitchFamily="18" charset="0"/>
                            </a:rPr>
                            <a:t> </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MW</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50.0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56.7</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55.5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56.7</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54.3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56.7</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647762829"/>
                      </a:ext>
                    </a:extLst>
                  </a:tr>
                  <a:tr h="207360">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Beam </a:t>
                          </a:r>
                          <a:r>
                            <a:rPr lang="fr-FR" sz="900" u="none" strike="noStrike" dirty="0" err="1">
                              <a:effectLst/>
                              <a:latin typeface="Times New Roman" panose="02020603050405020304" pitchFamily="18" charset="0"/>
                              <a:cs typeface="Times New Roman" panose="02020603050405020304" pitchFamily="18" charset="0"/>
                            </a:rPr>
                            <a:t>current</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395</a:t>
                          </a:r>
                          <a:endParaRPr lang="en-US" altLang="zh-CN" sz="900" b="1" i="0" u="none" strike="noStrike">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395</a:t>
                          </a:r>
                          <a:endParaRPr lang="en-US" altLang="zh-CN" sz="900" b="1" i="0" u="none" strike="noStrike">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395</a:t>
                          </a:r>
                          <a:endParaRPr lang="en-US" altLang="zh-CN" sz="900" b="1" i="0" u="none" strike="noStrike">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77184158"/>
                      </a:ext>
                    </a:extLst>
                  </a:tr>
                  <a:tr h="207360">
                    <a:tc>
                      <a:txBody>
                        <a:bodyPr/>
                        <a:lstStyle/>
                        <a:p>
                          <a:endParaRPr lang="en-FR"/>
                        </a:p>
                      </a:txBody>
                      <a:tcPr marL="2075" marR="2075" marT="2075" marB="0" anchor="ctr">
                        <a:blipFill>
                          <a:blip r:embed="rId3"/>
                          <a:stretch>
                            <a:fillRect l="-752" t="-925000" r="-600752" b="-1375000"/>
                          </a:stretch>
                        </a:blipFill>
                      </a:tcP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13420</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a:effectLst/>
                              <a:latin typeface="Times New Roman" panose="02020603050405020304" pitchFamily="18" charset="0"/>
                              <a:cs typeface="Times New Roman" panose="02020603050405020304" pitchFamily="18" charset="0"/>
                            </a:rPr>
                            <a:t>13420</a:t>
                          </a:r>
                          <a:endParaRPr lang="en-US" altLang="zh-CN" sz="900" b="1" i="0" u="none" strike="noStrike">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13420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690624349"/>
                      </a:ext>
                    </a:extLst>
                  </a:tr>
                  <a:tr h="207360">
                    <a:tc>
                      <a:txBody>
                        <a:bodyPr/>
                        <a:lstStyle/>
                        <a:p>
                          <a:endParaRPr lang="en-FR"/>
                        </a:p>
                      </a:txBody>
                      <a:tcPr marL="2075" marR="2075" marT="2075" marB="0" anchor="ctr">
                        <a:blipFill>
                          <a:blip r:embed="rId3"/>
                          <a:stretch>
                            <a:fillRect l="-752" t="-964706" r="-600752" b="-1194118"/>
                          </a:stretch>
                        </a:blipFill>
                      </a:tcPr>
                    </a:tc>
                    <a:tc>
                      <a:txBody>
                        <a:bodyPr/>
                        <a:lstStyle/>
                        <a:p>
                          <a:pPr algn="ctr" fontAlgn="ctr"/>
                          <a:r>
                            <a:rPr lang="en-US" altLang="zh-CN" sz="900" b="0" i="0" u="none" strike="noStrike" dirty="0">
                              <a:solidFill>
                                <a:schemeClr val="bg1"/>
                              </a:solidFill>
                              <a:effectLst/>
                              <a:latin typeface="Times New Roman" panose="02020603050405020304" pitchFamily="18" charset="0"/>
                              <a:cs typeface="Times New Roman" panose="02020603050405020304" pitchFamily="18" charset="0"/>
                            </a:rPr>
                            <a:t>10</a:t>
                          </a:r>
                          <a:r>
                            <a:rPr lang="en-US" altLang="zh-CN" sz="900" b="0" i="0" u="none" strike="noStrike" baseline="30000" dirty="0">
                              <a:solidFill>
                                <a:schemeClr val="bg1"/>
                              </a:solidFill>
                              <a:effectLst/>
                              <a:latin typeface="Times New Roman" panose="02020603050405020304" pitchFamily="18" charset="0"/>
                              <a:cs typeface="Times New Roman" panose="02020603050405020304" pitchFamily="18" charset="0"/>
                            </a:rPr>
                            <a:t>11</a:t>
                          </a: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2.37</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0.56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altLang="zh-CN" sz="900" b="1" u="none" strike="noStrike" dirty="0">
                              <a:effectLst/>
                              <a:latin typeface="Times New Roman" panose="02020603050405020304" pitchFamily="18" charset="0"/>
                              <a:cs typeface="Times New Roman" panose="02020603050405020304" pitchFamily="18" charset="0"/>
                            </a:rPr>
                            <a:t>0.56</a:t>
                          </a:r>
                          <a:endParaRPr lang="fr-FR"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451993994"/>
                      </a:ext>
                    </a:extLst>
                  </a:tr>
                  <a:tr h="207360">
                    <a:tc>
                      <a:txBody>
                        <a:bodyPr/>
                        <a:lstStyle/>
                        <a:p>
                          <a:endParaRPr lang="en-FR"/>
                        </a:p>
                      </a:txBody>
                      <a:tcPr marL="2075" marR="2075" marT="2075" marB="0" anchor="ctr">
                        <a:blipFill>
                          <a:blip r:embed="rId3"/>
                          <a:stretch>
                            <a:fillRect l="-752" t="-1131250" r="-600752" b="-1168750"/>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nm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1.49 / 1.49</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0.17 / 0.17</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1.48 / 4.31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0.84 / 3.97</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0.35 / 0.35</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0.17 / 0.17</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0.17 / 0.17</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1.48 / 4.31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237096389"/>
                      </a:ext>
                    </a:extLst>
                  </a:tr>
                  <a:tr h="234842">
                    <a:tc>
                      <a:txBody>
                        <a:bodyPr/>
                        <a:lstStyle/>
                        <a:p>
                          <a:endParaRPr lang="en-FR"/>
                        </a:p>
                      </a:txBody>
                      <a:tcPr marL="2075" marR="2075" marT="2075" marB="0" anchor="ctr">
                        <a:blipFill>
                          <a:blip r:embed="rId3"/>
                          <a:stretch>
                            <a:fillRect l="-752" t="-1036842" r="-600752" b="-884211"/>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pm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2.98 / 2.98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0.34 / 0.34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2.96 / 2.96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1.68 / 1.68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0.71 / 0.71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0.35 / 0.35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0.35 / 0.35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2.96 / 2.96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534026733"/>
                      </a:ext>
                    </a:extLst>
                  </a:tr>
                  <a:tr h="211084">
                    <a:tc>
                      <a:txBody>
                        <a:bodyPr/>
                        <a:lstStyle/>
                        <a:p>
                          <a:endParaRPr lang="en-FR"/>
                        </a:p>
                      </a:txBody>
                      <a:tcPr marL="2075" marR="2075" marT="2075" marB="0" anchor="ctr">
                        <a:blipFill>
                          <a:blip r:embed="rId3"/>
                          <a:stretch>
                            <a:fillRect l="-752" t="-1350000" r="-600752" b="-950000"/>
                          </a:stretch>
                        </a:blipFill>
                      </a:tcPr>
                    </a:tc>
                    <a:tc>
                      <a:txBody>
                        <a:bodyPr/>
                        <a:lstStyle/>
                        <a:p>
                          <a:pPr algn="ctr" fontAlgn="ctr"/>
                          <a:r>
                            <a:rPr lang="en-US" altLang="zh-CN" sz="900" u="none" strike="noStrike" dirty="0">
                              <a:solidFill>
                                <a:schemeClr val="bg1"/>
                              </a:solidFill>
                              <a:effectLst/>
                              <a:latin typeface="Times New Roman" panose="02020603050405020304" pitchFamily="18" charset="0"/>
                              <a:cs typeface="Times New Roman" panose="02020603050405020304" pitchFamily="18" charset="0"/>
                            </a:rPr>
                            <a:t>10</a:t>
                          </a:r>
                          <a:r>
                            <a:rPr lang="en-US" altLang="zh-CN" sz="900" u="none" strike="noStrike" baseline="30000" dirty="0">
                              <a:solidFill>
                                <a:schemeClr val="bg1"/>
                              </a:solidFill>
                              <a:effectLst/>
                              <a:latin typeface="Times New Roman" panose="02020603050405020304" pitchFamily="18" charset="0"/>
                              <a:cs typeface="Times New Roman" panose="02020603050405020304" pitchFamily="18" charset="0"/>
                            </a:rPr>
                            <a:t>-6</a:t>
                          </a:r>
                          <a:endParaRPr lang="en-US" altLang="zh-CN" sz="900" b="1" i="0" u="none" strike="noStrike" baseline="30000"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6.99</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7.30</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6.92</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7.12</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7.06</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7.31</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7.31</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6.92</a:t>
                          </a:r>
                          <a:endParaRPr lang="fr-FR"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538473111"/>
                      </a:ext>
                    </a:extLst>
                  </a:tr>
                  <a:tr h="195428">
                    <a:tc>
                      <a:txBody>
                        <a:bodyPr/>
                        <a:lstStyle/>
                        <a:p>
                          <a:endParaRPr lang="en-FR"/>
                        </a:p>
                      </a:txBody>
                      <a:tcPr marL="2075" marR="2075" marT="2075" marB="0" anchor="ctr">
                        <a:blipFill>
                          <a:blip r:embed="rId3"/>
                          <a:stretch>
                            <a:fillRect l="-752" t="-1450000" r="-600752" b="-850000"/>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 / 1.6</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 / 1.6</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 / 1.6</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 / 1.6</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1000 / 1.6</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90 / 1</a:t>
                          </a:r>
                          <a:endParaRPr lang="en-US" altLang="zh-CN" sz="9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280485693"/>
                      </a:ext>
                    </a:extLst>
                  </a:tr>
                  <a:tr h="180792">
                    <a:tc>
                      <a:txBody>
                        <a:bodyPr/>
                        <a:lstStyle/>
                        <a:p>
                          <a:endParaRPr lang="en-FR"/>
                        </a:p>
                      </a:txBody>
                      <a:tcPr marL="2075" marR="2075" marT="2075" marB="0" anchor="ctr">
                        <a:blipFill>
                          <a:blip r:embed="rId3"/>
                          <a:stretch>
                            <a:fillRect l="-752" t="-1771429" r="-600752" b="-871429"/>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0.001</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 / 0.002</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0.105 / 0.001</a:t>
                          </a:r>
                          <a:endParaRPr lang="en-US" altLang="zh-CN" sz="900" b="1" i="0" u="none" strike="noStrike" dirty="0">
                            <a:solidFill>
                              <a:srgbClr val="0432FF"/>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666429269"/>
                      </a:ext>
                    </a:extLst>
                  </a:tr>
                  <a:tr h="207360">
                    <a:tc>
                      <a:txBody>
                        <a:bodyPr/>
                        <a:lstStyle/>
                        <a:p>
                          <a:endParaRPr lang="en-FR"/>
                        </a:p>
                      </a:txBody>
                      <a:tcPr marL="2075" marR="2075" marT="2075" marB="0" anchor="ctr">
                        <a:blipFill>
                          <a:blip r:embed="rId3"/>
                          <a:stretch>
                            <a:fillRect l="-752" t="-1541176" r="-600752" b="-617647"/>
                          </a:stretch>
                        </a:blipFill>
                      </a:tcPr>
                    </a:tc>
                    <a:tc>
                      <a:txBody>
                        <a:bodyPr/>
                        <a:lstStyle/>
                        <a:p>
                          <a:pPr algn="ctr" fontAlgn="ctr"/>
                          <a:r>
                            <a:rPr lang="en-US" altLang="zh-CN" sz="900" u="none" strike="noStrike" dirty="0">
                              <a:solidFill>
                                <a:schemeClr val="bg1"/>
                              </a:solidFill>
                              <a:effectLst/>
                              <a:latin typeface="Times New Roman" panose="02020603050405020304" pitchFamily="18" charset="0"/>
                              <a:cs typeface="Times New Roman" panose="02020603050405020304" pitchFamily="18" charset="0"/>
                            </a:rPr>
                            <a:t>%</a:t>
                          </a:r>
                          <a:endParaRPr lang="en-US" altLang="zh-CN"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0.1569 / 0.2180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0.0861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0.0552 / 0.0563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0.0545 / 0.0556</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0.0552 / 0.0714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0.0861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0.0537 / 0.0861</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0.0552 / 0.0563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273983644"/>
                      </a:ext>
                    </a:extLst>
                  </a:tr>
                  <a:tr h="230369">
                    <a:tc>
                      <a:txBody>
                        <a:bodyPr/>
                        <a:lstStyle/>
                        <a:p>
                          <a:endParaRPr lang="en-FR"/>
                        </a:p>
                      </a:txBody>
                      <a:tcPr marL="2075" marR="2075" marT="2075" marB="0" anchor="ctr">
                        <a:blipFill>
                          <a:blip r:embed="rId3"/>
                          <a:stretch>
                            <a:fillRect l="-752" t="-1550000" r="-600752" b="-483333"/>
                          </a:stretch>
                        </a:blipFill>
                      </a:tcP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5.12 / 3.16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6.65 / 3.25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 / 1</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22.81 / 36.55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45.58 / 73.08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11.38 / 10.82</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661007389"/>
                      </a:ext>
                    </a:extLst>
                  </a:tr>
                  <a:tr h="237254">
                    <a:tc>
                      <a:txBody>
                        <a:bodyPr/>
                        <a:lstStyle/>
                        <a:p>
                          <a:endParaRPr lang="en-FR"/>
                        </a:p>
                      </a:txBody>
                      <a:tcPr marL="2075" marR="2075" marT="2075" marB="0" anchor="ctr">
                        <a:blipFill>
                          <a:blip r:embed="rId3"/>
                          <a:stretch>
                            <a:fillRect l="-752" t="-1563158" r="-600752" b="-357895"/>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MeV</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404.91 / 562.75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47.46 / 76.10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 9.54 / 15.73</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7.24 / 15.14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48.81 / 63.08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2.08 / 2.08</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1.04 / 1.04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4.29 / 4.60</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1375096637"/>
                      </a:ext>
                    </a:extLst>
                  </a:tr>
                  <a:tr h="207360">
                    <a:tc>
                      <a:txBody>
                        <a:bodyPr/>
                        <a:lstStyle/>
                        <a:p>
                          <a:endParaRPr lang="en-FR"/>
                        </a:p>
                      </a:txBody>
                      <a:tcPr marL="2075" marR="2075" marT="2075" marB="0" anchor="ctr">
                        <a:blipFill>
                          <a:blip r:embed="rId3"/>
                          <a:stretch>
                            <a:fillRect l="-752" t="-1975000" r="-600752" b="-325000"/>
                          </a:stretch>
                        </a:blipFill>
                      </a:tcP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mm</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2.03 / 2.70</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3.86 / 6.18</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4.05 / 4.13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3.95 / 4.03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4.09 / 5.28</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3.86 / 6.18</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3.86 / 6.18</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4.05 / 4.13</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2118738805"/>
                      </a:ext>
                    </a:extLst>
                  </a:tr>
                  <a:tr h="207360">
                    <a:tc>
                      <a:txBody>
                        <a:bodyPr/>
                        <a:lstStyle/>
                        <a:p>
                          <a:endParaRPr lang="en-FR"/>
                        </a:p>
                      </a:txBody>
                      <a:tcPr marL="2075" marR="2075" marT="2075" marB="0" anchor="ctr">
                        <a:blipFill>
                          <a:blip r:embed="rId3"/>
                          <a:stretch>
                            <a:fillRect l="-752" t="-2075000" r="-600752" b="-225000"/>
                          </a:stretch>
                        </a:blipFill>
                      </a:tcPr>
                    </a:tc>
                    <a:tc>
                      <a:txBody>
                        <a:bodyPr/>
                        <a:lstStyle/>
                        <a:p>
                          <a:pPr algn="ctr" fontAlgn="ctr"/>
                          <a:r>
                            <a:rPr lang="en-US" altLang="zh-CN" sz="900" b="1" i="0" u="none" strike="noStrike" dirty="0">
                              <a:solidFill>
                                <a:schemeClr val="bg1"/>
                              </a:solidFill>
                              <a:effectLst/>
                              <a:latin typeface="Times New Roman" panose="02020603050405020304" pitchFamily="18" charset="0"/>
                              <a:cs typeface="Times New Roman" panose="02020603050405020304" pitchFamily="18" charset="0"/>
                            </a:rPr>
                            <a:t>/</a:t>
                          </a: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0.082</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0.015</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0.015</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0.015</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0.014</a:t>
                          </a:r>
                          <a:endParaRPr lang="en-US" altLang="zh-CN" sz="9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057033770"/>
                      </a:ext>
                    </a:extLst>
                  </a:tr>
                  <a:tr h="231001">
                    <a:tc>
                      <a:txBody>
                        <a:bodyPr/>
                        <a:lstStyle/>
                        <a:p>
                          <a:pPr algn="l" fontAlgn="ctr"/>
                          <a:r>
                            <a:rPr lang="fr-FR" sz="900" u="none" strike="noStrike" dirty="0">
                              <a:effectLst/>
                              <a:latin typeface="Times New Roman" panose="02020603050405020304" pitchFamily="18" charset="0"/>
                              <a:cs typeface="Times New Roman" panose="02020603050405020304" pitchFamily="18" charset="0"/>
                            </a:rPr>
                            <a:t>Longitudinal </a:t>
                          </a:r>
                          <a:r>
                            <a:rPr lang="fr-FR" sz="900" u="none" strike="noStrike" dirty="0" err="1">
                              <a:effectLst/>
                              <a:latin typeface="Times New Roman" panose="02020603050405020304" pitchFamily="18" charset="0"/>
                              <a:cs typeface="Times New Roman" panose="02020603050405020304" pitchFamily="18" charset="0"/>
                            </a:rPr>
                            <a:t>damping</a:t>
                          </a:r>
                          <a:r>
                            <a:rPr lang="fr-FR" sz="900" u="none" strike="noStrike" dirty="0">
                              <a:effectLst/>
                              <a:latin typeface="Times New Roman" panose="02020603050405020304" pitchFamily="18" charset="0"/>
                              <a:cs typeface="Times New Roman" panose="02020603050405020304" pitchFamily="18" charset="0"/>
                            </a:rPr>
                            <a:t> time</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err="1">
                              <a:solidFill>
                                <a:schemeClr val="bg1"/>
                              </a:solidFill>
                              <a:effectLst/>
                              <a:latin typeface="Times New Roman" panose="02020603050405020304" pitchFamily="18" charset="0"/>
                              <a:cs typeface="Times New Roman" panose="02020603050405020304" pitchFamily="18" charset="0"/>
                            </a:rPr>
                            <a:t>turns</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18.5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445</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454</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900" b="1" u="none" strike="noStrike" dirty="0">
                              <a:effectLst/>
                              <a:latin typeface="Times New Roman" panose="02020603050405020304" pitchFamily="18" charset="0"/>
                              <a:cs typeface="Times New Roman" panose="02020603050405020304" pitchFamily="18" charset="0"/>
                            </a:rPr>
                            <a:t>436</a:t>
                          </a:r>
                          <a:endParaRPr lang="en-US" altLang="zh-CN"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950401946"/>
                      </a:ext>
                    </a:extLst>
                  </a:tr>
                  <a:tr h="207360">
                    <a:tc>
                      <a:txBody>
                        <a:bodyPr/>
                        <a:lstStyle/>
                        <a:p>
                          <a:pPr algn="l" fontAlgn="ctr"/>
                          <a:r>
                            <a:rPr lang="fr-FR" sz="900" u="none" strike="noStrike" dirty="0" err="1">
                              <a:effectLst/>
                              <a:latin typeface="Times New Roman" panose="02020603050405020304" pitchFamily="18" charset="0"/>
                              <a:cs typeface="Times New Roman" panose="02020603050405020304" pitchFamily="18" charset="0"/>
                            </a:rPr>
                            <a:t>Luminosity</a:t>
                          </a:r>
                          <a:r>
                            <a:rPr lang="fr-FR" sz="900" u="none" strike="noStrike" dirty="0">
                              <a:effectLst/>
                              <a:latin typeface="Times New Roman" panose="02020603050405020304" pitchFamily="18" charset="0"/>
                              <a:cs typeface="Times New Roman" panose="02020603050405020304" pitchFamily="18" charset="0"/>
                            </a:rPr>
                            <a:t> (SR/BS)</a:t>
                          </a:r>
                          <a:endParaRPr lang="fr-FR"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 10</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34</a:t>
                          </a:r>
                          <a:r>
                            <a:rPr lang="fr-FR" sz="900" u="none" strike="noStrike" dirty="0">
                              <a:solidFill>
                                <a:schemeClr val="bg1"/>
                              </a:solidFill>
                              <a:effectLst/>
                              <a:latin typeface="Times New Roman" panose="02020603050405020304" pitchFamily="18" charset="0"/>
                              <a:cs typeface="Times New Roman" panose="02020603050405020304" pitchFamily="18" charset="0"/>
                            </a:rPr>
                            <a:t>cm</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-2</a:t>
                          </a:r>
                          <a:r>
                            <a:rPr lang="fr-FR" sz="900" u="none" strike="noStrike" dirty="0">
                              <a:solidFill>
                                <a:schemeClr val="bg1"/>
                              </a:solidFill>
                              <a:effectLst/>
                              <a:latin typeface="Times New Roman" panose="02020603050405020304" pitchFamily="18" charset="0"/>
                              <a:cs typeface="Times New Roman" panose="02020603050405020304" pitchFamily="18" charset="0"/>
                            </a:rPr>
                            <a:t> s</a:t>
                          </a:r>
                          <a:r>
                            <a:rPr lang="fr-FR" sz="900" u="none" strike="noStrike" baseline="30000" dirty="0">
                              <a:solidFill>
                                <a:schemeClr val="bg1"/>
                              </a:solidFill>
                              <a:effectLst/>
                              <a:latin typeface="Times New Roman" panose="02020603050405020304" pitchFamily="18" charset="0"/>
                              <a:cs typeface="Times New Roman" panose="02020603050405020304" pitchFamily="18" charset="0"/>
                            </a:rPr>
                            <a:t>-1</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2.21  / 2.21</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353.2 / 353.2</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34.1 / 32.3</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46.19 / 43.53</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173.5 / 173.5</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15.49 / 9.66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7.750 / 4.834</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900" b="1" u="none" strike="noStrike" dirty="0">
                              <a:effectLst/>
                              <a:latin typeface="Times New Roman" panose="02020603050405020304" pitchFamily="18" charset="0"/>
                              <a:cs typeface="Times New Roman" panose="02020603050405020304" pitchFamily="18" charset="0"/>
                            </a:rPr>
                            <a:t>3.227 / 3.116</a:t>
                          </a:r>
                          <a:endParaRPr lang="fr-FR" sz="9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330030552"/>
                      </a:ext>
                    </a:extLst>
                  </a:tr>
                </a:tbl>
              </a:graphicData>
            </a:graphic>
          </p:graphicFrame>
        </mc:Fallback>
      </mc:AlternateContent>
      <p:sp>
        <p:nvSpPr>
          <p:cNvPr id="22" name="矩形 21">
            <a:extLst>
              <a:ext uri="{FF2B5EF4-FFF2-40B4-BE49-F238E27FC236}">
                <a16:creationId xmlns:a16="http://schemas.microsoft.com/office/drawing/2014/main" id="{6077C914-5246-1C32-B1CC-8256EDBB12B0}"/>
              </a:ext>
            </a:extLst>
          </p:cNvPr>
          <p:cNvSpPr/>
          <p:nvPr/>
        </p:nvSpPr>
        <p:spPr>
          <a:xfrm>
            <a:off x="4948105" y="4993221"/>
            <a:ext cx="890302" cy="3994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23" name="矩形 22">
            <a:extLst>
              <a:ext uri="{FF2B5EF4-FFF2-40B4-BE49-F238E27FC236}">
                <a16:creationId xmlns:a16="http://schemas.microsoft.com/office/drawing/2014/main" id="{71B8FD3B-23C3-884F-EC65-E1BE67ED9E99}"/>
              </a:ext>
            </a:extLst>
          </p:cNvPr>
          <p:cNvSpPr/>
          <p:nvPr/>
        </p:nvSpPr>
        <p:spPr>
          <a:xfrm>
            <a:off x="6264419" y="4993221"/>
            <a:ext cx="890302" cy="3994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24" name="矩形 23">
            <a:extLst>
              <a:ext uri="{FF2B5EF4-FFF2-40B4-BE49-F238E27FC236}">
                <a16:creationId xmlns:a16="http://schemas.microsoft.com/office/drawing/2014/main" id="{A52E5D1F-E88A-1882-F43F-2E1FD8FF7C15}"/>
              </a:ext>
            </a:extLst>
          </p:cNvPr>
          <p:cNvSpPr/>
          <p:nvPr/>
        </p:nvSpPr>
        <p:spPr>
          <a:xfrm>
            <a:off x="8678189" y="4994233"/>
            <a:ext cx="890302" cy="3994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25" name="矩形 24">
            <a:extLst>
              <a:ext uri="{FF2B5EF4-FFF2-40B4-BE49-F238E27FC236}">
                <a16:creationId xmlns:a16="http://schemas.microsoft.com/office/drawing/2014/main" id="{FF3719E7-60A2-EE6E-7A1F-41EE4A102A7B}"/>
              </a:ext>
            </a:extLst>
          </p:cNvPr>
          <p:cNvSpPr/>
          <p:nvPr/>
        </p:nvSpPr>
        <p:spPr>
          <a:xfrm>
            <a:off x="9775645" y="4993221"/>
            <a:ext cx="890302" cy="3994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26" name="矩形 25">
            <a:extLst>
              <a:ext uri="{FF2B5EF4-FFF2-40B4-BE49-F238E27FC236}">
                <a16:creationId xmlns:a16="http://schemas.microsoft.com/office/drawing/2014/main" id="{B8B0D3EB-3AA9-063F-CEE6-4635B4FBF2C8}"/>
              </a:ext>
            </a:extLst>
          </p:cNvPr>
          <p:cNvSpPr/>
          <p:nvPr/>
        </p:nvSpPr>
        <p:spPr>
          <a:xfrm>
            <a:off x="10960869" y="4993221"/>
            <a:ext cx="890302" cy="3994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797"/>
          </a:p>
        </p:txBody>
      </p:sp>
      <p:sp>
        <p:nvSpPr>
          <p:cNvPr id="3" name="Rectangle 11">
            <a:extLst>
              <a:ext uri="{FF2B5EF4-FFF2-40B4-BE49-F238E27FC236}">
                <a16:creationId xmlns:a16="http://schemas.microsoft.com/office/drawing/2014/main" id="{E31D5FEF-46C4-C6BD-192F-42FFE1F87628}"/>
              </a:ext>
            </a:extLst>
          </p:cNvPr>
          <p:cNvSpPr/>
          <p:nvPr/>
        </p:nvSpPr>
        <p:spPr>
          <a:xfrm>
            <a:off x="2366016" y="200556"/>
            <a:ext cx="7821372"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GHC </a:t>
            </a: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Performance (II)</a:t>
            </a:r>
            <a:endParaRPr lang="fr-FR" sz="2996" dirty="0"/>
          </a:p>
        </p:txBody>
      </p:sp>
    </p:spTree>
    <p:extLst>
      <p:ext uri="{BB962C8B-B14F-4D97-AF65-F5344CB8AC3E}">
        <p14:creationId xmlns:p14="http://schemas.microsoft.com/office/powerpoint/2010/main" val="234909247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82E795-8B6E-0B04-BCF2-76FE155249DE}"/>
              </a:ext>
            </a:extLst>
          </p:cNvPr>
          <p:cNvSpPr>
            <a:spLocks noGrp="1"/>
          </p:cNvSpPr>
          <p:nvPr>
            <p:ph type="sldNum" sz="quarter" idx="12"/>
          </p:nvPr>
        </p:nvSpPr>
        <p:spPr/>
        <p:txBody>
          <a:bodyPr/>
          <a:lstStyle/>
          <a:p>
            <a:fld id="{10C94CE8-38CE-4431-96C9-C03853E577E3}" type="slidenum">
              <a:rPr lang="zh-CN" altLang="en-US" smtClean="0"/>
              <a:t>19</a:t>
            </a:fld>
            <a:endParaRPr lang="zh-CN" altLang="en-US"/>
          </a:p>
        </p:txBody>
      </p:sp>
      <p:sp>
        <p:nvSpPr>
          <p:cNvPr id="5" name="内容占位符 2">
            <a:extLst>
              <a:ext uri="{FF2B5EF4-FFF2-40B4-BE49-F238E27FC236}">
                <a16:creationId xmlns:a16="http://schemas.microsoft.com/office/drawing/2014/main" id="{9C62EAC2-35A6-1623-89E5-B8CE393F6CCB}"/>
              </a:ext>
            </a:extLst>
          </p:cNvPr>
          <p:cNvSpPr txBox="1">
            <a:spLocks/>
          </p:cNvSpPr>
          <p:nvPr/>
        </p:nvSpPr>
        <p:spPr>
          <a:xfrm>
            <a:off x="545733" y="1018366"/>
            <a:ext cx="8681624" cy="954126"/>
          </a:xfrm>
          <a:prstGeom prst="rect">
            <a:avLst/>
          </a:prstGeom>
        </p:spPr>
        <p:txBody>
          <a:bodyPr vert="horz" lIns="91440" tIns="45720" rIns="91440" bIns="45720"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buNone/>
            </a:pPr>
            <a:r>
              <a:rPr lang="en-US" altLang="zh-CN" sz="1600" b="1" dirty="0">
                <a:solidFill>
                  <a:srgbClr val="002060"/>
                </a:solidFill>
              </a:rPr>
              <a:t>Luminosity </a:t>
            </a:r>
            <a:r>
              <a:rPr lang="en-US" altLang="zh-CN" sz="1600" dirty="0">
                <a:solidFill>
                  <a:srgbClr val="002060"/>
                </a:solidFill>
              </a:rPr>
              <a:t>and </a:t>
            </a:r>
            <a:r>
              <a:rPr lang="en-US" altLang="zh-CN" sz="1600" b="1" dirty="0">
                <a:solidFill>
                  <a:srgbClr val="002060"/>
                </a:solidFill>
              </a:rPr>
              <a:t>CM Energy Spread </a:t>
            </a:r>
            <a:r>
              <a:rPr lang="en-US" altLang="zh-CN" sz="1600" dirty="0">
                <a:solidFill>
                  <a:srgbClr val="002060"/>
                </a:solidFill>
              </a:rPr>
              <a:t>(with BS) calculated with Guinea-pig for FCC-</a:t>
            </a:r>
            <a:r>
              <a:rPr lang="en-US" altLang="zh-CN" sz="1600" dirty="0" err="1">
                <a:solidFill>
                  <a:srgbClr val="002060"/>
                </a:solidFill>
              </a:rPr>
              <a:t>ee</a:t>
            </a:r>
            <a:r>
              <a:rPr lang="en-US" altLang="zh-CN" sz="1600" dirty="0">
                <a:solidFill>
                  <a:srgbClr val="002060"/>
                </a:solidFill>
              </a:rPr>
              <a:t> GHC </a:t>
            </a:r>
            <a:r>
              <a:rPr lang="en-US" altLang="zh-CN" sz="1600" dirty="0" err="1">
                <a:solidFill>
                  <a:srgbClr val="002060"/>
                </a:solidFill>
              </a:rPr>
              <a:t>monochom</a:t>
            </a:r>
            <a:r>
              <a:rPr lang="en-US" altLang="zh-CN" sz="1600" dirty="0">
                <a:solidFill>
                  <a:srgbClr val="002060"/>
                </a:solidFill>
              </a:rPr>
              <a:t> based on </a:t>
            </a:r>
            <a:r>
              <a:rPr lang="en-US" altLang="zh-CN" sz="1600" b="1" dirty="0">
                <a:solidFill>
                  <a:srgbClr val="002060"/>
                </a:solidFill>
              </a:rPr>
              <a:t>Z mode </a:t>
            </a:r>
            <a:r>
              <a:rPr lang="en-US" altLang="zh-CN" sz="1600" dirty="0">
                <a:solidFill>
                  <a:srgbClr val="002060"/>
                </a:solidFill>
              </a:rPr>
              <a:t>lattice for: </a:t>
            </a:r>
            <a:r>
              <a:rPr lang="en-US" altLang="zh-CN" sz="1600" b="1" dirty="0" err="1">
                <a:solidFill>
                  <a:srgbClr val="002060"/>
                </a:solidFill>
              </a:rPr>
              <a:t>monochrom</a:t>
            </a:r>
            <a:r>
              <a:rPr lang="en-US" altLang="zh-CN" sz="1600" b="1" dirty="0">
                <a:solidFill>
                  <a:srgbClr val="002060"/>
                </a:solidFill>
              </a:rPr>
              <a:t> crab cavities (CC) </a:t>
            </a:r>
            <a:r>
              <a:rPr lang="en-US" altLang="zh-CN" sz="1600" dirty="0">
                <a:solidFill>
                  <a:srgbClr val="002060"/>
                </a:solidFill>
              </a:rPr>
              <a:t>and </a:t>
            </a:r>
            <a:r>
              <a:rPr lang="en-US" altLang="zh-CN" sz="1600" b="1" dirty="0" err="1">
                <a:solidFill>
                  <a:srgbClr val="002060"/>
                </a:solidFill>
              </a:rPr>
              <a:t>monochrom</a:t>
            </a:r>
            <a:r>
              <a:rPr lang="en-US" altLang="zh-CN" sz="1600" b="1" dirty="0">
                <a:solidFill>
                  <a:srgbClr val="002060"/>
                </a:solidFill>
              </a:rPr>
              <a:t> (crossing or Integrated Resonances Scan IRS) </a:t>
            </a:r>
            <a:r>
              <a:rPr lang="en-US" altLang="zh-CN" sz="1600" dirty="0">
                <a:solidFill>
                  <a:srgbClr val="002060"/>
                </a:solidFill>
              </a:rPr>
              <a:t>compared to </a:t>
            </a:r>
            <a:r>
              <a:rPr lang="en-US" altLang="zh-CN" sz="1600" b="1" dirty="0">
                <a:solidFill>
                  <a:srgbClr val="002060"/>
                </a:solidFill>
              </a:rPr>
              <a:t>standard (crossing)</a:t>
            </a:r>
          </a:p>
        </p:txBody>
      </p:sp>
      <p:pic>
        <p:nvPicPr>
          <p:cNvPr id="7" name="Picture 6">
            <a:extLst>
              <a:ext uri="{FF2B5EF4-FFF2-40B4-BE49-F238E27FC236}">
                <a16:creationId xmlns:a16="http://schemas.microsoft.com/office/drawing/2014/main" id="{F32D2971-0858-3578-E527-7D3EF097C16C}"/>
              </a:ext>
            </a:extLst>
          </p:cNvPr>
          <p:cNvPicPr>
            <a:picLocks noChangeAspect="1"/>
          </p:cNvPicPr>
          <p:nvPr/>
        </p:nvPicPr>
        <p:blipFill>
          <a:blip r:embed="rId3"/>
          <a:stretch>
            <a:fillRect/>
          </a:stretch>
        </p:blipFill>
        <p:spPr>
          <a:xfrm>
            <a:off x="142241" y="4759465"/>
            <a:ext cx="5025268" cy="1678631"/>
          </a:xfrm>
          <a:prstGeom prst="rect">
            <a:avLst/>
          </a:prstGeom>
        </p:spPr>
      </p:pic>
      <p:pic>
        <p:nvPicPr>
          <p:cNvPr id="8" name="Picture 7">
            <a:extLst>
              <a:ext uri="{FF2B5EF4-FFF2-40B4-BE49-F238E27FC236}">
                <a16:creationId xmlns:a16="http://schemas.microsoft.com/office/drawing/2014/main" id="{A60DE71F-E11A-4AFE-1D5E-ACE0D9FAD0A8}"/>
              </a:ext>
            </a:extLst>
          </p:cNvPr>
          <p:cNvPicPr>
            <a:picLocks noChangeAspect="1"/>
          </p:cNvPicPr>
          <p:nvPr/>
        </p:nvPicPr>
        <p:blipFill>
          <a:blip r:embed="rId4"/>
          <a:stretch>
            <a:fillRect/>
          </a:stretch>
        </p:blipFill>
        <p:spPr>
          <a:xfrm>
            <a:off x="142242" y="2549824"/>
            <a:ext cx="5025268" cy="1632682"/>
          </a:xfrm>
          <a:prstGeom prst="rect">
            <a:avLst/>
          </a:prstGeom>
        </p:spPr>
      </p:pic>
      <p:pic>
        <p:nvPicPr>
          <p:cNvPr id="9" name="Picture 8">
            <a:extLst>
              <a:ext uri="{FF2B5EF4-FFF2-40B4-BE49-F238E27FC236}">
                <a16:creationId xmlns:a16="http://schemas.microsoft.com/office/drawing/2014/main" id="{C76AE44D-FE6B-2631-7F4D-B990F97520C8}"/>
              </a:ext>
            </a:extLst>
          </p:cNvPr>
          <p:cNvPicPr>
            <a:picLocks noChangeAspect="1"/>
          </p:cNvPicPr>
          <p:nvPr/>
        </p:nvPicPr>
        <p:blipFill>
          <a:blip r:embed="rId5"/>
          <a:stretch>
            <a:fillRect/>
          </a:stretch>
        </p:blipFill>
        <p:spPr>
          <a:xfrm>
            <a:off x="5564777" y="3511012"/>
            <a:ext cx="6499444" cy="2927084"/>
          </a:xfrm>
          <a:prstGeom prst="rect">
            <a:avLst/>
          </a:prstGeom>
        </p:spPr>
      </p:pic>
      <p:pic>
        <p:nvPicPr>
          <p:cNvPr id="10" name="Picture 9">
            <a:extLst>
              <a:ext uri="{FF2B5EF4-FFF2-40B4-BE49-F238E27FC236}">
                <a16:creationId xmlns:a16="http://schemas.microsoft.com/office/drawing/2014/main" id="{A97F3BAE-8AFC-B49D-DB3C-301C64C82E5A}"/>
              </a:ext>
            </a:extLst>
          </p:cNvPr>
          <p:cNvPicPr>
            <a:picLocks noChangeAspect="1"/>
          </p:cNvPicPr>
          <p:nvPr/>
        </p:nvPicPr>
        <p:blipFill>
          <a:blip r:embed="rId6"/>
          <a:stretch>
            <a:fillRect/>
          </a:stretch>
        </p:blipFill>
        <p:spPr>
          <a:xfrm>
            <a:off x="9455544" y="768110"/>
            <a:ext cx="2434861" cy="2458625"/>
          </a:xfrm>
          <a:prstGeom prst="rect">
            <a:avLst/>
          </a:prstGeom>
        </p:spPr>
      </p:pic>
      <p:sp>
        <p:nvSpPr>
          <p:cNvPr id="12" name="TextBox 11">
            <a:extLst>
              <a:ext uri="{FF2B5EF4-FFF2-40B4-BE49-F238E27FC236}">
                <a16:creationId xmlns:a16="http://schemas.microsoft.com/office/drawing/2014/main" id="{10226D03-EB4F-E5A6-ECAA-633BB7F20AD8}"/>
              </a:ext>
            </a:extLst>
          </p:cNvPr>
          <p:cNvSpPr txBox="1"/>
          <p:nvPr/>
        </p:nvSpPr>
        <p:spPr>
          <a:xfrm>
            <a:off x="545733" y="2020314"/>
            <a:ext cx="6093822" cy="338554"/>
          </a:xfrm>
          <a:prstGeom prst="rect">
            <a:avLst/>
          </a:prstGeom>
          <a:noFill/>
        </p:spPr>
        <p:txBody>
          <a:bodyPr wrap="square">
            <a:spAutoFit/>
          </a:bodyPr>
          <a:lstStyle/>
          <a:p>
            <a:pPr marL="285750" indent="-285750">
              <a:buFont typeface="Wingdings" pitchFamily="2" charset="2"/>
              <a:buChar char="Ø"/>
            </a:pPr>
            <a:r>
              <a:rPr lang="en-US" sz="1600" b="1" dirty="0" err="1">
                <a:solidFill>
                  <a:srgbClr val="002060"/>
                </a:solidFill>
                <a:latin typeface="Arial" panose="020B0604020202020204" pitchFamily="34" charset="0"/>
                <a:cs typeface="Arial" panose="020B0604020202020204" pitchFamily="34" charset="0"/>
              </a:rPr>
              <a:t>Monochrom</a:t>
            </a:r>
            <a:r>
              <a:rPr lang="en-US" sz="1600" b="1" dirty="0">
                <a:solidFill>
                  <a:srgbClr val="002060"/>
                </a:solidFill>
                <a:latin typeface="Arial" panose="020B0604020202020204" pitchFamily="34" charset="0"/>
                <a:cs typeface="Arial" panose="020B0604020202020204" pitchFamily="34" charset="0"/>
              </a:rPr>
              <a:t> CC vs Standard </a:t>
            </a:r>
            <a:endParaRPr lang="en-US"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F3A6C98-EDC9-16F9-6417-1C2861F9E9EC}"/>
              </a:ext>
            </a:extLst>
          </p:cNvPr>
          <p:cNvSpPr txBox="1"/>
          <p:nvPr/>
        </p:nvSpPr>
        <p:spPr>
          <a:xfrm>
            <a:off x="545733" y="4311701"/>
            <a:ext cx="6093822" cy="338554"/>
          </a:xfrm>
          <a:prstGeom prst="rect">
            <a:avLst/>
          </a:prstGeom>
          <a:noFill/>
        </p:spPr>
        <p:txBody>
          <a:bodyPr wrap="square">
            <a:spAutoFit/>
          </a:bodyPr>
          <a:lstStyle/>
          <a:p>
            <a:pPr marL="285750" indent="-285750">
              <a:buFont typeface="Wingdings" pitchFamily="2" charset="2"/>
              <a:buChar char="Ø"/>
            </a:pPr>
            <a:r>
              <a:rPr lang="en-US" sz="1600" b="1" dirty="0" err="1">
                <a:solidFill>
                  <a:srgbClr val="002060"/>
                </a:solidFill>
                <a:latin typeface="Arial" panose="020B0604020202020204" pitchFamily="34" charset="0"/>
                <a:cs typeface="Arial" panose="020B0604020202020204" pitchFamily="34" charset="0"/>
              </a:rPr>
              <a:t>Monochrom</a:t>
            </a:r>
            <a:r>
              <a:rPr lang="en-US" sz="1600" b="1" dirty="0">
                <a:solidFill>
                  <a:srgbClr val="002060"/>
                </a:solidFill>
                <a:latin typeface="Arial" panose="020B0604020202020204" pitchFamily="34" charset="0"/>
                <a:cs typeface="Arial" panose="020B0604020202020204" pitchFamily="34" charset="0"/>
              </a:rPr>
              <a:t> IRS vs Standard </a:t>
            </a:r>
            <a:endParaRPr lang="en-US"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DA48BED-CC82-1B61-F585-9A87CCFEDFAD}"/>
              </a:ext>
            </a:extLst>
          </p:cNvPr>
          <p:cNvSpPr txBox="1"/>
          <p:nvPr/>
        </p:nvSpPr>
        <p:spPr>
          <a:xfrm>
            <a:off x="6089650" y="3063248"/>
            <a:ext cx="3328780" cy="338554"/>
          </a:xfrm>
          <a:prstGeom prst="rect">
            <a:avLst/>
          </a:prstGeom>
          <a:noFill/>
        </p:spPr>
        <p:txBody>
          <a:bodyPr wrap="square">
            <a:spAutoFit/>
          </a:bodyPr>
          <a:lstStyle/>
          <a:p>
            <a:pPr marL="285750" indent="-285750">
              <a:buFont typeface="Wingdings" pitchFamily="2" charset="2"/>
              <a:buChar char="Ø"/>
            </a:pPr>
            <a:r>
              <a:rPr lang="en-US" sz="1600" b="1" dirty="0" err="1">
                <a:solidFill>
                  <a:srgbClr val="002060"/>
                </a:solidFill>
                <a:latin typeface="Arial" panose="020B0604020202020204" pitchFamily="34" charset="0"/>
                <a:cs typeface="Arial" panose="020B0604020202020204" pitchFamily="34" charset="0"/>
              </a:rPr>
              <a:t>Monochrom</a:t>
            </a:r>
            <a:r>
              <a:rPr lang="en-US" sz="1600" b="1" dirty="0">
                <a:solidFill>
                  <a:srgbClr val="002060"/>
                </a:solidFill>
                <a:latin typeface="Arial" panose="020B0604020202020204" pitchFamily="34" charset="0"/>
                <a:cs typeface="Arial" panose="020B0604020202020204" pitchFamily="34" charset="0"/>
              </a:rPr>
              <a:t> CC vs IRS  </a:t>
            </a:r>
            <a:endParaRPr lang="en-US" sz="1600" dirty="0">
              <a:latin typeface="Arial" panose="020B0604020202020204" pitchFamily="34" charset="0"/>
              <a:cs typeface="Arial" panose="020B0604020202020204" pitchFamily="34" charset="0"/>
            </a:endParaRPr>
          </a:p>
        </p:txBody>
      </p:sp>
      <p:sp>
        <p:nvSpPr>
          <p:cNvPr id="11" name="Rectangle 11">
            <a:extLst>
              <a:ext uri="{FF2B5EF4-FFF2-40B4-BE49-F238E27FC236}">
                <a16:creationId xmlns:a16="http://schemas.microsoft.com/office/drawing/2014/main" id="{93CF11E7-B419-FD9F-A376-99AF034FD05E}"/>
              </a:ext>
            </a:extLst>
          </p:cNvPr>
          <p:cNvSpPr/>
          <p:nvPr/>
        </p:nvSpPr>
        <p:spPr>
          <a:xfrm>
            <a:off x="2063846" y="225963"/>
            <a:ext cx="8678978" cy="430887"/>
          </a:xfrm>
          <a:prstGeom prst="rect">
            <a:avLst/>
          </a:prstGeom>
        </p:spPr>
        <p:txBody>
          <a:bodyPr wrap="none">
            <a:spAutoFit/>
          </a:bodyPr>
          <a:lstStyle/>
          <a:p>
            <a:pPr lvl="0" algn="ctr"/>
            <a:r>
              <a:rPr lang="en-GB" sz="2200" b="1" kern="1200" dirty="0">
                <a:solidFill>
                  <a:srgbClr val="2C7C9F"/>
                </a:solidFill>
                <a:latin typeface="Arial" charset="0"/>
                <a:ea typeface="ＭＳ Ｐゴシック" charset="0"/>
                <a:cs typeface="Arial" panose="020B0604020202020204" pitchFamily="34" charset="0"/>
              </a:rPr>
              <a:t>FCC-</a:t>
            </a:r>
            <a:r>
              <a:rPr lang="en-GB" sz="2200" b="1" kern="1200" dirty="0" err="1">
                <a:solidFill>
                  <a:srgbClr val="2C7C9F"/>
                </a:solidFill>
                <a:latin typeface="Arial" charset="0"/>
                <a:ea typeface="ＭＳ Ｐゴシック" charset="0"/>
                <a:cs typeface="Arial" panose="020B0604020202020204" pitchFamily="34" charset="0"/>
              </a:rPr>
              <a:t>ee</a:t>
            </a:r>
            <a:r>
              <a:rPr lang="en-GB" sz="2200" b="1" kern="1200" dirty="0">
                <a:solidFill>
                  <a:srgbClr val="2C7C9F"/>
                </a:solidFill>
                <a:latin typeface="Arial" charset="0"/>
                <a:ea typeface="ＭＳ Ｐゴシック" charset="0"/>
                <a:cs typeface="Arial" panose="020B0604020202020204" pitchFamily="34" charset="0"/>
              </a:rPr>
              <a:t> GHC </a:t>
            </a:r>
            <a:r>
              <a:rPr lang="en-GB" sz="2200" b="1" kern="1200" dirty="0" err="1">
                <a:solidFill>
                  <a:srgbClr val="2C7C9F"/>
                </a:solidFill>
                <a:latin typeface="Arial" charset="0"/>
                <a:ea typeface="ＭＳ Ｐゴシック" charset="0"/>
                <a:cs typeface="Arial" panose="020B0604020202020204" pitchFamily="34" charset="0"/>
              </a:rPr>
              <a:t>Monochrom</a:t>
            </a:r>
            <a:r>
              <a:rPr lang="en-GB" sz="2200" b="1" kern="1200" dirty="0">
                <a:solidFill>
                  <a:srgbClr val="2C7C9F"/>
                </a:solidFill>
                <a:latin typeface="Arial" charset="0"/>
                <a:ea typeface="ＭＳ Ｐゴシック" charset="0"/>
                <a:cs typeface="Arial" panose="020B0604020202020204" pitchFamily="34" charset="0"/>
              </a:rPr>
              <a:t> Luminosity and CM Energy Spread (I)</a:t>
            </a:r>
            <a:endParaRPr lang="fr-FR" sz="2200" dirty="0"/>
          </a:p>
        </p:txBody>
      </p:sp>
    </p:spTree>
    <p:extLst>
      <p:ext uri="{BB962C8B-B14F-4D97-AF65-F5344CB8AC3E}">
        <p14:creationId xmlns:p14="http://schemas.microsoft.com/office/powerpoint/2010/main" val="3326868500"/>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581AB8-3CBD-5B48-B083-5DEA1F7E2A8B}"/>
              </a:ext>
            </a:extLst>
          </p:cNvPr>
          <p:cNvSpPr>
            <a:spLocks noGrp="1"/>
          </p:cNvSpPr>
          <p:nvPr>
            <p:ph idx="1"/>
          </p:nvPr>
        </p:nvSpPr>
        <p:spPr>
          <a:xfrm>
            <a:off x="733176" y="2026003"/>
            <a:ext cx="5582456" cy="3961947"/>
          </a:xfrm>
        </p:spPr>
        <p:txBody>
          <a:bodyPr>
            <a:normAutofit/>
          </a:bodyPr>
          <a:lstStyle/>
          <a:p>
            <a:pPr>
              <a:buFont typeface="Wingdings" pitchFamily="2" charset="2"/>
              <a:buChar char="Ø"/>
            </a:pPr>
            <a:r>
              <a:rPr lang="en-US" sz="1999" dirty="0" err="1"/>
              <a:t>Monochromatization</a:t>
            </a:r>
            <a:r>
              <a:rPr lang="en-US" sz="1999" dirty="0"/>
              <a:t> concept in </a:t>
            </a:r>
            <a:r>
              <a:rPr lang="en-US" sz="1999" dirty="0" err="1"/>
              <a:t>e</a:t>
            </a:r>
            <a:r>
              <a:rPr lang="en-US" sz="1999" baseline="30000" dirty="0" err="1"/>
              <a:t>+</a:t>
            </a:r>
            <a:r>
              <a:rPr lang="en-US" sz="1999" dirty="0" err="1"/>
              <a:t>e</a:t>
            </a:r>
            <a:r>
              <a:rPr lang="en-US" sz="1999" baseline="30000" dirty="0"/>
              <a:t>- </a:t>
            </a:r>
            <a:r>
              <a:rPr lang="en-US" sz="1999" dirty="0"/>
              <a:t>colliders</a:t>
            </a:r>
          </a:p>
          <a:p>
            <a:pPr lvl="1">
              <a:buClr>
                <a:schemeClr val="accent1">
                  <a:lumMod val="60000"/>
                  <a:lumOff val="40000"/>
                </a:schemeClr>
              </a:buClr>
              <a:buFont typeface="Wingdings" pitchFamily="2" charset="2"/>
              <a:buChar char="Ø"/>
            </a:pPr>
            <a:r>
              <a:rPr lang="en-US" sz="1799" dirty="0"/>
              <a:t>Low-energy</a:t>
            </a:r>
          </a:p>
          <a:p>
            <a:pPr lvl="1">
              <a:buClr>
                <a:schemeClr val="accent1">
                  <a:lumMod val="60000"/>
                  <a:lumOff val="40000"/>
                </a:schemeClr>
              </a:buClr>
              <a:buFont typeface="Wingdings" pitchFamily="2" charset="2"/>
              <a:buChar char="Ø"/>
            </a:pPr>
            <a:r>
              <a:rPr lang="en-US" sz="1799" dirty="0"/>
              <a:t>High-energy: FCC-</a:t>
            </a:r>
            <a:r>
              <a:rPr lang="en-US" sz="1799" dirty="0" err="1"/>
              <a:t>ee</a:t>
            </a:r>
            <a:endParaRPr lang="en-US" sz="1799" dirty="0"/>
          </a:p>
          <a:p>
            <a:pPr>
              <a:buFont typeface="Wingdings" pitchFamily="2" charset="2"/>
              <a:buChar char="Ø"/>
            </a:pPr>
            <a:r>
              <a:rPr lang="en-US" sz="1999" dirty="0"/>
              <a:t>FCC-</a:t>
            </a:r>
            <a:r>
              <a:rPr lang="en-US" sz="1999" dirty="0" err="1"/>
              <a:t>ee</a:t>
            </a:r>
            <a:r>
              <a:rPr lang="en-US" sz="1999" dirty="0"/>
              <a:t> </a:t>
            </a:r>
            <a:r>
              <a:rPr lang="en-US" sz="1999" dirty="0" err="1"/>
              <a:t>monochrom</a:t>
            </a:r>
            <a:r>
              <a:rPr lang="en-US" sz="1999" dirty="0"/>
              <a:t> physics motivation and performance studies </a:t>
            </a:r>
          </a:p>
          <a:p>
            <a:pPr>
              <a:buFont typeface="Wingdings" pitchFamily="2" charset="2"/>
              <a:buChar char="Ø"/>
            </a:pPr>
            <a:r>
              <a:rPr lang="en-US" sz="1999" dirty="0"/>
              <a:t>FCC-</a:t>
            </a:r>
            <a:r>
              <a:rPr lang="en-US" sz="1999" dirty="0" err="1"/>
              <a:t>ee</a:t>
            </a:r>
            <a:r>
              <a:rPr lang="en-US" sz="1999" dirty="0"/>
              <a:t> </a:t>
            </a:r>
            <a:r>
              <a:rPr lang="en-US" sz="1999"/>
              <a:t>monochrom </a:t>
            </a:r>
            <a:r>
              <a:rPr lang="en-US" sz="1999" dirty="0"/>
              <a:t>schemes and implementation studies</a:t>
            </a:r>
          </a:p>
          <a:p>
            <a:pPr>
              <a:buFont typeface="Wingdings" pitchFamily="2" charset="2"/>
              <a:buChar char="Ø"/>
            </a:pPr>
            <a:r>
              <a:rPr lang="en-US" sz="1999" dirty="0"/>
              <a:t>Summary and Perspectives</a:t>
            </a:r>
          </a:p>
          <a:p>
            <a:endParaRPr lang="en-US" dirty="0"/>
          </a:p>
        </p:txBody>
      </p:sp>
      <p:sp>
        <p:nvSpPr>
          <p:cNvPr id="6" name="Slide Number Placeholder 5">
            <a:extLst>
              <a:ext uri="{FF2B5EF4-FFF2-40B4-BE49-F238E27FC236}">
                <a16:creationId xmlns:a16="http://schemas.microsoft.com/office/drawing/2014/main" id="{143F3DBB-069C-1140-B8EA-6DA9C36051CD}"/>
              </a:ext>
            </a:extLst>
          </p:cNvPr>
          <p:cNvSpPr>
            <a:spLocks noGrp="1"/>
          </p:cNvSpPr>
          <p:nvPr>
            <p:ph type="sldNum" sz="quarter" idx="12"/>
          </p:nvPr>
        </p:nvSpPr>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2</a:t>
            </a:fld>
            <a:endParaRPr lang="fr-FR" dirty="0">
              <a:solidFill>
                <a:prstClr val="white"/>
              </a:solidFill>
              <a:latin typeface="Times New Roman" panose="02020603050405020304" pitchFamily="18" charset="0"/>
              <a:cs typeface="Times New Roman" panose="02020603050405020304" pitchFamily="18" charset="0"/>
            </a:endParaRPr>
          </a:p>
        </p:txBody>
      </p:sp>
      <p:sp>
        <p:nvSpPr>
          <p:cNvPr id="8" name="Rectangle 2">
            <a:extLst>
              <a:ext uri="{FF2B5EF4-FFF2-40B4-BE49-F238E27FC236}">
                <a16:creationId xmlns:a16="http://schemas.microsoft.com/office/drawing/2014/main" id="{8C863F9B-721D-3248-8B0F-C69794366186}"/>
              </a:ext>
            </a:extLst>
          </p:cNvPr>
          <p:cNvSpPr txBox="1">
            <a:spLocks noChangeArrowheads="1"/>
          </p:cNvSpPr>
          <p:nvPr/>
        </p:nvSpPr>
        <p:spPr>
          <a:xfrm>
            <a:off x="819790" y="860525"/>
            <a:ext cx="3030372" cy="917637"/>
          </a:xfrm>
          <a:prstGeom prst="rect">
            <a:avLst/>
          </a:prstGeom>
        </p:spPr>
        <p:txBody>
          <a:bodyPr vert="horz" lIns="0" tIns="0" rIns="0" bIns="0" rtlCol="0" anchor="b" anchorCtr="0">
            <a:noAutofit/>
          </a:bodyPr>
          <a:lstStyle>
            <a:lvl1pPr algn="ctr" defTabSz="914400" rtl="0" eaLnBrk="1" latinLnBrk="0" hangingPunct="1">
              <a:spcBef>
                <a:spcPct val="0"/>
              </a:spcBef>
              <a:buNone/>
              <a:defRPr sz="4600" b="1" kern="1200">
                <a:solidFill>
                  <a:schemeClr val="accent1"/>
                </a:solidFill>
                <a:effectLst/>
                <a:latin typeface="Arial" panose="020B0604020202020204" pitchFamily="34" charset="0"/>
                <a:ea typeface="+mj-ea"/>
                <a:cs typeface="Arial" panose="020B0604020202020204" pitchFamily="34" charset="0"/>
              </a:defRPr>
            </a:lvl1pPr>
          </a:lstStyle>
          <a:p>
            <a:pPr marL="193598" indent="-193598" algn="l" defTabSz="404651">
              <a:tabLst>
                <a:tab pos="653787" algn="l"/>
                <a:tab pos="1310748" algn="l"/>
                <a:tab pos="1966124" algn="l"/>
                <a:tab pos="2623085" algn="l"/>
                <a:tab pos="3278459" algn="l"/>
                <a:tab pos="3935420" algn="l"/>
                <a:tab pos="4592381" algn="l"/>
                <a:tab pos="5247756" algn="l"/>
                <a:tab pos="5904717" algn="l"/>
              </a:tabLst>
            </a:pPr>
            <a:r>
              <a:rPr lang="en-GB" sz="3199" dirty="0">
                <a:latin typeface="Arial" charset="0"/>
                <a:ea typeface="ＭＳ Ｐゴシック" charset="0"/>
                <a:cs typeface="ＭＳ Ｐゴシック" charset="0"/>
              </a:rPr>
              <a:t>Outline</a:t>
            </a:r>
          </a:p>
        </p:txBody>
      </p:sp>
      <p:pic>
        <p:nvPicPr>
          <p:cNvPr id="20" name="Picture 19">
            <a:extLst>
              <a:ext uri="{FF2B5EF4-FFF2-40B4-BE49-F238E27FC236}">
                <a16:creationId xmlns:a16="http://schemas.microsoft.com/office/drawing/2014/main" id="{D1397A0C-3D34-4740-8455-89B7B86CD087}"/>
              </a:ext>
            </a:extLst>
          </p:cNvPr>
          <p:cNvPicPr>
            <a:picLocks noChangeAspect="1"/>
          </p:cNvPicPr>
          <p:nvPr/>
        </p:nvPicPr>
        <p:blipFill>
          <a:blip r:embed="rId3"/>
          <a:stretch>
            <a:fillRect/>
          </a:stretch>
        </p:blipFill>
        <p:spPr>
          <a:xfrm>
            <a:off x="7599324" y="3739869"/>
            <a:ext cx="4109085" cy="3086783"/>
          </a:xfrm>
          <a:prstGeom prst="rect">
            <a:avLst/>
          </a:prstGeom>
        </p:spPr>
      </p:pic>
      <p:pic>
        <p:nvPicPr>
          <p:cNvPr id="16" name="Picture 15" descr="Diagram, radar chart&#10;&#10;Description automatically generated">
            <a:extLst>
              <a:ext uri="{FF2B5EF4-FFF2-40B4-BE49-F238E27FC236}">
                <a16:creationId xmlns:a16="http://schemas.microsoft.com/office/drawing/2014/main" id="{7245EB06-458F-0F4A-9FBC-FF519199C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3802" y="5708538"/>
            <a:ext cx="1182204" cy="925525"/>
          </a:xfrm>
          <a:prstGeom prst="rect">
            <a:avLst/>
          </a:prstGeom>
        </p:spPr>
      </p:pic>
      <p:grpSp>
        <p:nvGrpSpPr>
          <p:cNvPr id="23" name="组合 31">
            <a:extLst>
              <a:ext uri="{FF2B5EF4-FFF2-40B4-BE49-F238E27FC236}">
                <a16:creationId xmlns:a16="http://schemas.microsoft.com/office/drawing/2014/main" id="{54A70207-44F8-0D46-ACE8-8ACCCAFC5D54}"/>
              </a:ext>
            </a:extLst>
          </p:cNvPr>
          <p:cNvGrpSpPr/>
          <p:nvPr/>
        </p:nvGrpSpPr>
        <p:grpSpPr>
          <a:xfrm>
            <a:off x="13669939" y="15391445"/>
            <a:ext cx="5574653" cy="1988782"/>
            <a:chOff x="14145860" y="15737697"/>
            <a:chExt cx="5240827" cy="1569563"/>
          </a:xfrm>
        </p:grpSpPr>
        <p:sp>
          <p:nvSpPr>
            <p:cNvPr id="24" name="箭头: 右 111">
              <a:extLst>
                <a:ext uri="{FF2B5EF4-FFF2-40B4-BE49-F238E27FC236}">
                  <a16:creationId xmlns:a16="http://schemas.microsoft.com/office/drawing/2014/main" id="{B9A0DB11-7884-0047-8927-D66BCE075058}"/>
                </a:ext>
              </a:extLst>
            </p:cNvPr>
            <p:cNvSpPr/>
            <p:nvPr/>
          </p:nvSpPr>
          <p:spPr>
            <a:xfrm>
              <a:off x="14145860" y="15737697"/>
              <a:ext cx="2413262" cy="441669"/>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25" name="箭头: 右 112">
              <a:extLst>
                <a:ext uri="{FF2B5EF4-FFF2-40B4-BE49-F238E27FC236}">
                  <a16:creationId xmlns:a16="http://schemas.microsoft.com/office/drawing/2014/main" id="{567B0CF7-56AE-8B46-B274-B05F64A51B31}"/>
                </a:ext>
              </a:extLst>
            </p:cNvPr>
            <p:cNvSpPr/>
            <p:nvPr/>
          </p:nvSpPr>
          <p:spPr>
            <a:xfrm>
              <a:off x="14145860" y="16314303"/>
              <a:ext cx="2413262" cy="39103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26" name="箭头: 右 113">
              <a:extLst>
                <a:ext uri="{FF2B5EF4-FFF2-40B4-BE49-F238E27FC236}">
                  <a16:creationId xmlns:a16="http://schemas.microsoft.com/office/drawing/2014/main" id="{11CD5677-CD03-294C-9B64-DA82394B9F50}"/>
                </a:ext>
              </a:extLst>
            </p:cNvPr>
            <p:cNvSpPr/>
            <p:nvPr/>
          </p:nvSpPr>
          <p:spPr>
            <a:xfrm>
              <a:off x="14145860" y="16890910"/>
              <a:ext cx="2413262" cy="391033"/>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27" name="箭头: 左 114">
              <a:extLst>
                <a:ext uri="{FF2B5EF4-FFF2-40B4-BE49-F238E27FC236}">
                  <a16:creationId xmlns:a16="http://schemas.microsoft.com/office/drawing/2014/main" id="{66FD8912-A9C0-3744-9AF7-F63821FC8A89}"/>
                </a:ext>
              </a:extLst>
            </p:cNvPr>
            <p:cNvSpPr/>
            <p:nvPr/>
          </p:nvSpPr>
          <p:spPr>
            <a:xfrm>
              <a:off x="16974687" y="16865591"/>
              <a:ext cx="2412000" cy="441669"/>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28" name="箭头: 左 115">
              <a:extLst>
                <a:ext uri="{FF2B5EF4-FFF2-40B4-BE49-F238E27FC236}">
                  <a16:creationId xmlns:a16="http://schemas.microsoft.com/office/drawing/2014/main" id="{5B21518F-F6DB-C64F-A44B-13987A7ED36E}"/>
                </a:ext>
              </a:extLst>
            </p:cNvPr>
            <p:cNvSpPr/>
            <p:nvPr/>
          </p:nvSpPr>
          <p:spPr>
            <a:xfrm>
              <a:off x="16974687" y="16271703"/>
              <a:ext cx="2412000" cy="441669"/>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29" name="箭头: 左 120">
              <a:extLst>
                <a:ext uri="{FF2B5EF4-FFF2-40B4-BE49-F238E27FC236}">
                  <a16:creationId xmlns:a16="http://schemas.microsoft.com/office/drawing/2014/main" id="{1D721FD1-17F6-8341-9F91-8843EE75F973}"/>
                </a:ext>
              </a:extLst>
            </p:cNvPr>
            <p:cNvSpPr/>
            <p:nvPr/>
          </p:nvSpPr>
          <p:spPr>
            <a:xfrm>
              <a:off x="16974687" y="15737697"/>
              <a:ext cx="2412000" cy="441669"/>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grpSp>
      <p:grpSp>
        <p:nvGrpSpPr>
          <p:cNvPr id="30" name="组合 31">
            <a:extLst>
              <a:ext uri="{FF2B5EF4-FFF2-40B4-BE49-F238E27FC236}">
                <a16:creationId xmlns:a16="http://schemas.microsoft.com/office/drawing/2014/main" id="{447E2C0C-F7E6-6147-B36D-840F87C551AB}"/>
              </a:ext>
            </a:extLst>
          </p:cNvPr>
          <p:cNvGrpSpPr/>
          <p:nvPr/>
        </p:nvGrpSpPr>
        <p:grpSpPr>
          <a:xfrm>
            <a:off x="13822286" y="15543792"/>
            <a:ext cx="5574653" cy="1988782"/>
            <a:chOff x="14145860" y="15737697"/>
            <a:chExt cx="5240827" cy="1569563"/>
          </a:xfrm>
        </p:grpSpPr>
        <p:sp>
          <p:nvSpPr>
            <p:cNvPr id="31" name="箭头: 右 111">
              <a:extLst>
                <a:ext uri="{FF2B5EF4-FFF2-40B4-BE49-F238E27FC236}">
                  <a16:creationId xmlns:a16="http://schemas.microsoft.com/office/drawing/2014/main" id="{C9844B01-1042-E34E-B098-B341E890DB77}"/>
                </a:ext>
              </a:extLst>
            </p:cNvPr>
            <p:cNvSpPr/>
            <p:nvPr/>
          </p:nvSpPr>
          <p:spPr>
            <a:xfrm>
              <a:off x="14145860" y="15737697"/>
              <a:ext cx="2413262" cy="441669"/>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32" name="箭头: 右 112">
              <a:extLst>
                <a:ext uri="{FF2B5EF4-FFF2-40B4-BE49-F238E27FC236}">
                  <a16:creationId xmlns:a16="http://schemas.microsoft.com/office/drawing/2014/main" id="{885A3F80-79BD-3F45-B177-03942897BF6E}"/>
                </a:ext>
              </a:extLst>
            </p:cNvPr>
            <p:cNvSpPr/>
            <p:nvPr/>
          </p:nvSpPr>
          <p:spPr>
            <a:xfrm>
              <a:off x="14145860" y="16314303"/>
              <a:ext cx="2413262" cy="39103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33" name="箭头: 右 113">
              <a:extLst>
                <a:ext uri="{FF2B5EF4-FFF2-40B4-BE49-F238E27FC236}">
                  <a16:creationId xmlns:a16="http://schemas.microsoft.com/office/drawing/2014/main" id="{D313807E-E96E-C948-808D-B62B29495EE3}"/>
                </a:ext>
              </a:extLst>
            </p:cNvPr>
            <p:cNvSpPr/>
            <p:nvPr/>
          </p:nvSpPr>
          <p:spPr>
            <a:xfrm>
              <a:off x="14145860" y="16890910"/>
              <a:ext cx="2413262" cy="391033"/>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34" name="箭头: 左 114">
              <a:extLst>
                <a:ext uri="{FF2B5EF4-FFF2-40B4-BE49-F238E27FC236}">
                  <a16:creationId xmlns:a16="http://schemas.microsoft.com/office/drawing/2014/main" id="{5E2C8B7C-459C-4944-B233-B0886463C38C}"/>
                </a:ext>
              </a:extLst>
            </p:cNvPr>
            <p:cNvSpPr/>
            <p:nvPr/>
          </p:nvSpPr>
          <p:spPr>
            <a:xfrm>
              <a:off x="16974687" y="16865591"/>
              <a:ext cx="2412000" cy="441669"/>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35" name="箭头: 左 115">
              <a:extLst>
                <a:ext uri="{FF2B5EF4-FFF2-40B4-BE49-F238E27FC236}">
                  <a16:creationId xmlns:a16="http://schemas.microsoft.com/office/drawing/2014/main" id="{D04922FF-A05A-2B41-8551-D1080BE885B8}"/>
                </a:ext>
              </a:extLst>
            </p:cNvPr>
            <p:cNvSpPr/>
            <p:nvPr/>
          </p:nvSpPr>
          <p:spPr>
            <a:xfrm>
              <a:off x="16974687" y="16271703"/>
              <a:ext cx="2412000" cy="441669"/>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36" name="箭头: 左 120">
              <a:extLst>
                <a:ext uri="{FF2B5EF4-FFF2-40B4-BE49-F238E27FC236}">
                  <a16:creationId xmlns:a16="http://schemas.microsoft.com/office/drawing/2014/main" id="{539FB614-6B46-B841-AD68-9E29398C092C}"/>
                </a:ext>
              </a:extLst>
            </p:cNvPr>
            <p:cNvSpPr/>
            <p:nvPr/>
          </p:nvSpPr>
          <p:spPr>
            <a:xfrm>
              <a:off x="16974687" y="15737697"/>
              <a:ext cx="2412000" cy="441669"/>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grpSp>
      <p:sp>
        <p:nvSpPr>
          <p:cNvPr id="39" name="箭头: 右 111">
            <a:extLst>
              <a:ext uri="{FF2B5EF4-FFF2-40B4-BE49-F238E27FC236}">
                <a16:creationId xmlns:a16="http://schemas.microsoft.com/office/drawing/2014/main" id="{39AE635F-9406-FD47-BD88-7F011AA4E2F2}"/>
              </a:ext>
            </a:extLst>
          </p:cNvPr>
          <p:cNvSpPr/>
          <p:nvPr/>
        </p:nvSpPr>
        <p:spPr>
          <a:xfrm>
            <a:off x="13974633" y="15696139"/>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0" name="箭头: 右 112">
            <a:extLst>
              <a:ext uri="{FF2B5EF4-FFF2-40B4-BE49-F238E27FC236}">
                <a16:creationId xmlns:a16="http://schemas.microsoft.com/office/drawing/2014/main" id="{22269D6D-B929-594A-9FEA-0E7744D382ED}"/>
              </a:ext>
            </a:extLst>
          </p:cNvPr>
          <p:cNvSpPr/>
          <p:nvPr/>
        </p:nvSpPr>
        <p:spPr>
          <a:xfrm>
            <a:off x="13974633" y="16426752"/>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41" name="箭头: 右 113">
            <a:extLst>
              <a:ext uri="{FF2B5EF4-FFF2-40B4-BE49-F238E27FC236}">
                <a16:creationId xmlns:a16="http://schemas.microsoft.com/office/drawing/2014/main" id="{0032CA55-8C4A-064F-B07D-2FDCD641CB4A}"/>
              </a:ext>
            </a:extLst>
          </p:cNvPr>
          <p:cNvSpPr/>
          <p:nvPr/>
        </p:nvSpPr>
        <p:spPr>
          <a:xfrm>
            <a:off x="13974633" y="17157367"/>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2" name="箭头: 左 114">
            <a:extLst>
              <a:ext uri="{FF2B5EF4-FFF2-40B4-BE49-F238E27FC236}">
                <a16:creationId xmlns:a16="http://schemas.microsoft.com/office/drawing/2014/main" id="{01019600-9F75-3A40-BC15-529400379A68}"/>
              </a:ext>
            </a:extLst>
          </p:cNvPr>
          <p:cNvSpPr/>
          <p:nvPr/>
        </p:nvSpPr>
        <p:spPr>
          <a:xfrm>
            <a:off x="16983647" y="17125286"/>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3" name="箭头: 左 115">
            <a:extLst>
              <a:ext uri="{FF2B5EF4-FFF2-40B4-BE49-F238E27FC236}">
                <a16:creationId xmlns:a16="http://schemas.microsoft.com/office/drawing/2014/main" id="{92C754A0-9C82-A942-9BD8-F0BFA1FE8D64}"/>
              </a:ext>
            </a:extLst>
          </p:cNvPr>
          <p:cNvSpPr/>
          <p:nvPr/>
        </p:nvSpPr>
        <p:spPr>
          <a:xfrm>
            <a:off x="16983647" y="16372774"/>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44" name="箭头: 左 120">
            <a:extLst>
              <a:ext uri="{FF2B5EF4-FFF2-40B4-BE49-F238E27FC236}">
                <a16:creationId xmlns:a16="http://schemas.microsoft.com/office/drawing/2014/main" id="{DA74E4C8-7EF4-DA41-8EDE-1473E3254439}"/>
              </a:ext>
            </a:extLst>
          </p:cNvPr>
          <p:cNvSpPr/>
          <p:nvPr/>
        </p:nvSpPr>
        <p:spPr>
          <a:xfrm>
            <a:off x="16983647" y="15696139"/>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5" name="箭头: 右 111">
            <a:extLst>
              <a:ext uri="{FF2B5EF4-FFF2-40B4-BE49-F238E27FC236}">
                <a16:creationId xmlns:a16="http://schemas.microsoft.com/office/drawing/2014/main" id="{12438C17-6F18-2F47-BAFD-2B39097D702B}"/>
              </a:ext>
            </a:extLst>
          </p:cNvPr>
          <p:cNvSpPr/>
          <p:nvPr/>
        </p:nvSpPr>
        <p:spPr>
          <a:xfrm>
            <a:off x="14126980" y="15848487"/>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6" name="箭头: 右 112">
            <a:extLst>
              <a:ext uri="{FF2B5EF4-FFF2-40B4-BE49-F238E27FC236}">
                <a16:creationId xmlns:a16="http://schemas.microsoft.com/office/drawing/2014/main" id="{C8AD8F7A-9723-3746-B468-B29C141CF7F9}"/>
              </a:ext>
            </a:extLst>
          </p:cNvPr>
          <p:cNvSpPr/>
          <p:nvPr/>
        </p:nvSpPr>
        <p:spPr>
          <a:xfrm>
            <a:off x="14126980" y="16579099"/>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47" name="箭头: 右 113">
            <a:extLst>
              <a:ext uri="{FF2B5EF4-FFF2-40B4-BE49-F238E27FC236}">
                <a16:creationId xmlns:a16="http://schemas.microsoft.com/office/drawing/2014/main" id="{C841F16B-6641-EF43-896C-019157AB526A}"/>
              </a:ext>
            </a:extLst>
          </p:cNvPr>
          <p:cNvSpPr/>
          <p:nvPr/>
        </p:nvSpPr>
        <p:spPr>
          <a:xfrm>
            <a:off x="14126980" y="17309714"/>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8" name="箭头: 左 114">
            <a:extLst>
              <a:ext uri="{FF2B5EF4-FFF2-40B4-BE49-F238E27FC236}">
                <a16:creationId xmlns:a16="http://schemas.microsoft.com/office/drawing/2014/main" id="{5137B6E8-B682-0B43-8147-A56B297613BF}"/>
              </a:ext>
            </a:extLst>
          </p:cNvPr>
          <p:cNvSpPr/>
          <p:nvPr/>
        </p:nvSpPr>
        <p:spPr>
          <a:xfrm>
            <a:off x="17135994" y="17277633"/>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9" name="箭头: 左 115">
            <a:extLst>
              <a:ext uri="{FF2B5EF4-FFF2-40B4-BE49-F238E27FC236}">
                <a16:creationId xmlns:a16="http://schemas.microsoft.com/office/drawing/2014/main" id="{0E8A1D27-EDB8-E440-911D-52450540CF25}"/>
              </a:ext>
            </a:extLst>
          </p:cNvPr>
          <p:cNvSpPr/>
          <p:nvPr/>
        </p:nvSpPr>
        <p:spPr>
          <a:xfrm>
            <a:off x="17135994" y="16525122"/>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50" name="箭头: 左 120">
            <a:extLst>
              <a:ext uri="{FF2B5EF4-FFF2-40B4-BE49-F238E27FC236}">
                <a16:creationId xmlns:a16="http://schemas.microsoft.com/office/drawing/2014/main" id="{EAFC7080-2605-3549-B5A5-973C281F20E1}"/>
              </a:ext>
            </a:extLst>
          </p:cNvPr>
          <p:cNvSpPr/>
          <p:nvPr/>
        </p:nvSpPr>
        <p:spPr>
          <a:xfrm>
            <a:off x="17135994" y="15848487"/>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52" name="箭头: 右 111">
            <a:extLst>
              <a:ext uri="{FF2B5EF4-FFF2-40B4-BE49-F238E27FC236}">
                <a16:creationId xmlns:a16="http://schemas.microsoft.com/office/drawing/2014/main" id="{D2BB193D-D5BE-E54A-95DD-5B910E3658F5}"/>
              </a:ext>
            </a:extLst>
          </p:cNvPr>
          <p:cNvSpPr/>
          <p:nvPr/>
        </p:nvSpPr>
        <p:spPr>
          <a:xfrm>
            <a:off x="14279327" y="16000834"/>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53" name="箭头: 右 112">
            <a:extLst>
              <a:ext uri="{FF2B5EF4-FFF2-40B4-BE49-F238E27FC236}">
                <a16:creationId xmlns:a16="http://schemas.microsoft.com/office/drawing/2014/main" id="{0D8351B0-061C-2641-9001-34AF8B7E8AD2}"/>
              </a:ext>
            </a:extLst>
          </p:cNvPr>
          <p:cNvSpPr/>
          <p:nvPr/>
        </p:nvSpPr>
        <p:spPr>
          <a:xfrm>
            <a:off x="14279327" y="16731447"/>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54" name="箭头: 右 113">
            <a:extLst>
              <a:ext uri="{FF2B5EF4-FFF2-40B4-BE49-F238E27FC236}">
                <a16:creationId xmlns:a16="http://schemas.microsoft.com/office/drawing/2014/main" id="{5465D93F-D7CE-5545-B9DD-F0DCDAD9DDF9}"/>
              </a:ext>
            </a:extLst>
          </p:cNvPr>
          <p:cNvSpPr/>
          <p:nvPr/>
        </p:nvSpPr>
        <p:spPr>
          <a:xfrm>
            <a:off x="14279327" y="17462061"/>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55" name="箭头: 左 114">
            <a:extLst>
              <a:ext uri="{FF2B5EF4-FFF2-40B4-BE49-F238E27FC236}">
                <a16:creationId xmlns:a16="http://schemas.microsoft.com/office/drawing/2014/main" id="{A86F4E8D-6375-5C41-AB1D-BCC9D40E077E}"/>
              </a:ext>
            </a:extLst>
          </p:cNvPr>
          <p:cNvSpPr/>
          <p:nvPr/>
        </p:nvSpPr>
        <p:spPr>
          <a:xfrm>
            <a:off x="17288341" y="17429980"/>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56" name="箭头: 左 115">
            <a:extLst>
              <a:ext uri="{FF2B5EF4-FFF2-40B4-BE49-F238E27FC236}">
                <a16:creationId xmlns:a16="http://schemas.microsoft.com/office/drawing/2014/main" id="{684911A0-137C-F646-BD4F-58E773B1C0B0}"/>
              </a:ext>
            </a:extLst>
          </p:cNvPr>
          <p:cNvSpPr/>
          <p:nvPr/>
        </p:nvSpPr>
        <p:spPr>
          <a:xfrm>
            <a:off x="17288341" y="16677469"/>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57" name="箭头: 左 120">
            <a:extLst>
              <a:ext uri="{FF2B5EF4-FFF2-40B4-BE49-F238E27FC236}">
                <a16:creationId xmlns:a16="http://schemas.microsoft.com/office/drawing/2014/main" id="{9155EF45-8EA0-014F-905E-0B91604AAB4B}"/>
              </a:ext>
            </a:extLst>
          </p:cNvPr>
          <p:cNvSpPr/>
          <p:nvPr/>
        </p:nvSpPr>
        <p:spPr>
          <a:xfrm>
            <a:off x="17288341" y="16000834"/>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63" name="Rectangle 62">
            <a:extLst>
              <a:ext uri="{FF2B5EF4-FFF2-40B4-BE49-F238E27FC236}">
                <a16:creationId xmlns:a16="http://schemas.microsoft.com/office/drawing/2014/main" id="{274990E3-C517-A74F-8DB0-1EA22429EF33}"/>
              </a:ext>
            </a:extLst>
          </p:cNvPr>
          <p:cNvSpPr/>
          <p:nvPr/>
        </p:nvSpPr>
        <p:spPr>
          <a:xfrm>
            <a:off x="7687687" y="829635"/>
            <a:ext cx="2156637" cy="369204"/>
          </a:xfrm>
          <a:prstGeom prst="rect">
            <a:avLst/>
          </a:prstGeom>
        </p:spPr>
        <p:txBody>
          <a:bodyPr wrap="none">
            <a:spAutoFit/>
          </a:bodyPr>
          <a:lstStyle/>
          <a:p>
            <a:pPr algn="ctr" defTabSz="2575248" hangingPunct="1"/>
            <a:r>
              <a:rPr lang="en-US" altLang="zh-CN" sz="1799" kern="1200" dirty="0" err="1">
                <a:ln w="0"/>
                <a:solidFill>
                  <a:srgbClr val="5B9BD5"/>
                </a:solidFill>
                <a:effectLst>
                  <a:outerShdw blurRad="38100" dist="25400" dir="5400000" algn="ctr" rotWithShape="0">
                    <a:srgbClr val="6E747A">
                      <a:alpha val="43000"/>
                    </a:srgbClr>
                  </a:outerShdw>
                </a:effectLst>
                <a:latin typeface="Calibri" panose="020F0502020204030204"/>
                <a:ea typeface="宋体" panose="02010600030101010101" pitchFamily="2" charset="-122"/>
              </a:rPr>
              <a:t>Monochromatization</a:t>
            </a:r>
            <a:endParaRPr lang="zh-CN" altLang="en-US" sz="1799" kern="1200" dirty="0">
              <a:ln w="0"/>
              <a:solidFill>
                <a:srgbClr val="5B9BD5"/>
              </a:solidFill>
              <a:effectLst>
                <a:outerShdw blurRad="38100" dist="25400" dir="5400000" algn="ctr" rotWithShape="0">
                  <a:srgbClr val="6E747A">
                    <a:alpha val="43000"/>
                  </a:srgbClr>
                </a:outerShdw>
              </a:effectLst>
              <a:latin typeface="Calibri" panose="020F0502020204030204"/>
              <a:ea typeface="宋体" panose="02010600030101010101" pitchFamily="2" charset="-122"/>
            </a:endParaRPr>
          </a:p>
        </p:txBody>
      </p:sp>
      <p:pic>
        <p:nvPicPr>
          <p:cNvPr id="2" name="Picture 1">
            <a:extLst>
              <a:ext uri="{FF2B5EF4-FFF2-40B4-BE49-F238E27FC236}">
                <a16:creationId xmlns:a16="http://schemas.microsoft.com/office/drawing/2014/main" id="{3E8AAE0F-7452-421F-5EC7-908D7D0A5B1A}"/>
              </a:ext>
            </a:extLst>
          </p:cNvPr>
          <p:cNvPicPr>
            <a:picLocks noChangeAspect="1"/>
          </p:cNvPicPr>
          <p:nvPr/>
        </p:nvPicPr>
        <p:blipFill>
          <a:blip r:embed="rId5"/>
          <a:stretch>
            <a:fillRect/>
          </a:stretch>
        </p:blipFill>
        <p:spPr>
          <a:xfrm>
            <a:off x="10707184" y="5283261"/>
            <a:ext cx="2002451" cy="1272042"/>
          </a:xfrm>
          <a:prstGeom prst="rect">
            <a:avLst/>
          </a:prstGeom>
        </p:spPr>
      </p:pic>
      <p:pic>
        <p:nvPicPr>
          <p:cNvPr id="9" name="Imagen 2">
            <a:extLst>
              <a:ext uri="{FF2B5EF4-FFF2-40B4-BE49-F238E27FC236}">
                <a16:creationId xmlns:a16="http://schemas.microsoft.com/office/drawing/2014/main" id="{7E5BCA6B-0B52-9D21-344B-BA1EFD90B5A6}"/>
              </a:ext>
            </a:extLst>
          </p:cNvPr>
          <p:cNvPicPr>
            <a:picLocks noChangeAspect="1"/>
          </p:cNvPicPr>
          <p:nvPr/>
        </p:nvPicPr>
        <p:blipFill>
          <a:blip r:embed="rId6">
            <a:alphaModFix amt="5000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604991" y="1198839"/>
            <a:ext cx="2322030" cy="1331553"/>
          </a:xfrm>
          <a:prstGeom prst="rect">
            <a:avLst/>
          </a:prstGeom>
          <a:blipFill rotWithShape="1">
            <a:blip r:embed="rId7"/>
            <a:tile tx="0" ty="0" sx="100000" sy="100000" flip="none" algn="tl"/>
          </a:blipFill>
          <a:ln>
            <a:noFill/>
          </a:ln>
          <a:effectLst>
            <a:glow rad="101600">
              <a:schemeClr val="accent2">
                <a:lumMod val="20000"/>
                <a:lumOff val="80000"/>
                <a:alpha val="82000"/>
              </a:schemeClr>
            </a:glow>
          </a:effectLst>
        </p:spPr>
      </p:pic>
      <p:pic>
        <p:nvPicPr>
          <p:cNvPr id="11" name="Imagen 2">
            <a:extLst>
              <a:ext uri="{FF2B5EF4-FFF2-40B4-BE49-F238E27FC236}">
                <a16:creationId xmlns:a16="http://schemas.microsoft.com/office/drawing/2014/main" id="{D937C62E-3669-D752-D746-7A1C26D14BF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62673">
            <a:off x="10182177" y="1104784"/>
            <a:ext cx="1870685" cy="208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A97EFFB-B649-EA81-3023-2D13A263D290}"/>
              </a:ext>
            </a:extLst>
          </p:cNvPr>
          <p:cNvPicPr>
            <a:picLocks noChangeAspect="1"/>
          </p:cNvPicPr>
          <p:nvPr/>
        </p:nvPicPr>
        <p:blipFill>
          <a:blip r:embed="rId9"/>
          <a:stretch>
            <a:fillRect/>
          </a:stretch>
        </p:blipFill>
        <p:spPr>
          <a:xfrm>
            <a:off x="9279827" y="3033845"/>
            <a:ext cx="2718204" cy="1162605"/>
          </a:xfrm>
          <a:prstGeom prst="rect">
            <a:avLst/>
          </a:prstGeom>
        </p:spPr>
      </p:pic>
      <p:pic>
        <p:nvPicPr>
          <p:cNvPr id="13" name="Picture 12">
            <a:extLst>
              <a:ext uri="{FF2B5EF4-FFF2-40B4-BE49-F238E27FC236}">
                <a16:creationId xmlns:a16="http://schemas.microsoft.com/office/drawing/2014/main" id="{932EF874-5921-6AD1-E4CA-61C5E1BDB6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02103" y="2669596"/>
            <a:ext cx="2670905" cy="913130"/>
          </a:xfrm>
          <a:prstGeom prst="rect">
            <a:avLst/>
          </a:prstGeom>
        </p:spPr>
      </p:pic>
      <p:pic>
        <p:nvPicPr>
          <p:cNvPr id="4" name="Picture 3">
            <a:extLst>
              <a:ext uri="{FF2B5EF4-FFF2-40B4-BE49-F238E27FC236}">
                <a16:creationId xmlns:a16="http://schemas.microsoft.com/office/drawing/2014/main" id="{D479F9B7-C420-262D-3BDF-4F86765F0AE7}"/>
              </a:ext>
            </a:extLst>
          </p:cNvPr>
          <p:cNvPicPr>
            <a:picLocks noChangeAspect="1"/>
          </p:cNvPicPr>
          <p:nvPr/>
        </p:nvPicPr>
        <p:blipFill>
          <a:blip r:embed="rId11"/>
          <a:stretch>
            <a:fillRect/>
          </a:stretch>
        </p:blipFill>
        <p:spPr>
          <a:xfrm>
            <a:off x="7691949" y="3847815"/>
            <a:ext cx="555057" cy="197588"/>
          </a:xfrm>
          <a:prstGeom prst="rect">
            <a:avLst/>
          </a:prstGeom>
        </p:spPr>
      </p:pic>
      <p:sp>
        <p:nvSpPr>
          <p:cNvPr id="5" name="Rectangle 3">
            <a:extLst>
              <a:ext uri="{FF2B5EF4-FFF2-40B4-BE49-F238E27FC236}">
                <a16:creationId xmlns:a16="http://schemas.microsoft.com/office/drawing/2014/main" id="{CF8E3675-B6DC-D4FF-D3A9-181DD79CB907}"/>
              </a:ext>
            </a:extLst>
          </p:cNvPr>
          <p:cNvSpPr/>
          <p:nvPr/>
        </p:nvSpPr>
        <p:spPr>
          <a:xfrm>
            <a:off x="4233" y="4274"/>
            <a:ext cx="12175067" cy="955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ltLang="zh-CN" sz="1797" dirty="0"/>
              <a:t>ipac24_logo.png</a:t>
            </a:r>
            <a:endParaRPr lang="zh-CN" altLang="en-US" sz="1797" dirty="0"/>
          </a:p>
        </p:txBody>
      </p:sp>
      <p:pic>
        <p:nvPicPr>
          <p:cNvPr id="12" name="图片 11">
            <a:extLst>
              <a:ext uri="{FF2B5EF4-FFF2-40B4-BE49-F238E27FC236}">
                <a16:creationId xmlns:a16="http://schemas.microsoft.com/office/drawing/2014/main" id="{98DDBF97-E9DF-3192-613B-FC4D69C0AA85}"/>
              </a:ext>
            </a:extLst>
          </p:cNvPr>
          <p:cNvPicPr>
            <a:picLocks noChangeAspect="1"/>
          </p:cNvPicPr>
          <p:nvPr/>
        </p:nvPicPr>
        <p:blipFill>
          <a:blip r:embed="rId12"/>
          <a:stretch>
            <a:fillRect/>
          </a:stretch>
        </p:blipFill>
        <p:spPr bwMode="auto">
          <a:xfrm>
            <a:off x="1894731" y="122280"/>
            <a:ext cx="1629123" cy="708336"/>
          </a:xfrm>
          <a:prstGeom prst="roundRect">
            <a:avLst>
              <a:gd name="adj" fmla="val 23961"/>
            </a:avLst>
          </a:prstGeom>
        </p:spPr>
      </p:pic>
      <p:pic>
        <p:nvPicPr>
          <p:cNvPr id="14" name="图片 13">
            <a:extLst>
              <a:ext uri="{FF2B5EF4-FFF2-40B4-BE49-F238E27FC236}">
                <a16:creationId xmlns:a16="http://schemas.microsoft.com/office/drawing/2014/main" id="{AAE3B077-05EA-A97B-63F9-2F37671D56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3604169" y="332970"/>
            <a:ext cx="1436525" cy="374613"/>
          </a:xfrm>
          <a:prstGeom prst="rect">
            <a:avLst/>
          </a:prstGeom>
        </p:spPr>
      </p:pic>
      <p:pic>
        <p:nvPicPr>
          <p:cNvPr id="15" name="图片 14">
            <a:extLst>
              <a:ext uri="{FF2B5EF4-FFF2-40B4-BE49-F238E27FC236}">
                <a16:creationId xmlns:a16="http://schemas.microsoft.com/office/drawing/2014/main" id="{FEAC52B8-AE6F-7468-E85D-8E72691FB77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bwMode="auto">
          <a:xfrm>
            <a:off x="6021379" y="283430"/>
            <a:ext cx="1343435" cy="376630"/>
          </a:xfrm>
          <a:prstGeom prst="rect">
            <a:avLst/>
          </a:prstGeom>
        </p:spPr>
      </p:pic>
      <p:pic>
        <p:nvPicPr>
          <p:cNvPr id="17" name="图片 16">
            <a:extLst>
              <a:ext uri="{FF2B5EF4-FFF2-40B4-BE49-F238E27FC236}">
                <a16:creationId xmlns:a16="http://schemas.microsoft.com/office/drawing/2014/main" id="{635013B7-C15A-A186-F428-9CB5E8597664}"/>
              </a:ext>
            </a:extLst>
          </p:cNvPr>
          <p:cNvPicPr>
            <a:picLocks noChangeAspect="1"/>
          </p:cNvPicPr>
          <p:nvPr/>
        </p:nvPicPr>
        <p:blipFill>
          <a:blip r:embed="rId15"/>
          <a:stretch>
            <a:fillRect/>
          </a:stretch>
        </p:blipFill>
        <p:spPr bwMode="auto">
          <a:xfrm>
            <a:off x="4974184" y="180939"/>
            <a:ext cx="1075956" cy="602446"/>
          </a:xfrm>
          <a:prstGeom prst="rect">
            <a:avLst/>
          </a:prstGeom>
        </p:spPr>
      </p:pic>
      <p:pic>
        <p:nvPicPr>
          <p:cNvPr id="18" name="图片 17">
            <a:extLst>
              <a:ext uri="{FF2B5EF4-FFF2-40B4-BE49-F238E27FC236}">
                <a16:creationId xmlns:a16="http://schemas.microsoft.com/office/drawing/2014/main" id="{194B2802-8025-7C23-D7AC-E4183CBCD495}"/>
              </a:ext>
            </a:extLst>
          </p:cNvPr>
          <p:cNvPicPr>
            <a:picLocks noChangeAspect="1"/>
          </p:cNvPicPr>
          <p:nvPr/>
        </p:nvPicPr>
        <p:blipFill>
          <a:blip r:embed="rId16"/>
          <a:stretch>
            <a:fillRect/>
          </a:stretch>
        </p:blipFill>
        <p:spPr bwMode="auto">
          <a:xfrm>
            <a:off x="7462225" y="283430"/>
            <a:ext cx="1280537" cy="388913"/>
          </a:xfrm>
          <a:prstGeom prst="rect">
            <a:avLst/>
          </a:prstGeom>
        </p:spPr>
      </p:pic>
      <p:pic>
        <p:nvPicPr>
          <p:cNvPr id="19" name="Picture 5">
            <a:extLst>
              <a:ext uri="{FF2B5EF4-FFF2-40B4-BE49-F238E27FC236}">
                <a16:creationId xmlns:a16="http://schemas.microsoft.com/office/drawing/2014/main" id="{AA6F3C05-4981-9259-F01B-A9EC9FAE0A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36075"/>
            <a:ext cx="923974" cy="923974"/>
          </a:xfrm>
          <a:prstGeom prst="rect">
            <a:avLst/>
          </a:prstGeom>
        </p:spPr>
      </p:pic>
      <p:pic>
        <p:nvPicPr>
          <p:cNvPr id="21" name="Picture 7">
            <a:extLst>
              <a:ext uri="{FF2B5EF4-FFF2-40B4-BE49-F238E27FC236}">
                <a16:creationId xmlns:a16="http://schemas.microsoft.com/office/drawing/2014/main" id="{99CBBF88-D596-5D09-03D9-7F41C12A6E6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2903" y="227897"/>
            <a:ext cx="957319" cy="531779"/>
          </a:xfrm>
          <a:prstGeom prst="rect">
            <a:avLst/>
          </a:prstGeom>
        </p:spPr>
      </p:pic>
      <p:pic>
        <p:nvPicPr>
          <p:cNvPr id="22" name="图片 21" descr="徽标&#10;&#10;描述已自动生成">
            <a:extLst>
              <a:ext uri="{FF2B5EF4-FFF2-40B4-BE49-F238E27FC236}">
                <a16:creationId xmlns:a16="http://schemas.microsoft.com/office/drawing/2014/main" id="{861BA84C-56B1-2469-EA67-01E855405FF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42762" y="209462"/>
            <a:ext cx="1855237" cy="480987"/>
          </a:xfrm>
          <a:prstGeom prst="rect">
            <a:avLst/>
          </a:prstGeom>
        </p:spPr>
      </p:pic>
      <p:pic>
        <p:nvPicPr>
          <p:cNvPr id="37" name="图片 36" descr="徽标&#10;&#10;描述已自动生成">
            <a:extLst>
              <a:ext uri="{FF2B5EF4-FFF2-40B4-BE49-F238E27FC236}">
                <a16:creationId xmlns:a16="http://schemas.microsoft.com/office/drawing/2014/main" id="{F1165484-AEA7-2344-C4AA-72F0CC458EE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41188" y="123203"/>
            <a:ext cx="1461619" cy="743012"/>
          </a:xfrm>
          <a:prstGeom prst="rect">
            <a:avLst/>
          </a:prstGeom>
        </p:spPr>
      </p:pic>
    </p:spTree>
    <p:extLst>
      <p:ext uri="{BB962C8B-B14F-4D97-AF65-F5344CB8AC3E}">
        <p14:creationId xmlns:p14="http://schemas.microsoft.com/office/powerpoint/2010/main" val="1072226380"/>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20</a:t>
            </a:fld>
            <a:endParaRPr lang="zh-CN" altLang="en-US"/>
          </a:p>
        </p:txBody>
      </p:sp>
      <p:graphicFrame>
        <p:nvGraphicFramePr>
          <p:cNvPr id="3" name="表格 2">
            <a:extLst>
              <a:ext uri="{FF2B5EF4-FFF2-40B4-BE49-F238E27FC236}">
                <a16:creationId xmlns:a16="http://schemas.microsoft.com/office/drawing/2014/main" id="{9064503E-2F65-B503-3767-2209FC25AA44}"/>
              </a:ext>
            </a:extLst>
          </p:cNvPr>
          <p:cNvGraphicFramePr>
            <a:graphicFrameLocks noGrp="1"/>
          </p:cNvGraphicFramePr>
          <p:nvPr>
            <p:extLst>
              <p:ext uri="{D42A27DB-BD31-4B8C-83A1-F6EECF244321}">
                <p14:modId xmlns:p14="http://schemas.microsoft.com/office/powerpoint/2010/main" val="2660596555"/>
              </p:ext>
            </p:extLst>
          </p:nvPr>
        </p:nvGraphicFramePr>
        <p:xfrm>
          <a:off x="574367" y="1506985"/>
          <a:ext cx="11066693" cy="1504823"/>
        </p:xfrm>
        <a:graphic>
          <a:graphicData uri="http://schemas.openxmlformats.org/drawingml/2006/table">
            <a:tbl>
              <a:tblPr firstRow="1" firstCol="1">
                <a:tableStyleId>{5C22544A-7EE6-4342-B048-85BDC9FD1C3A}</a:tableStyleId>
              </a:tblPr>
              <a:tblGrid>
                <a:gridCol w="1798317">
                  <a:extLst>
                    <a:ext uri="{9D8B030D-6E8A-4147-A177-3AD203B41FA5}">
                      <a16:colId xmlns:a16="http://schemas.microsoft.com/office/drawing/2014/main" val="3156090339"/>
                    </a:ext>
                  </a:extLst>
                </a:gridCol>
                <a:gridCol w="640376">
                  <a:extLst>
                    <a:ext uri="{9D8B030D-6E8A-4147-A177-3AD203B41FA5}">
                      <a16:colId xmlns:a16="http://schemas.microsoft.com/office/drawing/2014/main" val="1145716070"/>
                    </a:ext>
                  </a:extLst>
                </a:gridCol>
                <a:gridCol w="1078500">
                  <a:extLst>
                    <a:ext uri="{9D8B030D-6E8A-4147-A177-3AD203B41FA5}">
                      <a16:colId xmlns:a16="http://schemas.microsoft.com/office/drawing/2014/main" val="3383661642"/>
                    </a:ext>
                  </a:extLst>
                </a:gridCol>
                <a:gridCol w="1078500">
                  <a:extLst>
                    <a:ext uri="{9D8B030D-6E8A-4147-A177-3AD203B41FA5}">
                      <a16:colId xmlns:a16="http://schemas.microsoft.com/office/drawing/2014/main" val="3894396617"/>
                    </a:ext>
                  </a:extLst>
                </a:gridCol>
                <a:gridCol w="1078500">
                  <a:extLst>
                    <a:ext uri="{9D8B030D-6E8A-4147-A177-3AD203B41FA5}">
                      <a16:colId xmlns:a16="http://schemas.microsoft.com/office/drawing/2014/main" val="34703768"/>
                    </a:ext>
                  </a:extLst>
                </a:gridCol>
                <a:gridCol w="1078500">
                  <a:extLst>
                    <a:ext uri="{9D8B030D-6E8A-4147-A177-3AD203B41FA5}">
                      <a16:colId xmlns:a16="http://schemas.microsoft.com/office/drawing/2014/main" val="419393546"/>
                    </a:ext>
                  </a:extLst>
                </a:gridCol>
                <a:gridCol w="1078500">
                  <a:extLst>
                    <a:ext uri="{9D8B030D-6E8A-4147-A177-3AD203B41FA5}">
                      <a16:colId xmlns:a16="http://schemas.microsoft.com/office/drawing/2014/main" val="2683820487"/>
                    </a:ext>
                  </a:extLst>
                </a:gridCol>
                <a:gridCol w="1078500">
                  <a:extLst>
                    <a:ext uri="{9D8B030D-6E8A-4147-A177-3AD203B41FA5}">
                      <a16:colId xmlns:a16="http://schemas.microsoft.com/office/drawing/2014/main" val="2334571400"/>
                    </a:ext>
                  </a:extLst>
                </a:gridCol>
                <a:gridCol w="1078500">
                  <a:extLst>
                    <a:ext uri="{9D8B030D-6E8A-4147-A177-3AD203B41FA5}">
                      <a16:colId xmlns:a16="http://schemas.microsoft.com/office/drawing/2014/main" val="4273292407"/>
                    </a:ext>
                  </a:extLst>
                </a:gridCol>
                <a:gridCol w="1078500">
                  <a:extLst>
                    <a:ext uri="{9D8B030D-6E8A-4147-A177-3AD203B41FA5}">
                      <a16:colId xmlns:a16="http://schemas.microsoft.com/office/drawing/2014/main" val="4184169078"/>
                    </a:ext>
                  </a:extLst>
                </a:gridCol>
              </a:tblGrid>
              <a:tr h="785823">
                <a:tc>
                  <a:txBody>
                    <a:bodyPr/>
                    <a:lstStyle/>
                    <a:p>
                      <a:pPr algn="l" fontAlgn="ctr"/>
                      <a:r>
                        <a:rPr lang="fr-FR" sz="1000" u="none" strike="noStrike" dirty="0" err="1">
                          <a:effectLst/>
                          <a:latin typeface="Times New Roman" panose="02020603050405020304" pitchFamily="18" charset="0"/>
                          <a:cs typeface="Times New Roman" panose="02020603050405020304" pitchFamily="18" charset="0"/>
                        </a:rPr>
                        <a:t>Parameters</a:t>
                      </a:r>
                      <a:endParaRPr lang="fr-FR"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000" u="none" strike="noStrike" dirty="0" err="1">
                          <a:effectLst/>
                          <a:latin typeface="Times New Roman" panose="02020603050405020304" pitchFamily="18" charset="0"/>
                          <a:cs typeface="Times New Roman" panose="02020603050405020304" pitchFamily="18" charset="0"/>
                        </a:rPr>
                        <a:t>Units</a:t>
                      </a:r>
                      <a:endParaRPr lang="fr-FR" sz="10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000" u="none" strike="noStrike" dirty="0">
                          <a:effectLst/>
                          <a:latin typeface="Times New Roman" panose="02020603050405020304" pitchFamily="18" charset="0"/>
                          <a:cs typeface="Times New Roman" panose="02020603050405020304" pitchFamily="18" charset="0"/>
                        </a:rPr>
                        <a:t>Standard</a:t>
                      </a:r>
                      <a:endParaRPr lang="fr-FR" sz="10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000" u="none" strike="noStrike" dirty="0">
                          <a:effectLst/>
                          <a:latin typeface="Times New Roman" panose="02020603050405020304" pitchFamily="18" charset="0"/>
                          <a:cs typeface="Times New Roman" panose="02020603050405020304" pitchFamily="18" charset="0"/>
                        </a:rPr>
                        <a:t>Standard_625</a:t>
                      </a:r>
                      <a:endParaRPr lang="fr-FR" sz="10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000" b="1" i="0" u="none" strike="noStrike" dirty="0">
                          <a:effectLst/>
                          <a:latin typeface="Times New Roman" panose="02020603050405020304" pitchFamily="18" charset="0"/>
                          <a:cs typeface="Times New Roman" panose="02020603050405020304" pitchFamily="18" charset="0"/>
                        </a:rPr>
                        <a:t>Monochrom_h_4ip</a:t>
                      </a:r>
                    </a:p>
                  </a:txBody>
                  <a:tcPr marL="2075" marR="2075" marT="2075" marB="0" anchor="ctr"/>
                </a:tc>
                <a:tc>
                  <a:txBody>
                    <a:bodyPr/>
                    <a:lstStyle/>
                    <a:p>
                      <a:pPr algn="ctr" fontAlgn="ctr"/>
                      <a:r>
                        <a:rPr lang="fr-FR" altLang="zh-CN" sz="1000" b="1" i="0" u="none" strike="noStrike" dirty="0">
                          <a:effectLst/>
                          <a:latin typeface="Times New Roman" panose="02020603050405020304" pitchFamily="18" charset="0"/>
                          <a:cs typeface="Times New Roman" panose="02020603050405020304" pitchFamily="18" charset="0"/>
                        </a:rPr>
                        <a:t>Monochrom_h_2ip</a:t>
                      </a:r>
                    </a:p>
                  </a:txBody>
                  <a:tcPr marL="2075" marR="2075" marT="2075" marB="0" anchor="ctr"/>
                </a:tc>
                <a:tc>
                  <a:txBody>
                    <a:bodyPr/>
                    <a:lstStyle/>
                    <a:p>
                      <a:pPr algn="ctr" fontAlgn="ctr"/>
                      <a:r>
                        <a:rPr lang="fr-FR" altLang="zh-CN" sz="1000" b="1" i="0" u="none" strike="noStrike" dirty="0">
                          <a:effectLst/>
                          <a:latin typeface="Times New Roman" panose="02020603050405020304" pitchFamily="18" charset="0"/>
                          <a:cs typeface="Times New Roman" panose="02020603050405020304" pitchFamily="18" charset="0"/>
                        </a:rPr>
                        <a:t>Monochrom_h_d0</a:t>
                      </a:r>
                    </a:p>
                  </a:txBody>
                  <a:tcPr marL="2075" marR="2075" marT="2075" marB="0" anchor="ctr"/>
                </a:tc>
                <a:tc>
                  <a:txBody>
                    <a:bodyPr/>
                    <a:lstStyle/>
                    <a:p>
                      <a:pPr algn="ctr" fontAlgn="ctr"/>
                      <a:r>
                        <a:rPr lang="fr-FR" altLang="zh-CN" sz="1000" b="1" i="0" u="none" strike="noStrike" dirty="0">
                          <a:effectLst/>
                          <a:latin typeface="Times New Roman" panose="02020603050405020304" pitchFamily="18" charset="0"/>
                          <a:cs typeface="Times New Roman" panose="02020603050405020304" pitchFamily="18" charset="0"/>
                        </a:rPr>
                        <a:t>Monochrom_v_1</a:t>
                      </a:r>
                    </a:p>
                  </a:txBody>
                  <a:tcPr marL="2075" marR="2075" marT="2075" marB="0" anchor="ctr"/>
                </a:tc>
                <a:tc>
                  <a:txBody>
                    <a:bodyPr/>
                    <a:lstStyle/>
                    <a:p>
                      <a:pPr algn="ctr" fontAlgn="ctr"/>
                      <a:r>
                        <a:rPr lang="fr-FR" altLang="zh-CN" sz="1000" b="1" i="0" u="none" strike="noStrike" dirty="0">
                          <a:effectLst/>
                          <a:latin typeface="Times New Roman" panose="02020603050405020304" pitchFamily="18" charset="0"/>
                          <a:cs typeface="Times New Roman" panose="02020603050405020304" pitchFamily="18" charset="0"/>
                        </a:rPr>
                        <a:t>Monochrom_v_2</a:t>
                      </a:r>
                    </a:p>
                  </a:txBody>
                  <a:tcPr marL="2075" marR="2075" marT="2075" marB="0" anchor="ctr"/>
                </a:tc>
                <a:tc>
                  <a:txBody>
                    <a:bodyPr/>
                    <a:lstStyle/>
                    <a:p>
                      <a:pPr algn="ctr" fontAlgn="ctr"/>
                      <a:r>
                        <a:rPr lang="fr-FR" altLang="zh-CN" sz="1000" b="1" i="0" u="none" strike="noStrike" dirty="0" err="1">
                          <a:effectLst/>
                          <a:latin typeface="Times New Roman" panose="02020603050405020304" pitchFamily="18" charset="0"/>
                          <a:cs typeface="Times New Roman" panose="02020603050405020304" pitchFamily="18" charset="0"/>
                        </a:rPr>
                        <a:t>Monochrom_mix</a:t>
                      </a:r>
                      <a:endParaRPr lang="fr-FR" altLang="zh-CN" sz="10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extLst>
                  <a:ext uri="{0D108BD9-81ED-4DB2-BD59-A6C34878D82A}">
                    <a16:rowId xmlns:a16="http://schemas.microsoft.com/office/drawing/2014/main" val="3882935187"/>
                  </a:ext>
                </a:extLst>
              </a:tr>
              <a:tr h="359500">
                <a:tc>
                  <a:txBody>
                    <a:bodyPr/>
                    <a:lstStyle/>
                    <a:p>
                      <a:pPr marL="0" marR="0" lvl="0" indent="0" algn="l" defTabSz="915314" rtl="0" eaLnBrk="1" fontAlgn="ctr" latinLnBrk="0" hangingPunct="1">
                        <a:lnSpc>
                          <a:spcPct val="100000"/>
                        </a:lnSpc>
                        <a:spcBef>
                          <a:spcPts val="0"/>
                        </a:spcBef>
                        <a:spcAft>
                          <a:spcPts val="0"/>
                        </a:spcAft>
                        <a:buClrTx/>
                        <a:buSzTx/>
                        <a:buFontTx/>
                        <a:buNone/>
                        <a:tabLst/>
                        <a:defRPr/>
                      </a:pPr>
                      <a:r>
                        <a:rPr lang="fr-FR" altLang="zh-CN" sz="900" u="none" strike="noStrike" dirty="0" err="1">
                          <a:effectLst/>
                          <a:latin typeface="Times New Roman" panose="02020603050405020304" pitchFamily="18" charset="0"/>
                          <a:cs typeface="Times New Roman" panose="02020603050405020304" pitchFamily="18" charset="0"/>
                        </a:rPr>
                        <a:t>Luminosity</a:t>
                      </a:r>
                      <a:r>
                        <a:rPr lang="fr-FR" altLang="zh-CN" sz="900" u="none" strike="noStrike" dirty="0">
                          <a:effectLst/>
                          <a:latin typeface="Times New Roman" panose="02020603050405020304" pitchFamily="18" charset="0"/>
                          <a:cs typeface="Times New Roman" panose="02020603050405020304" pitchFamily="18" charset="0"/>
                        </a:rPr>
                        <a:t> (w/o </a:t>
                      </a:r>
                      <a:r>
                        <a:rPr lang="fr-FR" altLang="zh-CN" sz="900" u="none" strike="noStrike" dirty="0" err="1">
                          <a:effectLst/>
                          <a:latin typeface="Times New Roman" panose="02020603050405020304" pitchFamily="18" charset="0"/>
                          <a:cs typeface="Times New Roman" panose="02020603050405020304" pitchFamily="18" charset="0"/>
                        </a:rPr>
                        <a:t>crab</a:t>
                      </a:r>
                      <a:r>
                        <a:rPr lang="fr-FR" altLang="zh-CN" sz="900" u="none" strike="noStrike" dirty="0">
                          <a:effectLst/>
                          <a:latin typeface="Times New Roman" panose="02020603050405020304" pitchFamily="18" charset="0"/>
                          <a:cs typeface="Times New Roman" panose="02020603050405020304" pitchFamily="18" charset="0"/>
                        </a:rPr>
                        <a:t> </a:t>
                      </a:r>
                      <a:r>
                        <a:rPr lang="fr-FR" altLang="zh-CN" sz="900" u="none" strike="noStrike" dirty="0" err="1">
                          <a:effectLst/>
                          <a:latin typeface="Times New Roman" panose="02020603050405020304" pitchFamily="18" charset="0"/>
                          <a:cs typeface="Times New Roman" panose="02020603050405020304" pitchFamily="18" charset="0"/>
                        </a:rPr>
                        <a:t>cavity</a:t>
                      </a:r>
                      <a:r>
                        <a:rPr lang="fr-FR" altLang="zh-CN" sz="900" u="none" strike="noStrike" dirty="0">
                          <a:effectLst/>
                          <a:latin typeface="Times New Roman" panose="02020603050405020304" pitchFamily="18" charset="0"/>
                          <a:cs typeface="Times New Roman" panose="02020603050405020304" pitchFamily="18" charset="0"/>
                        </a:rPr>
                        <a:t>)</a:t>
                      </a:r>
                      <a:endParaRPr lang="fr-FR" altLang="zh-CN"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altLang="zh-CN" sz="900" u="none" strike="noStrike" dirty="0">
                          <a:solidFill>
                            <a:schemeClr val="bg1"/>
                          </a:solidFill>
                          <a:effectLst/>
                          <a:latin typeface="Times New Roman" panose="02020603050405020304" pitchFamily="18" charset="0"/>
                          <a:cs typeface="Times New Roman" panose="02020603050405020304" pitchFamily="18" charset="0"/>
                        </a:rPr>
                        <a:t>10</a:t>
                      </a:r>
                      <a:r>
                        <a:rPr lang="fr-FR" altLang="zh-CN" sz="900" u="none" strike="noStrike" baseline="30000" dirty="0">
                          <a:solidFill>
                            <a:schemeClr val="bg1"/>
                          </a:solidFill>
                          <a:effectLst/>
                          <a:latin typeface="Times New Roman" panose="02020603050405020304" pitchFamily="18" charset="0"/>
                          <a:cs typeface="Times New Roman" panose="02020603050405020304" pitchFamily="18" charset="0"/>
                        </a:rPr>
                        <a:t>34</a:t>
                      </a:r>
                      <a:r>
                        <a:rPr lang="fr-FR" altLang="zh-CN" sz="900" u="none" strike="noStrike" dirty="0">
                          <a:solidFill>
                            <a:schemeClr val="bg1"/>
                          </a:solidFill>
                          <a:effectLst/>
                          <a:latin typeface="Times New Roman" panose="02020603050405020304" pitchFamily="18" charset="0"/>
                          <a:cs typeface="Times New Roman" panose="02020603050405020304" pitchFamily="18" charset="0"/>
                        </a:rPr>
                        <a:t>cm</a:t>
                      </a:r>
                      <a:r>
                        <a:rPr lang="fr-FR" altLang="zh-CN" sz="900" u="none" strike="noStrike" baseline="30000" dirty="0">
                          <a:solidFill>
                            <a:schemeClr val="bg1"/>
                          </a:solidFill>
                          <a:effectLst/>
                          <a:latin typeface="Times New Roman" panose="02020603050405020304" pitchFamily="18" charset="0"/>
                          <a:cs typeface="Times New Roman" panose="02020603050405020304" pitchFamily="18" charset="0"/>
                        </a:rPr>
                        <a:t>-2</a:t>
                      </a:r>
                      <a:r>
                        <a:rPr lang="fr-FR" altLang="zh-CN" sz="900" u="none" strike="noStrike" dirty="0">
                          <a:solidFill>
                            <a:schemeClr val="bg1"/>
                          </a:solidFill>
                          <a:effectLst/>
                          <a:latin typeface="Times New Roman" panose="02020603050405020304" pitchFamily="18" charset="0"/>
                          <a:cs typeface="Times New Roman" panose="02020603050405020304" pitchFamily="18" charset="0"/>
                        </a:rPr>
                        <a:t> s</a:t>
                      </a:r>
                      <a:r>
                        <a:rPr lang="fr-FR" altLang="zh-CN" sz="900" u="none" strike="noStrike" baseline="30000" dirty="0">
                          <a:solidFill>
                            <a:schemeClr val="bg1"/>
                          </a:solidFill>
                          <a:effectLst/>
                          <a:latin typeface="Times New Roman" panose="02020603050405020304" pitchFamily="18" charset="0"/>
                          <a:cs typeface="Times New Roman" panose="02020603050405020304" pitchFamily="18" charset="0"/>
                        </a:rPr>
                        <a:t>-1</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449 / 99.3</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120 / 45.0</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28.0 / 24.3</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31.2 / 27.8</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99.8 / 42.7</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22.3 / 2.53</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9.92 / 1.28</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13.5 / 6.46</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950401946"/>
                  </a:ext>
                </a:extLst>
              </a:tr>
              <a:tr h="359500">
                <a:tc>
                  <a:txBody>
                    <a:bodyPr/>
                    <a:lstStyle/>
                    <a:p>
                      <a:pPr algn="l" fontAlgn="ctr"/>
                      <a:r>
                        <a:rPr lang="fr-FR" sz="900" b="1" i="0" u="none" strike="noStrike" dirty="0">
                          <a:effectLst/>
                          <a:latin typeface="Times New Roman" panose="02020603050405020304" pitchFamily="18" charset="0"/>
                          <a:cs typeface="Times New Roman" panose="02020603050405020304" pitchFamily="18" charset="0"/>
                        </a:rPr>
                        <a:t>CM </a:t>
                      </a:r>
                      <a:r>
                        <a:rPr lang="fr-FR" sz="900" b="1" i="0" u="none" strike="noStrike" dirty="0" err="1">
                          <a:effectLst/>
                          <a:latin typeface="Times New Roman" panose="02020603050405020304" pitchFamily="18" charset="0"/>
                          <a:cs typeface="Times New Roman" panose="02020603050405020304" pitchFamily="18" charset="0"/>
                        </a:rPr>
                        <a:t>energy</a:t>
                      </a:r>
                      <a:r>
                        <a:rPr lang="fr-FR" sz="900" b="1" i="0" u="none" strike="noStrike" dirty="0">
                          <a:effectLst/>
                          <a:latin typeface="Times New Roman" panose="02020603050405020304" pitchFamily="18" charset="0"/>
                          <a:cs typeface="Times New Roman" panose="02020603050405020304" pitchFamily="18" charset="0"/>
                        </a:rPr>
                        <a:t> spread (w/o </a:t>
                      </a:r>
                      <a:r>
                        <a:rPr lang="fr-FR" sz="900" b="1" i="0" u="none" strike="noStrike" dirty="0" err="1">
                          <a:effectLst/>
                          <a:latin typeface="Times New Roman" panose="02020603050405020304" pitchFamily="18" charset="0"/>
                          <a:cs typeface="Times New Roman" panose="02020603050405020304" pitchFamily="18" charset="0"/>
                        </a:rPr>
                        <a:t>crab</a:t>
                      </a:r>
                      <a:r>
                        <a:rPr lang="fr-FR" sz="900" b="1" i="0" u="none" strike="noStrike" dirty="0">
                          <a:effectLst/>
                          <a:latin typeface="Times New Roman" panose="02020603050405020304" pitchFamily="18" charset="0"/>
                          <a:cs typeface="Times New Roman" panose="02020603050405020304" pitchFamily="18" charset="0"/>
                        </a:rPr>
                        <a:t> </a:t>
                      </a:r>
                      <a:r>
                        <a:rPr lang="fr-FR" sz="900" b="1" i="0" u="none" strike="noStrike" dirty="0" err="1">
                          <a:effectLst/>
                          <a:latin typeface="Times New Roman" panose="02020603050405020304" pitchFamily="18" charset="0"/>
                          <a:cs typeface="Times New Roman" panose="02020603050405020304" pitchFamily="18" charset="0"/>
                        </a:rPr>
                        <a:t>cavity</a:t>
                      </a:r>
                      <a:r>
                        <a:rPr lang="fr-FR" sz="900" b="1" i="0" u="none" strike="noStrike" dirty="0">
                          <a:effectLst/>
                          <a:latin typeface="Times New Roman" panose="02020603050405020304" pitchFamily="18" charset="0"/>
                          <a:cs typeface="Times New Roman" panose="02020603050405020304" pitchFamily="18" charset="0"/>
                        </a:rPr>
                        <a:t>)</a:t>
                      </a: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MeV </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180.38 / 182.85</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80.12 / 80.33</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17.11 / 26.61</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16.31 / 26.18</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76.65 / 75.52</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18.15 / 10.66</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9.12 / 9.66</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8.61 / 7.31</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330030552"/>
                  </a:ext>
                </a:extLst>
              </a:tr>
            </a:tbl>
          </a:graphicData>
        </a:graphic>
      </p:graphicFrame>
      <p:sp>
        <p:nvSpPr>
          <p:cNvPr id="6" name="TextBox 19">
            <a:extLst>
              <a:ext uri="{FF2B5EF4-FFF2-40B4-BE49-F238E27FC236}">
                <a16:creationId xmlns:a16="http://schemas.microsoft.com/office/drawing/2014/main" id="{0BCCE2D5-DE17-7A7C-9252-1CA70612561D}"/>
              </a:ext>
            </a:extLst>
          </p:cNvPr>
          <p:cNvSpPr txBox="1"/>
          <p:nvPr/>
        </p:nvSpPr>
        <p:spPr>
          <a:xfrm>
            <a:off x="562886" y="1029238"/>
            <a:ext cx="7308172" cy="338084"/>
          </a:xfrm>
          <a:prstGeom prst="rect">
            <a:avLst/>
          </a:prstGeom>
          <a:noFill/>
        </p:spPr>
        <p:txBody>
          <a:bodyPr wrap="square">
            <a:spAutoFit/>
          </a:bodyPr>
          <a:lstStyle/>
          <a:p>
            <a:pPr marL="285750" indent="-285750">
              <a:buClr>
                <a:schemeClr val="accent2">
                  <a:lumMod val="60000"/>
                  <a:lumOff val="40000"/>
                </a:schemeClr>
              </a:buClr>
              <a:buSzPct val="130000"/>
              <a:buFont typeface="Wingdings" pitchFamily="2" charset="2"/>
              <a:buChar char="Ø"/>
            </a:pPr>
            <a:r>
              <a:rPr lang="en-US" sz="1598" b="1" dirty="0">
                <a:solidFill>
                  <a:srgbClr val="002060"/>
                </a:solidFill>
                <a:latin typeface="Arial" panose="020B0604020202020204" pitchFamily="34" charset="0"/>
                <a:cs typeface="Arial" panose="020B0604020202020204" pitchFamily="34" charset="0"/>
              </a:rPr>
              <a:t>FCC-</a:t>
            </a:r>
            <a:r>
              <a:rPr lang="en-US" sz="1598" b="1" dirty="0" err="1">
                <a:solidFill>
                  <a:srgbClr val="002060"/>
                </a:solidFill>
                <a:latin typeface="Arial" panose="020B0604020202020204" pitchFamily="34" charset="0"/>
                <a:cs typeface="Arial" panose="020B0604020202020204" pitchFamily="34" charset="0"/>
              </a:rPr>
              <a:t>ee</a:t>
            </a:r>
            <a:r>
              <a:rPr lang="en-US" sz="1598" b="1" dirty="0">
                <a:solidFill>
                  <a:srgbClr val="002060"/>
                </a:solidFill>
                <a:latin typeface="Arial" panose="020B0604020202020204" pitchFamily="34" charset="0"/>
                <a:cs typeface="Arial" panose="020B0604020202020204" pitchFamily="34" charset="0"/>
              </a:rPr>
              <a:t> GHC </a:t>
            </a:r>
            <a:r>
              <a:rPr lang="en-US" sz="1598" b="1" dirty="0" err="1">
                <a:solidFill>
                  <a:srgbClr val="002060"/>
                </a:solidFill>
                <a:latin typeface="Arial" panose="020B0604020202020204" pitchFamily="34" charset="0"/>
                <a:cs typeface="Arial" panose="020B0604020202020204" pitchFamily="34" charset="0"/>
              </a:rPr>
              <a:t>Monochrom</a:t>
            </a:r>
            <a:r>
              <a:rPr lang="en-US" sz="1598" b="1" dirty="0">
                <a:solidFill>
                  <a:srgbClr val="002060"/>
                </a:solidFill>
                <a:latin typeface="Arial" panose="020B0604020202020204" pitchFamily="34" charset="0"/>
                <a:cs typeface="Arial" panose="020B0604020202020204" pitchFamily="34" charset="0"/>
              </a:rPr>
              <a:t> Optics based on Z mode lattice</a:t>
            </a:r>
            <a:endParaRPr lang="en-US" sz="1598" b="1" dirty="0"/>
          </a:p>
        </p:txBody>
      </p:sp>
      <p:sp>
        <p:nvSpPr>
          <p:cNvPr id="7" name="TextBox 19">
            <a:extLst>
              <a:ext uri="{FF2B5EF4-FFF2-40B4-BE49-F238E27FC236}">
                <a16:creationId xmlns:a16="http://schemas.microsoft.com/office/drawing/2014/main" id="{D7449E2D-F3BA-EDD5-7F6B-7777628EAC8F}"/>
              </a:ext>
            </a:extLst>
          </p:cNvPr>
          <p:cNvSpPr txBox="1"/>
          <p:nvPr/>
        </p:nvSpPr>
        <p:spPr>
          <a:xfrm>
            <a:off x="562886" y="3345001"/>
            <a:ext cx="7308172" cy="338084"/>
          </a:xfrm>
          <a:prstGeom prst="rect">
            <a:avLst/>
          </a:prstGeom>
          <a:noFill/>
        </p:spPr>
        <p:txBody>
          <a:bodyPr wrap="square">
            <a:spAutoFit/>
          </a:bodyPr>
          <a:lstStyle/>
          <a:p>
            <a:pPr marL="285750" indent="-285750">
              <a:buClr>
                <a:schemeClr val="accent2">
                  <a:lumMod val="60000"/>
                  <a:lumOff val="40000"/>
                </a:schemeClr>
              </a:buClr>
              <a:buSzPct val="130000"/>
              <a:buFont typeface="Wingdings" pitchFamily="2" charset="2"/>
              <a:buChar char="Ø"/>
            </a:pPr>
            <a:r>
              <a:rPr lang="en-US" sz="1598" b="1" dirty="0">
                <a:solidFill>
                  <a:srgbClr val="002060"/>
                </a:solidFill>
                <a:latin typeface="Arial" panose="020B0604020202020204" pitchFamily="34" charset="0"/>
                <a:cs typeface="Arial" panose="020B0604020202020204" pitchFamily="34" charset="0"/>
              </a:rPr>
              <a:t>FCC-</a:t>
            </a:r>
            <a:r>
              <a:rPr lang="en-US" sz="1598" b="1" dirty="0" err="1">
                <a:solidFill>
                  <a:srgbClr val="002060"/>
                </a:solidFill>
                <a:latin typeface="Arial" panose="020B0604020202020204" pitchFamily="34" charset="0"/>
                <a:cs typeface="Arial" panose="020B0604020202020204" pitchFamily="34" charset="0"/>
              </a:rPr>
              <a:t>ee</a:t>
            </a:r>
            <a:r>
              <a:rPr lang="en-US" sz="1598" b="1" dirty="0">
                <a:solidFill>
                  <a:srgbClr val="002060"/>
                </a:solidFill>
                <a:latin typeface="Arial" panose="020B0604020202020204" pitchFamily="34" charset="0"/>
                <a:cs typeface="Arial" panose="020B0604020202020204" pitchFamily="34" charset="0"/>
              </a:rPr>
              <a:t> GHC </a:t>
            </a:r>
            <a:r>
              <a:rPr lang="en-US" sz="1598" b="1" dirty="0" err="1">
                <a:solidFill>
                  <a:srgbClr val="002060"/>
                </a:solidFill>
                <a:latin typeface="Arial" panose="020B0604020202020204" pitchFamily="34" charset="0"/>
                <a:cs typeface="Arial" panose="020B0604020202020204" pitchFamily="34" charset="0"/>
              </a:rPr>
              <a:t>Monochrom</a:t>
            </a:r>
            <a:r>
              <a:rPr lang="en-US" sz="1598" b="1" dirty="0">
                <a:solidFill>
                  <a:srgbClr val="002060"/>
                </a:solidFill>
                <a:latin typeface="Arial" panose="020B0604020202020204" pitchFamily="34" charset="0"/>
                <a:cs typeface="Arial" panose="020B0604020202020204" pitchFamily="34" charset="0"/>
              </a:rPr>
              <a:t> Optics based on ttbar mode lattice</a:t>
            </a:r>
            <a:endParaRPr lang="en-US" sz="1598" b="1" dirty="0"/>
          </a:p>
        </p:txBody>
      </p:sp>
      <p:graphicFrame>
        <p:nvGraphicFramePr>
          <p:cNvPr id="15" name="表格 14">
            <a:extLst>
              <a:ext uri="{FF2B5EF4-FFF2-40B4-BE49-F238E27FC236}">
                <a16:creationId xmlns:a16="http://schemas.microsoft.com/office/drawing/2014/main" id="{6731A8FD-2611-2DA5-ACB2-778FAB003F0B}"/>
              </a:ext>
            </a:extLst>
          </p:cNvPr>
          <p:cNvGraphicFramePr>
            <a:graphicFrameLocks noGrp="1"/>
          </p:cNvGraphicFramePr>
          <p:nvPr>
            <p:extLst>
              <p:ext uri="{D42A27DB-BD31-4B8C-83A1-F6EECF244321}">
                <p14:modId xmlns:p14="http://schemas.microsoft.com/office/powerpoint/2010/main" val="3326314500"/>
              </p:ext>
            </p:extLst>
          </p:nvPr>
        </p:nvGraphicFramePr>
        <p:xfrm>
          <a:off x="574368" y="3822748"/>
          <a:ext cx="11066693" cy="1504823"/>
        </p:xfrm>
        <a:graphic>
          <a:graphicData uri="http://schemas.openxmlformats.org/drawingml/2006/table">
            <a:tbl>
              <a:tblPr firstRow="1" firstCol="1">
                <a:tableStyleId>{5C22544A-7EE6-4342-B048-85BDC9FD1C3A}</a:tableStyleId>
              </a:tblPr>
              <a:tblGrid>
                <a:gridCol w="1798317">
                  <a:extLst>
                    <a:ext uri="{9D8B030D-6E8A-4147-A177-3AD203B41FA5}">
                      <a16:colId xmlns:a16="http://schemas.microsoft.com/office/drawing/2014/main" val="3156090339"/>
                    </a:ext>
                  </a:extLst>
                </a:gridCol>
                <a:gridCol w="640376">
                  <a:extLst>
                    <a:ext uri="{9D8B030D-6E8A-4147-A177-3AD203B41FA5}">
                      <a16:colId xmlns:a16="http://schemas.microsoft.com/office/drawing/2014/main" val="1145716070"/>
                    </a:ext>
                  </a:extLst>
                </a:gridCol>
                <a:gridCol w="1078500">
                  <a:extLst>
                    <a:ext uri="{9D8B030D-6E8A-4147-A177-3AD203B41FA5}">
                      <a16:colId xmlns:a16="http://schemas.microsoft.com/office/drawing/2014/main" val="3383661642"/>
                    </a:ext>
                  </a:extLst>
                </a:gridCol>
                <a:gridCol w="1078500">
                  <a:extLst>
                    <a:ext uri="{9D8B030D-6E8A-4147-A177-3AD203B41FA5}">
                      <a16:colId xmlns:a16="http://schemas.microsoft.com/office/drawing/2014/main" val="3894396617"/>
                    </a:ext>
                  </a:extLst>
                </a:gridCol>
                <a:gridCol w="1078500">
                  <a:extLst>
                    <a:ext uri="{9D8B030D-6E8A-4147-A177-3AD203B41FA5}">
                      <a16:colId xmlns:a16="http://schemas.microsoft.com/office/drawing/2014/main" val="34703768"/>
                    </a:ext>
                  </a:extLst>
                </a:gridCol>
                <a:gridCol w="1078500">
                  <a:extLst>
                    <a:ext uri="{9D8B030D-6E8A-4147-A177-3AD203B41FA5}">
                      <a16:colId xmlns:a16="http://schemas.microsoft.com/office/drawing/2014/main" val="419393546"/>
                    </a:ext>
                  </a:extLst>
                </a:gridCol>
                <a:gridCol w="1078500">
                  <a:extLst>
                    <a:ext uri="{9D8B030D-6E8A-4147-A177-3AD203B41FA5}">
                      <a16:colId xmlns:a16="http://schemas.microsoft.com/office/drawing/2014/main" val="2683820487"/>
                    </a:ext>
                  </a:extLst>
                </a:gridCol>
                <a:gridCol w="1078500">
                  <a:extLst>
                    <a:ext uri="{9D8B030D-6E8A-4147-A177-3AD203B41FA5}">
                      <a16:colId xmlns:a16="http://schemas.microsoft.com/office/drawing/2014/main" val="2334571400"/>
                    </a:ext>
                  </a:extLst>
                </a:gridCol>
                <a:gridCol w="1078500">
                  <a:extLst>
                    <a:ext uri="{9D8B030D-6E8A-4147-A177-3AD203B41FA5}">
                      <a16:colId xmlns:a16="http://schemas.microsoft.com/office/drawing/2014/main" val="4273292407"/>
                    </a:ext>
                  </a:extLst>
                </a:gridCol>
                <a:gridCol w="1078500">
                  <a:extLst>
                    <a:ext uri="{9D8B030D-6E8A-4147-A177-3AD203B41FA5}">
                      <a16:colId xmlns:a16="http://schemas.microsoft.com/office/drawing/2014/main" val="4184169078"/>
                    </a:ext>
                  </a:extLst>
                </a:gridCol>
              </a:tblGrid>
              <a:tr h="785823">
                <a:tc>
                  <a:txBody>
                    <a:bodyPr/>
                    <a:lstStyle/>
                    <a:p>
                      <a:pPr algn="l" fontAlgn="ctr"/>
                      <a:r>
                        <a:rPr lang="fr-FR" sz="1000" u="none" strike="noStrike" dirty="0" err="1">
                          <a:effectLst/>
                          <a:latin typeface="Times New Roman" panose="02020603050405020304" pitchFamily="18" charset="0"/>
                          <a:cs typeface="Times New Roman" panose="02020603050405020304" pitchFamily="18" charset="0"/>
                        </a:rPr>
                        <a:t>Parameters</a:t>
                      </a:r>
                      <a:endParaRPr lang="fr-FR"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000" u="none" strike="noStrike" dirty="0" err="1">
                          <a:effectLst/>
                          <a:latin typeface="Times New Roman" panose="02020603050405020304" pitchFamily="18" charset="0"/>
                          <a:cs typeface="Times New Roman" panose="02020603050405020304" pitchFamily="18" charset="0"/>
                        </a:rPr>
                        <a:t>Units</a:t>
                      </a:r>
                      <a:endParaRPr lang="fr-FR" sz="10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000" u="none" strike="noStrike" dirty="0">
                          <a:effectLst/>
                          <a:latin typeface="Times New Roman" panose="02020603050405020304" pitchFamily="18" charset="0"/>
                          <a:cs typeface="Times New Roman" panose="02020603050405020304" pitchFamily="18" charset="0"/>
                        </a:rPr>
                        <a:t>Standard</a:t>
                      </a:r>
                      <a:endParaRPr lang="fr-FR" sz="10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000" u="none" strike="noStrike" dirty="0">
                          <a:effectLst/>
                          <a:latin typeface="Times New Roman" panose="02020603050405020304" pitchFamily="18" charset="0"/>
                          <a:cs typeface="Times New Roman" panose="02020603050405020304" pitchFamily="18" charset="0"/>
                        </a:rPr>
                        <a:t>Standard_625</a:t>
                      </a:r>
                      <a:endParaRPr lang="fr-FR" sz="10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000" b="1" i="0" u="none" strike="noStrike" dirty="0">
                          <a:effectLst/>
                          <a:latin typeface="Times New Roman" panose="02020603050405020304" pitchFamily="18" charset="0"/>
                          <a:cs typeface="Times New Roman" panose="02020603050405020304" pitchFamily="18" charset="0"/>
                        </a:rPr>
                        <a:t>Monochrom_h_4ip</a:t>
                      </a:r>
                    </a:p>
                  </a:txBody>
                  <a:tcPr marL="2075" marR="2075" marT="2075" marB="0" anchor="ctr"/>
                </a:tc>
                <a:tc>
                  <a:txBody>
                    <a:bodyPr/>
                    <a:lstStyle/>
                    <a:p>
                      <a:pPr algn="ctr" fontAlgn="ctr"/>
                      <a:r>
                        <a:rPr lang="fr-FR" altLang="zh-CN" sz="1000" b="1" i="0" u="none" strike="noStrike" dirty="0">
                          <a:effectLst/>
                          <a:latin typeface="Times New Roman" panose="02020603050405020304" pitchFamily="18" charset="0"/>
                          <a:cs typeface="Times New Roman" panose="02020603050405020304" pitchFamily="18" charset="0"/>
                        </a:rPr>
                        <a:t>Monochrom_h_2ip</a:t>
                      </a:r>
                    </a:p>
                  </a:txBody>
                  <a:tcPr marL="2075" marR="2075" marT="2075" marB="0" anchor="ctr"/>
                </a:tc>
                <a:tc>
                  <a:txBody>
                    <a:bodyPr/>
                    <a:lstStyle/>
                    <a:p>
                      <a:pPr algn="ctr" fontAlgn="ctr"/>
                      <a:r>
                        <a:rPr lang="fr-FR" altLang="zh-CN" sz="1000" b="1" i="0" u="none" strike="noStrike" dirty="0">
                          <a:effectLst/>
                          <a:latin typeface="Times New Roman" panose="02020603050405020304" pitchFamily="18" charset="0"/>
                          <a:cs typeface="Times New Roman" panose="02020603050405020304" pitchFamily="18" charset="0"/>
                        </a:rPr>
                        <a:t>Monochrom_h_d0</a:t>
                      </a:r>
                    </a:p>
                  </a:txBody>
                  <a:tcPr marL="2075" marR="2075" marT="2075" marB="0" anchor="ctr"/>
                </a:tc>
                <a:tc>
                  <a:txBody>
                    <a:bodyPr/>
                    <a:lstStyle/>
                    <a:p>
                      <a:pPr algn="ctr" fontAlgn="ctr"/>
                      <a:r>
                        <a:rPr lang="fr-FR" altLang="zh-CN" sz="1000" b="1" i="0" u="none" strike="noStrike" dirty="0">
                          <a:effectLst/>
                          <a:latin typeface="Times New Roman" panose="02020603050405020304" pitchFamily="18" charset="0"/>
                          <a:cs typeface="Times New Roman" panose="02020603050405020304" pitchFamily="18" charset="0"/>
                        </a:rPr>
                        <a:t>Monochrom_v_1</a:t>
                      </a:r>
                    </a:p>
                  </a:txBody>
                  <a:tcPr marL="2075" marR="2075" marT="2075" marB="0" anchor="ctr"/>
                </a:tc>
                <a:tc>
                  <a:txBody>
                    <a:bodyPr/>
                    <a:lstStyle/>
                    <a:p>
                      <a:pPr algn="ctr" fontAlgn="ctr"/>
                      <a:r>
                        <a:rPr lang="fr-FR" altLang="zh-CN" sz="1000" b="1" i="0" u="none" strike="noStrike" dirty="0">
                          <a:effectLst/>
                          <a:latin typeface="Times New Roman" panose="02020603050405020304" pitchFamily="18" charset="0"/>
                          <a:cs typeface="Times New Roman" panose="02020603050405020304" pitchFamily="18" charset="0"/>
                        </a:rPr>
                        <a:t>Monochrom_v_2</a:t>
                      </a:r>
                    </a:p>
                  </a:txBody>
                  <a:tcPr marL="2075" marR="2075" marT="2075" marB="0" anchor="ctr"/>
                </a:tc>
                <a:tc>
                  <a:txBody>
                    <a:bodyPr/>
                    <a:lstStyle/>
                    <a:p>
                      <a:pPr algn="ctr" fontAlgn="ctr"/>
                      <a:r>
                        <a:rPr lang="fr-FR" altLang="zh-CN" sz="1000" b="1" i="0" u="none" strike="noStrike" dirty="0" err="1">
                          <a:effectLst/>
                          <a:latin typeface="Times New Roman" panose="02020603050405020304" pitchFamily="18" charset="0"/>
                          <a:cs typeface="Times New Roman" panose="02020603050405020304" pitchFamily="18" charset="0"/>
                        </a:rPr>
                        <a:t>Monochrom_mix</a:t>
                      </a:r>
                      <a:endParaRPr lang="fr-FR" altLang="zh-CN" sz="10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extLst>
                  <a:ext uri="{0D108BD9-81ED-4DB2-BD59-A6C34878D82A}">
                    <a16:rowId xmlns:a16="http://schemas.microsoft.com/office/drawing/2014/main" val="3882935187"/>
                  </a:ext>
                </a:extLst>
              </a:tr>
              <a:tr h="359500">
                <a:tc>
                  <a:txBody>
                    <a:bodyPr/>
                    <a:lstStyle/>
                    <a:p>
                      <a:pPr marL="0" marR="0" lvl="0" indent="0" algn="l" defTabSz="915314" rtl="0" eaLnBrk="1" fontAlgn="ctr" latinLnBrk="0" hangingPunct="1">
                        <a:lnSpc>
                          <a:spcPct val="100000"/>
                        </a:lnSpc>
                        <a:spcBef>
                          <a:spcPts val="0"/>
                        </a:spcBef>
                        <a:spcAft>
                          <a:spcPts val="0"/>
                        </a:spcAft>
                        <a:buClrTx/>
                        <a:buSzTx/>
                        <a:buFontTx/>
                        <a:buNone/>
                        <a:tabLst/>
                        <a:defRPr/>
                      </a:pPr>
                      <a:r>
                        <a:rPr lang="fr-FR" altLang="zh-CN" sz="900" u="none" strike="noStrike" dirty="0" err="1">
                          <a:effectLst/>
                          <a:latin typeface="Times New Roman" panose="02020603050405020304" pitchFamily="18" charset="0"/>
                          <a:cs typeface="Times New Roman" panose="02020603050405020304" pitchFamily="18" charset="0"/>
                        </a:rPr>
                        <a:t>Luminosity</a:t>
                      </a:r>
                      <a:r>
                        <a:rPr lang="fr-FR" altLang="zh-CN" sz="900" u="none" strike="noStrike" dirty="0">
                          <a:effectLst/>
                          <a:latin typeface="Times New Roman" panose="02020603050405020304" pitchFamily="18" charset="0"/>
                          <a:cs typeface="Times New Roman" panose="02020603050405020304" pitchFamily="18" charset="0"/>
                        </a:rPr>
                        <a:t> (w/o </a:t>
                      </a:r>
                      <a:r>
                        <a:rPr lang="fr-FR" altLang="zh-CN" sz="900" u="none" strike="noStrike" dirty="0" err="1">
                          <a:effectLst/>
                          <a:latin typeface="Times New Roman" panose="02020603050405020304" pitchFamily="18" charset="0"/>
                          <a:cs typeface="Times New Roman" panose="02020603050405020304" pitchFamily="18" charset="0"/>
                        </a:rPr>
                        <a:t>crab</a:t>
                      </a:r>
                      <a:r>
                        <a:rPr lang="fr-FR" altLang="zh-CN" sz="900" u="none" strike="noStrike" dirty="0">
                          <a:effectLst/>
                          <a:latin typeface="Times New Roman" panose="02020603050405020304" pitchFamily="18" charset="0"/>
                          <a:cs typeface="Times New Roman" panose="02020603050405020304" pitchFamily="18" charset="0"/>
                        </a:rPr>
                        <a:t> </a:t>
                      </a:r>
                      <a:r>
                        <a:rPr lang="fr-FR" altLang="zh-CN" sz="900" u="none" strike="noStrike" dirty="0" err="1">
                          <a:effectLst/>
                          <a:latin typeface="Times New Roman" panose="02020603050405020304" pitchFamily="18" charset="0"/>
                          <a:cs typeface="Times New Roman" panose="02020603050405020304" pitchFamily="18" charset="0"/>
                        </a:rPr>
                        <a:t>cavity</a:t>
                      </a:r>
                      <a:r>
                        <a:rPr lang="fr-FR" altLang="zh-CN" sz="900" u="none" strike="noStrike" dirty="0">
                          <a:effectLst/>
                          <a:latin typeface="Times New Roman" panose="02020603050405020304" pitchFamily="18" charset="0"/>
                          <a:cs typeface="Times New Roman" panose="02020603050405020304" pitchFamily="18" charset="0"/>
                        </a:rPr>
                        <a:t>)</a:t>
                      </a:r>
                      <a:endParaRPr lang="fr-FR" altLang="zh-CN" sz="900" b="1" i="0" u="none" strike="noStrike" dirty="0">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altLang="zh-CN" sz="900" u="none" strike="noStrike" dirty="0">
                          <a:solidFill>
                            <a:schemeClr val="bg1"/>
                          </a:solidFill>
                          <a:effectLst/>
                          <a:latin typeface="Times New Roman" panose="02020603050405020304" pitchFamily="18" charset="0"/>
                          <a:cs typeface="Times New Roman" panose="02020603050405020304" pitchFamily="18" charset="0"/>
                        </a:rPr>
                        <a:t>10</a:t>
                      </a:r>
                      <a:r>
                        <a:rPr lang="fr-FR" altLang="zh-CN" sz="900" u="none" strike="noStrike" baseline="30000" dirty="0">
                          <a:solidFill>
                            <a:schemeClr val="bg1"/>
                          </a:solidFill>
                          <a:effectLst/>
                          <a:latin typeface="Times New Roman" panose="02020603050405020304" pitchFamily="18" charset="0"/>
                          <a:cs typeface="Times New Roman" panose="02020603050405020304" pitchFamily="18" charset="0"/>
                        </a:rPr>
                        <a:t>34</a:t>
                      </a:r>
                      <a:r>
                        <a:rPr lang="fr-FR" altLang="zh-CN" sz="900" u="none" strike="noStrike" dirty="0">
                          <a:solidFill>
                            <a:schemeClr val="bg1"/>
                          </a:solidFill>
                          <a:effectLst/>
                          <a:latin typeface="Times New Roman" panose="02020603050405020304" pitchFamily="18" charset="0"/>
                          <a:cs typeface="Times New Roman" panose="02020603050405020304" pitchFamily="18" charset="0"/>
                        </a:rPr>
                        <a:t>cm</a:t>
                      </a:r>
                      <a:r>
                        <a:rPr lang="fr-FR" altLang="zh-CN" sz="900" u="none" strike="noStrike" baseline="30000" dirty="0">
                          <a:solidFill>
                            <a:schemeClr val="bg1"/>
                          </a:solidFill>
                          <a:effectLst/>
                          <a:latin typeface="Times New Roman" panose="02020603050405020304" pitchFamily="18" charset="0"/>
                          <a:cs typeface="Times New Roman" panose="02020603050405020304" pitchFamily="18" charset="0"/>
                        </a:rPr>
                        <a:t>-2</a:t>
                      </a:r>
                      <a:r>
                        <a:rPr lang="fr-FR" altLang="zh-CN" sz="900" u="none" strike="noStrike" dirty="0">
                          <a:solidFill>
                            <a:schemeClr val="bg1"/>
                          </a:solidFill>
                          <a:effectLst/>
                          <a:latin typeface="Times New Roman" panose="02020603050405020304" pitchFamily="18" charset="0"/>
                          <a:cs typeface="Times New Roman" panose="02020603050405020304" pitchFamily="18" charset="0"/>
                        </a:rPr>
                        <a:t> s</a:t>
                      </a:r>
                      <a:r>
                        <a:rPr lang="fr-FR" altLang="zh-CN" sz="900" u="none" strike="noStrike" baseline="30000" dirty="0">
                          <a:solidFill>
                            <a:schemeClr val="bg1"/>
                          </a:solidFill>
                          <a:effectLst/>
                          <a:latin typeface="Times New Roman" panose="02020603050405020304" pitchFamily="18" charset="0"/>
                          <a:cs typeface="Times New Roman" panose="02020603050405020304" pitchFamily="18" charset="0"/>
                        </a:rPr>
                        <a:t>-1</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1.83 / 1.52</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399 / 122</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33.7 / 29.4</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45.3 / 40.6</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210 / 91.2</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21.2 / 2.98</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9.08 / 1.45</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14.8 / 6.43</a:t>
                      </a:r>
                      <a:endParaRPr lang="en-US" altLang="zh-CN"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950401946"/>
                  </a:ext>
                </a:extLst>
              </a:tr>
              <a:tr h="359500">
                <a:tc>
                  <a:txBody>
                    <a:bodyPr/>
                    <a:lstStyle/>
                    <a:p>
                      <a:pPr algn="l" fontAlgn="ctr"/>
                      <a:r>
                        <a:rPr lang="fr-FR" sz="900" b="1" i="0" u="none" strike="noStrike" dirty="0">
                          <a:effectLst/>
                          <a:latin typeface="Times New Roman" panose="02020603050405020304" pitchFamily="18" charset="0"/>
                          <a:cs typeface="Times New Roman" panose="02020603050405020304" pitchFamily="18" charset="0"/>
                        </a:rPr>
                        <a:t>CM </a:t>
                      </a:r>
                      <a:r>
                        <a:rPr lang="fr-FR" sz="900" b="1" i="0" u="none" strike="noStrike" dirty="0" err="1">
                          <a:effectLst/>
                          <a:latin typeface="Times New Roman" panose="02020603050405020304" pitchFamily="18" charset="0"/>
                          <a:cs typeface="Times New Roman" panose="02020603050405020304" pitchFamily="18" charset="0"/>
                        </a:rPr>
                        <a:t>energy</a:t>
                      </a:r>
                      <a:r>
                        <a:rPr lang="fr-FR" sz="900" b="1" i="0" u="none" strike="noStrike" dirty="0">
                          <a:effectLst/>
                          <a:latin typeface="Times New Roman" panose="02020603050405020304" pitchFamily="18" charset="0"/>
                          <a:cs typeface="Times New Roman" panose="02020603050405020304" pitchFamily="18" charset="0"/>
                        </a:rPr>
                        <a:t> spread (w/o </a:t>
                      </a:r>
                      <a:r>
                        <a:rPr lang="fr-FR" sz="900" b="1" i="0" u="none" strike="noStrike" dirty="0" err="1">
                          <a:effectLst/>
                          <a:latin typeface="Times New Roman" panose="02020603050405020304" pitchFamily="18" charset="0"/>
                          <a:cs typeface="Times New Roman" panose="02020603050405020304" pitchFamily="18" charset="0"/>
                        </a:rPr>
                        <a:t>crab</a:t>
                      </a:r>
                      <a:r>
                        <a:rPr lang="fr-FR" sz="900" b="1" i="0" u="none" strike="noStrike" dirty="0">
                          <a:effectLst/>
                          <a:latin typeface="Times New Roman" panose="02020603050405020304" pitchFamily="18" charset="0"/>
                          <a:cs typeface="Times New Roman" panose="02020603050405020304" pitchFamily="18" charset="0"/>
                        </a:rPr>
                        <a:t> </a:t>
                      </a:r>
                      <a:r>
                        <a:rPr lang="fr-FR" sz="900" b="1" i="0" u="none" strike="noStrike" dirty="0" err="1">
                          <a:effectLst/>
                          <a:latin typeface="Times New Roman" panose="02020603050405020304" pitchFamily="18" charset="0"/>
                          <a:cs typeface="Times New Roman" panose="02020603050405020304" pitchFamily="18" charset="0"/>
                        </a:rPr>
                        <a:t>cavity</a:t>
                      </a:r>
                      <a:r>
                        <a:rPr lang="fr-FR" sz="900" b="1" i="0" u="none" strike="noStrike" dirty="0">
                          <a:effectLst/>
                          <a:latin typeface="Times New Roman" panose="02020603050405020304" pitchFamily="18" charset="0"/>
                          <a:cs typeface="Times New Roman" panose="02020603050405020304" pitchFamily="18" charset="0"/>
                        </a:rPr>
                        <a:t>)</a:t>
                      </a:r>
                    </a:p>
                  </a:txBody>
                  <a:tcPr marL="2075" marR="2075" marT="2075" marB="0" anchor="ctr"/>
                </a:tc>
                <a:tc>
                  <a:txBody>
                    <a:bodyPr/>
                    <a:lstStyle/>
                    <a:p>
                      <a:pPr algn="ctr" fontAlgn="ctr"/>
                      <a:r>
                        <a:rPr lang="fr-FR" sz="900" u="none" strike="noStrike" dirty="0">
                          <a:solidFill>
                            <a:schemeClr val="bg1"/>
                          </a:solidFill>
                          <a:effectLst/>
                          <a:latin typeface="Times New Roman" panose="02020603050405020304" pitchFamily="18" charset="0"/>
                          <a:cs typeface="Times New Roman" panose="02020603050405020304" pitchFamily="18" charset="0"/>
                        </a:rPr>
                        <a:t>MeV </a:t>
                      </a:r>
                      <a:endParaRPr lang="fr-FR" sz="9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2075" marR="2075" marT="2075" marB="0" anchor="ctr">
                    <a:solidFill>
                      <a:srgbClr val="2B7CA0"/>
                    </a:solidFill>
                  </a:tcP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547.02 / 542.7</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75.94 / 76.65</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1</a:t>
                      </a:r>
                      <a:r>
                        <a:rPr lang="en-US" altLang="zh-CN" sz="1200" u="none" strike="noStrike" dirty="0">
                          <a:effectLst/>
                          <a:latin typeface="Times New Roman" panose="02020603050405020304" pitchFamily="18" charset="0"/>
                          <a:cs typeface="Times New Roman" panose="02020603050405020304" pitchFamily="18" charset="0"/>
                        </a:rPr>
                        <a:t>5.86</a:t>
                      </a:r>
                      <a:r>
                        <a:rPr lang="fr-FR" sz="1200" u="none" strike="noStrike" dirty="0">
                          <a:effectLst/>
                          <a:latin typeface="Times New Roman" panose="02020603050405020304" pitchFamily="18" charset="0"/>
                          <a:cs typeface="Times New Roman" panose="02020603050405020304" pitchFamily="18" charset="0"/>
                        </a:rPr>
                        <a:t> / 25.</a:t>
                      </a:r>
                      <a:r>
                        <a:rPr lang="en-US" altLang="zh-CN" sz="1200" u="none" strike="noStrike" dirty="0">
                          <a:effectLst/>
                          <a:latin typeface="Times New Roman" panose="02020603050405020304" pitchFamily="18" charset="0"/>
                          <a:cs typeface="Times New Roman" panose="02020603050405020304" pitchFamily="18" charset="0"/>
                        </a:rPr>
                        <a:t>88</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en-US" altLang="zh-CN" sz="1200" u="none" strike="noStrike" dirty="0">
                          <a:effectLst/>
                          <a:latin typeface="Times New Roman" panose="02020603050405020304" pitchFamily="18" charset="0"/>
                          <a:cs typeface="Times New Roman" panose="02020603050405020304" pitchFamily="18" charset="0"/>
                        </a:rPr>
                        <a:t>15.32</a:t>
                      </a:r>
                      <a:r>
                        <a:rPr lang="fr-FR" sz="1200" u="none" strike="noStrike" dirty="0">
                          <a:effectLst/>
                          <a:latin typeface="Times New Roman" panose="02020603050405020304" pitchFamily="18" charset="0"/>
                          <a:cs typeface="Times New Roman" panose="02020603050405020304" pitchFamily="18" charset="0"/>
                        </a:rPr>
                        <a:t> / </a:t>
                      </a:r>
                      <a:r>
                        <a:rPr lang="en-US" altLang="zh-CN" sz="1200" u="none" strike="noStrike" dirty="0">
                          <a:effectLst/>
                          <a:latin typeface="Times New Roman" panose="02020603050405020304" pitchFamily="18" charset="0"/>
                          <a:cs typeface="Times New Roman" panose="02020603050405020304" pitchFamily="18" charset="0"/>
                        </a:rPr>
                        <a:t>25.10</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6</a:t>
                      </a:r>
                      <a:r>
                        <a:rPr lang="en-US" altLang="zh-CN" sz="1200" u="none" strike="noStrike" dirty="0">
                          <a:effectLst/>
                          <a:latin typeface="Times New Roman" panose="02020603050405020304" pitchFamily="18" charset="0"/>
                          <a:cs typeface="Times New Roman" panose="02020603050405020304" pitchFamily="18" charset="0"/>
                        </a:rPr>
                        <a:t>3.43</a:t>
                      </a:r>
                      <a:r>
                        <a:rPr lang="fr-FR" sz="1200" u="none" strike="noStrike" dirty="0">
                          <a:effectLst/>
                          <a:latin typeface="Times New Roman" panose="02020603050405020304" pitchFamily="18" charset="0"/>
                          <a:cs typeface="Times New Roman" panose="02020603050405020304" pitchFamily="18" charset="0"/>
                        </a:rPr>
                        <a:t> / 64</a:t>
                      </a:r>
                      <a:r>
                        <a:rPr lang="en-US" sz="1200" u="none" strike="noStrike" dirty="0">
                          <a:effectLst/>
                          <a:latin typeface="Times New Roman" panose="02020603050405020304" pitchFamily="18" charset="0"/>
                          <a:cs typeface="Times New Roman" panose="02020603050405020304" pitchFamily="18" charset="0"/>
                        </a:rPr>
                        <a:t>.39</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9.10 / 4.94</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5.94 / 4.51</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tc>
                  <a:txBody>
                    <a:bodyPr/>
                    <a:lstStyle/>
                    <a:p>
                      <a:pPr algn="ctr" fontAlgn="ctr"/>
                      <a:r>
                        <a:rPr lang="fr-FR" sz="1200" u="none" strike="noStrike" dirty="0">
                          <a:effectLst/>
                          <a:latin typeface="Times New Roman" panose="02020603050405020304" pitchFamily="18" charset="0"/>
                          <a:cs typeface="Times New Roman" panose="02020603050405020304" pitchFamily="18" charset="0"/>
                        </a:rPr>
                        <a:t>7.64 / 6.36</a:t>
                      </a:r>
                      <a:endParaRPr lang="fr-F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2075" marR="2075" marT="2075" marB="0" anchor="ctr">
                    <a:solidFill>
                      <a:srgbClr val="92D050"/>
                    </a:solidFill>
                  </a:tcPr>
                </a:tc>
                <a:extLst>
                  <a:ext uri="{0D108BD9-81ED-4DB2-BD59-A6C34878D82A}">
                    <a16:rowId xmlns:a16="http://schemas.microsoft.com/office/drawing/2014/main" val="3330030552"/>
                  </a:ext>
                </a:extLst>
              </a:tr>
            </a:tbl>
          </a:graphicData>
        </a:graphic>
      </p:graphicFrame>
      <p:sp>
        <p:nvSpPr>
          <p:cNvPr id="16" name="TextBox 10">
            <a:extLst>
              <a:ext uri="{FF2B5EF4-FFF2-40B4-BE49-F238E27FC236}">
                <a16:creationId xmlns:a16="http://schemas.microsoft.com/office/drawing/2014/main" id="{6C9DE77E-CBC8-F45C-498C-3E8E50A9FFB8}"/>
              </a:ext>
            </a:extLst>
          </p:cNvPr>
          <p:cNvSpPr txBox="1"/>
          <p:nvPr/>
        </p:nvSpPr>
        <p:spPr>
          <a:xfrm>
            <a:off x="944682" y="5634316"/>
            <a:ext cx="9970960" cy="30735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1398" b="1" dirty="0" err="1">
                <a:solidFill>
                  <a:srgbClr val="C00000"/>
                </a:solidFill>
                <a:latin typeface="Times New Roman" panose="02020603050405020304" pitchFamily="18" charset="0"/>
              </a:rPr>
              <a:t>Monochrom</a:t>
            </a:r>
            <a:r>
              <a:rPr lang="en-GB" sz="1398" b="1" dirty="0">
                <a:solidFill>
                  <a:srgbClr val="C00000"/>
                </a:solidFill>
                <a:latin typeface="Times New Roman" panose="02020603050405020304" pitchFamily="18" charset="0"/>
              </a:rPr>
              <a:t> optics based on ttbar mode lattice has lower CM energy spread than the one based on Z mode lattice</a:t>
            </a:r>
            <a:endParaRPr lang="en-US" sz="1398" b="1" dirty="0">
              <a:solidFill>
                <a:srgbClr val="C00000"/>
              </a:solidFill>
            </a:endParaRPr>
          </a:p>
        </p:txBody>
      </p:sp>
      <p:sp>
        <p:nvSpPr>
          <p:cNvPr id="8" name="矩形 2">
            <a:extLst>
              <a:ext uri="{FF2B5EF4-FFF2-40B4-BE49-F238E27FC236}">
                <a16:creationId xmlns:a16="http://schemas.microsoft.com/office/drawing/2014/main" id="{66E550C8-FF53-9307-5E17-8B3254363393}"/>
              </a:ext>
            </a:extLst>
          </p:cNvPr>
          <p:cNvSpPr/>
          <p:nvPr/>
        </p:nvSpPr>
        <p:spPr bwMode="auto">
          <a:xfrm>
            <a:off x="9998653" y="901460"/>
            <a:ext cx="1375352" cy="400110"/>
          </a:xfrm>
          <a:prstGeom prst="rect">
            <a:avLst/>
          </a:prstGeom>
          <a:solidFill>
            <a:schemeClr val="bg1"/>
          </a:solidFill>
        </p:spPr>
        <p:txBody>
          <a:bodyPr wrap="square" lIns="91440" tIns="45720" rIns="91440" bIns="45720">
            <a:spAutoFit/>
          </a:bodyPr>
          <a:lstStyle/>
          <a:p>
            <a:r>
              <a:rPr lang="en-US" sz="2000" b="1" dirty="0">
                <a:solidFill>
                  <a:schemeClr val="accent5">
                    <a:lumMod val="75000"/>
                  </a:schemeClr>
                </a:solidFill>
              </a:rPr>
              <a:t>WEPR21</a:t>
            </a:r>
            <a:endParaRPr lang="zh-CN" altLang="en-US" sz="2000" b="0" cap="none" spc="0" dirty="0">
              <a:ln w="0"/>
              <a:solidFill>
                <a:schemeClr val="accent5">
                  <a:lumMod val="75000"/>
                </a:schemeClr>
              </a:solidFill>
              <a:effectLst>
                <a:outerShdw blurRad="38100" dist="19050" dir="2700000" algn="tl" rotWithShape="0">
                  <a:schemeClr val="dk1">
                    <a:alpha val="40000"/>
                  </a:schemeClr>
                </a:outerShdw>
              </a:effectLst>
            </a:endParaRPr>
          </a:p>
        </p:txBody>
      </p:sp>
      <p:sp>
        <p:nvSpPr>
          <p:cNvPr id="2" name="Rectangle 11">
            <a:extLst>
              <a:ext uri="{FF2B5EF4-FFF2-40B4-BE49-F238E27FC236}">
                <a16:creationId xmlns:a16="http://schemas.microsoft.com/office/drawing/2014/main" id="{9A320B24-A1B0-2EE0-FB29-BEC3C070FFBE}"/>
              </a:ext>
            </a:extLst>
          </p:cNvPr>
          <p:cNvSpPr/>
          <p:nvPr/>
        </p:nvSpPr>
        <p:spPr>
          <a:xfrm>
            <a:off x="1897934" y="250161"/>
            <a:ext cx="8757526" cy="430887"/>
          </a:xfrm>
          <a:prstGeom prst="rect">
            <a:avLst/>
          </a:prstGeom>
        </p:spPr>
        <p:txBody>
          <a:bodyPr wrap="none">
            <a:spAutoFit/>
          </a:bodyPr>
          <a:lstStyle/>
          <a:p>
            <a:pPr lvl="0" algn="ctr"/>
            <a:r>
              <a:rPr lang="en-GB" sz="2200" b="1" kern="1200" dirty="0">
                <a:solidFill>
                  <a:srgbClr val="2C7C9F"/>
                </a:solidFill>
                <a:latin typeface="Arial" charset="0"/>
                <a:ea typeface="ＭＳ Ｐゴシック" charset="0"/>
                <a:cs typeface="Arial" panose="020B0604020202020204" pitchFamily="34" charset="0"/>
              </a:rPr>
              <a:t>FCC-</a:t>
            </a:r>
            <a:r>
              <a:rPr lang="en-GB" sz="2200" b="1" kern="1200" dirty="0" err="1">
                <a:solidFill>
                  <a:srgbClr val="2C7C9F"/>
                </a:solidFill>
                <a:latin typeface="Arial" charset="0"/>
                <a:ea typeface="ＭＳ Ｐゴシック" charset="0"/>
                <a:cs typeface="Arial" panose="020B0604020202020204" pitchFamily="34" charset="0"/>
              </a:rPr>
              <a:t>ee</a:t>
            </a:r>
            <a:r>
              <a:rPr lang="en-GB" sz="2200" b="1" kern="1200" dirty="0">
                <a:solidFill>
                  <a:srgbClr val="2C7C9F"/>
                </a:solidFill>
                <a:latin typeface="Arial" charset="0"/>
                <a:ea typeface="ＭＳ Ｐゴシック" charset="0"/>
                <a:cs typeface="Arial" panose="020B0604020202020204" pitchFamily="34" charset="0"/>
              </a:rPr>
              <a:t> GHC </a:t>
            </a:r>
            <a:r>
              <a:rPr lang="en-GB" sz="2200" b="1" kern="1200" dirty="0" err="1">
                <a:solidFill>
                  <a:srgbClr val="2C7C9F"/>
                </a:solidFill>
                <a:latin typeface="Arial" charset="0"/>
                <a:ea typeface="ＭＳ Ｐゴシック" charset="0"/>
                <a:cs typeface="Arial" panose="020B0604020202020204" pitchFamily="34" charset="0"/>
              </a:rPr>
              <a:t>Monochrom</a:t>
            </a:r>
            <a:r>
              <a:rPr lang="en-GB" sz="2200" b="1" kern="1200" dirty="0">
                <a:solidFill>
                  <a:srgbClr val="2C7C9F"/>
                </a:solidFill>
                <a:latin typeface="Arial" charset="0"/>
                <a:ea typeface="ＭＳ Ｐゴシック" charset="0"/>
                <a:cs typeface="Arial" panose="020B0604020202020204" pitchFamily="34" charset="0"/>
              </a:rPr>
              <a:t> Luminosity and CM Energy Spread (II)</a:t>
            </a:r>
            <a:endParaRPr lang="fr-FR" sz="2200" dirty="0"/>
          </a:p>
        </p:txBody>
      </p:sp>
    </p:spTree>
    <p:extLst>
      <p:ext uri="{BB962C8B-B14F-4D97-AF65-F5344CB8AC3E}">
        <p14:creationId xmlns:p14="http://schemas.microsoft.com/office/powerpoint/2010/main" val="337165188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21</a:t>
            </a:fld>
            <a:endParaRPr lang="zh-CN" altLang="en-US"/>
          </a:p>
        </p:txBody>
      </p:sp>
      <p:pic>
        <p:nvPicPr>
          <p:cNvPr id="8" name="图片 7" descr="图片包含 图表&#10;&#10;描述已自动生成">
            <a:extLst>
              <a:ext uri="{FF2B5EF4-FFF2-40B4-BE49-F238E27FC236}">
                <a16:creationId xmlns:a16="http://schemas.microsoft.com/office/drawing/2014/main" id="{7B0A4F51-D230-9821-F641-FEF22BCDB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719" y="1917942"/>
            <a:ext cx="5792414" cy="3890295"/>
          </a:xfrm>
          <a:prstGeom prst="rect">
            <a:avLst/>
          </a:prstGeom>
        </p:spPr>
      </p:pic>
      <p:sp>
        <p:nvSpPr>
          <p:cNvPr id="12" name="内容占位符 2">
            <a:extLst>
              <a:ext uri="{FF2B5EF4-FFF2-40B4-BE49-F238E27FC236}">
                <a16:creationId xmlns:a16="http://schemas.microsoft.com/office/drawing/2014/main" id="{A0077A7B-61F5-C17F-48A7-7BA90821C8DD}"/>
              </a:ext>
            </a:extLst>
          </p:cNvPr>
          <p:cNvSpPr txBox="1">
            <a:spLocks/>
          </p:cNvSpPr>
          <p:nvPr/>
        </p:nvSpPr>
        <p:spPr>
          <a:xfrm>
            <a:off x="865034" y="1867314"/>
            <a:ext cx="4234412" cy="1476755"/>
          </a:xfrm>
          <a:prstGeom prst="rect">
            <a:avLst/>
          </a:prstGeom>
        </p:spPr>
        <p:txBody>
          <a:bodyPr vert="horz" lIns="91313" tIns="45657" rIns="91313" bIns="45657" rtlCol="0">
            <a:normAutofit lnSpcReduction="10000"/>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lgn="just">
              <a:spcBef>
                <a:spcPts val="599"/>
              </a:spcBef>
              <a:buNone/>
            </a:pPr>
            <a:r>
              <a:rPr lang="en-US" altLang="zh-CN" sz="1900" dirty="0"/>
              <a:t>FCC-</a:t>
            </a:r>
            <a:r>
              <a:rPr lang="en-US" altLang="zh-CN" sz="1900" dirty="0" err="1"/>
              <a:t>ee</a:t>
            </a:r>
            <a:r>
              <a:rPr lang="en-US" altLang="zh-CN" sz="1900" dirty="0"/>
              <a:t> </a:t>
            </a:r>
            <a:r>
              <a:rPr lang="en-US" altLang="zh-CN" sz="1900" dirty="0" err="1"/>
              <a:t>monochrom</a:t>
            </a:r>
            <a:r>
              <a:rPr lang="en-US" altLang="zh-CN" sz="1900" dirty="0"/>
              <a:t> parametric studies (red line*), Z mode lattice based </a:t>
            </a:r>
            <a:r>
              <a:rPr lang="en-US" altLang="zh-CN" sz="1900" dirty="0" err="1"/>
              <a:t>monochrom</a:t>
            </a:r>
            <a:r>
              <a:rPr lang="en-US" altLang="zh-CN" sz="1900" dirty="0"/>
              <a:t> </a:t>
            </a:r>
            <a:r>
              <a:rPr lang="en-US" altLang="zh-CN" sz="1900" dirty="0" err="1"/>
              <a:t>perfomance</a:t>
            </a:r>
            <a:r>
              <a:rPr lang="en-US" altLang="zh-CN" sz="1900" dirty="0"/>
              <a:t> (light blue), ttbar mode lattice based </a:t>
            </a:r>
            <a:r>
              <a:rPr lang="en-US" altLang="zh-CN" sz="1900" dirty="0" err="1"/>
              <a:t>monochrom</a:t>
            </a:r>
            <a:r>
              <a:rPr lang="en-US" altLang="zh-CN" sz="1900" dirty="0"/>
              <a:t> performance (yellow).</a:t>
            </a:r>
          </a:p>
          <a:p>
            <a:pPr marL="0" indent="0" algn="just">
              <a:spcBef>
                <a:spcPts val="599"/>
              </a:spcBef>
              <a:buNone/>
            </a:pPr>
            <a:endParaRPr lang="en-US" altLang="zh-CN" sz="1598" dirty="0"/>
          </a:p>
          <a:p>
            <a:pPr marL="0" indent="0" algn="just">
              <a:spcBef>
                <a:spcPts val="599"/>
              </a:spcBef>
              <a:buNone/>
            </a:pPr>
            <a:endParaRPr lang="en-US" altLang="zh-CN" sz="1598" dirty="0"/>
          </a:p>
        </p:txBody>
      </p:sp>
      <p:sp>
        <p:nvSpPr>
          <p:cNvPr id="13" name="文本框 12">
            <a:extLst>
              <a:ext uri="{FF2B5EF4-FFF2-40B4-BE49-F238E27FC236}">
                <a16:creationId xmlns:a16="http://schemas.microsoft.com/office/drawing/2014/main" id="{425E8642-709A-787A-42FE-BD0B3B441F19}"/>
              </a:ext>
            </a:extLst>
          </p:cNvPr>
          <p:cNvSpPr txBox="1"/>
          <p:nvPr/>
        </p:nvSpPr>
        <p:spPr>
          <a:xfrm>
            <a:off x="8151641" y="3365122"/>
            <a:ext cx="3872931" cy="276614"/>
          </a:xfrm>
          <a:prstGeom prst="rect">
            <a:avLst/>
          </a:prstGeom>
          <a:noFill/>
        </p:spPr>
        <p:txBody>
          <a:bodyPr wrap="square" rtlCol="0">
            <a:spAutoFit/>
          </a:bodyPr>
          <a:lstStyle/>
          <a:p>
            <a:r>
              <a:rPr kumimoji="1" lang="en-US" altLang="zh-CN" sz="1198" dirty="0">
                <a:solidFill>
                  <a:srgbClr val="FF0000"/>
                </a:solidFill>
                <a:latin typeface="Arial" panose="020B0604020202020204" pitchFamily="34" charset="0"/>
                <a:ea typeface="Open Sans" panose="020B0606030504020204" pitchFamily="34" charset="0"/>
                <a:cs typeface="Arial" panose="020B0604020202020204" pitchFamily="34" charset="0"/>
              </a:rPr>
              <a:t>FCC-</a:t>
            </a:r>
            <a:r>
              <a:rPr kumimoji="1" lang="en-US" altLang="zh-CN" sz="1198" dirty="0" err="1">
                <a:solidFill>
                  <a:srgbClr val="FF0000"/>
                </a:solidFill>
                <a:latin typeface="Arial" panose="020B0604020202020204" pitchFamily="34" charset="0"/>
                <a:ea typeface="Open Sans" panose="020B0606030504020204" pitchFamily="34" charset="0"/>
                <a:cs typeface="Arial" panose="020B0604020202020204" pitchFamily="34" charset="0"/>
              </a:rPr>
              <a:t>ee</a:t>
            </a:r>
            <a:r>
              <a:rPr kumimoji="1" lang="en-US" altLang="zh-CN" sz="1198" dirty="0">
                <a:solidFill>
                  <a:srgbClr val="FF0000"/>
                </a:solidFill>
                <a:latin typeface="Arial" panose="020B0604020202020204" pitchFamily="34" charset="0"/>
                <a:ea typeface="Open Sans" panose="020B0606030504020204" pitchFamily="34" charset="0"/>
                <a:cs typeface="Arial" panose="020B0604020202020204" pitchFamily="34" charset="0"/>
              </a:rPr>
              <a:t> self consistent parameters</a:t>
            </a:r>
            <a:endParaRPr kumimoji="1" lang="zh-CN" altLang="en-US" sz="1198" dirty="0">
              <a:solidFill>
                <a:srgbClr val="FF0000"/>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B6FD9378-E499-A470-EB9B-2393CD0E95D4}"/>
              </a:ext>
            </a:extLst>
          </p:cNvPr>
          <p:cNvSpPr txBox="1"/>
          <p:nvPr/>
        </p:nvSpPr>
        <p:spPr>
          <a:xfrm>
            <a:off x="7624735" y="2095141"/>
            <a:ext cx="938562" cy="276679"/>
          </a:xfrm>
          <a:prstGeom prst="rect">
            <a:avLst/>
          </a:prstGeom>
          <a:noFill/>
        </p:spPr>
        <p:txBody>
          <a:bodyPr wrap="square" rtlCol="0">
            <a:spAutoFit/>
          </a:bodyPr>
          <a:lstStyle/>
          <a:p>
            <a:r>
              <a:rPr kumimoji="1" lang="en-US" altLang="zh-CN" sz="1198" dirty="0">
                <a:solidFill>
                  <a:srgbClr val="53FFFF"/>
                </a:solidFill>
                <a:latin typeface="Arial" panose="020B0604020202020204" pitchFamily="34" charset="0"/>
                <a:ea typeface="Open Sans" panose="020B0606030504020204" pitchFamily="34" charset="0"/>
                <a:cs typeface="Arial" panose="020B0604020202020204" pitchFamily="34" charset="0"/>
              </a:rPr>
              <a:t>h_4ip</a:t>
            </a:r>
            <a:endParaRPr kumimoji="1" lang="zh-CN" altLang="en-US" sz="1198" dirty="0">
              <a:solidFill>
                <a:srgbClr val="53FFFF"/>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3B924EFD-B656-8C3E-2E3B-415AA09AB2FC}"/>
              </a:ext>
            </a:extLst>
          </p:cNvPr>
          <p:cNvSpPr txBox="1"/>
          <p:nvPr/>
        </p:nvSpPr>
        <p:spPr>
          <a:xfrm>
            <a:off x="7848057" y="2329013"/>
            <a:ext cx="607167" cy="276679"/>
          </a:xfrm>
          <a:prstGeom prst="rect">
            <a:avLst/>
          </a:prstGeom>
          <a:noFill/>
        </p:spPr>
        <p:txBody>
          <a:bodyPr wrap="square" rtlCol="0">
            <a:spAutoFit/>
          </a:bodyPr>
          <a:lstStyle/>
          <a:p>
            <a:r>
              <a:rPr kumimoji="1" lang="en-US" altLang="zh-CN" sz="1198" dirty="0">
                <a:solidFill>
                  <a:srgbClr val="53FFFF"/>
                </a:solidFill>
                <a:latin typeface="Arial" panose="020B0604020202020204" pitchFamily="34" charset="0"/>
                <a:ea typeface="Open Sans" panose="020B0606030504020204" pitchFamily="34" charset="0"/>
                <a:cs typeface="Arial" panose="020B0604020202020204" pitchFamily="34" charset="0"/>
              </a:rPr>
              <a:t>h_2ip</a:t>
            </a:r>
            <a:endParaRPr kumimoji="1" lang="zh-CN" altLang="en-US" sz="1198" dirty="0">
              <a:solidFill>
                <a:srgbClr val="53FFFF"/>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C13E2C78-2560-87FE-450F-E9EF33BA16F1}"/>
              </a:ext>
            </a:extLst>
          </p:cNvPr>
          <p:cNvSpPr txBox="1"/>
          <p:nvPr/>
        </p:nvSpPr>
        <p:spPr>
          <a:xfrm>
            <a:off x="6509988" y="2932062"/>
            <a:ext cx="581103" cy="276679"/>
          </a:xfrm>
          <a:prstGeom prst="rect">
            <a:avLst/>
          </a:prstGeom>
          <a:noFill/>
        </p:spPr>
        <p:txBody>
          <a:bodyPr wrap="square" rtlCol="0">
            <a:spAutoFit/>
          </a:bodyPr>
          <a:lstStyle/>
          <a:p>
            <a:r>
              <a:rPr kumimoji="1" lang="en-US" altLang="zh-CN" sz="1198" dirty="0">
                <a:solidFill>
                  <a:srgbClr val="53FFFF"/>
                </a:solidFill>
                <a:latin typeface="Arial" panose="020B0604020202020204" pitchFamily="34" charset="0"/>
                <a:ea typeface="Open Sans" panose="020B0606030504020204" pitchFamily="34" charset="0"/>
                <a:cs typeface="Arial" panose="020B0604020202020204" pitchFamily="34" charset="0"/>
              </a:rPr>
              <a:t>v_1</a:t>
            </a:r>
            <a:endParaRPr kumimoji="1" lang="zh-CN" altLang="en-US" sz="1198" dirty="0">
              <a:solidFill>
                <a:srgbClr val="53FFFF"/>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119E9CC7-C84D-06DA-DE9D-7A37D11226D6}"/>
              </a:ext>
            </a:extLst>
          </p:cNvPr>
          <p:cNvSpPr txBox="1"/>
          <p:nvPr/>
        </p:nvSpPr>
        <p:spPr>
          <a:xfrm>
            <a:off x="6347634" y="3313203"/>
            <a:ext cx="495638" cy="276679"/>
          </a:xfrm>
          <a:prstGeom prst="rect">
            <a:avLst/>
          </a:prstGeom>
          <a:noFill/>
        </p:spPr>
        <p:txBody>
          <a:bodyPr wrap="square" rtlCol="0">
            <a:spAutoFit/>
          </a:bodyPr>
          <a:lstStyle/>
          <a:p>
            <a:r>
              <a:rPr kumimoji="1" lang="en-US" altLang="zh-CN" sz="1198" dirty="0">
                <a:solidFill>
                  <a:srgbClr val="53FFFF"/>
                </a:solidFill>
                <a:latin typeface="Arial" panose="020B0604020202020204" pitchFamily="34" charset="0"/>
                <a:ea typeface="Open Sans" panose="020B0606030504020204" pitchFamily="34" charset="0"/>
                <a:cs typeface="Arial" panose="020B0604020202020204" pitchFamily="34" charset="0"/>
              </a:rPr>
              <a:t>v_2</a:t>
            </a:r>
            <a:endParaRPr kumimoji="1" lang="zh-CN" altLang="en-US" sz="1198" dirty="0">
              <a:solidFill>
                <a:srgbClr val="53FFFF"/>
              </a:solidFill>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BAED56BE-CC42-DEB7-8810-C16E3A02BC5B}"/>
              </a:ext>
            </a:extLst>
          </p:cNvPr>
          <p:cNvSpPr txBox="1"/>
          <p:nvPr/>
        </p:nvSpPr>
        <p:spPr>
          <a:xfrm>
            <a:off x="7353690" y="3313203"/>
            <a:ext cx="3872931" cy="276614"/>
          </a:xfrm>
          <a:prstGeom prst="rect">
            <a:avLst/>
          </a:prstGeom>
          <a:noFill/>
        </p:spPr>
        <p:txBody>
          <a:bodyPr wrap="square" rtlCol="0">
            <a:spAutoFit/>
          </a:bodyPr>
          <a:lstStyle/>
          <a:p>
            <a:r>
              <a:rPr kumimoji="1" lang="en-US" altLang="zh-CN" sz="1198" dirty="0">
                <a:solidFill>
                  <a:srgbClr val="53FFFF"/>
                </a:solidFill>
                <a:latin typeface="Arial" panose="020B0604020202020204" pitchFamily="34" charset="0"/>
                <a:ea typeface="Open Sans" panose="020B0606030504020204" pitchFamily="34" charset="0"/>
                <a:cs typeface="Arial" panose="020B0604020202020204" pitchFamily="34" charset="0"/>
              </a:rPr>
              <a:t>mix</a:t>
            </a:r>
            <a:endParaRPr kumimoji="1" lang="zh-CN" altLang="en-US" sz="1198" dirty="0">
              <a:solidFill>
                <a:srgbClr val="53FFFF"/>
              </a:solidFill>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96C1041E-A638-D08B-2B32-3C5C5F1298D9}"/>
              </a:ext>
            </a:extLst>
          </p:cNvPr>
          <p:cNvSpPr txBox="1"/>
          <p:nvPr/>
        </p:nvSpPr>
        <p:spPr>
          <a:xfrm>
            <a:off x="8315499" y="2052334"/>
            <a:ext cx="770071" cy="276679"/>
          </a:xfrm>
          <a:prstGeom prst="rect">
            <a:avLst/>
          </a:prstGeom>
          <a:noFill/>
        </p:spPr>
        <p:txBody>
          <a:bodyPr wrap="square" rtlCol="0">
            <a:spAutoFit/>
          </a:bodyPr>
          <a:lstStyle/>
          <a:p>
            <a:r>
              <a:rPr kumimoji="1" lang="en-US" altLang="zh-CN" sz="1198" dirty="0">
                <a:solidFill>
                  <a:srgbClr val="FFFF00"/>
                </a:solidFill>
                <a:latin typeface="Arial" panose="020B0604020202020204" pitchFamily="34" charset="0"/>
                <a:ea typeface="Open Sans" panose="020B0606030504020204" pitchFamily="34" charset="0"/>
                <a:cs typeface="Arial" panose="020B0604020202020204" pitchFamily="34" charset="0"/>
              </a:rPr>
              <a:t>h_4ip</a:t>
            </a:r>
            <a:endParaRPr kumimoji="1" lang="zh-CN" altLang="en-US" sz="1198" dirty="0">
              <a:solidFill>
                <a:srgbClr val="FFFF00"/>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FFD764E5-62B7-201A-36C5-CC17D4DB209C}"/>
              </a:ext>
            </a:extLst>
          </p:cNvPr>
          <p:cNvSpPr txBox="1"/>
          <p:nvPr/>
        </p:nvSpPr>
        <p:spPr>
          <a:xfrm>
            <a:off x="8461861" y="2300118"/>
            <a:ext cx="597164" cy="276679"/>
          </a:xfrm>
          <a:prstGeom prst="rect">
            <a:avLst/>
          </a:prstGeom>
          <a:noFill/>
        </p:spPr>
        <p:txBody>
          <a:bodyPr wrap="square" rtlCol="0">
            <a:spAutoFit/>
          </a:bodyPr>
          <a:lstStyle/>
          <a:p>
            <a:r>
              <a:rPr kumimoji="1" lang="en-US" altLang="zh-CN" sz="1198" dirty="0">
                <a:solidFill>
                  <a:srgbClr val="FFFF00"/>
                </a:solidFill>
                <a:latin typeface="Arial" panose="020B0604020202020204" pitchFamily="34" charset="0"/>
                <a:ea typeface="Open Sans" panose="020B0606030504020204" pitchFamily="34" charset="0"/>
                <a:cs typeface="Arial" panose="020B0604020202020204" pitchFamily="34" charset="0"/>
              </a:rPr>
              <a:t>h_2ip</a:t>
            </a:r>
            <a:endParaRPr kumimoji="1" lang="zh-CN" altLang="en-US" sz="1198" dirty="0">
              <a:solidFill>
                <a:srgbClr val="FFFF00"/>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B4FA7403-79A0-84C9-8F69-0F4AA6C2CC9E}"/>
              </a:ext>
            </a:extLst>
          </p:cNvPr>
          <p:cNvSpPr txBox="1"/>
          <p:nvPr/>
        </p:nvSpPr>
        <p:spPr>
          <a:xfrm>
            <a:off x="6326193" y="3714769"/>
            <a:ext cx="3872931" cy="276614"/>
          </a:xfrm>
          <a:prstGeom prst="rect">
            <a:avLst/>
          </a:prstGeom>
          <a:noFill/>
        </p:spPr>
        <p:txBody>
          <a:bodyPr wrap="square" rtlCol="0">
            <a:spAutoFit/>
          </a:bodyPr>
          <a:lstStyle/>
          <a:p>
            <a:r>
              <a:rPr kumimoji="1" lang="en-US" altLang="zh-CN" sz="1198" dirty="0">
                <a:solidFill>
                  <a:srgbClr val="FFFF00"/>
                </a:solidFill>
                <a:latin typeface="Arial" panose="020B0604020202020204" pitchFamily="34" charset="0"/>
                <a:ea typeface="Open Sans" panose="020B0606030504020204" pitchFamily="34" charset="0"/>
                <a:cs typeface="Arial" panose="020B0604020202020204" pitchFamily="34" charset="0"/>
              </a:rPr>
              <a:t>v_2</a:t>
            </a:r>
            <a:endParaRPr kumimoji="1" lang="zh-CN" altLang="en-US" sz="1198" dirty="0">
              <a:solidFill>
                <a:srgbClr val="FFFF00"/>
              </a:solidFill>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3B63FA7F-8A53-2341-E868-F732449BF728}"/>
              </a:ext>
            </a:extLst>
          </p:cNvPr>
          <p:cNvSpPr txBox="1"/>
          <p:nvPr/>
        </p:nvSpPr>
        <p:spPr>
          <a:xfrm>
            <a:off x="6925591" y="3897639"/>
            <a:ext cx="450110" cy="276679"/>
          </a:xfrm>
          <a:prstGeom prst="rect">
            <a:avLst/>
          </a:prstGeom>
          <a:noFill/>
        </p:spPr>
        <p:txBody>
          <a:bodyPr wrap="square" rtlCol="0">
            <a:spAutoFit/>
          </a:bodyPr>
          <a:lstStyle/>
          <a:p>
            <a:r>
              <a:rPr kumimoji="1" lang="en-US" altLang="zh-CN" sz="1198" dirty="0">
                <a:solidFill>
                  <a:srgbClr val="FFFF00"/>
                </a:solidFill>
                <a:latin typeface="Arial" panose="020B0604020202020204" pitchFamily="34" charset="0"/>
                <a:ea typeface="Open Sans" panose="020B0606030504020204" pitchFamily="34" charset="0"/>
                <a:cs typeface="Arial" panose="020B0604020202020204" pitchFamily="34" charset="0"/>
              </a:rPr>
              <a:t>v_1</a:t>
            </a:r>
            <a:endParaRPr kumimoji="1" lang="zh-CN" altLang="en-US" sz="1198" dirty="0">
              <a:solidFill>
                <a:srgbClr val="FFFF00"/>
              </a:solidFill>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C2B9EF33-3C15-0D70-B1C0-907431BD0C7D}"/>
              </a:ext>
            </a:extLst>
          </p:cNvPr>
          <p:cNvSpPr txBox="1"/>
          <p:nvPr/>
        </p:nvSpPr>
        <p:spPr>
          <a:xfrm>
            <a:off x="7430485" y="3472868"/>
            <a:ext cx="533644" cy="276679"/>
          </a:xfrm>
          <a:prstGeom prst="rect">
            <a:avLst/>
          </a:prstGeom>
          <a:noFill/>
        </p:spPr>
        <p:txBody>
          <a:bodyPr wrap="square" rtlCol="0">
            <a:spAutoFit/>
          </a:bodyPr>
          <a:lstStyle/>
          <a:p>
            <a:r>
              <a:rPr kumimoji="1" lang="en-US" altLang="zh-CN" sz="1198" dirty="0">
                <a:solidFill>
                  <a:srgbClr val="FFFF00"/>
                </a:solidFill>
                <a:latin typeface="Arial" panose="020B0604020202020204" pitchFamily="34" charset="0"/>
                <a:ea typeface="Open Sans" panose="020B0606030504020204" pitchFamily="34" charset="0"/>
                <a:cs typeface="Arial" panose="020B0604020202020204" pitchFamily="34" charset="0"/>
              </a:rPr>
              <a:t>mix</a:t>
            </a:r>
            <a:endParaRPr kumimoji="1" lang="zh-CN" altLang="en-US" sz="1198" dirty="0">
              <a:solidFill>
                <a:srgbClr val="FFFF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C14E2C8-790E-9929-1D13-32B091850FD9}"/>
              </a:ext>
            </a:extLst>
          </p:cNvPr>
          <p:cNvSpPr txBox="1"/>
          <p:nvPr/>
        </p:nvSpPr>
        <p:spPr>
          <a:xfrm>
            <a:off x="1820159" y="1082787"/>
            <a:ext cx="8538981" cy="369332"/>
          </a:xfrm>
          <a:prstGeom prst="rect">
            <a:avLst/>
          </a:prstGeom>
          <a:noFill/>
        </p:spPr>
        <p:txBody>
          <a:bodyPr wrap="square">
            <a:spAutoFit/>
          </a:bodyPr>
          <a:lstStyle/>
          <a:p>
            <a:r>
              <a:rPr lang="en-US" altLang="zh-CN" sz="1800" b="1" dirty="0">
                <a:solidFill>
                  <a:srgbClr val="002060"/>
                </a:solidFill>
                <a:latin typeface="Arial" panose="020B0604020202020204" pitchFamily="34" charset="0"/>
                <a:cs typeface="Arial" panose="020B0604020202020204" pitchFamily="34" charset="0"/>
              </a:rPr>
              <a:t>Associated upper limits contours (95% CL) on the electron Yukawa (y</a:t>
            </a:r>
            <a:r>
              <a:rPr lang="en-US" altLang="zh-CN" sz="1800" b="1" baseline="-25000" dirty="0">
                <a:solidFill>
                  <a:srgbClr val="002060"/>
                </a:solidFill>
                <a:latin typeface="Arial" panose="020B0604020202020204" pitchFamily="34" charset="0"/>
                <a:cs typeface="Arial" panose="020B0604020202020204" pitchFamily="34" charset="0"/>
              </a:rPr>
              <a:t>e</a:t>
            </a:r>
            <a:r>
              <a:rPr lang="en-US" altLang="zh-CN" sz="1800" b="1" dirty="0">
                <a:solidFill>
                  <a:srgbClr val="002060"/>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B4623475-9F12-9A4B-AC53-E7D0B19A827B}"/>
              </a:ext>
            </a:extLst>
          </p:cNvPr>
          <p:cNvSpPr txBox="1"/>
          <p:nvPr/>
        </p:nvSpPr>
        <p:spPr>
          <a:xfrm>
            <a:off x="896963" y="3403681"/>
            <a:ext cx="4298948" cy="1477328"/>
          </a:xfrm>
          <a:prstGeom prst="rect">
            <a:avLst/>
          </a:prstGeom>
          <a:noFill/>
        </p:spPr>
        <p:txBody>
          <a:bodyPr wrap="square">
            <a:spAutoFit/>
          </a:bodyPr>
          <a:lstStyle/>
          <a:p>
            <a:pPr marL="0" marR="0" lvl="0" indent="0" algn="just" defTabSz="457200" rtl="0" eaLnBrk="1" fontAlgn="auto" latinLnBrk="0" hangingPunct="0">
              <a:lnSpc>
                <a:spcPct val="100000"/>
              </a:lnSpc>
              <a:spcBef>
                <a:spcPts val="599"/>
              </a:spcBef>
              <a:spcAft>
                <a:spcPts val="0"/>
              </a:spcAft>
              <a:buClrTx/>
              <a:buSzTx/>
              <a:buFontTx/>
              <a:buNone/>
              <a:tabLst/>
              <a:defRPr/>
            </a:pPr>
            <a:r>
              <a:rPr kumimoji="0" lang="en-US" altLang="zh-CN"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The best performance is obtained with the </a:t>
            </a:r>
            <a:r>
              <a:rPr kumimoji="0" lang="en-US" altLang="zh-CN"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ttbar lattice </a:t>
            </a:r>
            <a:r>
              <a:rPr kumimoji="0" lang="en-US" altLang="zh-CN"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based </a:t>
            </a:r>
            <a:r>
              <a:rPr kumimoji="0" lang="en-US" altLang="zh-CN"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“mix” mode</a:t>
            </a:r>
            <a:r>
              <a:rPr kumimoji="0" lang="en-US" altLang="zh-CN"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 which reaches an upper limit of y</a:t>
            </a:r>
            <a:r>
              <a:rPr kumimoji="0" lang="en-US" altLang="zh-CN" b="0" i="0" u="none" strike="noStrike" kern="0" cap="none" spc="0" normalizeH="0" baseline="-25000" noProof="0" dirty="0">
                <a:ln>
                  <a:noFill/>
                </a:ln>
                <a:solidFill>
                  <a:srgbClr val="002060"/>
                </a:solidFill>
                <a:effectLst/>
                <a:uLnTx/>
                <a:uFillTx/>
                <a:latin typeface="Arial" panose="020B0604020202020204" pitchFamily="34" charset="0"/>
                <a:cs typeface="Arial" panose="020B0604020202020204" pitchFamily="34" charset="0"/>
                <a:sym typeface="Times New Roman"/>
              </a:rPr>
              <a:t>e</a:t>
            </a:r>
            <a:r>
              <a:rPr kumimoji="0" lang="en-US" altLang="zh-CN"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&lt; 2.9*y</a:t>
            </a:r>
            <a:r>
              <a:rPr kumimoji="0" lang="en-US" altLang="zh-CN" b="0" i="0" u="none" strike="noStrike" kern="0" cap="none" spc="0" normalizeH="0" baseline="-25000" noProof="0" dirty="0">
                <a:ln>
                  <a:noFill/>
                </a:ln>
                <a:solidFill>
                  <a:srgbClr val="002060"/>
                </a:solidFill>
                <a:effectLst/>
                <a:uLnTx/>
                <a:uFillTx/>
                <a:latin typeface="Arial" panose="020B0604020202020204" pitchFamily="34" charset="0"/>
                <a:cs typeface="Arial" panose="020B0604020202020204" pitchFamily="34" charset="0"/>
                <a:sym typeface="Times New Roman"/>
              </a:rPr>
              <a:t>e</a:t>
            </a:r>
            <a:r>
              <a:rPr kumimoji="0" lang="en-US" altLang="zh-CN"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Times New Roman"/>
              </a:rPr>
              <a:t>(SM) in the Higgs-electron coupling</a:t>
            </a:r>
            <a:r>
              <a:rPr kumimoji="0" lang="en-US" altLang="zh-CN" sz="1598" b="0" i="0" u="none" strike="noStrike" kern="0" cap="none" spc="0" normalizeH="0" baseline="0" noProof="0" dirty="0">
                <a:ln>
                  <a:noFill/>
                </a:ln>
                <a:solidFill>
                  <a:srgbClr val="000000"/>
                </a:solidFill>
                <a:effectLst/>
                <a:uLnTx/>
                <a:uFillTx/>
                <a:latin typeface="Times New Roman"/>
                <a:cs typeface="Times New Roman"/>
                <a:sym typeface="Times New Roman"/>
              </a:rPr>
              <a:t>.</a:t>
            </a:r>
          </a:p>
        </p:txBody>
      </p:sp>
      <p:sp>
        <p:nvSpPr>
          <p:cNvPr id="9" name="TextBox 8">
            <a:extLst>
              <a:ext uri="{FF2B5EF4-FFF2-40B4-BE49-F238E27FC236}">
                <a16:creationId xmlns:a16="http://schemas.microsoft.com/office/drawing/2014/main" id="{9288CB22-0D41-08E8-CCBE-F9F87E556BF6}"/>
              </a:ext>
            </a:extLst>
          </p:cNvPr>
          <p:cNvSpPr txBox="1"/>
          <p:nvPr/>
        </p:nvSpPr>
        <p:spPr>
          <a:xfrm>
            <a:off x="865034" y="4832543"/>
            <a:ext cx="4318411" cy="646331"/>
          </a:xfrm>
          <a:prstGeom prst="rect">
            <a:avLst/>
          </a:prstGeom>
          <a:noFill/>
        </p:spPr>
        <p:txBody>
          <a:bodyPr wrap="square">
            <a:spAutoFit/>
          </a:bodyPr>
          <a:lstStyle/>
          <a:p>
            <a:pPr marL="0" indent="0" algn="just">
              <a:spcBef>
                <a:spcPts val="599"/>
              </a:spcBef>
              <a:buNone/>
            </a:pPr>
            <a:r>
              <a:rPr lang="en-US" altLang="zh-CN" dirty="0">
                <a:solidFill>
                  <a:srgbClr val="002060"/>
                </a:solidFill>
                <a:latin typeface="Arial" panose="020B0604020202020204" pitchFamily="34" charset="0"/>
                <a:cs typeface="Arial" panose="020B0604020202020204" pitchFamily="34" charset="0"/>
              </a:rPr>
              <a:t>Re-optimization of the beam parameters should give better performances</a:t>
            </a:r>
            <a:r>
              <a:rPr lang="en-US" altLang="zh-CN" dirty="0">
                <a:latin typeface="Arial" panose="020B0604020202020204" pitchFamily="34" charset="0"/>
                <a:cs typeface="Arial" panose="020B0604020202020204" pitchFamily="34" charset="0"/>
              </a:rPr>
              <a:t>. </a:t>
            </a:r>
            <a:endParaRPr lang="en-US" altLang="zh-CN" dirty="0"/>
          </a:p>
        </p:txBody>
      </p:sp>
      <p:sp>
        <p:nvSpPr>
          <p:cNvPr id="15" name="Rectangle 14">
            <a:extLst>
              <a:ext uri="{FF2B5EF4-FFF2-40B4-BE49-F238E27FC236}">
                <a16:creationId xmlns:a16="http://schemas.microsoft.com/office/drawing/2014/main" id="{6CCA63D2-8156-E931-2694-FF88FBB52CD2}"/>
              </a:ext>
            </a:extLst>
          </p:cNvPr>
          <p:cNvSpPr/>
          <p:nvPr/>
        </p:nvSpPr>
        <p:spPr>
          <a:xfrm>
            <a:off x="509445" y="6169072"/>
            <a:ext cx="10904688" cy="471529"/>
          </a:xfrm>
          <a:prstGeom prst="rect">
            <a:avLst/>
          </a:prstGeom>
        </p:spPr>
        <p:txBody>
          <a:bodyPr wrap="square">
            <a:spAutoFit/>
          </a:bodyPr>
          <a:lstStyle/>
          <a:p>
            <a:r>
              <a:rPr lang="en-GB" sz="1199" dirty="0">
                <a:latin typeface="Times New Roman" panose="02020603050405020304" pitchFamily="18" charset="0"/>
                <a:ea typeface="Gungsuh" panose="02030600000101010101" pitchFamily="18" charset="-127"/>
              </a:rPr>
              <a:t>* A. </a:t>
            </a:r>
            <a:r>
              <a:rPr lang="en-GB" sz="1199" dirty="0" err="1">
                <a:latin typeface="Times New Roman" panose="02020603050405020304" pitchFamily="18" charset="0"/>
                <a:ea typeface="Gungsuh" panose="02030600000101010101" pitchFamily="18" charset="-127"/>
              </a:rPr>
              <a:t>Faus-Golfe</a:t>
            </a:r>
            <a:r>
              <a:rPr lang="en-GB" sz="1199" dirty="0">
                <a:latin typeface="Times New Roman" panose="02020603050405020304" pitchFamily="18" charset="0"/>
                <a:ea typeface="Gungsuh" panose="02030600000101010101" pitchFamily="18" charset="-127"/>
              </a:rPr>
              <a:t>, M. Valdivia Garcia, F. Zimmermann, The challenge of </a:t>
            </a:r>
            <a:r>
              <a:rPr lang="en-GB" sz="1199" dirty="0" err="1">
                <a:latin typeface="Times New Roman" panose="02020603050405020304" pitchFamily="18" charset="0"/>
                <a:ea typeface="Gungsuh" panose="02030600000101010101" pitchFamily="18" charset="-127"/>
              </a:rPr>
              <a:t>monochromatization</a:t>
            </a:r>
            <a:r>
              <a:rPr lang="en-GB" sz="1199" dirty="0">
                <a:latin typeface="Times New Roman" panose="02020603050405020304" pitchFamily="18" charset="0"/>
                <a:ea typeface="Gungsuh" panose="02030600000101010101" pitchFamily="18" charset="-127"/>
              </a:rPr>
              <a:t> Direct s-channel Higgs production: </a:t>
            </a:r>
            <a:r>
              <a:rPr lang="en-GB" sz="1199" dirty="0" err="1">
                <a:latin typeface="Times New Roman" panose="02020603050405020304" pitchFamily="18" charset="0"/>
                <a:ea typeface="Gungsuh" panose="02030600000101010101" pitchFamily="18" charset="-127"/>
              </a:rPr>
              <a:t>e+e</a:t>
            </a:r>
            <a:r>
              <a:rPr lang="en-GB" sz="1199" dirty="0">
                <a:latin typeface="Times New Roman" panose="02020603050405020304" pitchFamily="18" charset="0"/>
                <a:ea typeface="Gungsuh" panose="02030600000101010101" pitchFamily="18" charset="-127"/>
              </a:rPr>
              <a:t>− → H, Eur. Phys. J. Plus (2022) 137:31, https://</a:t>
            </a:r>
            <a:r>
              <a:rPr lang="en-GB" sz="1199" dirty="0" err="1">
                <a:latin typeface="Times New Roman" panose="02020603050405020304" pitchFamily="18" charset="0"/>
                <a:ea typeface="Gungsuh" panose="02030600000101010101" pitchFamily="18" charset="-127"/>
              </a:rPr>
              <a:t>doi.org</a:t>
            </a:r>
            <a:r>
              <a:rPr lang="en-GB" sz="1199" dirty="0">
                <a:latin typeface="Times New Roman" panose="02020603050405020304" pitchFamily="18" charset="0"/>
                <a:ea typeface="Gungsuh" panose="02030600000101010101" pitchFamily="18" charset="-127"/>
              </a:rPr>
              <a:t>/10.1140/</a:t>
            </a:r>
            <a:r>
              <a:rPr lang="en-GB" sz="1199" dirty="0" err="1">
                <a:latin typeface="Times New Roman" panose="02020603050405020304" pitchFamily="18" charset="0"/>
                <a:ea typeface="Gungsuh" panose="02030600000101010101" pitchFamily="18" charset="-127"/>
              </a:rPr>
              <a:t>epjp</a:t>
            </a:r>
            <a:r>
              <a:rPr lang="en-GB" sz="1199" dirty="0">
                <a:latin typeface="Times New Roman" panose="02020603050405020304" pitchFamily="18" charset="0"/>
                <a:ea typeface="Gungsuh" panose="02030600000101010101" pitchFamily="18" charset="-127"/>
              </a:rPr>
              <a:t>/s13360-021-02151-y</a:t>
            </a:r>
            <a:r>
              <a:rPr lang="fr-FR" sz="1199" dirty="0"/>
              <a:t> </a:t>
            </a:r>
            <a:endParaRPr lang="en-US" sz="1199" dirty="0"/>
          </a:p>
        </p:txBody>
      </p:sp>
      <p:sp>
        <p:nvSpPr>
          <p:cNvPr id="16" name="Rectangle 15">
            <a:extLst>
              <a:ext uri="{FF2B5EF4-FFF2-40B4-BE49-F238E27FC236}">
                <a16:creationId xmlns:a16="http://schemas.microsoft.com/office/drawing/2014/main" id="{E326408D-4D57-67DB-58EA-566B081FDD94}"/>
              </a:ext>
            </a:extLst>
          </p:cNvPr>
          <p:cNvSpPr/>
          <p:nvPr/>
        </p:nvSpPr>
        <p:spPr>
          <a:xfrm>
            <a:off x="6005935" y="1591879"/>
            <a:ext cx="4898578" cy="400110"/>
          </a:xfrm>
          <a:prstGeom prst="rect">
            <a:avLst/>
          </a:prstGeom>
        </p:spPr>
        <p:txBody>
          <a:bodyPr wrap="square">
            <a:spAutoFit/>
          </a:bodyPr>
          <a:lstStyle/>
          <a:p>
            <a:pPr algn="just"/>
            <a:r>
              <a:rPr lang="en-GB" sz="1000" dirty="0">
                <a:latin typeface="Times New Roman" panose="02020603050405020304" pitchFamily="18" charset="0"/>
                <a:ea typeface="Times New Roman" panose="02020603050405020304" pitchFamily="18" charset="0"/>
              </a:rPr>
              <a:t>D. </a:t>
            </a:r>
            <a:r>
              <a:rPr lang="en-GB" sz="1000" dirty="0" err="1">
                <a:latin typeface="Times New Roman" panose="02020603050405020304" pitchFamily="18" charset="0"/>
                <a:ea typeface="Times New Roman" panose="02020603050405020304" pitchFamily="18" charset="0"/>
              </a:rPr>
              <a:t>d'Enterria</a:t>
            </a:r>
            <a:r>
              <a:rPr lang="en-GB" sz="1000" dirty="0">
                <a:latin typeface="Times New Roman" panose="02020603050405020304" pitchFamily="18" charset="0"/>
                <a:ea typeface="Times New Roman" panose="02020603050405020304" pitchFamily="18" charset="0"/>
              </a:rPr>
              <a:t>, A. </a:t>
            </a:r>
            <a:r>
              <a:rPr lang="en-GB" sz="1000" dirty="0" err="1">
                <a:latin typeface="Times New Roman" panose="02020603050405020304" pitchFamily="18" charset="0"/>
                <a:ea typeface="Times New Roman" panose="02020603050405020304" pitchFamily="18" charset="0"/>
              </a:rPr>
              <a:t>Poldaru</a:t>
            </a:r>
            <a:r>
              <a:rPr lang="en-GB" sz="1000" dirty="0">
                <a:latin typeface="Times New Roman" panose="02020603050405020304" pitchFamily="18" charset="0"/>
                <a:ea typeface="Times New Roman" panose="02020603050405020304" pitchFamily="18" charset="0"/>
              </a:rPr>
              <a:t>, G. Wojcik, Measuring the electron Yukawa coupling via resonant s-channel</a:t>
            </a:r>
            <a:r>
              <a:rPr lang="fr-FR" sz="1000" dirty="0">
                <a:latin typeface="Times New Roman" panose="02020603050405020304" pitchFamily="18" charset="0"/>
                <a:ea typeface="Times New Roman" panose="02020603050405020304" pitchFamily="18" charset="0"/>
              </a:rPr>
              <a:t> </a:t>
            </a:r>
            <a:r>
              <a:rPr lang="en-GB" sz="1000" dirty="0">
                <a:latin typeface="Times New Roman" panose="02020603050405020304" pitchFamily="18" charset="0"/>
                <a:ea typeface="Times New Roman" panose="02020603050405020304" pitchFamily="18" charset="0"/>
              </a:rPr>
              <a:t>Higgs production at FCC-</a:t>
            </a:r>
            <a:r>
              <a:rPr lang="en-GB" sz="1000" dirty="0" err="1">
                <a:latin typeface="Times New Roman" panose="02020603050405020304" pitchFamily="18" charset="0"/>
                <a:ea typeface="Times New Roman" panose="02020603050405020304" pitchFamily="18" charset="0"/>
              </a:rPr>
              <a:t>ee</a:t>
            </a:r>
            <a:r>
              <a:rPr lang="en-GB" sz="1000" dirty="0">
                <a:latin typeface="Times New Roman" panose="02020603050405020304" pitchFamily="18" charset="0"/>
                <a:ea typeface="Times New Roman" panose="02020603050405020304" pitchFamily="18" charset="0"/>
              </a:rPr>
              <a:t>, arXiv:2107.02686v1 [hep-ex] 6 Jul 2021</a:t>
            </a:r>
            <a:endParaRPr lang="fr-FR" sz="1000" dirty="0">
              <a:latin typeface="Times New Roman" panose="02020603050405020304" pitchFamily="18" charset="0"/>
              <a:ea typeface="Times New Roman" panose="02020603050405020304" pitchFamily="18" charset="0"/>
            </a:endParaRPr>
          </a:p>
        </p:txBody>
      </p:sp>
      <p:sp>
        <p:nvSpPr>
          <p:cNvPr id="3" name="Rectangle 11">
            <a:extLst>
              <a:ext uri="{FF2B5EF4-FFF2-40B4-BE49-F238E27FC236}">
                <a16:creationId xmlns:a16="http://schemas.microsoft.com/office/drawing/2014/main" id="{A432401A-04D1-BA96-1205-3A4EBBD39A16}"/>
              </a:ext>
            </a:extLst>
          </p:cNvPr>
          <p:cNvSpPr/>
          <p:nvPr/>
        </p:nvSpPr>
        <p:spPr>
          <a:xfrm>
            <a:off x="2356398" y="179290"/>
            <a:ext cx="7840608"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FCC-</a:t>
            </a:r>
            <a:r>
              <a:rPr lang="en-GB" sz="2996" b="1" kern="1200" dirty="0" err="1">
                <a:solidFill>
                  <a:srgbClr val="2C7C9F"/>
                </a:solidFill>
                <a:latin typeface="Arial" charset="0"/>
                <a:ea typeface="ＭＳ Ｐゴシック" charset="0"/>
                <a:cs typeface="Arial" panose="020B0604020202020204" pitchFamily="34" charset="0"/>
              </a:rPr>
              <a:t>ee</a:t>
            </a:r>
            <a:r>
              <a:rPr lang="en-GB" sz="2996" b="1" kern="1200" dirty="0">
                <a:solidFill>
                  <a:srgbClr val="2C7C9F"/>
                </a:solidFill>
                <a:latin typeface="Arial" charset="0"/>
                <a:ea typeface="ＭＳ Ｐゴシック" charset="0"/>
                <a:cs typeface="Arial" panose="020B0604020202020204" pitchFamily="34" charset="0"/>
              </a:rPr>
              <a:t> </a:t>
            </a:r>
            <a:r>
              <a:rPr lang="en-GB" sz="2996" b="1" kern="1200" dirty="0" err="1">
                <a:solidFill>
                  <a:srgbClr val="2C7C9F"/>
                </a:solidFill>
                <a:latin typeface="Arial" charset="0"/>
                <a:ea typeface="ＭＳ Ｐゴシック" charset="0"/>
                <a:cs typeface="Arial" panose="020B0604020202020204" pitchFamily="34" charset="0"/>
              </a:rPr>
              <a:t>Monochrom</a:t>
            </a:r>
            <a:r>
              <a:rPr lang="en-GB" sz="2996" b="1" kern="1200" dirty="0">
                <a:solidFill>
                  <a:srgbClr val="2C7C9F"/>
                </a:solidFill>
                <a:latin typeface="Arial" charset="0"/>
                <a:ea typeface="ＭＳ Ｐゴシック" charset="0"/>
                <a:cs typeface="Arial" panose="020B0604020202020204" pitchFamily="34" charset="0"/>
              </a:rPr>
              <a:t> Physics Performance</a:t>
            </a:r>
            <a:endParaRPr lang="fr-FR" sz="2996" dirty="0"/>
          </a:p>
        </p:txBody>
      </p:sp>
    </p:spTree>
    <p:extLst>
      <p:ext uri="{BB962C8B-B14F-4D97-AF65-F5344CB8AC3E}">
        <p14:creationId xmlns:p14="http://schemas.microsoft.com/office/powerpoint/2010/main" val="152788437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3A4295-E1C6-8120-A8EC-E050B5DB5F0F}"/>
              </a:ext>
            </a:extLst>
          </p:cNvPr>
          <p:cNvSpPr>
            <a:spLocks noGrp="1"/>
          </p:cNvSpPr>
          <p:nvPr>
            <p:ph type="sldNum" sz="quarter" idx="12"/>
          </p:nvPr>
        </p:nvSpPr>
        <p:spPr/>
        <p:txBody>
          <a:bodyPr/>
          <a:lstStyle/>
          <a:p>
            <a:fld id="{10C94CE8-38CE-4431-96C9-C03853E577E3}" type="slidenum">
              <a:rPr lang="zh-CN" altLang="en-US" smtClean="0"/>
              <a:t>22</a:t>
            </a:fld>
            <a:endParaRPr lang="zh-CN" alt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AC356A-B72D-31B1-8825-5C4554BE75E1}"/>
                  </a:ext>
                </a:extLst>
              </p:cNvPr>
              <p:cNvSpPr txBox="1"/>
              <p:nvPr/>
            </p:nvSpPr>
            <p:spPr>
              <a:xfrm>
                <a:off x="373969" y="928573"/>
                <a:ext cx="11431361" cy="5529719"/>
              </a:xfrm>
              <a:prstGeom prst="rect">
                <a:avLst/>
              </a:prstGeom>
              <a:noFill/>
            </p:spPr>
            <p:txBody>
              <a:bodyPr wrap="square">
                <a:spAutoFit/>
              </a:bodyPr>
              <a:lstStyle/>
              <a:p>
                <a:pPr marL="349250" marR="0" lvl="0" indent="-349250" algn="just" defTabSz="914400" rtl="0" eaLnBrk="1" fontAlgn="auto" latinLnBrk="0" hangingPunct="1">
                  <a:lnSpc>
                    <a:spcPct val="100000"/>
                  </a:lnSpc>
                  <a:spcBef>
                    <a:spcPts val="2000"/>
                  </a:spcBef>
                  <a:spcAft>
                    <a:spcPts val="0"/>
                  </a:spcAft>
                  <a:buClr>
                    <a:srgbClr val="2C7C9F">
                      <a:lumMod val="60000"/>
                      <a:lumOff val="40000"/>
                    </a:srgbClr>
                  </a:buClr>
                  <a:buSzPct val="110000"/>
                  <a:buFont typeface="Wingdings" pitchFamily="2" charset="2"/>
                  <a:buChar char="Ø"/>
                  <a:tabLst/>
                  <a:defRPr/>
                </a:pPr>
                <a:r>
                  <a:rPr kumimoji="0" lang="en-US" b="0" i="0" u="none" strike="noStrike" kern="1200" cap="none" spc="0" normalizeH="0" baseline="0" noProof="0" dirty="0" err="1">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Monochromatization</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is a </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simple conceptual idea</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but not easy to implement in a collider, if not integrated from the beginning in the optics IR design as a dedicated operation mode.</a:t>
                </a:r>
              </a:p>
              <a:p>
                <a:pPr marL="349250" marR="0" lvl="0" indent="-349250" algn="just" defTabSz="914400" rtl="0" eaLnBrk="1" fontAlgn="auto" latinLnBrk="0" hangingPunct="1">
                  <a:lnSpc>
                    <a:spcPct val="100000"/>
                  </a:lnSpc>
                  <a:spcBef>
                    <a:spcPts val="2000"/>
                  </a:spcBef>
                  <a:spcAft>
                    <a:spcPts val="0"/>
                  </a:spcAft>
                  <a:buClr>
                    <a:srgbClr val="2C7C9F">
                      <a:lumMod val="60000"/>
                      <a:lumOff val="40000"/>
                    </a:srgbClr>
                  </a:buClr>
                  <a:buSzPct val="110000"/>
                  <a:buFont typeface="Wingdings" pitchFamily="2" charset="2"/>
                  <a:buChar char="Ø"/>
                  <a:tabLst/>
                  <a:defRPr/>
                </a:pP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However, the </a:t>
                </a:r>
                <a:r>
                  <a:rPr kumimoji="0" lang="en-US" b="0" i="0" u="none" strike="noStrike" kern="1200" cap="none" spc="0" normalizeH="0" baseline="0" noProof="0" dirty="0" err="1">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monochromatization</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principle research </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never reached </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a </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maturity level </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allowing  </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implementation</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and </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experimental testing</a:t>
                </a:r>
                <a:r>
                  <a:rPr lang="en-US" kern="1200" dirty="0">
                    <a:solidFill>
                      <a:srgbClr val="09213B">
                        <a:lumMod val="90000"/>
                        <a:lumOff val="10000"/>
                      </a:srgbClr>
                    </a:solidFill>
                    <a:latin typeface="Arial" panose="020B0604020202020204" pitchFamily="34" charset="0"/>
                    <a:ea typeface="+mn-ea"/>
                    <a:cs typeface="Arial" panose="020B0604020202020204" pitchFamily="34" charset="0"/>
                  </a:rPr>
                  <a:t>. A</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flexible lattice with two modes of operation with/without </a:t>
                </a:r>
                <a:r>
                  <a:rPr kumimoji="0" lang="en-US" b="0" i="0" u="none" strike="noStrike" kern="1200" cap="none" spc="0" normalizeH="0" baseline="0" noProof="0" dirty="0" err="1">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monocromatization</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is mandatory.</a:t>
                </a:r>
              </a:p>
              <a:p>
                <a:pPr marL="349250" marR="0" lvl="0" indent="-349250" algn="just" defTabSz="914400" rtl="0" eaLnBrk="1" fontAlgn="auto" latinLnBrk="0" hangingPunct="1">
                  <a:lnSpc>
                    <a:spcPct val="100000"/>
                  </a:lnSpc>
                  <a:spcBef>
                    <a:spcPts val="2000"/>
                  </a:spcBef>
                  <a:spcAft>
                    <a:spcPts val="0"/>
                  </a:spcAft>
                  <a:buClr>
                    <a:srgbClr val="2C7C9F">
                      <a:lumMod val="60000"/>
                      <a:lumOff val="40000"/>
                    </a:srgbClr>
                  </a:buClr>
                  <a:buSzPct val="110000"/>
                  <a:buFont typeface="Wingdings" pitchFamily="2" charset="2"/>
                  <a:buChar char="Ø"/>
                  <a:tabLst/>
                  <a:defRPr/>
                </a:pPr>
                <a:r>
                  <a:rPr lang="en-US" kern="1200" dirty="0">
                    <a:solidFill>
                      <a:srgbClr val="09213B">
                        <a:lumMod val="90000"/>
                        <a:lumOff val="10000"/>
                      </a:srgbClr>
                    </a:solidFill>
                    <a:latin typeface="Arial" panose="020B0604020202020204" pitchFamily="34" charset="0"/>
                    <a:ea typeface="+mn-ea"/>
                    <a:cs typeface="Arial" panose="020B0604020202020204" pitchFamily="34" charset="0"/>
                  </a:rPr>
                  <a:t>Different </a:t>
                </a:r>
                <a:r>
                  <a:rPr lang="en-US" b="1" kern="1200" dirty="0">
                    <a:solidFill>
                      <a:srgbClr val="09213B">
                        <a:lumMod val="90000"/>
                        <a:lumOff val="10000"/>
                      </a:srgbClr>
                    </a:solidFill>
                    <a:latin typeface="Arial" panose="020B0604020202020204" pitchFamily="34" charset="0"/>
                    <a:ea typeface="+mn-ea"/>
                    <a:cs typeface="Arial" panose="020B0604020202020204" pitchFamily="34" charset="0"/>
                  </a:rPr>
                  <a:t>FCC-</a:t>
                </a:r>
                <a:r>
                  <a:rPr lang="en-US" b="1" kern="1200" dirty="0" err="1">
                    <a:solidFill>
                      <a:srgbClr val="09213B">
                        <a:lumMod val="90000"/>
                        <a:lumOff val="10000"/>
                      </a:srgbClr>
                    </a:solidFill>
                    <a:latin typeface="Arial" panose="020B0604020202020204" pitchFamily="34" charset="0"/>
                    <a:ea typeface="+mn-ea"/>
                    <a:cs typeface="Arial" panose="020B0604020202020204" pitchFamily="34" charset="0"/>
                  </a:rPr>
                  <a:t>ee</a:t>
                </a:r>
                <a:r>
                  <a:rPr lang="en-US" b="1" kern="1200" dirty="0">
                    <a:solidFill>
                      <a:srgbClr val="09213B">
                        <a:lumMod val="90000"/>
                        <a:lumOff val="10000"/>
                      </a:srgbClr>
                    </a:solidFill>
                    <a:latin typeface="Arial" panose="020B0604020202020204" pitchFamily="34" charset="0"/>
                    <a:ea typeface="+mn-ea"/>
                    <a:cs typeface="Arial" panose="020B0604020202020204" pitchFamily="34" charset="0"/>
                  </a:rPr>
                  <a:t> GHC </a:t>
                </a:r>
                <a:r>
                  <a:rPr kumimoji="0" lang="en-US" b="1" i="0" u="none" strike="noStrike" kern="1200" cap="none" spc="0" normalizeH="0" baseline="0" noProof="0" dirty="0" err="1">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Monochrom</a:t>
                </a:r>
                <a:r>
                  <a:rPr kumimoji="0" lang="en-US" b="1"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 “realistic” optics </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lattices </a:t>
                </a:r>
                <a:r>
                  <a:rPr lang="en-US" kern="1200" dirty="0">
                    <a:solidFill>
                      <a:srgbClr val="09213B">
                        <a:lumMod val="90000"/>
                        <a:lumOff val="10000"/>
                      </a:srgbClr>
                    </a:solidFill>
                    <a:latin typeface="Arial" panose="020B0604020202020204" pitchFamily="34" charset="0"/>
                    <a:ea typeface="+mn-ea"/>
                    <a:cs typeface="Arial" panose="020B0604020202020204" pitchFamily="34" charset="0"/>
                  </a:rPr>
                  <a:t>h</a:t>
                </a:r>
                <a:r>
                  <a:rPr kumimoji="0" lang="en-US" b="0" i="0" u="none" strike="noStrike" kern="1200" cap="none" spc="0" normalizeH="0" baseline="0" noProof="0" dirty="0">
                    <a:ln>
                      <a:noFill/>
                    </a:ln>
                    <a:solidFill>
                      <a:srgbClr val="09213B">
                        <a:lumMod val="90000"/>
                        <a:lumOff val="10000"/>
                      </a:srgbClr>
                    </a:solidFill>
                    <a:effectLst/>
                    <a:uLnTx/>
                    <a:uFillTx/>
                    <a:latin typeface="Arial" panose="020B0604020202020204" pitchFamily="34" charset="0"/>
                    <a:ea typeface="+mn-ea"/>
                    <a:cs typeface="Arial" panose="020B0604020202020204" pitchFamily="34" charset="0"/>
                  </a:rPr>
                  <a:t>as been completed for V22 featuring very promising performances. </a:t>
                </a:r>
              </a:p>
              <a:p>
                <a:pPr marL="349250" indent="-349250" algn="just" defTabSz="914400" hangingPunct="1">
                  <a:spcBef>
                    <a:spcPts val="2000"/>
                  </a:spcBef>
                  <a:buClr>
                    <a:srgbClr val="2C7C9F">
                      <a:lumMod val="60000"/>
                      <a:lumOff val="40000"/>
                    </a:srgbClr>
                  </a:buClr>
                  <a:buSzPct val="110000"/>
                  <a:buFont typeface="Wingdings" pitchFamily="2" charset="2"/>
                  <a:buChar char="Ø"/>
                  <a:defRPr/>
                </a:pPr>
                <a:r>
                  <a:rPr lang="en-US" dirty="0">
                    <a:solidFill>
                      <a:srgbClr val="002060"/>
                    </a:solidFill>
                    <a:latin typeface="Arial" panose="020B0604020202020204" pitchFamily="34" charset="0"/>
                    <a:cs typeface="Arial" panose="020B0604020202020204" pitchFamily="34" charset="0"/>
                  </a:rPr>
                  <a:t>Further studies on FCC-</a:t>
                </a:r>
                <a:r>
                  <a:rPr lang="en-US" dirty="0" err="1">
                    <a:solidFill>
                      <a:srgbClr val="002060"/>
                    </a:solidFill>
                    <a:latin typeface="Arial" panose="020B0604020202020204" pitchFamily="34" charset="0"/>
                    <a:cs typeface="Arial" panose="020B0604020202020204" pitchFamily="34" charset="0"/>
                  </a:rPr>
                  <a:t>ee</a:t>
                </a:r>
                <a:r>
                  <a:rPr lang="en-US" dirty="0">
                    <a:solidFill>
                      <a:srgbClr val="002060"/>
                    </a:solidFill>
                    <a:latin typeface="Arial" panose="020B0604020202020204" pitchFamily="34" charset="0"/>
                    <a:cs typeface="Arial" panose="020B0604020202020204" pitchFamily="34" charset="0"/>
                  </a:rPr>
                  <a:t> GHC </a:t>
                </a:r>
                <a:r>
                  <a:rPr lang="en-US" dirty="0" err="1">
                    <a:solidFill>
                      <a:srgbClr val="002060"/>
                    </a:solidFill>
                    <a:latin typeface="Arial" panose="020B0604020202020204" pitchFamily="34" charset="0"/>
                    <a:cs typeface="Arial" panose="020B0604020202020204" pitchFamily="34" charset="0"/>
                  </a:rPr>
                  <a:t>Monochrom</a:t>
                </a:r>
                <a:r>
                  <a:rPr lang="en-US" dirty="0">
                    <a:solidFill>
                      <a:srgbClr val="002060"/>
                    </a:solidFill>
                    <a:latin typeface="Arial" panose="020B0604020202020204" pitchFamily="34" charset="0"/>
                    <a:cs typeface="Arial" panose="020B0604020202020204" pitchFamily="34" charset="0"/>
                  </a:rPr>
                  <a:t> lattices are needed: to evaluate the impact of the </a:t>
                </a:r>
                <a:r>
                  <a:rPr lang="en-US" b="1" dirty="0">
                    <a:solidFill>
                      <a:srgbClr val="002060"/>
                    </a:solidFill>
                    <a:latin typeface="Arial" panose="020B0604020202020204" pitchFamily="34" charset="0"/>
                    <a:cs typeface="Arial" panose="020B0604020202020204" pitchFamily="34" charset="0"/>
                  </a:rPr>
                  <a:t>beam-beam</a:t>
                </a:r>
                <a:r>
                  <a:rPr lang="en-US"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with </a:t>
                </a:r>
                <a:r>
                  <a:rPr lang="en-US" sz="1800" b="1" dirty="0">
                    <a:solidFill>
                      <a:srgbClr val="002060"/>
                    </a:solidFill>
                    <a:latin typeface="Arial" panose="020B0604020202020204" pitchFamily="34" charset="0"/>
                    <a:cs typeface="Arial" panose="020B0604020202020204" pitchFamily="34" charset="0"/>
                  </a:rPr>
                  <a:t>D</a:t>
                </a:r>
                <a:r>
                  <a:rPr lang="en-US" sz="1800" b="1" baseline="30000" dirty="0">
                    <a:solidFill>
                      <a:srgbClr val="002060"/>
                    </a:solidFill>
                    <a:latin typeface="Arial" panose="020B0604020202020204" pitchFamily="34" charset="0"/>
                    <a:cs typeface="Arial" panose="020B0604020202020204" pitchFamily="34" charset="0"/>
                  </a:rPr>
                  <a:t>*</a:t>
                </a:r>
                <a:r>
                  <a:rPr lang="en-US" sz="1800" b="1" baseline="-25000" dirty="0" err="1">
                    <a:solidFill>
                      <a:srgbClr val="002060"/>
                    </a:solidFill>
                    <a:latin typeface="Arial" panose="020B0604020202020204" pitchFamily="34" charset="0"/>
                    <a:cs typeface="Arial" panose="020B0604020202020204" pitchFamily="34" charset="0"/>
                  </a:rPr>
                  <a:t>x,y</a:t>
                </a:r>
                <a:r>
                  <a:rPr lang="en-US" sz="1800" b="1"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1800" b="1" i="1">
                        <a:solidFill>
                          <a:srgbClr val="002060"/>
                        </a:solidFill>
                        <a:latin typeface="Cambria Math" panose="02040503050406030204" pitchFamily="18" charset="0"/>
                        <a:ea typeface="Cambria Math" panose="02040503050406030204" pitchFamily="18" charset="0"/>
                        <a:cs typeface="Arial" panose="020B0604020202020204" pitchFamily="34" charset="0"/>
                      </a:rPr>
                      <m:t>≠ </m:t>
                    </m:r>
                  </m:oMath>
                </a14:m>
                <a:r>
                  <a:rPr lang="en-US" sz="1800" b="1" dirty="0">
                    <a:solidFill>
                      <a:srgbClr val="002060"/>
                    </a:solidFill>
                    <a:latin typeface="Arial" panose="020B0604020202020204" pitchFamily="34" charset="0"/>
                    <a:cs typeface="Arial" panose="020B0604020202020204" pitchFamily="34" charset="0"/>
                  </a:rPr>
                  <a:t>0</a:t>
                </a:r>
                <a:r>
                  <a:rPr lang="en-US" sz="1800" dirty="0">
                    <a:solidFill>
                      <a:srgbClr val="002060"/>
                    </a:solidFill>
                    <a:latin typeface="Arial" panose="020B0604020202020204" pitchFamily="34" charset="0"/>
                    <a:cs typeface="Arial" panose="020B0604020202020204" pitchFamily="34" charset="0"/>
                  </a:rPr>
                  <a:t> and  to optimize the DA for these new type of operation mode. </a:t>
                </a:r>
              </a:p>
              <a:p>
                <a:pPr marL="349250" indent="-349250" algn="just" defTabSz="914400" hangingPunct="1">
                  <a:spcBef>
                    <a:spcPts val="2000"/>
                  </a:spcBef>
                  <a:buClr>
                    <a:srgbClr val="2C7C9F">
                      <a:lumMod val="60000"/>
                      <a:lumOff val="40000"/>
                    </a:srgbClr>
                  </a:buClr>
                  <a:buSzPct val="110000"/>
                  <a:buFont typeface="Wingdings" pitchFamily="2" charset="2"/>
                  <a:buChar char="Ø"/>
                  <a:defRPr/>
                </a:pPr>
                <a:r>
                  <a:rPr lang="en-US" dirty="0">
                    <a:solidFill>
                      <a:srgbClr val="002060"/>
                    </a:solidFill>
                    <a:latin typeface="Arial" panose="020B0604020202020204" pitchFamily="34" charset="0"/>
                    <a:cs typeface="Arial" panose="020B0604020202020204" pitchFamily="34" charset="0"/>
                  </a:rPr>
                  <a:t>Implementation and comparison with the LCC FCC-</a:t>
                </a:r>
                <a:r>
                  <a:rPr lang="en-US" dirty="0" err="1">
                    <a:solidFill>
                      <a:srgbClr val="002060"/>
                    </a:solidFill>
                    <a:latin typeface="Arial" panose="020B0604020202020204" pitchFamily="34" charset="0"/>
                    <a:cs typeface="Arial" panose="020B0604020202020204" pitchFamily="34" charset="0"/>
                  </a:rPr>
                  <a:t>ee</a:t>
                </a:r>
                <a:r>
                  <a:rPr lang="en-US" dirty="0">
                    <a:solidFill>
                      <a:srgbClr val="002060"/>
                    </a:solidFill>
                    <a:latin typeface="Arial" panose="020B0604020202020204" pitchFamily="34" charset="0"/>
                    <a:cs typeface="Arial" panose="020B0604020202020204" pitchFamily="34" charset="0"/>
                  </a:rPr>
                  <a:t> kind of lattice with more symmetric IRs will be carried out.</a:t>
                </a:r>
                <a:endParaRPr lang="en-US" sz="1800" dirty="0">
                  <a:solidFill>
                    <a:srgbClr val="002060"/>
                  </a:solidFill>
                  <a:latin typeface="Arial" panose="020B0604020202020204" pitchFamily="34" charset="0"/>
                  <a:cs typeface="Arial" panose="020B0604020202020204" pitchFamily="34" charset="0"/>
                </a:endParaRPr>
              </a:p>
              <a:p>
                <a:pPr marL="349250" indent="-349250" algn="just" defTabSz="914400" hangingPunct="1">
                  <a:spcBef>
                    <a:spcPts val="2000"/>
                  </a:spcBef>
                  <a:buClr>
                    <a:srgbClr val="2C7C9F">
                      <a:lumMod val="60000"/>
                      <a:lumOff val="40000"/>
                    </a:srgbClr>
                  </a:buClr>
                  <a:buSzPct val="110000"/>
                  <a:buFont typeface="Wingdings" pitchFamily="2" charset="2"/>
                  <a:buChar char="Ø"/>
                  <a:defRPr/>
                </a:pPr>
                <a:r>
                  <a:rPr lang="en-US" dirty="0" err="1">
                    <a:solidFill>
                      <a:srgbClr val="002060"/>
                    </a:solidFill>
                    <a:latin typeface="Arial" panose="020B0604020202020204" pitchFamily="34" charset="0"/>
                    <a:cs typeface="Arial" panose="020B0604020202020204" pitchFamily="34" charset="0"/>
                  </a:rPr>
                  <a:t>Monochrom</a:t>
                </a:r>
                <a:r>
                  <a:rPr lang="en-US" dirty="0">
                    <a:solidFill>
                      <a:srgbClr val="002060"/>
                    </a:solidFill>
                    <a:latin typeface="Arial" panose="020B0604020202020204" pitchFamily="34" charset="0"/>
                    <a:cs typeface="Arial" panose="020B0604020202020204" pitchFamily="34" charset="0"/>
                  </a:rPr>
                  <a:t> optics design for CEPC is ongoing  (IR more symmetric) </a:t>
                </a:r>
              </a:p>
              <a:p>
                <a:pPr marL="349250" indent="-349250" algn="just" defTabSz="914400" hangingPunct="1">
                  <a:buClr>
                    <a:srgbClr val="2C7C9F">
                      <a:lumMod val="60000"/>
                      <a:lumOff val="40000"/>
                    </a:srgbClr>
                  </a:buClr>
                  <a:buSzPct val="110000"/>
                  <a:buFont typeface="Wingdings" pitchFamily="2" charset="2"/>
                  <a:buChar char="Ø"/>
                  <a:defRPr/>
                </a:pPr>
                <a:endParaRPr lang="en-US" dirty="0">
                  <a:solidFill>
                    <a:srgbClr val="002060"/>
                  </a:solidFill>
                  <a:latin typeface="Arial" panose="020B0604020202020204" pitchFamily="34" charset="0"/>
                  <a:cs typeface="Arial" panose="020B0604020202020204" pitchFamily="34" charset="0"/>
                </a:endParaRPr>
              </a:p>
              <a:p>
                <a:pPr marL="349250" indent="-349250" algn="just" defTabSz="914400" hangingPunct="1">
                  <a:buClr>
                    <a:srgbClr val="2C7C9F">
                      <a:lumMod val="60000"/>
                      <a:lumOff val="40000"/>
                    </a:srgbClr>
                  </a:buClr>
                  <a:buSzPct val="110000"/>
                  <a:buFont typeface="Wingdings" pitchFamily="2" charset="2"/>
                  <a:buChar char="Ø"/>
                  <a:defRPr/>
                </a:pPr>
                <a:r>
                  <a:rPr lang="en-US" dirty="0">
                    <a:solidFill>
                      <a:srgbClr val="002060"/>
                    </a:solidFill>
                    <a:latin typeface="Arial" panose="020B0604020202020204" pitchFamily="34" charset="0"/>
                    <a:cs typeface="Arial" panose="020B0604020202020204" pitchFamily="34" charset="0"/>
                  </a:rPr>
                  <a:t>Experimental proof of </a:t>
                </a:r>
                <a:r>
                  <a:rPr lang="en-US" dirty="0" err="1">
                    <a:solidFill>
                      <a:srgbClr val="002060"/>
                    </a:solidFill>
                    <a:latin typeface="Arial" panose="020B0604020202020204" pitchFamily="34" charset="0"/>
                    <a:cs typeface="Arial" panose="020B0604020202020204" pitchFamily="34" charset="0"/>
                  </a:rPr>
                  <a:t>monochromatization</a:t>
                </a:r>
                <a:r>
                  <a:rPr lang="en-US" dirty="0">
                    <a:solidFill>
                      <a:srgbClr val="002060"/>
                    </a:solidFill>
                    <a:latin typeface="Arial" panose="020B0604020202020204" pitchFamily="34" charset="0"/>
                    <a:cs typeface="Arial" panose="020B0604020202020204" pitchFamily="34" charset="0"/>
                  </a:rPr>
                  <a:t> concept in running </a:t>
                </a:r>
                <a:r>
                  <a:rPr lang="en-US" dirty="0" err="1">
                    <a:solidFill>
                      <a:srgbClr val="002060"/>
                    </a:solidFill>
                    <a:latin typeface="Arial" panose="020B0604020202020204" pitchFamily="34" charset="0"/>
                    <a:cs typeface="Arial" panose="020B0604020202020204" pitchFamily="34" charset="0"/>
                  </a:rPr>
                  <a:t>e+e</a:t>
                </a:r>
                <a:r>
                  <a:rPr lang="en-US" dirty="0">
                    <a:solidFill>
                      <a:srgbClr val="002060"/>
                    </a:solidFill>
                    <a:latin typeface="Arial" panose="020B0604020202020204" pitchFamily="34" charset="0"/>
                    <a:cs typeface="Arial" panose="020B0604020202020204" pitchFamily="34" charset="0"/>
                  </a:rPr>
                  <a:t>- low energy colliders are under study for BEPCII (IHEP China), Daphne and maybe in </a:t>
                </a:r>
                <a:r>
                  <a:rPr lang="en-US" dirty="0" err="1">
                    <a:solidFill>
                      <a:srgbClr val="002060"/>
                    </a:solidFill>
                    <a:latin typeface="Arial" panose="020B0604020202020204" pitchFamily="34" charset="0"/>
                    <a:cs typeface="Arial" panose="020B0604020202020204" pitchFamily="34" charset="0"/>
                  </a:rPr>
                  <a:t>SuperKEKB</a:t>
                </a:r>
                <a:r>
                  <a:rPr lang="en-US" dirty="0">
                    <a:solidFill>
                      <a:srgbClr val="002060"/>
                    </a:solidFill>
                    <a:latin typeface="Arial" panose="020B0604020202020204" pitchFamily="34" charset="0"/>
                    <a:cs typeface="Arial" panose="020B0604020202020204" pitchFamily="34" charset="0"/>
                  </a:rPr>
                  <a:t>.</a:t>
                </a:r>
              </a:p>
            </p:txBody>
          </p:sp>
        </mc:Choice>
        <mc:Fallback xmlns="">
          <p:sp>
            <p:nvSpPr>
              <p:cNvPr id="7" name="TextBox 6">
                <a:extLst>
                  <a:ext uri="{FF2B5EF4-FFF2-40B4-BE49-F238E27FC236}">
                    <a16:creationId xmlns:a16="http://schemas.microsoft.com/office/drawing/2014/main" id="{A4AC356A-B72D-31B1-8825-5C4554BE75E1}"/>
                  </a:ext>
                </a:extLst>
              </p:cNvPr>
              <p:cNvSpPr txBox="1">
                <a:spLocks noRot="1" noChangeAspect="1" noMove="1" noResize="1" noEditPoints="1" noAdjustHandles="1" noChangeArrowheads="1" noChangeShapeType="1" noTextEdit="1"/>
              </p:cNvSpPr>
              <p:nvPr/>
            </p:nvSpPr>
            <p:spPr>
              <a:xfrm>
                <a:off x="373969" y="928573"/>
                <a:ext cx="11431361" cy="5529719"/>
              </a:xfrm>
              <a:prstGeom prst="rect">
                <a:avLst/>
              </a:prstGeom>
              <a:blipFill>
                <a:blip r:embed="rId2"/>
                <a:stretch>
                  <a:fillRect l="-444" t="-229" r="-444" b="-915"/>
                </a:stretch>
              </a:blipFill>
            </p:spPr>
            <p:txBody>
              <a:bodyPr/>
              <a:lstStyle/>
              <a:p>
                <a:r>
                  <a:rPr lang="en-US">
                    <a:noFill/>
                  </a:rPr>
                  <a:t> </a:t>
                </a:r>
              </a:p>
            </p:txBody>
          </p:sp>
        </mc:Fallback>
      </mc:AlternateContent>
      <p:sp>
        <p:nvSpPr>
          <p:cNvPr id="2" name="Rectangle 11">
            <a:extLst>
              <a:ext uri="{FF2B5EF4-FFF2-40B4-BE49-F238E27FC236}">
                <a16:creationId xmlns:a16="http://schemas.microsoft.com/office/drawing/2014/main" id="{3374CFC4-6373-16A8-6B90-F3FB6439B618}"/>
              </a:ext>
            </a:extLst>
          </p:cNvPr>
          <p:cNvSpPr/>
          <p:nvPr/>
        </p:nvSpPr>
        <p:spPr>
          <a:xfrm>
            <a:off x="3678077" y="200556"/>
            <a:ext cx="5197257"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Summary and Perspectives</a:t>
            </a:r>
            <a:endParaRPr lang="fr-FR" sz="2996" dirty="0"/>
          </a:p>
        </p:txBody>
      </p:sp>
    </p:spTree>
    <p:extLst>
      <p:ext uri="{BB962C8B-B14F-4D97-AF65-F5344CB8AC3E}">
        <p14:creationId xmlns:p14="http://schemas.microsoft.com/office/powerpoint/2010/main" val="1658299811"/>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Marcador de número de diapositiva 4"/>
          <p:cNvSpPr>
            <a:spLocks noGrp="1"/>
          </p:cNvSpPr>
          <p:nvPr>
            <p:ph type="sldNum" sz="quarter" idx="12"/>
          </p:nvPr>
        </p:nvSpPr>
        <p:spPr>
          <a:xfrm>
            <a:off x="10859876" y="6483857"/>
            <a:ext cx="1319424" cy="36461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MS PGothic" charset="0"/>
                <a:cs typeface="MS PGothic" charset="0"/>
              </a:defRPr>
            </a:lvl1pPr>
            <a:lvl2pPr marL="742950" indent="-285750" defTabSz="912813" eaLnBrk="0" hangingPunct="0">
              <a:defRPr sz="2400">
                <a:solidFill>
                  <a:schemeClr val="tx1"/>
                </a:solidFill>
                <a:latin typeface="Arial" charset="0"/>
                <a:ea typeface="MS PGothic" charset="0"/>
                <a:cs typeface="MS PGothic" charset="0"/>
              </a:defRPr>
            </a:lvl2pPr>
            <a:lvl3pPr marL="1143000" indent="-228600" defTabSz="912813" eaLnBrk="0" hangingPunct="0">
              <a:defRPr sz="2400">
                <a:solidFill>
                  <a:schemeClr val="tx1"/>
                </a:solidFill>
                <a:latin typeface="Arial" charset="0"/>
                <a:ea typeface="MS PGothic" charset="0"/>
                <a:cs typeface="MS PGothic" charset="0"/>
              </a:defRPr>
            </a:lvl3pPr>
            <a:lvl4pPr marL="1600200" indent="-228600" defTabSz="912813" eaLnBrk="0" hangingPunct="0">
              <a:defRPr sz="2400">
                <a:solidFill>
                  <a:schemeClr val="tx1"/>
                </a:solidFill>
                <a:latin typeface="Arial" charset="0"/>
                <a:ea typeface="MS PGothic" charset="0"/>
                <a:cs typeface="MS PGothic" charset="0"/>
              </a:defRPr>
            </a:lvl4pPr>
            <a:lvl5pPr marL="2057400" indent="-228600" defTabSz="912813" eaLnBrk="0" hangingPunct="0">
              <a:defRPr sz="2400">
                <a:solidFill>
                  <a:schemeClr val="tx1"/>
                </a:solidFill>
                <a:latin typeface="Arial"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DAFFEF00-D692-ED47-8DF7-5EFC23BFF1F3}" type="slidenum">
              <a:rPr lang="en-US" sz="1400">
                <a:solidFill>
                  <a:schemeClr val="bg1"/>
                </a:solidFill>
                <a:latin typeface="Times New Roman" panose="02020603050405020304" pitchFamily="18" charset="0"/>
                <a:cs typeface="Times New Roman" panose="02020603050405020304" pitchFamily="18" charset="0"/>
              </a:rPr>
              <a:pPr eaLnBrk="1" hangingPunct="1"/>
              <a:t>23</a:t>
            </a:fld>
            <a:endParaRPr lang="en-US" sz="1400" dirty="0">
              <a:solidFill>
                <a:schemeClr val="bg1"/>
              </a:solidFill>
              <a:latin typeface="Times New Roman" panose="02020603050405020304" pitchFamily="18" charset="0"/>
              <a:cs typeface="Times New Roman" panose="02020603050405020304" pitchFamily="18" charset="0"/>
            </a:endParaRPr>
          </a:p>
        </p:txBody>
      </p:sp>
      <p:pic>
        <p:nvPicPr>
          <p:cNvPr id="20" name="Picture 4">
            <a:extLst>
              <a:ext uri="{FF2B5EF4-FFF2-40B4-BE49-F238E27FC236}">
                <a16:creationId xmlns:a16="http://schemas.microsoft.com/office/drawing/2014/main" id="{1C3E6BE0-F8F0-0442-8E41-B8915A775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899" y="51391"/>
            <a:ext cx="1303820" cy="795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20">
            <a:extLst>
              <a:ext uri="{FF2B5EF4-FFF2-40B4-BE49-F238E27FC236}">
                <a16:creationId xmlns:a16="http://schemas.microsoft.com/office/drawing/2014/main" id="{CC316FA1-9DDC-484D-835D-C58B6F09A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5" y="35871"/>
            <a:ext cx="1074018" cy="811480"/>
          </a:xfrm>
          <a:prstGeom prst="rect">
            <a:avLst/>
          </a:prstGeom>
        </p:spPr>
      </p:pic>
      <p:pic>
        <p:nvPicPr>
          <p:cNvPr id="3" name="Picture 2">
            <a:extLst>
              <a:ext uri="{FF2B5EF4-FFF2-40B4-BE49-F238E27FC236}">
                <a16:creationId xmlns:a16="http://schemas.microsoft.com/office/drawing/2014/main" id="{536ABE20-AA9B-8DED-5C2E-9D62B8CA6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35" y="2805930"/>
            <a:ext cx="2311790" cy="3082387"/>
          </a:xfrm>
          <a:prstGeom prst="rect">
            <a:avLst/>
          </a:prstGeom>
        </p:spPr>
      </p:pic>
      <p:pic>
        <p:nvPicPr>
          <p:cNvPr id="9" name="Picture 8">
            <a:extLst>
              <a:ext uri="{FF2B5EF4-FFF2-40B4-BE49-F238E27FC236}">
                <a16:creationId xmlns:a16="http://schemas.microsoft.com/office/drawing/2014/main" id="{33B35366-D191-FC65-A143-87EF72B88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4583" y="4140967"/>
            <a:ext cx="4334149" cy="2444460"/>
          </a:xfrm>
          <a:prstGeom prst="rect">
            <a:avLst/>
          </a:prstGeom>
        </p:spPr>
      </p:pic>
      <p:pic>
        <p:nvPicPr>
          <p:cNvPr id="13" name="Picture 12">
            <a:extLst>
              <a:ext uri="{FF2B5EF4-FFF2-40B4-BE49-F238E27FC236}">
                <a16:creationId xmlns:a16="http://schemas.microsoft.com/office/drawing/2014/main" id="{7FEB10F0-8C02-4798-B981-934713228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36" y="960158"/>
            <a:ext cx="3418474" cy="2563856"/>
          </a:xfrm>
          <a:prstGeom prst="rect">
            <a:avLst/>
          </a:prstGeom>
        </p:spPr>
      </p:pic>
      <p:pic>
        <p:nvPicPr>
          <p:cNvPr id="5" name="Picture 4">
            <a:extLst>
              <a:ext uri="{FF2B5EF4-FFF2-40B4-BE49-F238E27FC236}">
                <a16:creationId xmlns:a16="http://schemas.microsoft.com/office/drawing/2014/main" id="{B6FC6FB7-5623-6B80-BA63-CA93B92CC0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6034" y="4140967"/>
            <a:ext cx="2801381" cy="2444460"/>
          </a:xfrm>
          <a:prstGeom prst="rect">
            <a:avLst/>
          </a:prstGeom>
        </p:spPr>
      </p:pic>
      <p:pic>
        <p:nvPicPr>
          <p:cNvPr id="26" name="Picture 25">
            <a:extLst>
              <a:ext uri="{FF2B5EF4-FFF2-40B4-BE49-F238E27FC236}">
                <a16:creationId xmlns:a16="http://schemas.microsoft.com/office/drawing/2014/main" id="{B787871A-36A3-7D9E-B3AB-BEDDFEA030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1898" y="263048"/>
            <a:ext cx="3521078" cy="1912127"/>
          </a:xfrm>
          <a:prstGeom prst="rect">
            <a:avLst/>
          </a:prstGeom>
        </p:spPr>
      </p:pic>
      <p:pic>
        <p:nvPicPr>
          <p:cNvPr id="28" name="Picture 27">
            <a:extLst>
              <a:ext uri="{FF2B5EF4-FFF2-40B4-BE49-F238E27FC236}">
                <a16:creationId xmlns:a16="http://schemas.microsoft.com/office/drawing/2014/main" id="{2C9F4103-9268-F25B-8070-C2D0EA1811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3670" y="449371"/>
            <a:ext cx="2311790" cy="1733843"/>
          </a:xfrm>
          <a:prstGeom prst="rect">
            <a:avLst/>
          </a:prstGeom>
        </p:spPr>
      </p:pic>
      <p:pic>
        <p:nvPicPr>
          <p:cNvPr id="30" name="Picture 29">
            <a:extLst>
              <a:ext uri="{FF2B5EF4-FFF2-40B4-BE49-F238E27FC236}">
                <a16:creationId xmlns:a16="http://schemas.microsoft.com/office/drawing/2014/main" id="{F2E91E20-42F3-4CC5-D197-0AC9E687C5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09637" y="2374836"/>
            <a:ext cx="3077766" cy="2308324"/>
          </a:xfrm>
          <a:prstGeom prst="rect">
            <a:avLst/>
          </a:prstGeom>
        </p:spPr>
      </p:pic>
      <p:sp>
        <p:nvSpPr>
          <p:cNvPr id="17" name="TextBox 16">
            <a:extLst>
              <a:ext uri="{FF2B5EF4-FFF2-40B4-BE49-F238E27FC236}">
                <a16:creationId xmlns:a16="http://schemas.microsoft.com/office/drawing/2014/main" id="{C30B7AD0-C9D2-FB68-D3E0-EC37DB5D5EE3}"/>
              </a:ext>
            </a:extLst>
          </p:cNvPr>
          <p:cNvSpPr txBox="1"/>
          <p:nvPr/>
        </p:nvSpPr>
        <p:spPr>
          <a:xfrm>
            <a:off x="3562718" y="2021860"/>
            <a:ext cx="4815189" cy="2585323"/>
          </a:xfrm>
          <a:prstGeom prst="rect">
            <a:avLst/>
          </a:prstGeom>
          <a:solidFill>
            <a:schemeClr val="accent1"/>
          </a:solidFill>
        </p:spPr>
        <p:txBody>
          <a:bodyPr wrap="square">
            <a:spAutoFit/>
          </a:bodyPr>
          <a:lstStyle/>
          <a:p>
            <a:pPr algn="ctr"/>
            <a:r>
              <a:rPr lang="en-GB" b="1" i="1" dirty="0">
                <a:solidFill>
                  <a:schemeClr val="bg1"/>
                </a:solidFill>
                <a:effectLst/>
                <a:latin typeface="Calibri" panose="020F0502020204030204" pitchFamily="34" charset="0"/>
              </a:rPr>
              <a:t>THE BRAVE COLLABORATORS</a:t>
            </a:r>
            <a:endParaRPr lang="en-GB" dirty="0">
              <a:solidFill>
                <a:schemeClr val="bg1"/>
              </a:solidFill>
              <a:effectLst/>
              <a:latin typeface="Calibri" panose="020F0502020204030204" pitchFamily="34" charset="0"/>
            </a:endParaRPr>
          </a:p>
          <a:p>
            <a:pPr algn="ctr"/>
            <a:r>
              <a:rPr lang="en-GB" b="1" i="1" dirty="0" err="1">
                <a:solidFill>
                  <a:schemeClr val="bg1"/>
                </a:solidFill>
                <a:latin typeface="Calibri" panose="020F0502020204030204" pitchFamily="34" charset="0"/>
              </a:rPr>
              <a:t>MonochroM</a:t>
            </a:r>
            <a:r>
              <a:rPr lang="en-GB" b="1" i="1" dirty="0">
                <a:solidFill>
                  <a:schemeClr val="bg1"/>
                </a:solidFill>
                <a:latin typeface="Calibri" panose="020F0502020204030204" pitchFamily="34" charset="0"/>
              </a:rPr>
              <a:t> </a:t>
            </a:r>
            <a:r>
              <a:rPr lang="en-GB" b="1" i="1" dirty="0">
                <a:solidFill>
                  <a:schemeClr val="bg1"/>
                </a:solidFill>
                <a:effectLst/>
                <a:latin typeface="Calibri" panose="020F0502020204030204" pitchFamily="34" charset="0"/>
              </a:rPr>
              <a:t>team</a:t>
            </a:r>
          </a:p>
          <a:p>
            <a:pPr algn="ctr"/>
            <a:endParaRPr lang="en-GB" b="1" i="1" dirty="0">
              <a:solidFill>
                <a:schemeClr val="bg1"/>
              </a:solidFill>
              <a:effectLst/>
              <a:latin typeface="Calibri" panose="020F0502020204030204" pitchFamily="34" charset="0"/>
            </a:endParaRPr>
          </a:p>
          <a:p>
            <a:pPr algn="ctr"/>
            <a:r>
              <a:rPr lang="en-GB" dirty="0">
                <a:solidFill>
                  <a:schemeClr val="bg1"/>
                </a:solidFill>
                <a:effectLst/>
                <a:latin typeface="Calibri" panose="020F0502020204030204" pitchFamily="34" charset="0"/>
              </a:rPr>
              <a:t>A. Faus-Golfe, Z. Zhang, B. Bai, H. Jiang,               M. A. Valdivia García, J. Jowett, </a:t>
            </a:r>
          </a:p>
          <a:p>
            <a:pPr algn="ctr"/>
            <a:r>
              <a:rPr lang="en-GB" dirty="0">
                <a:solidFill>
                  <a:schemeClr val="bg1"/>
                </a:solidFill>
                <a:effectLst/>
                <a:latin typeface="Calibri" panose="020F0502020204030204" pitchFamily="34" charset="0"/>
              </a:rPr>
              <a:t>F. Zimmermann, K. </a:t>
            </a:r>
            <a:r>
              <a:rPr lang="en-GB" dirty="0" err="1">
                <a:solidFill>
                  <a:schemeClr val="bg1"/>
                </a:solidFill>
                <a:effectLst/>
                <a:latin typeface="Calibri" panose="020F0502020204030204" pitchFamily="34" charset="0"/>
              </a:rPr>
              <a:t>Oide</a:t>
            </a:r>
            <a:r>
              <a:rPr lang="en-GB" dirty="0">
                <a:solidFill>
                  <a:schemeClr val="bg1"/>
                </a:solidFill>
                <a:effectLst/>
                <a:latin typeface="Calibri" panose="020F0502020204030204" pitchFamily="34" charset="0"/>
              </a:rPr>
              <a:t>, A. Blondel, P. Raimondi, D. </a:t>
            </a:r>
            <a:r>
              <a:rPr lang="en-GB" dirty="0" err="1">
                <a:solidFill>
                  <a:schemeClr val="bg1"/>
                </a:solidFill>
                <a:effectLst/>
                <a:latin typeface="Calibri" panose="020F0502020204030204" pitchFamily="34" charset="0"/>
              </a:rPr>
              <a:t>Shatilov</a:t>
            </a:r>
            <a:r>
              <a:rPr lang="en-GB" dirty="0">
                <a:solidFill>
                  <a:schemeClr val="bg1"/>
                </a:solidFill>
                <a:effectLst/>
                <a:latin typeface="Calibri" panose="020F0502020204030204" pitchFamily="34" charset="0"/>
              </a:rPr>
              <a:t>, D. </a:t>
            </a:r>
            <a:r>
              <a:rPr lang="en-GB" dirty="0" err="1">
                <a:solidFill>
                  <a:schemeClr val="bg1"/>
                </a:solidFill>
                <a:effectLst/>
                <a:latin typeface="Calibri" panose="020F0502020204030204" pitchFamily="34" charset="0"/>
              </a:rPr>
              <a:t>d’Enterria</a:t>
            </a:r>
            <a:r>
              <a:rPr lang="en-GB" dirty="0">
                <a:solidFill>
                  <a:schemeClr val="bg1"/>
                </a:solidFill>
                <a:effectLst/>
                <a:latin typeface="Calibri" panose="020F0502020204030204" pitchFamily="34" charset="0"/>
              </a:rPr>
              <a:t>, P. </a:t>
            </a:r>
            <a:r>
              <a:rPr lang="en-GB" dirty="0" err="1">
                <a:solidFill>
                  <a:schemeClr val="bg1"/>
                </a:solidFill>
                <a:effectLst/>
                <a:latin typeface="Calibri" panose="020F0502020204030204" pitchFamily="34" charset="0"/>
              </a:rPr>
              <a:t>Janot</a:t>
            </a:r>
            <a:r>
              <a:rPr lang="en-GB" dirty="0">
                <a:solidFill>
                  <a:schemeClr val="bg1"/>
                </a:solidFill>
                <a:effectLst/>
                <a:latin typeface="Calibri" panose="020F0502020204030204" pitchFamily="34" charset="0"/>
              </a:rPr>
              <a:t>, U. </a:t>
            </a:r>
            <a:r>
              <a:rPr lang="en-GB" dirty="0" err="1">
                <a:solidFill>
                  <a:schemeClr val="bg1"/>
                </a:solidFill>
                <a:effectLst/>
                <a:latin typeface="Calibri" panose="020F0502020204030204" pitchFamily="34" charset="0"/>
              </a:rPr>
              <a:t>Bassler</a:t>
            </a:r>
            <a:r>
              <a:rPr lang="en-GB" dirty="0">
                <a:solidFill>
                  <a:schemeClr val="bg1"/>
                </a:solidFill>
                <a:effectLst/>
                <a:latin typeface="Calibri" panose="020F0502020204030204" pitchFamily="34" charset="0"/>
              </a:rPr>
              <a:t>  </a:t>
            </a:r>
          </a:p>
          <a:p>
            <a:pPr algn="ctr"/>
            <a:r>
              <a:rPr lang="en-GB" dirty="0">
                <a:solidFill>
                  <a:schemeClr val="bg1"/>
                </a:solidFill>
                <a:effectLst/>
                <a:latin typeface="Calibri" panose="020F0502020204030204" pitchFamily="34" charset="0"/>
              </a:rPr>
              <a:t>A. </a:t>
            </a:r>
            <a:r>
              <a:rPr lang="en-GB" dirty="0" err="1">
                <a:solidFill>
                  <a:schemeClr val="bg1"/>
                </a:solidFill>
                <a:effectLst/>
                <a:latin typeface="Calibri" panose="020F0502020204030204" pitchFamily="34" charset="0"/>
              </a:rPr>
              <a:t>Zholents</a:t>
            </a:r>
            <a:r>
              <a:rPr lang="en-GB" dirty="0">
                <a:solidFill>
                  <a:schemeClr val="bg1"/>
                </a:solidFill>
                <a:effectLst/>
                <a:latin typeface="Calibri" panose="020F0502020204030204" pitchFamily="34" charset="0"/>
              </a:rPr>
              <a:t>, J. </a:t>
            </a:r>
            <a:r>
              <a:rPr lang="en-GB" dirty="0" err="1">
                <a:solidFill>
                  <a:schemeClr val="bg1"/>
                </a:solidFill>
                <a:effectLst/>
                <a:latin typeface="Calibri" panose="020F0502020204030204" pitchFamily="34" charset="0"/>
              </a:rPr>
              <a:t>Keintzel</a:t>
            </a:r>
            <a:r>
              <a:rPr lang="en-GB" dirty="0">
                <a:solidFill>
                  <a:schemeClr val="bg1"/>
                </a:solidFill>
                <a:effectLst/>
                <a:latin typeface="Calibri" panose="020F0502020204030204" pitchFamily="34" charset="0"/>
              </a:rPr>
              <a:t>, G. Wilkinson, C. </a:t>
            </a:r>
            <a:r>
              <a:rPr lang="en-GB" dirty="0" err="1">
                <a:solidFill>
                  <a:schemeClr val="bg1"/>
                </a:solidFill>
                <a:effectLst/>
                <a:latin typeface="Calibri" panose="020F0502020204030204" pitchFamily="34" charset="0"/>
              </a:rPr>
              <a:t>Milardi</a:t>
            </a:r>
            <a:r>
              <a:rPr lang="en-GB" dirty="0">
                <a:solidFill>
                  <a:schemeClr val="bg1"/>
                </a:solidFill>
                <a:effectLst/>
                <a:latin typeface="Calibri" panose="020F0502020204030204" pitchFamily="34" charset="0"/>
              </a:rPr>
              <a:t>, A. </a:t>
            </a:r>
            <a:r>
              <a:rPr lang="en-GB" dirty="0" err="1">
                <a:solidFill>
                  <a:schemeClr val="bg1"/>
                </a:solidFill>
                <a:effectLst/>
                <a:latin typeface="Calibri" panose="020F0502020204030204" pitchFamily="34" charset="0"/>
              </a:rPr>
              <a:t>Ciarma</a:t>
            </a:r>
            <a:endParaRPr lang="en-GB" dirty="0">
              <a:solidFill>
                <a:schemeClr val="bg1"/>
              </a:solidFill>
              <a:effectLst/>
              <a:latin typeface="Calibri" panose="020F0502020204030204" pitchFamily="34" charset="0"/>
            </a:endParaRPr>
          </a:p>
        </p:txBody>
      </p:sp>
      <p:pic>
        <p:nvPicPr>
          <p:cNvPr id="24" name="Picture 23">
            <a:extLst>
              <a:ext uri="{FF2B5EF4-FFF2-40B4-BE49-F238E27FC236}">
                <a16:creationId xmlns:a16="http://schemas.microsoft.com/office/drawing/2014/main" id="{08734BC0-401E-0FA5-8809-1D3E7C9E77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86074" y="797497"/>
            <a:ext cx="1506325" cy="2008433"/>
          </a:xfrm>
          <a:prstGeom prst="rect">
            <a:avLst/>
          </a:prstGeom>
        </p:spPr>
      </p:pic>
      <p:pic>
        <p:nvPicPr>
          <p:cNvPr id="4" name="Picture 3">
            <a:extLst>
              <a:ext uri="{FF2B5EF4-FFF2-40B4-BE49-F238E27FC236}">
                <a16:creationId xmlns:a16="http://schemas.microsoft.com/office/drawing/2014/main" id="{E3E6042D-6999-4C7A-7E76-FF0018C371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5294" y="127526"/>
            <a:ext cx="2417757" cy="1813318"/>
          </a:xfrm>
          <a:prstGeom prst="rect">
            <a:avLst/>
          </a:prstGeom>
        </p:spPr>
      </p:pic>
      <p:pic>
        <p:nvPicPr>
          <p:cNvPr id="2" name="Picture 1">
            <a:extLst>
              <a:ext uri="{FF2B5EF4-FFF2-40B4-BE49-F238E27FC236}">
                <a16:creationId xmlns:a16="http://schemas.microsoft.com/office/drawing/2014/main" id="{814417C2-E05A-A92A-3B53-DEA8B48BB1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2979" y="5903606"/>
            <a:ext cx="1130300" cy="939800"/>
          </a:xfrm>
          <a:prstGeom prst="rect">
            <a:avLst/>
          </a:prstGeom>
        </p:spPr>
      </p:pic>
      <p:pic>
        <p:nvPicPr>
          <p:cNvPr id="6" name="Picture 5">
            <a:extLst>
              <a:ext uri="{FF2B5EF4-FFF2-40B4-BE49-F238E27FC236}">
                <a16:creationId xmlns:a16="http://schemas.microsoft.com/office/drawing/2014/main" id="{98452C8F-9E68-9D9A-0078-FB42CA19D0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099" y="5908675"/>
            <a:ext cx="1016000" cy="939800"/>
          </a:xfrm>
          <a:prstGeom prst="rect">
            <a:avLst/>
          </a:prstGeom>
        </p:spPr>
      </p:pic>
      <p:pic>
        <p:nvPicPr>
          <p:cNvPr id="7" name="Picture 6">
            <a:extLst>
              <a:ext uri="{FF2B5EF4-FFF2-40B4-BE49-F238E27FC236}">
                <a16:creationId xmlns:a16="http://schemas.microsoft.com/office/drawing/2014/main" id="{7EAD89C0-B654-6547-EB93-AB61C13527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21027" y="4585415"/>
            <a:ext cx="2760167" cy="2070125"/>
          </a:xfrm>
          <a:prstGeom prst="rect">
            <a:avLst/>
          </a:prstGeom>
        </p:spPr>
      </p:pic>
      <p:pic>
        <p:nvPicPr>
          <p:cNvPr id="8" name="Picture 7">
            <a:extLst>
              <a:ext uri="{FF2B5EF4-FFF2-40B4-BE49-F238E27FC236}">
                <a16:creationId xmlns:a16="http://schemas.microsoft.com/office/drawing/2014/main" id="{62618A46-4778-83D9-D322-3CD6F8B9C57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45316" y="4213615"/>
            <a:ext cx="2444699" cy="1375143"/>
          </a:xfrm>
          <a:prstGeom prst="rect">
            <a:avLst/>
          </a:prstGeom>
        </p:spPr>
      </p:pic>
    </p:spTree>
    <p:extLst>
      <p:ext uri="{BB962C8B-B14F-4D97-AF65-F5344CB8AC3E}">
        <p14:creationId xmlns:p14="http://schemas.microsoft.com/office/powerpoint/2010/main" val="289214441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0093D67-F2E4-C24B-B7A6-6F8D7C5FD229}"/>
              </a:ext>
            </a:extLst>
          </p:cNvPr>
          <p:cNvPicPr>
            <a:picLocks noChangeAspect="1"/>
          </p:cNvPicPr>
          <p:nvPr/>
        </p:nvPicPr>
        <p:blipFill>
          <a:blip r:embed="rId3"/>
          <a:stretch>
            <a:fillRect/>
          </a:stretch>
        </p:blipFill>
        <p:spPr>
          <a:xfrm>
            <a:off x="0" y="0"/>
            <a:ext cx="12179300" cy="6848481"/>
          </a:xfrm>
          <a:prstGeom prst="rect">
            <a:avLst/>
          </a:prstGeom>
        </p:spPr>
      </p:pic>
      <p:sp>
        <p:nvSpPr>
          <p:cNvPr id="77828" name="Marcador de número de diapositiva 4"/>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MS PGothic" charset="0"/>
                <a:cs typeface="MS PGothic" charset="0"/>
              </a:defRPr>
            </a:lvl1pPr>
            <a:lvl2pPr marL="742950" indent="-285750" defTabSz="912813" eaLnBrk="0" hangingPunct="0">
              <a:defRPr sz="2400">
                <a:solidFill>
                  <a:schemeClr val="tx1"/>
                </a:solidFill>
                <a:latin typeface="Arial" charset="0"/>
                <a:ea typeface="MS PGothic" charset="0"/>
                <a:cs typeface="MS PGothic" charset="0"/>
              </a:defRPr>
            </a:lvl2pPr>
            <a:lvl3pPr marL="1143000" indent="-228600" defTabSz="912813" eaLnBrk="0" hangingPunct="0">
              <a:defRPr sz="2400">
                <a:solidFill>
                  <a:schemeClr val="tx1"/>
                </a:solidFill>
                <a:latin typeface="Arial" charset="0"/>
                <a:ea typeface="MS PGothic" charset="0"/>
                <a:cs typeface="MS PGothic" charset="0"/>
              </a:defRPr>
            </a:lvl3pPr>
            <a:lvl4pPr marL="1600200" indent="-228600" defTabSz="912813" eaLnBrk="0" hangingPunct="0">
              <a:defRPr sz="2400">
                <a:solidFill>
                  <a:schemeClr val="tx1"/>
                </a:solidFill>
                <a:latin typeface="Arial" charset="0"/>
                <a:ea typeface="MS PGothic" charset="0"/>
                <a:cs typeface="MS PGothic" charset="0"/>
              </a:defRPr>
            </a:lvl4pPr>
            <a:lvl5pPr marL="2057400" indent="-228600" defTabSz="912813" eaLnBrk="0" hangingPunct="0">
              <a:defRPr sz="2400">
                <a:solidFill>
                  <a:schemeClr val="tx1"/>
                </a:solidFill>
                <a:latin typeface="Arial"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DAFFEF00-D692-ED47-8DF7-5EFC23BFF1F3}" type="slidenum">
              <a:rPr lang="en-US" sz="1400">
                <a:solidFill>
                  <a:schemeClr val="bg1"/>
                </a:solidFill>
                <a:latin typeface="Times New Roman" panose="02020603050405020304" pitchFamily="18" charset="0"/>
                <a:cs typeface="Times New Roman" panose="02020603050405020304" pitchFamily="18" charset="0"/>
              </a:rPr>
              <a:pPr eaLnBrk="1" hangingPunct="1"/>
              <a:t>24</a:t>
            </a:fld>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22" name="Rectangle 2">
            <a:extLst>
              <a:ext uri="{FF2B5EF4-FFF2-40B4-BE49-F238E27FC236}">
                <a16:creationId xmlns:a16="http://schemas.microsoft.com/office/drawing/2014/main" id="{874DB9A5-A437-E349-AA6E-60136E5CE63A}"/>
              </a:ext>
            </a:extLst>
          </p:cNvPr>
          <p:cNvSpPr txBox="1">
            <a:spLocks noChangeArrowheads="1"/>
          </p:cNvSpPr>
          <p:nvPr/>
        </p:nvSpPr>
        <p:spPr>
          <a:xfrm>
            <a:off x="1520908" y="3761986"/>
            <a:ext cx="9137484" cy="1478608"/>
          </a:xfrm>
          <a:prstGeom prst="rect">
            <a:avLst/>
          </a:prstGeom>
        </p:spPr>
        <p:txBody>
          <a:bodyPr vert="horz" lIns="0" tIns="0" rIns="0" bIns="0" rtlCol="0" anchor="b" anchorCtr="0">
            <a:noAutofit/>
          </a:bodyPr>
          <a:lstStyle>
            <a:lvl1pPr algn="ctr" defTabSz="914400" rtl="0" eaLnBrk="1" latinLnBrk="0" hangingPunct="1">
              <a:spcBef>
                <a:spcPct val="0"/>
              </a:spcBef>
              <a:buNone/>
              <a:defRPr sz="4600" b="1" kern="1200">
                <a:solidFill>
                  <a:schemeClr val="accent1"/>
                </a:solidFill>
                <a:effectLst/>
                <a:latin typeface="Arial" panose="020B0604020202020204" pitchFamily="34" charset="0"/>
                <a:ea typeface="+mj-ea"/>
                <a:cs typeface="Arial" panose="020B0604020202020204" pitchFamily="34" charset="0"/>
              </a:defRPr>
            </a:lvl1pPr>
          </a:lstStyle>
          <a:p>
            <a:pPr marL="193675" indent="-193675" defTabSz="404813">
              <a:tabLst>
                <a:tab pos="654050" algn="l"/>
                <a:tab pos="1311275" algn="l"/>
                <a:tab pos="1966913" algn="l"/>
                <a:tab pos="2624138" algn="l"/>
                <a:tab pos="3279775" algn="l"/>
                <a:tab pos="3937000" algn="l"/>
                <a:tab pos="4594225" algn="l"/>
                <a:tab pos="5249863" algn="l"/>
                <a:tab pos="5907088" algn="l"/>
              </a:tabLst>
            </a:pPr>
            <a:r>
              <a:rPr lang="en-GB" sz="60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Back-up slides</a:t>
            </a:r>
          </a:p>
        </p:txBody>
      </p:sp>
      <p:sp>
        <p:nvSpPr>
          <p:cNvPr id="2" name="Rectangle 3">
            <a:extLst>
              <a:ext uri="{FF2B5EF4-FFF2-40B4-BE49-F238E27FC236}">
                <a16:creationId xmlns:a16="http://schemas.microsoft.com/office/drawing/2014/main" id="{27FD65AE-3066-917D-E6AF-9C6A578FE6BD}"/>
              </a:ext>
            </a:extLst>
          </p:cNvPr>
          <p:cNvSpPr/>
          <p:nvPr/>
        </p:nvSpPr>
        <p:spPr>
          <a:xfrm>
            <a:off x="4233" y="4274"/>
            <a:ext cx="12175067" cy="955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ltLang="zh-CN" sz="1797" dirty="0"/>
              <a:t>ipac24_logo.png</a:t>
            </a:r>
            <a:endParaRPr lang="zh-CN" altLang="en-US" sz="1797" dirty="0"/>
          </a:p>
        </p:txBody>
      </p:sp>
      <p:pic>
        <p:nvPicPr>
          <p:cNvPr id="3" name="图片 2">
            <a:extLst>
              <a:ext uri="{FF2B5EF4-FFF2-40B4-BE49-F238E27FC236}">
                <a16:creationId xmlns:a16="http://schemas.microsoft.com/office/drawing/2014/main" id="{EC096CC3-E519-5A91-9CB8-74795889CFA1}"/>
              </a:ext>
            </a:extLst>
          </p:cNvPr>
          <p:cNvPicPr>
            <a:picLocks noChangeAspect="1"/>
          </p:cNvPicPr>
          <p:nvPr/>
        </p:nvPicPr>
        <p:blipFill>
          <a:blip r:embed="rId4"/>
          <a:stretch>
            <a:fillRect/>
          </a:stretch>
        </p:blipFill>
        <p:spPr bwMode="auto">
          <a:xfrm>
            <a:off x="1894731" y="122280"/>
            <a:ext cx="1629123" cy="708336"/>
          </a:xfrm>
          <a:prstGeom prst="roundRect">
            <a:avLst>
              <a:gd name="adj" fmla="val 23961"/>
            </a:avLst>
          </a:prstGeom>
        </p:spPr>
      </p:pic>
      <p:pic>
        <p:nvPicPr>
          <p:cNvPr id="4" name="图片 3">
            <a:extLst>
              <a:ext uri="{FF2B5EF4-FFF2-40B4-BE49-F238E27FC236}">
                <a16:creationId xmlns:a16="http://schemas.microsoft.com/office/drawing/2014/main" id="{32F1F42E-1258-B6B2-0081-489EFB0EE7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604169" y="332970"/>
            <a:ext cx="1436525" cy="374613"/>
          </a:xfrm>
          <a:prstGeom prst="rect">
            <a:avLst/>
          </a:prstGeom>
        </p:spPr>
      </p:pic>
      <p:pic>
        <p:nvPicPr>
          <p:cNvPr id="5" name="图片 4">
            <a:extLst>
              <a:ext uri="{FF2B5EF4-FFF2-40B4-BE49-F238E27FC236}">
                <a16:creationId xmlns:a16="http://schemas.microsoft.com/office/drawing/2014/main" id="{FC945935-BE32-A0CE-EFE2-913F2BF052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021379" y="283430"/>
            <a:ext cx="1343435" cy="376630"/>
          </a:xfrm>
          <a:prstGeom prst="rect">
            <a:avLst/>
          </a:prstGeom>
        </p:spPr>
      </p:pic>
      <p:pic>
        <p:nvPicPr>
          <p:cNvPr id="6" name="图片 5">
            <a:extLst>
              <a:ext uri="{FF2B5EF4-FFF2-40B4-BE49-F238E27FC236}">
                <a16:creationId xmlns:a16="http://schemas.microsoft.com/office/drawing/2014/main" id="{8FA433D7-6F70-6158-65A9-BE545832296F}"/>
              </a:ext>
            </a:extLst>
          </p:cNvPr>
          <p:cNvPicPr>
            <a:picLocks noChangeAspect="1"/>
          </p:cNvPicPr>
          <p:nvPr/>
        </p:nvPicPr>
        <p:blipFill>
          <a:blip r:embed="rId7"/>
          <a:stretch>
            <a:fillRect/>
          </a:stretch>
        </p:blipFill>
        <p:spPr bwMode="auto">
          <a:xfrm>
            <a:off x="4974184" y="180939"/>
            <a:ext cx="1075956" cy="602446"/>
          </a:xfrm>
          <a:prstGeom prst="rect">
            <a:avLst/>
          </a:prstGeom>
        </p:spPr>
      </p:pic>
      <p:pic>
        <p:nvPicPr>
          <p:cNvPr id="7" name="图片 6">
            <a:extLst>
              <a:ext uri="{FF2B5EF4-FFF2-40B4-BE49-F238E27FC236}">
                <a16:creationId xmlns:a16="http://schemas.microsoft.com/office/drawing/2014/main" id="{AEF797AD-ACBF-4BEC-8F63-5C28B3C06B94}"/>
              </a:ext>
            </a:extLst>
          </p:cNvPr>
          <p:cNvPicPr>
            <a:picLocks noChangeAspect="1"/>
          </p:cNvPicPr>
          <p:nvPr/>
        </p:nvPicPr>
        <p:blipFill>
          <a:blip r:embed="rId8"/>
          <a:stretch>
            <a:fillRect/>
          </a:stretch>
        </p:blipFill>
        <p:spPr bwMode="auto">
          <a:xfrm>
            <a:off x="7462225" y="283430"/>
            <a:ext cx="1280537" cy="388913"/>
          </a:xfrm>
          <a:prstGeom prst="rect">
            <a:avLst/>
          </a:prstGeom>
        </p:spPr>
      </p:pic>
      <p:pic>
        <p:nvPicPr>
          <p:cNvPr id="8" name="Picture 5">
            <a:extLst>
              <a:ext uri="{FF2B5EF4-FFF2-40B4-BE49-F238E27FC236}">
                <a16:creationId xmlns:a16="http://schemas.microsoft.com/office/drawing/2014/main" id="{2A784521-A2A3-2EC0-EBC4-79B5BA1922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7" y="31801"/>
            <a:ext cx="923974" cy="923974"/>
          </a:xfrm>
          <a:prstGeom prst="rect">
            <a:avLst/>
          </a:prstGeom>
        </p:spPr>
      </p:pic>
      <p:pic>
        <p:nvPicPr>
          <p:cNvPr id="9" name="Picture 7">
            <a:extLst>
              <a:ext uri="{FF2B5EF4-FFF2-40B4-BE49-F238E27FC236}">
                <a16:creationId xmlns:a16="http://schemas.microsoft.com/office/drawing/2014/main" id="{57C76A7F-2E0C-63FA-5BF6-D87188CA95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2903" y="227897"/>
            <a:ext cx="957319" cy="531779"/>
          </a:xfrm>
          <a:prstGeom prst="rect">
            <a:avLst/>
          </a:prstGeom>
        </p:spPr>
      </p:pic>
      <p:pic>
        <p:nvPicPr>
          <p:cNvPr id="10" name="图片 9" descr="徽标&#10;&#10;描述已自动生成">
            <a:extLst>
              <a:ext uri="{FF2B5EF4-FFF2-40B4-BE49-F238E27FC236}">
                <a16:creationId xmlns:a16="http://schemas.microsoft.com/office/drawing/2014/main" id="{5DC13509-FEA0-11F8-45AB-259FA50C37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2762" y="209462"/>
            <a:ext cx="1855237" cy="480987"/>
          </a:xfrm>
          <a:prstGeom prst="rect">
            <a:avLst/>
          </a:prstGeom>
        </p:spPr>
      </p:pic>
      <p:pic>
        <p:nvPicPr>
          <p:cNvPr id="11" name="图片 10" descr="徽标&#10;&#10;描述已自动生成">
            <a:extLst>
              <a:ext uri="{FF2B5EF4-FFF2-40B4-BE49-F238E27FC236}">
                <a16:creationId xmlns:a16="http://schemas.microsoft.com/office/drawing/2014/main" id="{DF3A83A2-BA81-5485-F6DF-0FEC33C26F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41188" y="123203"/>
            <a:ext cx="1461619" cy="743012"/>
          </a:xfrm>
          <a:prstGeom prst="rect">
            <a:avLst/>
          </a:prstGeom>
        </p:spPr>
      </p:pic>
      <p:pic>
        <p:nvPicPr>
          <p:cNvPr id="12" name="Picture 4">
            <a:extLst>
              <a:ext uri="{FF2B5EF4-FFF2-40B4-BE49-F238E27FC236}">
                <a16:creationId xmlns:a16="http://schemas.microsoft.com/office/drawing/2014/main" id="{CF00BCB3-618A-EB2B-0693-E667FC984967}"/>
              </a:ext>
            </a:extLst>
          </p:cNvPr>
          <p:cNvPicPr>
            <a:picLocks noChangeAspect="1"/>
          </p:cNvPicPr>
          <p:nvPr/>
        </p:nvPicPr>
        <p:blipFill>
          <a:blip r:embed="rId13"/>
          <a:stretch>
            <a:fillRect/>
          </a:stretch>
        </p:blipFill>
        <p:spPr>
          <a:xfrm>
            <a:off x="10316357" y="1184821"/>
            <a:ext cx="1673991" cy="595904"/>
          </a:xfrm>
          <a:prstGeom prst="rect">
            <a:avLst/>
          </a:prstGeom>
        </p:spPr>
      </p:pic>
    </p:spTree>
    <p:extLst>
      <p:ext uri="{BB962C8B-B14F-4D97-AF65-F5344CB8AC3E}">
        <p14:creationId xmlns:p14="http://schemas.microsoft.com/office/powerpoint/2010/main" val="1416947840"/>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AF118D4-6BF6-03D8-4C51-2675B61898D9}"/>
              </a:ext>
            </a:extLst>
          </p:cNvPr>
          <p:cNvCxnSpPr>
            <a:cxnSpLocks/>
          </p:cNvCxnSpPr>
          <p:nvPr/>
        </p:nvCxnSpPr>
        <p:spPr>
          <a:xfrm>
            <a:off x="5697152" y="861000"/>
            <a:ext cx="51799" cy="560818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23553" name="Rectangle 4">
            <a:extLst>
              <a:ext uri="{FF2B5EF4-FFF2-40B4-BE49-F238E27FC236}">
                <a16:creationId xmlns:a16="http://schemas.microsoft.com/office/drawing/2014/main" id="{B2F06991-727A-0048-878A-6616D471A08F}"/>
              </a:ext>
            </a:extLst>
          </p:cNvPr>
          <p:cNvSpPr>
            <a:spLocks noChangeArrowheads="1"/>
          </p:cNvSpPr>
          <p:nvPr/>
        </p:nvSpPr>
        <p:spPr bwMode="auto">
          <a:xfrm>
            <a:off x="5676102" y="708553"/>
            <a:ext cx="4361525" cy="4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844" tIns="46719" rIns="89844" bIns="46719"/>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fr-FR" sz="2399" b="1" dirty="0" err="1">
                <a:solidFill>
                  <a:srgbClr val="C00000"/>
                </a:solidFill>
              </a:rPr>
              <a:t>Monochromatization</a:t>
            </a:r>
            <a:r>
              <a:rPr lang="en-US" altLang="fr-FR" sz="1996" dirty="0">
                <a:solidFill>
                  <a:srgbClr val="000000"/>
                </a:solidFill>
              </a:rPr>
              <a:t>      </a:t>
            </a:r>
            <a:endParaRPr lang="en-US" altLang="fr-FR" sz="1796" dirty="0">
              <a:solidFill>
                <a:srgbClr val="262699"/>
              </a:solidFill>
            </a:endParaRPr>
          </a:p>
          <a:p>
            <a:pPr lvl="1" eaLnBrk="1" hangingPunct="1">
              <a:buFont typeface="Wingdings" pitchFamily="2" charset="2"/>
              <a:buChar char="§"/>
            </a:pPr>
            <a:endParaRPr lang="en-US" altLang="fr-FR" sz="1996" dirty="0">
              <a:solidFill>
                <a:srgbClr val="000000"/>
              </a:solidFill>
            </a:endParaRPr>
          </a:p>
        </p:txBody>
      </p:sp>
      <p:sp>
        <p:nvSpPr>
          <p:cNvPr id="23557" name="Marcador de número de diapositiva 14">
            <a:extLst>
              <a:ext uri="{FF2B5EF4-FFF2-40B4-BE49-F238E27FC236}">
                <a16:creationId xmlns:a16="http://schemas.microsoft.com/office/drawing/2014/main" id="{7AB1B89F-4772-7C4C-A0FF-C43033711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96">
                <a:solidFill>
                  <a:schemeClr val="tx1"/>
                </a:solidFill>
                <a:latin typeface="Arial" panose="020B0604020202020204" pitchFamily="34" charset="0"/>
                <a:ea typeface="ＭＳ Ｐゴシック" panose="020B0600070205080204" pitchFamily="34" charset="-128"/>
              </a:defRPr>
            </a:lvl1pPr>
            <a:lvl2pPr marL="741612" indent="-285235" eaLnBrk="0" hangingPunct="0">
              <a:defRPr sz="2396">
                <a:solidFill>
                  <a:schemeClr val="tx1"/>
                </a:solidFill>
                <a:latin typeface="Arial" panose="020B0604020202020204" pitchFamily="34" charset="0"/>
                <a:ea typeface="ＭＳ Ｐゴシック" panose="020B0600070205080204" pitchFamily="34" charset="-128"/>
              </a:defRPr>
            </a:lvl2pPr>
            <a:lvl3pPr marL="1140941" indent="-228188" eaLnBrk="0" hangingPunct="0">
              <a:defRPr sz="2396">
                <a:solidFill>
                  <a:schemeClr val="tx1"/>
                </a:solidFill>
                <a:latin typeface="Arial" panose="020B0604020202020204" pitchFamily="34" charset="0"/>
                <a:ea typeface="ＭＳ Ｐゴシック" panose="020B0600070205080204" pitchFamily="34" charset="-128"/>
              </a:defRPr>
            </a:lvl3pPr>
            <a:lvl4pPr marL="1597319" indent="-228188" eaLnBrk="0" hangingPunct="0">
              <a:defRPr sz="2396">
                <a:solidFill>
                  <a:schemeClr val="tx1"/>
                </a:solidFill>
                <a:latin typeface="Arial" panose="020B0604020202020204" pitchFamily="34" charset="0"/>
                <a:ea typeface="ＭＳ Ｐゴシック" panose="020B0600070205080204" pitchFamily="34" charset="-128"/>
              </a:defRPr>
            </a:lvl4pPr>
            <a:lvl5pPr marL="2053696" indent="-228188" eaLnBrk="0" hangingPunct="0">
              <a:defRPr sz="2396">
                <a:solidFill>
                  <a:schemeClr val="tx1"/>
                </a:solidFill>
                <a:latin typeface="Arial" panose="020B0604020202020204" pitchFamily="34" charset="0"/>
                <a:ea typeface="ＭＳ Ｐゴシック" panose="020B0600070205080204" pitchFamily="34" charset="-128"/>
              </a:defRPr>
            </a:lvl5pPr>
            <a:lvl6pPr marL="251007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6pPr>
            <a:lvl7pPr marL="2966448"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7pPr>
            <a:lvl8pPr marL="3422824"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8pPr>
            <a:lvl9pPr marL="387920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9pPr>
          </a:lstStyle>
          <a:p>
            <a:pPr eaLnBrk="1" hangingPunct="1"/>
            <a:fld id="{D9D55D48-1131-364E-AE6A-68A3FA11EC75}" type="slidenum">
              <a:rPr lang="en-US" altLang="fr-FR" sz="1397">
                <a:solidFill>
                  <a:schemeClr val="bg1"/>
                </a:solidFill>
                <a:latin typeface="Times New Roman" panose="02020603050405020304" pitchFamily="18" charset="0"/>
              </a:rPr>
              <a:pPr eaLnBrk="1" hangingPunct="1"/>
              <a:t>25</a:t>
            </a:fld>
            <a:endParaRPr lang="en-US" altLang="fr-FR" sz="1397" dirty="0">
              <a:solidFill>
                <a:schemeClr val="bg1"/>
              </a:solidFill>
              <a:latin typeface="Times New Roman" panose="02020603050405020304" pitchFamily="18" charset="0"/>
            </a:endParaRPr>
          </a:p>
        </p:txBody>
      </p:sp>
      <p:sp>
        <p:nvSpPr>
          <p:cNvPr id="23560" name="CuadroTexto 21">
            <a:extLst>
              <a:ext uri="{FF2B5EF4-FFF2-40B4-BE49-F238E27FC236}">
                <a16:creationId xmlns:a16="http://schemas.microsoft.com/office/drawing/2014/main" id="{33EDD627-1A05-C04D-88A6-BE8168EB1D6E}"/>
              </a:ext>
            </a:extLst>
          </p:cNvPr>
          <p:cNvSpPr txBox="1">
            <a:spLocks noChangeArrowheads="1"/>
          </p:cNvSpPr>
          <p:nvPr/>
        </p:nvSpPr>
        <p:spPr bwMode="auto">
          <a:xfrm>
            <a:off x="2096673" y="739388"/>
            <a:ext cx="1825791" cy="46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2399" b="1" dirty="0">
                <a:solidFill>
                  <a:srgbClr val="C00000"/>
                </a:solidFill>
              </a:rPr>
              <a:t>Standard</a:t>
            </a:r>
            <a:r>
              <a:rPr lang="en-GB" altLang="fr-FR" sz="1996" dirty="0"/>
              <a:t> </a:t>
            </a:r>
            <a:endParaRPr lang="en-GB" altLang="fr-FR" sz="1796" dirty="0">
              <a:solidFill>
                <a:srgbClr val="262699"/>
              </a:solidFill>
            </a:endParaRPr>
          </a:p>
        </p:txBody>
      </p:sp>
      <p:sp>
        <p:nvSpPr>
          <p:cNvPr id="23564" name="Rectángulo 5">
            <a:extLst>
              <a:ext uri="{FF2B5EF4-FFF2-40B4-BE49-F238E27FC236}">
                <a16:creationId xmlns:a16="http://schemas.microsoft.com/office/drawing/2014/main" id="{5941390C-4C94-4944-B6B1-3EF9978B1C17}"/>
              </a:ext>
            </a:extLst>
          </p:cNvPr>
          <p:cNvSpPr>
            <a:spLocks noChangeArrowheads="1"/>
          </p:cNvSpPr>
          <p:nvPr/>
        </p:nvSpPr>
        <p:spPr bwMode="auto">
          <a:xfrm>
            <a:off x="5651369" y="5740159"/>
            <a:ext cx="6181147" cy="92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indent="0" eaLnBrk="1" hangingPunct="1"/>
            <a:r>
              <a:rPr lang="en-US" altLang="fr-FR" sz="1796" b="1" dirty="0">
                <a:solidFill>
                  <a:srgbClr val="C00000"/>
                </a:solidFill>
                <a:cs typeface="Arial" panose="020B0604020202020204" pitchFamily="34" charset="0"/>
              </a:rPr>
              <a:t>Enhancement of energy resolution, </a:t>
            </a:r>
            <a:r>
              <a:rPr lang="en-US" altLang="fr-FR" sz="1796" dirty="0">
                <a:solidFill>
                  <a:srgbClr val="C00000"/>
                </a:solidFill>
                <a:cs typeface="Arial" panose="020B0604020202020204" pitchFamily="34" charset="0"/>
              </a:rPr>
              <a:t>and sometimes increase of the relative frequency of the events at the center of of the distribution but </a:t>
            </a:r>
            <a:r>
              <a:rPr lang="en-US" altLang="fr-FR" sz="1796" b="1" dirty="0">
                <a:solidFill>
                  <a:srgbClr val="C00000"/>
                </a:solidFill>
                <a:cs typeface="Arial" panose="020B0604020202020204" pitchFamily="34" charset="0"/>
              </a:rPr>
              <a:t>luminosity loss !!!!</a:t>
            </a:r>
          </a:p>
        </p:txBody>
      </p:sp>
      <p:sp>
        <p:nvSpPr>
          <p:cNvPr id="2" name="Rectangle 1">
            <a:extLst>
              <a:ext uri="{FF2B5EF4-FFF2-40B4-BE49-F238E27FC236}">
                <a16:creationId xmlns:a16="http://schemas.microsoft.com/office/drawing/2014/main" id="{DC6DC921-08F0-CA44-8D86-2E31AE08BD75}"/>
              </a:ext>
            </a:extLst>
          </p:cNvPr>
          <p:cNvSpPr/>
          <p:nvPr/>
        </p:nvSpPr>
        <p:spPr>
          <a:xfrm>
            <a:off x="2982668" y="172433"/>
            <a:ext cx="6003233" cy="583963"/>
          </a:xfrm>
          <a:prstGeom prst="rect">
            <a:avLst/>
          </a:prstGeom>
        </p:spPr>
        <p:txBody>
          <a:bodyPr wrap="none">
            <a:spAutoFit/>
          </a:bodyPr>
          <a:lstStyle/>
          <a:p>
            <a:pPr lvl="0"/>
            <a:r>
              <a:rPr lang="en-GB" sz="3196" b="1" kern="1200" dirty="0" err="1">
                <a:solidFill>
                  <a:srgbClr val="2C7C9F"/>
                </a:solidFill>
                <a:latin typeface="Arial" charset="0"/>
                <a:ea typeface="ＭＳ Ｐゴシック" charset="0"/>
                <a:cs typeface="Arial" panose="020B0604020202020204" pitchFamily="34" charset="0"/>
              </a:rPr>
              <a:t>Monochromatization</a:t>
            </a:r>
            <a:r>
              <a:rPr lang="en-GB" sz="3196" b="1" kern="1200" dirty="0">
                <a:solidFill>
                  <a:srgbClr val="2C7C9F"/>
                </a:solidFill>
                <a:latin typeface="Arial" charset="0"/>
                <a:ea typeface="ＭＳ Ｐゴシック" charset="0"/>
                <a:cs typeface="Arial" panose="020B0604020202020204" pitchFamily="34" charset="0"/>
              </a:rPr>
              <a:t> principle</a:t>
            </a:r>
            <a:endParaRPr lang="fr-FR" sz="3196" dirty="0"/>
          </a:p>
        </p:txBody>
      </p:sp>
      <p:pic>
        <p:nvPicPr>
          <p:cNvPr id="14" name="Picture 13">
            <a:extLst>
              <a:ext uri="{FF2B5EF4-FFF2-40B4-BE49-F238E27FC236}">
                <a16:creationId xmlns:a16="http://schemas.microsoft.com/office/drawing/2014/main" id="{FCDCE7AB-6B05-154D-95D6-384649CB892D}"/>
              </a:ext>
            </a:extLst>
          </p:cNvPr>
          <p:cNvPicPr>
            <a:picLocks noChangeAspect="1"/>
          </p:cNvPicPr>
          <p:nvPr/>
        </p:nvPicPr>
        <p:blipFill>
          <a:blip r:embed="rId3"/>
          <a:stretch>
            <a:fillRect/>
          </a:stretch>
        </p:blipFill>
        <p:spPr>
          <a:xfrm>
            <a:off x="6384953" y="1576666"/>
            <a:ext cx="2887705" cy="880853"/>
          </a:xfrm>
          <a:prstGeom prst="rect">
            <a:avLst/>
          </a:prstGeom>
        </p:spPr>
      </p:pic>
      <p:pic>
        <p:nvPicPr>
          <p:cNvPr id="15" name="Picture 14">
            <a:extLst>
              <a:ext uri="{FF2B5EF4-FFF2-40B4-BE49-F238E27FC236}">
                <a16:creationId xmlns:a16="http://schemas.microsoft.com/office/drawing/2014/main" id="{8E7A9763-1D4B-9240-AC43-6B0C77B539B9}"/>
              </a:ext>
            </a:extLst>
          </p:cNvPr>
          <p:cNvPicPr>
            <a:picLocks noChangeAspect="1"/>
          </p:cNvPicPr>
          <p:nvPr/>
        </p:nvPicPr>
        <p:blipFill>
          <a:blip r:embed="rId4"/>
          <a:stretch>
            <a:fillRect/>
          </a:stretch>
        </p:blipFill>
        <p:spPr>
          <a:xfrm>
            <a:off x="507443" y="1588895"/>
            <a:ext cx="3062954" cy="865454"/>
          </a:xfrm>
          <a:prstGeom prst="rect">
            <a:avLst/>
          </a:prstGeom>
        </p:spPr>
      </p:pic>
      <p:sp>
        <p:nvSpPr>
          <p:cNvPr id="3" name="TextBox 2">
            <a:extLst>
              <a:ext uri="{FF2B5EF4-FFF2-40B4-BE49-F238E27FC236}">
                <a16:creationId xmlns:a16="http://schemas.microsoft.com/office/drawing/2014/main" id="{FAFE1F1A-6D21-8B41-B2DE-384DC953A899}"/>
              </a:ext>
            </a:extLst>
          </p:cNvPr>
          <p:cNvSpPr txBox="1"/>
          <p:nvPr/>
        </p:nvSpPr>
        <p:spPr>
          <a:xfrm>
            <a:off x="2117" y="1709420"/>
            <a:ext cx="513094" cy="399554"/>
          </a:xfrm>
          <a:prstGeom prst="rect">
            <a:avLst/>
          </a:prstGeom>
          <a:noFill/>
        </p:spPr>
        <p:txBody>
          <a:bodyPr wrap="square" rtlCol="0">
            <a:spAutoFit/>
          </a:bodyPr>
          <a:lstStyle/>
          <a:p>
            <a:r>
              <a:rPr lang="en-US" sz="1997" b="1" dirty="0"/>
              <a:t>e</a:t>
            </a:r>
            <a:r>
              <a:rPr lang="en-US" sz="1997" b="1" baseline="30000" dirty="0"/>
              <a:t>+</a:t>
            </a:r>
          </a:p>
        </p:txBody>
      </p:sp>
      <p:sp>
        <p:nvSpPr>
          <p:cNvPr id="4" name="Rectangle 3">
            <a:extLst>
              <a:ext uri="{FF2B5EF4-FFF2-40B4-BE49-F238E27FC236}">
                <a16:creationId xmlns:a16="http://schemas.microsoft.com/office/drawing/2014/main" id="{DB2446C4-C15A-1843-8DA7-A17C4EFC3C2D}"/>
              </a:ext>
            </a:extLst>
          </p:cNvPr>
          <p:cNvSpPr/>
          <p:nvPr/>
        </p:nvSpPr>
        <p:spPr>
          <a:xfrm>
            <a:off x="4032391" y="1185860"/>
            <a:ext cx="904101" cy="369204"/>
          </a:xfrm>
          <a:prstGeom prst="rect">
            <a:avLst/>
          </a:prstGeom>
        </p:spPr>
        <p:txBody>
          <a:bodyPr wrap="none">
            <a:spAutoFit/>
          </a:bodyPr>
          <a:lstStyle/>
          <a:p>
            <a:r>
              <a:rPr lang="en-GB" altLang="fr-FR" sz="1799" dirty="0">
                <a:solidFill>
                  <a:schemeClr val="accent6"/>
                </a:solidFill>
              </a:rPr>
              <a:t>D*</a:t>
            </a:r>
            <a:r>
              <a:rPr lang="en-GB" altLang="fr-FR" sz="1799" baseline="-25000" dirty="0" err="1">
                <a:solidFill>
                  <a:schemeClr val="accent6"/>
                </a:solidFill>
              </a:rPr>
              <a:t>x,y</a:t>
            </a:r>
            <a:r>
              <a:rPr lang="en-GB" altLang="fr-FR" sz="1799" dirty="0">
                <a:solidFill>
                  <a:schemeClr val="accent6"/>
                </a:solidFill>
              </a:rPr>
              <a:t>=0</a:t>
            </a:r>
            <a:endParaRPr lang="en-US" sz="1799" dirty="0">
              <a:solidFill>
                <a:schemeClr val="accent6"/>
              </a:solidFill>
            </a:endParaRPr>
          </a:p>
        </p:txBody>
      </p:sp>
      <p:sp>
        <p:nvSpPr>
          <p:cNvPr id="5" name="Rectangle 4">
            <a:extLst>
              <a:ext uri="{FF2B5EF4-FFF2-40B4-BE49-F238E27FC236}">
                <a16:creationId xmlns:a16="http://schemas.microsoft.com/office/drawing/2014/main" id="{21BAF42A-0A0D-644E-8951-571BAD83B397}"/>
              </a:ext>
            </a:extLst>
          </p:cNvPr>
          <p:cNvSpPr/>
          <p:nvPr/>
        </p:nvSpPr>
        <p:spPr>
          <a:xfrm>
            <a:off x="9692509" y="1118089"/>
            <a:ext cx="2043299" cy="583963"/>
          </a:xfrm>
          <a:prstGeom prst="rect">
            <a:avLst/>
          </a:prstGeom>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a:p>
            <a:pPr algn="just" eaLnBrk="1" hangingPunct="1"/>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p:sp>
        <p:nvSpPr>
          <p:cNvPr id="6" name="Rectangle 5">
            <a:extLst>
              <a:ext uri="{FF2B5EF4-FFF2-40B4-BE49-F238E27FC236}">
                <a16:creationId xmlns:a16="http://schemas.microsoft.com/office/drawing/2014/main" id="{FE16D081-C910-B241-8DD0-F85D577DB977}"/>
              </a:ext>
            </a:extLst>
          </p:cNvPr>
          <p:cNvSpPr/>
          <p:nvPr/>
        </p:nvSpPr>
        <p:spPr>
          <a:xfrm>
            <a:off x="3701441" y="1645390"/>
            <a:ext cx="466856" cy="399554"/>
          </a:xfrm>
          <a:prstGeom prst="rect">
            <a:avLst/>
          </a:prstGeom>
        </p:spPr>
        <p:txBody>
          <a:bodyPr wrap="square">
            <a:spAutoFit/>
          </a:bodyPr>
          <a:lstStyle/>
          <a:p>
            <a:r>
              <a:rPr lang="en-US" sz="1997" b="1" dirty="0"/>
              <a:t>e</a:t>
            </a:r>
            <a:r>
              <a:rPr lang="en-US" sz="1997" b="1" baseline="30000" dirty="0"/>
              <a:t>-</a:t>
            </a:r>
          </a:p>
        </p:txBody>
      </p:sp>
      <p:sp>
        <p:nvSpPr>
          <p:cNvPr id="7" name="TextBox 6">
            <a:extLst>
              <a:ext uri="{FF2B5EF4-FFF2-40B4-BE49-F238E27FC236}">
                <a16:creationId xmlns:a16="http://schemas.microsoft.com/office/drawing/2014/main" id="{58D0F418-7B43-B349-8CF3-FA91404882EE}"/>
              </a:ext>
            </a:extLst>
          </p:cNvPr>
          <p:cNvSpPr txBox="1"/>
          <p:nvPr/>
        </p:nvSpPr>
        <p:spPr>
          <a:xfrm>
            <a:off x="1875244" y="1261999"/>
            <a:ext cx="619316" cy="399554"/>
          </a:xfrm>
          <a:prstGeom prst="rect">
            <a:avLst/>
          </a:prstGeom>
          <a:noFill/>
        </p:spPr>
        <p:txBody>
          <a:bodyPr wrap="square" rtlCol="0">
            <a:spAutoFit/>
          </a:bodyPr>
          <a:lstStyle/>
          <a:p>
            <a:r>
              <a:rPr lang="en-US" sz="1997" b="1" dirty="0"/>
              <a:t>IP</a:t>
            </a:r>
          </a:p>
        </p:txBody>
      </p:sp>
      <p:sp>
        <p:nvSpPr>
          <p:cNvPr id="23" name="TextBox 22">
            <a:extLst>
              <a:ext uri="{FF2B5EF4-FFF2-40B4-BE49-F238E27FC236}">
                <a16:creationId xmlns:a16="http://schemas.microsoft.com/office/drawing/2014/main" id="{6B32BAD1-1EDF-8E48-9E0A-00E549B4D62F}"/>
              </a:ext>
            </a:extLst>
          </p:cNvPr>
          <p:cNvSpPr txBox="1"/>
          <p:nvPr/>
        </p:nvSpPr>
        <p:spPr>
          <a:xfrm>
            <a:off x="5927230" y="1793297"/>
            <a:ext cx="437788" cy="399554"/>
          </a:xfrm>
          <a:prstGeom prst="rect">
            <a:avLst/>
          </a:prstGeom>
          <a:noFill/>
        </p:spPr>
        <p:txBody>
          <a:bodyPr wrap="square" rtlCol="0">
            <a:spAutoFit/>
          </a:bodyPr>
          <a:lstStyle/>
          <a:p>
            <a:r>
              <a:rPr lang="en-US" sz="1997" b="1" dirty="0"/>
              <a:t>e</a:t>
            </a:r>
            <a:r>
              <a:rPr lang="en-US" sz="1997" b="1" baseline="30000" dirty="0"/>
              <a:t>+</a:t>
            </a:r>
          </a:p>
        </p:txBody>
      </p:sp>
      <p:sp>
        <p:nvSpPr>
          <p:cNvPr id="24" name="Rectangle 23">
            <a:extLst>
              <a:ext uri="{FF2B5EF4-FFF2-40B4-BE49-F238E27FC236}">
                <a16:creationId xmlns:a16="http://schemas.microsoft.com/office/drawing/2014/main" id="{61DF4EEE-76A9-5449-B694-1BAF890502FD}"/>
              </a:ext>
            </a:extLst>
          </p:cNvPr>
          <p:cNvSpPr/>
          <p:nvPr/>
        </p:nvSpPr>
        <p:spPr>
          <a:xfrm>
            <a:off x="9303016" y="1766889"/>
            <a:ext cx="355693" cy="399554"/>
          </a:xfrm>
          <a:prstGeom prst="rect">
            <a:avLst/>
          </a:prstGeom>
        </p:spPr>
        <p:txBody>
          <a:bodyPr wrap="square">
            <a:spAutoFit/>
          </a:bodyPr>
          <a:lstStyle/>
          <a:p>
            <a:r>
              <a:rPr lang="en-US" sz="1997" b="1" dirty="0"/>
              <a:t>e</a:t>
            </a:r>
            <a:r>
              <a:rPr lang="en-US" sz="1997" b="1" baseline="30000" dirty="0"/>
              <a:t>-</a:t>
            </a:r>
          </a:p>
        </p:txBody>
      </p:sp>
      <p:sp>
        <p:nvSpPr>
          <p:cNvPr id="25" name="TextBox 24">
            <a:extLst>
              <a:ext uri="{FF2B5EF4-FFF2-40B4-BE49-F238E27FC236}">
                <a16:creationId xmlns:a16="http://schemas.microsoft.com/office/drawing/2014/main" id="{7FBDEBB7-DE0F-9F46-8D81-E9F7ACD6E13C}"/>
              </a:ext>
            </a:extLst>
          </p:cNvPr>
          <p:cNvSpPr txBox="1"/>
          <p:nvPr/>
        </p:nvSpPr>
        <p:spPr>
          <a:xfrm>
            <a:off x="7604898" y="1264974"/>
            <a:ext cx="619316" cy="399554"/>
          </a:xfrm>
          <a:prstGeom prst="rect">
            <a:avLst/>
          </a:prstGeom>
          <a:noFill/>
        </p:spPr>
        <p:txBody>
          <a:bodyPr wrap="square" rtlCol="0">
            <a:spAutoFit/>
          </a:bodyPr>
          <a:lstStyle/>
          <a:p>
            <a:r>
              <a:rPr lang="en-US" sz="1997" b="1" dirty="0"/>
              <a:t>IP</a:t>
            </a:r>
          </a:p>
        </p:txBody>
      </p:sp>
      <p:pic>
        <p:nvPicPr>
          <p:cNvPr id="26" name="Imagen 1" descr="latex-image-1.pdf">
            <a:extLst>
              <a:ext uri="{FF2B5EF4-FFF2-40B4-BE49-F238E27FC236}">
                <a16:creationId xmlns:a16="http://schemas.microsoft.com/office/drawing/2014/main" id="{59D394FA-0941-E940-9DD1-B116CC82D0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6498" y="4698251"/>
            <a:ext cx="2338847" cy="80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9" descr="latex-image-1.pdf">
            <a:extLst>
              <a:ext uri="{FF2B5EF4-FFF2-40B4-BE49-F238E27FC236}">
                <a16:creationId xmlns:a16="http://schemas.microsoft.com/office/drawing/2014/main" id="{95612AE8-63C4-4E43-BBC7-2686098541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00772" y="4879136"/>
            <a:ext cx="1066370" cy="68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C7CBAF6-E2FC-FA4F-8661-63736A310AA9}"/>
              </a:ext>
            </a:extLst>
          </p:cNvPr>
          <p:cNvSpPr/>
          <p:nvPr/>
        </p:nvSpPr>
        <p:spPr>
          <a:xfrm>
            <a:off x="4068779" y="4058384"/>
            <a:ext cx="3308543" cy="369204"/>
          </a:xfrm>
          <a:prstGeom prst="rect">
            <a:avLst/>
          </a:prstGeom>
          <a:solidFill>
            <a:schemeClr val="bg1"/>
          </a:solidFill>
        </p:spPr>
        <p:txBody>
          <a:bodyPr wrap="square">
            <a:spAutoFit/>
          </a:bodyPr>
          <a:lstStyle/>
          <a:p>
            <a:pPr algn="ctr" eaLnBrk="1" hangingPunct="1"/>
            <a:r>
              <a:rPr lang="en-GB" altLang="fr-FR" sz="1799" b="1" dirty="0" err="1">
                <a:solidFill>
                  <a:srgbClr val="002060"/>
                </a:solidFill>
                <a:latin typeface="Arial" panose="020B0604020202020204" pitchFamily="34" charset="0"/>
                <a:cs typeface="Arial" panose="020B0604020202020204" pitchFamily="34" charset="0"/>
              </a:rPr>
              <a:t>Monochromatization</a:t>
            </a:r>
            <a:r>
              <a:rPr lang="en-GB" altLang="fr-FR" sz="1799" b="1" dirty="0">
                <a:solidFill>
                  <a:srgbClr val="002060"/>
                </a:solidFill>
                <a:latin typeface="Arial" panose="020B0604020202020204" pitchFamily="34" charset="0"/>
                <a:cs typeface="Arial" panose="020B0604020202020204" pitchFamily="34" charset="0"/>
              </a:rPr>
              <a:t>  factor</a:t>
            </a:r>
          </a:p>
        </p:txBody>
      </p:sp>
      <p:pic>
        <p:nvPicPr>
          <p:cNvPr id="13" name="Picture 12">
            <a:extLst>
              <a:ext uri="{FF2B5EF4-FFF2-40B4-BE49-F238E27FC236}">
                <a16:creationId xmlns:a16="http://schemas.microsoft.com/office/drawing/2014/main" id="{993EE9F5-302B-D04C-A440-7EE5B19A92F5}"/>
              </a:ext>
            </a:extLst>
          </p:cNvPr>
          <p:cNvPicPr>
            <a:picLocks noChangeAspect="1"/>
          </p:cNvPicPr>
          <p:nvPr/>
        </p:nvPicPr>
        <p:blipFill>
          <a:blip r:embed="rId7"/>
          <a:stretch>
            <a:fillRect/>
          </a:stretch>
        </p:blipFill>
        <p:spPr>
          <a:xfrm>
            <a:off x="1220795" y="3332589"/>
            <a:ext cx="1774868" cy="333308"/>
          </a:xfrm>
          <a:prstGeom prst="rect">
            <a:avLst/>
          </a:prstGeom>
        </p:spPr>
      </p:pic>
      <p:pic>
        <p:nvPicPr>
          <p:cNvPr id="19" name="Picture 18">
            <a:extLst>
              <a:ext uri="{FF2B5EF4-FFF2-40B4-BE49-F238E27FC236}">
                <a16:creationId xmlns:a16="http://schemas.microsoft.com/office/drawing/2014/main" id="{5F50BD67-BF79-9D45-B35E-C12D6497BB8C}"/>
              </a:ext>
            </a:extLst>
          </p:cNvPr>
          <p:cNvPicPr>
            <a:picLocks noChangeAspect="1"/>
          </p:cNvPicPr>
          <p:nvPr/>
        </p:nvPicPr>
        <p:blipFill>
          <a:blip r:embed="rId8"/>
          <a:stretch>
            <a:fillRect/>
          </a:stretch>
        </p:blipFill>
        <p:spPr>
          <a:xfrm>
            <a:off x="7840084" y="3236209"/>
            <a:ext cx="1646802" cy="603579"/>
          </a:xfrm>
          <a:prstGeom prst="rect">
            <a:avLst/>
          </a:prstGeom>
        </p:spPr>
      </p:pic>
      <p:pic>
        <p:nvPicPr>
          <p:cNvPr id="20" name="Picture 19">
            <a:extLst>
              <a:ext uri="{FF2B5EF4-FFF2-40B4-BE49-F238E27FC236}">
                <a16:creationId xmlns:a16="http://schemas.microsoft.com/office/drawing/2014/main" id="{CA9E94C1-3F2B-7F4F-8BD8-6FD256213711}"/>
              </a:ext>
            </a:extLst>
          </p:cNvPr>
          <p:cNvPicPr>
            <a:picLocks noChangeAspect="1"/>
          </p:cNvPicPr>
          <p:nvPr/>
        </p:nvPicPr>
        <p:blipFill>
          <a:blip r:embed="rId9"/>
          <a:stretch>
            <a:fillRect/>
          </a:stretch>
        </p:blipFill>
        <p:spPr>
          <a:xfrm>
            <a:off x="7667636" y="3808842"/>
            <a:ext cx="3619158" cy="901005"/>
          </a:xfrm>
          <a:prstGeom prst="rect">
            <a:avLst/>
          </a:prstGeom>
        </p:spPr>
      </p:pic>
      <p:sp>
        <p:nvSpPr>
          <p:cNvPr id="10" name="TextBox 9">
            <a:extLst>
              <a:ext uri="{FF2B5EF4-FFF2-40B4-BE49-F238E27FC236}">
                <a16:creationId xmlns:a16="http://schemas.microsoft.com/office/drawing/2014/main" id="{3649F45E-2C60-B9DA-9AB1-660807D102E5}"/>
              </a:ext>
            </a:extLst>
          </p:cNvPr>
          <p:cNvSpPr txBox="1"/>
          <p:nvPr/>
        </p:nvSpPr>
        <p:spPr>
          <a:xfrm>
            <a:off x="5032735" y="2693872"/>
            <a:ext cx="1380628"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CM energy </a:t>
            </a:r>
          </a:p>
        </p:txBody>
      </p:sp>
      <p:sp>
        <p:nvSpPr>
          <p:cNvPr id="33" name="TextBox 32">
            <a:extLst>
              <a:ext uri="{FF2B5EF4-FFF2-40B4-BE49-F238E27FC236}">
                <a16:creationId xmlns:a16="http://schemas.microsoft.com/office/drawing/2014/main" id="{6A97CF0F-88F2-9576-5D83-ED1C070BB73D}"/>
              </a:ext>
            </a:extLst>
          </p:cNvPr>
          <p:cNvSpPr txBox="1"/>
          <p:nvPr/>
        </p:nvSpPr>
        <p:spPr>
          <a:xfrm>
            <a:off x="2649348" y="6293594"/>
            <a:ext cx="2840849" cy="307670"/>
          </a:xfrm>
          <a:prstGeom prst="rect">
            <a:avLst/>
          </a:prstGeom>
          <a:noFill/>
        </p:spPr>
        <p:txBody>
          <a:bodyPr wrap="square">
            <a:spAutoFit/>
          </a:bodyPr>
          <a:lstStyle/>
          <a:p>
            <a:pPr eaLnBrk="1" hangingPunct="1"/>
            <a:r>
              <a:rPr lang="en-GB" altLang="fr-FR" sz="1399" dirty="0">
                <a:solidFill>
                  <a:srgbClr val="262699"/>
                </a:solidFill>
              </a:rPr>
              <a:t>dispersive beam size at the IP</a:t>
            </a:r>
          </a:p>
        </p:txBody>
      </p:sp>
      <p:sp>
        <p:nvSpPr>
          <p:cNvPr id="34" name="TextBox 33">
            <a:extLst>
              <a:ext uri="{FF2B5EF4-FFF2-40B4-BE49-F238E27FC236}">
                <a16:creationId xmlns:a16="http://schemas.microsoft.com/office/drawing/2014/main" id="{73E04560-9598-0F08-1F40-0EA72AF4C223}"/>
              </a:ext>
            </a:extLst>
          </p:cNvPr>
          <p:cNvSpPr txBox="1"/>
          <p:nvPr/>
        </p:nvSpPr>
        <p:spPr>
          <a:xfrm>
            <a:off x="3133264" y="4699790"/>
            <a:ext cx="1947270" cy="307670"/>
          </a:xfrm>
          <a:prstGeom prst="rect">
            <a:avLst/>
          </a:prstGeom>
          <a:noFill/>
        </p:spPr>
        <p:txBody>
          <a:bodyPr wrap="square">
            <a:spAutoFit/>
          </a:bodyPr>
          <a:lstStyle/>
          <a:p>
            <a:pPr eaLnBrk="1" hangingPunct="1"/>
            <a:r>
              <a:rPr lang="en-GB" altLang="fr-FR" sz="1399" dirty="0">
                <a:solidFill>
                  <a:srgbClr val="262699"/>
                </a:solidFill>
              </a:rPr>
              <a:t>Particles per bunch</a:t>
            </a:r>
          </a:p>
        </p:txBody>
      </p:sp>
      <p:sp>
        <p:nvSpPr>
          <p:cNvPr id="35" name="TextBox 34">
            <a:extLst>
              <a:ext uri="{FF2B5EF4-FFF2-40B4-BE49-F238E27FC236}">
                <a16:creationId xmlns:a16="http://schemas.microsoft.com/office/drawing/2014/main" id="{9AA1C1F7-0C6B-18B7-21A0-5FAA042EA2A4}"/>
              </a:ext>
            </a:extLst>
          </p:cNvPr>
          <p:cNvSpPr txBox="1"/>
          <p:nvPr/>
        </p:nvSpPr>
        <p:spPr>
          <a:xfrm>
            <a:off x="387022" y="4455928"/>
            <a:ext cx="2062869" cy="307670"/>
          </a:xfrm>
          <a:prstGeom prst="rect">
            <a:avLst/>
          </a:prstGeom>
          <a:noFill/>
        </p:spPr>
        <p:txBody>
          <a:bodyPr wrap="square">
            <a:spAutoFit/>
          </a:bodyPr>
          <a:lstStyle/>
          <a:p>
            <a:pPr eaLnBrk="1" hangingPunct="1"/>
            <a:r>
              <a:rPr lang="en-GB" altLang="fr-FR" sz="1399" dirty="0">
                <a:solidFill>
                  <a:srgbClr val="262699"/>
                </a:solidFill>
              </a:rPr>
              <a:t>Number of bunches</a:t>
            </a:r>
          </a:p>
        </p:txBody>
      </p:sp>
      <p:sp>
        <p:nvSpPr>
          <p:cNvPr id="36" name="TextBox 35">
            <a:extLst>
              <a:ext uri="{FF2B5EF4-FFF2-40B4-BE49-F238E27FC236}">
                <a16:creationId xmlns:a16="http://schemas.microsoft.com/office/drawing/2014/main" id="{55126AEA-7424-3DA1-AF47-6BDF592AA434}"/>
              </a:ext>
            </a:extLst>
          </p:cNvPr>
          <p:cNvSpPr txBox="1"/>
          <p:nvPr/>
        </p:nvSpPr>
        <p:spPr>
          <a:xfrm>
            <a:off x="1910963" y="4410985"/>
            <a:ext cx="2950853" cy="307670"/>
          </a:xfrm>
          <a:prstGeom prst="rect">
            <a:avLst/>
          </a:prstGeom>
          <a:noFill/>
        </p:spPr>
        <p:txBody>
          <a:bodyPr wrap="square">
            <a:spAutoFit/>
          </a:bodyPr>
          <a:lstStyle/>
          <a:p>
            <a:pPr eaLnBrk="1" hangingPunct="1"/>
            <a:r>
              <a:rPr lang="en-GB" altLang="fr-FR" sz="1399" dirty="0">
                <a:solidFill>
                  <a:srgbClr val="262699"/>
                </a:solidFill>
              </a:rPr>
              <a:t>Revolution frequency</a:t>
            </a:r>
          </a:p>
        </p:txBody>
      </p:sp>
      <p:sp>
        <p:nvSpPr>
          <p:cNvPr id="37" name="TextBox 36">
            <a:extLst>
              <a:ext uri="{FF2B5EF4-FFF2-40B4-BE49-F238E27FC236}">
                <a16:creationId xmlns:a16="http://schemas.microsoft.com/office/drawing/2014/main" id="{C48C52BE-BDED-5109-BCD9-40123435C963}"/>
              </a:ext>
            </a:extLst>
          </p:cNvPr>
          <p:cNvSpPr txBox="1"/>
          <p:nvPr/>
        </p:nvSpPr>
        <p:spPr>
          <a:xfrm>
            <a:off x="4929183" y="4914151"/>
            <a:ext cx="1639536"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Luminosity</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9D74743-5E7C-9E9C-FA1F-E99F090919B7}"/>
                  </a:ext>
                </a:extLst>
              </p:cNvPr>
              <p:cNvSpPr txBox="1"/>
              <p:nvPr/>
            </p:nvSpPr>
            <p:spPr>
              <a:xfrm>
                <a:off x="434801" y="5755904"/>
                <a:ext cx="4501691" cy="593226"/>
              </a:xfrm>
              <a:prstGeom prst="rect">
                <a:avLst/>
              </a:prstGeom>
              <a:noFill/>
            </p:spPr>
            <p:txBody>
              <a:bodyPr wrap="square">
                <a:spAutoFit/>
              </a:bodyPr>
              <a:lstStyle/>
              <a:p>
                <a:pPr lvl="1"/>
                <a:r>
                  <a:rPr lang="en-US" sz="1600" dirty="0">
                    <a:solidFill>
                      <a:schemeClr val="tx2">
                        <a:lumMod val="90000"/>
                        <a:lumOff val="10000"/>
                      </a:schemeClr>
                    </a:solidFill>
                    <a:latin typeface="Symbol" pitchFamily="2" charset="2"/>
                  </a:rPr>
                  <a:t>s</a:t>
                </a:r>
                <a:r>
                  <a:rPr lang="en-US" sz="1600" baseline="30000" dirty="0">
                    <a:solidFill>
                      <a:schemeClr val="tx2">
                        <a:lumMod val="90000"/>
                        <a:lumOff val="10000"/>
                      </a:schemeClr>
                    </a:solidFill>
                  </a:rPr>
                  <a:t>*</a:t>
                </a:r>
                <a:r>
                  <a:rPr lang="en-US" sz="1600" baseline="-25000" dirty="0" err="1">
                    <a:solidFill>
                      <a:schemeClr val="tx2">
                        <a:lumMod val="90000"/>
                        <a:lumOff val="10000"/>
                      </a:schemeClr>
                    </a:solidFill>
                  </a:rPr>
                  <a:t>x,y</a:t>
                </a:r>
                <a14:m>
                  <m:oMath xmlns:m="http://schemas.openxmlformats.org/officeDocument/2006/math">
                    <m:r>
                      <a:rPr lang="en-US" sz="1600" i="1">
                        <a:solidFill>
                          <a:schemeClr val="tx2">
                            <a:lumMod val="90000"/>
                            <a:lumOff val="10000"/>
                          </a:schemeClr>
                        </a:solidFill>
                        <a:latin typeface="Cambria Math" panose="02040503050406030204" pitchFamily="18" charset="0"/>
                      </a:rPr>
                      <m:t>=</m:t>
                    </m:r>
                  </m:oMath>
                </a14:m>
                <a:r>
                  <a:rPr lang="en-US" sz="1600" dirty="0">
                    <a:solidFill>
                      <a:schemeClr val="tx2">
                        <a:lumMod val="90000"/>
                        <a:lumOff val="10000"/>
                      </a:schemeClr>
                    </a:solidFill>
                  </a:rPr>
                  <a:t> </a:t>
                </a:r>
                <a14:m>
                  <m:oMath xmlns:m="http://schemas.openxmlformats.org/officeDocument/2006/math">
                    <m:rad>
                      <m:radPr>
                        <m:degHide m:val="on"/>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radPr>
                      <m:deg/>
                      <m:e>
                        <m:r>
                          <a:rPr lang="en-US" sz="1600" i="1">
                            <a:solidFill>
                              <a:schemeClr val="tx2">
                                <a:lumMod val="90000"/>
                                <a:lumOff val="10000"/>
                              </a:schemeClr>
                            </a:solidFill>
                            <a:latin typeface="Cambria Math" panose="02040503050406030204" pitchFamily="18" charset="0"/>
                            <a:ea typeface="Cambria Math" panose="02040503050406030204" pitchFamily="18" charset="0"/>
                          </a:rPr>
                          <m:t> </m:t>
                        </m:r>
                        <m:sSup>
                          <m:s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pPr>
                          <m:e>
                            <m:sSubSup>
                              <m:sSub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𝛽</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𝜖</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Sub>
                            <m:r>
                              <a:rPr lang="en-US" altLang="zh-CN" sz="1600" i="1">
                                <a:solidFill>
                                  <a:schemeClr val="tx2">
                                    <a:lumMod val="90000"/>
                                    <a:lumOff val="10000"/>
                                  </a:schemeClr>
                                </a:solidFill>
                                <a:latin typeface="Cambria Math" panose="02040503050406030204" pitchFamily="18" charset="0"/>
                                <a:ea typeface="Cambria Math" panose="02040503050406030204" pitchFamily="18" charset="0"/>
                              </a:rPr>
                              <m:t>+</m:t>
                            </m:r>
                            <m:d>
                              <m:d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dPr>
                              <m:e>
                                <m:sSubSup>
                                  <m:sSubSupPr>
                                    <m:ctrlPr>
                                      <a:rPr lang="en-US" sz="1600" i="1">
                                        <a:solidFill>
                                          <a:schemeClr val="tx2">
                                            <a:lumMod val="90000"/>
                                            <a:lumOff val="10000"/>
                                          </a:schemeClr>
                                        </a:solidFill>
                                        <a:latin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rPr>
                                      <m:t>𝐷</m:t>
                                    </m:r>
                                  </m:e>
                                  <m:sub>
                                    <m:r>
                                      <a:rPr lang="en-US" sz="1600" i="1">
                                        <a:solidFill>
                                          <a:schemeClr val="tx2">
                                            <a:lumMod val="90000"/>
                                            <a:lumOff val="10000"/>
                                          </a:schemeClr>
                                        </a:solidFill>
                                        <a:latin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rPr>
                                      <m:t>,</m:t>
                                    </m:r>
                                    <m:r>
                                      <a:rPr lang="en-US" sz="1600" i="1">
                                        <a:solidFill>
                                          <a:schemeClr val="tx2">
                                            <a:lumMod val="90000"/>
                                            <a:lumOff val="10000"/>
                                          </a:schemeClr>
                                        </a:solidFill>
                                        <a:latin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𝜎</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𝛿</m:t>
                                    </m:r>
                                  </m:sub>
                                </m:sSub>
                              </m:e>
                            </m:d>
                          </m:e>
                          <m:sup>
                            <m:r>
                              <a:rPr lang="en-US" sz="1600" i="1">
                                <a:solidFill>
                                  <a:schemeClr val="tx2">
                                    <a:lumMod val="90000"/>
                                    <a:lumOff val="10000"/>
                                  </a:schemeClr>
                                </a:solidFill>
                                <a:latin typeface="Cambria Math" panose="02040503050406030204" pitchFamily="18" charset="0"/>
                                <a:ea typeface="Cambria Math" panose="02040503050406030204" pitchFamily="18" charset="0"/>
                              </a:rPr>
                              <m:t>2</m:t>
                            </m:r>
                          </m:sup>
                        </m:sSup>
                      </m:e>
                    </m:rad>
                  </m:oMath>
                </a14:m>
                <a:endParaRPr lang="en-US" sz="1600" dirty="0">
                  <a:ea typeface="Cambria Math" panose="02040503050406030204" pitchFamily="18" charset="0"/>
                </a:endParaRPr>
              </a:p>
            </p:txBody>
          </p:sp>
        </mc:Choice>
        <mc:Fallback xmlns="">
          <p:sp>
            <p:nvSpPr>
              <p:cNvPr id="41" name="TextBox 40">
                <a:extLst>
                  <a:ext uri="{FF2B5EF4-FFF2-40B4-BE49-F238E27FC236}">
                    <a16:creationId xmlns:a16="http://schemas.microsoft.com/office/drawing/2014/main" id="{39D74743-5E7C-9E9C-FA1F-E99F090919B7}"/>
                  </a:ext>
                </a:extLst>
              </p:cNvPr>
              <p:cNvSpPr txBox="1">
                <a:spLocks noRot="1" noChangeAspect="1" noMove="1" noResize="1" noEditPoints="1" noAdjustHandles="1" noChangeArrowheads="1" noChangeShapeType="1" noTextEdit="1"/>
              </p:cNvSpPr>
              <p:nvPr/>
            </p:nvSpPr>
            <p:spPr>
              <a:xfrm>
                <a:off x="434801" y="5755904"/>
                <a:ext cx="4501691" cy="593226"/>
              </a:xfrm>
              <a:prstGeom prst="rect">
                <a:avLst/>
              </a:prstGeom>
              <a:blipFill>
                <a:blip r:embed="rId10"/>
                <a:stretch>
                  <a:fillRect/>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881F60EB-3A91-FAFC-8260-B408D19C3A8F}"/>
              </a:ext>
            </a:extLst>
          </p:cNvPr>
          <p:cNvSpPr txBox="1"/>
          <p:nvPr/>
        </p:nvSpPr>
        <p:spPr>
          <a:xfrm>
            <a:off x="2108229" y="5408313"/>
            <a:ext cx="2840849" cy="307670"/>
          </a:xfrm>
          <a:prstGeom prst="rect">
            <a:avLst/>
          </a:prstGeom>
          <a:noFill/>
        </p:spPr>
        <p:txBody>
          <a:bodyPr wrap="square">
            <a:spAutoFit/>
          </a:bodyPr>
          <a:lstStyle/>
          <a:p>
            <a:pPr eaLnBrk="1" hangingPunct="1"/>
            <a:r>
              <a:rPr lang="en-GB" altLang="fr-FR" sz="1399" dirty="0" err="1">
                <a:solidFill>
                  <a:srgbClr val="262699"/>
                </a:solidFill>
              </a:rPr>
              <a:t>betatronic</a:t>
            </a:r>
            <a:r>
              <a:rPr lang="en-GB" altLang="fr-FR" sz="1399" dirty="0">
                <a:solidFill>
                  <a:srgbClr val="262699"/>
                </a:solidFill>
              </a:rPr>
              <a:t> beam sizes at the IP</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6BB36BB-7B8B-15D2-04A4-454AF4E8D534}"/>
                  </a:ext>
                </a:extLst>
              </p:cNvPr>
              <p:cNvSpPr txBox="1"/>
              <p:nvPr/>
            </p:nvSpPr>
            <p:spPr>
              <a:xfrm>
                <a:off x="-957253" y="2681186"/>
                <a:ext cx="6086955" cy="399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1997" i="1">
                          <a:solidFill>
                            <a:schemeClr val="tx1"/>
                          </a:solidFill>
                          <a:latin typeface="Cambria Math" panose="02040503050406030204" pitchFamily="18" charset="0"/>
                        </a:rPr>
                        <m:t>𝑤</m:t>
                      </m:r>
                      <m:r>
                        <a:rPr lang="en-US" altLang="en-US" sz="1997" i="1">
                          <a:solidFill>
                            <a:schemeClr val="tx1"/>
                          </a:solidFill>
                          <a:latin typeface="Cambria Math" panose="02040503050406030204" pitchFamily="18" charset="0"/>
                        </a:rPr>
                        <m:t>=2(</m:t>
                      </m:r>
                      <m:sSub>
                        <m:sSubPr>
                          <m:ctrlPr>
                            <a:rPr lang="en-US" altLang="en-US" sz="1997" i="1">
                              <a:solidFill>
                                <a:schemeClr val="tx1"/>
                              </a:solidFill>
                              <a:latin typeface="Cambria Math" panose="02040503050406030204" pitchFamily="18" charset="0"/>
                            </a:rPr>
                          </m:ctrlPr>
                        </m:sSubPr>
                        <m:e>
                          <m:r>
                            <a:rPr lang="en-US" altLang="en-US" sz="1997" i="1">
                              <a:solidFill>
                                <a:schemeClr val="tx1"/>
                              </a:solidFill>
                              <a:latin typeface="Cambria Math" panose="02040503050406030204" pitchFamily="18" charset="0"/>
                            </a:rPr>
                            <m:t>𝐸</m:t>
                          </m:r>
                        </m:e>
                        <m:sub>
                          <m:r>
                            <a:rPr lang="en-US" altLang="en-US" sz="1997" i="1">
                              <a:solidFill>
                                <a:schemeClr val="tx1"/>
                              </a:solidFill>
                              <a:latin typeface="Cambria Math" panose="02040503050406030204" pitchFamily="18" charset="0"/>
                            </a:rPr>
                            <m:t>𝑏</m:t>
                          </m:r>
                        </m:sub>
                      </m:sSub>
                      <m:r>
                        <a:rPr lang="en-US" altLang="en-US" sz="1997" i="1">
                          <a:solidFill>
                            <a:schemeClr val="tx1"/>
                          </a:solidFill>
                          <a:latin typeface="Cambria Math" panose="02040503050406030204" pitchFamily="18" charset="0"/>
                        </a:rPr>
                        <m:t>+</m:t>
                      </m:r>
                      <m:r>
                        <a:rPr lang="en-US" altLang="en-US" sz="1997" i="1">
                          <a:solidFill>
                            <a:schemeClr val="tx1"/>
                          </a:solidFill>
                          <a:latin typeface="Cambria Math" panose="02040503050406030204" pitchFamily="18" charset="0"/>
                          <a:ea typeface="Cambria Math" panose="02040503050406030204" pitchFamily="18" charset="0"/>
                        </a:rPr>
                        <m:t>∆</m:t>
                      </m:r>
                      <m:r>
                        <a:rPr lang="en-US" altLang="en-US" sz="1997" i="1">
                          <a:solidFill>
                            <a:schemeClr val="tx1"/>
                          </a:solidFill>
                          <a:latin typeface="Cambria Math" panose="02040503050406030204" pitchFamily="18" charset="0"/>
                          <a:ea typeface="Cambria Math" panose="02040503050406030204" pitchFamily="18" charset="0"/>
                        </a:rPr>
                        <m:t>𝐸</m:t>
                      </m:r>
                      <m:r>
                        <a:rPr lang="en-US" altLang="en-US" sz="1997" i="1">
                          <a:solidFill>
                            <a:schemeClr val="tx1"/>
                          </a:solidFill>
                          <a:latin typeface="Cambria Math" panose="02040503050406030204" pitchFamily="18" charset="0"/>
                          <a:ea typeface="Cambria Math" panose="02040503050406030204" pitchFamily="18" charset="0"/>
                        </a:rPr>
                        <m:t>)</m:t>
                      </m:r>
                    </m:oMath>
                  </m:oMathPara>
                </a14:m>
                <a:endParaRPr lang="en-GB" altLang="en-US" sz="1997"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D6BB36BB-7B8B-15D2-04A4-454AF4E8D534}"/>
                  </a:ext>
                </a:extLst>
              </p:cNvPr>
              <p:cNvSpPr txBox="1">
                <a:spLocks noRot="1" noChangeAspect="1" noMove="1" noResize="1" noEditPoints="1" noAdjustHandles="1" noChangeArrowheads="1" noChangeShapeType="1" noTextEdit="1"/>
              </p:cNvSpPr>
              <p:nvPr/>
            </p:nvSpPr>
            <p:spPr>
              <a:xfrm>
                <a:off x="-957253" y="2681186"/>
                <a:ext cx="6086955" cy="399554"/>
              </a:xfrm>
              <a:prstGeom prst="rect">
                <a:avLst/>
              </a:prstGeom>
              <a:blipFill>
                <a:blip r:embed="rId11"/>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50196FB-8A09-041F-0688-EA68CD12B18D}"/>
                  </a:ext>
                </a:extLst>
              </p:cNvPr>
              <p:cNvSpPr txBox="1"/>
              <p:nvPr/>
            </p:nvSpPr>
            <p:spPr>
              <a:xfrm>
                <a:off x="6307440" y="2706626"/>
                <a:ext cx="4869007" cy="399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1997" i="1">
                          <a:latin typeface="Cambria Math" panose="02040503050406030204" pitchFamily="18" charset="0"/>
                        </a:rPr>
                        <m:t>𝑤</m:t>
                      </m:r>
                      <m:r>
                        <a:rPr lang="en-US" altLang="en-US" sz="1997" i="1">
                          <a:latin typeface="Cambria Math" panose="02040503050406030204" pitchFamily="18" charset="0"/>
                        </a:rPr>
                        <m:t>=2</m:t>
                      </m:r>
                      <m:sSub>
                        <m:sSubPr>
                          <m:ctrlPr>
                            <a:rPr lang="en-US" altLang="en-US" sz="1997" i="1">
                              <a:latin typeface="Cambria Math" panose="02040503050406030204" pitchFamily="18" charset="0"/>
                            </a:rPr>
                          </m:ctrlPr>
                        </m:sSubPr>
                        <m:e>
                          <m:r>
                            <a:rPr lang="en-US" altLang="en-US" sz="1997" i="1">
                              <a:latin typeface="Cambria Math" panose="02040503050406030204" pitchFamily="18" charset="0"/>
                            </a:rPr>
                            <m:t>𝐸</m:t>
                          </m:r>
                        </m:e>
                        <m:sub>
                          <m:r>
                            <a:rPr lang="en-US" altLang="en-US" sz="1997" i="1">
                              <a:latin typeface="Cambria Math" panose="02040503050406030204" pitchFamily="18" charset="0"/>
                            </a:rPr>
                            <m:t>𝑏</m:t>
                          </m:r>
                        </m:sub>
                      </m:sSub>
                      <m:r>
                        <a:rPr lang="en-US" altLang="en-US" sz="1997" i="1">
                          <a:latin typeface="Cambria Math" panose="02040503050406030204" pitchFamily="18" charset="0"/>
                        </a:rPr>
                        <m:t>+</m:t>
                      </m:r>
                      <m:r>
                        <a:rPr lang="en-US" altLang="en-US" sz="1997" i="1">
                          <a:solidFill>
                            <a:srgbClr val="C00000"/>
                          </a:solidFill>
                          <a:latin typeface="Cambria Math" panose="02040503050406030204" pitchFamily="18" charset="0"/>
                        </a:rPr>
                        <m:t>𝑂</m:t>
                      </m:r>
                      <m:sSup>
                        <m:sSupPr>
                          <m:ctrlPr>
                            <a:rPr lang="en-US" altLang="en-US" sz="1997" i="1">
                              <a:solidFill>
                                <a:srgbClr val="C00000"/>
                              </a:solidFill>
                              <a:latin typeface="Cambria Math" panose="02040503050406030204" pitchFamily="18" charset="0"/>
                            </a:rPr>
                          </m:ctrlPr>
                        </m:sSupPr>
                        <m:e>
                          <m:r>
                            <a:rPr lang="en-US" altLang="en-US" sz="1997" i="1">
                              <a:solidFill>
                                <a:srgbClr val="C00000"/>
                              </a:solidFill>
                              <a:latin typeface="Cambria Math" panose="02040503050406030204" pitchFamily="18" charset="0"/>
                            </a:rPr>
                            <m:t>(∆</m:t>
                          </m:r>
                          <m:r>
                            <a:rPr lang="en-US" altLang="en-US" sz="1997" i="1">
                              <a:solidFill>
                                <a:srgbClr val="C00000"/>
                              </a:solidFill>
                              <a:latin typeface="Cambria Math" panose="02040503050406030204" pitchFamily="18" charset="0"/>
                            </a:rPr>
                            <m:t>𝐸</m:t>
                          </m:r>
                          <m:r>
                            <a:rPr lang="en-US" altLang="en-US" sz="1997" i="1">
                              <a:solidFill>
                                <a:srgbClr val="C00000"/>
                              </a:solidFill>
                              <a:latin typeface="Cambria Math" panose="02040503050406030204" pitchFamily="18" charset="0"/>
                            </a:rPr>
                            <m:t>)</m:t>
                          </m:r>
                        </m:e>
                        <m:sup>
                          <m:r>
                            <a:rPr lang="en-US" altLang="en-US" sz="1997" i="1">
                              <a:solidFill>
                                <a:srgbClr val="C00000"/>
                              </a:solidFill>
                              <a:latin typeface="Cambria Math" panose="02040503050406030204" pitchFamily="18" charset="0"/>
                            </a:rPr>
                            <m:t>2</m:t>
                          </m:r>
                        </m:sup>
                      </m:sSup>
                    </m:oMath>
                  </m:oMathPara>
                </a14:m>
                <a:endParaRPr lang="en-US" sz="1997" dirty="0"/>
              </a:p>
            </p:txBody>
          </p:sp>
        </mc:Choice>
        <mc:Fallback xmlns="">
          <p:sp>
            <p:nvSpPr>
              <p:cNvPr id="58" name="TextBox 57">
                <a:extLst>
                  <a:ext uri="{FF2B5EF4-FFF2-40B4-BE49-F238E27FC236}">
                    <a16:creationId xmlns:a16="http://schemas.microsoft.com/office/drawing/2014/main" id="{250196FB-8A09-041F-0688-EA68CD12B18D}"/>
                  </a:ext>
                </a:extLst>
              </p:cNvPr>
              <p:cNvSpPr txBox="1">
                <a:spLocks noRot="1" noChangeAspect="1" noMove="1" noResize="1" noEditPoints="1" noAdjustHandles="1" noChangeArrowheads="1" noChangeShapeType="1" noTextEdit="1"/>
              </p:cNvSpPr>
              <p:nvPr/>
            </p:nvSpPr>
            <p:spPr>
              <a:xfrm>
                <a:off x="6307440" y="2706626"/>
                <a:ext cx="4869007" cy="399554"/>
              </a:xfrm>
              <a:prstGeom prst="rect">
                <a:avLst/>
              </a:prstGeom>
              <a:blipFill>
                <a:blip r:embed="rId12"/>
                <a:stretch>
                  <a:fillRect b="-1562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C9A3EFF-9051-6FCA-AE0E-C15F467FBBB7}"/>
              </a:ext>
            </a:extLst>
          </p:cNvPr>
          <p:cNvSpPr txBox="1"/>
          <p:nvPr/>
        </p:nvSpPr>
        <p:spPr>
          <a:xfrm>
            <a:off x="9689068" y="1779066"/>
            <a:ext cx="2313991" cy="738022"/>
          </a:xfrm>
          <a:prstGeom prst="rect">
            <a:avLst/>
          </a:prstGeom>
          <a:noFill/>
        </p:spPr>
        <p:txBody>
          <a:bodyPr wrap="square">
            <a:spAutoFit/>
          </a:bodyPr>
          <a:lstStyle/>
          <a:p>
            <a:r>
              <a:rPr lang="en-GB" sz="1399" dirty="0">
                <a:solidFill>
                  <a:srgbClr val="C00000"/>
                </a:solidFill>
                <a:latin typeface="Times New Roman" panose="02020603050405020304" pitchFamily="18" charset="0"/>
                <a:ea typeface="Times New Roman" panose="02020603050405020304" pitchFamily="18" charset="0"/>
              </a:rPr>
              <a:t>Opposite correlations between  transverse spatial position and energy deviation </a:t>
            </a:r>
            <a:endParaRPr lang="en-US" sz="1399" dirty="0">
              <a:solidFill>
                <a:srgbClr val="C00000"/>
              </a:solidFill>
            </a:endParaRPr>
          </a:p>
        </p:txBody>
      </p:sp>
      <p:sp>
        <p:nvSpPr>
          <p:cNvPr id="12" name="TextBox 11">
            <a:extLst>
              <a:ext uri="{FF2B5EF4-FFF2-40B4-BE49-F238E27FC236}">
                <a16:creationId xmlns:a16="http://schemas.microsoft.com/office/drawing/2014/main" id="{26319E71-7F8B-0244-2BE9-07D48DD9DF65}"/>
              </a:ext>
            </a:extLst>
          </p:cNvPr>
          <p:cNvSpPr txBox="1"/>
          <p:nvPr/>
        </p:nvSpPr>
        <p:spPr>
          <a:xfrm>
            <a:off x="4015669" y="1523264"/>
            <a:ext cx="1940237" cy="953294"/>
          </a:xfrm>
          <a:prstGeom prst="rect">
            <a:avLst/>
          </a:prstGeom>
          <a:noFill/>
        </p:spPr>
        <p:txBody>
          <a:bodyPr wrap="square">
            <a:spAutoFit/>
          </a:bodyPr>
          <a:lstStyle/>
          <a:p>
            <a:pPr defTabSz="457016">
              <a:defRPr/>
            </a:pPr>
            <a:r>
              <a:rPr lang="en-GB" sz="1399" dirty="0">
                <a:solidFill>
                  <a:srgbClr val="C00000"/>
                </a:solidFill>
                <a:latin typeface="Times New Roman" panose="02020603050405020304" pitchFamily="18" charset="0"/>
                <a:ea typeface="Times New Roman" panose="02020603050405020304" pitchFamily="18" charset="0"/>
              </a:rPr>
              <a:t>correlation between  transverse spatial position and energy deviation </a:t>
            </a:r>
            <a:endParaRPr lang="en-US" sz="1399" dirty="0">
              <a:solidFill>
                <a:srgbClr val="C00000"/>
              </a:solidFill>
            </a:endParaRPr>
          </a:p>
        </p:txBody>
      </p:sp>
      <p:sp>
        <p:nvSpPr>
          <p:cNvPr id="27" name="TextBox 26">
            <a:extLst>
              <a:ext uri="{FF2B5EF4-FFF2-40B4-BE49-F238E27FC236}">
                <a16:creationId xmlns:a16="http://schemas.microsoft.com/office/drawing/2014/main" id="{3A138231-9657-6920-C6CA-82DED0275F8E}"/>
              </a:ext>
            </a:extLst>
          </p:cNvPr>
          <p:cNvSpPr txBox="1"/>
          <p:nvPr/>
        </p:nvSpPr>
        <p:spPr>
          <a:xfrm>
            <a:off x="4158246" y="3365888"/>
            <a:ext cx="3129607" cy="377041"/>
          </a:xfrm>
          <a:prstGeom prst="rect">
            <a:avLst/>
          </a:prstGeom>
          <a:solidFill>
            <a:schemeClr val="bg1"/>
          </a:solidFill>
        </p:spPr>
        <p:txBody>
          <a:bodyPr wrap="square">
            <a:spAutoFit/>
          </a:bodyPr>
          <a:lstStyle/>
          <a:p>
            <a:pPr algn="ctr"/>
            <a:r>
              <a:rPr lang="en-GB" sz="1797" b="1" kern="1200" dirty="0">
                <a:solidFill>
                  <a:srgbClr val="002060"/>
                </a:solidFill>
                <a:latin typeface="Arial" panose="020B0604020202020204" pitchFamily="34" charset="0"/>
                <a:ea typeface="+mn-ea"/>
                <a:cs typeface="Arial" panose="020B0604020202020204" pitchFamily="34" charset="0"/>
              </a:rPr>
              <a:t>Spread of the CM energies</a:t>
            </a:r>
            <a:r>
              <a:rPr lang="en-GB" sz="1797" kern="1200" dirty="0">
                <a:solidFill>
                  <a:srgbClr val="002060"/>
                </a:solidFill>
                <a:latin typeface="Arial" panose="020B0604020202020204" pitchFamily="34" charset="0"/>
                <a:ea typeface="+mn-ea"/>
                <a:cs typeface="Arial" panose="020B0604020202020204" pitchFamily="34" charset="0"/>
              </a:rPr>
              <a:t> </a:t>
            </a:r>
            <a:endParaRPr lang="en-US" sz="1797" dirty="0">
              <a:solidFill>
                <a:srgbClr val="002060"/>
              </a:solidFill>
            </a:endParaRPr>
          </a:p>
        </p:txBody>
      </p:sp>
      <p:cxnSp>
        <p:nvCxnSpPr>
          <p:cNvPr id="29" name="Straight Arrow Connector 28">
            <a:extLst>
              <a:ext uri="{FF2B5EF4-FFF2-40B4-BE49-F238E27FC236}">
                <a16:creationId xmlns:a16="http://schemas.microsoft.com/office/drawing/2014/main" id="{041B28EB-CF00-16A5-B76B-242528FA1800}"/>
              </a:ext>
            </a:extLst>
          </p:cNvPr>
          <p:cNvCxnSpPr>
            <a:cxnSpLocks/>
          </p:cNvCxnSpPr>
          <p:nvPr/>
        </p:nvCxnSpPr>
        <p:spPr>
          <a:xfrm flipH="1">
            <a:off x="2184901" y="5740158"/>
            <a:ext cx="464447" cy="2661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DF7C82A6-8BF7-1A40-12EE-16271F9527FB}"/>
              </a:ext>
            </a:extLst>
          </p:cNvPr>
          <p:cNvCxnSpPr>
            <a:cxnSpLocks/>
          </p:cNvCxnSpPr>
          <p:nvPr/>
        </p:nvCxnSpPr>
        <p:spPr>
          <a:xfrm>
            <a:off x="3410009" y="6200989"/>
            <a:ext cx="431197" cy="1481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0533AE83-2000-DCC0-2182-059B1FD6C45E}"/>
              </a:ext>
            </a:extLst>
          </p:cNvPr>
          <p:cNvSpPr txBox="1"/>
          <p:nvPr/>
        </p:nvSpPr>
        <p:spPr>
          <a:xfrm>
            <a:off x="2689901" y="3183105"/>
            <a:ext cx="1871410" cy="307477"/>
          </a:xfrm>
          <a:prstGeom prst="rect">
            <a:avLst/>
          </a:prstGeom>
          <a:noFill/>
        </p:spPr>
        <p:txBody>
          <a:bodyPr wrap="square">
            <a:spAutoFit/>
          </a:bodyPr>
          <a:lstStyle/>
          <a:p>
            <a:r>
              <a:rPr lang="en-GB" altLang="fr-FR" sz="1399" dirty="0">
                <a:solidFill>
                  <a:srgbClr val="262699"/>
                </a:solidFill>
                <a:latin typeface="Times New Roman" panose="02020603050405020304" pitchFamily="18" charset="0"/>
                <a:cs typeface="Times New Roman" panose="02020603050405020304" pitchFamily="18" charset="0"/>
              </a:rPr>
              <a:t>Relative energy spread </a:t>
            </a:r>
            <a:endParaRPr lang="en-US" sz="1797"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987B277-E4E8-2F35-24FE-D531ADB5AD77}"/>
                  </a:ext>
                </a:extLst>
              </p:cNvPr>
              <p:cNvSpPr txBox="1"/>
              <p:nvPr/>
            </p:nvSpPr>
            <p:spPr>
              <a:xfrm>
                <a:off x="1441526" y="3978869"/>
                <a:ext cx="1123812" cy="399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997" i="1">
                          <a:latin typeface="Cambria Math" panose="02040503050406030204" pitchFamily="18" charset="0"/>
                          <a:ea typeface="Cambria Math" panose="02040503050406030204" pitchFamily="18" charset="0"/>
                        </a:rPr>
                        <m:t>𝜆</m:t>
                      </m:r>
                      <m:r>
                        <a:rPr lang="en-US" sz="1997" i="1">
                          <a:latin typeface="Cambria Math" panose="02040503050406030204" pitchFamily="18" charset="0"/>
                          <a:ea typeface="Cambria Math" panose="02040503050406030204" pitchFamily="18" charset="0"/>
                        </a:rPr>
                        <m:t>=1</m:t>
                      </m:r>
                    </m:oMath>
                  </m:oMathPara>
                </a14:m>
                <a:endParaRPr lang="en-US" sz="1997" dirty="0">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987B277-E4E8-2F35-24FE-D531ADB5AD77}"/>
                  </a:ext>
                </a:extLst>
              </p:cNvPr>
              <p:cNvSpPr txBox="1">
                <a:spLocks noRot="1" noChangeAspect="1" noMove="1" noResize="1" noEditPoints="1" noAdjustHandles="1" noChangeArrowheads="1" noChangeShapeType="1" noTextEdit="1"/>
              </p:cNvSpPr>
              <p:nvPr/>
            </p:nvSpPr>
            <p:spPr>
              <a:xfrm>
                <a:off x="1441526" y="3978869"/>
                <a:ext cx="1123812" cy="399554"/>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8109933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7A16E-CD95-9342-B7D9-32B8D391F38E}"/>
              </a:ext>
            </a:extLst>
          </p:cNvPr>
          <p:cNvSpPr>
            <a:spLocks noGrp="1"/>
          </p:cNvSpPr>
          <p:nvPr>
            <p:ph idx="1"/>
          </p:nvPr>
        </p:nvSpPr>
        <p:spPr>
          <a:xfrm>
            <a:off x="129333" y="866868"/>
            <a:ext cx="11817018" cy="1228814"/>
          </a:xfrm>
        </p:spPr>
        <p:txBody>
          <a:bodyPr>
            <a:noAutofit/>
          </a:bodyPr>
          <a:lstStyle/>
          <a:p>
            <a:pPr marL="0" indent="0" algn="just">
              <a:buNone/>
            </a:pPr>
            <a:r>
              <a:rPr lang="en-GB" sz="1797" dirty="0"/>
              <a:t>In the previous case for low-energy </a:t>
            </a:r>
            <a:r>
              <a:rPr lang="en-GB" sz="1797" dirty="0" err="1"/>
              <a:t>e</a:t>
            </a:r>
            <a:r>
              <a:rPr lang="en-GB" sz="1797" baseline="30000" dirty="0" err="1"/>
              <a:t>+</a:t>
            </a:r>
            <a:r>
              <a:rPr lang="en-GB" sz="1797" dirty="0" err="1"/>
              <a:t>e</a:t>
            </a:r>
            <a:r>
              <a:rPr lang="en-GB" sz="1797" baseline="30000" dirty="0"/>
              <a:t>-</a:t>
            </a:r>
            <a:r>
              <a:rPr lang="en-GB" sz="1797" dirty="0"/>
              <a:t> colliders, the </a:t>
            </a:r>
            <a:r>
              <a:rPr lang="en-GB" sz="1797" b="1" dirty="0"/>
              <a:t>relative energy spread </a:t>
            </a:r>
            <a:r>
              <a:rPr lang="en-GB" sz="1797" dirty="0"/>
              <a:t>is mainly given by </a:t>
            </a:r>
            <a:r>
              <a:rPr lang="en-GB" sz="1797" b="1" dirty="0"/>
              <a:t>SR</a:t>
            </a:r>
            <a:r>
              <a:rPr lang="en-GB" sz="1797" dirty="0"/>
              <a:t> in the colliders arcs </a:t>
            </a:r>
            <a:r>
              <a:rPr lang="en-GB" sz="1997" dirty="0">
                <a:latin typeface="Times New Roman" panose="02020603050405020304" pitchFamily="18" charset="0"/>
                <a:cs typeface="Times New Roman" panose="02020603050405020304" pitchFamily="18" charset="0"/>
              </a:rPr>
              <a:t>(</a:t>
            </a:r>
            <a:r>
              <a:rPr lang="en-GB" sz="1997" b="1" i="1" dirty="0" err="1">
                <a:latin typeface="Times New Roman" panose="02020603050405020304" pitchFamily="18" charset="0"/>
                <a:cs typeface="Times New Roman" panose="02020603050405020304" pitchFamily="18" charset="0"/>
              </a:rPr>
              <a:t>σ</a:t>
            </a:r>
            <a:r>
              <a:rPr lang="en-GB" sz="1997" b="1" i="1" baseline="-25000" dirty="0" err="1">
                <a:latin typeface="Times New Roman" panose="02020603050405020304" pitchFamily="18" charset="0"/>
                <a:cs typeface="Times New Roman" panose="02020603050405020304" pitchFamily="18" charset="0"/>
              </a:rPr>
              <a:t>δ</a:t>
            </a:r>
            <a:r>
              <a:rPr lang="en-GB" sz="1997" b="1" i="1" dirty="0">
                <a:latin typeface="Times New Roman" panose="02020603050405020304" pitchFamily="18" charset="0"/>
                <a:cs typeface="Times New Roman" panose="02020603050405020304" pitchFamily="18" charset="0"/>
              </a:rPr>
              <a:t>=</a:t>
            </a:r>
            <a:r>
              <a:rPr lang="en-GB" sz="1997" b="1" i="1" dirty="0" err="1">
                <a:latin typeface="Times New Roman" panose="02020603050405020304" pitchFamily="18" charset="0"/>
                <a:cs typeface="Times New Roman" panose="02020603050405020304" pitchFamily="18" charset="0"/>
              </a:rPr>
              <a:t>σ</a:t>
            </a:r>
            <a:r>
              <a:rPr lang="en-GB" sz="1997" b="1" i="1" baseline="-25000" dirty="0" err="1">
                <a:latin typeface="Times New Roman" panose="02020603050405020304" pitchFamily="18" charset="0"/>
                <a:cs typeface="Times New Roman" panose="02020603050405020304" pitchFamily="18" charset="0"/>
              </a:rPr>
              <a:t>δ,SR</a:t>
            </a:r>
            <a:r>
              <a:rPr lang="en-GB" sz="1997" dirty="0">
                <a:latin typeface="Times New Roman" panose="02020603050405020304" pitchFamily="18" charset="0"/>
                <a:cs typeface="Times New Roman" panose="02020603050405020304" pitchFamily="18" charset="0"/>
              </a:rPr>
              <a:t>). </a:t>
            </a:r>
            <a:r>
              <a:rPr lang="en-GB" sz="1797" dirty="0"/>
              <a:t>Alternatively in </a:t>
            </a:r>
            <a:r>
              <a:rPr lang="en-GB" sz="1797" b="1" dirty="0"/>
              <a:t>high-energy </a:t>
            </a:r>
            <a:r>
              <a:rPr lang="en-GB" sz="1797" b="1" dirty="0" err="1"/>
              <a:t>e</a:t>
            </a:r>
            <a:r>
              <a:rPr lang="en-GB" sz="1797" b="1" baseline="30000" dirty="0" err="1"/>
              <a:t>+</a:t>
            </a:r>
            <a:r>
              <a:rPr lang="en-GB" sz="1797" b="1" dirty="0" err="1"/>
              <a:t>e</a:t>
            </a:r>
            <a:r>
              <a:rPr lang="en-GB" sz="1797" b="1" baseline="30000" dirty="0"/>
              <a:t>-</a:t>
            </a:r>
            <a:r>
              <a:rPr lang="en-GB" sz="1797" dirty="0"/>
              <a:t>, we have to take into account also the </a:t>
            </a:r>
            <a:r>
              <a:rPr lang="en-GB" sz="1797" b="1" dirty="0"/>
              <a:t>SR</a:t>
            </a:r>
            <a:r>
              <a:rPr lang="en-GB" sz="1797" dirty="0"/>
              <a:t> created by the strong opposing EM field during collision or </a:t>
            </a:r>
            <a:r>
              <a:rPr lang="en-GB" altLang="fr-FR" sz="1797" dirty="0">
                <a:solidFill>
                  <a:srgbClr val="002060"/>
                </a:solidFill>
              </a:rPr>
              <a:t>“</a:t>
            </a:r>
            <a:r>
              <a:rPr lang="en-GB" altLang="fr-FR" sz="1797" b="1" dirty="0" err="1">
                <a:solidFill>
                  <a:srgbClr val="002060"/>
                </a:solidFill>
              </a:rPr>
              <a:t>beamstrahlung</a:t>
            </a:r>
            <a:r>
              <a:rPr lang="en-GB" altLang="fr-FR" sz="1797" dirty="0">
                <a:solidFill>
                  <a:srgbClr val="002060"/>
                </a:solidFill>
              </a:rPr>
              <a:t>”(</a:t>
            </a:r>
            <a:r>
              <a:rPr lang="en-GB" altLang="fr-FR" sz="1797" b="1" dirty="0">
                <a:solidFill>
                  <a:srgbClr val="002060"/>
                </a:solidFill>
              </a:rPr>
              <a:t>BS)</a:t>
            </a:r>
            <a:r>
              <a:rPr lang="en-GB" altLang="fr-FR" sz="1797" dirty="0">
                <a:solidFill>
                  <a:srgbClr val="002060"/>
                </a:solidFill>
              </a:rPr>
              <a:t> (</a:t>
            </a:r>
            <a:r>
              <a:rPr lang="en-GB" altLang="fr-FR" sz="1997" dirty="0">
                <a:solidFill>
                  <a:srgbClr val="002060"/>
                </a:solidFill>
                <a:latin typeface="Times New Roman" panose="02020603050405020304" pitchFamily="18" charset="0"/>
                <a:cs typeface="Times New Roman" panose="02020603050405020304" pitchFamily="18" charset="0"/>
              </a:rPr>
              <a:t>N</a:t>
            </a:r>
            <a:r>
              <a:rPr lang="en-GB" altLang="fr-FR" sz="1997" dirty="0">
                <a:solidFill>
                  <a:srgbClr val="002060"/>
                </a:solidFill>
                <a:latin typeface="Symbol" pitchFamily="2" charset="2"/>
                <a:cs typeface="Times New Roman" panose="02020603050405020304" pitchFamily="18" charset="0"/>
              </a:rPr>
              <a:t>g</a:t>
            </a:r>
            <a:r>
              <a:rPr lang="en-GB" altLang="fr-FR" sz="1997" dirty="0">
                <a:solidFill>
                  <a:srgbClr val="002060"/>
                </a:solidFill>
                <a:latin typeface="Times New Roman" panose="02020603050405020304" pitchFamily="18" charset="0"/>
                <a:cs typeface="Times New Roman" panose="02020603050405020304" pitchFamily="18" charset="0"/>
              </a:rPr>
              <a:t> ∝ 1/ </a:t>
            </a:r>
            <a:r>
              <a:rPr lang="el-GR" altLang="fr-FR" sz="1997" dirty="0">
                <a:solidFill>
                  <a:srgbClr val="002060"/>
                </a:solidFill>
                <a:latin typeface="Times New Roman" panose="02020603050405020304" pitchFamily="18" charset="0"/>
                <a:cs typeface="Times New Roman" panose="02020603050405020304" pitchFamily="18" charset="0"/>
              </a:rPr>
              <a:t>σ</a:t>
            </a:r>
            <a:r>
              <a:rPr lang="en-GB" altLang="fr-FR" sz="1997" baseline="-25000" dirty="0">
                <a:solidFill>
                  <a:srgbClr val="002060"/>
                </a:solidFill>
                <a:latin typeface="Times New Roman" panose="02020603050405020304" pitchFamily="18" charset="0"/>
                <a:cs typeface="Times New Roman" panose="02020603050405020304" pitchFamily="18" charset="0"/>
              </a:rPr>
              <a:t>z</a:t>
            </a:r>
            <a:r>
              <a:rPr lang="en-GB" altLang="fr-FR" sz="1997" dirty="0">
                <a:solidFill>
                  <a:srgbClr val="002060"/>
                </a:solidFill>
                <a:latin typeface="Times New Roman" panose="02020603050405020304" pitchFamily="18" charset="0"/>
                <a:cs typeface="Times New Roman" panose="02020603050405020304" pitchFamily="18" charset="0"/>
              </a:rPr>
              <a:t> (</a:t>
            </a:r>
            <a:r>
              <a:rPr lang="el-GR" altLang="fr-FR" sz="1997" dirty="0">
                <a:solidFill>
                  <a:srgbClr val="002060"/>
                </a:solidFill>
                <a:latin typeface="Times New Roman" panose="02020603050405020304" pitchFamily="18" charset="0"/>
                <a:cs typeface="Times New Roman" panose="02020603050405020304" pitchFamily="18" charset="0"/>
              </a:rPr>
              <a:t>σ</a:t>
            </a:r>
            <a:r>
              <a:rPr lang="el-GR" altLang="fr-FR" sz="1997" baseline="30000" dirty="0">
                <a:solidFill>
                  <a:srgbClr val="002060"/>
                </a:solidFill>
                <a:latin typeface="Times New Roman" panose="02020603050405020304" pitchFamily="18" charset="0"/>
                <a:cs typeface="Times New Roman" panose="02020603050405020304" pitchFamily="18" charset="0"/>
              </a:rPr>
              <a:t>*</a:t>
            </a:r>
            <a:r>
              <a:rPr lang="en-GB" altLang="fr-FR" sz="1997" baseline="-25000" dirty="0">
                <a:solidFill>
                  <a:srgbClr val="002060"/>
                </a:solidFill>
                <a:latin typeface="Times New Roman" panose="02020603050405020304" pitchFamily="18" charset="0"/>
                <a:cs typeface="Times New Roman" panose="02020603050405020304" pitchFamily="18" charset="0"/>
              </a:rPr>
              <a:t>x</a:t>
            </a:r>
            <a:r>
              <a:rPr lang="en-GB" altLang="fr-FR" sz="1997" dirty="0">
                <a:solidFill>
                  <a:srgbClr val="002060"/>
                </a:solidFill>
                <a:latin typeface="Times New Roman" panose="02020603050405020304" pitchFamily="18" charset="0"/>
                <a:cs typeface="Times New Roman" panose="02020603050405020304" pitchFamily="18" charset="0"/>
              </a:rPr>
              <a:t>+ </a:t>
            </a:r>
            <a:r>
              <a:rPr lang="el-GR" altLang="fr-FR" sz="1997" dirty="0">
                <a:solidFill>
                  <a:srgbClr val="002060"/>
                </a:solidFill>
                <a:latin typeface="Times New Roman" panose="02020603050405020304" pitchFamily="18" charset="0"/>
                <a:cs typeface="Times New Roman" panose="02020603050405020304" pitchFamily="18" charset="0"/>
              </a:rPr>
              <a:t>σ</a:t>
            </a:r>
            <a:r>
              <a:rPr lang="el-GR" altLang="fr-FR" sz="1997" baseline="30000" dirty="0">
                <a:solidFill>
                  <a:srgbClr val="002060"/>
                </a:solidFill>
                <a:latin typeface="Times New Roman" panose="02020603050405020304" pitchFamily="18" charset="0"/>
                <a:cs typeface="Times New Roman" panose="02020603050405020304" pitchFamily="18" charset="0"/>
              </a:rPr>
              <a:t>*</a:t>
            </a:r>
            <a:r>
              <a:rPr lang="en-GB" altLang="fr-FR" sz="1997" baseline="-25000" dirty="0">
                <a:solidFill>
                  <a:srgbClr val="002060"/>
                </a:solidFill>
                <a:latin typeface="Times New Roman" panose="02020603050405020304" pitchFamily="18" charset="0"/>
                <a:cs typeface="Times New Roman" panose="02020603050405020304" pitchFamily="18" charset="0"/>
              </a:rPr>
              <a:t>y</a:t>
            </a:r>
            <a:r>
              <a:rPr lang="en-GB" altLang="fr-FR" sz="1997" dirty="0">
                <a:solidFill>
                  <a:srgbClr val="002060"/>
                </a:solidFill>
                <a:latin typeface="Times New Roman" panose="02020603050405020304" pitchFamily="18" charset="0"/>
                <a:cs typeface="Times New Roman" panose="02020603050405020304" pitchFamily="18" charset="0"/>
              </a:rPr>
              <a:t>), </a:t>
            </a:r>
            <a:r>
              <a:rPr lang="en-GB" altLang="fr-FR" sz="1797" dirty="0">
                <a:solidFill>
                  <a:srgbClr val="002060"/>
                </a:solidFill>
              </a:rPr>
              <a:t>with </a:t>
            </a:r>
            <a:r>
              <a:rPr lang="el-GR" altLang="fr-FR" sz="1997" dirty="0">
                <a:solidFill>
                  <a:srgbClr val="002060"/>
                </a:solidFill>
                <a:latin typeface="Times New Roman" panose="02020603050405020304" pitchFamily="18" charset="0"/>
                <a:cs typeface="Times New Roman" panose="02020603050405020304" pitchFamily="18" charset="0"/>
              </a:rPr>
              <a:t>σ</a:t>
            </a:r>
            <a:r>
              <a:rPr lang="en-GB" altLang="fr-FR" sz="1997" baseline="-25000" dirty="0">
                <a:solidFill>
                  <a:srgbClr val="002060"/>
                </a:solidFill>
                <a:latin typeface="Times New Roman" panose="02020603050405020304" pitchFamily="18" charset="0"/>
                <a:cs typeface="Times New Roman" panose="02020603050405020304" pitchFamily="18" charset="0"/>
              </a:rPr>
              <a:t>z</a:t>
            </a:r>
            <a:r>
              <a:rPr lang="en-GB" altLang="fr-FR" sz="1797" dirty="0">
                <a:solidFill>
                  <a:srgbClr val="002060"/>
                </a:solidFill>
              </a:rPr>
              <a:t> the bunch length).  </a:t>
            </a:r>
            <a:endParaRPr lang="en-US" sz="1797" dirty="0"/>
          </a:p>
        </p:txBody>
      </p:sp>
      <p:sp>
        <p:nvSpPr>
          <p:cNvPr id="6" name="Slide Number Placeholder 5">
            <a:extLst>
              <a:ext uri="{FF2B5EF4-FFF2-40B4-BE49-F238E27FC236}">
                <a16:creationId xmlns:a16="http://schemas.microsoft.com/office/drawing/2014/main" id="{6B60D742-5901-054A-A532-AE17E60093AB}"/>
              </a:ext>
            </a:extLst>
          </p:cNvPr>
          <p:cNvSpPr>
            <a:spLocks noGrp="1"/>
          </p:cNvSpPr>
          <p:nvPr>
            <p:ph type="sldNum" sz="quarter" idx="12"/>
          </p:nvPr>
        </p:nvSpPr>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26</a:t>
            </a:fld>
            <a:endParaRPr lang="fr-FR" dirty="0">
              <a:solidFill>
                <a:prstClr val="white"/>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6EF3EDE-BAA4-4DB5-94CB-075F1F0F6A09}"/>
              </a:ext>
            </a:extLst>
          </p:cNvPr>
          <p:cNvSpPr txBox="1"/>
          <p:nvPr/>
        </p:nvSpPr>
        <p:spPr>
          <a:xfrm>
            <a:off x="2026495" y="286439"/>
            <a:ext cx="8894990" cy="553229"/>
          </a:xfrm>
          <a:prstGeom prst="rect">
            <a:avLst/>
          </a:prstGeom>
          <a:noFill/>
        </p:spPr>
        <p:txBody>
          <a:bodyPr wrap="square">
            <a:spAutoFit/>
          </a:bodyPr>
          <a:lstStyle/>
          <a:p>
            <a:pPr defTabSz="457016">
              <a:defRPr/>
            </a:pPr>
            <a:r>
              <a:rPr lang="en-GB" sz="2996" b="1" kern="1200" dirty="0" err="1">
                <a:solidFill>
                  <a:srgbClr val="2C7C9F"/>
                </a:solidFill>
                <a:latin typeface="Arial" charset="0"/>
                <a:ea typeface="ＭＳ Ｐゴシック" charset="0"/>
                <a:cs typeface="Arial" panose="020B0604020202020204" pitchFamily="34" charset="0"/>
              </a:rPr>
              <a:t>Monochromatization</a:t>
            </a:r>
            <a:r>
              <a:rPr lang="en-GB" sz="2996" b="1" kern="1200" dirty="0">
                <a:solidFill>
                  <a:srgbClr val="2C7C9F"/>
                </a:solidFill>
                <a:latin typeface="Arial" charset="0"/>
                <a:ea typeface="ＭＳ Ｐゴシック" charset="0"/>
                <a:cs typeface="Arial" panose="020B0604020202020204" pitchFamily="34" charset="0"/>
              </a:rPr>
              <a:t> in high-energy colliders</a:t>
            </a:r>
            <a:endParaRPr lang="fr-FR" sz="2996" dirty="0"/>
          </a:p>
        </p:txBody>
      </p:sp>
      <p:sp>
        <p:nvSpPr>
          <p:cNvPr id="4" name="Rectangle 4">
            <a:extLst>
              <a:ext uri="{FF2B5EF4-FFF2-40B4-BE49-F238E27FC236}">
                <a16:creationId xmlns:a16="http://schemas.microsoft.com/office/drawing/2014/main" id="{697636B0-E075-C608-6816-FF870B66A535}"/>
              </a:ext>
            </a:extLst>
          </p:cNvPr>
          <p:cNvSpPr>
            <a:spLocks noChangeArrowheads="1"/>
          </p:cNvSpPr>
          <p:nvPr/>
        </p:nvSpPr>
        <p:spPr bwMode="auto">
          <a:xfrm>
            <a:off x="5811930" y="1896336"/>
            <a:ext cx="4361525" cy="4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844" tIns="46719" rIns="89844" bIns="46719"/>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marL="0" lvl="1" indent="0" algn="ctr" eaLnBrk="1" hangingPunct="1"/>
            <a:r>
              <a:rPr lang="en-US" altLang="fr-FR" sz="1997" b="1" dirty="0" err="1">
                <a:solidFill>
                  <a:srgbClr val="C00000"/>
                </a:solidFill>
              </a:rPr>
              <a:t>Monochromatization</a:t>
            </a:r>
            <a:r>
              <a:rPr lang="en-US" altLang="fr-FR" sz="1997" b="1" dirty="0">
                <a:solidFill>
                  <a:srgbClr val="C00000"/>
                </a:solidFill>
              </a:rPr>
              <a:t> BS</a:t>
            </a:r>
            <a:r>
              <a:rPr lang="en-US" altLang="fr-FR" sz="1996" dirty="0">
                <a:solidFill>
                  <a:srgbClr val="000000"/>
                </a:solidFill>
              </a:rPr>
              <a:t>      </a:t>
            </a:r>
            <a:endParaRPr lang="en-US" altLang="fr-FR" sz="1796" dirty="0">
              <a:solidFill>
                <a:srgbClr val="262699"/>
              </a:solidFill>
            </a:endParaRPr>
          </a:p>
        </p:txBody>
      </p:sp>
      <p:sp>
        <p:nvSpPr>
          <p:cNvPr id="5" name="CuadroTexto 21">
            <a:extLst>
              <a:ext uri="{FF2B5EF4-FFF2-40B4-BE49-F238E27FC236}">
                <a16:creationId xmlns:a16="http://schemas.microsoft.com/office/drawing/2014/main" id="{277A7949-4E32-EA65-2798-EEC3CE4BE750}"/>
              </a:ext>
            </a:extLst>
          </p:cNvPr>
          <p:cNvSpPr txBox="1">
            <a:spLocks noChangeArrowheads="1"/>
          </p:cNvSpPr>
          <p:nvPr/>
        </p:nvSpPr>
        <p:spPr bwMode="auto">
          <a:xfrm>
            <a:off x="1259761" y="1908985"/>
            <a:ext cx="2300393" cy="39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fr-FR" sz="1997" b="1" dirty="0">
                <a:solidFill>
                  <a:srgbClr val="C00000"/>
                </a:solidFill>
              </a:rPr>
              <a:t>Standard BS</a:t>
            </a:r>
            <a:r>
              <a:rPr lang="en-GB" altLang="fr-FR" sz="1996" dirty="0"/>
              <a:t> </a:t>
            </a:r>
            <a:endParaRPr lang="en-GB" altLang="fr-FR" sz="1796" dirty="0">
              <a:solidFill>
                <a:srgbClr val="262699"/>
              </a:solidFill>
            </a:endParaRPr>
          </a:p>
        </p:txBody>
      </p:sp>
      <p:cxnSp>
        <p:nvCxnSpPr>
          <p:cNvPr id="10" name="Straight Connector 9">
            <a:extLst>
              <a:ext uri="{FF2B5EF4-FFF2-40B4-BE49-F238E27FC236}">
                <a16:creationId xmlns:a16="http://schemas.microsoft.com/office/drawing/2014/main" id="{5EDFCC43-B4D3-8D09-5320-568FE7D8B15A}"/>
              </a:ext>
            </a:extLst>
          </p:cNvPr>
          <p:cNvCxnSpPr>
            <a:cxnSpLocks/>
          </p:cNvCxnSpPr>
          <p:nvPr/>
        </p:nvCxnSpPr>
        <p:spPr>
          <a:xfrm flipH="1">
            <a:off x="5742473" y="2218508"/>
            <a:ext cx="6478" cy="4175679"/>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9848ED8-1AEB-6AED-3A81-E5B2779AC5EC}"/>
              </a:ext>
            </a:extLst>
          </p:cNvPr>
          <p:cNvSpPr/>
          <p:nvPr/>
        </p:nvSpPr>
        <p:spPr>
          <a:xfrm>
            <a:off x="3391695" y="1949269"/>
            <a:ext cx="904101" cy="369204"/>
          </a:xfrm>
          <a:prstGeom prst="rect">
            <a:avLst/>
          </a:prstGeom>
        </p:spPr>
        <p:txBody>
          <a:bodyPr wrap="square">
            <a:spAutoFit/>
          </a:bodyPr>
          <a:lstStyle/>
          <a:p>
            <a:r>
              <a:rPr lang="en-GB" altLang="fr-FR" sz="1799" dirty="0">
                <a:solidFill>
                  <a:schemeClr val="accent6"/>
                </a:solidFill>
              </a:rPr>
              <a:t>D*</a:t>
            </a:r>
            <a:r>
              <a:rPr lang="en-GB" altLang="fr-FR" sz="1799" baseline="-25000" dirty="0" err="1">
                <a:solidFill>
                  <a:schemeClr val="accent6"/>
                </a:solidFill>
              </a:rPr>
              <a:t>x,y</a:t>
            </a:r>
            <a:r>
              <a:rPr lang="en-GB" altLang="fr-FR" sz="1799" dirty="0">
                <a:solidFill>
                  <a:schemeClr val="accent6"/>
                </a:solidFill>
              </a:rPr>
              <a:t>=0</a:t>
            </a:r>
            <a:endParaRPr lang="en-US" sz="1799" dirty="0">
              <a:solidFill>
                <a:schemeClr val="accent6"/>
              </a:solidFill>
            </a:endParaRPr>
          </a:p>
        </p:txBody>
      </p:sp>
      <p:sp>
        <p:nvSpPr>
          <p:cNvPr id="14" name="Rectangle 13">
            <a:extLst>
              <a:ext uri="{FF2B5EF4-FFF2-40B4-BE49-F238E27FC236}">
                <a16:creationId xmlns:a16="http://schemas.microsoft.com/office/drawing/2014/main" id="{F0AD708A-08E9-6E59-9219-B7948DD2B3FB}"/>
              </a:ext>
            </a:extLst>
          </p:cNvPr>
          <p:cNvSpPr/>
          <p:nvPr/>
        </p:nvSpPr>
        <p:spPr>
          <a:xfrm>
            <a:off x="9475674" y="1876048"/>
            <a:ext cx="2043299" cy="583963"/>
          </a:xfrm>
          <a:prstGeom prst="rect">
            <a:avLst/>
          </a:prstGeom>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a:p>
            <a:pPr algn="just" eaLnBrk="1" hangingPunct="1"/>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mc:AlternateContent xmlns:mc="http://schemas.openxmlformats.org/markup-compatibility/2006" xmlns:a14="http://schemas.microsoft.com/office/drawing/2010/main">
        <mc:Choice Requires="a14">
          <p:sp>
            <p:nvSpPr>
              <p:cNvPr id="17" name="文本框 32">
                <a:extLst>
                  <a:ext uri="{FF2B5EF4-FFF2-40B4-BE49-F238E27FC236}">
                    <a16:creationId xmlns:a16="http://schemas.microsoft.com/office/drawing/2014/main" id="{FB8082DC-A857-8088-123E-1D0421C4FFE2}"/>
                  </a:ext>
                </a:extLst>
              </p:cNvPr>
              <p:cNvSpPr txBox="1"/>
              <p:nvPr/>
            </p:nvSpPr>
            <p:spPr>
              <a:xfrm>
                <a:off x="-218281" y="2329811"/>
                <a:ext cx="4615511" cy="116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rad>
                        <m:radPr>
                          <m:degHide m:val="on"/>
                          <m:ctrlPr>
                            <a:rPr lang="zh-CN" altLang="en-US" sz="1797" i="1">
                              <a:solidFill>
                                <a:srgbClr val="836967"/>
                              </a:solidFill>
                              <a:latin typeface="Cambria Math" panose="02040503050406030204" pitchFamily="18" charset="0"/>
                            </a:rPr>
                          </m:ctrlPr>
                        </m:radPr>
                        <m:deg/>
                        <m:e>
                          <m:f>
                            <m:fPr>
                              <m:ctrlPr>
                                <a:rPr lang="zh-CN" altLang="en-US" sz="1797" i="1">
                                  <a:solidFill>
                                    <a:srgbClr val="836967"/>
                                  </a:solidFill>
                                  <a:latin typeface="Cambria Math" panose="02040503050406030204" pitchFamily="18" charset="0"/>
                                </a:rPr>
                              </m:ctrlPr>
                            </m:fPr>
                            <m:num>
                              <m:r>
                                <a:rPr lang="zh-CN" altLang="en-US" sz="1797">
                                  <a:latin typeface="Cambria Math" panose="02040503050406030204" pitchFamily="18" charset="0"/>
                                </a:rPr>
                                <m:t>1</m:t>
                              </m:r>
                            </m:num>
                            <m:den>
                              <m:r>
                                <a:rPr lang="zh-CN" altLang="en-US" sz="1797">
                                  <a:latin typeface="Cambria Math" panose="02040503050406030204" pitchFamily="18" charset="0"/>
                                </a:rPr>
                                <m:t>2</m:t>
                              </m:r>
                            </m:den>
                          </m:f>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r>
                            <a:rPr lang="zh-CN" altLang="en-US" sz="1797">
                              <a:latin typeface="Cambria Math" panose="02040503050406030204" pitchFamily="18" charset="0"/>
                            </a:rPr>
                            <m:t>+</m:t>
                          </m:r>
                          <m:rad>
                            <m:radPr>
                              <m:degHide m:val="on"/>
                              <m:ctrlPr>
                                <a:rPr lang="zh-CN" altLang="en-US" sz="1797" i="1">
                                  <a:solidFill>
                                    <a:srgbClr val="836967"/>
                                  </a:solidFill>
                                  <a:latin typeface="Cambria Math" panose="02040503050406030204" pitchFamily="18" charset="0"/>
                                </a:rPr>
                              </m:ctrlPr>
                            </m:radPr>
                            <m:deg/>
                            <m:e>
                              <m:f>
                                <m:fPr>
                                  <m:ctrlPr>
                                    <a:rPr lang="zh-CN" altLang="en-US" sz="1797" i="1">
                                      <a:solidFill>
                                        <a:srgbClr val="836967"/>
                                      </a:solidFill>
                                      <a:latin typeface="Cambria Math" panose="02040503050406030204" pitchFamily="18" charset="0"/>
                                    </a:rPr>
                                  </m:ctrlPr>
                                </m:fPr>
                                <m:num>
                                  <m:r>
                                    <a:rPr lang="zh-CN" altLang="en-US" sz="1797">
                                      <a:latin typeface="Cambria Math" panose="02040503050406030204" pitchFamily="18" charset="0"/>
                                    </a:rPr>
                                    <m:t>1</m:t>
                                  </m:r>
                                </m:num>
                                <m:den>
                                  <m:r>
                                    <a:rPr lang="zh-CN" altLang="en-US" sz="1797">
                                      <a:latin typeface="Cambria Math" panose="02040503050406030204" pitchFamily="18" charset="0"/>
                                    </a:rPr>
                                    <m:t>4</m:t>
                                  </m:r>
                                </m:den>
                              </m:f>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4</m:t>
                                  </m:r>
                                </m:sup>
                              </m:sSubSup>
                              <m:r>
                                <a:rPr lang="zh-CN" altLang="en-US" sz="1797">
                                  <a:latin typeface="Cambria Math" panose="02040503050406030204" pitchFamily="18" charset="0"/>
                                </a:rPr>
                                <m:t>+</m:t>
                              </m:r>
                              <m:r>
                                <a:rPr lang="zh-CN" altLang="en-US" sz="1797" i="1">
                                  <a:latin typeface="Cambria Math" panose="02040503050406030204" pitchFamily="18" charset="0"/>
                                </a:rPr>
                                <m:t>𝐴</m:t>
                              </m:r>
                              <m:f>
                                <m:fPr>
                                  <m:ctrlPr>
                                    <a:rPr lang="zh-CN" altLang="en-US" sz="1797" i="1">
                                      <a:solidFill>
                                        <a:srgbClr val="836967"/>
                                      </a:solidFill>
                                      <a:latin typeface="Cambria Math" panose="02040503050406030204" pitchFamily="18" charset="0"/>
                                    </a:rPr>
                                  </m:ctrlPr>
                                </m:fPr>
                                <m:num>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num>
                                <m:den>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den>
                              </m:f>
                            </m:e>
                          </m:rad>
                        </m:e>
                      </m:rad>
                    </m:oMath>
                  </m:oMathPara>
                </a14:m>
                <a:endParaRPr lang="zh-CN" altLang="en-US" sz="1797" dirty="0"/>
              </a:p>
            </p:txBody>
          </p:sp>
        </mc:Choice>
        <mc:Fallback xmlns="">
          <p:sp>
            <p:nvSpPr>
              <p:cNvPr id="17" name="文本框 32">
                <a:extLst>
                  <a:ext uri="{FF2B5EF4-FFF2-40B4-BE49-F238E27FC236}">
                    <a16:creationId xmlns:a16="http://schemas.microsoft.com/office/drawing/2014/main" id="{FB8082DC-A857-8088-123E-1D0421C4FFE2}"/>
                  </a:ext>
                </a:extLst>
              </p:cNvPr>
              <p:cNvSpPr txBox="1">
                <a:spLocks noRot="1" noChangeAspect="1" noMove="1" noResize="1" noEditPoints="1" noAdjustHandles="1" noChangeArrowheads="1" noChangeShapeType="1" noTextEdit="1"/>
              </p:cNvSpPr>
              <p:nvPr/>
            </p:nvSpPr>
            <p:spPr>
              <a:xfrm>
                <a:off x="-218281" y="2329811"/>
                <a:ext cx="4615511" cy="11683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本框 34">
                <a:extLst>
                  <a:ext uri="{FF2B5EF4-FFF2-40B4-BE49-F238E27FC236}">
                    <a16:creationId xmlns:a16="http://schemas.microsoft.com/office/drawing/2014/main" id="{769CF94F-046C-7850-88BD-A91D8B1642FD}"/>
                  </a:ext>
                </a:extLst>
              </p:cNvPr>
              <p:cNvSpPr txBox="1"/>
              <p:nvPr/>
            </p:nvSpPr>
            <p:spPr>
              <a:xfrm>
                <a:off x="1663757" y="3309393"/>
                <a:ext cx="3335493" cy="6406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398" i="1">
                          <a:solidFill>
                            <a:schemeClr val="tx2">
                              <a:lumMod val="90000"/>
                              <a:lumOff val="10000"/>
                            </a:schemeClr>
                          </a:solidFill>
                          <a:latin typeface="Cambria Math" panose="02040503050406030204" pitchFamily="18" charset="0"/>
                        </a:rPr>
                        <m:t> </m:t>
                      </m:r>
                      <m:r>
                        <a:rPr lang="zh-CN" altLang="en-US" sz="1398" i="1">
                          <a:solidFill>
                            <a:schemeClr val="tx2">
                              <a:lumMod val="90000"/>
                              <a:lumOff val="10000"/>
                            </a:schemeClr>
                          </a:solidFill>
                          <a:latin typeface="Cambria Math" panose="02040503050406030204" pitchFamily="18" charset="0"/>
                        </a:rPr>
                        <m:t>𝐴</m:t>
                      </m:r>
                      <m:r>
                        <a:rPr lang="zh-CN" altLang="en-US" sz="1398">
                          <a:solidFill>
                            <a:schemeClr val="tx2">
                              <a:lumMod val="90000"/>
                              <a:lumOff val="10000"/>
                            </a:schemeClr>
                          </a:solidFill>
                          <a:latin typeface="Cambria Math" panose="02040503050406030204" pitchFamily="18" charset="0"/>
                        </a:rPr>
                        <m:t>=</m:t>
                      </m:r>
                      <m:f>
                        <m:fPr>
                          <m:ctrlPr>
                            <a:rPr lang="zh-CN" altLang="en-US" sz="1398" i="1">
                              <a:solidFill>
                                <a:schemeClr val="tx2">
                                  <a:lumMod val="90000"/>
                                  <a:lumOff val="10000"/>
                                </a:schemeClr>
                              </a:solidFill>
                              <a:latin typeface="Cambria Math" panose="02040503050406030204" pitchFamily="18" charset="0"/>
                            </a:rPr>
                          </m:ctrlPr>
                        </m:fPr>
                        <m:num>
                          <m:r>
                            <a:rPr lang="zh-CN" altLang="en-US" sz="1398">
                              <a:solidFill>
                                <a:schemeClr val="tx2">
                                  <a:lumMod val="90000"/>
                                  <a:lumOff val="10000"/>
                                </a:schemeClr>
                              </a:solidFill>
                              <a:latin typeface="Cambria Math" panose="02040503050406030204" pitchFamily="18" charset="0"/>
                            </a:rPr>
                            <m:t>275</m:t>
                          </m:r>
                        </m:num>
                        <m:den>
                          <m:r>
                            <a:rPr lang="zh-CN" altLang="en-US" sz="1398">
                              <a:solidFill>
                                <a:schemeClr val="tx2">
                                  <a:lumMod val="90000"/>
                                  <a:lumOff val="10000"/>
                                </a:schemeClr>
                              </a:solidFill>
                              <a:latin typeface="Cambria Math" panose="02040503050406030204" pitchFamily="18" charset="0"/>
                            </a:rPr>
                            <m:t>36</m:t>
                          </m:r>
                          <m:r>
                            <a:rPr lang="en-US" altLang="zh-CN" sz="1398">
                              <a:solidFill>
                                <a:schemeClr val="tx2">
                                  <a:lumMod val="90000"/>
                                  <a:lumOff val="10000"/>
                                </a:schemeClr>
                              </a:solidFill>
                              <a:latin typeface="Cambria Math" panose="02040503050406030204" pitchFamily="18" charset="0"/>
                            </a:rPr>
                            <m:t> </m:t>
                          </m:r>
                          <m:sSup>
                            <m:sSupPr>
                              <m:ctrlPr>
                                <a:rPr lang="zh-CN" altLang="en-US" sz="1398" i="1">
                                  <a:solidFill>
                                    <a:schemeClr val="tx2">
                                      <a:lumMod val="90000"/>
                                      <a:lumOff val="10000"/>
                                    </a:schemeClr>
                                  </a:solidFill>
                                  <a:latin typeface="Cambria Math" panose="02040503050406030204" pitchFamily="18" charset="0"/>
                                </a:rPr>
                              </m:ctrlPr>
                            </m:sSupPr>
                            <m:e>
                              <m:r>
                                <a:rPr lang="zh-CN" altLang="en-US" sz="1398" i="1">
                                  <a:solidFill>
                                    <a:schemeClr val="tx2">
                                      <a:lumMod val="90000"/>
                                      <a:lumOff val="10000"/>
                                    </a:schemeClr>
                                  </a:solidFill>
                                  <a:latin typeface="Cambria Math" panose="02040503050406030204" pitchFamily="18" charset="0"/>
                                </a:rPr>
                                <m:t>𝜋</m:t>
                              </m:r>
                            </m:e>
                            <m:sup>
                              <m:f>
                                <m:fPr>
                                  <m:ctrlPr>
                                    <a:rPr lang="zh-CN" altLang="en-US" sz="1398" i="1">
                                      <a:solidFill>
                                        <a:schemeClr val="tx2">
                                          <a:lumMod val="90000"/>
                                          <a:lumOff val="10000"/>
                                        </a:schemeClr>
                                      </a:solidFill>
                                      <a:latin typeface="Cambria Math" panose="02040503050406030204" pitchFamily="18" charset="0"/>
                                    </a:rPr>
                                  </m:ctrlPr>
                                </m:fPr>
                                <m:num>
                                  <m:r>
                                    <a:rPr lang="zh-CN" altLang="en-US" sz="1398">
                                      <a:solidFill>
                                        <a:schemeClr val="tx2">
                                          <a:lumMod val="90000"/>
                                          <a:lumOff val="10000"/>
                                        </a:schemeClr>
                                      </a:solidFill>
                                      <a:latin typeface="Cambria Math" panose="02040503050406030204" pitchFamily="18" charset="0"/>
                                    </a:rPr>
                                    <m:t>3</m:t>
                                  </m:r>
                                </m:num>
                                <m:den>
                                  <m:r>
                                    <a:rPr lang="zh-CN" altLang="en-US" sz="1398">
                                      <a:solidFill>
                                        <a:schemeClr val="tx2">
                                          <a:lumMod val="90000"/>
                                          <a:lumOff val="10000"/>
                                        </a:schemeClr>
                                      </a:solidFill>
                                      <a:latin typeface="Cambria Math" panose="02040503050406030204" pitchFamily="18" charset="0"/>
                                    </a:rPr>
                                    <m:t>2</m:t>
                                  </m:r>
                                </m:den>
                              </m:f>
                            </m:sup>
                          </m:sSup>
                        </m:den>
                      </m:f>
                      <m:f>
                        <m:fPr>
                          <m:ctrlPr>
                            <a:rPr lang="zh-CN" altLang="en-US" sz="1398" i="1">
                              <a:solidFill>
                                <a:schemeClr val="tx2">
                                  <a:lumMod val="90000"/>
                                  <a:lumOff val="10000"/>
                                </a:schemeClr>
                              </a:solidFill>
                              <a:latin typeface="Cambria Math" panose="02040503050406030204" pitchFamily="18" charset="0"/>
                            </a:rPr>
                          </m:ctrlPr>
                        </m:fPr>
                        <m:num>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𝑛</m:t>
                              </m:r>
                            </m:e>
                            <m:sub>
                              <m:r>
                                <a:rPr lang="zh-CN" altLang="en-US" sz="1398" i="1">
                                  <a:solidFill>
                                    <a:schemeClr val="tx2">
                                      <a:lumMod val="90000"/>
                                      <a:lumOff val="10000"/>
                                    </a:schemeClr>
                                  </a:solidFill>
                                  <a:latin typeface="Cambria Math" panose="02040503050406030204" pitchFamily="18" charset="0"/>
                                </a:rPr>
                                <m:t>𝐼𝑃</m:t>
                              </m:r>
                            </m:sub>
                          </m:sSub>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𝜏</m:t>
                              </m:r>
                            </m:e>
                            <m:sub>
                              <m:r>
                                <a:rPr lang="zh-CN" altLang="en-US" sz="1398" i="1">
                                  <a:solidFill>
                                    <a:schemeClr val="tx2">
                                      <a:lumMod val="90000"/>
                                      <a:lumOff val="10000"/>
                                    </a:schemeClr>
                                  </a:solidFill>
                                  <a:latin typeface="Cambria Math" panose="02040503050406030204" pitchFamily="18" charset="0"/>
                                </a:rPr>
                                <m:t>𝐸</m:t>
                              </m:r>
                            </m:sub>
                          </m:sSub>
                        </m:num>
                        <m:den>
                          <m:r>
                            <a:rPr lang="zh-CN" altLang="en-US" sz="1398">
                              <a:solidFill>
                                <a:schemeClr val="tx2">
                                  <a:lumMod val="90000"/>
                                  <a:lumOff val="10000"/>
                                </a:schemeClr>
                              </a:solidFill>
                              <a:latin typeface="Cambria Math" panose="02040503050406030204" pitchFamily="18" charset="0"/>
                            </a:rPr>
                            <m:t>4</m:t>
                          </m:r>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𝑇</m:t>
                              </m:r>
                            </m:e>
                            <m:sub>
                              <m:r>
                                <a:rPr lang="zh-CN" altLang="en-US" sz="1398" i="1">
                                  <a:solidFill>
                                    <a:schemeClr val="tx2">
                                      <a:lumMod val="90000"/>
                                      <a:lumOff val="10000"/>
                                    </a:schemeClr>
                                  </a:solidFill>
                                  <a:latin typeface="Cambria Math" panose="02040503050406030204" pitchFamily="18" charset="0"/>
                                </a:rPr>
                                <m:t>𝑟𝑒𝑣</m:t>
                              </m:r>
                            </m:sub>
                          </m:sSub>
                        </m:den>
                      </m:f>
                      <m:f>
                        <m:fPr>
                          <m:ctrlPr>
                            <a:rPr lang="zh-CN" altLang="en-US" sz="1398" i="1">
                              <a:solidFill>
                                <a:schemeClr val="tx2">
                                  <a:lumMod val="90000"/>
                                  <a:lumOff val="10000"/>
                                </a:schemeClr>
                              </a:solidFill>
                              <a:latin typeface="Cambria Math" panose="02040503050406030204" pitchFamily="18" charset="0"/>
                            </a:rPr>
                          </m:ctrlPr>
                        </m:fPr>
                        <m:num>
                          <m:sSup>
                            <m:sSupPr>
                              <m:ctrlPr>
                                <a:rPr lang="zh-CN" altLang="en-US" sz="1398" i="1">
                                  <a:solidFill>
                                    <a:schemeClr val="tx2">
                                      <a:lumMod val="90000"/>
                                      <a:lumOff val="10000"/>
                                    </a:schemeClr>
                                  </a:solidFill>
                                  <a:latin typeface="Cambria Math" panose="02040503050406030204" pitchFamily="18" charset="0"/>
                                </a:rPr>
                              </m:ctrlPr>
                            </m:sSupPr>
                            <m:e>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𝑟</m:t>
                                  </m:r>
                                </m:e>
                                <m:sub>
                                  <m:r>
                                    <a:rPr lang="zh-CN" altLang="en-US" sz="1398" i="1">
                                      <a:solidFill>
                                        <a:schemeClr val="tx2">
                                          <a:lumMod val="90000"/>
                                          <a:lumOff val="10000"/>
                                        </a:schemeClr>
                                      </a:solidFill>
                                      <a:latin typeface="Cambria Math" panose="02040503050406030204" pitchFamily="18" charset="0"/>
                                    </a:rPr>
                                    <m:t>𝑒</m:t>
                                  </m:r>
                                </m:sub>
                              </m:sSub>
                            </m:e>
                            <m:sup>
                              <m:r>
                                <a:rPr lang="zh-CN" altLang="en-US" sz="1398">
                                  <a:solidFill>
                                    <a:schemeClr val="tx2">
                                      <a:lumMod val="90000"/>
                                      <a:lumOff val="10000"/>
                                    </a:schemeClr>
                                  </a:solidFill>
                                  <a:latin typeface="Cambria Math" panose="02040503050406030204" pitchFamily="18" charset="0"/>
                                </a:rPr>
                                <m:t>5</m:t>
                              </m:r>
                            </m:sup>
                          </m:sSup>
                          <m:sSup>
                            <m:sSupPr>
                              <m:ctrlPr>
                                <a:rPr lang="zh-CN" altLang="en-US" sz="1398" i="1">
                                  <a:solidFill>
                                    <a:schemeClr val="tx2">
                                      <a:lumMod val="90000"/>
                                      <a:lumOff val="10000"/>
                                    </a:schemeClr>
                                  </a:solidFill>
                                  <a:latin typeface="Cambria Math" panose="02040503050406030204" pitchFamily="18" charset="0"/>
                                </a:rPr>
                              </m:ctrlPr>
                            </m:sSupPr>
                            <m:e>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𝑁</m:t>
                                  </m:r>
                                </m:e>
                                <m:sub>
                                  <m:r>
                                    <a:rPr lang="zh-CN" altLang="en-US" sz="1398" i="1">
                                      <a:solidFill>
                                        <a:schemeClr val="tx2">
                                          <a:lumMod val="90000"/>
                                          <a:lumOff val="10000"/>
                                        </a:schemeClr>
                                      </a:solidFill>
                                      <a:latin typeface="Cambria Math" panose="02040503050406030204" pitchFamily="18" charset="0"/>
                                    </a:rPr>
                                    <m:t>𝑏</m:t>
                                  </m:r>
                                </m:sub>
                              </m:sSub>
                            </m:e>
                            <m:sup>
                              <m:r>
                                <a:rPr lang="zh-CN" altLang="en-US" sz="1398">
                                  <a:solidFill>
                                    <a:schemeClr val="tx2">
                                      <a:lumMod val="90000"/>
                                      <a:lumOff val="10000"/>
                                    </a:schemeClr>
                                  </a:solidFill>
                                  <a:latin typeface="Cambria Math" panose="02040503050406030204" pitchFamily="18" charset="0"/>
                                </a:rPr>
                                <m:t>3</m:t>
                              </m:r>
                            </m:sup>
                          </m:sSup>
                          <m:sSup>
                            <m:sSupPr>
                              <m:ctrlPr>
                                <a:rPr lang="zh-CN" altLang="en-US" sz="1398" i="1">
                                  <a:solidFill>
                                    <a:schemeClr val="tx2">
                                      <a:lumMod val="90000"/>
                                      <a:lumOff val="10000"/>
                                    </a:schemeClr>
                                  </a:solidFill>
                                  <a:latin typeface="Cambria Math" panose="02040503050406030204" pitchFamily="18" charset="0"/>
                                </a:rPr>
                              </m:ctrlPr>
                            </m:sSupPr>
                            <m:e>
                              <m:r>
                                <a:rPr lang="zh-CN" altLang="en-US" sz="1398" i="1">
                                  <a:solidFill>
                                    <a:schemeClr val="tx2">
                                      <a:lumMod val="90000"/>
                                      <a:lumOff val="10000"/>
                                    </a:schemeClr>
                                  </a:solidFill>
                                  <a:latin typeface="Cambria Math" panose="02040503050406030204" pitchFamily="18" charset="0"/>
                                </a:rPr>
                                <m:t>𝛾</m:t>
                              </m:r>
                            </m:e>
                            <m:sup>
                              <m:r>
                                <a:rPr lang="zh-CN" altLang="en-US" sz="1398">
                                  <a:solidFill>
                                    <a:schemeClr val="tx2">
                                      <a:lumMod val="90000"/>
                                      <a:lumOff val="10000"/>
                                    </a:schemeClr>
                                  </a:solidFill>
                                  <a:latin typeface="Cambria Math" panose="02040503050406030204" pitchFamily="18" charset="0"/>
                                </a:rPr>
                                <m:t>2</m:t>
                              </m:r>
                            </m:sup>
                          </m:sSup>
                        </m:num>
                        <m:den>
                          <m:r>
                            <a:rPr lang="zh-CN" altLang="en-US" sz="1398" i="1">
                              <a:solidFill>
                                <a:schemeClr val="tx2">
                                  <a:lumMod val="90000"/>
                                  <a:lumOff val="10000"/>
                                </a:schemeClr>
                              </a:solidFill>
                              <a:latin typeface="Cambria Math" panose="02040503050406030204" pitchFamily="18" charset="0"/>
                            </a:rPr>
                            <m:t>𝛼</m:t>
                          </m:r>
                          <m:sSup>
                            <m:sSupPr>
                              <m:ctrlPr>
                                <a:rPr lang="zh-CN" altLang="en-US" sz="1398" i="1">
                                  <a:solidFill>
                                    <a:schemeClr val="tx2">
                                      <a:lumMod val="90000"/>
                                      <a:lumOff val="10000"/>
                                    </a:schemeClr>
                                  </a:solidFill>
                                  <a:latin typeface="Cambria Math" panose="02040503050406030204" pitchFamily="18" charset="0"/>
                                </a:rPr>
                              </m:ctrlPr>
                            </m:sSupPr>
                            <m:e>
                              <m:sSubSup>
                                <m:sSubSupPr>
                                  <m:ctrlPr>
                                    <a:rPr lang="zh-CN" altLang="en-US" sz="1398" i="1">
                                      <a:solidFill>
                                        <a:schemeClr val="tx2">
                                          <a:lumMod val="90000"/>
                                          <a:lumOff val="10000"/>
                                        </a:schemeClr>
                                      </a:solidFill>
                                      <a:latin typeface="Cambria Math" panose="02040503050406030204" pitchFamily="18" charset="0"/>
                                    </a:rPr>
                                  </m:ctrlPr>
                                </m:sSubSupPr>
                                <m:e>
                                  <m:r>
                                    <a:rPr lang="zh-CN" altLang="en-US" sz="1398" i="1">
                                      <a:solidFill>
                                        <a:schemeClr val="tx2">
                                          <a:lumMod val="90000"/>
                                          <a:lumOff val="10000"/>
                                        </a:schemeClr>
                                      </a:solidFill>
                                      <a:latin typeface="Cambria Math" panose="02040503050406030204" pitchFamily="18" charset="0"/>
                                    </a:rPr>
                                    <m:t>𝜎</m:t>
                                  </m:r>
                                </m:e>
                                <m:sub>
                                  <m:r>
                                    <a:rPr lang="zh-CN" altLang="en-US" sz="1398" i="1">
                                      <a:solidFill>
                                        <a:schemeClr val="tx2">
                                          <a:lumMod val="90000"/>
                                          <a:lumOff val="10000"/>
                                        </a:schemeClr>
                                      </a:solidFill>
                                      <a:latin typeface="Cambria Math" panose="02040503050406030204" pitchFamily="18" charset="0"/>
                                    </a:rPr>
                                    <m:t>𝑥</m:t>
                                  </m:r>
                                  <m:r>
                                    <a:rPr lang="en-US" altLang="zh-CN" sz="1398" i="1">
                                      <a:solidFill>
                                        <a:schemeClr val="tx2">
                                          <a:lumMod val="90000"/>
                                          <a:lumOff val="10000"/>
                                        </a:schemeClr>
                                      </a:solidFill>
                                      <a:latin typeface="Cambria Math" panose="02040503050406030204" pitchFamily="18" charset="0"/>
                                    </a:rPr>
                                    <m:t>,</m:t>
                                  </m:r>
                                  <m:r>
                                    <a:rPr lang="en-US" altLang="zh-CN" sz="1398" i="1">
                                      <a:solidFill>
                                        <a:schemeClr val="tx2">
                                          <a:lumMod val="90000"/>
                                          <a:lumOff val="10000"/>
                                        </a:schemeClr>
                                      </a:solidFill>
                                      <a:latin typeface="Cambria Math" panose="02040503050406030204" pitchFamily="18" charset="0"/>
                                    </a:rPr>
                                    <m:t>𝑆𝑅</m:t>
                                  </m:r>
                                </m:sub>
                                <m:sup>
                                  <m:r>
                                    <a:rPr lang="zh-CN" altLang="en-US" sz="1398">
                                      <a:solidFill>
                                        <a:schemeClr val="tx2">
                                          <a:lumMod val="90000"/>
                                          <a:lumOff val="10000"/>
                                        </a:schemeClr>
                                      </a:solidFill>
                                      <a:latin typeface="Cambria Math" panose="02040503050406030204" pitchFamily="18" charset="0"/>
                                    </a:rPr>
                                    <m:t>∗</m:t>
                                  </m:r>
                                </m:sup>
                              </m:sSubSup>
                            </m:e>
                            <m:sup>
                              <m:r>
                                <a:rPr lang="zh-CN" altLang="en-US" sz="1398">
                                  <a:solidFill>
                                    <a:schemeClr val="tx2">
                                      <a:lumMod val="90000"/>
                                      <a:lumOff val="10000"/>
                                    </a:schemeClr>
                                  </a:solidFill>
                                  <a:latin typeface="Cambria Math" panose="02040503050406030204" pitchFamily="18" charset="0"/>
                                </a:rPr>
                                <m:t>3</m:t>
                              </m:r>
                            </m:sup>
                          </m:sSup>
                        </m:den>
                      </m:f>
                    </m:oMath>
                  </m:oMathPara>
                </a14:m>
                <a:endParaRPr lang="zh-CN" altLang="en-US" sz="1398" dirty="0"/>
              </a:p>
            </p:txBody>
          </p:sp>
        </mc:Choice>
        <mc:Fallback xmlns="">
          <p:sp>
            <p:nvSpPr>
              <p:cNvPr id="18" name="文本框 34">
                <a:extLst>
                  <a:ext uri="{FF2B5EF4-FFF2-40B4-BE49-F238E27FC236}">
                    <a16:creationId xmlns:a16="http://schemas.microsoft.com/office/drawing/2014/main" id="{769CF94F-046C-7850-88BD-A91D8B1642FD}"/>
                  </a:ext>
                </a:extLst>
              </p:cNvPr>
              <p:cNvSpPr txBox="1">
                <a:spLocks noRot="1" noChangeAspect="1" noMove="1" noResize="1" noEditPoints="1" noAdjustHandles="1" noChangeArrowheads="1" noChangeShapeType="1" noTextEdit="1"/>
              </p:cNvSpPr>
              <p:nvPr/>
            </p:nvSpPr>
            <p:spPr>
              <a:xfrm>
                <a:off x="1663757" y="3309393"/>
                <a:ext cx="3335493" cy="640695"/>
              </a:xfrm>
              <a:prstGeom prst="rect">
                <a:avLst/>
              </a:prstGeom>
              <a:blipFill>
                <a:blip r:embed="rId4"/>
                <a:stretch>
                  <a:fillRect b="-9615"/>
                </a:stretch>
              </a:blipFill>
            </p:spPr>
            <p:txBody>
              <a:bodyPr/>
              <a:lstStyle/>
              <a:p>
                <a:r>
                  <a:rPr lang="en-US">
                    <a:noFill/>
                  </a:rPr>
                  <a:t> </a:t>
                </a:r>
              </a:p>
            </p:txBody>
          </p:sp>
        </mc:Fallback>
      </mc:AlternateContent>
      <p:sp>
        <p:nvSpPr>
          <p:cNvPr id="20" name="TextBox 34">
            <a:extLst>
              <a:ext uri="{FF2B5EF4-FFF2-40B4-BE49-F238E27FC236}">
                <a16:creationId xmlns:a16="http://schemas.microsoft.com/office/drawing/2014/main" id="{A16D45D1-956F-A905-BE51-F06671A82BA4}"/>
              </a:ext>
            </a:extLst>
          </p:cNvPr>
          <p:cNvSpPr txBox="1"/>
          <p:nvPr/>
        </p:nvSpPr>
        <p:spPr>
          <a:xfrm>
            <a:off x="-331635" y="2409534"/>
            <a:ext cx="3512589" cy="307477"/>
          </a:xfrm>
          <a:prstGeom prst="rect">
            <a:avLst/>
          </a:prstGeom>
          <a:noFill/>
        </p:spPr>
        <p:txBody>
          <a:bodyPr wrap="square">
            <a:spAutoFit/>
          </a:bodyPr>
          <a:lstStyle/>
          <a:p>
            <a:pPr algn="ctr" eaLnBrk="1" hangingPunct="1"/>
            <a:r>
              <a:rPr lang="en-GB" altLang="fr-FR" sz="1399" dirty="0">
                <a:solidFill>
                  <a:srgbClr val="262699"/>
                </a:solidFill>
              </a:rPr>
              <a:t>Energy spread w/o BS </a:t>
            </a:r>
          </a:p>
        </p:txBody>
      </p:sp>
      <p:sp>
        <p:nvSpPr>
          <p:cNvPr id="21" name="TextBox 34">
            <a:extLst>
              <a:ext uri="{FF2B5EF4-FFF2-40B4-BE49-F238E27FC236}">
                <a16:creationId xmlns:a16="http://schemas.microsoft.com/office/drawing/2014/main" id="{15C59F02-0538-5C44-2DC3-836CD9A4FD3B}"/>
              </a:ext>
            </a:extLst>
          </p:cNvPr>
          <p:cNvSpPr txBox="1"/>
          <p:nvPr/>
        </p:nvSpPr>
        <p:spPr>
          <a:xfrm>
            <a:off x="3828739" y="3001165"/>
            <a:ext cx="1913734" cy="307477"/>
          </a:xfrm>
          <a:prstGeom prst="rect">
            <a:avLst/>
          </a:prstGeom>
          <a:noFill/>
        </p:spPr>
        <p:txBody>
          <a:bodyPr wrap="square">
            <a:spAutoFit/>
          </a:bodyPr>
          <a:lstStyle/>
          <a:p>
            <a:pPr algn="ctr" eaLnBrk="1" hangingPunct="1"/>
            <a:r>
              <a:rPr lang="en-GB" altLang="fr-FR" sz="1399" dirty="0">
                <a:solidFill>
                  <a:srgbClr val="262699"/>
                </a:solidFill>
              </a:rPr>
              <a:t>Bunch length w/o BS </a:t>
            </a:r>
          </a:p>
        </p:txBody>
      </p:sp>
      <p:sp>
        <p:nvSpPr>
          <p:cNvPr id="24" name="TextBox 34">
            <a:extLst>
              <a:ext uri="{FF2B5EF4-FFF2-40B4-BE49-F238E27FC236}">
                <a16:creationId xmlns:a16="http://schemas.microsoft.com/office/drawing/2014/main" id="{BE2152C4-E0BF-7628-D0AA-4F1DDD0E3737}"/>
              </a:ext>
            </a:extLst>
          </p:cNvPr>
          <p:cNvSpPr txBox="1"/>
          <p:nvPr/>
        </p:nvSpPr>
        <p:spPr>
          <a:xfrm>
            <a:off x="3675612" y="3656971"/>
            <a:ext cx="2425452" cy="307477"/>
          </a:xfrm>
          <a:prstGeom prst="rect">
            <a:avLst/>
          </a:prstGeom>
          <a:noFill/>
        </p:spPr>
        <p:txBody>
          <a:bodyPr wrap="square">
            <a:spAutoFit/>
          </a:bodyPr>
          <a:lstStyle/>
          <a:p>
            <a:pPr algn="ctr" eaLnBrk="1" hangingPunct="1"/>
            <a:r>
              <a:rPr lang="en-GB" altLang="fr-FR" sz="1399" dirty="0">
                <a:solidFill>
                  <a:srgbClr val="262699"/>
                </a:solidFill>
              </a:rPr>
              <a:t>Beam size w/o BS</a:t>
            </a:r>
          </a:p>
        </p:txBody>
      </p:sp>
      <p:cxnSp>
        <p:nvCxnSpPr>
          <p:cNvPr id="25" name="Straight Arrow Connector 24">
            <a:extLst>
              <a:ext uri="{FF2B5EF4-FFF2-40B4-BE49-F238E27FC236}">
                <a16:creationId xmlns:a16="http://schemas.microsoft.com/office/drawing/2014/main" id="{624BE26E-BAA1-B752-2CDC-E5299EE15F05}"/>
              </a:ext>
            </a:extLst>
          </p:cNvPr>
          <p:cNvCxnSpPr>
            <a:cxnSpLocks/>
          </p:cNvCxnSpPr>
          <p:nvPr/>
        </p:nvCxnSpPr>
        <p:spPr>
          <a:xfrm flipH="1">
            <a:off x="2483495" y="3128051"/>
            <a:ext cx="837991" cy="3895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36">
            <a:extLst>
              <a:ext uri="{FF2B5EF4-FFF2-40B4-BE49-F238E27FC236}">
                <a16:creationId xmlns:a16="http://schemas.microsoft.com/office/drawing/2014/main" id="{F1E3FB95-96B8-1400-0179-7824D7FD9F41}"/>
              </a:ext>
            </a:extLst>
          </p:cNvPr>
          <p:cNvSpPr txBox="1"/>
          <p:nvPr/>
        </p:nvSpPr>
        <p:spPr>
          <a:xfrm>
            <a:off x="4806583" y="2434880"/>
            <a:ext cx="1884736"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Energy spread</a:t>
            </a:r>
          </a:p>
        </p:txBody>
      </p:sp>
      <p:sp>
        <p:nvSpPr>
          <p:cNvPr id="29" name="TextBox 36">
            <a:extLst>
              <a:ext uri="{FF2B5EF4-FFF2-40B4-BE49-F238E27FC236}">
                <a16:creationId xmlns:a16="http://schemas.microsoft.com/office/drawing/2014/main" id="{8A091A22-50EB-FDCD-B84B-4A0220037036}"/>
              </a:ext>
            </a:extLst>
          </p:cNvPr>
          <p:cNvSpPr txBox="1"/>
          <p:nvPr/>
        </p:nvSpPr>
        <p:spPr>
          <a:xfrm>
            <a:off x="4476991" y="4214718"/>
            <a:ext cx="2543919"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Horizontal emittance</a:t>
            </a:r>
          </a:p>
        </p:txBody>
      </p:sp>
      <p:sp>
        <p:nvSpPr>
          <p:cNvPr id="30" name="TextBox 36">
            <a:extLst>
              <a:ext uri="{FF2B5EF4-FFF2-40B4-BE49-F238E27FC236}">
                <a16:creationId xmlns:a16="http://schemas.microsoft.com/office/drawing/2014/main" id="{70893720-52CE-1F0C-4F53-C534421E8925}"/>
              </a:ext>
            </a:extLst>
          </p:cNvPr>
          <p:cNvSpPr txBox="1"/>
          <p:nvPr/>
        </p:nvSpPr>
        <p:spPr>
          <a:xfrm>
            <a:off x="4800105" y="4860467"/>
            <a:ext cx="1884736"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Bunch length</a:t>
            </a:r>
          </a:p>
        </p:txBody>
      </p:sp>
      <mc:AlternateContent xmlns:mc="http://schemas.openxmlformats.org/markup-compatibility/2006" xmlns:a14="http://schemas.microsoft.com/office/drawing/2010/main">
        <mc:Choice Requires="a14">
          <p:sp>
            <p:nvSpPr>
              <p:cNvPr id="31" name="文本框 35">
                <a:extLst>
                  <a:ext uri="{FF2B5EF4-FFF2-40B4-BE49-F238E27FC236}">
                    <a16:creationId xmlns:a16="http://schemas.microsoft.com/office/drawing/2014/main" id="{70EC2D27-1614-BB1A-4D72-4EFE086B5B33}"/>
                  </a:ext>
                </a:extLst>
              </p:cNvPr>
              <p:cNvSpPr txBox="1"/>
              <p:nvPr/>
            </p:nvSpPr>
            <p:spPr>
              <a:xfrm>
                <a:off x="-169283" y="4078823"/>
                <a:ext cx="3018402" cy="3809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Sub>
                      <m:r>
                        <a:rPr lang="en-US" altLang="zh-CN" sz="1797" i="1">
                          <a:latin typeface="Cambria Math" panose="02040503050406030204" pitchFamily="18" charset="0"/>
                        </a:rPr>
                        <m:t>≈</m:t>
                      </m:r>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Sub>
                    </m:oMath>
                  </m:oMathPara>
                </a14:m>
                <a:endParaRPr kumimoji="1" lang="zh-CN" altLang="en-US" sz="1797" dirty="0"/>
              </a:p>
            </p:txBody>
          </p:sp>
        </mc:Choice>
        <mc:Fallback xmlns="">
          <p:sp>
            <p:nvSpPr>
              <p:cNvPr id="31" name="文本框 35">
                <a:extLst>
                  <a:ext uri="{FF2B5EF4-FFF2-40B4-BE49-F238E27FC236}">
                    <a16:creationId xmlns:a16="http://schemas.microsoft.com/office/drawing/2014/main" id="{70EC2D27-1614-BB1A-4D72-4EFE086B5B33}"/>
                  </a:ext>
                </a:extLst>
              </p:cNvPr>
              <p:cNvSpPr txBox="1">
                <a:spLocks noRot="1" noChangeAspect="1" noMove="1" noResize="1" noEditPoints="1" noAdjustHandles="1" noChangeArrowheads="1" noChangeShapeType="1" noTextEdit="1"/>
              </p:cNvSpPr>
              <p:nvPr/>
            </p:nvSpPr>
            <p:spPr>
              <a:xfrm>
                <a:off x="-169283" y="4078823"/>
                <a:ext cx="3018402" cy="38098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本框 37">
                <a:extLst>
                  <a:ext uri="{FF2B5EF4-FFF2-40B4-BE49-F238E27FC236}">
                    <a16:creationId xmlns:a16="http://schemas.microsoft.com/office/drawing/2014/main" id="{472051F2-773A-A135-475F-B4B1C93F16D0}"/>
                  </a:ext>
                </a:extLst>
              </p:cNvPr>
              <p:cNvSpPr txBox="1"/>
              <p:nvPr/>
            </p:nvSpPr>
            <p:spPr>
              <a:xfrm>
                <a:off x="75497" y="4797760"/>
                <a:ext cx="3178586" cy="6586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f>
                        <m:fPr>
                          <m:ctrlPr>
                            <a:rPr lang="zh-CN" altLang="en-US" sz="1797" i="1">
                              <a:solidFill>
                                <a:srgbClr val="836967"/>
                              </a:solidFill>
                              <a:latin typeface="Cambria Math" panose="02040503050406030204" pitchFamily="18" charset="0"/>
                            </a:rPr>
                          </m:ctrlPr>
                        </m:fPr>
                        <m:num>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𝛼</m:t>
                              </m:r>
                            </m:e>
                            <m:sub>
                              <m:r>
                                <a:rPr lang="zh-CN" altLang="en-US" sz="1797" i="1">
                                  <a:latin typeface="Cambria Math" panose="02040503050406030204" pitchFamily="18" charset="0"/>
                                </a:rPr>
                                <m:t>𝑐</m:t>
                              </m:r>
                            </m:sub>
                          </m:sSub>
                          <m:r>
                            <a:rPr lang="zh-CN" altLang="en-US" sz="1797" i="1">
                              <a:latin typeface="Cambria Math" panose="02040503050406030204" pitchFamily="18" charset="0"/>
                            </a:rPr>
                            <m:t>𝐶</m:t>
                          </m:r>
                        </m:num>
                        <m:den>
                          <m:r>
                            <a:rPr lang="zh-CN" altLang="en-US" sz="1797">
                              <a:latin typeface="Cambria Math" panose="02040503050406030204" pitchFamily="18" charset="0"/>
                            </a:rPr>
                            <m:t>2</m:t>
                          </m:r>
                          <m:r>
                            <a:rPr lang="zh-CN" altLang="en-US" sz="1797" i="1">
                              <a:latin typeface="Cambria Math" panose="02040503050406030204" pitchFamily="18" charset="0"/>
                            </a:rPr>
                            <m:t>𝜋</m:t>
                          </m:r>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𝑄</m:t>
                              </m:r>
                            </m:e>
                            <m:sub>
                              <m:r>
                                <a:rPr lang="zh-CN" altLang="en-US" sz="1797" i="1">
                                  <a:latin typeface="Cambria Math" panose="02040503050406030204" pitchFamily="18" charset="0"/>
                                </a:rPr>
                                <m:t>𝑠</m:t>
                              </m:r>
                            </m:sub>
                          </m:sSub>
                        </m:den>
                      </m:f>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oMath>
                  </m:oMathPara>
                </a14:m>
                <a:endParaRPr lang="zh-CN" altLang="en-US" sz="1797" dirty="0"/>
              </a:p>
            </p:txBody>
          </p:sp>
        </mc:Choice>
        <mc:Fallback xmlns="">
          <p:sp>
            <p:nvSpPr>
              <p:cNvPr id="32" name="文本框 37">
                <a:extLst>
                  <a:ext uri="{FF2B5EF4-FFF2-40B4-BE49-F238E27FC236}">
                    <a16:creationId xmlns:a16="http://schemas.microsoft.com/office/drawing/2014/main" id="{472051F2-773A-A135-475F-B4B1C93F16D0}"/>
                  </a:ext>
                </a:extLst>
              </p:cNvPr>
              <p:cNvSpPr txBox="1">
                <a:spLocks noRot="1" noChangeAspect="1" noMove="1" noResize="1" noEditPoints="1" noAdjustHandles="1" noChangeArrowheads="1" noChangeShapeType="1" noTextEdit="1"/>
              </p:cNvSpPr>
              <p:nvPr/>
            </p:nvSpPr>
            <p:spPr>
              <a:xfrm>
                <a:off x="75497" y="4797760"/>
                <a:ext cx="3178586" cy="658624"/>
              </a:xfrm>
              <a:prstGeom prst="rect">
                <a:avLst/>
              </a:prstGeom>
              <a:blipFill>
                <a:blip r:embed="rId6"/>
                <a:stretch>
                  <a:fillRect b="-5660"/>
                </a:stretch>
              </a:blipFill>
            </p:spPr>
            <p:txBody>
              <a:bodyPr/>
              <a:lstStyle/>
              <a:p>
                <a:r>
                  <a:rPr lang="en-US">
                    <a:noFill/>
                  </a:rPr>
                  <a:t> </a:t>
                </a:r>
              </a:p>
            </p:txBody>
          </p:sp>
        </mc:Fallback>
      </mc:AlternateContent>
      <p:sp>
        <p:nvSpPr>
          <p:cNvPr id="33" name="TextBox 34">
            <a:extLst>
              <a:ext uri="{FF2B5EF4-FFF2-40B4-BE49-F238E27FC236}">
                <a16:creationId xmlns:a16="http://schemas.microsoft.com/office/drawing/2014/main" id="{BD25845A-A2ED-EE15-2329-524B9112A8A5}"/>
              </a:ext>
            </a:extLst>
          </p:cNvPr>
          <p:cNvSpPr txBox="1"/>
          <p:nvPr/>
        </p:nvSpPr>
        <p:spPr>
          <a:xfrm>
            <a:off x="-132371" y="4620175"/>
            <a:ext cx="2754882" cy="307477"/>
          </a:xfrm>
          <a:prstGeom prst="rect">
            <a:avLst/>
          </a:prstGeom>
          <a:noFill/>
        </p:spPr>
        <p:txBody>
          <a:bodyPr wrap="square">
            <a:spAutoFit/>
          </a:bodyPr>
          <a:lstStyle/>
          <a:p>
            <a:pPr algn="ctr" eaLnBrk="1" hangingPunct="1"/>
            <a:r>
              <a:rPr lang="en-GB" altLang="fr-FR" sz="1399" dirty="0">
                <a:solidFill>
                  <a:srgbClr val="262699"/>
                </a:solidFill>
              </a:rPr>
              <a:t>Momentum compaction factor</a:t>
            </a:r>
          </a:p>
        </p:txBody>
      </p:sp>
      <p:sp>
        <p:nvSpPr>
          <p:cNvPr id="34" name="TextBox 34">
            <a:extLst>
              <a:ext uri="{FF2B5EF4-FFF2-40B4-BE49-F238E27FC236}">
                <a16:creationId xmlns:a16="http://schemas.microsoft.com/office/drawing/2014/main" id="{0B10BB69-0CDE-DAFA-B90D-8397EE842474}"/>
              </a:ext>
            </a:extLst>
          </p:cNvPr>
          <p:cNvSpPr txBox="1"/>
          <p:nvPr/>
        </p:nvSpPr>
        <p:spPr>
          <a:xfrm>
            <a:off x="1419649" y="4806124"/>
            <a:ext cx="2425452" cy="307477"/>
          </a:xfrm>
          <a:prstGeom prst="rect">
            <a:avLst/>
          </a:prstGeom>
          <a:noFill/>
        </p:spPr>
        <p:txBody>
          <a:bodyPr wrap="square">
            <a:spAutoFit/>
          </a:bodyPr>
          <a:lstStyle/>
          <a:p>
            <a:pPr algn="ctr" eaLnBrk="1" hangingPunct="1"/>
            <a:r>
              <a:rPr lang="en-GB" altLang="fr-FR" sz="1399" dirty="0">
                <a:solidFill>
                  <a:srgbClr val="262699"/>
                </a:solidFill>
              </a:rPr>
              <a:t>Circumference</a:t>
            </a:r>
          </a:p>
        </p:txBody>
      </p:sp>
      <p:sp>
        <p:nvSpPr>
          <p:cNvPr id="36" name="TextBox 34">
            <a:extLst>
              <a:ext uri="{FF2B5EF4-FFF2-40B4-BE49-F238E27FC236}">
                <a16:creationId xmlns:a16="http://schemas.microsoft.com/office/drawing/2014/main" id="{BE2B9469-D3B7-A13E-8EE5-8909B0DF9AA8}"/>
              </a:ext>
            </a:extLst>
          </p:cNvPr>
          <p:cNvSpPr txBox="1"/>
          <p:nvPr/>
        </p:nvSpPr>
        <p:spPr>
          <a:xfrm>
            <a:off x="1352252" y="4345746"/>
            <a:ext cx="2638721" cy="307477"/>
          </a:xfrm>
          <a:prstGeom prst="rect">
            <a:avLst/>
          </a:prstGeom>
          <a:noFill/>
        </p:spPr>
        <p:txBody>
          <a:bodyPr wrap="square">
            <a:spAutoFit/>
          </a:bodyPr>
          <a:lstStyle/>
          <a:p>
            <a:pPr algn="ctr" eaLnBrk="1" hangingPunct="1"/>
            <a:r>
              <a:rPr lang="en-GB" altLang="fr-FR" sz="1399" dirty="0">
                <a:solidFill>
                  <a:srgbClr val="262699"/>
                </a:solidFill>
              </a:rPr>
              <a:t>Horizontal emittance without BS </a:t>
            </a:r>
          </a:p>
        </p:txBody>
      </p:sp>
      <p:sp>
        <p:nvSpPr>
          <p:cNvPr id="37" name="TextBox 36">
            <a:extLst>
              <a:ext uri="{FF2B5EF4-FFF2-40B4-BE49-F238E27FC236}">
                <a16:creationId xmlns:a16="http://schemas.microsoft.com/office/drawing/2014/main" id="{7F6F3440-A6D7-DD53-1DB7-C50751F02CB0}"/>
              </a:ext>
            </a:extLst>
          </p:cNvPr>
          <p:cNvSpPr txBox="1"/>
          <p:nvPr/>
        </p:nvSpPr>
        <p:spPr>
          <a:xfrm>
            <a:off x="6012246" y="5405625"/>
            <a:ext cx="5491765" cy="860577"/>
          </a:xfrm>
          <a:prstGeom prst="rect">
            <a:avLst/>
          </a:prstGeom>
          <a:noFill/>
        </p:spPr>
        <p:txBody>
          <a:bodyPr wrap="square">
            <a:spAutoFit/>
          </a:bodyPr>
          <a:lstStyle/>
          <a:p>
            <a:pPr algn="just" defTabSz="914033" hangingPunct="1">
              <a:spcBef>
                <a:spcPts val="1999"/>
              </a:spcBef>
              <a:buClr>
                <a:srgbClr val="2C7C9F">
                  <a:lumMod val="60000"/>
                  <a:lumOff val="40000"/>
                </a:srgbClr>
              </a:buClr>
              <a:buSzPct val="110000"/>
              <a:defRPr/>
            </a:pPr>
            <a:r>
              <a:rPr lang="en-GB" altLang="fr-FR" sz="1598" b="1" kern="1200" dirty="0">
                <a:solidFill>
                  <a:srgbClr val="C00000"/>
                </a:solidFill>
                <a:latin typeface="Arial" panose="020B0604020202020204" pitchFamily="34" charset="0"/>
                <a:ea typeface="+mn-ea"/>
                <a:cs typeface="Arial" panose="020B0604020202020204" pitchFamily="34" charset="0"/>
              </a:rPr>
              <a:t>BS</a:t>
            </a:r>
            <a:r>
              <a:rPr lang="en-GB" altLang="fr-FR" sz="1598" kern="1200" dirty="0">
                <a:solidFill>
                  <a:srgbClr val="C00000"/>
                </a:solidFill>
                <a:latin typeface="Arial" panose="020B0604020202020204" pitchFamily="34" charset="0"/>
                <a:ea typeface="+mn-ea"/>
                <a:cs typeface="Arial" panose="020B0604020202020204" pitchFamily="34" charset="0"/>
              </a:rPr>
              <a:t> with </a:t>
            </a:r>
            <a:r>
              <a:rPr lang="en-GB" altLang="fr-FR" sz="1598" b="1" kern="1200" dirty="0" err="1">
                <a:solidFill>
                  <a:srgbClr val="C00000"/>
                </a:solidFill>
                <a:latin typeface="Arial" panose="020B0604020202020204" pitchFamily="34" charset="0"/>
                <a:ea typeface="+mn-ea"/>
                <a:cs typeface="Arial" panose="020B0604020202020204" pitchFamily="34" charset="0"/>
              </a:rPr>
              <a:t>monochromatization</a:t>
            </a:r>
            <a:r>
              <a:rPr lang="en-GB" altLang="fr-FR" sz="1598" kern="1200" dirty="0">
                <a:solidFill>
                  <a:srgbClr val="C00000"/>
                </a:solidFill>
                <a:latin typeface="Arial" panose="020B0604020202020204" pitchFamily="34" charset="0"/>
                <a:ea typeface="+mn-ea"/>
                <a:cs typeface="Arial" panose="020B0604020202020204" pitchFamily="34" charset="0"/>
              </a:rPr>
              <a:t> at </a:t>
            </a:r>
            <a:r>
              <a:rPr lang="en-GB" altLang="fr-FR" sz="1598" b="1" kern="1200" dirty="0">
                <a:solidFill>
                  <a:srgbClr val="C00000"/>
                </a:solidFill>
                <a:latin typeface="Arial" panose="020B0604020202020204" pitchFamily="34" charset="0"/>
                <a:ea typeface="+mn-ea"/>
                <a:cs typeface="Arial" panose="020B0604020202020204" pitchFamily="34" charset="0"/>
              </a:rPr>
              <a:t>high-energy</a:t>
            </a:r>
            <a:r>
              <a:rPr lang="en-GB" altLang="fr-FR" sz="1598" kern="1200" dirty="0">
                <a:solidFill>
                  <a:srgbClr val="C00000"/>
                </a:solidFill>
                <a:latin typeface="Arial" panose="020B0604020202020204" pitchFamily="34" charset="0"/>
                <a:ea typeface="+mn-ea"/>
                <a:cs typeface="Arial" panose="020B0604020202020204" pitchFamily="34" charset="0"/>
              </a:rPr>
              <a:t>, </a:t>
            </a:r>
            <a:r>
              <a:rPr lang="en-GB" sz="1598" b="1" kern="1200" dirty="0">
                <a:solidFill>
                  <a:srgbClr val="C00000"/>
                </a:solidFill>
                <a:latin typeface="Arial" panose="020B0604020202020204" pitchFamily="34" charset="0"/>
                <a:ea typeface="+mn-ea"/>
                <a:cs typeface="Arial" panose="020B0604020202020204" pitchFamily="34" charset="0"/>
              </a:rPr>
              <a:t>avoids</a:t>
            </a:r>
            <a:r>
              <a:rPr lang="en-GB" sz="1598" kern="1200" dirty="0">
                <a:solidFill>
                  <a:srgbClr val="C00000"/>
                </a:solidFill>
                <a:latin typeface="Arial" panose="020B0604020202020204" pitchFamily="34" charset="0"/>
                <a:ea typeface="+mn-ea"/>
                <a:cs typeface="Arial" panose="020B0604020202020204" pitchFamily="34" charset="0"/>
              </a:rPr>
              <a:t> the </a:t>
            </a:r>
            <a:r>
              <a:rPr lang="en-GB" sz="1598" b="1" kern="1200" dirty="0">
                <a:solidFill>
                  <a:srgbClr val="C00000"/>
                </a:solidFill>
                <a:latin typeface="Arial" panose="020B0604020202020204" pitchFamily="34" charset="0"/>
                <a:ea typeface="+mn-ea"/>
                <a:cs typeface="Arial" panose="020B0604020202020204" pitchFamily="34" charset="0"/>
              </a:rPr>
              <a:t>blow up </a:t>
            </a:r>
            <a:r>
              <a:rPr lang="en-GB" sz="1598" kern="1200" dirty="0">
                <a:solidFill>
                  <a:srgbClr val="C00000"/>
                </a:solidFill>
                <a:latin typeface="Arial" panose="020B0604020202020204" pitchFamily="34" charset="0"/>
                <a:ea typeface="+mn-ea"/>
                <a:cs typeface="Arial" panose="020B0604020202020204" pitchFamily="34" charset="0"/>
              </a:rPr>
              <a:t>of the relative beam energy spread, which is significant in standard mode with  </a:t>
            </a:r>
            <a:r>
              <a:rPr lang="en-GB" sz="1797" kern="1200" dirty="0">
                <a:solidFill>
                  <a:srgbClr val="C00000"/>
                </a:solidFill>
                <a:latin typeface="Times New Roman" panose="02020603050405020304" pitchFamily="18" charset="0"/>
                <a:ea typeface="+mn-ea"/>
                <a:cs typeface="Times New Roman" panose="02020603050405020304" pitchFamily="18" charset="0"/>
              </a:rPr>
              <a:t>D</a:t>
            </a:r>
            <a:r>
              <a:rPr lang="en-GB" sz="1797" kern="1200" baseline="-25000" dirty="0">
                <a:solidFill>
                  <a:srgbClr val="C00000"/>
                </a:solidFill>
                <a:latin typeface="Times New Roman" panose="02020603050405020304" pitchFamily="18" charset="0"/>
                <a:ea typeface="+mn-ea"/>
                <a:cs typeface="Times New Roman" panose="02020603050405020304" pitchFamily="18" charset="0"/>
              </a:rPr>
              <a:t>x</a:t>
            </a:r>
            <a:r>
              <a:rPr lang="en-GB" sz="1797" kern="1200" baseline="30000" dirty="0">
                <a:solidFill>
                  <a:srgbClr val="C00000"/>
                </a:solidFill>
                <a:latin typeface="Times New Roman" panose="02020603050405020304" pitchFamily="18" charset="0"/>
                <a:ea typeface="+mn-ea"/>
                <a:cs typeface="Times New Roman" panose="02020603050405020304" pitchFamily="18" charset="0"/>
              </a:rPr>
              <a:t>*</a:t>
            </a:r>
            <a:r>
              <a:rPr lang="en-GB" sz="1797" kern="1200" dirty="0">
                <a:solidFill>
                  <a:srgbClr val="C00000"/>
                </a:solidFill>
                <a:latin typeface="Times New Roman" panose="02020603050405020304" pitchFamily="18" charset="0"/>
                <a:ea typeface="+mn-ea"/>
                <a:cs typeface="Times New Roman" panose="02020603050405020304" pitchFamily="18" charset="0"/>
              </a:rPr>
              <a:t>=0</a:t>
            </a:r>
            <a:r>
              <a:rPr lang="en-GB" sz="1598" kern="1200" dirty="0">
                <a:solidFill>
                  <a:srgbClr val="C00000"/>
                </a:solidFill>
                <a:latin typeface="Arial" panose="020B0604020202020204" pitchFamily="34" charset="0"/>
                <a:ea typeface="+mn-ea"/>
                <a:cs typeface="Arial" panose="020B0604020202020204" pitchFamily="34" charset="0"/>
              </a:rPr>
              <a:t>. </a:t>
            </a:r>
            <a:endParaRPr lang="fr-FR" sz="1598" kern="1200" dirty="0">
              <a:solidFill>
                <a:srgbClr val="C00000"/>
              </a:solidFill>
              <a:latin typeface="Arial" panose="020B0604020202020204" pitchFamily="34" charset="0"/>
              <a:ea typeface="+mn-ea"/>
              <a:cs typeface="Arial" panose="020B0604020202020204" pitchFamily="34" charset="0"/>
            </a:endParaRPr>
          </a:p>
        </p:txBody>
      </p:sp>
      <p:sp>
        <p:nvSpPr>
          <p:cNvPr id="39" name="TextBox 10">
            <a:extLst>
              <a:ext uri="{FF2B5EF4-FFF2-40B4-BE49-F238E27FC236}">
                <a16:creationId xmlns:a16="http://schemas.microsoft.com/office/drawing/2014/main" id="{38DA51B9-23D9-3123-F706-D25633D4FABD}"/>
              </a:ext>
            </a:extLst>
          </p:cNvPr>
          <p:cNvSpPr txBox="1"/>
          <p:nvPr/>
        </p:nvSpPr>
        <p:spPr>
          <a:xfrm>
            <a:off x="299610" y="5472100"/>
            <a:ext cx="4882481" cy="860577"/>
          </a:xfrm>
          <a:prstGeom prst="rect">
            <a:avLst/>
          </a:prstGeom>
          <a:noFill/>
        </p:spPr>
        <p:txBody>
          <a:bodyPr wrap="square">
            <a:spAutoFit/>
          </a:bodyPr>
          <a:lstStyle/>
          <a:p>
            <a:pPr algn="just"/>
            <a:r>
              <a:rPr lang="en-GB" sz="1598" b="1" dirty="0">
                <a:solidFill>
                  <a:srgbClr val="C00000"/>
                </a:solidFill>
                <a:latin typeface="Arial" panose="020B0604020202020204" pitchFamily="34" charset="0"/>
                <a:cs typeface="Arial" panose="020B0604020202020204" pitchFamily="34" charset="0"/>
              </a:rPr>
              <a:t>BS</a:t>
            </a:r>
            <a:r>
              <a:rPr lang="en-GB" sz="1598" dirty="0">
                <a:solidFill>
                  <a:srgbClr val="C00000"/>
                </a:solidFill>
                <a:latin typeface="Arial" panose="020B0604020202020204" pitchFamily="34" charset="0"/>
                <a:cs typeface="Arial" panose="020B0604020202020204" pitchFamily="34" charset="0"/>
              </a:rPr>
              <a:t> at </a:t>
            </a:r>
            <a:r>
              <a:rPr lang="en-GB" sz="1598" b="1" dirty="0">
                <a:solidFill>
                  <a:srgbClr val="C00000"/>
                </a:solidFill>
                <a:latin typeface="Arial" panose="020B0604020202020204" pitchFamily="34" charset="0"/>
                <a:cs typeface="Arial" panose="020B0604020202020204" pitchFamily="34" charset="0"/>
              </a:rPr>
              <a:t>high-energy</a:t>
            </a:r>
            <a:r>
              <a:rPr lang="en-GB" sz="1598" dirty="0">
                <a:solidFill>
                  <a:srgbClr val="C00000"/>
                </a:solidFill>
                <a:latin typeface="Arial" panose="020B0604020202020204" pitchFamily="34" charset="0"/>
                <a:cs typeface="Arial" panose="020B0604020202020204" pitchFamily="34" charset="0"/>
              </a:rPr>
              <a:t> with </a:t>
            </a:r>
            <a:r>
              <a:rPr lang="en-GB" sz="1797" kern="1200" dirty="0">
                <a:solidFill>
                  <a:srgbClr val="C00000"/>
                </a:solidFill>
                <a:latin typeface="Times New Roman" panose="02020603050405020304" pitchFamily="18" charset="0"/>
                <a:ea typeface="+mn-ea"/>
                <a:cs typeface="Times New Roman" panose="02020603050405020304" pitchFamily="18" charset="0"/>
              </a:rPr>
              <a:t>D</a:t>
            </a:r>
            <a:r>
              <a:rPr lang="en-GB" sz="1797" kern="1200" baseline="-25000" dirty="0">
                <a:solidFill>
                  <a:srgbClr val="C00000"/>
                </a:solidFill>
                <a:latin typeface="Times New Roman" panose="02020603050405020304" pitchFamily="18" charset="0"/>
                <a:ea typeface="+mn-ea"/>
                <a:cs typeface="Times New Roman" panose="02020603050405020304" pitchFamily="18" charset="0"/>
              </a:rPr>
              <a:t>x</a:t>
            </a:r>
            <a:r>
              <a:rPr lang="en-GB" sz="1797" kern="1200" baseline="30000" dirty="0">
                <a:solidFill>
                  <a:srgbClr val="C00000"/>
                </a:solidFill>
                <a:latin typeface="Times New Roman" panose="02020603050405020304" pitchFamily="18" charset="0"/>
                <a:ea typeface="+mn-ea"/>
                <a:cs typeface="Times New Roman" panose="02020603050405020304" pitchFamily="18" charset="0"/>
              </a:rPr>
              <a:t>*</a:t>
            </a:r>
            <a:r>
              <a:rPr lang="en-GB" sz="1797" kern="1200" dirty="0">
                <a:solidFill>
                  <a:srgbClr val="C00000"/>
                </a:solidFill>
                <a:latin typeface="Times New Roman" panose="02020603050405020304" pitchFamily="18" charset="0"/>
                <a:ea typeface="+mn-ea"/>
                <a:cs typeface="Times New Roman" panose="02020603050405020304" pitchFamily="18" charset="0"/>
              </a:rPr>
              <a:t>=0</a:t>
            </a:r>
            <a:r>
              <a:rPr lang="en-GB" sz="1598" kern="1200" dirty="0">
                <a:solidFill>
                  <a:srgbClr val="C00000"/>
                </a:solidFill>
                <a:latin typeface="Arial" panose="020B0604020202020204" pitchFamily="34" charset="0"/>
                <a:ea typeface="+mn-ea"/>
                <a:cs typeface="Arial" panose="020B0604020202020204" pitchFamily="34" charset="0"/>
              </a:rPr>
              <a:t>,</a:t>
            </a:r>
            <a:r>
              <a:rPr lang="en-GB" sz="1598" dirty="0">
                <a:solidFill>
                  <a:srgbClr val="C00000"/>
                </a:solidFill>
                <a:latin typeface="Arial" panose="020B0604020202020204" pitchFamily="34" charset="0"/>
                <a:cs typeface="Arial" panose="020B0604020202020204" pitchFamily="34" charset="0"/>
              </a:rPr>
              <a:t> has more </a:t>
            </a:r>
            <a:r>
              <a:rPr lang="en-GB" sz="1598" b="1" dirty="0">
                <a:solidFill>
                  <a:srgbClr val="C00000"/>
                </a:solidFill>
                <a:latin typeface="Arial" panose="020B0604020202020204" pitchFamily="34" charset="0"/>
                <a:cs typeface="Arial" panose="020B0604020202020204" pitchFamily="34" charset="0"/>
              </a:rPr>
              <a:t>impact</a:t>
            </a:r>
            <a:r>
              <a:rPr lang="en-GB" sz="1598" dirty="0">
                <a:solidFill>
                  <a:srgbClr val="C00000"/>
                </a:solidFill>
                <a:latin typeface="Arial" panose="020B0604020202020204" pitchFamily="34" charset="0"/>
                <a:cs typeface="Arial" panose="020B0604020202020204" pitchFamily="34" charset="0"/>
              </a:rPr>
              <a:t> on </a:t>
            </a:r>
            <a:r>
              <a:rPr lang="en-GB" sz="1598" b="1" dirty="0">
                <a:solidFill>
                  <a:srgbClr val="C00000"/>
                </a:solidFill>
                <a:latin typeface="Arial" panose="020B0604020202020204" pitchFamily="34" charset="0"/>
                <a:cs typeface="Arial" panose="020B0604020202020204" pitchFamily="34" charset="0"/>
              </a:rPr>
              <a:t>energy spread</a:t>
            </a:r>
            <a:r>
              <a:rPr lang="en-GB" sz="1598" dirty="0">
                <a:solidFill>
                  <a:srgbClr val="C00000"/>
                </a:solidFill>
                <a:latin typeface="Arial" panose="020B0604020202020204" pitchFamily="34" charset="0"/>
                <a:cs typeface="Arial" panose="020B0604020202020204" pitchFamily="34" charset="0"/>
              </a:rPr>
              <a:t> in  standard mode than in  </a:t>
            </a:r>
            <a:r>
              <a:rPr lang="en-GB" sz="1598" dirty="0" err="1">
                <a:solidFill>
                  <a:srgbClr val="C00000"/>
                </a:solidFill>
                <a:latin typeface="Arial" panose="020B0604020202020204" pitchFamily="34" charset="0"/>
                <a:cs typeface="Arial" panose="020B0604020202020204" pitchFamily="34" charset="0"/>
              </a:rPr>
              <a:t>monochromatization</a:t>
            </a:r>
            <a:r>
              <a:rPr lang="en-GB" sz="1598" dirty="0">
                <a:solidFill>
                  <a:srgbClr val="C00000"/>
                </a:solidFill>
                <a:latin typeface="Arial" panose="020B0604020202020204" pitchFamily="34" charset="0"/>
                <a:cs typeface="Arial" panose="020B0604020202020204" pitchFamily="34" charset="0"/>
              </a:rPr>
              <a:t> mode</a:t>
            </a:r>
            <a:r>
              <a:rPr lang="en-GB" sz="1598" dirty="0">
                <a:solidFill>
                  <a:srgbClr val="C00000"/>
                </a:solidFill>
                <a:latin typeface="Times New Roman" panose="02020603050405020304" pitchFamily="18" charset="0"/>
              </a:rPr>
              <a:t>.</a:t>
            </a:r>
            <a:endParaRPr lang="en-US" sz="1598" dirty="0">
              <a:solidFill>
                <a:srgbClr val="C00000"/>
              </a:solidFill>
            </a:endParaRPr>
          </a:p>
        </p:txBody>
      </p:sp>
      <mc:AlternateContent xmlns:mc="http://schemas.openxmlformats.org/markup-compatibility/2006" xmlns:a14="http://schemas.microsoft.com/office/drawing/2010/main">
        <mc:Choice Requires="a14">
          <p:sp>
            <p:nvSpPr>
              <p:cNvPr id="42" name="文本框 4">
                <a:extLst>
                  <a:ext uri="{FF2B5EF4-FFF2-40B4-BE49-F238E27FC236}">
                    <a16:creationId xmlns:a16="http://schemas.microsoft.com/office/drawing/2014/main" id="{A199D3EE-9C31-A9E4-C157-1F255A4DAF14}"/>
                  </a:ext>
                </a:extLst>
              </p:cNvPr>
              <p:cNvSpPr txBox="1"/>
              <p:nvPr/>
            </p:nvSpPr>
            <p:spPr>
              <a:xfrm>
                <a:off x="7223952" y="4048278"/>
                <a:ext cx="3018402" cy="7157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Sub>
                      <m:r>
                        <a:rPr lang="en-US" altLang="zh-CN" sz="1797" i="1">
                          <a:latin typeface="Cambria Math" panose="02040503050406030204" pitchFamily="18" charset="0"/>
                        </a:rPr>
                        <m:t>≈</m:t>
                      </m:r>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Sub>
                      <m:r>
                        <a:rPr lang="en-US" altLang="zh-CN" sz="1797" i="1">
                          <a:latin typeface="Cambria Math" panose="02040503050406030204" pitchFamily="18" charset="0"/>
                        </a:rPr>
                        <m:t>+</m:t>
                      </m:r>
                      <m:f>
                        <m:fPr>
                          <m:ctrlPr>
                            <a:rPr lang="en-US" altLang="zh-CN" sz="1797" i="1">
                              <a:latin typeface="Cambria Math" panose="02040503050406030204" pitchFamily="18" charset="0"/>
                            </a:rPr>
                          </m:ctrlPr>
                        </m:fPr>
                        <m:num>
                          <m:r>
                            <a:rPr lang="en-US" altLang="zh-CN" sz="1797" i="1">
                              <a:latin typeface="Cambria Math" panose="02040503050406030204" pitchFamily="18" charset="0"/>
                            </a:rPr>
                            <m:t>2</m:t>
                          </m:r>
                          <m:r>
                            <a:rPr lang="en-US" altLang="zh-CN" sz="1797" i="1">
                              <a:latin typeface="Cambria Math" panose="02040503050406030204" pitchFamily="18" charset="0"/>
                            </a:rPr>
                            <m:t>𝐵</m:t>
                          </m:r>
                        </m:num>
                        <m:den>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𝐷</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𝛽</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5</m:t>
                              </m:r>
                            </m:sup>
                          </m:sSubSup>
                        </m:den>
                      </m:f>
                    </m:oMath>
                  </m:oMathPara>
                </a14:m>
                <a:endParaRPr kumimoji="1" lang="zh-CN" altLang="en-US" sz="1797" dirty="0"/>
              </a:p>
            </p:txBody>
          </p:sp>
        </mc:Choice>
        <mc:Fallback xmlns="">
          <p:sp>
            <p:nvSpPr>
              <p:cNvPr id="42" name="文本框 4">
                <a:extLst>
                  <a:ext uri="{FF2B5EF4-FFF2-40B4-BE49-F238E27FC236}">
                    <a16:creationId xmlns:a16="http://schemas.microsoft.com/office/drawing/2014/main" id="{A199D3EE-9C31-A9E4-C157-1F255A4DAF14}"/>
                  </a:ext>
                </a:extLst>
              </p:cNvPr>
              <p:cNvSpPr txBox="1">
                <a:spLocks noRot="1" noChangeAspect="1" noMove="1" noResize="1" noEditPoints="1" noAdjustHandles="1" noChangeArrowheads="1" noChangeShapeType="1" noTextEdit="1"/>
              </p:cNvSpPr>
              <p:nvPr/>
            </p:nvSpPr>
            <p:spPr>
              <a:xfrm>
                <a:off x="7223952" y="4048278"/>
                <a:ext cx="3018402" cy="71574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文本框 5">
                <a:extLst>
                  <a:ext uri="{FF2B5EF4-FFF2-40B4-BE49-F238E27FC236}">
                    <a16:creationId xmlns:a16="http://schemas.microsoft.com/office/drawing/2014/main" id="{915B2D49-1D3C-14ED-8980-4F08D3F165B6}"/>
                  </a:ext>
                </a:extLst>
              </p:cNvPr>
              <p:cNvSpPr txBox="1"/>
              <p:nvPr/>
            </p:nvSpPr>
            <p:spPr>
              <a:xfrm>
                <a:off x="6613729" y="2547194"/>
                <a:ext cx="2752072" cy="734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2</m:t>
                          </m:r>
                        </m:sup>
                      </m:sSubSup>
                      <m:r>
                        <a:rPr lang="en-US" altLang="zh-CN" sz="1797" i="1">
                          <a:latin typeface="Cambria Math" panose="02040503050406030204" pitchFamily="18" charset="0"/>
                        </a:rPr>
                        <m:t>=</m:t>
                      </m:r>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up>
                          <m:r>
                            <a:rPr lang="en-US" altLang="zh-CN" sz="1797" i="1">
                              <a:latin typeface="Cambria Math" panose="02040503050406030204" pitchFamily="18" charset="0"/>
                            </a:rPr>
                            <m:t>2</m:t>
                          </m:r>
                        </m:sup>
                      </m:sSubSup>
                      <m:r>
                        <a:rPr lang="en-US" altLang="zh-CN" sz="1797" i="1">
                          <a:latin typeface="Cambria Math" panose="02040503050406030204" pitchFamily="18" charset="0"/>
                        </a:rPr>
                        <m:t>+</m:t>
                      </m:r>
                      <m:f>
                        <m:fPr>
                          <m:ctrlPr>
                            <a:rPr lang="en-US" altLang="zh-CN" sz="1797" i="1">
                              <a:latin typeface="Cambria Math" panose="02040503050406030204" pitchFamily="18" charset="0"/>
                            </a:rPr>
                          </m:ctrlPr>
                        </m:fPr>
                        <m:num>
                          <m:r>
                            <a:rPr lang="en-US" altLang="zh-CN" sz="1797" i="1">
                              <a:latin typeface="Cambria Math" panose="02040503050406030204" pitchFamily="18" charset="0"/>
                            </a:rPr>
                            <m:t>𝐵</m:t>
                          </m:r>
                        </m:num>
                        <m:den>
                          <m:sSup>
                            <m:sSupPr>
                              <m:ctrlPr>
                                <a:rPr lang="en-US" altLang="zh-CN" sz="1797" i="1">
                                  <a:latin typeface="Cambria Math" panose="02040503050406030204" pitchFamily="18" charset="0"/>
                                </a:rPr>
                              </m:ctrlPr>
                            </m:sSupPr>
                            <m:e>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𝐷</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e>
                            <m:sup>
                              <m:r>
                                <a:rPr lang="en-US" altLang="zh-CN" sz="1797" i="1">
                                  <a:latin typeface="Cambria Math" panose="02040503050406030204" pitchFamily="18" charset="0"/>
                                </a:rPr>
                                <m:t>3</m:t>
                              </m:r>
                            </m:sup>
                          </m:s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5</m:t>
                              </m:r>
                            </m:sup>
                          </m:sSubSup>
                        </m:den>
                      </m:f>
                    </m:oMath>
                  </m:oMathPara>
                </a14:m>
                <a:endParaRPr kumimoji="1" lang="zh-CN" altLang="en-US" sz="1797" dirty="0"/>
              </a:p>
            </p:txBody>
          </p:sp>
        </mc:Choice>
        <mc:Fallback xmlns="">
          <p:sp>
            <p:nvSpPr>
              <p:cNvPr id="43" name="文本框 5">
                <a:extLst>
                  <a:ext uri="{FF2B5EF4-FFF2-40B4-BE49-F238E27FC236}">
                    <a16:creationId xmlns:a16="http://schemas.microsoft.com/office/drawing/2014/main" id="{915B2D49-1D3C-14ED-8980-4F08D3F165B6}"/>
                  </a:ext>
                </a:extLst>
              </p:cNvPr>
              <p:cNvSpPr txBox="1">
                <a:spLocks noRot="1" noChangeAspect="1" noMove="1" noResize="1" noEditPoints="1" noAdjustHandles="1" noChangeArrowheads="1" noChangeShapeType="1" noTextEdit="1"/>
              </p:cNvSpPr>
              <p:nvPr/>
            </p:nvSpPr>
            <p:spPr>
              <a:xfrm>
                <a:off x="6613729" y="2547194"/>
                <a:ext cx="2752072" cy="7344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文本框 6">
                <a:extLst>
                  <a:ext uri="{FF2B5EF4-FFF2-40B4-BE49-F238E27FC236}">
                    <a16:creationId xmlns:a16="http://schemas.microsoft.com/office/drawing/2014/main" id="{561CFE91-C1FB-5D6D-C46F-44A6A92BB735}"/>
                  </a:ext>
                </a:extLst>
              </p:cNvPr>
              <p:cNvSpPr txBox="1"/>
              <p:nvPr/>
            </p:nvSpPr>
            <p:spPr>
              <a:xfrm>
                <a:off x="8347110" y="3339858"/>
                <a:ext cx="3830073" cy="5662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398" i="1">
                          <a:solidFill>
                            <a:schemeClr val="accent1">
                              <a:lumMod val="50000"/>
                            </a:schemeClr>
                          </a:solidFill>
                          <a:latin typeface="Cambria Math" panose="02040503050406030204" pitchFamily="18" charset="0"/>
                        </a:rPr>
                        <m:t>𝐵</m:t>
                      </m:r>
                      <m:r>
                        <a:rPr lang="en-US" altLang="zh-CN" sz="1398" i="1">
                          <a:solidFill>
                            <a:schemeClr val="accent1">
                              <a:lumMod val="50000"/>
                            </a:schemeClr>
                          </a:solidFill>
                          <a:latin typeface="Cambria Math" panose="02040503050406030204" pitchFamily="18" charset="0"/>
                        </a:rPr>
                        <m:t>≈50</m:t>
                      </m:r>
                      <m:f>
                        <m:fPr>
                          <m:ctrlPr>
                            <a:rPr lang="en-US" altLang="zh-CN" sz="1398" i="1">
                              <a:solidFill>
                                <a:schemeClr val="accent1">
                                  <a:lumMod val="50000"/>
                                </a:schemeClr>
                              </a:solidFill>
                              <a:latin typeface="Cambria Math" panose="02040503050406030204" pitchFamily="18" charset="0"/>
                            </a:rPr>
                          </m:ctrlPr>
                        </m:fPr>
                        <m:num>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𝑛</m:t>
                              </m:r>
                            </m:e>
                            <m:sub>
                              <m:r>
                                <a:rPr lang="en-US" altLang="zh-CN" sz="1398" i="1">
                                  <a:solidFill>
                                    <a:schemeClr val="accent1">
                                      <a:lumMod val="50000"/>
                                    </a:schemeClr>
                                  </a:solidFill>
                                  <a:latin typeface="Cambria Math" panose="02040503050406030204" pitchFamily="18" charset="0"/>
                                </a:rPr>
                                <m:t>𝐼𝑃</m:t>
                              </m:r>
                            </m:sub>
                          </m:sSub>
                          <m:sSub>
                            <m:sSubPr>
                              <m:ctrlPr>
                                <a:rPr lang="en-US" altLang="zh-CN" sz="1398" i="1">
                                  <a:solidFill>
                                    <a:schemeClr val="accent1">
                                      <a:lumMod val="50000"/>
                                    </a:schemeClr>
                                  </a:solidFill>
                                  <a:latin typeface="Cambria Math" panose="02040503050406030204" pitchFamily="18" charset="0"/>
                                </a:rPr>
                              </m:ctrlPr>
                            </m:sSubPr>
                            <m:e>
                              <m:r>
                                <a:rPr lang="zh-CN" altLang="en-US" sz="1398" i="1">
                                  <a:solidFill>
                                    <a:schemeClr val="accent1">
                                      <a:lumMod val="50000"/>
                                    </a:schemeClr>
                                  </a:solidFill>
                                  <a:latin typeface="Cambria Math" panose="02040503050406030204" pitchFamily="18" charset="0"/>
                                </a:rPr>
                                <m:t>𝜏</m:t>
                              </m:r>
                            </m:e>
                            <m:sub>
                              <m:r>
                                <a:rPr lang="en-US" altLang="zh-CN" sz="1398" i="1">
                                  <a:solidFill>
                                    <a:schemeClr val="accent1">
                                      <a:lumMod val="50000"/>
                                    </a:schemeClr>
                                  </a:solidFill>
                                  <a:latin typeface="Cambria Math" panose="02040503050406030204" pitchFamily="18" charset="0"/>
                                </a:rPr>
                                <m:t>𝐸</m:t>
                              </m:r>
                            </m:sub>
                          </m:sSub>
                        </m:num>
                        <m:den>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𝑇</m:t>
                              </m:r>
                            </m:e>
                            <m:sub>
                              <m:r>
                                <a:rPr lang="en-US" altLang="zh-CN" sz="1398" i="1">
                                  <a:solidFill>
                                    <a:schemeClr val="accent1">
                                      <a:lumMod val="50000"/>
                                    </a:schemeClr>
                                  </a:solidFill>
                                  <a:latin typeface="Cambria Math" panose="02040503050406030204" pitchFamily="18" charset="0"/>
                                </a:rPr>
                                <m:t>𝑟𝑒𝑣</m:t>
                              </m:r>
                            </m:sub>
                          </m:sSub>
                        </m:den>
                      </m:f>
                      <m:f>
                        <m:fPr>
                          <m:ctrlPr>
                            <a:rPr lang="en-US" altLang="zh-CN" sz="1398" i="1">
                              <a:solidFill>
                                <a:schemeClr val="accent1">
                                  <a:lumMod val="50000"/>
                                </a:schemeClr>
                              </a:solidFill>
                              <a:latin typeface="Cambria Math" panose="02040503050406030204" pitchFamily="18" charset="0"/>
                            </a:rPr>
                          </m:ctrlPr>
                        </m:fPr>
                        <m:num>
                          <m:sSubSup>
                            <m:sSubSupPr>
                              <m:ctrlPr>
                                <a:rPr lang="en-US" altLang="zh-CN" sz="1398" i="1">
                                  <a:solidFill>
                                    <a:schemeClr val="accent1">
                                      <a:lumMod val="50000"/>
                                    </a:schemeClr>
                                  </a:solidFill>
                                  <a:latin typeface="Cambria Math" panose="02040503050406030204" pitchFamily="18" charset="0"/>
                                </a:rPr>
                              </m:ctrlPr>
                            </m:sSubSupPr>
                            <m:e>
                              <m:r>
                                <a:rPr lang="en-US" altLang="zh-CN" sz="1398" i="1">
                                  <a:solidFill>
                                    <a:schemeClr val="accent1">
                                      <a:lumMod val="50000"/>
                                    </a:schemeClr>
                                  </a:solidFill>
                                  <a:latin typeface="Cambria Math" panose="02040503050406030204" pitchFamily="18" charset="0"/>
                                </a:rPr>
                                <m:t>𝑟</m:t>
                              </m:r>
                            </m:e>
                            <m:sub>
                              <m:r>
                                <a:rPr lang="en-US" altLang="zh-CN" sz="1398" i="1">
                                  <a:solidFill>
                                    <a:schemeClr val="accent1">
                                      <a:lumMod val="50000"/>
                                    </a:schemeClr>
                                  </a:solidFill>
                                  <a:latin typeface="Cambria Math" panose="02040503050406030204" pitchFamily="18" charset="0"/>
                                </a:rPr>
                                <m:t>𝑒</m:t>
                              </m:r>
                            </m:sub>
                            <m:sup>
                              <m:r>
                                <a:rPr lang="en-US" altLang="zh-CN" sz="1398" i="1">
                                  <a:solidFill>
                                    <a:schemeClr val="accent1">
                                      <a:lumMod val="50000"/>
                                    </a:schemeClr>
                                  </a:solidFill>
                                  <a:latin typeface="Cambria Math" panose="02040503050406030204" pitchFamily="18" charset="0"/>
                                </a:rPr>
                                <m:t>5</m:t>
                              </m:r>
                            </m:sup>
                          </m:sSubSup>
                          <m:sSubSup>
                            <m:sSubSupPr>
                              <m:ctrlPr>
                                <a:rPr lang="en-US" altLang="zh-CN" sz="1398" i="1">
                                  <a:solidFill>
                                    <a:schemeClr val="accent1">
                                      <a:lumMod val="50000"/>
                                    </a:schemeClr>
                                  </a:solidFill>
                                  <a:latin typeface="Cambria Math" panose="02040503050406030204" pitchFamily="18" charset="0"/>
                                </a:rPr>
                              </m:ctrlPr>
                            </m:sSubSupPr>
                            <m:e>
                              <m:r>
                                <a:rPr lang="en-US" altLang="zh-CN" sz="1398" i="1">
                                  <a:solidFill>
                                    <a:schemeClr val="accent1">
                                      <a:lumMod val="50000"/>
                                    </a:schemeClr>
                                  </a:solidFill>
                                  <a:latin typeface="Cambria Math" panose="02040503050406030204" pitchFamily="18" charset="0"/>
                                </a:rPr>
                                <m:t>𝑁</m:t>
                              </m:r>
                            </m:e>
                            <m:sub>
                              <m:r>
                                <a:rPr lang="en-US" altLang="zh-CN" sz="1398" i="1">
                                  <a:solidFill>
                                    <a:schemeClr val="accent1">
                                      <a:lumMod val="50000"/>
                                    </a:schemeClr>
                                  </a:solidFill>
                                  <a:latin typeface="Cambria Math" panose="02040503050406030204" pitchFamily="18" charset="0"/>
                                </a:rPr>
                                <m:t>𝑏</m:t>
                              </m:r>
                            </m:sub>
                            <m:sup>
                              <m:r>
                                <a:rPr lang="en-US" altLang="zh-CN" sz="1398" i="1">
                                  <a:solidFill>
                                    <a:schemeClr val="accent1">
                                      <a:lumMod val="50000"/>
                                    </a:schemeClr>
                                  </a:solidFill>
                                  <a:latin typeface="Cambria Math" panose="02040503050406030204" pitchFamily="18" charset="0"/>
                                </a:rPr>
                                <m:t>3</m:t>
                              </m:r>
                            </m:sup>
                          </m:sSubSup>
                          <m:sSup>
                            <m:sSupPr>
                              <m:ctrlPr>
                                <a:rPr lang="en-US" altLang="zh-CN" sz="1398" i="1">
                                  <a:solidFill>
                                    <a:schemeClr val="accent1">
                                      <a:lumMod val="50000"/>
                                    </a:schemeClr>
                                  </a:solidFill>
                                  <a:latin typeface="Cambria Math" panose="02040503050406030204" pitchFamily="18" charset="0"/>
                                </a:rPr>
                              </m:ctrlPr>
                            </m:sSupPr>
                            <m:e>
                              <m:r>
                                <a:rPr lang="en-US" altLang="zh-CN" sz="1398" i="1">
                                  <a:solidFill>
                                    <a:schemeClr val="accent1">
                                      <a:lumMod val="50000"/>
                                    </a:schemeClr>
                                  </a:solidFill>
                                  <a:latin typeface="Cambria Math" panose="02040503050406030204" pitchFamily="18" charset="0"/>
                                </a:rPr>
                                <m:t>𝛾</m:t>
                              </m:r>
                            </m:e>
                            <m:sup>
                              <m:r>
                                <a:rPr lang="en-US" altLang="zh-CN" sz="1398" i="1">
                                  <a:solidFill>
                                    <a:schemeClr val="accent1">
                                      <a:lumMod val="50000"/>
                                    </a:schemeClr>
                                  </a:solidFill>
                                  <a:latin typeface="Cambria Math" panose="02040503050406030204" pitchFamily="18" charset="0"/>
                                </a:rPr>
                                <m:t>2</m:t>
                              </m:r>
                            </m:sup>
                          </m:sSup>
                        </m:num>
                        <m:den>
                          <m:sSup>
                            <m:sSupPr>
                              <m:ctrlPr>
                                <a:rPr lang="en-US" altLang="zh-CN" sz="1398" i="1">
                                  <a:solidFill>
                                    <a:schemeClr val="accent1">
                                      <a:lumMod val="50000"/>
                                    </a:schemeClr>
                                  </a:solidFill>
                                  <a:latin typeface="Cambria Math" panose="02040503050406030204" pitchFamily="18" charset="0"/>
                                </a:rPr>
                              </m:ctrlPr>
                            </m:sSupPr>
                            <m:e>
                              <m:d>
                                <m:dPr>
                                  <m:ctrlPr>
                                    <a:rPr lang="en-US" altLang="zh-CN" sz="1398" i="1">
                                      <a:solidFill>
                                        <a:schemeClr val="accent1">
                                          <a:lumMod val="50000"/>
                                        </a:schemeClr>
                                      </a:solidFill>
                                      <a:latin typeface="Cambria Math" panose="02040503050406030204" pitchFamily="18" charset="0"/>
                                    </a:rPr>
                                  </m:ctrlPr>
                                </m:dPr>
                                <m:e>
                                  <m:f>
                                    <m:fPr>
                                      <m:type m:val="lin"/>
                                      <m:ctrlPr>
                                        <a:rPr lang="en-US" altLang="zh-CN" sz="1398" i="1">
                                          <a:solidFill>
                                            <a:schemeClr val="accent1">
                                              <a:lumMod val="50000"/>
                                            </a:schemeClr>
                                          </a:solidFill>
                                          <a:latin typeface="Cambria Math" panose="02040503050406030204" pitchFamily="18" charset="0"/>
                                        </a:rPr>
                                      </m:ctrlPr>
                                    </m:fPr>
                                    <m:num>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𝛼</m:t>
                                          </m:r>
                                        </m:e>
                                        <m:sub>
                                          <m:r>
                                            <a:rPr lang="en-US" altLang="zh-CN" sz="1398" i="1">
                                              <a:solidFill>
                                                <a:schemeClr val="accent1">
                                                  <a:lumMod val="50000"/>
                                                </a:schemeClr>
                                              </a:solidFill>
                                              <a:latin typeface="Cambria Math" panose="02040503050406030204" pitchFamily="18" charset="0"/>
                                            </a:rPr>
                                            <m:t>𝑐</m:t>
                                          </m:r>
                                        </m:sub>
                                      </m:sSub>
                                      <m:r>
                                        <a:rPr lang="en-US" altLang="zh-CN" sz="1398" i="1">
                                          <a:solidFill>
                                            <a:schemeClr val="accent1">
                                              <a:lumMod val="50000"/>
                                            </a:schemeClr>
                                          </a:solidFill>
                                          <a:latin typeface="Cambria Math" panose="02040503050406030204" pitchFamily="18" charset="0"/>
                                        </a:rPr>
                                        <m:t>𝐶</m:t>
                                      </m:r>
                                    </m:num>
                                    <m:den>
                                      <m:d>
                                        <m:dPr>
                                          <m:ctrlPr>
                                            <a:rPr lang="en-US" altLang="zh-CN" sz="1398" i="1">
                                              <a:solidFill>
                                                <a:schemeClr val="accent1">
                                                  <a:lumMod val="50000"/>
                                                </a:schemeClr>
                                              </a:solidFill>
                                              <a:latin typeface="Cambria Math" panose="02040503050406030204" pitchFamily="18" charset="0"/>
                                            </a:rPr>
                                          </m:ctrlPr>
                                        </m:dPr>
                                        <m:e>
                                          <m:r>
                                            <a:rPr lang="en-US" altLang="zh-CN" sz="1398" i="1">
                                              <a:solidFill>
                                                <a:schemeClr val="accent1">
                                                  <a:lumMod val="50000"/>
                                                </a:schemeClr>
                                              </a:solidFill>
                                              <a:latin typeface="Cambria Math" panose="02040503050406030204" pitchFamily="18" charset="0"/>
                                            </a:rPr>
                                            <m:t>2</m:t>
                                          </m:r>
                                          <m:r>
                                            <a:rPr lang="en-US" altLang="zh-CN" sz="1398" i="1">
                                              <a:solidFill>
                                                <a:schemeClr val="accent1">
                                                  <a:lumMod val="50000"/>
                                                </a:schemeClr>
                                              </a:solidFill>
                                              <a:latin typeface="Cambria Math" panose="02040503050406030204" pitchFamily="18" charset="0"/>
                                            </a:rPr>
                                            <m:t>𝜋</m:t>
                                          </m:r>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𝑄</m:t>
                                              </m:r>
                                            </m:e>
                                            <m:sub>
                                              <m:r>
                                                <a:rPr lang="en-US" altLang="zh-CN" sz="1398" i="1">
                                                  <a:solidFill>
                                                    <a:schemeClr val="accent1">
                                                      <a:lumMod val="50000"/>
                                                    </a:schemeClr>
                                                  </a:solidFill>
                                                  <a:latin typeface="Cambria Math" panose="02040503050406030204" pitchFamily="18" charset="0"/>
                                                </a:rPr>
                                                <m:t>𝑠</m:t>
                                              </m:r>
                                            </m:sub>
                                          </m:sSub>
                                        </m:e>
                                      </m:d>
                                    </m:den>
                                  </m:f>
                                </m:e>
                              </m:d>
                            </m:e>
                            <m:sup>
                              <m:r>
                                <a:rPr lang="en-US" altLang="zh-CN" sz="1398" i="1">
                                  <a:solidFill>
                                    <a:schemeClr val="accent1">
                                      <a:lumMod val="50000"/>
                                    </a:schemeClr>
                                  </a:solidFill>
                                  <a:latin typeface="Cambria Math" panose="02040503050406030204" pitchFamily="18" charset="0"/>
                                </a:rPr>
                                <m:t>2</m:t>
                              </m:r>
                            </m:sup>
                          </m:sSup>
                        </m:den>
                      </m:f>
                    </m:oMath>
                  </m:oMathPara>
                </a14:m>
                <a:endParaRPr kumimoji="1" lang="zh-CN" altLang="en-US" sz="1398" dirty="0">
                  <a:solidFill>
                    <a:schemeClr val="accent1">
                      <a:lumMod val="50000"/>
                    </a:schemeClr>
                  </a:solidFill>
                </a:endParaRPr>
              </a:p>
            </p:txBody>
          </p:sp>
        </mc:Choice>
        <mc:Fallback xmlns="">
          <p:sp>
            <p:nvSpPr>
              <p:cNvPr id="44" name="文本框 6">
                <a:extLst>
                  <a:ext uri="{FF2B5EF4-FFF2-40B4-BE49-F238E27FC236}">
                    <a16:creationId xmlns:a16="http://schemas.microsoft.com/office/drawing/2014/main" id="{561CFE91-C1FB-5D6D-C46F-44A6A92BB735}"/>
                  </a:ext>
                </a:extLst>
              </p:cNvPr>
              <p:cNvSpPr txBox="1">
                <a:spLocks noRot="1" noChangeAspect="1" noMove="1" noResize="1" noEditPoints="1" noAdjustHandles="1" noChangeArrowheads="1" noChangeShapeType="1" noTextEdit="1"/>
              </p:cNvSpPr>
              <p:nvPr/>
            </p:nvSpPr>
            <p:spPr>
              <a:xfrm>
                <a:off x="8347110" y="3339858"/>
                <a:ext cx="3830073" cy="566290"/>
              </a:xfrm>
              <a:prstGeom prst="rect">
                <a:avLst/>
              </a:prstGeom>
              <a:blipFill>
                <a:blip r:embed="rId9"/>
                <a:stretch>
                  <a:fillRect t="-11111" b="-9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文本框 38">
                <a:extLst>
                  <a:ext uri="{FF2B5EF4-FFF2-40B4-BE49-F238E27FC236}">
                    <a16:creationId xmlns:a16="http://schemas.microsoft.com/office/drawing/2014/main" id="{B85DA20A-F5C5-7665-26D7-AB179D512304}"/>
                  </a:ext>
                </a:extLst>
              </p:cNvPr>
              <p:cNvSpPr txBox="1"/>
              <p:nvPr/>
            </p:nvSpPr>
            <p:spPr>
              <a:xfrm>
                <a:off x="6891968" y="4767627"/>
                <a:ext cx="3178586" cy="6586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f>
                        <m:fPr>
                          <m:ctrlPr>
                            <a:rPr lang="zh-CN" altLang="en-US" sz="1797" i="1">
                              <a:solidFill>
                                <a:srgbClr val="836967"/>
                              </a:solidFill>
                              <a:latin typeface="Cambria Math" panose="02040503050406030204" pitchFamily="18" charset="0"/>
                            </a:rPr>
                          </m:ctrlPr>
                        </m:fPr>
                        <m:num>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𝛼</m:t>
                              </m:r>
                            </m:e>
                            <m:sub>
                              <m:r>
                                <a:rPr lang="zh-CN" altLang="en-US" sz="1797" i="1">
                                  <a:latin typeface="Cambria Math" panose="02040503050406030204" pitchFamily="18" charset="0"/>
                                </a:rPr>
                                <m:t>𝑐</m:t>
                              </m:r>
                            </m:sub>
                          </m:sSub>
                          <m:r>
                            <a:rPr lang="zh-CN" altLang="en-US" sz="1797" i="1">
                              <a:latin typeface="Cambria Math" panose="02040503050406030204" pitchFamily="18" charset="0"/>
                            </a:rPr>
                            <m:t>𝐶</m:t>
                          </m:r>
                        </m:num>
                        <m:den>
                          <m:r>
                            <a:rPr lang="zh-CN" altLang="en-US" sz="1797">
                              <a:latin typeface="Cambria Math" panose="02040503050406030204" pitchFamily="18" charset="0"/>
                            </a:rPr>
                            <m:t>2</m:t>
                          </m:r>
                          <m:r>
                            <a:rPr lang="zh-CN" altLang="en-US" sz="1797" i="1">
                              <a:latin typeface="Cambria Math" panose="02040503050406030204" pitchFamily="18" charset="0"/>
                            </a:rPr>
                            <m:t>𝜋</m:t>
                          </m:r>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𝑄</m:t>
                              </m:r>
                            </m:e>
                            <m:sub>
                              <m:r>
                                <a:rPr lang="zh-CN" altLang="en-US" sz="1797" i="1">
                                  <a:latin typeface="Cambria Math" panose="02040503050406030204" pitchFamily="18" charset="0"/>
                                </a:rPr>
                                <m:t>𝑠</m:t>
                              </m:r>
                            </m:sub>
                          </m:sSub>
                        </m:den>
                      </m:f>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oMath>
                  </m:oMathPara>
                </a14:m>
                <a:endParaRPr lang="zh-CN" altLang="en-US" sz="1797" dirty="0"/>
              </a:p>
            </p:txBody>
          </p:sp>
        </mc:Choice>
        <mc:Fallback xmlns="">
          <p:sp>
            <p:nvSpPr>
              <p:cNvPr id="45" name="文本框 38">
                <a:extLst>
                  <a:ext uri="{FF2B5EF4-FFF2-40B4-BE49-F238E27FC236}">
                    <a16:creationId xmlns:a16="http://schemas.microsoft.com/office/drawing/2014/main" id="{B85DA20A-F5C5-7665-26D7-AB179D512304}"/>
                  </a:ext>
                </a:extLst>
              </p:cNvPr>
              <p:cNvSpPr txBox="1">
                <a:spLocks noRot="1" noChangeAspect="1" noMove="1" noResize="1" noEditPoints="1" noAdjustHandles="1" noChangeArrowheads="1" noChangeShapeType="1" noTextEdit="1"/>
              </p:cNvSpPr>
              <p:nvPr/>
            </p:nvSpPr>
            <p:spPr>
              <a:xfrm>
                <a:off x="6891968" y="4767627"/>
                <a:ext cx="3178586" cy="658624"/>
              </a:xfrm>
              <a:prstGeom prst="rect">
                <a:avLst/>
              </a:prstGeom>
              <a:blipFill>
                <a:blip r:embed="rId10"/>
                <a:stretch>
                  <a:fillRect b="-3774"/>
                </a:stretch>
              </a:blipFill>
            </p:spPr>
            <p:txBody>
              <a:bodyPr/>
              <a:lstStyle/>
              <a:p>
                <a:r>
                  <a:rPr lang="en-US">
                    <a:noFill/>
                  </a:rPr>
                  <a:t> </a:t>
                </a:r>
              </a:p>
            </p:txBody>
          </p:sp>
        </mc:Fallback>
      </mc:AlternateContent>
      <p:sp>
        <p:nvSpPr>
          <p:cNvPr id="46" name="TextBox 10">
            <a:extLst>
              <a:ext uri="{FF2B5EF4-FFF2-40B4-BE49-F238E27FC236}">
                <a16:creationId xmlns:a16="http://schemas.microsoft.com/office/drawing/2014/main" id="{60A69DAF-5436-14F9-2B66-1B0794969C2D}"/>
              </a:ext>
            </a:extLst>
          </p:cNvPr>
          <p:cNvSpPr txBox="1"/>
          <p:nvPr/>
        </p:nvSpPr>
        <p:spPr>
          <a:xfrm>
            <a:off x="9460712" y="2518226"/>
            <a:ext cx="2043299" cy="522750"/>
          </a:xfrm>
          <a:prstGeom prst="rect">
            <a:avLst/>
          </a:prstGeom>
          <a:noFill/>
        </p:spPr>
        <p:txBody>
          <a:bodyPr wrap="square">
            <a:spAutoFit/>
          </a:bodyPr>
          <a:lstStyle/>
          <a:p>
            <a:r>
              <a:rPr lang="en-GB" sz="1399" dirty="0">
                <a:solidFill>
                  <a:srgbClr val="C00000"/>
                </a:solidFill>
                <a:latin typeface="Times New Roman" panose="02020603050405020304" pitchFamily="18" charset="0"/>
              </a:rPr>
              <a:t>Coupled system to be solved numerically</a:t>
            </a:r>
            <a:endParaRPr lang="en-US" sz="1399" dirty="0">
              <a:solidFill>
                <a:srgbClr val="C00000"/>
              </a:solidFill>
            </a:endParaRPr>
          </a:p>
        </p:txBody>
      </p:sp>
      <p:sp>
        <p:nvSpPr>
          <p:cNvPr id="49" name="TextBox 34">
            <a:extLst>
              <a:ext uri="{FF2B5EF4-FFF2-40B4-BE49-F238E27FC236}">
                <a16:creationId xmlns:a16="http://schemas.microsoft.com/office/drawing/2014/main" id="{4050AFCE-9A88-3DCD-6E83-96DB81DD88C9}"/>
              </a:ext>
            </a:extLst>
          </p:cNvPr>
          <p:cNvSpPr txBox="1"/>
          <p:nvPr/>
        </p:nvSpPr>
        <p:spPr>
          <a:xfrm>
            <a:off x="2632375" y="3832396"/>
            <a:ext cx="2425452" cy="307477"/>
          </a:xfrm>
          <a:prstGeom prst="rect">
            <a:avLst/>
          </a:prstGeom>
          <a:noFill/>
        </p:spPr>
        <p:txBody>
          <a:bodyPr wrap="square">
            <a:spAutoFit/>
          </a:bodyPr>
          <a:lstStyle/>
          <a:p>
            <a:pPr algn="ctr" eaLnBrk="1" hangingPunct="1"/>
            <a:r>
              <a:rPr lang="en-GB" altLang="fr-FR" sz="1399" dirty="0">
                <a:solidFill>
                  <a:srgbClr val="262699"/>
                </a:solidFill>
              </a:rPr>
              <a:t>Revolution time</a:t>
            </a:r>
          </a:p>
        </p:txBody>
      </p:sp>
      <p:sp>
        <p:nvSpPr>
          <p:cNvPr id="51" name="TextBox 34">
            <a:extLst>
              <a:ext uri="{FF2B5EF4-FFF2-40B4-BE49-F238E27FC236}">
                <a16:creationId xmlns:a16="http://schemas.microsoft.com/office/drawing/2014/main" id="{828845ED-3D5E-0DCC-9E45-56C19A623395}"/>
              </a:ext>
            </a:extLst>
          </p:cNvPr>
          <p:cNvSpPr txBox="1"/>
          <p:nvPr/>
        </p:nvSpPr>
        <p:spPr>
          <a:xfrm>
            <a:off x="1503705" y="5210416"/>
            <a:ext cx="2425452" cy="307477"/>
          </a:xfrm>
          <a:prstGeom prst="rect">
            <a:avLst/>
          </a:prstGeom>
          <a:noFill/>
        </p:spPr>
        <p:txBody>
          <a:bodyPr wrap="square">
            <a:spAutoFit/>
          </a:bodyPr>
          <a:lstStyle/>
          <a:p>
            <a:pPr algn="ctr" eaLnBrk="1" hangingPunct="1"/>
            <a:r>
              <a:rPr lang="en-GB" altLang="fr-FR" sz="1399" dirty="0">
                <a:solidFill>
                  <a:srgbClr val="262699"/>
                </a:solidFill>
              </a:rPr>
              <a:t>Synchrotron tune</a:t>
            </a:r>
          </a:p>
        </p:txBody>
      </p:sp>
      <p:cxnSp>
        <p:nvCxnSpPr>
          <p:cNvPr id="53" name="Straight Arrow Connector 52">
            <a:extLst>
              <a:ext uri="{FF2B5EF4-FFF2-40B4-BE49-F238E27FC236}">
                <a16:creationId xmlns:a16="http://schemas.microsoft.com/office/drawing/2014/main" id="{6435CFDB-68FC-C451-B25A-306F2E03328F}"/>
              </a:ext>
            </a:extLst>
          </p:cNvPr>
          <p:cNvCxnSpPr>
            <a:cxnSpLocks/>
          </p:cNvCxnSpPr>
          <p:nvPr/>
        </p:nvCxnSpPr>
        <p:spPr>
          <a:xfrm>
            <a:off x="8919374" y="2707377"/>
            <a:ext cx="612936" cy="790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41A6D78A-3552-8045-3AE1-2AD1005D988F}"/>
              </a:ext>
            </a:extLst>
          </p:cNvPr>
          <p:cNvCxnSpPr>
            <a:cxnSpLocks/>
          </p:cNvCxnSpPr>
          <p:nvPr/>
        </p:nvCxnSpPr>
        <p:spPr>
          <a:xfrm flipH="1" flipV="1">
            <a:off x="9308988" y="3759497"/>
            <a:ext cx="223322" cy="288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6331554-AFD0-42BD-A4B1-533599771FDB}"/>
              </a:ext>
            </a:extLst>
          </p:cNvPr>
          <p:cNvSpPr txBox="1"/>
          <p:nvPr/>
        </p:nvSpPr>
        <p:spPr>
          <a:xfrm>
            <a:off x="397912" y="6405025"/>
            <a:ext cx="10932953" cy="430289"/>
          </a:xfrm>
          <a:prstGeom prst="rect">
            <a:avLst/>
          </a:prstGeom>
          <a:noFill/>
        </p:spPr>
        <p:txBody>
          <a:bodyPr wrap="square">
            <a:spAutoFit/>
          </a:bodyPr>
          <a:lstStyle/>
          <a:p>
            <a:r>
              <a:rPr lang="en-US" altLang="zh-CN" sz="1098" dirty="0"/>
              <a:t>M. A. Valdivia García, F. Zimmermann, Towards an optimized </a:t>
            </a:r>
            <a:r>
              <a:rPr lang="en-US" altLang="zh-CN" sz="1098" dirty="0" err="1"/>
              <a:t>monochromatization</a:t>
            </a:r>
            <a:r>
              <a:rPr lang="en-US" altLang="zh-CN" sz="1098" dirty="0"/>
              <a:t> for direct Higgs production in future circular e+ e- Colliders, in CERN-BINP Workshop for Young Scientists in </a:t>
            </a:r>
            <a:r>
              <a:rPr lang="en-US" altLang="zh-CN" sz="1098" dirty="0" err="1"/>
              <a:t>e+e</a:t>
            </a:r>
            <a:r>
              <a:rPr lang="en-US" altLang="zh-CN" sz="1098" dirty="0"/>
              <a:t>- Colliders, pp. 1–12 (2017)</a:t>
            </a:r>
            <a:endParaRPr lang="en-US" sz="1797" dirty="0"/>
          </a:p>
        </p:txBody>
      </p:sp>
    </p:spTree>
    <p:extLst>
      <p:ext uri="{BB962C8B-B14F-4D97-AF65-F5344CB8AC3E}">
        <p14:creationId xmlns:p14="http://schemas.microsoft.com/office/powerpoint/2010/main" val="4261938563"/>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D9F852-A90C-2349-A9E3-828BD33000AE}"/>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27</a:t>
            </a:fld>
            <a:endParaRPr lang="fr-FR" dirty="0">
              <a:solidFill>
                <a:prstClr val="white"/>
              </a:solidFill>
              <a:latin typeface="News Gothic MT"/>
            </a:endParaRPr>
          </a:p>
        </p:txBody>
      </p:sp>
      <p:pic>
        <p:nvPicPr>
          <p:cNvPr id="9" name="Picture 8">
            <a:extLst>
              <a:ext uri="{FF2B5EF4-FFF2-40B4-BE49-F238E27FC236}">
                <a16:creationId xmlns:a16="http://schemas.microsoft.com/office/drawing/2014/main" id="{8E8FC690-3A4E-414A-802A-C8D8AA1F0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13" y="2319420"/>
            <a:ext cx="5488296" cy="4138872"/>
          </a:xfrm>
          <a:prstGeom prst="rect">
            <a:avLst/>
          </a:prstGeom>
        </p:spPr>
      </p:pic>
      <p:sp>
        <p:nvSpPr>
          <p:cNvPr id="10" name="Rectangle 9">
            <a:extLst>
              <a:ext uri="{FF2B5EF4-FFF2-40B4-BE49-F238E27FC236}">
                <a16:creationId xmlns:a16="http://schemas.microsoft.com/office/drawing/2014/main" id="{EDD6FD15-C0BB-3B46-9080-040A5050FC43}"/>
              </a:ext>
            </a:extLst>
          </p:cNvPr>
          <p:cNvSpPr/>
          <p:nvPr/>
        </p:nvSpPr>
        <p:spPr>
          <a:xfrm>
            <a:off x="189576" y="860608"/>
            <a:ext cx="11143111" cy="1477328"/>
          </a:xfrm>
          <a:prstGeom prst="rect">
            <a:avLst/>
          </a:prstGeom>
        </p:spPr>
        <p:txBody>
          <a:bodyPr wrap="square">
            <a:spAutoFit/>
          </a:bodyPr>
          <a:lstStyle/>
          <a:p>
            <a:pPr marL="285750" indent="-285750" algn="just">
              <a:buClr>
                <a:schemeClr val="accent2">
                  <a:lumMod val="60000"/>
                  <a:lumOff val="40000"/>
                </a:schemeClr>
              </a:buClr>
              <a:buSzPct val="124000"/>
              <a:buFont typeface="Wingdings" pitchFamily="2" charset="2"/>
              <a:buChar char="Ø"/>
            </a:pP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Monochromatization</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could be obtained by operating with a </a:t>
            </a:r>
            <a:r>
              <a:rPr lang="en-GB" b="1" dirty="0">
                <a:solidFill>
                  <a:srgbClr val="002060"/>
                </a:solidFill>
                <a:latin typeface="Arial" panose="020B0604020202020204" pitchFamily="34" charset="0"/>
                <a:ea typeface="Times New Roman" panose="02020603050405020304" pitchFamily="18" charset="0"/>
                <a:cs typeface="Arial" panose="020B0604020202020204" pitchFamily="34" charset="0"/>
              </a:rPr>
              <a:t>residual nonzero local vertical chromaticit</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y (RLC). This enables the focal length of the final quadrupoles to change with the momentum deviation of a beam particle, and establishes a dependence between the vertical beam size waist and momentum offset. An effective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monochromatization</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could be obtained, without adding any new hardware. The resulting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monochromatization</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factor will be enhanced for smaller </a:t>
            </a:r>
            <a:r>
              <a:rPr lang="en-GB" i="1" dirty="0">
                <a:solidFill>
                  <a:srgbClr val="002060"/>
                </a:solidFill>
                <a:latin typeface="Symbol" pitchFamily="2" charset="2"/>
                <a:ea typeface="Times New Roman" panose="02020603050405020304" pitchFamily="18" charset="0"/>
                <a:cs typeface="Arial" panose="020B0604020202020204" pitchFamily="34" charset="0"/>
              </a:rPr>
              <a:t>β</a:t>
            </a:r>
            <a:r>
              <a:rPr lang="en-GB" i="1" baseline="-25000" dirty="0">
                <a:solidFill>
                  <a:srgbClr val="002060"/>
                </a:solidFill>
                <a:latin typeface="Arial" panose="020B0604020202020204" pitchFamily="34" charset="0"/>
                <a:ea typeface="Times New Roman" panose="02020603050405020304" pitchFamily="18" charset="0"/>
                <a:cs typeface="Arial" panose="020B0604020202020204" pitchFamily="34" charset="0"/>
              </a:rPr>
              <a:t>y</a:t>
            </a:r>
            <a:r>
              <a:rPr lang="en-GB" i="1" baseline="300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GB"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but  limited </a:t>
            </a:r>
            <a:r>
              <a:rPr lang="en-GB" dirty="0">
                <a:solidFill>
                  <a:srgbClr val="002060"/>
                </a:solidFill>
                <a:latin typeface="Symbol" pitchFamily="2" charset="2"/>
                <a:ea typeface="Times New Roman" panose="02020603050405020304" pitchFamily="18" charset="0"/>
                <a:cs typeface="Arial" panose="020B0604020202020204" pitchFamily="34" charset="0"/>
              </a:rPr>
              <a:t>l </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possible</a:t>
            </a:r>
            <a:r>
              <a:rPr lang="en-GB" dirty="0">
                <a:solidFill>
                  <a:srgbClr val="002060"/>
                </a:solidFill>
                <a:latin typeface="Symbol" pitchFamily="2" charset="2"/>
                <a:ea typeface="Times New Roman" panose="02020603050405020304" pitchFamily="18" charset="0"/>
                <a:cs typeface="Arial" panose="020B0604020202020204" pitchFamily="34" charset="0"/>
              </a:rPr>
              <a:t>.</a:t>
            </a:r>
            <a:endParaRPr lang="en-US" dirty="0">
              <a:solidFill>
                <a:srgbClr val="00206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F9A4E79-F87B-EB42-957D-B0E4CA2DD4EA}"/>
              </a:ext>
            </a:extLst>
          </p:cNvPr>
          <p:cNvSpPr/>
          <p:nvPr/>
        </p:nvSpPr>
        <p:spPr>
          <a:xfrm>
            <a:off x="6653048" y="3491429"/>
            <a:ext cx="4272455" cy="1754326"/>
          </a:xfrm>
          <a:prstGeom prst="rect">
            <a:avLst/>
          </a:prstGeom>
        </p:spPr>
        <p:txBody>
          <a:bodyPr wrap="square">
            <a:spAutoFit/>
          </a:bodyPr>
          <a:lstStyle/>
          <a:p>
            <a:pPr algn="just"/>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Waist location for beam 1 with momentum offset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δ</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can be made to coincide with the waist location for beam 2 with momentum offset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δ</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leading to an effective </a:t>
            </a:r>
            <a:r>
              <a:rPr lang="en-GB" dirty="0" err="1">
                <a:solidFill>
                  <a:srgbClr val="002060"/>
                </a:solidFill>
                <a:latin typeface="Arial" panose="020B0604020202020204" pitchFamily="34" charset="0"/>
                <a:ea typeface="Times New Roman" panose="02020603050405020304" pitchFamily="18" charset="0"/>
                <a:cs typeface="Arial" panose="020B0604020202020204" pitchFamily="34" charset="0"/>
              </a:rPr>
              <a:t>monochromatization</a:t>
            </a:r>
            <a:r>
              <a:rPr lang="en-GB" dirty="0">
                <a:solidFill>
                  <a:srgbClr val="002060"/>
                </a:solidFill>
                <a:latin typeface="Arial" panose="020B0604020202020204" pitchFamily="34" charset="0"/>
                <a:ea typeface="Times New Roman" panose="02020603050405020304" pitchFamily="18" charset="0"/>
                <a:cs typeface="Arial" panose="020B0604020202020204" pitchFamily="34" charset="0"/>
              </a:rPr>
              <a:t>, without adding any new hardware. </a:t>
            </a:r>
            <a:endParaRPr lang="en-US" dirty="0"/>
          </a:p>
        </p:txBody>
      </p:sp>
      <p:sp>
        <p:nvSpPr>
          <p:cNvPr id="3" name="Rectangle 2">
            <a:extLst>
              <a:ext uri="{FF2B5EF4-FFF2-40B4-BE49-F238E27FC236}">
                <a16:creationId xmlns:a16="http://schemas.microsoft.com/office/drawing/2014/main" id="{DCD6E47E-FFAF-7846-A1AE-54F2AD6C601E}"/>
              </a:ext>
            </a:extLst>
          </p:cNvPr>
          <p:cNvSpPr/>
          <p:nvPr/>
        </p:nvSpPr>
        <p:spPr>
          <a:xfrm>
            <a:off x="6628410" y="5422237"/>
            <a:ext cx="3757579" cy="276999"/>
          </a:xfrm>
          <a:prstGeom prst="rect">
            <a:avLst/>
          </a:prstGeom>
        </p:spPr>
        <p:txBody>
          <a:bodyPr wrap="square">
            <a:spAutoFit/>
          </a:bodyPr>
          <a:lstStyle/>
          <a:p>
            <a:pPr lvl="0" defTabSz="914400" hangingPunct="1">
              <a:defRPr/>
            </a:pPr>
            <a:r>
              <a:rPr lang="en-US" sz="1200" kern="1200" dirty="0">
                <a:solidFill>
                  <a:prstClr val="black"/>
                </a:solidFill>
                <a:latin typeface="Times New Roman" panose="02020603050405020304" pitchFamily="18" charset="0"/>
                <a:cs typeface="Times New Roman" panose="02020603050405020304" pitchFamily="18" charset="0"/>
              </a:rPr>
              <a:t>P. Raimondi, F. Zimmermann, private communication</a:t>
            </a:r>
            <a:endParaRPr lang="en-GB"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881037"/>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21BA59-90EF-0647-B651-49D4331D857D}"/>
              </a:ext>
            </a:extLst>
          </p:cNvPr>
          <p:cNvSpPr>
            <a:spLocks noGrp="1"/>
          </p:cNvSpPr>
          <p:nvPr>
            <p:ph idx="1"/>
          </p:nvPr>
        </p:nvSpPr>
        <p:spPr>
          <a:xfrm>
            <a:off x="455226" y="1122391"/>
            <a:ext cx="10725392" cy="1426576"/>
          </a:xfrm>
        </p:spPr>
        <p:txBody>
          <a:bodyPr/>
          <a:lstStyle/>
          <a:p>
            <a:pPr>
              <a:buFont typeface="Wingdings" pitchFamily="2" charset="2"/>
              <a:buChar char="Ø"/>
            </a:pPr>
            <a:r>
              <a:rPr lang="en-US" sz="1800" dirty="0" err="1"/>
              <a:t>Monochromatization</a:t>
            </a:r>
            <a:r>
              <a:rPr lang="en-US" sz="1800" dirty="0"/>
              <a:t> with </a:t>
            </a:r>
            <a:r>
              <a:rPr lang="en-US" sz="1800" b="1" dirty="0"/>
              <a:t>dispersion inside the deflecting RF cavities (SCRF-D) </a:t>
            </a:r>
            <a:r>
              <a:rPr lang="en-US" sz="1800" dirty="0"/>
              <a:t>on either side of the collision point</a:t>
            </a:r>
            <a:r>
              <a:rPr lang="en-US" dirty="0"/>
              <a:t>.</a:t>
            </a:r>
          </a:p>
          <a:p>
            <a:endParaRPr lang="en-US" dirty="0"/>
          </a:p>
        </p:txBody>
      </p:sp>
      <p:sp>
        <p:nvSpPr>
          <p:cNvPr id="6" name="Slide Number Placeholder 5">
            <a:extLst>
              <a:ext uri="{FF2B5EF4-FFF2-40B4-BE49-F238E27FC236}">
                <a16:creationId xmlns:a16="http://schemas.microsoft.com/office/drawing/2014/main" id="{26D0CFD1-BD3B-2B4A-BDE4-D728F1C39E9F}"/>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28</a:t>
            </a:fld>
            <a:endParaRPr lang="fr-FR" dirty="0">
              <a:solidFill>
                <a:prstClr val="white"/>
              </a:solidFill>
              <a:latin typeface="News Gothic MT"/>
            </a:endParaRPr>
          </a:p>
        </p:txBody>
      </p:sp>
      <p:pic>
        <p:nvPicPr>
          <p:cNvPr id="8" name="Picture 7">
            <a:extLst>
              <a:ext uri="{FF2B5EF4-FFF2-40B4-BE49-F238E27FC236}">
                <a16:creationId xmlns:a16="http://schemas.microsoft.com/office/drawing/2014/main" id="{4A31CA54-4BDF-FC45-9EAC-613E80BEFDD3}"/>
              </a:ext>
            </a:extLst>
          </p:cNvPr>
          <p:cNvPicPr>
            <a:picLocks noChangeAspect="1"/>
          </p:cNvPicPr>
          <p:nvPr/>
        </p:nvPicPr>
        <p:blipFill>
          <a:blip r:embed="rId3"/>
          <a:stretch>
            <a:fillRect/>
          </a:stretch>
        </p:blipFill>
        <p:spPr>
          <a:xfrm>
            <a:off x="455226" y="1882901"/>
            <a:ext cx="4349019" cy="1332132"/>
          </a:xfrm>
          <a:prstGeom prst="rect">
            <a:avLst/>
          </a:prstGeom>
        </p:spPr>
      </p:pic>
      <p:pic>
        <p:nvPicPr>
          <p:cNvPr id="9" name="Picture 8" descr="A picture containing sitting, photo, large, light&#10;&#10;Description automatically generated">
            <a:extLst>
              <a:ext uri="{FF2B5EF4-FFF2-40B4-BE49-F238E27FC236}">
                <a16:creationId xmlns:a16="http://schemas.microsoft.com/office/drawing/2014/main" id="{E40182BA-071D-AD4C-BC09-0F49BE5C1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1858" y="1717582"/>
            <a:ext cx="3421117" cy="2500181"/>
          </a:xfrm>
          <a:prstGeom prst="rect">
            <a:avLst/>
          </a:prstGeom>
        </p:spPr>
      </p:pic>
      <p:pic>
        <p:nvPicPr>
          <p:cNvPr id="10" name="Picture 9" descr="A close up of a map&#10;&#10;Description automatically generated">
            <a:extLst>
              <a:ext uri="{FF2B5EF4-FFF2-40B4-BE49-F238E27FC236}">
                <a16:creationId xmlns:a16="http://schemas.microsoft.com/office/drawing/2014/main" id="{E98F02CF-4226-434D-B49E-DD9581E99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111" y="4272709"/>
            <a:ext cx="5442255" cy="242283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49B12A22-7752-324C-96D8-FA608E40DC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160" y="3511767"/>
            <a:ext cx="4109085" cy="1972361"/>
          </a:xfrm>
          <a:prstGeom prst="rect">
            <a:avLst/>
          </a:prstGeom>
        </p:spPr>
      </p:pic>
      <p:sp>
        <p:nvSpPr>
          <p:cNvPr id="12" name="Rectangle 11">
            <a:extLst>
              <a:ext uri="{FF2B5EF4-FFF2-40B4-BE49-F238E27FC236}">
                <a16:creationId xmlns:a16="http://schemas.microsoft.com/office/drawing/2014/main" id="{EF389E47-FE17-F84D-A4F6-677AED050138}"/>
              </a:ext>
            </a:extLst>
          </p:cNvPr>
          <p:cNvSpPr/>
          <p:nvPr/>
        </p:nvSpPr>
        <p:spPr>
          <a:xfrm>
            <a:off x="695160" y="5763651"/>
            <a:ext cx="4614944" cy="646331"/>
          </a:xfrm>
          <a:prstGeom prst="rect">
            <a:avLst/>
          </a:prstGeom>
        </p:spPr>
        <p:txBody>
          <a:bodyPr wrap="square">
            <a:spAutoFit/>
          </a:bodyPr>
          <a:lstStyle/>
          <a:p>
            <a:pPr defTabSz="914400" hangingPunct="1">
              <a:defRPr/>
            </a:pPr>
            <a:r>
              <a:rPr lang="en-GB" sz="1200" dirty="0"/>
              <a:t>A.A. </a:t>
            </a:r>
            <a:r>
              <a:rPr lang="en-GB" sz="1200" dirty="0" err="1"/>
              <a:t>Zholents</a:t>
            </a:r>
            <a:r>
              <a:rPr lang="en-GB" sz="1200" dirty="0"/>
              <a:t>, Sophisticated accelerator techniques for colliding beam experiments. </a:t>
            </a:r>
            <a:r>
              <a:rPr lang="en-GB" sz="1200" dirty="0" err="1"/>
              <a:t>Nucl</a:t>
            </a:r>
            <a:r>
              <a:rPr lang="en-GB" sz="1200" dirty="0"/>
              <a:t>. </a:t>
            </a:r>
            <a:r>
              <a:rPr lang="en-GB" sz="1200" dirty="0" err="1"/>
              <a:t>Instrum</a:t>
            </a:r>
            <a:r>
              <a:rPr lang="en-GB" sz="1200" dirty="0"/>
              <a:t>. Methods A 265, 179–185 (1988)</a:t>
            </a:r>
            <a:endParaRPr lang="fr-FR" sz="1200" dirty="0"/>
          </a:p>
          <a:p>
            <a:pPr lvl="0" defTabSz="914400" hangingPunct="1">
              <a:defRPr/>
            </a:pPr>
            <a:r>
              <a:rPr lang="en-US" sz="1200" kern="1200" dirty="0">
                <a:solidFill>
                  <a:prstClr val="black"/>
                </a:solidFill>
                <a:latin typeface="Times New Roman" panose="02020603050405020304" pitchFamily="18" charset="0"/>
                <a:cs typeface="Times New Roman" panose="02020603050405020304" pitchFamily="18" charset="0"/>
              </a:rPr>
              <a:t> </a:t>
            </a:r>
            <a:endParaRPr lang="en-GB" sz="12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2884978"/>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29</a:t>
            </a:fld>
            <a:endParaRPr lang="zh-CN" altLang="en-US"/>
          </a:p>
        </p:txBody>
      </p:sp>
      <p:sp>
        <p:nvSpPr>
          <p:cNvPr id="31" name="内容占位符 2">
            <a:extLst>
              <a:ext uri="{FF2B5EF4-FFF2-40B4-BE49-F238E27FC236}">
                <a16:creationId xmlns:a16="http://schemas.microsoft.com/office/drawing/2014/main" id="{2DF984FB-C64E-4C18-7C70-50DB2C5FA980}"/>
              </a:ext>
            </a:extLst>
          </p:cNvPr>
          <p:cNvSpPr txBox="1">
            <a:spLocks/>
          </p:cNvSpPr>
          <p:nvPr/>
        </p:nvSpPr>
        <p:spPr>
          <a:xfrm>
            <a:off x="568208" y="914235"/>
            <a:ext cx="11136034" cy="529401"/>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Local Chromaticity Correction</a:t>
            </a:r>
          </a:p>
        </p:txBody>
      </p:sp>
      <mc:AlternateContent xmlns:mc="http://schemas.openxmlformats.org/markup-compatibility/2006" xmlns:a14="http://schemas.microsoft.com/office/drawing/2010/main">
        <mc:Choice Requires="a14">
          <p:sp>
            <p:nvSpPr>
              <p:cNvPr id="7" name="内容占位符 2">
                <a:extLst>
                  <a:ext uri="{FF2B5EF4-FFF2-40B4-BE49-F238E27FC236}">
                    <a16:creationId xmlns:a16="http://schemas.microsoft.com/office/drawing/2014/main" id="{40D5C563-7DC7-5576-3230-BC6F5E64D9FF}"/>
                  </a:ext>
                </a:extLst>
              </p:cNvPr>
              <p:cNvSpPr txBox="1">
                <a:spLocks/>
              </p:cNvSpPr>
              <p:nvPr/>
            </p:nvSpPr>
            <p:spPr>
              <a:xfrm>
                <a:off x="699185" y="1264267"/>
                <a:ext cx="11136034" cy="2885732"/>
              </a:xfrm>
              <a:prstGeom prst="rect">
                <a:avLst/>
              </a:prstGeom>
            </p:spPr>
            <p:txBody>
              <a:bodyPr vert="horz" lIns="91313" tIns="45657" rIns="91313" bIns="45657" rtlCol="0">
                <a:normAutofit fontScale="92500" lnSpcReduction="10000"/>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algn="just">
                  <a:spcBef>
                    <a:spcPts val="599"/>
                  </a:spcBef>
                  <a:buClr>
                    <a:srgbClr val="313E48"/>
                  </a:buClr>
                </a:pPr>
                <a:r>
                  <a:rPr lang="en-US" altLang="zh-CN" sz="1598" dirty="0"/>
                  <a:t>Load monochromatization ring</a:t>
                </a:r>
                <a:r>
                  <a:rPr lang="zh-CN" altLang="en-US" sz="1598" dirty="0"/>
                  <a:t> </a:t>
                </a:r>
                <a:r>
                  <a:rPr lang="en-US" altLang="zh-CN" sz="1598" dirty="0"/>
                  <a:t>lattice, and extract sequence from IP to crab </a:t>
                </a:r>
                <a:r>
                  <a:rPr lang="en-US" altLang="zh-CN" sz="1598" dirty="0" err="1"/>
                  <a:t>sextupoles</a:t>
                </a:r>
                <a:r>
                  <a:rPr lang="en-US" altLang="zh-CN" sz="1598" dirty="0"/>
                  <a:t>.</a:t>
                </a:r>
              </a:p>
              <a:p>
                <a:pPr algn="just">
                  <a:spcBef>
                    <a:spcPts val="599"/>
                  </a:spcBef>
                  <a:buClr>
                    <a:srgbClr val="313E48"/>
                  </a:buClr>
                </a:pPr>
                <a:r>
                  <a:rPr lang="en-US" altLang="zh-CN" sz="1598" dirty="0"/>
                  <a:t>Turned off</a:t>
                </a:r>
                <a:r>
                  <a:rPr lang="zh-CN" altLang="en-US" sz="1598" dirty="0"/>
                  <a:t> </a:t>
                </a:r>
                <a:r>
                  <a:rPr lang="en-US" altLang="zh-CN" sz="1598" dirty="0"/>
                  <a:t>all the </a:t>
                </a:r>
                <a:r>
                  <a:rPr lang="en-US" altLang="zh-CN" sz="1598" dirty="0" err="1"/>
                  <a:t>sextupoles</a:t>
                </a:r>
                <a:r>
                  <a:rPr lang="en-US" altLang="zh-CN" sz="1598" dirty="0"/>
                  <a:t> including crab </a:t>
                </a:r>
                <a:r>
                  <a:rPr lang="en-US" altLang="zh-CN" sz="1598" dirty="0" err="1"/>
                  <a:t>sextupoles</a:t>
                </a:r>
                <a:r>
                  <a:rPr lang="en-US" altLang="zh-CN" sz="1598" dirty="0"/>
                  <a:t> SY2.</a:t>
                </a:r>
              </a:p>
              <a:p>
                <a:pPr algn="just">
                  <a:spcBef>
                    <a:spcPts val="599"/>
                  </a:spcBef>
                  <a:buClr>
                    <a:srgbClr val="313E48"/>
                  </a:buClr>
                </a:pPr>
                <a:r>
                  <a:rPr lang="en-US" altLang="zh-CN" sz="1598" dirty="0"/>
                  <a:t>Match the vertical chromaticity from IP to crab </a:t>
                </a:r>
                <a:r>
                  <a:rPr lang="en-US" altLang="zh-CN" sz="1598" dirty="0" err="1"/>
                  <a:t>sextupoles</a:t>
                </a:r>
                <a:r>
                  <a:rPr lang="en-US" altLang="zh-CN" sz="1598" dirty="0"/>
                  <a:t> to 0 using the </a:t>
                </a:r>
                <a:r>
                  <a:rPr lang="en-US" altLang="zh-CN" sz="1598" dirty="0" err="1"/>
                  <a:t>sextupoles</a:t>
                </a:r>
                <a:r>
                  <a:rPr lang="en-US" altLang="zh-CN" sz="1598" dirty="0"/>
                  <a:t> SY1.</a:t>
                </a:r>
              </a:p>
              <a:p>
                <a:pPr algn="just">
                  <a:spcBef>
                    <a:spcPts val="599"/>
                  </a:spcBef>
                  <a:buClr>
                    <a:srgbClr val="313E48"/>
                  </a:buClr>
                </a:pPr>
                <a:r>
                  <a:rPr lang="en-US" altLang="zh-CN" sz="1598" dirty="0"/>
                  <a:t>Calculate the strength of  crab </a:t>
                </a:r>
                <a:r>
                  <a:rPr lang="en-US" altLang="zh-CN" sz="1598" dirty="0" err="1"/>
                  <a:t>sextupoles</a:t>
                </a:r>
                <a:r>
                  <a:rPr lang="en-US" altLang="zh-CN" sz="1598" dirty="0"/>
                  <a:t> (SY2) with the following formula </a:t>
                </a:r>
                <a:r>
                  <a:rPr lang="en-US" altLang="zh-CN" sz="1598" baseline="30000" dirty="0"/>
                  <a:t>[6]</a:t>
                </a:r>
                <a:r>
                  <a:rPr lang="en-US" altLang="zh-CN" sz="1598" dirty="0"/>
                  <a:t>:</a:t>
                </a:r>
              </a:p>
              <a:p>
                <a:pPr marL="0" indent="0" algn="just">
                  <a:spcBef>
                    <a:spcPts val="599"/>
                  </a:spcBef>
                  <a:buNone/>
                </a:pPr>
                <a14:m>
                  <m:oMathPara xmlns:m="http://schemas.openxmlformats.org/officeDocument/2006/math">
                    <m:oMathParaPr>
                      <m:jc m:val="centerGroup"/>
                    </m:oMathParaPr>
                    <m:oMath xmlns:m="http://schemas.openxmlformats.org/officeDocument/2006/math">
                      <m:r>
                        <a:rPr lang="en-US" altLang="zh-CN" sz="1598" i="1">
                          <a:latin typeface="Cambria Math" panose="02040503050406030204" pitchFamily="18" charset="0"/>
                        </a:rPr>
                        <m:t>𝐾</m:t>
                      </m:r>
                      <m:r>
                        <a:rPr lang="en-US" altLang="zh-CN" sz="1598" i="1">
                          <a:latin typeface="Cambria Math" panose="02040503050406030204" pitchFamily="18" charset="0"/>
                        </a:rPr>
                        <m:t>2</m:t>
                      </m:r>
                      <m:r>
                        <a:rPr lang="en-US" altLang="zh-CN" sz="1598" i="1">
                          <a:latin typeface="Cambria Math" panose="02040503050406030204" pitchFamily="18" charset="0"/>
                        </a:rPr>
                        <m:t>𝑆𝑌</m:t>
                      </m:r>
                      <m:r>
                        <a:rPr lang="en-US" altLang="zh-CN" sz="1598" i="1">
                          <a:latin typeface="Cambria Math" panose="02040503050406030204" pitchFamily="18" charset="0"/>
                        </a:rPr>
                        <m:t>2=</m:t>
                      </m:r>
                      <m:r>
                        <a:rPr lang="en-US" altLang="zh-CN" sz="1598" i="1">
                          <a:latin typeface="Cambria Math" panose="02040503050406030204" pitchFamily="18" charset="0"/>
                        </a:rPr>
                        <m:t>𝐾</m:t>
                      </m:r>
                      <m:r>
                        <a:rPr lang="en-US" altLang="zh-CN" sz="1598" i="1">
                          <a:latin typeface="Cambria Math" panose="02040503050406030204" pitchFamily="18" charset="0"/>
                        </a:rPr>
                        <m:t>2</m:t>
                      </m:r>
                      <m:r>
                        <a:rPr lang="en-US" altLang="zh-CN" sz="1598" i="1">
                          <a:latin typeface="Cambria Math" panose="02040503050406030204" pitchFamily="18" charset="0"/>
                        </a:rPr>
                        <m:t>𝑆𝑌</m:t>
                      </m:r>
                      <m:r>
                        <a:rPr lang="en-US" altLang="zh-CN" sz="1598" i="1">
                          <a:latin typeface="Cambria Math" panose="02040503050406030204" pitchFamily="18" charset="0"/>
                        </a:rPr>
                        <m:t>1 ±</m:t>
                      </m:r>
                      <m:r>
                        <a:rPr lang="en-US" altLang="zh-CN" sz="1598" i="1">
                          <a:latin typeface="Cambria Math" panose="02040503050406030204" pitchFamily="18" charset="0"/>
                        </a:rPr>
                        <m:t>𝑐𝑟𝑎</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𝑏</m:t>
                          </m:r>
                        </m:e>
                        <m:sub>
                          <m:r>
                            <a:rPr lang="en-US" altLang="zh-CN" sz="1598" i="1">
                              <a:latin typeface="Cambria Math" panose="02040503050406030204" pitchFamily="18" charset="0"/>
                            </a:rPr>
                            <m:t>𝑓𝑎𝑐𝑡𝑜𝑟</m:t>
                          </m:r>
                        </m:sub>
                      </m:sSub>
                      <m:r>
                        <a:rPr lang="zh-CN" altLang="en-US" sz="1598" i="1">
                          <a:latin typeface="Cambria Math" panose="02040503050406030204" pitchFamily="18" charset="0"/>
                        </a:rPr>
                        <m:t>・</m:t>
                      </m:r>
                      <m:r>
                        <a:rPr lang="en-US" altLang="zh-CN" sz="1598" i="1">
                          <a:latin typeface="Cambria Math" panose="02040503050406030204" pitchFamily="18" charset="0"/>
                        </a:rPr>
                        <m:t>𝑐𝑟𝑎</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𝑏</m:t>
                          </m:r>
                        </m:e>
                        <m:sub>
                          <m:r>
                            <a:rPr lang="en-US" altLang="zh-CN" sz="1598" i="1">
                              <a:latin typeface="Cambria Math" panose="02040503050406030204" pitchFamily="18" charset="0"/>
                            </a:rPr>
                            <m:t>𝑠𝑡𝑟𝑒𝑛𝑔𝑡h</m:t>
                          </m:r>
                        </m:sub>
                      </m:sSub>
                    </m:oMath>
                  </m:oMathPara>
                </a14:m>
                <a:endParaRPr lang="en-US" altLang="zh-CN" sz="1598" dirty="0"/>
              </a:p>
              <a:p>
                <a:pPr marL="348711" indent="0" algn="just">
                  <a:spcBef>
                    <a:spcPts val="599"/>
                  </a:spcBef>
                  <a:buNone/>
                </a:pPr>
                <a:r>
                  <a:rPr lang="en-US" altLang="zh-CN" sz="1598" dirty="0"/>
                  <a:t>The crab strength is given by:</a:t>
                </a:r>
              </a:p>
              <a:p>
                <a:pPr marL="0" indent="0" algn="just">
                  <a:spcBef>
                    <a:spcPts val="599"/>
                  </a:spcBef>
                  <a:buNone/>
                </a:pPr>
                <a14:m>
                  <m:oMathPara xmlns:m="http://schemas.openxmlformats.org/officeDocument/2006/math">
                    <m:oMathParaPr>
                      <m:jc m:val="centerGroup"/>
                    </m:oMathParaPr>
                    <m:oMath xmlns:m="http://schemas.openxmlformats.org/officeDocument/2006/math">
                      <m:r>
                        <a:rPr lang="en-US" altLang="zh-CN" sz="1598" i="1">
                          <a:latin typeface="Cambria Math" panose="02040503050406030204" pitchFamily="18" charset="0"/>
                        </a:rPr>
                        <m:t>𝑐𝑟𝑎</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𝑏</m:t>
                          </m:r>
                        </m:e>
                        <m:sub>
                          <m:r>
                            <a:rPr lang="en-US" altLang="zh-CN" sz="1598" i="1">
                              <a:latin typeface="Cambria Math" panose="02040503050406030204" pitchFamily="18" charset="0"/>
                            </a:rPr>
                            <m:t>𝑠𝑡𝑟𝑒𝑛𝑔𝑡h</m:t>
                          </m:r>
                        </m:sub>
                      </m:sSub>
                      <m:r>
                        <a:rPr lang="en-US" altLang="zh-CN" sz="1598" i="1">
                          <a:latin typeface="Cambria Math" panose="02040503050406030204" pitchFamily="18" charset="0"/>
                        </a:rPr>
                        <m:t>=</m:t>
                      </m:r>
                      <m:f>
                        <m:fPr>
                          <m:ctrlPr>
                            <a:rPr lang="en-US" altLang="zh-CN" sz="1598" i="1">
                              <a:latin typeface="Cambria Math" panose="02040503050406030204" pitchFamily="18" charset="0"/>
                            </a:rPr>
                          </m:ctrlPr>
                        </m:fPr>
                        <m:num>
                          <m:r>
                            <a:rPr lang="en-US" altLang="zh-CN" sz="1598" i="1">
                              <a:latin typeface="Cambria Math" panose="02040503050406030204" pitchFamily="18" charset="0"/>
                            </a:rPr>
                            <m:t>1</m:t>
                          </m:r>
                        </m:num>
                        <m:den>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𝐿</m:t>
                              </m:r>
                            </m:e>
                            <m:sub>
                              <m:r>
                                <a:rPr lang="en-US" altLang="zh-CN" sz="1598" i="1">
                                  <a:latin typeface="Cambria Math" panose="02040503050406030204" pitchFamily="18" charset="0"/>
                                </a:rPr>
                                <m:t>𝑆𝑌</m:t>
                              </m:r>
                              <m:r>
                                <a:rPr lang="en-US" altLang="zh-CN" sz="1598" i="1">
                                  <a:latin typeface="Cambria Math" panose="02040503050406030204" pitchFamily="18" charset="0"/>
                                </a:rPr>
                                <m:t>2</m:t>
                              </m:r>
                            </m:sub>
                          </m:sSub>
                          <m:r>
                            <a:rPr lang="en-US" altLang="zh-CN" sz="1598" i="1">
                              <a:latin typeface="Cambria Math" panose="02040503050406030204" pitchFamily="18" charset="0"/>
                            </a:rPr>
                            <m:t>∗</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𝜃</m:t>
                              </m:r>
                            </m:e>
                            <m:sub>
                              <m:r>
                                <a:rPr lang="en-US" altLang="zh-CN" sz="1598" i="1">
                                  <a:latin typeface="Cambria Math" panose="02040503050406030204" pitchFamily="18" charset="0"/>
                                </a:rPr>
                                <m:t>𝐶𝑅𝑂𝑆𝑆</m:t>
                              </m:r>
                            </m:sub>
                          </m:sSub>
                          <m:r>
                            <a:rPr lang="en-US" altLang="zh-CN" sz="1598" i="1">
                              <a:latin typeface="Cambria Math" panose="02040503050406030204" pitchFamily="18" charset="0"/>
                            </a:rPr>
                            <m:t>∗</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𝐵𝑌</m:t>
                              </m:r>
                            </m:e>
                            <m:sub>
                              <m:r>
                                <a:rPr lang="en-US" altLang="zh-CN" sz="1598" i="1">
                                  <a:latin typeface="Cambria Math" panose="02040503050406030204" pitchFamily="18" charset="0"/>
                                </a:rPr>
                                <m:t>𝐼𝑃</m:t>
                              </m:r>
                            </m:sub>
                          </m:sSub>
                          <m:r>
                            <a:rPr lang="en-US" altLang="zh-CN" sz="1598" i="1">
                              <a:latin typeface="Cambria Math" panose="02040503050406030204" pitchFamily="18" charset="0"/>
                            </a:rPr>
                            <m:t>∗</m:t>
                          </m:r>
                          <m:r>
                            <a:rPr lang="en-US" altLang="zh-CN" sz="1598" i="1">
                              <a:latin typeface="Cambria Math" panose="02040503050406030204" pitchFamily="18" charset="0"/>
                            </a:rPr>
                            <m:t>𝐵</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𝑌</m:t>
                              </m:r>
                            </m:e>
                            <m:sub>
                              <m:r>
                                <a:rPr lang="en-US" altLang="zh-CN" sz="1598" i="1">
                                  <a:latin typeface="Cambria Math" panose="02040503050406030204" pitchFamily="18" charset="0"/>
                                </a:rPr>
                                <m:t>𝐶𝑆</m:t>
                              </m:r>
                            </m:sub>
                          </m:sSub>
                        </m:den>
                      </m:f>
                      <m:r>
                        <a:rPr lang="en-US" altLang="zh-CN" sz="1598" i="1">
                          <a:latin typeface="Cambria Math" panose="02040503050406030204" pitchFamily="18" charset="0"/>
                        </a:rPr>
                        <m:t>∗</m:t>
                      </m:r>
                      <m:rad>
                        <m:radPr>
                          <m:degHide m:val="on"/>
                          <m:ctrlPr>
                            <a:rPr lang="en-US" altLang="zh-CN" sz="1598" i="1">
                              <a:latin typeface="Cambria Math" panose="02040503050406030204" pitchFamily="18" charset="0"/>
                            </a:rPr>
                          </m:ctrlPr>
                        </m:radPr>
                        <m:deg/>
                        <m:e>
                          <m:f>
                            <m:fPr>
                              <m:ctrlPr>
                                <a:rPr lang="en-US" altLang="zh-CN" sz="1598" i="1">
                                  <a:latin typeface="Cambria Math" panose="02040503050406030204" pitchFamily="18" charset="0"/>
                                </a:rPr>
                              </m:ctrlPr>
                            </m:fPr>
                            <m:num>
                              <m:r>
                                <a:rPr lang="en-US" altLang="zh-CN" sz="1598" i="1">
                                  <a:latin typeface="Cambria Math" panose="02040503050406030204" pitchFamily="18" charset="0"/>
                                </a:rPr>
                                <m:t>𝐵</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𝑋</m:t>
                                  </m:r>
                                </m:e>
                                <m:sub>
                                  <m:r>
                                    <a:rPr lang="en-US" altLang="zh-CN" sz="1598" i="1">
                                      <a:latin typeface="Cambria Math" panose="02040503050406030204" pitchFamily="18" charset="0"/>
                                    </a:rPr>
                                    <m:t>𝐼𝑃</m:t>
                                  </m:r>
                                </m:sub>
                              </m:sSub>
                            </m:num>
                            <m:den>
                              <m:r>
                                <a:rPr lang="en-US" altLang="zh-CN" sz="1598" i="1">
                                  <a:latin typeface="Cambria Math" panose="02040503050406030204" pitchFamily="18" charset="0"/>
                                </a:rPr>
                                <m:t>𝐵</m:t>
                              </m:r>
                              <m:sSub>
                                <m:sSubPr>
                                  <m:ctrlPr>
                                    <a:rPr lang="en-US" altLang="zh-CN" sz="1598" i="1">
                                      <a:latin typeface="Cambria Math" panose="02040503050406030204" pitchFamily="18" charset="0"/>
                                    </a:rPr>
                                  </m:ctrlPr>
                                </m:sSubPr>
                                <m:e>
                                  <m:r>
                                    <a:rPr lang="en-US" altLang="zh-CN" sz="1598" i="1">
                                      <a:latin typeface="Cambria Math" panose="02040503050406030204" pitchFamily="18" charset="0"/>
                                    </a:rPr>
                                    <m:t>𝑋</m:t>
                                  </m:r>
                                </m:e>
                                <m:sub>
                                  <m:r>
                                    <a:rPr lang="en-US" altLang="zh-CN" sz="1598" i="1">
                                      <a:latin typeface="Cambria Math" panose="02040503050406030204" pitchFamily="18" charset="0"/>
                                    </a:rPr>
                                    <m:t>𝐶𝑆</m:t>
                                  </m:r>
                                </m:sub>
                              </m:sSub>
                            </m:den>
                          </m:f>
                        </m:e>
                      </m:rad>
                    </m:oMath>
                  </m:oMathPara>
                </a14:m>
                <a:endParaRPr lang="en-US" altLang="zh-CN" sz="1598" i="1" dirty="0"/>
              </a:p>
              <a:p>
                <a:pPr marL="348711" indent="0" algn="just">
                  <a:spcBef>
                    <a:spcPts val="599"/>
                  </a:spcBef>
                  <a:buNone/>
                </a:pPr>
                <a:r>
                  <a:rPr lang="en-US" altLang="zh-CN" sz="1598" dirty="0"/>
                  <a:t>The crab factor is determined from Beam-beam studies, at Z it's 97%, W 87%, so ~90% for Higgs mode seems a good starting guess.</a:t>
                </a:r>
              </a:p>
            </p:txBody>
          </p:sp>
        </mc:Choice>
        <mc:Fallback xmlns="">
          <p:sp>
            <p:nvSpPr>
              <p:cNvPr id="7" name="内容占位符 2">
                <a:extLst>
                  <a:ext uri="{FF2B5EF4-FFF2-40B4-BE49-F238E27FC236}">
                    <a16:creationId xmlns:a16="http://schemas.microsoft.com/office/drawing/2014/main" id="{40D5C563-7DC7-5576-3230-BC6F5E64D9FF}"/>
                  </a:ext>
                </a:extLst>
              </p:cNvPr>
              <p:cNvSpPr txBox="1">
                <a:spLocks noRot="1" noChangeAspect="1" noMove="1" noResize="1" noEditPoints="1" noAdjustHandles="1" noChangeArrowheads="1" noChangeShapeType="1" noTextEdit="1"/>
              </p:cNvSpPr>
              <p:nvPr/>
            </p:nvSpPr>
            <p:spPr>
              <a:xfrm>
                <a:off x="699185" y="1264267"/>
                <a:ext cx="11136034" cy="2885732"/>
              </a:xfrm>
              <a:prstGeom prst="rect">
                <a:avLst/>
              </a:prstGeom>
              <a:blipFill>
                <a:blip r:embed="rId2"/>
                <a:stretch>
                  <a:fillRect l="-228" t="-1316" r="-342" b="-877"/>
                </a:stretch>
              </a:blipFill>
            </p:spPr>
            <p:txBody>
              <a:bodyPr/>
              <a:lstStyle/>
              <a:p>
                <a:r>
                  <a:rPr lang="en-US">
                    <a:noFill/>
                  </a:rPr>
                  <a:t> </a:t>
                </a:r>
              </a:p>
            </p:txBody>
          </p:sp>
        </mc:Fallback>
      </mc:AlternateContent>
      <p:pic>
        <p:nvPicPr>
          <p:cNvPr id="8" name="图片 7" descr="图表&#10;&#10;描述已自动生成">
            <a:extLst>
              <a:ext uri="{FF2B5EF4-FFF2-40B4-BE49-F238E27FC236}">
                <a16:creationId xmlns:a16="http://schemas.microsoft.com/office/drawing/2014/main" id="{F341CC21-9FCC-E5A3-7D73-61A0F5F54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624" y="4297454"/>
            <a:ext cx="7702053" cy="1107110"/>
          </a:xfrm>
          <a:prstGeom prst="rect">
            <a:avLst/>
          </a:prstGeom>
        </p:spPr>
      </p:pic>
      <p:sp>
        <p:nvSpPr>
          <p:cNvPr id="9" name="TextBox 13">
            <a:extLst>
              <a:ext uri="{FF2B5EF4-FFF2-40B4-BE49-F238E27FC236}">
                <a16:creationId xmlns:a16="http://schemas.microsoft.com/office/drawing/2014/main" id="{8B05EDA1-F04D-30F2-4211-74557B0C3069}"/>
              </a:ext>
            </a:extLst>
          </p:cNvPr>
          <p:cNvSpPr txBox="1"/>
          <p:nvPr/>
        </p:nvSpPr>
        <p:spPr>
          <a:xfrm>
            <a:off x="1777410" y="4426320"/>
            <a:ext cx="461213" cy="338084"/>
          </a:xfrm>
          <a:prstGeom prst="rect">
            <a:avLst/>
          </a:prstGeom>
          <a:noFill/>
        </p:spPr>
        <p:txBody>
          <a:bodyPr wrap="square" rtlCol="0">
            <a:spAutoFit/>
          </a:bodyPr>
          <a:lstStyle/>
          <a:p>
            <a:r>
              <a:rPr lang="en-US" sz="1598" b="1" dirty="0">
                <a:solidFill>
                  <a:srgbClr val="0070C0"/>
                </a:solidFill>
              </a:rPr>
              <a:t>e</a:t>
            </a:r>
            <a:r>
              <a:rPr lang="en-US" sz="1598" b="1" baseline="30000" dirty="0">
                <a:solidFill>
                  <a:srgbClr val="0070C0"/>
                </a:solidFill>
              </a:rPr>
              <a:t>+</a:t>
            </a:r>
          </a:p>
        </p:txBody>
      </p:sp>
      <p:sp>
        <p:nvSpPr>
          <p:cNvPr id="10" name="Flecha derecha 18">
            <a:extLst>
              <a:ext uri="{FF2B5EF4-FFF2-40B4-BE49-F238E27FC236}">
                <a16:creationId xmlns:a16="http://schemas.microsoft.com/office/drawing/2014/main" id="{DAC2455D-F591-ED5E-100F-92E4025EF886}"/>
              </a:ext>
            </a:extLst>
          </p:cNvPr>
          <p:cNvSpPr>
            <a:spLocks noChangeArrowheads="1"/>
          </p:cNvSpPr>
          <p:nvPr/>
        </p:nvSpPr>
        <p:spPr bwMode="auto">
          <a:xfrm flipV="1">
            <a:off x="1788890" y="4747954"/>
            <a:ext cx="348941" cy="189658"/>
          </a:xfrm>
          <a:prstGeom prst="rightArrow">
            <a:avLst>
              <a:gd name="adj1" fmla="val 50000"/>
              <a:gd name="adj2" fmla="val 49940"/>
            </a:avLst>
          </a:prstGeom>
          <a:solidFill>
            <a:schemeClr val="tx2">
              <a:lumMod val="25000"/>
              <a:lumOff val="75000"/>
            </a:schemeClr>
          </a:solidFill>
          <a:ln w="9525">
            <a:solidFill>
              <a:schemeClr val="tx2">
                <a:lumMod val="50000"/>
                <a:lumOff val="50000"/>
              </a:schemeClr>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4"/>
          </a:p>
        </p:txBody>
      </p:sp>
      <p:pic>
        <p:nvPicPr>
          <p:cNvPr id="11" name="Picture 11">
            <a:extLst>
              <a:ext uri="{FF2B5EF4-FFF2-40B4-BE49-F238E27FC236}">
                <a16:creationId xmlns:a16="http://schemas.microsoft.com/office/drawing/2014/main" id="{B9F78D07-CB8F-92F2-8C9D-C463501604D4}"/>
              </a:ext>
            </a:extLst>
          </p:cNvPr>
          <p:cNvPicPr>
            <a:picLocks noChangeAspect="1"/>
          </p:cNvPicPr>
          <p:nvPr/>
        </p:nvPicPr>
        <p:blipFill>
          <a:blip r:embed="rId4"/>
          <a:stretch>
            <a:fillRect/>
          </a:stretch>
        </p:blipFill>
        <p:spPr>
          <a:xfrm>
            <a:off x="7194826" y="5295231"/>
            <a:ext cx="437332" cy="218666"/>
          </a:xfrm>
          <a:prstGeom prst="rect">
            <a:avLst/>
          </a:prstGeom>
        </p:spPr>
      </p:pic>
      <p:sp>
        <p:nvSpPr>
          <p:cNvPr id="12" name="Flecha derecha 18">
            <a:extLst>
              <a:ext uri="{FF2B5EF4-FFF2-40B4-BE49-F238E27FC236}">
                <a16:creationId xmlns:a16="http://schemas.microsoft.com/office/drawing/2014/main" id="{566E0752-A2EE-D131-925E-8175FC75BF1E}"/>
              </a:ext>
            </a:extLst>
          </p:cNvPr>
          <p:cNvSpPr>
            <a:spLocks noChangeArrowheads="1"/>
          </p:cNvSpPr>
          <p:nvPr/>
        </p:nvSpPr>
        <p:spPr bwMode="auto">
          <a:xfrm rot="16200000" flipV="1">
            <a:off x="3133121" y="5416993"/>
            <a:ext cx="348941" cy="105416"/>
          </a:xfrm>
          <a:prstGeom prst="rightArrow">
            <a:avLst>
              <a:gd name="adj1" fmla="val 50000"/>
              <a:gd name="adj2" fmla="val 49940"/>
            </a:avLst>
          </a:prstGeom>
          <a:solidFill>
            <a:schemeClr val="tx1"/>
          </a:solidFill>
          <a:ln w="9525">
            <a:no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4"/>
          </a:p>
        </p:txBody>
      </p:sp>
      <p:sp>
        <p:nvSpPr>
          <p:cNvPr id="14" name="Flecha derecha 18">
            <a:extLst>
              <a:ext uri="{FF2B5EF4-FFF2-40B4-BE49-F238E27FC236}">
                <a16:creationId xmlns:a16="http://schemas.microsoft.com/office/drawing/2014/main" id="{FDE90F17-F3BE-F386-1BBE-C2B28F763D5C}"/>
              </a:ext>
            </a:extLst>
          </p:cNvPr>
          <p:cNvSpPr>
            <a:spLocks noChangeArrowheads="1"/>
          </p:cNvSpPr>
          <p:nvPr/>
        </p:nvSpPr>
        <p:spPr bwMode="auto">
          <a:xfrm rot="16200000" flipV="1">
            <a:off x="4487073" y="5416993"/>
            <a:ext cx="348941" cy="105416"/>
          </a:xfrm>
          <a:prstGeom prst="rightArrow">
            <a:avLst>
              <a:gd name="adj1" fmla="val 50000"/>
              <a:gd name="adj2" fmla="val 49940"/>
            </a:avLst>
          </a:prstGeom>
          <a:solidFill>
            <a:schemeClr val="tx1"/>
          </a:solidFill>
          <a:ln w="9525">
            <a:no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4"/>
          </a:p>
        </p:txBody>
      </p:sp>
      <p:sp>
        <p:nvSpPr>
          <p:cNvPr id="15" name="Flecha derecha 18">
            <a:extLst>
              <a:ext uri="{FF2B5EF4-FFF2-40B4-BE49-F238E27FC236}">
                <a16:creationId xmlns:a16="http://schemas.microsoft.com/office/drawing/2014/main" id="{29B31A13-4DF4-EA08-6E20-B7854D4649DF}"/>
              </a:ext>
            </a:extLst>
          </p:cNvPr>
          <p:cNvSpPr>
            <a:spLocks noChangeArrowheads="1"/>
          </p:cNvSpPr>
          <p:nvPr/>
        </p:nvSpPr>
        <p:spPr bwMode="auto">
          <a:xfrm rot="16200000" flipV="1">
            <a:off x="7808977" y="5416994"/>
            <a:ext cx="348941" cy="105416"/>
          </a:xfrm>
          <a:prstGeom prst="rightArrow">
            <a:avLst>
              <a:gd name="adj1" fmla="val 50000"/>
              <a:gd name="adj2" fmla="val 49940"/>
            </a:avLst>
          </a:prstGeom>
          <a:solidFill>
            <a:schemeClr val="tx1"/>
          </a:solidFill>
          <a:ln w="9525">
            <a:no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4"/>
          </a:p>
        </p:txBody>
      </p:sp>
      <p:sp>
        <p:nvSpPr>
          <p:cNvPr id="16" name="Flecha derecha 18">
            <a:extLst>
              <a:ext uri="{FF2B5EF4-FFF2-40B4-BE49-F238E27FC236}">
                <a16:creationId xmlns:a16="http://schemas.microsoft.com/office/drawing/2014/main" id="{25BB91FD-F3BB-218F-8DB6-C821FBA8AFFE}"/>
              </a:ext>
            </a:extLst>
          </p:cNvPr>
          <p:cNvSpPr>
            <a:spLocks noChangeArrowheads="1"/>
          </p:cNvSpPr>
          <p:nvPr/>
        </p:nvSpPr>
        <p:spPr bwMode="auto">
          <a:xfrm rot="16200000" flipV="1">
            <a:off x="8697239" y="5416993"/>
            <a:ext cx="348941" cy="105416"/>
          </a:xfrm>
          <a:prstGeom prst="rightArrow">
            <a:avLst>
              <a:gd name="adj1" fmla="val 50000"/>
              <a:gd name="adj2" fmla="val 49940"/>
            </a:avLst>
          </a:prstGeom>
          <a:solidFill>
            <a:schemeClr val="tx1"/>
          </a:solidFill>
          <a:ln w="9525">
            <a:no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4"/>
          </a:p>
        </p:txBody>
      </p:sp>
      <p:sp>
        <p:nvSpPr>
          <p:cNvPr id="25" name="文本框 24">
            <a:extLst>
              <a:ext uri="{FF2B5EF4-FFF2-40B4-BE49-F238E27FC236}">
                <a16:creationId xmlns:a16="http://schemas.microsoft.com/office/drawing/2014/main" id="{0590D2E1-68FB-7AD4-3698-703034374279}"/>
              </a:ext>
            </a:extLst>
          </p:cNvPr>
          <p:cNvSpPr txBox="1"/>
          <p:nvPr/>
        </p:nvSpPr>
        <p:spPr>
          <a:xfrm>
            <a:off x="2238624" y="5643511"/>
            <a:ext cx="1844479" cy="276614"/>
          </a:xfrm>
          <a:prstGeom prst="rect">
            <a:avLst/>
          </a:prstGeom>
          <a:noFill/>
        </p:spPr>
        <p:txBody>
          <a:bodyPr wrap="square" rtlCol="0">
            <a:spAutoFit/>
          </a:bodyPr>
          <a:lstStyle/>
          <a:p>
            <a:pPr algn="ctr"/>
            <a:r>
              <a:rPr kumimoji="1" lang="en-US" altLang="zh-CN" sz="1198" dirty="0"/>
              <a:t>Crab </a:t>
            </a:r>
            <a:r>
              <a:rPr kumimoji="1" lang="en-US" altLang="zh-CN" sz="1198" dirty="0" err="1"/>
              <a:t>Sextupoles</a:t>
            </a:r>
            <a:r>
              <a:rPr kumimoji="1" lang="en-US" altLang="zh-CN" sz="1198" dirty="0"/>
              <a:t> (SY2)</a:t>
            </a:r>
            <a:endParaRPr kumimoji="1" lang="zh-CN" altLang="en-US" sz="1198" dirty="0"/>
          </a:p>
        </p:txBody>
      </p:sp>
      <p:sp>
        <p:nvSpPr>
          <p:cNvPr id="26" name="文本框 25">
            <a:extLst>
              <a:ext uri="{FF2B5EF4-FFF2-40B4-BE49-F238E27FC236}">
                <a16:creationId xmlns:a16="http://schemas.microsoft.com/office/drawing/2014/main" id="{97AE2DB1-F863-9DF7-493F-C89962546FE1}"/>
              </a:ext>
            </a:extLst>
          </p:cNvPr>
          <p:cNvSpPr txBox="1"/>
          <p:nvPr/>
        </p:nvSpPr>
        <p:spPr>
          <a:xfrm>
            <a:off x="8493306" y="5657624"/>
            <a:ext cx="1722130" cy="276614"/>
          </a:xfrm>
          <a:prstGeom prst="rect">
            <a:avLst/>
          </a:prstGeom>
          <a:noFill/>
        </p:spPr>
        <p:txBody>
          <a:bodyPr wrap="square" rtlCol="0">
            <a:spAutoFit/>
          </a:bodyPr>
          <a:lstStyle/>
          <a:p>
            <a:pPr algn="ctr"/>
            <a:r>
              <a:rPr kumimoji="1" lang="en-US" altLang="zh-CN" sz="1198" dirty="0"/>
              <a:t>Crab </a:t>
            </a:r>
            <a:r>
              <a:rPr kumimoji="1" lang="en-US" altLang="zh-CN" sz="1198" dirty="0" err="1"/>
              <a:t>Sextupoles</a:t>
            </a:r>
            <a:r>
              <a:rPr kumimoji="1" lang="en-US" altLang="zh-CN" sz="1198" dirty="0"/>
              <a:t> (SY2)</a:t>
            </a:r>
            <a:endParaRPr kumimoji="1" lang="zh-CN" altLang="en-US" sz="1198" dirty="0"/>
          </a:p>
        </p:txBody>
      </p:sp>
      <p:sp>
        <p:nvSpPr>
          <p:cNvPr id="28" name="文本框 27">
            <a:extLst>
              <a:ext uri="{FF2B5EF4-FFF2-40B4-BE49-F238E27FC236}">
                <a16:creationId xmlns:a16="http://schemas.microsoft.com/office/drawing/2014/main" id="{EA3DB79E-3FC6-DF0C-B6FD-902076698955}"/>
              </a:ext>
            </a:extLst>
          </p:cNvPr>
          <p:cNvSpPr txBox="1"/>
          <p:nvPr/>
        </p:nvSpPr>
        <p:spPr>
          <a:xfrm>
            <a:off x="6950855" y="5643510"/>
            <a:ext cx="1551022" cy="276614"/>
          </a:xfrm>
          <a:prstGeom prst="rect">
            <a:avLst/>
          </a:prstGeom>
          <a:noFill/>
        </p:spPr>
        <p:txBody>
          <a:bodyPr wrap="square" rtlCol="0">
            <a:spAutoFit/>
          </a:bodyPr>
          <a:lstStyle/>
          <a:p>
            <a:pPr algn="ctr"/>
            <a:r>
              <a:rPr kumimoji="1" lang="en-US" altLang="zh-CN" sz="1198" dirty="0" err="1"/>
              <a:t>Sextupoles</a:t>
            </a:r>
            <a:r>
              <a:rPr kumimoji="1" lang="en-US" altLang="zh-CN" sz="1198" dirty="0"/>
              <a:t> (SY1)</a:t>
            </a:r>
            <a:endParaRPr kumimoji="1" lang="zh-CN" altLang="en-US" sz="1198" dirty="0"/>
          </a:p>
        </p:txBody>
      </p:sp>
      <p:sp>
        <p:nvSpPr>
          <p:cNvPr id="29" name="文本框 28">
            <a:extLst>
              <a:ext uri="{FF2B5EF4-FFF2-40B4-BE49-F238E27FC236}">
                <a16:creationId xmlns:a16="http://schemas.microsoft.com/office/drawing/2014/main" id="{C35E1E75-1792-FD44-5818-84048A7C4921}"/>
              </a:ext>
            </a:extLst>
          </p:cNvPr>
          <p:cNvSpPr txBox="1"/>
          <p:nvPr/>
        </p:nvSpPr>
        <p:spPr>
          <a:xfrm>
            <a:off x="3881747" y="5657625"/>
            <a:ext cx="1551022" cy="276614"/>
          </a:xfrm>
          <a:prstGeom prst="rect">
            <a:avLst/>
          </a:prstGeom>
          <a:noFill/>
        </p:spPr>
        <p:txBody>
          <a:bodyPr wrap="square" rtlCol="0">
            <a:spAutoFit/>
          </a:bodyPr>
          <a:lstStyle/>
          <a:p>
            <a:pPr algn="ctr"/>
            <a:r>
              <a:rPr kumimoji="1" lang="en-US" altLang="zh-CN" sz="1198" dirty="0" err="1"/>
              <a:t>Sextupoles</a:t>
            </a:r>
            <a:r>
              <a:rPr kumimoji="1" lang="en-US" altLang="zh-CN" sz="1198" dirty="0"/>
              <a:t> (SY1)</a:t>
            </a:r>
            <a:endParaRPr kumimoji="1" lang="zh-CN" altLang="en-US" sz="1198" dirty="0"/>
          </a:p>
        </p:txBody>
      </p:sp>
      <p:sp>
        <p:nvSpPr>
          <p:cNvPr id="3" name="内容占位符 2">
            <a:extLst>
              <a:ext uri="{FF2B5EF4-FFF2-40B4-BE49-F238E27FC236}">
                <a16:creationId xmlns:a16="http://schemas.microsoft.com/office/drawing/2014/main" id="{E2690C82-DD9B-3DA8-35DC-AFCBB1ADC412}"/>
              </a:ext>
            </a:extLst>
          </p:cNvPr>
          <p:cNvSpPr txBox="1">
            <a:spLocks/>
          </p:cNvSpPr>
          <p:nvPr/>
        </p:nvSpPr>
        <p:spPr>
          <a:xfrm>
            <a:off x="438056" y="6098722"/>
            <a:ext cx="11549617" cy="504203"/>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pPr marL="0" indent="0">
              <a:buNone/>
            </a:pPr>
            <a:r>
              <a:rPr lang="en-US" altLang="zh-CN" sz="1098" dirty="0"/>
              <a:t>[6] K. </a:t>
            </a:r>
            <a:r>
              <a:rPr lang="en-US" altLang="zh-CN" sz="1098" dirty="0" err="1"/>
              <a:t>Oide</a:t>
            </a:r>
            <a:r>
              <a:rPr lang="en-US" altLang="zh-CN" sz="1098" dirty="0"/>
              <a:t>, M. </a:t>
            </a:r>
            <a:r>
              <a:rPr lang="en-US" altLang="zh-CN" sz="1098" dirty="0" err="1"/>
              <a:t>Aiba</a:t>
            </a:r>
            <a:r>
              <a:rPr lang="en-US" altLang="zh-CN" sz="1098" dirty="0"/>
              <a:t>, S. </a:t>
            </a:r>
            <a:r>
              <a:rPr lang="en-US" altLang="zh-CN" sz="1098" dirty="0" err="1"/>
              <a:t>Aumon</a:t>
            </a:r>
            <a:r>
              <a:rPr lang="en-US" altLang="zh-CN" sz="1098" dirty="0"/>
              <a:t>, M. </a:t>
            </a:r>
            <a:r>
              <a:rPr lang="en-US" altLang="zh-CN" sz="1098" dirty="0" err="1"/>
              <a:t>Benedikt</a:t>
            </a:r>
            <a:r>
              <a:rPr lang="en-US" altLang="zh-CN" sz="1098" dirty="0"/>
              <a:t>, A. Blondel et al. ”Design of beam optics for the future circular collider e</a:t>
            </a:r>
            <a:r>
              <a:rPr lang="en-US" altLang="zh-CN" sz="1098" baseline="30000" dirty="0"/>
              <a:t>+</a:t>
            </a:r>
            <a:r>
              <a:rPr lang="en-US" altLang="zh-CN" sz="1098" dirty="0"/>
              <a:t>e</a:t>
            </a:r>
            <a:r>
              <a:rPr lang="en-US" altLang="zh-CN" sz="1098" baseline="30000" dirty="0"/>
              <a:t>-</a:t>
            </a:r>
            <a:r>
              <a:rPr lang="en-US" altLang="zh-CN" sz="1098" dirty="0"/>
              <a:t> collider rings”, Physical Review Accelerators and Beams, 19, 111005 (2016)</a:t>
            </a:r>
          </a:p>
        </p:txBody>
      </p:sp>
      <p:sp>
        <p:nvSpPr>
          <p:cNvPr id="4" name="标题 1">
            <a:extLst>
              <a:ext uri="{FF2B5EF4-FFF2-40B4-BE49-F238E27FC236}">
                <a16:creationId xmlns:a16="http://schemas.microsoft.com/office/drawing/2014/main" id="{243DFC28-F547-DB6E-8801-94EFF84334FC}"/>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Global Implementation</a:t>
            </a:r>
            <a:endParaRPr lang="zh-CN" altLang="en-US" sz="2796" dirty="0"/>
          </a:p>
        </p:txBody>
      </p:sp>
    </p:spTree>
    <p:extLst>
      <p:ext uri="{BB962C8B-B14F-4D97-AF65-F5344CB8AC3E}">
        <p14:creationId xmlns:p14="http://schemas.microsoft.com/office/powerpoint/2010/main" val="262125938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Marcador de número de diapositiva 14">
            <a:extLst>
              <a:ext uri="{FF2B5EF4-FFF2-40B4-BE49-F238E27FC236}">
                <a16:creationId xmlns:a16="http://schemas.microsoft.com/office/drawing/2014/main" id="{28C29650-BBC2-674F-AC2D-197CB5F501C1}"/>
              </a:ext>
            </a:extLst>
          </p:cNvPr>
          <p:cNvSpPr>
            <a:spLocks noGrp="1"/>
          </p:cNvSpPr>
          <p:nvPr>
            <p:ph type="sldNum" sz="quarter" idx="12"/>
          </p:nvPr>
        </p:nvSpPr>
        <p:spPr>
          <a:xfrm>
            <a:off x="10860334" y="6483857"/>
            <a:ext cx="1318966" cy="3646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96">
                <a:solidFill>
                  <a:schemeClr val="tx1"/>
                </a:solidFill>
                <a:latin typeface="Arial" panose="020B0604020202020204" pitchFamily="34" charset="0"/>
                <a:ea typeface="ＭＳ Ｐゴシック" panose="020B0600070205080204" pitchFamily="34" charset="-128"/>
              </a:defRPr>
            </a:lvl1pPr>
            <a:lvl2pPr marL="741612" indent="-285235" eaLnBrk="0" hangingPunct="0">
              <a:defRPr sz="2396">
                <a:solidFill>
                  <a:schemeClr val="tx1"/>
                </a:solidFill>
                <a:latin typeface="Arial" panose="020B0604020202020204" pitchFamily="34" charset="0"/>
                <a:ea typeface="ＭＳ Ｐゴシック" panose="020B0600070205080204" pitchFamily="34" charset="-128"/>
              </a:defRPr>
            </a:lvl2pPr>
            <a:lvl3pPr marL="1140941" indent="-228188" eaLnBrk="0" hangingPunct="0">
              <a:defRPr sz="2396">
                <a:solidFill>
                  <a:schemeClr val="tx1"/>
                </a:solidFill>
                <a:latin typeface="Arial" panose="020B0604020202020204" pitchFamily="34" charset="0"/>
                <a:ea typeface="ＭＳ Ｐゴシック" panose="020B0600070205080204" pitchFamily="34" charset="-128"/>
              </a:defRPr>
            </a:lvl3pPr>
            <a:lvl4pPr marL="1597319" indent="-228188" eaLnBrk="0" hangingPunct="0">
              <a:defRPr sz="2396">
                <a:solidFill>
                  <a:schemeClr val="tx1"/>
                </a:solidFill>
                <a:latin typeface="Arial" panose="020B0604020202020204" pitchFamily="34" charset="0"/>
                <a:ea typeface="ＭＳ Ｐゴシック" panose="020B0600070205080204" pitchFamily="34" charset="-128"/>
              </a:defRPr>
            </a:lvl4pPr>
            <a:lvl5pPr marL="2053696" indent="-228188" eaLnBrk="0" hangingPunct="0">
              <a:defRPr sz="2396">
                <a:solidFill>
                  <a:schemeClr val="tx1"/>
                </a:solidFill>
                <a:latin typeface="Arial" panose="020B0604020202020204" pitchFamily="34" charset="0"/>
                <a:ea typeface="ＭＳ Ｐゴシック" panose="020B0600070205080204" pitchFamily="34" charset="-128"/>
              </a:defRPr>
            </a:lvl5pPr>
            <a:lvl6pPr marL="251007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6pPr>
            <a:lvl7pPr marL="2966448"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7pPr>
            <a:lvl8pPr marL="3422824"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8pPr>
            <a:lvl9pPr marL="387920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9pPr>
          </a:lstStyle>
          <a:p>
            <a:pPr eaLnBrk="1" hangingPunct="1"/>
            <a:fld id="{A438AE38-2D89-E04B-90D3-00EC292FADB8}" type="slidenum">
              <a:rPr lang="en-US" altLang="fr-FR" sz="1397">
                <a:solidFill>
                  <a:schemeClr val="bg1"/>
                </a:solidFill>
                <a:latin typeface="Times New Roman" panose="02020603050405020304" pitchFamily="18" charset="0"/>
              </a:rPr>
              <a:pPr eaLnBrk="1" hangingPunct="1"/>
              <a:t>3</a:t>
            </a:fld>
            <a:endParaRPr lang="en-US" altLang="fr-FR" sz="1397" dirty="0">
              <a:solidFill>
                <a:schemeClr val="bg1"/>
              </a:solidFill>
              <a:latin typeface="Times New Roman" panose="02020603050405020304" pitchFamily="18" charset="0"/>
            </a:endParaRPr>
          </a:p>
        </p:txBody>
      </p:sp>
      <p:graphicFrame>
        <p:nvGraphicFramePr>
          <p:cNvPr id="21513" name="Objeto 13">
            <a:extLst>
              <a:ext uri="{FF2B5EF4-FFF2-40B4-BE49-F238E27FC236}">
                <a16:creationId xmlns:a16="http://schemas.microsoft.com/office/drawing/2014/main" id="{BCF43E16-F694-5C4C-9837-0B87A5D746DB}"/>
              </a:ext>
            </a:extLst>
          </p:cNvPr>
          <p:cNvGraphicFramePr>
            <a:graphicFrameLocks noChangeAspect="1"/>
          </p:cNvGraphicFramePr>
          <p:nvPr>
            <p:extLst>
              <p:ext uri="{D42A27DB-BD31-4B8C-83A1-F6EECF244321}">
                <p14:modId xmlns:p14="http://schemas.microsoft.com/office/powerpoint/2010/main" val="1773774784"/>
              </p:ext>
            </p:extLst>
          </p:nvPr>
        </p:nvGraphicFramePr>
        <p:xfrm>
          <a:off x="4007435" y="3400431"/>
          <a:ext cx="1651524" cy="1064628"/>
        </p:xfrm>
        <a:graphic>
          <a:graphicData uri="http://schemas.openxmlformats.org/presentationml/2006/ole">
            <mc:AlternateContent xmlns:mc="http://schemas.openxmlformats.org/markup-compatibility/2006">
              <mc:Choice xmlns:v="urn:schemas-microsoft-com:vml" Requires="v">
                <p:oleObj name="EcuaciÛn" r:id="rId3" imgW="736600" imgH="457200" progId="Equation.3">
                  <p:embed/>
                </p:oleObj>
              </mc:Choice>
              <mc:Fallback>
                <p:oleObj name="EcuaciÛn" r:id="rId3" imgW="736600" imgH="457200" progId="Equation.3">
                  <p:embed/>
                  <p:pic>
                    <p:nvPicPr>
                      <p:cNvPr id="21513" name="Objeto 13">
                        <a:extLst>
                          <a:ext uri="{FF2B5EF4-FFF2-40B4-BE49-F238E27FC236}">
                            <a16:creationId xmlns:a16="http://schemas.microsoft.com/office/drawing/2014/main" id="{BCF43E16-F694-5C4C-9837-0B87A5D74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435" y="3400431"/>
                        <a:ext cx="1651524" cy="1064628"/>
                      </a:xfrm>
                      <a:prstGeom prst="rect">
                        <a:avLst/>
                      </a:prstGeom>
                      <a:noFill/>
                      <a:ln>
                        <a:noFill/>
                      </a:ln>
                    </p:spPr>
                  </p:pic>
                </p:oleObj>
              </mc:Fallback>
            </mc:AlternateContent>
          </a:graphicData>
        </a:graphic>
      </p:graphicFrame>
      <p:graphicFrame>
        <p:nvGraphicFramePr>
          <p:cNvPr id="21514" name="Objeto 15">
            <a:extLst>
              <a:ext uri="{FF2B5EF4-FFF2-40B4-BE49-F238E27FC236}">
                <a16:creationId xmlns:a16="http://schemas.microsoft.com/office/drawing/2014/main" id="{D438CE12-B531-C049-8A32-3616C694136B}"/>
              </a:ext>
            </a:extLst>
          </p:cNvPr>
          <p:cNvGraphicFramePr>
            <a:graphicFrameLocks noChangeAspect="1"/>
          </p:cNvGraphicFramePr>
          <p:nvPr>
            <p:extLst>
              <p:ext uri="{D42A27DB-BD31-4B8C-83A1-F6EECF244321}">
                <p14:modId xmlns:p14="http://schemas.microsoft.com/office/powerpoint/2010/main" val="195467422"/>
              </p:ext>
            </p:extLst>
          </p:nvPr>
        </p:nvGraphicFramePr>
        <p:xfrm>
          <a:off x="6205350" y="3275529"/>
          <a:ext cx="494440" cy="584866"/>
        </p:xfrm>
        <a:graphic>
          <a:graphicData uri="http://schemas.openxmlformats.org/presentationml/2006/ole">
            <mc:AlternateContent xmlns:mc="http://schemas.openxmlformats.org/markup-compatibility/2006">
              <mc:Choice xmlns:v="urn:schemas-microsoft-com:vml" Requires="v">
                <p:oleObj name="EcuaciÛn" r:id="rId5" imgW="215900" imgH="215900" progId="Equation.3">
                  <p:embed/>
                </p:oleObj>
              </mc:Choice>
              <mc:Fallback>
                <p:oleObj name="EcuaciÛn" r:id="rId5" imgW="215900" imgH="215900" progId="Equation.3">
                  <p:embed/>
                  <p:pic>
                    <p:nvPicPr>
                      <p:cNvPr id="21514" name="Objeto 15">
                        <a:extLst>
                          <a:ext uri="{FF2B5EF4-FFF2-40B4-BE49-F238E27FC236}">
                            <a16:creationId xmlns:a16="http://schemas.microsoft.com/office/drawing/2014/main" id="{D438CE12-B531-C049-8A32-3616C69413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350" y="3275529"/>
                        <a:ext cx="494440" cy="584866"/>
                      </a:xfrm>
                      <a:prstGeom prst="rect">
                        <a:avLst/>
                      </a:prstGeom>
                      <a:noFill/>
                      <a:ln>
                        <a:noFill/>
                      </a:ln>
                    </p:spPr>
                  </p:pic>
                </p:oleObj>
              </mc:Fallback>
            </mc:AlternateContent>
          </a:graphicData>
        </a:graphic>
      </p:graphicFrame>
      <p:graphicFrame>
        <p:nvGraphicFramePr>
          <p:cNvPr id="21515" name="Objeto 6">
            <a:extLst>
              <a:ext uri="{FF2B5EF4-FFF2-40B4-BE49-F238E27FC236}">
                <a16:creationId xmlns:a16="http://schemas.microsoft.com/office/drawing/2014/main" id="{DECF0FBA-F1DC-7745-BE7D-84A0D6097271}"/>
              </a:ext>
            </a:extLst>
          </p:cNvPr>
          <p:cNvGraphicFramePr>
            <a:graphicFrameLocks noChangeAspect="1"/>
          </p:cNvGraphicFramePr>
          <p:nvPr>
            <p:extLst>
              <p:ext uri="{D42A27DB-BD31-4B8C-83A1-F6EECF244321}">
                <p14:modId xmlns:p14="http://schemas.microsoft.com/office/powerpoint/2010/main" val="2561846857"/>
              </p:ext>
            </p:extLst>
          </p:nvPr>
        </p:nvGraphicFramePr>
        <p:xfrm>
          <a:off x="8701518" y="2962781"/>
          <a:ext cx="858931" cy="304271"/>
        </p:xfrm>
        <a:graphic>
          <a:graphicData uri="http://schemas.openxmlformats.org/presentationml/2006/ole">
            <mc:AlternateContent xmlns:mc="http://schemas.openxmlformats.org/markup-compatibility/2006">
              <mc:Choice xmlns:v="urn:schemas-microsoft-com:vml" Requires="v">
                <p:oleObj name="EcuaciÛn" r:id="rId7" imgW="419100" imgH="165100" progId="Equation.3">
                  <p:embed/>
                </p:oleObj>
              </mc:Choice>
              <mc:Fallback>
                <p:oleObj name="EcuaciÛn" r:id="rId7" imgW="419100" imgH="165100" progId="Equation.3">
                  <p:embed/>
                  <p:pic>
                    <p:nvPicPr>
                      <p:cNvPr id="21515" name="Objeto 6">
                        <a:extLst>
                          <a:ext uri="{FF2B5EF4-FFF2-40B4-BE49-F238E27FC236}">
                            <a16:creationId xmlns:a16="http://schemas.microsoft.com/office/drawing/2014/main" id="{DECF0FBA-F1DC-7745-BE7D-84A0D60972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1518" y="2962781"/>
                        <a:ext cx="858931" cy="304271"/>
                      </a:xfrm>
                      <a:prstGeom prst="rect">
                        <a:avLst/>
                      </a:prstGeom>
                      <a:noFill/>
                      <a:ln>
                        <a:noFill/>
                      </a:ln>
                    </p:spPr>
                  </p:pic>
                </p:oleObj>
              </mc:Fallback>
            </mc:AlternateContent>
          </a:graphicData>
        </a:graphic>
      </p:graphicFrame>
      <p:graphicFrame>
        <p:nvGraphicFramePr>
          <p:cNvPr id="21516" name="Objeto 7">
            <a:extLst>
              <a:ext uri="{FF2B5EF4-FFF2-40B4-BE49-F238E27FC236}">
                <a16:creationId xmlns:a16="http://schemas.microsoft.com/office/drawing/2014/main" id="{39D55185-BB6C-6C4A-A9EF-8535EDD387A4}"/>
              </a:ext>
            </a:extLst>
          </p:cNvPr>
          <p:cNvGraphicFramePr>
            <a:graphicFrameLocks noChangeAspect="1"/>
          </p:cNvGraphicFramePr>
          <p:nvPr>
            <p:extLst>
              <p:ext uri="{D42A27DB-BD31-4B8C-83A1-F6EECF244321}">
                <p14:modId xmlns:p14="http://schemas.microsoft.com/office/powerpoint/2010/main" val="1415060267"/>
              </p:ext>
            </p:extLst>
          </p:nvPr>
        </p:nvGraphicFramePr>
        <p:xfrm>
          <a:off x="8701518" y="3435317"/>
          <a:ext cx="2643353" cy="359736"/>
        </p:xfrm>
        <a:graphic>
          <a:graphicData uri="http://schemas.openxmlformats.org/presentationml/2006/ole">
            <mc:AlternateContent xmlns:mc="http://schemas.openxmlformats.org/markup-compatibility/2006">
              <mc:Choice xmlns:v="urn:schemas-microsoft-com:vml" Requires="v">
                <p:oleObj name="EcuaciÛn" r:id="rId9" imgW="1320800" imgH="215900" progId="Equation.3">
                  <p:embed/>
                </p:oleObj>
              </mc:Choice>
              <mc:Fallback>
                <p:oleObj name="EcuaciÛn" r:id="rId9" imgW="1320800" imgH="215900" progId="Equation.3">
                  <p:embed/>
                  <p:pic>
                    <p:nvPicPr>
                      <p:cNvPr id="21516" name="Objeto 7">
                        <a:extLst>
                          <a:ext uri="{FF2B5EF4-FFF2-40B4-BE49-F238E27FC236}">
                            <a16:creationId xmlns:a16="http://schemas.microsoft.com/office/drawing/2014/main" id="{39D55185-BB6C-6C4A-A9EF-8535EDD387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01518" y="3435317"/>
                        <a:ext cx="2643353" cy="35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8" name="Objeto 9">
            <a:extLst>
              <a:ext uri="{FF2B5EF4-FFF2-40B4-BE49-F238E27FC236}">
                <a16:creationId xmlns:a16="http://schemas.microsoft.com/office/drawing/2014/main" id="{7CA092EA-4EA6-5F4A-9AFF-8C8C0F9B0985}"/>
              </a:ext>
            </a:extLst>
          </p:cNvPr>
          <p:cNvGraphicFramePr>
            <a:graphicFrameLocks noChangeAspect="1"/>
          </p:cNvGraphicFramePr>
          <p:nvPr>
            <p:extLst>
              <p:ext uri="{D42A27DB-BD31-4B8C-83A1-F6EECF244321}">
                <p14:modId xmlns:p14="http://schemas.microsoft.com/office/powerpoint/2010/main" val="3378803013"/>
              </p:ext>
            </p:extLst>
          </p:nvPr>
        </p:nvGraphicFramePr>
        <p:xfrm>
          <a:off x="8477278" y="2753376"/>
          <a:ext cx="448483" cy="1236100"/>
        </p:xfrm>
        <a:graphic>
          <a:graphicData uri="http://schemas.openxmlformats.org/presentationml/2006/ole">
            <mc:AlternateContent xmlns:mc="http://schemas.openxmlformats.org/markup-compatibility/2006">
              <mc:Choice xmlns:v="urn:schemas-microsoft-com:vml" Requires="v">
                <p:oleObj name="EcuaciÛn" r:id="rId11" imgW="177800" imgH="241300" progId="Equation.3">
                  <p:embed/>
                </p:oleObj>
              </mc:Choice>
              <mc:Fallback>
                <p:oleObj name="EcuaciÛn" r:id="rId11" imgW="177800" imgH="241300" progId="Equation.3">
                  <p:embed/>
                  <p:pic>
                    <p:nvPicPr>
                      <p:cNvPr id="21518" name="Objeto 9">
                        <a:extLst>
                          <a:ext uri="{FF2B5EF4-FFF2-40B4-BE49-F238E27FC236}">
                            <a16:creationId xmlns:a16="http://schemas.microsoft.com/office/drawing/2014/main" id="{7CA092EA-4EA6-5F4A-9AFF-8C8C0F9B09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77278" y="2753376"/>
                        <a:ext cx="448483" cy="123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9" name="Flecha derecha 18">
            <a:extLst>
              <a:ext uri="{FF2B5EF4-FFF2-40B4-BE49-F238E27FC236}">
                <a16:creationId xmlns:a16="http://schemas.microsoft.com/office/drawing/2014/main" id="{19C7A6D4-42E8-6B49-862B-1273F7F764DF}"/>
              </a:ext>
            </a:extLst>
          </p:cNvPr>
          <p:cNvSpPr>
            <a:spLocks noChangeArrowheads="1"/>
          </p:cNvSpPr>
          <p:nvPr/>
        </p:nvSpPr>
        <p:spPr bwMode="auto">
          <a:xfrm flipV="1">
            <a:off x="2532785" y="3791838"/>
            <a:ext cx="1020576" cy="196509"/>
          </a:xfrm>
          <a:prstGeom prst="rightArrow">
            <a:avLst>
              <a:gd name="adj1" fmla="val 50000"/>
              <a:gd name="adj2" fmla="val 49940"/>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21522" name="Flecha derecha 23">
            <a:extLst>
              <a:ext uri="{FF2B5EF4-FFF2-40B4-BE49-F238E27FC236}">
                <a16:creationId xmlns:a16="http://schemas.microsoft.com/office/drawing/2014/main" id="{77027A9B-0F32-F942-AC54-27EA191298E8}"/>
              </a:ext>
            </a:extLst>
          </p:cNvPr>
          <p:cNvSpPr>
            <a:spLocks noChangeArrowheads="1"/>
          </p:cNvSpPr>
          <p:nvPr/>
        </p:nvSpPr>
        <p:spPr bwMode="auto">
          <a:xfrm rot="1723508">
            <a:off x="7219996" y="4129594"/>
            <a:ext cx="1050086" cy="208665"/>
          </a:xfrm>
          <a:prstGeom prst="rightArrow">
            <a:avLst>
              <a:gd name="adj1" fmla="val 50000"/>
              <a:gd name="adj2" fmla="val 49794"/>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21523" name="Flecha derecha 24">
            <a:extLst>
              <a:ext uri="{FF2B5EF4-FFF2-40B4-BE49-F238E27FC236}">
                <a16:creationId xmlns:a16="http://schemas.microsoft.com/office/drawing/2014/main" id="{80D4944C-26D2-184B-B8BB-985B2314E588}"/>
              </a:ext>
            </a:extLst>
          </p:cNvPr>
          <p:cNvSpPr>
            <a:spLocks noChangeArrowheads="1"/>
          </p:cNvSpPr>
          <p:nvPr/>
        </p:nvSpPr>
        <p:spPr bwMode="auto">
          <a:xfrm>
            <a:off x="5871024" y="3813695"/>
            <a:ext cx="1218668" cy="204433"/>
          </a:xfrm>
          <a:prstGeom prst="rightArrow">
            <a:avLst>
              <a:gd name="adj1" fmla="val 50000"/>
              <a:gd name="adj2" fmla="val 49898"/>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21524" name="Rectángulo 1">
            <a:extLst>
              <a:ext uri="{FF2B5EF4-FFF2-40B4-BE49-F238E27FC236}">
                <a16:creationId xmlns:a16="http://schemas.microsoft.com/office/drawing/2014/main" id="{805CDAC6-097C-544B-94BA-CACD27E8B59B}"/>
              </a:ext>
            </a:extLst>
          </p:cNvPr>
          <p:cNvSpPr>
            <a:spLocks noChangeArrowheads="1"/>
          </p:cNvSpPr>
          <p:nvPr/>
        </p:nvSpPr>
        <p:spPr bwMode="auto">
          <a:xfrm>
            <a:off x="189283" y="4066775"/>
            <a:ext cx="2019561" cy="64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799" b="1" dirty="0">
                <a:solidFill>
                  <a:srgbClr val="002060"/>
                </a:solidFill>
              </a:rPr>
              <a:t>relative beam energy spread</a:t>
            </a:r>
          </a:p>
        </p:txBody>
      </p:sp>
      <p:sp>
        <p:nvSpPr>
          <p:cNvPr id="21525" name="Rectángulo 21">
            <a:extLst>
              <a:ext uri="{FF2B5EF4-FFF2-40B4-BE49-F238E27FC236}">
                <a16:creationId xmlns:a16="http://schemas.microsoft.com/office/drawing/2014/main" id="{19340C3D-7927-124D-968B-26F6D8E955E7}"/>
              </a:ext>
            </a:extLst>
          </p:cNvPr>
          <p:cNvSpPr>
            <a:spLocks noChangeArrowheads="1"/>
          </p:cNvSpPr>
          <p:nvPr/>
        </p:nvSpPr>
        <p:spPr bwMode="auto">
          <a:xfrm>
            <a:off x="9560449" y="2904536"/>
            <a:ext cx="2148913" cy="3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399" dirty="0">
                <a:solidFill>
                  <a:srgbClr val="262699"/>
                </a:solidFill>
              </a:rPr>
              <a:t>bending radius</a:t>
            </a:r>
          </a:p>
        </p:txBody>
      </p:sp>
      <p:sp>
        <p:nvSpPr>
          <p:cNvPr id="21526" name="CuadroTexto 3">
            <a:extLst>
              <a:ext uri="{FF2B5EF4-FFF2-40B4-BE49-F238E27FC236}">
                <a16:creationId xmlns:a16="http://schemas.microsoft.com/office/drawing/2014/main" id="{FF69BC3A-4C19-4F46-90EB-A451EA93BB32}"/>
              </a:ext>
            </a:extLst>
          </p:cNvPr>
          <p:cNvSpPr txBox="1">
            <a:spLocks noChangeArrowheads="1"/>
          </p:cNvSpPr>
          <p:nvPr/>
        </p:nvSpPr>
        <p:spPr bwMode="auto">
          <a:xfrm>
            <a:off x="9078590" y="3651869"/>
            <a:ext cx="3552227" cy="82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fr-FR" sz="2396" dirty="0"/>
              <a:t> </a:t>
            </a:r>
            <a:r>
              <a:rPr lang="en-GB" altLang="fr-FR" sz="1399" dirty="0">
                <a:solidFill>
                  <a:srgbClr val="262699"/>
                </a:solidFill>
              </a:rPr>
              <a:t>longitudinal partition number</a:t>
            </a:r>
          </a:p>
          <a:p>
            <a:pPr eaLnBrk="1" hangingPunct="1"/>
            <a:endParaRPr lang="es-ES" altLang="fr-FR" sz="2396" dirty="0"/>
          </a:p>
        </p:txBody>
      </p:sp>
      <p:sp>
        <p:nvSpPr>
          <p:cNvPr id="25" name="Flecha derecha 23">
            <a:extLst>
              <a:ext uri="{FF2B5EF4-FFF2-40B4-BE49-F238E27FC236}">
                <a16:creationId xmlns:a16="http://schemas.microsoft.com/office/drawing/2014/main" id="{02D092BE-66E4-8B43-AC1D-C35F3980AAD8}"/>
              </a:ext>
            </a:extLst>
          </p:cNvPr>
          <p:cNvSpPr>
            <a:spLocks noChangeArrowheads="1"/>
          </p:cNvSpPr>
          <p:nvPr/>
        </p:nvSpPr>
        <p:spPr bwMode="auto">
          <a:xfrm rot="20530759">
            <a:off x="7194558" y="3482016"/>
            <a:ext cx="1054323" cy="252811"/>
          </a:xfrm>
          <a:prstGeom prst="rightArrow">
            <a:avLst>
              <a:gd name="adj1" fmla="val 50000"/>
              <a:gd name="adj2" fmla="val 49794"/>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3" name="Rectangle 2">
            <a:extLst>
              <a:ext uri="{FF2B5EF4-FFF2-40B4-BE49-F238E27FC236}">
                <a16:creationId xmlns:a16="http://schemas.microsoft.com/office/drawing/2014/main" id="{3DDE045B-6838-FC4B-83F6-B65757E7A4CF}"/>
              </a:ext>
            </a:extLst>
          </p:cNvPr>
          <p:cNvSpPr/>
          <p:nvPr/>
        </p:nvSpPr>
        <p:spPr>
          <a:xfrm>
            <a:off x="189283" y="927761"/>
            <a:ext cx="11444160" cy="1569115"/>
          </a:xfrm>
          <a:prstGeom prst="rect">
            <a:avLst/>
          </a:prstGeom>
        </p:spPr>
        <p:txBody>
          <a:bodyPr wrap="square">
            <a:spAutoFit/>
          </a:bodyPr>
          <a:lstStyle/>
          <a:p>
            <a:pPr algn="just" defTabSz="914033" hangingPunct="1">
              <a:spcBef>
                <a:spcPts val="1999"/>
              </a:spcBef>
              <a:buClr>
                <a:srgbClr val="2C7C9F">
                  <a:lumMod val="60000"/>
                  <a:lumOff val="40000"/>
                </a:srgbClr>
              </a:buClr>
              <a:buSzPct val="110000"/>
            </a:pPr>
            <a:r>
              <a:rPr lang="en-GB" sz="2399" b="1" kern="1200" dirty="0">
                <a:solidFill>
                  <a:srgbClr val="09213B">
                    <a:lumMod val="90000"/>
                    <a:lumOff val="10000"/>
                  </a:srgbClr>
                </a:solidFill>
                <a:latin typeface="Arial" panose="020B0604020202020204" pitchFamily="34" charset="0"/>
                <a:ea typeface="+mn-ea"/>
                <a:cs typeface="Arial" panose="020B0604020202020204" pitchFamily="34" charset="0"/>
              </a:rPr>
              <a:t>Reducing</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 the  </a:t>
            </a:r>
            <a:r>
              <a:rPr lang="en-GB" sz="2399" b="1" kern="1200" dirty="0">
                <a:solidFill>
                  <a:srgbClr val="09213B">
                    <a:lumMod val="90000"/>
                    <a:lumOff val="10000"/>
                  </a:srgbClr>
                </a:solidFill>
                <a:latin typeface="Arial" panose="020B0604020202020204" pitchFamily="34" charset="0"/>
                <a:ea typeface="+mn-ea"/>
                <a:cs typeface="Arial" panose="020B0604020202020204" pitchFamily="34" charset="0"/>
              </a:rPr>
              <a:t>spread of the centre-of mass (CM) energies</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 (</a:t>
            </a:r>
            <a:r>
              <a:rPr lang="en-GB" sz="2399" b="1" kern="1200" dirty="0" err="1">
                <a:solidFill>
                  <a:srgbClr val="09213B">
                    <a:lumMod val="90000"/>
                    <a:lumOff val="10000"/>
                  </a:srgbClr>
                </a:solidFill>
                <a:latin typeface="Symbol" pitchFamily="2" charset="2"/>
                <a:ea typeface="+mn-ea"/>
                <a:cs typeface="Arial" panose="020B0604020202020204" pitchFamily="34" charset="0"/>
              </a:rPr>
              <a:t>s</a:t>
            </a:r>
            <a:r>
              <a:rPr lang="en-GB" sz="2399" b="1" kern="1200" baseline="-25000" dirty="0" err="1">
                <a:solidFill>
                  <a:srgbClr val="09213B">
                    <a:lumMod val="90000"/>
                    <a:lumOff val="10000"/>
                  </a:srgbClr>
                </a:solidFill>
                <a:latin typeface="Symbol" pitchFamily="2" charset="2"/>
                <a:ea typeface="+mn-ea"/>
                <a:cs typeface="Arial" panose="020B0604020202020204" pitchFamily="34" charset="0"/>
              </a:rPr>
              <a:t>w</a:t>
            </a:r>
            <a:r>
              <a:rPr lang="en-GB" sz="2399" kern="1200" dirty="0">
                <a:solidFill>
                  <a:srgbClr val="09213B">
                    <a:lumMod val="90000"/>
                    <a:lumOff val="10000"/>
                  </a:srgbClr>
                </a:solidFill>
                <a:latin typeface="Symbol" pitchFamily="2" charset="2"/>
                <a:ea typeface="+mn-ea"/>
                <a:cs typeface="Arial" panose="020B0604020202020204" pitchFamily="34" charset="0"/>
              </a:rPr>
              <a:t>)</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 of colliding beams  is a way to </a:t>
            </a:r>
            <a:r>
              <a:rPr lang="en-GB" sz="2399" b="1" kern="1200" dirty="0">
                <a:solidFill>
                  <a:srgbClr val="09213B">
                    <a:lumMod val="90000"/>
                    <a:lumOff val="10000"/>
                  </a:srgbClr>
                </a:solidFill>
                <a:latin typeface="Arial" panose="020B0604020202020204" pitchFamily="34" charset="0"/>
                <a:ea typeface="+mn-ea"/>
                <a:cs typeface="Arial" panose="020B0604020202020204" pitchFamily="34" charset="0"/>
              </a:rPr>
              <a:t>increase</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 the </a:t>
            </a:r>
            <a:r>
              <a:rPr lang="en-GB" sz="2399" b="1" kern="1200" dirty="0">
                <a:solidFill>
                  <a:srgbClr val="09213B">
                    <a:lumMod val="90000"/>
                    <a:lumOff val="10000"/>
                  </a:srgbClr>
                </a:solidFill>
                <a:latin typeface="Arial" panose="020B0604020202020204" pitchFamily="34" charset="0"/>
                <a:ea typeface="+mn-ea"/>
                <a:cs typeface="Arial" panose="020B0604020202020204" pitchFamily="34" charset="0"/>
              </a:rPr>
              <a:t>collision energy resolution</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 that is of particular interest when operating the collider on a </a:t>
            </a:r>
            <a:r>
              <a:rPr lang="en-GB" sz="2399" b="1" kern="1200" dirty="0">
                <a:solidFill>
                  <a:srgbClr val="09213B">
                    <a:lumMod val="90000"/>
                    <a:lumOff val="10000"/>
                  </a:srgbClr>
                </a:solidFill>
                <a:latin typeface="Arial" panose="020B0604020202020204" pitchFamily="34" charset="0"/>
                <a:ea typeface="+mn-ea"/>
                <a:cs typeface="Arial" panose="020B0604020202020204" pitchFamily="34" charset="0"/>
              </a:rPr>
              <a:t>narrow particle resonance </a:t>
            </a:r>
            <a:r>
              <a:rPr lang="en-GB" sz="2399" kern="1200" dirty="0">
                <a:solidFill>
                  <a:srgbClr val="09213B">
                    <a:lumMod val="90000"/>
                    <a:lumOff val="10000"/>
                  </a:srgbClr>
                </a:solidFill>
                <a:latin typeface="Arial" panose="020B0604020202020204" pitchFamily="34" charset="0"/>
                <a:ea typeface="+mn-ea"/>
                <a:cs typeface="Arial" panose="020B0604020202020204" pitchFamily="34" charset="0"/>
              </a:rPr>
              <a:t>or at the threshold of its pair production. </a:t>
            </a:r>
          </a:p>
        </p:txBody>
      </p:sp>
      <p:pic>
        <p:nvPicPr>
          <p:cNvPr id="6" name="Picture 5">
            <a:extLst>
              <a:ext uri="{FF2B5EF4-FFF2-40B4-BE49-F238E27FC236}">
                <a16:creationId xmlns:a16="http://schemas.microsoft.com/office/drawing/2014/main" id="{AFD7C650-2932-A94D-9CF7-D13612AD6F33}"/>
              </a:ext>
            </a:extLst>
          </p:cNvPr>
          <p:cNvPicPr>
            <a:picLocks noChangeAspect="1"/>
          </p:cNvPicPr>
          <p:nvPr/>
        </p:nvPicPr>
        <p:blipFill>
          <a:blip r:embed="rId13"/>
          <a:stretch>
            <a:fillRect/>
          </a:stretch>
        </p:blipFill>
        <p:spPr>
          <a:xfrm>
            <a:off x="2171161" y="5734377"/>
            <a:ext cx="526805" cy="263648"/>
          </a:xfrm>
          <a:prstGeom prst="rect">
            <a:avLst/>
          </a:prstGeom>
        </p:spPr>
      </p:pic>
      <p:pic>
        <p:nvPicPr>
          <p:cNvPr id="27" name="Picture 26">
            <a:extLst>
              <a:ext uri="{FF2B5EF4-FFF2-40B4-BE49-F238E27FC236}">
                <a16:creationId xmlns:a16="http://schemas.microsoft.com/office/drawing/2014/main" id="{2FCB4DB1-267B-8A49-B0BF-9FD5B14D34D4}"/>
              </a:ext>
            </a:extLst>
          </p:cNvPr>
          <p:cNvPicPr>
            <a:picLocks noChangeAspect="1"/>
          </p:cNvPicPr>
          <p:nvPr/>
        </p:nvPicPr>
        <p:blipFill>
          <a:blip r:embed="rId14"/>
          <a:stretch>
            <a:fillRect/>
          </a:stretch>
        </p:blipFill>
        <p:spPr>
          <a:xfrm>
            <a:off x="403864" y="3623358"/>
            <a:ext cx="1899988" cy="380673"/>
          </a:xfrm>
          <a:prstGeom prst="rect">
            <a:avLst/>
          </a:prstGeom>
        </p:spPr>
      </p:pic>
      <p:pic>
        <p:nvPicPr>
          <p:cNvPr id="5" name="Picture 4">
            <a:extLst>
              <a:ext uri="{FF2B5EF4-FFF2-40B4-BE49-F238E27FC236}">
                <a16:creationId xmlns:a16="http://schemas.microsoft.com/office/drawing/2014/main" id="{80BC8612-86B2-364C-AAF7-1BD30FD983AA}"/>
              </a:ext>
            </a:extLst>
          </p:cNvPr>
          <p:cNvPicPr>
            <a:picLocks noChangeAspect="1"/>
          </p:cNvPicPr>
          <p:nvPr/>
        </p:nvPicPr>
        <p:blipFill>
          <a:blip r:embed="rId15"/>
          <a:stretch>
            <a:fillRect/>
          </a:stretch>
        </p:blipFill>
        <p:spPr>
          <a:xfrm>
            <a:off x="469697" y="4616543"/>
            <a:ext cx="3054736" cy="794729"/>
          </a:xfrm>
          <a:prstGeom prst="rect">
            <a:avLst/>
          </a:prstGeom>
        </p:spPr>
      </p:pic>
      <p:pic>
        <p:nvPicPr>
          <p:cNvPr id="28" name="Imagen 2">
            <a:extLst>
              <a:ext uri="{FF2B5EF4-FFF2-40B4-BE49-F238E27FC236}">
                <a16:creationId xmlns:a16="http://schemas.microsoft.com/office/drawing/2014/main" id="{F990BE5F-E70B-A040-A23F-1E8D493B1755}"/>
              </a:ext>
            </a:extLst>
          </p:cNvPr>
          <p:cNvPicPr>
            <a:picLocks noChangeAspect="1"/>
          </p:cNvPicPr>
          <p:nvPr/>
        </p:nvPicPr>
        <p:blipFill>
          <a:blip r:embed="rId16">
            <a:alphaModFix amt="5000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899639" y="4439578"/>
            <a:ext cx="3073572" cy="1762520"/>
          </a:xfrm>
          <a:prstGeom prst="rect">
            <a:avLst/>
          </a:prstGeom>
          <a:blipFill rotWithShape="1">
            <a:blip r:embed="rId17"/>
            <a:tile tx="0" ty="0" sx="100000" sy="100000" flip="none" algn="tl"/>
          </a:blipFill>
          <a:ln>
            <a:noFill/>
          </a:ln>
          <a:effectLst>
            <a:glow rad="101600">
              <a:schemeClr val="accent2">
                <a:lumMod val="20000"/>
                <a:lumOff val="80000"/>
                <a:alpha val="82000"/>
              </a:schemeClr>
            </a:glow>
          </a:effectLst>
        </p:spPr>
      </p:pic>
      <p:sp>
        <p:nvSpPr>
          <p:cNvPr id="21517" name="CuadroTexto 8">
            <a:extLst>
              <a:ext uri="{FF2B5EF4-FFF2-40B4-BE49-F238E27FC236}">
                <a16:creationId xmlns:a16="http://schemas.microsoft.com/office/drawing/2014/main" id="{47CBA0C2-91D4-9345-AEDF-55C44F3FB27B}"/>
              </a:ext>
            </a:extLst>
          </p:cNvPr>
          <p:cNvSpPr txBox="1">
            <a:spLocks noChangeArrowheads="1"/>
          </p:cNvSpPr>
          <p:nvPr/>
        </p:nvSpPr>
        <p:spPr bwMode="auto">
          <a:xfrm rot="19915194">
            <a:off x="9148081" y="4987497"/>
            <a:ext cx="2831842" cy="399522"/>
          </a:xfrm>
          <a:prstGeom prst="rect">
            <a:avLst/>
          </a:prstGeom>
          <a:solidFill>
            <a:schemeClr val="bg1">
              <a:lumMod val="95000"/>
            </a:schemeClr>
          </a:solidFill>
          <a:ln>
            <a:noFill/>
          </a:ln>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fr-FR" sz="1996" b="1" dirty="0" err="1">
                <a:solidFill>
                  <a:srgbClr val="C00000"/>
                </a:solidFill>
              </a:rPr>
              <a:t>Monochromatization</a:t>
            </a:r>
            <a:r>
              <a:rPr lang="es-ES" altLang="fr-FR" sz="1996" b="1" dirty="0">
                <a:solidFill>
                  <a:srgbClr val="C00000"/>
                </a:solidFill>
              </a:rPr>
              <a:t> </a:t>
            </a:r>
            <a:endParaRPr lang="es-ES" altLang="fr-FR" sz="1996" dirty="0">
              <a:solidFill>
                <a:srgbClr val="C00000"/>
              </a:solidFill>
            </a:endParaRPr>
          </a:p>
        </p:txBody>
      </p:sp>
      <p:sp>
        <p:nvSpPr>
          <p:cNvPr id="4" name="Rectángulo 1">
            <a:extLst>
              <a:ext uri="{FF2B5EF4-FFF2-40B4-BE49-F238E27FC236}">
                <a16:creationId xmlns:a16="http://schemas.microsoft.com/office/drawing/2014/main" id="{60A86D15-16DA-22D2-E4B5-7B33B4EC9BFA}"/>
              </a:ext>
            </a:extLst>
          </p:cNvPr>
          <p:cNvSpPr>
            <a:spLocks noChangeArrowheads="1"/>
          </p:cNvSpPr>
          <p:nvPr/>
        </p:nvSpPr>
        <p:spPr bwMode="auto">
          <a:xfrm>
            <a:off x="3825023" y="4668405"/>
            <a:ext cx="2149336" cy="13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399" dirty="0">
                <a:solidFill>
                  <a:srgbClr val="262699"/>
                </a:solidFill>
                <a:latin typeface="Times New Roman" panose="02020603050405020304" pitchFamily="18" charset="0"/>
                <a:cs typeface="Times New Roman" panose="02020603050405020304" pitchFamily="18" charset="0"/>
              </a:rPr>
              <a:t>Relative energy spread is  </a:t>
            </a:r>
            <a:r>
              <a:rPr lang="en-GB" altLang="fr-FR" sz="1399" b="1" dirty="0">
                <a:solidFill>
                  <a:srgbClr val="262699"/>
                </a:solidFill>
                <a:latin typeface="Times New Roman" panose="02020603050405020304" pitchFamily="18" charset="0"/>
                <a:cs typeface="Times New Roman" panose="02020603050405020304" pitchFamily="18" charset="0"/>
              </a:rPr>
              <a:t>mainly</a:t>
            </a:r>
            <a:r>
              <a:rPr lang="en-GB" altLang="fr-FR" sz="1399" dirty="0">
                <a:solidFill>
                  <a:srgbClr val="262699"/>
                </a:solidFill>
                <a:latin typeface="Times New Roman" panose="02020603050405020304" pitchFamily="18" charset="0"/>
                <a:cs typeface="Times New Roman" panose="02020603050405020304" pitchFamily="18" charset="0"/>
              </a:rPr>
              <a:t> due to Synchrotron Radiation (</a:t>
            </a:r>
            <a:r>
              <a:rPr lang="en-GB" altLang="fr-FR" sz="1399" b="1" dirty="0">
                <a:solidFill>
                  <a:srgbClr val="262699"/>
                </a:solidFill>
                <a:latin typeface="Times New Roman" panose="02020603050405020304" pitchFamily="18" charset="0"/>
                <a:cs typeface="Times New Roman" panose="02020603050405020304" pitchFamily="18" charset="0"/>
              </a:rPr>
              <a:t>SR</a:t>
            </a:r>
            <a:r>
              <a:rPr lang="en-GB" altLang="fr-FR" sz="1399" dirty="0">
                <a:solidFill>
                  <a:srgbClr val="262699"/>
                </a:solidFill>
                <a:latin typeface="Times New Roman" panose="02020603050405020304" pitchFamily="18" charset="0"/>
                <a:cs typeface="Times New Roman" panose="02020603050405020304" pitchFamily="18" charset="0"/>
              </a:rPr>
              <a:t>) emitted when a ultra-relativistic particle passes trough a bending magnet </a:t>
            </a:r>
            <a:r>
              <a:rPr lang="en-GB" altLang="fr-FR" sz="1399" dirty="0">
                <a:solidFill>
                  <a:srgbClr val="262699"/>
                </a:solidFill>
              </a:rPr>
              <a:t>(</a:t>
            </a:r>
            <a:r>
              <a:rPr lang="en-GB" altLang="fr-FR" sz="1399" dirty="0">
                <a:solidFill>
                  <a:srgbClr val="262699"/>
                </a:solidFill>
                <a:latin typeface="Symbol" pitchFamily="2" charset="2"/>
              </a:rPr>
              <a:t>r</a:t>
            </a:r>
            <a:r>
              <a:rPr lang="en-GB" altLang="fr-FR" sz="1399" dirty="0">
                <a:solidFill>
                  <a:srgbClr val="262699"/>
                </a:solidFill>
                <a:cs typeface="Arial" panose="020B0604020202020204" pitchFamily="34" charset="0"/>
              </a:rPr>
              <a:t>)</a:t>
            </a:r>
            <a:endParaRPr lang="en-GB" altLang="fr-FR" sz="1399" dirty="0">
              <a:solidFill>
                <a:srgbClr val="262699"/>
              </a:solidFill>
              <a:latin typeface="Symbol" pitchFamily="2" charset="2"/>
            </a:endParaRPr>
          </a:p>
        </p:txBody>
      </p:sp>
      <p:sp>
        <p:nvSpPr>
          <p:cNvPr id="7" name="Rectángulo 1">
            <a:extLst>
              <a:ext uri="{FF2B5EF4-FFF2-40B4-BE49-F238E27FC236}">
                <a16:creationId xmlns:a16="http://schemas.microsoft.com/office/drawing/2014/main" id="{950F3698-985D-88EA-F042-D135B70CA59C}"/>
              </a:ext>
            </a:extLst>
          </p:cNvPr>
          <p:cNvSpPr>
            <a:spLocks noChangeArrowheads="1"/>
          </p:cNvSpPr>
          <p:nvPr/>
        </p:nvSpPr>
        <p:spPr bwMode="auto">
          <a:xfrm>
            <a:off x="1660872" y="2972209"/>
            <a:ext cx="1394220" cy="3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399" dirty="0">
                <a:solidFill>
                  <a:srgbClr val="262699"/>
                </a:solidFill>
              </a:rPr>
              <a:t>beam energy</a:t>
            </a:r>
          </a:p>
        </p:txBody>
      </p:sp>
      <p:cxnSp>
        <p:nvCxnSpPr>
          <p:cNvPr id="9" name="Straight Arrow Connector 8">
            <a:extLst>
              <a:ext uri="{FF2B5EF4-FFF2-40B4-BE49-F238E27FC236}">
                <a16:creationId xmlns:a16="http://schemas.microsoft.com/office/drawing/2014/main" id="{FB0AA4CB-A87A-F6D1-802A-DAC2D8D997C7}"/>
              </a:ext>
            </a:extLst>
          </p:cNvPr>
          <p:cNvCxnSpPr>
            <a:cxnSpLocks/>
          </p:cNvCxnSpPr>
          <p:nvPr/>
        </p:nvCxnSpPr>
        <p:spPr>
          <a:xfrm flipH="1">
            <a:off x="1887759" y="3267030"/>
            <a:ext cx="259000" cy="3563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12A2AD6-41B3-FE89-9992-49D935613C99}"/>
              </a:ext>
            </a:extLst>
          </p:cNvPr>
          <p:cNvSpPr txBox="1"/>
          <p:nvPr/>
        </p:nvSpPr>
        <p:spPr>
          <a:xfrm>
            <a:off x="3935267" y="2708986"/>
            <a:ext cx="3154425" cy="369204"/>
          </a:xfrm>
          <a:prstGeom prst="rect">
            <a:avLst/>
          </a:prstGeom>
          <a:noFill/>
        </p:spPr>
        <p:txBody>
          <a:bodyPr wrap="square">
            <a:spAutoFit/>
          </a:bodyPr>
          <a:lstStyle/>
          <a:p>
            <a:r>
              <a:rPr lang="en-GB" sz="1799" b="1" kern="1200" dirty="0">
                <a:solidFill>
                  <a:srgbClr val="C00000"/>
                </a:solidFill>
                <a:latin typeface="Arial" panose="020B0604020202020204" pitchFamily="34" charset="0"/>
                <a:ea typeface="+mn-ea"/>
                <a:cs typeface="Arial" panose="020B0604020202020204" pitchFamily="34" charset="0"/>
              </a:rPr>
              <a:t>spread of the CM energies</a:t>
            </a:r>
            <a:r>
              <a:rPr lang="en-GB" sz="1799" kern="1200" dirty="0">
                <a:solidFill>
                  <a:srgbClr val="C00000"/>
                </a:solidFill>
                <a:latin typeface="Arial" panose="020B0604020202020204" pitchFamily="34" charset="0"/>
                <a:ea typeface="+mn-ea"/>
                <a:cs typeface="Arial" panose="020B0604020202020204" pitchFamily="34" charset="0"/>
              </a:rPr>
              <a:t> </a:t>
            </a:r>
            <a:endParaRPr lang="en-US" sz="1799" dirty="0">
              <a:solidFill>
                <a:srgbClr val="C00000"/>
              </a:solidFill>
            </a:endParaRPr>
          </a:p>
        </p:txBody>
      </p:sp>
      <p:cxnSp>
        <p:nvCxnSpPr>
          <p:cNvPr id="8" name="Straight Arrow Connector 7">
            <a:extLst>
              <a:ext uri="{FF2B5EF4-FFF2-40B4-BE49-F238E27FC236}">
                <a16:creationId xmlns:a16="http://schemas.microsoft.com/office/drawing/2014/main" id="{8DC327D7-50F5-D5F0-420A-44CC790CDD6E}"/>
              </a:ext>
            </a:extLst>
          </p:cNvPr>
          <p:cNvCxnSpPr>
            <a:cxnSpLocks/>
          </p:cNvCxnSpPr>
          <p:nvPr/>
        </p:nvCxnSpPr>
        <p:spPr>
          <a:xfrm flipH="1">
            <a:off x="1909850" y="4041384"/>
            <a:ext cx="259000" cy="3563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D5B93E5-9718-9481-01AB-746C3CE0CF8E}"/>
              </a:ext>
            </a:extLst>
          </p:cNvPr>
          <p:cNvCxnSpPr>
            <a:cxnSpLocks/>
          </p:cNvCxnSpPr>
          <p:nvPr/>
        </p:nvCxnSpPr>
        <p:spPr>
          <a:xfrm flipH="1">
            <a:off x="2580110" y="5372173"/>
            <a:ext cx="330356" cy="3181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ángulo 1">
            <a:extLst>
              <a:ext uri="{FF2B5EF4-FFF2-40B4-BE49-F238E27FC236}">
                <a16:creationId xmlns:a16="http://schemas.microsoft.com/office/drawing/2014/main" id="{4365F2FE-1F7F-4548-CD26-7624ADB59457}"/>
              </a:ext>
            </a:extLst>
          </p:cNvPr>
          <p:cNvSpPr>
            <a:spLocks noChangeArrowheads="1"/>
          </p:cNvSpPr>
          <p:nvPr/>
        </p:nvSpPr>
        <p:spPr bwMode="auto">
          <a:xfrm rot="20221740">
            <a:off x="7041087" y="3203193"/>
            <a:ext cx="1394220" cy="3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399" dirty="0">
                <a:solidFill>
                  <a:srgbClr val="262699"/>
                </a:solidFill>
              </a:rPr>
              <a:t>usual way</a:t>
            </a:r>
          </a:p>
        </p:txBody>
      </p:sp>
      <p:sp>
        <p:nvSpPr>
          <p:cNvPr id="12" name="Rectángulo 1">
            <a:extLst>
              <a:ext uri="{FF2B5EF4-FFF2-40B4-BE49-F238E27FC236}">
                <a16:creationId xmlns:a16="http://schemas.microsoft.com/office/drawing/2014/main" id="{EE7F7217-7D6E-CA3E-87B1-21BBF2F485E8}"/>
              </a:ext>
            </a:extLst>
          </p:cNvPr>
          <p:cNvSpPr>
            <a:spLocks noChangeArrowheads="1"/>
          </p:cNvSpPr>
          <p:nvPr/>
        </p:nvSpPr>
        <p:spPr bwMode="auto">
          <a:xfrm rot="1889991">
            <a:off x="6952576" y="4315785"/>
            <a:ext cx="1394220" cy="3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399" dirty="0">
                <a:solidFill>
                  <a:srgbClr val="C00000"/>
                </a:solidFill>
              </a:rPr>
              <a:t>alternative way</a:t>
            </a:r>
          </a:p>
        </p:txBody>
      </p:sp>
      <p:sp>
        <p:nvSpPr>
          <p:cNvPr id="17" name="TextBox 16">
            <a:extLst>
              <a:ext uri="{FF2B5EF4-FFF2-40B4-BE49-F238E27FC236}">
                <a16:creationId xmlns:a16="http://schemas.microsoft.com/office/drawing/2014/main" id="{1E340D9A-90FD-6C3C-683B-2B550380DF33}"/>
              </a:ext>
            </a:extLst>
          </p:cNvPr>
          <p:cNvSpPr txBox="1"/>
          <p:nvPr/>
        </p:nvSpPr>
        <p:spPr>
          <a:xfrm>
            <a:off x="6437271" y="4887234"/>
            <a:ext cx="2357904" cy="1384513"/>
          </a:xfrm>
          <a:prstGeom prst="rect">
            <a:avLst/>
          </a:prstGeom>
          <a:noFill/>
        </p:spPr>
        <p:txBody>
          <a:bodyPr wrap="square">
            <a:spAutoFit/>
          </a:bodyPr>
          <a:lstStyle/>
          <a:p>
            <a:r>
              <a:rPr lang="en-GB" sz="1399" b="1" dirty="0" err="1">
                <a:solidFill>
                  <a:srgbClr val="C00000"/>
                </a:solidFill>
                <a:latin typeface="Times New Roman" panose="02020603050405020304" pitchFamily="18" charset="0"/>
                <a:ea typeface="Times New Roman" panose="02020603050405020304" pitchFamily="18" charset="0"/>
              </a:rPr>
              <a:t>Monochromatization</a:t>
            </a:r>
            <a:r>
              <a:rPr lang="en-GB" sz="1399" dirty="0">
                <a:solidFill>
                  <a:srgbClr val="C00000"/>
                </a:solidFill>
                <a:latin typeface="Times New Roman" panose="02020603050405020304" pitchFamily="18" charset="0"/>
                <a:ea typeface="Times New Roman" panose="02020603050405020304" pitchFamily="18" charset="0"/>
              </a:rPr>
              <a:t> consists in reducing the spread of the CM energies, </a:t>
            </a:r>
            <a:r>
              <a:rPr lang="en-GB" sz="1399" b="1" dirty="0">
                <a:solidFill>
                  <a:srgbClr val="C00000"/>
                </a:solidFill>
                <a:latin typeface="Times New Roman" panose="02020603050405020304" pitchFamily="18" charset="0"/>
                <a:ea typeface="Times New Roman" panose="02020603050405020304" pitchFamily="18" charset="0"/>
              </a:rPr>
              <a:t>without</a:t>
            </a:r>
            <a:r>
              <a:rPr lang="en-GB" sz="1399" dirty="0">
                <a:solidFill>
                  <a:srgbClr val="C00000"/>
                </a:solidFill>
                <a:latin typeface="Times New Roman" panose="02020603050405020304" pitchFamily="18" charset="0"/>
                <a:ea typeface="Times New Roman" panose="02020603050405020304" pitchFamily="18" charset="0"/>
              </a:rPr>
              <a:t> necessarily </a:t>
            </a:r>
            <a:r>
              <a:rPr lang="en-GB" sz="1399" b="1" dirty="0">
                <a:solidFill>
                  <a:srgbClr val="C00000"/>
                </a:solidFill>
                <a:latin typeface="Times New Roman" panose="02020603050405020304" pitchFamily="18" charset="0"/>
                <a:ea typeface="Times New Roman" panose="02020603050405020304" pitchFamily="18" charset="0"/>
              </a:rPr>
              <a:t>reducing</a:t>
            </a:r>
            <a:r>
              <a:rPr lang="en-GB" sz="1399" dirty="0">
                <a:solidFill>
                  <a:srgbClr val="C00000"/>
                </a:solidFill>
                <a:latin typeface="Times New Roman" panose="02020603050405020304" pitchFamily="18" charset="0"/>
                <a:ea typeface="Times New Roman" panose="02020603050405020304" pitchFamily="18" charset="0"/>
              </a:rPr>
              <a:t> the inherent </a:t>
            </a:r>
            <a:r>
              <a:rPr lang="en-GB" sz="1399" b="1" dirty="0">
                <a:solidFill>
                  <a:srgbClr val="C00000"/>
                </a:solidFill>
                <a:latin typeface="Times New Roman" panose="02020603050405020304" pitchFamily="18" charset="0"/>
                <a:ea typeface="Times New Roman" panose="02020603050405020304" pitchFamily="18" charset="0"/>
              </a:rPr>
              <a:t>energy spread </a:t>
            </a:r>
            <a:r>
              <a:rPr lang="en-GB" sz="1399" dirty="0">
                <a:solidFill>
                  <a:srgbClr val="C00000"/>
                </a:solidFill>
                <a:latin typeface="Times New Roman" panose="02020603050405020304" pitchFamily="18" charset="0"/>
                <a:ea typeface="Times New Roman" panose="02020603050405020304" pitchFamily="18" charset="0"/>
              </a:rPr>
              <a:t>of the two individual beams</a:t>
            </a:r>
            <a:endParaRPr lang="en-US" sz="1399" dirty="0">
              <a:solidFill>
                <a:srgbClr val="C00000"/>
              </a:solidFill>
            </a:endParaRPr>
          </a:p>
        </p:txBody>
      </p:sp>
      <p:sp>
        <p:nvSpPr>
          <p:cNvPr id="18" name="TextBox 17">
            <a:extLst>
              <a:ext uri="{FF2B5EF4-FFF2-40B4-BE49-F238E27FC236}">
                <a16:creationId xmlns:a16="http://schemas.microsoft.com/office/drawing/2014/main" id="{81DF11C6-D492-FF92-F87A-EA2A98AEA406}"/>
              </a:ext>
            </a:extLst>
          </p:cNvPr>
          <p:cNvSpPr txBox="1"/>
          <p:nvPr/>
        </p:nvSpPr>
        <p:spPr>
          <a:xfrm>
            <a:off x="5938066" y="3444490"/>
            <a:ext cx="455008" cy="369204"/>
          </a:xfrm>
          <a:prstGeom prst="rect">
            <a:avLst/>
          </a:prstGeom>
          <a:noFill/>
        </p:spPr>
        <p:txBody>
          <a:bodyPr wrap="square" rtlCol="0">
            <a:spAutoFit/>
          </a:bodyPr>
          <a:lstStyle/>
          <a:p>
            <a:r>
              <a:rPr lang="en-US" sz="1799" dirty="0"/>
              <a:t>⇊</a:t>
            </a:r>
          </a:p>
        </p:txBody>
      </p:sp>
      <p:sp>
        <p:nvSpPr>
          <p:cNvPr id="15" name="TextBox 14">
            <a:extLst>
              <a:ext uri="{FF2B5EF4-FFF2-40B4-BE49-F238E27FC236}">
                <a16:creationId xmlns:a16="http://schemas.microsoft.com/office/drawing/2014/main" id="{F8E58C61-E5DB-1F3C-6C7D-AAA1A0EE9FB4}"/>
              </a:ext>
            </a:extLst>
          </p:cNvPr>
          <p:cNvSpPr txBox="1"/>
          <p:nvPr/>
        </p:nvSpPr>
        <p:spPr>
          <a:xfrm>
            <a:off x="6799682" y="2430140"/>
            <a:ext cx="242037" cy="368819"/>
          </a:xfrm>
          <a:prstGeom prst="rect">
            <a:avLst/>
          </a:prstGeom>
          <a:noFill/>
        </p:spPr>
        <p:txBody>
          <a:bodyPr wrap="none" rtlCol="0">
            <a:spAutoFit/>
          </a:bodyPr>
          <a:lstStyle/>
          <a:p>
            <a:r>
              <a:rPr lang="en-US" sz="1797" dirty="0"/>
              <a:t> </a:t>
            </a:r>
          </a:p>
        </p:txBody>
      </p:sp>
      <p:sp>
        <p:nvSpPr>
          <p:cNvPr id="19" name="Rectangle 11">
            <a:extLst>
              <a:ext uri="{FF2B5EF4-FFF2-40B4-BE49-F238E27FC236}">
                <a16:creationId xmlns:a16="http://schemas.microsoft.com/office/drawing/2014/main" id="{B2B773CD-1215-7E78-07D8-D2F15B76C665}"/>
              </a:ext>
            </a:extLst>
          </p:cNvPr>
          <p:cNvSpPr/>
          <p:nvPr/>
        </p:nvSpPr>
        <p:spPr>
          <a:xfrm>
            <a:off x="3036858" y="200556"/>
            <a:ext cx="6479659" cy="553357"/>
          </a:xfrm>
          <a:prstGeom prst="rect">
            <a:avLst/>
          </a:prstGeom>
        </p:spPr>
        <p:txBody>
          <a:bodyPr wrap="none">
            <a:spAutoFit/>
          </a:bodyPr>
          <a:lstStyle/>
          <a:p>
            <a:pPr lvl="0" algn="ctr"/>
            <a:r>
              <a:rPr lang="en-GB" sz="2996" b="1" kern="1200" dirty="0">
                <a:solidFill>
                  <a:srgbClr val="2C7C9F"/>
                </a:solidFill>
                <a:latin typeface="Arial" charset="0"/>
                <a:ea typeface="ＭＳ Ｐゴシック" charset="0"/>
                <a:cs typeface="Arial" panose="020B0604020202020204" pitchFamily="34" charset="0"/>
              </a:rPr>
              <a:t>CM Energy Resolution in Colliders</a:t>
            </a:r>
            <a:endParaRPr lang="fr-FR" sz="2996" dirty="0"/>
          </a:p>
        </p:txBody>
      </p:sp>
    </p:spTree>
    <p:extLst>
      <p:ext uri="{BB962C8B-B14F-4D97-AF65-F5344CB8AC3E}">
        <p14:creationId xmlns:p14="http://schemas.microsoft.com/office/powerpoint/2010/main" val="56754604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30</a:t>
            </a:fld>
            <a:endParaRPr lang="zh-CN" altLang="en-US"/>
          </a:p>
        </p:txBody>
      </p:sp>
      <p:sp>
        <p:nvSpPr>
          <p:cNvPr id="2" name="内容占位符 2">
            <a:extLst>
              <a:ext uri="{FF2B5EF4-FFF2-40B4-BE49-F238E27FC236}">
                <a16:creationId xmlns:a16="http://schemas.microsoft.com/office/drawing/2014/main" id="{1930E2EC-80E8-5961-733A-5A960A623617}"/>
              </a:ext>
            </a:extLst>
          </p:cNvPr>
          <p:cNvSpPr txBox="1">
            <a:spLocks/>
          </p:cNvSpPr>
          <p:nvPr/>
        </p:nvSpPr>
        <p:spPr>
          <a:xfrm>
            <a:off x="568208" y="914235"/>
            <a:ext cx="11136034" cy="2321769"/>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Global Chromaticity Correction</a:t>
            </a:r>
          </a:p>
          <a:p>
            <a:pPr marL="0" indent="0" algn="just">
              <a:spcBef>
                <a:spcPts val="599"/>
              </a:spcBef>
              <a:buNone/>
            </a:pPr>
            <a:r>
              <a:rPr lang="en-US" altLang="zh-CN" sz="1598" dirty="0"/>
              <a:t>With the matched strength of the SY1 and the strength of SY2 calculated by the formula, the global chromaticity correction is done by matching the strength of all the </a:t>
            </a:r>
            <a:r>
              <a:rPr lang="en-US" altLang="zh-CN" sz="1598" dirty="0" err="1"/>
              <a:t>sextupoles</a:t>
            </a:r>
            <a:r>
              <a:rPr lang="en-US" altLang="zh-CN" sz="1598" dirty="0"/>
              <a:t> in the arc.</a:t>
            </a:r>
          </a:p>
          <a:p>
            <a:pPr marL="0" indent="0" algn="just">
              <a:spcBef>
                <a:spcPts val="599"/>
              </a:spcBef>
              <a:buNone/>
            </a:pPr>
            <a:r>
              <a:rPr lang="en-US" altLang="zh-CN" sz="1598" dirty="0"/>
              <a:t>There are two kinds of </a:t>
            </a:r>
            <a:r>
              <a:rPr lang="en-US" altLang="zh-CN" sz="1598" dirty="0" err="1"/>
              <a:t>sextupoles</a:t>
            </a:r>
            <a:r>
              <a:rPr lang="en-US" altLang="zh-CN" sz="1598" dirty="0"/>
              <a:t> in the arc, focus </a:t>
            </a:r>
            <a:r>
              <a:rPr lang="en-US" altLang="zh-CN" sz="1598" dirty="0" err="1"/>
              <a:t>sextupoles</a:t>
            </a:r>
            <a:r>
              <a:rPr lang="en-US" altLang="zh-CN" sz="1598" dirty="0"/>
              <a:t> and defocus </a:t>
            </a:r>
            <a:r>
              <a:rPr lang="en-US" altLang="zh-CN" sz="1598" dirty="0" err="1"/>
              <a:t>sextupoles</a:t>
            </a:r>
            <a:r>
              <a:rPr lang="en-US" altLang="zh-CN" sz="1598" dirty="0"/>
              <a:t>. The strength of all the focus </a:t>
            </a:r>
            <a:r>
              <a:rPr lang="en-US" altLang="zh-CN" sz="1598" dirty="0" err="1"/>
              <a:t>sextupoles</a:t>
            </a:r>
            <a:r>
              <a:rPr lang="en-US" altLang="zh-CN" sz="1598" dirty="0"/>
              <a:t> is multiplied by the coefficient </a:t>
            </a:r>
            <a:r>
              <a:rPr lang="en-US" altLang="zh-CN" sz="1598" dirty="0" err="1"/>
              <a:t>kn_sf</a:t>
            </a:r>
            <a:r>
              <a:rPr lang="en-US" altLang="zh-CN" sz="1598" dirty="0"/>
              <a:t>, while the strength of all the defocus </a:t>
            </a:r>
            <a:r>
              <a:rPr lang="en-US" altLang="zh-CN" sz="1598" dirty="0" err="1"/>
              <a:t>sextupoles</a:t>
            </a:r>
            <a:r>
              <a:rPr lang="en-US" altLang="zh-CN" sz="1598" dirty="0"/>
              <a:t> is multiplied by the coefficient </a:t>
            </a:r>
            <a:r>
              <a:rPr lang="en-US" altLang="zh-CN" sz="1598" dirty="0" err="1"/>
              <a:t>kn_sd</a:t>
            </a:r>
            <a:r>
              <a:rPr lang="en-US" altLang="zh-CN" sz="1598" dirty="0"/>
              <a:t>.</a:t>
            </a:r>
          </a:p>
          <a:p>
            <a:pPr marL="0" indent="0" algn="just">
              <a:spcBef>
                <a:spcPts val="599"/>
              </a:spcBef>
              <a:buNone/>
            </a:pPr>
            <a:r>
              <a:rPr lang="en-US" altLang="zh-CN" sz="1598" dirty="0"/>
              <a:t>The horizontal chromaticity (DQ1) and vertical chromaticity (DQ2) are matched to 5 with the two coefficient, because positive chromaticity is benefit for the beam stability. </a:t>
            </a:r>
          </a:p>
        </p:txBody>
      </p:sp>
      <p:sp>
        <p:nvSpPr>
          <p:cNvPr id="3" name="内容占位符 2">
            <a:extLst>
              <a:ext uri="{FF2B5EF4-FFF2-40B4-BE49-F238E27FC236}">
                <a16:creationId xmlns:a16="http://schemas.microsoft.com/office/drawing/2014/main" id="{551752E1-6A05-E79A-70D7-0199954D3A65}"/>
              </a:ext>
            </a:extLst>
          </p:cNvPr>
          <p:cNvSpPr txBox="1">
            <a:spLocks/>
          </p:cNvSpPr>
          <p:nvPr/>
        </p:nvSpPr>
        <p:spPr>
          <a:xfrm>
            <a:off x="568208" y="3380545"/>
            <a:ext cx="11136034" cy="1393362"/>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Tune Correction</a:t>
            </a:r>
          </a:p>
          <a:p>
            <a:pPr marL="0" indent="0" algn="just">
              <a:spcBef>
                <a:spcPts val="599"/>
              </a:spcBef>
              <a:buNone/>
            </a:pPr>
            <a:r>
              <a:rPr lang="en-US" altLang="zh-CN" sz="1598" dirty="0"/>
              <a:t>By varying the strength of quadrupoles around the RF cavities in the arc, the horizontal tune Q1 and vertical tune Q2 are matched to be same with the standard mode while keeping the beam parameters at the IRs.</a:t>
            </a:r>
          </a:p>
        </p:txBody>
      </p:sp>
      <p:sp>
        <p:nvSpPr>
          <p:cNvPr id="4" name="内容占位符 2">
            <a:extLst>
              <a:ext uri="{FF2B5EF4-FFF2-40B4-BE49-F238E27FC236}">
                <a16:creationId xmlns:a16="http://schemas.microsoft.com/office/drawing/2014/main" id="{DEA85E78-A451-CA83-93FE-576F3C9BAF06}"/>
              </a:ext>
            </a:extLst>
          </p:cNvPr>
          <p:cNvSpPr txBox="1">
            <a:spLocks/>
          </p:cNvSpPr>
          <p:nvPr/>
        </p:nvSpPr>
        <p:spPr>
          <a:xfrm>
            <a:off x="568208" y="4517210"/>
            <a:ext cx="11136034" cy="1393362"/>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Emittance Check</a:t>
            </a:r>
          </a:p>
          <a:p>
            <a:pPr marL="0" indent="0" algn="just">
              <a:spcBef>
                <a:spcPts val="599"/>
              </a:spcBef>
              <a:buNone/>
            </a:pPr>
            <a:r>
              <a:rPr lang="en-US" altLang="zh-CN" sz="1598" dirty="0"/>
              <a:t>Switching on the RF cavities and considering the energy loss due to synchrotron radiation, the longitudinal energy difference (</a:t>
            </a:r>
            <a:r>
              <a:rPr lang="en-US" altLang="zh-CN" sz="1598" i="1" dirty="0" err="1"/>
              <a:t>pt</a:t>
            </a:r>
            <a:r>
              <a:rPr lang="en-US" altLang="zh-CN" sz="1598" dirty="0"/>
              <a:t>)  are matched to zero by varying the voltage and the phase of the RF cavities in tapering </a:t>
            </a:r>
            <a:r>
              <a:rPr lang="en-US" altLang="zh-CN" sz="1598" dirty="0" err="1"/>
              <a:t>twiss</a:t>
            </a:r>
            <a:r>
              <a:rPr lang="en-US" altLang="zh-CN" sz="1598" dirty="0"/>
              <a:t> model.</a:t>
            </a:r>
          </a:p>
        </p:txBody>
      </p:sp>
      <p:sp>
        <p:nvSpPr>
          <p:cNvPr id="6" name="标题 1">
            <a:extLst>
              <a:ext uri="{FF2B5EF4-FFF2-40B4-BE49-F238E27FC236}">
                <a16:creationId xmlns:a16="http://schemas.microsoft.com/office/drawing/2014/main" id="{672A4D1E-D546-0D6A-5D08-346B94542B8F}"/>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Global Implementation</a:t>
            </a:r>
            <a:endParaRPr lang="zh-CN" altLang="en-US" sz="2796" dirty="0"/>
          </a:p>
        </p:txBody>
      </p:sp>
    </p:spTree>
    <p:extLst>
      <p:ext uri="{BB962C8B-B14F-4D97-AF65-F5344CB8AC3E}">
        <p14:creationId xmlns:p14="http://schemas.microsoft.com/office/powerpoint/2010/main" val="149206558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9">
            <a:extLst>
              <a:ext uri="{FF2B5EF4-FFF2-40B4-BE49-F238E27FC236}">
                <a16:creationId xmlns:a16="http://schemas.microsoft.com/office/drawing/2014/main" id="{831BEE5F-6F3E-0793-7B9C-809C730BD5DA}"/>
              </a:ext>
            </a:extLst>
          </p:cNvPr>
          <p:cNvSpPr txBox="1"/>
          <p:nvPr/>
        </p:nvSpPr>
        <p:spPr>
          <a:xfrm>
            <a:off x="565046"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a:solidFill>
                  <a:srgbClr val="002060"/>
                </a:solidFill>
                <a:latin typeface="Arial" panose="020B0604020202020204" pitchFamily="34" charset="0"/>
                <a:cs typeface="Arial" panose="020B0604020202020204" pitchFamily="34" charset="0"/>
              </a:rPr>
              <a:t>monochrom_h_4ip</a:t>
            </a:r>
            <a:endParaRPr lang="en-US" sz="1598" dirty="0"/>
          </a:p>
        </p:txBody>
      </p:sp>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31</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94306"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Single Particle Tracking in MADX-PTC</a:t>
            </a:r>
          </a:p>
          <a:p>
            <a:pPr marL="0" indent="0" algn="just">
              <a:spcBef>
                <a:spcPts val="599"/>
              </a:spcBef>
              <a:buNone/>
            </a:pPr>
            <a:r>
              <a:rPr lang="en-US" altLang="zh-CN" sz="1598" dirty="0"/>
              <a:t>1000-turn single particle tracking (4D) calculated with MADX-PTC (FCC-</a:t>
            </a:r>
            <a:r>
              <a:rPr lang="en-US" altLang="zh-CN" sz="1598" dirty="0" err="1"/>
              <a:t>ee</a:t>
            </a:r>
            <a:r>
              <a:rPr lang="en-US" altLang="zh-CN" sz="1598" dirty="0"/>
              <a:t> monochromatization optics base on Z mode lattice)</a:t>
            </a:r>
          </a:p>
        </p:txBody>
      </p:sp>
      <p:pic>
        <p:nvPicPr>
          <p:cNvPr id="26" name="图片 25" descr="图表, 散点图&#10;&#10;描述已自动生成">
            <a:extLst>
              <a:ext uri="{FF2B5EF4-FFF2-40B4-BE49-F238E27FC236}">
                <a16:creationId xmlns:a16="http://schemas.microsoft.com/office/drawing/2014/main" id="{1F09105D-EA26-2B42-49F3-2BE875856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88" y="2288188"/>
            <a:ext cx="3548134" cy="3068431"/>
          </a:xfrm>
          <a:prstGeom prst="rect">
            <a:avLst/>
          </a:prstGeom>
        </p:spPr>
      </p:pic>
      <p:pic>
        <p:nvPicPr>
          <p:cNvPr id="28" name="图片 27" descr="图表, 散点图&#10;&#10;描述已自动生成">
            <a:extLst>
              <a:ext uri="{FF2B5EF4-FFF2-40B4-BE49-F238E27FC236}">
                <a16:creationId xmlns:a16="http://schemas.microsoft.com/office/drawing/2014/main" id="{AA1F573E-68AD-7B72-E551-BAC4B1266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135" y="2232985"/>
            <a:ext cx="3526874" cy="3117986"/>
          </a:xfrm>
          <a:prstGeom prst="rect">
            <a:avLst/>
          </a:prstGeom>
        </p:spPr>
      </p:pic>
      <p:pic>
        <p:nvPicPr>
          <p:cNvPr id="30" name="图片 29" descr="图表, 散点图&#10;&#10;描述已自动生成">
            <a:extLst>
              <a:ext uri="{FF2B5EF4-FFF2-40B4-BE49-F238E27FC236}">
                <a16:creationId xmlns:a16="http://schemas.microsoft.com/office/drawing/2014/main" id="{8D3629D2-6106-31EB-7536-8FC74FC72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4221" y="2214187"/>
            <a:ext cx="3548135" cy="3136783"/>
          </a:xfrm>
          <a:prstGeom prst="rect">
            <a:avLst/>
          </a:prstGeom>
        </p:spPr>
      </p:pic>
      <p:sp>
        <p:nvSpPr>
          <p:cNvPr id="23" name="TextBox 19">
            <a:extLst>
              <a:ext uri="{FF2B5EF4-FFF2-40B4-BE49-F238E27FC236}">
                <a16:creationId xmlns:a16="http://schemas.microsoft.com/office/drawing/2014/main" id="{844CA735-0CFE-ADDB-A4AB-619381BD8967}"/>
              </a:ext>
            </a:extLst>
          </p:cNvPr>
          <p:cNvSpPr txBox="1"/>
          <p:nvPr/>
        </p:nvSpPr>
        <p:spPr>
          <a:xfrm>
            <a:off x="4308566"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a:solidFill>
                  <a:srgbClr val="002060"/>
                </a:solidFill>
                <a:latin typeface="Arial" panose="020B0604020202020204" pitchFamily="34" charset="0"/>
                <a:cs typeface="Arial" panose="020B0604020202020204" pitchFamily="34" charset="0"/>
              </a:rPr>
              <a:t>monochrom_v_1</a:t>
            </a:r>
            <a:endParaRPr lang="en-US" sz="1598" dirty="0"/>
          </a:p>
        </p:txBody>
      </p:sp>
      <p:sp>
        <p:nvSpPr>
          <p:cNvPr id="24" name="TextBox 19">
            <a:extLst>
              <a:ext uri="{FF2B5EF4-FFF2-40B4-BE49-F238E27FC236}">
                <a16:creationId xmlns:a16="http://schemas.microsoft.com/office/drawing/2014/main" id="{DC1BB020-5C5B-8FCA-81ED-5E9FA3AC82BF}"/>
              </a:ext>
            </a:extLst>
          </p:cNvPr>
          <p:cNvSpPr txBox="1"/>
          <p:nvPr/>
        </p:nvSpPr>
        <p:spPr>
          <a:xfrm>
            <a:off x="8134589"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err="1">
                <a:solidFill>
                  <a:srgbClr val="002060"/>
                </a:solidFill>
                <a:latin typeface="Arial" panose="020B0604020202020204" pitchFamily="34" charset="0"/>
                <a:cs typeface="Arial" panose="020B0604020202020204" pitchFamily="34" charset="0"/>
              </a:rPr>
              <a:t>monochrom_mix</a:t>
            </a:r>
            <a:endParaRPr lang="en-US" sz="1598" dirty="0"/>
          </a:p>
        </p:txBody>
      </p:sp>
      <p:sp>
        <p:nvSpPr>
          <p:cNvPr id="2" name="标题 1">
            <a:extLst>
              <a:ext uri="{FF2B5EF4-FFF2-40B4-BE49-F238E27FC236}">
                <a16:creationId xmlns:a16="http://schemas.microsoft.com/office/drawing/2014/main" id="{63FB16A3-2C27-EF09-6B2C-22D036EBF513}"/>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111236435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图表, 散点图&#10;&#10;描述已自动生成">
            <a:extLst>
              <a:ext uri="{FF2B5EF4-FFF2-40B4-BE49-F238E27FC236}">
                <a16:creationId xmlns:a16="http://schemas.microsoft.com/office/drawing/2014/main" id="{1A44A482-FFDE-8F0C-8BC0-5A6C189DC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70" y="4132077"/>
            <a:ext cx="3116268" cy="2082427"/>
          </a:xfrm>
          <a:prstGeom prst="rect">
            <a:avLst/>
          </a:prstGeom>
        </p:spPr>
      </p:pic>
      <p:pic>
        <p:nvPicPr>
          <p:cNvPr id="33" name="图片 32" descr="图表, 散点图&#10;&#10;描述已自动生成">
            <a:extLst>
              <a:ext uri="{FF2B5EF4-FFF2-40B4-BE49-F238E27FC236}">
                <a16:creationId xmlns:a16="http://schemas.microsoft.com/office/drawing/2014/main" id="{2CDBCA11-E104-EDC0-A36A-61AF6E282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059" y="4132077"/>
            <a:ext cx="3094981" cy="2082427"/>
          </a:xfrm>
          <a:prstGeom prst="rect">
            <a:avLst/>
          </a:prstGeom>
        </p:spPr>
      </p:pic>
      <p:pic>
        <p:nvPicPr>
          <p:cNvPr id="31" name="图片 30" descr="图表, 散点图&#10;&#10;描述已自动生成">
            <a:extLst>
              <a:ext uri="{FF2B5EF4-FFF2-40B4-BE49-F238E27FC236}">
                <a16:creationId xmlns:a16="http://schemas.microsoft.com/office/drawing/2014/main" id="{FBD33BDC-2E2A-733C-239D-4548B8DB0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0425" y="4103323"/>
            <a:ext cx="3086730" cy="2082427"/>
          </a:xfrm>
          <a:prstGeom prst="rect">
            <a:avLst/>
          </a:prstGeom>
        </p:spPr>
      </p:pic>
      <p:pic>
        <p:nvPicPr>
          <p:cNvPr id="29" name="图片 28" descr="图表, 折线图&#10;&#10;描述已自动生成">
            <a:extLst>
              <a:ext uri="{FF2B5EF4-FFF2-40B4-BE49-F238E27FC236}">
                <a16:creationId xmlns:a16="http://schemas.microsoft.com/office/drawing/2014/main" id="{B9513DE1-A826-FE32-AD97-F71AF130C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3247" y="2088003"/>
            <a:ext cx="3090946" cy="1962738"/>
          </a:xfrm>
          <a:prstGeom prst="rect">
            <a:avLst/>
          </a:prstGeom>
        </p:spPr>
      </p:pic>
      <p:pic>
        <p:nvPicPr>
          <p:cNvPr id="28" name="图片 27" descr="图表, 折线图&#10;&#10;描述已自动生成">
            <a:extLst>
              <a:ext uri="{FF2B5EF4-FFF2-40B4-BE49-F238E27FC236}">
                <a16:creationId xmlns:a16="http://schemas.microsoft.com/office/drawing/2014/main" id="{E60E7C2B-CD8F-5C2A-2798-1FBB05706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095" y="2088003"/>
            <a:ext cx="3090946" cy="1962738"/>
          </a:xfrm>
          <a:prstGeom prst="rect">
            <a:avLst/>
          </a:prstGeom>
        </p:spPr>
      </p:pic>
      <p:pic>
        <p:nvPicPr>
          <p:cNvPr id="27" name="图片 26" descr="图表, 折线图&#10;&#10;描述已自动生成">
            <a:extLst>
              <a:ext uri="{FF2B5EF4-FFF2-40B4-BE49-F238E27FC236}">
                <a16:creationId xmlns:a16="http://schemas.microsoft.com/office/drawing/2014/main" id="{28B2335E-B607-A23E-D59D-A185C0380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792" y="2088003"/>
            <a:ext cx="3090946" cy="1955270"/>
          </a:xfrm>
          <a:prstGeom prst="rect">
            <a:avLst/>
          </a:prstGeom>
        </p:spPr>
      </p:pic>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32</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Dynamic Aperture Particle Tracking in MADX-PTC</a:t>
            </a:r>
          </a:p>
          <a:p>
            <a:pPr marL="0" indent="0" algn="just">
              <a:spcBef>
                <a:spcPts val="599"/>
              </a:spcBef>
              <a:buNone/>
            </a:pPr>
            <a:r>
              <a:rPr lang="en-US" altLang="zh-CN" sz="1598" dirty="0"/>
              <a:t>1000-turn dynamic aperture particle tracking (4D) calculated with MADX-PTC taking 100 particles without family </a:t>
            </a:r>
            <a:r>
              <a:rPr lang="en-US" altLang="zh-CN" sz="1598" dirty="0" err="1"/>
              <a:t>sextupole</a:t>
            </a:r>
            <a:r>
              <a:rPr lang="en-US" altLang="zh-CN" sz="1598" dirty="0"/>
              <a:t> optimization in the arc (FCC monochromatization optics base on Z mode lattice)</a:t>
            </a:r>
          </a:p>
        </p:txBody>
      </p:sp>
      <p:sp>
        <p:nvSpPr>
          <p:cNvPr id="16" name="TextBox 19">
            <a:extLst>
              <a:ext uri="{FF2B5EF4-FFF2-40B4-BE49-F238E27FC236}">
                <a16:creationId xmlns:a16="http://schemas.microsoft.com/office/drawing/2014/main" id="{F9E25DFE-28FC-B3D8-660E-91CB8379EB2F}"/>
              </a:ext>
            </a:extLst>
          </p:cNvPr>
          <p:cNvSpPr txBox="1"/>
          <p:nvPr/>
        </p:nvSpPr>
        <p:spPr>
          <a:xfrm>
            <a:off x="775827" y="1663909"/>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a:t>
            </a:r>
            <a:endParaRPr lang="en-US" sz="1398" dirty="0"/>
          </a:p>
        </p:txBody>
      </p:sp>
      <p:sp>
        <p:nvSpPr>
          <p:cNvPr id="17" name="TextBox 19">
            <a:extLst>
              <a:ext uri="{FF2B5EF4-FFF2-40B4-BE49-F238E27FC236}">
                <a16:creationId xmlns:a16="http://schemas.microsoft.com/office/drawing/2014/main" id="{A16F30DB-F22F-8335-F2AC-8DBCA98155BC}"/>
              </a:ext>
            </a:extLst>
          </p:cNvPr>
          <p:cNvSpPr txBox="1"/>
          <p:nvPr/>
        </p:nvSpPr>
        <p:spPr>
          <a:xfrm>
            <a:off x="4456975" y="164319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a:t>
            </a:r>
            <a:endParaRPr lang="en-US" sz="1398" dirty="0"/>
          </a:p>
        </p:txBody>
      </p:sp>
      <p:sp>
        <p:nvSpPr>
          <p:cNvPr id="21" name="TextBox 19">
            <a:extLst>
              <a:ext uri="{FF2B5EF4-FFF2-40B4-BE49-F238E27FC236}">
                <a16:creationId xmlns:a16="http://schemas.microsoft.com/office/drawing/2014/main" id="{10DBB2C1-DA8A-7B99-2270-2638DE8CA026}"/>
              </a:ext>
            </a:extLst>
          </p:cNvPr>
          <p:cNvSpPr txBox="1"/>
          <p:nvPr/>
        </p:nvSpPr>
        <p:spPr>
          <a:xfrm>
            <a:off x="7899661" y="1643958"/>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endParaRPr lang="en-US" sz="1398" dirty="0"/>
          </a:p>
        </p:txBody>
      </p:sp>
      <p:sp>
        <p:nvSpPr>
          <p:cNvPr id="2" name="TextBox 18">
            <a:extLst>
              <a:ext uri="{FF2B5EF4-FFF2-40B4-BE49-F238E27FC236}">
                <a16:creationId xmlns:a16="http://schemas.microsoft.com/office/drawing/2014/main" id="{EB05D952-FDA7-B7DF-0FC4-680CEB18C78C}"/>
              </a:ext>
            </a:extLst>
          </p:cNvPr>
          <p:cNvSpPr txBox="1"/>
          <p:nvPr/>
        </p:nvSpPr>
        <p:spPr>
          <a:xfrm>
            <a:off x="968470" y="6153103"/>
            <a:ext cx="3116268"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100% particles survive after 1000 turns</a:t>
            </a:r>
          </a:p>
        </p:txBody>
      </p:sp>
      <p:sp>
        <p:nvSpPr>
          <p:cNvPr id="4" name="TextBox 18">
            <a:extLst>
              <a:ext uri="{FF2B5EF4-FFF2-40B4-BE49-F238E27FC236}">
                <a16:creationId xmlns:a16="http://schemas.microsoft.com/office/drawing/2014/main" id="{50BDCBFB-1156-F724-6700-6624B2D2298C}"/>
              </a:ext>
            </a:extLst>
          </p:cNvPr>
          <p:cNvSpPr txBox="1"/>
          <p:nvPr/>
        </p:nvSpPr>
        <p:spPr>
          <a:xfrm>
            <a:off x="4643060" y="6153103"/>
            <a:ext cx="3094980"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100% particles survive after 1000 turns</a:t>
            </a:r>
          </a:p>
        </p:txBody>
      </p:sp>
      <p:sp>
        <p:nvSpPr>
          <p:cNvPr id="5" name="TextBox 18">
            <a:extLst>
              <a:ext uri="{FF2B5EF4-FFF2-40B4-BE49-F238E27FC236}">
                <a16:creationId xmlns:a16="http://schemas.microsoft.com/office/drawing/2014/main" id="{0BBB4197-06BA-11C9-1443-3744246131A0}"/>
              </a:ext>
            </a:extLst>
          </p:cNvPr>
          <p:cNvSpPr txBox="1"/>
          <p:nvPr/>
        </p:nvSpPr>
        <p:spPr>
          <a:xfrm>
            <a:off x="8230424" y="6153103"/>
            <a:ext cx="3086730"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70% particles survive after 1000 turns</a:t>
            </a:r>
          </a:p>
        </p:txBody>
      </p:sp>
      <p:sp>
        <p:nvSpPr>
          <p:cNvPr id="9" name="TextBox 18">
            <a:extLst>
              <a:ext uri="{FF2B5EF4-FFF2-40B4-BE49-F238E27FC236}">
                <a16:creationId xmlns:a16="http://schemas.microsoft.com/office/drawing/2014/main" id="{B5281334-0F41-26D5-E36A-61442D86ECF4}"/>
              </a:ext>
            </a:extLst>
          </p:cNvPr>
          <p:cNvSpPr txBox="1"/>
          <p:nvPr/>
        </p:nvSpPr>
        <p:spPr>
          <a:xfrm>
            <a:off x="917693" y="3923506"/>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10" name="TextBox 18">
            <a:extLst>
              <a:ext uri="{FF2B5EF4-FFF2-40B4-BE49-F238E27FC236}">
                <a16:creationId xmlns:a16="http://schemas.microsoft.com/office/drawing/2014/main" id="{FC17DCCF-E0FD-5487-06F3-E6F5B02F42EE}"/>
              </a:ext>
            </a:extLst>
          </p:cNvPr>
          <p:cNvSpPr txBox="1"/>
          <p:nvPr/>
        </p:nvSpPr>
        <p:spPr>
          <a:xfrm>
            <a:off x="943426" y="1869367"/>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14" name="TextBox 18">
            <a:extLst>
              <a:ext uri="{FF2B5EF4-FFF2-40B4-BE49-F238E27FC236}">
                <a16:creationId xmlns:a16="http://schemas.microsoft.com/office/drawing/2014/main" id="{93BFDD68-DF4E-615F-67D0-1A3CB34F7589}"/>
              </a:ext>
            </a:extLst>
          </p:cNvPr>
          <p:cNvSpPr txBox="1"/>
          <p:nvPr/>
        </p:nvSpPr>
        <p:spPr>
          <a:xfrm>
            <a:off x="4555283" y="3930385"/>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22" name="TextBox 18">
            <a:extLst>
              <a:ext uri="{FF2B5EF4-FFF2-40B4-BE49-F238E27FC236}">
                <a16:creationId xmlns:a16="http://schemas.microsoft.com/office/drawing/2014/main" id="{988DED0B-521D-2C05-42BE-1DF3932FD8CB}"/>
              </a:ext>
            </a:extLst>
          </p:cNvPr>
          <p:cNvSpPr txBox="1"/>
          <p:nvPr/>
        </p:nvSpPr>
        <p:spPr>
          <a:xfrm>
            <a:off x="4623976" y="1861899"/>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23" name="TextBox 18">
            <a:extLst>
              <a:ext uri="{FF2B5EF4-FFF2-40B4-BE49-F238E27FC236}">
                <a16:creationId xmlns:a16="http://schemas.microsoft.com/office/drawing/2014/main" id="{69353D89-DF92-4A79-EC5D-F9F4F7F0375D}"/>
              </a:ext>
            </a:extLst>
          </p:cNvPr>
          <p:cNvSpPr txBox="1"/>
          <p:nvPr/>
        </p:nvSpPr>
        <p:spPr>
          <a:xfrm>
            <a:off x="8108060" y="3930385"/>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25" name="TextBox 18">
            <a:extLst>
              <a:ext uri="{FF2B5EF4-FFF2-40B4-BE49-F238E27FC236}">
                <a16:creationId xmlns:a16="http://schemas.microsoft.com/office/drawing/2014/main" id="{5AC8B4A0-1F26-4E7E-A238-A441AA8F20B2}"/>
              </a:ext>
            </a:extLst>
          </p:cNvPr>
          <p:cNvSpPr txBox="1"/>
          <p:nvPr/>
        </p:nvSpPr>
        <p:spPr>
          <a:xfrm>
            <a:off x="8164960" y="1879889"/>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6" name="标题 1">
            <a:extLst>
              <a:ext uri="{FF2B5EF4-FFF2-40B4-BE49-F238E27FC236}">
                <a16:creationId xmlns:a16="http://schemas.microsoft.com/office/drawing/2014/main" id="{EF9601FD-9BBA-8818-7D7E-41E60AAB7AB4}"/>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54030306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33</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Dynamic Aperture Particle Tracking in Xsuite</a:t>
            </a:r>
          </a:p>
          <a:p>
            <a:pPr marL="0" indent="0" algn="just">
              <a:spcBef>
                <a:spcPts val="599"/>
              </a:spcBef>
              <a:buNone/>
            </a:pPr>
            <a:r>
              <a:rPr lang="en-US" altLang="zh-CN" sz="1598" dirty="0"/>
              <a:t>1000-turn dynamic aperture particle tracking (4D) calculated with Xsuite without family </a:t>
            </a:r>
            <a:r>
              <a:rPr lang="en-US" altLang="zh-CN" sz="1598" dirty="0" err="1"/>
              <a:t>sextupole</a:t>
            </a:r>
            <a:r>
              <a:rPr lang="en-US" altLang="zh-CN" sz="1598" dirty="0"/>
              <a:t> optimization in the arc (FCC-</a:t>
            </a:r>
            <a:r>
              <a:rPr lang="en-US" altLang="zh-CN" sz="1598" dirty="0" err="1"/>
              <a:t>ee</a:t>
            </a:r>
            <a:r>
              <a:rPr lang="en-US" altLang="zh-CN" sz="1598" dirty="0"/>
              <a:t> monochromatization optics base on Z mode lattice).</a:t>
            </a:r>
          </a:p>
        </p:txBody>
      </p:sp>
      <p:sp>
        <p:nvSpPr>
          <p:cNvPr id="2" name="TextBox 19">
            <a:extLst>
              <a:ext uri="{FF2B5EF4-FFF2-40B4-BE49-F238E27FC236}">
                <a16:creationId xmlns:a16="http://schemas.microsoft.com/office/drawing/2014/main" id="{941D86C2-8EB4-4EEA-55EE-DD12DEE1BB7F}"/>
              </a:ext>
            </a:extLst>
          </p:cNvPr>
          <p:cNvSpPr txBox="1"/>
          <p:nvPr/>
        </p:nvSpPr>
        <p:spPr>
          <a:xfrm>
            <a:off x="617544" y="1814166"/>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a:t>
            </a:r>
            <a:endParaRPr lang="en-US" sz="1398" dirty="0"/>
          </a:p>
        </p:txBody>
      </p:sp>
      <p:sp>
        <p:nvSpPr>
          <p:cNvPr id="4" name="TextBox 19">
            <a:extLst>
              <a:ext uri="{FF2B5EF4-FFF2-40B4-BE49-F238E27FC236}">
                <a16:creationId xmlns:a16="http://schemas.microsoft.com/office/drawing/2014/main" id="{DF0990B0-91F8-4ECB-43DB-C3867749ABFB}"/>
              </a:ext>
            </a:extLst>
          </p:cNvPr>
          <p:cNvSpPr txBox="1"/>
          <p:nvPr/>
        </p:nvSpPr>
        <p:spPr>
          <a:xfrm>
            <a:off x="4326214" y="1814166"/>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a:t>
            </a:r>
            <a:endParaRPr lang="en-US" sz="1398" dirty="0"/>
          </a:p>
        </p:txBody>
      </p:sp>
      <p:sp>
        <p:nvSpPr>
          <p:cNvPr id="9" name="TextBox 19">
            <a:extLst>
              <a:ext uri="{FF2B5EF4-FFF2-40B4-BE49-F238E27FC236}">
                <a16:creationId xmlns:a16="http://schemas.microsoft.com/office/drawing/2014/main" id="{AC4B7C35-77C2-B43A-1F5A-847077455DDF}"/>
              </a:ext>
            </a:extLst>
          </p:cNvPr>
          <p:cNvSpPr txBox="1"/>
          <p:nvPr/>
        </p:nvSpPr>
        <p:spPr>
          <a:xfrm>
            <a:off x="8015228" y="1799569"/>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endParaRPr lang="en-US" sz="1398" dirty="0"/>
          </a:p>
        </p:txBody>
      </p:sp>
      <p:pic>
        <p:nvPicPr>
          <p:cNvPr id="27" name="图片 26" descr="图形用户界面, 图表&#10;&#10;描述已自动生成">
            <a:extLst>
              <a:ext uri="{FF2B5EF4-FFF2-40B4-BE49-F238E27FC236}">
                <a16:creationId xmlns:a16="http://schemas.microsoft.com/office/drawing/2014/main" id="{713D4D0C-3E32-2612-1248-02589CE2C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766" y="2121516"/>
            <a:ext cx="3163162" cy="4267448"/>
          </a:xfrm>
          <a:prstGeom prst="rect">
            <a:avLst/>
          </a:prstGeom>
        </p:spPr>
      </p:pic>
      <p:pic>
        <p:nvPicPr>
          <p:cNvPr id="29" name="图片 28" descr="图形用户界面, 图表, 直方图&#10;&#10;描述已自动生成">
            <a:extLst>
              <a:ext uri="{FF2B5EF4-FFF2-40B4-BE49-F238E27FC236}">
                <a16:creationId xmlns:a16="http://schemas.microsoft.com/office/drawing/2014/main" id="{B9EC6933-B61B-6F8A-20EA-21C7CED6D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58" y="2121515"/>
            <a:ext cx="3163161" cy="4267449"/>
          </a:xfrm>
          <a:prstGeom prst="rect">
            <a:avLst/>
          </a:prstGeom>
        </p:spPr>
      </p:pic>
      <p:pic>
        <p:nvPicPr>
          <p:cNvPr id="31" name="图片 30" descr="图形用户界面, 图表&#10;&#10;描述已自动生成">
            <a:extLst>
              <a:ext uri="{FF2B5EF4-FFF2-40B4-BE49-F238E27FC236}">
                <a16:creationId xmlns:a16="http://schemas.microsoft.com/office/drawing/2014/main" id="{134B6F8D-AFAE-82EA-4D22-FAB975742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112" y="2121515"/>
            <a:ext cx="3163161" cy="4267972"/>
          </a:xfrm>
          <a:prstGeom prst="rect">
            <a:avLst/>
          </a:prstGeom>
        </p:spPr>
      </p:pic>
      <p:sp>
        <p:nvSpPr>
          <p:cNvPr id="5" name="标题 1">
            <a:extLst>
              <a:ext uri="{FF2B5EF4-FFF2-40B4-BE49-F238E27FC236}">
                <a16:creationId xmlns:a16="http://schemas.microsoft.com/office/drawing/2014/main" id="{4A2B785F-59BA-55A5-8100-C2E823B7E2D1}"/>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22819273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表, 散点图&#10;&#10;描述已自动生成">
            <a:extLst>
              <a:ext uri="{FF2B5EF4-FFF2-40B4-BE49-F238E27FC236}">
                <a16:creationId xmlns:a16="http://schemas.microsoft.com/office/drawing/2014/main" id="{B9815E5F-2967-0FA5-A1A3-1EAA3EEF3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5482" y="2214187"/>
            <a:ext cx="3526873" cy="3136783"/>
          </a:xfrm>
          <a:prstGeom prst="rect">
            <a:avLst/>
          </a:prstGeom>
        </p:spPr>
      </p:pic>
      <p:sp>
        <p:nvSpPr>
          <p:cNvPr id="22" name="TextBox 19">
            <a:extLst>
              <a:ext uri="{FF2B5EF4-FFF2-40B4-BE49-F238E27FC236}">
                <a16:creationId xmlns:a16="http://schemas.microsoft.com/office/drawing/2014/main" id="{831BEE5F-6F3E-0793-7B9C-809C730BD5DA}"/>
              </a:ext>
            </a:extLst>
          </p:cNvPr>
          <p:cNvSpPr txBox="1"/>
          <p:nvPr/>
        </p:nvSpPr>
        <p:spPr>
          <a:xfrm>
            <a:off x="565046"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a:solidFill>
                  <a:srgbClr val="002060"/>
                </a:solidFill>
                <a:latin typeface="Arial" panose="020B0604020202020204" pitchFamily="34" charset="0"/>
                <a:cs typeface="Arial" panose="020B0604020202020204" pitchFamily="34" charset="0"/>
              </a:rPr>
              <a:t>monochrom_h_4ip</a:t>
            </a:r>
            <a:endParaRPr lang="en-US" sz="1598" dirty="0"/>
          </a:p>
        </p:txBody>
      </p:sp>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34</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94306"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Single Particle Tracking in MADX-PTC</a:t>
            </a:r>
          </a:p>
          <a:p>
            <a:pPr marL="0" indent="0" algn="just">
              <a:spcBef>
                <a:spcPts val="599"/>
              </a:spcBef>
              <a:buNone/>
            </a:pPr>
            <a:r>
              <a:rPr lang="en-US" altLang="zh-CN" sz="1598" dirty="0"/>
              <a:t>1000-turn single particle tracking (4D) calculated with MADX-PTC (FCC-</a:t>
            </a:r>
            <a:r>
              <a:rPr lang="en-US" altLang="zh-CN" sz="1598" dirty="0" err="1"/>
              <a:t>ee</a:t>
            </a:r>
            <a:r>
              <a:rPr lang="en-US" altLang="zh-CN" sz="1598" dirty="0"/>
              <a:t> monochromatization optics base on ttbar mode lattice)</a:t>
            </a:r>
          </a:p>
        </p:txBody>
      </p:sp>
      <p:sp>
        <p:nvSpPr>
          <p:cNvPr id="23" name="TextBox 19">
            <a:extLst>
              <a:ext uri="{FF2B5EF4-FFF2-40B4-BE49-F238E27FC236}">
                <a16:creationId xmlns:a16="http://schemas.microsoft.com/office/drawing/2014/main" id="{844CA735-0CFE-ADDB-A4AB-619381BD8967}"/>
              </a:ext>
            </a:extLst>
          </p:cNvPr>
          <p:cNvSpPr txBox="1"/>
          <p:nvPr/>
        </p:nvSpPr>
        <p:spPr>
          <a:xfrm>
            <a:off x="4308566"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a:solidFill>
                  <a:srgbClr val="002060"/>
                </a:solidFill>
                <a:latin typeface="Arial" panose="020B0604020202020204" pitchFamily="34" charset="0"/>
                <a:cs typeface="Arial" panose="020B0604020202020204" pitchFamily="34" charset="0"/>
              </a:rPr>
              <a:t>monochrom_v_1</a:t>
            </a:r>
            <a:endParaRPr lang="en-US" sz="1598" dirty="0"/>
          </a:p>
        </p:txBody>
      </p:sp>
      <p:sp>
        <p:nvSpPr>
          <p:cNvPr id="24" name="TextBox 19">
            <a:extLst>
              <a:ext uri="{FF2B5EF4-FFF2-40B4-BE49-F238E27FC236}">
                <a16:creationId xmlns:a16="http://schemas.microsoft.com/office/drawing/2014/main" id="{DC1BB020-5C5B-8FCA-81ED-5E9FA3AC82BF}"/>
              </a:ext>
            </a:extLst>
          </p:cNvPr>
          <p:cNvSpPr txBox="1"/>
          <p:nvPr/>
        </p:nvSpPr>
        <p:spPr>
          <a:xfrm>
            <a:off x="8134589" y="1987465"/>
            <a:ext cx="3526873" cy="338084"/>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598" i="1" dirty="0" err="1">
                <a:solidFill>
                  <a:srgbClr val="002060"/>
                </a:solidFill>
                <a:latin typeface="Arial" panose="020B0604020202020204" pitchFamily="34" charset="0"/>
                <a:cs typeface="Arial" panose="020B0604020202020204" pitchFamily="34" charset="0"/>
              </a:rPr>
              <a:t>monochrom_mix</a:t>
            </a:r>
            <a:endParaRPr lang="en-US" sz="1598" dirty="0"/>
          </a:p>
        </p:txBody>
      </p:sp>
      <p:sp>
        <p:nvSpPr>
          <p:cNvPr id="2" name="标题 1">
            <a:extLst>
              <a:ext uri="{FF2B5EF4-FFF2-40B4-BE49-F238E27FC236}">
                <a16:creationId xmlns:a16="http://schemas.microsoft.com/office/drawing/2014/main" id="{63FB16A3-2C27-EF09-6B2C-22D036EBF513}"/>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pic>
        <p:nvPicPr>
          <p:cNvPr id="5" name="图片 4" descr="图表, 散点图&#10;&#10;描述已自动生成">
            <a:extLst>
              <a:ext uri="{FF2B5EF4-FFF2-40B4-BE49-F238E27FC236}">
                <a16:creationId xmlns:a16="http://schemas.microsoft.com/office/drawing/2014/main" id="{D4727991-1CE8-B11B-DE6B-DEA71A83F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87" y="2282540"/>
            <a:ext cx="3526873" cy="3068431"/>
          </a:xfrm>
          <a:prstGeom prst="rect">
            <a:avLst/>
          </a:prstGeom>
        </p:spPr>
      </p:pic>
      <p:pic>
        <p:nvPicPr>
          <p:cNvPr id="9" name="图片 8" descr="图表&#10;&#10;描述已自动生成">
            <a:extLst>
              <a:ext uri="{FF2B5EF4-FFF2-40B4-BE49-F238E27FC236}">
                <a16:creationId xmlns:a16="http://schemas.microsoft.com/office/drawing/2014/main" id="{8B97BC86-96EC-B4CF-0778-96832C946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134" y="2232985"/>
            <a:ext cx="3526873" cy="3117986"/>
          </a:xfrm>
          <a:prstGeom prst="rect">
            <a:avLst/>
          </a:prstGeom>
        </p:spPr>
      </p:pic>
    </p:spTree>
    <p:extLst>
      <p:ext uri="{BB962C8B-B14F-4D97-AF65-F5344CB8AC3E}">
        <p14:creationId xmlns:p14="http://schemas.microsoft.com/office/powerpoint/2010/main" val="411704080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表, 散点图&#10;&#10;描述已自动生成">
            <a:extLst>
              <a:ext uri="{FF2B5EF4-FFF2-40B4-BE49-F238E27FC236}">
                <a16:creationId xmlns:a16="http://schemas.microsoft.com/office/drawing/2014/main" id="{25A5FE0F-0229-095E-AF38-302F92FAE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3247" y="4187435"/>
            <a:ext cx="3086730" cy="1965667"/>
          </a:xfrm>
          <a:prstGeom prst="rect">
            <a:avLst/>
          </a:prstGeom>
        </p:spPr>
      </p:pic>
      <p:pic>
        <p:nvPicPr>
          <p:cNvPr id="8" name="图片 7" descr="图表, 散点图&#10;&#10;描述已自动生成">
            <a:extLst>
              <a:ext uri="{FF2B5EF4-FFF2-40B4-BE49-F238E27FC236}">
                <a16:creationId xmlns:a16="http://schemas.microsoft.com/office/drawing/2014/main" id="{9766D325-16DE-D7AB-783C-43FCB7354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90" y="4196575"/>
            <a:ext cx="3086729" cy="1962738"/>
          </a:xfrm>
          <a:prstGeom prst="rect">
            <a:avLst/>
          </a:prstGeom>
        </p:spPr>
      </p:pic>
      <p:pic>
        <p:nvPicPr>
          <p:cNvPr id="12" name="图片 11" descr="图表, 散点图&#10;&#10;描述已自动生成">
            <a:extLst>
              <a:ext uri="{FF2B5EF4-FFF2-40B4-BE49-F238E27FC236}">
                <a16:creationId xmlns:a16="http://schemas.microsoft.com/office/drawing/2014/main" id="{793B2321-3673-286B-5EA2-7D2093F9C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976" y="4197152"/>
            <a:ext cx="3111624" cy="1964906"/>
          </a:xfrm>
          <a:prstGeom prst="rect">
            <a:avLst/>
          </a:prstGeom>
        </p:spPr>
      </p:pic>
      <p:pic>
        <p:nvPicPr>
          <p:cNvPr id="29" name="图片 28" descr="图表, 折线图&#10;&#10;描述已自动生成">
            <a:extLst>
              <a:ext uri="{FF2B5EF4-FFF2-40B4-BE49-F238E27FC236}">
                <a16:creationId xmlns:a16="http://schemas.microsoft.com/office/drawing/2014/main" id="{B9513DE1-A826-FE32-AD97-F71AF130C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3247" y="2088003"/>
            <a:ext cx="3090946" cy="1962738"/>
          </a:xfrm>
          <a:prstGeom prst="rect">
            <a:avLst/>
          </a:prstGeom>
        </p:spPr>
      </p:pic>
      <p:pic>
        <p:nvPicPr>
          <p:cNvPr id="28" name="图片 27" descr="图表, 折线图&#10;&#10;描述已自动生成">
            <a:extLst>
              <a:ext uri="{FF2B5EF4-FFF2-40B4-BE49-F238E27FC236}">
                <a16:creationId xmlns:a16="http://schemas.microsoft.com/office/drawing/2014/main" id="{E60E7C2B-CD8F-5C2A-2798-1FBB05706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095" y="2088003"/>
            <a:ext cx="3090946" cy="1962738"/>
          </a:xfrm>
          <a:prstGeom prst="rect">
            <a:avLst/>
          </a:prstGeom>
        </p:spPr>
      </p:pic>
      <p:pic>
        <p:nvPicPr>
          <p:cNvPr id="27" name="图片 26" descr="图表, 折线图&#10;&#10;描述已自动生成">
            <a:extLst>
              <a:ext uri="{FF2B5EF4-FFF2-40B4-BE49-F238E27FC236}">
                <a16:creationId xmlns:a16="http://schemas.microsoft.com/office/drawing/2014/main" id="{28B2335E-B607-A23E-D59D-A185C0380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792" y="2088003"/>
            <a:ext cx="3090946" cy="1955270"/>
          </a:xfrm>
          <a:prstGeom prst="rect">
            <a:avLst/>
          </a:prstGeom>
        </p:spPr>
      </p:pic>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35</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Dynamic Aperture Particle Tracking in MADX-PTC</a:t>
            </a:r>
          </a:p>
          <a:p>
            <a:pPr marL="0" indent="0" algn="just">
              <a:spcBef>
                <a:spcPts val="599"/>
              </a:spcBef>
              <a:buNone/>
            </a:pPr>
            <a:r>
              <a:rPr lang="en-US" altLang="zh-CN" sz="1598" dirty="0"/>
              <a:t>1000-turn dynamic aperture particle tracking (4D) calculated with MADX-PTC taking 100 particles without family </a:t>
            </a:r>
            <a:r>
              <a:rPr lang="en-US" altLang="zh-CN" sz="1598" dirty="0" err="1"/>
              <a:t>sextupole</a:t>
            </a:r>
            <a:r>
              <a:rPr lang="en-US" altLang="zh-CN" sz="1598" dirty="0"/>
              <a:t> optimization in the arc (FCC monochromatization optics base on ttbar mode lattice)</a:t>
            </a:r>
          </a:p>
        </p:txBody>
      </p:sp>
      <p:sp>
        <p:nvSpPr>
          <p:cNvPr id="16" name="TextBox 19">
            <a:extLst>
              <a:ext uri="{FF2B5EF4-FFF2-40B4-BE49-F238E27FC236}">
                <a16:creationId xmlns:a16="http://schemas.microsoft.com/office/drawing/2014/main" id="{F9E25DFE-28FC-B3D8-660E-91CB8379EB2F}"/>
              </a:ext>
            </a:extLst>
          </p:cNvPr>
          <p:cNvSpPr txBox="1"/>
          <p:nvPr/>
        </p:nvSpPr>
        <p:spPr>
          <a:xfrm>
            <a:off x="775827" y="1663909"/>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a:t>
            </a:r>
            <a:endParaRPr lang="en-US" sz="1398" dirty="0"/>
          </a:p>
        </p:txBody>
      </p:sp>
      <p:sp>
        <p:nvSpPr>
          <p:cNvPr id="17" name="TextBox 19">
            <a:extLst>
              <a:ext uri="{FF2B5EF4-FFF2-40B4-BE49-F238E27FC236}">
                <a16:creationId xmlns:a16="http://schemas.microsoft.com/office/drawing/2014/main" id="{A16F30DB-F22F-8335-F2AC-8DBCA98155BC}"/>
              </a:ext>
            </a:extLst>
          </p:cNvPr>
          <p:cNvSpPr txBox="1"/>
          <p:nvPr/>
        </p:nvSpPr>
        <p:spPr>
          <a:xfrm>
            <a:off x="4456975" y="164319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a:t>
            </a:r>
            <a:endParaRPr lang="en-US" sz="1398" dirty="0"/>
          </a:p>
        </p:txBody>
      </p:sp>
      <p:sp>
        <p:nvSpPr>
          <p:cNvPr id="21" name="TextBox 19">
            <a:extLst>
              <a:ext uri="{FF2B5EF4-FFF2-40B4-BE49-F238E27FC236}">
                <a16:creationId xmlns:a16="http://schemas.microsoft.com/office/drawing/2014/main" id="{10DBB2C1-DA8A-7B99-2270-2638DE8CA026}"/>
              </a:ext>
            </a:extLst>
          </p:cNvPr>
          <p:cNvSpPr txBox="1"/>
          <p:nvPr/>
        </p:nvSpPr>
        <p:spPr>
          <a:xfrm>
            <a:off x="7899661" y="1643958"/>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endParaRPr lang="en-US" sz="1398" dirty="0"/>
          </a:p>
        </p:txBody>
      </p:sp>
      <p:sp>
        <p:nvSpPr>
          <p:cNvPr id="2" name="TextBox 18">
            <a:extLst>
              <a:ext uri="{FF2B5EF4-FFF2-40B4-BE49-F238E27FC236}">
                <a16:creationId xmlns:a16="http://schemas.microsoft.com/office/drawing/2014/main" id="{EB05D952-FDA7-B7DF-0FC4-680CEB18C78C}"/>
              </a:ext>
            </a:extLst>
          </p:cNvPr>
          <p:cNvSpPr txBox="1"/>
          <p:nvPr/>
        </p:nvSpPr>
        <p:spPr>
          <a:xfrm>
            <a:off x="993791" y="6153103"/>
            <a:ext cx="3086729"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82% particles survive after 1000 turns</a:t>
            </a:r>
          </a:p>
        </p:txBody>
      </p:sp>
      <p:sp>
        <p:nvSpPr>
          <p:cNvPr id="4" name="TextBox 18">
            <a:extLst>
              <a:ext uri="{FF2B5EF4-FFF2-40B4-BE49-F238E27FC236}">
                <a16:creationId xmlns:a16="http://schemas.microsoft.com/office/drawing/2014/main" id="{50BDCBFB-1156-F724-6700-6624B2D2298C}"/>
              </a:ext>
            </a:extLst>
          </p:cNvPr>
          <p:cNvSpPr txBox="1"/>
          <p:nvPr/>
        </p:nvSpPr>
        <p:spPr>
          <a:xfrm>
            <a:off x="4625699" y="6153103"/>
            <a:ext cx="3119088"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100% particles survive after 1000 turns</a:t>
            </a:r>
          </a:p>
        </p:txBody>
      </p:sp>
      <p:sp>
        <p:nvSpPr>
          <p:cNvPr id="5" name="TextBox 18">
            <a:extLst>
              <a:ext uri="{FF2B5EF4-FFF2-40B4-BE49-F238E27FC236}">
                <a16:creationId xmlns:a16="http://schemas.microsoft.com/office/drawing/2014/main" id="{0BBB4197-06BA-11C9-1443-3744246131A0}"/>
              </a:ext>
            </a:extLst>
          </p:cNvPr>
          <p:cNvSpPr txBox="1"/>
          <p:nvPr/>
        </p:nvSpPr>
        <p:spPr>
          <a:xfrm>
            <a:off x="8223246" y="6153103"/>
            <a:ext cx="3086730" cy="27661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198" dirty="0"/>
              <a:t>78% particles survive after 1000 turns</a:t>
            </a:r>
          </a:p>
        </p:txBody>
      </p:sp>
      <p:sp>
        <p:nvSpPr>
          <p:cNvPr id="9" name="TextBox 18">
            <a:extLst>
              <a:ext uri="{FF2B5EF4-FFF2-40B4-BE49-F238E27FC236}">
                <a16:creationId xmlns:a16="http://schemas.microsoft.com/office/drawing/2014/main" id="{B5281334-0F41-26D5-E36A-61442D86ECF4}"/>
              </a:ext>
            </a:extLst>
          </p:cNvPr>
          <p:cNvSpPr txBox="1"/>
          <p:nvPr/>
        </p:nvSpPr>
        <p:spPr>
          <a:xfrm>
            <a:off x="917693" y="3923506"/>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10" name="TextBox 18">
            <a:extLst>
              <a:ext uri="{FF2B5EF4-FFF2-40B4-BE49-F238E27FC236}">
                <a16:creationId xmlns:a16="http://schemas.microsoft.com/office/drawing/2014/main" id="{FC17DCCF-E0FD-5487-06F3-E6F5B02F42EE}"/>
              </a:ext>
            </a:extLst>
          </p:cNvPr>
          <p:cNvSpPr txBox="1"/>
          <p:nvPr/>
        </p:nvSpPr>
        <p:spPr>
          <a:xfrm>
            <a:off x="943426" y="1869367"/>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14" name="TextBox 18">
            <a:extLst>
              <a:ext uri="{FF2B5EF4-FFF2-40B4-BE49-F238E27FC236}">
                <a16:creationId xmlns:a16="http://schemas.microsoft.com/office/drawing/2014/main" id="{93BFDD68-DF4E-615F-67D0-1A3CB34F7589}"/>
              </a:ext>
            </a:extLst>
          </p:cNvPr>
          <p:cNvSpPr txBox="1"/>
          <p:nvPr/>
        </p:nvSpPr>
        <p:spPr>
          <a:xfrm>
            <a:off x="4555283" y="3930385"/>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22" name="TextBox 18">
            <a:extLst>
              <a:ext uri="{FF2B5EF4-FFF2-40B4-BE49-F238E27FC236}">
                <a16:creationId xmlns:a16="http://schemas.microsoft.com/office/drawing/2014/main" id="{988DED0B-521D-2C05-42BE-1DF3932FD8CB}"/>
              </a:ext>
            </a:extLst>
          </p:cNvPr>
          <p:cNvSpPr txBox="1"/>
          <p:nvPr/>
        </p:nvSpPr>
        <p:spPr>
          <a:xfrm>
            <a:off x="4623976" y="1861899"/>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23" name="TextBox 18">
            <a:extLst>
              <a:ext uri="{FF2B5EF4-FFF2-40B4-BE49-F238E27FC236}">
                <a16:creationId xmlns:a16="http://schemas.microsoft.com/office/drawing/2014/main" id="{69353D89-DF92-4A79-EC5D-F9F4F7F0375D}"/>
              </a:ext>
            </a:extLst>
          </p:cNvPr>
          <p:cNvSpPr txBox="1"/>
          <p:nvPr/>
        </p:nvSpPr>
        <p:spPr>
          <a:xfrm>
            <a:off x="8108060" y="3930385"/>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Stable Cloud</a:t>
            </a:r>
          </a:p>
        </p:txBody>
      </p:sp>
      <p:sp>
        <p:nvSpPr>
          <p:cNvPr id="25" name="TextBox 18">
            <a:extLst>
              <a:ext uri="{FF2B5EF4-FFF2-40B4-BE49-F238E27FC236}">
                <a16:creationId xmlns:a16="http://schemas.microsoft.com/office/drawing/2014/main" id="{5AC8B4A0-1F26-4E7E-A238-A441AA8F20B2}"/>
              </a:ext>
            </a:extLst>
          </p:cNvPr>
          <p:cNvSpPr txBox="1"/>
          <p:nvPr/>
        </p:nvSpPr>
        <p:spPr>
          <a:xfrm>
            <a:off x="8164960" y="1879889"/>
            <a:ext cx="3539282" cy="276614"/>
          </a:xfrm>
          <a:prstGeom prst="rect">
            <a:avLst/>
          </a:prstGeom>
          <a:noFill/>
        </p:spPr>
        <p:txBody>
          <a:bodyPr wrap="square">
            <a:spAutoFit/>
          </a:bodyPr>
          <a:lstStyle/>
          <a:p>
            <a:pPr algn="ctr">
              <a:buClr>
                <a:schemeClr val="accent2">
                  <a:lumMod val="60000"/>
                  <a:lumOff val="40000"/>
                </a:schemeClr>
              </a:buClr>
              <a:buSzPct val="130000"/>
            </a:pPr>
            <a:r>
              <a:rPr lang="en-US" sz="1198" dirty="0"/>
              <a:t>Input Particles</a:t>
            </a:r>
          </a:p>
        </p:txBody>
      </p:sp>
      <p:sp>
        <p:nvSpPr>
          <p:cNvPr id="6" name="标题 1">
            <a:extLst>
              <a:ext uri="{FF2B5EF4-FFF2-40B4-BE49-F238E27FC236}">
                <a16:creationId xmlns:a16="http://schemas.microsoft.com/office/drawing/2014/main" id="{EF9601FD-9BBA-8818-7D7E-41E60AAB7AB4}"/>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94957109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36</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Preliminary Dynamic Aperture Particle Tracking in Xsuite</a:t>
            </a:r>
          </a:p>
          <a:p>
            <a:pPr marL="0" indent="0" algn="just">
              <a:spcBef>
                <a:spcPts val="599"/>
              </a:spcBef>
              <a:buNone/>
            </a:pPr>
            <a:r>
              <a:rPr lang="en-US" altLang="zh-CN" sz="1598" dirty="0"/>
              <a:t>1000-turn dynamic aperture particle tracking (4D) calculated with Xsuite without family </a:t>
            </a:r>
            <a:r>
              <a:rPr lang="en-US" altLang="zh-CN" sz="1598" dirty="0" err="1"/>
              <a:t>sextupole</a:t>
            </a:r>
            <a:r>
              <a:rPr lang="en-US" altLang="zh-CN" sz="1598" dirty="0"/>
              <a:t> optimization in the arc (FCC-</a:t>
            </a:r>
            <a:r>
              <a:rPr lang="en-US" altLang="zh-CN" sz="1598" dirty="0" err="1"/>
              <a:t>ee</a:t>
            </a:r>
            <a:r>
              <a:rPr lang="en-US" altLang="zh-CN" sz="1598" dirty="0"/>
              <a:t> monochromatization optics base on ttbar mode lattice).</a:t>
            </a:r>
          </a:p>
        </p:txBody>
      </p:sp>
      <p:sp>
        <p:nvSpPr>
          <p:cNvPr id="2" name="TextBox 19">
            <a:extLst>
              <a:ext uri="{FF2B5EF4-FFF2-40B4-BE49-F238E27FC236}">
                <a16:creationId xmlns:a16="http://schemas.microsoft.com/office/drawing/2014/main" id="{941D86C2-8EB4-4EEA-55EE-DD12DEE1BB7F}"/>
              </a:ext>
            </a:extLst>
          </p:cNvPr>
          <p:cNvSpPr txBox="1"/>
          <p:nvPr/>
        </p:nvSpPr>
        <p:spPr>
          <a:xfrm>
            <a:off x="617544" y="1814166"/>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a:t>
            </a:r>
            <a:endParaRPr lang="en-US" sz="1398" dirty="0"/>
          </a:p>
        </p:txBody>
      </p:sp>
      <p:sp>
        <p:nvSpPr>
          <p:cNvPr id="4" name="TextBox 19">
            <a:extLst>
              <a:ext uri="{FF2B5EF4-FFF2-40B4-BE49-F238E27FC236}">
                <a16:creationId xmlns:a16="http://schemas.microsoft.com/office/drawing/2014/main" id="{DF0990B0-91F8-4ECB-43DB-C3867749ABFB}"/>
              </a:ext>
            </a:extLst>
          </p:cNvPr>
          <p:cNvSpPr txBox="1"/>
          <p:nvPr/>
        </p:nvSpPr>
        <p:spPr>
          <a:xfrm>
            <a:off x="4326214" y="1814166"/>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a:t>
            </a:r>
            <a:endParaRPr lang="en-US" sz="1398" dirty="0"/>
          </a:p>
        </p:txBody>
      </p:sp>
      <p:sp>
        <p:nvSpPr>
          <p:cNvPr id="9" name="TextBox 19">
            <a:extLst>
              <a:ext uri="{FF2B5EF4-FFF2-40B4-BE49-F238E27FC236}">
                <a16:creationId xmlns:a16="http://schemas.microsoft.com/office/drawing/2014/main" id="{AC4B7C35-77C2-B43A-1F5A-847077455DDF}"/>
              </a:ext>
            </a:extLst>
          </p:cNvPr>
          <p:cNvSpPr txBox="1"/>
          <p:nvPr/>
        </p:nvSpPr>
        <p:spPr>
          <a:xfrm>
            <a:off x="8015228" y="1799569"/>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endParaRPr lang="en-US" sz="1398" dirty="0"/>
          </a:p>
        </p:txBody>
      </p:sp>
      <p:sp>
        <p:nvSpPr>
          <p:cNvPr id="5" name="标题 1">
            <a:extLst>
              <a:ext uri="{FF2B5EF4-FFF2-40B4-BE49-F238E27FC236}">
                <a16:creationId xmlns:a16="http://schemas.microsoft.com/office/drawing/2014/main" id="{4A2B785F-59BA-55A5-8100-C2E823B7E2D1}"/>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pic>
        <p:nvPicPr>
          <p:cNvPr id="7" name="图片 6" descr="图形用户界面, 图表, 直方图&#10;&#10;描述已自动生成">
            <a:extLst>
              <a:ext uri="{FF2B5EF4-FFF2-40B4-BE49-F238E27FC236}">
                <a16:creationId xmlns:a16="http://schemas.microsoft.com/office/drawing/2014/main" id="{6BF10A6C-60EF-1FA1-86AA-B47BFA015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00" y="2121515"/>
            <a:ext cx="3163160" cy="4267449"/>
          </a:xfrm>
          <a:prstGeom prst="rect">
            <a:avLst/>
          </a:prstGeom>
        </p:spPr>
      </p:pic>
      <p:pic>
        <p:nvPicPr>
          <p:cNvPr id="10" name="图片 9" descr="图表, 直方图&#10;&#10;描述已自动生成">
            <a:extLst>
              <a:ext uri="{FF2B5EF4-FFF2-40B4-BE49-F238E27FC236}">
                <a16:creationId xmlns:a16="http://schemas.microsoft.com/office/drawing/2014/main" id="{0679F38F-5A19-BCCB-BD40-5D1272E49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646" y="2121514"/>
            <a:ext cx="3163160" cy="4267449"/>
          </a:xfrm>
          <a:prstGeom prst="rect">
            <a:avLst/>
          </a:prstGeom>
        </p:spPr>
      </p:pic>
      <p:pic>
        <p:nvPicPr>
          <p:cNvPr id="12" name="图片 11" descr="图形用户界面, 图表, 直方图&#10;&#10;描述已自动生成">
            <a:extLst>
              <a:ext uri="{FF2B5EF4-FFF2-40B4-BE49-F238E27FC236}">
                <a16:creationId xmlns:a16="http://schemas.microsoft.com/office/drawing/2014/main" id="{CC42E1DA-5E7B-749B-1578-9436903D3F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9894" y="2134575"/>
            <a:ext cx="3163160" cy="4267450"/>
          </a:xfrm>
          <a:prstGeom prst="rect">
            <a:avLst/>
          </a:prstGeom>
        </p:spPr>
      </p:pic>
    </p:spTree>
    <p:extLst>
      <p:ext uri="{BB962C8B-B14F-4D97-AF65-F5344CB8AC3E}">
        <p14:creationId xmlns:p14="http://schemas.microsoft.com/office/powerpoint/2010/main" val="182667632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37</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Luminosity and CM Energy Spread (with BS effect)</a:t>
            </a:r>
          </a:p>
          <a:p>
            <a:pPr marL="0" indent="0" algn="just">
              <a:spcBef>
                <a:spcPts val="599"/>
              </a:spcBef>
              <a:buNone/>
            </a:pPr>
            <a:r>
              <a:rPr lang="en-US" altLang="zh-CN" sz="1598" dirty="0"/>
              <a:t>The following figures show the Guinea-pig calculation result of FCC-</a:t>
            </a:r>
            <a:r>
              <a:rPr lang="en-US" altLang="zh-CN" sz="1598" dirty="0" err="1"/>
              <a:t>ee</a:t>
            </a:r>
            <a:r>
              <a:rPr lang="en-US" altLang="zh-CN" sz="1598" dirty="0"/>
              <a:t> monochromatization optics base on Z mode lattice with crab cavities (head-on) compared with that of the scaled standard mode.</a:t>
            </a:r>
          </a:p>
        </p:txBody>
      </p:sp>
      <p:pic>
        <p:nvPicPr>
          <p:cNvPr id="2" name="图片 1" descr="图表, 直方图&#10;&#10;描述已自动生成">
            <a:extLst>
              <a:ext uri="{FF2B5EF4-FFF2-40B4-BE49-F238E27FC236}">
                <a16:creationId xmlns:a16="http://schemas.microsoft.com/office/drawing/2014/main" id="{1915E6C4-8802-E0E8-32D6-E17D231C2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277" y="2209760"/>
            <a:ext cx="3536563" cy="3858395"/>
          </a:xfrm>
          <a:prstGeom prst="rect">
            <a:avLst/>
          </a:prstGeom>
        </p:spPr>
      </p:pic>
      <p:pic>
        <p:nvPicPr>
          <p:cNvPr id="9" name="图片 8" descr="图形用户界面, 图表&#10;&#10;描述已自动生成">
            <a:extLst>
              <a:ext uri="{FF2B5EF4-FFF2-40B4-BE49-F238E27FC236}">
                <a16:creationId xmlns:a16="http://schemas.microsoft.com/office/drawing/2014/main" id="{944CB2D1-3A6F-0250-BA32-4D90079F1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736" y="2226832"/>
            <a:ext cx="3536564" cy="3858395"/>
          </a:xfrm>
          <a:prstGeom prst="rect">
            <a:avLst/>
          </a:prstGeom>
        </p:spPr>
      </p:pic>
      <p:pic>
        <p:nvPicPr>
          <p:cNvPr id="10" name="图片 9" descr="图形用户界面, 图表, 直方图&#10;&#10;描述已自动生成">
            <a:extLst>
              <a:ext uri="{FF2B5EF4-FFF2-40B4-BE49-F238E27FC236}">
                <a16:creationId xmlns:a16="http://schemas.microsoft.com/office/drawing/2014/main" id="{AF0B75A3-24B2-2FD2-3A65-F5D5F0CD3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59" y="2209761"/>
            <a:ext cx="3539282" cy="3845750"/>
          </a:xfrm>
          <a:prstGeom prst="rect">
            <a:avLst/>
          </a:prstGeom>
        </p:spPr>
      </p:pic>
      <p:sp>
        <p:nvSpPr>
          <p:cNvPr id="7" name="TextBox 18">
            <a:extLst>
              <a:ext uri="{FF2B5EF4-FFF2-40B4-BE49-F238E27FC236}">
                <a16:creationId xmlns:a16="http://schemas.microsoft.com/office/drawing/2014/main" id="{5487F0F3-E94E-8158-A50F-192589EAC351}"/>
              </a:ext>
            </a:extLst>
          </p:cNvPr>
          <p:cNvSpPr txBox="1"/>
          <p:nvPr/>
        </p:nvSpPr>
        <p:spPr>
          <a:xfrm>
            <a:off x="475059" y="5947386"/>
            <a:ext cx="3539282"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2.80×10</a:t>
            </a:r>
            <a:r>
              <a:rPr lang="en-US" sz="1398" baseline="30000" dirty="0">
                <a:solidFill>
                  <a:srgbClr val="002060"/>
                </a:solidFill>
                <a:latin typeface="Arial" panose="020B0604020202020204" pitchFamily="34" charset="0"/>
                <a:cs typeface="Arial" panose="020B0604020202020204" pitchFamily="34" charset="0"/>
              </a:rPr>
              <a:t>35</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17.11 MeV</a:t>
            </a:r>
            <a:endParaRPr lang="en-US" sz="1398" dirty="0"/>
          </a:p>
        </p:txBody>
      </p:sp>
      <p:sp>
        <p:nvSpPr>
          <p:cNvPr id="23" name="TextBox 18">
            <a:extLst>
              <a:ext uri="{FF2B5EF4-FFF2-40B4-BE49-F238E27FC236}">
                <a16:creationId xmlns:a16="http://schemas.microsoft.com/office/drawing/2014/main" id="{7AFA2911-D829-D6D6-E113-86FAA8AA2E61}"/>
              </a:ext>
            </a:extLst>
          </p:cNvPr>
          <p:cNvSpPr txBox="1"/>
          <p:nvPr/>
        </p:nvSpPr>
        <p:spPr>
          <a:xfrm>
            <a:off x="4161919" y="5940752"/>
            <a:ext cx="3539282"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2.23×10</a:t>
            </a:r>
            <a:r>
              <a:rPr lang="en-US" sz="1398" baseline="30000" dirty="0">
                <a:solidFill>
                  <a:srgbClr val="002060"/>
                </a:solidFill>
                <a:latin typeface="Arial" panose="020B0604020202020204" pitchFamily="34" charset="0"/>
                <a:cs typeface="Arial" panose="020B0604020202020204" pitchFamily="34" charset="0"/>
              </a:rPr>
              <a:t>35</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18.15 MeV</a:t>
            </a:r>
            <a:endParaRPr lang="en-US" sz="1398" dirty="0"/>
          </a:p>
        </p:txBody>
      </p:sp>
      <p:sp>
        <p:nvSpPr>
          <p:cNvPr id="24" name="TextBox 18">
            <a:extLst>
              <a:ext uri="{FF2B5EF4-FFF2-40B4-BE49-F238E27FC236}">
                <a16:creationId xmlns:a16="http://schemas.microsoft.com/office/drawing/2014/main" id="{3CA1521F-C8B8-912E-BF9A-8CD6EA5A23C1}"/>
              </a:ext>
            </a:extLst>
          </p:cNvPr>
          <p:cNvSpPr txBox="1"/>
          <p:nvPr/>
        </p:nvSpPr>
        <p:spPr>
          <a:xfrm>
            <a:off x="7846512" y="5940752"/>
            <a:ext cx="3539282"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1.35×10</a:t>
            </a:r>
            <a:r>
              <a:rPr lang="en-US" sz="1398" baseline="30000" dirty="0">
                <a:solidFill>
                  <a:srgbClr val="002060"/>
                </a:solidFill>
                <a:latin typeface="Arial" panose="020B0604020202020204" pitchFamily="34" charset="0"/>
                <a:cs typeface="Arial" panose="020B0604020202020204" pitchFamily="34" charset="0"/>
              </a:rPr>
              <a:t>35</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8.61 MeV</a:t>
            </a:r>
            <a:endParaRPr lang="en-US" sz="1398" dirty="0"/>
          </a:p>
        </p:txBody>
      </p:sp>
      <p:sp>
        <p:nvSpPr>
          <p:cNvPr id="26" name="TextBox 18">
            <a:extLst>
              <a:ext uri="{FF2B5EF4-FFF2-40B4-BE49-F238E27FC236}">
                <a16:creationId xmlns:a16="http://schemas.microsoft.com/office/drawing/2014/main" id="{93D448A3-3BA7-71FF-71CE-01AF44834B8E}"/>
              </a:ext>
            </a:extLst>
          </p:cNvPr>
          <p:cNvSpPr txBox="1"/>
          <p:nvPr/>
        </p:nvSpPr>
        <p:spPr>
          <a:xfrm>
            <a:off x="2578929" y="1774940"/>
            <a:ext cx="7021442" cy="307350"/>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Standard_625/head-on: Luminosity: 1.20×10</a:t>
            </a:r>
            <a:r>
              <a:rPr lang="en-US" sz="1398" baseline="30000" dirty="0">
                <a:solidFill>
                  <a:srgbClr val="002060"/>
                </a:solidFill>
                <a:latin typeface="Arial" panose="020B0604020202020204" pitchFamily="34" charset="0"/>
                <a:cs typeface="Arial" panose="020B0604020202020204" pitchFamily="34" charset="0"/>
              </a:rPr>
              <a:t>36</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r>
              <a:rPr lang="en-US" sz="1398" dirty="0">
                <a:solidFill>
                  <a:srgbClr val="002060"/>
                </a:solidFill>
                <a:latin typeface="Arial" panose="020B0604020202020204" pitchFamily="34" charset="0"/>
                <a:cs typeface="Arial" panose="020B0604020202020204" pitchFamily="34" charset="0"/>
              </a:rPr>
              <a:t>, CM energy spread: 80.12 MeV</a:t>
            </a:r>
            <a:endParaRPr lang="en-US" sz="1398" dirty="0"/>
          </a:p>
        </p:txBody>
      </p:sp>
      <p:sp>
        <p:nvSpPr>
          <p:cNvPr id="27" name="TextBox 19">
            <a:extLst>
              <a:ext uri="{FF2B5EF4-FFF2-40B4-BE49-F238E27FC236}">
                <a16:creationId xmlns:a16="http://schemas.microsoft.com/office/drawing/2014/main" id="{5B8B2EB5-FA83-925B-9701-B2936A3D83AA}"/>
              </a:ext>
            </a:extLst>
          </p:cNvPr>
          <p:cNvSpPr txBox="1"/>
          <p:nvPr/>
        </p:nvSpPr>
        <p:spPr>
          <a:xfrm>
            <a:off x="513522" y="208172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monochrom_h_4ip/head-on</a:t>
            </a:r>
            <a:endParaRPr lang="en-US" sz="1398" dirty="0"/>
          </a:p>
        </p:txBody>
      </p:sp>
      <p:sp>
        <p:nvSpPr>
          <p:cNvPr id="28" name="TextBox 19">
            <a:extLst>
              <a:ext uri="{FF2B5EF4-FFF2-40B4-BE49-F238E27FC236}">
                <a16:creationId xmlns:a16="http://schemas.microsoft.com/office/drawing/2014/main" id="{ECD694EB-A35E-FA53-9805-375D0F708B10}"/>
              </a:ext>
            </a:extLst>
          </p:cNvPr>
          <p:cNvSpPr txBox="1"/>
          <p:nvPr/>
        </p:nvSpPr>
        <p:spPr>
          <a:xfrm>
            <a:off x="4137222" y="208172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monochrom_v_1/head-on</a:t>
            </a:r>
            <a:endParaRPr lang="en-US" sz="1398" dirty="0"/>
          </a:p>
        </p:txBody>
      </p:sp>
      <p:sp>
        <p:nvSpPr>
          <p:cNvPr id="29" name="TextBox 19">
            <a:extLst>
              <a:ext uri="{FF2B5EF4-FFF2-40B4-BE49-F238E27FC236}">
                <a16:creationId xmlns:a16="http://schemas.microsoft.com/office/drawing/2014/main" id="{DA6DD218-6DEA-2E59-3071-C32FAFBF6FC8}"/>
              </a:ext>
            </a:extLst>
          </p:cNvPr>
          <p:cNvSpPr txBox="1"/>
          <p:nvPr/>
        </p:nvSpPr>
        <p:spPr>
          <a:xfrm>
            <a:off x="7823861" y="2077474"/>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r>
              <a:rPr lang="en-US" sz="1398" i="1" dirty="0">
                <a:solidFill>
                  <a:srgbClr val="002060"/>
                </a:solidFill>
                <a:latin typeface="Arial" panose="020B0604020202020204" pitchFamily="34" charset="0"/>
                <a:cs typeface="Arial" panose="020B0604020202020204" pitchFamily="34" charset="0"/>
              </a:rPr>
              <a:t>/head-on</a:t>
            </a:r>
            <a:endParaRPr lang="en-US" sz="1398" dirty="0"/>
          </a:p>
        </p:txBody>
      </p:sp>
      <p:sp>
        <p:nvSpPr>
          <p:cNvPr id="4" name="标题 1">
            <a:extLst>
              <a:ext uri="{FF2B5EF4-FFF2-40B4-BE49-F238E27FC236}">
                <a16:creationId xmlns:a16="http://schemas.microsoft.com/office/drawing/2014/main" id="{225A03C4-6CB6-EBAC-0C33-F24B7036F33F}"/>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238556709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表, 直方图&#10;&#10;描述已自动生成">
            <a:extLst>
              <a:ext uri="{FF2B5EF4-FFF2-40B4-BE49-F238E27FC236}">
                <a16:creationId xmlns:a16="http://schemas.microsoft.com/office/drawing/2014/main" id="{FEBD2D59-4A0B-EB98-BA25-64B992FDA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2830" y="2240833"/>
            <a:ext cx="3554980" cy="3857218"/>
          </a:xfrm>
          <a:prstGeom prst="rect">
            <a:avLst/>
          </a:prstGeom>
        </p:spPr>
      </p:pic>
      <p:pic>
        <p:nvPicPr>
          <p:cNvPr id="9" name="图片 8" descr="图表&#10;&#10;描述已自动生成">
            <a:extLst>
              <a:ext uri="{FF2B5EF4-FFF2-40B4-BE49-F238E27FC236}">
                <a16:creationId xmlns:a16="http://schemas.microsoft.com/office/drawing/2014/main" id="{8FA2A6F9-65D5-8BE5-F89A-241F083C8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289" y="2257758"/>
            <a:ext cx="3554979" cy="3840294"/>
          </a:xfrm>
          <a:prstGeom prst="rect">
            <a:avLst/>
          </a:prstGeom>
        </p:spPr>
      </p:pic>
      <p:pic>
        <p:nvPicPr>
          <p:cNvPr id="7" name="图片 6" descr="图表, 直方图&#10;&#10;描述已自动生成">
            <a:extLst>
              <a:ext uri="{FF2B5EF4-FFF2-40B4-BE49-F238E27FC236}">
                <a16:creationId xmlns:a16="http://schemas.microsoft.com/office/drawing/2014/main" id="{254E4802-C793-D46E-B596-87B19F8D2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554" y="2240833"/>
            <a:ext cx="3530276" cy="3840294"/>
          </a:xfrm>
          <a:prstGeom prst="rect">
            <a:avLst/>
          </a:prstGeom>
        </p:spPr>
      </p:pic>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38</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Luminosity and CM Energy Spread (with BS effect)</a:t>
            </a:r>
          </a:p>
          <a:p>
            <a:pPr marL="0" indent="0" algn="just">
              <a:spcBef>
                <a:spcPts val="599"/>
              </a:spcBef>
              <a:buNone/>
            </a:pPr>
            <a:r>
              <a:rPr lang="en-US" altLang="zh-CN" sz="1598" dirty="0"/>
              <a:t>The following figures show the Guinea-pig calculation result of FCC-</a:t>
            </a:r>
            <a:r>
              <a:rPr lang="en-US" altLang="zh-CN" sz="1598" dirty="0" err="1"/>
              <a:t>ee</a:t>
            </a:r>
            <a:r>
              <a:rPr lang="en-US" altLang="zh-CN" sz="1598" dirty="0"/>
              <a:t> monochromatization optics base on Z mode lattice without crab cavities (crossing-angle) compared with that of the scaled standard mode.</a:t>
            </a:r>
          </a:p>
        </p:txBody>
      </p:sp>
      <p:sp>
        <p:nvSpPr>
          <p:cNvPr id="22" name="TextBox 19">
            <a:extLst>
              <a:ext uri="{FF2B5EF4-FFF2-40B4-BE49-F238E27FC236}">
                <a16:creationId xmlns:a16="http://schemas.microsoft.com/office/drawing/2014/main" id="{C7015B75-1DC2-3518-8D22-632A363DFF4A}"/>
              </a:ext>
            </a:extLst>
          </p:cNvPr>
          <p:cNvSpPr txBox="1"/>
          <p:nvPr/>
        </p:nvSpPr>
        <p:spPr>
          <a:xfrm>
            <a:off x="513522" y="208172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monochrom_h_4ip/crossing-angle</a:t>
            </a:r>
            <a:endParaRPr lang="en-US" sz="1398" dirty="0"/>
          </a:p>
        </p:txBody>
      </p:sp>
      <p:sp>
        <p:nvSpPr>
          <p:cNvPr id="23" name="TextBox 19">
            <a:extLst>
              <a:ext uri="{FF2B5EF4-FFF2-40B4-BE49-F238E27FC236}">
                <a16:creationId xmlns:a16="http://schemas.microsoft.com/office/drawing/2014/main" id="{5E3AF23C-3CD2-7EF1-2299-868305C9CDE2}"/>
              </a:ext>
            </a:extLst>
          </p:cNvPr>
          <p:cNvSpPr txBox="1"/>
          <p:nvPr/>
        </p:nvSpPr>
        <p:spPr>
          <a:xfrm>
            <a:off x="4197350" y="2081727"/>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monochrom_v_1/crossing-angle</a:t>
            </a:r>
            <a:endParaRPr lang="en-US" sz="1398" dirty="0"/>
          </a:p>
        </p:txBody>
      </p:sp>
      <p:sp>
        <p:nvSpPr>
          <p:cNvPr id="24" name="TextBox 19">
            <a:extLst>
              <a:ext uri="{FF2B5EF4-FFF2-40B4-BE49-F238E27FC236}">
                <a16:creationId xmlns:a16="http://schemas.microsoft.com/office/drawing/2014/main" id="{2F637394-2303-BEE1-27D7-785464AD18A6}"/>
              </a:ext>
            </a:extLst>
          </p:cNvPr>
          <p:cNvSpPr txBox="1"/>
          <p:nvPr/>
        </p:nvSpPr>
        <p:spPr>
          <a:xfrm>
            <a:off x="7823861" y="2077474"/>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r>
              <a:rPr lang="en-US" sz="1398" i="1" dirty="0">
                <a:solidFill>
                  <a:srgbClr val="002060"/>
                </a:solidFill>
                <a:latin typeface="Arial" panose="020B0604020202020204" pitchFamily="34" charset="0"/>
                <a:cs typeface="Arial" panose="020B0604020202020204" pitchFamily="34" charset="0"/>
              </a:rPr>
              <a:t>/crossing-angle</a:t>
            </a:r>
            <a:endParaRPr lang="en-US" sz="1398" dirty="0"/>
          </a:p>
        </p:txBody>
      </p:sp>
      <p:sp>
        <p:nvSpPr>
          <p:cNvPr id="25" name="TextBox 18">
            <a:extLst>
              <a:ext uri="{FF2B5EF4-FFF2-40B4-BE49-F238E27FC236}">
                <a16:creationId xmlns:a16="http://schemas.microsoft.com/office/drawing/2014/main" id="{E4BB45DD-E59D-DC0E-609F-8D3702C26272}"/>
              </a:ext>
            </a:extLst>
          </p:cNvPr>
          <p:cNvSpPr txBox="1"/>
          <p:nvPr/>
        </p:nvSpPr>
        <p:spPr>
          <a:xfrm>
            <a:off x="466052" y="5966732"/>
            <a:ext cx="3539282"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2.43×10</a:t>
            </a:r>
            <a:r>
              <a:rPr lang="en-US" sz="1398" baseline="30000" dirty="0">
                <a:solidFill>
                  <a:srgbClr val="002060"/>
                </a:solidFill>
                <a:latin typeface="Arial" panose="020B0604020202020204" pitchFamily="34" charset="0"/>
                <a:cs typeface="Arial" panose="020B0604020202020204" pitchFamily="34" charset="0"/>
              </a:rPr>
              <a:t>35</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26.61 MeV</a:t>
            </a:r>
            <a:endParaRPr lang="en-US" sz="1398" dirty="0"/>
          </a:p>
        </p:txBody>
      </p:sp>
      <p:sp>
        <p:nvSpPr>
          <p:cNvPr id="26" name="TextBox 18">
            <a:extLst>
              <a:ext uri="{FF2B5EF4-FFF2-40B4-BE49-F238E27FC236}">
                <a16:creationId xmlns:a16="http://schemas.microsoft.com/office/drawing/2014/main" id="{41E84D52-B923-E8E3-308D-633870093E65}"/>
              </a:ext>
            </a:extLst>
          </p:cNvPr>
          <p:cNvSpPr txBox="1"/>
          <p:nvPr/>
        </p:nvSpPr>
        <p:spPr>
          <a:xfrm>
            <a:off x="4158758" y="5966732"/>
            <a:ext cx="3554979"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2.53×10</a:t>
            </a:r>
            <a:r>
              <a:rPr lang="en-US" sz="1398" baseline="30000" dirty="0">
                <a:solidFill>
                  <a:srgbClr val="002060"/>
                </a:solidFill>
                <a:latin typeface="Arial" panose="020B0604020202020204" pitchFamily="34" charset="0"/>
                <a:cs typeface="Arial" panose="020B0604020202020204" pitchFamily="34" charset="0"/>
              </a:rPr>
              <a:t>34</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10.66 MeV</a:t>
            </a:r>
            <a:endParaRPr lang="en-US" sz="1398" dirty="0"/>
          </a:p>
        </p:txBody>
      </p:sp>
      <p:sp>
        <p:nvSpPr>
          <p:cNvPr id="27" name="TextBox 18">
            <a:extLst>
              <a:ext uri="{FF2B5EF4-FFF2-40B4-BE49-F238E27FC236}">
                <a16:creationId xmlns:a16="http://schemas.microsoft.com/office/drawing/2014/main" id="{B16D6331-7B6E-78CD-7D3D-47329799FFE2}"/>
              </a:ext>
            </a:extLst>
          </p:cNvPr>
          <p:cNvSpPr txBox="1"/>
          <p:nvPr/>
        </p:nvSpPr>
        <p:spPr>
          <a:xfrm>
            <a:off x="7832830" y="5966732"/>
            <a:ext cx="3558011" cy="522493"/>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Luminosity: 6.46×10</a:t>
            </a:r>
            <a:r>
              <a:rPr lang="en-US" sz="1398" baseline="30000" dirty="0">
                <a:solidFill>
                  <a:srgbClr val="002060"/>
                </a:solidFill>
                <a:latin typeface="Arial" panose="020B0604020202020204" pitchFamily="34" charset="0"/>
                <a:cs typeface="Arial" panose="020B0604020202020204" pitchFamily="34" charset="0"/>
              </a:rPr>
              <a:t>34</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endParaRPr lang="en-US" sz="1398"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CM energy spread: 7.31 MeV</a:t>
            </a:r>
            <a:endParaRPr lang="en-US" sz="1398" dirty="0"/>
          </a:p>
        </p:txBody>
      </p:sp>
      <p:sp>
        <p:nvSpPr>
          <p:cNvPr id="28" name="TextBox 18">
            <a:extLst>
              <a:ext uri="{FF2B5EF4-FFF2-40B4-BE49-F238E27FC236}">
                <a16:creationId xmlns:a16="http://schemas.microsoft.com/office/drawing/2014/main" id="{1BE0FECE-10FF-A058-8ED1-AF58C6EBD1E9}"/>
              </a:ext>
            </a:extLst>
          </p:cNvPr>
          <p:cNvSpPr txBox="1"/>
          <p:nvPr/>
        </p:nvSpPr>
        <p:spPr>
          <a:xfrm>
            <a:off x="2373573" y="1782796"/>
            <a:ext cx="7432154" cy="307350"/>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1398" dirty="0">
                <a:solidFill>
                  <a:srgbClr val="002060"/>
                </a:solidFill>
                <a:latin typeface="Arial" panose="020B0604020202020204" pitchFamily="34" charset="0"/>
                <a:cs typeface="Arial" panose="020B0604020202020204" pitchFamily="34" charset="0"/>
              </a:rPr>
              <a:t>Standard_625/crossing-angle: Luminosity: 4.50×10</a:t>
            </a:r>
            <a:r>
              <a:rPr lang="en-US" sz="1398" baseline="30000" dirty="0">
                <a:solidFill>
                  <a:srgbClr val="002060"/>
                </a:solidFill>
                <a:latin typeface="Arial" panose="020B0604020202020204" pitchFamily="34" charset="0"/>
                <a:cs typeface="Arial" panose="020B0604020202020204" pitchFamily="34" charset="0"/>
              </a:rPr>
              <a:t>35</a:t>
            </a:r>
            <a:r>
              <a:rPr lang="en-US" sz="1398" dirty="0">
                <a:solidFill>
                  <a:srgbClr val="002060"/>
                </a:solidFill>
                <a:latin typeface="Arial" panose="020B0604020202020204" pitchFamily="34" charset="0"/>
                <a:cs typeface="Arial" panose="020B0604020202020204" pitchFamily="34" charset="0"/>
              </a:rPr>
              <a:t> cm</a:t>
            </a:r>
            <a:r>
              <a:rPr lang="en-US" sz="1398" baseline="30000" dirty="0">
                <a:solidFill>
                  <a:srgbClr val="002060"/>
                </a:solidFill>
                <a:latin typeface="Arial" panose="020B0604020202020204" pitchFamily="34" charset="0"/>
                <a:cs typeface="Arial" panose="020B0604020202020204" pitchFamily="34" charset="0"/>
              </a:rPr>
              <a:t>-2</a:t>
            </a:r>
            <a:r>
              <a:rPr lang="en-US" sz="1398" dirty="0">
                <a:solidFill>
                  <a:srgbClr val="002060"/>
                </a:solidFill>
                <a:latin typeface="Arial" panose="020B0604020202020204" pitchFamily="34" charset="0"/>
                <a:cs typeface="Arial" panose="020B0604020202020204" pitchFamily="34" charset="0"/>
              </a:rPr>
              <a:t>s</a:t>
            </a:r>
            <a:r>
              <a:rPr lang="en-US" sz="1398" baseline="30000" dirty="0">
                <a:solidFill>
                  <a:srgbClr val="002060"/>
                </a:solidFill>
                <a:latin typeface="Arial" panose="020B0604020202020204" pitchFamily="34" charset="0"/>
                <a:cs typeface="Arial" panose="020B0604020202020204" pitchFamily="34" charset="0"/>
              </a:rPr>
              <a:t>-1</a:t>
            </a:r>
            <a:r>
              <a:rPr lang="en-US" sz="1398" dirty="0">
                <a:solidFill>
                  <a:srgbClr val="002060"/>
                </a:solidFill>
                <a:latin typeface="Arial" panose="020B0604020202020204" pitchFamily="34" charset="0"/>
                <a:cs typeface="Arial" panose="020B0604020202020204" pitchFamily="34" charset="0"/>
              </a:rPr>
              <a:t>, CM energy spread: 80.33 MeV</a:t>
            </a:r>
            <a:endParaRPr lang="en-US" sz="1398" dirty="0"/>
          </a:p>
        </p:txBody>
      </p:sp>
      <p:sp>
        <p:nvSpPr>
          <p:cNvPr id="2" name="标题 1">
            <a:extLst>
              <a:ext uri="{FF2B5EF4-FFF2-40B4-BE49-F238E27FC236}">
                <a16:creationId xmlns:a16="http://schemas.microsoft.com/office/drawing/2014/main" id="{91E5FD17-6101-8C68-1713-0A81E5C21248}"/>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225862946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图表, 直方图&#10;&#10;描述已自动生成">
            <a:extLst>
              <a:ext uri="{FF2B5EF4-FFF2-40B4-BE49-F238E27FC236}">
                <a16:creationId xmlns:a16="http://schemas.microsoft.com/office/drawing/2014/main" id="{780DEFCA-F956-BCFD-FB9C-82BB8589B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305" y="1932243"/>
            <a:ext cx="3539283" cy="2874723"/>
          </a:xfrm>
          <a:prstGeom prst="rect">
            <a:avLst/>
          </a:prstGeom>
        </p:spPr>
      </p:pic>
      <p:pic>
        <p:nvPicPr>
          <p:cNvPr id="8" name="图片 7" descr="图表, 直方图&#10;&#10;描述已自动生成">
            <a:extLst>
              <a:ext uri="{FF2B5EF4-FFF2-40B4-BE49-F238E27FC236}">
                <a16:creationId xmlns:a16="http://schemas.microsoft.com/office/drawing/2014/main" id="{45D74D7A-BAA2-8427-35EF-46F26813E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897" y="1944599"/>
            <a:ext cx="3526874" cy="2871952"/>
          </a:xfrm>
          <a:prstGeom prst="rect">
            <a:avLst/>
          </a:prstGeom>
        </p:spPr>
      </p:pic>
      <p:pic>
        <p:nvPicPr>
          <p:cNvPr id="5" name="图片 4" descr="图表, 直方图&#10;&#10;描述已自动生成">
            <a:extLst>
              <a:ext uri="{FF2B5EF4-FFF2-40B4-BE49-F238E27FC236}">
                <a16:creationId xmlns:a16="http://schemas.microsoft.com/office/drawing/2014/main" id="{5E2E2A2D-D28D-F315-137E-72F56AC59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262" y="1932243"/>
            <a:ext cx="3526874" cy="2874723"/>
          </a:xfrm>
          <a:prstGeom prst="rect">
            <a:avLst/>
          </a:prstGeom>
        </p:spPr>
      </p:pic>
      <p:sp>
        <p:nvSpPr>
          <p:cNvPr id="20" name="灯片编号占位符 19">
            <a:extLst>
              <a:ext uri="{FF2B5EF4-FFF2-40B4-BE49-F238E27FC236}">
                <a16:creationId xmlns:a16="http://schemas.microsoft.com/office/drawing/2014/main" id="{21E66118-CCEB-EF5D-6AB8-B78AE8138F71}"/>
              </a:ext>
            </a:extLst>
          </p:cNvPr>
          <p:cNvSpPr>
            <a:spLocks noGrp="1"/>
          </p:cNvSpPr>
          <p:nvPr>
            <p:ph type="sldNum" sz="quarter" idx="12"/>
          </p:nvPr>
        </p:nvSpPr>
        <p:spPr/>
        <p:txBody>
          <a:bodyPr/>
          <a:lstStyle/>
          <a:p>
            <a:fld id="{10C94CE8-38CE-4431-96C9-C03853E577E3}" type="slidenum">
              <a:rPr lang="zh-CN" altLang="en-US" smtClean="0"/>
              <a:t>39</a:t>
            </a:fld>
            <a:endParaRPr lang="zh-CN" altLang="en-US"/>
          </a:p>
        </p:txBody>
      </p:sp>
      <p:sp>
        <p:nvSpPr>
          <p:cNvPr id="3" name="内容占位符 2">
            <a:extLst>
              <a:ext uri="{FF2B5EF4-FFF2-40B4-BE49-F238E27FC236}">
                <a16:creationId xmlns:a16="http://schemas.microsoft.com/office/drawing/2014/main" id="{7A89409D-FBBD-28EB-3B43-C4026F67B933}"/>
              </a:ext>
            </a:extLst>
          </p:cNvPr>
          <p:cNvSpPr txBox="1">
            <a:spLocks/>
          </p:cNvSpPr>
          <p:nvPr/>
        </p:nvSpPr>
        <p:spPr>
          <a:xfrm>
            <a:off x="568208" y="914236"/>
            <a:ext cx="11136034" cy="1457916"/>
          </a:xfrm>
          <a:prstGeom prst="rect">
            <a:avLst/>
          </a:prstGeom>
        </p:spPr>
        <p:txBody>
          <a:bodyPr vert="horz" lIns="91313" tIns="45657" rIns="91313" bIns="45657" rtlCol="0">
            <a:normAutofit/>
          </a:bodyPr>
          <a:lstStyle>
            <a:lvl1pPr marL="349599" indent="-349599" algn="l" defTabSz="915314" rtl="0" eaLnBrk="1" latinLnBrk="0" hangingPunct="1">
              <a:spcBef>
                <a:spcPts val="2002"/>
              </a:spcBef>
              <a:buClr>
                <a:schemeClr val="accent1">
                  <a:lumMod val="60000"/>
                  <a:lumOff val="40000"/>
                </a:schemeClr>
              </a:buClr>
              <a:buSzPct val="110000"/>
              <a:buFont typeface="Wingdings 2" pitchFamily="18" charset="2"/>
              <a:buChar char=""/>
              <a:defRPr sz="2402"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686486" indent="-336887" algn="l" defTabSz="915314" rtl="0" eaLnBrk="1" latinLnBrk="0" hangingPunct="1">
              <a:spcBef>
                <a:spcPts val="601"/>
              </a:spcBef>
              <a:buClr>
                <a:schemeClr val="accent1">
                  <a:lumMod val="75000"/>
                </a:schemeClr>
              </a:buClr>
              <a:buSzPct val="110000"/>
              <a:buFont typeface="Wingdings 2" pitchFamily="18" charset="2"/>
              <a:buChar char=""/>
              <a:defRPr sz="2202"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969343"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2002"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1264914" indent="-295570" algn="l" defTabSz="915314" rtl="0" eaLnBrk="1" latinLnBrk="0" hangingPunct="1">
              <a:spcBef>
                <a:spcPts val="601"/>
              </a:spcBef>
              <a:buClr>
                <a:schemeClr val="accent1">
                  <a:lumMod val="75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547771" indent="-282858" algn="l" defTabSz="915314" rtl="0" eaLnBrk="1" latinLnBrk="0" hangingPunct="1">
              <a:spcBef>
                <a:spcPts val="601"/>
              </a:spcBef>
              <a:buClr>
                <a:schemeClr val="accent1">
                  <a:lumMod val="60000"/>
                  <a:lumOff val="40000"/>
                </a:schemeClr>
              </a:buClr>
              <a:buSzPct val="110000"/>
              <a:buFont typeface="Wingdings 2" pitchFamily="18" charset="2"/>
              <a:buChar char=""/>
              <a:defRPr sz="1802"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1830629"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6pPr>
            <a:lvl7pPr marL="2119843"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7pPr>
            <a:lvl8pPr marL="2401112" indent="-282858" algn="l" defTabSz="915314" rtl="0" eaLnBrk="1" latinLnBrk="0" hangingPunct="1">
              <a:spcBef>
                <a:spcPct val="20000"/>
              </a:spcBef>
              <a:buClr>
                <a:schemeClr val="accent2"/>
              </a:buClr>
              <a:buSzPct val="110000"/>
              <a:buFont typeface="Wingdings 2" pitchFamily="18" charset="2"/>
              <a:buChar char=""/>
              <a:defRPr lang="en-US" sz="1802" kern="1200" dirty="0" smtClean="0">
                <a:solidFill>
                  <a:schemeClr val="tx1">
                    <a:lumMod val="65000"/>
                    <a:lumOff val="35000"/>
                  </a:schemeClr>
                </a:solidFill>
                <a:latin typeface="+mn-lt"/>
                <a:ea typeface="+mn-ea"/>
                <a:cs typeface="+mn-cs"/>
              </a:defRPr>
            </a:lvl8pPr>
            <a:lvl9pPr marL="2691914" indent="-282858" algn="l" defTabSz="915314" rtl="0" eaLnBrk="1" latinLnBrk="0" hangingPunct="1">
              <a:spcBef>
                <a:spcPct val="20000"/>
              </a:spcBef>
              <a:buClr>
                <a:schemeClr val="accent1">
                  <a:lumMod val="60000"/>
                  <a:lumOff val="40000"/>
                </a:schemeClr>
              </a:buClr>
              <a:buSzPct val="110000"/>
              <a:buFont typeface="Wingdings 2" pitchFamily="18" charset="2"/>
              <a:buChar char=""/>
              <a:defRPr lang="en-US" sz="1802" kern="1200" dirty="0">
                <a:solidFill>
                  <a:schemeClr val="tx1">
                    <a:lumMod val="65000"/>
                    <a:lumOff val="35000"/>
                  </a:schemeClr>
                </a:solidFill>
                <a:latin typeface="+mn-lt"/>
                <a:ea typeface="+mn-ea"/>
                <a:cs typeface="+mn-cs"/>
              </a:defRPr>
            </a:lvl9pPr>
          </a:lstStyle>
          <a:p>
            <a:r>
              <a:rPr lang="en-US" altLang="zh-CN" sz="1598" b="1" dirty="0">
                <a:solidFill>
                  <a:srgbClr val="2C7C9F"/>
                </a:solidFill>
              </a:rPr>
              <a:t>Luminosity and CM Energy Spread (with BS effect)</a:t>
            </a:r>
          </a:p>
          <a:p>
            <a:pPr marL="0" indent="0" algn="just">
              <a:spcBef>
                <a:spcPts val="599"/>
              </a:spcBef>
              <a:buNone/>
            </a:pPr>
            <a:r>
              <a:rPr lang="en-US" altLang="zh-CN" sz="1598" dirty="0"/>
              <a:t>The following figures show the comparison of the Guinea-pig calculation result with/without crab cavities of FCC-</a:t>
            </a:r>
            <a:r>
              <a:rPr lang="en-US" altLang="zh-CN" sz="1598" dirty="0" err="1"/>
              <a:t>ee</a:t>
            </a:r>
            <a:r>
              <a:rPr lang="en-US" altLang="zh-CN" sz="1598" dirty="0"/>
              <a:t> monochromatization optics design base on Z mode lattice.</a:t>
            </a:r>
          </a:p>
        </p:txBody>
      </p:sp>
      <p:sp>
        <p:nvSpPr>
          <p:cNvPr id="22" name="TextBox 19">
            <a:extLst>
              <a:ext uri="{FF2B5EF4-FFF2-40B4-BE49-F238E27FC236}">
                <a16:creationId xmlns:a16="http://schemas.microsoft.com/office/drawing/2014/main" id="{C7015B75-1DC2-3518-8D22-632A363DFF4A}"/>
              </a:ext>
            </a:extLst>
          </p:cNvPr>
          <p:cNvSpPr txBox="1"/>
          <p:nvPr/>
        </p:nvSpPr>
        <p:spPr>
          <a:xfrm>
            <a:off x="531061" y="1785199"/>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monochrom_h_4ip</a:t>
            </a:r>
            <a:endParaRPr lang="en-US" sz="1398" dirty="0"/>
          </a:p>
        </p:txBody>
      </p:sp>
      <p:sp>
        <p:nvSpPr>
          <p:cNvPr id="23" name="TextBox 19">
            <a:extLst>
              <a:ext uri="{FF2B5EF4-FFF2-40B4-BE49-F238E27FC236}">
                <a16:creationId xmlns:a16="http://schemas.microsoft.com/office/drawing/2014/main" id="{5E3AF23C-3CD2-7EF1-2299-868305C9CDE2}"/>
              </a:ext>
            </a:extLst>
          </p:cNvPr>
          <p:cNvSpPr txBox="1"/>
          <p:nvPr/>
        </p:nvSpPr>
        <p:spPr>
          <a:xfrm>
            <a:off x="4057934" y="1781702"/>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a:solidFill>
                  <a:srgbClr val="002060"/>
                </a:solidFill>
                <a:latin typeface="Arial" panose="020B0604020202020204" pitchFamily="34" charset="0"/>
                <a:cs typeface="Arial" panose="020B0604020202020204" pitchFamily="34" charset="0"/>
              </a:rPr>
              <a:t>monochrom_v_1</a:t>
            </a:r>
            <a:endParaRPr lang="en-US" sz="1398" dirty="0"/>
          </a:p>
        </p:txBody>
      </p:sp>
      <p:sp>
        <p:nvSpPr>
          <p:cNvPr id="24" name="TextBox 19">
            <a:extLst>
              <a:ext uri="{FF2B5EF4-FFF2-40B4-BE49-F238E27FC236}">
                <a16:creationId xmlns:a16="http://schemas.microsoft.com/office/drawing/2014/main" id="{2F637394-2303-BEE1-27D7-785464AD18A6}"/>
              </a:ext>
            </a:extLst>
          </p:cNvPr>
          <p:cNvSpPr txBox="1"/>
          <p:nvPr/>
        </p:nvSpPr>
        <p:spPr>
          <a:xfrm>
            <a:off x="7699176" y="1778571"/>
            <a:ext cx="3526873" cy="307350"/>
          </a:xfrm>
          <a:prstGeom prst="rect">
            <a:avLst/>
          </a:prstGeom>
          <a:noFill/>
        </p:spPr>
        <p:txBody>
          <a:bodyPr wrap="square">
            <a:spAutoFit/>
          </a:bodyPr>
          <a:lstStyle/>
          <a:p>
            <a:pPr marL="285350" indent="-285350" algn="ctr">
              <a:buClr>
                <a:schemeClr val="accent2">
                  <a:lumMod val="60000"/>
                  <a:lumOff val="40000"/>
                </a:schemeClr>
              </a:buClr>
              <a:buSzPct val="130000"/>
              <a:buFont typeface="Arial" panose="020B0604020202020204" pitchFamily="34" charset="0"/>
              <a:buChar char="•"/>
            </a:pPr>
            <a:r>
              <a:rPr lang="en-US" sz="1398" i="1" dirty="0" err="1">
                <a:solidFill>
                  <a:srgbClr val="002060"/>
                </a:solidFill>
                <a:latin typeface="Arial" panose="020B0604020202020204" pitchFamily="34" charset="0"/>
                <a:cs typeface="Arial" panose="020B0604020202020204" pitchFamily="34" charset="0"/>
              </a:rPr>
              <a:t>monochrom_mix</a:t>
            </a:r>
            <a:endParaRPr lang="en-US" sz="1398" dirty="0"/>
          </a:p>
        </p:txBody>
      </p:sp>
      <p:sp>
        <p:nvSpPr>
          <p:cNvPr id="25" name="TextBox 18">
            <a:extLst>
              <a:ext uri="{FF2B5EF4-FFF2-40B4-BE49-F238E27FC236}">
                <a16:creationId xmlns:a16="http://schemas.microsoft.com/office/drawing/2014/main" id="{E4BB45DD-E59D-DC0E-609F-8D3702C26272}"/>
              </a:ext>
            </a:extLst>
          </p:cNvPr>
          <p:cNvSpPr txBox="1"/>
          <p:nvPr/>
        </p:nvSpPr>
        <p:spPr>
          <a:xfrm>
            <a:off x="475059" y="4807643"/>
            <a:ext cx="3539282" cy="39955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Luminosity (w/o crab cavity) : 2.80×10</a:t>
            </a:r>
            <a:r>
              <a:rPr lang="en-US" sz="999" baseline="30000" dirty="0">
                <a:solidFill>
                  <a:srgbClr val="002060"/>
                </a:solidFill>
                <a:latin typeface="Arial" panose="020B0604020202020204" pitchFamily="34" charset="0"/>
                <a:cs typeface="Arial" panose="020B0604020202020204" pitchFamily="34" charset="0"/>
              </a:rPr>
              <a:t>35</a:t>
            </a:r>
            <a:r>
              <a:rPr lang="en-US" sz="999" dirty="0">
                <a:solidFill>
                  <a:srgbClr val="002060"/>
                </a:solidFill>
                <a:latin typeface="Arial" panose="020B0604020202020204" pitchFamily="34" charset="0"/>
                <a:cs typeface="Arial" panose="020B0604020202020204" pitchFamily="34" charset="0"/>
              </a:rPr>
              <a:t> / </a:t>
            </a:r>
            <a:r>
              <a:rPr lang="en-US" altLang="zh-CN" sz="999" dirty="0">
                <a:solidFill>
                  <a:srgbClr val="002060"/>
                </a:solidFill>
                <a:latin typeface="Arial" panose="020B0604020202020204" pitchFamily="34" charset="0"/>
                <a:cs typeface="Arial" panose="020B0604020202020204" pitchFamily="34" charset="0"/>
              </a:rPr>
              <a:t>2.43×10</a:t>
            </a:r>
            <a:r>
              <a:rPr lang="en-US" altLang="zh-CN" sz="999" baseline="30000" dirty="0">
                <a:solidFill>
                  <a:srgbClr val="002060"/>
                </a:solidFill>
                <a:latin typeface="Arial" panose="020B0604020202020204" pitchFamily="34" charset="0"/>
                <a:cs typeface="Arial" panose="020B0604020202020204" pitchFamily="34" charset="0"/>
              </a:rPr>
              <a:t>35  </a:t>
            </a:r>
            <a:r>
              <a:rPr lang="en-US" sz="999" dirty="0">
                <a:solidFill>
                  <a:srgbClr val="002060"/>
                </a:solidFill>
                <a:latin typeface="Arial" panose="020B0604020202020204" pitchFamily="34" charset="0"/>
                <a:cs typeface="Arial" panose="020B0604020202020204" pitchFamily="34" charset="0"/>
              </a:rPr>
              <a:t>cm</a:t>
            </a:r>
            <a:r>
              <a:rPr lang="en-US" sz="999" baseline="30000" dirty="0">
                <a:solidFill>
                  <a:srgbClr val="002060"/>
                </a:solidFill>
                <a:latin typeface="Arial" panose="020B0604020202020204" pitchFamily="34" charset="0"/>
                <a:cs typeface="Arial" panose="020B0604020202020204" pitchFamily="34" charset="0"/>
              </a:rPr>
              <a:t>-2</a:t>
            </a:r>
            <a:r>
              <a:rPr lang="en-US" sz="999" dirty="0">
                <a:solidFill>
                  <a:srgbClr val="002060"/>
                </a:solidFill>
                <a:latin typeface="Arial" panose="020B0604020202020204" pitchFamily="34" charset="0"/>
                <a:cs typeface="Arial" panose="020B0604020202020204" pitchFamily="34" charset="0"/>
              </a:rPr>
              <a:t>s</a:t>
            </a:r>
            <a:r>
              <a:rPr lang="en-US" sz="999" baseline="30000" dirty="0">
                <a:solidFill>
                  <a:srgbClr val="002060"/>
                </a:solidFill>
                <a:latin typeface="Arial" panose="020B0604020202020204" pitchFamily="34" charset="0"/>
                <a:cs typeface="Arial" panose="020B0604020202020204" pitchFamily="34" charset="0"/>
              </a:rPr>
              <a:t>-1</a:t>
            </a:r>
            <a:endParaRPr lang="en-US" sz="999"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CM energy spread (w/o crab cavity) : 17.11 / 26.61 MeV</a:t>
            </a:r>
            <a:endParaRPr lang="en-US" sz="999" dirty="0"/>
          </a:p>
        </p:txBody>
      </p:sp>
      <p:sp>
        <p:nvSpPr>
          <p:cNvPr id="10" name="TextBox 18">
            <a:extLst>
              <a:ext uri="{FF2B5EF4-FFF2-40B4-BE49-F238E27FC236}">
                <a16:creationId xmlns:a16="http://schemas.microsoft.com/office/drawing/2014/main" id="{6A72EB1A-6124-4E1A-047A-6B295A0F24EF}"/>
              </a:ext>
            </a:extLst>
          </p:cNvPr>
          <p:cNvSpPr txBox="1"/>
          <p:nvPr/>
        </p:nvSpPr>
        <p:spPr>
          <a:xfrm>
            <a:off x="4172874" y="4807643"/>
            <a:ext cx="3539282" cy="39955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Luminosity (w/o crab cavity) : 2.23×10</a:t>
            </a:r>
            <a:r>
              <a:rPr lang="en-US" sz="999" baseline="30000" dirty="0">
                <a:solidFill>
                  <a:srgbClr val="002060"/>
                </a:solidFill>
                <a:latin typeface="Arial" panose="020B0604020202020204" pitchFamily="34" charset="0"/>
                <a:cs typeface="Arial" panose="020B0604020202020204" pitchFamily="34" charset="0"/>
              </a:rPr>
              <a:t>35</a:t>
            </a:r>
            <a:r>
              <a:rPr lang="en-US" sz="999" dirty="0">
                <a:solidFill>
                  <a:srgbClr val="002060"/>
                </a:solidFill>
                <a:latin typeface="Arial" panose="020B0604020202020204" pitchFamily="34" charset="0"/>
                <a:cs typeface="Arial" panose="020B0604020202020204" pitchFamily="34" charset="0"/>
              </a:rPr>
              <a:t> / </a:t>
            </a:r>
            <a:r>
              <a:rPr lang="en-US" altLang="zh-CN" sz="999" dirty="0">
                <a:solidFill>
                  <a:srgbClr val="002060"/>
                </a:solidFill>
                <a:latin typeface="Arial" panose="020B0604020202020204" pitchFamily="34" charset="0"/>
                <a:cs typeface="Arial" panose="020B0604020202020204" pitchFamily="34" charset="0"/>
              </a:rPr>
              <a:t>2.53×10</a:t>
            </a:r>
            <a:r>
              <a:rPr lang="en-US" altLang="zh-CN" sz="999" baseline="30000" dirty="0">
                <a:solidFill>
                  <a:srgbClr val="002060"/>
                </a:solidFill>
                <a:latin typeface="Arial" panose="020B0604020202020204" pitchFamily="34" charset="0"/>
                <a:cs typeface="Arial" panose="020B0604020202020204" pitchFamily="34" charset="0"/>
              </a:rPr>
              <a:t>34  </a:t>
            </a:r>
            <a:r>
              <a:rPr lang="en-US" sz="999" dirty="0">
                <a:solidFill>
                  <a:srgbClr val="002060"/>
                </a:solidFill>
                <a:latin typeface="Arial" panose="020B0604020202020204" pitchFamily="34" charset="0"/>
                <a:cs typeface="Arial" panose="020B0604020202020204" pitchFamily="34" charset="0"/>
              </a:rPr>
              <a:t>cm</a:t>
            </a:r>
            <a:r>
              <a:rPr lang="en-US" sz="999" baseline="30000" dirty="0">
                <a:solidFill>
                  <a:srgbClr val="002060"/>
                </a:solidFill>
                <a:latin typeface="Arial" panose="020B0604020202020204" pitchFamily="34" charset="0"/>
                <a:cs typeface="Arial" panose="020B0604020202020204" pitchFamily="34" charset="0"/>
              </a:rPr>
              <a:t>-2</a:t>
            </a:r>
            <a:r>
              <a:rPr lang="en-US" sz="999" dirty="0">
                <a:solidFill>
                  <a:srgbClr val="002060"/>
                </a:solidFill>
                <a:latin typeface="Arial" panose="020B0604020202020204" pitchFamily="34" charset="0"/>
                <a:cs typeface="Arial" panose="020B0604020202020204" pitchFamily="34" charset="0"/>
              </a:rPr>
              <a:t>s</a:t>
            </a:r>
            <a:r>
              <a:rPr lang="en-US" sz="999" baseline="30000" dirty="0">
                <a:solidFill>
                  <a:srgbClr val="002060"/>
                </a:solidFill>
                <a:latin typeface="Arial" panose="020B0604020202020204" pitchFamily="34" charset="0"/>
                <a:cs typeface="Arial" panose="020B0604020202020204" pitchFamily="34" charset="0"/>
              </a:rPr>
              <a:t>-1</a:t>
            </a:r>
            <a:endParaRPr lang="en-US" sz="999"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CM energy spread (w/o crab cavity) : 18.15 / 10.66 MeV</a:t>
            </a:r>
            <a:endParaRPr lang="en-US" sz="999" dirty="0"/>
          </a:p>
        </p:txBody>
      </p:sp>
      <p:sp>
        <p:nvSpPr>
          <p:cNvPr id="12" name="TextBox 18">
            <a:extLst>
              <a:ext uri="{FF2B5EF4-FFF2-40B4-BE49-F238E27FC236}">
                <a16:creationId xmlns:a16="http://schemas.microsoft.com/office/drawing/2014/main" id="{D080681E-A1BE-B165-AB9B-72A0082D9340}"/>
              </a:ext>
            </a:extLst>
          </p:cNvPr>
          <p:cNvSpPr txBox="1"/>
          <p:nvPr/>
        </p:nvSpPr>
        <p:spPr>
          <a:xfrm>
            <a:off x="7841004" y="4807643"/>
            <a:ext cx="3558011" cy="399554"/>
          </a:xfrm>
          <a:prstGeom prst="rect">
            <a:avLst/>
          </a:prstGeom>
          <a:solidFill>
            <a:schemeClr val="accent4">
              <a:lumMod val="20000"/>
              <a:lumOff val="80000"/>
            </a:schemeClr>
          </a:solidFill>
        </p:spPr>
        <p:txBody>
          <a:bodyPr wrap="square">
            <a:spAutoFit/>
          </a:bodyPr>
          <a:lstStyle/>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Luminosity (w/o crab cavity) : 1.35×10</a:t>
            </a:r>
            <a:r>
              <a:rPr lang="en-US" sz="999" baseline="30000" dirty="0">
                <a:solidFill>
                  <a:srgbClr val="002060"/>
                </a:solidFill>
                <a:latin typeface="Arial" panose="020B0604020202020204" pitchFamily="34" charset="0"/>
                <a:cs typeface="Arial" panose="020B0604020202020204" pitchFamily="34" charset="0"/>
              </a:rPr>
              <a:t>35</a:t>
            </a:r>
            <a:r>
              <a:rPr lang="en-US" sz="999" dirty="0">
                <a:solidFill>
                  <a:srgbClr val="002060"/>
                </a:solidFill>
                <a:latin typeface="Arial" panose="020B0604020202020204" pitchFamily="34" charset="0"/>
                <a:cs typeface="Arial" panose="020B0604020202020204" pitchFamily="34" charset="0"/>
              </a:rPr>
              <a:t> / </a:t>
            </a:r>
            <a:r>
              <a:rPr lang="en-US" altLang="zh-CN" sz="999" dirty="0">
                <a:solidFill>
                  <a:srgbClr val="002060"/>
                </a:solidFill>
                <a:latin typeface="Arial" panose="020B0604020202020204" pitchFamily="34" charset="0"/>
                <a:cs typeface="Arial" panose="020B0604020202020204" pitchFamily="34" charset="0"/>
              </a:rPr>
              <a:t>6.46×10</a:t>
            </a:r>
            <a:r>
              <a:rPr lang="en-US" altLang="zh-CN" sz="999" baseline="30000" dirty="0">
                <a:solidFill>
                  <a:srgbClr val="002060"/>
                </a:solidFill>
                <a:latin typeface="Arial" panose="020B0604020202020204" pitchFamily="34" charset="0"/>
                <a:cs typeface="Arial" panose="020B0604020202020204" pitchFamily="34" charset="0"/>
              </a:rPr>
              <a:t>34  </a:t>
            </a:r>
            <a:r>
              <a:rPr lang="en-US" sz="999" dirty="0">
                <a:solidFill>
                  <a:srgbClr val="002060"/>
                </a:solidFill>
                <a:latin typeface="Arial" panose="020B0604020202020204" pitchFamily="34" charset="0"/>
                <a:cs typeface="Arial" panose="020B0604020202020204" pitchFamily="34" charset="0"/>
              </a:rPr>
              <a:t>cm</a:t>
            </a:r>
            <a:r>
              <a:rPr lang="en-US" sz="999" baseline="30000" dirty="0">
                <a:solidFill>
                  <a:srgbClr val="002060"/>
                </a:solidFill>
                <a:latin typeface="Arial" panose="020B0604020202020204" pitchFamily="34" charset="0"/>
                <a:cs typeface="Arial" panose="020B0604020202020204" pitchFamily="34" charset="0"/>
              </a:rPr>
              <a:t>-2</a:t>
            </a:r>
            <a:r>
              <a:rPr lang="en-US" sz="999" dirty="0">
                <a:solidFill>
                  <a:srgbClr val="002060"/>
                </a:solidFill>
                <a:latin typeface="Arial" panose="020B0604020202020204" pitchFamily="34" charset="0"/>
                <a:cs typeface="Arial" panose="020B0604020202020204" pitchFamily="34" charset="0"/>
              </a:rPr>
              <a:t>s</a:t>
            </a:r>
            <a:r>
              <a:rPr lang="en-US" sz="999" baseline="30000" dirty="0">
                <a:solidFill>
                  <a:srgbClr val="002060"/>
                </a:solidFill>
                <a:latin typeface="Arial" panose="020B0604020202020204" pitchFamily="34" charset="0"/>
                <a:cs typeface="Arial" panose="020B0604020202020204" pitchFamily="34" charset="0"/>
              </a:rPr>
              <a:t>-1</a:t>
            </a:r>
            <a:endParaRPr lang="en-US" sz="999" dirty="0">
              <a:solidFill>
                <a:srgbClr val="002060"/>
              </a:solidFill>
              <a:latin typeface="Arial" panose="020B0604020202020204" pitchFamily="34" charset="0"/>
              <a:cs typeface="Arial" panose="020B0604020202020204" pitchFamily="34" charset="0"/>
            </a:endParaRPr>
          </a:p>
          <a:p>
            <a:pPr algn="ctr">
              <a:buClr>
                <a:schemeClr val="accent2">
                  <a:lumMod val="60000"/>
                  <a:lumOff val="40000"/>
                </a:schemeClr>
              </a:buClr>
              <a:buSzPct val="130000"/>
            </a:pPr>
            <a:r>
              <a:rPr lang="en-US" sz="999" dirty="0">
                <a:solidFill>
                  <a:srgbClr val="002060"/>
                </a:solidFill>
                <a:latin typeface="Arial" panose="020B0604020202020204" pitchFamily="34" charset="0"/>
                <a:cs typeface="Arial" panose="020B0604020202020204" pitchFamily="34" charset="0"/>
              </a:rPr>
              <a:t>CM energy spread (w/o crab cavity) : 8.61 / 7.31 MeV</a:t>
            </a:r>
            <a:endParaRPr lang="en-US" sz="999" dirty="0"/>
          </a:p>
        </p:txBody>
      </p:sp>
      <p:sp>
        <p:nvSpPr>
          <p:cNvPr id="13" name="TextBox 19">
            <a:extLst>
              <a:ext uri="{FF2B5EF4-FFF2-40B4-BE49-F238E27FC236}">
                <a16:creationId xmlns:a16="http://schemas.microsoft.com/office/drawing/2014/main" id="{A8B19CA7-DC4C-3491-5A75-57A4C6209972}"/>
              </a:ext>
            </a:extLst>
          </p:cNvPr>
          <p:cNvSpPr txBox="1"/>
          <p:nvPr/>
        </p:nvSpPr>
        <p:spPr>
          <a:xfrm>
            <a:off x="402286" y="5357433"/>
            <a:ext cx="3526873" cy="952782"/>
          </a:xfrm>
          <a:prstGeom prst="rect">
            <a:avLst/>
          </a:prstGeom>
          <a:noFill/>
        </p:spPr>
        <p:txBody>
          <a:bodyPr wrap="square">
            <a:spAutoFit/>
          </a:bodyPr>
          <a:lstStyle/>
          <a:p>
            <a:pPr algn="ctr">
              <a:buClr>
                <a:schemeClr val="accent2">
                  <a:lumMod val="60000"/>
                  <a:lumOff val="40000"/>
                </a:schemeClr>
              </a:buClr>
              <a:buSzPct val="130000"/>
            </a:pPr>
            <a:r>
              <a:rPr lang="en-US" sz="1398" b="1" i="1" dirty="0">
                <a:solidFill>
                  <a:srgbClr val="FF0000"/>
                </a:solidFill>
                <a:latin typeface="Arial" panose="020B0604020202020204" pitchFamily="34" charset="0"/>
                <a:cs typeface="Arial" panose="020B0604020202020204" pitchFamily="34" charset="0"/>
              </a:rPr>
              <a:t>Advantage: </a:t>
            </a:r>
            <a:r>
              <a:rPr lang="en-US" sz="1398" i="1" dirty="0">
                <a:solidFill>
                  <a:srgbClr val="FF0000"/>
                </a:solidFill>
                <a:latin typeface="Arial" panose="020B0604020202020204" pitchFamily="34" charset="0"/>
                <a:cs typeface="Arial" panose="020B0604020202020204" pitchFamily="34" charset="0"/>
              </a:rPr>
              <a:t>Higher luminosity with crossing angle</a:t>
            </a:r>
          </a:p>
          <a:p>
            <a:pPr algn="ctr">
              <a:buClr>
                <a:schemeClr val="accent2">
                  <a:lumMod val="60000"/>
                  <a:lumOff val="40000"/>
                </a:schemeClr>
              </a:buClr>
              <a:buSzPct val="130000"/>
            </a:pPr>
            <a:r>
              <a:rPr lang="en-US" sz="1398" b="1" i="1" dirty="0">
                <a:solidFill>
                  <a:srgbClr val="002060"/>
                </a:solidFill>
                <a:latin typeface="Arial" panose="020B0604020202020204" pitchFamily="34" charset="0"/>
                <a:cs typeface="Arial" panose="020B0604020202020204" pitchFamily="34" charset="0"/>
              </a:rPr>
              <a:t>Disadvantage: </a:t>
            </a:r>
            <a:r>
              <a:rPr lang="en-US" sz="1398" i="1" dirty="0">
                <a:solidFill>
                  <a:srgbClr val="002060"/>
                </a:solidFill>
                <a:latin typeface="Arial" panose="020B0604020202020204" pitchFamily="34" charset="0"/>
                <a:cs typeface="Arial" panose="020B0604020202020204" pitchFamily="34" charset="0"/>
              </a:rPr>
              <a:t>CM energy spread blows up with crossing angle</a:t>
            </a:r>
            <a:endParaRPr lang="en-US" sz="1398" dirty="0"/>
          </a:p>
        </p:txBody>
      </p:sp>
      <p:sp>
        <p:nvSpPr>
          <p:cNvPr id="14" name="TextBox 19">
            <a:extLst>
              <a:ext uri="{FF2B5EF4-FFF2-40B4-BE49-F238E27FC236}">
                <a16:creationId xmlns:a16="http://schemas.microsoft.com/office/drawing/2014/main" id="{172DC121-30C3-32E3-8B61-DDC4C479B006}"/>
              </a:ext>
            </a:extLst>
          </p:cNvPr>
          <p:cNvSpPr txBox="1"/>
          <p:nvPr/>
        </p:nvSpPr>
        <p:spPr>
          <a:xfrm>
            <a:off x="4111269" y="5357433"/>
            <a:ext cx="3526873" cy="952782"/>
          </a:xfrm>
          <a:prstGeom prst="rect">
            <a:avLst/>
          </a:prstGeom>
          <a:noFill/>
        </p:spPr>
        <p:txBody>
          <a:bodyPr wrap="square">
            <a:spAutoFit/>
          </a:bodyPr>
          <a:lstStyle/>
          <a:p>
            <a:pPr algn="ctr">
              <a:buClr>
                <a:schemeClr val="accent2">
                  <a:lumMod val="60000"/>
                  <a:lumOff val="40000"/>
                </a:schemeClr>
              </a:buClr>
              <a:buSzPct val="130000"/>
            </a:pPr>
            <a:r>
              <a:rPr lang="en-US" sz="1398" b="1" i="1" dirty="0">
                <a:solidFill>
                  <a:srgbClr val="FF0000"/>
                </a:solidFill>
                <a:latin typeface="Arial" panose="020B0604020202020204" pitchFamily="34" charset="0"/>
                <a:cs typeface="Arial" panose="020B0604020202020204" pitchFamily="34" charset="0"/>
              </a:rPr>
              <a:t>Advantage: </a:t>
            </a:r>
            <a:r>
              <a:rPr lang="en-US" sz="1398" i="1" dirty="0">
                <a:solidFill>
                  <a:srgbClr val="FF0000"/>
                </a:solidFill>
                <a:latin typeface="Arial" panose="020B0604020202020204" pitchFamily="34" charset="0"/>
                <a:cs typeface="Arial" panose="020B0604020202020204" pitchFamily="34" charset="0"/>
              </a:rPr>
              <a:t>CM energy spread reduces with crossing angle</a:t>
            </a:r>
          </a:p>
          <a:p>
            <a:pPr algn="ctr">
              <a:buClr>
                <a:schemeClr val="accent2">
                  <a:lumMod val="60000"/>
                  <a:lumOff val="40000"/>
                </a:schemeClr>
              </a:buClr>
              <a:buSzPct val="130000"/>
            </a:pPr>
            <a:r>
              <a:rPr lang="en-US" sz="1398" b="1" i="1" dirty="0">
                <a:solidFill>
                  <a:srgbClr val="002060"/>
                </a:solidFill>
                <a:latin typeface="Arial" panose="020B0604020202020204" pitchFamily="34" charset="0"/>
                <a:cs typeface="Arial" panose="020B0604020202020204" pitchFamily="34" charset="0"/>
              </a:rPr>
              <a:t>Disadvantage: </a:t>
            </a:r>
            <a:r>
              <a:rPr lang="en-US" sz="1398" i="1" dirty="0">
                <a:solidFill>
                  <a:srgbClr val="002060"/>
                </a:solidFill>
                <a:latin typeface="Arial" panose="020B0604020202020204" pitchFamily="34" charset="0"/>
                <a:cs typeface="Arial" panose="020B0604020202020204" pitchFamily="34" charset="0"/>
              </a:rPr>
              <a:t>Luminosity loss with crossing angle like standard mode</a:t>
            </a:r>
            <a:endParaRPr lang="en-US" sz="1398" dirty="0"/>
          </a:p>
        </p:txBody>
      </p:sp>
      <p:sp>
        <p:nvSpPr>
          <p:cNvPr id="15" name="TextBox 19">
            <a:extLst>
              <a:ext uri="{FF2B5EF4-FFF2-40B4-BE49-F238E27FC236}">
                <a16:creationId xmlns:a16="http://schemas.microsoft.com/office/drawing/2014/main" id="{B99CB3DB-23B2-D862-BC74-C5F962A2EE33}"/>
              </a:ext>
            </a:extLst>
          </p:cNvPr>
          <p:cNvSpPr txBox="1"/>
          <p:nvPr/>
        </p:nvSpPr>
        <p:spPr>
          <a:xfrm>
            <a:off x="7820253" y="5357433"/>
            <a:ext cx="3526873" cy="1167927"/>
          </a:xfrm>
          <a:prstGeom prst="rect">
            <a:avLst/>
          </a:prstGeom>
          <a:noFill/>
        </p:spPr>
        <p:txBody>
          <a:bodyPr wrap="square">
            <a:spAutoFit/>
          </a:bodyPr>
          <a:lstStyle/>
          <a:p>
            <a:pPr algn="ctr">
              <a:buClr>
                <a:schemeClr val="accent2">
                  <a:lumMod val="60000"/>
                  <a:lumOff val="40000"/>
                </a:schemeClr>
              </a:buClr>
              <a:buSzPct val="130000"/>
            </a:pPr>
            <a:r>
              <a:rPr lang="en-US" sz="1398" b="1" i="1" dirty="0">
                <a:solidFill>
                  <a:srgbClr val="FF0000"/>
                </a:solidFill>
                <a:latin typeface="Arial" panose="020B0604020202020204" pitchFamily="34" charset="0"/>
                <a:cs typeface="Arial" panose="020B0604020202020204" pitchFamily="34" charset="0"/>
              </a:rPr>
              <a:t>Advantage: </a:t>
            </a:r>
            <a:r>
              <a:rPr lang="en-US" sz="1398" i="1" dirty="0">
                <a:solidFill>
                  <a:srgbClr val="FF0000"/>
                </a:solidFill>
                <a:latin typeface="Arial" panose="020B0604020202020204" pitchFamily="34" charset="0"/>
                <a:cs typeface="Arial" panose="020B0604020202020204" pitchFamily="34" charset="0"/>
              </a:rPr>
              <a:t>Lowest CM energy spread and less luminosity loss with crossing angle than that of monochrom_v_1</a:t>
            </a:r>
          </a:p>
          <a:p>
            <a:pPr algn="ctr">
              <a:buClr>
                <a:schemeClr val="accent2">
                  <a:lumMod val="60000"/>
                  <a:lumOff val="40000"/>
                </a:schemeClr>
              </a:buClr>
              <a:buSzPct val="130000"/>
            </a:pPr>
            <a:r>
              <a:rPr lang="en-US" sz="1398" b="1" i="1" dirty="0">
                <a:solidFill>
                  <a:srgbClr val="002060"/>
                </a:solidFill>
                <a:latin typeface="Arial" panose="020B0604020202020204" pitchFamily="34" charset="0"/>
                <a:cs typeface="Arial" panose="020B0604020202020204" pitchFamily="34" charset="0"/>
              </a:rPr>
              <a:t>Disadvantage: </a:t>
            </a:r>
            <a:r>
              <a:rPr lang="en-US" sz="1398" i="1" dirty="0">
                <a:solidFill>
                  <a:srgbClr val="002060"/>
                </a:solidFill>
                <a:latin typeface="Arial" panose="020B0604020202020204" pitchFamily="34" charset="0"/>
                <a:cs typeface="Arial" panose="020B0604020202020204" pitchFamily="34" charset="0"/>
              </a:rPr>
              <a:t>Potentially face issues related to </a:t>
            </a:r>
            <a:r>
              <a:rPr lang="en-US" sz="1398" i="1" dirty="0" err="1">
                <a:solidFill>
                  <a:srgbClr val="002060"/>
                </a:solidFill>
                <a:latin typeface="Arial" panose="020B0604020202020204" pitchFamily="34" charset="0"/>
                <a:cs typeface="Arial" panose="020B0604020202020204" pitchFamily="34" charset="0"/>
              </a:rPr>
              <a:t>betatron</a:t>
            </a:r>
            <a:r>
              <a:rPr lang="en-US" sz="1398" i="1" dirty="0">
                <a:solidFill>
                  <a:srgbClr val="002060"/>
                </a:solidFill>
                <a:latin typeface="Arial" panose="020B0604020202020204" pitchFamily="34" charset="0"/>
                <a:cs typeface="Arial" panose="020B0604020202020204" pitchFamily="34" charset="0"/>
              </a:rPr>
              <a:t> coupling</a:t>
            </a:r>
            <a:endParaRPr lang="en-US" sz="1398" dirty="0"/>
          </a:p>
        </p:txBody>
      </p:sp>
      <p:sp>
        <p:nvSpPr>
          <p:cNvPr id="2" name="标题 1">
            <a:extLst>
              <a:ext uri="{FF2B5EF4-FFF2-40B4-BE49-F238E27FC236}">
                <a16:creationId xmlns:a16="http://schemas.microsoft.com/office/drawing/2014/main" id="{D46C1EC2-D8DC-48D4-2A44-56270FB22017}"/>
              </a:ext>
            </a:extLst>
          </p:cNvPr>
          <p:cNvSpPr txBox="1">
            <a:spLocks/>
          </p:cNvSpPr>
          <p:nvPr/>
        </p:nvSpPr>
        <p:spPr>
          <a:xfrm>
            <a:off x="913132" y="240294"/>
            <a:ext cx="10708142" cy="529401"/>
          </a:xfrm>
          <a:prstGeom prst="rect">
            <a:avLst/>
          </a:prstGeom>
        </p:spPr>
        <p:txBody>
          <a:bodyPr vert="horz" lIns="91313" tIns="45657" rIns="91313" bIns="45657" rtlCol="0" anchor="b" anchorCtr="0">
            <a:noAutofit/>
          </a:bodyPr>
          <a:lstStyle>
            <a:lvl1pPr algn="ctr" defTabSz="915314" rtl="0" eaLnBrk="1" latinLnBrk="0" hangingPunct="1">
              <a:spcBef>
                <a:spcPct val="0"/>
              </a:spcBef>
              <a:buNone/>
              <a:defRPr sz="4605" b="1" kern="1200">
                <a:solidFill>
                  <a:schemeClr val="accent1"/>
                </a:solidFill>
                <a:effectLst/>
                <a:latin typeface="Arial" panose="020B0604020202020204" pitchFamily="34" charset="0"/>
                <a:ea typeface="+mj-ea"/>
                <a:cs typeface="Arial" panose="020B0604020202020204" pitchFamily="34" charset="0"/>
              </a:defRPr>
            </a:lvl1pPr>
          </a:lstStyle>
          <a:p>
            <a:r>
              <a:rPr lang="en-US" altLang="zh-CN" sz="2796" dirty="0" err="1"/>
              <a:t>Monochromatization</a:t>
            </a:r>
            <a:r>
              <a:rPr lang="en-US" altLang="zh-CN" sz="2796" dirty="0"/>
              <a:t> IR Performance Check</a:t>
            </a:r>
            <a:endParaRPr lang="zh-CN" altLang="en-US" sz="2796" dirty="0"/>
          </a:p>
        </p:txBody>
      </p:sp>
    </p:spTree>
    <p:extLst>
      <p:ext uri="{BB962C8B-B14F-4D97-AF65-F5344CB8AC3E}">
        <p14:creationId xmlns:p14="http://schemas.microsoft.com/office/powerpoint/2010/main" val="368782742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AF118D4-6BF6-03D8-4C51-2675B61898D9}"/>
              </a:ext>
            </a:extLst>
          </p:cNvPr>
          <p:cNvCxnSpPr>
            <a:cxnSpLocks/>
          </p:cNvCxnSpPr>
          <p:nvPr/>
        </p:nvCxnSpPr>
        <p:spPr>
          <a:xfrm>
            <a:off x="5697152" y="861000"/>
            <a:ext cx="51799" cy="560818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23553" name="Rectangle 4">
            <a:extLst>
              <a:ext uri="{FF2B5EF4-FFF2-40B4-BE49-F238E27FC236}">
                <a16:creationId xmlns:a16="http://schemas.microsoft.com/office/drawing/2014/main" id="{B2F06991-727A-0048-878A-6616D471A08F}"/>
              </a:ext>
            </a:extLst>
          </p:cNvPr>
          <p:cNvSpPr>
            <a:spLocks noChangeArrowheads="1"/>
          </p:cNvSpPr>
          <p:nvPr/>
        </p:nvSpPr>
        <p:spPr bwMode="auto">
          <a:xfrm>
            <a:off x="5676102" y="708553"/>
            <a:ext cx="4361525" cy="4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844" tIns="46719" rIns="89844" bIns="46719"/>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fr-FR" sz="2399" b="1" dirty="0" err="1">
                <a:solidFill>
                  <a:srgbClr val="C00000"/>
                </a:solidFill>
              </a:rPr>
              <a:t>Monochromatization</a:t>
            </a:r>
            <a:r>
              <a:rPr lang="en-US" altLang="fr-FR" sz="1996" dirty="0">
                <a:solidFill>
                  <a:srgbClr val="000000"/>
                </a:solidFill>
              </a:rPr>
              <a:t>      </a:t>
            </a:r>
            <a:endParaRPr lang="en-US" altLang="fr-FR" sz="1796" dirty="0">
              <a:solidFill>
                <a:srgbClr val="262699"/>
              </a:solidFill>
            </a:endParaRPr>
          </a:p>
          <a:p>
            <a:pPr lvl="1" eaLnBrk="1" hangingPunct="1">
              <a:buFont typeface="Wingdings" pitchFamily="2" charset="2"/>
              <a:buChar char="§"/>
            </a:pPr>
            <a:endParaRPr lang="en-US" altLang="fr-FR" sz="1996" dirty="0">
              <a:solidFill>
                <a:srgbClr val="000000"/>
              </a:solidFill>
            </a:endParaRPr>
          </a:p>
        </p:txBody>
      </p:sp>
      <p:sp>
        <p:nvSpPr>
          <p:cNvPr id="23557" name="Marcador de número de diapositiva 14">
            <a:extLst>
              <a:ext uri="{FF2B5EF4-FFF2-40B4-BE49-F238E27FC236}">
                <a16:creationId xmlns:a16="http://schemas.microsoft.com/office/drawing/2014/main" id="{7AB1B89F-4772-7C4C-A0FF-C43033711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96">
                <a:solidFill>
                  <a:schemeClr val="tx1"/>
                </a:solidFill>
                <a:latin typeface="Arial" panose="020B0604020202020204" pitchFamily="34" charset="0"/>
                <a:ea typeface="ＭＳ Ｐゴシック" panose="020B0600070205080204" pitchFamily="34" charset="-128"/>
              </a:defRPr>
            </a:lvl1pPr>
            <a:lvl2pPr marL="741612" indent="-285235" eaLnBrk="0" hangingPunct="0">
              <a:defRPr sz="2396">
                <a:solidFill>
                  <a:schemeClr val="tx1"/>
                </a:solidFill>
                <a:latin typeface="Arial" panose="020B0604020202020204" pitchFamily="34" charset="0"/>
                <a:ea typeface="ＭＳ Ｐゴシック" panose="020B0600070205080204" pitchFamily="34" charset="-128"/>
              </a:defRPr>
            </a:lvl2pPr>
            <a:lvl3pPr marL="1140941" indent="-228188" eaLnBrk="0" hangingPunct="0">
              <a:defRPr sz="2396">
                <a:solidFill>
                  <a:schemeClr val="tx1"/>
                </a:solidFill>
                <a:latin typeface="Arial" panose="020B0604020202020204" pitchFamily="34" charset="0"/>
                <a:ea typeface="ＭＳ Ｐゴシック" panose="020B0600070205080204" pitchFamily="34" charset="-128"/>
              </a:defRPr>
            </a:lvl3pPr>
            <a:lvl4pPr marL="1597319" indent="-228188" eaLnBrk="0" hangingPunct="0">
              <a:defRPr sz="2396">
                <a:solidFill>
                  <a:schemeClr val="tx1"/>
                </a:solidFill>
                <a:latin typeface="Arial" panose="020B0604020202020204" pitchFamily="34" charset="0"/>
                <a:ea typeface="ＭＳ Ｐゴシック" panose="020B0600070205080204" pitchFamily="34" charset="-128"/>
              </a:defRPr>
            </a:lvl4pPr>
            <a:lvl5pPr marL="2053696" indent="-228188" eaLnBrk="0" hangingPunct="0">
              <a:defRPr sz="2396">
                <a:solidFill>
                  <a:schemeClr val="tx1"/>
                </a:solidFill>
                <a:latin typeface="Arial" panose="020B0604020202020204" pitchFamily="34" charset="0"/>
                <a:ea typeface="ＭＳ Ｐゴシック" panose="020B0600070205080204" pitchFamily="34" charset="-128"/>
              </a:defRPr>
            </a:lvl5pPr>
            <a:lvl6pPr marL="251007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6pPr>
            <a:lvl7pPr marL="2966448"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7pPr>
            <a:lvl8pPr marL="3422824"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8pPr>
            <a:lvl9pPr marL="387920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9pPr>
          </a:lstStyle>
          <a:p>
            <a:pPr eaLnBrk="1" hangingPunct="1"/>
            <a:fld id="{D9D55D48-1131-364E-AE6A-68A3FA11EC75}" type="slidenum">
              <a:rPr lang="en-US" altLang="fr-FR" sz="1397">
                <a:solidFill>
                  <a:schemeClr val="bg1"/>
                </a:solidFill>
                <a:latin typeface="Times New Roman" panose="02020603050405020304" pitchFamily="18" charset="0"/>
              </a:rPr>
              <a:pPr eaLnBrk="1" hangingPunct="1"/>
              <a:t>4</a:t>
            </a:fld>
            <a:endParaRPr lang="en-US" altLang="fr-FR" sz="1397" dirty="0">
              <a:solidFill>
                <a:schemeClr val="bg1"/>
              </a:solidFill>
              <a:latin typeface="Times New Roman" panose="02020603050405020304" pitchFamily="18" charset="0"/>
            </a:endParaRPr>
          </a:p>
        </p:txBody>
      </p:sp>
      <p:sp>
        <p:nvSpPr>
          <p:cNvPr id="23564" name="Rectángulo 5">
            <a:extLst>
              <a:ext uri="{FF2B5EF4-FFF2-40B4-BE49-F238E27FC236}">
                <a16:creationId xmlns:a16="http://schemas.microsoft.com/office/drawing/2014/main" id="{5941390C-4C94-4944-B6B1-3EF9978B1C17}"/>
              </a:ext>
            </a:extLst>
          </p:cNvPr>
          <p:cNvSpPr>
            <a:spLocks noChangeArrowheads="1"/>
          </p:cNvSpPr>
          <p:nvPr/>
        </p:nvSpPr>
        <p:spPr bwMode="auto">
          <a:xfrm>
            <a:off x="6146123" y="5613798"/>
            <a:ext cx="5537885" cy="830997"/>
          </a:xfrm>
          <a:prstGeom prst="rect">
            <a:avLst/>
          </a:prstGeom>
          <a:solidFill>
            <a:schemeClr val="bg1"/>
          </a:solidFill>
          <a:ln w="25400">
            <a:solidFill>
              <a:srgbClr val="C00000"/>
            </a:solidFill>
          </a:ln>
        </p:spPr>
        <p:txBody>
          <a:bodyPr wrap="square">
            <a:spAutoFit/>
          </a:bodyPr>
          <a:lstStyle>
            <a:lvl1pPr marL="342900" indent="-3429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indent="0" algn="ctr" eaLnBrk="1" hangingPunct="1"/>
            <a:r>
              <a:rPr lang="en-US" altLang="fr-FR" sz="1600" b="1" dirty="0">
                <a:solidFill>
                  <a:srgbClr val="C00000"/>
                </a:solidFill>
                <a:cs typeface="Arial" panose="020B0604020202020204" pitchFamily="34" charset="0"/>
              </a:rPr>
              <a:t>Enhancement of energy resolution, </a:t>
            </a:r>
            <a:r>
              <a:rPr lang="en-US" altLang="fr-FR" sz="1600" dirty="0">
                <a:solidFill>
                  <a:srgbClr val="C00000"/>
                </a:solidFill>
                <a:cs typeface="Arial" panose="020B0604020202020204" pitchFamily="34" charset="0"/>
              </a:rPr>
              <a:t>and sometimes increase of the relative frequency of the events at the center of of the distribution but </a:t>
            </a:r>
            <a:r>
              <a:rPr lang="en-US" altLang="fr-FR" sz="1600" b="1" dirty="0">
                <a:solidFill>
                  <a:srgbClr val="C00000"/>
                </a:solidFill>
                <a:cs typeface="Arial" panose="020B0604020202020204" pitchFamily="34" charset="0"/>
              </a:rPr>
              <a:t>luminosity loss !!!!</a:t>
            </a:r>
          </a:p>
        </p:txBody>
      </p:sp>
      <p:pic>
        <p:nvPicPr>
          <p:cNvPr id="14" name="Picture 13">
            <a:extLst>
              <a:ext uri="{FF2B5EF4-FFF2-40B4-BE49-F238E27FC236}">
                <a16:creationId xmlns:a16="http://schemas.microsoft.com/office/drawing/2014/main" id="{FCDCE7AB-6B05-154D-95D6-384649CB892D}"/>
              </a:ext>
            </a:extLst>
          </p:cNvPr>
          <p:cNvPicPr>
            <a:picLocks noChangeAspect="1"/>
          </p:cNvPicPr>
          <p:nvPr/>
        </p:nvPicPr>
        <p:blipFill>
          <a:blip r:embed="rId3"/>
          <a:stretch>
            <a:fillRect/>
          </a:stretch>
        </p:blipFill>
        <p:spPr>
          <a:xfrm>
            <a:off x="6384953" y="1576666"/>
            <a:ext cx="2887705" cy="880853"/>
          </a:xfrm>
          <a:prstGeom prst="rect">
            <a:avLst/>
          </a:prstGeom>
        </p:spPr>
      </p:pic>
      <p:pic>
        <p:nvPicPr>
          <p:cNvPr id="15" name="Picture 14">
            <a:extLst>
              <a:ext uri="{FF2B5EF4-FFF2-40B4-BE49-F238E27FC236}">
                <a16:creationId xmlns:a16="http://schemas.microsoft.com/office/drawing/2014/main" id="{8E7A9763-1D4B-9240-AC43-6B0C77B539B9}"/>
              </a:ext>
            </a:extLst>
          </p:cNvPr>
          <p:cNvPicPr>
            <a:picLocks noChangeAspect="1"/>
          </p:cNvPicPr>
          <p:nvPr/>
        </p:nvPicPr>
        <p:blipFill>
          <a:blip r:embed="rId4"/>
          <a:stretch>
            <a:fillRect/>
          </a:stretch>
        </p:blipFill>
        <p:spPr>
          <a:xfrm>
            <a:off x="507443" y="1588895"/>
            <a:ext cx="3062954" cy="865454"/>
          </a:xfrm>
          <a:prstGeom prst="rect">
            <a:avLst/>
          </a:prstGeom>
        </p:spPr>
      </p:pic>
      <p:sp>
        <p:nvSpPr>
          <p:cNvPr id="3" name="TextBox 2">
            <a:extLst>
              <a:ext uri="{FF2B5EF4-FFF2-40B4-BE49-F238E27FC236}">
                <a16:creationId xmlns:a16="http://schemas.microsoft.com/office/drawing/2014/main" id="{FAFE1F1A-6D21-8B41-B2DE-384DC953A899}"/>
              </a:ext>
            </a:extLst>
          </p:cNvPr>
          <p:cNvSpPr txBox="1"/>
          <p:nvPr/>
        </p:nvSpPr>
        <p:spPr>
          <a:xfrm>
            <a:off x="62171" y="1754502"/>
            <a:ext cx="513094" cy="399554"/>
          </a:xfrm>
          <a:prstGeom prst="rect">
            <a:avLst/>
          </a:prstGeom>
          <a:noFill/>
        </p:spPr>
        <p:txBody>
          <a:bodyPr wrap="square" rtlCol="0">
            <a:spAutoFit/>
          </a:bodyPr>
          <a:lstStyle/>
          <a:p>
            <a:r>
              <a:rPr lang="en-US" sz="1997" b="1" dirty="0"/>
              <a:t>e</a:t>
            </a:r>
            <a:r>
              <a:rPr lang="en-US" sz="1997" b="1" baseline="30000" dirty="0"/>
              <a:t>+</a:t>
            </a:r>
          </a:p>
        </p:txBody>
      </p:sp>
      <p:sp>
        <p:nvSpPr>
          <p:cNvPr id="4" name="Rectangle 3">
            <a:extLst>
              <a:ext uri="{FF2B5EF4-FFF2-40B4-BE49-F238E27FC236}">
                <a16:creationId xmlns:a16="http://schemas.microsoft.com/office/drawing/2014/main" id="{DB2446C4-C15A-1843-8DA7-A17C4EFC3C2D}"/>
              </a:ext>
            </a:extLst>
          </p:cNvPr>
          <p:cNvSpPr/>
          <p:nvPr/>
        </p:nvSpPr>
        <p:spPr>
          <a:xfrm>
            <a:off x="4045808" y="1161875"/>
            <a:ext cx="904101" cy="369204"/>
          </a:xfrm>
          <a:prstGeom prst="rect">
            <a:avLst/>
          </a:prstGeom>
        </p:spPr>
        <p:txBody>
          <a:bodyPr wrap="none">
            <a:spAutoFit/>
          </a:bodyPr>
          <a:lstStyle/>
          <a:p>
            <a:r>
              <a:rPr lang="en-GB" altLang="fr-FR" sz="1799" dirty="0">
                <a:solidFill>
                  <a:schemeClr val="accent6"/>
                </a:solidFill>
              </a:rPr>
              <a:t>D*</a:t>
            </a:r>
            <a:r>
              <a:rPr lang="en-GB" altLang="fr-FR" sz="1799" baseline="-25000" dirty="0" err="1">
                <a:solidFill>
                  <a:schemeClr val="accent6"/>
                </a:solidFill>
              </a:rPr>
              <a:t>x,y</a:t>
            </a:r>
            <a:r>
              <a:rPr lang="en-GB" altLang="fr-FR" sz="1799" dirty="0">
                <a:solidFill>
                  <a:schemeClr val="accent6"/>
                </a:solidFill>
              </a:rPr>
              <a:t>=0</a:t>
            </a:r>
            <a:endParaRPr lang="en-US" sz="1799" dirty="0">
              <a:solidFill>
                <a:schemeClr val="accent6"/>
              </a:solidFill>
            </a:endParaRPr>
          </a:p>
        </p:txBody>
      </p:sp>
      <p:sp>
        <p:nvSpPr>
          <p:cNvPr id="5" name="Rectangle 4">
            <a:extLst>
              <a:ext uri="{FF2B5EF4-FFF2-40B4-BE49-F238E27FC236}">
                <a16:creationId xmlns:a16="http://schemas.microsoft.com/office/drawing/2014/main" id="{21BAF42A-0A0D-644E-8951-571BAD83B397}"/>
              </a:ext>
            </a:extLst>
          </p:cNvPr>
          <p:cNvSpPr/>
          <p:nvPr/>
        </p:nvSpPr>
        <p:spPr>
          <a:xfrm>
            <a:off x="9692509" y="1118089"/>
            <a:ext cx="2043299" cy="583963"/>
          </a:xfrm>
          <a:prstGeom prst="rect">
            <a:avLst/>
          </a:prstGeom>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a:p>
            <a:pPr algn="just" eaLnBrk="1" hangingPunct="1"/>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p:sp>
        <p:nvSpPr>
          <p:cNvPr id="6" name="Rectangle 5">
            <a:extLst>
              <a:ext uri="{FF2B5EF4-FFF2-40B4-BE49-F238E27FC236}">
                <a16:creationId xmlns:a16="http://schemas.microsoft.com/office/drawing/2014/main" id="{FE16D081-C910-B241-8DD0-F85D577DB977}"/>
              </a:ext>
            </a:extLst>
          </p:cNvPr>
          <p:cNvSpPr/>
          <p:nvPr/>
        </p:nvSpPr>
        <p:spPr>
          <a:xfrm>
            <a:off x="3610706" y="1762186"/>
            <a:ext cx="466856" cy="399554"/>
          </a:xfrm>
          <a:prstGeom prst="rect">
            <a:avLst/>
          </a:prstGeom>
        </p:spPr>
        <p:txBody>
          <a:bodyPr wrap="square">
            <a:spAutoFit/>
          </a:bodyPr>
          <a:lstStyle/>
          <a:p>
            <a:r>
              <a:rPr lang="en-US" sz="1997" b="1" dirty="0"/>
              <a:t>e</a:t>
            </a:r>
            <a:r>
              <a:rPr lang="en-US" sz="1997" b="1" baseline="30000" dirty="0"/>
              <a:t>-</a:t>
            </a:r>
          </a:p>
        </p:txBody>
      </p:sp>
      <p:sp>
        <p:nvSpPr>
          <p:cNvPr id="7" name="TextBox 6">
            <a:extLst>
              <a:ext uri="{FF2B5EF4-FFF2-40B4-BE49-F238E27FC236}">
                <a16:creationId xmlns:a16="http://schemas.microsoft.com/office/drawing/2014/main" id="{58D0F418-7B43-B349-8CF3-FA91404882EE}"/>
              </a:ext>
            </a:extLst>
          </p:cNvPr>
          <p:cNvSpPr txBox="1"/>
          <p:nvPr/>
        </p:nvSpPr>
        <p:spPr>
          <a:xfrm>
            <a:off x="1875244" y="1261999"/>
            <a:ext cx="619316" cy="399554"/>
          </a:xfrm>
          <a:prstGeom prst="rect">
            <a:avLst/>
          </a:prstGeom>
          <a:noFill/>
        </p:spPr>
        <p:txBody>
          <a:bodyPr wrap="square" rtlCol="0">
            <a:spAutoFit/>
          </a:bodyPr>
          <a:lstStyle/>
          <a:p>
            <a:r>
              <a:rPr lang="en-US" sz="1997" b="1" dirty="0"/>
              <a:t>IP</a:t>
            </a:r>
          </a:p>
        </p:txBody>
      </p:sp>
      <p:sp>
        <p:nvSpPr>
          <p:cNvPr id="23" name="TextBox 22">
            <a:extLst>
              <a:ext uri="{FF2B5EF4-FFF2-40B4-BE49-F238E27FC236}">
                <a16:creationId xmlns:a16="http://schemas.microsoft.com/office/drawing/2014/main" id="{6B32BAD1-1EDF-8E48-9E0A-00E549B4D62F}"/>
              </a:ext>
            </a:extLst>
          </p:cNvPr>
          <p:cNvSpPr txBox="1"/>
          <p:nvPr/>
        </p:nvSpPr>
        <p:spPr>
          <a:xfrm>
            <a:off x="5927230" y="1793297"/>
            <a:ext cx="437788" cy="399554"/>
          </a:xfrm>
          <a:prstGeom prst="rect">
            <a:avLst/>
          </a:prstGeom>
          <a:noFill/>
        </p:spPr>
        <p:txBody>
          <a:bodyPr wrap="square" rtlCol="0">
            <a:spAutoFit/>
          </a:bodyPr>
          <a:lstStyle/>
          <a:p>
            <a:r>
              <a:rPr lang="en-US" sz="1997" b="1" dirty="0"/>
              <a:t>e</a:t>
            </a:r>
            <a:r>
              <a:rPr lang="en-US" sz="1997" b="1" baseline="30000" dirty="0"/>
              <a:t>+</a:t>
            </a:r>
          </a:p>
        </p:txBody>
      </p:sp>
      <p:sp>
        <p:nvSpPr>
          <p:cNvPr id="24" name="Rectangle 23">
            <a:extLst>
              <a:ext uri="{FF2B5EF4-FFF2-40B4-BE49-F238E27FC236}">
                <a16:creationId xmlns:a16="http://schemas.microsoft.com/office/drawing/2014/main" id="{61DF4EEE-76A9-5449-B694-1BAF890502FD}"/>
              </a:ext>
            </a:extLst>
          </p:cNvPr>
          <p:cNvSpPr/>
          <p:nvPr/>
        </p:nvSpPr>
        <p:spPr>
          <a:xfrm>
            <a:off x="9303016" y="1766889"/>
            <a:ext cx="355693" cy="399554"/>
          </a:xfrm>
          <a:prstGeom prst="rect">
            <a:avLst/>
          </a:prstGeom>
        </p:spPr>
        <p:txBody>
          <a:bodyPr wrap="square">
            <a:spAutoFit/>
          </a:bodyPr>
          <a:lstStyle/>
          <a:p>
            <a:r>
              <a:rPr lang="en-US" sz="1997" b="1" dirty="0"/>
              <a:t>e</a:t>
            </a:r>
            <a:r>
              <a:rPr lang="en-US" sz="1997" b="1" baseline="30000" dirty="0"/>
              <a:t>-</a:t>
            </a:r>
          </a:p>
        </p:txBody>
      </p:sp>
      <p:sp>
        <p:nvSpPr>
          <p:cNvPr id="25" name="TextBox 24">
            <a:extLst>
              <a:ext uri="{FF2B5EF4-FFF2-40B4-BE49-F238E27FC236}">
                <a16:creationId xmlns:a16="http://schemas.microsoft.com/office/drawing/2014/main" id="{7FBDEBB7-DE0F-9F46-8D81-E9F7ACD6E13C}"/>
              </a:ext>
            </a:extLst>
          </p:cNvPr>
          <p:cNvSpPr txBox="1"/>
          <p:nvPr/>
        </p:nvSpPr>
        <p:spPr>
          <a:xfrm>
            <a:off x="7604898" y="1264974"/>
            <a:ext cx="619316" cy="399554"/>
          </a:xfrm>
          <a:prstGeom prst="rect">
            <a:avLst/>
          </a:prstGeom>
          <a:noFill/>
        </p:spPr>
        <p:txBody>
          <a:bodyPr wrap="square" rtlCol="0">
            <a:spAutoFit/>
          </a:bodyPr>
          <a:lstStyle/>
          <a:p>
            <a:r>
              <a:rPr lang="en-US" sz="1997" b="1" dirty="0"/>
              <a:t>IP</a:t>
            </a:r>
          </a:p>
        </p:txBody>
      </p:sp>
      <p:pic>
        <p:nvPicPr>
          <p:cNvPr id="26" name="Imagen 1" descr="latex-image-1.pdf">
            <a:extLst>
              <a:ext uri="{FF2B5EF4-FFF2-40B4-BE49-F238E27FC236}">
                <a16:creationId xmlns:a16="http://schemas.microsoft.com/office/drawing/2014/main" id="{59D394FA-0941-E940-9DD1-B116CC82D0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6800" y="4719819"/>
            <a:ext cx="2338847" cy="80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9" descr="latex-image-1.pdf">
            <a:extLst>
              <a:ext uri="{FF2B5EF4-FFF2-40B4-BE49-F238E27FC236}">
                <a16:creationId xmlns:a16="http://schemas.microsoft.com/office/drawing/2014/main" id="{95612AE8-63C4-4E43-BBC7-2686098541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30300" y="4782093"/>
            <a:ext cx="1066370" cy="68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C7CBAF6-E2FC-FA4F-8661-63736A310AA9}"/>
              </a:ext>
            </a:extLst>
          </p:cNvPr>
          <p:cNvSpPr/>
          <p:nvPr/>
        </p:nvSpPr>
        <p:spPr>
          <a:xfrm>
            <a:off x="4094679" y="4087144"/>
            <a:ext cx="3308543" cy="369204"/>
          </a:xfrm>
          <a:prstGeom prst="rect">
            <a:avLst/>
          </a:prstGeom>
          <a:solidFill>
            <a:schemeClr val="bg1"/>
          </a:solidFill>
        </p:spPr>
        <p:txBody>
          <a:bodyPr wrap="square">
            <a:spAutoFit/>
          </a:bodyPr>
          <a:lstStyle/>
          <a:p>
            <a:pPr algn="ctr" eaLnBrk="1" hangingPunct="1"/>
            <a:r>
              <a:rPr lang="en-GB" altLang="fr-FR" sz="1799" b="1" dirty="0" err="1">
                <a:solidFill>
                  <a:srgbClr val="002060"/>
                </a:solidFill>
                <a:latin typeface="Arial" panose="020B0604020202020204" pitchFamily="34" charset="0"/>
                <a:cs typeface="Arial" panose="020B0604020202020204" pitchFamily="34" charset="0"/>
              </a:rPr>
              <a:t>Monochromatization</a:t>
            </a:r>
            <a:r>
              <a:rPr lang="en-GB" altLang="fr-FR" sz="1799" b="1" dirty="0">
                <a:solidFill>
                  <a:srgbClr val="002060"/>
                </a:solidFill>
                <a:latin typeface="Arial" panose="020B0604020202020204" pitchFamily="34" charset="0"/>
                <a:cs typeface="Arial" panose="020B0604020202020204" pitchFamily="34" charset="0"/>
              </a:rPr>
              <a:t>  factor</a:t>
            </a:r>
          </a:p>
        </p:txBody>
      </p:sp>
      <p:pic>
        <p:nvPicPr>
          <p:cNvPr id="13" name="Picture 12">
            <a:extLst>
              <a:ext uri="{FF2B5EF4-FFF2-40B4-BE49-F238E27FC236}">
                <a16:creationId xmlns:a16="http://schemas.microsoft.com/office/drawing/2014/main" id="{993EE9F5-302B-D04C-A440-7EE5B19A92F5}"/>
              </a:ext>
            </a:extLst>
          </p:cNvPr>
          <p:cNvPicPr>
            <a:picLocks noChangeAspect="1"/>
          </p:cNvPicPr>
          <p:nvPr/>
        </p:nvPicPr>
        <p:blipFill>
          <a:blip r:embed="rId7"/>
          <a:stretch>
            <a:fillRect/>
          </a:stretch>
        </p:blipFill>
        <p:spPr>
          <a:xfrm>
            <a:off x="1234700" y="3374742"/>
            <a:ext cx="1774868" cy="333308"/>
          </a:xfrm>
          <a:prstGeom prst="rect">
            <a:avLst/>
          </a:prstGeom>
        </p:spPr>
      </p:pic>
      <p:pic>
        <p:nvPicPr>
          <p:cNvPr id="19" name="Picture 18">
            <a:extLst>
              <a:ext uri="{FF2B5EF4-FFF2-40B4-BE49-F238E27FC236}">
                <a16:creationId xmlns:a16="http://schemas.microsoft.com/office/drawing/2014/main" id="{5F50BD67-BF79-9D45-B35E-C12D6497BB8C}"/>
              </a:ext>
            </a:extLst>
          </p:cNvPr>
          <p:cNvPicPr>
            <a:picLocks noChangeAspect="1"/>
          </p:cNvPicPr>
          <p:nvPr/>
        </p:nvPicPr>
        <p:blipFill>
          <a:blip r:embed="rId8"/>
          <a:stretch>
            <a:fillRect/>
          </a:stretch>
        </p:blipFill>
        <p:spPr>
          <a:xfrm>
            <a:off x="7840084" y="3236209"/>
            <a:ext cx="1646802" cy="603579"/>
          </a:xfrm>
          <a:prstGeom prst="rect">
            <a:avLst/>
          </a:prstGeom>
        </p:spPr>
      </p:pic>
      <p:pic>
        <p:nvPicPr>
          <p:cNvPr id="20" name="Picture 19">
            <a:extLst>
              <a:ext uri="{FF2B5EF4-FFF2-40B4-BE49-F238E27FC236}">
                <a16:creationId xmlns:a16="http://schemas.microsoft.com/office/drawing/2014/main" id="{CA9E94C1-3F2B-7F4F-8BD8-6FD256213711}"/>
              </a:ext>
            </a:extLst>
          </p:cNvPr>
          <p:cNvPicPr>
            <a:picLocks noChangeAspect="1"/>
          </p:cNvPicPr>
          <p:nvPr/>
        </p:nvPicPr>
        <p:blipFill>
          <a:blip r:embed="rId9"/>
          <a:stretch>
            <a:fillRect/>
          </a:stretch>
        </p:blipFill>
        <p:spPr>
          <a:xfrm>
            <a:off x="7667636" y="3808842"/>
            <a:ext cx="3619158" cy="901005"/>
          </a:xfrm>
          <a:prstGeom prst="rect">
            <a:avLst/>
          </a:prstGeom>
        </p:spPr>
      </p:pic>
      <p:sp>
        <p:nvSpPr>
          <p:cNvPr id="10" name="TextBox 9">
            <a:extLst>
              <a:ext uri="{FF2B5EF4-FFF2-40B4-BE49-F238E27FC236}">
                <a16:creationId xmlns:a16="http://schemas.microsoft.com/office/drawing/2014/main" id="{3649F45E-2C60-B9DA-9AB1-660807D102E5}"/>
              </a:ext>
            </a:extLst>
          </p:cNvPr>
          <p:cNvSpPr txBox="1"/>
          <p:nvPr/>
        </p:nvSpPr>
        <p:spPr>
          <a:xfrm>
            <a:off x="4985787" y="2697748"/>
            <a:ext cx="1380628"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CM energy </a:t>
            </a:r>
          </a:p>
        </p:txBody>
      </p:sp>
      <p:sp>
        <p:nvSpPr>
          <p:cNvPr id="33" name="TextBox 32">
            <a:extLst>
              <a:ext uri="{FF2B5EF4-FFF2-40B4-BE49-F238E27FC236}">
                <a16:creationId xmlns:a16="http://schemas.microsoft.com/office/drawing/2014/main" id="{6A97CF0F-88F2-9576-5D83-ED1C070BB73D}"/>
              </a:ext>
            </a:extLst>
          </p:cNvPr>
          <p:cNvSpPr txBox="1"/>
          <p:nvPr/>
        </p:nvSpPr>
        <p:spPr>
          <a:xfrm>
            <a:off x="2632241" y="6459140"/>
            <a:ext cx="2840849" cy="307670"/>
          </a:xfrm>
          <a:prstGeom prst="rect">
            <a:avLst/>
          </a:prstGeom>
          <a:noFill/>
        </p:spPr>
        <p:txBody>
          <a:bodyPr wrap="square">
            <a:spAutoFit/>
          </a:bodyPr>
          <a:lstStyle/>
          <a:p>
            <a:pPr eaLnBrk="1" hangingPunct="1"/>
            <a:r>
              <a:rPr lang="en-GB" altLang="fr-FR" sz="1399" dirty="0">
                <a:solidFill>
                  <a:srgbClr val="262699"/>
                </a:solidFill>
              </a:rPr>
              <a:t>dispersive beam size at the IP</a:t>
            </a:r>
          </a:p>
        </p:txBody>
      </p:sp>
      <p:sp>
        <p:nvSpPr>
          <p:cNvPr id="37" name="TextBox 36">
            <a:extLst>
              <a:ext uri="{FF2B5EF4-FFF2-40B4-BE49-F238E27FC236}">
                <a16:creationId xmlns:a16="http://schemas.microsoft.com/office/drawing/2014/main" id="{C48C52BE-BDED-5109-BCD9-40123435C963}"/>
              </a:ext>
            </a:extLst>
          </p:cNvPr>
          <p:cNvSpPr txBox="1"/>
          <p:nvPr/>
        </p:nvSpPr>
        <p:spPr>
          <a:xfrm>
            <a:off x="4949078" y="4879136"/>
            <a:ext cx="1639536"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Luminosity</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9D74743-5E7C-9E9C-FA1F-E99F090919B7}"/>
                  </a:ext>
                </a:extLst>
              </p:cNvPr>
              <p:cNvSpPr txBox="1"/>
              <p:nvPr/>
            </p:nvSpPr>
            <p:spPr>
              <a:xfrm>
                <a:off x="417694" y="5921450"/>
                <a:ext cx="4501691" cy="593226"/>
              </a:xfrm>
              <a:prstGeom prst="rect">
                <a:avLst/>
              </a:prstGeom>
              <a:noFill/>
            </p:spPr>
            <p:txBody>
              <a:bodyPr wrap="square">
                <a:spAutoFit/>
              </a:bodyPr>
              <a:lstStyle/>
              <a:p>
                <a:pPr lvl="1"/>
                <a:r>
                  <a:rPr lang="en-US" sz="1600" dirty="0">
                    <a:solidFill>
                      <a:schemeClr val="tx2">
                        <a:lumMod val="90000"/>
                        <a:lumOff val="10000"/>
                      </a:schemeClr>
                    </a:solidFill>
                    <a:latin typeface="Symbol" pitchFamily="2" charset="2"/>
                  </a:rPr>
                  <a:t>s</a:t>
                </a:r>
                <a:r>
                  <a:rPr lang="en-US" sz="1600" baseline="30000" dirty="0">
                    <a:solidFill>
                      <a:schemeClr val="tx2">
                        <a:lumMod val="90000"/>
                        <a:lumOff val="10000"/>
                      </a:schemeClr>
                    </a:solidFill>
                  </a:rPr>
                  <a:t>*</a:t>
                </a:r>
                <a:r>
                  <a:rPr lang="en-US" sz="1600" baseline="-25000" dirty="0" err="1">
                    <a:solidFill>
                      <a:schemeClr val="tx2">
                        <a:lumMod val="90000"/>
                        <a:lumOff val="10000"/>
                      </a:schemeClr>
                    </a:solidFill>
                  </a:rPr>
                  <a:t>x,y</a:t>
                </a:r>
                <a14:m>
                  <m:oMath xmlns:m="http://schemas.openxmlformats.org/officeDocument/2006/math">
                    <m:r>
                      <a:rPr lang="en-US" sz="1600" i="1">
                        <a:solidFill>
                          <a:schemeClr val="tx2">
                            <a:lumMod val="90000"/>
                            <a:lumOff val="10000"/>
                          </a:schemeClr>
                        </a:solidFill>
                        <a:latin typeface="Cambria Math" panose="02040503050406030204" pitchFamily="18" charset="0"/>
                      </a:rPr>
                      <m:t>=</m:t>
                    </m:r>
                  </m:oMath>
                </a14:m>
                <a:r>
                  <a:rPr lang="en-US" sz="1600" dirty="0">
                    <a:solidFill>
                      <a:schemeClr val="tx2">
                        <a:lumMod val="90000"/>
                        <a:lumOff val="10000"/>
                      </a:schemeClr>
                    </a:solidFill>
                  </a:rPr>
                  <a:t> </a:t>
                </a:r>
                <a14:m>
                  <m:oMath xmlns:m="http://schemas.openxmlformats.org/officeDocument/2006/math">
                    <m:rad>
                      <m:radPr>
                        <m:degHide m:val="on"/>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radPr>
                      <m:deg/>
                      <m:e>
                        <m:r>
                          <a:rPr lang="en-US" sz="1600" i="1">
                            <a:solidFill>
                              <a:schemeClr val="tx2">
                                <a:lumMod val="90000"/>
                                <a:lumOff val="10000"/>
                              </a:schemeClr>
                            </a:solidFill>
                            <a:latin typeface="Cambria Math" panose="02040503050406030204" pitchFamily="18" charset="0"/>
                            <a:ea typeface="Cambria Math" panose="02040503050406030204" pitchFamily="18" charset="0"/>
                          </a:rPr>
                          <m:t> </m:t>
                        </m:r>
                        <m:sSup>
                          <m:s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pPr>
                          <m:e>
                            <m:sSubSup>
                              <m:sSub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𝛽</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𝜖</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Sub>
                            <m:r>
                              <a:rPr lang="en-US" altLang="zh-CN" sz="1600" i="1">
                                <a:solidFill>
                                  <a:schemeClr val="tx2">
                                    <a:lumMod val="90000"/>
                                    <a:lumOff val="10000"/>
                                  </a:schemeClr>
                                </a:solidFill>
                                <a:latin typeface="Cambria Math" panose="02040503050406030204" pitchFamily="18" charset="0"/>
                                <a:ea typeface="Cambria Math" panose="02040503050406030204" pitchFamily="18" charset="0"/>
                              </a:rPr>
                              <m:t>+</m:t>
                            </m:r>
                            <m:d>
                              <m:d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dPr>
                              <m:e>
                                <m:sSubSup>
                                  <m:sSubSupPr>
                                    <m:ctrlPr>
                                      <a:rPr lang="en-US" sz="1600" i="1">
                                        <a:solidFill>
                                          <a:schemeClr val="tx2">
                                            <a:lumMod val="90000"/>
                                            <a:lumOff val="10000"/>
                                          </a:schemeClr>
                                        </a:solidFill>
                                        <a:latin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rPr>
                                      <m:t>𝐷</m:t>
                                    </m:r>
                                  </m:e>
                                  <m:sub>
                                    <m:r>
                                      <a:rPr lang="en-US" sz="1600" i="1">
                                        <a:solidFill>
                                          <a:schemeClr val="tx2">
                                            <a:lumMod val="90000"/>
                                            <a:lumOff val="10000"/>
                                          </a:schemeClr>
                                        </a:solidFill>
                                        <a:latin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rPr>
                                      <m:t>,</m:t>
                                    </m:r>
                                    <m:r>
                                      <a:rPr lang="en-US" sz="1600" i="1">
                                        <a:solidFill>
                                          <a:schemeClr val="tx2">
                                            <a:lumMod val="90000"/>
                                            <a:lumOff val="10000"/>
                                          </a:schemeClr>
                                        </a:solidFill>
                                        <a:latin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𝜎</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𝛿</m:t>
                                    </m:r>
                                  </m:sub>
                                </m:sSub>
                              </m:e>
                            </m:d>
                          </m:e>
                          <m:sup>
                            <m:r>
                              <a:rPr lang="en-US" sz="1600" i="1">
                                <a:solidFill>
                                  <a:schemeClr val="tx2">
                                    <a:lumMod val="90000"/>
                                    <a:lumOff val="10000"/>
                                  </a:schemeClr>
                                </a:solidFill>
                                <a:latin typeface="Cambria Math" panose="02040503050406030204" pitchFamily="18" charset="0"/>
                                <a:ea typeface="Cambria Math" panose="02040503050406030204" pitchFamily="18" charset="0"/>
                              </a:rPr>
                              <m:t>2</m:t>
                            </m:r>
                          </m:sup>
                        </m:sSup>
                      </m:e>
                    </m:rad>
                  </m:oMath>
                </a14:m>
                <a:endParaRPr lang="en-US" sz="1600" dirty="0">
                  <a:ea typeface="Cambria Math" panose="02040503050406030204" pitchFamily="18" charset="0"/>
                </a:endParaRPr>
              </a:p>
            </p:txBody>
          </p:sp>
        </mc:Choice>
        <mc:Fallback xmlns="">
          <p:sp>
            <p:nvSpPr>
              <p:cNvPr id="41" name="TextBox 40">
                <a:extLst>
                  <a:ext uri="{FF2B5EF4-FFF2-40B4-BE49-F238E27FC236}">
                    <a16:creationId xmlns:a16="http://schemas.microsoft.com/office/drawing/2014/main" id="{39D74743-5E7C-9E9C-FA1F-E99F090919B7}"/>
                  </a:ext>
                </a:extLst>
              </p:cNvPr>
              <p:cNvSpPr txBox="1">
                <a:spLocks noRot="1" noChangeAspect="1" noMove="1" noResize="1" noEditPoints="1" noAdjustHandles="1" noChangeArrowheads="1" noChangeShapeType="1" noTextEdit="1"/>
              </p:cNvSpPr>
              <p:nvPr/>
            </p:nvSpPr>
            <p:spPr>
              <a:xfrm>
                <a:off x="417694" y="5921450"/>
                <a:ext cx="4501691" cy="593226"/>
              </a:xfrm>
              <a:prstGeom prst="rect">
                <a:avLst/>
              </a:prstGeom>
              <a:blipFill>
                <a:blip r:embed="rId10"/>
                <a:stretch>
                  <a:fillRect/>
                </a:stretch>
              </a:blipFill>
            </p:spPr>
            <p:txBody>
              <a:bodyPr/>
              <a:lstStyle/>
              <a:p>
                <a:r>
                  <a:rPr lang="zh-CN" altLang="en-US">
                    <a:noFill/>
                  </a:rPr>
                  <a:t> </a:t>
                </a:r>
              </a:p>
            </p:txBody>
          </p:sp>
        </mc:Fallback>
      </mc:AlternateContent>
      <p:sp>
        <p:nvSpPr>
          <p:cNvPr id="47" name="TextBox 46">
            <a:extLst>
              <a:ext uri="{FF2B5EF4-FFF2-40B4-BE49-F238E27FC236}">
                <a16:creationId xmlns:a16="http://schemas.microsoft.com/office/drawing/2014/main" id="{881F60EB-3A91-FAFC-8260-B408D19C3A8F}"/>
              </a:ext>
            </a:extLst>
          </p:cNvPr>
          <p:cNvSpPr txBox="1"/>
          <p:nvPr/>
        </p:nvSpPr>
        <p:spPr>
          <a:xfrm>
            <a:off x="2091122" y="5573859"/>
            <a:ext cx="2840849" cy="307670"/>
          </a:xfrm>
          <a:prstGeom prst="rect">
            <a:avLst/>
          </a:prstGeom>
          <a:noFill/>
        </p:spPr>
        <p:txBody>
          <a:bodyPr wrap="square">
            <a:spAutoFit/>
          </a:bodyPr>
          <a:lstStyle/>
          <a:p>
            <a:pPr eaLnBrk="1" hangingPunct="1"/>
            <a:r>
              <a:rPr lang="en-GB" altLang="fr-FR" sz="1399" dirty="0" err="1">
                <a:solidFill>
                  <a:srgbClr val="262699"/>
                </a:solidFill>
              </a:rPr>
              <a:t>betatronic</a:t>
            </a:r>
            <a:r>
              <a:rPr lang="en-GB" altLang="fr-FR" sz="1399" dirty="0">
                <a:solidFill>
                  <a:srgbClr val="262699"/>
                </a:solidFill>
              </a:rPr>
              <a:t> beam sizes at the IP</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6BB36BB-7B8B-15D2-04A4-454AF4E8D534}"/>
                  </a:ext>
                </a:extLst>
              </p:cNvPr>
              <p:cNvSpPr txBox="1"/>
              <p:nvPr/>
            </p:nvSpPr>
            <p:spPr>
              <a:xfrm>
                <a:off x="-952356" y="2651579"/>
                <a:ext cx="608695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i="1">
                          <a:solidFill>
                            <a:schemeClr val="tx1"/>
                          </a:solidFill>
                          <a:latin typeface="Cambria Math" panose="02040503050406030204" pitchFamily="18" charset="0"/>
                        </a:rPr>
                        <m:t>𝑤</m:t>
                      </m:r>
                      <m:r>
                        <a:rPr lang="en-US" altLang="en-US" sz="2400" i="1">
                          <a:solidFill>
                            <a:schemeClr val="tx1"/>
                          </a:solidFill>
                          <a:latin typeface="Cambria Math" panose="02040503050406030204" pitchFamily="18" charset="0"/>
                        </a:rPr>
                        <m:t>=2(</m:t>
                      </m:r>
                      <m:sSub>
                        <m:sSubPr>
                          <m:ctrlPr>
                            <a:rPr lang="en-US" altLang="en-US" sz="2400" i="1">
                              <a:solidFill>
                                <a:schemeClr val="tx1"/>
                              </a:solidFill>
                              <a:latin typeface="Cambria Math" panose="02040503050406030204" pitchFamily="18" charset="0"/>
                            </a:rPr>
                          </m:ctrlPr>
                        </m:sSubPr>
                        <m:e>
                          <m:r>
                            <a:rPr lang="en-US" altLang="en-US" sz="2400" i="1">
                              <a:solidFill>
                                <a:schemeClr val="tx1"/>
                              </a:solidFill>
                              <a:latin typeface="Cambria Math" panose="02040503050406030204" pitchFamily="18" charset="0"/>
                            </a:rPr>
                            <m:t>𝐸</m:t>
                          </m:r>
                        </m:e>
                        <m:sub>
                          <m:r>
                            <a:rPr lang="en-US" altLang="en-US" sz="2400" i="1">
                              <a:solidFill>
                                <a:schemeClr val="tx1"/>
                              </a:solidFill>
                              <a:latin typeface="Cambria Math" panose="02040503050406030204" pitchFamily="18" charset="0"/>
                            </a:rPr>
                            <m:t>𝑏</m:t>
                          </m:r>
                        </m:sub>
                      </m:sSub>
                      <m:r>
                        <a:rPr lang="en-US" altLang="en-US" sz="2400" i="1">
                          <a:solidFill>
                            <a:schemeClr val="tx1"/>
                          </a:solidFill>
                          <a:latin typeface="Cambria Math" panose="02040503050406030204" pitchFamily="18" charset="0"/>
                        </a:rPr>
                        <m:t>+</m:t>
                      </m:r>
                      <m:r>
                        <a:rPr lang="en-US" altLang="en-US" sz="2400" i="1">
                          <a:solidFill>
                            <a:schemeClr val="tx1"/>
                          </a:solidFill>
                          <a:latin typeface="Cambria Math" panose="02040503050406030204" pitchFamily="18" charset="0"/>
                          <a:ea typeface="Cambria Math" panose="02040503050406030204" pitchFamily="18" charset="0"/>
                        </a:rPr>
                        <m:t>∆</m:t>
                      </m:r>
                      <m:r>
                        <a:rPr lang="en-US" altLang="en-US" sz="2400" i="1">
                          <a:solidFill>
                            <a:schemeClr val="tx1"/>
                          </a:solidFill>
                          <a:latin typeface="Cambria Math" panose="02040503050406030204" pitchFamily="18" charset="0"/>
                          <a:ea typeface="Cambria Math" panose="02040503050406030204" pitchFamily="18" charset="0"/>
                        </a:rPr>
                        <m:t>𝐸</m:t>
                      </m:r>
                      <m:r>
                        <a:rPr lang="en-US" altLang="en-US" sz="2400" i="1">
                          <a:solidFill>
                            <a:schemeClr val="tx1"/>
                          </a:solidFill>
                          <a:latin typeface="Cambria Math" panose="02040503050406030204" pitchFamily="18" charset="0"/>
                          <a:ea typeface="Cambria Math" panose="02040503050406030204" pitchFamily="18" charset="0"/>
                        </a:rPr>
                        <m:t>)</m:t>
                      </m:r>
                    </m:oMath>
                  </m:oMathPara>
                </a14:m>
                <a:endParaRPr lang="en-GB"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D6BB36BB-7B8B-15D2-04A4-454AF4E8D534}"/>
                  </a:ext>
                </a:extLst>
              </p:cNvPr>
              <p:cNvSpPr txBox="1">
                <a:spLocks noRot="1" noChangeAspect="1" noMove="1" noResize="1" noEditPoints="1" noAdjustHandles="1" noChangeArrowheads="1" noChangeShapeType="1" noTextEdit="1"/>
              </p:cNvSpPr>
              <p:nvPr/>
            </p:nvSpPr>
            <p:spPr>
              <a:xfrm>
                <a:off x="-952356" y="2651579"/>
                <a:ext cx="6086955" cy="461665"/>
              </a:xfrm>
              <a:prstGeom prst="rect">
                <a:avLst/>
              </a:prstGeom>
              <a:blipFill>
                <a:blip r:embed="rId11"/>
                <a:stretch>
                  <a:fillRect b="-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50196FB-8A09-041F-0688-EA68CD12B18D}"/>
                  </a:ext>
                </a:extLst>
              </p:cNvPr>
              <p:cNvSpPr txBox="1"/>
              <p:nvPr/>
            </p:nvSpPr>
            <p:spPr>
              <a:xfrm>
                <a:off x="6312339" y="2650540"/>
                <a:ext cx="486900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i="1">
                          <a:latin typeface="Cambria Math" panose="02040503050406030204" pitchFamily="18" charset="0"/>
                        </a:rPr>
                        <m:t>𝑤</m:t>
                      </m:r>
                      <m:r>
                        <a:rPr lang="en-US" altLang="en-US" sz="2400" i="1">
                          <a:latin typeface="Cambria Math" panose="02040503050406030204" pitchFamily="18" charset="0"/>
                        </a:rPr>
                        <m:t>=2</m:t>
                      </m:r>
                      <m:sSub>
                        <m:sSubPr>
                          <m:ctrlPr>
                            <a:rPr lang="en-US" altLang="en-US" sz="2400" i="1">
                              <a:latin typeface="Cambria Math" panose="02040503050406030204" pitchFamily="18" charset="0"/>
                            </a:rPr>
                          </m:ctrlPr>
                        </m:sSubPr>
                        <m:e>
                          <m:r>
                            <a:rPr lang="en-US" altLang="en-US" sz="2400" i="1">
                              <a:latin typeface="Cambria Math" panose="02040503050406030204" pitchFamily="18" charset="0"/>
                            </a:rPr>
                            <m:t>𝐸</m:t>
                          </m:r>
                        </m:e>
                        <m:sub>
                          <m:r>
                            <a:rPr lang="en-US" altLang="en-US" sz="2400" i="1">
                              <a:latin typeface="Cambria Math" panose="02040503050406030204" pitchFamily="18" charset="0"/>
                            </a:rPr>
                            <m:t>𝑏</m:t>
                          </m:r>
                        </m:sub>
                      </m:sSub>
                      <m:r>
                        <a:rPr lang="en-US" altLang="en-US" sz="2400" i="1">
                          <a:latin typeface="Cambria Math" panose="02040503050406030204" pitchFamily="18" charset="0"/>
                        </a:rPr>
                        <m:t>+</m:t>
                      </m:r>
                      <m:r>
                        <a:rPr lang="en-US" altLang="en-US" sz="2400" i="1">
                          <a:solidFill>
                            <a:srgbClr val="C00000"/>
                          </a:solidFill>
                          <a:latin typeface="Cambria Math" panose="02040503050406030204" pitchFamily="18" charset="0"/>
                        </a:rPr>
                        <m:t>𝑂</m:t>
                      </m:r>
                      <m:sSup>
                        <m:sSupPr>
                          <m:ctrlPr>
                            <a:rPr lang="en-US" altLang="en-US" sz="2400" i="1">
                              <a:solidFill>
                                <a:srgbClr val="C00000"/>
                              </a:solidFill>
                              <a:latin typeface="Cambria Math" panose="02040503050406030204" pitchFamily="18" charset="0"/>
                            </a:rPr>
                          </m:ctrlPr>
                        </m:sSupPr>
                        <m:e>
                          <m:r>
                            <a:rPr lang="en-US" altLang="en-US" sz="2400" i="1">
                              <a:solidFill>
                                <a:srgbClr val="C00000"/>
                              </a:solidFill>
                              <a:latin typeface="Cambria Math" panose="02040503050406030204" pitchFamily="18" charset="0"/>
                            </a:rPr>
                            <m:t>(∆</m:t>
                          </m:r>
                          <m:r>
                            <a:rPr lang="en-US" altLang="en-US" sz="2400" i="1">
                              <a:solidFill>
                                <a:srgbClr val="C00000"/>
                              </a:solidFill>
                              <a:latin typeface="Cambria Math" panose="02040503050406030204" pitchFamily="18" charset="0"/>
                            </a:rPr>
                            <m:t>𝐸</m:t>
                          </m:r>
                          <m:r>
                            <a:rPr lang="en-US" altLang="en-US" sz="2400" i="1">
                              <a:solidFill>
                                <a:srgbClr val="C00000"/>
                              </a:solidFill>
                              <a:latin typeface="Cambria Math" panose="02040503050406030204" pitchFamily="18" charset="0"/>
                            </a:rPr>
                            <m:t>)</m:t>
                          </m:r>
                        </m:e>
                        <m:sup>
                          <m:r>
                            <a:rPr lang="en-US" altLang="en-US" sz="2400" i="1">
                              <a:solidFill>
                                <a:srgbClr val="C00000"/>
                              </a:solidFill>
                              <a:latin typeface="Cambria Math" panose="02040503050406030204" pitchFamily="18" charset="0"/>
                            </a:rPr>
                            <m:t>2</m:t>
                          </m:r>
                        </m:sup>
                      </m:sSup>
                    </m:oMath>
                  </m:oMathPara>
                </a14:m>
                <a:endParaRPr lang="en-US" sz="2400" dirty="0"/>
              </a:p>
            </p:txBody>
          </p:sp>
        </mc:Choice>
        <mc:Fallback xmlns="">
          <p:sp>
            <p:nvSpPr>
              <p:cNvPr id="58" name="TextBox 57">
                <a:extLst>
                  <a:ext uri="{FF2B5EF4-FFF2-40B4-BE49-F238E27FC236}">
                    <a16:creationId xmlns:a16="http://schemas.microsoft.com/office/drawing/2014/main" id="{250196FB-8A09-041F-0688-EA68CD12B18D}"/>
                  </a:ext>
                </a:extLst>
              </p:cNvPr>
              <p:cNvSpPr txBox="1">
                <a:spLocks noRot="1" noChangeAspect="1" noMove="1" noResize="1" noEditPoints="1" noAdjustHandles="1" noChangeArrowheads="1" noChangeShapeType="1" noTextEdit="1"/>
              </p:cNvSpPr>
              <p:nvPr/>
            </p:nvSpPr>
            <p:spPr>
              <a:xfrm>
                <a:off x="6312339" y="2650540"/>
                <a:ext cx="4869007" cy="461665"/>
              </a:xfrm>
              <a:prstGeom prst="rect">
                <a:avLst/>
              </a:prstGeom>
              <a:blipFill>
                <a:blip r:embed="rId12"/>
                <a:stretch>
                  <a:fillRect b="-15789"/>
                </a:stretch>
              </a:blipFill>
            </p:spPr>
            <p:txBody>
              <a:bodyPr/>
              <a:lstStyle/>
              <a:p>
                <a:r>
                  <a:rPr lang="zh-CN" altLang="en-US">
                    <a:noFill/>
                  </a:rPr>
                  <a:t> </a:t>
                </a:r>
              </a:p>
            </p:txBody>
          </p:sp>
        </mc:Fallback>
      </mc:AlternateContent>
      <p:sp>
        <p:nvSpPr>
          <p:cNvPr id="11" name="TextBox 10">
            <a:extLst>
              <a:ext uri="{FF2B5EF4-FFF2-40B4-BE49-F238E27FC236}">
                <a16:creationId xmlns:a16="http://schemas.microsoft.com/office/drawing/2014/main" id="{5C9A3EFF-9051-6FCA-AE0E-C15F467FBBB7}"/>
              </a:ext>
            </a:extLst>
          </p:cNvPr>
          <p:cNvSpPr txBox="1"/>
          <p:nvPr/>
        </p:nvSpPr>
        <p:spPr>
          <a:xfrm>
            <a:off x="9689068" y="1779066"/>
            <a:ext cx="2313991" cy="738022"/>
          </a:xfrm>
          <a:prstGeom prst="rect">
            <a:avLst/>
          </a:prstGeom>
          <a:noFill/>
        </p:spPr>
        <p:txBody>
          <a:bodyPr wrap="square">
            <a:spAutoFit/>
          </a:bodyPr>
          <a:lstStyle/>
          <a:p>
            <a:r>
              <a:rPr lang="en-GB" sz="1399" dirty="0">
                <a:solidFill>
                  <a:srgbClr val="C00000"/>
                </a:solidFill>
                <a:latin typeface="Times New Roman" panose="02020603050405020304" pitchFamily="18" charset="0"/>
                <a:ea typeface="Times New Roman" panose="02020603050405020304" pitchFamily="18" charset="0"/>
              </a:rPr>
              <a:t>Opposite correlations between  transverse spatial position and energy deviation </a:t>
            </a:r>
            <a:endParaRPr lang="en-US" sz="1399" dirty="0">
              <a:solidFill>
                <a:srgbClr val="C00000"/>
              </a:solidFill>
            </a:endParaRPr>
          </a:p>
        </p:txBody>
      </p:sp>
      <p:sp>
        <p:nvSpPr>
          <p:cNvPr id="12" name="TextBox 11">
            <a:extLst>
              <a:ext uri="{FF2B5EF4-FFF2-40B4-BE49-F238E27FC236}">
                <a16:creationId xmlns:a16="http://schemas.microsoft.com/office/drawing/2014/main" id="{26319E71-7F8B-0244-2BE9-07D48DD9DF65}"/>
              </a:ext>
            </a:extLst>
          </p:cNvPr>
          <p:cNvSpPr txBox="1"/>
          <p:nvPr/>
        </p:nvSpPr>
        <p:spPr>
          <a:xfrm>
            <a:off x="4015669" y="1523264"/>
            <a:ext cx="1940237" cy="953294"/>
          </a:xfrm>
          <a:prstGeom prst="rect">
            <a:avLst/>
          </a:prstGeom>
          <a:noFill/>
        </p:spPr>
        <p:txBody>
          <a:bodyPr wrap="square">
            <a:spAutoFit/>
          </a:bodyPr>
          <a:lstStyle/>
          <a:p>
            <a:pPr defTabSz="457016">
              <a:defRPr/>
            </a:pPr>
            <a:r>
              <a:rPr lang="en-GB" sz="1399" dirty="0">
                <a:solidFill>
                  <a:srgbClr val="C00000"/>
                </a:solidFill>
                <a:latin typeface="Times New Roman" panose="02020603050405020304" pitchFamily="18" charset="0"/>
                <a:ea typeface="Times New Roman" panose="02020603050405020304" pitchFamily="18" charset="0"/>
              </a:rPr>
              <a:t>correlation between  transverse spatial position and energy deviation </a:t>
            </a:r>
            <a:endParaRPr lang="en-US" sz="1399" dirty="0">
              <a:solidFill>
                <a:srgbClr val="C00000"/>
              </a:solidFill>
            </a:endParaRPr>
          </a:p>
        </p:txBody>
      </p:sp>
      <p:sp>
        <p:nvSpPr>
          <p:cNvPr id="27" name="TextBox 26">
            <a:extLst>
              <a:ext uri="{FF2B5EF4-FFF2-40B4-BE49-F238E27FC236}">
                <a16:creationId xmlns:a16="http://schemas.microsoft.com/office/drawing/2014/main" id="{3A138231-9657-6920-C6CA-82DED0275F8E}"/>
              </a:ext>
            </a:extLst>
          </p:cNvPr>
          <p:cNvSpPr txBox="1"/>
          <p:nvPr/>
        </p:nvSpPr>
        <p:spPr>
          <a:xfrm>
            <a:off x="4168297" y="3383328"/>
            <a:ext cx="3129607" cy="377041"/>
          </a:xfrm>
          <a:prstGeom prst="rect">
            <a:avLst/>
          </a:prstGeom>
          <a:solidFill>
            <a:schemeClr val="bg1"/>
          </a:solidFill>
        </p:spPr>
        <p:txBody>
          <a:bodyPr wrap="square">
            <a:spAutoFit/>
          </a:bodyPr>
          <a:lstStyle/>
          <a:p>
            <a:pPr algn="ctr"/>
            <a:r>
              <a:rPr lang="en-GB" sz="1797" b="1" kern="1200" dirty="0">
                <a:solidFill>
                  <a:srgbClr val="002060"/>
                </a:solidFill>
                <a:latin typeface="Arial" panose="020B0604020202020204" pitchFamily="34" charset="0"/>
                <a:ea typeface="+mn-ea"/>
                <a:cs typeface="Arial" panose="020B0604020202020204" pitchFamily="34" charset="0"/>
              </a:rPr>
              <a:t>Spread of the CM energies</a:t>
            </a:r>
            <a:r>
              <a:rPr lang="en-GB" sz="1797" kern="1200" dirty="0">
                <a:solidFill>
                  <a:srgbClr val="002060"/>
                </a:solidFill>
                <a:latin typeface="Arial" panose="020B0604020202020204" pitchFamily="34" charset="0"/>
                <a:ea typeface="+mn-ea"/>
                <a:cs typeface="Arial" panose="020B0604020202020204" pitchFamily="34" charset="0"/>
              </a:rPr>
              <a:t> </a:t>
            </a:r>
            <a:endParaRPr lang="en-US" sz="1797" dirty="0">
              <a:solidFill>
                <a:srgbClr val="002060"/>
              </a:solidFill>
            </a:endParaRPr>
          </a:p>
        </p:txBody>
      </p:sp>
      <p:cxnSp>
        <p:nvCxnSpPr>
          <p:cNvPr id="29" name="Straight Arrow Connector 28">
            <a:extLst>
              <a:ext uri="{FF2B5EF4-FFF2-40B4-BE49-F238E27FC236}">
                <a16:creationId xmlns:a16="http://schemas.microsoft.com/office/drawing/2014/main" id="{041B28EB-CF00-16A5-B76B-242528FA1800}"/>
              </a:ext>
            </a:extLst>
          </p:cNvPr>
          <p:cNvCxnSpPr>
            <a:cxnSpLocks/>
          </p:cNvCxnSpPr>
          <p:nvPr/>
        </p:nvCxnSpPr>
        <p:spPr>
          <a:xfrm flipH="1">
            <a:off x="2167794" y="5905704"/>
            <a:ext cx="464447" cy="2661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DF7C82A6-8BF7-1A40-12EE-16271F9527FB}"/>
              </a:ext>
            </a:extLst>
          </p:cNvPr>
          <p:cNvCxnSpPr>
            <a:cxnSpLocks/>
          </p:cNvCxnSpPr>
          <p:nvPr/>
        </p:nvCxnSpPr>
        <p:spPr>
          <a:xfrm>
            <a:off x="3392902" y="6366535"/>
            <a:ext cx="431197" cy="1481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C1B4AF8-DD7B-A3E9-0313-E27852E60261}"/>
                  </a:ext>
                </a:extLst>
              </p:cNvPr>
              <p:cNvSpPr txBox="1"/>
              <p:nvPr/>
            </p:nvSpPr>
            <p:spPr>
              <a:xfrm>
                <a:off x="1534767" y="4025020"/>
                <a:ext cx="112381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𝜆</m:t>
                      </m:r>
                      <m:r>
                        <a:rPr lang="en-US" sz="2400" i="1">
                          <a:latin typeface="Cambria Math" panose="02040503050406030204" pitchFamily="18" charset="0"/>
                          <a:ea typeface="Cambria Math" panose="02040503050406030204" pitchFamily="18" charset="0"/>
                        </a:rPr>
                        <m:t>=1</m:t>
                      </m:r>
                    </m:oMath>
                  </m:oMathPara>
                </a14:m>
                <a:endParaRPr lang="en-US" sz="2400" i="1"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BC1B4AF8-DD7B-A3E9-0313-E27852E60261}"/>
                  </a:ext>
                </a:extLst>
              </p:cNvPr>
              <p:cNvSpPr txBox="1">
                <a:spLocks noRot="1" noChangeAspect="1" noMove="1" noResize="1" noEditPoints="1" noAdjustHandles="1" noChangeArrowheads="1" noChangeShapeType="1" noTextEdit="1"/>
              </p:cNvSpPr>
              <p:nvPr/>
            </p:nvSpPr>
            <p:spPr>
              <a:xfrm>
                <a:off x="1534767" y="4025020"/>
                <a:ext cx="1123812" cy="461665"/>
              </a:xfrm>
              <a:prstGeom prst="rect">
                <a:avLst/>
              </a:prstGeom>
              <a:blipFill>
                <a:blip r:embed="rId13"/>
                <a:stretch>
                  <a:fillRect/>
                </a:stretch>
              </a:blipFill>
            </p:spPr>
            <p:txBody>
              <a:bodyPr/>
              <a:lstStyle/>
              <a:p>
                <a:r>
                  <a:rPr lang="zh-CN" altLang="en-US">
                    <a:noFill/>
                  </a:rPr>
                  <a:t> </a:t>
                </a:r>
              </a:p>
            </p:txBody>
          </p:sp>
        </mc:Fallback>
      </mc:AlternateContent>
      <p:sp>
        <p:nvSpPr>
          <p:cNvPr id="18" name="CuadroTexto 21">
            <a:extLst>
              <a:ext uri="{FF2B5EF4-FFF2-40B4-BE49-F238E27FC236}">
                <a16:creationId xmlns:a16="http://schemas.microsoft.com/office/drawing/2014/main" id="{B7955781-0051-6A81-ED38-A1887CCA6FF7}"/>
              </a:ext>
            </a:extLst>
          </p:cNvPr>
          <p:cNvSpPr txBox="1">
            <a:spLocks noChangeArrowheads="1"/>
          </p:cNvSpPr>
          <p:nvPr/>
        </p:nvSpPr>
        <p:spPr bwMode="auto">
          <a:xfrm>
            <a:off x="2096673" y="739388"/>
            <a:ext cx="1825791" cy="46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2399" b="1" dirty="0">
                <a:solidFill>
                  <a:srgbClr val="C00000"/>
                </a:solidFill>
              </a:rPr>
              <a:t>Standard</a:t>
            </a:r>
            <a:r>
              <a:rPr lang="en-GB" altLang="fr-FR" sz="1996" dirty="0"/>
              <a:t> </a:t>
            </a:r>
            <a:endParaRPr lang="en-GB" altLang="fr-FR" sz="1796" dirty="0">
              <a:solidFill>
                <a:srgbClr val="262699"/>
              </a:solidFill>
            </a:endParaRPr>
          </a:p>
        </p:txBody>
      </p:sp>
      <p:sp>
        <p:nvSpPr>
          <p:cNvPr id="21" name="Rectangle 11">
            <a:extLst>
              <a:ext uri="{FF2B5EF4-FFF2-40B4-BE49-F238E27FC236}">
                <a16:creationId xmlns:a16="http://schemas.microsoft.com/office/drawing/2014/main" id="{630085D3-FEE2-8ECD-AD56-BA066C2FFA10}"/>
              </a:ext>
            </a:extLst>
          </p:cNvPr>
          <p:cNvSpPr/>
          <p:nvPr/>
        </p:nvSpPr>
        <p:spPr>
          <a:xfrm>
            <a:off x="3454434" y="200556"/>
            <a:ext cx="5644494" cy="553357"/>
          </a:xfrm>
          <a:prstGeom prst="rect">
            <a:avLst/>
          </a:prstGeom>
        </p:spPr>
        <p:txBody>
          <a:bodyPr wrap="none">
            <a:spAutoFit/>
          </a:bodyPr>
          <a:lstStyle/>
          <a:p>
            <a:pPr lvl="0" algn="ctr"/>
            <a:r>
              <a:rPr lang="en-GB" sz="2996" b="1" kern="1200" dirty="0" err="1">
                <a:solidFill>
                  <a:srgbClr val="2C7C9F"/>
                </a:solidFill>
                <a:latin typeface="Arial" charset="0"/>
                <a:ea typeface="ＭＳ Ｐゴシック" charset="0"/>
                <a:cs typeface="Arial" panose="020B0604020202020204" pitchFamily="34" charset="0"/>
              </a:rPr>
              <a:t>Monochromatization</a:t>
            </a:r>
            <a:r>
              <a:rPr lang="en-GB" sz="2996" b="1" kern="1200" dirty="0">
                <a:solidFill>
                  <a:srgbClr val="2C7C9F"/>
                </a:solidFill>
                <a:latin typeface="Arial" charset="0"/>
                <a:ea typeface="ＭＳ Ｐゴシック" charset="0"/>
                <a:cs typeface="Arial" panose="020B0604020202020204" pitchFamily="34" charset="0"/>
              </a:rPr>
              <a:t> Principle</a:t>
            </a:r>
            <a:endParaRPr lang="fr-FR" sz="2996" dirty="0"/>
          </a:p>
        </p:txBody>
      </p:sp>
    </p:spTree>
    <p:extLst>
      <p:ext uri="{BB962C8B-B14F-4D97-AF65-F5344CB8AC3E}">
        <p14:creationId xmlns:p14="http://schemas.microsoft.com/office/powerpoint/2010/main" val="322711790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26A3966A-0942-44DC-AF49-10150F4A5251}"/>
              </a:ext>
            </a:extLst>
          </p:cNvPr>
          <p:cNvSpPr>
            <a:spLocks noGrp="1"/>
          </p:cNvSpPr>
          <p:nvPr>
            <p:ph type="title"/>
          </p:nvPr>
        </p:nvSpPr>
        <p:spPr>
          <a:xfrm>
            <a:off x="624545" y="269480"/>
            <a:ext cx="10708142" cy="529401"/>
          </a:xfrm>
        </p:spPr>
        <p:txBody>
          <a:bodyPr/>
          <a:lstStyle/>
          <a:p>
            <a:r>
              <a:rPr lang="en-US" altLang="zh-CN" sz="2796" dirty="0"/>
              <a:t>Status</a:t>
            </a:r>
            <a:endParaRPr lang="zh-CN" altLang="en-US" sz="2796" dirty="0"/>
          </a:p>
        </p:txBody>
      </p:sp>
      <p:sp>
        <p:nvSpPr>
          <p:cNvPr id="3" name="内容占位符 2">
            <a:extLst>
              <a:ext uri="{FF2B5EF4-FFF2-40B4-BE49-F238E27FC236}">
                <a16:creationId xmlns:a16="http://schemas.microsoft.com/office/drawing/2014/main" id="{E4B486A9-D652-B172-7F62-34D9D86129C5}"/>
              </a:ext>
            </a:extLst>
          </p:cNvPr>
          <p:cNvSpPr>
            <a:spLocks noGrp="1"/>
          </p:cNvSpPr>
          <p:nvPr>
            <p:ph idx="1"/>
          </p:nvPr>
        </p:nvSpPr>
        <p:spPr>
          <a:xfrm>
            <a:off x="735579" y="1166777"/>
            <a:ext cx="10708142" cy="4768567"/>
          </a:xfrm>
        </p:spPr>
        <p:txBody>
          <a:bodyPr>
            <a:normAutofit lnSpcReduction="10000"/>
          </a:bodyPr>
          <a:lstStyle/>
          <a:p>
            <a:pPr>
              <a:spcBef>
                <a:spcPts val="2598"/>
              </a:spcBef>
              <a:buFont typeface="Wingdings" panose="05000000000000000000" pitchFamily="2" charset="2"/>
              <a:buChar char="ü"/>
            </a:pPr>
            <a:r>
              <a:rPr lang="en-US" altLang="zh-CN" sz="1997" dirty="0"/>
              <a:t>The monochromatization IR optics design</a:t>
            </a:r>
          </a:p>
          <a:p>
            <a:pPr>
              <a:spcBef>
                <a:spcPts val="2598"/>
              </a:spcBef>
              <a:buFont typeface="Wingdings" panose="05000000000000000000" pitchFamily="2" charset="2"/>
              <a:buChar char="ü"/>
            </a:pPr>
            <a:r>
              <a:rPr lang="en-US" altLang="zh-CN" sz="1997" dirty="0"/>
              <a:t>Chromaticity correction, tune correction and emittance check of monochromatization optics</a:t>
            </a:r>
          </a:p>
          <a:p>
            <a:pPr>
              <a:spcBef>
                <a:spcPts val="2598"/>
              </a:spcBef>
              <a:buFont typeface="Wingdings" panose="05000000000000000000" pitchFamily="2" charset="2"/>
              <a:buChar char="ü"/>
            </a:pPr>
            <a:r>
              <a:rPr lang="en-US" altLang="zh-CN" sz="1997" dirty="0"/>
              <a:t>Luminosity and CM energy calculation in Guinea-Pig</a:t>
            </a:r>
          </a:p>
          <a:p>
            <a:pPr>
              <a:spcBef>
                <a:spcPts val="2598"/>
              </a:spcBef>
              <a:buFont typeface="Wingdings" panose="05000000000000000000" pitchFamily="2" charset="2"/>
              <a:buChar char="ü"/>
            </a:pPr>
            <a:r>
              <a:rPr lang="en-US" altLang="zh-CN" sz="1997" dirty="0"/>
              <a:t>Single particle tracking and dynamic aperture particle tracking</a:t>
            </a:r>
          </a:p>
          <a:p>
            <a:pPr>
              <a:spcBef>
                <a:spcPts val="2598"/>
              </a:spcBef>
              <a:buClr>
                <a:srgbClr val="FF0000"/>
              </a:buClr>
              <a:buFont typeface="Wingdings" panose="05000000000000000000" pitchFamily="2" charset="2"/>
              <a:buChar char="Ø"/>
            </a:pPr>
            <a:r>
              <a:rPr lang="en-US" altLang="zh-CN" sz="1997" dirty="0">
                <a:solidFill>
                  <a:srgbClr val="FF0000"/>
                </a:solidFill>
              </a:rPr>
              <a:t>Dynamic aperture optimization is in progress</a:t>
            </a:r>
          </a:p>
          <a:p>
            <a:pPr>
              <a:spcBef>
                <a:spcPts val="2598"/>
              </a:spcBef>
              <a:buClr>
                <a:srgbClr val="FF0000"/>
              </a:buClr>
              <a:buFont typeface="Wingdings" panose="05000000000000000000" pitchFamily="2" charset="2"/>
              <a:buChar char="Ø"/>
            </a:pPr>
            <a:r>
              <a:rPr lang="en-US" altLang="zh-CN" sz="1997" dirty="0">
                <a:solidFill>
                  <a:srgbClr val="FF0000"/>
                </a:solidFill>
              </a:rPr>
              <a:t>Beam-beam calculation is in progress</a:t>
            </a:r>
          </a:p>
          <a:p>
            <a:pPr>
              <a:spcBef>
                <a:spcPts val="2598"/>
              </a:spcBef>
              <a:buClr>
                <a:srgbClr val="00B050"/>
              </a:buClr>
              <a:buFont typeface="Wingdings" panose="05000000000000000000" pitchFamily="2" charset="2"/>
              <a:buChar char="Ø"/>
            </a:pPr>
            <a:r>
              <a:rPr lang="en-US" altLang="zh-CN" sz="1997" dirty="0">
                <a:solidFill>
                  <a:srgbClr val="00B050"/>
                </a:solidFill>
              </a:rPr>
              <a:t>Monochromatization optics design for CEPC</a:t>
            </a:r>
          </a:p>
          <a:p>
            <a:pPr>
              <a:spcBef>
                <a:spcPts val="2598"/>
              </a:spcBef>
              <a:buClr>
                <a:srgbClr val="00B050"/>
              </a:buClr>
              <a:buFont typeface="Wingdings" panose="05000000000000000000" pitchFamily="2" charset="2"/>
              <a:buChar char="Ø"/>
            </a:pPr>
            <a:r>
              <a:rPr lang="en-US" altLang="zh-CN" sz="1997" dirty="0">
                <a:solidFill>
                  <a:srgbClr val="00B050"/>
                </a:solidFill>
              </a:rPr>
              <a:t>Experimental proof of monochromatization concept in running e</a:t>
            </a:r>
            <a:r>
              <a:rPr lang="en-US" altLang="zh-CN" sz="1997" baseline="30000" dirty="0">
                <a:solidFill>
                  <a:srgbClr val="00B050"/>
                </a:solidFill>
              </a:rPr>
              <a:t>+</a:t>
            </a:r>
            <a:r>
              <a:rPr lang="en-US" altLang="zh-CN" sz="1997" dirty="0">
                <a:solidFill>
                  <a:srgbClr val="00B050"/>
                </a:solidFill>
              </a:rPr>
              <a:t>e</a:t>
            </a:r>
            <a:r>
              <a:rPr lang="en-US" altLang="zh-CN" sz="1997" baseline="30000" dirty="0">
                <a:solidFill>
                  <a:srgbClr val="00B050"/>
                </a:solidFill>
              </a:rPr>
              <a:t>-</a:t>
            </a:r>
            <a:r>
              <a:rPr lang="en-US" altLang="zh-CN" sz="1997" dirty="0">
                <a:solidFill>
                  <a:srgbClr val="00B050"/>
                </a:solidFill>
              </a:rPr>
              <a:t> low energy colliders</a:t>
            </a:r>
          </a:p>
        </p:txBody>
      </p:sp>
      <p:sp>
        <p:nvSpPr>
          <p:cNvPr id="6" name="灯片编号占位符 5">
            <a:extLst>
              <a:ext uri="{FF2B5EF4-FFF2-40B4-BE49-F238E27FC236}">
                <a16:creationId xmlns:a16="http://schemas.microsoft.com/office/drawing/2014/main" id="{560DDF34-3DB8-7E7B-EB4B-37C6FA295E6A}"/>
              </a:ext>
            </a:extLst>
          </p:cNvPr>
          <p:cNvSpPr>
            <a:spLocks noGrp="1"/>
          </p:cNvSpPr>
          <p:nvPr>
            <p:ph type="sldNum" sz="quarter" idx="12"/>
          </p:nvPr>
        </p:nvSpPr>
        <p:spPr/>
        <p:txBody>
          <a:bodyPr/>
          <a:lstStyle/>
          <a:p>
            <a:fld id="{10C94CE8-38CE-4431-96C9-C03853E577E3}" type="slidenum">
              <a:rPr lang="zh-CN" altLang="en-US" smtClean="0"/>
              <a:t>40</a:t>
            </a:fld>
            <a:endParaRPr lang="zh-CN" altLang="en-US" dirty="0"/>
          </a:p>
        </p:txBody>
      </p:sp>
    </p:spTree>
    <p:extLst>
      <p:ext uri="{BB962C8B-B14F-4D97-AF65-F5344CB8AC3E}">
        <p14:creationId xmlns:p14="http://schemas.microsoft.com/office/powerpoint/2010/main" val="189936767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9">
            <a:extLst>
              <a:ext uri="{FF2B5EF4-FFF2-40B4-BE49-F238E27FC236}">
                <a16:creationId xmlns:a16="http://schemas.microsoft.com/office/drawing/2014/main" id="{B9AB1AD9-9457-B45A-CD8A-094DB9E0E457}"/>
              </a:ext>
            </a:extLst>
          </p:cNvPr>
          <p:cNvSpPr txBox="1"/>
          <p:nvPr/>
        </p:nvSpPr>
        <p:spPr>
          <a:xfrm>
            <a:off x="4985787" y="2697748"/>
            <a:ext cx="1380628"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CM energy </a:t>
            </a:r>
          </a:p>
        </p:txBody>
      </p:sp>
      <mc:AlternateContent xmlns:mc="http://schemas.openxmlformats.org/markup-compatibility/2006" xmlns:a14="http://schemas.microsoft.com/office/drawing/2010/main">
        <mc:Choice Requires="a14">
          <p:sp>
            <p:nvSpPr>
              <p:cNvPr id="61" name="TextBox 55">
                <a:extLst>
                  <a:ext uri="{FF2B5EF4-FFF2-40B4-BE49-F238E27FC236}">
                    <a16:creationId xmlns:a16="http://schemas.microsoft.com/office/drawing/2014/main" id="{A93B2728-0BAD-BD7C-B842-6E21EC8C0B0F}"/>
                  </a:ext>
                </a:extLst>
              </p:cNvPr>
              <p:cNvSpPr txBox="1"/>
              <p:nvPr/>
            </p:nvSpPr>
            <p:spPr>
              <a:xfrm>
                <a:off x="-952356" y="2651579"/>
                <a:ext cx="608695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i="1">
                          <a:solidFill>
                            <a:schemeClr val="tx1"/>
                          </a:solidFill>
                          <a:latin typeface="Cambria Math" panose="02040503050406030204" pitchFamily="18" charset="0"/>
                        </a:rPr>
                        <m:t>𝑤</m:t>
                      </m:r>
                      <m:r>
                        <a:rPr lang="en-US" altLang="en-US" sz="2400" i="1">
                          <a:solidFill>
                            <a:schemeClr val="tx1"/>
                          </a:solidFill>
                          <a:latin typeface="Cambria Math" panose="02040503050406030204" pitchFamily="18" charset="0"/>
                        </a:rPr>
                        <m:t>=2(</m:t>
                      </m:r>
                      <m:sSub>
                        <m:sSubPr>
                          <m:ctrlPr>
                            <a:rPr lang="en-US" altLang="en-US" sz="2400" i="1">
                              <a:solidFill>
                                <a:schemeClr val="tx1"/>
                              </a:solidFill>
                              <a:latin typeface="Cambria Math" panose="02040503050406030204" pitchFamily="18" charset="0"/>
                            </a:rPr>
                          </m:ctrlPr>
                        </m:sSubPr>
                        <m:e>
                          <m:r>
                            <a:rPr lang="en-US" altLang="en-US" sz="2400" i="1">
                              <a:solidFill>
                                <a:schemeClr val="tx1"/>
                              </a:solidFill>
                              <a:latin typeface="Cambria Math" panose="02040503050406030204" pitchFamily="18" charset="0"/>
                            </a:rPr>
                            <m:t>𝐸</m:t>
                          </m:r>
                        </m:e>
                        <m:sub>
                          <m:r>
                            <a:rPr lang="en-US" altLang="en-US" sz="2400" i="1">
                              <a:solidFill>
                                <a:schemeClr val="tx1"/>
                              </a:solidFill>
                              <a:latin typeface="Cambria Math" panose="02040503050406030204" pitchFamily="18" charset="0"/>
                            </a:rPr>
                            <m:t>𝑏</m:t>
                          </m:r>
                        </m:sub>
                      </m:sSub>
                      <m:r>
                        <a:rPr lang="en-US" altLang="en-US" sz="2400" i="1">
                          <a:solidFill>
                            <a:schemeClr val="tx1"/>
                          </a:solidFill>
                          <a:latin typeface="Cambria Math" panose="02040503050406030204" pitchFamily="18" charset="0"/>
                        </a:rPr>
                        <m:t>+</m:t>
                      </m:r>
                      <m:r>
                        <a:rPr lang="en-US" altLang="en-US" sz="2400" i="1">
                          <a:solidFill>
                            <a:schemeClr val="tx1"/>
                          </a:solidFill>
                          <a:latin typeface="Cambria Math" panose="02040503050406030204" pitchFamily="18" charset="0"/>
                          <a:ea typeface="Cambria Math" panose="02040503050406030204" pitchFamily="18" charset="0"/>
                        </a:rPr>
                        <m:t>∆</m:t>
                      </m:r>
                      <m:r>
                        <a:rPr lang="en-US" altLang="en-US" sz="2400" i="1">
                          <a:solidFill>
                            <a:schemeClr val="tx1"/>
                          </a:solidFill>
                          <a:latin typeface="Cambria Math" panose="02040503050406030204" pitchFamily="18" charset="0"/>
                          <a:ea typeface="Cambria Math" panose="02040503050406030204" pitchFamily="18" charset="0"/>
                        </a:rPr>
                        <m:t>𝐸</m:t>
                      </m:r>
                      <m:r>
                        <a:rPr lang="en-US" altLang="en-US" sz="2400" i="1">
                          <a:solidFill>
                            <a:schemeClr val="tx1"/>
                          </a:solidFill>
                          <a:latin typeface="Cambria Math" panose="02040503050406030204" pitchFamily="18" charset="0"/>
                          <a:ea typeface="Cambria Math" panose="02040503050406030204" pitchFamily="18" charset="0"/>
                        </a:rPr>
                        <m:t>)</m:t>
                      </m:r>
                    </m:oMath>
                  </m:oMathPara>
                </a14:m>
                <a:endParaRPr lang="en-GB"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1" name="TextBox 55">
                <a:extLst>
                  <a:ext uri="{FF2B5EF4-FFF2-40B4-BE49-F238E27FC236}">
                    <a16:creationId xmlns:a16="http://schemas.microsoft.com/office/drawing/2014/main" id="{A93B2728-0BAD-BD7C-B842-6E21EC8C0B0F}"/>
                  </a:ext>
                </a:extLst>
              </p:cNvPr>
              <p:cNvSpPr txBox="1">
                <a:spLocks noRot="1" noChangeAspect="1" noMove="1" noResize="1" noEditPoints="1" noAdjustHandles="1" noChangeArrowheads="1" noChangeShapeType="1" noTextEdit="1"/>
              </p:cNvSpPr>
              <p:nvPr/>
            </p:nvSpPr>
            <p:spPr>
              <a:xfrm>
                <a:off x="-952356" y="2651579"/>
                <a:ext cx="6086955" cy="461665"/>
              </a:xfrm>
              <a:prstGeom prst="rect">
                <a:avLst/>
              </a:prstGeom>
              <a:blipFill>
                <a:blip r:embed="rId3"/>
                <a:stretch>
                  <a:fillRect b="-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TextBox 57">
                <a:extLst>
                  <a:ext uri="{FF2B5EF4-FFF2-40B4-BE49-F238E27FC236}">
                    <a16:creationId xmlns:a16="http://schemas.microsoft.com/office/drawing/2014/main" id="{D21DD081-1131-9907-6CAA-C77D51F79052}"/>
                  </a:ext>
                </a:extLst>
              </p:cNvPr>
              <p:cNvSpPr txBox="1"/>
              <p:nvPr/>
            </p:nvSpPr>
            <p:spPr>
              <a:xfrm>
                <a:off x="6312339" y="2650540"/>
                <a:ext cx="486900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i="1">
                          <a:latin typeface="Cambria Math" panose="02040503050406030204" pitchFamily="18" charset="0"/>
                        </a:rPr>
                        <m:t>𝑤</m:t>
                      </m:r>
                      <m:r>
                        <a:rPr lang="en-US" altLang="en-US" sz="2400" i="1">
                          <a:latin typeface="Cambria Math" panose="02040503050406030204" pitchFamily="18" charset="0"/>
                        </a:rPr>
                        <m:t>=2</m:t>
                      </m:r>
                      <m:sSub>
                        <m:sSubPr>
                          <m:ctrlPr>
                            <a:rPr lang="en-US" altLang="en-US" sz="2400" i="1">
                              <a:latin typeface="Cambria Math" panose="02040503050406030204" pitchFamily="18" charset="0"/>
                            </a:rPr>
                          </m:ctrlPr>
                        </m:sSubPr>
                        <m:e>
                          <m:r>
                            <a:rPr lang="en-US" altLang="en-US" sz="2400" i="1">
                              <a:latin typeface="Cambria Math" panose="02040503050406030204" pitchFamily="18" charset="0"/>
                            </a:rPr>
                            <m:t>𝐸</m:t>
                          </m:r>
                        </m:e>
                        <m:sub>
                          <m:r>
                            <a:rPr lang="en-US" altLang="en-US" sz="2400" i="1">
                              <a:latin typeface="Cambria Math" panose="02040503050406030204" pitchFamily="18" charset="0"/>
                            </a:rPr>
                            <m:t>𝑏</m:t>
                          </m:r>
                        </m:sub>
                      </m:sSub>
                      <m:r>
                        <a:rPr lang="en-US" altLang="en-US" sz="2400" i="1">
                          <a:latin typeface="Cambria Math" panose="02040503050406030204" pitchFamily="18" charset="0"/>
                        </a:rPr>
                        <m:t>+</m:t>
                      </m:r>
                      <m:r>
                        <a:rPr lang="en-US" altLang="en-US" sz="2400" i="1">
                          <a:solidFill>
                            <a:srgbClr val="C00000"/>
                          </a:solidFill>
                          <a:latin typeface="Cambria Math" panose="02040503050406030204" pitchFamily="18" charset="0"/>
                        </a:rPr>
                        <m:t>𝑂</m:t>
                      </m:r>
                      <m:sSup>
                        <m:sSupPr>
                          <m:ctrlPr>
                            <a:rPr lang="en-US" altLang="en-US" sz="2400" i="1">
                              <a:solidFill>
                                <a:srgbClr val="C00000"/>
                              </a:solidFill>
                              <a:latin typeface="Cambria Math" panose="02040503050406030204" pitchFamily="18" charset="0"/>
                            </a:rPr>
                          </m:ctrlPr>
                        </m:sSupPr>
                        <m:e>
                          <m:r>
                            <a:rPr lang="en-US" altLang="en-US" sz="2400" i="1">
                              <a:solidFill>
                                <a:srgbClr val="C00000"/>
                              </a:solidFill>
                              <a:latin typeface="Cambria Math" panose="02040503050406030204" pitchFamily="18" charset="0"/>
                            </a:rPr>
                            <m:t>(∆</m:t>
                          </m:r>
                          <m:r>
                            <a:rPr lang="en-US" altLang="en-US" sz="2400" i="1">
                              <a:solidFill>
                                <a:srgbClr val="C00000"/>
                              </a:solidFill>
                              <a:latin typeface="Cambria Math" panose="02040503050406030204" pitchFamily="18" charset="0"/>
                            </a:rPr>
                            <m:t>𝐸</m:t>
                          </m:r>
                          <m:r>
                            <a:rPr lang="en-US" altLang="en-US" sz="2400" i="1">
                              <a:solidFill>
                                <a:srgbClr val="C00000"/>
                              </a:solidFill>
                              <a:latin typeface="Cambria Math" panose="02040503050406030204" pitchFamily="18" charset="0"/>
                            </a:rPr>
                            <m:t>)</m:t>
                          </m:r>
                        </m:e>
                        <m:sup>
                          <m:r>
                            <a:rPr lang="en-US" altLang="en-US" sz="2400" i="1">
                              <a:solidFill>
                                <a:srgbClr val="C00000"/>
                              </a:solidFill>
                              <a:latin typeface="Cambria Math" panose="02040503050406030204" pitchFamily="18" charset="0"/>
                            </a:rPr>
                            <m:t>2</m:t>
                          </m:r>
                        </m:sup>
                      </m:sSup>
                    </m:oMath>
                  </m:oMathPara>
                </a14:m>
                <a:endParaRPr lang="en-US" sz="2400" dirty="0"/>
              </a:p>
            </p:txBody>
          </p:sp>
        </mc:Choice>
        <mc:Fallback xmlns="">
          <p:sp>
            <p:nvSpPr>
              <p:cNvPr id="62" name="TextBox 57">
                <a:extLst>
                  <a:ext uri="{FF2B5EF4-FFF2-40B4-BE49-F238E27FC236}">
                    <a16:creationId xmlns:a16="http://schemas.microsoft.com/office/drawing/2014/main" id="{D21DD081-1131-9907-6CAA-C77D51F79052}"/>
                  </a:ext>
                </a:extLst>
              </p:cNvPr>
              <p:cNvSpPr txBox="1">
                <a:spLocks noRot="1" noChangeAspect="1" noMove="1" noResize="1" noEditPoints="1" noAdjustHandles="1" noChangeArrowheads="1" noChangeShapeType="1" noTextEdit="1"/>
              </p:cNvSpPr>
              <p:nvPr/>
            </p:nvSpPr>
            <p:spPr>
              <a:xfrm>
                <a:off x="6312339" y="2650540"/>
                <a:ext cx="4869007" cy="461665"/>
              </a:xfrm>
              <a:prstGeom prst="rect">
                <a:avLst/>
              </a:prstGeom>
              <a:blipFill>
                <a:blip r:embed="rId4"/>
                <a:stretch>
                  <a:fillRect b="-15789"/>
                </a:stretch>
              </a:blipFill>
            </p:spPr>
            <p:txBody>
              <a:bodyPr/>
              <a:lstStyle/>
              <a:p>
                <a:r>
                  <a:rPr lang="zh-CN" altLang="en-US">
                    <a:noFill/>
                  </a:rPr>
                  <a:t> </a:t>
                </a:r>
              </a:p>
            </p:txBody>
          </p:sp>
        </mc:Fallback>
      </mc:AlternateContent>
      <p:sp>
        <p:nvSpPr>
          <p:cNvPr id="31" name="Rectángulo 5">
            <a:extLst>
              <a:ext uri="{FF2B5EF4-FFF2-40B4-BE49-F238E27FC236}">
                <a16:creationId xmlns:a16="http://schemas.microsoft.com/office/drawing/2014/main" id="{C7A2EEFA-0707-AE66-D05A-B3D18EDF2B4B}"/>
              </a:ext>
            </a:extLst>
          </p:cNvPr>
          <p:cNvSpPr>
            <a:spLocks noChangeArrowheads="1"/>
          </p:cNvSpPr>
          <p:nvPr/>
        </p:nvSpPr>
        <p:spPr bwMode="auto">
          <a:xfrm>
            <a:off x="5676101" y="5518189"/>
            <a:ext cx="6181147" cy="92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indent="0" eaLnBrk="1" hangingPunct="1"/>
            <a:r>
              <a:rPr lang="en-US" altLang="fr-FR" sz="1796" b="1" dirty="0">
                <a:solidFill>
                  <a:srgbClr val="C00000"/>
                </a:solidFill>
                <a:cs typeface="Arial" panose="020B0604020202020204" pitchFamily="34" charset="0"/>
              </a:rPr>
              <a:t>Enhancement of energy resolution, </a:t>
            </a:r>
            <a:r>
              <a:rPr lang="en-US" altLang="fr-FR" sz="1796" dirty="0">
                <a:solidFill>
                  <a:srgbClr val="C00000"/>
                </a:solidFill>
                <a:cs typeface="Arial" panose="020B0604020202020204" pitchFamily="34" charset="0"/>
              </a:rPr>
              <a:t>and sometimes increase of the relative frequency of the events at the </a:t>
            </a:r>
            <a:r>
              <a:rPr lang="en-US" altLang="fr-FR" sz="1796" dirty="0" err="1">
                <a:solidFill>
                  <a:srgbClr val="C00000"/>
                </a:solidFill>
                <a:cs typeface="Arial" panose="020B0604020202020204" pitchFamily="34" charset="0"/>
              </a:rPr>
              <a:t>centre</a:t>
            </a:r>
            <a:r>
              <a:rPr lang="en-US" altLang="fr-FR" sz="1796" dirty="0">
                <a:solidFill>
                  <a:srgbClr val="C00000"/>
                </a:solidFill>
                <a:cs typeface="Arial" panose="020B0604020202020204" pitchFamily="34" charset="0"/>
              </a:rPr>
              <a:t> of of the distribution but </a:t>
            </a:r>
            <a:r>
              <a:rPr lang="en-US" altLang="fr-FR" sz="1796" b="1" dirty="0">
                <a:solidFill>
                  <a:srgbClr val="C00000"/>
                </a:solidFill>
                <a:cs typeface="Arial" panose="020B0604020202020204" pitchFamily="34" charset="0"/>
              </a:rPr>
              <a:t>luminosity loss !!!!</a:t>
            </a:r>
          </a:p>
        </p:txBody>
      </p:sp>
      <p:pic>
        <p:nvPicPr>
          <p:cNvPr id="32" name="Imagen 1" descr="latex-image-1.pdf">
            <a:extLst>
              <a:ext uri="{FF2B5EF4-FFF2-40B4-BE49-F238E27FC236}">
                <a16:creationId xmlns:a16="http://schemas.microsoft.com/office/drawing/2014/main" id="{FF1426AB-9455-5A28-473A-8BA520BE91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6800" y="4719819"/>
            <a:ext cx="2338847" cy="80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9" descr="latex-image-1.pdf">
            <a:extLst>
              <a:ext uri="{FF2B5EF4-FFF2-40B4-BE49-F238E27FC236}">
                <a16:creationId xmlns:a16="http://schemas.microsoft.com/office/drawing/2014/main" id="{2DEF50B2-73C4-7593-A7F4-D57C7EF67C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30300" y="4782093"/>
            <a:ext cx="1066370" cy="68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7">
            <a:extLst>
              <a:ext uri="{FF2B5EF4-FFF2-40B4-BE49-F238E27FC236}">
                <a16:creationId xmlns:a16="http://schemas.microsoft.com/office/drawing/2014/main" id="{4B8502FC-EAEF-F209-4754-A7E29CA6EDD1}"/>
              </a:ext>
            </a:extLst>
          </p:cNvPr>
          <p:cNvSpPr/>
          <p:nvPr/>
        </p:nvSpPr>
        <p:spPr>
          <a:xfrm>
            <a:off x="4094679" y="4087144"/>
            <a:ext cx="3308543" cy="369204"/>
          </a:xfrm>
          <a:prstGeom prst="rect">
            <a:avLst/>
          </a:prstGeom>
          <a:solidFill>
            <a:schemeClr val="bg1"/>
          </a:solidFill>
        </p:spPr>
        <p:txBody>
          <a:bodyPr wrap="square">
            <a:spAutoFit/>
          </a:bodyPr>
          <a:lstStyle/>
          <a:p>
            <a:pPr algn="ctr" eaLnBrk="1" hangingPunct="1"/>
            <a:r>
              <a:rPr lang="en-GB" altLang="fr-FR" sz="1799" b="1" dirty="0" err="1">
                <a:solidFill>
                  <a:srgbClr val="002060"/>
                </a:solidFill>
                <a:latin typeface="Arial" panose="020B0604020202020204" pitchFamily="34" charset="0"/>
                <a:cs typeface="Arial" panose="020B0604020202020204" pitchFamily="34" charset="0"/>
              </a:rPr>
              <a:t>Monochromatization</a:t>
            </a:r>
            <a:r>
              <a:rPr lang="en-GB" altLang="fr-FR" sz="1799" b="1" dirty="0">
                <a:solidFill>
                  <a:srgbClr val="002060"/>
                </a:solidFill>
                <a:latin typeface="Arial" panose="020B0604020202020204" pitchFamily="34" charset="0"/>
                <a:cs typeface="Arial" panose="020B0604020202020204" pitchFamily="34" charset="0"/>
              </a:rPr>
              <a:t>  factor</a:t>
            </a:r>
          </a:p>
        </p:txBody>
      </p:sp>
      <p:pic>
        <p:nvPicPr>
          <p:cNvPr id="36" name="Picture 12">
            <a:extLst>
              <a:ext uri="{FF2B5EF4-FFF2-40B4-BE49-F238E27FC236}">
                <a16:creationId xmlns:a16="http://schemas.microsoft.com/office/drawing/2014/main" id="{D381A790-E4B1-3190-B3B2-624E9FA42364}"/>
              </a:ext>
            </a:extLst>
          </p:cNvPr>
          <p:cNvPicPr>
            <a:picLocks noChangeAspect="1"/>
          </p:cNvPicPr>
          <p:nvPr/>
        </p:nvPicPr>
        <p:blipFill>
          <a:blip r:embed="rId7"/>
          <a:stretch>
            <a:fillRect/>
          </a:stretch>
        </p:blipFill>
        <p:spPr>
          <a:xfrm>
            <a:off x="1234700" y="3374742"/>
            <a:ext cx="1774868" cy="333308"/>
          </a:xfrm>
          <a:prstGeom prst="rect">
            <a:avLst/>
          </a:prstGeom>
        </p:spPr>
      </p:pic>
      <p:pic>
        <p:nvPicPr>
          <p:cNvPr id="38" name="Picture 18">
            <a:extLst>
              <a:ext uri="{FF2B5EF4-FFF2-40B4-BE49-F238E27FC236}">
                <a16:creationId xmlns:a16="http://schemas.microsoft.com/office/drawing/2014/main" id="{AC3DAD6B-FB49-F077-9446-7B3049BBBC1E}"/>
              </a:ext>
            </a:extLst>
          </p:cNvPr>
          <p:cNvPicPr>
            <a:picLocks noChangeAspect="1"/>
          </p:cNvPicPr>
          <p:nvPr/>
        </p:nvPicPr>
        <p:blipFill>
          <a:blip r:embed="rId8"/>
          <a:stretch>
            <a:fillRect/>
          </a:stretch>
        </p:blipFill>
        <p:spPr>
          <a:xfrm>
            <a:off x="7840084" y="3236209"/>
            <a:ext cx="1646802" cy="603579"/>
          </a:xfrm>
          <a:prstGeom prst="rect">
            <a:avLst/>
          </a:prstGeom>
        </p:spPr>
      </p:pic>
      <p:pic>
        <p:nvPicPr>
          <p:cNvPr id="39" name="Picture 19">
            <a:extLst>
              <a:ext uri="{FF2B5EF4-FFF2-40B4-BE49-F238E27FC236}">
                <a16:creationId xmlns:a16="http://schemas.microsoft.com/office/drawing/2014/main" id="{C8D7082D-EDC0-2E17-1A4A-7BD8EA900A6A}"/>
              </a:ext>
            </a:extLst>
          </p:cNvPr>
          <p:cNvPicPr>
            <a:picLocks noChangeAspect="1"/>
          </p:cNvPicPr>
          <p:nvPr/>
        </p:nvPicPr>
        <p:blipFill>
          <a:blip r:embed="rId9"/>
          <a:stretch>
            <a:fillRect/>
          </a:stretch>
        </p:blipFill>
        <p:spPr>
          <a:xfrm>
            <a:off x="7667636" y="3808842"/>
            <a:ext cx="3619158" cy="901005"/>
          </a:xfrm>
          <a:prstGeom prst="rect">
            <a:avLst/>
          </a:prstGeom>
        </p:spPr>
      </p:pic>
      <p:sp>
        <p:nvSpPr>
          <p:cNvPr id="42" name="TextBox 32">
            <a:extLst>
              <a:ext uri="{FF2B5EF4-FFF2-40B4-BE49-F238E27FC236}">
                <a16:creationId xmlns:a16="http://schemas.microsoft.com/office/drawing/2014/main" id="{D5C13E2F-9705-C884-CD0F-996DE4096DEF}"/>
              </a:ext>
            </a:extLst>
          </p:cNvPr>
          <p:cNvSpPr txBox="1"/>
          <p:nvPr/>
        </p:nvSpPr>
        <p:spPr>
          <a:xfrm>
            <a:off x="2632241" y="6459140"/>
            <a:ext cx="2840849" cy="307670"/>
          </a:xfrm>
          <a:prstGeom prst="rect">
            <a:avLst/>
          </a:prstGeom>
          <a:noFill/>
        </p:spPr>
        <p:txBody>
          <a:bodyPr wrap="square">
            <a:spAutoFit/>
          </a:bodyPr>
          <a:lstStyle/>
          <a:p>
            <a:pPr eaLnBrk="1" hangingPunct="1"/>
            <a:r>
              <a:rPr lang="en-GB" altLang="fr-FR" sz="1399" dirty="0">
                <a:solidFill>
                  <a:srgbClr val="262699"/>
                </a:solidFill>
              </a:rPr>
              <a:t>dispersive beam size at the IP</a:t>
            </a:r>
          </a:p>
        </p:txBody>
      </p:sp>
      <p:sp>
        <p:nvSpPr>
          <p:cNvPr id="43" name="TextBox 36">
            <a:extLst>
              <a:ext uri="{FF2B5EF4-FFF2-40B4-BE49-F238E27FC236}">
                <a16:creationId xmlns:a16="http://schemas.microsoft.com/office/drawing/2014/main" id="{B7A4C30B-73AA-2941-3EDC-7362F4C845E4}"/>
              </a:ext>
            </a:extLst>
          </p:cNvPr>
          <p:cNvSpPr txBox="1"/>
          <p:nvPr/>
        </p:nvSpPr>
        <p:spPr>
          <a:xfrm>
            <a:off x="4949078" y="4879136"/>
            <a:ext cx="1639536" cy="369204"/>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Luminosity</a:t>
            </a:r>
          </a:p>
        </p:txBody>
      </p:sp>
      <mc:AlternateContent xmlns:mc="http://schemas.openxmlformats.org/markup-compatibility/2006" xmlns:a14="http://schemas.microsoft.com/office/drawing/2010/main">
        <mc:Choice Requires="a14">
          <p:sp>
            <p:nvSpPr>
              <p:cNvPr id="44" name="TextBox 40">
                <a:extLst>
                  <a:ext uri="{FF2B5EF4-FFF2-40B4-BE49-F238E27FC236}">
                    <a16:creationId xmlns:a16="http://schemas.microsoft.com/office/drawing/2014/main" id="{8160AA71-DCBC-E5AF-FD37-249AA81647F3}"/>
                  </a:ext>
                </a:extLst>
              </p:cNvPr>
              <p:cNvSpPr txBox="1"/>
              <p:nvPr/>
            </p:nvSpPr>
            <p:spPr>
              <a:xfrm>
                <a:off x="417694" y="5921450"/>
                <a:ext cx="4501691" cy="593226"/>
              </a:xfrm>
              <a:prstGeom prst="rect">
                <a:avLst/>
              </a:prstGeom>
              <a:noFill/>
            </p:spPr>
            <p:txBody>
              <a:bodyPr wrap="square">
                <a:spAutoFit/>
              </a:bodyPr>
              <a:lstStyle/>
              <a:p>
                <a:pPr lvl="1"/>
                <a:r>
                  <a:rPr lang="en-US" sz="1600" dirty="0">
                    <a:solidFill>
                      <a:schemeClr val="tx2">
                        <a:lumMod val="90000"/>
                        <a:lumOff val="10000"/>
                      </a:schemeClr>
                    </a:solidFill>
                    <a:latin typeface="Symbol" pitchFamily="2" charset="2"/>
                  </a:rPr>
                  <a:t>s</a:t>
                </a:r>
                <a:r>
                  <a:rPr lang="en-US" sz="1600" baseline="30000" dirty="0">
                    <a:solidFill>
                      <a:schemeClr val="tx2">
                        <a:lumMod val="90000"/>
                        <a:lumOff val="10000"/>
                      </a:schemeClr>
                    </a:solidFill>
                  </a:rPr>
                  <a:t>*</a:t>
                </a:r>
                <a:r>
                  <a:rPr lang="en-US" sz="1600" baseline="-25000" dirty="0" err="1">
                    <a:solidFill>
                      <a:schemeClr val="tx2">
                        <a:lumMod val="90000"/>
                        <a:lumOff val="10000"/>
                      </a:schemeClr>
                    </a:solidFill>
                  </a:rPr>
                  <a:t>x,y</a:t>
                </a:r>
                <a14:m>
                  <m:oMath xmlns:m="http://schemas.openxmlformats.org/officeDocument/2006/math">
                    <m:r>
                      <a:rPr lang="en-US" sz="1600" i="1">
                        <a:solidFill>
                          <a:schemeClr val="tx2">
                            <a:lumMod val="90000"/>
                            <a:lumOff val="10000"/>
                          </a:schemeClr>
                        </a:solidFill>
                        <a:latin typeface="Cambria Math" panose="02040503050406030204" pitchFamily="18" charset="0"/>
                      </a:rPr>
                      <m:t>=</m:t>
                    </m:r>
                  </m:oMath>
                </a14:m>
                <a:r>
                  <a:rPr lang="en-US" sz="1600" dirty="0">
                    <a:solidFill>
                      <a:schemeClr val="tx2">
                        <a:lumMod val="90000"/>
                        <a:lumOff val="10000"/>
                      </a:schemeClr>
                    </a:solidFill>
                  </a:rPr>
                  <a:t> </a:t>
                </a:r>
                <a14:m>
                  <m:oMath xmlns:m="http://schemas.openxmlformats.org/officeDocument/2006/math">
                    <m:rad>
                      <m:radPr>
                        <m:degHide m:val="on"/>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radPr>
                      <m:deg/>
                      <m:e>
                        <m:r>
                          <a:rPr lang="en-US" sz="1600" i="1">
                            <a:solidFill>
                              <a:schemeClr val="tx2">
                                <a:lumMod val="90000"/>
                                <a:lumOff val="10000"/>
                              </a:schemeClr>
                            </a:solidFill>
                            <a:latin typeface="Cambria Math" panose="02040503050406030204" pitchFamily="18" charset="0"/>
                            <a:ea typeface="Cambria Math" panose="02040503050406030204" pitchFamily="18" charset="0"/>
                          </a:rPr>
                          <m:t> </m:t>
                        </m:r>
                        <m:sSup>
                          <m:s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pPr>
                          <m:e>
                            <m:sSubSup>
                              <m:sSubSup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𝛽</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𝜖</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ea typeface="Cambria Math" panose="02040503050406030204" pitchFamily="18" charset="0"/>
                                  </a:rPr>
                                  <m:t>,</m:t>
                                </m:r>
                                <m:r>
                                  <a:rPr lang="en-US" sz="1600" i="1">
                                    <a:solidFill>
                                      <a:schemeClr val="tx2">
                                        <a:lumMod val="90000"/>
                                        <a:lumOff val="10000"/>
                                      </a:schemeClr>
                                    </a:solidFill>
                                    <a:latin typeface="Cambria Math" panose="02040503050406030204" pitchFamily="18" charset="0"/>
                                    <a:ea typeface="Cambria Math" panose="02040503050406030204" pitchFamily="18" charset="0"/>
                                  </a:rPr>
                                  <m:t>𝑦</m:t>
                                </m:r>
                              </m:sub>
                            </m:sSub>
                            <m:r>
                              <a:rPr lang="en-US" altLang="zh-CN" sz="1600" i="1">
                                <a:solidFill>
                                  <a:schemeClr val="tx2">
                                    <a:lumMod val="90000"/>
                                    <a:lumOff val="10000"/>
                                  </a:schemeClr>
                                </a:solidFill>
                                <a:latin typeface="Cambria Math" panose="02040503050406030204" pitchFamily="18" charset="0"/>
                                <a:ea typeface="Cambria Math" panose="02040503050406030204" pitchFamily="18" charset="0"/>
                              </a:rPr>
                              <m:t>+</m:t>
                            </m:r>
                            <m:d>
                              <m:dPr>
                                <m:ctrlPr>
                                  <a:rPr lang="en-US" sz="1600" i="1">
                                    <a:solidFill>
                                      <a:schemeClr val="tx2">
                                        <a:lumMod val="90000"/>
                                        <a:lumOff val="10000"/>
                                      </a:schemeClr>
                                    </a:solidFill>
                                    <a:latin typeface="Cambria Math" panose="02040503050406030204" pitchFamily="18" charset="0"/>
                                    <a:ea typeface="Cambria Math" panose="02040503050406030204" pitchFamily="18" charset="0"/>
                                  </a:rPr>
                                </m:ctrlPr>
                              </m:dPr>
                              <m:e>
                                <m:sSubSup>
                                  <m:sSubSupPr>
                                    <m:ctrlPr>
                                      <a:rPr lang="en-US" sz="1600" i="1">
                                        <a:solidFill>
                                          <a:schemeClr val="tx2">
                                            <a:lumMod val="90000"/>
                                            <a:lumOff val="10000"/>
                                          </a:schemeClr>
                                        </a:solidFill>
                                        <a:latin typeface="Cambria Math" panose="02040503050406030204" pitchFamily="18" charset="0"/>
                                      </a:rPr>
                                    </m:ctrlPr>
                                  </m:sSubSupPr>
                                  <m:e>
                                    <m:r>
                                      <a:rPr lang="en-US" sz="1600" i="1">
                                        <a:solidFill>
                                          <a:schemeClr val="tx2">
                                            <a:lumMod val="90000"/>
                                            <a:lumOff val="10000"/>
                                          </a:schemeClr>
                                        </a:solidFill>
                                        <a:latin typeface="Cambria Math" panose="02040503050406030204" pitchFamily="18" charset="0"/>
                                      </a:rPr>
                                      <m:t>𝐷</m:t>
                                    </m:r>
                                  </m:e>
                                  <m:sub>
                                    <m:r>
                                      <a:rPr lang="en-US" sz="1600" i="1">
                                        <a:solidFill>
                                          <a:schemeClr val="tx2">
                                            <a:lumMod val="90000"/>
                                            <a:lumOff val="10000"/>
                                          </a:schemeClr>
                                        </a:solidFill>
                                        <a:latin typeface="Cambria Math" panose="02040503050406030204" pitchFamily="18" charset="0"/>
                                      </a:rPr>
                                      <m:t>𝑥</m:t>
                                    </m:r>
                                    <m:r>
                                      <a:rPr lang="en-US" sz="1600" i="1">
                                        <a:solidFill>
                                          <a:schemeClr val="tx2">
                                            <a:lumMod val="90000"/>
                                            <a:lumOff val="10000"/>
                                          </a:schemeClr>
                                        </a:solidFill>
                                        <a:latin typeface="Cambria Math" panose="02040503050406030204" pitchFamily="18" charset="0"/>
                                      </a:rPr>
                                      <m:t>,</m:t>
                                    </m:r>
                                    <m:r>
                                      <a:rPr lang="en-US" sz="1600" i="1">
                                        <a:solidFill>
                                          <a:schemeClr val="tx2">
                                            <a:lumMod val="90000"/>
                                            <a:lumOff val="10000"/>
                                          </a:schemeClr>
                                        </a:solidFill>
                                        <a:latin typeface="Cambria Math" panose="02040503050406030204" pitchFamily="18" charset="0"/>
                                      </a:rPr>
                                      <m:t>𝑦</m:t>
                                    </m:r>
                                  </m:sub>
                                  <m:sup>
                                    <m:r>
                                      <a:rPr lang="en-US" sz="1600" i="1">
                                        <a:solidFill>
                                          <a:schemeClr val="tx2">
                                            <a:lumMod val="90000"/>
                                            <a:lumOff val="10000"/>
                                          </a:schemeClr>
                                        </a:solidFill>
                                        <a:latin typeface="Cambria Math" panose="02040503050406030204" pitchFamily="18" charset="0"/>
                                      </a:rPr>
                                      <m:t>∗</m:t>
                                    </m:r>
                                  </m:sup>
                                </m:sSubSup>
                                <m:sSub>
                                  <m:sSubPr>
                                    <m:ctrlPr>
                                      <a:rPr lang="en-US" sz="1600" i="1">
                                        <a:solidFill>
                                          <a:schemeClr val="tx2">
                                            <a:lumMod val="90000"/>
                                            <a:lumOff val="10000"/>
                                          </a:schemeClr>
                                        </a:solidFill>
                                        <a:latin typeface="Cambria Math" panose="02040503050406030204" pitchFamily="18" charset="0"/>
                                      </a:rPr>
                                    </m:ctrlPr>
                                  </m:sSubPr>
                                  <m:e>
                                    <m:r>
                                      <a:rPr lang="en-US" sz="1600" i="1">
                                        <a:solidFill>
                                          <a:schemeClr val="tx2">
                                            <a:lumMod val="90000"/>
                                            <a:lumOff val="10000"/>
                                          </a:schemeClr>
                                        </a:solidFill>
                                        <a:latin typeface="Cambria Math" panose="02040503050406030204" pitchFamily="18" charset="0"/>
                                        <a:ea typeface="Cambria Math" panose="02040503050406030204" pitchFamily="18" charset="0"/>
                                      </a:rPr>
                                      <m:t>𝜎</m:t>
                                    </m:r>
                                  </m:e>
                                  <m:sub>
                                    <m:r>
                                      <a:rPr lang="en-US" sz="1600" i="1">
                                        <a:solidFill>
                                          <a:schemeClr val="tx2">
                                            <a:lumMod val="90000"/>
                                            <a:lumOff val="10000"/>
                                          </a:schemeClr>
                                        </a:solidFill>
                                        <a:latin typeface="Cambria Math" panose="02040503050406030204" pitchFamily="18" charset="0"/>
                                        <a:ea typeface="Cambria Math" panose="02040503050406030204" pitchFamily="18" charset="0"/>
                                      </a:rPr>
                                      <m:t>𝛿</m:t>
                                    </m:r>
                                  </m:sub>
                                </m:sSub>
                              </m:e>
                            </m:d>
                          </m:e>
                          <m:sup>
                            <m:r>
                              <a:rPr lang="en-US" sz="1600" i="1">
                                <a:solidFill>
                                  <a:schemeClr val="tx2">
                                    <a:lumMod val="90000"/>
                                    <a:lumOff val="10000"/>
                                  </a:schemeClr>
                                </a:solidFill>
                                <a:latin typeface="Cambria Math" panose="02040503050406030204" pitchFamily="18" charset="0"/>
                                <a:ea typeface="Cambria Math" panose="02040503050406030204" pitchFamily="18" charset="0"/>
                              </a:rPr>
                              <m:t>2</m:t>
                            </m:r>
                          </m:sup>
                        </m:sSup>
                      </m:e>
                    </m:rad>
                  </m:oMath>
                </a14:m>
                <a:endParaRPr lang="en-US" sz="1600" dirty="0">
                  <a:ea typeface="Cambria Math" panose="02040503050406030204" pitchFamily="18" charset="0"/>
                </a:endParaRPr>
              </a:p>
            </p:txBody>
          </p:sp>
        </mc:Choice>
        <mc:Fallback xmlns="">
          <p:sp>
            <p:nvSpPr>
              <p:cNvPr id="44" name="TextBox 40">
                <a:extLst>
                  <a:ext uri="{FF2B5EF4-FFF2-40B4-BE49-F238E27FC236}">
                    <a16:creationId xmlns:a16="http://schemas.microsoft.com/office/drawing/2014/main" id="{8160AA71-DCBC-E5AF-FD37-249AA81647F3}"/>
                  </a:ext>
                </a:extLst>
              </p:cNvPr>
              <p:cNvSpPr txBox="1">
                <a:spLocks noRot="1" noChangeAspect="1" noMove="1" noResize="1" noEditPoints="1" noAdjustHandles="1" noChangeArrowheads="1" noChangeShapeType="1" noTextEdit="1"/>
              </p:cNvSpPr>
              <p:nvPr/>
            </p:nvSpPr>
            <p:spPr>
              <a:xfrm>
                <a:off x="417694" y="5921450"/>
                <a:ext cx="4501691" cy="593226"/>
              </a:xfrm>
              <a:prstGeom prst="rect">
                <a:avLst/>
              </a:prstGeom>
              <a:blipFill>
                <a:blip r:embed="rId10"/>
                <a:stretch>
                  <a:fillRect/>
                </a:stretch>
              </a:blipFill>
            </p:spPr>
            <p:txBody>
              <a:bodyPr/>
              <a:lstStyle/>
              <a:p>
                <a:r>
                  <a:rPr lang="zh-CN" altLang="en-US">
                    <a:noFill/>
                  </a:rPr>
                  <a:t> </a:t>
                </a:r>
              </a:p>
            </p:txBody>
          </p:sp>
        </mc:Fallback>
      </mc:AlternateContent>
      <p:sp>
        <p:nvSpPr>
          <p:cNvPr id="45" name="TextBox 46">
            <a:extLst>
              <a:ext uri="{FF2B5EF4-FFF2-40B4-BE49-F238E27FC236}">
                <a16:creationId xmlns:a16="http://schemas.microsoft.com/office/drawing/2014/main" id="{9F89EFA0-66FB-EC13-49FA-44C667F58979}"/>
              </a:ext>
            </a:extLst>
          </p:cNvPr>
          <p:cNvSpPr txBox="1"/>
          <p:nvPr/>
        </p:nvSpPr>
        <p:spPr>
          <a:xfrm>
            <a:off x="2091122" y="5573859"/>
            <a:ext cx="2840849" cy="307670"/>
          </a:xfrm>
          <a:prstGeom prst="rect">
            <a:avLst/>
          </a:prstGeom>
          <a:noFill/>
        </p:spPr>
        <p:txBody>
          <a:bodyPr wrap="square">
            <a:spAutoFit/>
          </a:bodyPr>
          <a:lstStyle/>
          <a:p>
            <a:pPr eaLnBrk="1" hangingPunct="1"/>
            <a:r>
              <a:rPr lang="en-GB" altLang="fr-FR" sz="1399" dirty="0" err="1">
                <a:solidFill>
                  <a:srgbClr val="262699"/>
                </a:solidFill>
              </a:rPr>
              <a:t>betatronic</a:t>
            </a:r>
            <a:r>
              <a:rPr lang="en-GB" altLang="fr-FR" sz="1399" dirty="0">
                <a:solidFill>
                  <a:srgbClr val="262699"/>
                </a:solidFill>
              </a:rPr>
              <a:t> beam sizes at the IP</a:t>
            </a:r>
          </a:p>
        </p:txBody>
      </p:sp>
      <p:sp>
        <p:nvSpPr>
          <p:cNvPr id="46" name="TextBox 26">
            <a:extLst>
              <a:ext uri="{FF2B5EF4-FFF2-40B4-BE49-F238E27FC236}">
                <a16:creationId xmlns:a16="http://schemas.microsoft.com/office/drawing/2014/main" id="{4E9E7CD4-C0B5-09E5-2CD2-3586F23F7550}"/>
              </a:ext>
            </a:extLst>
          </p:cNvPr>
          <p:cNvSpPr txBox="1"/>
          <p:nvPr/>
        </p:nvSpPr>
        <p:spPr>
          <a:xfrm>
            <a:off x="4168297" y="3383328"/>
            <a:ext cx="3129607" cy="377041"/>
          </a:xfrm>
          <a:prstGeom prst="rect">
            <a:avLst/>
          </a:prstGeom>
          <a:solidFill>
            <a:schemeClr val="bg1"/>
          </a:solidFill>
        </p:spPr>
        <p:txBody>
          <a:bodyPr wrap="square">
            <a:spAutoFit/>
          </a:bodyPr>
          <a:lstStyle/>
          <a:p>
            <a:pPr algn="ctr"/>
            <a:r>
              <a:rPr lang="en-GB" sz="1797" b="1" kern="1200" dirty="0">
                <a:solidFill>
                  <a:srgbClr val="002060"/>
                </a:solidFill>
                <a:latin typeface="Arial" panose="020B0604020202020204" pitchFamily="34" charset="0"/>
                <a:ea typeface="+mn-ea"/>
                <a:cs typeface="Arial" panose="020B0604020202020204" pitchFamily="34" charset="0"/>
              </a:rPr>
              <a:t>Spread of the CM energies</a:t>
            </a:r>
            <a:r>
              <a:rPr lang="en-GB" sz="1797" kern="1200" dirty="0">
                <a:solidFill>
                  <a:srgbClr val="002060"/>
                </a:solidFill>
                <a:latin typeface="Arial" panose="020B0604020202020204" pitchFamily="34" charset="0"/>
                <a:ea typeface="+mn-ea"/>
                <a:cs typeface="Arial" panose="020B0604020202020204" pitchFamily="34" charset="0"/>
              </a:rPr>
              <a:t> </a:t>
            </a:r>
            <a:endParaRPr lang="en-US" sz="1797" dirty="0">
              <a:solidFill>
                <a:srgbClr val="002060"/>
              </a:solidFill>
            </a:endParaRPr>
          </a:p>
        </p:txBody>
      </p:sp>
      <p:cxnSp>
        <p:nvCxnSpPr>
          <p:cNvPr id="48" name="Straight Arrow Connector 28">
            <a:extLst>
              <a:ext uri="{FF2B5EF4-FFF2-40B4-BE49-F238E27FC236}">
                <a16:creationId xmlns:a16="http://schemas.microsoft.com/office/drawing/2014/main" id="{3B56AF24-8326-5A21-2532-5766B91840B1}"/>
              </a:ext>
            </a:extLst>
          </p:cNvPr>
          <p:cNvCxnSpPr>
            <a:cxnSpLocks/>
          </p:cNvCxnSpPr>
          <p:nvPr/>
        </p:nvCxnSpPr>
        <p:spPr>
          <a:xfrm flipH="1">
            <a:off x="2167794" y="5905704"/>
            <a:ext cx="464447" cy="2661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39">
            <a:extLst>
              <a:ext uri="{FF2B5EF4-FFF2-40B4-BE49-F238E27FC236}">
                <a16:creationId xmlns:a16="http://schemas.microsoft.com/office/drawing/2014/main" id="{B7DD45B6-06A2-C339-4AA1-E68261585A11}"/>
              </a:ext>
            </a:extLst>
          </p:cNvPr>
          <p:cNvCxnSpPr>
            <a:cxnSpLocks/>
          </p:cNvCxnSpPr>
          <p:nvPr/>
        </p:nvCxnSpPr>
        <p:spPr>
          <a:xfrm>
            <a:off x="3392902" y="6366535"/>
            <a:ext cx="431197" cy="1481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16">
                <a:extLst>
                  <a:ext uri="{FF2B5EF4-FFF2-40B4-BE49-F238E27FC236}">
                    <a16:creationId xmlns:a16="http://schemas.microsoft.com/office/drawing/2014/main" id="{76C176BF-FAC9-81F9-942E-D116A1CA3F40}"/>
                  </a:ext>
                </a:extLst>
              </p:cNvPr>
              <p:cNvSpPr txBox="1"/>
              <p:nvPr/>
            </p:nvSpPr>
            <p:spPr>
              <a:xfrm>
                <a:off x="1474015" y="4036520"/>
                <a:ext cx="1123812" cy="399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997" i="1">
                          <a:latin typeface="Cambria Math" panose="02040503050406030204" pitchFamily="18" charset="0"/>
                          <a:ea typeface="Cambria Math" panose="02040503050406030204" pitchFamily="18" charset="0"/>
                        </a:rPr>
                        <m:t>𝜆</m:t>
                      </m:r>
                      <m:r>
                        <a:rPr lang="en-US" sz="1997" i="1">
                          <a:latin typeface="Cambria Math" panose="02040503050406030204" pitchFamily="18" charset="0"/>
                          <a:ea typeface="Cambria Math" panose="02040503050406030204" pitchFamily="18" charset="0"/>
                        </a:rPr>
                        <m:t>=1</m:t>
                      </m:r>
                    </m:oMath>
                  </m:oMathPara>
                </a14:m>
                <a:endParaRPr lang="en-US" sz="1997" i="1" dirty="0">
                  <a:latin typeface="Times New Roman" panose="02020603050405020304" pitchFamily="18" charset="0"/>
                  <a:cs typeface="Times New Roman" panose="02020603050405020304" pitchFamily="18" charset="0"/>
                </a:endParaRPr>
              </a:p>
            </p:txBody>
          </p:sp>
        </mc:Choice>
        <mc:Fallback xmlns="">
          <p:sp>
            <p:nvSpPr>
              <p:cNvPr id="50" name="TextBox 16">
                <a:extLst>
                  <a:ext uri="{FF2B5EF4-FFF2-40B4-BE49-F238E27FC236}">
                    <a16:creationId xmlns:a16="http://schemas.microsoft.com/office/drawing/2014/main" id="{76C176BF-FAC9-81F9-942E-D116A1CA3F40}"/>
                  </a:ext>
                </a:extLst>
              </p:cNvPr>
              <p:cNvSpPr txBox="1">
                <a:spLocks noRot="1" noChangeAspect="1" noMove="1" noResize="1" noEditPoints="1" noAdjustHandles="1" noChangeArrowheads="1" noChangeShapeType="1" noTextEdit="1"/>
              </p:cNvSpPr>
              <p:nvPr/>
            </p:nvSpPr>
            <p:spPr>
              <a:xfrm>
                <a:off x="1474015" y="4036520"/>
                <a:ext cx="1123812" cy="399554"/>
              </a:xfrm>
              <a:prstGeom prst="rect">
                <a:avLst/>
              </a:prstGeom>
              <a:blipFill>
                <a:blip r:embed="rId11"/>
                <a:stretch>
                  <a:fillRect/>
                </a:stretch>
              </a:blipFill>
            </p:spPr>
            <p:txBody>
              <a:bodyPr/>
              <a:lstStyle/>
              <a:p>
                <a:r>
                  <a:rPr lang="zh-CN" altLang="en-US">
                    <a:noFill/>
                  </a:rPr>
                  <a:t> </a:t>
                </a:r>
              </a:p>
            </p:txBody>
          </p:sp>
        </mc:Fallback>
      </mc:AlternateContent>
      <p:cxnSp>
        <p:nvCxnSpPr>
          <p:cNvPr id="16" name="Straight Connector 15">
            <a:extLst>
              <a:ext uri="{FF2B5EF4-FFF2-40B4-BE49-F238E27FC236}">
                <a16:creationId xmlns:a16="http://schemas.microsoft.com/office/drawing/2014/main" id="{4AF118D4-6BF6-03D8-4C51-2675B61898D9}"/>
              </a:ext>
            </a:extLst>
          </p:cNvPr>
          <p:cNvCxnSpPr>
            <a:cxnSpLocks/>
          </p:cNvCxnSpPr>
          <p:nvPr/>
        </p:nvCxnSpPr>
        <p:spPr>
          <a:xfrm>
            <a:off x="5697152" y="861000"/>
            <a:ext cx="51799" cy="560818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23553" name="Rectangle 4">
            <a:extLst>
              <a:ext uri="{FF2B5EF4-FFF2-40B4-BE49-F238E27FC236}">
                <a16:creationId xmlns:a16="http://schemas.microsoft.com/office/drawing/2014/main" id="{B2F06991-727A-0048-878A-6616D471A08F}"/>
              </a:ext>
            </a:extLst>
          </p:cNvPr>
          <p:cNvSpPr>
            <a:spLocks noChangeArrowheads="1"/>
          </p:cNvSpPr>
          <p:nvPr/>
        </p:nvSpPr>
        <p:spPr bwMode="auto">
          <a:xfrm>
            <a:off x="5676102" y="708553"/>
            <a:ext cx="4361525" cy="4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844" tIns="46719" rIns="89844" bIns="46719"/>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fr-FR" sz="2399" b="1" dirty="0" err="1">
                <a:solidFill>
                  <a:srgbClr val="C00000"/>
                </a:solidFill>
              </a:rPr>
              <a:t>Monochromatization</a:t>
            </a:r>
            <a:r>
              <a:rPr lang="en-US" altLang="fr-FR" sz="1996" dirty="0">
                <a:solidFill>
                  <a:srgbClr val="000000"/>
                </a:solidFill>
              </a:rPr>
              <a:t>      </a:t>
            </a:r>
            <a:endParaRPr lang="en-US" altLang="fr-FR" sz="1796" dirty="0">
              <a:solidFill>
                <a:srgbClr val="262699"/>
              </a:solidFill>
            </a:endParaRPr>
          </a:p>
          <a:p>
            <a:pPr lvl="1" eaLnBrk="1" hangingPunct="1">
              <a:buFont typeface="Wingdings" pitchFamily="2" charset="2"/>
              <a:buChar char="§"/>
            </a:pPr>
            <a:endParaRPr lang="en-US" altLang="fr-FR" sz="1996" dirty="0">
              <a:solidFill>
                <a:srgbClr val="000000"/>
              </a:solidFill>
            </a:endParaRPr>
          </a:p>
        </p:txBody>
      </p:sp>
      <p:sp>
        <p:nvSpPr>
          <p:cNvPr id="23557" name="Marcador de número de diapositiva 14">
            <a:extLst>
              <a:ext uri="{FF2B5EF4-FFF2-40B4-BE49-F238E27FC236}">
                <a16:creationId xmlns:a16="http://schemas.microsoft.com/office/drawing/2014/main" id="{7AB1B89F-4772-7C4C-A0FF-C43033711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96">
                <a:solidFill>
                  <a:schemeClr val="tx1"/>
                </a:solidFill>
                <a:latin typeface="Arial" panose="020B0604020202020204" pitchFamily="34" charset="0"/>
                <a:ea typeface="ＭＳ Ｐゴシック" panose="020B0600070205080204" pitchFamily="34" charset="-128"/>
              </a:defRPr>
            </a:lvl1pPr>
            <a:lvl2pPr marL="741612" indent="-285235" eaLnBrk="0" hangingPunct="0">
              <a:defRPr sz="2396">
                <a:solidFill>
                  <a:schemeClr val="tx1"/>
                </a:solidFill>
                <a:latin typeface="Arial" panose="020B0604020202020204" pitchFamily="34" charset="0"/>
                <a:ea typeface="ＭＳ Ｐゴシック" panose="020B0600070205080204" pitchFamily="34" charset="-128"/>
              </a:defRPr>
            </a:lvl2pPr>
            <a:lvl3pPr marL="1140941" indent="-228188" eaLnBrk="0" hangingPunct="0">
              <a:defRPr sz="2396">
                <a:solidFill>
                  <a:schemeClr val="tx1"/>
                </a:solidFill>
                <a:latin typeface="Arial" panose="020B0604020202020204" pitchFamily="34" charset="0"/>
                <a:ea typeface="ＭＳ Ｐゴシック" panose="020B0600070205080204" pitchFamily="34" charset="-128"/>
              </a:defRPr>
            </a:lvl3pPr>
            <a:lvl4pPr marL="1597319" indent="-228188" eaLnBrk="0" hangingPunct="0">
              <a:defRPr sz="2396">
                <a:solidFill>
                  <a:schemeClr val="tx1"/>
                </a:solidFill>
                <a:latin typeface="Arial" panose="020B0604020202020204" pitchFamily="34" charset="0"/>
                <a:ea typeface="ＭＳ Ｐゴシック" panose="020B0600070205080204" pitchFamily="34" charset="-128"/>
              </a:defRPr>
            </a:lvl4pPr>
            <a:lvl5pPr marL="2053696" indent="-228188" eaLnBrk="0" hangingPunct="0">
              <a:defRPr sz="2396">
                <a:solidFill>
                  <a:schemeClr val="tx1"/>
                </a:solidFill>
                <a:latin typeface="Arial" panose="020B0604020202020204" pitchFamily="34" charset="0"/>
                <a:ea typeface="ＭＳ Ｐゴシック" panose="020B0600070205080204" pitchFamily="34" charset="-128"/>
              </a:defRPr>
            </a:lvl5pPr>
            <a:lvl6pPr marL="251007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6pPr>
            <a:lvl7pPr marL="2966448"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7pPr>
            <a:lvl8pPr marL="3422824"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8pPr>
            <a:lvl9pPr marL="387920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9pPr>
          </a:lstStyle>
          <a:p>
            <a:pPr eaLnBrk="1" hangingPunct="1"/>
            <a:fld id="{D9D55D48-1131-364E-AE6A-68A3FA11EC75}" type="slidenum">
              <a:rPr lang="en-US" altLang="fr-FR" sz="1397">
                <a:solidFill>
                  <a:schemeClr val="bg1"/>
                </a:solidFill>
                <a:latin typeface="Times New Roman" panose="02020603050405020304" pitchFamily="18" charset="0"/>
              </a:rPr>
              <a:pPr eaLnBrk="1" hangingPunct="1"/>
              <a:t>5</a:t>
            </a:fld>
            <a:endParaRPr lang="en-US" altLang="fr-FR" sz="1397" dirty="0">
              <a:solidFill>
                <a:schemeClr val="bg1"/>
              </a:solidFill>
              <a:latin typeface="Times New Roman" panose="02020603050405020304" pitchFamily="18" charset="0"/>
            </a:endParaRPr>
          </a:p>
        </p:txBody>
      </p:sp>
      <p:sp>
        <p:nvSpPr>
          <p:cNvPr id="23560" name="CuadroTexto 21">
            <a:extLst>
              <a:ext uri="{FF2B5EF4-FFF2-40B4-BE49-F238E27FC236}">
                <a16:creationId xmlns:a16="http://schemas.microsoft.com/office/drawing/2014/main" id="{33EDD627-1A05-C04D-88A6-BE8168EB1D6E}"/>
              </a:ext>
            </a:extLst>
          </p:cNvPr>
          <p:cNvSpPr txBox="1">
            <a:spLocks noChangeArrowheads="1"/>
          </p:cNvSpPr>
          <p:nvPr/>
        </p:nvSpPr>
        <p:spPr bwMode="auto">
          <a:xfrm>
            <a:off x="2096673" y="739388"/>
            <a:ext cx="1825791" cy="46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2399" b="1" dirty="0">
                <a:solidFill>
                  <a:srgbClr val="C00000"/>
                </a:solidFill>
              </a:rPr>
              <a:t>Standard</a:t>
            </a:r>
            <a:r>
              <a:rPr lang="en-GB" altLang="fr-FR" sz="1996" dirty="0"/>
              <a:t> </a:t>
            </a:r>
            <a:endParaRPr lang="en-GB" altLang="fr-FR" sz="1796" dirty="0">
              <a:solidFill>
                <a:srgbClr val="262699"/>
              </a:solidFill>
            </a:endParaRPr>
          </a:p>
        </p:txBody>
      </p:sp>
      <p:pic>
        <p:nvPicPr>
          <p:cNvPr id="14" name="Picture 13">
            <a:extLst>
              <a:ext uri="{FF2B5EF4-FFF2-40B4-BE49-F238E27FC236}">
                <a16:creationId xmlns:a16="http://schemas.microsoft.com/office/drawing/2014/main" id="{FCDCE7AB-6B05-154D-95D6-384649CB892D}"/>
              </a:ext>
            </a:extLst>
          </p:cNvPr>
          <p:cNvPicPr>
            <a:picLocks noChangeAspect="1"/>
          </p:cNvPicPr>
          <p:nvPr/>
        </p:nvPicPr>
        <p:blipFill>
          <a:blip r:embed="rId12"/>
          <a:stretch>
            <a:fillRect/>
          </a:stretch>
        </p:blipFill>
        <p:spPr>
          <a:xfrm>
            <a:off x="6384953" y="1576666"/>
            <a:ext cx="2887705" cy="880853"/>
          </a:xfrm>
          <a:prstGeom prst="rect">
            <a:avLst/>
          </a:prstGeom>
        </p:spPr>
      </p:pic>
      <p:pic>
        <p:nvPicPr>
          <p:cNvPr id="15" name="Picture 14">
            <a:extLst>
              <a:ext uri="{FF2B5EF4-FFF2-40B4-BE49-F238E27FC236}">
                <a16:creationId xmlns:a16="http://schemas.microsoft.com/office/drawing/2014/main" id="{8E7A9763-1D4B-9240-AC43-6B0C77B539B9}"/>
              </a:ext>
            </a:extLst>
          </p:cNvPr>
          <p:cNvPicPr>
            <a:picLocks noChangeAspect="1"/>
          </p:cNvPicPr>
          <p:nvPr/>
        </p:nvPicPr>
        <p:blipFill>
          <a:blip r:embed="rId13"/>
          <a:stretch>
            <a:fillRect/>
          </a:stretch>
        </p:blipFill>
        <p:spPr>
          <a:xfrm>
            <a:off x="507443" y="1588895"/>
            <a:ext cx="3062954" cy="865454"/>
          </a:xfrm>
          <a:prstGeom prst="rect">
            <a:avLst/>
          </a:prstGeom>
        </p:spPr>
      </p:pic>
      <p:sp>
        <p:nvSpPr>
          <p:cNvPr id="4" name="Rectangle 3">
            <a:extLst>
              <a:ext uri="{FF2B5EF4-FFF2-40B4-BE49-F238E27FC236}">
                <a16:creationId xmlns:a16="http://schemas.microsoft.com/office/drawing/2014/main" id="{DB2446C4-C15A-1843-8DA7-A17C4EFC3C2D}"/>
              </a:ext>
            </a:extLst>
          </p:cNvPr>
          <p:cNvSpPr/>
          <p:nvPr/>
        </p:nvSpPr>
        <p:spPr>
          <a:xfrm>
            <a:off x="4045808" y="1161875"/>
            <a:ext cx="904101" cy="369204"/>
          </a:xfrm>
          <a:prstGeom prst="rect">
            <a:avLst/>
          </a:prstGeom>
        </p:spPr>
        <p:txBody>
          <a:bodyPr wrap="none">
            <a:spAutoFit/>
          </a:bodyPr>
          <a:lstStyle/>
          <a:p>
            <a:r>
              <a:rPr lang="en-GB" altLang="fr-FR" sz="1799" dirty="0">
                <a:solidFill>
                  <a:schemeClr val="accent6"/>
                </a:solidFill>
              </a:rPr>
              <a:t>D*</a:t>
            </a:r>
            <a:r>
              <a:rPr lang="en-GB" altLang="fr-FR" sz="1799" baseline="-25000" dirty="0" err="1">
                <a:solidFill>
                  <a:schemeClr val="accent6"/>
                </a:solidFill>
              </a:rPr>
              <a:t>x,y</a:t>
            </a:r>
            <a:r>
              <a:rPr lang="en-GB" altLang="fr-FR" sz="1799" dirty="0">
                <a:solidFill>
                  <a:schemeClr val="accent6"/>
                </a:solidFill>
              </a:rPr>
              <a:t>=0</a:t>
            </a:r>
            <a:endParaRPr lang="en-US" sz="1799" dirty="0">
              <a:solidFill>
                <a:schemeClr val="accent6"/>
              </a:solidFill>
            </a:endParaRPr>
          </a:p>
        </p:txBody>
      </p:sp>
      <p:sp>
        <p:nvSpPr>
          <p:cNvPr id="5" name="Rectangle 4">
            <a:extLst>
              <a:ext uri="{FF2B5EF4-FFF2-40B4-BE49-F238E27FC236}">
                <a16:creationId xmlns:a16="http://schemas.microsoft.com/office/drawing/2014/main" id="{21BAF42A-0A0D-644E-8951-571BAD83B397}"/>
              </a:ext>
            </a:extLst>
          </p:cNvPr>
          <p:cNvSpPr/>
          <p:nvPr/>
        </p:nvSpPr>
        <p:spPr>
          <a:xfrm>
            <a:off x="9692509" y="1118089"/>
            <a:ext cx="2043299" cy="583963"/>
          </a:xfrm>
          <a:prstGeom prst="rect">
            <a:avLst/>
          </a:prstGeom>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a:p>
            <a:pPr algn="just" eaLnBrk="1" hangingPunct="1"/>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p:sp>
        <p:nvSpPr>
          <p:cNvPr id="6" name="Rectangle 5">
            <a:extLst>
              <a:ext uri="{FF2B5EF4-FFF2-40B4-BE49-F238E27FC236}">
                <a16:creationId xmlns:a16="http://schemas.microsoft.com/office/drawing/2014/main" id="{FE16D081-C910-B241-8DD0-F85D577DB977}"/>
              </a:ext>
            </a:extLst>
          </p:cNvPr>
          <p:cNvSpPr/>
          <p:nvPr/>
        </p:nvSpPr>
        <p:spPr>
          <a:xfrm>
            <a:off x="3701441" y="1645390"/>
            <a:ext cx="466856" cy="399554"/>
          </a:xfrm>
          <a:prstGeom prst="rect">
            <a:avLst/>
          </a:prstGeom>
        </p:spPr>
        <p:txBody>
          <a:bodyPr wrap="square">
            <a:spAutoFit/>
          </a:bodyPr>
          <a:lstStyle/>
          <a:p>
            <a:r>
              <a:rPr lang="en-US" sz="1997" b="1" dirty="0"/>
              <a:t>e</a:t>
            </a:r>
            <a:r>
              <a:rPr lang="en-US" sz="1997" b="1" baseline="30000" dirty="0"/>
              <a:t>-</a:t>
            </a:r>
          </a:p>
        </p:txBody>
      </p:sp>
      <p:sp>
        <p:nvSpPr>
          <p:cNvPr id="7" name="TextBox 6">
            <a:extLst>
              <a:ext uri="{FF2B5EF4-FFF2-40B4-BE49-F238E27FC236}">
                <a16:creationId xmlns:a16="http://schemas.microsoft.com/office/drawing/2014/main" id="{58D0F418-7B43-B349-8CF3-FA91404882EE}"/>
              </a:ext>
            </a:extLst>
          </p:cNvPr>
          <p:cNvSpPr txBox="1"/>
          <p:nvPr/>
        </p:nvSpPr>
        <p:spPr>
          <a:xfrm>
            <a:off x="1875244" y="1261999"/>
            <a:ext cx="619316" cy="399554"/>
          </a:xfrm>
          <a:prstGeom prst="rect">
            <a:avLst/>
          </a:prstGeom>
          <a:noFill/>
        </p:spPr>
        <p:txBody>
          <a:bodyPr wrap="square" rtlCol="0">
            <a:spAutoFit/>
          </a:bodyPr>
          <a:lstStyle/>
          <a:p>
            <a:r>
              <a:rPr lang="en-US" sz="1997" b="1" dirty="0"/>
              <a:t>IP</a:t>
            </a:r>
          </a:p>
        </p:txBody>
      </p:sp>
      <p:sp>
        <p:nvSpPr>
          <p:cNvPr id="23" name="TextBox 22">
            <a:extLst>
              <a:ext uri="{FF2B5EF4-FFF2-40B4-BE49-F238E27FC236}">
                <a16:creationId xmlns:a16="http://schemas.microsoft.com/office/drawing/2014/main" id="{6B32BAD1-1EDF-8E48-9E0A-00E549B4D62F}"/>
              </a:ext>
            </a:extLst>
          </p:cNvPr>
          <p:cNvSpPr txBox="1"/>
          <p:nvPr/>
        </p:nvSpPr>
        <p:spPr>
          <a:xfrm>
            <a:off x="5927230" y="1793297"/>
            <a:ext cx="437788" cy="399554"/>
          </a:xfrm>
          <a:prstGeom prst="rect">
            <a:avLst/>
          </a:prstGeom>
          <a:noFill/>
        </p:spPr>
        <p:txBody>
          <a:bodyPr wrap="square" rtlCol="0">
            <a:spAutoFit/>
          </a:bodyPr>
          <a:lstStyle/>
          <a:p>
            <a:r>
              <a:rPr lang="en-US" sz="1997" b="1" dirty="0"/>
              <a:t>e</a:t>
            </a:r>
            <a:r>
              <a:rPr lang="en-US" sz="1997" b="1" baseline="30000" dirty="0"/>
              <a:t>+</a:t>
            </a:r>
          </a:p>
        </p:txBody>
      </p:sp>
      <p:sp>
        <p:nvSpPr>
          <p:cNvPr id="24" name="Rectangle 23">
            <a:extLst>
              <a:ext uri="{FF2B5EF4-FFF2-40B4-BE49-F238E27FC236}">
                <a16:creationId xmlns:a16="http://schemas.microsoft.com/office/drawing/2014/main" id="{61DF4EEE-76A9-5449-B694-1BAF890502FD}"/>
              </a:ext>
            </a:extLst>
          </p:cNvPr>
          <p:cNvSpPr/>
          <p:nvPr/>
        </p:nvSpPr>
        <p:spPr>
          <a:xfrm>
            <a:off x="9303016" y="1766889"/>
            <a:ext cx="355693" cy="399554"/>
          </a:xfrm>
          <a:prstGeom prst="rect">
            <a:avLst/>
          </a:prstGeom>
        </p:spPr>
        <p:txBody>
          <a:bodyPr wrap="square">
            <a:spAutoFit/>
          </a:bodyPr>
          <a:lstStyle/>
          <a:p>
            <a:r>
              <a:rPr lang="en-US" sz="1997" b="1" dirty="0"/>
              <a:t>e</a:t>
            </a:r>
            <a:r>
              <a:rPr lang="en-US" sz="1997" b="1" baseline="30000" dirty="0"/>
              <a:t>-</a:t>
            </a:r>
          </a:p>
        </p:txBody>
      </p:sp>
      <p:sp>
        <p:nvSpPr>
          <p:cNvPr id="25" name="TextBox 24">
            <a:extLst>
              <a:ext uri="{FF2B5EF4-FFF2-40B4-BE49-F238E27FC236}">
                <a16:creationId xmlns:a16="http://schemas.microsoft.com/office/drawing/2014/main" id="{7FBDEBB7-DE0F-9F46-8D81-E9F7ACD6E13C}"/>
              </a:ext>
            </a:extLst>
          </p:cNvPr>
          <p:cNvSpPr txBox="1"/>
          <p:nvPr/>
        </p:nvSpPr>
        <p:spPr>
          <a:xfrm>
            <a:off x="7604898" y="1264974"/>
            <a:ext cx="619316" cy="399554"/>
          </a:xfrm>
          <a:prstGeom prst="rect">
            <a:avLst/>
          </a:prstGeom>
          <a:noFill/>
        </p:spPr>
        <p:txBody>
          <a:bodyPr wrap="square" rtlCol="0">
            <a:spAutoFit/>
          </a:bodyPr>
          <a:lstStyle/>
          <a:p>
            <a:r>
              <a:rPr lang="en-US" sz="1997" b="1" dirty="0"/>
              <a:t>IP</a:t>
            </a:r>
          </a:p>
        </p:txBody>
      </p:sp>
      <p:sp>
        <p:nvSpPr>
          <p:cNvPr id="11" name="TextBox 10">
            <a:extLst>
              <a:ext uri="{FF2B5EF4-FFF2-40B4-BE49-F238E27FC236}">
                <a16:creationId xmlns:a16="http://schemas.microsoft.com/office/drawing/2014/main" id="{5C9A3EFF-9051-6FCA-AE0E-C15F467FBBB7}"/>
              </a:ext>
            </a:extLst>
          </p:cNvPr>
          <p:cNvSpPr txBox="1"/>
          <p:nvPr/>
        </p:nvSpPr>
        <p:spPr>
          <a:xfrm>
            <a:off x="9689068" y="1779066"/>
            <a:ext cx="2313991" cy="738022"/>
          </a:xfrm>
          <a:prstGeom prst="rect">
            <a:avLst/>
          </a:prstGeom>
          <a:noFill/>
        </p:spPr>
        <p:txBody>
          <a:bodyPr wrap="square">
            <a:spAutoFit/>
          </a:bodyPr>
          <a:lstStyle/>
          <a:p>
            <a:r>
              <a:rPr lang="en-GB" sz="1399" dirty="0">
                <a:solidFill>
                  <a:srgbClr val="C00000"/>
                </a:solidFill>
                <a:latin typeface="Times New Roman" panose="02020603050405020304" pitchFamily="18" charset="0"/>
                <a:ea typeface="Times New Roman" panose="02020603050405020304" pitchFamily="18" charset="0"/>
              </a:rPr>
              <a:t>Opposite correlations between  transverse spatial position and energy deviation </a:t>
            </a:r>
            <a:endParaRPr lang="en-US" sz="1399" dirty="0">
              <a:solidFill>
                <a:srgbClr val="C00000"/>
              </a:solidFill>
            </a:endParaRPr>
          </a:p>
        </p:txBody>
      </p:sp>
      <p:sp>
        <p:nvSpPr>
          <p:cNvPr id="12" name="TextBox 11">
            <a:extLst>
              <a:ext uri="{FF2B5EF4-FFF2-40B4-BE49-F238E27FC236}">
                <a16:creationId xmlns:a16="http://schemas.microsoft.com/office/drawing/2014/main" id="{26319E71-7F8B-0244-2BE9-07D48DD9DF65}"/>
              </a:ext>
            </a:extLst>
          </p:cNvPr>
          <p:cNvSpPr txBox="1"/>
          <p:nvPr/>
        </p:nvSpPr>
        <p:spPr>
          <a:xfrm>
            <a:off x="4015669" y="1523264"/>
            <a:ext cx="1940237" cy="953294"/>
          </a:xfrm>
          <a:prstGeom prst="rect">
            <a:avLst/>
          </a:prstGeom>
          <a:noFill/>
        </p:spPr>
        <p:txBody>
          <a:bodyPr wrap="square">
            <a:spAutoFit/>
          </a:bodyPr>
          <a:lstStyle/>
          <a:p>
            <a:pPr defTabSz="457016">
              <a:defRPr/>
            </a:pPr>
            <a:r>
              <a:rPr lang="en-GB" sz="1399" dirty="0">
                <a:solidFill>
                  <a:srgbClr val="C00000"/>
                </a:solidFill>
                <a:latin typeface="Times New Roman" panose="02020603050405020304" pitchFamily="18" charset="0"/>
                <a:ea typeface="Times New Roman" panose="02020603050405020304" pitchFamily="18" charset="0"/>
              </a:rPr>
              <a:t>correlation between  transverse spatial position and energy deviation </a:t>
            </a:r>
            <a:endParaRPr lang="en-US" sz="1399" dirty="0">
              <a:solidFill>
                <a:srgbClr val="C00000"/>
              </a:solidFill>
            </a:endParaRPr>
          </a:p>
        </p:txBody>
      </p:sp>
      <p:pic>
        <p:nvPicPr>
          <p:cNvPr id="9" name="Picture 8">
            <a:extLst>
              <a:ext uri="{FF2B5EF4-FFF2-40B4-BE49-F238E27FC236}">
                <a16:creationId xmlns:a16="http://schemas.microsoft.com/office/drawing/2014/main" id="{A773ADEA-186C-AC27-0A8D-E71C52DF67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3699" y="1775960"/>
            <a:ext cx="5851335" cy="3886654"/>
          </a:xfrm>
          <a:prstGeom prst="rect">
            <a:avLst/>
          </a:prstGeom>
        </p:spPr>
      </p:pic>
      <p:sp>
        <p:nvSpPr>
          <p:cNvPr id="18" name="Rectangle 17">
            <a:extLst>
              <a:ext uri="{FF2B5EF4-FFF2-40B4-BE49-F238E27FC236}">
                <a16:creationId xmlns:a16="http://schemas.microsoft.com/office/drawing/2014/main" id="{39141C55-B5E0-4714-7B84-078E86B94098}"/>
              </a:ext>
            </a:extLst>
          </p:cNvPr>
          <p:cNvSpPr/>
          <p:nvPr/>
        </p:nvSpPr>
        <p:spPr>
          <a:xfrm rot="20977942">
            <a:off x="2824876" y="3349526"/>
            <a:ext cx="7867995" cy="1199623"/>
          </a:xfrm>
          <a:prstGeom prst="rect">
            <a:avLst/>
          </a:prstGeom>
          <a:solidFill>
            <a:schemeClr val="bg1"/>
          </a:solidFill>
          <a:ln w="25400">
            <a:solidFill>
              <a:srgbClr val="C00000"/>
            </a:solidFill>
          </a:ln>
        </p:spPr>
        <p:txBody>
          <a:bodyPr wrap="square">
            <a:spAutoFit/>
          </a:bodyPr>
          <a:lstStyle/>
          <a:p>
            <a:pPr algn="ctr" eaLnBrk="1" hangingPunct="1"/>
            <a:r>
              <a:rPr lang="en-GB" altLang="fr-FR" sz="2399" b="1" dirty="0">
                <a:solidFill>
                  <a:srgbClr val="C00000"/>
                </a:solidFill>
                <a:latin typeface="Arial" panose="020B0604020202020204" pitchFamily="34" charset="0"/>
                <a:cs typeface="Arial" panose="020B0604020202020204" pitchFamily="34" charset="0"/>
              </a:rPr>
              <a:t>Proposed by A. </a:t>
            </a:r>
            <a:r>
              <a:rPr lang="en-GB" altLang="fr-FR" sz="2399" b="1" dirty="0" err="1">
                <a:solidFill>
                  <a:srgbClr val="C00000"/>
                </a:solidFill>
                <a:latin typeface="Arial" panose="020B0604020202020204" pitchFamily="34" charset="0"/>
                <a:cs typeface="Arial" panose="020B0604020202020204" pitchFamily="34" charset="0"/>
              </a:rPr>
              <a:t>Renieri</a:t>
            </a:r>
            <a:r>
              <a:rPr lang="en-GB" altLang="fr-FR" sz="2399" b="1" dirty="0">
                <a:solidFill>
                  <a:srgbClr val="C00000"/>
                </a:solidFill>
                <a:latin typeface="Arial" panose="020B0604020202020204" pitchFamily="34" charset="0"/>
                <a:cs typeface="Arial" panose="020B0604020202020204" pitchFamily="34" charset="0"/>
              </a:rPr>
              <a:t> in 1975 for ADONE. </a:t>
            </a:r>
          </a:p>
          <a:p>
            <a:pPr algn="ctr" eaLnBrk="1" hangingPunct="1"/>
            <a:r>
              <a:rPr lang="en-GB" altLang="fr-FR" sz="2399" b="1" dirty="0">
                <a:solidFill>
                  <a:srgbClr val="C00000"/>
                </a:solidFill>
                <a:latin typeface="Arial" panose="020B0604020202020204" pitchFamily="34" charset="0"/>
                <a:cs typeface="Arial" panose="020B0604020202020204" pitchFamily="34" charset="0"/>
              </a:rPr>
              <a:t>Smart idea, conceptually very simple, but never tested experimentally !!!!!! </a:t>
            </a:r>
            <a:endParaRPr lang="es-ES" altLang="fr-FR" sz="2399" b="1" dirty="0">
              <a:solidFill>
                <a:srgbClr val="C00000"/>
              </a:solidFill>
              <a:latin typeface="Arial" panose="020B0604020202020204" pitchFamily="34" charset="0"/>
              <a:cs typeface="Arial" panose="020B0604020202020204" pitchFamily="34" charset="0"/>
            </a:endParaRPr>
          </a:p>
        </p:txBody>
      </p:sp>
      <p:sp>
        <p:nvSpPr>
          <p:cNvPr id="30" name="Rectangle 11">
            <a:extLst>
              <a:ext uri="{FF2B5EF4-FFF2-40B4-BE49-F238E27FC236}">
                <a16:creationId xmlns:a16="http://schemas.microsoft.com/office/drawing/2014/main" id="{0354ECD4-6475-8A97-AAEE-8C7BE494FB36}"/>
              </a:ext>
            </a:extLst>
          </p:cNvPr>
          <p:cNvSpPr/>
          <p:nvPr/>
        </p:nvSpPr>
        <p:spPr>
          <a:xfrm>
            <a:off x="3454434" y="200556"/>
            <a:ext cx="5644494" cy="553357"/>
          </a:xfrm>
          <a:prstGeom prst="rect">
            <a:avLst/>
          </a:prstGeom>
        </p:spPr>
        <p:txBody>
          <a:bodyPr wrap="none">
            <a:spAutoFit/>
          </a:bodyPr>
          <a:lstStyle/>
          <a:p>
            <a:pPr lvl="0" algn="ctr"/>
            <a:r>
              <a:rPr lang="en-GB" sz="2996" b="1" kern="1200" dirty="0" err="1">
                <a:solidFill>
                  <a:srgbClr val="2C7C9F"/>
                </a:solidFill>
                <a:latin typeface="Arial" charset="0"/>
                <a:ea typeface="ＭＳ Ｐゴシック" charset="0"/>
                <a:cs typeface="Arial" panose="020B0604020202020204" pitchFamily="34" charset="0"/>
              </a:rPr>
              <a:t>Monochromatization</a:t>
            </a:r>
            <a:r>
              <a:rPr lang="en-GB" sz="2996" b="1" kern="1200" dirty="0">
                <a:solidFill>
                  <a:srgbClr val="2C7C9F"/>
                </a:solidFill>
                <a:latin typeface="Arial" charset="0"/>
                <a:ea typeface="ＭＳ Ｐゴシック" charset="0"/>
                <a:cs typeface="Arial" panose="020B0604020202020204" pitchFamily="34" charset="0"/>
              </a:rPr>
              <a:t> Principle</a:t>
            </a:r>
            <a:endParaRPr lang="fr-FR" sz="2996" dirty="0"/>
          </a:p>
        </p:txBody>
      </p:sp>
      <p:sp>
        <p:nvSpPr>
          <p:cNvPr id="51" name="TextBox 2">
            <a:extLst>
              <a:ext uri="{FF2B5EF4-FFF2-40B4-BE49-F238E27FC236}">
                <a16:creationId xmlns:a16="http://schemas.microsoft.com/office/drawing/2014/main" id="{77A007BA-9FAF-A459-C655-26117B635CEA}"/>
              </a:ext>
            </a:extLst>
          </p:cNvPr>
          <p:cNvSpPr txBox="1"/>
          <p:nvPr/>
        </p:nvSpPr>
        <p:spPr>
          <a:xfrm>
            <a:off x="62171" y="1754502"/>
            <a:ext cx="513094" cy="399554"/>
          </a:xfrm>
          <a:prstGeom prst="rect">
            <a:avLst/>
          </a:prstGeom>
          <a:noFill/>
        </p:spPr>
        <p:txBody>
          <a:bodyPr wrap="square" rtlCol="0">
            <a:spAutoFit/>
          </a:bodyPr>
          <a:lstStyle/>
          <a:p>
            <a:r>
              <a:rPr lang="en-US" sz="1997" b="1" dirty="0"/>
              <a:t>e</a:t>
            </a:r>
            <a:r>
              <a:rPr lang="en-US" sz="1997" b="1" baseline="30000" dirty="0"/>
              <a:t>+</a:t>
            </a:r>
          </a:p>
        </p:txBody>
      </p:sp>
    </p:spTree>
    <p:extLst>
      <p:ext uri="{BB962C8B-B14F-4D97-AF65-F5344CB8AC3E}">
        <p14:creationId xmlns:p14="http://schemas.microsoft.com/office/powerpoint/2010/main" val="181661605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Marcador de número de diapositiva 14">
            <a:extLst>
              <a:ext uri="{FF2B5EF4-FFF2-40B4-BE49-F238E27FC236}">
                <a16:creationId xmlns:a16="http://schemas.microsoft.com/office/drawing/2014/main" id="{202C59E5-99F5-5E4B-9A5E-B1EC46FA64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96">
                <a:solidFill>
                  <a:schemeClr val="tx1"/>
                </a:solidFill>
                <a:latin typeface="Arial" panose="020B0604020202020204" pitchFamily="34" charset="0"/>
                <a:ea typeface="ＭＳ Ｐゴシック" panose="020B0600070205080204" pitchFamily="34" charset="-128"/>
              </a:defRPr>
            </a:lvl1pPr>
            <a:lvl2pPr marL="741612" indent="-285235" eaLnBrk="0" hangingPunct="0">
              <a:defRPr sz="2396">
                <a:solidFill>
                  <a:schemeClr val="tx1"/>
                </a:solidFill>
                <a:latin typeface="Arial" panose="020B0604020202020204" pitchFamily="34" charset="0"/>
                <a:ea typeface="ＭＳ Ｐゴシック" panose="020B0600070205080204" pitchFamily="34" charset="-128"/>
              </a:defRPr>
            </a:lvl2pPr>
            <a:lvl3pPr marL="1140941" indent="-228188" eaLnBrk="0" hangingPunct="0">
              <a:defRPr sz="2396">
                <a:solidFill>
                  <a:schemeClr val="tx1"/>
                </a:solidFill>
                <a:latin typeface="Arial" panose="020B0604020202020204" pitchFamily="34" charset="0"/>
                <a:ea typeface="ＭＳ Ｐゴシック" panose="020B0600070205080204" pitchFamily="34" charset="-128"/>
              </a:defRPr>
            </a:lvl3pPr>
            <a:lvl4pPr marL="1597319" indent="-228188" eaLnBrk="0" hangingPunct="0">
              <a:defRPr sz="2396">
                <a:solidFill>
                  <a:schemeClr val="tx1"/>
                </a:solidFill>
                <a:latin typeface="Arial" panose="020B0604020202020204" pitchFamily="34" charset="0"/>
                <a:ea typeface="ＭＳ Ｐゴシック" panose="020B0600070205080204" pitchFamily="34" charset="-128"/>
              </a:defRPr>
            </a:lvl4pPr>
            <a:lvl5pPr marL="2053696" indent="-228188" eaLnBrk="0" hangingPunct="0">
              <a:defRPr sz="2396">
                <a:solidFill>
                  <a:schemeClr val="tx1"/>
                </a:solidFill>
                <a:latin typeface="Arial" panose="020B0604020202020204" pitchFamily="34" charset="0"/>
                <a:ea typeface="ＭＳ Ｐゴシック" panose="020B0600070205080204" pitchFamily="34" charset="-128"/>
              </a:defRPr>
            </a:lvl5pPr>
            <a:lvl6pPr marL="251007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6pPr>
            <a:lvl7pPr marL="2966448"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7pPr>
            <a:lvl8pPr marL="3422824"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8pPr>
            <a:lvl9pPr marL="3879202" indent="-228188" eaLnBrk="0" fontAlgn="base" hangingPunct="0">
              <a:spcBef>
                <a:spcPct val="0"/>
              </a:spcBef>
              <a:spcAft>
                <a:spcPct val="0"/>
              </a:spcAft>
              <a:defRPr sz="2396">
                <a:solidFill>
                  <a:schemeClr val="tx1"/>
                </a:solidFill>
                <a:latin typeface="Arial" panose="020B0604020202020204" pitchFamily="34" charset="0"/>
                <a:ea typeface="ＭＳ Ｐゴシック" panose="020B0600070205080204" pitchFamily="34" charset="-128"/>
              </a:defRPr>
            </a:lvl9pPr>
          </a:lstStyle>
          <a:p>
            <a:pPr eaLnBrk="1" hangingPunct="1"/>
            <a:fld id="{63C5708F-27D4-8D40-9B20-633AC4BA8A2B}" type="slidenum">
              <a:rPr lang="en-US" altLang="fr-FR" sz="1397">
                <a:solidFill>
                  <a:schemeClr val="bg1"/>
                </a:solidFill>
                <a:latin typeface="Times New Roman" panose="02020603050405020304" pitchFamily="18" charset="0"/>
              </a:rPr>
              <a:pPr eaLnBrk="1" hangingPunct="1"/>
              <a:t>6</a:t>
            </a:fld>
            <a:endParaRPr lang="en-US" altLang="fr-FR" sz="1397">
              <a:solidFill>
                <a:schemeClr val="bg1"/>
              </a:solidFill>
              <a:latin typeface="Times New Roman" panose="02020603050405020304" pitchFamily="18" charset="0"/>
            </a:endParaRPr>
          </a:p>
        </p:txBody>
      </p:sp>
      <p:sp>
        <p:nvSpPr>
          <p:cNvPr id="27654" name="Rectángulo 1">
            <a:extLst>
              <a:ext uri="{FF2B5EF4-FFF2-40B4-BE49-F238E27FC236}">
                <a16:creationId xmlns:a16="http://schemas.microsoft.com/office/drawing/2014/main" id="{4B7A83F5-1660-D845-977F-0221BA66FD77}"/>
              </a:ext>
            </a:extLst>
          </p:cNvPr>
          <p:cNvSpPr>
            <a:spLocks noChangeArrowheads="1"/>
          </p:cNvSpPr>
          <p:nvPr/>
        </p:nvSpPr>
        <p:spPr bwMode="auto">
          <a:xfrm>
            <a:off x="2844496" y="2129463"/>
            <a:ext cx="2136320" cy="5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en-GB" altLang="fr-FR" sz="1600" dirty="0">
                <a:solidFill>
                  <a:srgbClr val="000000"/>
                </a:solidFill>
              </a:rPr>
              <a:t>D*</a:t>
            </a:r>
            <a:r>
              <a:rPr lang="en-GB" altLang="fr-FR" sz="1600" baseline="-25000" dirty="0">
                <a:solidFill>
                  <a:srgbClr val="000000"/>
                </a:solidFill>
              </a:rPr>
              <a:t>x+</a:t>
            </a:r>
            <a:r>
              <a:rPr lang="en-GB" altLang="fr-FR" sz="1600" dirty="0">
                <a:solidFill>
                  <a:srgbClr val="000000"/>
                </a:solidFill>
              </a:rPr>
              <a:t>=    D*</a:t>
            </a:r>
            <a:r>
              <a:rPr lang="en-GB" altLang="fr-FR" sz="1600" baseline="-25000" dirty="0">
                <a:solidFill>
                  <a:srgbClr val="000000"/>
                </a:solidFill>
              </a:rPr>
              <a:t>x-    </a:t>
            </a:r>
            <a:r>
              <a:rPr lang="en-GB" altLang="fr-FR" sz="1600" dirty="0">
                <a:solidFill>
                  <a:srgbClr val="000000"/>
                </a:solidFill>
              </a:rPr>
              <a:t>= 0</a:t>
            </a:r>
            <a:endParaRPr lang="en-GB" altLang="fr-FR" sz="1600" baseline="-25000" dirty="0">
              <a:solidFill>
                <a:srgbClr val="000000"/>
              </a:solidFill>
            </a:endParaRPr>
          </a:p>
          <a:p>
            <a:pPr algn="just" eaLnBrk="1" hangingPunct="1"/>
            <a:r>
              <a:rPr lang="en-GB" altLang="fr-FR" sz="1600" dirty="0">
                <a:solidFill>
                  <a:srgbClr val="000000"/>
                </a:solidFill>
              </a:rPr>
              <a:t>D*</a:t>
            </a:r>
            <a:r>
              <a:rPr lang="en-GB" altLang="fr-FR" sz="1600" baseline="-25000" dirty="0">
                <a:solidFill>
                  <a:srgbClr val="000000"/>
                </a:solidFill>
              </a:rPr>
              <a:t>y+ </a:t>
            </a:r>
            <a:r>
              <a:rPr lang="en-GB" altLang="fr-FR" sz="1600" dirty="0">
                <a:solidFill>
                  <a:srgbClr val="000000"/>
                </a:solidFill>
              </a:rPr>
              <a:t>= - D*</a:t>
            </a:r>
            <a:r>
              <a:rPr lang="en-GB" altLang="fr-FR" sz="1600" baseline="-25000" dirty="0">
                <a:solidFill>
                  <a:srgbClr val="000000"/>
                </a:solidFill>
              </a:rPr>
              <a:t>y-</a:t>
            </a:r>
            <a:r>
              <a:rPr lang="en-GB" altLang="fr-FR" sz="1600" dirty="0">
                <a:solidFill>
                  <a:srgbClr val="000000"/>
                </a:solidFill>
              </a:rPr>
              <a:t>= D*</a:t>
            </a:r>
            <a:r>
              <a:rPr lang="en-GB" altLang="fr-FR" sz="1600" baseline="-25000" dirty="0">
                <a:solidFill>
                  <a:srgbClr val="000000"/>
                </a:solidFill>
              </a:rPr>
              <a:t>y</a:t>
            </a:r>
            <a:endParaRPr lang="en-GB" altLang="fr-FR" sz="1600" dirty="0">
              <a:solidFill>
                <a:srgbClr val="000000"/>
              </a:solidFill>
            </a:endParaRPr>
          </a:p>
        </p:txBody>
      </p:sp>
      <p:sp>
        <p:nvSpPr>
          <p:cNvPr id="27655" name="Rectángulo 3">
            <a:extLst>
              <a:ext uri="{FF2B5EF4-FFF2-40B4-BE49-F238E27FC236}">
                <a16:creationId xmlns:a16="http://schemas.microsoft.com/office/drawing/2014/main" id="{84A63DD8-00A1-0D44-A00F-43CF884BBB2E}"/>
              </a:ext>
            </a:extLst>
          </p:cNvPr>
          <p:cNvSpPr>
            <a:spLocks noChangeArrowheads="1"/>
          </p:cNvSpPr>
          <p:nvPr/>
        </p:nvSpPr>
        <p:spPr bwMode="auto">
          <a:xfrm>
            <a:off x="731978" y="2260162"/>
            <a:ext cx="1303402"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799" dirty="0">
                <a:latin typeface="Symbol" pitchFamily="2" charset="2"/>
              </a:rPr>
              <a:t>s</a:t>
            </a:r>
            <a:r>
              <a:rPr lang="en-GB" altLang="fr-FR" sz="1799" baseline="30000" dirty="0">
                <a:latin typeface="Symbol" pitchFamily="2" charset="2"/>
              </a:rPr>
              <a:t>*</a:t>
            </a:r>
            <a:r>
              <a:rPr lang="en-GB" altLang="fr-FR" sz="1799" baseline="-25000" dirty="0">
                <a:cs typeface="Arial" panose="020B0604020202020204" pitchFamily="34" charset="0"/>
              </a:rPr>
              <a:t>y</a:t>
            </a:r>
            <a:r>
              <a:rPr lang="en-GB" altLang="fr-FR" sz="1799" dirty="0">
                <a:cs typeface="Arial" panose="020B0604020202020204" pitchFamily="34" charset="0"/>
              </a:rPr>
              <a:t>&lt;&lt;&lt;</a:t>
            </a:r>
            <a:r>
              <a:rPr lang="en-GB" altLang="fr-FR" sz="1799" dirty="0">
                <a:latin typeface="Symbol" pitchFamily="2" charset="2"/>
              </a:rPr>
              <a:t>s</a:t>
            </a:r>
            <a:r>
              <a:rPr lang="en-GB" altLang="fr-FR" sz="1799" baseline="30000" dirty="0">
                <a:latin typeface="Symbol" pitchFamily="2" charset="2"/>
              </a:rPr>
              <a:t>*</a:t>
            </a:r>
            <a:r>
              <a:rPr lang="en-GB" altLang="fr-FR" sz="1799" baseline="-25000" dirty="0">
                <a:cs typeface="Arial" panose="020B0604020202020204" pitchFamily="34" charset="0"/>
              </a:rPr>
              <a:t>x</a:t>
            </a:r>
            <a:endParaRPr lang="es-ES" altLang="fr-FR" sz="1799" dirty="0"/>
          </a:p>
        </p:txBody>
      </p:sp>
      <p:sp>
        <p:nvSpPr>
          <p:cNvPr id="27656" name="Flecha derecha 20">
            <a:extLst>
              <a:ext uri="{FF2B5EF4-FFF2-40B4-BE49-F238E27FC236}">
                <a16:creationId xmlns:a16="http://schemas.microsoft.com/office/drawing/2014/main" id="{A572E013-B71F-444C-8541-4BF6CCE1C700}"/>
              </a:ext>
            </a:extLst>
          </p:cNvPr>
          <p:cNvSpPr>
            <a:spLocks noChangeArrowheads="1"/>
          </p:cNvSpPr>
          <p:nvPr/>
        </p:nvSpPr>
        <p:spPr bwMode="auto">
          <a:xfrm>
            <a:off x="2092623" y="2378350"/>
            <a:ext cx="600618" cy="239297"/>
          </a:xfrm>
          <a:prstGeom prst="rightArrow">
            <a:avLst>
              <a:gd name="adj1" fmla="val 50000"/>
              <a:gd name="adj2" fmla="val 49978"/>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6" name="Rectángulo 5">
            <a:extLst>
              <a:ext uri="{FF2B5EF4-FFF2-40B4-BE49-F238E27FC236}">
                <a16:creationId xmlns:a16="http://schemas.microsoft.com/office/drawing/2014/main" id="{7AEF1393-257E-DE43-AD70-4109E3F479F3}"/>
              </a:ext>
            </a:extLst>
          </p:cNvPr>
          <p:cNvSpPr/>
          <p:nvPr/>
        </p:nvSpPr>
        <p:spPr>
          <a:xfrm>
            <a:off x="325917" y="3672205"/>
            <a:ext cx="5668945" cy="2641921"/>
          </a:xfrm>
          <a:prstGeom prst="rect">
            <a:avLst/>
          </a:prstGeom>
        </p:spPr>
        <p:txBody>
          <a:bodyPr wrap="square">
            <a:spAutoFit/>
          </a:bodyPr>
          <a:lstStyle/>
          <a:p>
            <a:pPr>
              <a:defRPr/>
            </a:pPr>
            <a:r>
              <a:rPr lang="en-GB" sz="1996" b="1" dirty="0" err="1">
                <a:solidFill>
                  <a:srgbClr val="002060"/>
                </a:solidFill>
                <a:latin typeface="Arial" charset="0"/>
                <a:ea typeface="ＭＳ Ｐゴシック" charset="0"/>
                <a:cs typeface="Arial" charset="0"/>
              </a:rPr>
              <a:t>Monocromatization</a:t>
            </a:r>
            <a:r>
              <a:rPr lang="en-GB" sz="1996" b="1" dirty="0">
                <a:solidFill>
                  <a:srgbClr val="002060"/>
                </a:solidFill>
                <a:latin typeface="Arial" charset="0"/>
                <a:ea typeface="ＭＳ Ｐゴシック" charset="0"/>
                <a:cs typeface="Arial" charset="0"/>
              </a:rPr>
              <a:t> Design Studies for      low-energy </a:t>
            </a:r>
            <a:r>
              <a:rPr lang="en-GB" sz="1996" b="1" dirty="0" err="1">
                <a:solidFill>
                  <a:srgbClr val="002060"/>
                </a:solidFill>
                <a:latin typeface="Arial" charset="0"/>
                <a:ea typeface="ＭＳ Ｐゴシック" charset="0"/>
                <a:cs typeface="Arial" charset="0"/>
              </a:rPr>
              <a:t>e</a:t>
            </a:r>
            <a:r>
              <a:rPr lang="en-GB" sz="1996" b="1" baseline="30000" dirty="0" err="1">
                <a:solidFill>
                  <a:srgbClr val="002060"/>
                </a:solidFill>
                <a:latin typeface="Arial" charset="0"/>
                <a:ea typeface="ＭＳ Ｐゴシック" charset="0"/>
                <a:cs typeface="Arial" charset="0"/>
              </a:rPr>
              <a:t>+</a:t>
            </a:r>
            <a:r>
              <a:rPr lang="en-GB" sz="1996" b="1" dirty="0" err="1">
                <a:solidFill>
                  <a:srgbClr val="002060"/>
                </a:solidFill>
                <a:latin typeface="Arial" charset="0"/>
                <a:ea typeface="ＭＳ Ｐゴシック" charset="0"/>
                <a:cs typeface="Arial" charset="0"/>
              </a:rPr>
              <a:t>e</a:t>
            </a:r>
            <a:r>
              <a:rPr lang="en-GB" sz="1996" b="1" baseline="30000" dirty="0">
                <a:solidFill>
                  <a:srgbClr val="002060"/>
                </a:solidFill>
                <a:latin typeface="Arial" charset="0"/>
                <a:ea typeface="ＭＳ Ｐゴシック" charset="0"/>
                <a:cs typeface="Arial" charset="0"/>
              </a:rPr>
              <a:t>-</a:t>
            </a:r>
            <a:r>
              <a:rPr lang="en-GB" sz="1996" b="1" dirty="0">
                <a:solidFill>
                  <a:srgbClr val="002060"/>
                </a:solidFill>
                <a:latin typeface="Arial" charset="0"/>
                <a:ea typeface="ＭＳ Ｐゴシック" charset="0"/>
                <a:cs typeface="Arial" charset="0"/>
              </a:rPr>
              <a:t>  colliders:</a:t>
            </a:r>
            <a:endParaRPr lang="en-GB" sz="1796" dirty="0">
              <a:solidFill>
                <a:srgbClr val="002060"/>
              </a:solidFill>
              <a:latin typeface="Arial" charset="0"/>
              <a:ea typeface="ＭＳ Ｐゴシック" charset="0"/>
              <a:cs typeface="Arial" charset="0"/>
            </a:endParaRPr>
          </a:p>
          <a:p>
            <a:pPr marL="285235" indent="-285235" algn="just">
              <a:buFont typeface="Wingdings" charset="2"/>
              <a:buChar char="§"/>
              <a:defRPr/>
            </a:pPr>
            <a:r>
              <a:rPr lang="en-GB" sz="1796" dirty="0">
                <a:solidFill>
                  <a:srgbClr val="002060"/>
                </a:solidFill>
                <a:latin typeface="Arial" charset="0"/>
                <a:ea typeface="ＭＳ Ｐゴシック" charset="0"/>
                <a:cs typeface="Arial" charset="0"/>
              </a:rPr>
              <a:t>VEPP4: one ring, electrostatic quads (</a:t>
            </a:r>
            <a:r>
              <a:rPr lang="en-GB" sz="1796" dirty="0">
                <a:solidFill>
                  <a:srgbClr val="002060"/>
                </a:solidFill>
                <a:latin typeface="Symbol" pitchFamily="2" charset="2"/>
                <a:ea typeface="ＭＳ Ｐゴシック" charset="0"/>
                <a:cs typeface="Arial" charset="0"/>
              </a:rPr>
              <a:t>t-</a:t>
            </a:r>
            <a:r>
              <a:rPr lang="en-GB" sz="1796" dirty="0">
                <a:solidFill>
                  <a:srgbClr val="002060"/>
                </a:solidFill>
                <a:latin typeface="Arial" charset="0"/>
                <a:ea typeface="ＭＳ Ｐゴシック" charset="0"/>
                <a:cs typeface="Arial" charset="0"/>
              </a:rPr>
              <a:t>charm)</a:t>
            </a:r>
            <a:endParaRPr lang="en-GB" sz="1796" dirty="0">
              <a:solidFill>
                <a:srgbClr val="002060"/>
              </a:solidFill>
              <a:latin typeface="Symbol" charset="2"/>
              <a:ea typeface="ＭＳ Ｐゴシック" charset="0"/>
              <a:cs typeface="Symbol" charset="2"/>
            </a:endParaRPr>
          </a:p>
          <a:p>
            <a:pPr marL="285235" indent="-285235" algn="just">
              <a:buFont typeface="Wingdings" charset="2"/>
              <a:buChar char="§"/>
              <a:defRPr/>
            </a:pPr>
            <a:r>
              <a:rPr lang="en-GB" sz="1796" dirty="0">
                <a:solidFill>
                  <a:srgbClr val="002060"/>
                </a:solidFill>
                <a:latin typeface="Arial" charset="0"/>
                <a:ea typeface="ＭＳ Ｐゴシック" charset="0"/>
                <a:cs typeface="Arial" charset="0"/>
              </a:rPr>
              <a:t>SPEAR: one ring, electrostatic quads,  </a:t>
            </a:r>
            <a:r>
              <a:rPr lang="en-GB" sz="1796" dirty="0">
                <a:solidFill>
                  <a:srgbClr val="002060"/>
                </a:solidFill>
                <a:latin typeface="Symbol" charset="2"/>
                <a:ea typeface="ＭＳ Ｐゴシック" charset="0"/>
                <a:cs typeface="Symbol" charset="2"/>
              </a:rPr>
              <a:t>l</a:t>
            </a:r>
            <a:r>
              <a:rPr lang="en-GB" sz="1796" dirty="0">
                <a:solidFill>
                  <a:srgbClr val="002060"/>
                </a:solidFill>
                <a:latin typeface="Arial"/>
                <a:ea typeface="ＭＳ Ｐゴシック" charset="0"/>
                <a:cs typeface="Arial"/>
              </a:rPr>
              <a:t>~8 </a:t>
            </a:r>
          </a:p>
          <a:p>
            <a:pPr marL="285235" indent="-285235" algn="just">
              <a:buFont typeface="Wingdings" charset="2"/>
              <a:buChar char="§"/>
              <a:defRPr/>
            </a:pPr>
            <a:r>
              <a:rPr lang="en-GB" sz="1796" dirty="0">
                <a:solidFill>
                  <a:srgbClr val="002060"/>
                </a:solidFill>
                <a:latin typeface="Arial" charset="0"/>
                <a:ea typeface="ＭＳ Ｐゴシック" charset="0"/>
                <a:cs typeface="Arial" charset="0"/>
              </a:rPr>
              <a:t>LEP: one ring, electrostatic quads (limited strength) and alternative RF magnetic quads, </a:t>
            </a:r>
            <a:r>
              <a:rPr lang="en-GB" sz="1796" dirty="0">
                <a:solidFill>
                  <a:srgbClr val="002060"/>
                </a:solidFill>
                <a:latin typeface="Symbol" charset="2"/>
                <a:ea typeface="ＭＳ Ｐゴシック" charset="0"/>
                <a:cs typeface="Symbol" charset="2"/>
              </a:rPr>
              <a:t>l</a:t>
            </a:r>
            <a:r>
              <a:rPr lang="en-GB" sz="1796" dirty="0">
                <a:solidFill>
                  <a:srgbClr val="002060"/>
                </a:solidFill>
                <a:latin typeface="Arial"/>
                <a:ea typeface="ＭＳ Ｐゴシック" charset="0"/>
                <a:cs typeface="Arial"/>
              </a:rPr>
              <a:t>~3 (optics limitations) </a:t>
            </a:r>
          </a:p>
          <a:p>
            <a:pPr marL="285235" indent="-285235" algn="just">
              <a:buFont typeface="Wingdings" charset="2"/>
              <a:buChar char="§"/>
              <a:defRPr/>
            </a:pPr>
            <a:r>
              <a:rPr lang="en-GB" sz="1796" dirty="0">
                <a:solidFill>
                  <a:srgbClr val="002060"/>
                </a:solidFill>
                <a:latin typeface="Arial" charset="0"/>
                <a:ea typeface="ＭＳ Ｐゴシック" charset="0"/>
                <a:cs typeface="Arial" charset="0"/>
              </a:rPr>
              <a:t>B-factory: Superconducting RF resonators </a:t>
            </a:r>
          </a:p>
          <a:p>
            <a:pPr marL="285235" indent="-285235" algn="just">
              <a:buFont typeface="Wingdings" charset="2"/>
              <a:buChar char="§"/>
              <a:defRPr/>
            </a:pPr>
            <a:r>
              <a:rPr lang="en-GB" sz="1796" dirty="0">
                <a:solidFill>
                  <a:srgbClr val="002060"/>
                </a:solidFill>
                <a:latin typeface="Symbol" pitchFamily="2" charset="2"/>
                <a:ea typeface="ＭＳ Ｐゴシック" charset="0"/>
                <a:cs typeface="Arial" charset="0"/>
              </a:rPr>
              <a:t>t-</a:t>
            </a:r>
            <a:r>
              <a:rPr lang="en-GB" sz="1796" dirty="0">
                <a:solidFill>
                  <a:srgbClr val="002060"/>
                </a:solidFill>
                <a:latin typeface="Arial" charset="0"/>
                <a:ea typeface="ＭＳ Ｐゴシック" charset="0"/>
                <a:cs typeface="Arial" charset="0"/>
              </a:rPr>
              <a:t>charm factory: two rings, vertical dipoles,  </a:t>
            </a:r>
            <a:r>
              <a:rPr lang="en-GB" sz="1796" dirty="0">
                <a:solidFill>
                  <a:srgbClr val="002060"/>
                </a:solidFill>
                <a:latin typeface="Symbol" charset="2"/>
                <a:ea typeface="ＭＳ Ｐゴシック" charset="0"/>
                <a:cs typeface="Symbol" charset="2"/>
              </a:rPr>
              <a:t>l</a:t>
            </a:r>
            <a:r>
              <a:rPr lang="en-GB" sz="1796" dirty="0">
                <a:solidFill>
                  <a:srgbClr val="002060"/>
                </a:solidFill>
                <a:latin typeface="Arial"/>
                <a:ea typeface="ＭＳ Ｐゴシック" charset="0"/>
                <a:cs typeface="Arial"/>
              </a:rPr>
              <a:t>~7.5</a:t>
            </a:r>
            <a:endParaRPr lang="en-GB" sz="1796" dirty="0">
              <a:solidFill>
                <a:srgbClr val="002060"/>
              </a:solidFill>
              <a:latin typeface="Arial" charset="0"/>
              <a:ea typeface="ＭＳ Ｐゴシック" charset="0"/>
              <a:cs typeface="Arial" charset="0"/>
            </a:endParaRPr>
          </a:p>
        </p:txBody>
      </p:sp>
      <p:sp>
        <p:nvSpPr>
          <p:cNvPr id="27658" name="Rectángulo 6">
            <a:extLst>
              <a:ext uri="{FF2B5EF4-FFF2-40B4-BE49-F238E27FC236}">
                <a16:creationId xmlns:a16="http://schemas.microsoft.com/office/drawing/2014/main" id="{4C145196-6F5E-DD4E-94CB-2DA3D523B4F6}"/>
              </a:ext>
            </a:extLst>
          </p:cNvPr>
          <p:cNvSpPr>
            <a:spLocks noChangeArrowheads="1"/>
          </p:cNvSpPr>
          <p:nvPr/>
        </p:nvSpPr>
        <p:spPr bwMode="auto">
          <a:xfrm>
            <a:off x="676831" y="746357"/>
            <a:ext cx="10372469" cy="132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en-GB" altLang="fr-FR" sz="1999" dirty="0">
                <a:solidFill>
                  <a:srgbClr val="002060"/>
                </a:solidFill>
                <a:cs typeface="Arial" panose="020B0604020202020204" pitchFamily="34" charset="0"/>
              </a:rPr>
              <a:t>At </a:t>
            </a:r>
            <a:r>
              <a:rPr lang="en-GB" altLang="fr-FR" sz="1999" b="1" dirty="0">
                <a:solidFill>
                  <a:srgbClr val="002060"/>
                </a:solidFill>
                <a:cs typeface="Arial" panose="020B0604020202020204" pitchFamily="34" charset="0"/>
              </a:rPr>
              <a:t>low-energy </a:t>
            </a:r>
            <a:r>
              <a:rPr lang="en-GB" sz="1999" b="1" dirty="0" err="1">
                <a:solidFill>
                  <a:schemeClr val="tx2">
                    <a:lumMod val="90000"/>
                    <a:lumOff val="10000"/>
                  </a:schemeClr>
                </a:solidFill>
              </a:rPr>
              <a:t>e</a:t>
            </a:r>
            <a:r>
              <a:rPr lang="en-GB" sz="1999" b="1" baseline="30000" dirty="0" err="1">
                <a:solidFill>
                  <a:schemeClr val="tx2">
                    <a:lumMod val="90000"/>
                    <a:lumOff val="10000"/>
                  </a:schemeClr>
                </a:solidFill>
              </a:rPr>
              <a:t>+</a:t>
            </a:r>
            <a:r>
              <a:rPr lang="en-GB" sz="1999" b="1" dirty="0" err="1">
                <a:solidFill>
                  <a:schemeClr val="tx2">
                    <a:lumMod val="90000"/>
                    <a:lumOff val="10000"/>
                  </a:schemeClr>
                </a:solidFill>
              </a:rPr>
              <a:t>e</a:t>
            </a:r>
            <a:r>
              <a:rPr lang="en-GB" sz="1999" b="1" baseline="30000" dirty="0">
                <a:solidFill>
                  <a:schemeClr val="tx2">
                    <a:lumMod val="90000"/>
                    <a:lumOff val="10000"/>
                  </a:schemeClr>
                </a:solidFill>
              </a:rPr>
              <a:t>-  </a:t>
            </a:r>
            <a:r>
              <a:rPr lang="en-GB" altLang="fr-FR" sz="1999" b="1" dirty="0">
                <a:solidFill>
                  <a:srgbClr val="002060"/>
                </a:solidFill>
                <a:cs typeface="Arial" panose="020B0604020202020204" pitchFamily="34" charset="0"/>
              </a:rPr>
              <a:t>colliders</a:t>
            </a:r>
            <a:r>
              <a:rPr lang="en-GB" altLang="fr-FR" sz="1999" dirty="0">
                <a:solidFill>
                  <a:srgbClr val="002060"/>
                </a:solidFill>
                <a:cs typeface="Arial" panose="020B0604020202020204" pitchFamily="34" charset="0"/>
              </a:rPr>
              <a:t>, with </a:t>
            </a:r>
            <a:r>
              <a:rPr lang="en-GB" altLang="fr-FR" sz="1999" b="1" dirty="0">
                <a:solidFill>
                  <a:srgbClr val="002060"/>
                </a:solidFill>
                <a:cs typeface="Arial" panose="020B0604020202020204" pitchFamily="34" charset="0"/>
              </a:rPr>
              <a:t>flat beam schemes  </a:t>
            </a:r>
            <a:r>
              <a:rPr lang="en-GB" altLang="fr-FR" sz="1999" dirty="0">
                <a:solidFill>
                  <a:srgbClr val="002060"/>
                </a:solidFill>
                <a:cs typeface="Arial" panose="020B0604020202020204" pitchFamily="34" charset="0"/>
              </a:rPr>
              <a:t>(</a:t>
            </a:r>
            <a:r>
              <a:rPr lang="en-GB" altLang="fr-FR" sz="1999" dirty="0">
                <a:solidFill>
                  <a:srgbClr val="002060"/>
                </a:solidFill>
                <a:latin typeface="Symbol" pitchFamily="2" charset="2"/>
                <a:cs typeface="Arial" panose="020B0604020202020204" pitchFamily="34" charset="0"/>
              </a:rPr>
              <a:t>s</a:t>
            </a:r>
            <a:r>
              <a:rPr lang="en-GB" altLang="fr-FR" sz="1999" baseline="30000" dirty="0">
                <a:solidFill>
                  <a:srgbClr val="002060"/>
                </a:solidFill>
                <a:cs typeface="Arial" panose="020B0604020202020204" pitchFamily="34" charset="0"/>
              </a:rPr>
              <a:t>*</a:t>
            </a:r>
            <a:r>
              <a:rPr lang="en-GB" altLang="fr-FR" sz="1999" baseline="-25000" dirty="0">
                <a:solidFill>
                  <a:srgbClr val="002060"/>
                </a:solidFill>
                <a:cs typeface="Arial" panose="020B0604020202020204" pitchFamily="34" charset="0"/>
              </a:rPr>
              <a:t>y</a:t>
            </a:r>
            <a:r>
              <a:rPr lang="en-GB" altLang="fr-FR" sz="1999" dirty="0">
                <a:solidFill>
                  <a:srgbClr val="002060"/>
                </a:solidFill>
                <a:cs typeface="Arial" panose="020B0604020202020204" pitchFamily="34" charset="0"/>
              </a:rPr>
              <a:t>&lt;&lt;&lt;</a:t>
            </a:r>
            <a:r>
              <a:rPr lang="en-GB" altLang="fr-FR" sz="1999" dirty="0">
                <a:solidFill>
                  <a:srgbClr val="002060"/>
                </a:solidFill>
                <a:latin typeface="Symbol" pitchFamily="2" charset="2"/>
                <a:cs typeface="Arial" panose="020B0604020202020204" pitchFamily="34" charset="0"/>
              </a:rPr>
              <a:t>s</a:t>
            </a:r>
            <a:r>
              <a:rPr lang="en-GB" altLang="fr-FR" sz="1999" baseline="30000" dirty="0">
                <a:solidFill>
                  <a:srgbClr val="002060"/>
                </a:solidFill>
                <a:cs typeface="Arial" panose="020B0604020202020204" pitchFamily="34" charset="0"/>
              </a:rPr>
              <a:t>*</a:t>
            </a:r>
            <a:r>
              <a:rPr lang="en-GB" altLang="fr-FR" sz="1999" baseline="-25000" dirty="0">
                <a:solidFill>
                  <a:srgbClr val="002060"/>
                </a:solidFill>
                <a:cs typeface="Arial" panose="020B0604020202020204" pitchFamily="34" charset="0"/>
              </a:rPr>
              <a:t>x</a:t>
            </a:r>
            <a:r>
              <a:rPr lang="en-GB" altLang="fr-FR" sz="1999" dirty="0">
                <a:solidFill>
                  <a:srgbClr val="002060"/>
                </a:solidFill>
                <a:cs typeface="Arial" panose="020B0604020202020204" pitchFamily="34" charset="0"/>
              </a:rPr>
              <a:t>) and where the energy spread is meanly due to SR (“</a:t>
            </a:r>
            <a:r>
              <a:rPr lang="en-GB" altLang="fr-FR" sz="1999" dirty="0" err="1">
                <a:solidFill>
                  <a:srgbClr val="002060"/>
                </a:solidFill>
                <a:cs typeface="Arial" panose="020B0604020202020204" pitchFamily="34" charset="0"/>
              </a:rPr>
              <a:t>beamstrahlung</a:t>
            </a:r>
            <a:r>
              <a:rPr lang="en-GB" altLang="fr-FR" sz="1999" dirty="0">
                <a:solidFill>
                  <a:srgbClr val="002060"/>
                </a:solidFill>
                <a:cs typeface="Arial" panose="020B0604020202020204" pitchFamily="34" charset="0"/>
              </a:rPr>
              <a:t>” (BS) is not important</a:t>
            </a:r>
            <a:r>
              <a:rPr lang="en-GB" altLang="fr-FR" sz="1999" b="1" dirty="0">
                <a:solidFill>
                  <a:srgbClr val="002060"/>
                </a:solidFill>
                <a:cs typeface="Arial" panose="020B0604020202020204" pitchFamily="34" charset="0"/>
              </a:rPr>
              <a:t>), we could optimize this scheme by playing with the beam-beam parameters and the emittances to avoid luminosity losses: </a:t>
            </a:r>
            <a:endParaRPr lang="es-ES" altLang="fr-FR" sz="1999" dirty="0">
              <a:solidFill>
                <a:srgbClr val="002060"/>
              </a:solidFill>
              <a:cs typeface="Arial" panose="020B0604020202020204" pitchFamily="34" charset="0"/>
            </a:endParaRPr>
          </a:p>
        </p:txBody>
      </p:sp>
      <p:sp>
        <p:nvSpPr>
          <p:cNvPr id="14" name="Flecha derecha 20">
            <a:extLst>
              <a:ext uri="{FF2B5EF4-FFF2-40B4-BE49-F238E27FC236}">
                <a16:creationId xmlns:a16="http://schemas.microsoft.com/office/drawing/2014/main" id="{6AF5AF8A-B1B2-AA4C-931E-F81945639371}"/>
              </a:ext>
            </a:extLst>
          </p:cNvPr>
          <p:cNvSpPr>
            <a:spLocks noChangeArrowheads="1"/>
          </p:cNvSpPr>
          <p:nvPr/>
        </p:nvSpPr>
        <p:spPr bwMode="auto">
          <a:xfrm>
            <a:off x="4704321" y="2390711"/>
            <a:ext cx="600618" cy="239297"/>
          </a:xfrm>
          <a:prstGeom prst="rightArrow">
            <a:avLst>
              <a:gd name="adj1" fmla="val 50000"/>
              <a:gd name="adj2" fmla="val 49978"/>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sp>
        <p:nvSpPr>
          <p:cNvPr id="3" name="TextBox 2">
            <a:extLst>
              <a:ext uri="{FF2B5EF4-FFF2-40B4-BE49-F238E27FC236}">
                <a16:creationId xmlns:a16="http://schemas.microsoft.com/office/drawing/2014/main" id="{F566B4C2-AD37-8143-B8C7-94413824B6BE}"/>
              </a:ext>
            </a:extLst>
          </p:cNvPr>
          <p:cNvSpPr txBox="1"/>
          <p:nvPr/>
        </p:nvSpPr>
        <p:spPr>
          <a:xfrm>
            <a:off x="6885562" y="2632135"/>
            <a:ext cx="242290" cy="369204"/>
          </a:xfrm>
          <a:prstGeom prst="rect">
            <a:avLst/>
          </a:prstGeom>
          <a:noFill/>
        </p:spPr>
        <p:txBody>
          <a:bodyPr wrap="none" rtlCol="0">
            <a:spAutoFit/>
          </a:bodyPr>
          <a:lstStyle/>
          <a:p>
            <a:r>
              <a:rPr lang="en-US" sz="1799" dirty="0"/>
              <a:t> </a:t>
            </a:r>
          </a:p>
        </p:txBody>
      </p:sp>
      <p:sp>
        <p:nvSpPr>
          <p:cNvPr id="4" name="Rectangle 3">
            <a:extLst>
              <a:ext uri="{FF2B5EF4-FFF2-40B4-BE49-F238E27FC236}">
                <a16:creationId xmlns:a16="http://schemas.microsoft.com/office/drawing/2014/main" id="{640BF2D2-ECCF-AA41-A2ED-5802DEC89B39}"/>
              </a:ext>
            </a:extLst>
          </p:cNvPr>
          <p:cNvSpPr/>
          <p:nvPr/>
        </p:nvSpPr>
        <p:spPr>
          <a:xfrm>
            <a:off x="9745791" y="1932688"/>
            <a:ext cx="2264732" cy="2030619"/>
          </a:xfrm>
          <a:prstGeom prst="rect">
            <a:avLst/>
          </a:prstGeom>
          <a:solidFill>
            <a:schemeClr val="bg1"/>
          </a:solidFill>
          <a:ln w="25400">
            <a:solidFill>
              <a:srgbClr val="C00000"/>
            </a:solidFill>
          </a:ln>
        </p:spPr>
        <p:txBody>
          <a:bodyPr wrap="square">
            <a:spAutoFit/>
          </a:bodyPr>
          <a:lstStyle/>
          <a:p>
            <a:pPr eaLnBrk="1" hangingPunct="1"/>
            <a:r>
              <a:rPr lang="en-GB" altLang="fr-FR" sz="1799" dirty="0">
                <a:solidFill>
                  <a:srgbClr val="C00000"/>
                </a:solidFill>
                <a:latin typeface="Arial" panose="020B0604020202020204" pitchFamily="34" charset="0"/>
                <a:cs typeface="Arial" panose="020B0604020202020204" pitchFamily="34" charset="0"/>
              </a:rPr>
              <a:t>we could </a:t>
            </a:r>
            <a:r>
              <a:rPr lang="en-GB" altLang="fr-FR" sz="1799" b="1" dirty="0">
                <a:solidFill>
                  <a:srgbClr val="C00000"/>
                </a:solidFill>
                <a:latin typeface="Arial" panose="020B0604020202020204" pitchFamily="34" charset="0"/>
                <a:cs typeface="Arial" panose="020B0604020202020204" pitchFamily="34" charset="0"/>
              </a:rPr>
              <a:t>gain</a:t>
            </a:r>
            <a:r>
              <a:rPr lang="en-GB" altLang="fr-FR" sz="1799" dirty="0">
                <a:solidFill>
                  <a:srgbClr val="C00000"/>
                </a:solidFill>
                <a:latin typeface="Arial" panose="020B0604020202020204" pitchFamily="34" charset="0"/>
                <a:cs typeface="Arial" panose="020B0604020202020204" pitchFamily="34" charset="0"/>
              </a:rPr>
              <a:t> in </a:t>
            </a:r>
            <a:r>
              <a:rPr lang="en-GB" altLang="fr-FR" sz="1799" b="1" dirty="0">
                <a:solidFill>
                  <a:srgbClr val="C00000"/>
                </a:solidFill>
                <a:latin typeface="Arial" panose="020B0604020202020204" pitchFamily="34" charset="0"/>
                <a:cs typeface="Arial" panose="020B0604020202020204" pitchFamily="34" charset="0"/>
              </a:rPr>
              <a:t>energy resolution</a:t>
            </a:r>
            <a:r>
              <a:rPr lang="en-GB" altLang="fr-FR" sz="1799" dirty="0">
                <a:solidFill>
                  <a:srgbClr val="C00000"/>
                </a:solidFill>
                <a:latin typeface="Arial" panose="020B0604020202020204" pitchFamily="34" charset="0"/>
                <a:cs typeface="Arial" panose="020B0604020202020204" pitchFamily="34" charset="0"/>
              </a:rPr>
              <a:t> </a:t>
            </a:r>
            <a:r>
              <a:rPr lang="en-GB" altLang="fr-FR" sz="1799" b="1" dirty="0">
                <a:solidFill>
                  <a:srgbClr val="C00000"/>
                </a:solidFill>
                <a:latin typeface="Arial" panose="020B0604020202020204" pitchFamily="34" charset="0"/>
                <a:cs typeface="Arial" panose="020B0604020202020204" pitchFamily="34" charset="0"/>
              </a:rPr>
              <a:t>keeping</a:t>
            </a:r>
            <a:r>
              <a:rPr lang="en-GB" altLang="fr-FR" sz="1799" dirty="0">
                <a:solidFill>
                  <a:srgbClr val="C00000"/>
                </a:solidFill>
                <a:latin typeface="Arial" panose="020B0604020202020204" pitchFamily="34" charset="0"/>
                <a:cs typeface="Arial" panose="020B0604020202020204" pitchFamily="34" charset="0"/>
              </a:rPr>
              <a:t> the </a:t>
            </a:r>
            <a:r>
              <a:rPr lang="en-GB" altLang="fr-FR" sz="1799" b="1" dirty="0">
                <a:solidFill>
                  <a:srgbClr val="C00000"/>
                </a:solidFill>
                <a:latin typeface="Arial" panose="020B0604020202020204" pitchFamily="34" charset="0"/>
                <a:cs typeface="Arial" panose="020B0604020202020204" pitchFamily="34" charset="0"/>
              </a:rPr>
              <a:t>luminosity</a:t>
            </a:r>
            <a:r>
              <a:rPr lang="en-GB" altLang="fr-FR" sz="1799" dirty="0">
                <a:solidFill>
                  <a:srgbClr val="C00000"/>
                </a:solidFill>
                <a:latin typeface="Arial" panose="020B0604020202020204" pitchFamily="34" charset="0"/>
                <a:cs typeface="Arial" panose="020B0604020202020204" pitchFamily="34" charset="0"/>
              </a:rPr>
              <a:t> constant and the </a:t>
            </a:r>
            <a:r>
              <a:rPr lang="en-GB" altLang="fr-FR" sz="1799" b="1" dirty="0">
                <a:solidFill>
                  <a:srgbClr val="C00000"/>
                </a:solidFill>
                <a:latin typeface="Arial" panose="020B0604020202020204" pitchFamily="34" charset="0"/>
                <a:cs typeface="Arial" panose="020B0604020202020204" pitchFamily="34" charset="0"/>
              </a:rPr>
              <a:t>beam-beam</a:t>
            </a:r>
            <a:r>
              <a:rPr lang="en-GB" altLang="fr-FR" sz="1799" dirty="0">
                <a:solidFill>
                  <a:srgbClr val="C00000"/>
                </a:solidFill>
                <a:latin typeface="Arial" panose="020B0604020202020204" pitchFamily="34" charset="0"/>
                <a:cs typeface="Arial" panose="020B0604020202020204" pitchFamily="34" charset="0"/>
              </a:rPr>
              <a:t> in the </a:t>
            </a:r>
            <a:r>
              <a:rPr lang="en-GB" altLang="fr-FR" sz="1799" b="1" dirty="0">
                <a:solidFill>
                  <a:srgbClr val="C00000"/>
                </a:solidFill>
                <a:latin typeface="Arial" panose="020B0604020202020204" pitchFamily="34" charset="0"/>
                <a:cs typeface="Arial" panose="020B0604020202020204" pitchFamily="34" charset="0"/>
              </a:rPr>
              <a:t>standard </a:t>
            </a:r>
            <a:r>
              <a:rPr lang="en-GB" altLang="fr-FR" sz="1799" dirty="0">
                <a:solidFill>
                  <a:srgbClr val="C00000"/>
                </a:solidFill>
                <a:latin typeface="Arial" panose="020B0604020202020204" pitchFamily="34" charset="0"/>
                <a:cs typeface="Arial" panose="020B0604020202020204" pitchFamily="34" charset="0"/>
              </a:rPr>
              <a:t>limits !!!!!!</a:t>
            </a:r>
          </a:p>
        </p:txBody>
      </p:sp>
      <p:pic>
        <p:nvPicPr>
          <p:cNvPr id="5" name="Picture 4">
            <a:extLst>
              <a:ext uri="{FF2B5EF4-FFF2-40B4-BE49-F238E27FC236}">
                <a16:creationId xmlns:a16="http://schemas.microsoft.com/office/drawing/2014/main" id="{AD1EB060-DA2B-1846-BCC7-B1E991116B45}"/>
              </a:ext>
            </a:extLst>
          </p:cNvPr>
          <p:cNvPicPr>
            <a:picLocks noChangeAspect="1"/>
          </p:cNvPicPr>
          <p:nvPr/>
        </p:nvPicPr>
        <p:blipFill>
          <a:blip r:embed="rId3"/>
          <a:stretch>
            <a:fillRect/>
          </a:stretch>
        </p:blipFill>
        <p:spPr>
          <a:xfrm>
            <a:off x="6852111" y="4080116"/>
            <a:ext cx="4804878" cy="2055099"/>
          </a:xfrm>
          <a:prstGeom prst="rect">
            <a:avLst/>
          </a:prstGeom>
        </p:spPr>
      </p:pic>
      <p:sp>
        <p:nvSpPr>
          <p:cNvPr id="7" name="Rectangle 6">
            <a:extLst>
              <a:ext uri="{FF2B5EF4-FFF2-40B4-BE49-F238E27FC236}">
                <a16:creationId xmlns:a16="http://schemas.microsoft.com/office/drawing/2014/main" id="{56A91835-F5A0-354A-9BD4-8CAB3F60CB09}"/>
              </a:ext>
            </a:extLst>
          </p:cNvPr>
          <p:cNvSpPr/>
          <p:nvPr/>
        </p:nvSpPr>
        <p:spPr>
          <a:xfrm>
            <a:off x="7341462" y="4183979"/>
            <a:ext cx="4049701" cy="307670"/>
          </a:xfrm>
          <a:prstGeom prst="rect">
            <a:avLst/>
          </a:prstGeom>
        </p:spPr>
        <p:txBody>
          <a:bodyPr wrap="none">
            <a:spAutoFit/>
          </a:bodyPr>
          <a:lstStyle/>
          <a:p>
            <a:r>
              <a:rPr lang="en-GB" sz="1399" dirty="0">
                <a:solidFill>
                  <a:schemeClr val="tx1"/>
                </a:solidFill>
                <a:latin typeface="Symbol" pitchFamily="2" charset="2"/>
                <a:ea typeface="ＭＳ Ｐゴシック" charset="0"/>
                <a:cs typeface="Arial" charset="0"/>
              </a:rPr>
              <a:t>t-</a:t>
            </a:r>
            <a:r>
              <a:rPr lang="en-GB" sz="1399" dirty="0">
                <a:solidFill>
                  <a:schemeClr val="tx1"/>
                </a:solidFill>
                <a:latin typeface="Arial" charset="0"/>
                <a:ea typeface="ＭＳ Ｐゴシック" charset="0"/>
                <a:cs typeface="Arial" charset="0"/>
              </a:rPr>
              <a:t>charm factory with </a:t>
            </a:r>
            <a:r>
              <a:rPr lang="en-GB" sz="1399" dirty="0" err="1">
                <a:solidFill>
                  <a:schemeClr val="tx1"/>
                </a:solidFill>
                <a:latin typeface="Arial" charset="0"/>
                <a:ea typeface="ＭＳ Ｐゴシック" charset="0"/>
                <a:cs typeface="Arial" charset="0"/>
              </a:rPr>
              <a:t>monocromatization</a:t>
            </a:r>
            <a:r>
              <a:rPr lang="en-GB" sz="1399" dirty="0">
                <a:solidFill>
                  <a:schemeClr val="tx1"/>
                </a:solidFill>
                <a:latin typeface="Arial" charset="0"/>
                <a:ea typeface="ＭＳ Ｐゴシック" charset="0"/>
                <a:cs typeface="Arial" charset="0"/>
              </a:rPr>
              <a:t> scheme</a:t>
            </a:r>
            <a:endParaRPr lang="en-US" sz="1399" dirty="0">
              <a:solidFill>
                <a:schemeClr val="tx1"/>
              </a:solidFill>
            </a:endParaRPr>
          </a:p>
        </p:txBody>
      </p:sp>
      <p:sp>
        <p:nvSpPr>
          <p:cNvPr id="19" name="Rectángulo 3">
            <a:extLst>
              <a:ext uri="{FF2B5EF4-FFF2-40B4-BE49-F238E27FC236}">
                <a16:creationId xmlns:a16="http://schemas.microsoft.com/office/drawing/2014/main" id="{8A00446A-4FDB-0749-BA9C-4F2AE31C28BC}"/>
              </a:ext>
            </a:extLst>
          </p:cNvPr>
          <p:cNvSpPr>
            <a:spLocks noChangeArrowheads="1"/>
          </p:cNvSpPr>
          <p:nvPr/>
        </p:nvSpPr>
        <p:spPr bwMode="auto">
          <a:xfrm>
            <a:off x="754329" y="2662072"/>
            <a:ext cx="1045115" cy="33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600" dirty="0">
                <a:latin typeface="Symbol" pitchFamily="2" charset="2"/>
              </a:rPr>
              <a:t>b</a:t>
            </a:r>
            <a:r>
              <a:rPr lang="en-GB" altLang="fr-FR" sz="1600" baseline="30000" dirty="0">
                <a:latin typeface="Symbol" pitchFamily="2" charset="2"/>
              </a:rPr>
              <a:t>*</a:t>
            </a:r>
            <a:r>
              <a:rPr lang="en-GB" altLang="fr-FR" sz="1600" baseline="-25000" dirty="0">
                <a:cs typeface="Arial" panose="020B0604020202020204" pitchFamily="34" charset="0"/>
              </a:rPr>
              <a:t>y</a:t>
            </a:r>
            <a:r>
              <a:rPr lang="en-GB" altLang="fr-FR" sz="1600" dirty="0">
                <a:cs typeface="Arial" panose="020B0604020202020204" pitchFamily="34" charset="0"/>
              </a:rPr>
              <a:t>&lt;&lt;&lt;</a:t>
            </a:r>
            <a:r>
              <a:rPr lang="en-GB" altLang="fr-FR" sz="1600" dirty="0">
                <a:latin typeface="Symbol" pitchFamily="2" charset="2"/>
                <a:cs typeface="Arial" panose="020B0604020202020204" pitchFamily="34" charset="0"/>
              </a:rPr>
              <a:t>b</a:t>
            </a:r>
            <a:r>
              <a:rPr lang="en-GB" altLang="fr-FR" sz="1600" baseline="30000" dirty="0">
                <a:latin typeface="Symbol" pitchFamily="2" charset="2"/>
              </a:rPr>
              <a:t>*</a:t>
            </a:r>
            <a:r>
              <a:rPr lang="en-GB" altLang="fr-FR" sz="1600" baseline="-25000" dirty="0">
                <a:cs typeface="Arial" panose="020B0604020202020204" pitchFamily="34" charset="0"/>
              </a:rPr>
              <a:t>x</a:t>
            </a:r>
            <a:endParaRPr lang="es-ES" altLang="fr-FR" sz="1600" dirty="0"/>
          </a:p>
        </p:txBody>
      </p:sp>
      <p:sp>
        <p:nvSpPr>
          <p:cNvPr id="20" name="Rectángulo 3">
            <a:extLst>
              <a:ext uri="{FF2B5EF4-FFF2-40B4-BE49-F238E27FC236}">
                <a16:creationId xmlns:a16="http://schemas.microsoft.com/office/drawing/2014/main" id="{7A5BBEFA-5216-9648-A7B7-5CB09174C239}"/>
              </a:ext>
            </a:extLst>
          </p:cNvPr>
          <p:cNvSpPr>
            <a:spLocks noChangeArrowheads="1"/>
          </p:cNvSpPr>
          <p:nvPr/>
        </p:nvSpPr>
        <p:spPr bwMode="auto">
          <a:xfrm>
            <a:off x="704507" y="3009747"/>
            <a:ext cx="1000247" cy="33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fr-FR" sz="1600" dirty="0">
                <a:latin typeface="Symbol" pitchFamily="2" charset="2"/>
              </a:rPr>
              <a:t>e</a:t>
            </a:r>
            <a:r>
              <a:rPr lang="en-GB" altLang="fr-FR" sz="1600" baseline="30000" dirty="0">
                <a:latin typeface="Symbol" pitchFamily="2" charset="2"/>
              </a:rPr>
              <a:t>*</a:t>
            </a:r>
            <a:r>
              <a:rPr lang="en-GB" altLang="fr-FR" sz="1600" baseline="-25000" dirty="0">
                <a:cs typeface="Arial" panose="020B0604020202020204" pitchFamily="34" charset="0"/>
              </a:rPr>
              <a:t>y</a:t>
            </a:r>
            <a:r>
              <a:rPr lang="en-GB" altLang="fr-FR" sz="1600" dirty="0">
                <a:cs typeface="Arial" panose="020B0604020202020204" pitchFamily="34" charset="0"/>
              </a:rPr>
              <a:t>&lt;&lt;&lt;</a:t>
            </a:r>
            <a:r>
              <a:rPr lang="en-GB" altLang="fr-FR" sz="1600" dirty="0">
                <a:latin typeface="Symbol" pitchFamily="2" charset="2"/>
                <a:cs typeface="Arial" panose="020B0604020202020204" pitchFamily="34" charset="0"/>
              </a:rPr>
              <a:t>e</a:t>
            </a:r>
            <a:r>
              <a:rPr lang="en-GB" altLang="fr-FR" sz="1600" baseline="30000" dirty="0">
                <a:latin typeface="Symbol" pitchFamily="2" charset="2"/>
              </a:rPr>
              <a:t>*</a:t>
            </a:r>
            <a:r>
              <a:rPr lang="en-GB" altLang="fr-FR" sz="1600" baseline="-25000" dirty="0">
                <a:cs typeface="Arial" panose="020B0604020202020204" pitchFamily="34" charset="0"/>
              </a:rPr>
              <a:t>x</a:t>
            </a:r>
            <a:endParaRPr lang="es-ES" altLang="fr-FR" sz="1600" dirty="0"/>
          </a:p>
        </p:txBody>
      </p:sp>
      <p:sp>
        <p:nvSpPr>
          <p:cNvPr id="9" name="TextBox 8">
            <a:extLst>
              <a:ext uri="{FF2B5EF4-FFF2-40B4-BE49-F238E27FC236}">
                <a16:creationId xmlns:a16="http://schemas.microsoft.com/office/drawing/2014/main" id="{13A683DA-A243-4648-BB99-1E9CDDBFF950}"/>
              </a:ext>
            </a:extLst>
          </p:cNvPr>
          <p:cNvSpPr txBox="1"/>
          <p:nvPr/>
        </p:nvSpPr>
        <p:spPr>
          <a:xfrm rot="10800000" flipH="1" flipV="1">
            <a:off x="91604" y="2820525"/>
            <a:ext cx="677320" cy="369204"/>
          </a:xfrm>
          <a:prstGeom prst="rect">
            <a:avLst/>
          </a:prstGeom>
          <a:noFill/>
        </p:spPr>
        <p:txBody>
          <a:bodyPr wrap="square" rtlCol="0">
            <a:spAutoFit/>
          </a:bodyPr>
          <a:lstStyle/>
          <a:p>
            <a:r>
              <a:rPr lang="en-US" sz="1799" dirty="0"/>
              <a:t>with</a:t>
            </a:r>
          </a:p>
        </p:txBody>
      </p:sp>
      <p:graphicFrame>
        <p:nvGraphicFramePr>
          <p:cNvPr id="23" name="Objeto 9">
            <a:extLst>
              <a:ext uri="{FF2B5EF4-FFF2-40B4-BE49-F238E27FC236}">
                <a16:creationId xmlns:a16="http://schemas.microsoft.com/office/drawing/2014/main" id="{8991E7C2-FE91-D84C-9DBC-7B9DB1AC2578}"/>
              </a:ext>
            </a:extLst>
          </p:cNvPr>
          <p:cNvGraphicFramePr>
            <a:graphicFrameLocks noChangeAspect="1"/>
          </p:cNvGraphicFramePr>
          <p:nvPr/>
        </p:nvGraphicFramePr>
        <p:xfrm>
          <a:off x="676831" y="2593887"/>
          <a:ext cx="264585" cy="904735"/>
        </p:xfrm>
        <a:graphic>
          <a:graphicData uri="http://schemas.openxmlformats.org/presentationml/2006/ole">
            <mc:AlternateContent xmlns:mc="http://schemas.openxmlformats.org/markup-compatibility/2006">
              <mc:Choice xmlns:v="urn:schemas-microsoft-com:vml" Requires="v">
                <p:oleObj name="EcuaciÛn" r:id="rId4" imgW="177800" imgH="241300" progId="Equation.3">
                  <p:embed/>
                </p:oleObj>
              </mc:Choice>
              <mc:Fallback>
                <p:oleObj name="EcuaciÛn" r:id="rId4" imgW="177800" imgH="241300" progId="Equation.3">
                  <p:embed/>
                  <p:pic>
                    <p:nvPicPr>
                      <p:cNvPr id="23" name="Objeto 9">
                        <a:extLst>
                          <a:ext uri="{FF2B5EF4-FFF2-40B4-BE49-F238E27FC236}">
                            <a16:creationId xmlns:a16="http://schemas.microsoft.com/office/drawing/2014/main" id="{8991E7C2-FE91-D84C-9DBC-7B9DB1AC25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831" y="2593887"/>
                        <a:ext cx="264585" cy="904735"/>
                      </a:xfrm>
                      <a:prstGeom prst="rect">
                        <a:avLst/>
                      </a:prstGeom>
                      <a:noFill/>
                      <a:ln>
                        <a:noFill/>
                      </a:ln>
                    </p:spPr>
                  </p:pic>
                </p:oleObj>
              </mc:Fallback>
            </mc:AlternateContent>
          </a:graphicData>
        </a:graphic>
      </p:graphicFrame>
      <p:pic>
        <p:nvPicPr>
          <p:cNvPr id="10" name="Picture 9">
            <a:extLst>
              <a:ext uri="{FF2B5EF4-FFF2-40B4-BE49-F238E27FC236}">
                <a16:creationId xmlns:a16="http://schemas.microsoft.com/office/drawing/2014/main" id="{BD09EFC9-122E-934E-91C5-EAF9EC0F2C48}"/>
              </a:ext>
            </a:extLst>
          </p:cNvPr>
          <p:cNvPicPr>
            <a:picLocks noChangeAspect="1"/>
          </p:cNvPicPr>
          <p:nvPr/>
        </p:nvPicPr>
        <p:blipFill>
          <a:blip r:embed="rId6"/>
          <a:stretch>
            <a:fillRect/>
          </a:stretch>
        </p:blipFill>
        <p:spPr>
          <a:xfrm>
            <a:off x="7824746" y="2054184"/>
            <a:ext cx="1340327" cy="595700"/>
          </a:xfrm>
          <a:prstGeom prst="rect">
            <a:avLst/>
          </a:prstGeom>
        </p:spPr>
      </p:pic>
      <p:sp>
        <p:nvSpPr>
          <p:cNvPr id="28" name="TextBox 27">
            <a:extLst>
              <a:ext uri="{FF2B5EF4-FFF2-40B4-BE49-F238E27FC236}">
                <a16:creationId xmlns:a16="http://schemas.microsoft.com/office/drawing/2014/main" id="{3BBDBA66-A39E-CC44-BDB9-70649D2821BF}"/>
              </a:ext>
            </a:extLst>
          </p:cNvPr>
          <p:cNvSpPr txBox="1"/>
          <p:nvPr/>
        </p:nvSpPr>
        <p:spPr>
          <a:xfrm>
            <a:off x="6993533" y="3708876"/>
            <a:ext cx="2347903" cy="307670"/>
          </a:xfrm>
          <a:prstGeom prst="rect">
            <a:avLst/>
          </a:prstGeom>
          <a:noFill/>
        </p:spPr>
        <p:txBody>
          <a:bodyPr wrap="none" rtlCol="0">
            <a:spAutoFit/>
          </a:bodyPr>
          <a:lstStyle/>
          <a:p>
            <a:r>
              <a:rPr lang="en-US" sz="1399" dirty="0">
                <a:solidFill>
                  <a:srgbClr val="C00000"/>
                </a:solidFill>
              </a:rPr>
              <a:t>with low-</a:t>
            </a:r>
            <a:r>
              <a:rPr lang="en-GB" sz="1399" dirty="0">
                <a:solidFill>
                  <a:srgbClr val="C00000"/>
                </a:solidFill>
                <a:latin typeface="Times New Roman" panose="02020603050405020304" pitchFamily="18" charset="0"/>
                <a:cs typeface="Times New Roman" panose="02020603050405020304" pitchFamily="18" charset="0"/>
              </a:rPr>
              <a:t>horizontal emittance</a:t>
            </a:r>
            <a:endParaRPr lang="en-US" sz="1399" dirty="0">
              <a:solidFill>
                <a:srgbClr val="C00000"/>
              </a:solidFill>
            </a:endParaRPr>
          </a:p>
        </p:txBody>
      </p:sp>
      <p:sp>
        <p:nvSpPr>
          <p:cNvPr id="2" name="Rectangle 1">
            <a:extLst>
              <a:ext uri="{FF2B5EF4-FFF2-40B4-BE49-F238E27FC236}">
                <a16:creationId xmlns:a16="http://schemas.microsoft.com/office/drawing/2014/main" id="{16C6CA85-10C7-694F-A581-DC7EFA40061F}"/>
              </a:ext>
            </a:extLst>
          </p:cNvPr>
          <p:cNvSpPr/>
          <p:nvPr/>
        </p:nvSpPr>
        <p:spPr>
          <a:xfrm>
            <a:off x="6601949" y="6123643"/>
            <a:ext cx="4900970" cy="646106"/>
          </a:xfrm>
          <a:prstGeom prst="rect">
            <a:avLst/>
          </a:prstGeom>
        </p:spPr>
        <p:txBody>
          <a:bodyPr wrap="square">
            <a:spAutoFit/>
          </a:bodyPr>
          <a:lstStyle/>
          <a:p>
            <a:r>
              <a:rPr lang="en-GB" sz="1199" dirty="0">
                <a:latin typeface="Times New Roman" panose="02020603050405020304" pitchFamily="18" charset="0"/>
                <a:ea typeface="Times New Roman" panose="02020603050405020304" pitchFamily="18" charset="0"/>
              </a:rPr>
              <a:t>A. </a:t>
            </a:r>
            <a:r>
              <a:rPr lang="en-GB" sz="1199" dirty="0" err="1">
                <a:latin typeface="Times New Roman" panose="02020603050405020304" pitchFamily="18" charset="0"/>
                <a:ea typeface="Times New Roman" panose="02020603050405020304" pitchFamily="18" charset="0"/>
              </a:rPr>
              <a:t>Faus-Golfe</a:t>
            </a:r>
            <a:r>
              <a:rPr lang="en-GB" sz="1199" dirty="0">
                <a:latin typeface="Times New Roman" panose="02020603050405020304" pitchFamily="18" charset="0"/>
                <a:ea typeface="Times New Roman" panose="02020603050405020304" pitchFamily="18" charset="0"/>
              </a:rPr>
              <a:t>, J. Le Duff, Versatile DBA and TBA lattices for a tau charm factory with and without beam </a:t>
            </a:r>
            <a:r>
              <a:rPr lang="en-GB" sz="1199" dirty="0" err="1">
                <a:latin typeface="Times New Roman" panose="02020603050405020304" pitchFamily="18" charset="0"/>
                <a:ea typeface="Times New Roman" panose="02020603050405020304" pitchFamily="18" charset="0"/>
              </a:rPr>
              <a:t>monochromatization</a:t>
            </a:r>
            <a:r>
              <a:rPr lang="en-GB" sz="1199" dirty="0">
                <a:latin typeface="Times New Roman" panose="02020603050405020304" pitchFamily="18" charset="0"/>
                <a:ea typeface="Times New Roman" panose="02020603050405020304" pitchFamily="18" charset="0"/>
              </a:rPr>
              <a:t>. </a:t>
            </a:r>
            <a:r>
              <a:rPr lang="en-GB" sz="1199" dirty="0" err="1">
                <a:latin typeface="Times New Roman" panose="02020603050405020304" pitchFamily="18" charset="0"/>
                <a:ea typeface="Times New Roman" panose="02020603050405020304" pitchFamily="18" charset="0"/>
              </a:rPr>
              <a:t>Nucl</a:t>
            </a:r>
            <a:r>
              <a:rPr lang="en-GB" sz="1199" dirty="0">
                <a:latin typeface="Times New Roman" panose="02020603050405020304" pitchFamily="18" charset="0"/>
                <a:ea typeface="Times New Roman" panose="02020603050405020304" pitchFamily="18" charset="0"/>
              </a:rPr>
              <a:t>. </a:t>
            </a:r>
            <a:r>
              <a:rPr lang="en-GB" sz="1199" dirty="0" err="1">
                <a:latin typeface="Times New Roman" panose="02020603050405020304" pitchFamily="18" charset="0"/>
                <a:ea typeface="Times New Roman" panose="02020603050405020304" pitchFamily="18" charset="0"/>
              </a:rPr>
              <a:t>Instrum</a:t>
            </a:r>
            <a:r>
              <a:rPr lang="en-GB" sz="1199" dirty="0">
                <a:latin typeface="Times New Roman" panose="02020603050405020304" pitchFamily="18" charset="0"/>
                <a:ea typeface="Times New Roman" panose="02020603050405020304" pitchFamily="18" charset="0"/>
              </a:rPr>
              <a:t>. Methods A 372, 6–18 (1996)</a:t>
            </a:r>
            <a:r>
              <a:rPr lang="fr-FR" sz="1199" dirty="0"/>
              <a:t> </a:t>
            </a:r>
            <a:endParaRPr lang="en-US" sz="1199" dirty="0"/>
          </a:p>
        </p:txBody>
      </p:sp>
      <p:pic>
        <p:nvPicPr>
          <p:cNvPr id="8" name="Imagen 1" descr="latex-image-1.pdf">
            <a:extLst>
              <a:ext uri="{FF2B5EF4-FFF2-40B4-BE49-F238E27FC236}">
                <a16:creationId xmlns:a16="http://schemas.microsoft.com/office/drawing/2014/main" id="{0D885277-0FD4-BC20-F182-6CC33866EF9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32386" y="2080486"/>
            <a:ext cx="1063001" cy="2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3" descr="latex-image-1.pdf">
            <a:extLst>
              <a:ext uri="{FF2B5EF4-FFF2-40B4-BE49-F238E27FC236}">
                <a16:creationId xmlns:a16="http://schemas.microsoft.com/office/drawing/2014/main" id="{1726C4DF-6034-2F41-1C8C-B78DF7E59A2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36191" y="2458765"/>
            <a:ext cx="1470773" cy="20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 descr="latex-image-1.pdf">
            <a:extLst>
              <a:ext uri="{FF2B5EF4-FFF2-40B4-BE49-F238E27FC236}">
                <a16:creationId xmlns:a16="http://schemas.microsoft.com/office/drawing/2014/main" id="{97DAD500-1299-DAF7-CD88-2F30061974F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58234" y="2771999"/>
            <a:ext cx="1732948" cy="5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B1EEDBA6-99BE-92AD-E778-E30809933B81}"/>
              </a:ext>
            </a:extLst>
          </p:cNvPr>
          <p:cNvSpPr txBox="1"/>
          <p:nvPr/>
        </p:nvSpPr>
        <p:spPr>
          <a:xfrm>
            <a:off x="983593" y="3213865"/>
            <a:ext cx="1507313" cy="307670"/>
          </a:xfrm>
          <a:prstGeom prst="rect">
            <a:avLst/>
          </a:prstGeom>
          <a:noFill/>
        </p:spPr>
        <p:txBody>
          <a:bodyPr wrap="square">
            <a:spAutoFit/>
          </a:bodyPr>
          <a:lstStyle/>
          <a:p>
            <a:pPr eaLnBrk="1" hangingPunct="1"/>
            <a:r>
              <a:rPr lang="en-GB" altLang="fr-FR" sz="1399" dirty="0">
                <a:solidFill>
                  <a:srgbClr val="262699"/>
                </a:solidFill>
              </a:rPr>
              <a:t>beam emittances</a:t>
            </a:r>
          </a:p>
        </p:txBody>
      </p:sp>
      <p:sp>
        <p:nvSpPr>
          <p:cNvPr id="17" name="TextBox 16">
            <a:extLst>
              <a:ext uri="{FF2B5EF4-FFF2-40B4-BE49-F238E27FC236}">
                <a16:creationId xmlns:a16="http://schemas.microsoft.com/office/drawing/2014/main" id="{8E57FB8F-7648-F903-AFD8-7CECA88F1360}"/>
              </a:ext>
            </a:extLst>
          </p:cNvPr>
          <p:cNvSpPr txBox="1"/>
          <p:nvPr/>
        </p:nvSpPr>
        <p:spPr>
          <a:xfrm>
            <a:off x="2793216" y="2748227"/>
            <a:ext cx="1716541" cy="523039"/>
          </a:xfrm>
          <a:prstGeom prst="rect">
            <a:avLst/>
          </a:prstGeom>
          <a:noFill/>
        </p:spPr>
        <p:txBody>
          <a:bodyPr wrap="square">
            <a:spAutoFit/>
          </a:bodyPr>
          <a:lstStyle/>
          <a:p>
            <a:pPr eaLnBrk="1" hangingPunct="1"/>
            <a:r>
              <a:rPr lang="en-GB" altLang="fr-FR" sz="1399" dirty="0">
                <a:solidFill>
                  <a:srgbClr val="262699"/>
                </a:solidFill>
              </a:rPr>
              <a:t>Vertical dispersion different from zero</a:t>
            </a:r>
          </a:p>
        </p:txBody>
      </p:sp>
      <p:cxnSp>
        <p:nvCxnSpPr>
          <p:cNvPr id="21" name="Straight Arrow Connector 20">
            <a:extLst>
              <a:ext uri="{FF2B5EF4-FFF2-40B4-BE49-F238E27FC236}">
                <a16:creationId xmlns:a16="http://schemas.microsoft.com/office/drawing/2014/main" id="{BFCA4BAF-19FF-B04D-E275-799D49933B3F}"/>
              </a:ext>
            </a:extLst>
          </p:cNvPr>
          <p:cNvCxnSpPr>
            <a:cxnSpLocks/>
          </p:cNvCxnSpPr>
          <p:nvPr/>
        </p:nvCxnSpPr>
        <p:spPr>
          <a:xfrm>
            <a:off x="4233847" y="2781128"/>
            <a:ext cx="3679030" cy="1986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85254CB4-465F-2199-BC31-D4A6F467E6BE}"/>
              </a:ext>
            </a:extLst>
          </p:cNvPr>
          <p:cNvSpPr txBox="1"/>
          <p:nvPr/>
        </p:nvSpPr>
        <p:spPr>
          <a:xfrm>
            <a:off x="5386554" y="2672448"/>
            <a:ext cx="2353118" cy="307670"/>
          </a:xfrm>
          <a:prstGeom prst="rect">
            <a:avLst/>
          </a:prstGeom>
          <a:noFill/>
        </p:spPr>
        <p:txBody>
          <a:bodyPr wrap="square">
            <a:spAutoFit/>
          </a:bodyPr>
          <a:lstStyle/>
          <a:p>
            <a:pPr eaLnBrk="1" hangingPunct="1"/>
            <a:r>
              <a:rPr lang="en-GB" altLang="fr-FR" sz="1399" dirty="0">
                <a:solidFill>
                  <a:srgbClr val="262699"/>
                </a:solidFill>
              </a:rPr>
              <a:t>beam-beam parameter</a:t>
            </a:r>
          </a:p>
        </p:txBody>
      </p:sp>
      <p:sp>
        <p:nvSpPr>
          <p:cNvPr id="26" name="Flecha derecha 20">
            <a:extLst>
              <a:ext uri="{FF2B5EF4-FFF2-40B4-BE49-F238E27FC236}">
                <a16:creationId xmlns:a16="http://schemas.microsoft.com/office/drawing/2014/main" id="{0148412F-4430-8960-3EA9-FE8FC2009A23}"/>
              </a:ext>
            </a:extLst>
          </p:cNvPr>
          <p:cNvSpPr>
            <a:spLocks noChangeArrowheads="1"/>
          </p:cNvSpPr>
          <p:nvPr/>
        </p:nvSpPr>
        <p:spPr bwMode="auto">
          <a:xfrm>
            <a:off x="6898179" y="2209076"/>
            <a:ext cx="600618" cy="239297"/>
          </a:xfrm>
          <a:prstGeom prst="rightArrow">
            <a:avLst>
              <a:gd name="adj1" fmla="val 50000"/>
              <a:gd name="adj2" fmla="val 49978"/>
            </a:avLst>
          </a:prstGeom>
          <a:solidFill>
            <a:srgbClr val="FF0000"/>
          </a:solidFill>
          <a:ln w="9525">
            <a:solidFill>
              <a:srgbClr val="FF0000"/>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s-ES" altLang="fr-FR" sz="1796"/>
          </a:p>
        </p:txBody>
      </p:sp>
      <p:pic>
        <p:nvPicPr>
          <p:cNvPr id="27" name="Imagen 8" descr="latex-image-1.pdf">
            <a:extLst>
              <a:ext uri="{FF2B5EF4-FFF2-40B4-BE49-F238E27FC236}">
                <a16:creationId xmlns:a16="http://schemas.microsoft.com/office/drawing/2014/main" id="{A760B441-7738-4D94-F961-CB71C4D24BF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13371" y="2980118"/>
            <a:ext cx="1716417" cy="43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a:extLst>
              <a:ext uri="{FF2B5EF4-FFF2-40B4-BE49-F238E27FC236}">
                <a16:creationId xmlns:a16="http://schemas.microsoft.com/office/drawing/2014/main" id="{4906D368-339A-87A5-96AC-5AA165914235}"/>
              </a:ext>
            </a:extLst>
          </p:cNvPr>
          <p:cNvCxnSpPr>
            <a:cxnSpLocks/>
          </p:cNvCxnSpPr>
          <p:nvPr/>
        </p:nvCxnSpPr>
        <p:spPr>
          <a:xfrm>
            <a:off x="8428832" y="3270040"/>
            <a:ext cx="234424" cy="4292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Rectangle 11">
            <a:extLst>
              <a:ext uri="{FF2B5EF4-FFF2-40B4-BE49-F238E27FC236}">
                <a16:creationId xmlns:a16="http://schemas.microsoft.com/office/drawing/2014/main" id="{81A4FD68-88B5-D95F-C5AF-EE828E7573D2}"/>
              </a:ext>
            </a:extLst>
          </p:cNvPr>
          <p:cNvSpPr/>
          <p:nvPr/>
        </p:nvSpPr>
        <p:spPr>
          <a:xfrm>
            <a:off x="2111114" y="200556"/>
            <a:ext cx="8331128" cy="553357"/>
          </a:xfrm>
          <a:prstGeom prst="rect">
            <a:avLst/>
          </a:prstGeom>
        </p:spPr>
        <p:txBody>
          <a:bodyPr wrap="none">
            <a:spAutoFit/>
          </a:bodyPr>
          <a:lstStyle/>
          <a:p>
            <a:pPr lvl="0" algn="ctr"/>
            <a:r>
              <a:rPr lang="en-GB" sz="2996" b="1" kern="1200" dirty="0" err="1">
                <a:solidFill>
                  <a:srgbClr val="2C7C9F"/>
                </a:solidFill>
                <a:latin typeface="Arial" charset="0"/>
                <a:ea typeface="ＭＳ Ｐゴシック" charset="0"/>
                <a:cs typeface="Arial" panose="020B0604020202020204" pitchFamily="34" charset="0"/>
              </a:rPr>
              <a:t>Monochromatization</a:t>
            </a:r>
            <a:r>
              <a:rPr lang="en-GB" sz="2996" b="1" kern="1200" dirty="0">
                <a:solidFill>
                  <a:srgbClr val="2C7C9F"/>
                </a:solidFill>
                <a:latin typeface="Arial" charset="0"/>
                <a:ea typeface="ＭＳ Ｐゴシック" charset="0"/>
                <a:cs typeface="Arial" panose="020B0604020202020204" pitchFamily="34" charset="0"/>
              </a:rPr>
              <a:t> in Low-energy Colliders</a:t>
            </a:r>
            <a:endParaRPr lang="fr-FR" sz="2996" dirty="0"/>
          </a:p>
        </p:txBody>
      </p:sp>
    </p:spTree>
    <p:extLst>
      <p:ext uri="{BB962C8B-B14F-4D97-AF65-F5344CB8AC3E}">
        <p14:creationId xmlns:p14="http://schemas.microsoft.com/office/powerpoint/2010/main" val="159139960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7A16E-CD95-9342-B7D9-32B8D391F38E}"/>
              </a:ext>
            </a:extLst>
          </p:cNvPr>
          <p:cNvSpPr>
            <a:spLocks noGrp="1"/>
          </p:cNvSpPr>
          <p:nvPr>
            <p:ph idx="1"/>
          </p:nvPr>
        </p:nvSpPr>
        <p:spPr>
          <a:xfrm>
            <a:off x="129333" y="866868"/>
            <a:ext cx="11817018" cy="1228814"/>
          </a:xfrm>
        </p:spPr>
        <p:txBody>
          <a:bodyPr>
            <a:noAutofit/>
          </a:bodyPr>
          <a:lstStyle/>
          <a:p>
            <a:pPr marL="0" indent="0" algn="just">
              <a:buNone/>
            </a:pPr>
            <a:r>
              <a:rPr lang="en-GB" sz="1797" dirty="0"/>
              <a:t>In the previous case for low-energy </a:t>
            </a:r>
            <a:r>
              <a:rPr lang="en-GB" sz="1797" dirty="0" err="1"/>
              <a:t>e</a:t>
            </a:r>
            <a:r>
              <a:rPr lang="en-GB" sz="1797" baseline="30000" dirty="0" err="1"/>
              <a:t>+</a:t>
            </a:r>
            <a:r>
              <a:rPr lang="en-GB" sz="1797" dirty="0" err="1"/>
              <a:t>e</a:t>
            </a:r>
            <a:r>
              <a:rPr lang="en-GB" sz="1797" baseline="30000" dirty="0"/>
              <a:t>-</a:t>
            </a:r>
            <a:r>
              <a:rPr lang="en-GB" sz="1797" dirty="0"/>
              <a:t> colliders, the </a:t>
            </a:r>
            <a:r>
              <a:rPr lang="en-GB" sz="1797" b="1" dirty="0"/>
              <a:t>relative energy spread </a:t>
            </a:r>
            <a:r>
              <a:rPr lang="en-GB" sz="1797" dirty="0"/>
              <a:t>is mainly given by </a:t>
            </a:r>
            <a:r>
              <a:rPr lang="en-GB" sz="1797" b="1" dirty="0"/>
              <a:t>SR</a:t>
            </a:r>
            <a:r>
              <a:rPr lang="en-GB" sz="1797" dirty="0"/>
              <a:t> in the colliders arcs </a:t>
            </a:r>
            <a:r>
              <a:rPr lang="en-GB" sz="1997" dirty="0">
                <a:latin typeface="Times New Roman" panose="02020603050405020304" pitchFamily="18" charset="0"/>
                <a:cs typeface="Times New Roman" panose="02020603050405020304" pitchFamily="18" charset="0"/>
              </a:rPr>
              <a:t>(</a:t>
            </a:r>
            <a:r>
              <a:rPr lang="en-GB" sz="1997" b="1" i="1" dirty="0" err="1">
                <a:latin typeface="Times New Roman" panose="02020603050405020304" pitchFamily="18" charset="0"/>
                <a:cs typeface="Times New Roman" panose="02020603050405020304" pitchFamily="18" charset="0"/>
              </a:rPr>
              <a:t>σ</a:t>
            </a:r>
            <a:r>
              <a:rPr lang="en-GB" sz="1997" b="1" i="1" baseline="-25000" dirty="0" err="1">
                <a:latin typeface="Times New Roman" panose="02020603050405020304" pitchFamily="18" charset="0"/>
                <a:cs typeface="Times New Roman" panose="02020603050405020304" pitchFamily="18" charset="0"/>
              </a:rPr>
              <a:t>δ</a:t>
            </a:r>
            <a:r>
              <a:rPr lang="en-GB" sz="1997" b="1" i="1" dirty="0">
                <a:latin typeface="Times New Roman" panose="02020603050405020304" pitchFamily="18" charset="0"/>
                <a:cs typeface="Times New Roman" panose="02020603050405020304" pitchFamily="18" charset="0"/>
              </a:rPr>
              <a:t>=</a:t>
            </a:r>
            <a:r>
              <a:rPr lang="en-GB" sz="1997" b="1" i="1" dirty="0" err="1">
                <a:latin typeface="Times New Roman" panose="02020603050405020304" pitchFamily="18" charset="0"/>
                <a:cs typeface="Times New Roman" panose="02020603050405020304" pitchFamily="18" charset="0"/>
              </a:rPr>
              <a:t>σ</a:t>
            </a:r>
            <a:r>
              <a:rPr lang="en-GB" sz="1997" b="1" i="1" baseline="-25000" dirty="0" err="1">
                <a:latin typeface="Times New Roman" panose="02020603050405020304" pitchFamily="18" charset="0"/>
                <a:cs typeface="Times New Roman" panose="02020603050405020304" pitchFamily="18" charset="0"/>
              </a:rPr>
              <a:t>δ,SR</a:t>
            </a:r>
            <a:r>
              <a:rPr lang="en-GB" sz="1997" dirty="0">
                <a:latin typeface="Times New Roman" panose="02020603050405020304" pitchFamily="18" charset="0"/>
                <a:cs typeface="Times New Roman" panose="02020603050405020304" pitchFamily="18" charset="0"/>
              </a:rPr>
              <a:t>). </a:t>
            </a:r>
            <a:r>
              <a:rPr lang="en-GB" sz="1797" dirty="0"/>
              <a:t>Alternatively in </a:t>
            </a:r>
            <a:r>
              <a:rPr lang="en-GB" sz="1797" b="1" dirty="0"/>
              <a:t>high-energy </a:t>
            </a:r>
            <a:r>
              <a:rPr lang="en-GB" sz="1797" b="1" dirty="0" err="1"/>
              <a:t>e</a:t>
            </a:r>
            <a:r>
              <a:rPr lang="en-GB" sz="1797" b="1" baseline="30000" dirty="0" err="1"/>
              <a:t>+</a:t>
            </a:r>
            <a:r>
              <a:rPr lang="en-GB" sz="1797" b="1" dirty="0" err="1"/>
              <a:t>e</a:t>
            </a:r>
            <a:r>
              <a:rPr lang="en-GB" sz="1797" b="1" baseline="30000" dirty="0"/>
              <a:t>-</a:t>
            </a:r>
            <a:r>
              <a:rPr lang="en-GB" sz="1797" dirty="0"/>
              <a:t>, we have to take into account also the </a:t>
            </a:r>
            <a:r>
              <a:rPr lang="en-GB" sz="1797" b="1" dirty="0"/>
              <a:t>SR</a:t>
            </a:r>
            <a:r>
              <a:rPr lang="en-GB" sz="1797" dirty="0"/>
              <a:t> created by the strong opposing EM field during collision or </a:t>
            </a:r>
            <a:r>
              <a:rPr lang="en-GB" altLang="fr-FR" sz="1797" dirty="0">
                <a:solidFill>
                  <a:srgbClr val="002060"/>
                </a:solidFill>
              </a:rPr>
              <a:t>“</a:t>
            </a:r>
            <a:r>
              <a:rPr lang="en-GB" altLang="fr-FR" sz="1797" b="1" dirty="0" err="1">
                <a:solidFill>
                  <a:srgbClr val="002060"/>
                </a:solidFill>
              </a:rPr>
              <a:t>beamstrahlung</a:t>
            </a:r>
            <a:r>
              <a:rPr lang="en-GB" altLang="fr-FR" sz="1797" dirty="0">
                <a:solidFill>
                  <a:srgbClr val="002060"/>
                </a:solidFill>
              </a:rPr>
              <a:t>”(</a:t>
            </a:r>
            <a:r>
              <a:rPr lang="en-GB" altLang="fr-FR" sz="1797" b="1" dirty="0">
                <a:solidFill>
                  <a:srgbClr val="002060"/>
                </a:solidFill>
              </a:rPr>
              <a:t>BS)</a:t>
            </a:r>
            <a:r>
              <a:rPr lang="en-GB" altLang="fr-FR" sz="1797" dirty="0">
                <a:solidFill>
                  <a:srgbClr val="002060"/>
                </a:solidFill>
              </a:rPr>
              <a:t> (</a:t>
            </a:r>
            <a:r>
              <a:rPr lang="en-GB" altLang="fr-FR" sz="1997" dirty="0">
                <a:solidFill>
                  <a:srgbClr val="002060"/>
                </a:solidFill>
                <a:latin typeface="Times New Roman" panose="02020603050405020304" pitchFamily="18" charset="0"/>
                <a:cs typeface="Times New Roman" panose="02020603050405020304" pitchFamily="18" charset="0"/>
              </a:rPr>
              <a:t>N</a:t>
            </a:r>
            <a:r>
              <a:rPr lang="en-GB" altLang="fr-FR" sz="1997" dirty="0">
                <a:solidFill>
                  <a:srgbClr val="002060"/>
                </a:solidFill>
                <a:latin typeface="Symbol" pitchFamily="2" charset="2"/>
                <a:cs typeface="Times New Roman" panose="02020603050405020304" pitchFamily="18" charset="0"/>
              </a:rPr>
              <a:t>g</a:t>
            </a:r>
            <a:r>
              <a:rPr lang="en-GB" altLang="fr-FR" sz="1997" dirty="0">
                <a:solidFill>
                  <a:srgbClr val="002060"/>
                </a:solidFill>
                <a:latin typeface="Times New Roman" panose="02020603050405020304" pitchFamily="18" charset="0"/>
                <a:cs typeface="Times New Roman" panose="02020603050405020304" pitchFamily="18" charset="0"/>
              </a:rPr>
              <a:t> ∝ 1/ </a:t>
            </a:r>
            <a:r>
              <a:rPr lang="el-GR" altLang="fr-FR" sz="1997" dirty="0">
                <a:solidFill>
                  <a:srgbClr val="002060"/>
                </a:solidFill>
                <a:latin typeface="Times New Roman" panose="02020603050405020304" pitchFamily="18" charset="0"/>
                <a:cs typeface="Times New Roman" panose="02020603050405020304" pitchFamily="18" charset="0"/>
              </a:rPr>
              <a:t>σ</a:t>
            </a:r>
            <a:r>
              <a:rPr lang="en-GB" altLang="fr-FR" sz="1997" baseline="-25000" dirty="0">
                <a:solidFill>
                  <a:srgbClr val="002060"/>
                </a:solidFill>
                <a:latin typeface="Times New Roman" panose="02020603050405020304" pitchFamily="18" charset="0"/>
                <a:cs typeface="Times New Roman" panose="02020603050405020304" pitchFamily="18" charset="0"/>
              </a:rPr>
              <a:t>z</a:t>
            </a:r>
            <a:r>
              <a:rPr lang="en-GB" altLang="fr-FR" sz="1997" dirty="0">
                <a:solidFill>
                  <a:srgbClr val="002060"/>
                </a:solidFill>
                <a:latin typeface="Times New Roman" panose="02020603050405020304" pitchFamily="18" charset="0"/>
                <a:cs typeface="Times New Roman" panose="02020603050405020304" pitchFamily="18" charset="0"/>
              </a:rPr>
              <a:t> (</a:t>
            </a:r>
            <a:r>
              <a:rPr lang="el-GR" altLang="fr-FR" sz="1997" dirty="0">
                <a:solidFill>
                  <a:srgbClr val="002060"/>
                </a:solidFill>
                <a:latin typeface="Times New Roman" panose="02020603050405020304" pitchFamily="18" charset="0"/>
                <a:cs typeface="Times New Roman" panose="02020603050405020304" pitchFamily="18" charset="0"/>
              </a:rPr>
              <a:t>σ</a:t>
            </a:r>
            <a:r>
              <a:rPr lang="el-GR" altLang="fr-FR" sz="1997" baseline="30000" dirty="0">
                <a:solidFill>
                  <a:srgbClr val="002060"/>
                </a:solidFill>
                <a:latin typeface="Times New Roman" panose="02020603050405020304" pitchFamily="18" charset="0"/>
                <a:cs typeface="Times New Roman" panose="02020603050405020304" pitchFamily="18" charset="0"/>
              </a:rPr>
              <a:t>*</a:t>
            </a:r>
            <a:r>
              <a:rPr lang="en-GB" altLang="fr-FR" sz="1997" baseline="-25000" dirty="0">
                <a:solidFill>
                  <a:srgbClr val="002060"/>
                </a:solidFill>
                <a:latin typeface="Times New Roman" panose="02020603050405020304" pitchFamily="18" charset="0"/>
                <a:cs typeface="Times New Roman" panose="02020603050405020304" pitchFamily="18" charset="0"/>
              </a:rPr>
              <a:t>x</a:t>
            </a:r>
            <a:r>
              <a:rPr lang="en-GB" altLang="fr-FR" sz="1997" dirty="0">
                <a:solidFill>
                  <a:srgbClr val="002060"/>
                </a:solidFill>
                <a:latin typeface="Times New Roman" panose="02020603050405020304" pitchFamily="18" charset="0"/>
                <a:cs typeface="Times New Roman" panose="02020603050405020304" pitchFamily="18" charset="0"/>
              </a:rPr>
              <a:t>+ </a:t>
            </a:r>
            <a:r>
              <a:rPr lang="el-GR" altLang="fr-FR" sz="1997" dirty="0">
                <a:solidFill>
                  <a:srgbClr val="002060"/>
                </a:solidFill>
                <a:latin typeface="Times New Roman" panose="02020603050405020304" pitchFamily="18" charset="0"/>
                <a:cs typeface="Times New Roman" panose="02020603050405020304" pitchFamily="18" charset="0"/>
              </a:rPr>
              <a:t>σ</a:t>
            </a:r>
            <a:r>
              <a:rPr lang="el-GR" altLang="fr-FR" sz="1997" baseline="30000" dirty="0">
                <a:solidFill>
                  <a:srgbClr val="002060"/>
                </a:solidFill>
                <a:latin typeface="Times New Roman" panose="02020603050405020304" pitchFamily="18" charset="0"/>
                <a:cs typeface="Times New Roman" panose="02020603050405020304" pitchFamily="18" charset="0"/>
              </a:rPr>
              <a:t>*</a:t>
            </a:r>
            <a:r>
              <a:rPr lang="en-GB" altLang="fr-FR" sz="1997" baseline="-25000" dirty="0">
                <a:solidFill>
                  <a:srgbClr val="002060"/>
                </a:solidFill>
                <a:latin typeface="Times New Roman" panose="02020603050405020304" pitchFamily="18" charset="0"/>
                <a:cs typeface="Times New Roman" panose="02020603050405020304" pitchFamily="18" charset="0"/>
              </a:rPr>
              <a:t>y</a:t>
            </a:r>
            <a:r>
              <a:rPr lang="en-GB" altLang="fr-FR" sz="1997" dirty="0">
                <a:solidFill>
                  <a:srgbClr val="002060"/>
                </a:solidFill>
                <a:latin typeface="Times New Roman" panose="02020603050405020304" pitchFamily="18" charset="0"/>
                <a:cs typeface="Times New Roman" panose="02020603050405020304" pitchFamily="18" charset="0"/>
              </a:rPr>
              <a:t>), </a:t>
            </a:r>
            <a:r>
              <a:rPr lang="en-GB" altLang="fr-FR" sz="1797" dirty="0">
                <a:solidFill>
                  <a:srgbClr val="002060"/>
                </a:solidFill>
              </a:rPr>
              <a:t>with </a:t>
            </a:r>
            <a:r>
              <a:rPr lang="el-GR" altLang="fr-FR" sz="1997" dirty="0">
                <a:solidFill>
                  <a:srgbClr val="002060"/>
                </a:solidFill>
                <a:latin typeface="Times New Roman" panose="02020603050405020304" pitchFamily="18" charset="0"/>
                <a:cs typeface="Times New Roman" panose="02020603050405020304" pitchFamily="18" charset="0"/>
              </a:rPr>
              <a:t>σ</a:t>
            </a:r>
            <a:r>
              <a:rPr lang="en-GB" altLang="fr-FR" sz="1997" baseline="-25000" dirty="0">
                <a:solidFill>
                  <a:srgbClr val="002060"/>
                </a:solidFill>
                <a:latin typeface="Times New Roman" panose="02020603050405020304" pitchFamily="18" charset="0"/>
                <a:cs typeface="Times New Roman" panose="02020603050405020304" pitchFamily="18" charset="0"/>
              </a:rPr>
              <a:t>z</a:t>
            </a:r>
            <a:r>
              <a:rPr lang="en-GB" altLang="fr-FR" sz="1797" dirty="0">
                <a:solidFill>
                  <a:srgbClr val="002060"/>
                </a:solidFill>
              </a:rPr>
              <a:t> the bunch length).  </a:t>
            </a:r>
            <a:endParaRPr lang="en-US" sz="1797" dirty="0"/>
          </a:p>
        </p:txBody>
      </p:sp>
      <p:sp>
        <p:nvSpPr>
          <p:cNvPr id="6" name="Slide Number Placeholder 5">
            <a:extLst>
              <a:ext uri="{FF2B5EF4-FFF2-40B4-BE49-F238E27FC236}">
                <a16:creationId xmlns:a16="http://schemas.microsoft.com/office/drawing/2014/main" id="{6B60D742-5901-054A-A532-AE17E60093AB}"/>
              </a:ext>
            </a:extLst>
          </p:cNvPr>
          <p:cNvSpPr>
            <a:spLocks noGrp="1"/>
          </p:cNvSpPr>
          <p:nvPr>
            <p:ph type="sldNum" sz="quarter" idx="12"/>
          </p:nvPr>
        </p:nvSpPr>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7</a:t>
            </a:fld>
            <a:endParaRPr lang="fr-FR" dirty="0">
              <a:solidFill>
                <a:prstClr val="white"/>
              </a:solidFill>
              <a:latin typeface="Times New Roman" panose="02020603050405020304" pitchFamily="18" charset="0"/>
              <a:cs typeface="Times New Roman" panose="02020603050405020304" pitchFamily="18" charset="0"/>
            </a:endParaRPr>
          </a:p>
        </p:txBody>
      </p:sp>
      <p:sp>
        <p:nvSpPr>
          <p:cNvPr id="4" name="Rectangle 4">
            <a:extLst>
              <a:ext uri="{FF2B5EF4-FFF2-40B4-BE49-F238E27FC236}">
                <a16:creationId xmlns:a16="http://schemas.microsoft.com/office/drawing/2014/main" id="{697636B0-E075-C608-6816-FF870B66A535}"/>
              </a:ext>
            </a:extLst>
          </p:cNvPr>
          <p:cNvSpPr>
            <a:spLocks noChangeArrowheads="1"/>
          </p:cNvSpPr>
          <p:nvPr/>
        </p:nvSpPr>
        <p:spPr bwMode="auto">
          <a:xfrm>
            <a:off x="5811930" y="1896336"/>
            <a:ext cx="4361525" cy="4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844" tIns="46719" rIns="89844" bIns="46719"/>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45561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marL="0" lvl="1" indent="0" algn="ctr" eaLnBrk="1" hangingPunct="1"/>
            <a:r>
              <a:rPr lang="en-US" altLang="fr-FR" sz="1997" b="1" dirty="0" err="1">
                <a:solidFill>
                  <a:srgbClr val="C00000"/>
                </a:solidFill>
              </a:rPr>
              <a:t>Monochromatization</a:t>
            </a:r>
            <a:r>
              <a:rPr lang="en-US" altLang="fr-FR" sz="1997" b="1" dirty="0">
                <a:solidFill>
                  <a:srgbClr val="C00000"/>
                </a:solidFill>
              </a:rPr>
              <a:t> BS</a:t>
            </a:r>
            <a:r>
              <a:rPr lang="en-US" altLang="fr-FR" sz="1996" dirty="0">
                <a:solidFill>
                  <a:srgbClr val="000000"/>
                </a:solidFill>
              </a:rPr>
              <a:t>      </a:t>
            </a:r>
            <a:endParaRPr lang="en-US" altLang="fr-FR" sz="1796" dirty="0">
              <a:solidFill>
                <a:srgbClr val="262699"/>
              </a:solidFill>
            </a:endParaRPr>
          </a:p>
        </p:txBody>
      </p:sp>
      <p:sp>
        <p:nvSpPr>
          <p:cNvPr id="5" name="CuadroTexto 21">
            <a:extLst>
              <a:ext uri="{FF2B5EF4-FFF2-40B4-BE49-F238E27FC236}">
                <a16:creationId xmlns:a16="http://schemas.microsoft.com/office/drawing/2014/main" id="{277A7949-4E32-EA65-2798-EEC3CE4BE750}"/>
              </a:ext>
            </a:extLst>
          </p:cNvPr>
          <p:cNvSpPr txBox="1">
            <a:spLocks noChangeArrowheads="1"/>
          </p:cNvSpPr>
          <p:nvPr/>
        </p:nvSpPr>
        <p:spPr bwMode="auto">
          <a:xfrm>
            <a:off x="1313406" y="1881245"/>
            <a:ext cx="2300393" cy="39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fr-FR" sz="1997" b="1" dirty="0">
                <a:solidFill>
                  <a:srgbClr val="C00000"/>
                </a:solidFill>
              </a:rPr>
              <a:t>Standard BS</a:t>
            </a:r>
            <a:r>
              <a:rPr lang="en-GB" altLang="fr-FR" sz="1996" dirty="0"/>
              <a:t> </a:t>
            </a:r>
            <a:endParaRPr lang="en-GB" altLang="fr-FR" sz="1796" dirty="0">
              <a:solidFill>
                <a:srgbClr val="262699"/>
              </a:solidFill>
            </a:endParaRPr>
          </a:p>
        </p:txBody>
      </p:sp>
      <p:cxnSp>
        <p:nvCxnSpPr>
          <p:cNvPr id="10" name="Straight Connector 9">
            <a:extLst>
              <a:ext uri="{FF2B5EF4-FFF2-40B4-BE49-F238E27FC236}">
                <a16:creationId xmlns:a16="http://schemas.microsoft.com/office/drawing/2014/main" id="{5EDFCC43-B4D3-8D09-5320-568FE7D8B15A}"/>
              </a:ext>
            </a:extLst>
          </p:cNvPr>
          <p:cNvCxnSpPr>
            <a:cxnSpLocks/>
          </p:cNvCxnSpPr>
          <p:nvPr/>
        </p:nvCxnSpPr>
        <p:spPr>
          <a:xfrm flipH="1">
            <a:off x="5742473" y="2218508"/>
            <a:ext cx="6478" cy="4175679"/>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9848ED8-1AEB-6AED-3A81-E5B2779AC5EC}"/>
              </a:ext>
            </a:extLst>
          </p:cNvPr>
          <p:cNvSpPr/>
          <p:nvPr/>
        </p:nvSpPr>
        <p:spPr>
          <a:xfrm>
            <a:off x="3412288" y="1921952"/>
            <a:ext cx="904101" cy="369204"/>
          </a:xfrm>
          <a:prstGeom prst="rect">
            <a:avLst/>
          </a:prstGeom>
          <a:solidFill>
            <a:schemeClr val="bg1"/>
          </a:solidFill>
          <a:ln w="25400">
            <a:solidFill>
              <a:srgbClr val="C00000"/>
            </a:solidFill>
          </a:ln>
        </p:spPr>
        <p:txBody>
          <a:bodyPr wrap="square">
            <a:spAutoFit/>
          </a:bodyPr>
          <a:lstStyle/>
          <a:p>
            <a:r>
              <a:rPr lang="en-GB" altLang="fr-FR" sz="1799" dirty="0">
                <a:solidFill>
                  <a:schemeClr val="accent6"/>
                </a:solidFill>
              </a:rPr>
              <a:t>D*</a:t>
            </a:r>
            <a:r>
              <a:rPr lang="en-GB" altLang="fr-FR" sz="1799" baseline="-25000" dirty="0" err="1">
                <a:solidFill>
                  <a:schemeClr val="accent6"/>
                </a:solidFill>
              </a:rPr>
              <a:t>x,y</a:t>
            </a:r>
            <a:r>
              <a:rPr lang="en-GB" altLang="fr-FR" sz="1799" dirty="0">
                <a:solidFill>
                  <a:schemeClr val="accent6"/>
                </a:solidFill>
              </a:rPr>
              <a:t>=0</a:t>
            </a:r>
            <a:endParaRPr lang="en-US" sz="1799" dirty="0">
              <a:solidFill>
                <a:schemeClr val="accent6"/>
              </a:solidFill>
            </a:endParaRPr>
          </a:p>
        </p:txBody>
      </p:sp>
      <p:sp>
        <p:nvSpPr>
          <p:cNvPr id="14" name="Rectangle 13">
            <a:extLst>
              <a:ext uri="{FF2B5EF4-FFF2-40B4-BE49-F238E27FC236}">
                <a16:creationId xmlns:a16="http://schemas.microsoft.com/office/drawing/2014/main" id="{F0AD708A-08E9-6E59-9219-B7948DD2B3FB}"/>
              </a:ext>
            </a:extLst>
          </p:cNvPr>
          <p:cNvSpPr/>
          <p:nvPr/>
        </p:nvSpPr>
        <p:spPr>
          <a:xfrm>
            <a:off x="9619274" y="1894847"/>
            <a:ext cx="1884737" cy="583963"/>
          </a:xfrm>
          <a:prstGeom prst="rect">
            <a:avLst/>
          </a:prstGeom>
          <a:solidFill>
            <a:schemeClr val="bg1"/>
          </a:solidFill>
          <a:ln w="25400">
            <a:solidFill>
              <a:srgbClr val="C00000"/>
            </a:solidFill>
          </a:ln>
        </p:spPr>
        <p:txBody>
          <a:bodyPr wrap="square">
            <a:spAutoFit/>
          </a:bodyPr>
          <a:lstStyle/>
          <a:p>
            <a:pPr algn="just" eaLnBrk="1" hangingPunct="1"/>
            <a:r>
              <a:rPr lang="en-GB" altLang="fr-FR" sz="1598" dirty="0">
                <a:solidFill>
                  <a:schemeClr val="accent6"/>
                </a:solidFill>
              </a:rPr>
              <a:t>D*</a:t>
            </a:r>
            <a:r>
              <a:rPr lang="en-GB" altLang="fr-FR" sz="1598" baseline="-25000" dirty="0">
                <a:solidFill>
                  <a:schemeClr val="accent6"/>
                </a:solidFill>
              </a:rPr>
              <a:t>x+ </a:t>
            </a:r>
            <a:r>
              <a:rPr lang="en-GB" altLang="fr-FR" sz="1598" dirty="0">
                <a:solidFill>
                  <a:schemeClr val="accent6"/>
                </a:solidFill>
              </a:rPr>
              <a:t>= - D*</a:t>
            </a:r>
            <a:r>
              <a:rPr lang="en-GB" altLang="fr-FR" sz="1598" baseline="-25000" dirty="0">
                <a:solidFill>
                  <a:schemeClr val="accent6"/>
                </a:solidFill>
              </a:rPr>
              <a:t>x-</a:t>
            </a:r>
            <a:r>
              <a:rPr lang="en-GB" altLang="fr-FR" sz="1598" dirty="0">
                <a:solidFill>
                  <a:schemeClr val="accent6"/>
                </a:solidFill>
              </a:rPr>
              <a:t>= D*</a:t>
            </a:r>
            <a:r>
              <a:rPr lang="en-GB" altLang="fr-FR" sz="1598" baseline="-25000" dirty="0">
                <a:solidFill>
                  <a:schemeClr val="accent6"/>
                </a:solidFill>
              </a:rPr>
              <a:t>x </a:t>
            </a:r>
          </a:p>
          <a:p>
            <a:pPr algn="just" eaLnBrk="1" hangingPunct="1"/>
            <a:r>
              <a:rPr lang="en-GB" altLang="fr-FR" sz="1598" dirty="0">
                <a:solidFill>
                  <a:schemeClr val="accent6"/>
                </a:solidFill>
              </a:rPr>
              <a:t>D*</a:t>
            </a:r>
            <a:r>
              <a:rPr lang="en-GB" altLang="fr-FR" sz="1598" baseline="-25000" dirty="0">
                <a:solidFill>
                  <a:schemeClr val="accent6"/>
                </a:solidFill>
              </a:rPr>
              <a:t>y+ </a:t>
            </a:r>
            <a:r>
              <a:rPr lang="en-GB" altLang="fr-FR" sz="1598" dirty="0">
                <a:solidFill>
                  <a:schemeClr val="accent6"/>
                </a:solidFill>
              </a:rPr>
              <a:t>= - D*</a:t>
            </a:r>
            <a:r>
              <a:rPr lang="en-GB" altLang="fr-FR" sz="1598" baseline="-25000" dirty="0">
                <a:solidFill>
                  <a:schemeClr val="accent6"/>
                </a:solidFill>
              </a:rPr>
              <a:t>y-</a:t>
            </a:r>
            <a:r>
              <a:rPr lang="en-GB" altLang="fr-FR" sz="1598" dirty="0">
                <a:solidFill>
                  <a:schemeClr val="accent6"/>
                </a:solidFill>
              </a:rPr>
              <a:t>= D*</a:t>
            </a:r>
            <a:r>
              <a:rPr lang="en-GB" altLang="fr-FR" sz="1598" baseline="-25000" dirty="0">
                <a:solidFill>
                  <a:schemeClr val="accent6"/>
                </a:solidFill>
              </a:rPr>
              <a:t>y</a:t>
            </a:r>
            <a:endParaRPr lang="en-GB" altLang="fr-FR" sz="1598" dirty="0">
              <a:solidFill>
                <a:schemeClr val="accent6"/>
              </a:solidFill>
            </a:endParaRPr>
          </a:p>
        </p:txBody>
      </p:sp>
      <mc:AlternateContent xmlns:mc="http://schemas.openxmlformats.org/markup-compatibility/2006" xmlns:a14="http://schemas.microsoft.com/office/drawing/2010/main">
        <mc:Choice Requires="a14">
          <p:sp>
            <p:nvSpPr>
              <p:cNvPr id="17" name="文本框 32">
                <a:extLst>
                  <a:ext uri="{FF2B5EF4-FFF2-40B4-BE49-F238E27FC236}">
                    <a16:creationId xmlns:a16="http://schemas.microsoft.com/office/drawing/2014/main" id="{FB8082DC-A857-8088-123E-1D0421C4FFE2}"/>
                  </a:ext>
                </a:extLst>
              </p:cNvPr>
              <p:cNvSpPr txBox="1"/>
              <p:nvPr/>
            </p:nvSpPr>
            <p:spPr>
              <a:xfrm>
                <a:off x="-218281" y="2329811"/>
                <a:ext cx="4615511" cy="116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rad>
                        <m:radPr>
                          <m:degHide m:val="on"/>
                          <m:ctrlPr>
                            <a:rPr lang="zh-CN" altLang="en-US" sz="1797" i="1">
                              <a:solidFill>
                                <a:srgbClr val="836967"/>
                              </a:solidFill>
                              <a:latin typeface="Cambria Math" panose="02040503050406030204" pitchFamily="18" charset="0"/>
                            </a:rPr>
                          </m:ctrlPr>
                        </m:radPr>
                        <m:deg/>
                        <m:e>
                          <m:f>
                            <m:fPr>
                              <m:ctrlPr>
                                <a:rPr lang="zh-CN" altLang="en-US" sz="1797" i="1">
                                  <a:solidFill>
                                    <a:srgbClr val="836967"/>
                                  </a:solidFill>
                                  <a:latin typeface="Cambria Math" panose="02040503050406030204" pitchFamily="18" charset="0"/>
                                </a:rPr>
                              </m:ctrlPr>
                            </m:fPr>
                            <m:num>
                              <m:r>
                                <a:rPr lang="zh-CN" altLang="en-US" sz="1797">
                                  <a:latin typeface="Cambria Math" panose="02040503050406030204" pitchFamily="18" charset="0"/>
                                </a:rPr>
                                <m:t>1</m:t>
                              </m:r>
                            </m:num>
                            <m:den>
                              <m:r>
                                <a:rPr lang="zh-CN" altLang="en-US" sz="1797">
                                  <a:latin typeface="Cambria Math" panose="02040503050406030204" pitchFamily="18" charset="0"/>
                                </a:rPr>
                                <m:t>2</m:t>
                              </m:r>
                            </m:den>
                          </m:f>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r>
                            <a:rPr lang="zh-CN" altLang="en-US" sz="1797">
                              <a:latin typeface="Cambria Math" panose="02040503050406030204" pitchFamily="18" charset="0"/>
                            </a:rPr>
                            <m:t>+</m:t>
                          </m:r>
                          <m:rad>
                            <m:radPr>
                              <m:degHide m:val="on"/>
                              <m:ctrlPr>
                                <a:rPr lang="zh-CN" altLang="en-US" sz="1797" i="1">
                                  <a:solidFill>
                                    <a:srgbClr val="836967"/>
                                  </a:solidFill>
                                  <a:latin typeface="Cambria Math" panose="02040503050406030204" pitchFamily="18" charset="0"/>
                                </a:rPr>
                              </m:ctrlPr>
                            </m:radPr>
                            <m:deg/>
                            <m:e>
                              <m:f>
                                <m:fPr>
                                  <m:ctrlPr>
                                    <a:rPr lang="zh-CN" altLang="en-US" sz="1797" i="1">
                                      <a:solidFill>
                                        <a:srgbClr val="836967"/>
                                      </a:solidFill>
                                      <a:latin typeface="Cambria Math" panose="02040503050406030204" pitchFamily="18" charset="0"/>
                                    </a:rPr>
                                  </m:ctrlPr>
                                </m:fPr>
                                <m:num>
                                  <m:r>
                                    <a:rPr lang="zh-CN" altLang="en-US" sz="1797">
                                      <a:latin typeface="Cambria Math" panose="02040503050406030204" pitchFamily="18" charset="0"/>
                                    </a:rPr>
                                    <m:t>1</m:t>
                                  </m:r>
                                </m:num>
                                <m:den>
                                  <m:r>
                                    <a:rPr lang="zh-CN" altLang="en-US" sz="1797">
                                      <a:latin typeface="Cambria Math" panose="02040503050406030204" pitchFamily="18" charset="0"/>
                                    </a:rPr>
                                    <m:t>4</m:t>
                                  </m:r>
                                </m:den>
                              </m:f>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4</m:t>
                                  </m:r>
                                </m:sup>
                              </m:sSubSup>
                              <m:r>
                                <a:rPr lang="zh-CN" altLang="en-US" sz="1797">
                                  <a:latin typeface="Cambria Math" panose="02040503050406030204" pitchFamily="18" charset="0"/>
                                </a:rPr>
                                <m:t>+</m:t>
                              </m:r>
                              <m:r>
                                <a:rPr lang="zh-CN" altLang="en-US" sz="1797" i="1">
                                  <a:latin typeface="Cambria Math" panose="02040503050406030204" pitchFamily="18" charset="0"/>
                                </a:rPr>
                                <m:t>𝐴</m:t>
                              </m:r>
                              <m:f>
                                <m:fPr>
                                  <m:ctrlPr>
                                    <a:rPr lang="zh-CN" altLang="en-US" sz="1797" i="1">
                                      <a:solidFill>
                                        <a:srgbClr val="836967"/>
                                      </a:solidFill>
                                      <a:latin typeface="Cambria Math" panose="02040503050406030204" pitchFamily="18" charset="0"/>
                                    </a:rPr>
                                  </m:ctrlPr>
                                </m:fPr>
                                <m:num>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num>
                                <m:den>
                                  <m:sSubSup>
                                    <m:sSubSupPr>
                                      <m:ctrlPr>
                                        <a:rPr lang="zh-CN" altLang="en-US" sz="1797" i="1">
                                          <a:solidFill>
                                            <a:srgbClr val="836967"/>
                                          </a:solidFill>
                                          <a:latin typeface="Cambria Math" panose="02040503050406030204" pitchFamily="18" charset="0"/>
                                        </a:rPr>
                                      </m:ctrlPr>
                                    </m:sSubSup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  </m:t>
                                      </m:r>
                                      <m:r>
                                        <a:rPr lang="zh-CN" altLang="en-US" sz="1797" i="1">
                                          <a:latin typeface="Cambria Math" panose="02040503050406030204" pitchFamily="18" charset="0"/>
                                        </a:rPr>
                                        <m:t>𝑆𝑅</m:t>
                                      </m:r>
                                    </m:sub>
                                    <m:sup>
                                      <m:r>
                                        <a:rPr lang="zh-CN" altLang="en-US" sz="1797">
                                          <a:latin typeface="Cambria Math" panose="02040503050406030204" pitchFamily="18" charset="0"/>
                                        </a:rPr>
                                        <m:t>2</m:t>
                                      </m:r>
                                    </m:sup>
                                  </m:sSubSup>
                                </m:den>
                              </m:f>
                            </m:e>
                          </m:rad>
                        </m:e>
                      </m:rad>
                    </m:oMath>
                  </m:oMathPara>
                </a14:m>
                <a:endParaRPr lang="zh-CN" altLang="en-US" sz="1797" dirty="0"/>
              </a:p>
            </p:txBody>
          </p:sp>
        </mc:Choice>
        <mc:Fallback xmlns="">
          <p:sp>
            <p:nvSpPr>
              <p:cNvPr id="17" name="文本框 32">
                <a:extLst>
                  <a:ext uri="{FF2B5EF4-FFF2-40B4-BE49-F238E27FC236}">
                    <a16:creationId xmlns:a16="http://schemas.microsoft.com/office/drawing/2014/main" id="{FB8082DC-A857-8088-123E-1D0421C4FFE2}"/>
                  </a:ext>
                </a:extLst>
              </p:cNvPr>
              <p:cNvSpPr txBox="1">
                <a:spLocks noRot="1" noChangeAspect="1" noMove="1" noResize="1" noEditPoints="1" noAdjustHandles="1" noChangeArrowheads="1" noChangeShapeType="1" noTextEdit="1"/>
              </p:cNvSpPr>
              <p:nvPr/>
            </p:nvSpPr>
            <p:spPr>
              <a:xfrm>
                <a:off x="-218281" y="2329811"/>
                <a:ext cx="4615511" cy="11683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本框 34">
                <a:extLst>
                  <a:ext uri="{FF2B5EF4-FFF2-40B4-BE49-F238E27FC236}">
                    <a16:creationId xmlns:a16="http://schemas.microsoft.com/office/drawing/2014/main" id="{769CF94F-046C-7850-88BD-A91D8B1642FD}"/>
                  </a:ext>
                </a:extLst>
              </p:cNvPr>
              <p:cNvSpPr txBox="1"/>
              <p:nvPr/>
            </p:nvSpPr>
            <p:spPr>
              <a:xfrm>
                <a:off x="1663757" y="3309393"/>
                <a:ext cx="3335493" cy="6406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398" i="1">
                          <a:solidFill>
                            <a:schemeClr val="tx2">
                              <a:lumMod val="90000"/>
                              <a:lumOff val="10000"/>
                            </a:schemeClr>
                          </a:solidFill>
                          <a:latin typeface="Cambria Math" panose="02040503050406030204" pitchFamily="18" charset="0"/>
                        </a:rPr>
                        <m:t> </m:t>
                      </m:r>
                      <m:r>
                        <a:rPr lang="zh-CN" altLang="en-US" sz="1398" i="1">
                          <a:solidFill>
                            <a:schemeClr val="tx2">
                              <a:lumMod val="90000"/>
                              <a:lumOff val="10000"/>
                            </a:schemeClr>
                          </a:solidFill>
                          <a:latin typeface="Cambria Math" panose="02040503050406030204" pitchFamily="18" charset="0"/>
                        </a:rPr>
                        <m:t>𝐴</m:t>
                      </m:r>
                      <m:r>
                        <a:rPr lang="zh-CN" altLang="en-US" sz="1398">
                          <a:solidFill>
                            <a:schemeClr val="tx2">
                              <a:lumMod val="90000"/>
                              <a:lumOff val="10000"/>
                            </a:schemeClr>
                          </a:solidFill>
                          <a:latin typeface="Cambria Math" panose="02040503050406030204" pitchFamily="18" charset="0"/>
                        </a:rPr>
                        <m:t>=</m:t>
                      </m:r>
                      <m:f>
                        <m:fPr>
                          <m:ctrlPr>
                            <a:rPr lang="zh-CN" altLang="en-US" sz="1398" i="1">
                              <a:solidFill>
                                <a:schemeClr val="tx2">
                                  <a:lumMod val="90000"/>
                                  <a:lumOff val="10000"/>
                                </a:schemeClr>
                              </a:solidFill>
                              <a:latin typeface="Cambria Math" panose="02040503050406030204" pitchFamily="18" charset="0"/>
                            </a:rPr>
                          </m:ctrlPr>
                        </m:fPr>
                        <m:num>
                          <m:r>
                            <a:rPr lang="zh-CN" altLang="en-US" sz="1398">
                              <a:solidFill>
                                <a:schemeClr val="tx2">
                                  <a:lumMod val="90000"/>
                                  <a:lumOff val="10000"/>
                                </a:schemeClr>
                              </a:solidFill>
                              <a:latin typeface="Cambria Math" panose="02040503050406030204" pitchFamily="18" charset="0"/>
                            </a:rPr>
                            <m:t>275</m:t>
                          </m:r>
                        </m:num>
                        <m:den>
                          <m:r>
                            <a:rPr lang="zh-CN" altLang="en-US" sz="1398">
                              <a:solidFill>
                                <a:schemeClr val="tx2">
                                  <a:lumMod val="90000"/>
                                  <a:lumOff val="10000"/>
                                </a:schemeClr>
                              </a:solidFill>
                              <a:latin typeface="Cambria Math" panose="02040503050406030204" pitchFamily="18" charset="0"/>
                            </a:rPr>
                            <m:t>36</m:t>
                          </m:r>
                          <m:r>
                            <a:rPr lang="en-US" altLang="zh-CN" sz="1398">
                              <a:solidFill>
                                <a:schemeClr val="tx2">
                                  <a:lumMod val="90000"/>
                                  <a:lumOff val="10000"/>
                                </a:schemeClr>
                              </a:solidFill>
                              <a:latin typeface="Cambria Math" panose="02040503050406030204" pitchFamily="18" charset="0"/>
                            </a:rPr>
                            <m:t> </m:t>
                          </m:r>
                          <m:sSup>
                            <m:sSupPr>
                              <m:ctrlPr>
                                <a:rPr lang="zh-CN" altLang="en-US" sz="1398" i="1">
                                  <a:solidFill>
                                    <a:schemeClr val="tx2">
                                      <a:lumMod val="90000"/>
                                      <a:lumOff val="10000"/>
                                    </a:schemeClr>
                                  </a:solidFill>
                                  <a:latin typeface="Cambria Math" panose="02040503050406030204" pitchFamily="18" charset="0"/>
                                </a:rPr>
                              </m:ctrlPr>
                            </m:sSupPr>
                            <m:e>
                              <m:r>
                                <a:rPr lang="zh-CN" altLang="en-US" sz="1398" i="1">
                                  <a:solidFill>
                                    <a:schemeClr val="tx2">
                                      <a:lumMod val="90000"/>
                                      <a:lumOff val="10000"/>
                                    </a:schemeClr>
                                  </a:solidFill>
                                  <a:latin typeface="Cambria Math" panose="02040503050406030204" pitchFamily="18" charset="0"/>
                                </a:rPr>
                                <m:t>𝜋</m:t>
                              </m:r>
                            </m:e>
                            <m:sup>
                              <m:f>
                                <m:fPr>
                                  <m:ctrlPr>
                                    <a:rPr lang="zh-CN" altLang="en-US" sz="1398" i="1">
                                      <a:solidFill>
                                        <a:schemeClr val="tx2">
                                          <a:lumMod val="90000"/>
                                          <a:lumOff val="10000"/>
                                        </a:schemeClr>
                                      </a:solidFill>
                                      <a:latin typeface="Cambria Math" panose="02040503050406030204" pitchFamily="18" charset="0"/>
                                    </a:rPr>
                                  </m:ctrlPr>
                                </m:fPr>
                                <m:num>
                                  <m:r>
                                    <a:rPr lang="zh-CN" altLang="en-US" sz="1398">
                                      <a:solidFill>
                                        <a:schemeClr val="tx2">
                                          <a:lumMod val="90000"/>
                                          <a:lumOff val="10000"/>
                                        </a:schemeClr>
                                      </a:solidFill>
                                      <a:latin typeface="Cambria Math" panose="02040503050406030204" pitchFamily="18" charset="0"/>
                                    </a:rPr>
                                    <m:t>3</m:t>
                                  </m:r>
                                </m:num>
                                <m:den>
                                  <m:r>
                                    <a:rPr lang="zh-CN" altLang="en-US" sz="1398">
                                      <a:solidFill>
                                        <a:schemeClr val="tx2">
                                          <a:lumMod val="90000"/>
                                          <a:lumOff val="10000"/>
                                        </a:schemeClr>
                                      </a:solidFill>
                                      <a:latin typeface="Cambria Math" panose="02040503050406030204" pitchFamily="18" charset="0"/>
                                    </a:rPr>
                                    <m:t>2</m:t>
                                  </m:r>
                                </m:den>
                              </m:f>
                            </m:sup>
                          </m:sSup>
                        </m:den>
                      </m:f>
                      <m:f>
                        <m:fPr>
                          <m:ctrlPr>
                            <a:rPr lang="zh-CN" altLang="en-US" sz="1398" i="1">
                              <a:solidFill>
                                <a:schemeClr val="tx2">
                                  <a:lumMod val="90000"/>
                                  <a:lumOff val="10000"/>
                                </a:schemeClr>
                              </a:solidFill>
                              <a:latin typeface="Cambria Math" panose="02040503050406030204" pitchFamily="18" charset="0"/>
                            </a:rPr>
                          </m:ctrlPr>
                        </m:fPr>
                        <m:num>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𝑛</m:t>
                              </m:r>
                            </m:e>
                            <m:sub>
                              <m:r>
                                <a:rPr lang="zh-CN" altLang="en-US" sz="1398" i="1">
                                  <a:solidFill>
                                    <a:schemeClr val="tx2">
                                      <a:lumMod val="90000"/>
                                      <a:lumOff val="10000"/>
                                    </a:schemeClr>
                                  </a:solidFill>
                                  <a:latin typeface="Cambria Math" panose="02040503050406030204" pitchFamily="18" charset="0"/>
                                </a:rPr>
                                <m:t>𝐼𝑃</m:t>
                              </m:r>
                            </m:sub>
                          </m:sSub>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𝜏</m:t>
                              </m:r>
                            </m:e>
                            <m:sub>
                              <m:r>
                                <a:rPr lang="zh-CN" altLang="en-US" sz="1398" i="1">
                                  <a:solidFill>
                                    <a:schemeClr val="tx2">
                                      <a:lumMod val="90000"/>
                                      <a:lumOff val="10000"/>
                                    </a:schemeClr>
                                  </a:solidFill>
                                  <a:latin typeface="Cambria Math" panose="02040503050406030204" pitchFamily="18" charset="0"/>
                                </a:rPr>
                                <m:t>𝐸</m:t>
                              </m:r>
                            </m:sub>
                          </m:sSub>
                        </m:num>
                        <m:den>
                          <m:r>
                            <a:rPr lang="zh-CN" altLang="en-US" sz="1398">
                              <a:solidFill>
                                <a:schemeClr val="tx2">
                                  <a:lumMod val="90000"/>
                                  <a:lumOff val="10000"/>
                                </a:schemeClr>
                              </a:solidFill>
                              <a:latin typeface="Cambria Math" panose="02040503050406030204" pitchFamily="18" charset="0"/>
                            </a:rPr>
                            <m:t>4</m:t>
                          </m:r>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𝑇</m:t>
                              </m:r>
                            </m:e>
                            <m:sub>
                              <m:r>
                                <a:rPr lang="zh-CN" altLang="en-US" sz="1398" i="1">
                                  <a:solidFill>
                                    <a:schemeClr val="tx2">
                                      <a:lumMod val="90000"/>
                                      <a:lumOff val="10000"/>
                                    </a:schemeClr>
                                  </a:solidFill>
                                  <a:latin typeface="Cambria Math" panose="02040503050406030204" pitchFamily="18" charset="0"/>
                                </a:rPr>
                                <m:t>𝑟𝑒𝑣</m:t>
                              </m:r>
                            </m:sub>
                          </m:sSub>
                        </m:den>
                      </m:f>
                      <m:f>
                        <m:fPr>
                          <m:ctrlPr>
                            <a:rPr lang="zh-CN" altLang="en-US" sz="1398" i="1">
                              <a:solidFill>
                                <a:schemeClr val="tx2">
                                  <a:lumMod val="90000"/>
                                  <a:lumOff val="10000"/>
                                </a:schemeClr>
                              </a:solidFill>
                              <a:latin typeface="Cambria Math" panose="02040503050406030204" pitchFamily="18" charset="0"/>
                            </a:rPr>
                          </m:ctrlPr>
                        </m:fPr>
                        <m:num>
                          <m:sSup>
                            <m:sSupPr>
                              <m:ctrlPr>
                                <a:rPr lang="zh-CN" altLang="en-US" sz="1398" i="1">
                                  <a:solidFill>
                                    <a:schemeClr val="tx2">
                                      <a:lumMod val="90000"/>
                                      <a:lumOff val="10000"/>
                                    </a:schemeClr>
                                  </a:solidFill>
                                  <a:latin typeface="Cambria Math" panose="02040503050406030204" pitchFamily="18" charset="0"/>
                                </a:rPr>
                              </m:ctrlPr>
                            </m:sSupPr>
                            <m:e>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𝑟</m:t>
                                  </m:r>
                                </m:e>
                                <m:sub>
                                  <m:r>
                                    <a:rPr lang="zh-CN" altLang="en-US" sz="1398" i="1">
                                      <a:solidFill>
                                        <a:schemeClr val="tx2">
                                          <a:lumMod val="90000"/>
                                          <a:lumOff val="10000"/>
                                        </a:schemeClr>
                                      </a:solidFill>
                                      <a:latin typeface="Cambria Math" panose="02040503050406030204" pitchFamily="18" charset="0"/>
                                    </a:rPr>
                                    <m:t>𝑒</m:t>
                                  </m:r>
                                </m:sub>
                              </m:sSub>
                            </m:e>
                            <m:sup>
                              <m:r>
                                <a:rPr lang="zh-CN" altLang="en-US" sz="1398">
                                  <a:solidFill>
                                    <a:schemeClr val="tx2">
                                      <a:lumMod val="90000"/>
                                      <a:lumOff val="10000"/>
                                    </a:schemeClr>
                                  </a:solidFill>
                                  <a:latin typeface="Cambria Math" panose="02040503050406030204" pitchFamily="18" charset="0"/>
                                </a:rPr>
                                <m:t>5</m:t>
                              </m:r>
                            </m:sup>
                          </m:sSup>
                          <m:sSup>
                            <m:sSupPr>
                              <m:ctrlPr>
                                <a:rPr lang="zh-CN" altLang="en-US" sz="1398" i="1">
                                  <a:solidFill>
                                    <a:schemeClr val="tx2">
                                      <a:lumMod val="90000"/>
                                      <a:lumOff val="10000"/>
                                    </a:schemeClr>
                                  </a:solidFill>
                                  <a:latin typeface="Cambria Math" panose="02040503050406030204" pitchFamily="18" charset="0"/>
                                </a:rPr>
                              </m:ctrlPr>
                            </m:sSupPr>
                            <m:e>
                              <m:sSub>
                                <m:sSubPr>
                                  <m:ctrlPr>
                                    <a:rPr lang="zh-CN" altLang="en-US" sz="1398" i="1">
                                      <a:solidFill>
                                        <a:schemeClr val="tx2">
                                          <a:lumMod val="90000"/>
                                          <a:lumOff val="10000"/>
                                        </a:schemeClr>
                                      </a:solidFill>
                                      <a:latin typeface="Cambria Math" panose="02040503050406030204" pitchFamily="18" charset="0"/>
                                    </a:rPr>
                                  </m:ctrlPr>
                                </m:sSubPr>
                                <m:e>
                                  <m:r>
                                    <a:rPr lang="zh-CN" altLang="en-US" sz="1398" i="1">
                                      <a:solidFill>
                                        <a:schemeClr val="tx2">
                                          <a:lumMod val="90000"/>
                                          <a:lumOff val="10000"/>
                                        </a:schemeClr>
                                      </a:solidFill>
                                      <a:latin typeface="Cambria Math" panose="02040503050406030204" pitchFamily="18" charset="0"/>
                                    </a:rPr>
                                    <m:t>𝑁</m:t>
                                  </m:r>
                                </m:e>
                                <m:sub>
                                  <m:r>
                                    <a:rPr lang="zh-CN" altLang="en-US" sz="1398" i="1">
                                      <a:solidFill>
                                        <a:schemeClr val="tx2">
                                          <a:lumMod val="90000"/>
                                          <a:lumOff val="10000"/>
                                        </a:schemeClr>
                                      </a:solidFill>
                                      <a:latin typeface="Cambria Math" panose="02040503050406030204" pitchFamily="18" charset="0"/>
                                    </a:rPr>
                                    <m:t>𝑏</m:t>
                                  </m:r>
                                </m:sub>
                              </m:sSub>
                            </m:e>
                            <m:sup>
                              <m:r>
                                <a:rPr lang="zh-CN" altLang="en-US" sz="1398">
                                  <a:solidFill>
                                    <a:schemeClr val="tx2">
                                      <a:lumMod val="90000"/>
                                      <a:lumOff val="10000"/>
                                    </a:schemeClr>
                                  </a:solidFill>
                                  <a:latin typeface="Cambria Math" panose="02040503050406030204" pitchFamily="18" charset="0"/>
                                </a:rPr>
                                <m:t>3</m:t>
                              </m:r>
                            </m:sup>
                          </m:sSup>
                          <m:sSup>
                            <m:sSupPr>
                              <m:ctrlPr>
                                <a:rPr lang="zh-CN" altLang="en-US" sz="1398" i="1">
                                  <a:solidFill>
                                    <a:schemeClr val="tx2">
                                      <a:lumMod val="90000"/>
                                      <a:lumOff val="10000"/>
                                    </a:schemeClr>
                                  </a:solidFill>
                                  <a:latin typeface="Cambria Math" panose="02040503050406030204" pitchFamily="18" charset="0"/>
                                </a:rPr>
                              </m:ctrlPr>
                            </m:sSupPr>
                            <m:e>
                              <m:r>
                                <a:rPr lang="zh-CN" altLang="en-US" sz="1398" i="1">
                                  <a:solidFill>
                                    <a:schemeClr val="tx2">
                                      <a:lumMod val="90000"/>
                                      <a:lumOff val="10000"/>
                                    </a:schemeClr>
                                  </a:solidFill>
                                  <a:latin typeface="Cambria Math" panose="02040503050406030204" pitchFamily="18" charset="0"/>
                                </a:rPr>
                                <m:t>𝛾</m:t>
                              </m:r>
                            </m:e>
                            <m:sup>
                              <m:r>
                                <a:rPr lang="zh-CN" altLang="en-US" sz="1398">
                                  <a:solidFill>
                                    <a:schemeClr val="tx2">
                                      <a:lumMod val="90000"/>
                                      <a:lumOff val="10000"/>
                                    </a:schemeClr>
                                  </a:solidFill>
                                  <a:latin typeface="Cambria Math" panose="02040503050406030204" pitchFamily="18" charset="0"/>
                                </a:rPr>
                                <m:t>2</m:t>
                              </m:r>
                            </m:sup>
                          </m:sSup>
                        </m:num>
                        <m:den>
                          <m:r>
                            <a:rPr lang="zh-CN" altLang="en-US" sz="1398" i="1">
                              <a:solidFill>
                                <a:schemeClr val="tx2">
                                  <a:lumMod val="90000"/>
                                  <a:lumOff val="10000"/>
                                </a:schemeClr>
                              </a:solidFill>
                              <a:latin typeface="Cambria Math" panose="02040503050406030204" pitchFamily="18" charset="0"/>
                            </a:rPr>
                            <m:t>𝛼</m:t>
                          </m:r>
                          <m:sSup>
                            <m:sSupPr>
                              <m:ctrlPr>
                                <a:rPr lang="zh-CN" altLang="en-US" sz="1398" i="1">
                                  <a:solidFill>
                                    <a:schemeClr val="tx2">
                                      <a:lumMod val="90000"/>
                                      <a:lumOff val="10000"/>
                                    </a:schemeClr>
                                  </a:solidFill>
                                  <a:latin typeface="Cambria Math" panose="02040503050406030204" pitchFamily="18" charset="0"/>
                                </a:rPr>
                              </m:ctrlPr>
                            </m:sSupPr>
                            <m:e>
                              <m:sSubSup>
                                <m:sSubSupPr>
                                  <m:ctrlPr>
                                    <a:rPr lang="zh-CN" altLang="en-US" sz="1398" i="1">
                                      <a:solidFill>
                                        <a:schemeClr val="tx2">
                                          <a:lumMod val="90000"/>
                                          <a:lumOff val="10000"/>
                                        </a:schemeClr>
                                      </a:solidFill>
                                      <a:latin typeface="Cambria Math" panose="02040503050406030204" pitchFamily="18" charset="0"/>
                                    </a:rPr>
                                  </m:ctrlPr>
                                </m:sSubSupPr>
                                <m:e>
                                  <m:r>
                                    <a:rPr lang="zh-CN" altLang="en-US" sz="1398" i="1">
                                      <a:solidFill>
                                        <a:schemeClr val="tx2">
                                          <a:lumMod val="90000"/>
                                          <a:lumOff val="10000"/>
                                        </a:schemeClr>
                                      </a:solidFill>
                                      <a:latin typeface="Cambria Math" panose="02040503050406030204" pitchFamily="18" charset="0"/>
                                    </a:rPr>
                                    <m:t>𝜎</m:t>
                                  </m:r>
                                </m:e>
                                <m:sub>
                                  <m:r>
                                    <a:rPr lang="zh-CN" altLang="en-US" sz="1398" i="1">
                                      <a:solidFill>
                                        <a:schemeClr val="tx2">
                                          <a:lumMod val="90000"/>
                                          <a:lumOff val="10000"/>
                                        </a:schemeClr>
                                      </a:solidFill>
                                      <a:latin typeface="Cambria Math" panose="02040503050406030204" pitchFamily="18" charset="0"/>
                                    </a:rPr>
                                    <m:t>𝑥</m:t>
                                  </m:r>
                                  <m:r>
                                    <a:rPr lang="en-US" altLang="zh-CN" sz="1398" i="1">
                                      <a:solidFill>
                                        <a:schemeClr val="tx2">
                                          <a:lumMod val="90000"/>
                                          <a:lumOff val="10000"/>
                                        </a:schemeClr>
                                      </a:solidFill>
                                      <a:latin typeface="Cambria Math" panose="02040503050406030204" pitchFamily="18" charset="0"/>
                                    </a:rPr>
                                    <m:t>,</m:t>
                                  </m:r>
                                  <m:r>
                                    <a:rPr lang="en-US" altLang="zh-CN" sz="1398" i="1">
                                      <a:solidFill>
                                        <a:schemeClr val="tx2">
                                          <a:lumMod val="90000"/>
                                          <a:lumOff val="10000"/>
                                        </a:schemeClr>
                                      </a:solidFill>
                                      <a:latin typeface="Cambria Math" panose="02040503050406030204" pitchFamily="18" charset="0"/>
                                    </a:rPr>
                                    <m:t>𝑆𝑅</m:t>
                                  </m:r>
                                </m:sub>
                                <m:sup>
                                  <m:r>
                                    <a:rPr lang="zh-CN" altLang="en-US" sz="1398">
                                      <a:solidFill>
                                        <a:schemeClr val="tx2">
                                          <a:lumMod val="90000"/>
                                          <a:lumOff val="10000"/>
                                        </a:schemeClr>
                                      </a:solidFill>
                                      <a:latin typeface="Cambria Math" panose="02040503050406030204" pitchFamily="18" charset="0"/>
                                    </a:rPr>
                                    <m:t>∗</m:t>
                                  </m:r>
                                </m:sup>
                              </m:sSubSup>
                            </m:e>
                            <m:sup>
                              <m:r>
                                <a:rPr lang="zh-CN" altLang="en-US" sz="1398">
                                  <a:solidFill>
                                    <a:schemeClr val="tx2">
                                      <a:lumMod val="90000"/>
                                      <a:lumOff val="10000"/>
                                    </a:schemeClr>
                                  </a:solidFill>
                                  <a:latin typeface="Cambria Math" panose="02040503050406030204" pitchFamily="18" charset="0"/>
                                </a:rPr>
                                <m:t>3</m:t>
                              </m:r>
                            </m:sup>
                          </m:sSup>
                        </m:den>
                      </m:f>
                    </m:oMath>
                  </m:oMathPara>
                </a14:m>
                <a:endParaRPr lang="zh-CN" altLang="en-US" sz="1398" dirty="0"/>
              </a:p>
            </p:txBody>
          </p:sp>
        </mc:Choice>
        <mc:Fallback xmlns="">
          <p:sp>
            <p:nvSpPr>
              <p:cNvPr id="18" name="文本框 34">
                <a:extLst>
                  <a:ext uri="{FF2B5EF4-FFF2-40B4-BE49-F238E27FC236}">
                    <a16:creationId xmlns:a16="http://schemas.microsoft.com/office/drawing/2014/main" id="{769CF94F-046C-7850-88BD-A91D8B1642FD}"/>
                  </a:ext>
                </a:extLst>
              </p:cNvPr>
              <p:cNvSpPr txBox="1">
                <a:spLocks noRot="1" noChangeAspect="1" noMove="1" noResize="1" noEditPoints="1" noAdjustHandles="1" noChangeArrowheads="1" noChangeShapeType="1" noTextEdit="1"/>
              </p:cNvSpPr>
              <p:nvPr/>
            </p:nvSpPr>
            <p:spPr>
              <a:xfrm>
                <a:off x="1663757" y="3309393"/>
                <a:ext cx="3335493" cy="640695"/>
              </a:xfrm>
              <a:prstGeom prst="rect">
                <a:avLst/>
              </a:prstGeom>
              <a:blipFill>
                <a:blip r:embed="rId4"/>
                <a:stretch>
                  <a:fillRect b="-9615"/>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624BE26E-BAA1-B752-2CDC-E5299EE15F05}"/>
              </a:ext>
            </a:extLst>
          </p:cNvPr>
          <p:cNvCxnSpPr>
            <a:cxnSpLocks/>
          </p:cNvCxnSpPr>
          <p:nvPr/>
        </p:nvCxnSpPr>
        <p:spPr>
          <a:xfrm flipH="1">
            <a:off x="2483495" y="3128051"/>
            <a:ext cx="837991" cy="3895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36">
            <a:extLst>
              <a:ext uri="{FF2B5EF4-FFF2-40B4-BE49-F238E27FC236}">
                <a16:creationId xmlns:a16="http://schemas.microsoft.com/office/drawing/2014/main" id="{F1E3FB95-96B8-1400-0179-7824D7FD9F41}"/>
              </a:ext>
            </a:extLst>
          </p:cNvPr>
          <p:cNvSpPr txBox="1"/>
          <p:nvPr/>
        </p:nvSpPr>
        <p:spPr>
          <a:xfrm>
            <a:off x="4801736" y="2444417"/>
            <a:ext cx="1884736"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Energy spread</a:t>
            </a:r>
          </a:p>
        </p:txBody>
      </p:sp>
      <p:sp>
        <p:nvSpPr>
          <p:cNvPr id="29" name="TextBox 36">
            <a:extLst>
              <a:ext uri="{FF2B5EF4-FFF2-40B4-BE49-F238E27FC236}">
                <a16:creationId xmlns:a16="http://schemas.microsoft.com/office/drawing/2014/main" id="{8A091A22-50EB-FDCD-B84B-4A0220037036}"/>
              </a:ext>
            </a:extLst>
          </p:cNvPr>
          <p:cNvSpPr txBox="1"/>
          <p:nvPr/>
        </p:nvSpPr>
        <p:spPr>
          <a:xfrm>
            <a:off x="4470513" y="4230544"/>
            <a:ext cx="2543919"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Horizontal emittance</a:t>
            </a:r>
          </a:p>
        </p:txBody>
      </p:sp>
      <p:sp>
        <p:nvSpPr>
          <p:cNvPr id="30" name="TextBox 36">
            <a:extLst>
              <a:ext uri="{FF2B5EF4-FFF2-40B4-BE49-F238E27FC236}">
                <a16:creationId xmlns:a16="http://schemas.microsoft.com/office/drawing/2014/main" id="{70893720-52CE-1F0C-4F53-C534421E8925}"/>
              </a:ext>
            </a:extLst>
          </p:cNvPr>
          <p:cNvSpPr txBox="1"/>
          <p:nvPr/>
        </p:nvSpPr>
        <p:spPr>
          <a:xfrm>
            <a:off x="4835432" y="4857973"/>
            <a:ext cx="1884736" cy="369140"/>
          </a:xfrm>
          <a:prstGeom prst="rect">
            <a:avLst/>
          </a:prstGeom>
          <a:solidFill>
            <a:schemeClr val="bg1"/>
          </a:solidFill>
        </p:spPr>
        <p:txBody>
          <a:bodyPr wrap="square">
            <a:spAutoFit/>
          </a:bodyPr>
          <a:lstStyle/>
          <a:p>
            <a:pPr algn="ctr" eaLnBrk="1" hangingPunct="1"/>
            <a:r>
              <a:rPr lang="en-GB" altLang="fr-FR" sz="1799" b="1" dirty="0">
                <a:solidFill>
                  <a:srgbClr val="002060"/>
                </a:solidFill>
                <a:latin typeface="Arial" panose="020B0604020202020204" pitchFamily="34" charset="0"/>
                <a:cs typeface="Arial" panose="020B0604020202020204" pitchFamily="34" charset="0"/>
              </a:rPr>
              <a:t>Bunch length</a:t>
            </a:r>
          </a:p>
        </p:txBody>
      </p:sp>
      <mc:AlternateContent xmlns:mc="http://schemas.openxmlformats.org/markup-compatibility/2006" xmlns:a14="http://schemas.microsoft.com/office/drawing/2010/main">
        <mc:Choice Requires="a14">
          <p:sp>
            <p:nvSpPr>
              <p:cNvPr id="31" name="文本框 35">
                <a:extLst>
                  <a:ext uri="{FF2B5EF4-FFF2-40B4-BE49-F238E27FC236}">
                    <a16:creationId xmlns:a16="http://schemas.microsoft.com/office/drawing/2014/main" id="{70EC2D27-1614-BB1A-4D72-4EFE086B5B33}"/>
                  </a:ext>
                </a:extLst>
              </p:cNvPr>
              <p:cNvSpPr txBox="1"/>
              <p:nvPr/>
            </p:nvSpPr>
            <p:spPr>
              <a:xfrm>
                <a:off x="-169283" y="4078823"/>
                <a:ext cx="3018402" cy="3809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Sub>
                      <m:r>
                        <a:rPr lang="en-US" altLang="zh-CN" sz="1797" i="1">
                          <a:latin typeface="Cambria Math" panose="02040503050406030204" pitchFamily="18" charset="0"/>
                        </a:rPr>
                        <m:t>≈</m:t>
                      </m:r>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Sub>
                    </m:oMath>
                  </m:oMathPara>
                </a14:m>
                <a:endParaRPr kumimoji="1" lang="zh-CN" altLang="en-US" sz="1797" dirty="0"/>
              </a:p>
            </p:txBody>
          </p:sp>
        </mc:Choice>
        <mc:Fallback xmlns="">
          <p:sp>
            <p:nvSpPr>
              <p:cNvPr id="31" name="文本框 35">
                <a:extLst>
                  <a:ext uri="{FF2B5EF4-FFF2-40B4-BE49-F238E27FC236}">
                    <a16:creationId xmlns:a16="http://schemas.microsoft.com/office/drawing/2014/main" id="{70EC2D27-1614-BB1A-4D72-4EFE086B5B33}"/>
                  </a:ext>
                </a:extLst>
              </p:cNvPr>
              <p:cNvSpPr txBox="1">
                <a:spLocks noRot="1" noChangeAspect="1" noMove="1" noResize="1" noEditPoints="1" noAdjustHandles="1" noChangeArrowheads="1" noChangeShapeType="1" noTextEdit="1"/>
              </p:cNvSpPr>
              <p:nvPr/>
            </p:nvSpPr>
            <p:spPr>
              <a:xfrm>
                <a:off x="-169283" y="4078823"/>
                <a:ext cx="3018402" cy="38098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本框 37">
                <a:extLst>
                  <a:ext uri="{FF2B5EF4-FFF2-40B4-BE49-F238E27FC236}">
                    <a16:creationId xmlns:a16="http://schemas.microsoft.com/office/drawing/2014/main" id="{472051F2-773A-A135-475F-B4B1C93F16D0}"/>
                  </a:ext>
                </a:extLst>
              </p:cNvPr>
              <p:cNvSpPr txBox="1"/>
              <p:nvPr/>
            </p:nvSpPr>
            <p:spPr>
              <a:xfrm>
                <a:off x="75497" y="4797760"/>
                <a:ext cx="3178586" cy="6586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f>
                        <m:fPr>
                          <m:ctrlPr>
                            <a:rPr lang="zh-CN" altLang="en-US" sz="1797" i="1">
                              <a:solidFill>
                                <a:srgbClr val="836967"/>
                              </a:solidFill>
                              <a:latin typeface="Cambria Math" panose="02040503050406030204" pitchFamily="18" charset="0"/>
                            </a:rPr>
                          </m:ctrlPr>
                        </m:fPr>
                        <m:num>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𝛼</m:t>
                              </m:r>
                            </m:e>
                            <m:sub>
                              <m:r>
                                <a:rPr lang="zh-CN" altLang="en-US" sz="1797" i="1">
                                  <a:latin typeface="Cambria Math" panose="02040503050406030204" pitchFamily="18" charset="0"/>
                                </a:rPr>
                                <m:t>𝑐</m:t>
                              </m:r>
                            </m:sub>
                          </m:sSub>
                          <m:r>
                            <a:rPr lang="zh-CN" altLang="en-US" sz="1797" i="1">
                              <a:latin typeface="Cambria Math" panose="02040503050406030204" pitchFamily="18" charset="0"/>
                            </a:rPr>
                            <m:t>𝐶</m:t>
                          </m:r>
                        </m:num>
                        <m:den>
                          <m:r>
                            <a:rPr lang="zh-CN" altLang="en-US" sz="1797">
                              <a:latin typeface="Cambria Math" panose="02040503050406030204" pitchFamily="18" charset="0"/>
                            </a:rPr>
                            <m:t>2</m:t>
                          </m:r>
                          <m:r>
                            <a:rPr lang="zh-CN" altLang="en-US" sz="1797" i="1">
                              <a:latin typeface="Cambria Math" panose="02040503050406030204" pitchFamily="18" charset="0"/>
                            </a:rPr>
                            <m:t>𝜋</m:t>
                          </m:r>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𝑄</m:t>
                              </m:r>
                            </m:e>
                            <m:sub>
                              <m:r>
                                <a:rPr lang="zh-CN" altLang="en-US" sz="1797" i="1">
                                  <a:latin typeface="Cambria Math" panose="02040503050406030204" pitchFamily="18" charset="0"/>
                                </a:rPr>
                                <m:t>𝑠</m:t>
                              </m:r>
                            </m:sub>
                          </m:sSub>
                        </m:den>
                      </m:f>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oMath>
                  </m:oMathPara>
                </a14:m>
                <a:endParaRPr lang="zh-CN" altLang="en-US" sz="1797" dirty="0"/>
              </a:p>
            </p:txBody>
          </p:sp>
        </mc:Choice>
        <mc:Fallback xmlns="">
          <p:sp>
            <p:nvSpPr>
              <p:cNvPr id="32" name="文本框 37">
                <a:extLst>
                  <a:ext uri="{FF2B5EF4-FFF2-40B4-BE49-F238E27FC236}">
                    <a16:creationId xmlns:a16="http://schemas.microsoft.com/office/drawing/2014/main" id="{472051F2-773A-A135-475F-B4B1C93F16D0}"/>
                  </a:ext>
                </a:extLst>
              </p:cNvPr>
              <p:cNvSpPr txBox="1">
                <a:spLocks noRot="1" noChangeAspect="1" noMove="1" noResize="1" noEditPoints="1" noAdjustHandles="1" noChangeArrowheads="1" noChangeShapeType="1" noTextEdit="1"/>
              </p:cNvSpPr>
              <p:nvPr/>
            </p:nvSpPr>
            <p:spPr>
              <a:xfrm>
                <a:off x="75497" y="4797760"/>
                <a:ext cx="3178586" cy="658624"/>
              </a:xfrm>
              <a:prstGeom prst="rect">
                <a:avLst/>
              </a:prstGeom>
              <a:blipFill>
                <a:blip r:embed="rId6"/>
                <a:stretch>
                  <a:fillRect b="-5660"/>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7F6F3440-A6D7-DD53-1DB7-C50751F02CB0}"/>
              </a:ext>
            </a:extLst>
          </p:cNvPr>
          <p:cNvSpPr txBox="1"/>
          <p:nvPr/>
        </p:nvSpPr>
        <p:spPr>
          <a:xfrm>
            <a:off x="6012246" y="5405625"/>
            <a:ext cx="5491765" cy="860577"/>
          </a:xfrm>
          <a:prstGeom prst="rect">
            <a:avLst/>
          </a:prstGeom>
          <a:solidFill>
            <a:schemeClr val="bg1"/>
          </a:solidFill>
          <a:ln w="25400">
            <a:solidFill>
              <a:srgbClr val="C00000"/>
            </a:solidFill>
          </a:ln>
        </p:spPr>
        <p:txBody>
          <a:bodyPr wrap="square">
            <a:spAutoFit/>
          </a:bodyPr>
          <a:lstStyle/>
          <a:p>
            <a:pPr algn="just" defTabSz="914033" hangingPunct="1">
              <a:spcBef>
                <a:spcPts val="1999"/>
              </a:spcBef>
              <a:buClr>
                <a:srgbClr val="2C7C9F">
                  <a:lumMod val="60000"/>
                  <a:lumOff val="40000"/>
                </a:srgbClr>
              </a:buClr>
              <a:buSzPct val="110000"/>
              <a:defRPr/>
            </a:pPr>
            <a:r>
              <a:rPr lang="en-GB" altLang="fr-FR" sz="1598" b="1" kern="1200" dirty="0">
                <a:solidFill>
                  <a:srgbClr val="C00000"/>
                </a:solidFill>
                <a:latin typeface="Arial" panose="020B0604020202020204" pitchFamily="34" charset="0"/>
                <a:ea typeface="+mn-ea"/>
                <a:cs typeface="Arial" panose="020B0604020202020204" pitchFamily="34" charset="0"/>
              </a:rPr>
              <a:t>BS</a:t>
            </a:r>
            <a:r>
              <a:rPr lang="en-GB" altLang="fr-FR" sz="1598" kern="1200" dirty="0">
                <a:solidFill>
                  <a:srgbClr val="C00000"/>
                </a:solidFill>
                <a:latin typeface="Arial" panose="020B0604020202020204" pitchFamily="34" charset="0"/>
                <a:ea typeface="+mn-ea"/>
                <a:cs typeface="Arial" panose="020B0604020202020204" pitchFamily="34" charset="0"/>
              </a:rPr>
              <a:t> with </a:t>
            </a:r>
            <a:r>
              <a:rPr lang="en-GB" altLang="fr-FR" sz="1598" b="1" kern="1200" dirty="0" err="1">
                <a:solidFill>
                  <a:srgbClr val="C00000"/>
                </a:solidFill>
                <a:latin typeface="Arial" panose="020B0604020202020204" pitchFamily="34" charset="0"/>
                <a:ea typeface="+mn-ea"/>
                <a:cs typeface="Arial" panose="020B0604020202020204" pitchFamily="34" charset="0"/>
              </a:rPr>
              <a:t>monochromatization</a:t>
            </a:r>
            <a:r>
              <a:rPr lang="en-GB" altLang="fr-FR" sz="1598" kern="1200" dirty="0">
                <a:solidFill>
                  <a:srgbClr val="C00000"/>
                </a:solidFill>
                <a:latin typeface="Arial" panose="020B0604020202020204" pitchFamily="34" charset="0"/>
                <a:ea typeface="+mn-ea"/>
                <a:cs typeface="Arial" panose="020B0604020202020204" pitchFamily="34" charset="0"/>
              </a:rPr>
              <a:t> at </a:t>
            </a:r>
            <a:r>
              <a:rPr lang="en-GB" altLang="fr-FR" sz="1598" b="1" kern="1200" dirty="0">
                <a:solidFill>
                  <a:srgbClr val="C00000"/>
                </a:solidFill>
                <a:latin typeface="Arial" panose="020B0604020202020204" pitchFamily="34" charset="0"/>
                <a:ea typeface="+mn-ea"/>
                <a:cs typeface="Arial" panose="020B0604020202020204" pitchFamily="34" charset="0"/>
              </a:rPr>
              <a:t>high-energy</a:t>
            </a:r>
            <a:r>
              <a:rPr lang="en-GB" altLang="fr-FR" sz="1598" kern="1200" dirty="0">
                <a:solidFill>
                  <a:srgbClr val="C00000"/>
                </a:solidFill>
                <a:latin typeface="Arial" panose="020B0604020202020204" pitchFamily="34" charset="0"/>
                <a:ea typeface="+mn-ea"/>
                <a:cs typeface="Arial" panose="020B0604020202020204" pitchFamily="34" charset="0"/>
              </a:rPr>
              <a:t>, </a:t>
            </a:r>
            <a:r>
              <a:rPr lang="en-GB" sz="1598" b="1" kern="1200" dirty="0">
                <a:solidFill>
                  <a:srgbClr val="C00000"/>
                </a:solidFill>
                <a:latin typeface="Arial" panose="020B0604020202020204" pitchFamily="34" charset="0"/>
                <a:ea typeface="+mn-ea"/>
                <a:cs typeface="Arial" panose="020B0604020202020204" pitchFamily="34" charset="0"/>
              </a:rPr>
              <a:t>avoids</a:t>
            </a:r>
            <a:r>
              <a:rPr lang="en-GB" sz="1598" kern="1200" dirty="0">
                <a:solidFill>
                  <a:srgbClr val="C00000"/>
                </a:solidFill>
                <a:latin typeface="Arial" panose="020B0604020202020204" pitchFamily="34" charset="0"/>
                <a:ea typeface="+mn-ea"/>
                <a:cs typeface="Arial" panose="020B0604020202020204" pitchFamily="34" charset="0"/>
              </a:rPr>
              <a:t> the </a:t>
            </a:r>
            <a:r>
              <a:rPr lang="en-GB" sz="1598" b="1" kern="1200" dirty="0">
                <a:solidFill>
                  <a:srgbClr val="C00000"/>
                </a:solidFill>
                <a:latin typeface="Arial" panose="020B0604020202020204" pitchFamily="34" charset="0"/>
                <a:ea typeface="+mn-ea"/>
                <a:cs typeface="Arial" panose="020B0604020202020204" pitchFamily="34" charset="0"/>
              </a:rPr>
              <a:t>blow up </a:t>
            </a:r>
            <a:r>
              <a:rPr lang="en-GB" sz="1598" kern="1200" dirty="0">
                <a:solidFill>
                  <a:srgbClr val="C00000"/>
                </a:solidFill>
                <a:latin typeface="Arial" panose="020B0604020202020204" pitchFamily="34" charset="0"/>
                <a:ea typeface="+mn-ea"/>
                <a:cs typeface="Arial" panose="020B0604020202020204" pitchFamily="34" charset="0"/>
              </a:rPr>
              <a:t>of the relative beam energy spread, which is significant in standard mode with  </a:t>
            </a:r>
            <a:r>
              <a:rPr lang="en-GB" sz="1797" kern="1200" dirty="0">
                <a:solidFill>
                  <a:srgbClr val="C00000"/>
                </a:solidFill>
                <a:latin typeface="Times New Roman" panose="02020603050405020304" pitchFamily="18" charset="0"/>
                <a:ea typeface="+mn-ea"/>
                <a:cs typeface="Times New Roman" panose="02020603050405020304" pitchFamily="18" charset="0"/>
              </a:rPr>
              <a:t>D</a:t>
            </a:r>
            <a:r>
              <a:rPr lang="en-GB" sz="1797" kern="1200" baseline="-25000" dirty="0">
                <a:solidFill>
                  <a:srgbClr val="C00000"/>
                </a:solidFill>
                <a:latin typeface="Times New Roman" panose="02020603050405020304" pitchFamily="18" charset="0"/>
                <a:ea typeface="+mn-ea"/>
                <a:cs typeface="Times New Roman" panose="02020603050405020304" pitchFamily="18" charset="0"/>
              </a:rPr>
              <a:t>x</a:t>
            </a:r>
            <a:r>
              <a:rPr lang="en-GB" sz="1797" kern="1200" baseline="30000" dirty="0">
                <a:solidFill>
                  <a:srgbClr val="C00000"/>
                </a:solidFill>
                <a:latin typeface="Times New Roman" panose="02020603050405020304" pitchFamily="18" charset="0"/>
                <a:ea typeface="+mn-ea"/>
                <a:cs typeface="Times New Roman" panose="02020603050405020304" pitchFamily="18" charset="0"/>
              </a:rPr>
              <a:t>*</a:t>
            </a:r>
            <a:r>
              <a:rPr lang="en-GB" sz="1797" kern="1200" dirty="0">
                <a:solidFill>
                  <a:srgbClr val="C00000"/>
                </a:solidFill>
                <a:latin typeface="Times New Roman" panose="02020603050405020304" pitchFamily="18" charset="0"/>
                <a:ea typeface="+mn-ea"/>
                <a:cs typeface="Times New Roman" panose="02020603050405020304" pitchFamily="18" charset="0"/>
              </a:rPr>
              <a:t>=0</a:t>
            </a:r>
            <a:r>
              <a:rPr lang="en-GB" sz="1598" kern="1200" dirty="0">
                <a:solidFill>
                  <a:srgbClr val="C00000"/>
                </a:solidFill>
                <a:latin typeface="Arial" panose="020B0604020202020204" pitchFamily="34" charset="0"/>
                <a:ea typeface="+mn-ea"/>
                <a:cs typeface="Arial" panose="020B0604020202020204" pitchFamily="34" charset="0"/>
              </a:rPr>
              <a:t>. </a:t>
            </a:r>
            <a:endParaRPr lang="fr-FR" sz="1598" kern="1200" dirty="0">
              <a:solidFill>
                <a:srgbClr val="C00000"/>
              </a:solidFill>
              <a:latin typeface="Arial" panose="020B0604020202020204" pitchFamily="34" charset="0"/>
              <a:ea typeface="+mn-ea"/>
              <a:cs typeface="Arial" panose="020B0604020202020204" pitchFamily="34" charset="0"/>
            </a:endParaRPr>
          </a:p>
        </p:txBody>
      </p:sp>
      <p:sp>
        <p:nvSpPr>
          <p:cNvPr id="39" name="TextBox 10">
            <a:extLst>
              <a:ext uri="{FF2B5EF4-FFF2-40B4-BE49-F238E27FC236}">
                <a16:creationId xmlns:a16="http://schemas.microsoft.com/office/drawing/2014/main" id="{38DA51B9-23D9-3123-F706-D25633D4FABD}"/>
              </a:ext>
            </a:extLst>
          </p:cNvPr>
          <p:cNvSpPr txBox="1"/>
          <p:nvPr/>
        </p:nvSpPr>
        <p:spPr>
          <a:xfrm>
            <a:off x="299610" y="5472100"/>
            <a:ext cx="4882481" cy="860577"/>
          </a:xfrm>
          <a:prstGeom prst="rect">
            <a:avLst/>
          </a:prstGeom>
          <a:solidFill>
            <a:schemeClr val="bg1"/>
          </a:solidFill>
          <a:ln w="25400">
            <a:solidFill>
              <a:srgbClr val="C00000"/>
            </a:solidFill>
          </a:ln>
        </p:spPr>
        <p:txBody>
          <a:bodyPr wrap="square">
            <a:spAutoFit/>
          </a:bodyPr>
          <a:lstStyle/>
          <a:p>
            <a:pPr algn="just"/>
            <a:r>
              <a:rPr lang="en-GB" sz="1598" b="1" dirty="0">
                <a:solidFill>
                  <a:srgbClr val="C00000"/>
                </a:solidFill>
                <a:latin typeface="Arial" panose="020B0604020202020204" pitchFamily="34" charset="0"/>
                <a:cs typeface="Arial" panose="020B0604020202020204" pitchFamily="34" charset="0"/>
              </a:rPr>
              <a:t>BS</a:t>
            </a:r>
            <a:r>
              <a:rPr lang="en-GB" sz="1598" dirty="0">
                <a:solidFill>
                  <a:srgbClr val="C00000"/>
                </a:solidFill>
                <a:latin typeface="Arial" panose="020B0604020202020204" pitchFamily="34" charset="0"/>
                <a:cs typeface="Arial" panose="020B0604020202020204" pitchFamily="34" charset="0"/>
              </a:rPr>
              <a:t> at </a:t>
            </a:r>
            <a:r>
              <a:rPr lang="en-GB" sz="1598" b="1" dirty="0">
                <a:solidFill>
                  <a:srgbClr val="C00000"/>
                </a:solidFill>
                <a:latin typeface="Arial" panose="020B0604020202020204" pitchFamily="34" charset="0"/>
                <a:cs typeface="Arial" panose="020B0604020202020204" pitchFamily="34" charset="0"/>
              </a:rPr>
              <a:t>high-energy</a:t>
            </a:r>
            <a:r>
              <a:rPr lang="en-GB" sz="1598" dirty="0">
                <a:solidFill>
                  <a:srgbClr val="C00000"/>
                </a:solidFill>
                <a:latin typeface="Arial" panose="020B0604020202020204" pitchFamily="34" charset="0"/>
                <a:cs typeface="Arial" panose="020B0604020202020204" pitchFamily="34" charset="0"/>
              </a:rPr>
              <a:t> with </a:t>
            </a:r>
            <a:r>
              <a:rPr lang="en-GB" sz="1797" kern="1200" dirty="0">
                <a:solidFill>
                  <a:srgbClr val="C00000"/>
                </a:solidFill>
                <a:latin typeface="Times New Roman" panose="02020603050405020304" pitchFamily="18" charset="0"/>
                <a:ea typeface="+mn-ea"/>
                <a:cs typeface="Times New Roman" panose="02020603050405020304" pitchFamily="18" charset="0"/>
              </a:rPr>
              <a:t>D</a:t>
            </a:r>
            <a:r>
              <a:rPr lang="en-GB" sz="1797" kern="1200" baseline="-25000" dirty="0">
                <a:solidFill>
                  <a:srgbClr val="C00000"/>
                </a:solidFill>
                <a:latin typeface="Times New Roman" panose="02020603050405020304" pitchFamily="18" charset="0"/>
                <a:ea typeface="+mn-ea"/>
                <a:cs typeface="Times New Roman" panose="02020603050405020304" pitchFamily="18" charset="0"/>
              </a:rPr>
              <a:t>x</a:t>
            </a:r>
            <a:r>
              <a:rPr lang="en-GB" sz="1797" kern="1200" baseline="30000" dirty="0">
                <a:solidFill>
                  <a:srgbClr val="C00000"/>
                </a:solidFill>
                <a:latin typeface="Times New Roman" panose="02020603050405020304" pitchFamily="18" charset="0"/>
                <a:ea typeface="+mn-ea"/>
                <a:cs typeface="Times New Roman" panose="02020603050405020304" pitchFamily="18" charset="0"/>
              </a:rPr>
              <a:t>*</a:t>
            </a:r>
            <a:r>
              <a:rPr lang="en-GB" sz="1797" kern="1200" dirty="0">
                <a:solidFill>
                  <a:srgbClr val="C00000"/>
                </a:solidFill>
                <a:latin typeface="Times New Roman" panose="02020603050405020304" pitchFamily="18" charset="0"/>
                <a:ea typeface="+mn-ea"/>
                <a:cs typeface="Times New Roman" panose="02020603050405020304" pitchFamily="18" charset="0"/>
              </a:rPr>
              <a:t>=0</a:t>
            </a:r>
            <a:r>
              <a:rPr lang="en-GB" sz="1598" kern="1200" dirty="0">
                <a:solidFill>
                  <a:srgbClr val="C00000"/>
                </a:solidFill>
                <a:latin typeface="Arial" panose="020B0604020202020204" pitchFamily="34" charset="0"/>
                <a:ea typeface="+mn-ea"/>
                <a:cs typeface="Arial" panose="020B0604020202020204" pitchFamily="34" charset="0"/>
              </a:rPr>
              <a:t>,</a:t>
            </a:r>
            <a:r>
              <a:rPr lang="en-GB" sz="1598" dirty="0">
                <a:solidFill>
                  <a:srgbClr val="C00000"/>
                </a:solidFill>
                <a:latin typeface="Arial" panose="020B0604020202020204" pitchFamily="34" charset="0"/>
                <a:cs typeface="Arial" panose="020B0604020202020204" pitchFamily="34" charset="0"/>
              </a:rPr>
              <a:t> has more </a:t>
            </a:r>
            <a:r>
              <a:rPr lang="en-GB" sz="1598" b="1" dirty="0">
                <a:solidFill>
                  <a:srgbClr val="C00000"/>
                </a:solidFill>
                <a:latin typeface="Arial" panose="020B0604020202020204" pitchFamily="34" charset="0"/>
                <a:cs typeface="Arial" panose="020B0604020202020204" pitchFamily="34" charset="0"/>
              </a:rPr>
              <a:t>impact</a:t>
            </a:r>
            <a:r>
              <a:rPr lang="en-GB" sz="1598" dirty="0">
                <a:solidFill>
                  <a:srgbClr val="C00000"/>
                </a:solidFill>
                <a:latin typeface="Arial" panose="020B0604020202020204" pitchFamily="34" charset="0"/>
                <a:cs typeface="Arial" panose="020B0604020202020204" pitchFamily="34" charset="0"/>
              </a:rPr>
              <a:t> on </a:t>
            </a:r>
            <a:r>
              <a:rPr lang="en-GB" sz="1598" b="1" dirty="0">
                <a:solidFill>
                  <a:srgbClr val="C00000"/>
                </a:solidFill>
                <a:latin typeface="Arial" panose="020B0604020202020204" pitchFamily="34" charset="0"/>
                <a:cs typeface="Arial" panose="020B0604020202020204" pitchFamily="34" charset="0"/>
              </a:rPr>
              <a:t>energy spread</a:t>
            </a:r>
            <a:r>
              <a:rPr lang="en-GB" sz="1598" dirty="0">
                <a:solidFill>
                  <a:srgbClr val="C00000"/>
                </a:solidFill>
                <a:latin typeface="Arial" panose="020B0604020202020204" pitchFamily="34" charset="0"/>
                <a:cs typeface="Arial" panose="020B0604020202020204" pitchFamily="34" charset="0"/>
              </a:rPr>
              <a:t> in  standard mode than in  </a:t>
            </a:r>
            <a:r>
              <a:rPr lang="en-GB" sz="1598" dirty="0" err="1">
                <a:solidFill>
                  <a:srgbClr val="C00000"/>
                </a:solidFill>
                <a:latin typeface="Arial" panose="020B0604020202020204" pitchFamily="34" charset="0"/>
                <a:cs typeface="Arial" panose="020B0604020202020204" pitchFamily="34" charset="0"/>
              </a:rPr>
              <a:t>monochromatization</a:t>
            </a:r>
            <a:r>
              <a:rPr lang="en-GB" sz="1598" dirty="0">
                <a:solidFill>
                  <a:srgbClr val="C00000"/>
                </a:solidFill>
                <a:latin typeface="Arial" panose="020B0604020202020204" pitchFamily="34" charset="0"/>
                <a:cs typeface="Arial" panose="020B0604020202020204" pitchFamily="34" charset="0"/>
              </a:rPr>
              <a:t> mode</a:t>
            </a:r>
            <a:r>
              <a:rPr lang="en-GB" sz="1598" dirty="0">
                <a:solidFill>
                  <a:srgbClr val="C00000"/>
                </a:solidFill>
                <a:latin typeface="Times New Roman" panose="02020603050405020304" pitchFamily="18" charset="0"/>
              </a:rPr>
              <a:t>.</a:t>
            </a:r>
            <a:endParaRPr lang="en-US" sz="1598" dirty="0">
              <a:solidFill>
                <a:srgbClr val="C00000"/>
              </a:solidFill>
            </a:endParaRPr>
          </a:p>
        </p:txBody>
      </p:sp>
      <mc:AlternateContent xmlns:mc="http://schemas.openxmlformats.org/markup-compatibility/2006" xmlns:a14="http://schemas.microsoft.com/office/drawing/2010/main">
        <mc:Choice Requires="a14">
          <p:sp>
            <p:nvSpPr>
              <p:cNvPr id="42" name="文本框 4">
                <a:extLst>
                  <a:ext uri="{FF2B5EF4-FFF2-40B4-BE49-F238E27FC236}">
                    <a16:creationId xmlns:a16="http://schemas.microsoft.com/office/drawing/2014/main" id="{A199D3EE-9C31-A9E4-C157-1F255A4DAF14}"/>
                  </a:ext>
                </a:extLst>
              </p:cNvPr>
              <p:cNvSpPr txBox="1"/>
              <p:nvPr/>
            </p:nvSpPr>
            <p:spPr>
              <a:xfrm>
                <a:off x="7223952" y="4048278"/>
                <a:ext cx="3018402" cy="7157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Sub>
                      <m:r>
                        <a:rPr lang="en-US" altLang="zh-CN" sz="1797" i="1">
                          <a:latin typeface="Cambria Math" panose="02040503050406030204" pitchFamily="18" charset="0"/>
                        </a:rPr>
                        <m:t>≈</m:t>
                      </m:r>
                      <m:sSub>
                        <m:sSubPr>
                          <m:ctrlPr>
                            <a:rPr lang="en-US" altLang="zh-CN" sz="1797" i="1">
                              <a:latin typeface="Cambria Math" panose="02040503050406030204" pitchFamily="18" charset="0"/>
                            </a:rPr>
                          </m:ctrlPr>
                        </m:sSubPr>
                        <m:e>
                          <m:r>
                            <a:rPr lang="en-US" altLang="zh-CN" sz="1797" i="1">
                              <a:latin typeface="Cambria Math" panose="02040503050406030204" pitchFamily="18" charset="0"/>
                            </a:rPr>
                            <m:t>𝜀</m:t>
                          </m:r>
                        </m:e>
                        <m:sub>
                          <m:r>
                            <a:rPr lang="en-US" altLang="zh-CN" sz="1797" i="1">
                              <a:latin typeface="Cambria Math" panose="02040503050406030204" pitchFamily="18" charset="0"/>
                            </a:rPr>
                            <m:t>𝑥</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Sub>
                      <m:r>
                        <a:rPr lang="en-US" altLang="zh-CN" sz="1797" i="1">
                          <a:latin typeface="Cambria Math" panose="02040503050406030204" pitchFamily="18" charset="0"/>
                        </a:rPr>
                        <m:t>+</m:t>
                      </m:r>
                      <m:f>
                        <m:fPr>
                          <m:ctrlPr>
                            <a:rPr lang="en-US" altLang="zh-CN" sz="1797" i="1">
                              <a:latin typeface="Cambria Math" panose="02040503050406030204" pitchFamily="18" charset="0"/>
                            </a:rPr>
                          </m:ctrlPr>
                        </m:fPr>
                        <m:num>
                          <m:r>
                            <a:rPr lang="en-US" altLang="zh-CN" sz="1797" i="1">
                              <a:latin typeface="Cambria Math" panose="02040503050406030204" pitchFamily="18" charset="0"/>
                            </a:rPr>
                            <m:t>2</m:t>
                          </m:r>
                          <m:r>
                            <a:rPr lang="en-US" altLang="zh-CN" sz="1797" i="1">
                              <a:latin typeface="Cambria Math" panose="02040503050406030204" pitchFamily="18" charset="0"/>
                            </a:rPr>
                            <m:t>𝐵</m:t>
                          </m:r>
                        </m:num>
                        <m:den>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𝐷</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𝛽</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5</m:t>
                              </m:r>
                            </m:sup>
                          </m:sSubSup>
                        </m:den>
                      </m:f>
                    </m:oMath>
                  </m:oMathPara>
                </a14:m>
                <a:endParaRPr kumimoji="1" lang="zh-CN" altLang="en-US" sz="1797" dirty="0"/>
              </a:p>
            </p:txBody>
          </p:sp>
        </mc:Choice>
        <mc:Fallback xmlns="">
          <p:sp>
            <p:nvSpPr>
              <p:cNvPr id="42" name="文本框 4">
                <a:extLst>
                  <a:ext uri="{FF2B5EF4-FFF2-40B4-BE49-F238E27FC236}">
                    <a16:creationId xmlns:a16="http://schemas.microsoft.com/office/drawing/2014/main" id="{A199D3EE-9C31-A9E4-C157-1F255A4DAF14}"/>
                  </a:ext>
                </a:extLst>
              </p:cNvPr>
              <p:cNvSpPr txBox="1">
                <a:spLocks noRot="1" noChangeAspect="1" noMove="1" noResize="1" noEditPoints="1" noAdjustHandles="1" noChangeArrowheads="1" noChangeShapeType="1" noTextEdit="1"/>
              </p:cNvSpPr>
              <p:nvPr/>
            </p:nvSpPr>
            <p:spPr>
              <a:xfrm>
                <a:off x="7223952" y="4048278"/>
                <a:ext cx="3018402" cy="71574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文本框 5">
                <a:extLst>
                  <a:ext uri="{FF2B5EF4-FFF2-40B4-BE49-F238E27FC236}">
                    <a16:creationId xmlns:a16="http://schemas.microsoft.com/office/drawing/2014/main" id="{915B2D49-1D3C-14ED-8980-4F08D3F165B6}"/>
                  </a:ext>
                </a:extLst>
              </p:cNvPr>
              <p:cNvSpPr txBox="1"/>
              <p:nvPr/>
            </p:nvSpPr>
            <p:spPr>
              <a:xfrm>
                <a:off x="6613729" y="2547194"/>
                <a:ext cx="2752072" cy="734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2</m:t>
                          </m:r>
                        </m:sup>
                      </m:sSubSup>
                      <m:r>
                        <a:rPr lang="en-US" altLang="zh-CN" sz="1797" i="1">
                          <a:latin typeface="Cambria Math" panose="02040503050406030204" pitchFamily="18" charset="0"/>
                        </a:rPr>
                        <m:t>=</m:t>
                      </m:r>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𝑆𝑅</m:t>
                          </m:r>
                        </m:sub>
                        <m:sup>
                          <m:r>
                            <a:rPr lang="en-US" altLang="zh-CN" sz="1797" i="1">
                              <a:latin typeface="Cambria Math" panose="02040503050406030204" pitchFamily="18" charset="0"/>
                            </a:rPr>
                            <m:t>2</m:t>
                          </m:r>
                        </m:sup>
                      </m:sSubSup>
                      <m:r>
                        <a:rPr lang="en-US" altLang="zh-CN" sz="1797" i="1">
                          <a:latin typeface="Cambria Math" panose="02040503050406030204" pitchFamily="18" charset="0"/>
                        </a:rPr>
                        <m:t>+</m:t>
                      </m:r>
                      <m:f>
                        <m:fPr>
                          <m:ctrlPr>
                            <a:rPr lang="en-US" altLang="zh-CN" sz="1797" i="1">
                              <a:latin typeface="Cambria Math" panose="02040503050406030204" pitchFamily="18" charset="0"/>
                            </a:rPr>
                          </m:ctrlPr>
                        </m:fPr>
                        <m:num>
                          <m:r>
                            <a:rPr lang="en-US" altLang="zh-CN" sz="1797" i="1">
                              <a:latin typeface="Cambria Math" panose="02040503050406030204" pitchFamily="18" charset="0"/>
                            </a:rPr>
                            <m:t>𝐵</m:t>
                          </m:r>
                        </m:num>
                        <m:den>
                          <m:sSup>
                            <m:sSupPr>
                              <m:ctrlPr>
                                <a:rPr lang="en-US" altLang="zh-CN" sz="1797" i="1">
                                  <a:latin typeface="Cambria Math" panose="02040503050406030204" pitchFamily="18" charset="0"/>
                                </a:rPr>
                              </m:ctrlPr>
                            </m:sSupPr>
                            <m:e>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𝐷</m:t>
                                  </m:r>
                                </m:e>
                                <m:sub>
                                  <m:r>
                                    <a:rPr lang="en-US" altLang="zh-CN" sz="1797" i="1">
                                      <a:latin typeface="Cambria Math" panose="02040503050406030204" pitchFamily="18" charset="0"/>
                                    </a:rPr>
                                    <m:t>𝑥</m:t>
                                  </m:r>
                                </m:sub>
                                <m:sup>
                                  <m:r>
                                    <a:rPr lang="en-US" altLang="zh-CN" sz="1797" i="1">
                                      <a:latin typeface="Cambria Math" panose="02040503050406030204" pitchFamily="18" charset="0"/>
                                    </a:rPr>
                                    <m:t>∗</m:t>
                                  </m:r>
                                </m:sup>
                              </m:sSubSup>
                            </m:e>
                            <m:sup>
                              <m:r>
                                <a:rPr lang="en-US" altLang="zh-CN" sz="1797" i="1">
                                  <a:latin typeface="Cambria Math" panose="02040503050406030204" pitchFamily="18" charset="0"/>
                                </a:rPr>
                                <m:t>3</m:t>
                              </m:r>
                            </m:sup>
                          </m:sSup>
                          <m:sSubSup>
                            <m:sSubSupPr>
                              <m:ctrlPr>
                                <a:rPr lang="en-US" altLang="zh-CN" sz="1797" i="1">
                                  <a:latin typeface="Cambria Math" panose="02040503050406030204" pitchFamily="18" charset="0"/>
                                </a:rPr>
                              </m:ctrlPr>
                            </m:sSubSupPr>
                            <m:e>
                              <m:r>
                                <a:rPr lang="en-US" altLang="zh-CN" sz="1797" i="1">
                                  <a:latin typeface="Cambria Math" panose="02040503050406030204" pitchFamily="18" charset="0"/>
                                </a:rPr>
                                <m:t>𝜎</m:t>
                              </m:r>
                            </m:e>
                            <m:sub>
                              <m:r>
                                <a:rPr lang="en-US" altLang="zh-CN" sz="1797" i="1">
                                  <a:latin typeface="Cambria Math" panose="02040503050406030204" pitchFamily="18" charset="0"/>
                                </a:rPr>
                                <m:t>𝛿</m:t>
                              </m:r>
                              <m:r>
                                <a:rPr lang="en-US" altLang="zh-CN" sz="1797" i="1">
                                  <a:latin typeface="Cambria Math" panose="02040503050406030204" pitchFamily="18" charset="0"/>
                                </a:rPr>
                                <m:t>, </m:t>
                              </m:r>
                              <m:r>
                                <a:rPr lang="en-US" altLang="zh-CN" sz="1797" i="1">
                                  <a:latin typeface="Cambria Math" panose="02040503050406030204" pitchFamily="18" charset="0"/>
                                </a:rPr>
                                <m:t>𝑡𝑜𝑡</m:t>
                              </m:r>
                            </m:sub>
                            <m:sup>
                              <m:r>
                                <a:rPr lang="en-US" altLang="zh-CN" sz="1797" i="1">
                                  <a:latin typeface="Cambria Math" panose="02040503050406030204" pitchFamily="18" charset="0"/>
                                </a:rPr>
                                <m:t>5</m:t>
                              </m:r>
                            </m:sup>
                          </m:sSubSup>
                        </m:den>
                      </m:f>
                    </m:oMath>
                  </m:oMathPara>
                </a14:m>
                <a:endParaRPr kumimoji="1" lang="zh-CN" altLang="en-US" sz="1797" dirty="0"/>
              </a:p>
            </p:txBody>
          </p:sp>
        </mc:Choice>
        <mc:Fallback xmlns="">
          <p:sp>
            <p:nvSpPr>
              <p:cNvPr id="43" name="文本框 5">
                <a:extLst>
                  <a:ext uri="{FF2B5EF4-FFF2-40B4-BE49-F238E27FC236}">
                    <a16:creationId xmlns:a16="http://schemas.microsoft.com/office/drawing/2014/main" id="{915B2D49-1D3C-14ED-8980-4F08D3F165B6}"/>
                  </a:ext>
                </a:extLst>
              </p:cNvPr>
              <p:cNvSpPr txBox="1">
                <a:spLocks noRot="1" noChangeAspect="1" noMove="1" noResize="1" noEditPoints="1" noAdjustHandles="1" noChangeArrowheads="1" noChangeShapeType="1" noTextEdit="1"/>
              </p:cNvSpPr>
              <p:nvPr/>
            </p:nvSpPr>
            <p:spPr>
              <a:xfrm>
                <a:off x="6613729" y="2547194"/>
                <a:ext cx="2752072" cy="7344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文本框 6">
                <a:extLst>
                  <a:ext uri="{FF2B5EF4-FFF2-40B4-BE49-F238E27FC236}">
                    <a16:creationId xmlns:a16="http://schemas.microsoft.com/office/drawing/2014/main" id="{561CFE91-C1FB-5D6D-C46F-44A6A92BB735}"/>
                  </a:ext>
                </a:extLst>
              </p:cNvPr>
              <p:cNvSpPr txBox="1"/>
              <p:nvPr/>
            </p:nvSpPr>
            <p:spPr>
              <a:xfrm>
                <a:off x="8347110" y="3339858"/>
                <a:ext cx="3830073" cy="5662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398" i="1">
                          <a:solidFill>
                            <a:schemeClr val="accent1">
                              <a:lumMod val="50000"/>
                            </a:schemeClr>
                          </a:solidFill>
                          <a:latin typeface="Cambria Math" panose="02040503050406030204" pitchFamily="18" charset="0"/>
                        </a:rPr>
                        <m:t>𝐵</m:t>
                      </m:r>
                      <m:r>
                        <a:rPr lang="en-US" altLang="zh-CN" sz="1398" i="1">
                          <a:solidFill>
                            <a:schemeClr val="accent1">
                              <a:lumMod val="50000"/>
                            </a:schemeClr>
                          </a:solidFill>
                          <a:latin typeface="Cambria Math" panose="02040503050406030204" pitchFamily="18" charset="0"/>
                        </a:rPr>
                        <m:t>≈50</m:t>
                      </m:r>
                      <m:f>
                        <m:fPr>
                          <m:ctrlPr>
                            <a:rPr lang="en-US" altLang="zh-CN" sz="1398" i="1">
                              <a:solidFill>
                                <a:schemeClr val="accent1">
                                  <a:lumMod val="50000"/>
                                </a:schemeClr>
                              </a:solidFill>
                              <a:latin typeface="Cambria Math" panose="02040503050406030204" pitchFamily="18" charset="0"/>
                            </a:rPr>
                          </m:ctrlPr>
                        </m:fPr>
                        <m:num>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𝑛</m:t>
                              </m:r>
                            </m:e>
                            <m:sub>
                              <m:r>
                                <a:rPr lang="en-US" altLang="zh-CN" sz="1398" i="1">
                                  <a:solidFill>
                                    <a:schemeClr val="accent1">
                                      <a:lumMod val="50000"/>
                                    </a:schemeClr>
                                  </a:solidFill>
                                  <a:latin typeface="Cambria Math" panose="02040503050406030204" pitchFamily="18" charset="0"/>
                                </a:rPr>
                                <m:t>𝐼𝑃</m:t>
                              </m:r>
                            </m:sub>
                          </m:sSub>
                          <m:sSub>
                            <m:sSubPr>
                              <m:ctrlPr>
                                <a:rPr lang="en-US" altLang="zh-CN" sz="1398" i="1">
                                  <a:solidFill>
                                    <a:schemeClr val="accent1">
                                      <a:lumMod val="50000"/>
                                    </a:schemeClr>
                                  </a:solidFill>
                                  <a:latin typeface="Cambria Math" panose="02040503050406030204" pitchFamily="18" charset="0"/>
                                </a:rPr>
                              </m:ctrlPr>
                            </m:sSubPr>
                            <m:e>
                              <m:r>
                                <a:rPr lang="zh-CN" altLang="en-US" sz="1398" i="1">
                                  <a:solidFill>
                                    <a:schemeClr val="accent1">
                                      <a:lumMod val="50000"/>
                                    </a:schemeClr>
                                  </a:solidFill>
                                  <a:latin typeface="Cambria Math" panose="02040503050406030204" pitchFamily="18" charset="0"/>
                                </a:rPr>
                                <m:t>𝜏</m:t>
                              </m:r>
                            </m:e>
                            <m:sub>
                              <m:r>
                                <a:rPr lang="en-US" altLang="zh-CN" sz="1398" i="1">
                                  <a:solidFill>
                                    <a:schemeClr val="accent1">
                                      <a:lumMod val="50000"/>
                                    </a:schemeClr>
                                  </a:solidFill>
                                  <a:latin typeface="Cambria Math" panose="02040503050406030204" pitchFamily="18" charset="0"/>
                                </a:rPr>
                                <m:t>𝐸</m:t>
                              </m:r>
                            </m:sub>
                          </m:sSub>
                        </m:num>
                        <m:den>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𝑇</m:t>
                              </m:r>
                            </m:e>
                            <m:sub>
                              <m:r>
                                <a:rPr lang="en-US" altLang="zh-CN" sz="1398" i="1">
                                  <a:solidFill>
                                    <a:schemeClr val="accent1">
                                      <a:lumMod val="50000"/>
                                    </a:schemeClr>
                                  </a:solidFill>
                                  <a:latin typeface="Cambria Math" panose="02040503050406030204" pitchFamily="18" charset="0"/>
                                </a:rPr>
                                <m:t>𝑟𝑒𝑣</m:t>
                              </m:r>
                            </m:sub>
                          </m:sSub>
                        </m:den>
                      </m:f>
                      <m:f>
                        <m:fPr>
                          <m:ctrlPr>
                            <a:rPr lang="en-US" altLang="zh-CN" sz="1398" i="1">
                              <a:solidFill>
                                <a:schemeClr val="accent1">
                                  <a:lumMod val="50000"/>
                                </a:schemeClr>
                              </a:solidFill>
                              <a:latin typeface="Cambria Math" panose="02040503050406030204" pitchFamily="18" charset="0"/>
                            </a:rPr>
                          </m:ctrlPr>
                        </m:fPr>
                        <m:num>
                          <m:sSubSup>
                            <m:sSubSupPr>
                              <m:ctrlPr>
                                <a:rPr lang="en-US" altLang="zh-CN" sz="1398" i="1">
                                  <a:solidFill>
                                    <a:schemeClr val="accent1">
                                      <a:lumMod val="50000"/>
                                    </a:schemeClr>
                                  </a:solidFill>
                                  <a:latin typeface="Cambria Math" panose="02040503050406030204" pitchFamily="18" charset="0"/>
                                </a:rPr>
                              </m:ctrlPr>
                            </m:sSubSupPr>
                            <m:e>
                              <m:r>
                                <a:rPr lang="en-US" altLang="zh-CN" sz="1398" i="1">
                                  <a:solidFill>
                                    <a:schemeClr val="accent1">
                                      <a:lumMod val="50000"/>
                                    </a:schemeClr>
                                  </a:solidFill>
                                  <a:latin typeface="Cambria Math" panose="02040503050406030204" pitchFamily="18" charset="0"/>
                                </a:rPr>
                                <m:t>𝑟</m:t>
                              </m:r>
                            </m:e>
                            <m:sub>
                              <m:r>
                                <a:rPr lang="en-US" altLang="zh-CN" sz="1398" i="1">
                                  <a:solidFill>
                                    <a:schemeClr val="accent1">
                                      <a:lumMod val="50000"/>
                                    </a:schemeClr>
                                  </a:solidFill>
                                  <a:latin typeface="Cambria Math" panose="02040503050406030204" pitchFamily="18" charset="0"/>
                                </a:rPr>
                                <m:t>𝑒</m:t>
                              </m:r>
                            </m:sub>
                            <m:sup>
                              <m:r>
                                <a:rPr lang="en-US" altLang="zh-CN" sz="1398" i="1">
                                  <a:solidFill>
                                    <a:schemeClr val="accent1">
                                      <a:lumMod val="50000"/>
                                    </a:schemeClr>
                                  </a:solidFill>
                                  <a:latin typeface="Cambria Math" panose="02040503050406030204" pitchFamily="18" charset="0"/>
                                </a:rPr>
                                <m:t>5</m:t>
                              </m:r>
                            </m:sup>
                          </m:sSubSup>
                          <m:sSubSup>
                            <m:sSubSupPr>
                              <m:ctrlPr>
                                <a:rPr lang="en-US" altLang="zh-CN" sz="1398" i="1">
                                  <a:solidFill>
                                    <a:schemeClr val="accent1">
                                      <a:lumMod val="50000"/>
                                    </a:schemeClr>
                                  </a:solidFill>
                                  <a:latin typeface="Cambria Math" panose="02040503050406030204" pitchFamily="18" charset="0"/>
                                </a:rPr>
                              </m:ctrlPr>
                            </m:sSubSupPr>
                            <m:e>
                              <m:r>
                                <a:rPr lang="en-US" altLang="zh-CN" sz="1398" i="1">
                                  <a:solidFill>
                                    <a:schemeClr val="accent1">
                                      <a:lumMod val="50000"/>
                                    </a:schemeClr>
                                  </a:solidFill>
                                  <a:latin typeface="Cambria Math" panose="02040503050406030204" pitchFamily="18" charset="0"/>
                                </a:rPr>
                                <m:t>𝑁</m:t>
                              </m:r>
                            </m:e>
                            <m:sub>
                              <m:r>
                                <a:rPr lang="en-US" altLang="zh-CN" sz="1398" i="1">
                                  <a:solidFill>
                                    <a:schemeClr val="accent1">
                                      <a:lumMod val="50000"/>
                                    </a:schemeClr>
                                  </a:solidFill>
                                  <a:latin typeface="Cambria Math" panose="02040503050406030204" pitchFamily="18" charset="0"/>
                                </a:rPr>
                                <m:t>𝑏</m:t>
                              </m:r>
                            </m:sub>
                            <m:sup>
                              <m:r>
                                <a:rPr lang="en-US" altLang="zh-CN" sz="1398" i="1">
                                  <a:solidFill>
                                    <a:schemeClr val="accent1">
                                      <a:lumMod val="50000"/>
                                    </a:schemeClr>
                                  </a:solidFill>
                                  <a:latin typeface="Cambria Math" panose="02040503050406030204" pitchFamily="18" charset="0"/>
                                </a:rPr>
                                <m:t>3</m:t>
                              </m:r>
                            </m:sup>
                          </m:sSubSup>
                          <m:sSup>
                            <m:sSupPr>
                              <m:ctrlPr>
                                <a:rPr lang="en-US" altLang="zh-CN" sz="1398" i="1">
                                  <a:solidFill>
                                    <a:schemeClr val="accent1">
                                      <a:lumMod val="50000"/>
                                    </a:schemeClr>
                                  </a:solidFill>
                                  <a:latin typeface="Cambria Math" panose="02040503050406030204" pitchFamily="18" charset="0"/>
                                </a:rPr>
                              </m:ctrlPr>
                            </m:sSupPr>
                            <m:e>
                              <m:r>
                                <a:rPr lang="en-US" altLang="zh-CN" sz="1398" i="1">
                                  <a:solidFill>
                                    <a:schemeClr val="accent1">
                                      <a:lumMod val="50000"/>
                                    </a:schemeClr>
                                  </a:solidFill>
                                  <a:latin typeface="Cambria Math" panose="02040503050406030204" pitchFamily="18" charset="0"/>
                                </a:rPr>
                                <m:t>𝛾</m:t>
                              </m:r>
                            </m:e>
                            <m:sup>
                              <m:r>
                                <a:rPr lang="en-US" altLang="zh-CN" sz="1398" i="1">
                                  <a:solidFill>
                                    <a:schemeClr val="accent1">
                                      <a:lumMod val="50000"/>
                                    </a:schemeClr>
                                  </a:solidFill>
                                  <a:latin typeface="Cambria Math" panose="02040503050406030204" pitchFamily="18" charset="0"/>
                                </a:rPr>
                                <m:t>2</m:t>
                              </m:r>
                            </m:sup>
                          </m:sSup>
                        </m:num>
                        <m:den>
                          <m:sSup>
                            <m:sSupPr>
                              <m:ctrlPr>
                                <a:rPr lang="en-US" altLang="zh-CN" sz="1398" i="1">
                                  <a:solidFill>
                                    <a:schemeClr val="accent1">
                                      <a:lumMod val="50000"/>
                                    </a:schemeClr>
                                  </a:solidFill>
                                  <a:latin typeface="Cambria Math" panose="02040503050406030204" pitchFamily="18" charset="0"/>
                                </a:rPr>
                              </m:ctrlPr>
                            </m:sSupPr>
                            <m:e>
                              <m:d>
                                <m:dPr>
                                  <m:ctrlPr>
                                    <a:rPr lang="en-US" altLang="zh-CN" sz="1398" i="1">
                                      <a:solidFill>
                                        <a:schemeClr val="accent1">
                                          <a:lumMod val="50000"/>
                                        </a:schemeClr>
                                      </a:solidFill>
                                      <a:latin typeface="Cambria Math" panose="02040503050406030204" pitchFamily="18" charset="0"/>
                                    </a:rPr>
                                  </m:ctrlPr>
                                </m:dPr>
                                <m:e>
                                  <m:f>
                                    <m:fPr>
                                      <m:type m:val="lin"/>
                                      <m:ctrlPr>
                                        <a:rPr lang="en-US" altLang="zh-CN" sz="1398" i="1">
                                          <a:solidFill>
                                            <a:schemeClr val="accent1">
                                              <a:lumMod val="50000"/>
                                            </a:schemeClr>
                                          </a:solidFill>
                                          <a:latin typeface="Cambria Math" panose="02040503050406030204" pitchFamily="18" charset="0"/>
                                        </a:rPr>
                                      </m:ctrlPr>
                                    </m:fPr>
                                    <m:num>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𝛼</m:t>
                                          </m:r>
                                        </m:e>
                                        <m:sub>
                                          <m:r>
                                            <a:rPr lang="en-US" altLang="zh-CN" sz="1398" i="1">
                                              <a:solidFill>
                                                <a:schemeClr val="accent1">
                                                  <a:lumMod val="50000"/>
                                                </a:schemeClr>
                                              </a:solidFill>
                                              <a:latin typeface="Cambria Math" panose="02040503050406030204" pitchFamily="18" charset="0"/>
                                            </a:rPr>
                                            <m:t>𝑐</m:t>
                                          </m:r>
                                        </m:sub>
                                      </m:sSub>
                                      <m:r>
                                        <a:rPr lang="en-US" altLang="zh-CN" sz="1398" i="1">
                                          <a:solidFill>
                                            <a:schemeClr val="accent1">
                                              <a:lumMod val="50000"/>
                                            </a:schemeClr>
                                          </a:solidFill>
                                          <a:latin typeface="Cambria Math" panose="02040503050406030204" pitchFamily="18" charset="0"/>
                                        </a:rPr>
                                        <m:t>𝐶</m:t>
                                      </m:r>
                                    </m:num>
                                    <m:den>
                                      <m:d>
                                        <m:dPr>
                                          <m:ctrlPr>
                                            <a:rPr lang="en-US" altLang="zh-CN" sz="1398" i="1">
                                              <a:solidFill>
                                                <a:schemeClr val="accent1">
                                                  <a:lumMod val="50000"/>
                                                </a:schemeClr>
                                              </a:solidFill>
                                              <a:latin typeface="Cambria Math" panose="02040503050406030204" pitchFamily="18" charset="0"/>
                                            </a:rPr>
                                          </m:ctrlPr>
                                        </m:dPr>
                                        <m:e>
                                          <m:r>
                                            <a:rPr lang="en-US" altLang="zh-CN" sz="1398" i="1">
                                              <a:solidFill>
                                                <a:schemeClr val="accent1">
                                                  <a:lumMod val="50000"/>
                                                </a:schemeClr>
                                              </a:solidFill>
                                              <a:latin typeface="Cambria Math" panose="02040503050406030204" pitchFamily="18" charset="0"/>
                                            </a:rPr>
                                            <m:t>2</m:t>
                                          </m:r>
                                          <m:r>
                                            <a:rPr lang="en-US" altLang="zh-CN" sz="1398" i="1">
                                              <a:solidFill>
                                                <a:schemeClr val="accent1">
                                                  <a:lumMod val="50000"/>
                                                </a:schemeClr>
                                              </a:solidFill>
                                              <a:latin typeface="Cambria Math" panose="02040503050406030204" pitchFamily="18" charset="0"/>
                                            </a:rPr>
                                            <m:t>𝜋</m:t>
                                          </m:r>
                                          <m:sSub>
                                            <m:sSubPr>
                                              <m:ctrlPr>
                                                <a:rPr lang="en-US" altLang="zh-CN" sz="1398" i="1">
                                                  <a:solidFill>
                                                    <a:schemeClr val="accent1">
                                                      <a:lumMod val="50000"/>
                                                    </a:schemeClr>
                                                  </a:solidFill>
                                                  <a:latin typeface="Cambria Math" panose="02040503050406030204" pitchFamily="18" charset="0"/>
                                                </a:rPr>
                                              </m:ctrlPr>
                                            </m:sSubPr>
                                            <m:e>
                                              <m:r>
                                                <a:rPr lang="en-US" altLang="zh-CN" sz="1398" i="1">
                                                  <a:solidFill>
                                                    <a:schemeClr val="accent1">
                                                      <a:lumMod val="50000"/>
                                                    </a:schemeClr>
                                                  </a:solidFill>
                                                  <a:latin typeface="Cambria Math" panose="02040503050406030204" pitchFamily="18" charset="0"/>
                                                </a:rPr>
                                                <m:t>𝑄</m:t>
                                              </m:r>
                                            </m:e>
                                            <m:sub>
                                              <m:r>
                                                <a:rPr lang="en-US" altLang="zh-CN" sz="1398" i="1">
                                                  <a:solidFill>
                                                    <a:schemeClr val="accent1">
                                                      <a:lumMod val="50000"/>
                                                    </a:schemeClr>
                                                  </a:solidFill>
                                                  <a:latin typeface="Cambria Math" panose="02040503050406030204" pitchFamily="18" charset="0"/>
                                                </a:rPr>
                                                <m:t>𝑠</m:t>
                                              </m:r>
                                            </m:sub>
                                          </m:sSub>
                                        </m:e>
                                      </m:d>
                                    </m:den>
                                  </m:f>
                                </m:e>
                              </m:d>
                            </m:e>
                            <m:sup>
                              <m:r>
                                <a:rPr lang="en-US" altLang="zh-CN" sz="1398" i="1">
                                  <a:solidFill>
                                    <a:schemeClr val="accent1">
                                      <a:lumMod val="50000"/>
                                    </a:schemeClr>
                                  </a:solidFill>
                                  <a:latin typeface="Cambria Math" panose="02040503050406030204" pitchFamily="18" charset="0"/>
                                </a:rPr>
                                <m:t>2</m:t>
                              </m:r>
                            </m:sup>
                          </m:sSup>
                        </m:den>
                      </m:f>
                    </m:oMath>
                  </m:oMathPara>
                </a14:m>
                <a:endParaRPr kumimoji="1" lang="zh-CN" altLang="en-US" sz="1398" dirty="0">
                  <a:solidFill>
                    <a:schemeClr val="accent1">
                      <a:lumMod val="50000"/>
                    </a:schemeClr>
                  </a:solidFill>
                </a:endParaRPr>
              </a:p>
            </p:txBody>
          </p:sp>
        </mc:Choice>
        <mc:Fallback xmlns="">
          <p:sp>
            <p:nvSpPr>
              <p:cNvPr id="44" name="文本框 6">
                <a:extLst>
                  <a:ext uri="{FF2B5EF4-FFF2-40B4-BE49-F238E27FC236}">
                    <a16:creationId xmlns:a16="http://schemas.microsoft.com/office/drawing/2014/main" id="{561CFE91-C1FB-5D6D-C46F-44A6A92BB735}"/>
                  </a:ext>
                </a:extLst>
              </p:cNvPr>
              <p:cNvSpPr txBox="1">
                <a:spLocks noRot="1" noChangeAspect="1" noMove="1" noResize="1" noEditPoints="1" noAdjustHandles="1" noChangeArrowheads="1" noChangeShapeType="1" noTextEdit="1"/>
              </p:cNvSpPr>
              <p:nvPr/>
            </p:nvSpPr>
            <p:spPr>
              <a:xfrm>
                <a:off x="8347110" y="3339858"/>
                <a:ext cx="3830073" cy="566290"/>
              </a:xfrm>
              <a:prstGeom prst="rect">
                <a:avLst/>
              </a:prstGeom>
              <a:blipFill>
                <a:blip r:embed="rId9"/>
                <a:stretch>
                  <a:fillRect t="-11111" b="-9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文本框 38">
                <a:extLst>
                  <a:ext uri="{FF2B5EF4-FFF2-40B4-BE49-F238E27FC236}">
                    <a16:creationId xmlns:a16="http://schemas.microsoft.com/office/drawing/2014/main" id="{B85DA20A-F5C5-7665-26D7-AB179D512304}"/>
                  </a:ext>
                </a:extLst>
              </p:cNvPr>
              <p:cNvSpPr txBox="1"/>
              <p:nvPr/>
            </p:nvSpPr>
            <p:spPr>
              <a:xfrm>
                <a:off x="6891968" y="4767627"/>
                <a:ext cx="3178586" cy="6586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𝑧</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r>
                        <a:rPr lang="zh-CN" altLang="en-US" sz="1797">
                          <a:latin typeface="Cambria Math" panose="02040503050406030204" pitchFamily="18" charset="0"/>
                        </a:rPr>
                        <m:t>=</m:t>
                      </m:r>
                      <m:f>
                        <m:fPr>
                          <m:ctrlPr>
                            <a:rPr lang="zh-CN" altLang="en-US" sz="1797" i="1">
                              <a:solidFill>
                                <a:srgbClr val="836967"/>
                              </a:solidFill>
                              <a:latin typeface="Cambria Math" panose="02040503050406030204" pitchFamily="18" charset="0"/>
                            </a:rPr>
                          </m:ctrlPr>
                        </m:fPr>
                        <m:num>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𝛼</m:t>
                              </m:r>
                            </m:e>
                            <m:sub>
                              <m:r>
                                <a:rPr lang="zh-CN" altLang="en-US" sz="1797" i="1">
                                  <a:latin typeface="Cambria Math" panose="02040503050406030204" pitchFamily="18" charset="0"/>
                                </a:rPr>
                                <m:t>𝑐</m:t>
                              </m:r>
                            </m:sub>
                          </m:sSub>
                          <m:r>
                            <a:rPr lang="zh-CN" altLang="en-US" sz="1797" i="1">
                              <a:latin typeface="Cambria Math" panose="02040503050406030204" pitchFamily="18" charset="0"/>
                            </a:rPr>
                            <m:t>𝐶</m:t>
                          </m:r>
                        </m:num>
                        <m:den>
                          <m:r>
                            <a:rPr lang="zh-CN" altLang="en-US" sz="1797">
                              <a:latin typeface="Cambria Math" panose="02040503050406030204" pitchFamily="18" charset="0"/>
                            </a:rPr>
                            <m:t>2</m:t>
                          </m:r>
                          <m:r>
                            <a:rPr lang="zh-CN" altLang="en-US" sz="1797" i="1">
                              <a:latin typeface="Cambria Math" panose="02040503050406030204" pitchFamily="18" charset="0"/>
                            </a:rPr>
                            <m:t>𝜋</m:t>
                          </m:r>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𝑄</m:t>
                              </m:r>
                            </m:e>
                            <m:sub>
                              <m:r>
                                <a:rPr lang="zh-CN" altLang="en-US" sz="1797" i="1">
                                  <a:latin typeface="Cambria Math" panose="02040503050406030204" pitchFamily="18" charset="0"/>
                                </a:rPr>
                                <m:t>𝑠</m:t>
                              </m:r>
                            </m:sub>
                          </m:sSub>
                        </m:den>
                      </m:f>
                      <m:sSub>
                        <m:sSubPr>
                          <m:ctrlPr>
                            <a:rPr lang="zh-CN" altLang="en-US" sz="1797" i="1">
                              <a:solidFill>
                                <a:srgbClr val="836967"/>
                              </a:solidFill>
                              <a:latin typeface="Cambria Math" panose="02040503050406030204" pitchFamily="18" charset="0"/>
                            </a:rPr>
                          </m:ctrlPr>
                        </m:sSubPr>
                        <m:e>
                          <m:r>
                            <a:rPr lang="zh-CN" altLang="en-US" sz="1797" i="1">
                              <a:latin typeface="Cambria Math" panose="02040503050406030204" pitchFamily="18" charset="0"/>
                            </a:rPr>
                            <m:t>𝜎</m:t>
                          </m:r>
                        </m:e>
                        <m:sub>
                          <m:r>
                            <a:rPr lang="zh-CN" altLang="en-US" sz="1797" i="1">
                              <a:latin typeface="Cambria Math" panose="02040503050406030204" pitchFamily="18" charset="0"/>
                            </a:rPr>
                            <m:t>𝛿</m:t>
                          </m:r>
                          <m:r>
                            <a:rPr lang="zh-CN" altLang="en-US" sz="1797">
                              <a:latin typeface="Cambria Math" panose="02040503050406030204" pitchFamily="18" charset="0"/>
                            </a:rPr>
                            <m:t>,</m:t>
                          </m:r>
                          <m:r>
                            <a:rPr lang="zh-CN" altLang="en-US" sz="1797" i="1">
                              <a:latin typeface="Cambria Math" panose="02040503050406030204" pitchFamily="18" charset="0"/>
                            </a:rPr>
                            <m:t>𝑡𝑜𝑡</m:t>
                          </m:r>
                        </m:sub>
                      </m:sSub>
                    </m:oMath>
                  </m:oMathPara>
                </a14:m>
                <a:endParaRPr lang="zh-CN" altLang="en-US" sz="1797" dirty="0"/>
              </a:p>
            </p:txBody>
          </p:sp>
        </mc:Choice>
        <mc:Fallback xmlns="">
          <p:sp>
            <p:nvSpPr>
              <p:cNvPr id="45" name="文本框 38">
                <a:extLst>
                  <a:ext uri="{FF2B5EF4-FFF2-40B4-BE49-F238E27FC236}">
                    <a16:creationId xmlns:a16="http://schemas.microsoft.com/office/drawing/2014/main" id="{B85DA20A-F5C5-7665-26D7-AB179D512304}"/>
                  </a:ext>
                </a:extLst>
              </p:cNvPr>
              <p:cNvSpPr txBox="1">
                <a:spLocks noRot="1" noChangeAspect="1" noMove="1" noResize="1" noEditPoints="1" noAdjustHandles="1" noChangeArrowheads="1" noChangeShapeType="1" noTextEdit="1"/>
              </p:cNvSpPr>
              <p:nvPr/>
            </p:nvSpPr>
            <p:spPr>
              <a:xfrm>
                <a:off x="6891968" y="4767627"/>
                <a:ext cx="3178586" cy="658624"/>
              </a:xfrm>
              <a:prstGeom prst="rect">
                <a:avLst/>
              </a:prstGeom>
              <a:blipFill>
                <a:blip r:embed="rId10"/>
                <a:stretch>
                  <a:fillRect b="-3774"/>
                </a:stretch>
              </a:blipFill>
            </p:spPr>
            <p:txBody>
              <a:bodyPr/>
              <a:lstStyle/>
              <a:p>
                <a:r>
                  <a:rPr lang="en-US">
                    <a:noFill/>
                  </a:rPr>
                  <a:t> </a:t>
                </a:r>
              </a:p>
            </p:txBody>
          </p:sp>
        </mc:Fallback>
      </mc:AlternateContent>
      <p:sp>
        <p:nvSpPr>
          <p:cNvPr id="46" name="TextBox 10">
            <a:extLst>
              <a:ext uri="{FF2B5EF4-FFF2-40B4-BE49-F238E27FC236}">
                <a16:creationId xmlns:a16="http://schemas.microsoft.com/office/drawing/2014/main" id="{60A69DAF-5436-14F9-2B66-1B0794969C2D}"/>
              </a:ext>
            </a:extLst>
          </p:cNvPr>
          <p:cNvSpPr txBox="1"/>
          <p:nvPr/>
        </p:nvSpPr>
        <p:spPr>
          <a:xfrm>
            <a:off x="9460712" y="2518226"/>
            <a:ext cx="2043299" cy="522750"/>
          </a:xfrm>
          <a:prstGeom prst="rect">
            <a:avLst/>
          </a:prstGeom>
          <a:noFill/>
        </p:spPr>
        <p:txBody>
          <a:bodyPr wrap="square">
            <a:spAutoFit/>
          </a:bodyPr>
          <a:lstStyle/>
          <a:p>
            <a:r>
              <a:rPr lang="en-GB" sz="1399" dirty="0">
                <a:solidFill>
                  <a:srgbClr val="C00000"/>
                </a:solidFill>
                <a:latin typeface="Times New Roman" panose="02020603050405020304" pitchFamily="18" charset="0"/>
              </a:rPr>
              <a:t>Coupled system to be solved numerically</a:t>
            </a:r>
            <a:endParaRPr lang="en-US" sz="1399" dirty="0">
              <a:solidFill>
                <a:srgbClr val="C00000"/>
              </a:solidFill>
            </a:endParaRPr>
          </a:p>
        </p:txBody>
      </p:sp>
      <p:cxnSp>
        <p:nvCxnSpPr>
          <p:cNvPr id="53" name="Straight Arrow Connector 52">
            <a:extLst>
              <a:ext uri="{FF2B5EF4-FFF2-40B4-BE49-F238E27FC236}">
                <a16:creationId xmlns:a16="http://schemas.microsoft.com/office/drawing/2014/main" id="{6435CFDB-68FC-C451-B25A-306F2E03328F}"/>
              </a:ext>
            </a:extLst>
          </p:cNvPr>
          <p:cNvCxnSpPr>
            <a:cxnSpLocks/>
          </p:cNvCxnSpPr>
          <p:nvPr/>
        </p:nvCxnSpPr>
        <p:spPr>
          <a:xfrm>
            <a:off x="8919374" y="2707377"/>
            <a:ext cx="612936" cy="7907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41A6D78A-3552-8045-3AE1-2AD1005D988F}"/>
              </a:ext>
            </a:extLst>
          </p:cNvPr>
          <p:cNvCxnSpPr>
            <a:cxnSpLocks/>
          </p:cNvCxnSpPr>
          <p:nvPr/>
        </p:nvCxnSpPr>
        <p:spPr>
          <a:xfrm flipH="1" flipV="1">
            <a:off x="9308988" y="3759497"/>
            <a:ext cx="223322" cy="288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6331554-AFD0-42BD-A4B1-533599771FDB}"/>
              </a:ext>
            </a:extLst>
          </p:cNvPr>
          <p:cNvSpPr txBox="1"/>
          <p:nvPr/>
        </p:nvSpPr>
        <p:spPr>
          <a:xfrm>
            <a:off x="397912" y="6405025"/>
            <a:ext cx="10932953" cy="430289"/>
          </a:xfrm>
          <a:prstGeom prst="rect">
            <a:avLst/>
          </a:prstGeom>
          <a:noFill/>
        </p:spPr>
        <p:txBody>
          <a:bodyPr wrap="square">
            <a:spAutoFit/>
          </a:bodyPr>
          <a:lstStyle/>
          <a:p>
            <a:r>
              <a:rPr lang="en-US" altLang="zh-CN" sz="1098" dirty="0"/>
              <a:t>M. A. Valdivia García, F. Zimmermann, Towards an optimized </a:t>
            </a:r>
            <a:r>
              <a:rPr lang="en-US" altLang="zh-CN" sz="1098" dirty="0" err="1"/>
              <a:t>monochromatization</a:t>
            </a:r>
            <a:r>
              <a:rPr lang="en-US" altLang="zh-CN" sz="1098" dirty="0"/>
              <a:t> for direct Higgs production in future circular e+ e- Colliders, in CERN-BINP Workshop for Young Scientists in </a:t>
            </a:r>
            <a:r>
              <a:rPr lang="en-US" altLang="zh-CN" sz="1098" dirty="0" err="1"/>
              <a:t>e+e</a:t>
            </a:r>
            <a:r>
              <a:rPr lang="en-US" altLang="zh-CN" sz="1098" dirty="0"/>
              <a:t>- Colliders, pp. 1–12 (2017)</a:t>
            </a:r>
            <a:endParaRPr lang="en-US" sz="1797" dirty="0"/>
          </a:p>
        </p:txBody>
      </p:sp>
      <p:sp>
        <p:nvSpPr>
          <p:cNvPr id="8" name="Rectangle 11">
            <a:extLst>
              <a:ext uri="{FF2B5EF4-FFF2-40B4-BE49-F238E27FC236}">
                <a16:creationId xmlns:a16="http://schemas.microsoft.com/office/drawing/2014/main" id="{8E54529A-3ECE-8952-511D-E731ACA5D063}"/>
              </a:ext>
            </a:extLst>
          </p:cNvPr>
          <p:cNvSpPr/>
          <p:nvPr/>
        </p:nvSpPr>
        <p:spPr>
          <a:xfrm>
            <a:off x="2035774" y="200556"/>
            <a:ext cx="8481809" cy="553357"/>
          </a:xfrm>
          <a:prstGeom prst="rect">
            <a:avLst/>
          </a:prstGeom>
        </p:spPr>
        <p:txBody>
          <a:bodyPr wrap="none">
            <a:spAutoFit/>
          </a:bodyPr>
          <a:lstStyle/>
          <a:p>
            <a:pPr lvl="0" algn="ctr"/>
            <a:r>
              <a:rPr lang="en-GB" sz="2996" b="1" kern="1200" dirty="0" err="1">
                <a:solidFill>
                  <a:srgbClr val="2C7C9F"/>
                </a:solidFill>
                <a:latin typeface="Arial" charset="0"/>
                <a:ea typeface="ＭＳ Ｐゴシック" charset="0"/>
                <a:cs typeface="Arial" panose="020B0604020202020204" pitchFamily="34" charset="0"/>
              </a:rPr>
              <a:t>Monochromatization</a:t>
            </a:r>
            <a:r>
              <a:rPr lang="en-GB" sz="2996" b="1" kern="1200" dirty="0">
                <a:solidFill>
                  <a:srgbClr val="2C7C9F"/>
                </a:solidFill>
                <a:latin typeface="Arial" charset="0"/>
                <a:ea typeface="ＭＳ Ｐゴシック" charset="0"/>
                <a:cs typeface="Arial" panose="020B0604020202020204" pitchFamily="34" charset="0"/>
              </a:rPr>
              <a:t> in High-energy Colliders</a:t>
            </a:r>
            <a:endParaRPr lang="fr-FR" sz="2996" dirty="0"/>
          </a:p>
        </p:txBody>
      </p:sp>
    </p:spTree>
    <p:extLst>
      <p:ext uri="{BB962C8B-B14F-4D97-AF65-F5344CB8AC3E}">
        <p14:creationId xmlns:p14="http://schemas.microsoft.com/office/powerpoint/2010/main" val="55758987"/>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示, 直方图&#10;&#10;描述已自动生成">
            <a:extLst>
              <a:ext uri="{FF2B5EF4-FFF2-40B4-BE49-F238E27FC236}">
                <a16:creationId xmlns:a16="http://schemas.microsoft.com/office/drawing/2014/main" id="{B947E69D-FE55-599F-AF4C-536658527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4035" y="737961"/>
            <a:ext cx="3154100" cy="1902812"/>
          </a:xfrm>
          <a:prstGeom prst="rect">
            <a:avLst/>
          </a:prstGeom>
        </p:spPr>
      </p:pic>
      <p:pic>
        <p:nvPicPr>
          <p:cNvPr id="3" name="Picture 2">
            <a:extLst>
              <a:ext uri="{FF2B5EF4-FFF2-40B4-BE49-F238E27FC236}">
                <a16:creationId xmlns:a16="http://schemas.microsoft.com/office/drawing/2014/main" id="{B5439C5C-BF6E-6CFE-30E8-466A2080D564}"/>
              </a:ext>
            </a:extLst>
          </p:cNvPr>
          <p:cNvPicPr>
            <a:picLocks noChangeAspect="1"/>
          </p:cNvPicPr>
          <p:nvPr/>
        </p:nvPicPr>
        <p:blipFill>
          <a:blip r:embed="rId4"/>
          <a:stretch>
            <a:fillRect/>
          </a:stretch>
        </p:blipFill>
        <p:spPr>
          <a:xfrm>
            <a:off x="8854035" y="4472498"/>
            <a:ext cx="3154100" cy="2068868"/>
          </a:xfrm>
          <a:prstGeom prst="rect">
            <a:avLst/>
          </a:prstGeom>
        </p:spPr>
      </p:pic>
      <p:sp>
        <p:nvSpPr>
          <p:cNvPr id="5" name="TextBox 4">
            <a:extLst>
              <a:ext uri="{FF2B5EF4-FFF2-40B4-BE49-F238E27FC236}">
                <a16:creationId xmlns:a16="http://schemas.microsoft.com/office/drawing/2014/main" id="{73406866-600E-86B1-9C19-8997347C799D}"/>
              </a:ext>
            </a:extLst>
          </p:cNvPr>
          <p:cNvSpPr txBox="1"/>
          <p:nvPr/>
        </p:nvSpPr>
        <p:spPr>
          <a:xfrm>
            <a:off x="126970" y="848034"/>
            <a:ext cx="8294291" cy="1751889"/>
          </a:xfrm>
          <a:prstGeom prst="rect">
            <a:avLst/>
          </a:prstGeom>
          <a:noFill/>
        </p:spPr>
        <p:txBody>
          <a:bodyPr wrap="square">
            <a:spAutoFit/>
          </a:bodyPr>
          <a:lstStyle/>
          <a:p>
            <a:pPr marL="285750" indent="-285750" algn="just">
              <a:buFont typeface="Wingdings" pitchFamily="2" charset="2"/>
              <a:buChar char="Ø"/>
            </a:pP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In recent years interest in </a:t>
            </a:r>
            <a:r>
              <a:rPr lang="en-GB" sz="1797" b="1" kern="1200" dirty="0" err="1">
                <a:solidFill>
                  <a:srgbClr val="09213B">
                    <a:lumMod val="90000"/>
                    <a:lumOff val="10000"/>
                  </a:srgbClr>
                </a:solidFill>
                <a:latin typeface="Arial" panose="020B0604020202020204" pitchFamily="34" charset="0"/>
                <a:ea typeface="+mn-ea"/>
                <a:cs typeface="Arial" panose="020B0604020202020204" pitchFamily="34" charset="0"/>
              </a:rPr>
              <a:t>monochromatization</a:t>
            </a: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 has been renewed, as </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FCC-</a:t>
            </a:r>
            <a:r>
              <a:rPr lang="en-GB" sz="1797" b="1" kern="1200" dirty="0" err="1">
                <a:solidFill>
                  <a:srgbClr val="09213B">
                    <a:lumMod val="90000"/>
                    <a:lumOff val="10000"/>
                  </a:srgbClr>
                </a:solidFill>
                <a:latin typeface="Arial" panose="020B0604020202020204" pitchFamily="34" charset="0"/>
                <a:ea typeface="+mn-ea"/>
                <a:cs typeface="Arial" panose="020B0604020202020204" pitchFamily="34" charset="0"/>
              </a:rPr>
              <a:t>ee</a:t>
            </a: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 could directly produce the Higgs boson in </a:t>
            </a:r>
            <a:r>
              <a:rPr lang="en-GB" sz="1797" i="1" kern="1200" dirty="0">
                <a:solidFill>
                  <a:srgbClr val="09213B">
                    <a:lumMod val="90000"/>
                    <a:lumOff val="10000"/>
                  </a:srgbClr>
                </a:solidFill>
                <a:latin typeface="Arial" panose="020B0604020202020204" pitchFamily="34" charset="0"/>
                <a:ea typeface="+mn-ea"/>
                <a:cs typeface="Arial" panose="020B0604020202020204" pitchFamily="34" charset="0"/>
              </a:rPr>
              <a:t>s</a:t>
            </a: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-channel annihilation </a:t>
            </a:r>
            <a:r>
              <a:rPr lang="en-GB" sz="1797" b="1" i="1" kern="1200" dirty="0" err="1">
                <a:solidFill>
                  <a:srgbClr val="09213B">
                    <a:lumMod val="90000"/>
                    <a:lumOff val="10000"/>
                  </a:srgbClr>
                </a:solidFill>
                <a:latin typeface="Arial" panose="020B0604020202020204" pitchFamily="34" charset="0"/>
                <a:ea typeface="+mn-ea"/>
                <a:cs typeface="Arial" panose="020B0604020202020204" pitchFamily="34" charset="0"/>
              </a:rPr>
              <a:t>e</a:t>
            </a:r>
            <a:r>
              <a:rPr lang="en-GB" sz="1797" b="1" kern="1200" baseline="30000" dirty="0" err="1">
                <a:solidFill>
                  <a:srgbClr val="09213B">
                    <a:lumMod val="90000"/>
                    <a:lumOff val="10000"/>
                  </a:srgbClr>
                </a:solidFill>
                <a:latin typeface="Arial" panose="020B0604020202020204" pitchFamily="34" charset="0"/>
                <a:ea typeface="+mn-ea"/>
                <a:cs typeface="Arial" panose="020B0604020202020204" pitchFamily="34" charset="0"/>
              </a:rPr>
              <a:t>+</a:t>
            </a:r>
            <a:r>
              <a:rPr lang="en-GB" sz="1797" b="1" i="1" kern="1200" dirty="0" err="1">
                <a:solidFill>
                  <a:srgbClr val="09213B">
                    <a:lumMod val="90000"/>
                    <a:lumOff val="10000"/>
                  </a:srgbClr>
                </a:solidFill>
                <a:latin typeface="Arial" panose="020B0604020202020204" pitchFamily="34" charset="0"/>
                <a:ea typeface="+mn-ea"/>
                <a:cs typeface="Arial" panose="020B0604020202020204" pitchFamily="34" charset="0"/>
              </a:rPr>
              <a:t>e</a:t>
            </a:r>
            <a:r>
              <a:rPr lang="en-GB" sz="1797" b="1" kern="1200" baseline="30000" dirty="0">
                <a:solidFill>
                  <a:srgbClr val="09213B">
                    <a:lumMod val="90000"/>
                    <a:lumOff val="10000"/>
                  </a:srgbClr>
                </a:solidFill>
                <a:latin typeface="Arial" panose="020B0604020202020204" pitchFamily="34" charset="0"/>
                <a:ea typeface="+mn-ea"/>
                <a:cs typeface="Arial" panose="020B0604020202020204" pitchFamily="34" charset="0"/>
              </a:rPr>
              <a:t>-</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 </a:t>
            </a:r>
            <a:r>
              <a:rPr lang="en-GB" sz="1797" b="1" i="1" kern="1200" dirty="0">
                <a:solidFill>
                  <a:srgbClr val="09213B">
                    <a:lumMod val="90000"/>
                    <a:lumOff val="10000"/>
                  </a:srgbClr>
                </a:solidFill>
                <a:latin typeface="Arial" panose="020B0604020202020204" pitchFamily="34" charset="0"/>
                <a:ea typeface="+mn-ea"/>
                <a:cs typeface="Arial" panose="020B0604020202020204" pitchFamily="34" charset="0"/>
              </a:rPr>
              <a:t>→</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 </a:t>
            </a:r>
            <a:r>
              <a:rPr lang="en-GB" sz="1797" b="1" i="1" kern="1200" dirty="0">
                <a:solidFill>
                  <a:srgbClr val="09213B">
                    <a:lumMod val="90000"/>
                    <a:lumOff val="10000"/>
                  </a:srgbClr>
                </a:solidFill>
                <a:latin typeface="Arial" panose="020B0604020202020204" pitchFamily="34" charset="0"/>
                <a:ea typeface="+mn-ea"/>
                <a:cs typeface="Arial" panose="020B0604020202020204" pitchFamily="34" charset="0"/>
              </a:rPr>
              <a:t>H </a:t>
            </a:r>
            <a:r>
              <a:rPr lang="en-GB" sz="1797" i="1" kern="1200" dirty="0">
                <a:solidFill>
                  <a:srgbClr val="09213B">
                    <a:lumMod val="90000"/>
                    <a:lumOff val="10000"/>
                  </a:srgbClr>
                </a:solidFill>
                <a:latin typeface="Arial" panose="020B0604020202020204" pitchFamily="34" charset="0"/>
                <a:ea typeface="+mn-ea"/>
                <a:cs typeface="Arial" panose="020B0604020202020204" pitchFamily="34" charset="0"/>
              </a:rPr>
              <a:t>at </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125 GeV. </a:t>
            </a: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This production mode is only possible if the default collision energy spread (~ 50 MeV) can be reduced to a level comparable with the natural width of the </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Higgs boson </a:t>
            </a:r>
            <a:r>
              <a:rPr lang="en-GB" sz="1797" b="1" i="1" kern="1200" dirty="0">
                <a:solidFill>
                  <a:srgbClr val="09213B">
                    <a:lumMod val="90000"/>
                    <a:lumOff val="10000"/>
                  </a:srgbClr>
                </a:solidFill>
                <a:latin typeface="Arial" panose="020B0604020202020204" pitchFamily="34" charset="0"/>
                <a:ea typeface="+mn-ea"/>
                <a:cs typeface="Arial" panose="020B0604020202020204" pitchFamily="34" charset="0"/>
              </a:rPr>
              <a:t>Γ</a:t>
            </a:r>
            <a:r>
              <a:rPr lang="en-GB" sz="1797" b="1" i="1" kern="1200" baseline="-25000" dirty="0">
                <a:solidFill>
                  <a:srgbClr val="09213B">
                    <a:lumMod val="90000"/>
                    <a:lumOff val="10000"/>
                  </a:srgbClr>
                </a:solidFill>
                <a:latin typeface="Arial" panose="020B0604020202020204" pitchFamily="34" charset="0"/>
                <a:ea typeface="+mn-ea"/>
                <a:cs typeface="Arial" panose="020B0604020202020204" pitchFamily="34" charset="0"/>
              </a:rPr>
              <a:t>H</a:t>
            </a:r>
            <a:r>
              <a:rPr lang="en-GB" sz="1797" b="1" i="1" kern="1200" dirty="0">
                <a:solidFill>
                  <a:srgbClr val="09213B">
                    <a:lumMod val="90000"/>
                    <a:lumOff val="10000"/>
                  </a:srgbClr>
                </a:solidFill>
                <a:latin typeface="Arial" panose="020B0604020202020204" pitchFamily="34" charset="0"/>
                <a:ea typeface="+mn-ea"/>
                <a:cs typeface="Arial" panose="020B0604020202020204" pitchFamily="34" charset="0"/>
              </a:rPr>
              <a:t> =</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 4.2 MeV</a:t>
            </a:r>
            <a:r>
              <a:rPr lang="en-GB" sz="1797" kern="1200" dirty="0">
                <a:solidFill>
                  <a:srgbClr val="09213B">
                    <a:lumMod val="90000"/>
                    <a:lumOff val="10000"/>
                  </a:srgbClr>
                </a:solidFill>
                <a:latin typeface="Arial" panose="020B0604020202020204" pitchFamily="34" charset="0"/>
                <a:ea typeface="+mn-ea"/>
                <a:cs typeface="Arial" panose="020B0604020202020204" pitchFamily="34" charset="0"/>
              </a:rPr>
              <a:t>, offering the only known path to measuring the </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electron-Yukawa coupling (</a:t>
            </a:r>
            <a:r>
              <a:rPr lang="en-US" sz="1797" dirty="0">
                <a:solidFill>
                  <a:srgbClr val="002060"/>
                </a:solidFill>
                <a:latin typeface="Arial" panose="020B0604020202020204" pitchFamily="34" charset="0"/>
                <a:cs typeface="Arial" panose="020B0604020202020204" pitchFamily="34" charset="0"/>
              </a:rPr>
              <a:t>y</a:t>
            </a:r>
            <a:r>
              <a:rPr lang="en-US" sz="1797" baseline="-25000" dirty="0">
                <a:solidFill>
                  <a:srgbClr val="002060"/>
                </a:solidFill>
                <a:latin typeface="Arial" panose="020B0604020202020204" pitchFamily="34" charset="0"/>
                <a:cs typeface="Arial" panose="020B0604020202020204" pitchFamily="34" charset="0"/>
              </a:rPr>
              <a:t>e</a:t>
            </a:r>
            <a:r>
              <a:rPr lang="en-US" sz="1797" dirty="0">
                <a:solidFill>
                  <a:srgbClr val="002060"/>
                </a:solidFill>
                <a:latin typeface="Arial" panose="020B0604020202020204" pitchFamily="34" charset="0"/>
                <a:cs typeface="Arial" panose="020B0604020202020204" pitchFamily="34" charset="0"/>
              </a:rPr>
              <a:t>)</a:t>
            </a:r>
            <a:r>
              <a:rPr lang="en-GB" sz="1797" b="1" kern="1200" dirty="0">
                <a:solidFill>
                  <a:srgbClr val="09213B">
                    <a:lumMod val="90000"/>
                    <a:lumOff val="10000"/>
                  </a:srgbClr>
                </a:solidFill>
                <a:latin typeface="Arial" panose="020B0604020202020204" pitchFamily="34" charset="0"/>
                <a:ea typeface="+mn-ea"/>
                <a:cs typeface="Arial" panose="020B0604020202020204" pitchFamily="34" charset="0"/>
              </a:rPr>
              <a:t>.</a:t>
            </a:r>
            <a:endParaRPr lang="en-US" sz="1797" dirty="0"/>
          </a:p>
        </p:txBody>
      </p:sp>
      <p:sp>
        <p:nvSpPr>
          <p:cNvPr id="6" name="TextBox 5">
            <a:extLst>
              <a:ext uri="{FF2B5EF4-FFF2-40B4-BE49-F238E27FC236}">
                <a16:creationId xmlns:a16="http://schemas.microsoft.com/office/drawing/2014/main" id="{55DDB4CB-4731-83E4-3580-1502FCE7E739}"/>
              </a:ext>
            </a:extLst>
          </p:cNvPr>
          <p:cNvSpPr txBox="1"/>
          <p:nvPr/>
        </p:nvSpPr>
        <p:spPr>
          <a:xfrm>
            <a:off x="10843217" y="855616"/>
            <a:ext cx="1484990" cy="768372"/>
          </a:xfrm>
          <a:prstGeom prst="rect">
            <a:avLst/>
          </a:prstGeom>
          <a:noFill/>
        </p:spPr>
        <p:txBody>
          <a:bodyPr wrap="square">
            <a:spAutoFit/>
          </a:bodyPr>
          <a:lstStyle/>
          <a:p>
            <a:r>
              <a:rPr lang="en-GB" sz="1098" dirty="0">
                <a:solidFill>
                  <a:schemeClr val="tx2">
                    <a:lumMod val="90000"/>
                    <a:lumOff val="10000"/>
                  </a:schemeClr>
                </a:solidFill>
                <a:latin typeface="Times New Roman" panose="02020603050405020304" pitchFamily="18" charset="0"/>
                <a:cs typeface="Times New Roman" panose="02020603050405020304" pitchFamily="18" charset="0"/>
              </a:rPr>
              <a:t>Resonant Higgs production cross section  </a:t>
            </a:r>
            <a:r>
              <a:rPr lang="en-GB" sz="1098" dirty="0" err="1">
                <a:solidFill>
                  <a:schemeClr val="tx2">
                    <a:lumMod val="90000"/>
                    <a:lumOff val="10000"/>
                  </a:schemeClr>
                </a:solidFill>
                <a:latin typeface="Times New Roman" panose="02020603050405020304" pitchFamily="18" charset="0"/>
                <a:cs typeface="Times New Roman" panose="02020603050405020304" pitchFamily="18" charset="0"/>
              </a:rPr>
              <a:t>e</a:t>
            </a:r>
            <a:r>
              <a:rPr lang="en-GB" sz="1098" baseline="30000" dirty="0" err="1">
                <a:solidFill>
                  <a:schemeClr val="tx2">
                    <a:lumMod val="90000"/>
                    <a:lumOff val="10000"/>
                  </a:schemeClr>
                </a:solidFill>
                <a:latin typeface="Times New Roman" panose="02020603050405020304" pitchFamily="18" charset="0"/>
                <a:cs typeface="Times New Roman" panose="02020603050405020304" pitchFamily="18" charset="0"/>
              </a:rPr>
              <a:t>+</a:t>
            </a:r>
            <a:r>
              <a:rPr lang="en-GB" sz="1098" dirty="0" err="1">
                <a:solidFill>
                  <a:schemeClr val="tx2">
                    <a:lumMod val="90000"/>
                    <a:lumOff val="10000"/>
                  </a:schemeClr>
                </a:solidFill>
                <a:latin typeface="Times New Roman" panose="02020603050405020304" pitchFamily="18" charset="0"/>
                <a:cs typeface="Times New Roman" panose="02020603050405020304" pitchFamily="18" charset="0"/>
              </a:rPr>
              <a:t>e</a:t>
            </a:r>
            <a:r>
              <a:rPr lang="en-GB" sz="1098" baseline="30000" dirty="0">
                <a:solidFill>
                  <a:schemeClr val="tx2">
                    <a:lumMod val="90000"/>
                    <a:lumOff val="10000"/>
                  </a:schemeClr>
                </a:solidFill>
                <a:latin typeface="Times New Roman" panose="02020603050405020304" pitchFamily="18" charset="0"/>
                <a:cs typeface="Times New Roman" panose="02020603050405020304" pitchFamily="18" charset="0"/>
              </a:rPr>
              <a:t>- </a:t>
            </a:r>
            <a:r>
              <a:rPr lang="en-GB" sz="1098" dirty="0">
                <a:solidFill>
                  <a:schemeClr val="tx2">
                    <a:lumMod val="90000"/>
                    <a:lumOff val="10000"/>
                  </a:schemeClr>
                </a:solidFill>
                <a:latin typeface="Times New Roman" panose="02020603050405020304" pitchFamily="18" charset="0"/>
                <a:cs typeface="Times New Roman" panose="02020603050405020304" pitchFamily="18" charset="0"/>
              </a:rPr>
              <a:t>CM energy spread</a:t>
            </a:r>
          </a:p>
        </p:txBody>
      </p:sp>
      <p:sp>
        <p:nvSpPr>
          <p:cNvPr id="7" name="TextBox 6">
            <a:extLst>
              <a:ext uri="{FF2B5EF4-FFF2-40B4-BE49-F238E27FC236}">
                <a16:creationId xmlns:a16="http://schemas.microsoft.com/office/drawing/2014/main" id="{E91206B0-DF6E-08E0-7827-63B0D1D7477B}"/>
              </a:ext>
            </a:extLst>
          </p:cNvPr>
          <p:cNvSpPr txBox="1"/>
          <p:nvPr/>
        </p:nvSpPr>
        <p:spPr>
          <a:xfrm>
            <a:off x="448646" y="2562460"/>
            <a:ext cx="8417917" cy="276742"/>
          </a:xfrm>
          <a:prstGeom prst="rect">
            <a:avLst/>
          </a:prstGeom>
          <a:noFill/>
        </p:spPr>
        <p:txBody>
          <a:bodyPr wrap="square">
            <a:spAutoFit/>
          </a:bodyPr>
          <a:lstStyle/>
          <a:p>
            <a:r>
              <a:rPr lang="en-US" sz="1199" dirty="0"/>
              <a:t>S. </a:t>
            </a:r>
            <a:r>
              <a:rPr lang="en-US" sz="1199" dirty="0" err="1"/>
              <a:t>Jadach</a:t>
            </a:r>
            <a:r>
              <a:rPr lang="en-US" sz="1199" dirty="0"/>
              <a:t>, R.A. </a:t>
            </a:r>
            <a:r>
              <a:rPr lang="en-US" sz="1199" dirty="0" err="1"/>
              <a:t>Kycia</a:t>
            </a:r>
            <a:r>
              <a:rPr lang="en-US" sz="1199" dirty="0"/>
              <a:t>, Phys. Lett. B 755, 58 (2016. DOI: 10.1016/j.physletb.2016.01.065</a:t>
            </a:r>
          </a:p>
        </p:txBody>
      </p:sp>
      <p:sp>
        <p:nvSpPr>
          <p:cNvPr id="9" name="Rectangle 8">
            <a:extLst>
              <a:ext uri="{FF2B5EF4-FFF2-40B4-BE49-F238E27FC236}">
                <a16:creationId xmlns:a16="http://schemas.microsoft.com/office/drawing/2014/main" id="{586221FC-7D99-41E2-59B0-B8C355B41EDD}"/>
              </a:ext>
            </a:extLst>
          </p:cNvPr>
          <p:cNvSpPr/>
          <p:nvPr/>
        </p:nvSpPr>
        <p:spPr>
          <a:xfrm>
            <a:off x="339152" y="3711570"/>
            <a:ext cx="8082109" cy="461279"/>
          </a:xfrm>
          <a:prstGeom prst="rect">
            <a:avLst/>
          </a:prstGeom>
        </p:spPr>
        <p:txBody>
          <a:bodyPr wrap="square">
            <a:spAutoFit/>
          </a:bodyPr>
          <a:lstStyle/>
          <a:p>
            <a:r>
              <a:rPr lang="en-GB" sz="1199" dirty="0">
                <a:latin typeface="Times New Roman" panose="02020603050405020304" pitchFamily="18" charset="0"/>
                <a:ea typeface="Gungsuh" panose="02030600000101010101" pitchFamily="18" charset="-127"/>
              </a:rPr>
              <a:t>A. </a:t>
            </a:r>
            <a:r>
              <a:rPr lang="en-GB" sz="1199" dirty="0" err="1">
                <a:latin typeface="Times New Roman" panose="02020603050405020304" pitchFamily="18" charset="0"/>
                <a:ea typeface="Gungsuh" panose="02030600000101010101" pitchFamily="18" charset="-127"/>
              </a:rPr>
              <a:t>Faus-Golfe</a:t>
            </a:r>
            <a:r>
              <a:rPr lang="en-GB" sz="1199" dirty="0">
                <a:latin typeface="Times New Roman" panose="02020603050405020304" pitchFamily="18" charset="0"/>
                <a:ea typeface="Gungsuh" panose="02030600000101010101" pitchFamily="18" charset="-127"/>
              </a:rPr>
              <a:t>, M. Valdivia Garcia, F. Zimmermann, The challenge of </a:t>
            </a:r>
            <a:r>
              <a:rPr lang="en-GB" sz="1199" dirty="0" err="1">
                <a:latin typeface="Times New Roman" panose="02020603050405020304" pitchFamily="18" charset="0"/>
                <a:ea typeface="Gungsuh" panose="02030600000101010101" pitchFamily="18" charset="-127"/>
              </a:rPr>
              <a:t>monochromatization</a:t>
            </a:r>
            <a:r>
              <a:rPr lang="en-GB" sz="1199" dirty="0">
                <a:latin typeface="Times New Roman" panose="02020603050405020304" pitchFamily="18" charset="0"/>
                <a:ea typeface="Gungsuh" panose="02030600000101010101" pitchFamily="18" charset="-127"/>
              </a:rPr>
              <a:t> Direct s-channel Higgs production: </a:t>
            </a:r>
            <a:r>
              <a:rPr lang="en-GB" sz="1199" dirty="0" err="1">
                <a:latin typeface="Times New Roman" panose="02020603050405020304" pitchFamily="18" charset="0"/>
                <a:ea typeface="Gungsuh" panose="02030600000101010101" pitchFamily="18" charset="-127"/>
              </a:rPr>
              <a:t>e+e</a:t>
            </a:r>
            <a:r>
              <a:rPr lang="en-GB" sz="1199" dirty="0">
                <a:latin typeface="Times New Roman" panose="02020603050405020304" pitchFamily="18" charset="0"/>
                <a:ea typeface="Gungsuh" panose="02030600000101010101" pitchFamily="18" charset="-127"/>
              </a:rPr>
              <a:t>− → H, Eur. Phys. J. Plus (2022) 137:31, DOI: 10.1140/</a:t>
            </a:r>
            <a:r>
              <a:rPr lang="en-GB" sz="1199" dirty="0" err="1">
                <a:latin typeface="Times New Roman" panose="02020603050405020304" pitchFamily="18" charset="0"/>
                <a:ea typeface="Gungsuh" panose="02030600000101010101" pitchFamily="18" charset="-127"/>
              </a:rPr>
              <a:t>epjp</a:t>
            </a:r>
            <a:r>
              <a:rPr lang="en-GB" sz="1199" dirty="0">
                <a:latin typeface="Times New Roman" panose="02020603050405020304" pitchFamily="18" charset="0"/>
                <a:ea typeface="Gungsuh" panose="02030600000101010101" pitchFamily="18" charset="-127"/>
              </a:rPr>
              <a:t>/s13360-021-02151-y</a:t>
            </a:r>
            <a:r>
              <a:rPr lang="fr-FR" sz="1199" dirty="0"/>
              <a:t> </a:t>
            </a:r>
            <a:endParaRPr lang="en-US" sz="1199" dirty="0"/>
          </a:p>
        </p:txBody>
      </p:sp>
      <p:sp>
        <p:nvSpPr>
          <p:cNvPr id="15" name="Rectangle 14">
            <a:extLst>
              <a:ext uri="{FF2B5EF4-FFF2-40B4-BE49-F238E27FC236}">
                <a16:creationId xmlns:a16="http://schemas.microsoft.com/office/drawing/2014/main" id="{2748B51D-29C8-A7D4-2491-A0FCE4D2241E}"/>
              </a:ext>
            </a:extLst>
          </p:cNvPr>
          <p:cNvSpPr/>
          <p:nvPr/>
        </p:nvSpPr>
        <p:spPr>
          <a:xfrm>
            <a:off x="339153" y="4606155"/>
            <a:ext cx="8244922" cy="645433"/>
          </a:xfrm>
          <a:prstGeom prst="rect">
            <a:avLst/>
          </a:prstGeom>
        </p:spPr>
        <p:txBody>
          <a:bodyPr wrap="square">
            <a:spAutoFit/>
          </a:bodyPr>
          <a:lstStyle/>
          <a:p>
            <a:pPr marL="285750" indent="-285750" algn="just">
              <a:buFont typeface="Wingdings" pitchFamily="2" charset="2"/>
              <a:buChar char="Ø"/>
            </a:pPr>
            <a:r>
              <a:rPr lang="en-US" sz="1797" dirty="0">
                <a:solidFill>
                  <a:srgbClr val="002060"/>
                </a:solidFill>
                <a:latin typeface="Arial" panose="020B0604020202020204" pitchFamily="34" charset="0"/>
                <a:cs typeface="Arial" panose="020B0604020202020204" pitchFamily="34" charset="0"/>
              </a:rPr>
              <a:t>Associated </a:t>
            </a:r>
            <a:r>
              <a:rPr lang="en-US" sz="1797" b="1" dirty="0">
                <a:solidFill>
                  <a:srgbClr val="002060"/>
                </a:solidFill>
                <a:latin typeface="Arial" panose="020B0604020202020204" pitchFamily="34" charset="0"/>
                <a:cs typeface="Arial" panose="020B0604020202020204" pitchFamily="34" charset="0"/>
              </a:rPr>
              <a:t>upper limits contours </a:t>
            </a:r>
            <a:r>
              <a:rPr lang="en-US" sz="1797" dirty="0">
                <a:solidFill>
                  <a:srgbClr val="002060"/>
                </a:solidFill>
                <a:latin typeface="Arial" panose="020B0604020202020204" pitchFamily="34" charset="0"/>
                <a:cs typeface="Arial" panose="020B0604020202020204" pitchFamily="34" charset="0"/>
              </a:rPr>
              <a:t>(95% CL) on the </a:t>
            </a:r>
            <a:r>
              <a:rPr lang="en-US" sz="1797" b="1" dirty="0">
                <a:solidFill>
                  <a:srgbClr val="002060"/>
                </a:solidFill>
                <a:latin typeface="Arial" panose="020B0604020202020204" pitchFamily="34" charset="0"/>
                <a:cs typeface="Arial" panose="020B0604020202020204" pitchFamily="34" charset="0"/>
              </a:rPr>
              <a:t>electron Yukawa coupling </a:t>
            </a:r>
            <a:r>
              <a:rPr lang="en-US" sz="1797" dirty="0">
                <a:solidFill>
                  <a:srgbClr val="002060"/>
                </a:solidFill>
                <a:latin typeface="Arial" panose="020B0604020202020204" pitchFamily="34" charset="0"/>
                <a:cs typeface="Arial" panose="020B0604020202020204" pitchFamily="34" charset="0"/>
              </a:rPr>
              <a:t>(y</a:t>
            </a:r>
            <a:r>
              <a:rPr lang="en-US" sz="1797" baseline="-25000" dirty="0">
                <a:solidFill>
                  <a:srgbClr val="002060"/>
                </a:solidFill>
                <a:latin typeface="Arial" panose="020B0604020202020204" pitchFamily="34" charset="0"/>
                <a:cs typeface="Arial" panose="020B0604020202020204" pitchFamily="34" charset="0"/>
              </a:rPr>
              <a:t>e</a:t>
            </a:r>
            <a:r>
              <a:rPr lang="en-US" sz="1797" dirty="0">
                <a:solidFill>
                  <a:srgbClr val="002060"/>
                </a:solidFill>
                <a:latin typeface="Arial" panose="020B0604020202020204" pitchFamily="34" charset="0"/>
                <a:cs typeface="Arial" panose="020B0604020202020204" pitchFamily="34" charset="0"/>
              </a:rPr>
              <a:t>) has been calculated. </a:t>
            </a:r>
          </a:p>
        </p:txBody>
      </p:sp>
      <p:sp>
        <p:nvSpPr>
          <p:cNvPr id="30" name="Rectangle 29">
            <a:extLst>
              <a:ext uri="{FF2B5EF4-FFF2-40B4-BE49-F238E27FC236}">
                <a16:creationId xmlns:a16="http://schemas.microsoft.com/office/drawing/2014/main" id="{4269E400-CAFF-B1D2-EE93-6A4EAF8348C5}"/>
              </a:ext>
            </a:extLst>
          </p:cNvPr>
          <p:cNvSpPr/>
          <p:nvPr/>
        </p:nvSpPr>
        <p:spPr>
          <a:xfrm>
            <a:off x="339152" y="6253345"/>
            <a:ext cx="8110004" cy="461024"/>
          </a:xfrm>
          <a:prstGeom prst="rect">
            <a:avLst/>
          </a:prstGeom>
        </p:spPr>
        <p:txBody>
          <a:bodyPr wrap="square">
            <a:spAutoFit/>
          </a:bodyPr>
          <a:lstStyle/>
          <a:p>
            <a:pPr algn="just"/>
            <a:r>
              <a:rPr lang="en-GB" sz="1198" dirty="0">
                <a:latin typeface="Times New Roman" panose="02020603050405020304" pitchFamily="18" charset="0"/>
                <a:ea typeface="Times New Roman" panose="02020603050405020304" pitchFamily="18" charset="0"/>
              </a:rPr>
              <a:t>D. </a:t>
            </a:r>
            <a:r>
              <a:rPr lang="en-GB" sz="1198" dirty="0" err="1">
                <a:latin typeface="Times New Roman" panose="02020603050405020304" pitchFamily="18" charset="0"/>
                <a:ea typeface="Times New Roman" panose="02020603050405020304" pitchFamily="18" charset="0"/>
              </a:rPr>
              <a:t>d'Enterria</a:t>
            </a:r>
            <a:r>
              <a:rPr lang="en-GB" sz="1198" dirty="0">
                <a:latin typeface="Times New Roman" panose="02020603050405020304" pitchFamily="18" charset="0"/>
                <a:ea typeface="Times New Roman" panose="02020603050405020304" pitchFamily="18" charset="0"/>
              </a:rPr>
              <a:t>, A. </a:t>
            </a:r>
            <a:r>
              <a:rPr lang="en-GB" sz="1198" dirty="0" err="1">
                <a:latin typeface="Times New Roman" panose="02020603050405020304" pitchFamily="18" charset="0"/>
                <a:ea typeface="Times New Roman" panose="02020603050405020304" pitchFamily="18" charset="0"/>
              </a:rPr>
              <a:t>Poldaru</a:t>
            </a:r>
            <a:r>
              <a:rPr lang="en-GB" sz="1198" dirty="0">
                <a:latin typeface="Times New Roman" panose="02020603050405020304" pitchFamily="18" charset="0"/>
                <a:ea typeface="Times New Roman" panose="02020603050405020304" pitchFamily="18" charset="0"/>
              </a:rPr>
              <a:t>, G. Wojcik, Measuring the electron Yukawa coupling via resonant s-channel</a:t>
            </a:r>
            <a:r>
              <a:rPr lang="fr-FR" sz="1198" dirty="0">
                <a:latin typeface="Times New Roman" panose="02020603050405020304" pitchFamily="18" charset="0"/>
                <a:ea typeface="Times New Roman" panose="02020603050405020304" pitchFamily="18" charset="0"/>
              </a:rPr>
              <a:t> </a:t>
            </a:r>
            <a:r>
              <a:rPr lang="en-GB" sz="1198" dirty="0">
                <a:latin typeface="Times New Roman" panose="02020603050405020304" pitchFamily="18" charset="0"/>
                <a:ea typeface="Times New Roman" panose="02020603050405020304" pitchFamily="18" charset="0"/>
              </a:rPr>
              <a:t>Higgs production at FCC-</a:t>
            </a:r>
            <a:r>
              <a:rPr lang="en-GB" sz="1198" dirty="0" err="1">
                <a:latin typeface="Times New Roman" panose="02020603050405020304" pitchFamily="18" charset="0"/>
                <a:ea typeface="Times New Roman" panose="02020603050405020304" pitchFamily="18" charset="0"/>
              </a:rPr>
              <a:t>ee</a:t>
            </a:r>
            <a:r>
              <a:rPr lang="en-GB" sz="1198" dirty="0">
                <a:latin typeface="Times New Roman" panose="02020603050405020304" pitchFamily="18" charset="0"/>
                <a:ea typeface="Times New Roman" panose="02020603050405020304" pitchFamily="18" charset="0"/>
              </a:rPr>
              <a:t>, arXiv:2107.02686v1 [hep-ex] 6 Jul 2021</a:t>
            </a:r>
            <a:endParaRPr lang="fr-FR" sz="1198" dirty="0">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FE6252E0-FB04-C216-C7A1-64E7DE5F35DE}"/>
                  </a:ext>
                </a:extLst>
              </p:cNvPr>
              <p:cNvSpPr/>
              <p:nvPr/>
            </p:nvSpPr>
            <p:spPr>
              <a:xfrm>
                <a:off x="339152" y="3007940"/>
                <a:ext cx="8005905" cy="645433"/>
              </a:xfrm>
              <a:prstGeom prst="rect">
                <a:avLst/>
              </a:prstGeom>
            </p:spPr>
            <p:txBody>
              <a:bodyPr wrap="square">
                <a:spAutoFit/>
              </a:bodyPr>
              <a:lstStyle/>
              <a:p>
                <a:pPr marL="285750" indent="-285750">
                  <a:buFont typeface="Wingdings" pitchFamily="2" charset="2"/>
                  <a:buChar char="Ø"/>
                </a:pPr>
                <a:r>
                  <a:rPr lang="en-US" sz="1797" b="1" dirty="0">
                    <a:solidFill>
                      <a:srgbClr val="002060"/>
                    </a:solidFill>
                    <a:latin typeface="Arial" panose="020B0604020202020204" pitchFamily="34" charset="0"/>
                    <a:cs typeface="Arial" panose="020B0604020202020204" pitchFamily="34" charset="0"/>
                  </a:rPr>
                  <a:t>FCC-</a:t>
                </a:r>
                <a:r>
                  <a:rPr lang="en-US" sz="1797" b="1" dirty="0" err="1">
                    <a:solidFill>
                      <a:srgbClr val="002060"/>
                    </a:solidFill>
                    <a:latin typeface="Arial" panose="020B0604020202020204" pitchFamily="34" charset="0"/>
                    <a:cs typeface="Arial" panose="020B0604020202020204" pitchFamily="34" charset="0"/>
                  </a:rPr>
                  <a:t>ee</a:t>
                </a:r>
                <a:r>
                  <a:rPr lang="en-US" sz="1797" b="1" dirty="0">
                    <a:solidFill>
                      <a:srgbClr val="002060"/>
                    </a:solidFill>
                    <a:latin typeface="Arial" panose="020B0604020202020204" pitchFamily="34" charset="0"/>
                    <a:cs typeface="Arial" panose="020B0604020202020204" pitchFamily="34" charset="0"/>
                  </a:rPr>
                  <a:t> self-consistent parametric studies </a:t>
                </a:r>
                <a:r>
                  <a:rPr lang="en-US" sz="1797" dirty="0">
                    <a:solidFill>
                      <a:srgbClr val="002060"/>
                    </a:solidFill>
                    <a:latin typeface="Arial" panose="020B0604020202020204" pitchFamily="34" charset="0"/>
                    <a:cs typeface="Arial" panose="020B0604020202020204" pitchFamily="34" charset="0"/>
                  </a:rPr>
                  <a:t>at </a:t>
                </a:r>
                <a:r>
                  <a:rPr lang="en-US" sz="1797" b="1" dirty="0">
                    <a:solidFill>
                      <a:srgbClr val="002060"/>
                    </a:solidFill>
                    <a:latin typeface="Arial" panose="020B0604020202020204" pitchFamily="34" charset="0"/>
                    <a:cs typeface="Arial" panose="020B0604020202020204" pitchFamily="34" charset="0"/>
                  </a:rPr>
                  <a:t>125 GeV </a:t>
                </a:r>
                <a:r>
                  <a:rPr lang="en-US" sz="1797" dirty="0">
                    <a:solidFill>
                      <a:srgbClr val="002060"/>
                    </a:solidFill>
                    <a:latin typeface="Arial" panose="020B0604020202020204" pitchFamily="34" charset="0"/>
                    <a:cs typeface="Arial" panose="020B0604020202020204" pitchFamily="34" charset="0"/>
                  </a:rPr>
                  <a:t>has been realized to identify  the best scenario with </a:t>
                </a:r>
                <a:r>
                  <a:rPr lang="en-US" sz="1799" dirty="0">
                    <a:solidFill>
                      <a:srgbClr val="002060"/>
                    </a:solidFill>
                    <a:latin typeface="Arial" panose="020B0604020202020204" pitchFamily="34" charset="0"/>
                    <a:cs typeface="Arial" panose="020B0604020202020204" pitchFamily="34" charset="0"/>
                  </a:rPr>
                  <a:t>D</a:t>
                </a:r>
                <a:r>
                  <a:rPr lang="en-US" sz="1799" baseline="30000" dirty="0">
                    <a:solidFill>
                      <a:srgbClr val="002060"/>
                    </a:solidFill>
                    <a:latin typeface="Arial" panose="020B0604020202020204" pitchFamily="34" charset="0"/>
                    <a:cs typeface="Arial" panose="020B0604020202020204" pitchFamily="34" charset="0"/>
                  </a:rPr>
                  <a:t>*</a:t>
                </a:r>
                <a:r>
                  <a:rPr lang="en-US" sz="1799" baseline="-25000" dirty="0">
                    <a:solidFill>
                      <a:srgbClr val="002060"/>
                    </a:solidFill>
                    <a:latin typeface="Arial" panose="020B0604020202020204" pitchFamily="34" charset="0"/>
                    <a:cs typeface="Arial" panose="020B0604020202020204" pitchFamily="34" charset="0"/>
                  </a:rPr>
                  <a:t>x</a:t>
                </a:r>
                <a:r>
                  <a:rPr lang="en-US" sz="1799"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1799" i="1">
                        <a:solidFill>
                          <a:srgbClr val="002060"/>
                        </a:solidFill>
                        <a:latin typeface="Cambria Math" panose="02040503050406030204" pitchFamily="18" charset="0"/>
                        <a:ea typeface="Cambria Math" panose="02040503050406030204" pitchFamily="18" charset="0"/>
                        <a:cs typeface="Arial" panose="020B0604020202020204" pitchFamily="34" charset="0"/>
                      </a:rPr>
                      <m:t>≠ </m:t>
                    </m:r>
                  </m:oMath>
                </a14:m>
                <a:r>
                  <a:rPr lang="en-US" sz="1799" dirty="0">
                    <a:solidFill>
                      <a:srgbClr val="002060"/>
                    </a:solidFill>
                    <a:latin typeface="Arial" panose="020B0604020202020204" pitchFamily="34" charset="0"/>
                    <a:cs typeface="Arial" panose="020B0604020202020204" pitchFamily="34" charset="0"/>
                  </a:rPr>
                  <a:t>0.</a:t>
                </a:r>
                <a:endParaRPr lang="en-US" sz="1797" dirty="0">
                  <a:solidFill>
                    <a:srgbClr val="002060"/>
                  </a:solidFill>
                  <a:latin typeface="Arial" panose="020B0604020202020204" pitchFamily="34" charset="0"/>
                  <a:cs typeface="Arial" panose="020B0604020202020204" pitchFamily="34" charset="0"/>
                </a:endParaRPr>
              </a:p>
            </p:txBody>
          </p:sp>
        </mc:Choice>
        <mc:Fallback xmlns="">
          <p:sp>
            <p:nvSpPr>
              <p:cNvPr id="31" name="Rectangle 30">
                <a:extLst>
                  <a:ext uri="{FF2B5EF4-FFF2-40B4-BE49-F238E27FC236}">
                    <a16:creationId xmlns:a16="http://schemas.microsoft.com/office/drawing/2014/main" id="{FE6252E0-FB04-C216-C7A1-64E7DE5F35DE}"/>
                  </a:ext>
                </a:extLst>
              </p:cNvPr>
              <p:cNvSpPr>
                <a:spLocks noRot="1" noChangeAspect="1" noMove="1" noResize="1" noEditPoints="1" noAdjustHandles="1" noChangeArrowheads="1" noChangeShapeType="1" noTextEdit="1"/>
              </p:cNvSpPr>
              <p:nvPr/>
            </p:nvSpPr>
            <p:spPr>
              <a:xfrm>
                <a:off x="339152" y="3007940"/>
                <a:ext cx="8005905" cy="645433"/>
              </a:xfrm>
              <a:prstGeom prst="rect">
                <a:avLst/>
              </a:prstGeom>
              <a:blipFill>
                <a:blip r:embed="rId5"/>
                <a:stretch>
                  <a:fillRect l="-475" t="-3846" b="-1346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12BE6E4-B9B9-2D70-606A-F2E3960140B6}"/>
              </a:ext>
            </a:extLst>
          </p:cNvPr>
          <p:cNvPicPr>
            <a:picLocks noChangeAspect="1"/>
          </p:cNvPicPr>
          <p:nvPr/>
        </p:nvPicPr>
        <p:blipFill>
          <a:blip r:embed="rId6"/>
          <a:stretch>
            <a:fillRect/>
          </a:stretch>
        </p:blipFill>
        <p:spPr>
          <a:xfrm>
            <a:off x="8879091" y="2585268"/>
            <a:ext cx="3129416" cy="2059239"/>
          </a:xfrm>
          <a:prstGeom prst="rect">
            <a:avLst/>
          </a:prstGeom>
        </p:spPr>
      </p:pic>
      <p:sp>
        <p:nvSpPr>
          <p:cNvPr id="11" name="TextBox 10">
            <a:extLst>
              <a:ext uri="{FF2B5EF4-FFF2-40B4-BE49-F238E27FC236}">
                <a16:creationId xmlns:a16="http://schemas.microsoft.com/office/drawing/2014/main" id="{4A9C5DDC-6111-457D-DF27-6DAE968C4B03}"/>
              </a:ext>
            </a:extLst>
          </p:cNvPr>
          <p:cNvSpPr txBox="1"/>
          <p:nvPr/>
        </p:nvSpPr>
        <p:spPr>
          <a:xfrm>
            <a:off x="314469" y="5251588"/>
            <a:ext cx="8294291" cy="952782"/>
          </a:xfrm>
          <a:prstGeom prst="rect">
            <a:avLst/>
          </a:prstGeom>
          <a:noFill/>
        </p:spPr>
        <p:txBody>
          <a:bodyPr wrap="square">
            <a:spAutoFit/>
          </a:bodyPr>
          <a:lstStyle/>
          <a:p>
            <a:pPr algn="just"/>
            <a:r>
              <a:rPr lang="en-US" sz="1398" dirty="0">
                <a:solidFill>
                  <a:srgbClr val="002060"/>
                </a:solidFill>
                <a:latin typeface="Times New Roman" panose="02020603050405020304" pitchFamily="18" charset="0"/>
                <a:cs typeface="Times New Roman" panose="02020603050405020304" pitchFamily="18" charset="0"/>
              </a:rPr>
              <a:t>Red curves show the range of parameters presently reached in self-parametric FCC-</a:t>
            </a:r>
            <a:r>
              <a:rPr lang="en-US" sz="1398" dirty="0" err="1">
                <a:solidFill>
                  <a:srgbClr val="002060"/>
                </a:solidFill>
                <a:latin typeface="Times New Roman" panose="02020603050405020304" pitchFamily="18" charset="0"/>
                <a:cs typeface="Times New Roman" panose="02020603050405020304" pitchFamily="18" charset="0"/>
              </a:rPr>
              <a:t>ee</a:t>
            </a:r>
            <a:r>
              <a:rPr lang="en-US" sz="1398" dirty="0">
                <a:solidFill>
                  <a:srgbClr val="002060"/>
                </a:solidFill>
                <a:latin typeface="Times New Roman" panose="02020603050405020304" pitchFamily="18" charset="0"/>
                <a:cs typeface="Times New Roman" panose="02020603050405020304" pitchFamily="18" charset="0"/>
              </a:rPr>
              <a:t> </a:t>
            </a:r>
            <a:r>
              <a:rPr lang="en-US" sz="1398" dirty="0" err="1">
                <a:solidFill>
                  <a:srgbClr val="002060"/>
                </a:solidFill>
                <a:latin typeface="Times New Roman" panose="02020603050405020304" pitchFamily="18" charset="0"/>
                <a:cs typeface="Times New Roman" panose="02020603050405020304" pitchFamily="18" charset="0"/>
              </a:rPr>
              <a:t>monochromatization</a:t>
            </a:r>
            <a:r>
              <a:rPr lang="en-US" sz="1398" dirty="0">
                <a:solidFill>
                  <a:srgbClr val="002060"/>
                </a:solidFill>
                <a:latin typeface="Times New Roman" panose="02020603050405020304" pitchFamily="18" charset="0"/>
                <a:cs typeface="Times New Roman" panose="02020603050405020304" pitchFamily="18" charset="0"/>
              </a:rPr>
              <a:t> studies. The red star indicates the best signal strength </a:t>
            </a:r>
            <a:r>
              <a:rPr lang="en-US" sz="1398" dirty="0" err="1">
                <a:solidFill>
                  <a:srgbClr val="002060"/>
                </a:solidFill>
                <a:latin typeface="Times New Roman" panose="02020603050405020304" pitchFamily="18" charset="0"/>
                <a:cs typeface="Times New Roman" panose="02020603050405020304" pitchFamily="18" charset="0"/>
              </a:rPr>
              <a:t>monochromatization</a:t>
            </a:r>
            <a:r>
              <a:rPr lang="en-US" sz="1398" dirty="0">
                <a:solidFill>
                  <a:srgbClr val="002060"/>
                </a:solidFill>
                <a:latin typeface="Times New Roman" panose="02020603050405020304" pitchFamily="18" charset="0"/>
                <a:cs typeface="Times New Roman" panose="02020603050405020304" pitchFamily="18" charset="0"/>
              </a:rPr>
              <a:t> point in the plane (the pink star over the </a:t>
            </a:r>
            <a:r>
              <a:rPr lang="en-US" sz="1398" dirty="0" err="1">
                <a:solidFill>
                  <a:srgbClr val="002060"/>
                </a:solidFill>
                <a:latin typeface="Times New Roman" panose="02020603050405020304" pitchFamily="18" charset="0"/>
                <a:cs typeface="Times New Roman" panose="02020603050405020304" pitchFamily="18" charset="0"/>
              </a:rPr>
              <a:t>δ√s</a:t>
            </a:r>
            <a:r>
              <a:rPr lang="en-US" sz="1398" dirty="0">
                <a:solidFill>
                  <a:srgbClr val="002060"/>
                </a:solidFill>
                <a:latin typeface="Times New Roman" panose="02020603050405020304" pitchFamily="18" charset="0"/>
                <a:cs typeface="Times New Roman" panose="02020603050405020304" pitchFamily="18" charset="0"/>
              </a:rPr>
              <a:t> = ΓH = 4.2 MeV dashed line, indicates the ideal baseline point assumed in default analysis). All results are given per IP and per year.</a:t>
            </a:r>
          </a:p>
        </p:txBody>
      </p:sp>
      <p:sp>
        <p:nvSpPr>
          <p:cNvPr id="8" name="Rectangle 11">
            <a:extLst>
              <a:ext uri="{FF2B5EF4-FFF2-40B4-BE49-F238E27FC236}">
                <a16:creationId xmlns:a16="http://schemas.microsoft.com/office/drawing/2014/main" id="{6873E4AB-BD54-A32E-4CB5-8A0D20E6A089}"/>
              </a:ext>
            </a:extLst>
          </p:cNvPr>
          <p:cNvSpPr/>
          <p:nvPr/>
        </p:nvSpPr>
        <p:spPr>
          <a:xfrm>
            <a:off x="1632632" y="250161"/>
            <a:ext cx="9288120" cy="492443"/>
          </a:xfrm>
          <a:prstGeom prst="rect">
            <a:avLst/>
          </a:prstGeom>
        </p:spPr>
        <p:txBody>
          <a:bodyPr wrap="none">
            <a:spAutoFit/>
          </a:bodyPr>
          <a:lstStyle/>
          <a:p>
            <a:pPr lvl="0" algn="ctr"/>
            <a:r>
              <a:rPr lang="en-GB" sz="2600" b="1" kern="1200" dirty="0">
                <a:solidFill>
                  <a:srgbClr val="2C7C9F"/>
                </a:solidFill>
                <a:latin typeface="Arial" charset="0"/>
                <a:ea typeface="ＭＳ Ｐゴシック" charset="0"/>
                <a:cs typeface="Arial" panose="020B0604020202020204" pitchFamily="34" charset="0"/>
              </a:rPr>
              <a:t>FCC-</a:t>
            </a:r>
            <a:r>
              <a:rPr lang="en-GB" sz="2600" b="1" kern="1200" dirty="0" err="1">
                <a:solidFill>
                  <a:srgbClr val="2C7C9F"/>
                </a:solidFill>
                <a:latin typeface="Arial" charset="0"/>
                <a:ea typeface="ＭＳ Ｐゴシック" charset="0"/>
                <a:cs typeface="Arial" panose="020B0604020202020204" pitchFamily="34" charset="0"/>
              </a:rPr>
              <a:t>ee</a:t>
            </a:r>
            <a:r>
              <a:rPr lang="en-GB" sz="2600" b="1" kern="1200" dirty="0">
                <a:solidFill>
                  <a:srgbClr val="2C7C9F"/>
                </a:solidFill>
                <a:latin typeface="Arial" charset="0"/>
                <a:ea typeface="ＭＳ Ｐゴシック" charset="0"/>
                <a:cs typeface="Arial" panose="020B0604020202020204" pitchFamily="34" charset="0"/>
              </a:rPr>
              <a:t> </a:t>
            </a:r>
            <a:r>
              <a:rPr lang="en-GB" sz="2600" b="1" kern="1200" dirty="0" err="1">
                <a:solidFill>
                  <a:srgbClr val="2C7C9F"/>
                </a:solidFill>
                <a:latin typeface="Arial" charset="0"/>
                <a:ea typeface="ＭＳ Ｐゴシック" charset="0"/>
                <a:cs typeface="Arial" panose="020B0604020202020204" pitchFamily="34" charset="0"/>
              </a:rPr>
              <a:t>Monochrom</a:t>
            </a:r>
            <a:r>
              <a:rPr lang="en-GB" sz="2600" b="1" kern="1200" dirty="0">
                <a:solidFill>
                  <a:srgbClr val="2C7C9F"/>
                </a:solidFill>
                <a:latin typeface="Arial" charset="0"/>
                <a:ea typeface="ＭＳ Ｐゴシック" charset="0"/>
                <a:cs typeface="Arial" panose="020B0604020202020204" pitchFamily="34" charset="0"/>
              </a:rPr>
              <a:t> Physics Motivation and Performance</a:t>
            </a:r>
            <a:endParaRPr lang="fr-FR" sz="2600" dirty="0"/>
          </a:p>
        </p:txBody>
      </p:sp>
      <p:sp>
        <p:nvSpPr>
          <p:cNvPr id="12" name="Slide Number Placeholder 5">
            <a:extLst>
              <a:ext uri="{FF2B5EF4-FFF2-40B4-BE49-F238E27FC236}">
                <a16:creationId xmlns:a16="http://schemas.microsoft.com/office/drawing/2014/main" id="{920886D9-61F0-F10D-AD19-BC976A2E3818}"/>
              </a:ext>
            </a:extLst>
          </p:cNvPr>
          <p:cNvSpPr>
            <a:spLocks noGrp="1"/>
          </p:cNvSpPr>
          <p:nvPr>
            <p:ph type="sldNum" sz="quarter" idx="12"/>
          </p:nvPr>
        </p:nvSpPr>
        <p:spPr>
          <a:xfrm>
            <a:off x="10859876" y="6483857"/>
            <a:ext cx="1319424" cy="364618"/>
          </a:xfrm>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8</a:t>
            </a:fld>
            <a:endParaRPr lang="fr-FR"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4805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43F3DBB-069C-1140-B8EA-6DA9C36051CD}"/>
              </a:ext>
            </a:extLst>
          </p:cNvPr>
          <p:cNvSpPr>
            <a:spLocks noGrp="1"/>
          </p:cNvSpPr>
          <p:nvPr>
            <p:ph type="sldNum" sz="quarter" idx="12"/>
          </p:nvPr>
        </p:nvSpPr>
        <p:spPr/>
        <p:txBody>
          <a:bodyPr/>
          <a:lstStyle/>
          <a:p>
            <a:fld id="{617C510A-7687-CB44-A886-7EC5AB743307}" type="slidenum">
              <a:rPr lang="fr-FR" smtClean="0">
                <a:solidFill>
                  <a:prstClr val="white"/>
                </a:solidFill>
                <a:latin typeface="Times New Roman" panose="02020603050405020304" pitchFamily="18" charset="0"/>
                <a:cs typeface="Times New Roman" panose="02020603050405020304" pitchFamily="18" charset="0"/>
              </a:rPr>
              <a:pPr/>
              <a:t>9</a:t>
            </a:fld>
            <a:endParaRPr lang="fr-FR" dirty="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D1397A0C-3D34-4740-8455-89B7B86CD087}"/>
              </a:ext>
            </a:extLst>
          </p:cNvPr>
          <p:cNvPicPr>
            <a:picLocks noChangeAspect="1"/>
          </p:cNvPicPr>
          <p:nvPr/>
        </p:nvPicPr>
        <p:blipFill>
          <a:blip r:embed="rId3"/>
          <a:stretch>
            <a:fillRect/>
          </a:stretch>
        </p:blipFill>
        <p:spPr>
          <a:xfrm>
            <a:off x="143478" y="912536"/>
            <a:ext cx="2590610" cy="1946090"/>
          </a:xfrm>
          <a:prstGeom prst="rect">
            <a:avLst/>
          </a:prstGeom>
        </p:spPr>
      </p:pic>
      <p:pic>
        <p:nvPicPr>
          <p:cNvPr id="16" name="Picture 15" descr="Diagram, radar chart&#10;&#10;Description automatically generated">
            <a:extLst>
              <a:ext uri="{FF2B5EF4-FFF2-40B4-BE49-F238E27FC236}">
                <a16:creationId xmlns:a16="http://schemas.microsoft.com/office/drawing/2014/main" id="{7245EB06-458F-0F4A-9FBC-FF519199C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167" y="3365529"/>
            <a:ext cx="2889146" cy="2261857"/>
          </a:xfrm>
          <a:prstGeom prst="rect">
            <a:avLst/>
          </a:prstGeom>
        </p:spPr>
      </p:pic>
      <p:grpSp>
        <p:nvGrpSpPr>
          <p:cNvPr id="23" name="组合 31">
            <a:extLst>
              <a:ext uri="{FF2B5EF4-FFF2-40B4-BE49-F238E27FC236}">
                <a16:creationId xmlns:a16="http://schemas.microsoft.com/office/drawing/2014/main" id="{54A70207-44F8-0D46-ACE8-8ACCCAFC5D54}"/>
              </a:ext>
            </a:extLst>
          </p:cNvPr>
          <p:cNvGrpSpPr/>
          <p:nvPr/>
        </p:nvGrpSpPr>
        <p:grpSpPr>
          <a:xfrm>
            <a:off x="13669939" y="15391445"/>
            <a:ext cx="5574653" cy="1988782"/>
            <a:chOff x="14145860" y="15737697"/>
            <a:chExt cx="5240827" cy="1569563"/>
          </a:xfrm>
        </p:grpSpPr>
        <p:sp>
          <p:nvSpPr>
            <p:cNvPr id="24" name="箭头: 右 111">
              <a:extLst>
                <a:ext uri="{FF2B5EF4-FFF2-40B4-BE49-F238E27FC236}">
                  <a16:creationId xmlns:a16="http://schemas.microsoft.com/office/drawing/2014/main" id="{B9A0DB11-7884-0047-8927-D66BCE075058}"/>
                </a:ext>
              </a:extLst>
            </p:cNvPr>
            <p:cNvSpPr/>
            <p:nvPr/>
          </p:nvSpPr>
          <p:spPr>
            <a:xfrm>
              <a:off x="14145860" y="15737697"/>
              <a:ext cx="2413262" cy="441669"/>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25" name="箭头: 右 112">
              <a:extLst>
                <a:ext uri="{FF2B5EF4-FFF2-40B4-BE49-F238E27FC236}">
                  <a16:creationId xmlns:a16="http://schemas.microsoft.com/office/drawing/2014/main" id="{567B0CF7-56AE-8B46-B274-B05F64A51B31}"/>
                </a:ext>
              </a:extLst>
            </p:cNvPr>
            <p:cNvSpPr/>
            <p:nvPr/>
          </p:nvSpPr>
          <p:spPr>
            <a:xfrm>
              <a:off x="14145860" y="16314303"/>
              <a:ext cx="2413262" cy="39103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26" name="箭头: 右 113">
              <a:extLst>
                <a:ext uri="{FF2B5EF4-FFF2-40B4-BE49-F238E27FC236}">
                  <a16:creationId xmlns:a16="http://schemas.microsoft.com/office/drawing/2014/main" id="{11CD5677-CD03-294C-9B64-DA82394B9F50}"/>
                </a:ext>
              </a:extLst>
            </p:cNvPr>
            <p:cNvSpPr/>
            <p:nvPr/>
          </p:nvSpPr>
          <p:spPr>
            <a:xfrm>
              <a:off x="14145860" y="16890910"/>
              <a:ext cx="2413262" cy="391033"/>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27" name="箭头: 左 114">
              <a:extLst>
                <a:ext uri="{FF2B5EF4-FFF2-40B4-BE49-F238E27FC236}">
                  <a16:creationId xmlns:a16="http://schemas.microsoft.com/office/drawing/2014/main" id="{66FD8912-A9C0-3744-9AF7-F63821FC8A89}"/>
                </a:ext>
              </a:extLst>
            </p:cNvPr>
            <p:cNvSpPr/>
            <p:nvPr/>
          </p:nvSpPr>
          <p:spPr>
            <a:xfrm>
              <a:off x="16974687" y="16865591"/>
              <a:ext cx="2412000" cy="441669"/>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28" name="箭头: 左 115">
              <a:extLst>
                <a:ext uri="{FF2B5EF4-FFF2-40B4-BE49-F238E27FC236}">
                  <a16:creationId xmlns:a16="http://schemas.microsoft.com/office/drawing/2014/main" id="{5B21518F-F6DB-C64F-A44B-13987A7ED36E}"/>
                </a:ext>
              </a:extLst>
            </p:cNvPr>
            <p:cNvSpPr/>
            <p:nvPr/>
          </p:nvSpPr>
          <p:spPr>
            <a:xfrm>
              <a:off x="16974687" y="16271703"/>
              <a:ext cx="2412000" cy="441669"/>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29" name="箭头: 左 120">
              <a:extLst>
                <a:ext uri="{FF2B5EF4-FFF2-40B4-BE49-F238E27FC236}">
                  <a16:creationId xmlns:a16="http://schemas.microsoft.com/office/drawing/2014/main" id="{1D721FD1-17F6-8341-9F91-8843EE75F973}"/>
                </a:ext>
              </a:extLst>
            </p:cNvPr>
            <p:cNvSpPr/>
            <p:nvPr/>
          </p:nvSpPr>
          <p:spPr>
            <a:xfrm>
              <a:off x="16974687" y="15737697"/>
              <a:ext cx="2412000" cy="441669"/>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grpSp>
      <p:grpSp>
        <p:nvGrpSpPr>
          <p:cNvPr id="30" name="组合 31">
            <a:extLst>
              <a:ext uri="{FF2B5EF4-FFF2-40B4-BE49-F238E27FC236}">
                <a16:creationId xmlns:a16="http://schemas.microsoft.com/office/drawing/2014/main" id="{447E2C0C-F7E6-6147-B36D-840F87C551AB}"/>
              </a:ext>
            </a:extLst>
          </p:cNvPr>
          <p:cNvGrpSpPr/>
          <p:nvPr/>
        </p:nvGrpSpPr>
        <p:grpSpPr>
          <a:xfrm>
            <a:off x="13822286" y="15543792"/>
            <a:ext cx="5574653" cy="1988782"/>
            <a:chOff x="14145860" y="15737697"/>
            <a:chExt cx="5240827" cy="1569563"/>
          </a:xfrm>
        </p:grpSpPr>
        <p:sp>
          <p:nvSpPr>
            <p:cNvPr id="31" name="箭头: 右 111">
              <a:extLst>
                <a:ext uri="{FF2B5EF4-FFF2-40B4-BE49-F238E27FC236}">
                  <a16:creationId xmlns:a16="http://schemas.microsoft.com/office/drawing/2014/main" id="{C9844B01-1042-E34E-B098-B341E890DB77}"/>
                </a:ext>
              </a:extLst>
            </p:cNvPr>
            <p:cNvSpPr/>
            <p:nvPr/>
          </p:nvSpPr>
          <p:spPr>
            <a:xfrm>
              <a:off x="14145860" y="15737697"/>
              <a:ext cx="2413262" cy="441669"/>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32" name="箭头: 右 112">
              <a:extLst>
                <a:ext uri="{FF2B5EF4-FFF2-40B4-BE49-F238E27FC236}">
                  <a16:creationId xmlns:a16="http://schemas.microsoft.com/office/drawing/2014/main" id="{885A3F80-79BD-3F45-B177-03942897BF6E}"/>
                </a:ext>
              </a:extLst>
            </p:cNvPr>
            <p:cNvSpPr/>
            <p:nvPr/>
          </p:nvSpPr>
          <p:spPr>
            <a:xfrm>
              <a:off x="14145860" y="16314303"/>
              <a:ext cx="2413262" cy="39103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33" name="箭头: 右 113">
              <a:extLst>
                <a:ext uri="{FF2B5EF4-FFF2-40B4-BE49-F238E27FC236}">
                  <a16:creationId xmlns:a16="http://schemas.microsoft.com/office/drawing/2014/main" id="{D313807E-E96E-C948-808D-B62B29495EE3}"/>
                </a:ext>
              </a:extLst>
            </p:cNvPr>
            <p:cNvSpPr/>
            <p:nvPr/>
          </p:nvSpPr>
          <p:spPr>
            <a:xfrm>
              <a:off x="14145860" y="16890910"/>
              <a:ext cx="2413262" cy="391033"/>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34" name="箭头: 左 114">
              <a:extLst>
                <a:ext uri="{FF2B5EF4-FFF2-40B4-BE49-F238E27FC236}">
                  <a16:creationId xmlns:a16="http://schemas.microsoft.com/office/drawing/2014/main" id="{5E2C8B7C-459C-4944-B233-B0886463C38C}"/>
                </a:ext>
              </a:extLst>
            </p:cNvPr>
            <p:cNvSpPr/>
            <p:nvPr/>
          </p:nvSpPr>
          <p:spPr>
            <a:xfrm>
              <a:off x="16974687" y="16865591"/>
              <a:ext cx="2412000" cy="441669"/>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35" name="箭头: 左 115">
              <a:extLst>
                <a:ext uri="{FF2B5EF4-FFF2-40B4-BE49-F238E27FC236}">
                  <a16:creationId xmlns:a16="http://schemas.microsoft.com/office/drawing/2014/main" id="{D04922FF-A05A-2B41-8551-D1080BE885B8}"/>
                </a:ext>
              </a:extLst>
            </p:cNvPr>
            <p:cNvSpPr/>
            <p:nvPr/>
          </p:nvSpPr>
          <p:spPr>
            <a:xfrm>
              <a:off x="16974687" y="16271703"/>
              <a:ext cx="2412000" cy="441669"/>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36" name="箭头: 左 120">
              <a:extLst>
                <a:ext uri="{FF2B5EF4-FFF2-40B4-BE49-F238E27FC236}">
                  <a16:creationId xmlns:a16="http://schemas.microsoft.com/office/drawing/2014/main" id="{539FB614-6B46-B841-AD68-9E29398C092C}"/>
                </a:ext>
              </a:extLst>
            </p:cNvPr>
            <p:cNvSpPr/>
            <p:nvPr/>
          </p:nvSpPr>
          <p:spPr>
            <a:xfrm>
              <a:off x="16974687" y="15737697"/>
              <a:ext cx="2412000" cy="441669"/>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grpSp>
      <p:sp>
        <p:nvSpPr>
          <p:cNvPr id="39" name="箭头: 右 111">
            <a:extLst>
              <a:ext uri="{FF2B5EF4-FFF2-40B4-BE49-F238E27FC236}">
                <a16:creationId xmlns:a16="http://schemas.microsoft.com/office/drawing/2014/main" id="{39AE635F-9406-FD47-BD88-7F011AA4E2F2}"/>
              </a:ext>
            </a:extLst>
          </p:cNvPr>
          <p:cNvSpPr/>
          <p:nvPr/>
        </p:nvSpPr>
        <p:spPr>
          <a:xfrm>
            <a:off x="13974633" y="15696139"/>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0" name="箭头: 右 112">
            <a:extLst>
              <a:ext uri="{FF2B5EF4-FFF2-40B4-BE49-F238E27FC236}">
                <a16:creationId xmlns:a16="http://schemas.microsoft.com/office/drawing/2014/main" id="{22269D6D-B929-594A-9FEA-0E7744D382ED}"/>
              </a:ext>
            </a:extLst>
          </p:cNvPr>
          <p:cNvSpPr/>
          <p:nvPr/>
        </p:nvSpPr>
        <p:spPr>
          <a:xfrm>
            <a:off x="13974633" y="16426752"/>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41" name="箭头: 右 113">
            <a:extLst>
              <a:ext uri="{FF2B5EF4-FFF2-40B4-BE49-F238E27FC236}">
                <a16:creationId xmlns:a16="http://schemas.microsoft.com/office/drawing/2014/main" id="{0032CA55-8C4A-064F-B07D-2FDCD641CB4A}"/>
              </a:ext>
            </a:extLst>
          </p:cNvPr>
          <p:cNvSpPr/>
          <p:nvPr/>
        </p:nvSpPr>
        <p:spPr>
          <a:xfrm>
            <a:off x="13974633" y="17157367"/>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2" name="箭头: 左 114">
            <a:extLst>
              <a:ext uri="{FF2B5EF4-FFF2-40B4-BE49-F238E27FC236}">
                <a16:creationId xmlns:a16="http://schemas.microsoft.com/office/drawing/2014/main" id="{01019600-9F75-3A40-BC15-529400379A68}"/>
              </a:ext>
            </a:extLst>
          </p:cNvPr>
          <p:cNvSpPr/>
          <p:nvPr/>
        </p:nvSpPr>
        <p:spPr>
          <a:xfrm>
            <a:off x="16983647" y="17125286"/>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3" name="箭头: 左 115">
            <a:extLst>
              <a:ext uri="{FF2B5EF4-FFF2-40B4-BE49-F238E27FC236}">
                <a16:creationId xmlns:a16="http://schemas.microsoft.com/office/drawing/2014/main" id="{92C754A0-9C82-A942-9BD8-F0BFA1FE8D64}"/>
              </a:ext>
            </a:extLst>
          </p:cNvPr>
          <p:cNvSpPr/>
          <p:nvPr/>
        </p:nvSpPr>
        <p:spPr>
          <a:xfrm>
            <a:off x="16983647" y="16372774"/>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44" name="箭头: 左 120">
            <a:extLst>
              <a:ext uri="{FF2B5EF4-FFF2-40B4-BE49-F238E27FC236}">
                <a16:creationId xmlns:a16="http://schemas.microsoft.com/office/drawing/2014/main" id="{DA74E4C8-7EF4-DA41-8EDE-1473E3254439}"/>
              </a:ext>
            </a:extLst>
          </p:cNvPr>
          <p:cNvSpPr/>
          <p:nvPr/>
        </p:nvSpPr>
        <p:spPr>
          <a:xfrm>
            <a:off x="16983647" y="15696139"/>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5" name="箭头: 右 111">
            <a:extLst>
              <a:ext uri="{FF2B5EF4-FFF2-40B4-BE49-F238E27FC236}">
                <a16:creationId xmlns:a16="http://schemas.microsoft.com/office/drawing/2014/main" id="{12438C17-6F18-2F47-BAFD-2B39097D702B}"/>
              </a:ext>
            </a:extLst>
          </p:cNvPr>
          <p:cNvSpPr/>
          <p:nvPr/>
        </p:nvSpPr>
        <p:spPr>
          <a:xfrm>
            <a:off x="14126980" y="15848487"/>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6" name="箭头: 右 112">
            <a:extLst>
              <a:ext uri="{FF2B5EF4-FFF2-40B4-BE49-F238E27FC236}">
                <a16:creationId xmlns:a16="http://schemas.microsoft.com/office/drawing/2014/main" id="{C8AD8F7A-9723-3746-B468-B29C141CF7F9}"/>
              </a:ext>
            </a:extLst>
          </p:cNvPr>
          <p:cNvSpPr/>
          <p:nvPr/>
        </p:nvSpPr>
        <p:spPr>
          <a:xfrm>
            <a:off x="14126980" y="16579099"/>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47" name="箭头: 右 113">
            <a:extLst>
              <a:ext uri="{FF2B5EF4-FFF2-40B4-BE49-F238E27FC236}">
                <a16:creationId xmlns:a16="http://schemas.microsoft.com/office/drawing/2014/main" id="{C841F16B-6641-EF43-896C-019157AB526A}"/>
              </a:ext>
            </a:extLst>
          </p:cNvPr>
          <p:cNvSpPr/>
          <p:nvPr/>
        </p:nvSpPr>
        <p:spPr>
          <a:xfrm>
            <a:off x="14126980" y="17309714"/>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48" name="箭头: 左 114">
            <a:extLst>
              <a:ext uri="{FF2B5EF4-FFF2-40B4-BE49-F238E27FC236}">
                <a16:creationId xmlns:a16="http://schemas.microsoft.com/office/drawing/2014/main" id="{5137B6E8-B682-0B43-8147-A56B297613BF}"/>
              </a:ext>
            </a:extLst>
          </p:cNvPr>
          <p:cNvSpPr/>
          <p:nvPr/>
        </p:nvSpPr>
        <p:spPr>
          <a:xfrm>
            <a:off x="17135994" y="17277633"/>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49" name="箭头: 左 115">
            <a:extLst>
              <a:ext uri="{FF2B5EF4-FFF2-40B4-BE49-F238E27FC236}">
                <a16:creationId xmlns:a16="http://schemas.microsoft.com/office/drawing/2014/main" id="{0E8A1D27-EDB8-E440-911D-52450540CF25}"/>
              </a:ext>
            </a:extLst>
          </p:cNvPr>
          <p:cNvSpPr/>
          <p:nvPr/>
        </p:nvSpPr>
        <p:spPr>
          <a:xfrm>
            <a:off x="17135994" y="16525122"/>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50" name="箭头: 左 120">
            <a:extLst>
              <a:ext uri="{FF2B5EF4-FFF2-40B4-BE49-F238E27FC236}">
                <a16:creationId xmlns:a16="http://schemas.microsoft.com/office/drawing/2014/main" id="{EAFC7080-2605-3549-B5A5-973C281F20E1}"/>
              </a:ext>
            </a:extLst>
          </p:cNvPr>
          <p:cNvSpPr/>
          <p:nvPr/>
        </p:nvSpPr>
        <p:spPr>
          <a:xfrm>
            <a:off x="17135994" y="15848487"/>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52" name="箭头: 右 111">
            <a:extLst>
              <a:ext uri="{FF2B5EF4-FFF2-40B4-BE49-F238E27FC236}">
                <a16:creationId xmlns:a16="http://schemas.microsoft.com/office/drawing/2014/main" id="{D2BB193D-D5BE-E54A-95DD-5B910E3658F5}"/>
              </a:ext>
            </a:extLst>
          </p:cNvPr>
          <p:cNvSpPr/>
          <p:nvPr/>
        </p:nvSpPr>
        <p:spPr>
          <a:xfrm>
            <a:off x="14279327" y="16000834"/>
            <a:ext cx="2566980" cy="55963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53" name="箭头: 右 112">
            <a:extLst>
              <a:ext uri="{FF2B5EF4-FFF2-40B4-BE49-F238E27FC236}">
                <a16:creationId xmlns:a16="http://schemas.microsoft.com/office/drawing/2014/main" id="{0D8351B0-061C-2641-9001-34AF8B7E8AD2}"/>
              </a:ext>
            </a:extLst>
          </p:cNvPr>
          <p:cNvSpPr/>
          <p:nvPr/>
        </p:nvSpPr>
        <p:spPr>
          <a:xfrm>
            <a:off x="14279327" y="16731447"/>
            <a:ext cx="2566980" cy="4954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endParaRPr lang="en-US" sz="1600" b="1" dirty="0"/>
          </a:p>
        </p:txBody>
      </p:sp>
      <p:sp>
        <p:nvSpPr>
          <p:cNvPr id="54" name="箭头: 右 113">
            <a:extLst>
              <a:ext uri="{FF2B5EF4-FFF2-40B4-BE49-F238E27FC236}">
                <a16:creationId xmlns:a16="http://schemas.microsoft.com/office/drawing/2014/main" id="{5465D93F-D7CE-5545-B9DD-F0DCDAD9DDF9}"/>
              </a:ext>
            </a:extLst>
          </p:cNvPr>
          <p:cNvSpPr/>
          <p:nvPr/>
        </p:nvSpPr>
        <p:spPr>
          <a:xfrm>
            <a:off x="14279327" y="17462061"/>
            <a:ext cx="2566980" cy="495475"/>
          </a:xfrm>
          <a:prstGeom prst="rightArrow">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t>E</a:t>
            </a:r>
            <a:r>
              <a:rPr lang="en-US" altLang="zh-CN" sz="1600" b="1" baseline="-25000" dirty="0"/>
              <a:t>0 </a:t>
            </a:r>
            <a:r>
              <a:rPr lang="en-US" altLang="zh-CN" sz="1600" b="1" dirty="0"/>
              <a:t>-</a:t>
            </a:r>
            <a:r>
              <a:rPr lang="el-GR" sz="1600" b="1" dirty="0"/>
              <a:t> Δ</a:t>
            </a:r>
            <a:r>
              <a:rPr lang="en-US" altLang="zh-CN" sz="1600" b="1" dirty="0"/>
              <a:t>E</a:t>
            </a:r>
            <a:endParaRPr lang="en-US" sz="1600" b="1" dirty="0"/>
          </a:p>
        </p:txBody>
      </p:sp>
      <p:sp>
        <p:nvSpPr>
          <p:cNvPr id="55" name="箭头: 左 114">
            <a:extLst>
              <a:ext uri="{FF2B5EF4-FFF2-40B4-BE49-F238E27FC236}">
                <a16:creationId xmlns:a16="http://schemas.microsoft.com/office/drawing/2014/main" id="{A86F4E8D-6375-5C41-AB1D-BCC9D40E077E}"/>
              </a:ext>
            </a:extLst>
          </p:cNvPr>
          <p:cNvSpPr/>
          <p:nvPr/>
        </p:nvSpPr>
        <p:spPr>
          <a:xfrm>
            <a:off x="17288341" y="17429980"/>
            <a:ext cx="2565638" cy="559636"/>
          </a:xfrm>
          <a:prstGeom prst="left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sp>
        <p:nvSpPr>
          <p:cNvPr id="56" name="箭头: 左 115">
            <a:extLst>
              <a:ext uri="{FF2B5EF4-FFF2-40B4-BE49-F238E27FC236}">
                <a16:creationId xmlns:a16="http://schemas.microsoft.com/office/drawing/2014/main" id="{684911A0-137C-F646-BD4F-58E773B1C0B0}"/>
              </a:ext>
            </a:extLst>
          </p:cNvPr>
          <p:cNvSpPr/>
          <p:nvPr/>
        </p:nvSpPr>
        <p:spPr>
          <a:xfrm>
            <a:off x="17288341" y="16677469"/>
            <a:ext cx="2565638" cy="559636"/>
          </a:xfrm>
          <a:prstGeom prst="lef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endParaRPr lang="en-US" sz="1600" b="1" dirty="0"/>
          </a:p>
        </p:txBody>
      </p:sp>
      <p:sp>
        <p:nvSpPr>
          <p:cNvPr id="57" name="箭头: 左 120">
            <a:extLst>
              <a:ext uri="{FF2B5EF4-FFF2-40B4-BE49-F238E27FC236}">
                <a16:creationId xmlns:a16="http://schemas.microsoft.com/office/drawing/2014/main" id="{9155EF45-8EA0-014F-905E-0B91604AAB4B}"/>
              </a:ext>
            </a:extLst>
          </p:cNvPr>
          <p:cNvSpPr/>
          <p:nvPr/>
        </p:nvSpPr>
        <p:spPr>
          <a:xfrm>
            <a:off x="17288341" y="16000834"/>
            <a:ext cx="2565638" cy="559636"/>
          </a:xfrm>
          <a:prstGeom prst="left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E</a:t>
            </a:r>
            <a:r>
              <a:rPr lang="en-US" sz="1600" b="1" baseline="-25000" dirty="0"/>
              <a:t>0</a:t>
            </a:r>
            <a:r>
              <a:rPr lang="en-US" sz="1600" b="1" dirty="0"/>
              <a:t>-</a:t>
            </a:r>
            <a:r>
              <a:rPr lang="el-GR" sz="1600" b="1" dirty="0"/>
              <a:t> Δ</a:t>
            </a:r>
            <a:r>
              <a:rPr lang="en-US" altLang="zh-CN" sz="1600" b="1" dirty="0"/>
              <a:t>E</a:t>
            </a:r>
            <a:endParaRPr lang="en-US" sz="1600" b="1" dirty="0"/>
          </a:p>
        </p:txBody>
      </p:sp>
      <p:pic>
        <p:nvPicPr>
          <p:cNvPr id="2" name="Picture 1">
            <a:extLst>
              <a:ext uri="{FF2B5EF4-FFF2-40B4-BE49-F238E27FC236}">
                <a16:creationId xmlns:a16="http://schemas.microsoft.com/office/drawing/2014/main" id="{3E8AAE0F-7452-421F-5EC7-908D7D0A5B1A}"/>
              </a:ext>
            </a:extLst>
          </p:cNvPr>
          <p:cNvPicPr>
            <a:picLocks noChangeAspect="1"/>
          </p:cNvPicPr>
          <p:nvPr/>
        </p:nvPicPr>
        <p:blipFill>
          <a:blip r:embed="rId5"/>
          <a:stretch>
            <a:fillRect/>
          </a:stretch>
        </p:blipFill>
        <p:spPr>
          <a:xfrm>
            <a:off x="2225634" y="1370064"/>
            <a:ext cx="2889146" cy="1835308"/>
          </a:xfrm>
          <a:prstGeom prst="rect">
            <a:avLst/>
          </a:prstGeom>
        </p:spPr>
      </p:pic>
      <p:pic>
        <p:nvPicPr>
          <p:cNvPr id="10" name="Picture 9">
            <a:extLst>
              <a:ext uri="{FF2B5EF4-FFF2-40B4-BE49-F238E27FC236}">
                <a16:creationId xmlns:a16="http://schemas.microsoft.com/office/drawing/2014/main" id="{892F1CC8-15A7-BCE3-DC33-736C4342AEF2}"/>
              </a:ext>
            </a:extLst>
          </p:cNvPr>
          <p:cNvPicPr>
            <a:picLocks noChangeAspect="1"/>
          </p:cNvPicPr>
          <p:nvPr/>
        </p:nvPicPr>
        <p:blipFill>
          <a:blip r:embed="rId6"/>
          <a:stretch>
            <a:fillRect/>
          </a:stretch>
        </p:blipFill>
        <p:spPr>
          <a:xfrm>
            <a:off x="5667425" y="1668924"/>
            <a:ext cx="6172037" cy="4851618"/>
          </a:xfrm>
          <a:prstGeom prst="rect">
            <a:avLst/>
          </a:prstGeom>
        </p:spPr>
      </p:pic>
      <p:pic>
        <p:nvPicPr>
          <p:cNvPr id="11" name="Picture 10">
            <a:extLst>
              <a:ext uri="{FF2B5EF4-FFF2-40B4-BE49-F238E27FC236}">
                <a16:creationId xmlns:a16="http://schemas.microsoft.com/office/drawing/2014/main" id="{3E13776B-FEF8-441D-3EF6-F65C2F6F8196}"/>
              </a:ext>
            </a:extLst>
          </p:cNvPr>
          <p:cNvPicPr>
            <a:picLocks noChangeAspect="1"/>
          </p:cNvPicPr>
          <p:nvPr/>
        </p:nvPicPr>
        <p:blipFill>
          <a:blip r:embed="rId7"/>
          <a:stretch>
            <a:fillRect/>
          </a:stretch>
        </p:blipFill>
        <p:spPr>
          <a:xfrm>
            <a:off x="3152313" y="4907893"/>
            <a:ext cx="2215794" cy="1704457"/>
          </a:xfrm>
          <a:prstGeom prst="rect">
            <a:avLst/>
          </a:prstGeom>
        </p:spPr>
      </p:pic>
      <p:pic>
        <p:nvPicPr>
          <p:cNvPr id="12" name="Picture 11">
            <a:extLst>
              <a:ext uri="{FF2B5EF4-FFF2-40B4-BE49-F238E27FC236}">
                <a16:creationId xmlns:a16="http://schemas.microsoft.com/office/drawing/2014/main" id="{30ED1E6B-506F-3821-8A09-57756CA8531D}"/>
              </a:ext>
            </a:extLst>
          </p:cNvPr>
          <p:cNvPicPr>
            <a:picLocks noChangeAspect="1"/>
          </p:cNvPicPr>
          <p:nvPr/>
        </p:nvPicPr>
        <p:blipFill>
          <a:blip r:embed="rId8"/>
          <a:stretch>
            <a:fillRect/>
          </a:stretch>
        </p:blipFill>
        <p:spPr>
          <a:xfrm>
            <a:off x="263168" y="951083"/>
            <a:ext cx="758490" cy="270005"/>
          </a:xfrm>
          <a:prstGeom prst="rect">
            <a:avLst/>
          </a:prstGeom>
        </p:spPr>
      </p:pic>
      <p:sp>
        <p:nvSpPr>
          <p:cNvPr id="14" name="TextBox 13">
            <a:extLst>
              <a:ext uri="{FF2B5EF4-FFF2-40B4-BE49-F238E27FC236}">
                <a16:creationId xmlns:a16="http://schemas.microsoft.com/office/drawing/2014/main" id="{DE058529-61C8-962D-C5C9-A49FBAB1BB89}"/>
              </a:ext>
            </a:extLst>
          </p:cNvPr>
          <p:cNvSpPr txBox="1"/>
          <p:nvPr/>
        </p:nvSpPr>
        <p:spPr>
          <a:xfrm>
            <a:off x="5667424" y="901675"/>
            <a:ext cx="5816180" cy="368819"/>
          </a:xfrm>
          <a:prstGeom prst="rect">
            <a:avLst/>
          </a:prstGeom>
          <a:noFill/>
        </p:spPr>
        <p:txBody>
          <a:bodyPr wrap="square">
            <a:spAutoFit/>
          </a:bodyPr>
          <a:lstStyle/>
          <a:p>
            <a:pPr defTabSz="914033" hangingPunct="1">
              <a:spcBef>
                <a:spcPts val="1999"/>
              </a:spcBef>
              <a:buClr>
                <a:srgbClr val="2C7C9F">
                  <a:lumMod val="60000"/>
                  <a:lumOff val="40000"/>
                </a:srgbClr>
              </a:buClr>
              <a:buSzPct val="110000"/>
              <a:defRPr/>
            </a:pPr>
            <a:r>
              <a:rPr lang="en-US" altLang="zh-CN" sz="1797" b="1" kern="1200" dirty="0">
                <a:solidFill>
                  <a:srgbClr val="C00000"/>
                </a:solidFill>
                <a:latin typeface="Arial" panose="020B0604020202020204" pitchFamily="34" charset="0"/>
                <a:ea typeface="+mn-ea"/>
                <a:cs typeface="Arial" panose="020B0604020202020204" pitchFamily="34" charset="0"/>
              </a:rPr>
              <a:t>4 operation modes:  </a:t>
            </a:r>
            <a:r>
              <a:rPr lang="en-GB" sz="1797" dirty="0">
                <a:solidFill>
                  <a:schemeClr val="tx2">
                    <a:lumMod val="90000"/>
                    <a:lumOff val="10000"/>
                  </a:schemeClr>
                </a:solidFill>
                <a:latin typeface="Arial" panose="020B0604020202020204" pitchFamily="34" charset="0"/>
                <a:ea typeface="SimSun" panose="02010600030101010101" pitchFamily="2" charset="-122"/>
                <a:cs typeface="Arial" panose="020B0604020202020204" pitchFamily="34" charset="0"/>
              </a:rPr>
              <a:t>Z, WW, ZH, ttbar </a:t>
            </a:r>
            <a:endParaRPr lang="en-US" altLang="zh-CN" sz="1797" b="1" kern="1200" dirty="0">
              <a:solidFill>
                <a:schemeClr val="tx2">
                  <a:lumMod val="90000"/>
                  <a:lumOff val="10000"/>
                </a:schemeClr>
              </a:solidFill>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4169142C-2F23-3F07-5E71-B3BC82C3F22B}"/>
              </a:ext>
            </a:extLst>
          </p:cNvPr>
          <p:cNvSpPr txBox="1"/>
          <p:nvPr/>
        </p:nvSpPr>
        <p:spPr>
          <a:xfrm>
            <a:off x="3004653" y="3996679"/>
            <a:ext cx="1331109" cy="368819"/>
          </a:xfrm>
          <a:prstGeom prst="rect">
            <a:avLst/>
          </a:prstGeom>
          <a:noFill/>
        </p:spPr>
        <p:txBody>
          <a:bodyPr wrap="square">
            <a:spAutoFit/>
          </a:bodyPr>
          <a:lstStyle/>
          <a:p>
            <a:pPr defTabSz="914033" hangingPunct="1">
              <a:spcBef>
                <a:spcPts val="1999"/>
              </a:spcBef>
              <a:buClr>
                <a:srgbClr val="2C7C9F">
                  <a:lumMod val="60000"/>
                  <a:lumOff val="40000"/>
                </a:srgbClr>
              </a:buClr>
              <a:buSzPct val="110000"/>
              <a:defRPr/>
            </a:pPr>
            <a:r>
              <a:rPr lang="en-US" altLang="zh-CN" sz="1797" b="1" kern="1200" dirty="0">
                <a:solidFill>
                  <a:srgbClr val="C00000"/>
                </a:solidFill>
                <a:latin typeface="Arial" panose="020B0604020202020204" pitchFamily="34" charset="0"/>
                <a:ea typeface="+mn-ea"/>
                <a:cs typeface="Arial" panose="020B0604020202020204" pitchFamily="34" charset="0"/>
              </a:rPr>
              <a:t>4 IPs</a:t>
            </a:r>
          </a:p>
        </p:txBody>
      </p:sp>
      <p:cxnSp>
        <p:nvCxnSpPr>
          <p:cNvPr id="18" name="Straight Arrow Connector 17">
            <a:extLst>
              <a:ext uri="{FF2B5EF4-FFF2-40B4-BE49-F238E27FC236}">
                <a16:creationId xmlns:a16="http://schemas.microsoft.com/office/drawing/2014/main" id="{629B3904-D620-9CC4-7DDF-F107CB9F88DB}"/>
              </a:ext>
            </a:extLst>
          </p:cNvPr>
          <p:cNvCxnSpPr>
            <a:cxnSpLocks/>
          </p:cNvCxnSpPr>
          <p:nvPr/>
        </p:nvCxnSpPr>
        <p:spPr>
          <a:xfrm flipH="1">
            <a:off x="2097825" y="2858626"/>
            <a:ext cx="1841229" cy="973526"/>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A26ED70E-D0A1-1DA9-3E79-1D8F73432FBB}"/>
              </a:ext>
            </a:extLst>
          </p:cNvPr>
          <p:cNvCxnSpPr>
            <a:cxnSpLocks/>
          </p:cNvCxnSpPr>
          <p:nvPr/>
        </p:nvCxnSpPr>
        <p:spPr>
          <a:xfrm flipH="1">
            <a:off x="1468510" y="2090417"/>
            <a:ext cx="1479563" cy="126335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2DAFA838-1347-555F-B03A-A9D78A9F4C59}"/>
              </a:ext>
            </a:extLst>
          </p:cNvPr>
          <p:cNvSpPr/>
          <p:nvPr/>
        </p:nvSpPr>
        <p:spPr>
          <a:xfrm>
            <a:off x="2391157" y="4450635"/>
            <a:ext cx="342930" cy="411436"/>
          </a:xfrm>
          <a:prstGeom prst="ellipse">
            <a:avLst/>
          </a:prstGeom>
          <a:noFill/>
          <a:ln w="28575">
            <a:solidFill>
              <a:srgbClr val="C00000"/>
            </a:solidFill>
          </a:ln>
          <a:effectLst>
            <a:outerShdw blurRad="63500" dist="25400" dir="5400000" sx="103284" sy="103284"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797"/>
          </a:p>
        </p:txBody>
      </p:sp>
      <p:sp>
        <p:nvSpPr>
          <p:cNvPr id="60" name="Oval 59">
            <a:extLst>
              <a:ext uri="{FF2B5EF4-FFF2-40B4-BE49-F238E27FC236}">
                <a16:creationId xmlns:a16="http://schemas.microsoft.com/office/drawing/2014/main" id="{AF5E664C-C160-B3F2-3CF1-843895B9BA88}"/>
              </a:ext>
            </a:extLst>
          </p:cNvPr>
          <p:cNvSpPr/>
          <p:nvPr/>
        </p:nvSpPr>
        <p:spPr>
          <a:xfrm>
            <a:off x="1388017" y="3411806"/>
            <a:ext cx="342930" cy="411436"/>
          </a:xfrm>
          <a:prstGeom prst="ellipse">
            <a:avLst/>
          </a:prstGeom>
          <a:noFill/>
          <a:ln w="28575">
            <a:solidFill>
              <a:srgbClr val="C00000"/>
            </a:solidFill>
          </a:ln>
          <a:effectLst>
            <a:outerShdw blurRad="63500" dist="25400" dir="5400000" sx="103284" sy="103284"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797"/>
          </a:p>
        </p:txBody>
      </p:sp>
      <p:sp>
        <p:nvSpPr>
          <p:cNvPr id="61" name="Oval 60">
            <a:extLst>
              <a:ext uri="{FF2B5EF4-FFF2-40B4-BE49-F238E27FC236}">
                <a16:creationId xmlns:a16="http://schemas.microsoft.com/office/drawing/2014/main" id="{B6A13239-46B6-EBBC-AC2D-37C487F7201F}"/>
              </a:ext>
            </a:extLst>
          </p:cNvPr>
          <p:cNvSpPr/>
          <p:nvPr/>
        </p:nvSpPr>
        <p:spPr>
          <a:xfrm>
            <a:off x="470947" y="4390308"/>
            <a:ext cx="342930" cy="411436"/>
          </a:xfrm>
          <a:prstGeom prst="ellipse">
            <a:avLst/>
          </a:prstGeom>
          <a:noFill/>
          <a:ln w="28575">
            <a:solidFill>
              <a:srgbClr val="C00000"/>
            </a:solidFill>
          </a:ln>
          <a:effectLst>
            <a:outerShdw blurRad="63500" dist="25400" dir="5400000" sx="103284" sy="103284"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797"/>
          </a:p>
        </p:txBody>
      </p:sp>
      <p:sp>
        <p:nvSpPr>
          <p:cNvPr id="62" name="Oval 61">
            <a:extLst>
              <a:ext uri="{FF2B5EF4-FFF2-40B4-BE49-F238E27FC236}">
                <a16:creationId xmlns:a16="http://schemas.microsoft.com/office/drawing/2014/main" id="{8DEC058D-6BB2-7B22-F577-73E4C4502905}"/>
              </a:ext>
            </a:extLst>
          </p:cNvPr>
          <p:cNvSpPr/>
          <p:nvPr/>
        </p:nvSpPr>
        <p:spPr>
          <a:xfrm>
            <a:off x="1388017" y="5304503"/>
            <a:ext cx="342930" cy="411436"/>
          </a:xfrm>
          <a:prstGeom prst="ellipse">
            <a:avLst/>
          </a:prstGeom>
          <a:noFill/>
          <a:ln w="28575">
            <a:solidFill>
              <a:srgbClr val="C00000"/>
            </a:solidFill>
          </a:ln>
          <a:effectLst>
            <a:outerShdw blurRad="63500" dist="25400" dir="5400000" sx="103284" sy="103284"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797"/>
          </a:p>
        </p:txBody>
      </p:sp>
      <p:cxnSp>
        <p:nvCxnSpPr>
          <p:cNvPr id="64" name="Straight Arrow Connector 63">
            <a:extLst>
              <a:ext uri="{FF2B5EF4-FFF2-40B4-BE49-F238E27FC236}">
                <a16:creationId xmlns:a16="http://schemas.microsoft.com/office/drawing/2014/main" id="{4D9733F8-AC43-D84A-21DB-96A2CF9947EC}"/>
              </a:ext>
            </a:extLst>
          </p:cNvPr>
          <p:cNvCxnSpPr>
            <a:cxnSpLocks/>
          </p:cNvCxnSpPr>
          <p:nvPr/>
        </p:nvCxnSpPr>
        <p:spPr>
          <a:xfrm>
            <a:off x="2765533" y="4623459"/>
            <a:ext cx="904674" cy="53334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97E3519A-5DD3-8F53-CE95-2E100E4ADCA3}"/>
              </a:ext>
            </a:extLst>
          </p:cNvPr>
          <p:cNvSpPr txBox="1"/>
          <p:nvPr/>
        </p:nvSpPr>
        <p:spPr>
          <a:xfrm>
            <a:off x="6843151" y="1325398"/>
            <a:ext cx="4053535" cy="368884"/>
          </a:xfrm>
          <a:prstGeom prst="rect">
            <a:avLst/>
          </a:prstGeom>
          <a:noFill/>
        </p:spPr>
        <p:txBody>
          <a:bodyPr wrap="square">
            <a:spAutoFit/>
          </a:bodyPr>
          <a:lstStyle/>
          <a:p>
            <a:r>
              <a:rPr lang="en-GB" altLang="zh-CN" sz="1797" dirty="0">
                <a:solidFill>
                  <a:schemeClr val="tx2">
                    <a:lumMod val="90000"/>
                    <a:lumOff val="10000"/>
                  </a:schemeClr>
                </a:solidFill>
                <a:latin typeface="Times New Roman" panose="02020603050405020304" pitchFamily="18" charset="0"/>
                <a:cs typeface="Times New Roman" panose="02020603050405020304" pitchFamily="18" charset="0"/>
              </a:rPr>
              <a:t>FCC-</a:t>
            </a:r>
            <a:r>
              <a:rPr lang="en-GB" altLang="zh-CN" sz="1797" dirty="0" err="1">
                <a:solidFill>
                  <a:schemeClr val="tx2">
                    <a:lumMod val="90000"/>
                    <a:lumOff val="10000"/>
                  </a:schemeClr>
                </a:solidFill>
                <a:latin typeface="Times New Roman" panose="02020603050405020304" pitchFamily="18" charset="0"/>
                <a:cs typeface="Times New Roman" panose="02020603050405020304" pitchFamily="18" charset="0"/>
              </a:rPr>
              <a:t>ee</a:t>
            </a:r>
            <a:r>
              <a:rPr lang="en-GB" altLang="zh-CN" sz="1797" dirty="0">
                <a:solidFill>
                  <a:schemeClr val="tx2">
                    <a:lumMod val="90000"/>
                    <a:lumOff val="10000"/>
                  </a:schemeClr>
                </a:solidFill>
                <a:latin typeface="Times New Roman" panose="02020603050405020304" pitchFamily="18" charset="0"/>
                <a:cs typeface="Times New Roman" panose="02020603050405020304" pitchFamily="18" charset="0"/>
              </a:rPr>
              <a:t> GHC Performance Table for V22</a:t>
            </a:r>
            <a:endParaRPr lang="en-US" sz="1797" dirty="0">
              <a:solidFill>
                <a:schemeClr val="tx2">
                  <a:lumMod val="90000"/>
                  <a:lumOff val="1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B2AD94-C9CD-DE64-FE16-B4C0D0D8BE13}"/>
              </a:ext>
            </a:extLst>
          </p:cNvPr>
          <p:cNvSpPr txBox="1"/>
          <p:nvPr/>
        </p:nvSpPr>
        <p:spPr>
          <a:xfrm>
            <a:off x="56148" y="5873686"/>
            <a:ext cx="3085735" cy="738664"/>
          </a:xfrm>
          <a:prstGeom prst="rect">
            <a:avLst/>
          </a:prstGeom>
          <a:noFill/>
        </p:spPr>
        <p:txBody>
          <a:bodyPr wrap="square">
            <a:spAutoFit/>
          </a:bodyPr>
          <a:lstStyle/>
          <a:p>
            <a:r>
              <a:rPr lang="en-GB" sz="1400" dirty="0">
                <a:solidFill>
                  <a:schemeClr val="tx2">
                    <a:lumMod val="90000"/>
                    <a:lumOff val="10000"/>
                  </a:schemeClr>
                </a:solidFill>
                <a:latin typeface="Times New Roman" panose="02020603050405020304" pitchFamily="18" charset="0"/>
                <a:ea typeface="Times New Roman" panose="02020603050405020304" pitchFamily="18" charset="0"/>
              </a:rPr>
              <a:t>Large crossing angle (</a:t>
            </a:r>
            <a:r>
              <a:rPr lang="en-GB" sz="1400" i="1" dirty="0" err="1">
                <a:solidFill>
                  <a:schemeClr val="tx2">
                    <a:lumMod val="90000"/>
                    <a:lumOff val="10000"/>
                  </a:schemeClr>
                </a:solidFill>
                <a:latin typeface="Times New Roman" panose="02020603050405020304" pitchFamily="18" charset="0"/>
                <a:ea typeface="Times New Roman" panose="02020603050405020304" pitchFamily="18" charset="0"/>
              </a:rPr>
              <a:t>θ</a:t>
            </a:r>
            <a:r>
              <a:rPr lang="en-GB" sz="1400" i="1" baseline="-25000" dirty="0" err="1">
                <a:solidFill>
                  <a:schemeClr val="tx2">
                    <a:lumMod val="90000"/>
                    <a:lumOff val="10000"/>
                  </a:schemeClr>
                </a:solidFill>
                <a:latin typeface="Times New Roman" panose="02020603050405020304" pitchFamily="18" charset="0"/>
                <a:ea typeface="Times New Roman" panose="02020603050405020304" pitchFamily="18" charset="0"/>
              </a:rPr>
              <a:t>c</a:t>
            </a:r>
            <a:r>
              <a:rPr lang="en-GB" sz="1400" i="1" dirty="0">
                <a:solidFill>
                  <a:schemeClr val="tx2">
                    <a:lumMod val="90000"/>
                    <a:lumOff val="10000"/>
                  </a:schemeClr>
                </a:solidFill>
                <a:latin typeface="Times New Roman" panose="02020603050405020304" pitchFamily="18" charset="0"/>
                <a:ea typeface="Times New Roman" panose="02020603050405020304" pitchFamily="18" charset="0"/>
              </a:rPr>
              <a:t>=</a:t>
            </a:r>
            <a:r>
              <a:rPr lang="en-GB" sz="1400" dirty="0">
                <a:solidFill>
                  <a:schemeClr val="tx2">
                    <a:lumMod val="90000"/>
                    <a:lumOff val="10000"/>
                  </a:schemeClr>
                </a:solidFill>
                <a:latin typeface="Times New Roman" panose="02020603050405020304" pitchFamily="18" charset="0"/>
                <a:ea typeface="Times New Roman" panose="02020603050405020304" pitchFamily="18" charset="0"/>
              </a:rPr>
              <a:t>30 </a:t>
            </a:r>
            <a:r>
              <a:rPr lang="en-GB" sz="1400" dirty="0" err="1">
                <a:solidFill>
                  <a:schemeClr val="tx2">
                    <a:lumMod val="90000"/>
                    <a:lumOff val="10000"/>
                  </a:schemeClr>
                </a:solidFill>
                <a:latin typeface="Times New Roman" panose="02020603050405020304" pitchFamily="18" charset="0"/>
                <a:ea typeface="Times New Roman" panose="02020603050405020304" pitchFamily="18" charset="0"/>
              </a:rPr>
              <a:t>mrad</a:t>
            </a:r>
            <a:r>
              <a:rPr lang="en-GB" sz="1400" dirty="0">
                <a:solidFill>
                  <a:schemeClr val="tx2">
                    <a:lumMod val="90000"/>
                    <a:lumOff val="10000"/>
                  </a:schemeClr>
                </a:solidFill>
                <a:latin typeface="Times New Roman" panose="02020603050405020304" pitchFamily="18" charset="0"/>
                <a:ea typeface="Times New Roman" panose="02020603050405020304" pitchFamily="18" charset="0"/>
              </a:rPr>
              <a:t>) at IP are required to separate the two beams to harmful effects of parasitic collisions</a:t>
            </a:r>
            <a:r>
              <a:rPr lang="en-FR" sz="1400" dirty="0">
                <a:solidFill>
                  <a:schemeClr val="tx2">
                    <a:lumMod val="90000"/>
                    <a:lumOff val="10000"/>
                  </a:schemeClr>
                </a:solidFill>
              </a:rPr>
              <a:t> </a:t>
            </a:r>
            <a:endParaRPr lang="en-US" sz="1400" dirty="0">
              <a:solidFill>
                <a:schemeClr val="tx2">
                  <a:lumMod val="90000"/>
                  <a:lumOff val="10000"/>
                </a:schemeClr>
              </a:solidFill>
            </a:endParaRPr>
          </a:p>
        </p:txBody>
      </p:sp>
      <p:sp>
        <p:nvSpPr>
          <p:cNvPr id="5" name="Rectangle 11">
            <a:extLst>
              <a:ext uri="{FF2B5EF4-FFF2-40B4-BE49-F238E27FC236}">
                <a16:creationId xmlns:a16="http://schemas.microsoft.com/office/drawing/2014/main" id="{603D3E87-369D-B63C-5DD9-BDEDE20AC997}"/>
              </a:ext>
            </a:extLst>
          </p:cNvPr>
          <p:cNvSpPr/>
          <p:nvPr/>
        </p:nvSpPr>
        <p:spPr>
          <a:xfrm>
            <a:off x="1798540" y="200556"/>
            <a:ext cx="8956298" cy="523220"/>
          </a:xfrm>
          <a:prstGeom prst="rect">
            <a:avLst/>
          </a:prstGeom>
        </p:spPr>
        <p:txBody>
          <a:bodyPr wrap="none">
            <a:spAutoFit/>
          </a:bodyPr>
          <a:lstStyle/>
          <a:p>
            <a:pPr lvl="0" algn="ctr"/>
            <a:r>
              <a:rPr lang="en-GB" sz="2800" b="1" kern="1200" dirty="0">
                <a:solidFill>
                  <a:srgbClr val="2C7C9F"/>
                </a:solidFill>
                <a:latin typeface="Arial" charset="0"/>
                <a:ea typeface="ＭＳ Ｐゴシック" charset="0"/>
                <a:cs typeface="Arial" panose="020B0604020202020204" pitchFamily="34" charset="0"/>
              </a:rPr>
              <a:t>The FCC-</a:t>
            </a:r>
            <a:r>
              <a:rPr lang="en-GB" sz="2800" b="1" kern="1200" dirty="0" err="1">
                <a:solidFill>
                  <a:srgbClr val="2C7C9F"/>
                </a:solidFill>
                <a:latin typeface="Arial" charset="0"/>
                <a:ea typeface="ＭＳ Ｐゴシック" charset="0"/>
                <a:cs typeface="Arial" panose="020B0604020202020204" pitchFamily="34" charset="0"/>
              </a:rPr>
              <a:t>ee</a:t>
            </a:r>
            <a:r>
              <a:rPr lang="en-GB" sz="2800" b="1" kern="1200" dirty="0">
                <a:solidFill>
                  <a:srgbClr val="2C7C9F"/>
                </a:solidFill>
                <a:latin typeface="Arial" charset="0"/>
                <a:ea typeface="ＭＳ Ｐゴシック" charset="0"/>
                <a:cs typeface="Arial" panose="020B0604020202020204" pitchFamily="34" charset="0"/>
              </a:rPr>
              <a:t> GHC Standard Lattice &amp; Performances</a:t>
            </a:r>
            <a:endParaRPr lang="fr-FR" sz="2800" dirty="0"/>
          </a:p>
        </p:txBody>
      </p:sp>
      <p:sp>
        <p:nvSpPr>
          <p:cNvPr id="3" name="TextBox 2">
            <a:extLst>
              <a:ext uri="{FF2B5EF4-FFF2-40B4-BE49-F238E27FC236}">
                <a16:creationId xmlns:a16="http://schemas.microsoft.com/office/drawing/2014/main" id="{DAF424B0-5A1A-44D5-1F91-71F4E5827E49}"/>
              </a:ext>
            </a:extLst>
          </p:cNvPr>
          <p:cNvSpPr txBox="1"/>
          <p:nvPr/>
        </p:nvSpPr>
        <p:spPr>
          <a:xfrm>
            <a:off x="3876156" y="4116586"/>
            <a:ext cx="1570043" cy="738664"/>
          </a:xfrm>
          <a:prstGeom prst="rect">
            <a:avLst/>
          </a:prstGeom>
          <a:noFill/>
        </p:spPr>
        <p:txBody>
          <a:bodyPr wrap="square">
            <a:spAutoFit/>
          </a:bodyPr>
          <a:lstStyle/>
          <a:p>
            <a:r>
              <a:rPr lang="en-GB" sz="1400" dirty="0">
                <a:solidFill>
                  <a:schemeClr val="tx2">
                    <a:lumMod val="90000"/>
                    <a:lumOff val="10000"/>
                  </a:schemeClr>
                </a:solidFill>
                <a:latin typeface="Times New Roman" panose="02020603050405020304" pitchFamily="18" charset="0"/>
                <a:ea typeface="Times New Roman" panose="02020603050405020304" pitchFamily="18" charset="0"/>
              </a:rPr>
              <a:t>Long week dipoles and antisymmetric IR to avoid SR </a:t>
            </a:r>
            <a:endParaRPr lang="en-US" sz="1400" dirty="0"/>
          </a:p>
        </p:txBody>
      </p:sp>
      <p:sp>
        <p:nvSpPr>
          <p:cNvPr id="7" name="TextBox 6">
            <a:extLst>
              <a:ext uri="{FF2B5EF4-FFF2-40B4-BE49-F238E27FC236}">
                <a16:creationId xmlns:a16="http://schemas.microsoft.com/office/drawing/2014/main" id="{56BBB955-0CFA-2DB7-F0CB-291444A1EEAD}"/>
              </a:ext>
            </a:extLst>
          </p:cNvPr>
          <p:cNvSpPr txBox="1"/>
          <p:nvPr/>
        </p:nvSpPr>
        <p:spPr>
          <a:xfrm>
            <a:off x="3954994" y="618648"/>
            <a:ext cx="3946525" cy="369332"/>
          </a:xfrm>
          <a:prstGeom prst="rect">
            <a:avLst/>
          </a:prstGeom>
          <a:noFill/>
        </p:spPr>
        <p:txBody>
          <a:bodyPr wrap="square">
            <a:spAutoFit/>
          </a:bodyPr>
          <a:lstStyle/>
          <a:p>
            <a:r>
              <a:rPr lang="en-GB" sz="1800" b="1" kern="1200" dirty="0">
                <a:solidFill>
                  <a:srgbClr val="2C7C9F"/>
                </a:solidFill>
                <a:latin typeface="Arial" charset="0"/>
                <a:ea typeface="ＭＳ Ｐゴシック" charset="0"/>
                <a:cs typeface="Arial" panose="020B0604020202020204" pitchFamily="34" charset="0"/>
              </a:rPr>
              <a:t>(Global Hybrid Correction)</a:t>
            </a:r>
            <a:endParaRPr lang="en-US" dirty="0"/>
          </a:p>
        </p:txBody>
      </p:sp>
    </p:spTree>
    <p:extLst>
      <p:ext uri="{BB962C8B-B14F-4D97-AF65-F5344CB8AC3E}">
        <p14:creationId xmlns:p14="http://schemas.microsoft.com/office/powerpoint/2010/main" val="2235926172"/>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wsPrint">
  <a:themeElements>
    <a:clrScheme name="NewsPrin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NewsPrint">
      <a:majorFont>
        <a:latin typeface="Helvetica"/>
        <a:ea typeface="Helvetica"/>
        <a:cs typeface="Helvetica"/>
      </a:majorFont>
      <a:minorFont>
        <a:latin typeface="Calibri"/>
        <a:ea typeface="Calibri"/>
        <a:cs typeface="Calibri"/>
      </a:minorFont>
    </a:fontScheme>
    <a:fmtScheme name="News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effectStyle>
        <a:effectStyle>
          <a:effectLst>
            <a:outerShdw blurRad="50800" dist="12700" dir="528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2225" cap="flat">
          <a:solidFill>
            <a:schemeClr val="accent1"/>
          </a:solidFill>
          <a:prstDash val="solid"/>
          <a:round/>
        </a:ln>
        <a:effectLst>
          <a:outerShdw blurRad="38100" dist="381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2225" cap="flat">
          <a:solidFill>
            <a:schemeClr val="accent1"/>
          </a:solidFill>
          <a:prstDash val="solid"/>
          <a:round/>
        </a:ln>
        <a:effectLst>
          <a:outerShdw blurRad="50800" dist="12700" dir="528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24225</TotalTime>
  <Words>8137</Words>
  <Application>Microsoft Macintosh PowerPoint</Application>
  <PresentationFormat>Custom</PresentationFormat>
  <Paragraphs>1154</Paragraphs>
  <Slides>40</Slides>
  <Notes>27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1" baseType="lpstr">
      <vt:lpstr>Arial</vt:lpstr>
      <vt:lpstr>Calibri</vt:lpstr>
      <vt:lpstr>Cambria Math</vt:lpstr>
      <vt:lpstr>Impact</vt:lpstr>
      <vt:lpstr>News Gothic MT</vt:lpstr>
      <vt:lpstr>Symbol</vt:lpstr>
      <vt:lpstr>Times New Roman</vt:lpstr>
      <vt:lpstr>Wingdings</vt:lpstr>
      <vt:lpstr>Wingdings 2</vt:lpstr>
      <vt:lpstr>Brise</vt:lpstr>
      <vt:lpstr>EcuaciÛn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Microsoft Office User</cp:lastModifiedBy>
  <cp:revision>755</cp:revision>
  <cp:lastPrinted>2021-07-27T14:22:25Z</cp:lastPrinted>
  <dcterms:modified xsi:type="dcterms:W3CDTF">2024-05-21T16:38:50Z</dcterms:modified>
</cp:coreProperties>
</file>