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961" r:id="rId2"/>
    <p:sldId id="257" r:id="rId3"/>
    <p:sldId id="955" r:id="rId4"/>
    <p:sldId id="266" r:id="rId5"/>
    <p:sldId id="258" r:id="rId6"/>
    <p:sldId id="259" r:id="rId7"/>
    <p:sldId id="277" r:id="rId8"/>
    <p:sldId id="276" r:id="rId9"/>
    <p:sldId id="261" r:id="rId10"/>
    <p:sldId id="956" r:id="rId11"/>
    <p:sldId id="958" r:id="rId12"/>
    <p:sldId id="959" r:id="rId13"/>
    <p:sldId id="957" r:id="rId14"/>
    <p:sldId id="264" r:id="rId15"/>
    <p:sldId id="262" r:id="rId16"/>
    <p:sldId id="265" r:id="rId17"/>
    <p:sldId id="270" r:id="rId18"/>
    <p:sldId id="269" r:id="rId19"/>
    <p:sldId id="268" r:id="rId20"/>
    <p:sldId id="274" r:id="rId21"/>
    <p:sldId id="267" r:id="rId22"/>
    <p:sldId id="271" r:id="rId23"/>
    <p:sldId id="96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6" autoAdjust="0"/>
    <p:restoredTop sz="88120" autoAdjust="0"/>
  </p:normalViewPr>
  <p:slideViewPr>
    <p:cSldViewPr snapToGrid="0">
      <p:cViewPr>
        <p:scale>
          <a:sx n="90" d="100"/>
          <a:sy n="90" d="100"/>
        </p:scale>
        <p:origin x="643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42EA2-DBF5-410E-BA80-2EDEFF2344B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AD048-F938-4605-A91D-24448AB8F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13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635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899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032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469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964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674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346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40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886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902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60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….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2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21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08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79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709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166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97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437-242C-4B9C-8BC4-5D644B706C18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32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969C-D6E7-4CC4-893B-36BE87AFE7ED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27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777A-6FB1-4CB8-99B8-D9500856DE83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88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DE16-4C04-4600-87D3-4DC97000C1A4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02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48F6-B3FB-453D-A636-DDD41A2E8CE0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05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AAC-A9F3-49C5-B3F6-E0F989BBC574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44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199-E696-4C7C-B863-63270CF94A9C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78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D773-2035-4DF5-8624-4075681367EF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27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4E90-9C54-4392-8958-E94BADC940A2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91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DF30-B0F4-4A59-9685-8201374C2D5E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0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8961-9073-439E-B3F7-87F5573289D1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50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3CC5-CC2E-48F7-A15E-3FE9601D0E24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0CAB0-EAB4-4A47-AE3D-9E5ED019C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34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41605-024-00463-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7/s41605-024-00463-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65251" y="1773797"/>
            <a:ext cx="9144000" cy="1172399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+mn-lt"/>
              </a:rPr>
              <a:t>Studies on CEPC IP tuning</a:t>
            </a:r>
            <a:endParaRPr lang="zh-CN" alt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90800" y="3645024"/>
            <a:ext cx="7010400" cy="1600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altLang="zh-CN" dirty="0"/>
              <a:t>Wei Yuanyuan, Wang Yiwei, Zhang</a:t>
            </a:r>
            <a:r>
              <a:rPr lang="zh-CN" altLang="en-US" dirty="0"/>
              <a:t> </a:t>
            </a:r>
            <a:r>
              <a:rPr lang="en-US" altLang="zh-CN" dirty="0"/>
              <a:t>Yuan, </a:t>
            </a:r>
          </a:p>
          <a:p>
            <a:pPr algn="ctr"/>
            <a:r>
              <a:rPr lang="en-US" altLang="zh-CN" dirty="0"/>
              <a:t>Wang Bin, Bai Sha</a:t>
            </a:r>
          </a:p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IHEP, China</a:t>
            </a:r>
          </a:p>
          <a:p>
            <a:pPr algn="ctr"/>
            <a:r>
              <a:rPr lang="en-US" altLang="zh-CN" dirty="0"/>
              <a:t>CEPC workshop</a:t>
            </a:r>
            <a:r>
              <a:rPr lang="zh-CN" altLang="en-US" dirty="0"/>
              <a:t>，</a:t>
            </a:r>
            <a:r>
              <a:rPr lang="en-US" altLang="zh-CN" dirty="0"/>
              <a:t>7 Nov. </a:t>
            </a:r>
            <a:r>
              <a:rPr lang="zh-CN" altLang="en-US" dirty="0"/>
              <a:t>，</a:t>
            </a:r>
            <a:r>
              <a:rPr lang="en-US" altLang="zh-CN" dirty="0"/>
              <a:t>2025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CFBAA7-0015-4628-B990-4888CBFE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88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05700" y="360363"/>
            <a:ext cx="4686300" cy="61785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2000" b="1" dirty="0"/>
              <a:t>IP beta and waist knobs: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altLang="zh-CN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000" b="1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altLang="zh-CN" sz="2000" b="1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/>
              <a:t>Constrains in fitting: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 </a:t>
            </a:r>
            <a:r>
              <a:rPr lang="el-GR" altLang="zh-CN" sz="1600" b="1" i="1" dirty="0"/>
              <a:t>β</a:t>
            </a:r>
            <a:r>
              <a:rPr lang="en-US" altLang="zh-CN" sz="1600" b="1" baseline="30000" dirty="0"/>
              <a:t>*</a:t>
            </a:r>
            <a:r>
              <a:rPr lang="en-US" altLang="zh-CN" sz="1600" b="1" dirty="0"/>
              <a:t>, </a:t>
            </a:r>
            <a:r>
              <a:rPr lang="el-GR" altLang="zh-CN" sz="1600" b="1" i="1" dirty="0"/>
              <a:t>α</a:t>
            </a:r>
            <a:r>
              <a:rPr lang="en-US" altLang="zh-CN" sz="1600" b="1" baseline="30000" dirty="0"/>
              <a:t>*</a:t>
            </a:r>
            <a:r>
              <a:rPr lang="en-US" altLang="zh-CN" sz="1600" b="1" dirty="0"/>
              <a:t>at IP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 optics (</a:t>
            </a:r>
            <a:r>
              <a:rPr lang="el-GR" altLang="zh-CN" sz="1600" b="1" i="1" dirty="0"/>
              <a:t>β</a:t>
            </a:r>
            <a:r>
              <a:rPr lang="en-US" altLang="zh-CN" sz="1600" b="1" i="1" dirty="0"/>
              <a:t>, </a:t>
            </a:r>
            <a:r>
              <a:rPr lang="el-GR" altLang="zh-CN" sz="1600" b="1" i="1" dirty="0"/>
              <a:t>α</a:t>
            </a:r>
            <a:r>
              <a:rPr lang="en-US" altLang="zh-CN" sz="1600" b="1" i="1" dirty="0"/>
              <a:t> and tunes</a:t>
            </a:r>
            <a:r>
              <a:rPr lang="en-US" altLang="zh-CN" sz="1600" b="1" dirty="0"/>
              <a:t> not disturbed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                  outside the IR region)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1600" b="1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For one side of IP including: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2 Quadrupoles of  FF 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             dispersion free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6 Quadrupoles in matching section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16 Quadrupoles in total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Dispersion free region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24042" y="-94173"/>
            <a:ext cx="10515600" cy="1216555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Determine beta and waist knobs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803885-437B-4C54-ADAC-2A0BA3C8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9635" t="9167" r="18438" b="26667"/>
          <a:stretch/>
        </p:blipFill>
        <p:spPr>
          <a:xfrm>
            <a:off x="271923" y="1441551"/>
            <a:ext cx="7144877" cy="416434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B822DE3-2180-418A-9AEA-E3D106BC4584}"/>
              </a:ext>
            </a:extLst>
          </p:cNvPr>
          <p:cNvSpPr/>
          <p:nvPr/>
        </p:nvSpPr>
        <p:spPr>
          <a:xfrm>
            <a:off x="624254" y="1064153"/>
            <a:ext cx="584200" cy="4919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275B4E-CFA2-443C-B4C9-708E51C3E200}"/>
              </a:ext>
            </a:extLst>
          </p:cNvPr>
          <p:cNvSpPr/>
          <p:nvPr/>
        </p:nvSpPr>
        <p:spPr>
          <a:xfrm>
            <a:off x="6743700" y="1064154"/>
            <a:ext cx="584200" cy="4919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72CD3E4-D787-4DFA-8C9D-91D056BB25A5}"/>
              </a:ext>
            </a:extLst>
          </p:cNvPr>
          <p:cNvSpPr/>
          <p:nvPr/>
        </p:nvSpPr>
        <p:spPr>
          <a:xfrm>
            <a:off x="4462095" y="1064153"/>
            <a:ext cx="272563" cy="4919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7E930C5-BC2A-4BE8-ABA3-9AF0BDA8E89A}"/>
                  </a:ext>
                </a:extLst>
              </p:cNvPr>
              <p:cNvSpPr txBox="1"/>
              <p:nvPr/>
            </p:nvSpPr>
            <p:spPr>
              <a:xfrm>
                <a:off x="7416800" y="1122315"/>
                <a:ext cx="2123004" cy="1782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7E930C5-BC2A-4BE8-ABA3-9AF0BDA8E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00" y="1122315"/>
                <a:ext cx="2123004" cy="17828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11D948A0-3A21-43F8-95D1-C7DAFAA4D5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29" t="42017" r="61285" b="31609"/>
          <a:stretch/>
        </p:blipFill>
        <p:spPr>
          <a:xfrm>
            <a:off x="9759950" y="1096382"/>
            <a:ext cx="1874716" cy="18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9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12800" y="46037"/>
            <a:ext cx="10515600" cy="1216555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IP beta knobs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803885-437B-4C54-ADAC-2A0BA3C8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4">
                <a:extLst>
                  <a:ext uri="{FF2B5EF4-FFF2-40B4-BE49-F238E27FC236}">
                    <a16:creationId xmlns:a16="http://schemas.microsoft.com/office/drawing/2014/main" id="{A9F43227-67EA-47F9-8516-386158C39F69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-1258732" y="6925901"/>
              <a:ext cx="10515600" cy="15236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7484">
                      <a:extLst>
                        <a:ext uri="{9D8B030D-6E8A-4147-A177-3AD203B41FA5}">
                          <a16:colId xmlns:a16="http://schemas.microsoft.com/office/drawing/2014/main" val="175594130"/>
                        </a:ext>
                      </a:extLst>
                    </a:gridCol>
                    <a:gridCol w="1301416">
                      <a:extLst>
                        <a:ext uri="{9D8B030D-6E8A-4147-A177-3AD203B41FA5}">
                          <a16:colId xmlns:a16="http://schemas.microsoft.com/office/drawing/2014/main" val="1166615884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90445492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73868559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62520079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5267712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7417524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57135377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Knob</a:t>
                          </a:r>
                          <a:endParaRPr lang="en-CH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Range</a:t>
                          </a:r>
                          <a:endParaRPr lang="en-CH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Perturbation over Range (Quadratic)</a:t>
                          </a:r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289350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4174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12 mm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0.02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0.001</a:t>
                          </a:r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0861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100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100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0.0004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0.03</a:t>
                          </a:r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07397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4">
                <a:extLst>
                  <a:ext uri="{FF2B5EF4-FFF2-40B4-BE49-F238E27FC236}">
                    <a16:creationId xmlns:a16="http://schemas.microsoft.com/office/drawing/2014/main" id="{A9F43227-67EA-47F9-8516-386158C39F6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-1258732" y="6925901"/>
              <a:ext cx="10515600" cy="15236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7484">
                      <a:extLst>
                        <a:ext uri="{9D8B030D-6E8A-4147-A177-3AD203B41FA5}">
                          <a16:colId xmlns:a16="http://schemas.microsoft.com/office/drawing/2014/main" val="175594130"/>
                        </a:ext>
                      </a:extLst>
                    </a:gridCol>
                    <a:gridCol w="1301416">
                      <a:extLst>
                        <a:ext uri="{9D8B030D-6E8A-4147-A177-3AD203B41FA5}">
                          <a16:colId xmlns:a16="http://schemas.microsoft.com/office/drawing/2014/main" val="1166615884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90445492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73868559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62520079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5267712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7417524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57135377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Knob</a:t>
                          </a:r>
                          <a:endParaRPr lang="en-CH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Range</a:t>
                          </a:r>
                          <a:endParaRPr lang="en-CH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Perturbation over Range (Quadratic)</a:t>
                          </a:r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2893501"/>
                      </a:ext>
                    </a:extLst>
                  </a:tr>
                  <a:tr h="387477"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1395" t="-103125" r="-503721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3125" r="-401389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03125" r="-301389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3125" r="-201389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2791" t="-103125" r="-102326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99537" t="-103125" r="-1852" b="-2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4174299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59" t="-209677" r="-693578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209677" r="-301389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9677" r="-201389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2791" t="-209677" r="-102326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99537" t="-209677" r="-1852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0861492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59" t="-300000" r="-69357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300000" r="-301389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000" r="-201389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2791" t="-300000" r="-1023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99537" t="-300000" r="-1852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07397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r="8339"/>
          <a:stretch/>
        </p:blipFill>
        <p:spPr>
          <a:xfrm>
            <a:off x="288758" y="1174806"/>
            <a:ext cx="3698851" cy="2057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4"/>
          <a:stretch/>
        </p:blipFill>
        <p:spPr>
          <a:xfrm>
            <a:off x="4135095" y="1140380"/>
            <a:ext cx="3654493" cy="20924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9"/>
          <a:stretch/>
        </p:blipFill>
        <p:spPr>
          <a:xfrm>
            <a:off x="7901844" y="1144939"/>
            <a:ext cx="3867089" cy="20237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8171"/>
          <a:stretch/>
        </p:blipFill>
        <p:spPr>
          <a:xfrm>
            <a:off x="226882" y="3898214"/>
            <a:ext cx="3643849" cy="22486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7"/>
          <a:stretch/>
        </p:blipFill>
        <p:spPr>
          <a:xfrm>
            <a:off x="4134787" y="3898214"/>
            <a:ext cx="3767057" cy="22431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" t="-1018" r="8962" b="1018"/>
          <a:stretch/>
        </p:blipFill>
        <p:spPr>
          <a:xfrm>
            <a:off x="7988968" y="3898214"/>
            <a:ext cx="3705727" cy="21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7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12800" y="46037"/>
            <a:ext cx="10515600" cy="1216555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IP waist knobs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803885-437B-4C54-ADAC-2A0BA3C8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4">
                <a:extLst>
                  <a:ext uri="{FF2B5EF4-FFF2-40B4-BE49-F238E27FC236}">
                    <a16:creationId xmlns:a16="http://schemas.microsoft.com/office/drawing/2014/main" id="{A9F43227-67EA-47F9-8516-386158C39F69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-1258732" y="6925901"/>
              <a:ext cx="10515600" cy="15236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7484">
                      <a:extLst>
                        <a:ext uri="{9D8B030D-6E8A-4147-A177-3AD203B41FA5}">
                          <a16:colId xmlns:a16="http://schemas.microsoft.com/office/drawing/2014/main" val="175594130"/>
                        </a:ext>
                      </a:extLst>
                    </a:gridCol>
                    <a:gridCol w="1301416">
                      <a:extLst>
                        <a:ext uri="{9D8B030D-6E8A-4147-A177-3AD203B41FA5}">
                          <a16:colId xmlns:a16="http://schemas.microsoft.com/office/drawing/2014/main" val="1166615884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90445492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73868559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62520079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5267712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7417524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57135377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Knob</a:t>
                          </a:r>
                          <a:endParaRPr lang="en-CH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Range</a:t>
                          </a:r>
                          <a:endParaRPr lang="en-CH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Perturbation over Range (Quadratic)</a:t>
                          </a:r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289350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4174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12 mm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0.02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0.001</a:t>
                          </a:r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0861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100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100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0.0004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0.03</a:t>
                          </a:r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07397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4">
                <a:extLst>
                  <a:ext uri="{FF2B5EF4-FFF2-40B4-BE49-F238E27FC236}">
                    <a16:creationId xmlns:a16="http://schemas.microsoft.com/office/drawing/2014/main" id="{A9F43227-67EA-47F9-8516-386158C39F6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-1258732" y="6925901"/>
              <a:ext cx="10515600" cy="15236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7484">
                      <a:extLst>
                        <a:ext uri="{9D8B030D-6E8A-4147-A177-3AD203B41FA5}">
                          <a16:colId xmlns:a16="http://schemas.microsoft.com/office/drawing/2014/main" val="175594130"/>
                        </a:ext>
                      </a:extLst>
                    </a:gridCol>
                    <a:gridCol w="1301416">
                      <a:extLst>
                        <a:ext uri="{9D8B030D-6E8A-4147-A177-3AD203B41FA5}">
                          <a16:colId xmlns:a16="http://schemas.microsoft.com/office/drawing/2014/main" val="1166615884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90445492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73868559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62520079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5267712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7417524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57135377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Knob</a:t>
                          </a:r>
                          <a:endParaRPr lang="en-CH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Range</a:t>
                          </a:r>
                          <a:endParaRPr lang="en-CH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Perturbation over Range (Quadratic)</a:t>
                          </a:r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2893501"/>
                      </a:ext>
                    </a:extLst>
                  </a:tr>
                  <a:tr h="387477"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1395" t="-103125" r="-503721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3125" r="-401389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03125" r="-301389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3125" r="-201389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2791" t="-103125" r="-102326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99537" t="-103125" r="-1852" b="-2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4174299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59" t="-209677" r="-693578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209677" r="-301389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9677" r="-201389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2791" t="-209677" r="-102326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99537" t="-209677" r="-1852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0861492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59" t="-300000" r="-69357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300000" r="-301389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000" r="-201389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2791" t="-300000" r="-1023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99537" t="-300000" r="-1852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07397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5"/>
          <a:stretch/>
        </p:blipFill>
        <p:spPr>
          <a:xfrm>
            <a:off x="234067" y="1102328"/>
            <a:ext cx="3915919" cy="22940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8266"/>
          <a:stretch/>
        </p:blipFill>
        <p:spPr>
          <a:xfrm>
            <a:off x="4297910" y="1126874"/>
            <a:ext cx="3545379" cy="22449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5"/>
          <a:stretch/>
        </p:blipFill>
        <p:spPr>
          <a:xfrm>
            <a:off x="8051040" y="1102328"/>
            <a:ext cx="3753658" cy="22163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8"/>
          <a:stretch/>
        </p:blipFill>
        <p:spPr>
          <a:xfrm>
            <a:off x="269100" y="3978321"/>
            <a:ext cx="3880886" cy="228797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9"/>
          <a:stretch/>
        </p:blipFill>
        <p:spPr>
          <a:xfrm>
            <a:off x="4149986" y="3925732"/>
            <a:ext cx="3693303" cy="23405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8"/>
          <a:stretch/>
        </p:blipFill>
        <p:spPr>
          <a:xfrm>
            <a:off x="7992521" y="3978321"/>
            <a:ext cx="3870696" cy="22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67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31422" y="-129152"/>
            <a:ext cx="10515600" cy="1216555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IP beta and waist knobs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803885-437B-4C54-ADAC-2A0BA3C8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4">
                <a:extLst>
                  <a:ext uri="{FF2B5EF4-FFF2-40B4-BE49-F238E27FC236}">
                    <a16:creationId xmlns:a16="http://schemas.microsoft.com/office/drawing/2014/main" id="{A9F43227-67EA-47F9-8516-386158C39F6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92988513"/>
                  </p:ext>
                </p:extLst>
              </p:nvPr>
            </p:nvGraphicFramePr>
            <p:xfrm>
              <a:off x="-1258732" y="6925901"/>
              <a:ext cx="10515600" cy="15236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7484">
                      <a:extLst>
                        <a:ext uri="{9D8B030D-6E8A-4147-A177-3AD203B41FA5}">
                          <a16:colId xmlns:a16="http://schemas.microsoft.com/office/drawing/2014/main" val="175594130"/>
                        </a:ext>
                      </a:extLst>
                    </a:gridCol>
                    <a:gridCol w="1301416">
                      <a:extLst>
                        <a:ext uri="{9D8B030D-6E8A-4147-A177-3AD203B41FA5}">
                          <a16:colId xmlns:a16="http://schemas.microsoft.com/office/drawing/2014/main" val="1166615884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90445492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73868559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62520079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5267712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7417524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57135377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Knob</a:t>
                          </a:r>
                          <a:endParaRPr lang="en-CH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Range</a:t>
                          </a:r>
                          <a:endParaRPr lang="en-CH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Perturbation over Range (Quadratic)</a:t>
                          </a:r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289350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E3061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4174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12 mm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0.02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0.001</a:t>
                          </a:r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0861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100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100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0.0004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dirty="0"/>
                            <a:t>0.03</a:t>
                          </a:r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07397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4">
                <a:extLst>
                  <a:ext uri="{FF2B5EF4-FFF2-40B4-BE49-F238E27FC236}">
                    <a16:creationId xmlns:a16="http://schemas.microsoft.com/office/drawing/2014/main" id="{A9F43227-67EA-47F9-8516-386158C39F6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92988513"/>
                  </p:ext>
                </p:extLst>
              </p:nvPr>
            </p:nvGraphicFramePr>
            <p:xfrm>
              <a:off x="-1258732" y="6925901"/>
              <a:ext cx="10515600" cy="15236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7484">
                      <a:extLst>
                        <a:ext uri="{9D8B030D-6E8A-4147-A177-3AD203B41FA5}">
                          <a16:colId xmlns:a16="http://schemas.microsoft.com/office/drawing/2014/main" val="175594130"/>
                        </a:ext>
                      </a:extLst>
                    </a:gridCol>
                    <a:gridCol w="1301416">
                      <a:extLst>
                        <a:ext uri="{9D8B030D-6E8A-4147-A177-3AD203B41FA5}">
                          <a16:colId xmlns:a16="http://schemas.microsoft.com/office/drawing/2014/main" val="1166615884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90445492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73868559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62520079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5267712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174175241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357135377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Knob</a:t>
                          </a:r>
                          <a:endParaRPr lang="en-CH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Range</a:t>
                          </a:r>
                          <a:endParaRPr lang="en-CH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Perturbation over Range (Quadratic)</a:t>
                          </a:r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2893501"/>
                      </a:ext>
                    </a:extLst>
                  </a:tr>
                  <a:tr h="387477"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CH" dirty="0"/>
                        </a:p>
                      </a:txBody>
                      <a:tcPr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1395" t="-103125" r="-503721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3125" r="-401389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03125" r="-301389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3125" r="-201389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2791" t="-103125" r="-102326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99537" t="-103125" r="-1852" b="-2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4174299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59" t="-209677" r="-693578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209677" r="-301389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9677" r="-201389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2791" t="-209677" r="-102326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99537" t="-209677" r="-1852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0861492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59" t="-300000" r="-69357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 1 %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</a:t>
                          </a:r>
                          <a:endParaRPr lang="en-C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300000" r="-301389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000" r="-201389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2791" t="-300000" r="-1023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99537" t="-300000" r="-1852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07397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7665864"/>
                  </p:ext>
                </p:extLst>
              </p:nvPr>
            </p:nvGraphicFramePr>
            <p:xfrm>
              <a:off x="324678" y="1298993"/>
              <a:ext cx="11542643" cy="1129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8949">
                      <a:extLst>
                        <a:ext uri="{9D8B030D-6E8A-4147-A177-3AD203B41FA5}">
                          <a16:colId xmlns:a16="http://schemas.microsoft.com/office/drawing/2014/main" val="399786824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1217184520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3587207649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3701942689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182454781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633565153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2778647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RMS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 [mm]</a:t>
                          </a:r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>
                              <a:solidFill>
                                <a:schemeClr val="bg1"/>
                              </a:solidFill>
                            </a:rPr>
                            <a:t> [mm]</a:t>
                          </a:r>
                          <a:endParaRPr lang="en-CH" altLang="zh-CN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[%]</a:t>
                          </a:r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[%]</a:t>
                          </a:r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𝑡𝑢𝑛𝑒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𝑡𝑢𝑛𝑒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97254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Before tuning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0.91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0.34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0.43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0.40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6.33e-4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4.15e-4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91846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After tuning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3.31e-5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/>
                            <a:t>2.86e-6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2.58e-5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2.01e-4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1.05e-8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5.89e-7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53764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7665864"/>
                  </p:ext>
                </p:extLst>
              </p:nvPr>
            </p:nvGraphicFramePr>
            <p:xfrm>
              <a:off x="324678" y="1298993"/>
              <a:ext cx="11542643" cy="1129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8949">
                      <a:extLst>
                        <a:ext uri="{9D8B030D-6E8A-4147-A177-3AD203B41FA5}">
                          <a16:colId xmlns:a16="http://schemas.microsoft.com/office/drawing/2014/main" val="399786824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1217184520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3587207649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3701942689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182454781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633565153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277864706"/>
                        </a:ext>
                      </a:extLst>
                    </a:gridCol>
                  </a:tblGrid>
                  <a:tr h="387477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RMS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741" t="-7813" r="-502593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7813" r="-400738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01111" t="-7813" r="-302222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99631" t="-7813" r="-201107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01481" t="-7813" r="-101852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99262" t="-7813" r="-1476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97254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Before tuning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0.91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0.34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0.43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0.40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6.33e-4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4.15e-4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91846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After tuning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3.31e-5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/>
                            <a:t>2.86e-6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2.58e-5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2.01e-4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1.05e-8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5.89e-7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53764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6088" r="8097"/>
          <a:stretch/>
        </p:blipFill>
        <p:spPr>
          <a:xfrm>
            <a:off x="143022" y="2523392"/>
            <a:ext cx="3081544" cy="20064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224" r="7569"/>
          <a:stretch/>
        </p:blipFill>
        <p:spPr>
          <a:xfrm>
            <a:off x="3235248" y="2464551"/>
            <a:ext cx="2973393" cy="20462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r="8847"/>
          <a:stretch/>
        </p:blipFill>
        <p:spPr>
          <a:xfrm>
            <a:off x="6245467" y="2411058"/>
            <a:ext cx="2956331" cy="207855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r="8471"/>
          <a:stretch/>
        </p:blipFill>
        <p:spPr>
          <a:xfrm>
            <a:off x="9171501" y="2411058"/>
            <a:ext cx="2984983" cy="207855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r="8471"/>
          <a:stretch/>
        </p:blipFill>
        <p:spPr>
          <a:xfrm>
            <a:off x="110503" y="4497935"/>
            <a:ext cx="3066556" cy="211688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t="3666" r="8396"/>
          <a:stretch/>
        </p:blipFill>
        <p:spPr>
          <a:xfrm>
            <a:off x="9174939" y="4552541"/>
            <a:ext cx="2978105" cy="199949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3791" r="8171"/>
          <a:stretch/>
        </p:blipFill>
        <p:spPr>
          <a:xfrm>
            <a:off x="6193565" y="4552541"/>
            <a:ext cx="2977936" cy="198637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r="8471"/>
          <a:stretch/>
        </p:blipFill>
        <p:spPr>
          <a:xfrm>
            <a:off x="3213884" y="4510779"/>
            <a:ext cx="3016120" cy="210390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6B27FC-2692-4B96-BF6B-9B0444053682}"/>
              </a:ext>
            </a:extLst>
          </p:cNvPr>
          <p:cNvSpPr txBox="1"/>
          <p:nvPr/>
        </p:nvSpPr>
        <p:spPr>
          <a:xfrm>
            <a:off x="279888" y="827448"/>
            <a:ext cx="970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/>
              <a:t>Perform IP beta and waist knobs for 100 seeds after global optics correction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32343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4517C576-9A49-4848-AD5B-41F6CDA74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4451447"/>
            <a:ext cx="2880000" cy="215917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A4BD0B1B-AF0D-49DE-84C9-5FB1AEBD49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4572000"/>
            <a:ext cx="2880000" cy="215917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FA6B0F0-D2B9-40C9-9171-E665A6F98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4572000"/>
            <a:ext cx="2880000" cy="215917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9671EF61-3EE3-4FEC-9723-5E6A8FB631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572000"/>
            <a:ext cx="2880000" cy="215917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7DA9D251-D2EA-45B6-80C5-C2E2FB9F37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390" y="2047107"/>
            <a:ext cx="2880000" cy="215917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AEDD266-C0F4-4623-A3AD-8BB8777663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95" y="2237737"/>
            <a:ext cx="2880000" cy="215917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F2109A7-8408-4FD9-A0C2-39A65319D5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95" y="2273943"/>
            <a:ext cx="2880000" cy="215917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5D0C4F7-771A-4260-9E9A-9D30243999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7" y="2273944"/>
            <a:ext cx="2880000" cy="21591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6420" y="-50948"/>
            <a:ext cx="10515600" cy="1216555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Determine the coupling knobs for CEPC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1395" y="442714"/>
            <a:ext cx="10515600" cy="487788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/>
              <a:t>Suppose skew components at quadrupoles and sextupoles of IR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/>
              <a:t>Calculate the response of { D</a:t>
            </a:r>
            <a:r>
              <a:rPr lang="en-US" altLang="zh-CN" sz="1800" b="1" baseline="-25000" dirty="0"/>
              <a:t>y</a:t>
            </a:r>
            <a:r>
              <a:rPr lang="en-US" altLang="zh-CN" sz="1800" b="1" dirty="0"/>
              <a:t>,D</a:t>
            </a:r>
            <a:r>
              <a:rPr lang="en-US" altLang="zh-CN" sz="1800" b="1" baseline="-25000" dirty="0"/>
              <a:t>y</a:t>
            </a:r>
            <a:r>
              <a:rPr lang="en-US" altLang="zh-CN" sz="1800" b="1" dirty="0"/>
              <a:t>’,R1, R2, R3, R4} at IP to skew strength variations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/>
              <a:t>Plot the 6 vectors and calculate the area enclosed by the 6 vectors for each magnet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/>
              <a:t>Sort the area and find  6 magnets which are most sensitive to the parameters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endParaRPr lang="zh-CN" altLang="en-US" dirty="0"/>
          </a:p>
        </p:txBody>
      </p:sp>
      <p:sp>
        <p:nvSpPr>
          <p:cNvPr id="29" name="五角星 28"/>
          <p:cNvSpPr/>
          <p:nvPr/>
        </p:nvSpPr>
        <p:spPr>
          <a:xfrm>
            <a:off x="11304357" y="4026816"/>
            <a:ext cx="222250" cy="17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角星 29"/>
          <p:cNvSpPr/>
          <p:nvPr/>
        </p:nvSpPr>
        <p:spPr>
          <a:xfrm>
            <a:off x="8347696" y="4007766"/>
            <a:ext cx="222250" cy="17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5761344" y="6200160"/>
            <a:ext cx="222250" cy="17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/>
        </p:nvSpPr>
        <p:spPr>
          <a:xfrm>
            <a:off x="2809946" y="6209690"/>
            <a:ext cx="222250" cy="17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/>
        </p:nvSpPr>
        <p:spPr>
          <a:xfrm>
            <a:off x="2847855" y="3943845"/>
            <a:ext cx="222250" cy="17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角星 33"/>
          <p:cNvSpPr/>
          <p:nvPr/>
        </p:nvSpPr>
        <p:spPr>
          <a:xfrm>
            <a:off x="8347696" y="6274392"/>
            <a:ext cx="222250" cy="17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85F5DD-5985-4591-98C9-BFC50CA8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248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9734" t="10099" r="18121" b="27156"/>
          <a:stretch/>
        </p:blipFill>
        <p:spPr>
          <a:xfrm>
            <a:off x="96824" y="1262592"/>
            <a:ext cx="8449101" cy="479857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42961" y="1040410"/>
            <a:ext cx="3749040" cy="48778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2000" b="1" dirty="0"/>
              <a:t>Coupling knobs: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000" b="1" dirty="0"/>
              <a:t>   </a:t>
            </a:r>
            <a:r>
              <a:rPr lang="en-US" altLang="zh-CN" sz="1600" b="1" dirty="0"/>
              <a:t>For one side of IP including: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1 skew coil on FF quadrupole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             dispersion free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1 skew coil on   sextuple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4 skew coils on quadrupoles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             dispersive region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 12 skew components in total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altLang="zh-CN" sz="2000" b="1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/>
              <a:t>Constrains in fitting: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 R1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R2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R3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R4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                  </a:t>
            </a:r>
            <a:r>
              <a:rPr lang="en-US" altLang="zh-CN" sz="1600" b="1" i="1" dirty="0"/>
              <a:t>D</a:t>
            </a:r>
            <a:r>
              <a:rPr lang="en-US" altLang="zh-CN" sz="1600" b="1" baseline="-25000" dirty="0"/>
              <a:t>y</a:t>
            </a:r>
            <a:r>
              <a:rPr lang="en-US" altLang="zh-CN" sz="1600" b="1" dirty="0"/>
              <a:t>, </a:t>
            </a:r>
            <a:r>
              <a:rPr lang="en-US" altLang="zh-CN" sz="1600" b="1" i="1" dirty="0"/>
              <a:t>D’</a:t>
            </a:r>
            <a:r>
              <a:rPr lang="en-US" altLang="zh-CN" sz="1600" b="1" baseline="-25000" dirty="0"/>
              <a:t>y </a:t>
            </a:r>
            <a:r>
              <a:rPr lang="en-US" altLang="zh-CN" sz="1600" b="1" dirty="0"/>
              <a:t>at IP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 optics not disturbed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                  outside the knob region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12800" y="46037"/>
            <a:ext cx="10515600" cy="1216555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Determine the coupling knobs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97667" y="1405467"/>
            <a:ext cx="584200" cy="4919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361267" y="1405466"/>
            <a:ext cx="584200" cy="4919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395411" y="1393492"/>
            <a:ext cx="318829" cy="49191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017875" y="1393492"/>
            <a:ext cx="318829" cy="49191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803885-437B-4C54-ADAC-2A0BA3C8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858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06" y="1027953"/>
            <a:ext cx="3832075" cy="28740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843238" y="2899722"/>
            <a:ext cx="2774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Scan of R2 knob (normalized by R2</a:t>
            </a:r>
            <a:r>
              <a:rPr lang="en-US" altLang="zh-CN" baseline="30000" dirty="0"/>
              <a:t>*</a:t>
            </a:r>
            <a:r>
              <a:rPr lang="pt-BR" altLang="zh-CN" dirty="0"/>
              <a:t>)</a:t>
            </a:r>
          </a:p>
          <a:p>
            <a:endParaRPr lang="zh-CN" altLang="en-US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/>
          <a:stretch/>
        </p:blipFill>
        <p:spPr>
          <a:xfrm>
            <a:off x="7872186" y="889000"/>
            <a:ext cx="3758292" cy="2934052"/>
          </a:xfrm>
          <a:prstGeom prst="rect">
            <a:avLst/>
          </a:prstGeom>
        </p:spPr>
      </p:pic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384780" y="-42002"/>
            <a:ext cx="10473720" cy="109419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altLang="zh-CN" sz="2900" b="1" dirty="0"/>
              <a:t>Scans of each knob and the corresponding skew strengths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altLang="zh-CN" sz="2900" b="1" dirty="0"/>
              <a:t>Coupling parameters are normalized by the values corresponding to 10% luminosity loss (R1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,R2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,R3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,R4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altLang="zh-CN" sz="2900" b="1" i="1" dirty="0"/>
              <a:t>D</a:t>
            </a:r>
            <a:r>
              <a:rPr lang="en-US" altLang="zh-CN" sz="2900" b="1" baseline="-25000" dirty="0"/>
              <a:t>y</a:t>
            </a:r>
            <a:r>
              <a:rPr lang="en-US" altLang="zh-CN" sz="2900" b="1" dirty="0"/>
              <a:t> and </a:t>
            </a:r>
            <a:r>
              <a:rPr lang="en-US" altLang="zh-CN" sz="2900" b="1" i="1" dirty="0"/>
              <a:t>D’</a:t>
            </a:r>
            <a:r>
              <a:rPr lang="en-US" altLang="zh-CN" sz="2900" b="1" baseline="-25000" dirty="0"/>
              <a:t>y </a:t>
            </a:r>
            <a:r>
              <a:rPr lang="en-US" altLang="zh-CN" sz="2900" b="1" dirty="0"/>
              <a:t>are normalized by the values comparable to 1</a:t>
            </a:r>
            <a:r>
              <a:rPr lang="en-US" altLang="zh-CN" sz="2900" b="1" i="1" dirty="0"/>
              <a:t> σ</a:t>
            </a:r>
            <a:r>
              <a:rPr lang="en-US" altLang="zh-CN" sz="2900" b="1" baseline="-25000" dirty="0"/>
              <a:t>y</a:t>
            </a:r>
            <a:r>
              <a:rPr lang="en-US" altLang="zh-CN" sz="2900" b="1" dirty="0"/>
              <a:t> and 1</a:t>
            </a:r>
            <a:r>
              <a:rPr lang="en-US" altLang="zh-CN" sz="2900" b="1" i="1" dirty="0"/>
              <a:t>σ’</a:t>
            </a:r>
            <a:r>
              <a:rPr lang="en-US" altLang="zh-CN" sz="2900" b="1" baseline="-25000" dirty="0"/>
              <a:t>y  </a:t>
            </a:r>
            <a:r>
              <a:rPr lang="en-US" altLang="zh-CN" sz="2900" b="1" baseline="30000" dirty="0"/>
              <a:t> </a:t>
            </a:r>
            <a:r>
              <a:rPr lang="en-US" altLang="zh-CN" sz="2900" b="1" dirty="0"/>
              <a:t>at IP (</a:t>
            </a:r>
            <a:r>
              <a:rPr lang="en-US" altLang="zh-CN" sz="2900" b="1" i="1" dirty="0"/>
              <a:t>D</a:t>
            </a:r>
            <a:r>
              <a:rPr lang="en-US" altLang="zh-CN" sz="2900" b="1" baseline="-25000" dirty="0"/>
              <a:t>y 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,</a:t>
            </a:r>
            <a:r>
              <a:rPr lang="en-US" altLang="zh-CN" sz="2900" b="1" i="1" dirty="0"/>
              <a:t> D’</a:t>
            </a:r>
            <a:r>
              <a:rPr lang="en-US" altLang="zh-CN" sz="2900" b="1" baseline="-25000" dirty="0"/>
              <a:t>y 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n-US" altLang="zh-CN" sz="2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zh-CN" altLang="en-US" sz="26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7" y="1052196"/>
            <a:ext cx="3832075" cy="287405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/>
          <a:stretch/>
        </p:blipFill>
        <p:spPr>
          <a:xfrm>
            <a:off x="105227" y="3964061"/>
            <a:ext cx="3832075" cy="278892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"/>
          <a:stretch/>
        </p:blipFill>
        <p:spPr>
          <a:xfrm>
            <a:off x="3772806" y="3926252"/>
            <a:ext cx="3950607" cy="286539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"/>
          <a:stretch/>
        </p:blipFill>
        <p:spPr>
          <a:xfrm>
            <a:off x="7617278" y="3781746"/>
            <a:ext cx="4110264" cy="30099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8766" y="2889781"/>
            <a:ext cx="2774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Scan of R1 knob (normalized by R1</a:t>
            </a:r>
            <a:r>
              <a:rPr lang="en-US" altLang="zh-CN" baseline="30000" dirty="0"/>
              <a:t>*</a:t>
            </a:r>
            <a:r>
              <a:rPr lang="pt-BR" altLang="zh-CN" dirty="0"/>
              <a:t>)</a:t>
            </a:r>
          </a:p>
          <a:p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8856438" y="2785422"/>
            <a:ext cx="2774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Scan of R3 knob (normalized by R3</a:t>
            </a:r>
            <a:r>
              <a:rPr lang="en-US" altLang="zh-CN" baseline="30000" dirty="0"/>
              <a:t>*</a:t>
            </a:r>
            <a:r>
              <a:rPr lang="pt-BR" altLang="zh-CN" dirty="0"/>
              <a:t>)</a:t>
            </a:r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3198831-FEDA-4BB1-9F29-B3628330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36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060" y="3699922"/>
            <a:ext cx="4175579" cy="30772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3835015"/>
            <a:ext cx="4030436" cy="28877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17" y="780123"/>
            <a:ext cx="4373940" cy="30134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50" y="834553"/>
            <a:ext cx="4093331" cy="29937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" y="3699922"/>
            <a:ext cx="3948188" cy="29611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" y="875985"/>
            <a:ext cx="3890132" cy="2917599"/>
          </a:xfrm>
          <a:prstGeom prst="rect">
            <a:avLst/>
          </a:prstGeom>
        </p:spPr>
      </p:pic>
      <p:sp>
        <p:nvSpPr>
          <p:cNvPr id="12" name="内容占位符 2"/>
          <p:cNvSpPr txBox="1">
            <a:spLocks/>
          </p:cNvSpPr>
          <p:nvPr/>
        </p:nvSpPr>
        <p:spPr>
          <a:xfrm>
            <a:off x="568930" y="-124552"/>
            <a:ext cx="10473720" cy="1094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dirty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altLang="zh-CN" sz="2900" b="1" dirty="0"/>
              <a:t>Scans of each knob and the corresponding skew strengths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altLang="zh-CN" sz="2900" b="1" dirty="0"/>
              <a:t>Coupling parameters are normalized by the value corresponding to 10% luminosity loss (R1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,R2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,R3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,R4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altLang="zh-CN" sz="2900" b="1" i="1" dirty="0"/>
              <a:t>D</a:t>
            </a:r>
            <a:r>
              <a:rPr lang="en-US" altLang="zh-CN" sz="2900" b="1" baseline="-25000" dirty="0"/>
              <a:t>y</a:t>
            </a:r>
            <a:r>
              <a:rPr lang="en-US" altLang="zh-CN" sz="2900" b="1" dirty="0"/>
              <a:t> and </a:t>
            </a:r>
            <a:r>
              <a:rPr lang="en-US" altLang="zh-CN" sz="2900" b="1" i="1" dirty="0"/>
              <a:t>D’</a:t>
            </a:r>
            <a:r>
              <a:rPr lang="en-US" altLang="zh-CN" sz="2900" b="1" baseline="-25000" dirty="0"/>
              <a:t>y </a:t>
            </a:r>
            <a:r>
              <a:rPr lang="en-US" altLang="zh-CN" sz="2900" b="1" dirty="0"/>
              <a:t>are normalized by the value comparable to 1</a:t>
            </a:r>
            <a:r>
              <a:rPr lang="en-US" altLang="zh-CN" sz="2900" b="1" i="1" dirty="0"/>
              <a:t> σ</a:t>
            </a:r>
            <a:r>
              <a:rPr lang="en-US" altLang="zh-CN" sz="2900" b="1" baseline="-25000" dirty="0"/>
              <a:t>y</a:t>
            </a:r>
            <a:r>
              <a:rPr lang="en-US" altLang="zh-CN" sz="2900" b="1" dirty="0"/>
              <a:t> and 1</a:t>
            </a:r>
            <a:r>
              <a:rPr lang="en-US" altLang="zh-CN" sz="2900" b="1" i="1" dirty="0"/>
              <a:t>σ’</a:t>
            </a:r>
            <a:r>
              <a:rPr lang="en-US" altLang="zh-CN" sz="2900" b="1" baseline="-25000" dirty="0"/>
              <a:t>y  </a:t>
            </a:r>
            <a:r>
              <a:rPr lang="en-US" altLang="zh-CN" sz="2900" b="1" baseline="30000" dirty="0"/>
              <a:t> </a:t>
            </a:r>
            <a:r>
              <a:rPr lang="en-US" altLang="zh-CN" sz="2900" b="1" dirty="0"/>
              <a:t>at IP (</a:t>
            </a:r>
            <a:r>
              <a:rPr lang="en-US" altLang="zh-CN" sz="2900" b="1" i="1" dirty="0"/>
              <a:t>D</a:t>
            </a:r>
            <a:r>
              <a:rPr lang="en-US" altLang="zh-CN" sz="2900" b="1" baseline="-25000" dirty="0"/>
              <a:t>y 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,</a:t>
            </a:r>
            <a:r>
              <a:rPr lang="en-US" altLang="zh-CN" sz="2900" b="1" i="1" dirty="0"/>
              <a:t> D’</a:t>
            </a:r>
            <a:r>
              <a:rPr lang="en-US" altLang="zh-CN" sz="2900" b="1" baseline="-25000" dirty="0"/>
              <a:t>y </a:t>
            </a:r>
            <a:r>
              <a:rPr lang="en-US" altLang="zh-CN" sz="2900" b="1" baseline="30000" dirty="0"/>
              <a:t>*</a:t>
            </a:r>
            <a:r>
              <a:rPr lang="en-US" altLang="zh-CN" sz="2900" b="1" dirty="0"/>
              <a:t> 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n-US" altLang="zh-CN" sz="2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zh-CN" altLang="en-US" sz="2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238167" y="2850000"/>
            <a:ext cx="2774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Scan of R4 knob (normalized by R4</a:t>
            </a:r>
            <a:r>
              <a:rPr lang="en-US" altLang="zh-CN" baseline="30000" dirty="0"/>
              <a:t>*</a:t>
            </a:r>
            <a:r>
              <a:rPr lang="pt-BR" altLang="zh-CN" dirty="0"/>
              <a:t>)</a:t>
            </a:r>
          </a:p>
          <a:p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9165808" y="3042385"/>
            <a:ext cx="27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Scan of </a:t>
            </a:r>
            <a:r>
              <a:rPr lang="en-US" altLang="zh-CN" i="1" dirty="0"/>
              <a:t>D’</a:t>
            </a:r>
            <a:r>
              <a:rPr lang="en-US" altLang="zh-CN" baseline="-25000" dirty="0"/>
              <a:t>y </a:t>
            </a:r>
            <a:r>
              <a:rPr lang="en-US" altLang="zh-CN" dirty="0"/>
              <a:t>knob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376405" y="3123512"/>
            <a:ext cx="27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Scan of </a:t>
            </a:r>
            <a:r>
              <a:rPr lang="en-US" altLang="zh-CN" i="1" dirty="0"/>
              <a:t>D</a:t>
            </a:r>
            <a:r>
              <a:rPr lang="en-US" altLang="zh-CN" baseline="-25000" dirty="0"/>
              <a:t>y</a:t>
            </a:r>
            <a:r>
              <a:rPr lang="en-US" altLang="zh-CN" dirty="0"/>
              <a:t> knob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38DEA19-0A56-45C0-BBE3-CFEB4B5B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06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462" y="-71691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Results of IP coupling tuning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85737" y="1106952"/>
            <a:ext cx="4976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Vertical dispersion knob for D</a:t>
            </a:r>
            <a:r>
              <a:rPr lang="en-US" altLang="zh-CN" b="1" baseline="-25000" dirty="0"/>
              <a:t>y,IP</a:t>
            </a:r>
            <a:r>
              <a:rPr lang="en-US" altLang="zh-CN" b="1" dirty="0"/>
              <a:t>=0.1</a:t>
            </a:r>
            <a:r>
              <a:rPr lang="zh-CN" altLang="en-US" b="1" dirty="0"/>
              <a:t>（</a:t>
            </a:r>
            <a:r>
              <a:rPr lang="en-US" altLang="zh-CN" b="1" dirty="0"/>
              <a:t>mm</a:t>
            </a:r>
            <a:r>
              <a:rPr lang="zh-CN" altLang="en-US" b="1" dirty="0"/>
              <a:t>）</a:t>
            </a:r>
            <a:r>
              <a:rPr lang="en-US" altLang="zh-CN" b="1" baseline="30000" dirty="0">
                <a:solidFill>
                  <a:schemeClr val="lt1"/>
                </a:solidFill>
              </a:rPr>
              <a:t>*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541064" y="1089314"/>
            <a:ext cx="3432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Coupling knob for R1</a:t>
            </a:r>
            <a:r>
              <a:rPr lang="en-US" altLang="zh-CN" b="1" baseline="-25000" dirty="0"/>
              <a:t>IP</a:t>
            </a:r>
            <a:r>
              <a:rPr lang="en-US" altLang="zh-CN" b="1" dirty="0"/>
              <a:t>=0.002</a:t>
            </a:r>
            <a:r>
              <a:rPr lang="zh-CN" altLang="en-US" b="1" dirty="0"/>
              <a:t> </a:t>
            </a:r>
            <a:r>
              <a:rPr lang="en-US" altLang="zh-CN" b="1" baseline="30000" dirty="0">
                <a:solidFill>
                  <a:schemeClr val="lt1"/>
                </a:solidFill>
              </a:rPr>
              <a:t>*</a:t>
            </a:r>
            <a:endParaRPr lang="zh-CN" alt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14625" t="11112" r="24187" b="25889"/>
          <a:stretch/>
        </p:blipFill>
        <p:spPr>
          <a:xfrm>
            <a:off x="6157584" y="1607126"/>
            <a:ext cx="5836565" cy="39014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11437" t="10444" r="25188" b="25778"/>
          <a:stretch/>
        </p:blipFill>
        <p:spPr>
          <a:xfrm>
            <a:off x="252153" y="1528383"/>
            <a:ext cx="5928984" cy="40589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688435" y="1528383"/>
            <a:ext cx="270164" cy="4161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540240" y="1528383"/>
            <a:ext cx="270164" cy="4161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CAE52CF-0402-42A1-9AE9-24E711B9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496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Results of IP coupling tuning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0074" y="711647"/>
            <a:ext cx="10515600" cy="543595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</a:t>
            </a:r>
          </a:p>
          <a:p>
            <a:pPr marL="0" indent="0">
              <a:buNone/>
            </a:pPr>
            <a:endParaRPr lang="en-US" altLang="zh-CN" sz="2000" b="1" dirty="0"/>
          </a:p>
          <a:p>
            <a:r>
              <a:rPr lang="en-US" altLang="zh-CN" sz="2000" b="1" dirty="0"/>
              <a:t>Assumed errors (3</a:t>
            </a:r>
            <a:r>
              <a:rPr lang="el-GR" altLang="zh-CN" sz="2000" b="1" dirty="0"/>
              <a:t>σ</a:t>
            </a:r>
            <a:r>
              <a:rPr lang="en-US" altLang="zh-CN" sz="2000" b="1" dirty="0"/>
              <a:t>*3)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sz="2000" b="1" dirty="0"/>
          </a:p>
          <a:p>
            <a:r>
              <a:rPr lang="en-US" altLang="zh-CN" sz="2000" b="1" dirty="0"/>
              <a:t>Perform coupling tuning and calculate the strength of skew quadrupoles</a:t>
            </a:r>
          </a:p>
          <a:p>
            <a:r>
              <a:rPr lang="en-US" altLang="zh-CN" sz="2000" b="1" dirty="0"/>
              <a:t>Provide specifications for magnet design</a:t>
            </a:r>
          </a:p>
          <a:p>
            <a:endParaRPr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243158"/>
              </p:ext>
            </p:extLst>
          </p:nvPr>
        </p:nvGraphicFramePr>
        <p:xfrm>
          <a:off x="1271237" y="4354223"/>
          <a:ext cx="8159509" cy="109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001">
                  <a:extLst>
                    <a:ext uri="{9D8B030D-6E8A-4147-A177-3AD203B41FA5}">
                      <a16:colId xmlns:a16="http://schemas.microsoft.com/office/drawing/2014/main" val="2371996479"/>
                    </a:ext>
                  </a:extLst>
                </a:gridCol>
                <a:gridCol w="957288">
                  <a:extLst>
                    <a:ext uri="{9D8B030D-6E8A-4147-A177-3AD203B41FA5}">
                      <a16:colId xmlns:a16="http://schemas.microsoft.com/office/drawing/2014/main" val="2606131604"/>
                    </a:ext>
                  </a:extLst>
                </a:gridCol>
                <a:gridCol w="1165644">
                  <a:extLst>
                    <a:ext uri="{9D8B030D-6E8A-4147-A177-3AD203B41FA5}">
                      <a16:colId xmlns:a16="http://schemas.microsoft.com/office/drawing/2014/main" val="739166246"/>
                    </a:ext>
                  </a:extLst>
                </a:gridCol>
                <a:gridCol w="1165644">
                  <a:extLst>
                    <a:ext uri="{9D8B030D-6E8A-4147-A177-3AD203B41FA5}">
                      <a16:colId xmlns:a16="http://schemas.microsoft.com/office/drawing/2014/main" val="4231396539"/>
                    </a:ext>
                  </a:extLst>
                </a:gridCol>
                <a:gridCol w="1165644">
                  <a:extLst>
                    <a:ext uri="{9D8B030D-6E8A-4147-A177-3AD203B41FA5}">
                      <a16:colId xmlns:a16="http://schemas.microsoft.com/office/drawing/2014/main" val="3088608887"/>
                    </a:ext>
                  </a:extLst>
                </a:gridCol>
                <a:gridCol w="1165644">
                  <a:extLst>
                    <a:ext uri="{9D8B030D-6E8A-4147-A177-3AD203B41FA5}">
                      <a16:colId xmlns:a16="http://schemas.microsoft.com/office/drawing/2014/main" val="1447737771"/>
                    </a:ext>
                  </a:extLst>
                </a:gridCol>
                <a:gridCol w="1165644">
                  <a:extLst>
                    <a:ext uri="{9D8B030D-6E8A-4147-A177-3AD203B41FA5}">
                      <a16:colId xmlns:a16="http://schemas.microsoft.com/office/drawing/2014/main" val="3165987611"/>
                    </a:ext>
                  </a:extLst>
                </a:gridCol>
              </a:tblGrid>
              <a:tr h="273160"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Q1BIRU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QFV1IRU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VS2IRU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QFV3IRU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QDH1IRU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QDH2IRU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4270091"/>
                  </a:ext>
                </a:extLst>
              </a:tr>
              <a:tr h="273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L(m)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1572573"/>
                  </a:ext>
                </a:extLst>
              </a:tr>
              <a:tr h="273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SK1(</a:t>
                      </a:r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*10</a:t>
                      </a:r>
                      <a:r>
                        <a:rPr lang="en-US" altLang="zh-CN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</a:t>
                      </a:r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8882951"/>
                  </a:ext>
                </a:extLst>
              </a:tr>
              <a:tr h="273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G（T/m)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84111976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707955"/>
              </p:ext>
            </p:extLst>
          </p:nvPr>
        </p:nvGraphicFramePr>
        <p:xfrm>
          <a:off x="1220243" y="2064858"/>
          <a:ext cx="8128001" cy="86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415013923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93274625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4767191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2839871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5366204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4780097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09450352"/>
                    </a:ext>
                  </a:extLst>
                </a:gridCol>
              </a:tblGrid>
              <a:tr h="4973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R1</a:t>
                      </a:r>
                      <a:r>
                        <a:rPr lang="en-US" altLang="zh-CN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R2</a:t>
                      </a:r>
                      <a:r>
                        <a:rPr lang="en-US" altLang="zh-CN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R3</a:t>
                      </a:r>
                      <a:r>
                        <a:rPr lang="en-US" altLang="zh-CN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</a:t>
                      </a:r>
                      <a:r>
                        <a:rPr lang="en-US" altLang="zh-CN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R4</a:t>
                      </a:r>
                      <a:r>
                        <a:rPr lang="en-US" altLang="zh-CN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Dy</a:t>
                      </a:r>
                      <a:r>
                        <a:rPr lang="en-US" altLang="zh-CN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Dpy</a:t>
                      </a:r>
                      <a:r>
                        <a:rPr lang="en-US" altLang="zh-CN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2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rms(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*10</a:t>
                      </a:r>
                      <a:r>
                        <a:rPr lang="en-US" altLang="zh-CN" sz="14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en-US" altLang="zh-CN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0.87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0.89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49.77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0.0052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0.016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500047"/>
                  </a:ext>
                </a:extLst>
              </a:tr>
            </a:tbl>
          </a:graphicData>
        </a:graphic>
      </p:graphicFrame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A76545-87B2-4EA9-B644-CD583CCF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30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Content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1799"/>
            <a:ext cx="10515600" cy="4351338"/>
          </a:xfrm>
        </p:spPr>
        <p:txBody>
          <a:bodyPr>
            <a:normAutofit/>
          </a:bodyPr>
          <a:lstStyle/>
          <a:p>
            <a:endParaRPr lang="zh-CN" altLang="en-US" dirty="0"/>
          </a:p>
          <a:p>
            <a:r>
              <a:rPr lang="en-US" altLang="zh-CN" sz="2000" dirty="0"/>
              <a:t></a:t>
            </a:r>
            <a:r>
              <a:rPr lang="en-US" altLang="zh-CN" sz="2000" b="1" dirty="0"/>
              <a:t>CEPC baseline lattice</a:t>
            </a:r>
          </a:p>
          <a:p>
            <a:r>
              <a:rPr lang="en-US" altLang="zh-CN" sz="2000" b="1" dirty="0"/>
              <a:t>    Introduction of IP tuning</a:t>
            </a:r>
          </a:p>
          <a:p>
            <a:r>
              <a:rPr lang="en-US" altLang="zh-CN" sz="2000" b="1" dirty="0"/>
              <a:t>    IP beta and waist knobs</a:t>
            </a:r>
          </a:p>
          <a:p>
            <a:r>
              <a:rPr lang="en-US" altLang="zh-CN" sz="2000" b="1" dirty="0"/>
              <a:t>    IP coupling knobs </a:t>
            </a:r>
          </a:p>
          <a:p>
            <a:r>
              <a:rPr lang="en-US" altLang="zh-CN" sz="2000" b="1" dirty="0"/>
              <a:t>Summary and To-do list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9A3A7F-AE74-41B5-AED2-3C5AD3FE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266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6" y="1350385"/>
            <a:ext cx="3588327" cy="26912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41" y="1343890"/>
            <a:ext cx="3596986" cy="26977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039" y="1343890"/>
            <a:ext cx="3711375" cy="26977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7" y="4090062"/>
            <a:ext cx="3520786" cy="26405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02" y="4121235"/>
            <a:ext cx="3560235" cy="2609417"/>
          </a:xfrm>
          <a:prstGeom prst="rect">
            <a:avLst/>
          </a:prstGeom>
        </p:spPr>
      </p:pic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723034" y="-201583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Results of IP coupling tuning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/>
          <a:stretch/>
        </p:blipFill>
        <p:spPr>
          <a:xfrm>
            <a:off x="8035860" y="4090062"/>
            <a:ext cx="3472555" cy="2719325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612208" y="352878"/>
            <a:ext cx="11385505" cy="4877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dirty="0"/>
          </a:p>
          <a:p>
            <a:r>
              <a:rPr lang="en-US" altLang="zh-CN" sz="1800" b="1" dirty="0"/>
              <a:t>Statistic of strength of skew components (Simulation with assumed errors (3</a:t>
            </a:r>
            <a:r>
              <a:rPr lang="el-GR" altLang="zh-CN" sz="1800" b="1" dirty="0"/>
              <a:t>σ</a:t>
            </a:r>
            <a:r>
              <a:rPr lang="en-US" altLang="zh-CN" sz="1800" b="1" dirty="0"/>
              <a:t>*3) )</a:t>
            </a:r>
          </a:p>
          <a:p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A8631C-F409-40DB-A8C9-D4382F14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062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+mj-ea"/>
              </a:rPr>
              <a:t>Summary</a:t>
            </a:r>
            <a:endParaRPr lang="zh-CN" altLang="en-US" sz="4000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7428" y="884541"/>
            <a:ext cx="11012283" cy="531626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>
              <a:lnSpc>
                <a:spcPct val="160000"/>
              </a:lnSpc>
              <a:spcBef>
                <a:spcPts val="0"/>
              </a:spcBef>
            </a:pPr>
            <a:r>
              <a:rPr lang="en-US" altLang="zh-CN" sz="1800" b="1" dirty="0"/>
              <a:t>Knobs for IP beta</a:t>
            </a:r>
            <a:r>
              <a:rPr lang="zh-CN" altLang="en-US" sz="1800" b="1" dirty="0"/>
              <a:t>、</a:t>
            </a:r>
            <a:r>
              <a:rPr lang="en-US" altLang="zh-CN" sz="1800" b="1" dirty="0"/>
              <a:t>waist and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coupling have been determined at CEPC</a:t>
            </a:r>
          </a:p>
          <a:p>
            <a:pPr marL="0">
              <a:lnSpc>
                <a:spcPct val="160000"/>
              </a:lnSpc>
              <a:spcBef>
                <a:spcPts val="0"/>
              </a:spcBef>
            </a:pPr>
            <a:r>
              <a:rPr lang="en-US" altLang="zh-CN" sz="1800" b="1" dirty="0"/>
              <a:t>IP beta and waist tuning are performed for lattices with errors after global optics correction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/>
              <a:t>Parameters  D</a:t>
            </a:r>
            <a:r>
              <a:rPr lang="en-US" altLang="zh-CN" sz="1800" b="1" baseline="-25000" dirty="0"/>
              <a:t>y</a:t>
            </a:r>
            <a:r>
              <a:rPr lang="en-US" altLang="zh-CN" sz="1800" b="1" dirty="0"/>
              <a:t>,D</a:t>
            </a:r>
            <a:r>
              <a:rPr lang="en-US" altLang="zh-CN" sz="1800" b="1" baseline="-25000" dirty="0"/>
              <a:t>y</a:t>
            </a:r>
            <a:r>
              <a:rPr lang="en-US" altLang="zh-CN" sz="1800" b="1" dirty="0"/>
              <a:t>’,R1, R2, R3, R4 at IP can be tuned independently in the range corresponding to    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1800" b="1" dirty="0"/>
              <a:t>    10% luminosity loss</a:t>
            </a:r>
          </a:p>
          <a:p>
            <a:pPr marL="0">
              <a:lnSpc>
                <a:spcPct val="100000"/>
              </a:lnSpc>
              <a:spcBef>
                <a:spcPts val="600"/>
              </a:spcBef>
            </a:pPr>
            <a:r>
              <a:rPr lang="en-US" altLang="zh-CN" sz="1800" b="1" dirty="0"/>
              <a:t>Specification for magnets design have been evaluated by applying a correction for 10 times 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="1" dirty="0"/>
              <a:t>    the RMS  residual error at IP after global optics correction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="1" dirty="0"/>
              <a:t>    </a:t>
            </a:r>
            <a:r>
              <a:rPr lang="en-US" altLang="zh-CN" sz="3200" b="1" dirty="0">
                <a:solidFill>
                  <a:srgbClr val="0070C0"/>
                </a:solidFill>
              </a:rPr>
              <a:t>To-do list</a:t>
            </a:r>
          </a:p>
          <a:p>
            <a:pPr marL="0">
              <a:lnSpc>
                <a:spcPct val="160000"/>
              </a:lnSpc>
              <a:spcBef>
                <a:spcPts val="0"/>
              </a:spcBef>
            </a:pPr>
            <a:r>
              <a:rPr lang="en-US" altLang="zh-CN" sz="1800" b="1" dirty="0"/>
              <a:t>Develop other knobs</a:t>
            </a:r>
          </a:p>
          <a:p>
            <a:pPr marL="0">
              <a:lnSpc>
                <a:spcPct val="160000"/>
              </a:lnSpc>
              <a:spcBef>
                <a:spcPts val="0"/>
              </a:spcBef>
            </a:pPr>
            <a:r>
              <a:rPr lang="en-US" altLang="zh-CN" sz="1800" b="1" dirty="0"/>
              <a:t>Investigate the effects of tuning on other dynamic parameters</a:t>
            </a:r>
          </a:p>
          <a:p>
            <a:pPr marL="0">
              <a:lnSpc>
                <a:spcPct val="160000"/>
              </a:lnSpc>
              <a:spcBef>
                <a:spcPts val="0"/>
              </a:spcBef>
            </a:pPr>
            <a:r>
              <a:rPr lang="en-US" altLang="zh-CN" sz="1800" b="1" dirty="0"/>
              <a:t>Perform all the tunings using lattices with errors after global optics correction and study the luminosity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1800" b="1" dirty="0"/>
              <a:t>    performance before and after IP tuning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altLang="zh-CN" sz="1800" b="1" dirty="0"/>
              <a:t>Tuning simulations with APES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3248FF7-2C99-4002-A31D-5C4BAC9E1091}"/>
              </a:ext>
            </a:extLst>
          </p:cNvPr>
          <p:cNvSpPr txBox="1"/>
          <p:nvPr/>
        </p:nvSpPr>
        <p:spPr>
          <a:xfrm>
            <a:off x="4822915" y="3393106"/>
            <a:ext cx="67964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Ref: CEPC TDR; Radiation Detection Technology and Methods (2024) 8:1–1105, </a:t>
            </a:r>
            <a:r>
              <a:rPr lang="en-US" altLang="zh-CN" sz="16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https://doi.org/10.1007/s41605-024-00463-y</a:t>
            </a:r>
            <a:r>
              <a:rPr lang="en-US" altLang="zh-CN" sz="1600" b="1" dirty="0">
                <a:solidFill>
                  <a:srgbClr val="FF0000"/>
                </a:solidFill>
              </a:rPr>
              <a:t>; 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5A2DD7-33ED-4A64-B076-E640F6B1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983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8668" y="2371724"/>
            <a:ext cx="6460066" cy="1325563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Thanks for your attention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90DBB52-3B7A-44A2-B8E7-5819A768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41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Results of IP coupling tuning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543595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</a:t>
            </a:r>
          </a:p>
          <a:p>
            <a:r>
              <a:rPr lang="en-US" altLang="zh-CN" sz="2000" b="1" dirty="0"/>
              <a:t>Errors applied for global optics correction</a:t>
            </a:r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A76545-87B2-4EA9-B644-CD583CCF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23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333114" y="2109419"/>
          <a:ext cx="4166870" cy="1161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2220">
                  <a:extLst>
                    <a:ext uri="{9D8B030D-6E8A-4147-A177-3AD203B41FA5}">
                      <a16:colId xmlns:a16="http://schemas.microsoft.com/office/drawing/2014/main" val="428006245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69278168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84168213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6775549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304800" algn="l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 dirty="0">
                          <a:effectLst/>
                        </a:rPr>
                        <a:t>Component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 dirty="0" err="1">
                          <a:effectLst/>
                        </a:rPr>
                        <a:t>Δx</a:t>
                      </a:r>
                      <a:r>
                        <a:rPr lang="en-GB" sz="1100" kern="0" dirty="0">
                          <a:effectLst/>
                        </a:rPr>
                        <a:t> (µm)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>
                          <a:effectLst/>
                        </a:rPr>
                        <a:t>Δy (µm)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>
                          <a:effectLst/>
                        </a:rPr>
                        <a:t>Δθ</a:t>
                      </a:r>
                      <a:r>
                        <a:rPr lang="en-GB" sz="1100" kern="0" baseline="-25000">
                          <a:effectLst/>
                        </a:rPr>
                        <a:t>z</a:t>
                      </a:r>
                      <a:r>
                        <a:rPr lang="en-GB" sz="1100" kern="0">
                          <a:effectLst/>
                        </a:rPr>
                        <a:t> (µrad)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7750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9875" algn="l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>
                          <a:effectLst/>
                        </a:rPr>
                        <a:t>Dipole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100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100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100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613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9875" algn="l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>
                          <a:effectLst/>
                        </a:rPr>
                        <a:t>Quadrupole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100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100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100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8802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9875" algn="l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>
                          <a:effectLst/>
                        </a:rPr>
                        <a:t>Sextupole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100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100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 dirty="0">
                          <a:effectLst/>
                        </a:rPr>
                        <a:t>100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9715935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208645" y="2090486"/>
          <a:ext cx="3252470" cy="944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120">
                  <a:extLst>
                    <a:ext uri="{9D8B030D-6E8A-4147-A177-3AD203B41FA5}">
                      <a16:colId xmlns:a16="http://schemas.microsoft.com/office/drawing/2014/main" val="4231371492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218770166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 dirty="0">
                          <a:effectLst/>
                        </a:rPr>
                        <a:t>Component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 dirty="0">
                          <a:effectLst/>
                        </a:rPr>
                        <a:t>Field error (RMS)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67819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indent="269875" algn="l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>
                          <a:effectLst/>
                        </a:rPr>
                        <a:t>Dipole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0.01%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37511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indent="269875" algn="l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0">
                          <a:effectLst/>
                        </a:rPr>
                        <a:t>Quadrupole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>
                          <a:effectLst/>
                        </a:rPr>
                        <a:t>0.02%</a:t>
                      </a:r>
                      <a:endParaRPr lang="zh-CN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63680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indent="269875" algn="l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Sextupole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0" dirty="0">
                          <a:effectLst/>
                        </a:rPr>
                        <a:t>0.02%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0389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30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CEPC Design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CA7C3D05-B22C-4025-9BD2-2125C98B23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580910"/>
                  </p:ext>
                </p:extLst>
              </p:nvPr>
            </p:nvGraphicFramePr>
            <p:xfrm>
              <a:off x="976196" y="1516245"/>
              <a:ext cx="7416824" cy="501232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175638">
                      <a:extLst>
                        <a:ext uri="{9D8B030D-6E8A-4147-A177-3AD203B41FA5}">
                          <a16:colId xmlns:a16="http://schemas.microsoft.com/office/drawing/2014/main" val="3130724924"/>
                        </a:ext>
                      </a:extLst>
                    </a:gridCol>
                    <a:gridCol w="1278975">
                      <a:extLst>
                        <a:ext uri="{9D8B030D-6E8A-4147-A177-3AD203B41FA5}">
                          <a16:colId xmlns:a16="http://schemas.microsoft.com/office/drawing/2014/main" val="1384768707"/>
                        </a:ext>
                      </a:extLst>
                    </a:gridCol>
                    <a:gridCol w="1277971">
                      <a:extLst>
                        <a:ext uri="{9D8B030D-6E8A-4147-A177-3AD203B41FA5}">
                          <a16:colId xmlns:a16="http://schemas.microsoft.com/office/drawing/2014/main" val="2215860670"/>
                        </a:ext>
                      </a:extLst>
                    </a:gridCol>
                    <a:gridCol w="1301025">
                      <a:extLst>
                        <a:ext uri="{9D8B030D-6E8A-4147-A177-3AD203B41FA5}">
                          <a16:colId xmlns:a16="http://schemas.microsoft.com/office/drawing/2014/main" val="2160745236"/>
                        </a:ext>
                      </a:extLst>
                    </a:gridCol>
                    <a:gridCol w="1383215">
                      <a:extLst>
                        <a:ext uri="{9D8B030D-6E8A-4147-A177-3AD203B41FA5}">
                          <a16:colId xmlns:a16="http://schemas.microsoft.com/office/drawing/2014/main" val="1529580387"/>
                        </a:ext>
                      </a:extLst>
                    </a:gridCol>
                  </a:tblGrid>
                  <a:tr h="109716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 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Higgs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W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5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05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05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𝒕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43973983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Number of IPs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844132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Circumference (km)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r>
                            <a:rPr lang="en-GB" sz="1050" b="1" i="0" kern="12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00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.0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4369306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SR power per beam (MW)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i="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30</a:t>
                          </a:r>
                          <a:endParaRPr lang="zh-CN" sz="1050" b="1" i="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6924279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Half crossing angle at IP (mrad)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388881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Bending radius (km)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1179081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(GeV)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180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7378111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loss per turn (GeV)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0.357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9.1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8054874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Damping time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(ms)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44.6/44.6/22.3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816/816/408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150/150/75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13.2/13.2/6.6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3280040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Piwinski angle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4.88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24.23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5.98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8819071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number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268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11934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1297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35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0525379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US" altLang="zh-CN" sz="1050" b="1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Bunch Spacing (ns)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576.9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23.1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253.8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4523.1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3192242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population (10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1.35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1983858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current (mA)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803.5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84.1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3.3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6343106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Phase advance of arc FODO (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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559549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Momentum compaction (10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-5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0117342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 functions at IP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5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(m/mm)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0.13/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0.21/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1.04/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2.7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8152513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Emittance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 (nm/pm)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0.64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0.27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/1.4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0.87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/4.7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0820879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Betatron tune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317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/317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317/317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985743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size at IP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(um/nm)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14/36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6/35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13/42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39/113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2635593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length (natural/total) (mm)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2.3/4.1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2.5/8.7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2.5/4.9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2.2/2.9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260502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spread (natural/total) (%)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0.10/0.17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0.04/0.13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0.07/0.14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0.15/0.20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3750941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acceptance (DA/RF) (%)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1.6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1.05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/2.6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5400228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Beam-beam parameters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0.015/0.11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0.004/0.127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0.012/0.113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0.071/0.1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30095449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voltage (GV)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5903090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frequency (MHz)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650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2173018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Longitudinal tune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0.049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0.035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0.062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43588452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(min)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zh-CN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18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77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6996293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Hourglass Factor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0.97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670191"/>
                      </a:ext>
                    </a:extLst>
                  </a:tr>
                  <a:tr h="110300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Luminosity per IP (10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</a:t>
                          </a:r>
                          <a:r>
                            <a:rPr lang="en-GB" sz="105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cm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–2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s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–1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5.0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115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78376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CA7C3D05-B22C-4025-9BD2-2125C98B23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580910"/>
                  </p:ext>
                </p:extLst>
              </p:nvPr>
            </p:nvGraphicFramePr>
            <p:xfrm>
              <a:off x="976196" y="1516245"/>
              <a:ext cx="7416824" cy="501232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175638">
                      <a:extLst>
                        <a:ext uri="{9D8B030D-6E8A-4147-A177-3AD203B41FA5}">
                          <a16:colId xmlns:a16="http://schemas.microsoft.com/office/drawing/2014/main" val="3130724924"/>
                        </a:ext>
                      </a:extLst>
                    </a:gridCol>
                    <a:gridCol w="1278975">
                      <a:extLst>
                        <a:ext uri="{9D8B030D-6E8A-4147-A177-3AD203B41FA5}">
                          <a16:colId xmlns:a16="http://schemas.microsoft.com/office/drawing/2014/main" val="1384768707"/>
                        </a:ext>
                      </a:extLst>
                    </a:gridCol>
                    <a:gridCol w="1277971">
                      <a:extLst>
                        <a:ext uri="{9D8B030D-6E8A-4147-A177-3AD203B41FA5}">
                          <a16:colId xmlns:a16="http://schemas.microsoft.com/office/drawing/2014/main" val="2215860670"/>
                        </a:ext>
                      </a:extLst>
                    </a:gridCol>
                    <a:gridCol w="1301025">
                      <a:extLst>
                        <a:ext uri="{9D8B030D-6E8A-4147-A177-3AD203B41FA5}">
                          <a16:colId xmlns:a16="http://schemas.microsoft.com/office/drawing/2014/main" val="2160745236"/>
                        </a:ext>
                      </a:extLst>
                    </a:gridCol>
                    <a:gridCol w="1383215">
                      <a:extLst>
                        <a:ext uri="{9D8B030D-6E8A-4147-A177-3AD203B41FA5}">
                          <a16:colId xmlns:a16="http://schemas.microsoft.com/office/drawing/2014/main" val="1529580387"/>
                        </a:ext>
                      </a:extLst>
                    </a:gridCol>
                  </a:tblGrid>
                  <a:tr h="166221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 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Higgs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W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6564" t="-18519" r="-881" b="-29962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973983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Number of IPs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844132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Circumference (km)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r>
                            <a:rPr lang="en-GB" sz="1050" b="1" i="0" kern="12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00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.0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4369306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SR power per beam (MW)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i="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30</a:t>
                          </a:r>
                          <a:endParaRPr lang="zh-CN" sz="1050" b="1" i="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6924279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Half crossing angle at IP (mrad)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388881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Bending radius (km)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1179081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(GeV)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180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7378111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loss per turn (GeV)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0.357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9.1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8054874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Damping time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(ms)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44.6/44.6/22.3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816/816/408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150/150/75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13.2/13.2/6.6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3280040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Piwinski angle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4.88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24.23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5.98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8819071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number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268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11934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1297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35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0525379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US" altLang="zh-CN" sz="1050" b="1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Bunch Spacing (ns)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576.9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23.1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253.8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4523.1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3192242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population (10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1.35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1983858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current (mA)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803.5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84.1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3.3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6343106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Phase advance of arc FODO (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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5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559549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Momentum compaction (10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-5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0117342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 functions at IP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5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(m/mm)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0.13/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0.21/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1.04/</a:t>
                          </a:r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2.7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8152513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Emittance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 (nm/pm)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0.64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0.27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/1.4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0.87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/4.7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0820879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Betatron tune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317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/317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317/317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985743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size at IP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(um/nm)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14/36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6/35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13/42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39/113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2635593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length (natural/total) (mm)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2.3/4.1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2.5/8.7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2.5/4.9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2.2/2.9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260502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spread (natural/total) (%)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0.10/0.17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0.04/0.13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0.07/0.14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0.15/0.20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3750941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acceptance (DA/RF) (%)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1.6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1.05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/2.5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/2.6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5400228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Beam-beam parameters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/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0.015/0.11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0.004/0.127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0.012/0.113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0.071/0.1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30095449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voltage (GV)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5903090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frequency (MHz)</a:t>
                          </a:r>
                          <a:endParaRPr lang="zh-CN" sz="105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650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2173018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Longitudinal tune </a:t>
                          </a:r>
                          <a:r>
                            <a:rPr lang="en-GB" sz="105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5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0.049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0.035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0.062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0.078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43588452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(min)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altLang="zh-CN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18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77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6996293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Hourglass Factor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0.97</a:t>
                          </a:r>
                          <a:endParaRPr lang="zh-CN" sz="105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0.89</a:t>
                          </a:r>
                          <a:endParaRPr lang="zh-CN" sz="105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670191"/>
                      </a:ext>
                    </a:extLst>
                  </a:tr>
                  <a:tr h="167107">
                    <a:tc>
                      <a:txBody>
                        <a:bodyPr/>
                        <a:lstStyle/>
                        <a:p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Luminosity per IP (10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</a:t>
                          </a:r>
                          <a:r>
                            <a:rPr lang="en-GB" sz="105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cm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–2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s</a:t>
                          </a:r>
                          <a:r>
                            <a:rPr lang="en-GB" sz="105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–1</a:t>
                          </a:r>
                          <a:r>
                            <a:rPr lang="en-GB" sz="105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5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5.0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115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zh-CN" sz="105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78376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989D1449-CFC6-4F76-BBE9-EA50B84F812E}"/>
              </a:ext>
            </a:extLst>
          </p:cNvPr>
          <p:cNvSpPr/>
          <p:nvPr/>
        </p:nvSpPr>
        <p:spPr>
          <a:xfrm>
            <a:off x="8779911" y="1516245"/>
            <a:ext cx="30192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𝛽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∗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emittance chosen for luminosity</a:t>
            </a:r>
          </a:p>
          <a:p>
            <a:pPr marL="285750" indent="-285750">
              <a:buFontTx/>
              <a:buChar char="-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bunch population Ne for the luminosity and the achievable energy acceptance for lattice design</a:t>
            </a:r>
          </a:p>
          <a:p>
            <a:pPr marL="285750" indent="-285750">
              <a:buFontTx/>
              <a:buChar char="-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bunches Nb is adjusted to keep the beam current</a:t>
            </a:r>
          </a:p>
          <a:p>
            <a:pPr marL="285750" indent="-285750">
              <a:buFontTx/>
              <a:buChar char="-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bunch spacing for the requirement from detector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4011704-0763-4FA2-9D3E-35814F225E8F}"/>
              </a:ext>
            </a:extLst>
          </p:cNvPr>
          <p:cNvSpPr txBox="1"/>
          <p:nvPr/>
        </p:nvSpPr>
        <p:spPr>
          <a:xfrm>
            <a:off x="8779911" y="4972629"/>
            <a:ext cx="3239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Ref: CEPC TDR; Radiation Detection Technology and Methods (2024) 8:1–1105, </a:t>
            </a:r>
            <a:r>
              <a:rPr lang="en-US" altLang="zh-CN" sz="1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https://doi.org/10.1007/s41605-024-00463-y</a:t>
            </a:r>
            <a:r>
              <a:rPr lang="en-US" altLang="zh-CN" sz="1400" dirty="0">
                <a:solidFill>
                  <a:srgbClr val="FF0000"/>
                </a:solidFill>
              </a:rPr>
              <a:t>; 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60C1F056-0B48-4E86-B011-57184594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54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CEPC baseline lattice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3618" y="1226127"/>
            <a:ext cx="10515600" cy="4223773"/>
          </a:xfrm>
        </p:spPr>
        <p:txBody>
          <a:bodyPr>
            <a:normAutofit/>
          </a:bodyPr>
          <a:lstStyle/>
          <a:p>
            <a:endParaRPr lang="zh-CN" altLang="en-US" dirty="0"/>
          </a:p>
          <a:p>
            <a:r>
              <a:rPr lang="en-US" altLang="zh-CN" sz="2000" dirty="0"/>
              <a:t></a:t>
            </a:r>
            <a:r>
              <a:rPr lang="en-US" altLang="zh-CN" sz="2000" b="1" dirty="0"/>
              <a:t>CEPC baseline lattice— TDR lattice for Higgs energy w/o solenoid</a:t>
            </a:r>
          </a:p>
          <a:p>
            <a:endParaRPr lang="zh-CN" altLang="en-US" dirty="0"/>
          </a:p>
        </p:txBody>
      </p:sp>
      <p:pic>
        <p:nvPicPr>
          <p:cNvPr id="4" name="图片 3" descr="C:\Users\Yiwei\Desktop\图片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4" y="2371073"/>
            <a:ext cx="7222750" cy="307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74" y="2449268"/>
            <a:ext cx="3883424" cy="249611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74720" y="5570220"/>
            <a:ext cx="157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Layout of IR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926393" y="5480994"/>
            <a:ext cx="175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Layout of IP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2397C6-DC83-4112-9049-03017ECE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79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What is “IP tuning”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>
            <a:normAutofit fontScale="92500"/>
          </a:bodyPr>
          <a:lstStyle/>
          <a:p>
            <a:endParaRPr lang="zh-CN" alt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400" b="1" dirty="0"/>
              <a:t>IP tuning is a process adjusting and optimizing some important optics properties at IP by some knobs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400" b="1" dirty="0"/>
              <a:t>Including knobs of local orbit, orbit angle, </a:t>
            </a:r>
            <a:r>
              <a:rPr lang="el-GR" altLang="zh-CN" sz="2400" b="1" i="1" dirty="0"/>
              <a:t>β</a:t>
            </a:r>
            <a:r>
              <a:rPr lang="en-US" altLang="zh-CN" sz="2400" b="1" i="1" dirty="0"/>
              <a:t> </a:t>
            </a:r>
            <a:r>
              <a:rPr lang="en-US" altLang="zh-CN" sz="2400" b="1" baseline="30000" dirty="0"/>
              <a:t>* </a:t>
            </a:r>
            <a:r>
              <a:rPr lang="en-US" altLang="zh-CN" sz="2400" b="1" dirty="0"/>
              <a:t>, waist shift, coupling, dispersion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400" b="1" dirty="0"/>
              <a:t>One knob is to tune specific parameters at IP locally using a set of magnets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400" b="1" dirty="0"/>
              <a:t>The magnets are localized in IR region and the distortion of beam parameters should be closed in this area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400" b="1" dirty="0"/>
              <a:t>Parameters at IP can be tuned linearly by changing the strengths of the sets of magnets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C95D90-A5B5-4D68-87A5-B188F5E5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14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Why is IP tuning important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8248"/>
                <a:ext cx="8839200" cy="47509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sz="1800" b="1" dirty="0"/>
                  <a:t>Luminosity:</a:t>
                </a:r>
              </a:p>
              <a:p>
                <a:endParaRPr lang="en-US" altLang="zh-CN" sz="1800" b="1" dirty="0"/>
              </a:p>
              <a:p>
                <a:endParaRPr lang="en-US" altLang="zh-CN" sz="1800" b="1" dirty="0"/>
              </a:p>
              <a:p>
                <a:r>
                  <a:rPr lang="en-US" altLang="zh-CN" sz="1800" b="1" dirty="0"/>
                  <a:t>R1, R2, R3 and R4 are the components of the x-y coupling matrix</a:t>
                </a:r>
              </a:p>
              <a:p>
                <a:endParaRPr lang="en-US" altLang="zh-CN" sz="1800" b="1" dirty="0"/>
              </a:p>
              <a:p>
                <a:pPr marL="0" indent="0">
                  <a:buNone/>
                </a:pPr>
                <a:endParaRPr lang="en-US" altLang="zh-CN" sz="18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5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zh-CN" altLang="en-US" sz="15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15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5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5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5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∗2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15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5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CN" sz="1500" dirty="0"/>
              </a:p>
              <a:p>
                <a:r>
                  <a:rPr lang="en-US" altLang="zh-CN" sz="1600" b="1" dirty="0"/>
                  <a:t>Errors and Misalignments lead to the distortion of optics parameters at IP</a:t>
                </a:r>
              </a:p>
              <a:p>
                <a:r>
                  <a:rPr lang="en-US" altLang="zh-CN" sz="1600" b="1" dirty="0"/>
                  <a:t>Achieve desired beam parameters</a:t>
                </a:r>
              </a:p>
              <a:p>
                <a:r>
                  <a:rPr lang="en-US" altLang="zh-CN" sz="1600" b="1" dirty="0"/>
                  <a:t>Optimizing beam collisions</a:t>
                </a:r>
                <a:endParaRPr lang="en-US" altLang="zh-CN" sz="1600" dirty="0"/>
              </a:p>
              <a:p>
                <a:r>
                  <a:rPr lang="en-US" altLang="zh-CN" sz="1600" b="1" dirty="0"/>
                  <a:t>Minimize beam loss and background 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8248"/>
                <a:ext cx="8839200" cy="4750923"/>
              </a:xfrm>
              <a:blipFill>
                <a:blip r:embed="rId3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51863" t="78195" r="2670" b="14090"/>
          <a:stretch/>
        </p:blipFill>
        <p:spPr>
          <a:xfrm>
            <a:off x="902451" y="3258744"/>
            <a:ext cx="5342164" cy="509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/>
          <a:srcRect l="53828" t="52222" r="26407" b="37222"/>
          <a:stretch/>
        </p:blipFill>
        <p:spPr>
          <a:xfrm>
            <a:off x="3837214" y="1883305"/>
            <a:ext cx="2136321" cy="6417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l="54922" t="71806" r="27500" b="16389"/>
          <a:stretch/>
        </p:blipFill>
        <p:spPr>
          <a:xfrm>
            <a:off x="1863883" y="1933722"/>
            <a:ext cx="1599293" cy="60417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3A8846-0D01-4764-937A-50D1F991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0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52971" y="5292050"/>
            <a:ext cx="463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Luminosity with local coupling error at IP for Higgs energy from Zhang Yuan’s simulation</a:t>
            </a:r>
          </a:p>
          <a:p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51485" t="23333" r="889" b="21528"/>
          <a:stretch/>
        </p:blipFill>
        <p:spPr>
          <a:xfrm>
            <a:off x="1046117" y="1724423"/>
            <a:ext cx="5244193" cy="3415200"/>
          </a:xfrm>
          <a:prstGeom prst="rect">
            <a:avLst/>
          </a:prstGeom>
        </p:spPr>
      </p:pic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6659879" y="1893281"/>
            <a:ext cx="5097780" cy="3347732"/>
          </a:xfrm>
        </p:spPr>
        <p:txBody>
          <a:bodyPr>
            <a:normAutofit lnSpcReduction="10000"/>
          </a:bodyPr>
          <a:lstStyle/>
          <a:p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ϵ</a:t>
            </a:r>
            <a:r>
              <a:rPr lang="en-US" altLang="zh-CN" sz="1600" b="1" baseline="-25000" dirty="0"/>
              <a:t>x</a:t>
            </a:r>
            <a:r>
              <a:rPr lang="en-US" altLang="zh-CN" sz="1600" b="1" dirty="0"/>
              <a:t>=6.6478e-10 (m*rad)</a:t>
            </a:r>
          </a:p>
          <a:p>
            <a:r>
              <a:rPr lang="el-GR" altLang="zh-CN" sz="1600" b="1" i="1" dirty="0"/>
              <a:t>Β</a:t>
            </a:r>
            <a:r>
              <a:rPr lang="en-US" altLang="zh-CN" sz="1600" b="1" baseline="-25000" dirty="0"/>
              <a:t>x IP</a:t>
            </a:r>
            <a:r>
              <a:rPr lang="en-US" altLang="zh-CN" sz="1600" b="1" dirty="0"/>
              <a:t>=0.33         (m)</a:t>
            </a:r>
          </a:p>
          <a:p>
            <a:r>
              <a:rPr lang="el-GR" altLang="zh-CN" sz="1600" b="1" i="1" dirty="0"/>
              <a:t>Β</a:t>
            </a:r>
            <a:r>
              <a:rPr lang="en-US" altLang="zh-CN" sz="1600" b="1" baseline="-25000" dirty="0"/>
              <a:t>y IP</a:t>
            </a:r>
            <a:r>
              <a:rPr lang="en-US" altLang="zh-CN" sz="1600" b="1" dirty="0"/>
              <a:t>=0.001       (m)</a:t>
            </a:r>
          </a:p>
          <a:p>
            <a:r>
              <a:rPr lang="en-US" altLang="zh-CN" sz="1600" b="1" dirty="0"/>
              <a:t>Critical value — corresponding to 10% luminosity loss:</a:t>
            </a:r>
          </a:p>
          <a:p>
            <a:pPr lvl="1"/>
            <a:r>
              <a:rPr lang="pt-BR" altLang="zh-CN" sz="1600" b="1" dirty="0"/>
              <a:t>R1</a:t>
            </a:r>
            <a:r>
              <a:rPr lang="en-US" altLang="zh-CN" sz="1600" b="1" baseline="30000" dirty="0"/>
              <a:t> *</a:t>
            </a:r>
            <a:r>
              <a:rPr lang="pt-BR" altLang="zh-CN" sz="1600" b="1" dirty="0"/>
              <a:t> =0.0022     </a:t>
            </a:r>
            <a:r>
              <a:rPr lang="en-US" altLang="zh-CN" sz="1600" b="1" dirty="0"/>
              <a:t>(rad)</a:t>
            </a:r>
            <a:endParaRPr lang="pt-BR" altLang="zh-CN" sz="1600" b="1" dirty="0"/>
          </a:p>
          <a:p>
            <a:pPr lvl="1"/>
            <a:r>
              <a:rPr lang="pt-BR" altLang="zh-CN" sz="1600" b="1" dirty="0"/>
              <a:t>R2</a:t>
            </a:r>
            <a:r>
              <a:rPr lang="en-US" altLang="zh-CN" sz="1600" b="1" baseline="30000" dirty="0"/>
              <a:t> *</a:t>
            </a:r>
            <a:r>
              <a:rPr lang="pt-BR" altLang="zh-CN" sz="1600" b="1" dirty="0"/>
              <a:t> =7.31e</a:t>
            </a:r>
            <a:r>
              <a:rPr lang="pt-BR" altLang="zh-CN" sz="1600" b="1" baseline="30000" dirty="0"/>
              <a:t>-4</a:t>
            </a:r>
            <a:r>
              <a:rPr lang="pt-BR" altLang="zh-CN" sz="1600" b="1" dirty="0"/>
              <a:t> </a:t>
            </a:r>
            <a:r>
              <a:rPr lang="en-US" altLang="zh-CN" sz="1600" b="1" dirty="0"/>
              <a:t>(m)</a:t>
            </a:r>
            <a:endParaRPr lang="pt-BR" altLang="zh-CN" sz="1600" b="1" dirty="0"/>
          </a:p>
          <a:p>
            <a:pPr lvl="1"/>
            <a:r>
              <a:rPr lang="pt-BR" altLang="zh-CN" sz="1600" b="1" dirty="0"/>
              <a:t>R3</a:t>
            </a:r>
            <a:r>
              <a:rPr lang="en-US" altLang="zh-CN" sz="1600" b="1" baseline="30000" dirty="0"/>
              <a:t> *</a:t>
            </a:r>
            <a:r>
              <a:rPr lang="pt-BR" altLang="zh-CN" sz="1600" b="1" dirty="0"/>
              <a:t> =2.22         </a:t>
            </a:r>
            <a:r>
              <a:rPr lang="en-US" altLang="zh-CN" sz="1600" b="1" dirty="0"/>
              <a:t>(m</a:t>
            </a:r>
            <a:r>
              <a:rPr lang="en-US" altLang="zh-CN" sz="1600" b="1" baseline="30000" dirty="0"/>
              <a:t>-1</a:t>
            </a:r>
            <a:r>
              <a:rPr lang="en-US" altLang="zh-CN" sz="1600" b="1" dirty="0"/>
              <a:t>)</a:t>
            </a:r>
            <a:endParaRPr lang="pt-BR" altLang="zh-CN" sz="1600" b="1" dirty="0"/>
          </a:p>
          <a:p>
            <a:pPr lvl="1"/>
            <a:r>
              <a:rPr lang="pt-BR" altLang="zh-CN" sz="1600" b="1" dirty="0"/>
              <a:t>R4</a:t>
            </a:r>
            <a:r>
              <a:rPr lang="en-US" altLang="zh-CN" sz="1600" b="1" baseline="30000" dirty="0"/>
              <a:t> *</a:t>
            </a:r>
            <a:r>
              <a:rPr lang="pt-BR" altLang="zh-CN" sz="1600" b="1" dirty="0"/>
              <a:t> =0.61       </a:t>
            </a:r>
            <a:r>
              <a:rPr lang="zh-CN" altLang="en-US" sz="1600" b="1" dirty="0"/>
              <a:t>（</a:t>
            </a:r>
            <a:r>
              <a:rPr lang="pt-BR" altLang="zh-CN" sz="1600" b="1" dirty="0"/>
              <a:t>rad)</a:t>
            </a:r>
          </a:p>
          <a:p>
            <a:r>
              <a:rPr lang="en-US" altLang="zh-CN" sz="1600" b="1" dirty="0"/>
              <a:t>Critical value — comparable to 1</a:t>
            </a:r>
            <a:r>
              <a:rPr lang="en-US" altLang="zh-CN" sz="1600" b="1" i="1" dirty="0"/>
              <a:t>σ</a:t>
            </a:r>
            <a:r>
              <a:rPr lang="en-US" altLang="zh-CN" sz="1600" b="1" baseline="-25000" dirty="0"/>
              <a:t>y</a:t>
            </a:r>
            <a:r>
              <a:rPr lang="en-US" altLang="zh-CN" sz="1600" b="1" dirty="0"/>
              <a:t> and 1</a:t>
            </a:r>
            <a:r>
              <a:rPr lang="en-US" altLang="zh-CN" sz="1600" b="1" i="1" dirty="0"/>
              <a:t>σ’</a:t>
            </a:r>
            <a:r>
              <a:rPr lang="en-US" altLang="zh-CN" sz="1600" b="1" baseline="-25000" dirty="0"/>
              <a:t>y  </a:t>
            </a:r>
            <a:r>
              <a:rPr lang="en-US" altLang="zh-CN" sz="1600" b="1" baseline="30000" dirty="0"/>
              <a:t> </a:t>
            </a:r>
            <a:r>
              <a:rPr lang="en-US" altLang="zh-CN" sz="1600" b="1" dirty="0"/>
              <a:t>at IP</a:t>
            </a:r>
          </a:p>
          <a:p>
            <a:pPr lvl="1"/>
            <a:r>
              <a:rPr lang="en-US" altLang="zh-CN" sz="1600" b="1" dirty="0"/>
              <a:t> </a:t>
            </a:r>
            <a:r>
              <a:rPr lang="en-US" altLang="zh-CN" sz="1600" b="1" i="1" dirty="0"/>
              <a:t>D</a:t>
            </a:r>
            <a:r>
              <a:rPr lang="en-US" altLang="zh-CN" sz="1600" b="1" baseline="-25000" dirty="0"/>
              <a:t>y </a:t>
            </a:r>
            <a:r>
              <a:rPr lang="en-US" altLang="zh-CN" sz="1600" b="1" baseline="30000" dirty="0"/>
              <a:t>* </a:t>
            </a:r>
            <a:r>
              <a:rPr lang="en-US" altLang="zh-CN" sz="1600" b="1" dirty="0"/>
              <a:t> =1.85e</a:t>
            </a:r>
            <a:r>
              <a:rPr lang="en-US" altLang="zh-CN" sz="1600" b="1" baseline="30000" dirty="0"/>
              <a:t>-5</a:t>
            </a:r>
            <a:r>
              <a:rPr lang="en-US" altLang="zh-CN" sz="1600" b="1" dirty="0"/>
              <a:t>       (m)</a:t>
            </a:r>
            <a:endParaRPr lang="en-US" altLang="zh-CN" sz="1600" b="1" i="1" dirty="0"/>
          </a:p>
          <a:p>
            <a:pPr lvl="1"/>
            <a:r>
              <a:rPr lang="en-US" altLang="zh-CN" sz="1600" b="1" i="1" dirty="0"/>
              <a:t> D’</a:t>
            </a:r>
            <a:r>
              <a:rPr lang="en-US" altLang="zh-CN" sz="1600" b="1" baseline="-25000" dirty="0"/>
              <a:t>y </a:t>
            </a:r>
            <a:r>
              <a:rPr lang="en-US" altLang="zh-CN" sz="1600" b="1" baseline="30000" dirty="0"/>
              <a:t>*</a:t>
            </a:r>
            <a:r>
              <a:rPr lang="en-US" altLang="zh-CN" sz="1600" b="1" dirty="0"/>
              <a:t> =3.65e</a:t>
            </a:r>
            <a:r>
              <a:rPr lang="en-US" altLang="zh-CN" sz="1600" b="1" baseline="30000" dirty="0"/>
              <a:t>-5</a:t>
            </a:r>
            <a:r>
              <a:rPr lang="en-US" altLang="zh-CN" sz="1600" b="1" dirty="0"/>
              <a:t>  (rad)</a:t>
            </a:r>
          </a:p>
          <a:p>
            <a:pPr lvl="2"/>
            <a:endParaRPr lang="en-US" altLang="zh-CN" sz="1200" dirty="0"/>
          </a:p>
          <a:p>
            <a:pPr marL="0" indent="0">
              <a:buNone/>
            </a:pPr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1554480" y="2590800"/>
            <a:ext cx="1562100" cy="76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107180" y="2598420"/>
            <a:ext cx="1562100" cy="76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493520" y="4267200"/>
            <a:ext cx="1562100" cy="76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75760" y="4023360"/>
            <a:ext cx="12496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116580" y="2606040"/>
            <a:ext cx="0" cy="3429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669280" y="2606040"/>
            <a:ext cx="0" cy="4038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055620" y="4274820"/>
            <a:ext cx="0" cy="3886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410200" y="4023360"/>
            <a:ext cx="15240" cy="640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五角星 29"/>
          <p:cNvSpPr/>
          <p:nvPr/>
        </p:nvSpPr>
        <p:spPr>
          <a:xfrm>
            <a:off x="3055619" y="2948940"/>
            <a:ext cx="99061" cy="12954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5619749" y="2978865"/>
            <a:ext cx="99061" cy="12954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/>
        </p:nvSpPr>
        <p:spPr>
          <a:xfrm>
            <a:off x="3006088" y="4606290"/>
            <a:ext cx="99061" cy="12954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/>
        </p:nvSpPr>
        <p:spPr>
          <a:xfrm>
            <a:off x="5360669" y="4624785"/>
            <a:ext cx="99061" cy="12954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67D414D-9C07-42FB-BC83-08767B2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Why is IP tuning important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2127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9834" y="242829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When is IP tuning performed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706203" y="13729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  </a:t>
            </a:r>
            <a:r>
              <a:rPr lang="en-US" altLang="zh-CN" sz="2400" b="1" dirty="0"/>
              <a:t>Whenever optimization of collisions:</a:t>
            </a:r>
          </a:p>
          <a:p>
            <a:pPr lvl="1"/>
            <a:r>
              <a:rPr lang="en-US" altLang="zh-CN" sz="1600" b="1" dirty="0"/>
              <a:t>During Initial Beam Commissioning</a:t>
            </a:r>
          </a:p>
          <a:p>
            <a:pPr lvl="1"/>
            <a:r>
              <a:rPr lang="en-US" altLang="zh-CN" sz="1600" b="1" dirty="0"/>
              <a:t>During Routine Operation</a:t>
            </a:r>
            <a:r>
              <a:rPr lang="en-US" altLang="zh-CN" sz="1600" dirty="0"/>
              <a:t>: </a:t>
            </a:r>
          </a:p>
          <a:p>
            <a:pPr lvl="2"/>
            <a:r>
              <a:rPr lang="en-US" altLang="zh-CN" sz="1600" b="1" dirty="0"/>
              <a:t>When Beam quality degrades</a:t>
            </a:r>
            <a:endParaRPr lang="en-US" altLang="zh-CN" sz="1600" dirty="0"/>
          </a:p>
          <a:p>
            <a:pPr lvl="2"/>
            <a:r>
              <a:rPr lang="en-US" altLang="zh-CN" sz="1600" b="1" dirty="0"/>
              <a:t>Maintaining Beam Stability</a:t>
            </a:r>
            <a:endParaRPr lang="en-US" altLang="zh-CN" dirty="0"/>
          </a:p>
          <a:p>
            <a:r>
              <a:rPr lang="en-US" altLang="zh-CN" dirty="0"/>
              <a:t> </a:t>
            </a:r>
            <a:r>
              <a:rPr lang="en-US" altLang="zh-CN" sz="2400" b="1" dirty="0"/>
              <a:t>The typical of beam tuning to achieve a good luminosity:</a:t>
            </a:r>
          </a:p>
          <a:p>
            <a:pPr marL="0" indent="0">
              <a:buNone/>
            </a:pP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9105900" y="61055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/>
          <a:srcRect l="20108" t="52083" r="23392" b="27139"/>
          <a:stretch/>
        </p:blipFill>
        <p:spPr>
          <a:xfrm>
            <a:off x="879834" y="3761674"/>
            <a:ext cx="8462286" cy="175049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47C5F8E-05A2-435D-8174-18E3C5C1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08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6719" t="15833" r="9297" b="22778"/>
          <a:stretch/>
        </p:blipFill>
        <p:spPr>
          <a:xfrm>
            <a:off x="1065847" y="2641268"/>
            <a:ext cx="9094470" cy="34302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555" y="-219346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How is IP tuning performed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165" y="786440"/>
            <a:ext cx="11000509" cy="210915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/>
              <a:t>Determine the knobs according to the simulation 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/>
              <a:t>IP orbit knob , waist shift knob, IP coupling knob, IP dispersion knob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en-US" altLang="zh-CN" b="1" dirty="0"/>
              <a:t>During the IP tuning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/>
              <a:t>Input the desired parameters at IP</a:t>
            </a:r>
            <a:r>
              <a:rPr lang="zh-CN" altLang="en-US" b="1" dirty="0"/>
              <a:t>，</a:t>
            </a:r>
            <a:r>
              <a:rPr lang="en-US" altLang="zh-CN" b="1" dirty="0"/>
              <a:t>calculate the strength of knob magnets by fitting using SAD online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/>
              <a:t>Record the luminosity corresponding to the specific parameters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/>
              <a:t>Scan the parameters to maximize the luminosity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851660" y="6083492"/>
            <a:ext cx="5250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Example of IP knobs for luminosity tuning at SuperKEKB</a:t>
            </a:r>
            <a:endParaRPr lang="zh-CN" altLang="en-US" sz="1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360920" y="6098880"/>
            <a:ext cx="3063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dirty="0"/>
              <a:t>D. Zhou et al 2024 JINST 19 T02002</a:t>
            </a:r>
            <a:endParaRPr lang="zh-CN" altLang="en-US" sz="1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3D0F77-E347-4C85-807E-D50BD21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379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13332</TotalTime>
  <Words>1826</Words>
  <Application>Microsoft Office PowerPoint</Application>
  <PresentationFormat>宽屏</PresentationFormat>
  <Paragraphs>512</Paragraphs>
  <Slides>23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Arial</vt:lpstr>
      <vt:lpstr>Calibri</vt:lpstr>
      <vt:lpstr>Cambria Math</vt:lpstr>
      <vt:lpstr>Symbol</vt:lpstr>
      <vt:lpstr>Times New Roman</vt:lpstr>
      <vt:lpstr>Wingdings</vt:lpstr>
      <vt:lpstr>Office 主题​​</vt:lpstr>
      <vt:lpstr>Studies on CEPC IP tuning</vt:lpstr>
      <vt:lpstr>Content</vt:lpstr>
      <vt:lpstr>CEPC Design Parameters</vt:lpstr>
      <vt:lpstr>CEPC baseline lattice</vt:lpstr>
      <vt:lpstr>What is “IP tuning”</vt:lpstr>
      <vt:lpstr>Why is IP tuning important</vt:lpstr>
      <vt:lpstr>Why is IP tuning important</vt:lpstr>
      <vt:lpstr>When is IP tuning performed</vt:lpstr>
      <vt:lpstr>How is IP tuning performed</vt:lpstr>
      <vt:lpstr>Determine beta and waist knobs</vt:lpstr>
      <vt:lpstr>IP beta knobs</vt:lpstr>
      <vt:lpstr>IP waist knobs</vt:lpstr>
      <vt:lpstr>IP beta and waist knobs</vt:lpstr>
      <vt:lpstr>Determine the coupling knobs for CEPC</vt:lpstr>
      <vt:lpstr>Determine the coupling knobs</vt:lpstr>
      <vt:lpstr>PowerPoint 演示文稿</vt:lpstr>
      <vt:lpstr>PowerPoint 演示文稿</vt:lpstr>
      <vt:lpstr>Results of IP coupling tuning</vt:lpstr>
      <vt:lpstr>Results of IP coupling tuning</vt:lpstr>
      <vt:lpstr>Results of IP coupling tuning</vt:lpstr>
      <vt:lpstr>Summary</vt:lpstr>
      <vt:lpstr>Thanks for your attention</vt:lpstr>
      <vt:lpstr>Results of IP coupling tuning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</dc:title>
  <dc:creator>weiyy@ihep.ac.cn</dc:creator>
  <cp:lastModifiedBy>魏 源源</cp:lastModifiedBy>
  <cp:revision>287</cp:revision>
  <dcterms:created xsi:type="dcterms:W3CDTF">2025-04-19T07:19:58Z</dcterms:created>
  <dcterms:modified xsi:type="dcterms:W3CDTF">2025-11-06T23:45:43Z</dcterms:modified>
</cp:coreProperties>
</file>