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8"/>
  </p:notesMasterIdLst>
  <p:handoutMasterIdLst>
    <p:handoutMasterId r:id="rId19"/>
  </p:handoutMasterIdLst>
  <p:sldIdLst>
    <p:sldId id="937" r:id="rId2"/>
    <p:sldId id="957" r:id="rId3"/>
    <p:sldId id="977" r:id="rId4"/>
    <p:sldId id="975" r:id="rId5"/>
    <p:sldId id="959" r:id="rId6"/>
    <p:sldId id="960" r:id="rId7"/>
    <p:sldId id="983" r:id="rId8"/>
    <p:sldId id="961" r:id="rId9"/>
    <p:sldId id="978" r:id="rId10"/>
    <p:sldId id="917" r:id="rId11"/>
    <p:sldId id="979" r:id="rId12"/>
    <p:sldId id="984" r:id="rId13"/>
    <p:sldId id="981" r:id="rId14"/>
    <p:sldId id="966" r:id="rId15"/>
    <p:sldId id="955" r:id="rId16"/>
    <p:sldId id="953" r:id="rId17"/>
  </p:sldIdLst>
  <p:sldSz cx="12192000" cy="6858000"/>
  <p:notesSz cx="6797675" cy="98726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09" userDrawn="1">
          <p15:clr>
            <a:srgbClr val="A4A3A4"/>
          </p15:clr>
        </p15:guide>
        <p15:guide id="3" orient="horz" pos="2160" userDrawn="1">
          <p15:clr>
            <a:srgbClr val="A4A3A4"/>
          </p15:clr>
        </p15:guide>
        <p15:guide id="4"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909E7"/>
    <a:srgbClr val="6570BF"/>
    <a:srgbClr val="FF2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8" autoAdjust="0"/>
    <p:restoredTop sz="90308" autoAdjust="0"/>
  </p:normalViewPr>
  <p:slideViewPr>
    <p:cSldViewPr>
      <p:cViewPr varScale="1">
        <p:scale>
          <a:sx n="89" d="100"/>
          <a:sy n="89" d="100"/>
        </p:scale>
        <p:origin x="449" y="55"/>
      </p:cViewPr>
      <p:guideLst>
        <p:guide orient="horz" pos="2183"/>
        <p:guide pos="3809"/>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114" d="100"/>
          <a:sy n="114" d="100"/>
        </p:scale>
        <p:origin x="520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IHEP\CEPC\code\result\error\&#20840;&#29615;&#22235;&#26497;&#38081;&#25195;&#25551;\&#26032;&#24314;%20Microsoft%20Excel%20&#24037;&#20316;&#349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0C0"/>
            </a:solidFill>
            <a:ln>
              <a:noFill/>
            </a:ln>
            <a:effectLst/>
          </c:spPr>
          <c:invertIfNegative val="0"/>
          <c:dLbls>
            <c:dLbl>
              <c:idx val="4"/>
              <c:layout>
                <c:manualLayout>
                  <c:x val="0"/>
                  <c:y val="0.2082802834635184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EB-417B-8E15-613D494493C1}"/>
                </c:ext>
              </c:extLst>
            </c:dLbl>
            <c:dLbl>
              <c:idx val="6"/>
              <c:layout>
                <c:manualLayout>
                  <c:x val="5.5972755812021451E-3"/>
                  <c:y val="-0.1848888645206516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EB-417B-8E15-613D494493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Sheet1!$D$10:$J$10</c:f>
              <c:strCache>
                <c:ptCount val="7"/>
                <c:pt idx="0">
                  <c:v>Q1A</c:v>
                </c:pt>
                <c:pt idx="1">
                  <c:v>Q1B</c:v>
                </c:pt>
                <c:pt idx="2">
                  <c:v>Q2</c:v>
                </c:pt>
                <c:pt idx="3">
                  <c:v>Q3IRDJ2</c:v>
                </c:pt>
                <c:pt idx="4">
                  <c:v>Q4IRDJ2</c:v>
                </c:pt>
                <c:pt idx="5">
                  <c:v>Q5IRDJ2</c:v>
                </c:pt>
                <c:pt idx="6">
                  <c:v>QDVH1IRD</c:v>
                </c:pt>
              </c:strCache>
            </c:strRef>
          </c:cat>
          <c:val>
            <c:numRef>
              <c:f>Sheet1!$D$11:$J$11</c:f>
              <c:numCache>
                <c:formatCode>0.00E+00</c:formatCode>
                <c:ptCount val="7"/>
                <c:pt idx="0">
                  <c:v>4.9936194739144798E-7</c:v>
                </c:pt>
                <c:pt idx="1">
                  <c:v>3.1071615257776899E-7</c:v>
                </c:pt>
                <c:pt idx="2">
                  <c:v>-3.0111203645845203E-7</c:v>
                </c:pt>
                <c:pt idx="3">
                  <c:v>3.4804876789065E-10</c:v>
                </c:pt>
                <c:pt idx="4">
                  <c:v>-1.9379743924219699E-9</c:v>
                </c:pt>
                <c:pt idx="5">
                  <c:v>-5.5608745844042397E-25</c:v>
                </c:pt>
                <c:pt idx="6">
                  <c:v>-7.7989845683461299E-10</c:v>
                </c:pt>
              </c:numCache>
            </c:numRef>
          </c:val>
          <c:extLst>
            <c:ext xmlns:c16="http://schemas.microsoft.com/office/drawing/2014/chart" uri="{C3380CC4-5D6E-409C-BE32-E72D297353CC}">
              <c16:uniqueId val="{00000002-B8EB-417B-8E15-613D494493C1}"/>
            </c:ext>
          </c:extLst>
        </c:ser>
        <c:dLbls>
          <c:dLblPos val="outEnd"/>
          <c:showLegendKey val="0"/>
          <c:showVal val="1"/>
          <c:showCatName val="0"/>
          <c:showSerName val="0"/>
          <c:showPercent val="0"/>
          <c:showBubbleSize val="0"/>
        </c:dLbls>
        <c:gapWidth val="219"/>
        <c:overlap val="-27"/>
        <c:axId val="1769523520"/>
        <c:axId val="1769525440"/>
      </c:barChart>
      <c:catAx>
        <c:axId val="176952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C00000"/>
                </a:solidFill>
                <a:latin typeface="+mn-lt"/>
                <a:ea typeface="+mn-ea"/>
                <a:cs typeface="+mn-cs"/>
              </a:defRPr>
            </a:pPr>
            <a:endParaRPr lang="zh-CN"/>
          </a:p>
        </c:txPr>
        <c:crossAx val="1769525440"/>
        <c:crosses val="autoZero"/>
        <c:auto val="1"/>
        <c:lblAlgn val="ctr"/>
        <c:lblOffset val="100"/>
        <c:noMultiLvlLbl val="0"/>
      </c:catAx>
      <c:valAx>
        <c:axId val="1769525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0070C0"/>
                    </a:solidFill>
                    <a:latin typeface="+mn-lt"/>
                    <a:ea typeface="+mn-ea"/>
                    <a:cs typeface="+mn-cs"/>
                  </a:defRPr>
                </a:pPr>
                <a:r>
                  <a:rPr lang="en-US" dirty="0" err="1">
                    <a:solidFill>
                      <a:srgbClr val="0070C0"/>
                    </a:solidFill>
                  </a:rPr>
                  <a:t>Δy</a:t>
                </a:r>
                <a:r>
                  <a:rPr lang="en-US" dirty="0">
                    <a:solidFill>
                      <a:srgbClr val="0070C0"/>
                    </a:solidFill>
                  </a:rPr>
                  <a:t> at IP1</a:t>
                </a:r>
                <a:endParaRPr lang="zh-CN" dirty="0">
                  <a:solidFill>
                    <a:srgbClr val="0070C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0070C0"/>
                  </a:solidFill>
                  <a:latin typeface="+mn-lt"/>
                  <a:ea typeface="+mn-ea"/>
                  <a:cs typeface="+mn-cs"/>
                </a:defRPr>
              </a:pPr>
              <a:endParaRPr lang="zh-CN"/>
            </a:p>
          </c:txPr>
        </c:title>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70C0"/>
                </a:solidFill>
                <a:latin typeface="+mn-lt"/>
                <a:ea typeface="+mn-ea"/>
                <a:cs typeface="+mn-cs"/>
              </a:defRPr>
            </a:pPr>
            <a:endParaRPr lang="zh-CN"/>
          </a:p>
        </c:txPr>
        <c:crossAx val="1769523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9CE85EBF-56D4-4C6D-A877-64D788D4F917}" type="datetimeFigureOut">
              <a:rPr lang="zh-CN" altLang="en-US" smtClean="0"/>
              <a:t>2025/11/7</a:t>
            </a:fld>
            <a:endParaRPr lang="zh-CN" altLang="en-US"/>
          </a:p>
        </p:txBody>
      </p:sp>
      <p:sp>
        <p:nvSpPr>
          <p:cNvPr id="4" name="页脚占位符 3"/>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F6043D90-AC6E-42E7-9FCD-B152133ABA7E}" type="slidenum">
              <a:rPr lang="zh-CN" altLang="en-US" smtClean="0"/>
              <a:t>‹#›</a:t>
            </a:fld>
            <a:endParaRPr lang="zh-CN" altLang="en-US"/>
          </a:p>
        </p:txBody>
      </p:sp>
    </p:spTree>
    <p:extLst>
      <p:ext uri="{BB962C8B-B14F-4D97-AF65-F5344CB8AC3E}">
        <p14:creationId xmlns:p14="http://schemas.microsoft.com/office/powerpoint/2010/main" val="2710837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599BDCB6-29AA-2347-96F9-BE98C06CC428}" type="datetimeFigureOut">
              <a:rPr lang="en-US" smtClean="0"/>
              <a:t>11/7/2025</a:t>
            </a:fld>
            <a:endParaRPr lang="en-U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56717EC1-A5BC-2E4D-BD73-CE0F8AFAF0AA}" type="slidenum">
              <a:rPr lang="en-US" smtClean="0"/>
              <a:t>‹#›</a:t>
            </a:fld>
            <a:endParaRPr lang="en-US"/>
          </a:p>
        </p:txBody>
      </p:sp>
    </p:spTree>
    <p:extLst>
      <p:ext uri="{BB962C8B-B14F-4D97-AF65-F5344CB8AC3E}">
        <p14:creationId xmlns:p14="http://schemas.microsoft.com/office/powerpoint/2010/main" val="155705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a:t>
            </a:fld>
            <a:endParaRPr lang="en-US"/>
          </a:p>
        </p:txBody>
      </p:sp>
    </p:spTree>
    <p:extLst>
      <p:ext uri="{BB962C8B-B14F-4D97-AF65-F5344CB8AC3E}">
        <p14:creationId xmlns:p14="http://schemas.microsoft.com/office/powerpoint/2010/main" val="606984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11</a:t>
            </a:fld>
            <a:endParaRPr lang="en-US"/>
          </a:p>
        </p:txBody>
      </p:sp>
    </p:spTree>
    <p:extLst>
      <p:ext uri="{BB962C8B-B14F-4D97-AF65-F5344CB8AC3E}">
        <p14:creationId xmlns:p14="http://schemas.microsoft.com/office/powerpoint/2010/main" val="404595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12</a:t>
            </a:fld>
            <a:endParaRPr lang="en-US"/>
          </a:p>
        </p:txBody>
      </p:sp>
    </p:spTree>
    <p:extLst>
      <p:ext uri="{BB962C8B-B14F-4D97-AF65-F5344CB8AC3E}">
        <p14:creationId xmlns:p14="http://schemas.microsoft.com/office/powerpoint/2010/main" val="2432788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14</a:t>
            </a:fld>
            <a:endParaRPr lang="en-US"/>
          </a:p>
        </p:txBody>
      </p:sp>
    </p:spTree>
    <p:extLst>
      <p:ext uri="{BB962C8B-B14F-4D97-AF65-F5344CB8AC3E}">
        <p14:creationId xmlns:p14="http://schemas.microsoft.com/office/powerpoint/2010/main" val="819089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15</a:t>
            </a:fld>
            <a:endParaRPr lang="en-US"/>
          </a:p>
        </p:txBody>
      </p:sp>
    </p:spTree>
    <p:extLst>
      <p:ext uri="{BB962C8B-B14F-4D97-AF65-F5344CB8AC3E}">
        <p14:creationId xmlns:p14="http://schemas.microsoft.com/office/powerpoint/2010/main" val="3508846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16</a:t>
            </a:fld>
            <a:endParaRPr lang="en-US"/>
          </a:p>
        </p:txBody>
      </p:sp>
    </p:spTree>
    <p:extLst>
      <p:ext uri="{BB962C8B-B14F-4D97-AF65-F5344CB8AC3E}">
        <p14:creationId xmlns:p14="http://schemas.microsoft.com/office/powerpoint/2010/main" val="385862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2</a:t>
            </a:fld>
            <a:endParaRPr lang="en-US"/>
          </a:p>
        </p:txBody>
      </p:sp>
    </p:spTree>
    <p:extLst>
      <p:ext uri="{BB962C8B-B14F-4D97-AF65-F5344CB8AC3E}">
        <p14:creationId xmlns:p14="http://schemas.microsoft.com/office/powerpoint/2010/main" val="345905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3</a:t>
            </a:fld>
            <a:endParaRPr lang="en-US"/>
          </a:p>
        </p:txBody>
      </p:sp>
    </p:spTree>
    <p:extLst>
      <p:ext uri="{BB962C8B-B14F-4D97-AF65-F5344CB8AC3E}">
        <p14:creationId xmlns:p14="http://schemas.microsoft.com/office/powerpoint/2010/main" val="866351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4</a:t>
            </a:fld>
            <a:endParaRPr lang="en-US"/>
          </a:p>
        </p:txBody>
      </p:sp>
    </p:spTree>
    <p:extLst>
      <p:ext uri="{BB962C8B-B14F-4D97-AF65-F5344CB8AC3E}">
        <p14:creationId xmlns:p14="http://schemas.microsoft.com/office/powerpoint/2010/main" val="54751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5</a:t>
            </a:fld>
            <a:endParaRPr lang="en-US"/>
          </a:p>
        </p:txBody>
      </p:sp>
    </p:spTree>
    <p:extLst>
      <p:ext uri="{BB962C8B-B14F-4D97-AF65-F5344CB8AC3E}">
        <p14:creationId xmlns:p14="http://schemas.microsoft.com/office/powerpoint/2010/main" val="2014593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6</a:t>
            </a:fld>
            <a:endParaRPr lang="en-US"/>
          </a:p>
        </p:txBody>
      </p:sp>
    </p:spTree>
    <p:extLst>
      <p:ext uri="{BB962C8B-B14F-4D97-AF65-F5344CB8AC3E}">
        <p14:creationId xmlns:p14="http://schemas.microsoft.com/office/powerpoint/2010/main" val="1447989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7</a:t>
            </a:fld>
            <a:endParaRPr lang="en-US"/>
          </a:p>
        </p:txBody>
      </p:sp>
    </p:spTree>
    <p:extLst>
      <p:ext uri="{BB962C8B-B14F-4D97-AF65-F5344CB8AC3E}">
        <p14:creationId xmlns:p14="http://schemas.microsoft.com/office/powerpoint/2010/main" val="4163262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8</a:t>
            </a:fld>
            <a:endParaRPr lang="en-US"/>
          </a:p>
        </p:txBody>
      </p:sp>
    </p:spTree>
    <p:extLst>
      <p:ext uri="{BB962C8B-B14F-4D97-AF65-F5344CB8AC3E}">
        <p14:creationId xmlns:p14="http://schemas.microsoft.com/office/powerpoint/2010/main" val="1330499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56717EC1-A5BC-2E4D-BD73-CE0F8AFAF0AA}" type="slidenum">
              <a:rPr lang="en-US" smtClean="0"/>
              <a:t>10</a:t>
            </a:fld>
            <a:endParaRPr lang="en-US"/>
          </a:p>
        </p:txBody>
      </p:sp>
    </p:spTree>
    <p:extLst>
      <p:ext uri="{BB962C8B-B14F-4D97-AF65-F5344CB8AC3E}">
        <p14:creationId xmlns:p14="http://schemas.microsoft.com/office/powerpoint/2010/main" val="2735813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0" y="1967696"/>
            <a:ext cx="12192000" cy="1461836"/>
          </a:xfrm>
          <a:prstGeom prst="rect">
            <a:avLst/>
          </a:prstGeom>
        </p:spPr>
        <p:txBody>
          <a:bodyPr anchor="ctr">
            <a:normAutofit/>
          </a:bodyPr>
          <a:lstStyle>
            <a:lvl1pPr algn="ctr">
              <a:defRPr sz="6000" b="1">
                <a:solidFill>
                  <a:srgbClr val="A40000"/>
                </a:solidFill>
                <a:latin typeface="+mn-lt"/>
              </a:defRPr>
            </a:lvl1pPr>
          </a:lstStyle>
          <a:p>
            <a:r>
              <a:rPr lang="en-US" altLang="zh-CN" dirty="0"/>
              <a:t>Presentation Title</a:t>
            </a:r>
            <a:endParaRPr lang="en-US" dirty="0"/>
          </a:p>
        </p:txBody>
      </p:sp>
      <p:sp>
        <p:nvSpPr>
          <p:cNvPr id="30" name="Subtitle 2"/>
          <p:cNvSpPr>
            <a:spLocks noGrp="1"/>
          </p:cNvSpPr>
          <p:nvPr>
            <p:ph type="subTitle" idx="1" hasCustomPrompt="1"/>
          </p:nvPr>
        </p:nvSpPr>
        <p:spPr>
          <a:xfrm>
            <a:off x="1300481" y="4013936"/>
            <a:ext cx="4561433" cy="34081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A40000"/>
                </a:solidFill>
                <a:latin typeface="+mn-lt"/>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Reporter</a:t>
            </a:r>
            <a:endParaRPr lang="en-US" dirty="0"/>
          </a:p>
        </p:txBody>
      </p:sp>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r="70653"/>
          <a:stretch/>
        </p:blipFill>
        <p:spPr>
          <a:xfrm>
            <a:off x="165851" y="233274"/>
            <a:ext cx="1531276" cy="741191"/>
          </a:xfrm>
          <a:prstGeom prst="rect">
            <a:avLst/>
          </a:prstGeom>
        </p:spPr>
      </p:pic>
      <p:grpSp>
        <p:nvGrpSpPr>
          <p:cNvPr id="33" name="组合 32"/>
          <p:cNvGrpSpPr/>
          <p:nvPr/>
        </p:nvGrpSpPr>
        <p:grpSpPr>
          <a:xfrm>
            <a:off x="0" y="1102039"/>
            <a:ext cx="12192000" cy="110846"/>
            <a:chOff x="0" y="846225"/>
            <a:chExt cx="9144000" cy="110846"/>
          </a:xfrm>
        </p:grpSpPr>
        <p:grpSp>
          <p:nvGrpSpPr>
            <p:cNvPr id="34" name="组合 33"/>
            <p:cNvGrpSpPr/>
            <p:nvPr/>
          </p:nvGrpSpPr>
          <p:grpSpPr>
            <a:xfrm>
              <a:off x="0" y="846226"/>
              <a:ext cx="9144000" cy="110845"/>
              <a:chOff x="0" y="846226"/>
              <a:chExt cx="9144000" cy="110845"/>
            </a:xfrm>
          </p:grpSpPr>
          <p:sp>
            <p:nvSpPr>
              <p:cNvPr id="38" name="矩形 37"/>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矩形 36"/>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35" name="直接连接符 34"/>
            <p:cNvCxnSpPr/>
            <p:nvPr/>
          </p:nvCxnSpPr>
          <p:spPr>
            <a:xfrm flipV="1">
              <a:off x="975360" y="846225"/>
              <a:ext cx="0" cy="1104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7285939" y="6472191"/>
            <a:ext cx="4906063" cy="400110"/>
            <a:chOff x="3891916" y="6461760"/>
            <a:chExt cx="5252086" cy="515112"/>
          </a:xfrm>
        </p:grpSpPr>
        <p:sp>
          <p:nvSpPr>
            <p:cNvPr id="41" name="文本框 40"/>
            <p:cNvSpPr txBox="1"/>
            <p:nvPr/>
          </p:nvSpPr>
          <p:spPr>
            <a:xfrm>
              <a:off x="3891916" y="6461760"/>
              <a:ext cx="5252086" cy="515112"/>
            </a:xfrm>
            <a:prstGeom prst="rect">
              <a:avLst/>
            </a:prstGeom>
            <a:solidFill>
              <a:srgbClr val="000099"/>
            </a:solidFill>
            <a:ln>
              <a:noFill/>
            </a:ln>
          </p:spPr>
          <p:txBody>
            <a:bodyPr wrap="square" rtlCol="0">
              <a:spAutoFit/>
            </a:bodyPr>
            <a:lstStyle/>
            <a:p>
              <a:pPr algn="r"/>
              <a:endParaRPr lang="zh-CN" altLang="en-US" sz="20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2" name="直角三角形 41"/>
            <p:cNvSpPr/>
            <p:nvPr/>
          </p:nvSpPr>
          <p:spPr>
            <a:xfrm flipV="1">
              <a:off x="3892140" y="6461761"/>
              <a:ext cx="655405" cy="339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3" name="菱形 42"/>
          <p:cNvSpPr/>
          <p:nvPr/>
        </p:nvSpPr>
        <p:spPr>
          <a:xfrm>
            <a:off x="6003008" y="6379860"/>
            <a:ext cx="826581" cy="400110"/>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3" name="直接连接符 2"/>
          <p:cNvCxnSpPr/>
          <p:nvPr/>
        </p:nvCxnSpPr>
        <p:spPr>
          <a:xfrm>
            <a:off x="1" y="6721454"/>
            <a:ext cx="7373721"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23" name="文本占位符 5"/>
          <p:cNvSpPr>
            <a:spLocks noGrp="1"/>
          </p:cNvSpPr>
          <p:nvPr>
            <p:ph type="body" sz="quarter" idx="11" hasCustomPrompt="1"/>
          </p:nvPr>
        </p:nvSpPr>
        <p:spPr>
          <a:xfrm>
            <a:off x="1300481" y="4417132"/>
            <a:ext cx="4555735" cy="373753"/>
          </a:xfrm>
        </p:spPr>
        <p:txBody>
          <a:bodyPr anchor="ctr"/>
          <a:lstStyle>
            <a:lvl1pPr marL="0" indent="0">
              <a:buNone/>
              <a:defRPr sz="2400" b="0">
                <a:solidFill>
                  <a:srgbClr val="A40000"/>
                </a:solidFill>
              </a:defRPr>
            </a:lvl1pPr>
          </a:lstStyle>
          <a:p>
            <a:pPr lvl="0"/>
            <a:r>
              <a:rPr lang="en-US" altLang="zh-CN" dirty="0"/>
              <a:t>system</a:t>
            </a:r>
            <a:endParaRPr lang="zh-CN" altLang="en-US" dirty="0"/>
          </a:p>
        </p:txBody>
      </p:sp>
      <p:sp>
        <p:nvSpPr>
          <p:cNvPr id="24" name="文本占位符 5"/>
          <p:cNvSpPr>
            <a:spLocks noGrp="1"/>
          </p:cNvSpPr>
          <p:nvPr>
            <p:ph type="body" sz="quarter" idx="12" hasCustomPrompt="1"/>
          </p:nvPr>
        </p:nvSpPr>
        <p:spPr>
          <a:xfrm>
            <a:off x="1300481" y="4853266"/>
            <a:ext cx="4555735" cy="373753"/>
          </a:xfrm>
        </p:spPr>
        <p:txBody>
          <a:bodyPr anchor="ctr">
            <a:normAutofit/>
          </a:bodyPr>
          <a:lstStyle>
            <a:lvl1pPr marL="0" indent="0">
              <a:buNone/>
              <a:defRPr sz="2400" b="0">
                <a:solidFill>
                  <a:srgbClr val="A40000"/>
                </a:solidFill>
              </a:defRPr>
            </a:lvl1pPr>
          </a:lstStyle>
          <a:p>
            <a:pPr lvl="0"/>
            <a:r>
              <a:rPr lang="en-US" altLang="zh-CN" dirty="0"/>
              <a:t>date</a:t>
            </a:r>
            <a:endParaRPr lang="zh-CN" altLang="en-US" dirty="0"/>
          </a:p>
        </p:txBody>
      </p:sp>
    </p:spTree>
    <p:extLst>
      <p:ext uri="{BB962C8B-B14F-4D97-AF65-F5344CB8AC3E}">
        <p14:creationId xmlns:p14="http://schemas.microsoft.com/office/powerpoint/2010/main" val="180454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文本占位符 3"/>
          <p:cNvSpPr>
            <a:spLocks noGrp="1"/>
          </p:cNvSpPr>
          <p:nvPr>
            <p:ph type="body" sz="quarter" idx="15" hasCustomPrompt="1"/>
          </p:nvPr>
        </p:nvSpPr>
        <p:spPr>
          <a:xfrm>
            <a:off x="1583499" y="116632"/>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p:txBody>
      </p:sp>
    </p:spTree>
    <p:extLst>
      <p:ext uri="{BB962C8B-B14F-4D97-AF65-F5344CB8AC3E}">
        <p14:creationId xmlns:p14="http://schemas.microsoft.com/office/powerpoint/2010/main" val="343835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1109" y="1232362"/>
            <a:ext cx="2819400" cy="5120640"/>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048021" y="1232362"/>
            <a:ext cx="7315200" cy="5120640"/>
          </a:xfrm>
        </p:spPr>
        <p:txBody>
          <a:bodyPr vert="eaVert"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文本占位符 3"/>
          <p:cNvSpPr>
            <a:spLocks noGrp="1"/>
          </p:cNvSpPr>
          <p:nvPr>
            <p:ph type="body" sz="quarter" idx="15" hasCustomPrompt="1"/>
          </p:nvPr>
        </p:nvSpPr>
        <p:spPr>
          <a:xfrm>
            <a:off x="1583499" y="116632"/>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p:txBody>
      </p:sp>
    </p:spTree>
    <p:extLst>
      <p:ext uri="{BB962C8B-B14F-4D97-AF65-F5344CB8AC3E}">
        <p14:creationId xmlns:p14="http://schemas.microsoft.com/office/powerpoint/2010/main" val="248190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0288" y="1310641"/>
            <a:ext cx="10718987" cy="4804867"/>
          </a:xfrm>
        </p:spPr>
        <p:txBody>
          <a:bodyPr vert="horz" lIns="91440" tIns="45720" rIns="91440" bIns="45720" rtlCol="0" anchor="t">
            <a:normAutofit/>
          </a:bodyPr>
          <a:lstStyle>
            <a:lvl1pPr>
              <a:lnSpc>
                <a:spcPct val="100000"/>
              </a:lnSpc>
              <a:spcBef>
                <a:spcPts val="1200"/>
              </a:spcBef>
              <a:spcAft>
                <a:spcPts val="0"/>
              </a:spcAft>
              <a:defRPr lang="zh-CN" altLang="en-US" sz="3200" smtClean="0">
                <a:solidFill>
                  <a:srgbClr val="000099"/>
                </a:solidFill>
              </a:defRPr>
            </a:lvl1pPr>
            <a:lvl2pPr>
              <a:lnSpc>
                <a:spcPct val="100000"/>
              </a:lnSpc>
              <a:spcBef>
                <a:spcPts val="1200"/>
              </a:spcBef>
              <a:spcAft>
                <a:spcPts val="0"/>
              </a:spcAft>
              <a:defRPr lang="zh-CN" altLang="en-US" sz="2400" smtClean="0">
                <a:solidFill>
                  <a:schemeClr val="tx1"/>
                </a:solidFill>
              </a:defRPr>
            </a:lvl2pPr>
            <a:lvl3pPr>
              <a:lnSpc>
                <a:spcPct val="100000"/>
              </a:lnSpc>
              <a:spcBef>
                <a:spcPts val="1200"/>
              </a:spcBef>
              <a:spcAft>
                <a:spcPts val="0"/>
              </a:spcAft>
              <a:defRPr lang="zh-CN" altLang="en-US" sz="2000" smtClean="0">
                <a:solidFill>
                  <a:schemeClr val="tx1"/>
                </a:solidFill>
              </a:defRPr>
            </a:lvl3pPr>
            <a:lvl4pPr>
              <a:lnSpc>
                <a:spcPct val="100000"/>
              </a:lnSpc>
              <a:spcBef>
                <a:spcPts val="1200"/>
              </a:spcBef>
              <a:spcAft>
                <a:spcPts val="0"/>
              </a:spcAft>
              <a:defRPr lang="zh-CN" altLang="en-US" sz="1800" smtClean="0">
                <a:solidFill>
                  <a:schemeClr val="tx1"/>
                </a:solidFill>
              </a:defRPr>
            </a:lvl4pPr>
            <a:lvl5pPr>
              <a:lnSpc>
                <a:spcPct val="100000"/>
              </a:lnSpc>
              <a:spcBef>
                <a:spcPts val="1200"/>
              </a:spcBef>
              <a:spcAft>
                <a:spcPts val="0"/>
              </a:spcAft>
              <a:defRPr lang="en-US" sz="1800" dirty="0">
                <a:solidFill>
                  <a:schemeClr val="tx1"/>
                </a:solidFill>
              </a:defRPr>
            </a:lvl5pPr>
          </a:lstStyle>
          <a:p>
            <a:pPr lvl="0">
              <a:buClrTx/>
              <a:buFont typeface="Wingdings" panose="05000000000000000000" pitchFamily="2" charset="2"/>
              <a:buChar char="l"/>
            </a:pPr>
            <a:r>
              <a:rPr lang="en-US" altLang="zh-CN" dirty="0"/>
              <a:t>Click here to add text</a:t>
            </a:r>
            <a:endParaRPr lang="zh-CN" altLang="en-US" dirty="0"/>
          </a:p>
          <a:p>
            <a:pPr lvl="1">
              <a:buClrTx/>
              <a:buFont typeface="Wingdings" panose="05000000000000000000" pitchFamily="2" charset="2"/>
              <a:buChar char="n"/>
            </a:pPr>
            <a:r>
              <a:rPr lang="en-US" altLang="zh-CN" dirty="0"/>
              <a:t>Click here to add text</a:t>
            </a:r>
            <a:endParaRPr lang="zh-CN" altLang="en-US" dirty="0"/>
          </a:p>
          <a:p>
            <a:pPr lvl="2">
              <a:buClrTx/>
              <a:buFont typeface="Wingdings" panose="05000000000000000000" pitchFamily="2" charset="2"/>
              <a:buChar char="u"/>
            </a:pPr>
            <a:r>
              <a:rPr lang="en-US" altLang="zh-CN" dirty="0"/>
              <a:t>Click here to add text</a:t>
            </a:r>
            <a:endParaRPr lang="zh-CN" altLang="en-US" dirty="0"/>
          </a:p>
          <a:p>
            <a:pPr lvl="3">
              <a:buClrTx/>
              <a:buFont typeface="Wingdings" panose="05000000000000000000" pitchFamily="2" charset="2"/>
              <a:buChar char="Ø"/>
            </a:pPr>
            <a:r>
              <a:rPr lang="en-US" altLang="zh-CN" dirty="0"/>
              <a:t>Click here to add text</a:t>
            </a:r>
            <a:endParaRPr lang="zh-CN" altLang="en-US" dirty="0"/>
          </a:p>
          <a:p>
            <a:pPr lvl="4">
              <a:buClrTx/>
              <a:buFont typeface="Wingdings" panose="05000000000000000000" pitchFamily="2" charset="2"/>
              <a:buChar char="ü"/>
            </a:pPr>
            <a:r>
              <a:rPr lang="en-US" altLang="zh-CN" dirty="0"/>
              <a:t>Click here to add text</a:t>
            </a:r>
            <a:endParaRPr lang="en-US" dirty="0"/>
          </a:p>
        </p:txBody>
      </p:sp>
      <p:sp>
        <p:nvSpPr>
          <p:cNvPr id="10"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Tree>
    <p:extLst>
      <p:ext uri="{BB962C8B-B14F-4D97-AF65-F5344CB8AC3E}">
        <p14:creationId xmlns:p14="http://schemas.microsoft.com/office/powerpoint/2010/main" val="353132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目录">
    <p:spTree>
      <p:nvGrpSpPr>
        <p:cNvPr id="1" name=""/>
        <p:cNvGrpSpPr/>
        <p:nvPr/>
      </p:nvGrpSpPr>
      <p:grpSpPr>
        <a:xfrm>
          <a:off x="0" y="0"/>
          <a:ext cx="0" cy="0"/>
          <a:chOff x="0" y="0"/>
          <a:chExt cx="0" cy="0"/>
        </a:xfrm>
      </p:grpSpPr>
      <p:sp>
        <p:nvSpPr>
          <p:cNvPr id="10"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1" name="文本占位符 10"/>
          <p:cNvSpPr>
            <a:spLocks noGrp="1"/>
          </p:cNvSpPr>
          <p:nvPr>
            <p:ph type="body" sz="quarter" idx="10" hasCustomPrompt="1"/>
          </p:nvPr>
        </p:nvSpPr>
        <p:spPr>
          <a:xfrm>
            <a:off x="2439365" y="2046723"/>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5" name="文本占位符 14"/>
          <p:cNvSpPr>
            <a:spLocks noGrp="1"/>
          </p:cNvSpPr>
          <p:nvPr>
            <p:ph type="body" sz="quarter" idx="11" hasCustomPrompt="1"/>
          </p:nvPr>
        </p:nvSpPr>
        <p:spPr>
          <a:xfrm>
            <a:off x="3270057" y="2046722"/>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6" name="文本占位符 10"/>
          <p:cNvSpPr>
            <a:spLocks noGrp="1"/>
          </p:cNvSpPr>
          <p:nvPr>
            <p:ph type="body" sz="quarter" idx="12" hasCustomPrompt="1"/>
          </p:nvPr>
        </p:nvSpPr>
        <p:spPr>
          <a:xfrm>
            <a:off x="2439365" y="2864141"/>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8" name="文本占位符 14"/>
          <p:cNvSpPr>
            <a:spLocks noGrp="1"/>
          </p:cNvSpPr>
          <p:nvPr>
            <p:ph type="body" sz="quarter" idx="13" hasCustomPrompt="1"/>
          </p:nvPr>
        </p:nvSpPr>
        <p:spPr>
          <a:xfrm>
            <a:off x="3270057" y="2864140"/>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9" name="文本占位符 10"/>
          <p:cNvSpPr>
            <a:spLocks noGrp="1"/>
          </p:cNvSpPr>
          <p:nvPr>
            <p:ph type="body" sz="quarter" idx="14" hasCustomPrompt="1"/>
          </p:nvPr>
        </p:nvSpPr>
        <p:spPr>
          <a:xfrm>
            <a:off x="2439365" y="3681558"/>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1" name="文本占位符 14"/>
          <p:cNvSpPr>
            <a:spLocks noGrp="1"/>
          </p:cNvSpPr>
          <p:nvPr>
            <p:ph type="body" sz="quarter" idx="15" hasCustomPrompt="1"/>
          </p:nvPr>
        </p:nvSpPr>
        <p:spPr>
          <a:xfrm>
            <a:off x="3270057" y="3681556"/>
            <a:ext cx="6318251" cy="561976"/>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22" name="文本占位符 10"/>
          <p:cNvSpPr>
            <a:spLocks noGrp="1"/>
          </p:cNvSpPr>
          <p:nvPr>
            <p:ph type="body" sz="quarter" idx="16" hasCustomPrompt="1"/>
          </p:nvPr>
        </p:nvSpPr>
        <p:spPr>
          <a:xfrm>
            <a:off x="2439365" y="4498974"/>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4" name="文本占位符 14"/>
          <p:cNvSpPr>
            <a:spLocks noGrp="1"/>
          </p:cNvSpPr>
          <p:nvPr>
            <p:ph type="body" sz="quarter" idx="17" hasCustomPrompt="1"/>
          </p:nvPr>
        </p:nvSpPr>
        <p:spPr>
          <a:xfrm>
            <a:off x="3270057" y="4498973"/>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Tree>
    <p:extLst>
      <p:ext uri="{BB962C8B-B14F-4D97-AF65-F5344CB8AC3E}">
        <p14:creationId xmlns:p14="http://schemas.microsoft.com/office/powerpoint/2010/main" val="235872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节标题">
    <p:spTree>
      <p:nvGrpSpPr>
        <p:cNvPr id="1" name=""/>
        <p:cNvGrpSpPr/>
        <p:nvPr/>
      </p:nvGrpSpPr>
      <p:grpSpPr>
        <a:xfrm>
          <a:off x="0" y="0"/>
          <a:ext cx="0" cy="0"/>
          <a:chOff x="0" y="0"/>
          <a:chExt cx="0" cy="0"/>
        </a:xfrm>
      </p:grpSpPr>
      <p:sp>
        <p:nvSpPr>
          <p:cNvPr id="7" name="矩形 6"/>
          <p:cNvSpPr/>
          <p:nvPr/>
        </p:nvSpPr>
        <p:spPr>
          <a:xfrm>
            <a:off x="1" y="6586927"/>
            <a:ext cx="10914276" cy="2683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sp>
        <p:nvSpPr>
          <p:cNvPr id="8" name="矩形 7"/>
          <p:cNvSpPr/>
          <p:nvPr/>
        </p:nvSpPr>
        <p:spPr>
          <a:xfrm>
            <a:off x="10914278" y="6588019"/>
            <a:ext cx="1277721" cy="2672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Calibri" panose="020F0502020204030204" pitchFamily="34" charset="0"/>
              <a:cs typeface="Calibri" panose="020F0502020204030204" pitchFamily="34" charset="0"/>
            </a:endParaRPr>
          </a:p>
        </p:txBody>
      </p:sp>
      <p:sp>
        <p:nvSpPr>
          <p:cNvPr id="9" name="Slide Number Placeholder 5"/>
          <p:cNvSpPr txBox="1">
            <a:spLocks/>
          </p:cNvSpPr>
          <p:nvPr/>
        </p:nvSpPr>
        <p:spPr>
          <a:xfrm>
            <a:off x="10311534" y="6588019"/>
            <a:ext cx="1796516" cy="267236"/>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latin typeface="Calibri" panose="020F0502020204030204" pitchFamily="34" charset="0"/>
                <a:cs typeface="Calibri" panose="020F0502020204030204" pitchFamily="34" charset="0"/>
              </a:rPr>
              <a:pPr/>
              <a:t>‹#›</a:t>
            </a:fld>
            <a:endParaRPr lang="zh-CN" altLang="en-US" sz="1600" b="1" dirty="0">
              <a:latin typeface="Calibri" panose="020F0502020204030204" pitchFamily="34" charset="0"/>
              <a:cs typeface="Calibri" panose="020F0502020204030204" pitchFamily="34" charset="0"/>
            </a:endParaRPr>
          </a:p>
        </p:txBody>
      </p:sp>
      <p:sp>
        <p:nvSpPr>
          <p:cNvPr id="11" name="直角三角形 10"/>
          <p:cNvSpPr/>
          <p:nvPr/>
        </p:nvSpPr>
        <p:spPr>
          <a:xfrm flipV="1">
            <a:off x="10909477" y="6588019"/>
            <a:ext cx="526943" cy="267236"/>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cxnSp>
        <p:nvCxnSpPr>
          <p:cNvPr id="12" name="直接连接符 11"/>
          <p:cNvCxnSpPr/>
          <p:nvPr/>
        </p:nvCxnSpPr>
        <p:spPr>
          <a:xfrm>
            <a:off x="11445105" y="6588019"/>
            <a:ext cx="0" cy="267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内容占位符 13"/>
          <p:cNvSpPr>
            <a:spLocks noGrp="1"/>
          </p:cNvSpPr>
          <p:nvPr>
            <p:ph sz="quarter" idx="10" hasCustomPrompt="1"/>
          </p:nvPr>
        </p:nvSpPr>
        <p:spPr>
          <a:xfrm>
            <a:off x="0" y="1329893"/>
            <a:ext cx="8783781" cy="1912071"/>
          </a:xfrm>
          <a:solidFill>
            <a:srgbClr val="000099"/>
          </a:solidFill>
        </p:spPr>
        <p:txBody>
          <a:bodyPr anchor="ctr">
            <a:normAutofit/>
          </a:bodyPr>
          <a:lstStyle>
            <a:lvl1pPr marL="0" indent="0">
              <a:buNone/>
              <a:defRPr sz="4400" b="1" baseline="0">
                <a:solidFill>
                  <a:schemeClr val="bg1"/>
                </a:solidFill>
              </a:defRPr>
            </a:lvl1pPr>
          </a:lstStyle>
          <a:p>
            <a:pPr lvl="0"/>
            <a:r>
              <a:rPr lang="en-US" altLang="zh-CN" dirty="0"/>
              <a:t>Click here to add title</a:t>
            </a:r>
            <a:endParaRPr lang="zh-CN" altLang="en-US" dirty="0"/>
          </a:p>
        </p:txBody>
      </p:sp>
      <p:sp>
        <p:nvSpPr>
          <p:cNvPr id="16" name="文本占位符 15"/>
          <p:cNvSpPr>
            <a:spLocks noGrp="1"/>
          </p:cNvSpPr>
          <p:nvPr>
            <p:ph type="body" sz="quarter" idx="11"/>
          </p:nvPr>
        </p:nvSpPr>
        <p:spPr>
          <a:xfrm>
            <a:off x="1676402" y="3460607"/>
            <a:ext cx="9628909" cy="271159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4082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9594" y="1240525"/>
            <a:ext cx="4985143" cy="5120640"/>
          </a:xfrm>
        </p:spPr>
        <p:txBody>
          <a:bodyPr anchor="t"/>
          <a:lstStyle>
            <a:lvl1pPr marL="182880" indent="-182880">
              <a:buClrTx/>
              <a:buFont typeface="Wingdings" panose="05000000000000000000" pitchFamily="2" charset="2"/>
              <a:buChar char="l"/>
              <a:defRPr sz="3200">
                <a:solidFill>
                  <a:schemeClr val="tx1"/>
                </a:solidFill>
              </a:defRPr>
            </a:lvl1pPr>
            <a:lvl2pPr marL="685800" indent="-182880">
              <a:buClrTx/>
              <a:buFont typeface="Wingdings" panose="05000000000000000000" pitchFamily="2" charset="2"/>
              <a:buChar char="n"/>
              <a:defRPr sz="2400">
                <a:solidFill>
                  <a:schemeClr val="tx1"/>
                </a:solidFill>
              </a:defRPr>
            </a:lvl2pPr>
            <a:lvl3pPr marL="1143000" indent="-182880">
              <a:buClrTx/>
              <a:buFont typeface="Wingdings" panose="05000000000000000000" pitchFamily="2" charset="2"/>
              <a:buChar char="u"/>
              <a:defRPr sz="2000">
                <a:solidFill>
                  <a:schemeClr val="tx1"/>
                </a:solidFill>
              </a:defRPr>
            </a:lvl3pPr>
            <a:lvl4pPr marL="1600200" indent="-182880">
              <a:buClrTx/>
              <a:buFont typeface="Wingdings" panose="05000000000000000000" pitchFamily="2" charset="2"/>
              <a:buChar char="Ø"/>
              <a:defRPr sz="1800">
                <a:solidFill>
                  <a:schemeClr val="tx1"/>
                </a:solidFill>
              </a:defRPr>
            </a:lvl4pPr>
            <a:lvl5pPr marL="2057400" indent="-182880">
              <a:buClrTx/>
              <a:buFont typeface="Wingdings" panose="05000000000000000000" pitchFamily="2" charset="2"/>
              <a:buChar char="ü"/>
              <a:defRPr sz="18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507879" y="1240525"/>
            <a:ext cx="5025040" cy="5120640"/>
          </a:xfrm>
        </p:spPr>
        <p:txBody>
          <a:bodyPr vert="horz" lIns="91440" tIns="45720" rIns="91440" bIns="45720" rtlCol="0" anchor="t">
            <a:normAutofit/>
          </a:bodyPr>
          <a:lstStyle>
            <a:lvl1pPr>
              <a:defRPr lang="zh-CN" altLang="en-US" sz="3200" smtClean="0"/>
            </a:lvl1pPr>
            <a:lvl2pPr>
              <a:defRPr lang="zh-CN" altLang="en-US" smtClean="0"/>
            </a:lvl2pPr>
            <a:lvl3pPr>
              <a:defRPr lang="zh-CN" altLang="en-US" sz="2000" smtClean="0"/>
            </a:lvl3pPr>
            <a:lvl4pPr>
              <a:defRPr lang="zh-CN" altLang="en-US" smtClean="0"/>
            </a:lvl4pPr>
            <a:lvl5pPr>
              <a:defRPr lang="en-US" dirty="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Tree>
    <p:extLst>
      <p:ext uri="{BB962C8B-B14F-4D97-AF65-F5344CB8AC3E}">
        <p14:creationId xmlns:p14="http://schemas.microsoft.com/office/powerpoint/2010/main" val="378870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9797" y="1235858"/>
            <a:ext cx="3474720" cy="807720"/>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49797"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400348" y="1235860"/>
            <a:ext cx="347472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400348"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4" name="Text Placeholder 4"/>
          <p:cNvSpPr>
            <a:spLocks noGrp="1"/>
          </p:cNvSpPr>
          <p:nvPr>
            <p:ph type="body" sz="quarter" idx="10"/>
          </p:nvPr>
        </p:nvSpPr>
        <p:spPr>
          <a:xfrm>
            <a:off x="8350899" y="1235860"/>
            <a:ext cx="347472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5" name="Content Placeholder 5"/>
          <p:cNvSpPr>
            <a:spLocks noGrp="1"/>
          </p:cNvSpPr>
          <p:nvPr>
            <p:ph sz="quarter" idx="11"/>
          </p:nvPr>
        </p:nvSpPr>
        <p:spPr>
          <a:xfrm>
            <a:off x="8350899"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val="270045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Title 5"/>
          <p:cNvSpPr>
            <a:spLocks noGrp="1"/>
          </p:cNvSpPr>
          <p:nvPr>
            <p:ph type="title"/>
          </p:nvPr>
        </p:nvSpPr>
        <p:spPr>
          <a:xfrm>
            <a:off x="252919" y="1123839"/>
            <a:ext cx="2947483" cy="4601183"/>
          </a:xfrm>
          <a:prstGeom prst="rect">
            <a:avLst/>
          </a:prstGeom>
        </p:spPr>
        <p:txBody>
          <a:bodyPr/>
          <a:lstStyle/>
          <a:p>
            <a:r>
              <a:rPr lang="zh-CN" altLang="en-US"/>
              <a:t>单击此处编辑母版标题样式</a:t>
            </a:r>
            <a:endParaRPr lang="en-US" dirty="0"/>
          </a:p>
        </p:txBody>
      </p:sp>
      <p:sp>
        <p:nvSpPr>
          <p:cNvPr id="3" name="文本占位符 2"/>
          <p:cNvSpPr>
            <a:spLocks noGrp="1"/>
          </p:cNvSpPr>
          <p:nvPr>
            <p:ph type="body" sz="quarter" idx="10" hasCustomPrompt="1"/>
          </p:nvPr>
        </p:nvSpPr>
        <p:spPr>
          <a:xfrm>
            <a:off x="1775521" y="116633"/>
            <a:ext cx="8928100" cy="587375"/>
          </a:xfrm>
        </p:spPr>
        <p:txBody>
          <a:bodyPr/>
          <a:lstStyle>
            <a:lvl1pPr marL="0" marR="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1pPr>
          </a:lstStyle>
          <a:p>
            <a:pPr marL="0" marR="0" lvl="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a:p>
            <a:pPr lvl="0"/>
            <a:endParaRPr lang="zh-CN" altLang="en-US" dirty="0"/>
          </a:p>
        </p:txBody>
      </p:sp>
    </p:spTree>
    <p:extLst>
      <p:ext uri="{BB962C8B-B14F-4D97-AF65-F5344CB8AC3E}">
        <p14:creationId xmlns:p14="http://schemas.microsoft.com/office/powerpoint/2010/main" val="3684737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1456" y="1273629"/>
            <a:ext cx="7670944" cy="51019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 name="内容占位符 5"/>
          <p:cNvSpPr>
            <a:spLocks noGrp="1"/>
          </p:cNvSpPr>
          <p:nvPr>
            <p:ph sz="quarter" idx="13" hasCustomPrompt="1"/>
          </p:nvPr>
        </p:nvSpPr>
        <p:spPr>
          <a:xfrm>
            <a:off x="718458" y="1273629"/>
            <a:ext cx="2834217"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2" name="内容占位符 5"/>
          <p:cNvSpPr>
            <a:spLocks noGrp="1"/>
          </p:cNvSpPr>
          <p:nvPr>
            <p:ph sz="quarter" idx="14" hasCustomPrompt="1"/>
          </p:nvPr>
        </p:nvSpPr>
        <p:spPr>
          <a:xfrm>
            <a:off x="718458" y="3840473"/>
            <a:ext cx="2834217"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679510" y="116632"/>
            <a:ext cx="8642349" cy="431800"/>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p:txBody>
      </p:sp>
    </p:spTree>
    <p:extLst>
      <p:ext uri="{BB962C8B-B14F-4D97-AF65-F5344CB8AC3E}">
        <p14:creationId xmlns:p14="http://schemas.microsoft.com/office/powerpoint/2010/main" val="62800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3603301" y="1191984"/>
            <a:ext cx="8115231" cy="5101937"/>
          </a:xfrm>
          <a:solidFill>
            <a:schemeClr val="bg1">
              <a:lumMod val="75000"/>
            </a:schemeClr>
          </a:solidFill>
        </p:spPr>
        <p:txBody>
          <a:bodyPr anchor="t"/>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here to add picture</a:t>
            </a:r>
            <a:endParaRPr lang="en-US" dirty="0"/>
          </a:p>
        </p:txBody>
      </p:sp>
      <p:sp>
        <p:nvSpPr>
          <p:cNvPr id="6" name="内容占位符 5"/>
          <p:cNvSpPr>
            <a:spLocks noGrp="1"/>
          </p:cNvSpPr>
          <p:nvPr>
            <p:ph sz="quarter" idx="13" hasCustomPrompt="1"/>
          </p:nvPr>
        </p:nvSpPr>
        <p:spPr>
          <a:xfrm>
            <a:off x="413657" y="1191984"/>
            <a:ext cx="2834217"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1" name="内容占位符 5"/>
          <p:cNvSpPr>
            <a:spLocks noGrp="1"/>
          </p:cNvSpPr>
          <p:nvPr>
            <p:ph sz="quarter" idx="14" hasCustomPrompt="1"/>
          </p:nvPr>
        </p:nvSpPr>
        <p:spPr>
          <a:xfrm>
            <a:off x="413657" y="3758828"/>
            <a:ext cx="2834217"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583499" y="44624"/>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p:txBody>
      </p:sp>
    </p:spTree>
    <p:extLst>
      <p:ext uri="{BB962C8B-B14F-4D97-AF65-F5344CB8AC3E}">
        <p14:creationId xmlns:p14="http://schemas.microsoft.com/office/powerpoint/2010/main" val="180401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455" y="1880755"/>
            <a:ext cx="11152909" cy="4491617"/>
          </a:xfrm>
          <a:prstGeom prst="rect">
            <a:avLst/>
          </a:prstGeom>
        </p:spPr>
        <p:txBody>
          <a:bodyPr vert="horz" lIns="91440" tIns="45720" rIns="91440" bIns="45720" rtlCol="0" anchor="t">
            <a:normAutofit/>
          </a:bodyPr>
          <a:lstStyle/>
          <a:p>
            <a:pPr lvl="0"/>
            <a:r>
              <a:rPr lang="en-US" altLang="zh-CN" dirty="0"/>
              <a:t>Click here to add text</a:t>
            </a:r>
            <a:endParaRPr lang="zh-CN" altLang="en-US" dirty="0"/>
          </a:p>
          <a:p>
            <a:pPr lvl="1"/>
            <a:r>
              <a:rPr lang="en-US" altLang="zh-CN" dirty="0"/>
              <a:t>Click here to add text</a:t>
            </a:r>
            <a:endParaRPr lang="zh-CN" altLang="en-US" dirty="0"/>
          </a:p>
          <a:p>
            <a:pPr lvl="2"/>
            <a:r>
              <a:rPr lang="en-US" altLang="zh-CN" dirty="0"/>
              <a:t>Click here to add text</a:t>
            </a:r>
            <a:endParaRPr lang="zh-CN" altLang="en-US" dirty="0"/>
          </a:p>
          <a:p>
            <a:pPr lvl="3"/>
            <a:r>
              <a:rPr lang="en-US" altLang="zh-CN" dirty="0"/>
              <a:t>Click here to add text</a:t>
            </a:r>
            <a:endParaRPr lang="zh-CN" altLang="en-US" dirty="0"/>
          </a:p>
          <a:p>
            <a:pPr lvl="4"/>
            <a:r>
              <a:rPr lang="en-US" altLang="zh-CN" dirty="0"/>
              <a:t>Click here to add text</a:t>
            </a:r>
            <a:endParaRPr lang="en-US" dirty="0"/>
          </a:p>
        </p:txBody>
      </p:sp>
      <p:grpSp>
        <p:nvGrpSpPr>
          <p:cNvPr id="9" name="组合 8"/>
          <p:cNvGrpSpPr/>
          <p:nvPr/>
        </p:nvGrpSpPr>
        <p:grpSpPr>
          <a:xfrm>
            <a:off x="1" y="821645"/>
            <a:ext cx="12192000" cy="87076"/>
            <a:chOff x="0" y="821645"/>
            <a:chExt cx="9191194" cy="135018"/>
          </a:xfrm>
        </p:grpSpPr>
        <p:grpSp>
          <p:nvGrpSpPr>
            <p:cNvPr id="10" name="组合 9"/>
            <p:cNvGrpSpPr/>
            <p:nvPr/>
          </p:nvGrpSpPr>
          <p:grpSpPr>
            <a:xfrm>
              <a:off x="0" y="836712"/>
              <a:ext cx="9191194" cy="110437"/>
              <a:chOff x="0" y="836712"/>
              <a:chExt cx="9191194" cy="110437"/>
            </a:xfrm>
          </p:grpSpPr>
          <p:sp>
            <p:nvSpPr>
              <p:cNvPr id="14" name="矩形 13"/>
              <p:cNvSpPr/>
              <p:nvPr/>
            </p:nvSpPr>
            <p:spPr>
              <a:xfrm>
                <a:off x="922847" y="836712"/>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p:cNvSpPr/>
              <p:nvPr/>
            </p:nvSpPr>
            <p:spPr>
              <a:xfrm>
                <a:off x="0" y="836713"/>
                <a:ext cx="975360"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11" name="直接连接符 10"/>
            <p:cNvCxnSpPr/>
            <p:nvPr/>
          </p:nvCxnSpPr>
          <p:spPr>
            <a:xfrm flipV="1">
              <a:off x="975360" y="821645"/>
              <a:ext cx="0" cy="1350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图片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9786" y="108726"/>
            <a:ext cx="1272156" cy="633385"/>
          </a:xfrm>
          <a:prstGeom prst="rect">
            <a:avLst/>
          </a:prstGeom>
        </p:spPr>
      </p:pic>
      <p:sp>
        <p:nvSpPr>
          <p:cNvPr id="17" name="矩形 16"/>
          <p:cNvSpPr/>
          <p:nvPr/>
        </p:nvSpPr>
        <p:spPr>
          <a:xfrm>
            <a:off x="1" y="6432191"/>
            <a:ext cx="10914276" cy="42306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sp>
        <p:nvSpPr>
          <p:cNvPr id="18" name="矩形 17"/>
          <p:cNvSpPr/>
          <p:nvPr/>
        </p:nvSpPr>
        <p:spPr>
          <a:xfrm>
            <a:off x="10909477" y="6432191"/>
            <a:ext cx="1277721" cy="421341"/>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Calibri" panose="020F0502020204030204" pitchFamily="34" charset="0"/>
              <a:cs typeface="Calibri" panose="020F0502020204030204" pitchFamily="34" charset="0"/>
            </a:endParaRPr>
          </a:p>
        </p:txBody>
      </p:sp>
      <p:sp>
        <p:nvSpPr>
          <p:cNvPr id="19" name="Slide Number Placeholder 5"/>
          <p:cNvSpPr txBox="1">
            <a:spLocks/>
          </p:cNvSpPr>
          <p:nvPr/>
        </p:nvSpPr>
        <p:spPr>
          <a:xfrm>
            <a:off x="10311534" y="6433915"/>
            <a:ext cx="1796516" cy="421341"/>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latin typeface="Calibri" panose="020F0502020204030204" pitchFamily="34" charset="0"/>
                <a:cs typeface="Calibri" panose="020F0502020204030204" pitchFamily="34" charset="0"/>
              </a:rPr>
              <a:pPr/>
              <a:t>‹#›</a:t>
            </a:fld>
            <a:endParaRPr lang="zh-CN" altLang="en-US" sz="1600" b="1" dirty="0">
              <a:latin typeface="Calibri" panose="020F0502020204030204" pitchFamily="34" charset="0"/>
              <a:cs typeface="Calibri" panose="020F0502020204030204" pitchFamily="34" charset="0"/>
            </a:endParaRPr>
          </a:p>
        </p:txBody>
      </p:sp>
      <p:sp>
        <p:nvSpPr>
          <p:cNvPr id="21" name="直角三角形 20"/>
          <p:cNvSpPr/>
          <p:nvPr/>
        </p:nvSpPr>
        <p:spPr>
          <a:xfrm flipV="1">
            <a:off x="10909477" y="6433915"/>
            <a:ext cx="526943" cy="421341"/>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cxnSp>
        <p:nvCxnSpPr>
          <p:cNvPr id="22" name="直接连接符 21"/>
          <p:cNvCxnSpPr/>
          <p:nvPr/>
        </p:nvCxnSpPr>
        <p:spPr>
          <a:xfrm>
            <a:off x="11445105" y="6433915"/>
            <a:ext cx="0" cy="4213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3199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94" r:id="rId3"/>
    <p:sldLayoutId id="2147483683" r:id="rId4"/>
    <p:sldLayoutId id="2147483684" r:id="rId5"/>
    <p:sldLayoutId id="2147483685" r:id="rId6"/>
    <p:sldLayoutId id="2147483686"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30.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316799-3E7D-4459-AD94-FDD0C7CDEEE6}"/>
              </a:ext>
            </a:extLst>
          </p:cNvPr>
          <p:cNvSpPr>
            <a:spLocks noGrp="1"/>
          </p:cNvSpPr>
          <p:nvPr>
            <p:ph type="ctrTitle"/>
          </p:nvPr>
        </p:nvSpPr>
        <p:spPr>
          <a:xfrm>
            <a:off x="335360" y="2108090"/>
            <a:ext cx="11521280" cy="1461836"/>
          </a:xfrm>
        </p:spPr>
        <p:txBody>
          <a:bodyPr>
            <a:normAutofit fontScale="90000"/>
          </a:bodyPr>
          <a:lstStyle/>
          <a:p>
            <a:r>
              <a:rPr lang="en-US" altLang="zh-CN" b="0" dirty="0">
                <a:latin typeface="+mj-lt"/>
              </a:rPr>
              <a:t>A Study on the Influence of the Vibrations on Beam Stability at the CEPC IPs</a:t>
            </a:r>
            <a:endParaRPr lang="zh-CN" altLang="en-US" sz="4900" dirty="0">
              <a:solidFill>
                <a:schemeClr val="tx1"/>
              </a:solidFill>
              <a:latin typeface="+mj-lt"/>
            </a:endParaRPr>
          </a:p>
        </p:txBody>
      </p:sp>
      <p:sp>
        <p:nvSpPr>
          <p:cNvPr id="3" name="副标题 2">
            <a:extLst>
              <a:ext uri="{FF2B5EF4-FFF2-40B4-BE49-F238E27FC236}">
                <a16:creationId xmlns:a16="http://schemas.microsoft.com/office/drawing/2014/main" id="{8BC3F42F-3892-4AA9-98A7-9F047E79F362}"/>
              </a:ext>
            </a:extLst>
          </p:cNvPr>
          <p:cNvSpPr>
            <a:spLocks noGrp="1"/>
          </p:cNvSpPr>
          <p:nvPr>
            <p:ph type="subTitle" idx="1"/>
          </p:nvPr>
        </p:nvSpPr>
        <p:spPr>
          <a:xfrm>
            <a:off x="1199456" y="4365104"/>
            <a:ext cx="6768752" cy="373752"/>
          </a:xfrm>
        </p:spPr>
        <p:txBody>
          <a:bodyPr>
            <a:noAutofit/>
          </a:bodyPr>
          <a:lstStyle/>
          <a:p>
            <a:r>
              <a:rPr lang="en-US" altLang="zh-CN" sz="2000" b="1" u="sng" dirty="0">
                <a:latin typeface="+mj-lt"/>
              </a:rPr>
              <a:t>YAN Fang</a:t>
            </a:r>
            <a:r>
              <a:rPr lang="en-US" altLang="zh-CN" sz="2000" dirty="0">
                <a:latin typeface="+mj-lt"/>
              </a:rPr>
              <a:t>, TAN </a:t>
            </a:r>
            <a:r>
              <a:rPr lang="en-US" altLang="zh-CN" sz="2000" dirty="0" err="1">
                <a:latin typeface="+mj-lt"/>
              </a:rPr>
              <a:t>Xiangyu</a:t>
            </a:r>
            <a:r>
              <a:rPr lang="en-US" altLang="zh-CN" sz="2000" dirty="0">
                <a:latin typeface="+mj-lt"/>
              </a:rPr>
              <a:t>, WANG </a:t>
            </a:r>
            <a:r>
              <a:rPr lang="en-US" altLang="zh-CN" sz="2000" dirty="0" err="1">
                <a:latin typeface="+mj-lt"/>
              </a:rPr>
              <a:t>Yiwei</a:t>
            </a:r>
            <a:r>
              <a:rPr lang="en-US" altLang="zh-CN" sz="2000" dirty="0">
                <a:latin typeface="+mj-lt"/>
              </a:rPr>
              <a:t>, </a:t>
            </a:r>
            <a:r>
              <a:rPr lang="en-US" altLang="zh-CN" sz="2000" dirty="0" err="1">
                <a:latin typeface="+mj-lt"/>
              </a:rPr>
              <a:t>Haijing</a:t>
            </a:r>
            <a:r>
              <a:rPr lang="en-US" altLang="zh-CN" sz="2000" dirty="0">
                <a:latin typeface="+mj-lt"/>
              </a:rPr>
              <a:t> Wang </a:t>
            </a:r>
            <a:endParaRPr lang="zh-CN" altLang="en-US" sz="2000" dirty="0">
              <a:latin typeface="+mj-lt"/>
            </a:endParaRPr>
          </a:p>
        </p:txBody>
      </p:sp>
      <p:sp>
        <p:nvSpPr>
          <p:cNvPr id="4" name="文本占位符 3">
            <a:extLst>
              <a:ext uri="{FF2B5EF4-FFF2-40B4-BE49-F238E27FC236}">
                <a16:creationId xmlns:a16="http://schemas.microsoft.com/office/drawing/2014/main" id="{94A06C8A-A9C9-457A-8342-97A84AD74A61}"/>
              </a:ext>
            </a:extLst>
          </p:cNvPr>
          <p:cNvSpPr>
            <a:spLocks noGrp="1"/>
          </p:cNvSpPr>
          <p:nvPr>
            <p:ph type="body" sz="quarter" idx="11"/>
          </p:nvPr>
        </p:nvSpPr>
        <p:spPr>
          <a:xfrm>
            <a:off x="1199456" y="4768300"/>
            <a:ext cx="5688632" cy="373753"/>
          </a:xfrm>
        </p:spPr>
        <p:txBody>
          <a:bodyPr>
            <a:noAutofit/>
          </a:bodyPr>
          <a:lstStyle/>
          <a:p>
            <a:r>
              <a:rPr lang="en-US" altLang="zh-CN" sz="2000" dirty="0">
                <a:latin typeface="+mj-lt"/>
              </a:rPr>
              <a:t>Accelerator center,</a:t>
            </a:r>
            <a:r>
              <a:rPr lang="zh-CN" altLang="en-US" sz="2000" dirty="0">
                <a:latin typeface="+mj-lt"/>
              </a:rPr>
              <a:t>  </a:t>
            </a:r>
            <a:r>
              <a:rPr lang="en-US" altLang="zh-CN" sz="2000" dirty="0">
                <a:latin typeface="+mj-lt"/>
              </a:rPr>
              <a:t>IHEP, </a:t>
            </a:r>
            <a:r>
              <a:rPr lang="zh-CN" altLang="en-US" sz="2000" dirty="0">
                <a:latin typeface="+mj-lt"/>
              </a:rPr>
              <a:t> </a:t>
            </a:r>
            <a:r>
              <a:rPr lang="en-US" altLang="zh-CN" sz="2000" dirty="0">
                <a:latin typeface="+mj-lt"/>
              </a:rPr>
              <a:t>Beijing, </a:t>
            </a:r>
            <a:r>
              <a:rPr lang="zh-CN" altLang="en-US" sz="2000" dirty="0">
                <a:latin typeface="+mj-lt"/>
              </a:rPr>
              <a:t> </a:t>
            </a:r>
            <a:r>
              <a:rPr lang="en-US" altLang="zh-CN" sz="2000" dirty="0">
                <a:latin typeface="+mj-lt"/>
              </a:rPr>
              <a:t>China</a:t>
            </a:r>
          </a:p>
        </p:txBody>
      </p:sp>
      <p:sp>
        <p:nvSpPr>
          <p:cNvPr id="5" name="文本占位符 4">
            <a:extLst>
              <a:ext uri="{FF2B5EF4-FFF2-40B4-BE49-F238E27FC236}">
                <a16:creationId xmlns:a16="http://schemas.microsoft.com/office/drawing/2014/main" id="{843F4859-57FC-4342-9927-C2630F50E04A}"/>
              </a:ext>
            </a:extLst>
          </p:cNvPr>
          <p:cNvSpPr>
            <a:spLocks noGrp="1"/>
          </p:cNvSpPr>
          <p:nvPr>
            <p:ph type="body" sz="quarter" idx="12"/>
          </p:nvPr>
        </p:nvSpPr>
        <p:spPr>
          <a:xfrm>
            <a:off x="1199456" y="5204434"/>
            <a:ext cx="4555735" cy="373753"/>
          </a:xfrm>
        </p:spPr>
        <p:txBody>
          <a:bodyPr>
            <a:noAutofit/>
          </a:bodyPr>
          <a:lstStyle/>
          <a:p>
            <a:r>
              <a:rPr lang="en-US" altLang="zh-CN" sz="2000" dirty="0">
                <a:latin typeface="+mj-lt"/>
              </a:rPr>
              <a:t>2025.11.07</a:t>
            </a:r>
            <a:endParaRPr lang="zh-CN" altLang="en-US" sz="2000" dirty="0">
              <a:latin typeface="+mj-lt"/>
            </a:endParaRPr>
          </a:p>
        </p:txBody>
      </p:sp>
      <p:sp>
        <p:nvSpPr>
          <p:cNvPr id="6" name="文本占位符 3">
            <a:extLst>
              <a:ext uri="{FF2B5EF4-FFF2-40B4-BE49-F238E27FC236}">
                <a16:creationId xmlns:a16="http://schemas.microsoft.com/office/drawing/2014/main" id="{AC9CD43E-7C72-44F2-891E-E2677F691CB2}"/>
              </a:ext>
            </a:extLst>
          </p:cNvPr>
          <p:cNvSpPr txBox="1">
            <a:spLocks/>
          </p:cNvSpPr>
          <p:nvPr/>
        </p:nvSpPr>
        <p:spPr>
          <a:xfrm>
            <a:off x="191344" y="6073747"/>
            <a:ext cx="5184576" cy="810978"/>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200"/>
              </a:spcBef>
              <a:spcAft>
                <a:spcPts val="0"/>
              </a:spcAft>
              <a:buClrTx/>
              <a:buSzPct val="60000"/>
              <a:buFont typeface="Wingdings" panose="05000000000000000000" pitchFamily="2" charset="2"/>
              <a:buNone/>
              <a:defRPr sz="2400" b="0" kern="1200" baseline="0">
                <a:solidFill>
                  <a:srgbClr val="A40000"/>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nSpc>
                <a:spcPct val="90000"/>
              </a:lnSpc>
              <a:spcBef>
                <a:spcPts val="1000"/>
              </a:spcBef>
              <a:buSzTx/>
            </a:pPr>
            <a:r>
              <a:rPr lang="en-US" altLang="zh-CN" sz="2000" dirty="0">
                <a:latin typeface="+mj-lt"/>
                <a:ea typeface="黑体" panose="02010609060101010101" pitchFamily="49" charset="-122"/>
              </a:rPr>
              <a:t>CEPC workshop Nov. 6-11, 2025 Guangzhou</a:t>
            </a:r>
            <a:endParaRPr lang="zh-CN" altLang="en-US" sz="2000" dirty="0">
              <a:latin typeface="+mj-lt"/>
              <a:ea typeface="黑体" panose="02010609060101010101" pitchFamily="49" charset="-122"/>
            </a:endParaRPr>
          </a:p>
        </p:txBody>
      </p:sp>
    </p:spTree>
    <p:extLst>
      <p:ext uri="{BB962C8B-B14F-4D97-AF65-F5344CB8AC3E}">
        <p14:creationId xmlns:p14="http://schemas.microsoft.com/office/powerpoint/2010/main" val="3297131385"/>
      </p:ext>
    </p:extLst>
  </p:cSld>
  <p:clrMapOvr>
    <a:masterClrMapping/>
  </p:clrMapOvr>
  <mc:AlternateContent xmlns:mc="http://schemas.openxmlformats.org/markup-compatibility/2006">
    <mc:Choice xmlns:p14="http://schemas.microsoft.com/office/powerpoint/2010/main" Requires="p14">
      <p:transition spd="slow" p14:dur="2000" advTm="14676"/>
    </mc:Choice>
    <mc:Fallback>
      <p:transition spd="slow" advTm="1467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id="{3869E9E4-ECC6-4BCF-AF01-62633F808549}"/>
              </a:ext>
            </a:extLst>
          </p:cNvPr>
          <p:cNvSpPr>
            <a:spLocks noGrp="1"/>
          </p:cNvSpPr>
          <p:nvPr>
            <p:ph type="title"/>
          </p:nvPr>
        </p:nvSpPr>
        <p:spPr>
          <a:xfrm>
            <a:off x="1558925" y="104775"/>
            <a:ext cx="10515600" cy="663575"/>
          </a:xfrm>
        </p:spPr>
        <p:txBody>
          <a:bodyPr/>
          <a:lstStyle/>
          <a:p>
            <a:r>
              <a:rPr lang="en-US" altLang="zh-CN" dirty="0"/>
              <a:t>3. Simulating with frequency related correlation</a:t>
            </a:r>
            <a:endParaRPr lang="zh-CN" altLang="en-US" dirty="0"/>
          </a:p>
        </p:txBody>
      </p:sp>
      <p:pic>
        <p:nvPicPr>
          <p:cNvPr id="70" name="图片 69">
            <a:extLst>
              <a:ext uri="{FF2B5EF4-FFF2-40B4-BE49-F238E27FC236}">
                <a16:creationId xmlns:a16="http://schemas.microsoft.com/office/drawing/2014/main" id="{D89AD291-F030-412E-A50C-D9A872E8BB57}"/>
              </a:ext>
            </a:extLst>
          </p:cNvPr>
          <p:cNvPicPr>
            <a:picLocks noChangeAspect="1"/>
          </p:cNvPicPr>
          <p:nvPr/>
        </p:nvPicPr>
        <p:blipFill rotWithShape="1">
          <a:blip r:embed="rId3"/>
          <a:srcRect t="6292" r="49869"/>
          <a:stretch/>
        </p:blipFill>
        <p:spPr>
          <a:xfrm>
            <a:off x="2105574" y="3068960"/>
            <a:ext cx="3774402" cy="3312368"/>
          </a:xfrm>
          <a:prstGeom prst="rect">
            <a:avLst/>
          </a:prstGeom>
        </p:spPr>
      </p:pic>
      <p:sp>
        <p:nvSpPr>
          <p:cNvPr id="71" name="文本框 70">
            <a:extLst>
              <a:ext uri="{FF2B5EF4-FFF2-40B4-BE49-F238E27FC236}">
                <a16:creationId xmlns:a16="http://schemas.microsoft.com/office/drawing/2014/main" id="{B42F8E24-DF06-458D-BB53-4C763191FBBA}"/>
              </a:ext>
            </a:extLst>
          </p:cNvPr>
          <p:cNvSpPr txBox="1"/>
          <p:nvPr/>
        </p:nvSpPr>
        <p:spPr>
          <a:xfrm>
            <a:off x="589152" y="2152601"/>
            <a:ext cx="10691424" cy="707886"/>
          </a:xfrm>
          <a:prstGeom prst="rect">
            <a:avLst/>
          </a:prstGeom>
          <a:noFill/>
        </p:spPr>
        <p:txBody>
          <a:bodyPr wrap="square" rtlCol="0">
            <a:spAutoFit/>
          </a:bodyPr>
          <a:lstStyle/>
          <a:p>
            <a:r>
              <a:rPr lang="en-US" altLang="zh-CN" sz="2000" dirty="0">
                <a:latin typeface="+mj-lt"/>
              </a:rPr>
              <a:t>Plane wave model is developed for simulating vibrations far away.  Point wave model is developed for</a:t>
            </a:r>
          </a:p>
          <a:p>
            <a:r>
              <a:rPr lang="en-US" altLang="zh-CN" sz="2000" dirty="0">
                <a:latin typeface="+mj-lt"/>
              </a:rPr>
              <a:t>simulating vibrations close by. Wave velocity and wave decay are considered.</a:t>
            </a:r>
            <a:endParaRPr lang="zh-CN" altLang="en-US" sz="2000" dirty="0">
              <a:latin typeface="+mj-lt"/>
            </a:endParaRPr>
          </a:p>
        </p:txBody>
      </p:sp>
      <p:sp>
        <p:nvSpPr>
          <p:cNvPr id="73" name="文本框 72">
            <a:extLst>
              <a:ext uri="{FF2B5EF4-FFF2-40B4-BE49-F238E27FC236}">
                <a16:creationId xmlns:a16="http://schemas.microsoft.com/office/drawing/2014/main" id="{A61A4647-A5F4-407C-AACC-3CFF2F4D563D}"/>
              </a:ext>
            </a:extLst>
          </p:cNvPr>
          <p:cNvSpPr txBox="1"/>
          <p:nvPr/>
        </p:nvSpPr>
        <p:spPr>
          <a:xfrm>
            <a:off x="1203990" y="3429000"/>
            <a:ext cx="553998" cy="2880320"/>
          </a:xfrm>
          <a:prstGeom prst="rect">
            <a:avLst/>
          </a:prstGeom>
          <a:solidFill>
            <a:srgbClr val="3909E7"/>
          </a:solidFill>
        </p:spPr>
        <p:txBody>
          <a:bodyPr vert="eaVert" wrap="square" rtlCol="0">
            <a:spAutoFit/>
          </a:bodyPr>
          <a:lstStyle/>
          <a:p>
            <a:pPr algn="ctr"/>
            <a:r>
              <a:rPr lang="en-US" altLang="zh-CN" sz="2400" dirty="0">
                <a:solidFill>
                  <a:schemeClr val="bg1"/>
                </a:solidFill>
                <a:latin typeface="+mj-lt"/>
              </a:rPr>
              <a:t>Plane wave model</a:t>
            </a:r>
            <a:endParaRPr lang="zh-CN" altLang="en-US" sz="2400" dirty="0">
              <a:solidFill>
                <a:schemeClr val="bg1"/>
              </a:solidFill>
              <a:latin typeface="+mj-lt"/>
            </a:endParaRPr>
          </a:p>
        </p:txBody>
      </p:sp>
      <p:pic>
        <p:nvPicPr>
          <p:cNvPr id="74" name="图片 73">
            <a:extLst>
              <a:ext uri="{FF2B5EF4-FFF2-40B4-BE49-F238E27FC236}">
                <a16:creationId xmlns:a16="http://schemas.microsoft.com/office/drawing/2014/main" id="{0DF37F2A-DC6E-4ECB-823B-603DE4710C22}"/>
              </a:ext>
            </a:extLst>
          </p:cNvPr>
          <p:cNvPicPr>
            <a:picLocks noChangeAspect="1"/>
          </p:cNvPicPr>
          <p:nvPr/>
        </p:nvPicPr>
        <p:blipFill rotWithShape="1">
          <a:blip r:embed="rId3"/>
          <a:srcRect l="53314" t="8675"/>
          <a:stretch/>
        </p:blipFill>
        <p:spPr>
          <a:xfrm>
            <a:off x="7392144" y="3140968"/>
            <a:ext cx="3528391" cy="3240360"/>
          </a:xfrm>
          <a:prstGeom prst="rect">
            <a:avLst/>
          </a:prstGeom>
        </p:spPr>
      </p:pic>
      <p:sp>
        <p:nvSpPr>
          <p:cNvPr id="75" name="文本框 74">
            <a:extLst>
              <a:ext uri="{FF2B5EF4-FFF2-40B4-BE49-F238E27FC236}">
                <a16:creationId xmlns:a16="http://schemas.microsoft.com/office/drawing/2014/main" id="{6A8D5522-C280-49BE-8C4F-D443A3846A91}"/>
              </a:ext>
            </a:extLst>
          </p:cNvPr>
          <p:cNvSpPr txBox="1"/>
          <p:nvPr/>
        </p:nvSpPr>
        <p:spPr>
          <a:xfrm>
            <a:off x="6448272" y="3429001"/>
            <a:ext cx="553998" cy="2880319"/>
          </a:xfrm>
          <a:prstGeom prst="rect">
            <a:avLst/>
          </a:prstGeom>
          <a:solidFill>
            <a:srgbClr val="3909E7"/>
          </a:solidFill>
        </p:spPr>
        <p:txBody>
          <a:bodyPr vert="eaVert" wrap="square" rtlCol="0">
            <a:spAutoFit/>
          </a:bodyPr>
          <a:lstStyle/>
          <a:p>
            <a:pPr algn="ctr"/>
            <a:r>
              <a:rPr lang="en-US" altLang="zh-CN" sz="2400" dirty="0">
                <a:solidFill>
                  <a:schemeClr val="bg1"/>
                </a:solidFill>
                <a:latin typeface="+mj-lt"/>
              </a:rPr>
              <a:t>Point wave model</a:t>
            </a:r>
            <a:endParaRPr lang="zh-CN" altLang="en-US" sz="2400" dirty="0">
              <a:solidFill>
                <a:schemeClr val="bg1"/>
              </a:solidFill>
              <a:latin typeface="+mj-lt"/>
            </a:endParaRPr>
          </a:p>
        </p:txBody>
      </p:sp>
      <p:sp>
        <p:nvSpPr>
          <p:cNvPr id="3" name="矩形 2"/>
          <p:cNvSpPr/>
          <p:nvPr/>
        </p:nvSpPr>
        <p:spPr>
          <a:xfrm>
            <a:off x="623392" y="1108203"/>
            <a:ext cx="11247225" cy="1015663"/>
          </a:xfrm>
          <a:prstGeom prst="rect">
            <a:avLst/>
          </a:prstGeom>
        </p:spPr>
        <p:txBody>
          <a:bodyPr wrap="square">
            <a:spAutoFit/>
          </a:bodyPr>
          <a:lstStyle/>
          <a:p>
            <a:r>
              <a:rPr lang="en-US" altLang="zh-CN" sz="2000" dirty="0">
                <a:latin typeface="+mj-lt"/>
              </a:rPr>
              <a:t>For nm scale vibration controlling requirement, special cares are mandatory in developing site vibration specifications. To reasonably evaluate the vibration response, a frequency related beam dynamics model </a:t>
            </a:r>
          </a:p>
          <a:p>
            <a:r>
              <a:rPr lang="en-US" altLang="zh-CN" sz="2000" dirty="0">
                <a:latin typeface="+mj-lt"/>
              </a:rPr>
              <a:t>has to be established.</a:t>
            </a:r>
            <a:endParaRPr lang="zh-CN" altLang="en-US" sz="2000" b="1" dirty="0">
              <a:latin typeface="+mj-lt"/>
            </a:endParaRPr>
          </a:p>
        </p:txBody>
      </p:sp>
      <mc:AlternateContent xmlns:mc="http://schemas.openxmlformats.org/markup-compatibility/2006" xmlns:a14="http://schemas.microsoft.com/office/drawing/2010/main">
        <mc:Choice Requires="a14">
          <p:sp>
            <p:nvSpPr>
              <p:cNvPr id="4" name="文本框 3"/>
              <p:cNvSpPr txBox="1"/>
              <p:nvPr/>
            </p:nvSpPr>
            <p:spPr>
              <a:xfrm>
                <a:off x="3791744" y="4797152"/>
                <a:ext cx="584263" cy="307777"/>
              </a:xfrm>
              <a:prstGeom prst="rect">
                <a:avLst/>
              </a:prstGeom>
              <a:noFill/>
            </p:spPr>
            <p:txBody>
              <a:bodyPr wrap="none" rtlCol="0">
                <a:spAutoFit/>
              </a:bodyPr>
              <a:lstStyle/>
              <a:p>
                <a:r>
                  <a:rPr lang="en-US" altLang="zh-CN" sz="1400" dirty="0">
                    <a:latin typeface="+mj-lt"/>
                  </a:rPr>
                  <a:t>*</a:t>
                </a:r>
                <a14:m>
                  <m:oMath xmlns:m="http://schemas.openxmlformats.org/officeDocument/2006/math">
                    <m:r>
                      <a:rPr lang="en-US" altLang="zh-CN" sz="1400" i="1">
                        <a:latin typeface="Cambria Math" panose="02040503050406030204" pitchFamily="18" charset="0"/>
                      </a:rPr>
                      <m:t>2</m:t>
                    </m:r>
                    <m:r>
                      <a:rPr lang="en-US" altLang="zh-CN" sz="1400" i="1">
                        <a:latin typeface="Cambria Math" panose="02040503050406030204" pitchFamily="18" charset="0"/>
                      </a:rPr>
                      <m:t>𝜋</m:t>
                    </m:r>
                    <m:r>
                      <a:rPr lang="en-US" altLang="zh-CN" sz="1400" i="1">
                        <a:latin typeface="Cambria Math" panose="02040503050406030204" pitchFamily="18" charset="0"/>
                      </a:rPr>
                      <m:t>𝑓</m:t>
                    </m:r>
                  </m:oMath>
                </a14:m>
                <a:endParaRPr lang="zh-CN" altLang="en-US" sz="1400" dirty="0">
                  <a:latin typeface="+mj-lt"/>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3791744" y="4797152"/>
                <a:ext cx="584263" cy="307777"/>
              </a:xfrm>
              <a:prstGeom prst="rect">
                <a:avLst/>
              </a:prstGeom>
              <a:blipFill>
                <a:blip r:embed="rId4"/>
                <a:stretch>
                  <a:fillRect l="-3125" t="-4000"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8896113" y="5013176"/>
                <a:ext cx="584263" cy="307777"/>
              </a:xfrm>
              <a:prstGeom prst="rect">
                <a:avLst/>
              </a:prstGeom>
              <a:noFill/>
            </p:spPr>
            <p:txBody>
              <a:bodyPr wrap="none" rtlCol="0">
                <a:spAutoFit/>
              </a:bodyPr>
              <a:lstStyle/>
              <a:p>
                <a:r>
                  <a:rPr lang="en-US" altLang="zh-CN" sz="1400" dirty="0">
                    <a:latin typeface="+mj-lt"/>
                  </a:rPr>
                  <a:t>*</a:t>
                </a:r>
                <a14:m>
                  <m:oMath xmlns:m="http://schemas.openxmlformats.org/officeDocument/2006/math">
                    <m:r>
                      <a:rPr lang="en-US" altLang="zh-CN" sz="1400" i="1">
                        <a:latin typeface="Cambria Math" panose="02040503050406030204" pitchFamily="18" charset="0"/>
                      </a:rPr>
                      <m:t>2</m:t>
                    </m:r>
                    <m:r>
                      <a:rPr lang="en-US" altLang="zh-CN" sz="1400" i="1">
                        <a:latin typeface="Cambria Math" panose="02040503050406030204" pitchFamily="18" charset="0"/>
                      </a:rPr>
                      <m:t>𝜋</m:t>
                    </m:r>
                    <m:r>
                      <a:rPr lang="en-US" altLang="zh-CN" sz="1400" i="1">
                        <a:latin typeface="Cambria Math" panose="02040503050406030204" pitchFamily="18" charset="0"/>
                      </a:rPr>
                      <m:t>𝑓</m:t>
                    </m:r>
                  </m:oMath>
                </a14:m>
                <a:endParaRPr lang="zh-CN" altLang="en-US" sz="1400" dirty="0">
                  <a:latin typeface="+mj-lt"/>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8896113" y="5013176"/>
                <a:ext cx="584263" cy="307777"/>
              </a:xfrm>
              <a:prstGeom prst="rect">
                <a:avLst/>
              </a:prstGeom>
              <a:blipFill>
                <a:blip r:embed="rId5"/>
                <a:stretch>
                  <a:fillRect l="-3125" t="-1961" b="-19608"/>
                </a:stretch>
              </a:blipFill>
            </p:spPr>
            <p:txBody>
              <a:bodyPr/>
              <a:lstStyle/>
              <a:p>
                <a:r>
                  <a:rPr lang="zh-CN" altLang="en-US">
                    <a:noFill/>
                  </a:rPr>
                  <a:t> </a:t>
                </a:r>
              </a:p>
            </p:txBody>
          </p:sp>
        </mc:Fallback>
      </mc:AlternateContent>
      <p:sp>
        <p:nvSpPr>
          <p:cNvPr id="12" name="标题 2">
            <a:extLst>
              <a:ext uri="{FF2B5EF4-FFF2-40B4-BE49-F238E27FC236}">
                <a16:creationId xmlns:a16="http://schemas.microsoft.com/office/drawing/2014/main" id="{1999E751-62AA-4122-94CB-12870A7C4183}"/>
              </a:ext>
            </a:extLst>
          </p:cNvPr>
          <p:cNvSpPr txBox="1">
            <a:spLocks/>
          </p:cNvSpPr>
          <p:nvPr/>
        </p:nvSpPr>
        <p:spPr>
          <a:xfrm>
            <a:off x="0" y="105353"/>
            <a:ext cx="12074237" cy="663575"/>
          </a:xfrm>
          <a:prstGeom prst="rect">
            <a:avLst/>
          </a:prstGeom>
          <a:solidFill>
            <a:schemeClr val="bg1"/>
          </a:solidFill>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dirty="0"/>
              <a:t>3. Frequency-related vibration beam dynamics model</a:t>
            </a:r>
            <a:endParaRPr lang="zh-CN" altLang="en-US" dirty="0"/>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1344D804-FC40-4FC8-8BB7-DAD77E051806}"/>
                  </a:ext>
                </a:extLst>
              </p:cNvPr>
              <p:cNvSpPr txBox="1"/>
              <p:nvPr/>
            </p:nvSpPr>
            <p:spPr>
              <a:xfrm>
                <a:off x="5219542" y="2987395"/>
                <a:ext cx="17529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𝐴</m:t>
                      </m:r>
                      <m:func>
                        <m:funcPr>
                          <m:ctrlPr>
                            <a:rPr lang="en-US" altLang="zh-CN" sz="1800" b="0" i="1" smtClean="0">
                              <a:latin typeface="Cambria Math" panose="02040503050406030204" pitchFamily="18" charset="0"/>
                            </a:rPr>
                          </m:ctrlPr>
                        </m:funcPr>
                        <m:fName>
                          <m:r>
                            <m:rPr>
                              <m:sty m:val="p"/>
                            </m:rPr>
                            <a:rPr lang="en-US" altLang="zh-CN" sz="1800" b="0" i="0" smtClean="0">
                              <a:latin typeface="Cambria Math" panose="02040503050406030204" pitchFamily="18" charset="0"/>
                            </a:rPr>
                            <m:t>cos</m:t>
                          </m:r>
                        </m:fName>
                        <m:e>
                          <m:d>
                            <m:dPr>
                              <m:begChr m:val="["/>
                              <m:endChr m:val="]"/>
                              <m:ctrlPr>
                                <a:rPr lang="en-US" altLang="zh-CN" sz="1800" b="0" i="1" smtClean="0">
                                  <a:latin typeface="Cambria Math" panose="02040503050406030204" pitchFamily="18" charset="0"/>
                                </a:rPr>
                              </m:ctrlPr>
                            </m:dPr>
                            <m:e>
                              <m:r>
                                <a:rPr lang="zh-CN" altLang="en-US" sz="1800" b="1" i="1" smtClean="0">
                                  <a:latin typeface="Cambria Math" panose="02040503050406030204" pitchFamily="18" charset="0"/>
                                  <a:ea typeface="Cambria Math" panose="02040503050406030204" pitchFamily="18" charset="0"/>
                                </a:rPr>
                                <m:t>𝜔</m:t>
                              </m:r>
                              <m:r>
                                <a:rPr lang="en-US" altLang="zh-CN" sz="1800" b="0" i="1" smtClean="0">
                                  <a:latin typeface="Cambria Math" panose="02040503050406030204" pitchFamily="18" charset="0"/>
                                  <a:ea typeface="Cambria Math" panose="02040503050406030204" pitchFamily="18" charset="0"/>
                                </a:rPr>
                                <m:t>𝑡</m:t>
                              </m:r>
                              <m:r>
                                <a:rPr lang="en-US" altLang="zh-CN" sz="1800" b="0" i="1" smtClean="0">
                                  <a:latin typeface="Cambria Math" panose="02040503050406030204" pitchFamily="18" charset="0"/>
                                  <a:ea typeface="Cambria Math" panose="02040503050406030204" pitchFamily="18" charset="0"/>
                                </a:rPr>
                                <m:t>+</m:t>
                              </m:r>
                              <m:r>
                                <a:rPr lang="zh-CN" altLang="en-US" sz="1800" b="0" i="1" smtClean="0">
                                  <a:latin typeface="Cambria Math" panose="02040503050406030204" pitchFamily="18" charset="0"/>
                                  <a:ea typeface="Cambria Math" panose="02040503050406030204" pitchFamily="18" charset="0"/>
                                </a:rPr>
                                <m:t>𝜑</m:t>
                              </m:r>
                              <m:d>
                                <m:dPr>
                                  <m:ctrlPr>
                                    <a:rPr lang="en-US" altLang="zh-CN" sz="1800" b="0" i="1" smtClean="0">
                                      <a:latin typeface="Cambria Math" panose="02040503050406030204" pitchFamily="18" charset="0"/>
                                      <a:ea typeface="Cambria Math" panose="02040503050406030204" pitchFamily="18" charset="0"/>
                                    </a:rPr>
                                  </m:ctrlPr>
                                </m:dPr>
                                <m:e>
                                  <m:r>
                                    <a:rPr lang="zh-CN" altLang="en-US" sz="1800" b="0" i="1" smtClean="0">
                                      <a:latin typeface="Cambria Math" panose="02040503050406030204" pitchFamily="18" charset="0"/>
                                      <a:ea typeface="Cambria Math" panose="02040503050406030204" pitchFamily="18" charset="0"/>
                                    </a:rPr>
                                    <m:t>𝜃</m:t>
                                  </m:r>
                                </m:e>
                              </m:d>
                            </m:e>
                          </m:d>
                        </m:e>
                      </m:func>
                    </m:oMath>
                  </m:oMathPara>
                </a14:m>
                <a:endParaRPr lang="zh-CN" altLang="en-US" sz="1800" dirty="0"/>
              </a:p>
            </p:txBody>
          </p:sp>
        </mc:Choice>
        <mc:Fallback xmlns="">
          <p:sp>
            <p:nvSpPr>
              <p:cNvPr id="14" name="文本框 13">
                <a:extLst>
                  <a:ext uri="{FF2B5EF4-FFF2-40B4-BE49-F238E27FC236}">
                    <a16:creationId xmlns:a16="http://schemas.microsoft.com/office/drawing/2014/main" id="{1344D804-FC40-4FC8-8BB7-DAD77E051806}"/>
                  </a:ext>
                </a:extLst>
              </p:cNvPr>
              <p:cNvSpPr txBox="1">
                <a:spLocks noRot="1" noChangeAspect="1" noMove="1" noResize="1" noEditPoints="1" noAdjustHandles="1" noChangeArrowheads="1" noChangeShapeType="1" noTextEdit="1"/>
              </p:cNvSpPr>
              <p:nvPr/>
            </p:nvSpPr>
            <p:spPr>
              <a:xfrm>
                <a:off x="5219542" y="2987395"/>
                <a:ext cx="1752916" cy="276999"/>
              </a:xfrm>
              <a:prstGeom prst="rect">
                <a:avLst/>
              </a:prstGeom>
              <a:blipFill>
                <a:blip r:embed="rId6"/>
                <a:stretch>
                  <a:fillRect l="-2431" b="-26667"/>
                </a:stretch>
              </a:blipFill>
            </p:spPr>
            <p:txBody>
              <a:bodyPr/>
              <a:lstStyle/>
              <a:p>
                <a:r>
                  <a:rPr lang="zh-CN" altLang="en-US">
                    <a:noFill/>
                  </a:rPr>
                  <a:t> </a:t>
                </a:r>
              </a:p>
            </p:txBody>
          </p:sp>
        </mc:Fallback>
      </mc:AlternateContent>
      <p:cxnSp>
        <p:nvCxnSpPr>
          <p:cNvPr id="9" name="直接连接符 8">
            <a:extLst>
              <a:ext uri="{FF2B5EF4-FFF2-40B4-BE49-F238E27FC236}">
                <a16:creationId xmlns:a16="http://schemas.microsoft.com/office/drawing/2014/main" id="{E380B5E4-227F-4E91-8398-6D63EB20428F}"/>
              </a:ext>
            </a:extLst>
          </p:cNvPr>
          <p:cNvCxnSpPr>
            <a:cxnSpLocks/>
            <a:endCxn id="14" idx="2"/>
          </p:cNvCxnSpPr>
          <p:nvPr/>
        </p:nvCxnSpPr>
        <p:spPr>
          <a:xfrm>
            <a:off x="5807968" y="3264394"/>
            <a:ext cx="288032"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58165013"/>
      </p:ext>
    </p:extLst>
  </p:cSld>
  <p:clrMapOvr>
    <a:masterClrMapping/>
  </p:clrMapOvr>
  <mc:AlternateContent xmlns:mc="http://schemas.openxmlformats.org/markup-compatibility/2006">
    <mc:Choice xmlns:p14="http://schemas.microsoft.com/office/powerpoint/2010/main" Requires="p14">
      <p:transition spd="slow" p14:dur="2000" advTm="54192"/>
    </mc:Choice>
    <mc:Fallback>
      <p:transition spd="slow" advTm="5419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2">
            <a:extLst>
              <a:ext uri="{FF2B5EF4-FFF2-40B4-BE49-F238E27FC236}">
                <a16:creationId xmlns:a16="http://schemas.microsoft.com/office/drawing/2014/main" id="{A5FCA54A-6771-4DAB-A2AE-D70777D8A01E}"/>
              </a:ext>
            </a:extLst>
          </p:cNvPr>
          <p:cNvSpPr txBox="1"/>
          <p:nvPr/>
        </p:nvSpPr>
        <p:spPr>
          <a:xfrm>
            <a:off x="639989" y="845871"/>
            <a:ext cx="7416386" cy="550545"/>
          </a:xfrm>
          <a:prstGeom prst="rect">
            <a:avLst/>
          </a:prstGeom>
          <a:noFill/>
        </p:spPr>
        <p:txBody>
          <a:bodyPr wrap="square" lIns="109726" tIns="54862" rIns="109726" bIns="54862" rtlCol="0">
            <a:noAutofit/>
          </a:bodyPr>
          <a:lstStyle/>
          <a:p>
            <a:r>
              <a:rPr lang="zh-CN" altLang="en-US" sz="3200" dirty="0">
                <a:solidFill>
                  <a:schemeClr val="bg1"/>
                </a:solidFill>
                <a:latin typeface="华文中宋" panose="02010600040101010101" pitchFamily="2" charset="-122"/>
                <a:ea typeface="华文中宋" panose="02010600040101010101" pitchFamily="2" charset="-122"/>
              </a:rPr>
              <a:t>与频率相关的相干模型：振动的叠加</a:t>
            </a:r>
          </a:p>
        </p:txBody>
      </p:sp>
      <p:sp>
        <p:nvSpPr>
          <p:cNvPr id="6" name="文本框 5">
            <a:extLst>
              <a:ext uri="{FF2B5EF4-FFF2-40B4-BE49-F238E27FC236}">
                <a16:creationId xmlns:a16="http://schemas.microsoft.com/office/drawing/2014/main" id="{E66B0696-BFC1-43EC-8CE0-E4CCE3D9BD64}"/>
              </a:ext>
            </a:extLst>
          </p:cNvPr>
          <p:cNvSpPr txBox="1"/>
          <p:nvPr/>
        </p:nvSpPr>
        <p:spPr>
          <a:xfrm>
            <a:off x="1369516" y="2127217"/>
            <a:ext cx="3315010" cy="646331"/>
          </a:xfrm>
          <a:prstGeom prst="rect">
            <a:avLst/>
          </a:prstGeom>
          <a:noFill/>
        </p:spPr>
        <p:txBody>
          <a:bodyPr wrap="none" rtlCol="0">
            <a:spAutoFit/>
          </a:bodyPr>
          <a:lstStyle/>
          <a:p>
            <a:pPr algn="ctr"/>
            <a:r>
              <a:rPr lang="en-US" altLang="zh-CN" dirty="0">
                <a:latin typeface="+mj-lt"/>
              </a:rPr>
              <a:t>A monochromatic plane wave </a:t>
            </a:r>
          </a:p>
          <a:p>
            <a:pPr algn="ctr"/>
            <a:r>
              <a:rPr lang="en-US" altLang="zh-CN" dirty="0">
                <a:latin typeface="+mj-lt"/>
              </a:rPr>
              <a:t>propagating along the θ direction</a:t>
            </a:r>
            <a:endParaRPr lang="zh-CN" altLang="en-US" sz="1800" dirty="0">
              <a:latin typeface="+mj-lt"/>
              <a:ea typeface="华文中宋" panose="02010600040101010101" pitchFamily="2" charset="-122"/>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0BEF492D-E301-4AC8-B6FC-A6A147C3DE9F}"/>
                  </a:ext>
                </a:extLst>
              </p:cNvPr>
              <p:cNvSpPr txBox="1"/>
              <p:nvPr/>
            </p:nvSpPr>
            <p:spPr>
              <a:xfrm>
                <a:off x="1703512" y="2939570"/>
                <a:ext cx="17529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𝐴</m:t>
                      </m:r>
                      <m:func>
                        <m:funcPr>
                          <m:ctrlPr>
                            <a:rPr lang="en-US" altLang="zh-CN" sz="1800" b="0" i="1" smtClean="0">
                              <a:latin typeface="Cambria Math" panose="02040503050406030204" pitchFamily="18" charset="0"/>
                            </a:rPr>
                          </m:ctrlPr>
                        </m:funcPr>
                        <m:fName>
                          <m:r>
                            <m:rPr>
                              <m:sty m:val="p"/>
                            </m:rPr>
                            <a:rPr lang="en-US" altLang="zh-CN" sz="1800" b="0" i="0" smtClean="0">
                              <a:latin typeface="Cambria Math" panose="02040503050406030204" pitchFamily="18" charset="0"/>
                            </a:rPr>
                            <m:t>cos</m:t>
                          </m:r>
                        </m:fName>
                        <m:e>
                          <m:d>
                            <m:dPr>
                              <m:begChr m:val="["/>
                              <m:endChr m:val="]"/>
                              <m:ctrlPr>
                                <a:rPr lang="en-US" altLang="zh-CN" sz="1800" b="0" i="1" smtClean="0">
                                  <a:latin typeface="Cambria Math" panose="02040503050406030204" pitchFamily="18" charset="0"/>
                                </a:rPr>
                              </m:ctrlPr>
                            </m:dPr>
                            <m:e>
                              <m:r>
                                <a:rPr lang="zh-CN" altLang="en-US" sz="1800" b="1" i="1" smtClean="0">
                                  <a:latin typeface="Cambria Math" panose="02040503050406030204" pitchFamily="18" charset="0"/>
                                  <a:ea typeface="Cambria Math" panose="02040503050406030204" pitchFamily="18" charset="0"/>
                                </a:rPr>
                                <m:t>𝜔</m:t>
                              </m:r>
                              <m:r>
                                <a:rPr lang="en-US" altLang="zh-CN" sz="1800" b="0" i="1" smtClean="0">
                                  <a:latin typeface="Cambria Math" panose="02040503050406030204" pitchFamily="18" charset="0"/>
                                  <a:ea typeface="Cambria Math" panose="02040503050406030204" pitchFamily="18" charset="0"/>
                                </a:rPr>
                                <m:t>𝑡</m:t>
                              </m:r>
                              <m:r>
                                <a:rPr lang="en-US" altLang="zh-CN" sz="1800" b="0" i="1" smtClean="0">
                                  <a:latin typeface="Cambria Math" panose="02040503050406030204" pitchFamily="18" charset="0"/>
                                  <a:ea typeface="Cambria Math" panose="02040503050406030204" pitchFamily="18" charset="0"/>
                                </a:rPr>
                                <m:t>+</m:t>
                              </m:r>
                              <m:r>
                                <a:rPr lang="zh-CN" altLang="en-US" sz="1800" b="0" i="1" smtClean="0">
                                  <a:latin typeface="Cambria Math" panose="02040503050406030204" pitchFamily="18" charset="0"/>
                                  <a:ea typeface="Cambria Math" panose="02040503050406030204" pitchFamily="18" charset="0"/>
                                </a:rPr>
                                <m:t>𝜑</m:t>
                              </m:r>
                              <m:d>
                                <m:dPr>
                                  <m:ctrlPr>
                                    <a:rPr lang="en-US" altLang="zh-CN" sz="1800" b="0" i="1" smtClean="0">
                                      <a:latin typeface="Cambria Math" panose="02040503050406030204" pitchFamily="18" charset="0"/>
                                      <a:ea typeface="Cambria Math" panose="02040503050406030204" pitchFamily="18" charset="0"/>
                                    </a:rPr>
                                  </m:ctrlPr>
                                </m:dPr>
                                <m:e>
                                  <m:r>
                                    <a:rPr lang="zh-CN" altLang="en-US" sz="1800" b="0" i="1" smtClean="0">
                                      <a:latin typeface="Cambria Math" panose="02040503050406030204" pitchFamily="18" charset="0"/>
                                      <a:ea typeface="Cambria Math" panose="02040503050406030204" pitchFamily="18" charset="0"/>
                                    </a:rPr>
                                    <m:t>𝜃</m:t>
                                  </m:r>
                                </m:e>
                              </m:d>
                            </m:e>
                          </m:d>
                        </m:e>
                      </m:func>
                    </m:oMath>
                  </m:oMathPara>
                </a14:m>
                <a:endParaRPr lang="zh-CN" altLang="en-US" sz="1800" dirty="0"/>
              </a:p>
            </p:txBody>
          </p:sp>
        </mc:Choice>
        <mc:Fallback xmlns="">
          <p:sp>
            <p:nvSpPr>
              <p:cNvPr id="7" name="文本框 6">
                <a:extLst>
                  <a:ext uri="{FF2B5EF4-FFF2-40B4-BE49-F238E27FC236}">
                    <a16:creationId xmlns:a16="http://schemas.microsoft.com/office/drawing/2014/main" id="{0BEF492D-E301-4AC8-B6FC-A6A147C3DE9F}"/>
                  </a:ext>
                </a:extLst>
              </p:cNvPr>
              <p:cNvSpPr txBox="1">
                <a:spLocks noRot="1" noChangeAspect="1" noMove="1" noResize="1" noEditPoints="1" noAdjustHandles="1" noChangeArrowheads="1" noChangeShapeType="1" noTextEdit="1"/>
              </p:cNvSpPr>
              <p:nvPr/>
            </p:nvSpPr>
            <p:spPr>
              <a:xfrm>
                <a:off x="1703512" y="2939570"/>
                <a:ext cx="1752916" cy="276999"/>
              </a:xfrm>
              <a:prstGeom prst="rect">
                <a:avLst/>
              </a:prstGeom>
              <a:blipFill>
                <a:blip r:embed="rId3"/>
                <a:stretch>
                  <a:fillRect l="-2431" b="-239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54448DB-E84D-423D-95B2-81C19F17C83D}"/>
                  </a:ext>
                </a:extLst>
              </p:cNvPr>
              <p:cNvSpPr txBox="1"/>
              <p:nvPr/>
            </p:nvSpPr>
            <p:spPr>
              <a:xfrm>
                <a:off x="7882531" y="2649732"/>
                <a:ext cx="3398045" cy="6227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𝑢</m:t>
                      </m:r>
                      <m:d>
                        <m:dPr>
                          <m:ctrlPr>
                            <a:rPr lang="en-US" altLang="zh-CN" sz="1800" b="0" i="1" smtClean="0">
                              <a:latin typeface="Cambria Math" panose="02040503050406030204" pitchFamily="18" charset="0"/>
                            </a:rPr>
                          </m:ctrlPr>
                        </m:dPr>
                        <m:e>
                          <m:r>
                            <a:rPr lang="en-US" altLang="zh-CN" sz="1800" b="1" i="1" smtClean="0">
                              <a:latin typeface="Cambria Math" panose="02040503050406030204" pitchFamily="18" charset="0"/>
                            </a:rPr>
                            <m:t>𝒓</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𝑡</m:t>
                          </m:r>
                        </m:e>
                      </m:d>
                      <m:r>
                        <a:rPr lang="en-US" altLang="zh-CN" sz="1800" b="0" i="1" smtClean="0">
                          <a:latin typeface="Cambria Math" panose="02040503050406030204" pitchFamily="18" charset="0"/>
                        </a:rPr>
                        <m:t>=</m:t>
                      </m:r>
                      <m:nary>
                        <m:naryPr>
                          <m:ctrlPr>
                            <a:rPr lang="en-US" altLang="zh-CN" sz="1800" b="0" i="1" smtClean="0">
                              <a:latin typeface="Cambria Math" panose="02040503050406030204" pitchFamily="18" charset="0"/>
                            </a:rPr>
                          </m:ctrlPr>
                        </m:naryPr>
                        <m:sub>
                          <m:r>
                            <m:rPr>
                              <m:brk m:alnAt="23"/>
                            </m:rPr>
                            <a:rPr lang="en-US" altLang="zh-CN" sz="1800" b="0" i="1" smtClean="0">
                              <a:latin typeface="Cambria Math" panose="02040503050406030204" pitchFamily="18" charset="0"/>
                            </a:rPr>
                            <m:t>0</m:t>
                          </m:r>
                        </m:sub>
                        <m:sup>
                          <m:r>
                            <a:rPr lang="en-US" altLang="zh-CN" sz="1800" b="0" i="1" smtClean="0">
                              <a:latin typeface="Cambria Math" panose="02040503050406030204" pitchFamily="18" charset="0"/>
                            </a:rPr>
                            <m:t>2</m:t>
                          </m:r>
                          <m:r>
                            <a:rPr lang="zh-CN" altLang="en-US" sz="1800" b="0" i="1" smtClean="0">
                              <a:latin typeface="Cambria Math" panose="02040503050406030204" pitchFamily="18" charset="0"/>
                            </a:rPr>
                            <m:t>𝜋</m:t>
                          </m:r>
                        </m:sup>
                        <m:e>
                          <m:r>
                            <a:rPr lang="en-US" altLang="zh-CN" sz="1800" i="1">
                              <a:latin typeface="Cambria Math" panose="02040503050406030204" pitchFamily="18" charset="0"/>
                            </a:rPr>
                            <m:t>𝐴</m:t>
                          </m:r>
                          <m:func>
                            <m:funcPr>
                              <m:ctrlPr>
                                <a:rPr lang="en-US" altLang="zh-CN" sz="1800" i="1">
                                  <a:latin typeface="Cambria Math" panose="02040503050406030204" pitchFamily="18" charset="0"/>
                                </a:rPr>
                              </m:ctrlPr>
                            </m:funcPr>
                            <m:fName>
                              <m:r>
                                <m:rPr>
                                  <m:sty m:val="p"/>
                                </m:rPr>
                                <a:rPr lang="en-US" altLang="zh-CN" sz="1800">
                                  <a:latin typeface="Cambria Math" panose="02040503050406030204" pitchFamily="18" charset="0"/>
                                </a:rPr>
                                <m:t>cos</m:t>
                              </m:r>
                            </m:fName>
                            <m:e>
                              <m:d>
                                <m:dPr>
                                  <m:begChr m:val="["/>
                                  <m:endChr m:val="]"/>
                                  <m:ctrlPr>
                                    <a:rPr lang="en-US" altLang="zh-CN" sz="1800" i="1">
                                      <a:latin typeface="Cambria Math" panose="02040503050406030204" pitchFamily="18" charset="0"/>
                                    </a:rPr>
                                  </m:ctrlPr>
                                </m:dPr>
                                <m:e>
                                  <m:r>
                                    <a:rPr lang="zh-CN" altLang="en-US" sz="1800" b="1" i="1">
                                      <a:latin typeface="Cambria Math" panose="02040503050406030204" pitchFamily="18" charset="0"/>
                                      <a:ea typeface="Cambria Math" panose="02040503050406030204" pitchFamily="18" charset="0"/>
                                    </a:rPr>
                                    <m:t>𝜔</m:t>
                                  </m:r>
                                  <m:r>
                                    <a:rPr lang="en-US" altLang="zh-CN" sz="1800" i="1">
                                      <a:latin typeface="Cambria Math" panose="02040503050406030204" pitchFamily="18" charset="0"/>
                                      <a:ea typeface="Cambria Math" panose="02040503050406030204" pitchFamily="18" charset="0"/>
                                    </a:rPr>
                                    <m:t>𝑡</m:t>
                                  </m:r>
                                  <m:r>
                                    <a:rPr lang="en-US" altLang="zh-CN" sz="1800" i="1">
                                      <a:latin typeface="Cambria Math" panose="02040503050406030204" pitchFamily="18" charset="0"/>
                                      <a:ea typeface="Cambria Math" panose="02040503050406030204" pitchFamily="18" charset="0"/>
                                    </a:rPr>
                                    <m:t>+</m:t>
                                  </m:r>
                                  <m:r>
                                    <a:rPr lang="zh-CN" altLang="en-US" sz="1800" i="1">
                                      <a:latin typeface="Cambria Math" panose="02040503050406030204" pitchFamily="18" charset="0"/>
                                      <a:ea typeface="Cambria Math" panose="02040503050406030204" pitchFamily="18" charset="0"/>
                                    </a:rPr>
                                    <m:t>𝜑</m:t>
                                  </m:r>
                                  <m:d>
                                    <m:dPr>
                                      <m:ctrlPr>
                                        <a:rPr lang="en-US" altLang="zh-CN" sz="1800" i="1">
                                          <a:latin typeface="Cambria Math" panose="02040503050406030204" pitchFamily="18" charset="0"/>
                                          <a:ea typeface="Cambria Math" panose="02040503050406030204" pitchFamily="18" charset="0"/>
                                        </a:rPr>
                                      </m:ctrlPr>
                                    </m:dPr>
                                    <m:e>
                                      <m:r>
                                        <a:rPr lang="zh-CN" altLang="en-US" sz="1800" i="1">
                                          <a:latin typeface="Cambria Math" panose="02040503050406030204" pitchFamily="18" charset="0"/>
                                          <a:ea typeface="Cambria Math" panose="02040503050406030204" pitchFamily="18" charset="0"/>
                                        </a:rPr>
                                        <m:t>𝜃</m:t>
                                      </m:r>
                                    </m:e>
                                  </m:d>
                                </m:e>
                              </m:d>
                            </m:e>
                          </m:func>
                          <m:r>
                            <a:rPr lang="en-US" altLang="zh-CN" sz="1800" b="0" i="1" smtClean="0">
                              <a:latin typeface="Cambria Math" panose="02040503050406030204" pitchFamily="18" charset="0"/>
                              <a:ea typeface="Cambria Math" panose="02040503050406030204" pitchFamily="18" charset="0"/>
                            </a:rPr>
                            <m:t>𝑑</m:t>
                          </m:r>
                          <m:r>
                            <a:rPr lang="zh-CN" altLang="en-US" sz="1800" b="0" i="1" smtClean="0">
                              <a:latin typeface="Cambria Math" panose="02040503050406030204" pitchFamily="18" charset="0"/>
                              <a:ea typeface="Cambria Math" panose="02040503050406030204" pitchFamily="18" charset="0"/>
                            </a:rPr>
                            <m:t>𝜃</m:t>
                          </m:r>
                        </m:e>
                      </m:nary>
                    </m:oMath>
                  </m:oMathPara>
                </a14:m>
                <a:endParaRPr lang="zh-CN" altLang="en-US" sz="1800" dirty="0"/>
              </a:p>
            </p:txBody>
          </p:sp>
        </mc:Choice>
        <mc:Fallback xmlns="">
          <p:sp>
            <p:nvSpPr>
              <p:cNvPr id="8" name="文本框 7">
                <a:extLst>
                  <a:ext uri="{FF2B5EF4-FFF2-40B4-BE49-F238E27FC236}">
                    <a16:creationId xmlns:a16="http://schemas.microsoft.com/office/drawing/2014/main" id="{754448DB-E84D-423D-95B2-81C19F17C83D}"/>
                  </a:ext>
                </a:extLst>
              </p:cNvPr>
              <p:cNvSpPr txBox="1">
                <a:spLocks noRot="1" noChangeAspect="1" noMove="1" noResize="1" noEditPoints="1" noAdjustHandles="1" noChangeArrowheads="1" noChangeShapeType="1" noTextEdit="1"/>
              </p:cNvSpPr>
              <p:nvPr/>
            </p:nvSpPr>
            <p:spPr>
              <a:xfrm>
                <a:off x="7882531" y="2649732"/>
                <a:ext cx="3398045" cy="622799"/>
              </a:xfrm>
              <a:prstGeom prst="rect">
                <a:avLst/>
              </a:prstGeom>
              <a:blipFill>
                <a:blip r:embed="rId4"/>
                <a:stretch>
                  <a:fillRect/>
                </a:stretch>
              </a:blipFill>
            </p:spPr>
            <p:txBody>
              <a:bodyPr/>
              <a:lstStyle/>
              <a:p>
                <a:r>
                  <a:rPr lang="zh-CN" altLang="en-US">
                    <a:noFill/>
                  </a:rPr>
                  <a:t> </a:t>
                </a:r>
              </a:p>
            </p:txBody>
          </p:sp>
        </mc:Fallback>
      </mc:AlternateContent>
      <p:cxnSp>
        <p:nvCxnSpPr>
          <p:cNvPr id="9" name="直接箭头连接符 8">
            <a:extLst>
              <a:ext uri="{FF2B5EF4-FFF2-40B4-BE49-F238E27FC236}">
                <a16:creationId xmlns:a16="http://schemas.microsoft.com/office/drawing/2014/main" id="{CD15479F-720F-4A50-94E4-02894365C00B}"/>
              </a:ext>
            </a:extLst>
          </p:cNvPr>
          <p:cNvCxnSpPr>
            <a:cxnSpLocks/>
            <a:stCxn id="11" idx="3"/>
            <a:endCxn id="12" idx="1"/>
          </p:cNvCxnSpPr>
          <p:nvPr/>
        </p:nvCxnSpPr>
        <p:spPr>
          <a:xfrm>
            <a:off x="4739309" y="4871466"/>
            <a:ext cx="2827513"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0C8C3591-D662-4CB3-95E2-07D4A9322E0A}"/>
              </a:ext>
            </a:extLst>
          </p:cNvPr>
          <p:cNvSpPr txBox="1"/>
          <p:nvPr/>
        </p:nvSpPr>
        <p:spPr>
          <a:xfrm>
            <a:off x="7680176" y="2164581"/>
            <a:ext cx="3672865" cy="369332"/>
          </a:xfrm>
          <a:prstGeom prst="rect">
            <a:avLst/>
          </a:prstGeom>
          <a:noFill/>
        </p:spPr>
        <p:txBody>
          <a:bodyPr wrap="none" rtlCol="0">
            <a:spAutoFit/>
          </a:bodyPr>
          <a:lstStyle/>
          <a:p>
            <a:pPr algn="ctr"/>
            <a:r>
              <a:rPr lang="en-US" altLang="zh-CN" dirty="0">
                <a:latin typeface="+mj-lt"/>
              </a:rPr>
              <a:t>the vibration field After superposition</a:t>
            </a:r>
            <a:endParaRPr lang="zh-CN" altLang="en-US" sz="1800" dirty="0">
              <a:latin typeface="+mj-lt"/>
              <a:ea typeface="华文中宋" panose="02010600040101010101" pitchFamily="2" charset="-122"/>
            </a:endParaRPr>
          </a:p>
        </p:txBody>
      </p:sp>
      <p:pic>
        <p:nvPicPr>
          <p:cNvPr id="11" name="图片 10">
            <a:extLst>
              <a:ext uri="{FF2B5EF4-FFF2-40B4-BE49-F238E27FC236}">
                <a16:creationId xmlns:a16="http://schemas.microsoft.com/office/drawing/2014/main" id="{4297C483-BD43-4976-B7FD-59DAB38B0156}"/>
              </a:ext>
            </a:extLst>
          </p:cNvPr>
          <p:cNvPicPr>
            <a:picLocks/>
          </p:cNvPicPr>
          <p:nvPr/>
        </p:nvPicPr>
        <p:blipFill>
          <a:blip r:embed="rId5"/>
          <a:stretch>
            <a:fillRect/>
          </a:stretch>
        </p:blipFill>
        <p:spPr>
          <a:xfrm>
            <a:off x="860164" y="3573016"/>
            <a:ext cx="3879145" cy="2596900"/>
          </a:xfrm>
          <a:prstGeom prst="rect">
            <a:avLst/>
          </a:prstGeom>
        </p:spPr>
      </p:pic>
      <p:pic>
        <p:nvPicPr>
          <p:cNvPr id="12" name="图片 11">
            <a:extLst>
              <a:ext uri="{FF2B5EF4-FFF2-40B4-BE49-F238E27FC236}">
                <a16:creationId xmlns:a16="http://schemas.microsoft.com/office/drawing/2014/main" id="{0F9E69C0-76B1-4365-9EC0-29CEA25EA5E9}"/>
              </a:ext>
            </a:extLst>
          </p:cNvPr>
          <p:cNvPicPr>
            <a:picLocks/>
          </p:cNvPicPr>
          <p:nvPr/>
        </p:nvPicPr>
        <p:blipFill>
          <a:blip r:embed="rId6"/>
          <a:stretch>
            <a:fillRect/>
          </a:stretch>
        </p:blipFill>
        <p:spPr>
          <a:xfrm>
            <a:off x="7566822" y="3573016"/>
            <a:ext cx="3879145" cy="2596900"/>
          </a:xfrm>
          <a:prstGeom prst="rect">
            <a:avLst/>
          </a:prstGeom>
        </p:spPr>
      </p:pic>
      <p:cxnSp>
        <p:nvCxnSpPr>
          <p:cNvPr id="13" name="直接箭头连接符 12">
            <a:extLst>
              <a:ext uri="{FF2B5EF4-FFF2-40B4-BE49-F238E27FC236}">
                <a16:creationId xmlns:a16="http://schemas.microsoft.com/office/drawing/2014/main" id="{B954FBDA-EB86-4431-BABC-CD8CB769C42A}"/>
              </a:ext>
            </a:extLst>
          </p:cNvPr>
          <p:cNvCxnSpPr>
            <a:cxnSpLocks/>
          </p:cNvCxnSpPr>
          <p:nvPr/>
        </p:nvCxnSpPr>
        <p:spPr>
          <a:xfrm>
            <a:off x="4872419" y="2961131"/>
            <a:ext cx="2315859"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C18C2D90-585C-416B-B37A-E50476E24D2B}"/>
              </a:ext>
            </a:extLst>
          </p:cNvPr>
          <p:cNvSpPr txBox="1"/>
          <p:nvPr/>
        </p:nvSpPr>
        <p:spPr>
          <a:xfrm>
            <a:off x="4872419" y="1948689"/>
            <a:ext cx="2654830" cy="923330"/>
          </a:xfrm>
          <a:prstGeom prst="rect">
            <a:avLst/>
          </a:prstGeom>
          <a:noFill/>
        </p:spPr>
        <p:txBody>
          <a:bodyPr wrap="square" rtlCol="0">
            <a:spAutoFit/>
          </a:bodyPr>
          <a:lstStyle/>
          <a:p>
            <a:pPr algn="ctr"/>
            <a:r>
              <a:rPr lang="en-US" altLang="zh-CN" dirty="0">
                <a:latin typeface="+mj-lt"/>
              </a:rPr>
              <a:t>Random superposition of plane waves in different directions.</a:t>
            </a:r>
            <a:endParaRPr lang="zh-CN" altLang="en-US" sz="1800" dirty="0">
              <a:latin typeface="+mj-lt"/>
              <a:ea typeface="华文中宋" panose="02010600040101010101" pitchFamily="2" charset="-122"/>
            </a:endParaRPr>
          </a:p>
        </p:txBody>
      </p:sp>
      <p:sp>
        <p:nvSpPr>
          <p:cNvPr id="16" name="文本框 15">
            <a:extLst>
              <a:ext uri="{FF2B5EF4-FFF2-40B4-BE49-F238E27FC236}">
                <a16:creationId xmlns:a16="http://schemas.microsoft.com/office/drawing/2014/main" id="{EDDBB4BE-A3BC-4494-9C12-90689167F6D1}"/>
              </a:ext>
            </a:extLst>
          </p:cNvPr>
          <p:cNvSpPr txBox="1"/>
          <p:nvPr/>
        </p:nvSpPr>
        <p:spPr>
          <a:xfrm>
            <a:off x="4471104" y="4046911"/>
            <a:ext cx="3403496" cy="646331"/>
          </a:xfrm>
          <a:prstGeom prst="rect">
            <a:avLst/>
          </a:prstGeom>
          <a:noFill/>
        </p:spPr>
        <p:txBody>
          <a:bodyPr wrap="none" rtlCol="0">
            <a:spAutoFit/>
          </a:bodyPr>
          <a:lstStyle/>
          <a:p>
            <a:pPr algn="ctr"/>
            <a:r>
              <a:rPr lang="en-US" altLang="zh-CN" dirty="0">
                <a:latin typeface="+mj-lt"/>
              </a:rPr>
              <a:t>The random direction </a:t>
            </a:r>
          </a:p>
          <a:p>
            <a:pPr algn="ctr"/>
            <a:r>
              <a:rPr lang="en-US" altLang="zh-CN" dirty="0">
                <a:latin typeface="+mj-lt"/>
              </a:rPr>
              <a:t>was superimposed hundreds times.</a:t>
            </a:r>
            <a:endParaRPr lang="zh-CN" altLang="en-US" sz="2000" dirty="0">
              <a:latin typeface="+mj-lt"/>
              <a:ea typeface="华文中宋" panose="02010600040101010101" pitchFamily="2" charset="-122"/>
            </a:endParaRPr>
          </a:p>
        </p:txBody>
      </p:sp>
      <p:sp>
        <p:nvSpPr>
          <p:cNvPr id="17" name="标题 2">
            <a:extLst>
              <a:ext uri="{FF2B5EF4-FFF2-40B4-BE49-F238E27FC236}">
                <a16:creationId xmlns:a16="http://schemas.microsoft.com/office/drawing/2014/main" id="{9D2C692F-D326-4DC5-83E5-F14E8B04C312}"/>
              </a:ext>
            </a:extLst>
          </p:cNvPr>
          <p:cNvSpPr>
            <a:spLocks noGrp="1"/>
          </p:cNvSpPr>
          <p:nvPr>
            <p:ph type="title"/>
          </p:nvPr>
        </p:nvSpPr>
        <p:spPr>
          <a:xfrm>
            <a:off x="0" y="104775"/>
            <a:ext cx="12074525" cy="663575"/>
          </a:xfrm>
          <a:solidFill>
            <a:schemeClr val="bg1"/>
          </a:solidFill>
        </p:spPr>
        <p:txBody>
          <a:bodyPr/>
          <a:lstStyle/>
          <a:p>
            <a:r>
              <a:rPr lang="en-US" altLang="zh-CN" dirty="0"/>
              <a:t>3. Frequency-related vibration beam dynamics model</a:t>
            </a:r>
            <a:endParaRPr lang="zh-CN" altLang="en-US" dirty="0"/>
          </a:p>
        </p:txBody>
      </p:sp>
      <p:sp>
        <p:nvSpPr>
          <p:cNvPr id="22" name="文本框 21">
            <a:extLst>
              <a:ext uri="{FF2B5EF4-FFF2-40B4-BE49-F238E27FC236}">
                <a16:creationId xmlns:a16="http://schemas.microsoft.com/office/drawing/2014/main" id="{E01D733A-CBAE-4CC1-9F85-DE94C95335BD}"/>
              </a:ext>
            </a:extLst>
          </p:cNvPr>
          <p:cNvSpPr txBox="1"/>
          <p:nvPr/>
        </p:nvSpPr>
        <p:spPr>
          <a:xfrm>
            <a:off x="2495600" y="1052736"/>
            <a:ext cx="8401659" cy="523220"/>
          </a:xfrm>
          <a:prstGeom prst="rect">
            <a:avLst/>
          </a:prstGeom>
          <a:noFill/>
        </p:spPr>
        <p:txBody>
          <a:bodyPr wrap="none" rtlCol="0">
            <a:spAutoFit/>
          </a:bodyPr>
          <a:lstStyle/>
          <a:p>
            <a:r>
              <a:rPr lang="en-US" altLang="zh-CN" sz="2800" dirty="0">
                <a:solidFill>
                  <a:srgbClr val="C00000"/>
                </a:solidFill>
                <a:latin typeface="+mj-lt"/>
              </a:rPr>
              <a:t>Establishing vibration fields basing on plane wave model</a:t>
            </a:r>
            <a:endParaRPr lang="zh-CN" altLang="en-US" sz="2800" dirty="0">
              <a:solidFill>
                <a:srgbClr val="C00000"/>
              </a:solidFill>
              <a:latin typeface="+mj-lt"/>
            </a:endParaRPr>
          </a:p>
        </p:txBody>
      </p:sp>
    </p:spTree>
    <p:extLst>
      <p:ext uri="{BB962C8B-B14F-4D97-AF65-F5344CB8AC3E}">
        <p14:creationId xmlns:p14="http://schemas.microsoft.com/office/powerpoint/2010/main" val="1102949682"/>
      </p:ext>
    </p:extLst>
  </p:cSld>
  <p:clrMapOvr>
    <a:masterClrMapping/>
  </p:clrMapOvr>
  <mc:AlternateContent xmlns:mc="http://schemas.openxmlformats.org/markup-compatibility/2006">
    <mc:Choice xmlns:p14="http://schemas.microsoft.com/office/powerpoint/2010/main" Requires="p14">
      <p:transition spd="slow" p14:dur="2000" advTm="38155"/>
    </mc:Choice>
    <mc:Fallback>
      <p:transition spd="slow" advTm="3815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a:extLst>
              <a:ext uri="{FF2B5EF4-FFF2-40B4-BE49-F238E27FC236}">
                <a16:creationId xmlns:a16="http://schemas.microsoft.com/office/drawing/2014/main" id="{118B9DB1-9289-4F01-B022-36ACE0BBF7C9}"/>
              </a:ext>
            </a:extLst>
          </p:cNvPr>
          <p:cNvSpPr>
            <a:spLocks noGrp="1"/>
          </p:cNvSpPr>
          <p:nvPr>
            <p:ph type="title"/>
          </p:nvPr>
        </p:nvSpPr>
        <p:spPr>
          <a:xfrm>
            <a:off x="0" y="104775"/>
            <a:ext cx="12074525" cy="663575"/>
          </a:xfrm>
          <a:solidFill>
            <a:schemeClr val="bg1"/>
          </a:solidFill>
        </p:spPr>
        <p:txBody>
          <a:bodyPr/>
          <a:lstStyle/>
          <a:p>
            <a:r>
              <a:rPr lang="en-US" altLang="zh-CN" sz="3900" dirty="0"/>
              <a:t>4. Vibration analysis with frequency-dependent coherence</a:t>
            </a:r>
            <a:endParaRPr lang="zh-CN" altLang="en-US" sz="3900" dirty="0"/>
          </a:p>
        </p:txBody>
      </p:sp>
      <p:sp>
        <p:nvSpPr>
          <p:cNvPr id="2" name="文本框 1">
            <a:extLst>
              <a:ext uri="{FF2B5EF4-FFF2-40B4-BE49-F238E27FC236}">
                <a16:creationId xmlns:a16="http://schemas.microsoft.com/office/drawing/2014/main" id="{C2805762-1BB8-43B3-B0AD-25652389DE59}"/>
              </a:ext>
            </a:extLst>
          </p:cNvPr>
          <p:cNvSpPr txBox="1"/>
          <p:nvPr/>
        </p:nvSpPr>
        <p:spPr>
          <a:xfrm>
            <a:off x="983432" y="1706329"/>
            <a:ext cx="10297144" cy="1631216"/>
          </a:xfrm>
          <a:prstGeom prst="rect">
            <a:avLst/>
          </a:prstGeom>
          <a:noFill/>
        </p:spPr>
        <p:txBody>
          <a:bodyPr wrap="square" rtlCol="0">
            <a:spAutoFit/>
          </a:bodyPr>
          <a:lstStyle/>
          <a:p>
            <a:pPr marL="342900" indent="-342900" algn="just">
              <a:buFont typeface="Arial" panose="020B0604020202020204" pitchFamily="34" charset="0"/>
              <a:buChar char="•"/>
            </a:pPr>
            <a:r>
              <a:rPr lang="en-US" altLang="zh-CN" sz="2000" dirty="0">
                <a:latin typeface="+mj-lt"/>
                <a:ea typeface="等线" panose="02010600030101010101" pitchFamily="2" charset="-122"/>
                <a:cs typeface="CMBX12"/>
              </a:rPr>
              <a:t>P</a:t>
            </a:r>
            <a:r>
              <a:rPr lang="en-US" altLang="zh-CN" sz="2000" dirty="0">
                <a:effectLst/>
                <a:latin typeface="+mj-lt"/>
                <a:ea typeface="等线" panose="02010600030101010101" pitchFamily="2" charset="-122"/>
                <a:cs typeface="CMBX12"/>
              </a:rPr>
              <a:t>lane waves model is used for th</a:t>
            </a:r>
            <a:r>
              <a:rPr lang="en-US" altLang="zh-CN" sz="2000" dirty="0">
                <a:latin typeface="+mj-lt"/>
                <a:ea typeface="等线" panose="02010600030101010101" pitchFamily="2" charset="-122"/>
                <a:cs typeface="CMBX12"/>
              </a:rPr>
              <a:t>e amplification factor study of different frequencies.</a:t>
            </a:r>
          </a:p>
          <a:p>
            <a:pPr marL="342900" indent="-342900" algn="just">
              <a:buFont typeface="Arial" panose="020B0604020202020204" pitchFamily="34" charset="0"/>
              <a:buChar char="•"/>
            </a:pPr>
            <a:r>
              <a:rPr lang="en-US" altLang="zh-CN" sz="2000" dirty="0">
                <a:latin typeface="+mj-lt"/>
                <a:ea typeface="等线" panose="02010600030101010101" pitchFamily="2" charset="-122"/>
                <a:cs typeface="CMBX12"/>
              </a:rPr>
              <a:t>S</a:t>
            </a:r>
            <a:r>
              <a:rPr lang="en-US" altLang="zh-CN" sz="2000" dirty="0">
                <a:effectLst/>
                <a:latin typeface="+mj-lt"/>
                <a:ea typeface="等线" panose="02010600030101010101" pitchFamily="2" charset="-122"/>
                <a:cs typeface="CMBX12"/>
              </a:rPr>
              <a:t>ince the ground vibrations are typically travel from great distances, often spanning </a:t>
            </a:r>
            <a:r>
              <a:rPr lang="en-US" altLang="zh-CN" sz="2000" dirty="0" err="1">
                <a:effectLst/>
                <a:latin typeface="+mj-lt"/>
                <a:ea typeface="等线" panose="02010600030101010101" pitchFamily="2" charset="-122"/>
                <a:cs typeface="CMBX12"/>
              </a:rPr>
              <a:t>kilometres</a:t>
            </a:r>
            <a:r>
              <a:rPr lang="en-US" altLang="zh-CN" sz="2000" dirty="0">
                <a:effectLst/>
                <a:latin typeface="+mj-lt"/>
                <a:ea typeface="等线" panose="02010600030101010101" pitchFamily="2" charset="-122"/>
                <a:cs typeface="CMBX12"/>
              </a:rPr>
              <a:t> or more, resulting in a minimal decay slope of the vibrations. So the wave’s decay is omitted to simplify the model.</a:t>
            </a:r>
          </a:p>
          <a:p>
            <a:pPr algn="just"/>
            <a:endParaRPr lang="en-US" altLang="zh-CN" sz="2000" dirty="0">
              <a:latin typeface="+mj-lt"/>
            </a:endParaRPr>
          </a:p>
        </p:txBody>
      </p:sp>
      <p:pic>
        <p:nvPicPr>
          <p:cNvPr id="15" name="图片 14">
            <a:extLst>
              <a:ext uri="{FF2B5EF4-FFF2-40B4-BE49-F238E27FC236}">
                <a16:creationId xmlns:a16="http://schemas.microsoft.com/office/drawing/2014/main" id="{055E4F2F-A0CB-4281-9DB4-7A8B09F50387}"/>
              </a:ext>
            </a:extLst>
          </p:cNvPr>
          <p:cNvPicPr>
            <a:picLocks noChangeAspect="1"/>
          </p:cNvPicPr>
          <p:nvPr/>
        </p:nvPicPr>
        <p:blipFill>
          <a:blip r:embed="rId3"/>
          <a:stretch>
            <a:fillRect/>
          </a:stretch>
        </p:blipFill>
        <p:spPr>
          <a:xfrm>
            <a:off x="6600056" y="2996952"/>
            <a:ext cx="5146780" cy="3240360"/>
          </a:xfrm>
          <a:prstGeom prst="rect">
            <a:avLst/>
          </a:prstGeom>
        </p:spPr>
      </p:pic>
      <p:sp>
        <p:nvSpPr>
          <p:cNvPr id="20" name="文本框 19">
            <a:extLst>
              <a:ext uri="{FF2B5EF4-FFF2-40B4-BE49-F238E27FC236}">
                <a16:creationId xmlns:a16="http://schemas.microsoft.com/office/drawing/2014/main" id="{2C2CC827-220D-4D3F-98E4-46B3ED80EC89}"/>
              </a:ext>
            </a:extLst>
          </p:cNvPr>
          <p:cNvSpPr txBox="1"/>
          <p:nvPr/>
        </p:nvSpPr>
        <p:spPr>
          <a:xfrm>
            <a:off x="911424" y="2924944"/>
            <a:ext cx="5544616" cy="3785652"/>
          </a:xfrm>
          <a:prstGeom prst="rect">
            <a:avLst/>
          </a:prstGeom>
          <a:noFill/>
        </p:spPr>
        <p:txBody>
          <a:bodyPr wrap="square" rtlCol="0">
            <a:spAutoFit/>
          </a:bodyPr>
          <a:lstStyle/>
          <a:p>
            <a:pPr marL="342900" indent="-342900" algn="just">
              <a:buFont typeface="Arial" panose="020B0604020202020204" pitchFamily="34" charset="0"/>
              <a:buChar char="•"/>
            </a:pPr>
            <a:r>
              <a:rPr lang="en-US" altLang="zh-CN" sz="2000" dirty="0">
                <a:latin typeface="+mj-lt"/>
                <a:ea typeface="等线" panose="02010600030101010101" pitchFamily="2" charset="-122"/>
              </a:rPr>
              <a:t>Assuming the wave velocity of the CEPC site</a:t>
            </a:r>
          </a:p>
          <a:p>
            <a:pPr algn="just"/>
            <a:r>
              <a:rPr lang="en-US" altLang="zh-CN" sz="2000" dirty="0">
                <a:latin typeface="+mj-lt"/>
                <a:ea typeface="等线" panose="02010600030101010101" pitchFamily="2" charset="-122"/>
              </a:rPr>
              <a:t>     is </a:t>
            </a:r>
            <a:r>
              <a:rPr lang="en-US" altLang="zh-CN" sz="2000" dirty="0">
                <a:latin typeface="+mj-lt"/>
              </a:rPr>
              <a:t>2000m/s for all frequencies.</a:t>
            </a:r>
          </a:p>
          <a:p>
            <a:pPr marL="342900" indent="-342900" algn="just">
              <a:buFont typeface="Arial" panose="020B0604020202020204" pitchFamily="34" charset="0"/>
              <a:buChar char="•"/>
            </a:pPr>
            <a:r>
              <a:rPr lang="en-US" altLang="zh-CN" sz="2000" dirty="0">
                <a:latin typeface="+mj-lt"/>
              </a:rPr>
              <a:t>Vibrations with 10nm (RMS) were introduced to    all the Quads within the arc section, across a </a:t>
            </a:r>
          </a:p>
          <a:p>
            <a:pPr algn="just"/>
            <a:r>
              <a:rPr lang="en-US" altLang="zh-CN" sz="2000" dirty="0">
                <a:latin typeface="+mj-lt"/>
              </a:rPr>
              <a:t>     range of frequencies.</a:t>
            </a:r>
          </a:p>
          <a:p>
            <a:pPr marL="342900" indent="-342900" algn="just">
              <a:buFont typeface="Wingdings" panose="05000000000000000000" pitchFamily="2" charset="2"/>
              <a:buChar char="ü"/>
            </a:pPr>
            <a:r>
              <a:rPr lang="en-US" altLang="zh-CN" sz="2000" dirty="0">
                <a:solidFill>
                  <a:srgbClr val="C00000"/>
                </a:solidFill>
                <a:latin typeface="+mj-lt"/>
              </a:rPr>
              <a:t>The amplification factor indicates a strong       coherence for vibrations at frequencies below 5Hz.   </a:t>
            </a:r>
          </a:p>
          <a:p>
            <a:pPr marL="342900" indent="-342900" algn="just">
              <a:buFont typeface="Wingdings" panose="05000000000000000000" pitchFamily="2" charset="2"/>
              <a:buChar char="ü"/>
            </a:pPr>
            <a:r>
              <a:rPr lang="en-US" altLang="zh-CN" sz="2000" dirty="0">
                <a:solidFill>
                  <a:srgbClr val="C00000"/>
                </a:solidFill>
                <a:latin typeface="+mj-lt"/>
              </a:rPr>
              <a:t>The lower frequency limit for the ground vibration specification of arc region could be extended to 5Hz.   </a:t>
            </a:r>
            <a:endParaRPr lang="zh-CN" altLang="en-US" sz="2000" dirty="0">
              <a:solidFill>
                <a:srgbClr val="C00000"/>
              </a:solidFill>
              <a:latin typeface="+mj-lt"/>
            </a:endParaRPr>
          </a:p>
          <a:p>
            <a:pPr marL="342900" indent="-342900">
              <a:buFont typeface="Wingdings" panose="05000000000000000000" pitchFamily="2" charset="2"/>
              <a:buChar char="ü"/>
            </a:pPr>
            <a:endParaRPr lang="zh-CN" altLang="en-US" sz="2000" dirty="0">
              <a:latin typeface="+mj-lt"/>
            </a:endParaRPr>
          </a:p>
        </p:txBody>
      </p:sp>
      <p:sp>
        <p:nvSpPr>
          <p:cNvPr id="22" name="文本框 21">
            <a:extLst>
              <a:ext uri="{FF2B5EF4-FFF2-40B4-BE49-F238E27FC236}">
                <a16:creationId xmlns:a16="http://schemas.microsoft.com/office/drawing/2014/main" id="{366A8CA6-DEFA-4A47-98DF-2DDB3E8C795D}"/>
              </a:ext>
            </a:extLst>
          </p:cNvPr>
          <p:cNvSpPr txBox="1"/>
          <p:nvPr/>
        </p:nvSpPr>
        <p:spPr>
          <a:xfrm>
            <a:off x="0" y="1124744"/>
            <a:ext cx="12192000" cy="523220"/>
          </a:xfrm>
          <a:prstGeom prst="rect">
            <a:avLst/>
          </a:prstGeom>
          <a:noFill/>
        </p:spPr>
        <p:txBody>
          <a:bodyPr wrap="square">
            <a:spAutoFit/>
          </a:bodyPr>
          <a:lstStyle/>
          <a:p>
            <a:pPr algn="ctr"/>
            <a:r>
              <a:rPr lang="en-US" altLang="zh-CN" sz="2800" b="1" dirty="0">
                <a:solidFill>
                  <a:srgbClr val="C00000"/>
                </a:solidFill>
                <a:latin typeface="+mj-lt"/>
              </a:rPr>
              <a:t>The lower frequency limit for the requirement of ground vibrations</a:t>
            </a:r>
            <a:endParaRPr lang="zh-CN" altLang="en-US" sz="2800" b="1" dirty="0">
              <a:solidFill>
                <a:srgbClr val="C00000"/>
              </a:solidFill>
              <a:latin typeface="+mj-lt"/>
            </a:endParaRPr>
          </a:p>
        </p:txBody>
      </p:sp>
    </p:spTree>
    <p:extLst>
      <p:ext uri="{BB962C8B-B14F-4D97-AF65-F5344CB8AC3E}">
        <p14:creationId xmlns:p14="http://schemas.microsoft.com/office/powerpoint/2010/main" val="1051771248"/>
      </p:ext>
    </p:extLst>
  </p:cSld>
  <p:clrMapOvr>
    <a:masterClrMapping/>
  </p:clrMapOvr>
  <mc:AlternateContent xmlns:mc="http://schemas.openxmlformats.org/markup-compatibility/2006">
    <mc:Choice xmlns:p14="http://schemas.microsoft.com/office/powerpoint/2010/main" Requires="p14">
      <p:transition spd="slow" p14:dur="2000" advTm="47719"/>
    </mc:Choice>
    <mc:Fallback>
      <p:transition spd="slow" advTm="4771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CDD851D-7115-40FB-9A1A-F2F70E4CBD84}"/>
              </a:ext>
            </a:extLst>
          </p:cNvPr>
          <p:cNvSpPr>
            <a:spLocks noGrp="1"/>
          </p:cNvSpPr>
          <p:nvPr>
            <p:ph type="title"/>
          </p:nvPr>
        </p:nvSpPr>
        <p:spPr/>
        <p:txBody>
          <a:bodyPr/>
          <a:lstStyle/>
          <a:p>
            <a:endParaRPr lang="zh-CN" altLang="en-US"/>
          </a:p>
        </p:txBody>
      </p:sp>
      <p:sp>
        <p:nvSpPr>
          <p:cNvPr id="4" name="标题 2">
            <a:extLst>
              <a:ext uri="{FF2B5EF4-FFF2-40B4-BE49-F238E27FC236}">
                <a16:creationId xmlns:a16="http://schemas.microsoft.com/office/drawing/2014/main" id="{50058476-043E-46FA-A474-018F462780CB}"/>
              </a:ext>
            </a:extLst>
          </p:cNvPr>
          <p:cNvSpPr txBox="1">
            <a:spLocks/>
          </p:cNvSpPr>
          <p:nvPr/>
        </p:nvSpPr>
        <p:spPr>
          <a:xfrm>
            <a:off x="0" y="109661"/>
            <a:ext cx="12192001" cy="663575"/>
          </a:xfrm>
          <a:prstGeom prst="rect">
            <a:avLst/>
          </a:prstGeom>
          <a:solidFill>
            <a:schemeClr val="bg1"/>
          </a:solidFill>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sz="3900" dirty="0"/>
              <a:t>4. Vibration analysis with frequency-dependent coherence</a:t>
            </a:r>
            <a:endParaRPr lang="zh-CN" altLang="en-US" sz="3900" dirty="0"/>
          </a:p>
        </p:txBody>
      </p:sp>
      <p:sp>
        <p:nvSpPr>
          <p:cNvPr id="8" name="内容占位符 1">
            <a:extLst>
              <a:ext uri="{FF2B5EF4-FFF2-40B4-BE49-F238E27FC236}">
                <a16:creationId xmlns:a16="http://schemas.microsoft.com/office/drawing/2014/main" id="{B4F5F3E3-6C63-4F8B-9CD5-95B5EA7138AB}"/>
              </a:ext>
            </a:extLst>
          </p:cNvPr>
          <p:cNvSpPr txBox="1">
            <a:spLocks/>
          </p:cNvSpPr>
          <p:nvPr/>
        </p:nvSpPr>
        <p:spPr>
          <a:xfrm>
            <a:off x="611136" y="1700808"/>
            <a:ext cx="11479921" cy="4764847"/>
          </a:xfrm>
          <a:prstGeom prst="rect">
            <a:avLst/>
          </a:prstGeom>
        </p:spPr>
        <p:txBody>
          <a:bodyPr vert="horz" lIns="91440" tIns="45720" rIns="91440" bIns="45720" rtlCol="0" anchor="t">
            <a:normAutofit fontScale="92500" lnSpcReduction="10000"/>
          </a:bodyPr>
          <a:lstStyle/>
          <a:p>
            <a:pPr marL="182880" marR="0" lvl="0" indent="-182880" algn="l" defTabSz="914400" rtl="0" eaLnBrk="1" fontAlgn="auto" latinLnBrk="0" hangingPunct="1">
              <a:lnSpc>
                <a:spcPct val="100000"/>
              </a:lnSpc>
              <a:spcBef>
                <a:spcPts val="1200"/>
              </a:spcBef>
              <a:spcAft>
                <a:spcPts val="0"/>
              </a:spcAft>
              <a:buClrTx/>
              <a:buSzPct val="60000"/>
              <a:buFont typeface="Wingdings" panose="05000000000000000000" pitchFamily="2" charset="2"/>
              <a:buChar char="l"/>
              <a:tabLst/>
              <a:defRPr/>
            </a:pPr>
            <a:r>
              <a:rPr lang="en-US" altLang="zh-CN" sz="2400" i="1" u="sng" dirty="0">
                <a:latin typeface="+mj-lt"/>
              </a:rPr>
              <a:t> The characteristic wavelengths of slow ground motions are far greater than </a:t>
            </a:r>
            <a:r>
              <a:rPr lang="en-US" altLang="zh-CN" sz="2400" i="1" u="sng" dirty="0" err="1">
                <a:latin typeface="+mj-lt"/>
              </a:rPr>
              <a:t>betatron</a:t>
            </a:r>
            <a:r>
              <a:rPr lang="en-US" altLang="zh-CN" sz="2400" i="1" u="sng" dirty="0">
                <a:latin typeface="+mj-lt"/>
              </a:rPr>
              <a:t> wavelength, the dynamic effects to the beam can be neglected</a:t>
            </a:r>
            <a:r>
              <a:rPr lang="zh-CN" altLang="en-US" sz="2400" i="1" u="sng" dirty="0"/>
              <a:t>：</a:t>
            </a:r>
            <a:r>
              <a:rPr lang="en-US" altLang="zh-CN" sz="2400" i="1" u="sng" dirty="0">
                <a:solidFill>
                  <a:schemeClr val="bg2"/>
                </a:solidFill>
                <a:latin typeface="+mj-lt"/>
              </a:rPr>
              <a:t>[courtesy of June-Rong Chen/NSRRC MEDSI2014]</a:t>
            </a:r>
            <a:endParaRPr lang="en-US" altLang="zh-CN" sz="2400" i="1" u="sng" dirty="0">
              <a:latin typeface="+mj-lt"/>
            </a:endParaRPr>
          </a:p>
          <a:p>
            <a:pPr marL="182880" lvl="0" indent="-182880">
              <a:spcBef>
                <a:spcPts val="1200"/>
              </a:spcBef>
              <a:buSzPct val="60000"/>
              <a:defRPr/>
            </a:pPr>
            <a:r>
              <a:rPr kumimoji="0" lang="en-US" altLang="zh-CN" sz="2400" strike="noStrike" kern="1200" cap="none" spc="0" normalizeH="0" baseline="0" noProof="0" dirty="0">
                <a:ln>
                  <a:noFill/>
                </a:ln>
                <a:effectLst/>
                <a:uLnTx/>
                <a:uFillTx/>
                <a:latin typeface="+mj-lt"/>
              </a:rPr>
              <a:t>  --CEPC </a:t>
            </a:r>
            <a:r>
              <a:rPr lang="en-US" altLang="zh-CN" sz="2400" dirty="0" err="1">
                <a:latin typeface="+mj-lt"/>
              </a:rPr>
              <a:t>Betatron</a:t>
            </a:r>
            <a:r>
              <a:rPr lang="en-US" altLang="zh-CN" sz="2400" dirty="0">
                <a:latin typeface="+mj-lt"/>
              </a:rPr>
              <a:t> wavelength</a:t>
            </a:r>
            <a:r>
              <a:rPr kumimoji="0" lang="en-US" altLang="zh-CN" sz="2400" strike="noStrike" kern="1200" cap="none" spc="0" normalizeH="0" baseline="0" noProof="0" dirty="0">
                <a:ln>
                  <a:noFill/>
                </a:ln>
                <a:effectLst/>
                <a:uLnTx/>
                <a:uFillTx/>
                <a:latin typeface="+mj-lt"/>
              </a:rPr>
              <a:t>:</a:t>
            </a:r>
          </a:p>
          <a:p>
            <a:pPr marL="182880" marR="0" lvl="0" indent="-18288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sz="2400" dirty="0">
                <a:latin typeface="+mj-lt"/>
              </a:rPr>
              <a:t>     </a:t>
            </a:r>
            <a:r>
              <a:rPr lang="el-GR" altLang="zh-CN" sz="2400" dirty="0">
                <a:latin typeface="+mj-lt"/>
              </a:rPr>
              <a:t>λ</a:t>
            </a:r>
            <a:r>
              <a:rPr lang="el-GR" altLang="zh-CN" sz="2400" baseline="-25000" dirty="0">
                <a:latin typeface="+mj-lt"/>
              </a:rPr>
              <a:t>β</a:t>
            </a:r>
            <a:r>
              <a:rPr lang="en-US" altLang="zh-CN" sz="2400" baseline="-25000" dirty="0">
                <a:latin typeface="+mj-lt"/>
              </a:rPr>
              <a:t>y</a:t>
            </a:r>
            <a:r>
              <a:rPr lang="en-US" altLang="zh-CN" sz="2400" dirty="0">
                <a:latin typeface="+mj-lt"/>
              </a:rPr>
              <a:t>= C / </a:t>
            </a:r>
            <a:r>
              <a:rPr lang="el-GR" altLang="zh-CN" sz="2400" dirty="0">
                <a:latin typeface="+mj-lt"/>
              </a:rPr>
              <a:t>ν</a:t>
            </a:r>
            <a:r>
              <a:rPr lang="en-US" altLang="zh-CN" sz="2400" baseline="-25000" dirty="0">
                <a:latin typeface="+mj-lt"/>
              </a:rPr>
              <a:t>y</a:t>
            </a:r>
            <a:r>
              <a:rPr lang="en-US" altLang="zh-CN" sz="2400" dirty="0">
                <a:latin typeface="+mj-lt"/>
              </a:rPr>
              <a:t>= 100km / 445(Higgs mode) = 224.7 m</a:t>
            </a:r>
          </a:p>
          <a:p>
            <a:pPr marL="182880" lvl="0" indent="-182880">
              <a:spcBef>
                <a:spcPts val="1200"/>
              </a:spcBef>
              <a:buSzPct val="60000"/>
            </a:pPr>
            <a:r>
              <a:rPr lang="en-US" altLang="zh-CN" sz="2400" dirty="0">
                <a:latin typeface="+mj-lt"/>
              </a:rPr>
              <a:t>  --Assume the wave velocity of CEPC site is:  </a:t>
            </a:r>
            <a:r>
              <a:rPr lang="en-US" altLang="zh-CN" sz="2400" dirty="0">
                <a:solidFill>
                  <a:srgbClr val="C00000"/>
                </a:solidFill>
                <a:latin typeface="+mj-lt"/>
              </a:rPr>
              <a:t>  </a:t>
            </a:r>
            <a:r>
              <a:rPr lang="el-GR" altLang="zh-CN" sz="2400" dirty="0">
                <a:solidFill>
                  <a:srgbClr val="C00000"/>
                </a:solidFill>
                <a:latin typeface="+mj-lt"/>
              </a:rPr>
              <a:t>ν</a:t>
            </a:r>
            <a:r>
              <a:rPr lang="en-US" altLang="zh-CN" sz="2400" baseline="-25000" dirty="0">
                <a:solidFill>
                  <a:srgbClr val="C00000"/>
                </a:solidFill>
                <a:latin typeface="+mj-lt"/>
              </a:rPr>
              <a:t>y</a:t>
            </a:r>
            <a:r>
              <a:rPr lang="en-US" altLang="zh-CN" sz="2400" dirty="0">
                <a:solidFill>
                  <a:srgbClr val="C00000"/>
                </a:solidFill>
                <a:latin typeface="+mj-lt"/>
              </a:rPr>
              <a:t>=2000 m/s </a:t>
            </a:r>
          </a:p>
          <a:p>
            <a:pPr marL="182880" lvl="0" indent="-182880">
              <a:spcBef>
                <a:spcPts val="1200"/>
              </a:spcBef>
              <a:buSzPct val="60000"/>
            </a:pPr>
            <a:r>
              <a:rPr lang="en-US" altLang="zh-CN" sz="2400" dirty="0">
                <a:latin typeface="+mj-lt"/>
              </a:rPr>
              <a:t>  </a:t>
            </a:r>
            <a:r>
              <a:rPr lang="en-US" altLang="zh-CN" sz="2400" dirty="0"/>
              <a:t>--</a:t>
            </a:r>
            <a:r>
              <a:rPr lang="en-US" altLang="zh-CN" sz="2400" dirty="0">
                <a:latin typeface="+mj-lt"/>
              </a:rPr>
              <a:t>Consider vibrations with wavelength one magnitude higher than </a:t>
            </a:r>
          </a:p>
          <a:p>
            <a:pPr marL="182880" lvl="0" indent="-182880">
              <a:spcBef>
                <a:spcPts val="1200"/>
              </a:spcBef>
              <a:buSzPct val="60000"/>
            </a:pPr>
            <a:r>
              <a:rPr lang="en-US" altLang="zh-CN" sz="2400" dirty="0">
                <a:latin typeface="+mj-lt"/>
              </a:rPr>
              <a:t>     the </a:t>
            </a:r>
            <a:r>
              <a:rPr lang="en-US" altLang="zh-CN" sz="2400" dirty="0" err="1">
                <a:latin typeface="+mj-lt"/>
              </a:rPr>
              <a:t>betatron</a:t>
            </a:r>
            <a:r>
              <a:rPr lang="en-US" altLang="zh-CN" sz="2400" dirty="0">
                <a:latin typeface="+mj-lt"/>
              </a:rPr>
              <a:t> wavelength, the characteristic frequency is:  </a:t>
            </a:r>
          </a:p>
          <a:p>
            <a:pPr marL="182880" lvl="0" indent="-182880">
              <a:spcBef>
                <a:spcPts val="1200"/>
              </a:spcBef>
              <a:buSzPct val="60000"/>
            </a:pPr>
            <a:r>
              <a:rPr lang="en-US" altLang="zh-CN" sz="2400" dirty="0">
                <a:latin typeface="+mj-lt"/>
              </a:rPr>
              <a:t>      </a:t>
            </a:r>
            <a:r>
              <a:rPr kumimoji="0" lang="en-US" altLang="zh-CN" sz="2400" strike="noStrike" kern="1200" cap="none" spc="0" normalizeH="0" baseline="0" noProof="0" dirty="0">
                <a:ln>
                  <a:noFill/>
                </a:ln>
                <a:effectLst/>
                <a:uLnTx/>
                <a:uFillTx/>
                <a:latin typeface="+mj-lt"/>
              </a:rPr>
              <a:t>f</a:t>
            </a:r>
            <a:r>
              <a:rPr kumimoji="0" lang="el-GR" altLang="zh-CN" sz="2400" strike="noStrike" kern="1200" cap="none" spc="0" normalizeH="0" baseline="-25000" noProof="0" dirty="0">
                <a:ln>
                  <a:noFill/>
                </a:ln>
                <a:effectLst/>
                <a:uLnTx/>
                <a:uFillTx/>
                <a:latin typeface="+mj-lt"/>
              </a:rPr>
              <a:t>β</a:t>
            </a:r>
            <a:r>
              <a:rPr kumimoji="0" lang="en-US" altLang="zh-CN" sz="2400" strike="noStrike" kern="1200" cap="none" spc="0" normalizeH="0" baseline="-25000" noProof="0" dirty="0">
                <a:ln>
                  <a:noFill/>
                </a:ln>
                <a:effectLst/>
                <a:uLnTx/>
                <a:uFillTx/>
                <a:latin typeface="+mj-lt"/>
              </a:rPr>
              <a:t>y </a:t>
            </a:r>
            <a:r>
              <a:rPr kumimoji="0" lang="en-US" altLang="zh-CN" sz="2400" strike="noStrike" kern="1200" cap="none" spc="0" normalizeH="0" baseline="0" noProof="0" dirty="0">
                <a:ln>
                  <a:noFill/>
                </a:ln>
                <a:effectLst/>
                <a:uLnTx/>
                <a:uFillTx/>
                <a:latin typeface="+mj-lt"/>
              </a:rPr>
              <a:t>=</a:t>
            </a:r>
            <a:r>
              <a:rPr lang="el-GR" altLang="zh-CN" sz="2400" dirty="0">
                <a:latin typeface="+mj-lt"/>
              </a:rPr>
              <a:t> ν</a:t>
            </a:r>
            <a:r>
              <a:rPr lang="el-GR" altLang="zh-CN" sz="2400" baseline="-25000" dirty="0">
                <a:latin typeface="+mj-lt"/>
              </a:rPr>
              <a:t>β</a:t>
            </a:r>
            <a:r>
              <a:rPr lang="en-US" altLang="zh-CN" sz="2400" baseline="-25000" dirty="0">
                <a:latin typeface="+mj-lt"/>
              </a:rPr>
              <a:t>y1 </a:t>
            </a:r>
            <a:r>
              <a:rPr lang="en-US" altLang="zh-CN" sz="2400" dirty="0">
                <a:latin typeface="+mj-lt"/>
              </a:rPr>
              <a:t>/ </a:t>
            </a:r>
            <a:r>
              <a:rPr lang="el-GR" altLang="zh-CN" sz="2400" dirty="0">
                <a:latin typeface="+mj-lt"/>
              </a:rPr>
              <a:t>λ</a:t>
            </a:r>
            <a:r>
              <a:rPr lang="el-GR" altLang="zh-CN" sz="2400" baseline="-25000" dirty="0">
                <a:latin typeface="+mj-lt"/>
              </a:rPr>
              <a:t>β</a:t>
            </a:r>
            <a:r>
              <a:rPr lang="en-US" altLang="zh-CN" sz="2400" baseline="-25000" dirty="0">
                <a:latin typeface="+mj-lt"/>
              </a:rPr>
              <a:t>y</a:t>
            </a:r>
            <a:r>
              <a:rPr lang="en-US" altLang="zh-CN" sz="2400" dirty="0">
                <a:latin typeface="+mj-lt"/>
              </a:rPr>
              <a:t>= 2000 / 2247 = 0.89Hz </a:t>
            </a:r>
            <a:r>
              <a:rPr lang="en-US" altLang="zh-CN" sz="2400" dirty="0"/>
              <a:t> </a:t>
            </a:r>
            <a:r>
              <a:rPr lang="zh-CN" altLang="en-US" sz="2400" dirty="0">
                <a:latin typeface="+mj-lt"/>
              </a:rPr>
              <a:t>≈ </a:t>
            </a:r>
            <a:r>
              <a:rPr lang="en-US" altLang="zh-CN" sz="2400" dirty="0">
                <a:latin typeface="+mj-lt"/>
              </a:rPr>
              <a:t>1Hz</a:t>
            </a:r>
          </a:p>
          <a:p>
            <a:pPr marL="182880" lvl="0" indent="-182880">
              <a:spcBef>
                <a:spcPts val="1200"/>
              </a:spcBef>
              <a:buSzPct val="60000"/>
            </a:pPr>
            <a:r>
              <a:rPr lang="en-US" altLang="zh-CN" sz="2400" dirty="0">
                <a:latin typeface="+mj-lt"/>
              </a:rPr>
              <a:t>      For characteristic frequency of ground vibrations smaller than 1Hz, the dynamic effect to the beam can be neglected.</a:t>
            </a:r>
            <a:r>
              <a:rPr lang="en-US" altLang="zh-CN" sz="2400" dirty="0"/>
              <a:t> </a:t>
            </a:r>
            <a:r>
              <a:rPr lang="en-US" altLang="zh-CN" sz="2400" dirty="0">
                <a:latin typeface="+mj-lt"/>
              </a:rPr>
              <a:t>Therefore, 1Hz is treated as the lower limit of the ground motion Spec.</a:t>
            </a:r>
            <a:endParaRPr lang="zh-CN" altLang="en-US" sz="2400" dirty="0">
              <a:latin typeface="+mj-lt"/>
            </a:endParaRPr>
          </a:p>
        </p:txBody>
      </p:sp>
      <p:pic>
        <p:nvPicPr>
          <p:cNvPr id="10" name="图片 9">
            <a:extLst>
              <a:ext uri="{FF2B5EF4-FFF2-40B4-BE49-F238E27FC236}">
                <a16:creationId xmlns:a16="http://schemas.microsoft.com/office/drawing/2014/main" id="{402D2240-6B96-4D6E-B838-73F316E6C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232" y="2492896"/>
            <a:ext cx="3661268" cy="2880320"/>
          </a:xfrm>
          <a:prstGeom prst="rect">
            <a:avLst/>
          </a:prstGeom>
        </p:spPr>
      </p:pic>
      <p:cxnSp>
        <p:nvCxnSpPr>
          <p:cNvPr id="12" name="直接连接符 11">
            <a:extLst>
              <a:ext uri="{FF2B5EF4-FFF2-40B4-BE49-F238E27FC236}">
                <a16:creationId xmlns:a16="http://schemas.microsoft.com/office/drawing/2014/main" id="{76994E8D-9537-47AE-8AE0-C70B2B115F9C}"/>
              </a:ext>
            </a:extLst>
          </p:cNvPr>
          <p:cNvCxnSpPr/>
          <p:nvPr/>
        </p:nvCxnSpPr>
        <p:spPr>
          <a:xfrm>
            <a:off x="9552384" y="5373216"/>
            <a:ext cx="50405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1233EF02-5A7A-4CC6-B361-45EE59B9B44D}"/>
              </a:ext>
            </a:extLst>
          </p:cNvPr>
          <p:cNvSpPr txBox="1"/>
          <p:nvPr/>
        </p:nvSpPr>
        <p:spPr>
          <a:xfrm>
            <a:off x="0" y="1052736"/>
            <a:ext cx="12192000" cy="523220"/>
          </a:xfrm>
          <a:prstGeom prst="rect">
            <a:avLst/>
          </a:prstGeom>
          <a:noFill/>
        </p:spPr>
        <p:txBody>
          <a:bodyPr wrap="square">
            <a:spAutoFit/>
          </a:bodyPr>
          <a:lstStyle/>
          <a:p>
            <a:pPr algn="ctr"/>
            <a:r>
              <a:rPr lang="en-US" altLang="zh-CN" sz="2800" b="1" dirty="0">
                <a:solidFill>
                  <a:srgbClr val="C00000"/>
                </a:solidFill>
                <a:latin typeface="+mj-lt"/>
              </a:rPr>
              <a:t>The lower frequency limit for the requirement of ground vibrations</a:t>
            </a:r>
            <a:endParaRPr lang="zh-CN" altLang="en-US" sz="2800" b="1" dirty="0">
              <a:solidFill>
                <a:srgbClr val="C00000"/>
              </a:solidFill>
              <a:latin typeface="+mj-lt"/>
            </a:endParaRPr>
          </a:p>
        </p:txBody>
      </p:sp>
    </p:spTree>
    <p:extLst>
      <p:ext uri="{BB962C8B-B14F-4D97-AF65-F5344CB8AC3E}">
        <p14:creationId xmlns:p14="http://schemas.microsoft.com/office/powerpoint/2010/main" val="495322966"/>
      </p:ext>
    </p:extLst>
  </p:cSld>
  <p:clrMapOvr>
    <a:masterClrMapping/>
  </p:clrMapOvr>
  <mc:AlternateContent xmlns:mc="http://schemas.openxmlformats.org/markup-compatibility/2006">
    <mc:Choice xmlns:p14="http://schemas.microsoft.com/office/powerpoint/2010/main" Requires="p14">
      <p:transition spd="slow" p14:dur="2000" advTm="27052"/>
    </mc:Choice>
    <mc:Fallback>
      <p:transition spd="slow" advTm="2705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A31ADCC-5BA3-4EF5-B595-341775CDC8BF}"/>
              </a:ext>
            </a:extLst>
          </p:cNvPr>
          <p:cNvSpPr>
            <a:spLocks noGrp="1"/>
          </p:cNvSpPr>
          <p:nvPr>
            <p:ph type="title"/>
          </p:nvPr>
        </p:nvSpPr>
        <p:spPr/>
        <p:txBody>
          <a:bodyPr/>
          <a:lstStyle/>
          <a:p>
            <a:endParaRPr lang="zh-CN" altLang="en-US"/>
          </a:p>
        </p:txBody>
      </p:sp>
      <p:sp>
        <p:nvSpPr>
          <p:cNvPr id="6" name="文本框 12">
            <a:extLst>
              <a:ext uri="{FF2B5EF4-FFF2-40B4-BE49-F238E27FC236}">
                <a16:creationId xmlns:a16="http://schemas.microsoft.com/office/drawing/2014/main" id="{7647EDB7-2AE9-4AD1-BE3B-D4A8561E5024}"/>
              </a:ext>
            </a:extLst>
          </p:cNvPr>
          <p:cNvSpPr txBox="1"/>
          <p:nvPr/>
        </p:nvSpPr>
        <p:spPr>
          <a:xfrm>
            <a:off x="491362" y="1075328"/>
            <a:ext cx="7582793" cy="550545"/>
          </a:xfrm>
          <a:prstGeom prst="rect">
            <a:avLst/>
          </a:prstGeom>
          <a:noFill/>
        </p:spPr>
        <p:txBody>
          <a:bodyPr wrap="square" lIns="109726" tIns="54862" rIns="109726" bIns="54862" rtlCol="0">
            <a:noAutofit/>
          </a:bodyPr>
          <a:lstStyle/>
          <a:p>
            <a:r>
              <a:rPr lang="en-US" altLang="zh-CN" sz="3000" spc="600" dirty="0">
                <a:solidFill>
                  <a:schemeClr val="bg1"/>
                </a:solidFill>
                <a:latin typeface="华文中宋" panose="02010600040101010101" pitchFamily="2" charset="-122"/>
                <a:ea typeface="华文中宋" panose="02010600040101010101" pitchFamily="2" charset="-122"/>
              </a:rPr>
              <a:t>CEPC</a:t>
            </a:r>
            <a:r>
              <a:rPr lang="zh-CN" altLang="en-US" sz="3000" spc="600" dirty="0">
                <a:solidFill>
                  <a:schemeClr val="bg1"/>
                </a:solidFill>
                <a:latin typeface="华文中宋" panose="02010600040101010101" pitchFamily="2" charset="-122"/>
                <a:ea typeface="华文中宋" panose="02010600040101010101" pitchFamily="2" charset="-122"/>
              </a:rPr>
              <a:t>对撞区磁铁支架的稳定性研究</a:t>
            </a:r>
          </a:p>
        </p:txBody>
      </p:sp>
      <p:grpSp>
        <p:nvGrpSpPr>
          <p:cNvPr id="9" name="组合 8">
            <a:extLst>
              <a:ext uri="{FF2B5EF4-FFF2-40B4-BE49-F238E27FC236}">
                <a16:creationId xmlns:a16="http://schemas.microsoft.com/office/drawing/2014/main" id="{0B70B8CF-413B-4D2B-BFB9-AEB4BC60996F}"/>
              </a:ext>
            </a:extLst>
          </p:cNvPr>
          <p:cNvGrpSpPr/>
          <p:nvPr/>
        </p:nvGrpSpPr>
        <p:grpSpPr>
          <a:xfrm>
            <a:off x="839416" y="3343957"/>
            <a:ext cx="3418315" cy="1716255"/>
            <a:chOff x="4338766" y="1858793"/>
            <a:chExt cx="2410690" cy="888046"/>
          </a:xfrm>
        </p:grpSpPr>
        <p:pic>
          <p:nvPicPr>
            <p:cNvPr id="10" name="图片 9">
              <a:extLst>
                <a:ext uri="{FF2B5EF4-FFF2-40B4-BE49-F238E27FC236}">
                  <a16:creationId xmlns:a16="http://schemas.microsoft.com/office/drawing/2014/main" id="{4A7CB814-147F-4936-AF62-E5614F03D664}"/>
                </a:ext>
              </a:extLst>
            </p:cNvPr>
            <p:cNvPicPr>
              <a:picLocks noChangeAspect="1"/>
            </p:cNvPicPr>
            <p:nvPr/>
          </p:nvPicPr>
          <p:blipFill>
            <a:blip r:embed="rId3"/>
            <a:stretch>
              <a:fillRect/>
            </a:stretch>
          </p:blipFill>
          <p:spPr>
            <a:xfrm>
              <a:off x="4338766" y="1858793"/>
              <a:ext cx="2410690" cy="816031"/>
            </a:xfrm>
            <a:prstGeom prst="rect">
              <a:avLst/>
            </a:prstGeom>
          </p:spPr>
        </p:pic>
        <p:cxnSp>
          <p:nvCxnSpPr>
            <p:cNvPr id="11" name="直接箭头连接符 10">
              <a:extLst>
                <a:ext uri="{FF2B5EF4-FFF2-40B4-BE49-F238E27FC236}">
                  <a16:creationId xmlns:a16="http://schemas.microsoft.com/office/drawing/2014/main" id="{48BC413A-AC4C-4ADA-80C6-F1D29EA22DBC}"/>
                </a:ext>
              </a:extLst>
            </p:cNvPr>
            <p:cNvCxnSpPr>
              <a:cxnSpLocks/>
            </p:cNvCxnSpPr>
            <p:nvPr/>
          </p:nvCxnSpPr>
          <p:spPr>
            <a:xfrm flipV="1">
              <a:off x="5121171" y="2316520"/>
              <a:ext cx="0" cy="25514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93B9740D-9F85-4C48-8501-4725914CB2D4}"/>
                </a:ext>
              </a:extLst>
            </p:cNvPr>
            <p:cNvSpPr txBox="1"/>
            <p:nvPr/>
          </p:nvSpPr>
          <p:spPr>
            <a:xfrm>
              <a:off x="4571912" y="2571660"/>
              <a:ext cx="1239532" cy="175179"/>
            </a:xfrm>
            <a:prstGeom prst="rect">
              <a:avLst/>
            </a:prstGeom>
            <a:noFill/>
          </p:spPr>
          <p:txBody>
            <a:bodyPr wrap="square" rtlCol="0">
              <a:spAutoFit/>
            </a:bodyPr>
            <a:lstStyle/>
            <a:p>
              <a:r>
                <a:rPr lang="en-US" altLang="zh-CN" sz="1600" dirty="0">
                  <a:latin typeface="+mj-lt"/>
                </a:rPr>
                <a:t>Support position</a:t>
              </a:r>
              <a:endParaRPr lang="zh-CN" altLang="en-US" sz="1600" dirty="0">
                <a:solidFill>
                  <a:srgbClr val="FF0000"/>
                </a:solidFill>
                <a:latin typeface="+mj-lt"/>
                <a:ea typeface="华文中宋" panose="02010600040101010101" pitchFamily="2" charset="-122"/>
              </a:endParaRPr>
            </a:p>
          </p:txBody>
        </p:sp>
      </p:grpSp>
      <p:pic>
        <p:nvPicPr>
          <p:cNvPr id="13" name="图片 12">
            <a:extLst>
              <a:ext uri="{FF2B5EF4-FFF2-40B4-BE49-F238E27FC236}">
                <a16:creationId xmlns:a16="http://schemas.microsoft.com/office/drawing/2014/main" id="{BBEAA8A5-82F5-4AAB-9259-9E7E0798870D}"/>
              </a:ext>
            </a:extLst>
          </p:cNvPr>
          <p:cNvPicPr>
            <a:picLocks noChangeAspect="1"/>
          </p:cNvPicPr>
          <p:nvPr/>
        </p:nvPicPr>
        <p:blipFill>
          <a:blip r:embed="rId4"/>
          <a:stretch>
            <a:fillRect/>
          </a:stretch>
        </p:blipFill>
        <p:spPr>
          <a:xfrm>
            <a:off x="675796" y="1266106"/>
            <a:ext cx="6917722" cy="1496761"/>
          </a:xfrm>
          <a:prstGeom prst="rect">
            <a:avLst/>
          </a:prstGeom>
        </p:spPr>
      </p:pic>
      <p:pic>
        <p:nvPicPr>
          <p:cNvPr id="16" name="图片 15">
            <a:extLst>
              <a:ext uri="{FF2B5EF4-FFF2-40B4-BE49-F238E27FC236}">
                <a16:creationId xmlns:a16="http://schemas.microsoft.com/office/drawing/2014/main" id="{AB77FBD4-644C-4A42-9C3B-2B0ECFD4B8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3855" y="2996952"/>
            <a:ext cx="3505758" cy="2337172"/>
          </a:xfrm>
          <a:prstGeom prst="rect">
            <a:avLst/>
          </a:prstGeom>
        </p:spPr>
      </p:pic>
      <p:sp>
        <p:nvSpPr>
          <p:cNvPr id="19" name="文本框 18">
            <a:extLst>
              <a:ext uri="{FF2B5EF4-FFF2-40B4-BE49-F238E27FC236}">
                <a16:creationId xmlns:a16="http://schemas.microsoft.com/office/drawing/2014/main" id="{91CAE446-8224-4A32-84FD-FB2FE96C65A5}"/>
              </a:ext>
            </a:extLst>
          </p:cNvPr>
          <p:cNvSpPr txBox="1"/>
          <p:nvPr/>
        </p:nvSpPr>
        <p:spPr>
          <a:xfrm>
            <a:off x="5012757" y="2506537"/>
            <a:ext cx="2723823" cy="584775"/>
          </a:xfrm>
          <a:prstGeom prst="rect">
            <a:avLst/>
          </a:prstGeom>
          <a:noFill/>
          <a:ln>
            <a:solidFill>
              <a:schemeClr val="tx2">
                <a:lumMod val="60000"/>
                <a:lumOff val="40000"/>
              </a:schemeClr>
            </a:solidFill>
          </a:ln>
        </p:spPr>
        <p:txBody>
          <a:bodyPr wrap="none" rtlCol="0">
            <a:spAutoFit/>
          </a:bodyPr>
          <a:lstStyle/>
          <a:p>
            <a:pPr algn="ctr"/>
            <a:r>
              <a:rPr lang="en-US" altLang="zh-CN" sz="1600" dirty="0">
                <a:latin typeface="+mj-lt"/>
              </a:rPr>
              <a:t>Frequency Response Function </a:t>
            </a:r>
          </a:p>
          <a:p>
            <a:pPr algn="ctr"/>
            <a:r>
              <a:rPr lang="en-US" altLang="zh-CN" sz="1600" dirty="0">
                <a:latin typeface="+mj-lt"/>
              </a:rPr>
              <a:t>of a Cantilever Structure</a:t>
            </a:r>
            <a:endParaRPr lang="zh-CN" altLang="en-US" sz="1600" dirty="0">
              <a:latin typeface="+mj-lt"/>
              <a:ea typeface="华文中宋" panose="02010600040101010101" pitchFamily="2" charset="-122"/>
            </a:endParaRPr>
          </a:p>
        </p:txBody>
      </p:sp>
      <p:sp>
        <p:nvSpPr>
          <p:cNvPr id="22" name="文本框 21">
            <a:extLst>
              <a:ext uri="{FF2B5EF4-FFF2-40B4-BE49-F238E27FC236}">
                <a16:creationId xmlns:a16="http://schemas.microsoft.com/office/drawing/2014/main" id="{6EE4F229-33AE-42B4-A34C-B12799DC6F9F}"/>
              </a:ext>
            </a:extLst>
          </p:cNvPr>
          <p:cNvSpPr txBox="1"/>
          <p:nvPr/>
        </p:nvSpPr>
        <p:spPr>
          <a:xfrm>
            <a:off x="357094" y="5478323"/>
            <a:ext cx="11499546" cy="830997"/>
          </a:xfrm>
          <a:prstGeom prst="rect">
            <a:avLst/>
          </a:prstGeom>
          <a:solidFill>
            <a:schemeClr val="bg1"/>
          </a:solidFill>
          <a:ln>
            <a:solidFill>
              <a:schemeClr val="tx2">
                <a:lumMod val="60000"/>
                <a:lumOff val="40000"/>
              </a:schemeClr>
            </a:solidFill>
          </a:ln>
        </p:spPr>
        <p:txBody>
          <a:bodyPr wrap="square">
            <a:spAutoFit/>
          </a:bodyPr>
          <a:lstStyle/>
          <a:p>
            <a:pPr algn="just"/>
            <a:r>
              <a:rPr lang="zh-CN" altLang="en-US" sz="1600" dirty="0">
                <a:latin typeface="+mj-lt"/>
                <a:ea typeface="华文中宋" panose="02010600040101010101" pitchFamily="2" charset="-122"/>
              </a:rPr>
              <a:t>     </a:t>
            </a:r>
            <a:r>
              <a:rPr lang="en-US" altLang="zh-CN" sz="1600" dirty="0">
                <a:latin typeface="+mj-lt"/>
              </a:rPr>
              <a:t>The auxiliary support design can effectively improve the amplification of ground vibrations comparing with design without support: </a:t>
            </a:r>
            <a:r>
              <a:rPr lang="en-US" altLang="zh-CN" sz="1600" dirty="0">
                <a:solidFill>
                  <a:srgbClr val="C00000"/>
                </a:solidFill>
                <a:latin typeface="+mj-lt"/>
              </a:rPr>
              <a:t>under the assumption that the detector connecting with the auxiliary support does not amplify the ground vibrations. It could be designed with eigen frequency greater than 54Hz or it falls within a frequency range characterized by strong coherence.</a:t>
            </a:r>
            <a:endParaRPr lang="zh-CN" altLang="en-US" sz="1600" dirty="0">
              <a:solidFill>
                <a:srgbClr val="C00000"/>
              </a:solidFill>
              <a:latin typeface="+mj-lt"/>
              <a:ea typeface="华文中宋" panose="02010600040101010101" pitchFamily="2" charset="-122"/>
            </a:endParaRPr>
          </a:p>
        </p:txBody>
      </p:sp>
      <p:pic>
        <p:nvPicPr>
          <p:cNvPr id="30" name="图片 29">
            <a:extLst>
              <a:ext uri="{FF2B5EF4-FFF2-40B4-BE49-F238E27FC236}">
                <a16:creationId xmlns:a16="http://schemas.microsoft.com/office/drawing/2014/main" id="{5FB60C8D-0362-4E99-84A4-0C8835D2B8E0}"/>
              </a:ext>
            </a:extLst>
          </p:cNvPr>
          <p:cNvPicPr>
            <a:picLocks noChangeAspect="1"/>
          </p:cNvPicPr>
          <p:nvPr/>
        </p:nvPicPr>
        <p:blipFill>
          <a:blip r:embed="rId6"/>
          <a:stretch>
            <a:fillRect/>
          </a:stretch>
        </p:blipFill>
        <p:spPr>
          <a:xfrm>
            <a:off x="7997910" y="1412776"/>
            <a:ext cx="3681409" cy="2304256"/>
          </a:xfrm>
          <a:prstGeom prst="rect">
            <a:avLst/>
          </a:prstGeom>
        </p:spPr>
      </p:pic>
      <p:sp>
        <p:nvSpPr>
          <p:cNvPr id="31" name="文本框 30">
            <a:extLst>
              <a:ext uri="{FF2B5EF4-FFF2-40B4-BE49-F238E27FC236}">
                <a16:creationId xmlns:a16="http://schemas.microsoft.com/office/drawing/2014/main" id="{5FB69262-1AC1-425B-BFF6-E8C57748CF20}"/>
              </a:ext>
            </a:extLst>
          </p:cNvPr>
          <p:cNvSpPr txBox="1"/>
          <p:nvPr/>
        </p:nvSpPr>
        <p:spPr>
          <a:xfrm>
            <a:off x="9033912" y="1540413"/>
            <a:ext cx="2666726"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latin typeface="+mj-lt"/>
                <a:ea typeface="华文中宋" panose="02010600040101010101" pitchFamily="2" charset="-122"/>
                <a:cs typeface="Times New Roman" panose="02020603050405020304" pitchFamily="18" charset="0"/>
              </a:rPr>
              <a:t>HEPS night vibration as input on magnet ground</a:t>
            </a:r>
          </a:p>
          <a:p>
            <a:pPr marL="285750" indent="-285750">
              <a:buFont typeface="Arial" panose="020B0604020202020204" pitchFamily="34" charset="0"/>
              <a:buChar char="•"/>
            </a:pPr>
            <a:r>
              <a:rPr lang="en-US" altLang="zh-CN" sz="1600" dirty="0">
                <a:latin typeface="+mj-lt"/>
                <a:ea typeface="华文中宋" panose="02010600040101010101" pitchFamily="2" charset="-122"/>
                <a:cs typeface="Times New Roman" panose="02020603050405020304" pitchFamily="18" charset="0"/>
              </a:rPr>
              <a:t>RMS: 4.2nm</a:t>
            </a:r>
          </a:p>
          <a:p>
            <a:pPr marL="285750" indent="-285750">
              <a:buFont typeface="Arial" panose="020B0604020202020204" pitchFamily="34" charset="0"/>
              <a:buChar char="•"/>
            </a:pPr>
            <a:r>
              <a:rPr lang="en-US" altLang="zh-CN" sz="1600" dirty="0">
                <a:latin typeface="+mj-lt"/>
                <a:ea typeface="华文中宋" panose="02010600040101010101" pitchFamily="2" charset="-122"/>
                <a:cs typeface="Times New Roman" panose="02020603050405020304" pitchFamily="18" charset="0"/>
              </a:rPr>
              <a:t>Dominated f: 4.8Hz</a:t>
            </a:r>
            <a:endParaRPr lang="zh-CN" altLang="en-US" sz="1600" dirty="0">
              <a:latin typeface="+mj-lt"/>
              <a:ea typeface="华文中宋" panose="02010600040101010101" pitchFamily="2" charset="-122"/>
              <a:cs typeface="Times New Roman" panose="02020603050405020304" pitchFamily="18" charset="0"/>
            </a:endParaRPr>
          </a:p>
        </p:txBody>
      </p:sp>
      <p:sp>
        <p:nvSpPr>
          <p:cNvPr id="36" name="箭头: 右 35">
            <a:extLst>
              <a:ext uri="{FF2B5EF4-FFF2-40B4-BE49-F238E27FC236}">
                <a16:creationId xmlns:a16="http://schemas.microsoft.com/office/drawing/2014/main" id="{76FD8A8D-EB95-4CE6-AED3-301075F03765}"/>
              </a:ext>
            </a:extLst>
          </p:cNvPr>
          <p:cNvSpPr/>
          <p:nvPr/>
        </p:nvSpPr>
        <p:spPr>
          <a:xfrm>
            <a:off x="3774617" y="3717032"/>
            <a:ext cx="720080" cy="21602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7" name="表格 36">
            <a:extLst>
              <a:ext uri="{FF2B5EF4-FFF2-40B4-BE49-F238E27FC236}">
                <a16:creationId xmlns:a16="http://schemas.microsoft.com/office/drawing/2014/main" id="{7B7394BA-C607-4F1B-9EB7-2A1B0012F307}"/>
              </a:ext>
            </a:extLst>
          </p:cNvPr>
          <p:cNvGraphicFramePr>
            <a:graphicFrameLocks noGrp="1"/>
          </p:cNvGraphicFramePr>
          <p:nvPr>
            <p:extLst>
              <p:ext uri="{D42A27DB-BD31-4B8C-83A1-F6EECF244321}">
                <p14:modId xmlns:p14="http://schemas.microsoft.com/office/powerpoint/2010/main" val="256646839"/>
              </p:ext>
            </p:extLst>
          </p:nvPr>
        </p:nvGraphicFramePr>
        <p:xfrm>
          <a:off x="8150927" y="3915302"/>
          <a:ext cx="3528392" cy="1168452"/>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3677160228"/>
                    </a:ext>
                  </a:extLst>
                </a:gridCol>
                <a:gridCol w="1082170">
                  <a:extLst>
                    <a:ext uri="{9D8B030D-6E8A-4147-A177-3AD203B41FA5}">
                      <a16:colId xmlns:a16="http://schemas.microsoft.com/office/drawing/2014/main" val="718444603"/>
                    </a:ext>
                  </a:extLst>
                </a:gridCol>
                <a:gridCol w="1078070">
                  <a:extLst>
                    <a:ext uri="{9D8B030D-6E8A-4147-A177-3AD203B41FA5}">
                      <a16:colId xmlns:a16="http://schemas.microsoft.com/office/drawing/2014/main" val="476162337"/>
                    </a:ext>
                  </a:extLst>
                </a:gridCol>
              </a:tblGrid>
              <a:tr h="2923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dirty="0">
                        <a:latin typeface="Times New Roman" panose="02020603050405020304" pitchFamily="18" charset="0"/>
                        <a:ea typeface="华文中宋" panose="02010600040101010101" pitchFamily="2" charset="-122"/>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ea typeface="华文中宋" panose="02010600040101010101" pitchFamily="2" charset="-122"/>
                          <a:cs typeface="Times New Roman" panose="02020603050405020304" pitchFamily="18" charset="0"/>
                        </a:rPr>
                        <a:t>Displacement @IP1</a:t>
                      </a:r>
                      <a:endParaRPr lang="zh-CN" altLang="en-US" sz="1400" dirty="0">
                        <a:latin typeface="Times New Roman" panose="02020603050405020304" pitchFamily="18" charset="0"/>
                        <a:ea typeface="华文中宋" panose="02010600040101010101" pitchFamily="2" charset="-122"/>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ea typeface="华文中宋" panose="02010600040101010101" pitchFamily="2" charset="-122"/>
                          <a:cs typeface="Times New Roman" panose="02020603050405020304" pitchFamily="18" charset="0"/>
                        </a:rPr>
                        <a:t>Amplification factor</a:t>
                      </a:r>
                      <a:endParaRPr lang="zh-CN" altLang="en-US" sz="1400" dirty="0">
                        <a:latin typeface="Times New Roman" panose="02020603050405020304" pitchFamily="18" charset="0"/>
                        <a:ea typeface="华文中宋" panose="02010600040101010101" pitchFamily="2" charset="-122"/>
                        <a:cs typeface="Times New Roman" panose="02020603050405020304" pitchFamily="18" charset="0"/>
                      </a:endParaRPr>
                    </a:p>
                  </a:txBody>
                  <a:tcPr/>
                </a:tc>
                <a:extLst>
                  <a:ext uri="{0D108BD9-81ED-4DB2-BD59-A6C34878D82A}">
                    <a16:rowId xmlns:a16="http://schemas.microsoft.com/office/drawing/2014/main" val="462682575"/>
                  </a:ext>
                </a:extLst>
              </a:tr>
              <a:tr h="325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ea typeface="华文中宋" panose="02010600040101010101" pitchFamily="2" charset="-122"/>
                          <a:cs typeface="Times New Roman" panose="02020603050405020304" pitchFamily="18" charset="0"/>
                        </a:rPr>
                        <a:t>No support</a:t>
                      </a:r>
                      <a:endParaRPr lang="zh-CN" altLang="en-US" sz="1400" dirty="0">
                        <a:latin typeface="Times New Roman" panose="02020603050405020304" pitchFamily="18" charset="0"/>
                        <a:ea typeface="华文中宋" panose="02010600040101010101" pitchFamily="2" charset="-122"/>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ea typeface="华文中宋" panose="02010600040101010101" pitchFamily="2" charset="-122"/>
                          <a:cs typeface="Times New Roman" panose="02020603050405020304" pitchFamily="18" charset="0"/>
                        </a:rPr>
                        <a:t>5.72nm</a:t>
                      </a:r>
                      <a:endParaRPr lang="zh-CN" altLang="en-US" sz="1400" dirty="0">
                        <a:latin typeface="Times New Roman" panose="02020603050405020304" pitchFamily="18" charset="0"/>
                        <a:ea typeface="华文中宋" panose="02010600040101010101" pitchFamily="2" charset="-122"/>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ea typeface="华文中宋" panose="02010600040101010101" pitchFamily="2" charset="-122"/>
                          <a:cs typeface="Times New Roman" panose="02020603050405020304" pitchFamily="18" charset="0"/>
                        </a:rPr>
                        <a:t>1.43</a:t>
                      </a:r>
                      <a:endParaRPr lang="zh-CN" altLang="en-US" sz="1400" dirty="0">
                        <a:latin typeface="Times New Roman" panose="02020603050405020304" pitchFamily="18" charset="0"/>
                        <a:ea typeface="华文中宋" panose="02010600040101010101" pitchFamily="2" charset="-122"/>
                        <a:cs typeface="Times New Roman" panose="02020603050405020304" pitchFamily="18" charset="0"/>
                      </a:endParaRPr>
                    </a:p>
                  </a:txBody>
                  <a:tcPr/>
                </a:tc>
                <a:extLst>
                  <a:ext uri="{0D108BD9-81ED-4DB2-BD59-A6C34878D82A}">
                    <a16:rowId xmlns:a16="http://schemas.microsoft.com/office/drawing/2014/main" val="919138493"/>
                  </a:ext>
                </a:extLst>
              </a:tr>
              <a:tr h="325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ea typeface="华文中宋" panose="02010600040101010101" pitchFamily="2" charset="-122"/>
                          <a:cs typeface="Times New Roman" panose="02020603050405020304" pitchFamily="18" charset="0"/>
                        </a:rPr>
                        <a:t>With support</a:t>
                      </a:r>
                      <a:endParaRPr lang="zh-CN" altLang="en-US" sz="1400" dirty="0">
                        <a:latin typeface="Times New Roman" panose="02020603050405020304" pitchFamily="18" charset="0"/>
                        <a:ea typeface="华文中宋" panose="02010600040101010101" pitchFamily="2" charset="-122"/>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ea typeface="华文中宋" panose="02010600040101010101" pitchFamily="2" charset="-122"/>
                          <a:cs typeface="Times New Roman" panose="02020603050405020304" pitchFamily="18" charset="0"/>
                        </a:rPr>
                        <a:t>3.59nm</a:t>
                      </a:r>
                      <a:endParaRPr lang="zh-CN" altLang="en-US" sz="1400" dirty="0">
                        <a:latin typeface="Times New Roman" panose="02020603050405020304" pitchFamily="18" charset="0"/>
                        <a:ea typeface="华文中宋" panose="02010600040101010101" pitchFamily="2" charset="-122"/>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ea typeface="华文中宋" panose="02010600040101010101" pitchFamily="2" charset="-122"/>
                          <a:cs typeface="Times New Roman" panose="02020603050405020304" pitchFamily="18" charset="0"/>
                        </a:rPr>
                        <a:t>1</a:t>
                      </a:r>
                      <a:endParaRPr lang="zh-CN" altLang="en-US" sz="1400" dirty="0">
                        <a:latin typeface="Times New Roman" panose="02020603050405020304" pitchFamily="18" charset="0"/>
                        <a:ea typeface="华文中宋" panose="02010600040101010101" pitchFamily="2" charset="-122"/>
                        <a:cs typeface="Times New Roman" panose="02020603050405020304" pitchFamily="18" charset="0"/>
                      </a:endParaRPr>
                    </a:p>
                  </a:txBody>
                  <a:tcPr/>
                </a:tc>
                <a:extLst>
                  <a:ext uri="{0D108BD9-81ED-4DB2-BD59-A6C34878D82A}">
                    <a16:rowId xmlns:a16="http://schemas.microsoft.com/office/drawing/2014/main" val="2765149796"/>
                  </a:ext>
                </a:extLst>
              </a:tr>
            </a:tbl>
          </a:graphicData>
        </a:graphic>
      </p:graphicFrame>
      <p:sp>
        <p:nvSpPr>
          <p:cNvPr id="40" name="箭头: 下 39">
            <a:extLst>
              <a:ext uri="{FF2B5EF4-FFF2-40B4-BE49-F238E27FC236}">
                <a16:creationId xmlns:a16="http://schemas.microsoft.com/office/drawing/2014/main" id="{6DF1188B-7A27-41E8-8824-8F16F9A00214}"/>
              </a:ext>
            </a:extLst>
          </p:cNvPr>
          <p:cNvSpPr/>
          <p:nvPr/>
        </p:nvSpPr>
        <p:spPr>
          <a:xfrm rot="2757303">
            <a:off x="4261273" y="2400845"/>
            <a:ext cx="185923" cy="122413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标题 2">
            <a:extLst>
              <a:ext uri="{FF2B5EF4-FFF2-40B4-BE49-F238E27FC236}">
                <a16:creationId xmlns:a16="http://schemas.microsoft.com/office/drawing/2014/main" id="{157A4555-D056-44CC-86C0-07B49398B213}"/>
              </a:ext>
            </a:extLst>
          </p:cNvPr>
          <p:cNvSpPr txBox="1">
            <a:spLocks/>
          </p:cNvSpPr>
          <p:nvPr/>
        </p:nvSpPr>
        <p:spPr>
          <a:xfrm>
            <a:off x="0" y="120754"/>
            <a:ext cx="12144672" cy="663575"/>
          </a:xfrm>
          <a:prstGeom prst="rect">
            <a:avLst/>
          </a:prstGeom>
          <a:solidFill>
            <a:schemeClr val="bg1"/>
          </a:solidFill>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sz="3900" dirty="0"/>
              <a:t>4. Vibration analysis with frequency-dependent coherence</a:t>
            </a:r>
            <a:endParaRPr lang="zh-CN" altLang="en-US" sz="3900" dirty="0"/>
          </a:p>
        </p:txBody>
      </p:sp>
    </p:spTree>
    <p:extLst>
      <p:ext uri="{BB962C8B-B14F-4D97-AF65-F5344CB8AC3E}">
        <p14:creationId xmlns:p14="http://schemas.microsoft.com/office/powerpoint/2010/main" val="1862195305"/>
      </p:ext>
    </p:extLst>
  </p:cSld>
  <p:clrMapOvr>
    <a:masterClrMapping/>
  </p:clrMapOvr>
  <mc:AlternateContent xmlns:mc="http://schemas.openxmlformats.org/markup-compatibility/2006">
    <mc:Choice xmlns:p14="http://schemas.microsoft.com/office/powerpoint/2010/main" Requires="p14">
      <p:transition spd="slow" p14:dur="2000" advTm="123593"/>
    </mc:Choice>
    <mc:Fallback>
      <p:transition spd="slow" advTm="12359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EB13CFC-1663-49DC-8F24-FB1F5E2AA618}"/>
              </a:ext>
            </a:extLst>
          </p:cNvPr>
          <p:cNvSpPr>
            <a:spLocks noGrp="1"/>
          </p:cNvSpPr>
          <p:nvPr>
            <p:ph idx="1"/>
          </p:nvPr>
        </p:nvSpPr>
        <p:spPr/>
        <p:txBody>
          <a:bodyPr>
            <a:normAutofit/>
          </a:bodyPr>
          <a:lstStyle/>
          <a:p>
            <a:pPr>
              <a:buFont typeface="Wingdings" panose="05000000000000000000" pitchFamily="2" charset="2"/>
              <a:buChar char="ü"/>
            </a:pPr>
            <a:r>
              <a:rPr lang="en-US" altLang="zh-CN" sz="2400" dirty="0">
                <a:latin typeface="+mj-lt"/>
              </a:rPr>
              <a:t>Actual wave velocity of the site (Currently 2 km/s is assumed) </a:t>
            </a:r>
            <a:r>
              <a:rPr lang="en-US" altLang="zh-CN" sz="2400" dirty="0">
                <a:solidFill>
                  <a:schemeClr val="tx1"/>
                </a:solidFill>
                <a:latin typeface="+mj-lt"/>
                <a:sym typeface="Wingdings" panose="05000000000000000000" pitchFamily="2" charset="2"/>
              </a:rPr>
              <a:t> Complete the vibration beam dynamics model, assess the influence of vibration sources outside CEPC site</a:t>
            </a:r>
          </a:p>
          <a:p>
            <a:pPr>
              <a:buFont typeface="Wingdings" panose="05000000000000000000" pitchFamily="2" charset="2"/>
              <a:buChar char="ü"/>
            </a:pPr>
            <a:r>
              <a:rPr lang="en-US" altLang="zh-CN" sz="2400" dirty="0">
                <a:latin typeface="+mj-lt"/>
                <a:sym typeface="Wingdings" panose="05000000000000000000" pitchFamily="2" charset="2"/>
              </a:rPr>
              <a:t>Wave attenuation relationship on the site </a:t>
            </a:r>
            <a:r>
              <a:rPr lang="en-US" altLang="zh-CN" sz="2400" dirty="0">
                <a:solidFill>
                  <a:schemeClr val="tx1"/>
                </a:solidFill>
                <a:latin typeface="+mj-lt"/>
                <a:sym typeface="Wingdings" panose="05000000000000000000" pitchFamily="2" charset="2"/>
              </a:rPr>
              <a:t> Complete the vibration beam dynamics model, assess the influence of vibration sources inside of the CEPC site</a:t>
            </a:r>
          </a:p>
          <a:p>
            <a:pPr>
              <a:buFont typeface="Wingdings" panose="05000000000000000000" pitchFamily="2" charset="2"/>
              <a:buChar char="ü"/>
            </a:pPr>
            <a:r>
              <a:rPr lang="en-US" altLang="zh-CN" sz="2400" dirty="0">
                <a:latin typeface="+mj-lt"/>
              </a:rPr>
              <a:t> Vibration level on collision zone (4nm is assumed)</a:t>
            </a:r>
            <a:r>
              <a:rPr lang="en-US" altLang="zh-CN" sz="2400" dirty="0">
                <a:solidFill>
                  <a:schemeClr val="tx1"/>
                </a:solidFill>
                <a:latin typeface="+mj-lt"/>
                <a:sym typeface="Wingdings" panose="05000000000000000000" pitchFamily="2" charset="2"/>
              </a:rPr>
              <a:t>  Complete the vibration  assessment on collision position</a:t>
            </a:r>
            <a:endParaRPr lang="en-US" altLang="zh-CN" sz="2400" dirty="0">
              <a:latin typeface="+mj-lt"/>
            </a:endParaRPr>
          </a:p>
          <a:p>
            <a:pPr>
              <a:buFont typeface="Wingdings" panose="05000000000000000000" pitchFamily="2" charset="2"/>
              <a:buChar char="ü"/>
            </a:pPr>
            <a:r>
              <a:rPr lang="en-US" altLang="zh-CN" sz="2400" dirty="0">
                <a:latin typeface="+mj-lt"/>
              </a:rPr>
              <a:t> Vibration level on arc area</a:t>
            </a:r>
            <a:r>
              <a:rPr lang="en-US" altLang="zh-CN" sz="2400" dirty="0">
                <a:latin typeface="+mj-lt"/>
                <a:sym typeface="Wingdings" panose="05000000000000000000" pitchFamily="2" charset="2"/>
              </a:rPr>
              <a:t> (25nm is assumed)</a:t>
            </a:r>
            <a:r>
              <a:rPr lang="en-US" altLang="zh-CN" sz="2400" dirty="0">
                <a:solidFill>
                  <a:schemeClr val="tx1"/>
                </a:solidFill>
                <a:latin typeface="+mj-lt"/>
                <a:sym typeface="Wingdings" panose="05000000000000000000" pitchFamily="2" charset="2"/>
              </a:rPr>
              <a:t> Complete the vibration influence on collision position</a:t>
            </a:r>
          </a:p>
          <a:p>
            <a:pPr marL="0" indent="0">
              <a:buNone/>
            </a:pPr>
            <a:endParaRPr lang="zh-CN" altLang="en-US" sz="2400" dirty="0">
              <a:latin typeface="+mj-lt"/>
            </a:endParaRPr>
          </a:p>
        </p:txBody>
      </p:sp>
      <p:sp>
        <p:nvSpPr>
          <p:cNvPr id="3" name="标题 2">
            <a:extLst>
              <a:ext uri="{FF2B5EF4-FFF2-40B4-BE49-F238E27FC236}">
                <a16:creationId xmlns:a16="http://schemas.microsoft.com/office/drawing/2014/main" id="{6A2D7692-CDBB-4A72-82DC-5B9505A3F548}"/>
              </a:ext>
            </a:extLst>
          </p:cNvPr>
          <p:cNvSpPr>
            <a:spLocks noGrp="1"/>
          </p:cNvSpPr>
          <p:nvPr>
            <p:ph type="title"/>
          </p:nvPr>
        </p:nvSpPr>
        <p:spPr>
          <a:xfrm>
            <a:off x="47328" y="105353"/>
            <a:ext cx="12026909" cy="663575"/>
          </a:xfrm>
          <a:solidFill>
            <a:schemeClr val="bg1"/>
          </a:solidFill>
        </p:spPr>
        <p:txBody>
          <a:bodyPr/>
          <a:lstStyle/>
          <a:p>
            <a:r>
              <a:rPr lang="en-US" altLang="zh-CN" sz="3400" dirty="0"/>
              <a:t>5. </a:t>
            </a:r>
            <a:r>
              <a:rPr lang="en-US" altLang="zh-CN" sz="3300" dirty="0"/>
              <a:t>The vibration parameters necessitate definition for the CPEC site</a:t>
            </a:r>
            <a:endParaRPr lang="zh-CN" altLang="en-US" sz="3300" dirty="0"/>
          </a:p>
        </p:txBody>
      </p:sp>
    </p:spTree>
    <p:extLst>
      <p:ext uri="{BB962C8B-B14F-4D97-AF65-F5344CB8AC3E}">
        <p14:creationId xmlns:p14="http://schemas.microsoft.com/office/powerpoint/2010/main" val="1695973532"/>
      </p:ext>
    </p:extLst>
  </p:cSld>
  <p:clrMapOvr>
    <a:masterClrMapping/>
  </p:clrMapOvr>
  <mc:AlternateContent xmlns:mc="http://schemas.openxmlformats.org/markup-compatibility/2006">
    <mc:Choice xmlns:p14="http://schemas.microsoft.com/office/powerpoint/2010/main" Requires="p14">
      <p:transition spd="slow" p14:dur="2000" advTm="16366"/>
    </mc:Choice>
    <mc:Fallback>
      <p:transition spd="slow" advTm="1636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0D36693-CC11-4FE3-A2F5-5465D71B606D}"/>
              </a:ext>
            </a:extLst>
          </p:cNvPr>
          <p:cNvSpPr>
            <a:spLocks noGrp="1"/>
          </p:cNvSpPr>
          <p:nvPr>
            <p:ph idx="1"/>
          </p:nvPr>
        </p:nvSpPr>
        <p:spPr/>
        <p:txBody>
          <a:bodyPr>
            <a:normAutofit fontScale="85000" lnSpcReduction="10000"/>
          </a:bodyPr>
          <a:lstStyle/>
          <a:p>
            <a:pPr algn="just"/>
            <a:r>
              <a:rPr lang="en-US" altLang="zh-CN" sz="2400" dirty="0">
                <a:solidFill>
                  <a:schemeClr val="tx1"/>
                </a:solidFill>
                <a:latin typeface="+mj-lt"/>
              </a:rPr>
              <a:t>Vibrations are crucial for luminosity frontier colliders which pursue nanometer scale beam stability at the interaction points.</a:t>
            </a:r>
            <a:endParaRPr lang="zh-CN" altLang="en-US" sz="2400" dirty="0">
              <a:solidFill>
                <a:schemeClr val="tx1"/>
              </a:solidFill>
              <a:latin typeface="+mj-lt"/>
            </a:endParaRPr>
          </a:p>
          <a:p>
            <a:pPr algn="just"/>
            <a:r>
              <a:rPr lang="en-US" altLang="zh-CN" sz="2400" dirty="0">
                <a:solidFill>
                  <a:schemeClr val="tx1"/>
                </a:solidFill>
                <a:latin typeface="+mj-lt"/>
              </a:rPr>
              <a:t>Ground motion is the usually the major vibrations. </a:t>
            </a:r>
          </a:p>
          <a:p>
            <a:pPr algn="just"/>
            <a:r>
              <a:rPr lang="en-US" altLang="zh-CN" sz="2400" dirty="0">
                <a:solidFill>
                  <a:schemeClr val="tx1"/>
                </a:solidFill>
                <a:latin typeface="+mj-lt"/>
              </a:rPr>
              <a:t>These disturbances originate from both the ground of the interaction region and the arc sections, and the former contributing more substantially to orbit distortion at the IPs. So deducing the vibration levels at the IR could decrease the vibration impact at IP effectively. But there is a limit.</a:t>
            </a:r>
          </a:p>
          <a:p>
            <a:pPr algn="just"/>
            <a:r>
              <a:rPr lang="en-US" altLang="zh-CN" sz="2400" dirty="0">
                <a:solidFill>
                  <a:schemeClr val="tx1"/>
                </a:solidFill>
                <a:latin typeface="+mj-lt"/>
              </a:rPr>
              <a:t> To investigate these vibrations reasonably, a frequency-related vibration beam dynamics model is developed considering coherences at different distances.</a:t>
            </a:r>
          </a:p>
          <a:p>
            <a:pPr algn="just"/>
            <a:r>
              <a:rPr lang="en-US" altLang="zh-CN" sz="2400" dirty="0">
                <a:solidFill>
                  <a:schemeClr val="tx1"/>
                </a:solidFill>
                <a:latin typeface="+mj-lt"/>
              </a:rPr>
              <a:t> The vibration amplification factor at IP has been obtained by introducing vibrations within arc region under the assumption of a 2km/s wave velocity. This could provide as a basis for defining the lower frequency limit for the requirement of ground vibrations in conjunction with the the </a:t>
            </a:r>
            <a:r>
              <a:rPr lang="en-US" altLang="zh-CN" sz="2400" dirty="0" err="1">
                <a:solidFill>
                  <a:schemeClr val="tx1"/>
                </a:solidFill>
                <a:latin typeface="+mj-lt"/>
              </a:rPr>
              <a:t>betatron</a:t>
            </a:r>
            <a:r>
              <a:rPr lang="en-US" altLang="zh-CN" sz="2400" dirty="0">
                <a:solidFill>
                  <a:schemeClr val="tx1"/>
                </a:solidFill>
                <a:latin typeface="+mj-lt"/>
              </a:rPr>
              <a:t> wavelength of the beam.</a:t>
            </a:r>
            <a:endParaRPr lang="zh-CN" altLang="en-US" sz="2400" dirty="0">
              <a:solidFill>
                <a:schemeClr val="tx1"/>
              </a:solidFill>
              <a:latin typeface="+mj-lt"/>
            </a:endParaRPr>
          </a:p>
          <a:p>
            <a:pPr algn="just"/>
            <a:r>
              <a:rPr lang="en-US" altLang="zh-CN" sz="2400" dirty="0">
                <a:solidFill>
                  <a:schemeClr val="tx1"/>
                </a:solidFill>
                <a:latin typeface="+mj-lt"/>
              </a:rPr>
              <a:t> The auxiliary support design of the Cantilever Structure at the MDI has been shown to effectively improve the amplifications of ground vibration comparing to structure design without support.  </a:t>
            </a:r>
          </a:p>
          <a:p>
            <a:pPr algn="just"/>
            <a:endParaRPr lang="en-US" altLang="zh-CN" sz="2400" dirty="0">
              <a:solidFill>
                <a:schemeClr val="tx1"/>
              </a:solidFill>
              <a:latin typeface="+mj-lt"/>
            </a:endParaRPr>
          </a:p>
          <a:p>
            <a:pPr algn="just"/>
            <a:endParaRPr lang="zh-CN" altLang="zh-CN" sz="2400" dirty="0">
              <a:effectLst/>
            </a:endParaRPr>
          </a:p>
        </p:txBody>
      </p:sp>
      <p:sp>
        <p:nvSpPr>
          <p:cNvPr id="3" name="标题 2">
            <a:extLst>
              <a:ext uri="{FF2B5EF4-FFF2-40B4-BE49-F238E27FC236}">
                <a16:creationId xmlns:a16="http://schemas.microsoft.com/office/drawing/2014/main" id="{BC77157A-0388-4FB8-B5F0-D748AA2A3F5A}"/>
              </a:ext>
            </a:extLst>
          </p:cNvPr>
          <p:cNvSpPr>
            <a:spLocks noGrp="1"/>
          </p:cNvSpPr>
          <p:nvPr>
            <p:ph type="title"/>
          </p:nvPr>
        </p:nvSpPr>
        <p:spPr/>
        <p:txBody>
          <a:bodyPr/>
          <a:lstStyle/>
          <a:p>
            <a:r>
              <a:rPr lang="en-US" altLang="zh-CN" dirty="0"/>
              <a:t>6. Summary</a:t>
            </a:r>
            <a:endParaRPr lang="zh-CN" altLang="en-US" dirty="0"/>
          </a:p>
        </p:txBody>
      </p:sp>
    </p:spTree>
    <p:extLst>
      <p:ext uri="{BB962C8B-B14F-4D97-AF65-F5344CB8AC3E}">
        <p14:creationId xmlns:p14="http://schemas.microsoft.com/office/powerpoint/2010/main" val="3248519448"/>
      </p:ext>
    </p:extLst>
  </p:cSld>
  <p:clrMapOvr>
    <a:masterClrMapping/>
  </p:clrMapOvr>
  <mc:AlternateContent xmlns:mc="http://schemas.openxmlformats.org/markup-compatibility/2006">
    <mc:Choice xmlns:p14="http://schemas.microsoft.com/office/powerpoint/2010/main" Requires="p14">
      <p:transition spd="slow" p14:dur="2000" advTm="14996"/>
    </mc:Choice>
    <mc:Fallback>
      <p:transition spd="slow" advTm="1499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0" dirty="0"/>
              <a:t>Outlines</a:t>
            </a:r>
            <a:endParaRPr lang="zh-CN" altLang="en-US" dirty="0"/>
          </a:p>
        </p:txBody>
      </p:sp>
      <p:sp>
        <p:nvSpPr>
          <p:cNvPr id="3" name="文本占位符 2"/>
          <p:cNvSpPr>
            <a:spLocks noGrp="1"/>
          </p:cNvSpPr>
          <p:nvPr>
            <p:ph type="body" sz="quarter" idx="10"/>
          </p:nvPr>
        </p:nvSpPr>
        <p:spPr>
          <a:xfrm>
            <a:off x="985116" y="1340768"/>
            <a:ext cx="817033" cy="561975"/>
          </a:xfrm>
        </p:spPr>
        <p:txBody>
          <a:bodyPr>
            <a:noAutofit/>
          </a:bodyPr>
          <a:lstStyle/>
          <a:p>
            <a:r>
              <a:rPr lang="en-US" altLang="zh-CN" dirty="0">
                <a:latin typeface="+mj-lt"/>
              </a:rPr>
              <a:t>1</a:t>
            </a:r>
            <a:endParaRPr lang="zh-CN" altLang="en-US" dirty="0">
              <a:latin typeface="+mj-lt"/>
            </a:endParaRPr>
          </a:p>
        </p:txBody>
      </p:sp>
      <p:sp>
        <p:nvSpPr>
          <p:cNvPr id="4" name="文本占位符 3"/>
          <p:cNvSpPr>
            <a:spLocks noGrp="1"/>
          </p:cNvSpPr>
          <p:nvPr>
            <p:ph type="body" sz="quarter" idx="11"/>
          </p:nvPr>
        </p:nvSpPr>
        <p:spPr>
          <a:xfrm>
            <a:off x="1823222" y="2151394"/>
            <a:ext cx="9475624" cy="561974"/>
          </a:xfrm>
        </p:spPr>
        <p:txBody>
          <a:bodyPr>
            <a:noAutofit/>
          </a:bodyPr>
          <a:lstStyle/>
          <a:p>
            <a:r>
              <a:rPr lang="en-US" altLang="zh-CN" dirty="0">
                <a:latin typeface="+mj-lt"/>
              </a:rPr>
              <a:t>Simulating results with incoherent vibrations</a:t>
            </a:r>
            <a:endParaRPr lang="zh-CN" altLang="en-US" dirty="0">
              <a:latin typeface="+mj-lt"/>
            </a:endParaRPr>
          </a:p>
        </p:txBody>
      </p:sp>
      <p:sp>
        <p:nvSpPr>
          <p:cNvPr id="5" name="文本占位符 4"/>
          <p:cNvSpPr>
            <a:spLocks noGrp="1"/>
          </p:cNvSpPr>
          <p:nvPr>
            <p:ph type="body" sz="quarter" idx="12"/>
          </p:nvPr>
        </p:nvSpPr>
        <p:spPr>
          <a:xfrm>
            <a:off x="985116" y="2158186"/>
            <a:ext cx="817033" cy="561975"/>
          </a:xfrm>
        </p:spPr>
        <p:txBody>
          <a:bodyPr>
            <a:noAutofit/>
          </a:bodyPr>
          <a:lstStyle/>
          <a:p>
            <a:r>
              <a:rPr lang="en-US" altLang="zh-CN" dirty="0">
                <a:latin typeface="+mj-lt"/>
              </a:rPr>
              <a:t>2</a:t>
            </a:r>
            <a:endParaRPr lang="zh-CN" altLang="en-US" dirty="0">
              <a:latin typeface="+mj-lt"/>
            </a:endParaRPr>
          </a:p>
        </p:txBody>
      </p:sp>
      <p:sp>
        <p:nvSpPr>
          <p:cNvPr id="6" name="文本占位符 5"/>
          <p:cNvSpPr>
            <a:spLocks noGrp="1"/>
          </p:cNvSpPr>
          <p:nvPr>
            <p:ph type="body" sz="quarter" idx="13"/>
          </p:nvPr>
        </p:nvSpPr>
        <p:spPr>
          <a:xfrm>
            <a:off x="1794547" y="3674259"/>
            <a:ext cx="9504299" cy="561974"/>
          </a:xfrm>
        </p:spPr>
        <p:txBody>
          <a:bodyPr>
            <a:noAutofit/>
          </a:bodyPr>
          <a:lstStyle/>
          <a:p>
            <a:r>
              <a:rPr lang="en-US" altLang="zh-CN" dirty="0">
                <a:latin typeface="+mj-lt"/>
              </a:rPr>
              <a:t>Vibration analysis with frequency-dependent coherence</a:t>
            </a:r>
            <a:endParaRPr lang="zh-CN" altLang="en-US" dirty="0">
              <a:latin typeface="+mj-lt"/>
            </a:endParaRPr>
          </a:p>
        </p:txBody>
      </p:sp>
      <p:sp>
        <p:nvSpPr>
          <p:cNvPr id="7" name="文本占位符 6"/>
          <p:cNvSpPr>
            <a:spLocks noGrp="1"/>
          </p:cNvSpPr>
          <p:nvPr>
            <p:ph type="body" sz="quarter" idx="14"/>
          </p:nvPr>
        </p:nvSpPr>
        <p:spPr>
          <a:xfrm>
            <a:off x="964043" y="3654218"/>
            <a:ext cx="817033" cy="561975"/>
          </a:xfrm>
        </p:spPr>
        <p:txBody>
          <a:bodyPr>
            <a:noAutofit/>
          </a:bodyPr>
          <a:lstStyle/>
          <a:p>
            <a:r>
              <a:rPr lang="en-US" altLang="zh-CN" dirty="0">
                <a:latin typeface="+mj-lt"/>
              </a:rPr>
              <a:t>4</a:t>
            </a:r>
            <a:endParaRPr lang="zh-CN" altLang="en-US" dirty="0">
              <a:latin typeface="+mj-lt"/>
            </a:endParaRPr>
          </a:p>
        </p:txBody>
      </p:sp>
      <p:sp>
        <p:nvSpPr>
          <p:cNvPr id="9" name="文本占位符 6"/>
          <p:cNvSpPr>
            <a:spLocks noGrp="1"/>
          </p:cNvSpPr>
          <p:nvPr>
            <p:ph type="body" sz="quarter" idx="14"/>
          </p:nvPr>
        </p:nvSpPr>
        <p:spPr>
          <a:xfrm>
            <a:off x="948270" y="4437112"/>
            <a:ext cx="817033" cy="561975"/>
          </a:xfrm>
        </p:spPr>
        <p:txBody>
          <a:bodyPr>
            <a:noAutofit/>
          </a:bodyPr>
          <a:lstStyle/>
          <a:p>
            <a:r>
              <a:rPr lang="en-US" altLang="zh-CN" dirty="0">
                <a:latin typeface="+mj-lt"/>
              </a:rPr>
              <a:t>5</a:t>
            </a:r>
            <a:endParaRPr lang="zh-CN" altLang="en-US" dirty="0">
              <a:latin typeface="+mj-lt"/>
            </a:endParaRPr>
          </a:p>
        </p:txBody>
      </p:sp>
      <p:sp>
        <p:nvSpPr>
          <p:cNvPr id="15" name="文本占位符 5">
            <a:extLst>
              <a:ext uri="{FF2B5EF4-FFF2-40B4-BE49-F238E27FC236}">
                <a16:creationId xmlns:a16="http://schemas.microsoft.com/office/drawing/2014/main" id="{84D8652F-9391-4F92-9DC5-1218B877AE97}"/>
              </a:ext>
            </a:extLst>
          </p:cNvPr>
          <p:cNvSpPr txBox="1">
            <a:spLocks/>
          </p:cNvSpPr>
          <p:nvPr/>
        </p:nvSpPr>
        <p:spPr>
          <a:xfrm>
            <a:off x="1802149" y="4437112"/>
            <a:ext cx="9496697" cy="561974"/>
          </a:xfrm>
          <a:prstGeom prst="rect">
            <a:avLst/>
          </a:prstGeom>
          <a:solidFill>
            <a:schemeClr val="bg1">
              <a:lumMod val="95000"/>
            </a:schemeClr>
          </a:solidFill>
          <a:ln w="19050">
            <a:solidFill>
              <a:schemeClr val="tx1"/>
            </a:solidFill>
            <a:prstDash val="sysDot"/>
          </a:ln>
        </p:spPr>
        <p:txBody>
          <a:bodyPr vert="horz" lIns="91440" tIns="45720" rIns="91440" bIns="45720" rtlCol="0" anchor="ctr">
            <a:noAutofit/>
          </a:bodyPr>
          <a:lstStyle>
            <a:lvl1pPr marL="0" indent="0" algn="l"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b="0" i="0" dirty="0">
                <a:solidFill>
                  <a:srgbClr val="1F2328"/>
                </a:solidFill>
                <a:effectLst/>
                <a:latin typeface="+mj-lt"/>
              </a:rPr>
              <a:t>The vibration parameters necessitate definition for the CEPC site</a:t>
            </a:r>
            <a:endParaRPr lang="zh-CN" altLang="en-US" dirty="0">
              <a:latin typeface="+mj-lt"/>
            </a:endParaRPr>
          </a:p>
        </p:txBody>
      </p:sp>
      <p:sp>
        <p:nvSpPr>
          <p:cNvPr id="18" name="文本占位符 3">
            <a:extLst>
              <a:ext uri="{FF2B5EF4-FFF2-40B4-BE49-F238E27FC236}">
                <a16:creationId xmlns:a16="http://schemas.microsoft.com/office/drawing/2014/main" id="{DE0328D4-5D7C-4B31-97E6-7F5328F855B2}"/>
              </a:ext>
            </a:extLst>
          </p:cNvPr>
          <p:cNvSpPr txBox="1">
            <a:spLocks/>
          </p:cNvSpPr>
          <p:nvPr/>
        </p:nvSpPr>
        <p:spPr>
          <a:xfrm>
            <a:off x="1823222" y="1344819"/>
            <a:ext cx="9475624" cy="561974"/>
          </a:xfrm>
          <a:prstGeom prst="rect">
            <a:avLst/>
          </a:prstGeom>
          <a:solidFill>
            <a:schemeClr val="bg1">
              <a:lumMod val="95000"/>
            </a:schemeClr>
          </a:solidFill>
          <a:ln w="19050">
            <a:solidFill>
              <a:schemeClr val="tx1"/>
            </a:solidFill>
            <a:prstDash val="sysDot"/>
          </a:ln>
        </p:spPr>
        <p:txBody>
          <a:bodyPr vert="horz" lIns="91440" tIns="45720" rIns="91440" bIns="45720" rtlCol="0" anchor="ctr">
            <a:noAutofit/>
          </a:bodyPr>
          <a:lstStyle>
            <a:lvl1pPr marL="0" indent="0" algn="l"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dirty="0">
                <a:latin typeface="+mj-lt"/>
              </a:rPr>
              <a:t>Background introduction</a:t>
            </a:r>
            <a:endParaRPr lang="zh-CN" altLang="en-US" dirty="0">
              <a:latin typeface="+mj-lt"/>
            </a:endParaRPr>
          </a:p>
        </p:txBody>
      </p:sp>
      <p:sp>
        <p:nvSpPr>
          <p:cNvPr id="17" name="文本占位符 3">
            <a:extLst>
              <a:ext uri="{FF2B5EF4-FFF2-40B4-BE49-F238E27FC236}">
                <a16:creationId xmlns:a16="http://schemas.microsoft.com/office/drawing/2014/main" id="{90EE2223-3529-4F12-B259-EC648135A73A}"/>
              </a:ext>
            </a:extLst>
          </p:cNvPr>
          <p:cNvSpPr txBox="1">
            <a:spLocks/>
          </p:cNvSpPr>
          <p:nvPr/>
        </p:nvSpPr>
        <p:spPr>
          <a:xfrm>
            <a:off x="1823222" y="2931183"/>
            <a:ext cx="9475624" cy="480368"/>
          </a:xfrm>
          <a:prstGeom prst="rect">
            <a:avLst/>
          </a:prstGeom>
          <a:solidFill>
            <a:schemeClr val="bg1">
              <a:lumMod val="95000"/>
            </a:schemeClr>
          </a:solidFill>
          <a:ln w="19050">
            <a:solidFill>
              <a:schemeClr val="tx1"/>
            </a:solidFill>
            <a:prstDash val="sysDot"/>
          </a:ln>
        </p:spPr>
        <p:txBody>
          <a:bodyPr vert="horz" lIns="91440" tIns="45720" rIns="91440" bIns="45720" rtlCol="0" anchor="ctr">
            <a:noAutofit/>
          </a:bodyPr>
          <a:lstStyle>
            <a:lvl1pPr marL="0" indent="0" algn="l"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dirty="0">
                <a:latin typeface="+mj-lt"/>
              </a:rPr>
              <a:t>Frequency-related vibration beam dynamics model</a:t>
            </a:r>
            <a:endParaRPr lang="zh-CN" altLang="en-US" dirty="0">
              <a:latin typeface="+mj-lt"/>
            </a:endParaRPr>
          </a:p>
        </p:txBody>
      </p:sp>
      <p:sp>
        <p:nvSpPr>
          <p:cNvPr id="21" name="文本占位符 4">
            <a:extLst>
              <a:ext uri="{FF2B5EF4-FFF2-40B4-BE49-F238E27FC236}">
                <a16:creationId xmlns:a16="http://schemas.microsoft.com/office/drawing/2014/main" id="{6EF705F4-0901-4E56-860E-3198322AE473}"/>
              </a:ext>
            </a:extLst>
          </p:cNvPr>
          <p:cNvSpPr txBox="1">
            <a:spLocks/>
          </p:cNvSpPr>
          <p:nvPr/>
        </p:nvSpPr>
        <p:spPr>
          <a:xfrm>
            <a:off x="985116" y="2937975"/>
            <a:ext cx="817033" cy="480369"/>
          </a:xfrm>
          <a:prstGeom prst="rect">
            <a:avLst/>
          </a:prstGeom>
          <a:solidFill>
            <a:srgbClr val="000099"/>
          </a:solidFill>
          <a:ln>
            <a:noFill/>
          </a:ln>
        </p:spPr>
        <p:txBody>
          <a:bodyPr vert="horz" lIns="91440" tIns="45720" rIns="91440" bIns="45720" rtlCol="0" anchor="t">
            <a:noAutofit/>
          </a:bodyPr>
          <a:lstStyle>
            <a:lvl1pPr marL="0" indent="0" algn="ctr"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bg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dirty="0">
                <a:latin typeface="+mj-lt"/>
              </a:rPr>
              <a:t>3</a:t>
            </a:r>
            <a:endParaRPr lang="zh-CN" altLang="en-US" dirty="0">
              <a:latin typeface="+mj-lt"/>
            </a:endParaRPr>
          </a:p>
        </p:txBody>
      </p:sp>
      <p:sp>
        <p:nvSpPr>
          <p:cNvPr id="22" name="文本占位符 6">
            <a:extLst>
              <a:ext uri="{FF2B5EF4-FFF2-40B4-BE49-F238E27FC236}">
                <a16:creationId xmlns:a16="http://schemas.microsoft.com/office/drawing/2014/main" id="{BB771142-DC05-44A6-9C71-2CEB12BF9066}"/>
              </a:ext>
            </a:extLst>
          </p:cNvPr>
          <p:cNvSpPr txBox="1">
            <a:spLocks/>
          </p:cNvSpPr>
          <p:nvPr/>
        </p:nvSpPr>
        <p:spPr>
          <a:xfrm>
            <a:off x="911424" y="5238649"/>
            <a:ext cx="817033" cy="561975"/>
          </a:xfrm>
          <a:prstGeom prst="rect">
            <a:avLst/>
          </a:prstGeom>
          <a:solidFill>
            <a:srgbClr val="000099"/>
          </a:solidFill>
          <a:ln>
            <a:noFill/>
          </a:ln>
        </p:spPr>
        <p:txBody>
          <a:bodyPr vert="horz" lIns="91440" tIns="45720" rIns="91440" bIns="45720" rtlCol="0" anchor="t">
            <a:noAutofit/>
          </a:bodyPr>
          <a:lstStyle>
            <a:lvl1pPr marL="0" indent="0" algn="ctr"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bg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dirty="0">
                <a:latin typeface="+mj-lt"/>
              </a:rPr>
              <a:t>6</a:t>
            </a:r>
            <a:endParaRPr lang="zh-CN" altLang="en-US" dirty="0">
              <a:latin typeface="+mj-lt"/>
            </a:endParaRPr>
          </a:p>
        </p:txBody>
      </p:sp>
      <p:sp>
        <p:nvSpPr>
          <p:cNvPr id="23" name="文本占位符 5">
            <a:extLst>
              <a:ext uri="{FF2B5EF4-FFF2-40B4-BE49-F238E27FC236}">
                <a16:creationId xmlns:a16="http://schemas.microsoft.com/office/drawing/2014/main" id="{58B3382E-7EFE-4872-9921-B290871E1D06}"/>
              </a:ext>
            </a:extLst>
          </p:cNvPr>
          <p:cNvSpPr txBox="1">
            <a:spLocks/>
          </p:cNvSpPr>
          <p:nvPr/>
        </p:nvSpPr>
        <p:spPr>
          <a:xfrm>
            <a:off x="1765302" y="5219629"/>
            <a:ext cx="9533543" cy="561974"/>
          </a:xfrm>
          <a:prstGeom prst="rect">
            <a:avLst/>
          </a:prstGeom>
          <a:solidFill>
            <a:schemeClr val="bg1">
              <a:lumMod val="95000"/>
            </a:schemeClr>
          </a:solidFill>
          <a:ln w="19050">
            <a:solidFill>
              <a:schemeClr val="tx1"/>
            </a:solidFill>
            <a:prstDash val="sysDot"/>
          </a:ln>
        </p:spPr>
        <p:txBody>
          <a:bodyPr vert="horz" lIns="91440" tIns="45720" rIns="91440" bIns="45720" rtlCol="0" anchor="ctr">
            <a:noAutofit/>
          </a:bodyPr>
          <a:lstStyle>
            <a:lvl1pPr marL="0" indent="0" algn="l" defTabSz="914400" rtl="0" eaLnBrk="1" latinLnBrk="0" hangingPunct="1">
              <a:lnSpc>
                <a:spcPct val="100000"/>
              </a:lnSpc>
              <a:spcBef>
                <a:spcPts val="1200"/>
              </a:spcBef>
              <a:spcAft>
                <a:spcPts val="0"/>
              </a:spcAft>
              <a:buClrTx/>
              <a:buSzPct val="60000"/>
              <a:buFont typeface="Wingdings" panose="05000000000000000000" pitchFamily="2" charset="2"/>
              <a:buNone/>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altLang="zh-CN" dirty="0">
                <a:latin typeface="+mj-lt"/>
              </a:rPr>
              <a:t>Summary</a:t>
            </a:r>
            <a:endParaRPr lang="zh-CN" altLang="en-US" dirty="0">
              <a:latin typeface="+mj-lt"/>
            </a:endParaRPr>
          </a:p>
        </p:txBody>
      </p:sp>
    </p:spTree>
    <p:extLst>
      <p:ext uri="{BB962C8B-B14F-4D97-AF65-F5344CB8AC3E}">
        <p14:creationId xmlns:p14="http://schemas.microsoft.com/office/powerpoint/2010/main" val="3070865253"/>
      </p:ext>
    </p:extLst>
  </p:cSld>
  <p:clrMapOvr>
    <a:masterClrMapping/>
  </p:clrMapOvr>
  <mc:AlternateContent xmlns:mc="http://schemas.openxmlformats.org/markup-compatibility/2006">
    <mc:Choice xmlns:p14="http://schemas.microsoft.com/office/powerpoint/2010/main" Requires="p14">
      <p:transition spd="slow" p14:dur="2000" advTm="18988"/>
    </mc:Choice>
    <mc:Fallback>
      <p:transition spd="slow" advTm="1898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EEAFEA6-F409-4C06-AB17-E09F5679BBE2}"/>
              </a:ext>
            </a:extLst>
          </p:cNvPr>
          <p:cNvSpPr>
            <a:spLocks noGrp="1"/>
          </p:cNvSpPr>
          <p:nvPr>
            <p:ph type="title"/>
          </p:nvPr>
        </p:nvSpPr>
        <p:spPr/>
        <p:txBody>
          <a:bodyPr/>
          <a:lstStyle/>
          <a:p>
            <a:r>
              <a:rPr lang="en-US" altLang="zh-CN" dirty="0"/>
              <a:t>1. Background introduction</a:t>
            </a:r>
            <a:endParaRPr lang="zh-CN" altLang="en-US" dirty="0"/>
          </a:p>
        </p:txBody>
      </p:sp>
      <p:pic>
        <p:nvPicPr>
          <p:cNvPr id="4" name="图片 3">
            <a:extLst>
              <a:ext uri="{FF2B5EF4-FFF2-40B4-BE49-F238E27FC236}">
                <a16:creationId xmlns:a16="http://schemas.microsoft.com/office/drawing/2014/main" id="{A038C4F3-7641-44EA-8E74-52AA277CF749}"/>
              </a:ext>
            </a:extLst>
          </p:cNvPr>
          <p:cNvPicPr>
            <a:picLocks noChangeAspect="1"/>
          </p:cNvPicPr>
          <p:nvPr/>
        </p:nvPicPr>
        <p:blipFill rotWithShape="1">
          <a:blip r:embed="rId3"/>
          <a:srcRect l="4549"/>
          <a:stretch/>
        </p:blipFill>
        <p:spPr>
          <a:xfrm>
            <a:off x="20762" y="1762018"/>
            <a:ext cx="6452344" cy="4482148"/>
          </a:xfrm>
          <a:prstGeom prst="rect">
            <a:avLst/>
          </a:prstGeom>
        </p:spPr>
      </p:pic>
      <p:sp>
        <p:nvSpPr>
          <p:cNvPr id="5" name="文本框 4">
            <a:extLst>
              <a:ext uri="{FF2B5EF4-FFF2-40B4-BE49-F238E27FC236}">
                <a16:creationId xmlns:a16="http://schemas.microsoft.com/office/drawing/2014/main" id="{446F2CFC-9B9E-4991-9C95-C811FB422AE2}"/>
              </a:ext>
            </a:extLst>
          </p:cNvPr>
          <p:cNvSpPr txBox="1"/>
          <p:nvPr/>
        </p:nvSpPr>
        <p:spPr>
          <a:xfrm>
            <a:off x="2891123" y="4444068"/>
            <a:ext cx="899605" cy="369332"/>
          </a:xfrm>
          <a:prstGeom prst="rect">
            <a:avLst/>
          </a:prstGeom>
          <a:noFill/>
        </p:spPr>
        <p:txBody>
          <a:bodyPr wrap="none" rtlCol="0">
            <a:spAutoFit/>
          </a:bodyPr>
          <a:lstStyle/>
          <a:p>
            <a:r>
              <a:rPr lang="en-US" altLang="zh-CN" dirty="0">
                <a:highlight>
                  <a:srgbClr val="FFFF00"/>
                </a:highlight>
              </a:rPr>
              <a:t>0.94um</a:t>
            </a:r>
            <a:endParaRPr lang="zh-CN" altLang="en-US" dirty="0">
              <a:highlight>
                <a:srgbClr val="FFFF00"/>
              </a:highlight>
            </a:endParaRPr>
          </a:p>
        </p:txBody>
      </p:sp>
      <p:sp>
        <p:nvSpPr>
          <p:cNvPr id="6" name="文本框 5">
            <a:extLst>
              <a:ext uri="{FF2B5EF4-FFF2-40B4-BE49-F238E27FC236}">
                <a16:creationId xmlns:a16="http://schemas.microsoft.com/office/drawing/2014/main" id="{91FA0716-4CF8-4CF8-A5BC-9ED6ABE331E3}"/>
              </a:ext>
            </a:extLst>
          </p:cNvPr>
          <p:cNvSpPr txBox="1"/>
          <p:nvPr/>
        </p:nvSpPr>
        <p:spPr>
          <a:xfrm>
            <a:off x="3719736" y="4813400"/>
            <a:ext cx="1029449" cy="369332"/>
          </a:xfrm>
          <a:prstGeom prst="rect">
            <a:avLst/>
          </a:prstGeom>
          <a:noFill/>
        </p:spPr>
        <p:txBody>
          <a:bodyPr wrap="square" rtlCol="0">
            <a:spAutoFit/>
          </a:bodyPr>
          <a:lstStyle/>
          <a:p>
            <a:r>
              <a:rPr lang="en-US" altLang="zh-CN" dirty="0">
                <a:highlight>
                  <a:srgbClr val="FFFF00"/>
                </a:highlight>
              </a:rPr>
              <a:t>48-62nm</a:t>
            </a:r>
            <a:endParaRPr lang="zh-CN" altLang="en-US" dirty="0">
              <a:highlight>
                <a:srgbClr val="FFFF00"/>
              </a:highlight>
            </a:endParaRPr>
          </a:p>
        </p:txBody>
      </p:sp>
      <p:sp>
        <p:nvSpPr>
          <p:cNvPr id="7" name="文本框 6">
            <a:extLst>
              <a:ext uri="{FF2B5EF4-FFF2-40B4-BE49-F238E27FC236}">
                <a16:creationId xmlns:a16="http://schemas.microsoft.com/office/drawing/2014/main" id="{04F92259-5E99-4451-B39A-A2C4F16912C5}"/>
              </a:ext>
            </a:extLst>
          </p:cNvPr>
          <p:cNvSpPr txBox="1"/>
          <p:nvPr/>
        </p:nvSpPr>
        <p:spPr>
          <a:xfrm>
            <a:off x="4799856" y="4074736"/>
            <a:ext cx="1029449" cy="369332"/>
          </a:xfrm>
          <a:prstGeom prst="rect">
            <a:avLst/>
          </a:prstGeom>
          <a:noFill/>
        </p:spPr>
        <p:txBody>
          <a:bodyPr wrap="square" rtlCol="0">
            <a:spAutoFit/>
          </a:bodyPr>
          <a:lstStyle/>
          <a:p>
            <a:r>
              <a:rPr lang="en-US" altLang="zh-CN" dirty="0">
                <a:highlight>
                  <a:srgbClr val="FFFF00"/>
                </a:highlight>
              </a:rPr>
              <a:t>36nm</a:t>
            </a:r>
            <a:endParaRPr lang="zh-CN" altLang="en-US" dirty="0">
              <a:highlight>
                <a:srgbClr val="FFFF00"/>
              </a:highlight>
            </a:endParaRPr>
          </a:p>
        </p:txBody>
      </p:sp>
      <p:sp>
        <p:nvSpPr>
          <p:cNvPr id="8" name="矩形 7">
            <a:extLst>
              <a:ext uri="{FF2B5EF4-FFF2-40B4-BE49-F238E27FC236}">
                <a16:creationId xmlns:a16="http://schemas.microsoft.com/office/drawing/2014/main" id="{E648B27B-655D-48DB-A815-2E6B6930B1AB}"/>
              </a:ext>
            </a:extLst>
          </p:cNvPr>
          <p:cNvSpPr/>
          <p:nvPr/>
        </p:nvSpPr>
        <p:spPr>
          <a:xfrm>
            <a:off x="600752" y="6097972"/>
            <a:ext cx="2863284" cy="292388"/>
          </a:xfrm>
          <a:prstGeom prst="rect">
            <a:avLst/>
          </a:prstGeom>
        </p:spPr>
        <p:txBody>
          <a:bodyPr wrap="none">
            <a:spAutoFit/>
          </a:bodyPr>
          <a:lstStyle/>
          <a:p>
            <a:r>
              <a:rPr lang="en-US" altLang="zh-CN" sz="1300" dirty="0">
                <a:latin typeface="+mj-lt"/>
              </a:rPr>
              <a:t>Courtesy of Mika </a:t>
            </a:r>
            <a:r>
              <a:rPr lang="en-US" altLang="zh-CN" sz="1300" dirty="0" err="1">
                <a:latin typeface="+mj-lt"/>
              </a:rPr>
              <a:t>Masuzawa</a:t>
            </a:r>
            <a:r>
              <a:rPr lang="en-US" altLang="zh-CN" sz="1300" dirty="0">
                <a:latin typeface="+mj-lt"/>
              </a:rPr>
              <a:t> from KEK</a:t>
            </a:r>
            <a:endParaRPr lang="zh-CN" altLang="en-US" sz="1300" dirty="0">
              <a:latin typeface="+mj-lt"/>
            </a:endParaRP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8711006-47C4-4775-8DD8-8A672CF9F622}"/>
                  </a:ext>
                </a:extLst>
              </p:cNvPr>
              <p:cNvSpPr txBox="1"/>
              <p:nvPr/>
            </p:nvSpPr>
            <p:spPr>
              <a:xfrm>
                <a:off x="6452220" y="1813572"/>
                <a:ext cx="5417347" cy="4449551"/>
              </a:xfrm>
              <a:prstGeom prst="rect">
                <a:avLst/>
              </a:prstGeom>
              <a:noFill/>
              <a:ln>
                <a:solidFill>
                  <a:schemeClr val="tx1"/>
                </a:solidFill>
              </a:ln>
            </p:spPr>
            <p:txBody>
              <a:bodyPr wrap="square" rtlCol="0">
                <a:spAutoFit/>
              </a:bodyPr>
              <a:lstStyle/>
              <a:p>
                <a:pPr marL="342900" indent="-342900" algn="just">
                  <a:buFont typeface="Arial" panose="020B0604020202020204" pitchFamily="34" charset="0"/>
                  <a:buChar char="•"/>
                </a:pPr>
                <a:r>
                  <a:rPr lang="en-US" altLang="zh-CN" sz="2000" dirty="0">
                    <a:solidFill>
                      <a:schemeClr val="tx1"/>
                    </a:solidFill>
                    <a:latin typeface="+mj-lt"/>
                  </a:rPr>
                  <a:t>SuperKEKB is currently the world’s highest </a:t>
                </a:r>
              </a:p>
              <a:p>
                <a:pPr algn="just"/>
                <a:r>
                  <a:rPr lang="en-US" altLang="zh-CN" sz="2000" dirty="0">
                    <a:solidFill>
                      <a:schemeClr val="tx1"/>
                    </a:solidFill>
                    <a:latin typeface="+mj-lt"/>
                  </a:rPr>
                  <a:t>     luminosity collider.</a:t>
                </a:r>
              </a:p>
              <a:p>
                <a:pPr marL="342900" indent="-342900" algn="just">
                  <a:buFont typeface="Wingdings" panose="05000000000000000000" pitchFamily="2" charset="2"/>
                  <a:buChar char="ü"/>
                </a:pPr>
                <a:r>
                  <a:rPr lang="en-US" altLang="zh-CN" sz="2000" dirty="0">
                    <a:solidFill>
                      <a:schemeClr val="tx1"/>
                    </a:solidFill>
                    <a:latin typeface="+mj-lt"/>
                  </a:rPr>
                  <a:t>The </a:t>
                </a:r>
                <a:r>
                  <a:rPr lang="en-US" altLang="zh-CN" sz="2000">
                    <a:solidFill>
                      <a:schemeClr val="tx1"/>
                    </a:solidFill>
                    <a:latin typeface="+mj-lt"/>
                  </a:rPr>
                  <a:t>proposed 40 </a:t>
                </a:r>
                <a:r>
                  <a:rPr lang="en-US" altLang="zh-CN" sz="2000" dirty="0">
                    <a:solidFill>
                      <a:schemeClr val="tx1"/>
                    </a:solidFill>
                    <a:latin typeface="+mj-lt"/>
                  </a:rPr>
                  <a:t>times increase in luminosity from KEKB to </a:t>
                </a:r>
                <a:r>
                  <a:rPr lang="en-US" altLang="zh-CN" sz="2000" dirty="0" err="1">
                    <a:solidFill>
                      <a:schemeClr val="tx1"/>
                    </a:solidFill>
                    <a:latin typeface="+mj-lt"/>
                  </a:rPr>
                  <a:t>SuperKEKB</a:t>
                </a:r>
                <a:r>
                  <a:rPr lang="en-US" altLang="zh-CN" sz="2000" dirty="0">
                    <a:solidFill>
                      <a:schemeClr val="tx1"/>
                    </a:solidFill>
                    <a:latin typeface="+mj-lt"/>
                  </a:rPr>
                  <a:t> is primarily due to a 20 times of reduction in the vertical β function.</a:t>
                </a:r>
              </a:p>
              <a:p>
                <a:pPr marL="342900" indent="-342900" algn="just">
                  <a:buFont typeface="Wingdings" panose="05000000000000000000" pitchFamily="2" charset="2"/>
                  <a:buChar char="ü"/>
                </a:pPr>
                <a:r>
                  <a:rPr lang="en-US" altLang="zh-CN" sz="2000" dirty="0">
                    <a:solidFill>
                      <a:schemeClr val="tx1"/>
                    </a:solidFill>
                    <a:latin typeface="+mj-lt"/>
                  </a:rPr>
                  <a:t>A reduced vertical β</a:t>
                </a:r>
                <a:r>
                  <a:rPr lang="en-US" altLang="zh-CN" sz="2000" baseline="-25000" dirty="0">
                    <a:solidFill>
                      <a:schemeClr val="tx1"/>
                    </a:solidFill>
                    <a:latin typeface="+mj-lt"/>
                  </a:rPr>
                  <a:t>y</a:t>
                </a:r>
                <a:r>
                  <a:rPr lang="en-US" altLang="zh-CN" sz="2000" dirty="0">
                    <a:solidFill>
                      <a:schemeClr val="tx1"/>
                    </a:solidFill>
                    <a:latin typeface="+mj-lt"/>
                  </a:rPr>
                  <a:t> function including </a:t>
                </a:r>
                <a14:m>
                  <m:oMath xmlns:m="http://schemas.openxmlformats.org/officeDocument/2006/math">
                    <m:r>
                      <a:rPr lang="zh-CN" altLang="en-US" sz="2000" i="1" smtClean="0">
                        <a:latin typeface="Cambria Math" panose="02040503050406030204" pitchFamily="18" charset="0"/>
                      </a:rPr>
                      <m:t>𝜀</m:t>
                    </m:r>
                    <m:r>
                      <a:rPr lang="en-US" altLang="zh-CN" sz="2000" b="0" i="1" baseline="-25000" smtClean="0">
                        <a:latin typeface="Cambria Math" panose="02040503050406030204" pitchFamily="18" charset="0"/>
                      </a:rPr>
                      <m:t>𝑦</m:t>
                    </m:r>
                    <m:r>
                      <a:rPr lang="en-US" altLang="zh-CN" sz="2000" i="1">
                        <a:latin typeface="Cambria Math" panose="02040503050406030204" pitchFamily="18" charset="0"/>
                      </a:rPr>
                      <m:t>,</m:t>
                    </m:r>
                  </m:oMath>
                </a14:m>
                <a:r>
                  <a:rPr lang="en-US" altLang="zh-CN" sz="2000" dirty="0">
                    <a:solidFill>
                      <a:schemeClr val="tx1"/>
                    </a:solidFill>
                    <a:latin typeface="+mj-lt"/>
                  </a:rPr>
                  <a:t> translates to a smaller RMS beam size, leading to a 20 times reduction of the beam size:</a:t>
                </a:r>
              </a:p>
              <a:p>
                <a:pPr algn="just"/>
                <a:r>
                  <a:rPr lang="en-US" altLang="zh-CN" sz="2000" dirty="0">
                    <a:solidFill>
                      <a:schemeClr val="tx1"/>
                    </a:solidFill>
                    <a:latin typeface="+mj-lt"/>
                  </a:rPr>
                  <a:t>      </a:t>
                </a:r>
                <a14:m>
                  <m:oMath xmlns:m="http://schemas.openxmlformats.org/officeDocument/2006/math">
                    <m:sSub>
                      <m:sSubPr>
                        <m:ctrlPr>
                          <a:rPr lang="en-US" altLang="zh-CN" sz="2000" i="1" smtClean="0">
                            <a:solidFill>
                              <a:schemeClr val="tx1"/>
                            </a:solidFill>
                            <a:latin typeface="Cambria Math" panose="02040503050406030204" pitchFamily="18" charset="0"/>
                          </a:rPr>
                        </m:ctrlPr>
                      </m:sSubPr>
                      <m:e>
                        <m:r>
                          <a:rPr lang="zh-CN" altLang="en-US" sz="2000">
                            <a:solidFill>
                              <a:schemeClr val="tx1"/>
                            </a:solidFill>
                            <a:latin typeface="Cambria Math" panose="02040503050406030204" pitchFamily="18" charset="0"/>
                          </a:rPr>
                          <m:t>𝜎</m:t>
                        </m:r>
                      </m:e>
                      <m:sub>
                        <m:r>
                          <a:rPr lang="en-US" altLang="zh-CN" sz="2000">
                            <a:solidFill>
                              <a:schemeClr val="tx1"/>
                            </a:solidFill>
                            <a:latin typeface="Cambria Math" panose="02040503050406030204" pitchFamily="18" charset="0"/>
                          </a:rPr>
                          <m:t>𝑦</m:t>
                        </m:r>
                      </m:sub>
                    </m:sSub>
                  </m:oMath>
                </a14:m>
                <a:r>
                  <a:rPr lang="en-US" altLang="zh-CN" sz="2000" dirty="0">
                    <a:solidFill>
                      <a:schemeClr val="tx1"/>
                    </a:solidFill>
                    <a:latin typeface="+mj-lt"/>
                  </a:rPr>
                  <a:t>  : 0.94µm(KEKB) V.S. 48~62nm (Vertical)</a:t>
                </a:r>
              </a:p>
              <a:p>
                <a:pPr marL="342900" indent="-342900" algn="just">
                  <a:buFont typeface="Arial" panose="020B0604020202020204" pitchFamily="34" charset="0"/>
                  <a:buChar char="•"/>
                </a:pPr>
                <a:r>
                  <a:rPr lang="en-US" altLang="zh-CN" sz="2000" dirty="0">
                    <a:latin typeface="+mj-lt"/>
                  </a:rPr>
                  <a:t>FCC-</a:t>
                </a:r>
                <a:r>
                  <a:rPr lang="en-US" altLang="zh-CN" sz="2000" dirty="0" err="1">
                    <a:latin typeface="+mj-lt"/>
                  </a:rPr>
                  <a:t>ee</a:t>
                </a:r>
                <a:r>
                  <a:rPr lang="en-US" altLang="zh-CN" sz="2000" dirty="0">
                    <a:latin typeface="+mj-lt"/>
                  </a:rPr>
                  <a:t>  </a:t>
                </a:r>
                <a14:m>
                  <m:oMath xmlns:m="http://schemas.openxmlformats.org/officeDocument/2006/math">
                    <m:sSub>
                      <m:sSubPr>
                        <m:ctrlPr>
                          <a:rPr lang="en-US" altLang="zh-CN" sz="2000" i="1" smtClean="0">
                            <a:solidFill>
                              <a:schemeClr val="tx1"/>
                            </a:solidFill>
                            <a:latin typeface="Cambria Math" panose="02040503050406030204" pitchFamily="18" charset="0"/>
                          </a:rPr>
                        </m:ctrlPr>
                      </m:sSubPr>
                      <m:e>
                        <m:r>
                          <a:rPr lang="zh-CN" altLang="en-US" sz="2000">
                            <a:solidFill>
                              <a:schemeClr val="tx1"/>
                            </a:solidFill>
                            <a:latin typeface="Cambria Math" panose="02040503050406030204" pitchFamily="18" charset="0"/>
                          </a:rPr>
                          <m:t>𝜎</m:t>
                        </m:r>
                      </m:e>
                      <m:sub>
                        <m:r>
                          <a:rPr lang="en-US" altLang="zh-CN" sz="2000">
                            <a:solidFill>
                              <a:schemeClr val="tx1"/>
                            </a:solidFill>
                            <a:latin typeface="Cambria Math" panose="02040503050406030204" pitchFamily="18" charset="0"/>
                          </a:rPr>
                          <m:t>𝑦</m:t>
                        </m:r>
                      </m:sub>
                    </m:sSub>
                  </m:oMath>
                </a14:m>
                <a:r>
                  <a:rPr lang="en-US" altLang="zh-CN" sz="2000" dirty="0">
                    <a:solidFill>
                      <a:schemeClr val="tx1"/>
                    </a:solidFill>
                    <a:latin typeface="+mj-lt"/>
                  </a:rPr>
                  <a:t>:  32- 49 nm   </a:t>
                </a:r>
                <a:endParaRPr lang="en-US" altLang="zh-CN" sz="2000" dirty="0">
                  <a:latin typeface="+mj-lt"/>
                </a:endParaRPr>
              </a:p>
              <a:p>
                <a:pPr marL="342900" indent="-342900" algn="just">
                  <a:buFont typeface="Arial" panose="020B0604020202020204" pitchFamily="34" charset="0"/>
                  <a:buChar char="•"/>
                </a:pPr>
                <a:r>
                  <a:rPr lang="en-US" altLang="zh-CN" sz="2000" dirty="0">
                    <a:latin typeface="+mj-lt"/>
                  </a:rPr>
                  <a:t>CEPC </a:t>
                </a:r>
                <a14:m>
                  <m:oMath xmlns:m="http://schemas.openxmlformats.org/officeDocument/2006/math">
                    <m:sSub>
                      <m:sSubPr>
                        <m:ctrlPr>
                          <a:rPr lang="en-US" altLang="zh-CN" sz="2000" i="1">
                            <a:solidFill>
                              <a:schemeClr val="tx1"/>
                            </a:solidFill>
                            <a:latin typeface="Cambria Math" panose="02040503050406030204" pitchFamily="18" charset="0"/>
                          </a:rPr>
                        </m:ctrlPr>
                      </m:sSubPr>
                      <m:e>
                        <m:r>
                          <a:rPr lang="zh-CN" altLang="en-US" sz="2000">
                            <a:solidFill>
                              <a:schemeClr val="tx1"/>
                            </a:solidFill>
                            <a:latin typeface="Cambria Math" panose="02040503050406030204" pitchFamily="18" charset="0"/>
                          </a:rPr>
                          <m:t>𝜎</m:t>
                        </m:r>
                      </m:e>
                      <m:sub>
                        <m:r>
                          <a:rPr lang="en-US" altLang="zh-CN" sz="2000">
                            <a:solidFill>
                              <a:schemeClr val="tx1"/>
                            </a:solidFill>
                            <a:latin typeface="Cambria Math" panose="02040503050406030204" pitchFamily="18" charset="0"/>
                          </a:rPr>
                          <m:t>𝑦</m:t>
                        </m:r>
                      </m:sub>
                    </m:sSub>
                  </m:oMath>
                </a14:m>
                <a:r>
                  <a:rPr lang="en-US" altLang="zh-CN" sz="2000" dirty="0">
                    <a:solidFill>
                      <a:schemeClr val="tx1"/>
                    </a:solidFill>
                    <a:latin typeface="+mj-lt"/>
                  </a:rPr>
                  <a:t>:     35-113 nm </a:t>
                </a:r>
                <a:endParaRPr lang="zh-CN" altLang="en-US" sz="2000" dirty="0">
                  <a:solidFill>
                    <a:srgbClr val="273B7C"/>
                  </a:solidFill>
                  <a:latin typeface="+mj-lt"/>
                </a:endParaRPr>
              </a:p>
              <a:p>
                <a:pPr marL="342900" indent="-342900" algn="just">
                  <a:buFont typeface="Arial" panose="020B0604020202020204" pitchFamily="34" charset="0"/>
                  <a:buChar char="•"/>
                </a:pPr>
                <a:r>
                  <a:rPr lang="en-US" altLang="zh-CN" sz="2000" dirty="0">
                    <a:solidFill>
                      <a:srgbClr val="C00000"/>
                    </a:solidFill>
                    <a:latin typeface="+mj-lt"/>
                  </a:rPr>
                  <a:t>The luminosity frontier </a:t>
                </a:r>
                <a:r>
                  <a:rPr lang="en-US" altLang="zh-CN" sz="2000" dirty="0" err="1">
                    <a:solidFill>
                      <a:srgbClr val="C00000"/>
                    </a:solidFill>
                    <a:latin typeface="+mj-lt"/>
                  </a:rPr>
                  <a:t>e+e</a:t>
                </a:r>
                <a:r>
                  <a:rPr lang="en-US" altLang="zh-CN" sz="2000" dirty="0">
                    <a:solidFill>
                      <a:srgbClr val="C00000"/>
                    </a:solidFill>
                    <a:latin typeface="+mj-lt"/>
                  </a:rPr>
                  <a:t>- collider has</a:t>
                </a:r>
                <a:r>
                  <a:rPr lang="zh-CN" altLang="en-US" sz="2000" dirty="0">
                    <a:solidFill>
                      <a:srgbClr val="C00000"/>
                    </a:solidFill>
                    <a:latin typeface="+mj-lt"/>
                  </a:rPr>
                  <a:t> </a:t>
                </a:r>
                <a:r>
                  <a:rPr lang="en-US" altLang="zh-CN" sz="2000" dirty="0">
                    <a:solidFill>
                      <a:srgbClr val="C00000"/>
                    </a:solidFill>
                    <a:latin typeface="+mj-lt"/>
                  </a:rPr>
                  <a:t>entered</a:t>
                </a:r>
                <a:r>
                  <a:rPr lang="zh-CN" altLang="en-US" sz="2000" dirty="0">
                    <a:solidFill>
                      <a:srgbClr val="C00000"/>
                    </a:solidFill>
                    <a:latin typeface="+mj-lt"/>
                  </a:rPr>
                  <a:t> </a:t>
                </a:r>
                <a:r>
                  <a:rPr lang="en-US" altLang="zh-CN" sz="2000" dirty="0">
                    <a:solidFill>
                      <a:srgbClr val="C00000"/>
                    </a:solidFill>
                    <a:latin typeface="+mj-lt"/>
                  </a:rPr>
                  <a:t>into</a:t>
                </a:r>
                <a:r>
                  <a:rPr lang="zh-CN" altLang="en-US" sz="2000" dirty="0">
                    <a:solidFill>
                      <a:srgbClr val="C00000"/>
                    </a:solidFill>
                    <a:latin typeface="+mj-lt"/>
                  </a:rPr>
                  <a:t> </a:t>
                </a:r>
                <a:r>
                  <a:rPr lang="en-US" altLang="zh-CN" sz="2000" dirty="0">
                    <a:solidFill>
                      <a:srgbClr val="C00000"/>
                    </a:solidFill>
                    <a:latin typeface="+mj-lt"/>
                  </a:rPr>
                  <a:t>a</a:t>
                </a:r>
                <a:r>
                  <a:rPr lang="zh-CN" altLang="en-US" sz="2000" dirty="0">
                    <a:solidFill>
                      <a:srgbClr val="C00000"/>
                    </a:solidFill>
                    <a:latin typeface="+mj-lt"/>
                  </a:rPr>
                  <a:t> </a:t>
                </a:r>
                <a:r>
                  <a:rPr lang="en-US" altLang="zh-CN" sz="2000" dirty="0">
                    <a:solidFill>
                      <a:srgbClr val="C00000"/>
                    </a:solidFill>
                    <a:latin typeface="+mj-lt"/>
                  </a:rPr>
                  <a:t>“nano-beam” world.</a:t>
                </a:r>
              </a:p>
            </p:txBody>
          </p:sp>
        </mc:Choice>
        <mc:Fallback xmlns="">
          <p:sp>
            <p:nvSpPr>
              <p:cNvPr id="9" name="文本框 8">
                <a:extLst>
                  <a:ext uri="{FF2B5EF4-FFF2-40B4-BE49-F238E27FC236}">
                    <a16:creationId xmlns:a16="http://schemas.microsoft.com/office/drawing/2014/main" id="{78711006-47C4-4775-8DD8-8A672CF9F622}"/>
                  </a:ext>
                </a:extLst>
              </p:cNvPr>
              <p:cNvSpPr txBox="1">
                <a:spLocks noRot="1" noChangeAspect="1" noMove="1" noResize="1" noEditPoints="1" noAdjustHandles="1" noChangeArrowheads="1" noChangeShapeType="1" noTextEdit="1"/>
              </p:cNvSpPr>
              <p:nvPr/>
            </p:nvSpPr>
            <p:spPr>
              <a:xfrm>
                <a:off x="6452220" y="1813572"/>
                <a:ext cx="5417347" cy="4449551"/>
              </a:xfrm>
              <a:prstGeom prst="rect">
                <a:avLst/>
              </a:prstGeom>
              <a:blipFill>
                <a:blip r:embed="rId4"/>
                <a:stretch>
                  <a:fillRect l="-898" t="-684" r="-1122" b="-2052"/>
                </a:stretch>
              </a:blipFill>
              <a:ln>
                <a:solidFill>
                  <a:schemeClr val="tx1"/>
                </a:solidFill>
              </a:ln>
            </p:spPr>
            <p:txBody>
              <a:bodyPr/>
              <a:lstStyle/>
              <a:p>
                <a:r>
                  <a:rPr lang="zh-CN" altLang="en-US">
                    <a:noFill/>
                  </a:rPr>
                  <a:t> </a:t>
                </a:r>
              </a:p>
            </p:txBody>
          </p:sp>
        </mc:Fallback>
      </mc:AlternateContent>
      <p:sp>
        <p:nvSpPr>
          <p:cNvPr id="10" name="矩形 9">
            <a:extLst>
              <a:ext uri="{FF2B5EF4-FFF2-40B4-BE49-F238E27FC236}">
                <a16:creationId xmlns:a16="http://schemas.microsoft.com/office/drawing/2014/main" id="{FC906240-7583-4A6D-9903-B2E125B323FE}"/>
              </a:ext>
            </a:extLst>
          </p:cNvPr>
          <p:cNvSpPr/>
          <p:nvPr/>
        </p:nvSpPr>
        <p:spPr>
          <a:xfrm>
            <a:off x="0" y="968322"/>
            <a:ext cx="12074237" cy="523220"/>
          </a:xfrm>
          <a:prstGeom prst="rect">
            <a:avLst/>
          </a:prstGeom>
        </p:spPr>
        <p:txBody>
          <a:bodyPr wrap="square">
            <a:spAutoFit/>
          </a:bodyPr>
          <a:lstStyle/>
          <a:p>
            <a:pPr algn="ctr"/>
            <a:r>
              <a:rPr lang="en-US" altLang="zh-CN" sz="2800" dirty="0">
                <a:solidFill>
                  <a:srgbClr val="C00000"/>
                </a:solidFill>
                <a:latin typeface="+mj-lt"/>
              </a:rPr>
              <a:t>The Luminosity frontier </a:t>
            </a:r>
            <a:r>
              <a:rPr lang="en-US" altLang="zh-CN" sz="2800" dirty="0" err="1">
                <a:solidFill>
                  <a:srgbClr val="C00000"/>
                </a:solidFill>
                <a:latin typeface="+mj-lt"/>
              </a:rPr>
              <a:t>e+e</a:t>
            </a:r>
            <a:r>
              <a:rPr lang="en-US" altLang="zh-CN" sz="2800" dirty="0">
                <a:solidFill>
                  <a:srgbClr val="C00000"/>
                </a:solidFill>
                <a:latin typeface="+mj-lt"/>
              </a:rPr>
              <a:t>- collider has entered into a “</a:t>
            </a:r>
            <a:r>
              <a:rPr lang="en-US" altLang="zh-CN" sz="2800" dirty="0" err="1">
                <a:solidFill>
                  <a:srgbClr val="C00000"/>
                </a:solidFill>
                <a:latin typeface="+mj-lt"/>
              </a:rPr>
              <a:t>nano</a:t>
            </a:r>
            <a:r>
              <a:rPr lang="en-US" altLang="zh-CN" sz="2800" dirty="0">
                <a:solidFill>
                  <a:srgbClr val="C00000"/>
                </a:solidFill>
                <a:latin typeface="+mj-lt"/>
              </a:rPr>
              <a:t>-beam” world</a:t>
            </a:r>
          </a:p>
        </p:txBody>
      </p:sp>
    </p:spTree>
    <p:extLst>
      <p:ext uri="{BB962C8B-B14F-4D97-AF65-F5344CB8AC3E}">
        <p14:creationId xmlns:p14="http://schemas.microsoft.com/office/powerpoint/2010/main" val="2091299607"/>
      </p:ext>
    </p:extLst>
  </p:cSld>
  <p:clrMapOvr>
    <a:masterClrMapping/>
  </p:clrMapOvr>
  <mc:AlternateContent xmlns:mc="http://schemas.openxmlformats.org/markup-compatibility/2006">
    <mc:Choice xmlns:p14="http://schemas.microsoft.com/office/powerpoint/2010/main" Requires="p14">
      <p:transition spd="slow" p14:dur="2000" advTm="74818"/>
    </mc:Choice>
    <mc:Fallback>
      <p:transition spd="slow" advTm="7481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73706E7-2FA6-4327-B538-96E3426E56A2}"/>
              </a:ext>
            </a:extLst>
          </p:cNvPr>
          <p:cNvSpPr>
            <a:spLocks noGrp="1"/>
          </p:cNvSpPr>
          <p:nvPr>
            <p:ph type="title"/>
          </p:nvPr>
        </p:nvSpPr>
        <p:spPr/>
        <p:txBody>
          <a:bodyPr/>
          <a:lstStyle/>
          <a:p>
            <a:r>
              <a:rPr lang="en-US" altLang="zh-CN" dirty="0"/>
              <a:t>1. Background introduction</a:t>
            </a:r>
            <a:endParaRPr lang="zh-CN" altLang="en-US"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3FDBFD0F-A28C-4784-BE56-2EB2EE808F4C}"/>
                  </a:ext>
                </a:extLst>
              </p:cNvPr>
              <p:cNvSpPr txBox="1"/>
              <p:nvPr/>
            </p:nvSpPr>
            <p:spPr>
              <a:xfrm>
                <a:off x="8062827" y="4713158"/>
                <a:ext cx="1441171" cy="643574"/>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1800" i="1" smtClean="0">
                              <a:solidFill>
                                <a:schemeClr val="tx1"/>
                              </a:solidFill>
                              <a:latin typeface="Cambria Math" panose="02040503050406030204" pitchFamily="18" charset="0"/>
                            </a:rPr>
                          </m:ctrlPr>
                        </m:fPr>
                        <m:num>
                          <m:r>
                            <m:rPr>
                              <m:sty m:val="p"/>
                            </m:rPr>
                            <a:rPr lang="el-GR" altLang="zh-CN" sz="1800" i="1" smtClean="0">
                              <a:solidFill>
                                <a:schemeClr val="tx1"/>
                              </a:solidFill>
                              <a:latin typeface="Cambria Math" panose="02040503050406030204" pitchFamily="18" charset="0"/>
                              <a:ea typeface="Cambria Math" panose="02040503050406030204" pitchFamily="18" charset="0"/>
                            </a:rPr>
                            <m:t>Δ</m:t>
                          </m:r>
                          <m:r>
                            <a:rPr lang="en-US" altLang="zh-CN" sz="1800" b="0" i="1" smtClean="0">
                              <a:solidFill>
                                <a:schemeClr val="tx1"/>
                              </a:solidFill>
                              <a:latin typeface="Cambria Math" panose="02040503050406030204" pitchFamily="18" charset="0"/>
                              <a:ea typeface="Cambria Math" panose="02040503050406030204" pitchFamily="18" charset="0"/>
                            </a:rPr>
                            <m:t>𝐿</m:t>
                          </m:r>
                        </m:num>
                        <m:den>
                          <m:r>
                            <a:rPr lang="en-US" altLang="zh-CN" sz="1800" b="0" i="1" smtClean="0">
                              <a:solidFill>
                                <a:schemeClr val="tx1"/>
                              </a:solidFill>
                              <a:latin typeface="Cambria Math" panose="02040503050406030204" pitchFamily="18" charset="0"/>
                            </a:rPr>
                            <m:t>𝐿</m:t>
                          </m:r>
                        </m:den>
                      </m:f>
                      <m:r>
                        <a:rPr lang="en-US" altLang="zh-CN" sz="1800" i="1">
                          <a:solidFill>
                            <a:schemeClr val="tx1"/>
                          </a:solidFill>
                          <a:latin typeface="Cambria Math" panose="02040503050406030204" pitchFamily="18" charset="0"/>
                          <a:ea typeface="Cambria Math" panose="02040503050406030204" pitchFamily="18" charset="0"/>
                        </a:rPr>
                        <m:t>≈</m:t>
                      </m:r>
                      <m:r>
                        <a:rPr lang="en-US" altLang="zh-CN" sz="1800"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solidFill>
                                    <a:schemeClr val="tx1"/>
                                  </a:solidFill>
                                  <a:latin typeface="Cambria Math" panose="02040503050406030204" pitchFamily="18" charset="0"/>
                                </a:rPr>
                              </m:ctrlPr>
                            </m:sSupPr>
                            <m:e>
                              <m:r>
                                <m:rPr>
                                  <m:sty m:val="p"/>
                                </m:rPr>
                                <a:rPr lang="el-GR" altLang="zh-CN" sz="1800" i="1">
                                  <a:solidFill>
                                    <a:schemeClr val="tx1"/>
                                  </a:solidFill>
                                  <a:latin typeface="Cambria Math" panose="02040503050406030204" pitchFamily="18" charset="0"/>
                                </a:rPr>
                                <m:t>Δ</m:t>
                              </m:r>
                              <m:r>
                                <a:rPr lang="en-US" altLang="zh-CN" sz="1800" i="1">
                                  <a:solidFill>
                                    <a:schemeClr val="tx1"/>
                                  </a:solidFill>
                                  <a:latin typeface="Cambria Math" panose="02040503050406030204" pitchFamily="18" charset="0"/>
                                </a:rPr>
                                <m:t>𝑦</m:t>
                              </m:r>
                            </m:e>
                            <m:sup>
                              <m:r>
                                <a:rPr lang="en-US" altLang="zh-CN" sz="1800" i="1">
                                  <a:solidFill>
                                    <a:schemeClr val="tx1"/>
                                  </a:solidFill>
                                  <a:latin typeface="Cambria Math" panose="02040503050406030204" pitchFamily="18" charset="0"/>
                                </a:rPr>
                                <m:t>2</m:t>
                              </m:r>
                            </m:sup>
                          </m:sSup>
                        </m:num>
                        <m:den>
                          <m:r>
                            <a:rPr lang="en-US" altLang="zh-CN" sz="1800" i="1">
                              <a:solidFill>
                                <a:schemeClr val="tx1"/>
                              </a:solidFill>
                              <a:latin typeface="Cambria Math" panose="02040503050406030204" pitchFamily="18" charset="0"/>
                            </a:rPr>
                            <m:t>4</m:t>
                          </m:r>
                          <m:sSubSup>
                            <m:sSubSupPr>
                              <m:ctrlPr>
                                <a:rPr lang="en-US" altLang="zh-CN" sz="1800" i="1">
                                  <a:solidFill>
                                    <a:schemeClr val="tx1"/>
                                  </a:solidFill>
                                  <a:latin typeface="Cambria Math" panose="02040503050406030204" pitchFamily="18" charset="0"/>
                                </a:rPr>
                              </m:ctrlPr>
                            </m:sSubSupPr>
                            <m:e>
                              <m:r>
                                <a:rPr lang="zh-CN" altLang="zh-CN" sz="1800" i="1">
                                  <a:solidFill>
                                    <a:schemeClr val="tx1"/>
                                  </a:solidFill>
                                  <a:latin typeface="Cambria Math" panose="02040503050406030204" pitchFamily="18" charset="0"/>
                                </a:rPr>
                                <m:t>𝜎</m:t>
                              </m:r>
                            </m:e>
                            <m:sub>
                              <m:r>
                                <a:rPr lang="en-US" altLang="zh-CN" sz="1800" i="1">
                                  <a:solidFill>
                                    <a:schemeClr val="tx1"/>
                                  </a:solidFill>
                                  <a:latin typeface="Cambria Math" panose="02040503050406030204" pitchFamily="18" charset="0"/>
                                </a:rPr>
                                <m:t>𝑦</m:t>
                              </m:r>
                            </m:sub>
                            <m:sup>
                              <m:r>
                                <a:rPr lang="en-US" altLang="zh-CN" sz="1800" i="1">
                                  <a:solidFill>
                                    <a:schemeClr val="tx1"/>
                                  </a:solidFill>
                                  <a:latin typeface="Cambria Math" panose="02040503050406030204" pitchFamily="18" charset="0"/>
                                </a:rPr>
                                <m:t>2</m:t>
                              </m:r>
                            </m:sup>
                          </m:sSubSup>
                        </m:den>
                      </m:f>
                    </m:oMath>
                  </m:oMathPara>
                </a14:m>
                <a:endParaRPr lang="zh-CN" altLang="en-US" sz="1800" dirty="0">
                  <a:solidFill>
                    <a:schemeClr val="tx1"/>
                  </a:solidFill>
                </a:endParaRPr>
              </a:p>
            </p:txBody>
          </p:sp>
        </mc:Choice>
        <mc:Fallback xmlns="">
          <p:sp>
            <p:nvSpPr>
              <p:cNvPr id="6" name="文本框 5">
                <a:extLst>
                  <a:ext uri="{FF2B5EF4-FFF2-40B4-BE49-F238E27FC236}">
                    <a16:creationId xmlns:a16="http://schemas.microsoft.com/office/drawing/2014/main" id="{3FDBFD0F-A28C-4784-BE56-2EB2EE808F4C}"/>
                  </a:ext>
                </a:extLst>
              </p:cNvPr>
              <p:cNvSpPr txBox="1">
                <a:spLocks noRot="1" noChangeAspect="1" noMove="1" noResize="1" noEditPoints="1" noAdjustHandles="1" noChangeArrowheads="1" noChangeShapeType="1" noTextEdit="1"/>
              </p:cNvSpPr>
              <p:nvPr/>
            </p:nvSpPr>
            <p:spPr>
              <a:xfrm>
                <a:off x="8062827" y="4713158"/>
                <a:ext cx="1441171" cy="643574"/>
              </a:xfrm>
              <a:prstGeom prst="rect">
                <a:avLst/>
              </a:prstGeom>
              <a:blipFill>
                <a:blip r:embed="rId3"/>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4">
                <a:extLst>
                  <a:ext uri="{FF2B5EF4-FFF2-40B4-BE49-F238E27FC236}">
                    <a16:creationId xmlns:a16="http://schemas.microsoft.com/office/drawing/2014/main" id="{611021B5-0E00-4A94-86CE-2E4814227443}"/>
                  </a:ext>
                </a:extLst>
              </p:cNvPr>
              <p:cNvSpPr txBox="1"/>
              <p:nvPr/>
            </p:nvSpPr>
            <p:spPr>
              <a:xfrm>
                <a:off x="6856427" y="2348880"/>
                <a:ext cx="3920094" cy="735971"/>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2000" dirty="0">
                    <a:latin typeface="+mj-lt"/>
                    <a:ea typeface="华文中宋" panose="02010600040101010101" pitchFamily="2" charset="-122"/>
                  </a:rPr>
                  <a:t>           CEPC Higgs mode:</a:t>
                </a:r>
              </a:p>
              <a:p>
                <a:r>
                  <a:rPr lang="en-US" altLang="zh-CN" sz="2000" dirty="0">
                    <a:latin typeface="+mj-lt"/>
                    <a:ea typeface="华文中宋" panose="02010600040101010101" pitchFamily="2" charset="-122"/>
                  </a:rPr>
                  <a:t> beam size @ IP: </a:t>
                </a:r>
                <a14:m>
                  <m:oMath xmlns:m="http://schemas.openxmlformats.org/officeDocument/2006/math">
                    <m:r>
                      <a:rPr lang="en-US" altLang="zh-CN" sz="2000" b="0" i="0" smtClean="0">
                        <a:solidFill>
                          <a:schemeClr val="tx1"/>
                        </a:solidFill>
                        <a:latin typeface="Cambria Math" panose="02040503050406030204" pitchFamily="18" charset="0"/>
                      </a:rPr>
                      <m:t>  </m:t>
                    </m:r>
                    <m:sSub>
                      <m:sSubPr>
                        <m:ctrlPr>
                          <a:rPr lang="en-US" altLang="zh-CN" sz="2000" i="1" smtClean="0">
                            <a:solidFill>
                              <a:schemeClr val="tx1"/>
                            </a:solidFill>
                            <a:latin typeface="Cambria Math" panose="02040503050406030204" pitchFamily="18" charset="0"/>
                          </a:rPr>
                        </m:ctrlPr>
                      </m:sSubPr>
                      <m:e>
                        <m:r>
                          <a:rPr lang="zh-CN" altLang="en-US" sz="2000" i="1" smtClean="0">
                            <a:solidFill>
                              <a:schemeClr val="tx1"/>
                            </a:solidFill>
                            <a:latin typeface="Cambria Math" panose="02040503050406030204" pitchFamily="18" charset="0"/>
                          </a:rPr>
                          <m:t>𝜎</m:t>
                        </m:r>
                      </m:e>
                      <m:sub>
                        <m:r>
                          <a:rPr lang="en-US" altLang="zh-CN" sz="2000" b="0" i="1" smtClean="0">
                            <a:solidFill>
                              <a:schemeClr val="tx1"/>
                            </a:solidFill>
                            <a:latin typeface="Cambria Math" panose="02040503050406030204" pitchFamily="18" charset="0"/>
                          </a:rPr>
                          <m:t>𝑦</m:t>
                        </m:r>
                      </m:sub>
                    </m:sSub>
                    <m:r>
                      <a:rPr lang="en-US" altLang="zh-CN" sz="2000" b="0" i="1" smtClean="0">
                        <a:solidFill>
                          <a:schemeClr val="tx1"/>
                        </a:solidFill>
                        <a:latin typeface="Cambria Math" panose="02040503050406030204" pitchFamily="18" charset="0"/>
                        <a:ea typeface="Cambria Math" panose="02040503050406030204" pitchFamily="18" charset="0"/>
                      </a:rPr>
                      <m:t>=36</m:t>
                    </m:r>
                    <m:r>
                      <a:rPr lang="en-US" altLang="zh-CN" sz="2000" b="0" i="1" smtClean="0">
                        <a:solidFill>
                          <a:schemeClr val="tx1"/>
                        </a:solidFill>
                        <a:latin typeface="Cambria Math" panose="02040503050406030204" pitchFamily="18" charset="0"/>
                        <a:ea typeface="Cambria Math" panose="02040503050406030204" pitchFamily="18" charset="0"/>
                      </a:rPr>
                      <m:t>𝑛𝑚</m:t>
                    </m:r>
                  </m:oMath>
                </a14:m>
                <a:endParaRPr lang="zh-CN" altLang="en-US" sz="2000" dirty="0">
                  <a:solidFill>
                    <a:schemeClr val="tx1"/>
                  </a:solidFill>
                  <a:latin typeface="+mj-lt"/>
                  <a:ea typeface="华文中宋" panose="02010600040101010101" pitchFamily="2" charset="-122"/>
                </a:endParaRPr>
              </a:p>
            </p:txBody>
          </p:sp>
        </mc:Choice>
        <mc:Fallback xmlns="">
          <p:sp>
            <p:nvSpPr>
              <p:cNvPr id="7" name="文本框 4">
                <a:extLst>
                  <a:ext uri="{FF2B5EF4-FFF2-40B4-BE49-F238E27FC236}">
                    <a16:creationId xmlns:a16="http://schemas.microsoft.com/office/drawing/2014/main" id="{611021B5-0E00-4A94-86CE-2E4814227443}"/>
                  </a:ext>
                </a:extLst>
              </p:cNvPr>
              <p:cNvSpPr txBox="1">
                <a:spLocks noRot="1" noChangeAspect="1" noMove="1" noResize="1" noEditPoints="1" noAdjustHandles="1" noChangeArrowheads="1" noChangeShapeType="1" noTextEdit="1"/>
              </p:cNvSpPr>
              <p:nvPr/>
            </p:nvSpPr>
            <p:spPr>
              <a:xfrm>
                <a:off x="6856427" y="2348880"/>
                <a:ext cx="3920094" cy="735971"/>
              </a:xfrm>
              <a:prstGeom prst="rect">
                <a:avLst/>
              </a:prstGeom>
              <a:blipFill>
                <a:blip r:embed="rId4"/>
                <a:stretch>
                  <a:fillRect l="-156" t="-4132" b="-9917"/>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15FAE177-591E-4105-B6B0-0736F20C73E6}"/>
              </a:ext>
            </a:extLst>
          </p:cNvPr>
          <p:cNvPicPr>
            <a:picLocks noChangeAspect="1"/>
          </p:cNvPicPr>
          <p:nvPr/>
        </p:nvPicPr>
        <p:blipFill>
          <a:blip r:embed="rId5"/>
          <a:stretch>
            <a:fillRect/>
          </a:stretch>
        </p:blipFill>
        <p:spPr>
          <a:xfrm>
            <a:off x="8205784" y="3405188"/>
            <a:ext cx="1050952" cy="897154"/>
          </a:xfrm>
          <a:prstGeom prst="rect">
            <a:avLst/>
          </a:prstGeom>
        </p:spPr>
      </p:pic>
      <p:sp>
        <p:nvSpPr>
          <p:cNvPr id="9" name="箭头: 下 8">
            <a:extLst>
              <a:ext uri="{FF2B5EF4-FFF2-40B4-BE49-F238E27FC236}">
                <a16:creationId xmlns:a16="http://schemas.microsoft.com/office/drawing/2014/main" id="{16543F5C-3CD7-400E-AC86-54E0AA35DB13}"/>
              </a:ext>
            </a:extLst>
          </p:cNvPr>
          <p:cNvSpPr/>
          <p:nvPr/>
        </p:nvSpPr>
        <p:spPr>
          <a:xfrm>
            <a:off x="8623248" y="3069381"/>
            <a:ext cx="216024" cy="31170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下 9">
            <a:extLst>
              <a:ext uri="{FF2B5EF4-FFF2-40B4-BE49-F238E27FC236}">
                <a16:creationId xmlns:a16="http://schemas.microsoft.com/office/drawing/2014/main" id="{6A04B007-A4F8-497E-9C9A-C6630F607EFF}"/>
              </a:ext>
            </a:extLst>
          </p:cNvPr>
          <p:cNvSpPr/>
          <p:nvPr/>
        </p:nvSpPr>
        <p:spPr>
          <a:xfrm>
            <a:off x="8643660" y="4326443"/>
            <a:ext cx="216024" cy="31170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下 10">
            <a:extLst>
              <a:ext uri="{FF2B5EF4-FFF2-40B4-BE49-F238E27FC236}">
                <a16:creationId xmlns:a16="http://schemas.microsoft.com/office/drawing/2014/main" id="{613A888D-D933-4C26-8691-CE49EDA27FE5}"/>
              </a:ext>
            </a:extLst>
          </p:cNvPr>
          <p:cNvSpPr/>
          <p:nvPr/>
        </p:nvSpPr>
        <p:spPr>
          <a:xfrm>
            <a:off x="8632226" y="5460067"/>
            <a:ext cx="216024" cy="31170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94022248-53BC-4288-9F34-C47042B41F6A}"/>
                  </a:ext>
                </a:extLst>
              </p:cNvPr>
              <p:cNvSpPr txBox="1"/>
              <p:nvPr/>
            </p:nvSpPr>
            <p:spPr>
              <a:xfrm>
                <a:off x="7702484" y="5889095"/>
                <a:ext cx="3722108" cy="400110"/>
              </a:xfrm>
              <a:prstGeom prst="rect">
                <a:avLst/>
              </a:prstGeom>
              <a:noFill/>
            </p:spPr>
            <p:txBody>
              <a:bodyPr wrap="square" rtlCol="0">
                <a:spAutoFit/>
              </a:bodyPr>
              <a:lstStyle/>
              <a:p>
                <a14:m>
                  <m:oMath xmlns:m="http://schemas.openxmlformats.org/officeDocument/2006/math">
                    <m:r>
                      <a:rPr lang="en-US" altLang="zh-CN" sz="2000" i="1" smtClean="0">
                        <a:solidFill>
                          <a:srgbClr val="C00000"/>
                        </a:solidFill>
                        <a:latin typeface="Cambria Math" panose="02040503050406030204" pitchFamily="18" charset="0"/>
                        <a:ea typeface="Cambria Math" panose="02040503050406030204" pitchFamily="18" charset="0"/>
                      </a:rPr>
                      <m:t>∆</m:t>
                    </m:r>
                    <m:r>
                      <a:rPr lang="en-US" altLang="zh-CN" sz="2000" b="0" i="1" smtClean="0">
                        <a:solidFill>
                          <a:srgbClr val="C00000"/>
                        </a:solidFill>
                        <a:latin typeface="Cambria Math" panose="02040503050406030204" pitchFamily="18" charset="0"/>
                        <a:ea typeface="Cambria Math" panose="02040503050406030204" pitchFamily="18" charset="0"/>
                      </a:rPr>
                      <m:t>𝑦</m:t>
                    </m:r>
                    <m:r>
                      <a:rPr lang="en-US" altLang="zh-CN" sz="2000" b="0" i="1" smtClean="0">
                        <a:solidFill>
                          <a:srgbClr val="C00000"/>
                        </a:solidFill>
                        <a:latin typeface="Cambria Math" panose="02040503050406030204" pitchFamily="18" charset="0"/>
                        <a:ea typeface="Cambria Math" panose="02040503050406030204" pitchFamily="18" charset="0"/>
                      </a:rPr>
                      <m:t> @</m:t>
                    </m:r>
                  </m:oMath>
                </a14:m>
                <a:r>
                  <a:rPr lang="en-US" altLang="zh-CN" sz="2000" dirty="0">
                    <a:solidFill>
                      <a:srgbClr val="C00000"/>
                    </a:solidFill>
                    <a:latin typeface="+mj-lt"/>
                  </a:rPr>
                  <a:t>IR: 10nm </a:t>
                </a:r>
                <a14:m>
                  <m:oMath xmlns:m="http://schemas.openxmlformats.org/officeDocument/2006/math">
                    <m:r>
                      <a:rPr lang="en-US" altLang="zh-CN" sz="2000" b="0" i="0" dirty="0" smtClean="0">
                        <a:solidFill>
                          <a:srgbClr val="C00000"/>
                        </a:solidFill>
                        <a:latin typeface="Cambria Math" panose="02040503050406030204" pitchFamily="18" charset="0"/>
                        <a:sym typeface="Wingdings" panose="05000000000000000000" pitchFamily="2" charset="2"/>
                      </a:rPr>
                      <m:t>      </m:t>
                    </m:r>
                    <m:r>
                      <m:rPr>
                        <m:nor/>
                      </m:rPr>
                      <a:rPr lang="en-US" altLang="zh-CN" sz="2000" dirty="0">
                        <a:solidFill>
                          <a:srgbClr val="C00000"/>
                        </a:solidFill>
                        <a:latin typeface="+mj-lt"/>
                        <a:sym typeface="Wingdings" panose="05000000000000000000" pitchFamily="2" charset="2"/>
                      </a:rPr>
                      <m:t>L</m:t>
                    </m:r>
                    <m:r>
                      <m:rPr>
                        <m:nor/>
                      </m:rPr>
                      <a:rPr lang="en-US" altLang="zh-CN" sz="2000" dirty="0">
                        <a:solidFill>
                          <a:srgbClr val="C00000"/>
                        </a:solidFill>
                        <a:latin typeface="+mj-lt"/>
                        <a:sym typeface="Wingdings" panose="05000000000000000000" pitchFamily="2" charset="2"/>
                      </a:rPr>
                      <m:t>: 2%</m:t>
                    </m:r>
                  </m:oMath>
                </a14:m>
                <a:r>
                  <a:rPr lang="en-US" altLang="zh-CN" sz="2000" dirty="0">
                    <a:solidFill>
                      <a:srgbClr val="C00000"/>
                    </a:solidFill>
                    <a:latin typeface="+mj-lt"/>
                  </a:rPr>
                  <a:t>   </a:t>
                </a:r>
                <a:endParaRPr lang="zh-CN" altLang="en-US" sz="2000" dirty="0">
                  <a:solidFill>
                    <a:srgbClr val="C00000"/>
                  </a:solidFill>
                  <a:latin typeface="+mj-lt"/>
                </a:endParaRPr>
              </a:p>
            </p:txBody>
          </p:sp>
        </mc:Choice>
        <mc:Fallback xmlns="">
          <p:sp>
            <p:nvSpPr>
              <p:cNvPr id="12" name="文本框 11">
                <a:extLst>
                  <a:ext uri="{FF2B5EF4-FFF2-40B4-BE49-F238E27FC236}">
                    <a16:creationId xmlns:a16="http://schemas.microsoft.com/office/drawing/2014/main" id="{94022248-53BC-4288-9F34-C47042B41F6A}"/>
                  </a:ext>
                </a:extLst>
              </p:cNvPr>
              <p:cNvSpPr txBox="1">
                <a:spLocks noRot="1" noChangeAspect="1" noMove="1" noResize="1" noEditPoints="1" noAdjustHandles="1" noChangeArrowheads="1" noChangeShapeType="1" noTextEdit="1"/>
              </p:cNvSpPr>
              <p:nvPr/>
            </p:nvSpPr>
            <p:spPr>
              <a:xfrm>
                <a:off x="7702484" y="5889095"/>
                <a:ext cx="3722108" cy="400110"/>
              </a:xfrm>
              <a:prstGeom prst="rect">
                <a:avLst/>
              </a:prstGeom>
              <a:blipFill>
                <a:blip r:embed="rId6"/>
                <a:stretch>
                  <a:fillRect t="-7576" b="-25758"/>
                </a:stretch>
              </a:blipFill>
            </p:spPr>
            <p:txBody>
              <a:bodyPr/>
              <a:lstStyle/>
              <a:p>
                <a:r>
                  <a:rPr lang="zh-CN" altLang="en-US">
                    <a:noFill/>
                  </a:rPr>
                  <a:t> </a:t>
                </a:r>
              </a:p>
            </p:txBody>
          </p:sp>
        </mc:Fallback>
      </mc:AlternateContent>
      <p:cxnSp>
        <p:nvCxnSpPr>
          <p:cNvPr id="13" name="直接箭头连接符 12">
            <a:extLst>
              <a:ext uri="{FF2B5EF4-FFF2-40B4-BE49-F238E27FC236}">
                <a16:creationId xmlns:a16="http://schemas.microsoft.com/office/drawing/2014/main" id="{71423620-DC86-4FC6-8F2B-0CBEF0ED76A6}"/>
              </a:ext>
            </a:extLst>
          </p:cNvPr>
          <p:cNvCxnSpPr/>
          <p:nvPr/>
        </p:nvCxnSpPr>
        <p:spPr>
          <a:xfrm>
            <a:off x="10632504" y="5913196"/>
            <a:ext cx="0" cy="31539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32E638F5-8AB4-4647-85B8-182D22B8E8B8}"/>
              </a:ext>
            </a:extLst>
          </p:cNvPr>
          <p:cNvSpPr/>
          <p:nvPr/>
        </p:nvSpPr>
        <p:spPr>
          <a:xfrm>
            <a:off x="9256736" y="5913196"/>
            <a:ext cx="410690" cy="369332"/>
          </a:xfrm>
          <a:prstGeom prst="rect">
            <a:avLst/>
          </a:prstGeom>
        </p:spPr>
        <p:txBody>
          <a:bodyPr wrap="none">
            <a:spAutoFit/>
          </a:bodyPr>
          <a:lstStyle/>
          <a:p>
            <a:r>
              <a:rPr lang="en-US" altLang="zh-CN" dirty="0">
                <a:solidFill>
                  <a:srgbClr val="C00000"/>
                </a:solidFill>
                <a:latin typeface="+mj-lt"/>
                <a:sym typeface="Wingdings" panose="05000000000000000000" pitchFamily="2" charset="2"/>
              </a:rPr>
              <a:t></a:t>
            </a:r>
            <a:endParaRPr lang="zh-CN" altLang="en-US" dirty="0">
              <a:latin typeface="+mj-lt"/>
            </a:endParaRPr>
          </a:p>
        </p:txBody>
      </p:sp>
      <p:sp>
        <p:nvSpPr>
          <p:cNvPr id="19" name="矩形 18">
            <a:extLst>
              <a:ext uri="{FF2B5EF4-FFF2-40B4-BE49-F238E27FC236}">
                <a16:creationId xmlns:a16="http://schemas.microsoft.com/office/drawing/2014/main" id="{46B2CE1E-6B1A-4D94-AFCF-CA11E548C3D5}"/>
              </a:ext>
            </a:extLst>
          </p:cNvPr>
          <p:cNvSpPr/>
          <p:nvPr/>
        </p:nvSpPr>
        <p:spPr>
          <a:xfrm>
            <a:off x="0" y="961564"/>
            <a:ext cx="12192000" cy="523220"/>
          </a:xfrm>
          <a:prstGeom prst="rect">
            <a:avLst/>
          </a:prstGeom>
        </p:spPr>
        <p:txBody>
          <a:bodyPr wrap="square">
            <a:spAutoFit/>
          </a:bodyPr>
          <a:lstStyle/>
          <a:p>
            <a:pPr algn="ctr"/>
            <a:r>
              <a:rPr lang="en-US" altLang="zh-CN" sz="2800" b="0" i="0" dirty="0">
                <a:solidFill>
                  <a:srgbClr val="C00000"/>
                </a:solidFill>
                <a:effectLst/>
                <a:latin typeface="+mj-lt"/>
              </a:rPr>
              <a:t>Vibration is crucial for colliders pursuing nanometer scale beam</a:t>
            </a:r>
            <a:r>
              <a:rPr lang="en-US" altLang="zh-CN" sz="2800" dirty="0">
                <a:solidFill>
                  <a:srgbClr val="C00000"/>
                </a:solidFill>
                <a:latin typeface="+mj-lt"/>
              </a:rPr>
              <a:t> stability</a:t>
            </a:r>
            <a:r>
              <a:rPr lang="en-US" altLang="zh-CN" sz="2800" b="0" i="0" dirty="0">
                <a:solidFill>
                  <a:srgbClr val="C00000"/>
                </a:solidFill>
                <a:effectLst/>
                <a:latin typeface="+mj-lt"/>
              </a:rPr>
              <a:t> at IPs</a:t>
            </a:r>
            <a:endParaRPr lang="zh-CN" altLang="en-US" sz="2800" dirty="0">
              <a:solidFill>
                <a:srgbClr val="C00000"/>
              </a:solidFill>
              <a:latin typeface="+mj-lt"/>
            </a:endParaRPr>
          </a:p>
        </p:txBody>
      </p:sp>
      <p:pic>
        <p:nvPicPr>
          <p:cNvPr id="117" name="内容占位符 3">
            <a:extLst>
              <a:ext uri="{FF2B5EF4-FFF2-40B4-BE49-F238E27FC236}">
                <a16:creationId xmlns:a16="http://schemas.microsoft.com/office/drawing/2014/main" id="{B0BC23A4-947D-43E3-9D15-1DD93A4DAC0A}"/>
              </a:ext>
            </a:extLst>
          </p:cNvPr>
          <p:cNvPicPr>
            <a:picLocks noChangeAspect="1"/>
          </p:cNvPicPr>
          <p:nvPr/>
        </p:nvPicPr>
        <p:blipFill rotWithShape="1">
          <a:blip r:embed="rId7"/>
          <a:srcRect r="1816"/>
          <a:stretch/>
        </p:blipFill>
        <p:spPr>
          <a:xfrm>
            <a:off x="741300" y="2348880"/>
            <a:ext cx="5493333" cy="4071767"/>
          </a:xfrm>
          <a:prstGeom prst="rect">
            <a:avLst/>
          </a:prstGeom>
        </p:spPr>
      </p:pic>
      <p:sp>
        <p:nvSpPr>
          <p:cNvPr id="118" name="文本框 117">
            <a:extLst>
              <a:ext uri="{FF2B5EF4-FFF2-40B4-BE49-F238E27FC236}">
                <a16:creationId xmlns:a16="http://schemas.microsoft.com/office/drawing/2014/main" id="{F447AADE-98A4-4A4B-B685-4AF2CFFA0DFD}"/>
              </a:ext>
            </a:extLst>
          </p:cNvPr>
          <p:cNvSpPr txBox="1"/>
          <p:nvPr/>
        </p:nvSpPr>
        <p:spPr>
          <a:xfrm>
            <a:off x="6456842" y="2348880"/>
            <a:ext cx="4653140" cy="3898866"/>
          </a:xfrm>
          <a:prstGeom prst="rect">
            <a:avLst/>
          </a:prstGeom>
          <a:noFill/>
          <a:ln>
            <a:solidFill>
              <a:schemeClr val="tx2">
                <a:lumMod val="60000"/>
                <a:lumOff val="40000"/>
              </a:schemeClr>
            </a:solidFill>
          </a:ln>
        </p:spPr>
        <p:txBody>
          <a:bodyPr wrap="square" rtlCol="0">
            <a:spAutoFit/>
          </a:bodyPr>
          <a:lstStyle/>
          <a:p>
            <a:endParaRPr lang="zh-CN" altLang="en-US" dirty="0"/>
          </a:p>
        </p:txBody>
      </p:sp>
      <p:sp>
        <p:nvSpPr>
          <p:cNvPr id="119" name="矩形 118">
            <a:extLst>
              <a:ext uri="{FF2B5EF4-FFF2-40B4-BE49-F238E27FC236}">
                <a16:creationId xmlns:a16="http://schemas.microsoft.com/office/drawing/2014/main" id="{E91E7FFD-6983-44F8-AECB-FCE5E1DD9310}"/>
              </a:ext>
            </a:extLst>
          </p:cNvPr>
          <p:cNvSpPr/>
          <p:nvPr/>
        </p:nvSpPr>
        <p:spPr>
          <a:xfrm>
            <a:off x="3576589" y="5837779"/>
            <a:ext cx="2746201" cy="292388"/>
          </a:xfrm>
          <a:prstGeom prst="rect">
            <a:avLst/>
          </a:prstGeom>
        </p:spPr>
        <p:txBody>
          <a:bodyPr wrap="none">
            <a:spAutoFit/>
          </a:bodyPr>
          <a:lstStyle/>
          <a:p>
            <a:r>
              <a:rPr lang="en-US" altLang="zh-CN" sz="1300" dirty="0"/>
              <a:t>Courtesy of Mika </a:t>
            </a:r>
            <a:r>
              <a:rPr lang="en-US" altLang="zh-CN" sz="1300" dirty="0" err="1"/>
              <a:t>Masuzawa</a:t>
            </a:r>
            <a:r>
              <a:rPr lang="en-US" altLang="zh-CN" sz="1300" dirty="0"/>
              <a:t> from KEK</a:t>
            </a:r>
            <a:endParaRPr lang="zh-CN" altLang="en-US" sz="1300" dirty="0"/>
          </a:p>
        </p:txBody>
      </p:sp>
      <p:sp>
        <p:nvSpPr>
          <p:cNvPr id="4" name="箭头: 右 3">
            <a:extLst>
              <a:ext uri="{FF2B5EF4-FFF2-40B4-BE49-F238E27FC236}">
                <a16:creationId xmlns:a16="http://schemas.microsoft.com/office/drawing/2014/main" id="{0C594CBC-B306-4F71-8E5E-8D9B8FEE2323}"/>
              </a:ext>
            </a:extLst>
          </p:cNvPr>
          <p:cNvSpPr/>
          <p:nvPr/>
        </p:nvSpPr>
        <p:spPr>
          <a:xfrm>
            <a:off x="3503712" y="3495944"/>
            <a:ext cx="360040" cy="216024"/>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B8888638-0B99-46FD-8FC7-E9835A828F6C}"/>
              </a:ext>
            </a:extLst>
          </p:cNvPr>
          <p:cNvSpPr txBox="1"/>
          <p:nvPr/>
        </p:nvSpPr>
        <p:spPr>
          <a:xfrm>
            <a:off x="407368" y="1556792"/>
            <a:ext cx="11449271" cy="769441"/>
          </a:xfrm>
          <a:prstGeom prst="rect">
            <a:avLst/>
          </a:prstGeom>
          <a:noFill/>
        </p:spPr>
        <p:txBody>
          <a:bodyPr wrap="square">
            <a:spAutoFit/>
          </a:bodyPr>
          <a:lstStyle/>
          <a:p>
            <a:r>
              <a:rPr lang="en-US" altLang="zh-CN" sz="2200" dirty="0">
                <a:latin typeface="+mj-lt"/>
              </a:rPr>
              <a:t>The  significant decrease in beam's dimensions lead to</a:t>
            </a:r>
            <a:r>
              <a:rPr lang="en-US" altLang="zh-CN" sz="2200" b="0" i="0" u="none" strike="noStrike" baseline="0" dirty="0">
                <a:latin typeface="+mj-lt"/>
              </a:rPr>
              <a:t> high sensitivity of the final focus system to vibrations and degrading the beam interaction efficiency at the IP.</a:t>
            </a:r>
            <a:endParaRPr lang="zh-CN" altLang="en-US" sz="2200" dirty="0">
              <a:latin typeface="+mj-lt"/>
            </a:endParaRPr>
          </a:p>
        </p:txBody>
      </p:sp>
    </p:spTree>
    <p:extLst>
      <p:ext uri="{BB962C8B-B14F-4D97-AF65-F5344CB8AC3E}">
        <p14:creationId xmlns:p14="http://schemas.microsoft.com/office/powerpoint/2010/main" val="3683347790"/>
      </p:ext>
    </p:extLst>
  </p:cSld>
  <p:clrMapOvr>
    <a:masterClrMapping/>
  </p:clrMapOvr>
  <mc:AlternateContent xmlns:mc="http://schemas.openxmlformats.org/markup-compatibility/2006">
    <mc:Choice xmlns:p14="http://schemas.microsoft.com/office/powerpoint/2010/main" Requires="p14">
      <p:transition spd="slow" p14:dur="2000" advTm="45718"/>
    </mc:Choice>
    <mc:Fallback>
      <p:transition spd="slow" advTm="4571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E3E2D6D-EF2C-45A2-BB49-0BD6864DAB4C}"/>
              </a:ext>
            </a:extLst>
          </p:cNvPr>
          <p:cNvSpPr>
            <a:spLocks noGrp="1"/>
          </p:cNvSpPr>
          <p:nvPr>
            <p:ph type="title"/>
          </p:nvPr>
        </p:nvSpPr>
        <p:spPr>
          <a:xfrm>
            <a:off x="1343471" y="109661"/>
            <a:ext cx="10848529" cy="663575"/>
          </a:xfrm>
          <a:solidFill>
            <a:schemeClr val="bg1"/>
          </a:solidFill>
        </p:spPr>
        <p:txBody>
          <a:bodyPr/>
          <a:lstStyle/>
          <a:p>
            <a:r>
              <a:rPr lang="en-US" altLang="zh-CN" dirty="0"/>
              <a:t>1. Background introduction</a:t>
            </a:r>
            <a:endParaRPr lang="zh-CN" altLang="en-US" dirty="0"/>
          </a:p>
        </p:txBody>
      </p:sp>
      <p:sp>
        <p:nvSpPr>
          <p:cNvPr id="14" name="文本框 13">
            <a:extLst>
              <a:ext uri="{FF2B5EF4-FFF2-40B4-BE49-F238E27FC236}">
                <a16:creationId xmlns:a16="http://schemas.microsoft.com/office/drawing/2014/main" id="{A1F22316-0177-440C-A88F-B83E86136C4C}"/>
              </a:ext>
            </a:extLst>
          </p:cNvPr>
          <p:cNvSpPr txBox="1"/>
          <p:nvPr/>
        </p:nvSpPr>
        <p:spPr>
          <a:xfrm>
            <a:off x="119336" y="1105806"/>
            <a:ext cx="11809311" cy="523220"/>
          </a:xfrm>
          <a:prstGeom prst="rect">
            <a:avLst/>
          </a:prstGeom>
          <a:noFill/>
        </p:spPr>
        <p:txBody>
          <a:bodyPr wrap="square" rtlCol="0">
            <a:spAutoFit/>
          </a:bodyPr>
          <a:lstStyle/>
          <a:p>
            <a:pPr algn="ctr"/>
            <a:r>
              <a:rPr lang="en-US" altLang="zh-CN" sz="2800" dirty="0">
                <a:solidFill>
                  <a:srgbClr val="C00000"/>
                </a:solidFill>
                <a:latin typeface="+mj-lt"/>
              </a:rPr>
              <a:t>Where do the vibrations come from?</a:t>
            </a:r>
            <a:endParaRPr lang="zh-CN" altLang="en-US" sz="2800" dirty="0">
              <a:solidFill>
                <a:srgbClr val="C00000"/>
              </a:solidFill>
              <a:latin typeface="+mj-lt"/>
            </a:endParaRPr>
          </a:p>
        </p:txBody>
      </p:sp>
      <p:pic>
        <p:nvPicPr>
          <p:cNvPr id="22" name="图片 21">
            <a:extLst>
              <a:ext uri="{FF2B5EF4-FFF2-40B4-BE49-F238E27FC236}">
                <a16:creationId xmlns:a16="http://schemas.microsoft.com/office/drawing/2014/main" id="{63F82C09-8498-4BAB-BFF9-B2BB130092F4}"/>
              </a:ext>
            </a:extLst>
          </p:cNvPr>
          <p:cNvPicPr>
            <a:picLocks noChangeAspect="1"/>
          </p:cNvPicPr>
          <p:nvPr/>
        </p:nvPicPr>
        <p:blipFill>
          <a:blip r:embed="rId4"/>
          <a:stretch>
            <a:fillRect/>
          </a:stretch>
        </p:blipFill>
        <p:spPr>
          <a:xfrm>
            <a:off x="623241" y="2898560"/>
            <a:ext cx="5210348" cy="3482768"/>
          </a:xfrm>
          <a:prstGeom prst="rect">
            <a:avLst/>
          </a:prstGeom>
        </p:spPr>
      </p:pic>
      <p:pic>
        <p:nvPicPr>
          <p:cNvPr id="6146" name="Picture 2">
            <a:extLst>
              <a:ext uri="{FF2B5EF4-FFF2-40B4-BE49-F238E27FC236}">
                <a16:creationId xmlns:a16="http://schemas.microsoft.com/office/drawing/2014/main" id="{DC43BFC6-8076-419C-A025-25C470F4DA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4226" y="2420888"/>
            <a:ext cx="4219295" cy="3616539"/>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75012BD2-75FA-4D1F-B4BF-64AF33FF9F0C}"/>
              </a:ext>
            </a:extLst>
          </p:cNvPr>
          <p:cNvSpPr txBox="1"/>
          <p:nvPr/>
        </p:nvSpPr>
        <p:spPr>
          <a:xfrm>
            <a:off x="8184232" y="1999532"/>
            <a:ext cx="1950021" cy="369332"/>
          </a:xfrm>
          <a:prstGeom prst="rect">
            <a:avLst/>
          </a:prstGeom>
          <a:noFill/>
          <a:ln>
            <a:solidFill>
              <a:srgbClr val="C00000"/>
            </a:solidFill>
          </a:ln>
        </p:spPr>
        <p:txBody>
          <a:bodyPr wrap="none" rtlCol="0">
            <a:spAutoFit/>
          </a:bodyPr>
          <a:lstStyle/>
          <a:p>
            <a:r>
              <a:rPr lang="en-US" altLang="zh-CN" i="1" dirty="0">
                <a:solidFill>
                  <a:srgbClr val="C00000"/>
                </a:solidFill>
                <a:latin typeface="+mj-lt"/>
              </a:rPr>
              <a:t>Interaction Region</a:t>
            </a:r>
            <a:endParaRPr lang="zh-CN" altLang="en-US" i="1" dirty="0">
              <a:solidFill>
                <a:srgbClr val="C00000"/>
              </a:solidFill>
              <a:latin typeface="+mj-lt"/>
              <a:ea typeface="华文中宋" panose="02010600040101010101" pitchFamily="2" charset="-122"/>
            </a:endParaRPr>
          </a:p>
        </p:txBody>
      </p:sp>
      <p:sp>
        <p:nvSpPr>
          <p:cNvPr id="11" name="文本框 10">
            <a:extLst>
              <a:ext uri="{FF2B5EF4-FFF2-40B4-BE49-F238E27FC236}">
                <a16:creationId xmlns:a16="http://schemas.microsoft.com/office/drawing/2014/main" id="{AFE5CBDE-7366-4F12-8E5E-D595D410158D}"/>
              </a:ext>
            </a:extLst>
          </p:cNvPr>
          <p:cNvSpPr txBox="1"/>
          <p:nvPr/>
        </p:nvSpPr>
        <p:spPr>
          <a:xfrm>
            <a:off x="6087106" y="3949276"/>
            <a:ext cx="1233030" cy="369332"/>
          </a:xfrm>
          <a:prstGeom prst="rect">
            <a:avLst/>
          </a:prstGeom>
          <a:noFill/>
          <a:ln>
            <a:solidFill>
              <a:srgbClr val="C00000"/>
            </a:solidFill>
          </a:ln>
        </p:spPr>
        <p:txBody>
          <a:bodyPr wrap="none" rtlCol="0">
            <a:spAutoFit/>
          </a:bodyPr>
          <a:lstStyle/>
          <a:p>
            <a:r>
              <a:rPr lang="en-US" altLang="zh-CN" i="1" dirty="0">
                <a:solidFill>
                  <a:srgbClr val="C00000"/>
                </a:solidFill>
                <a:latin typeface="+mj-lt"/>
              </a:rPr>
              <a:t>Arc section</a:t>
            </a:r>
            <a:endParaRPr lang="zh-CN" altLang="en-US" i="1" dirty="0">
              <a:solidFill>
                <a:srgbClr val="C00000"/>
              </a:solidFill>
              <a:latin typeface="+mj-lt"/>
            </a:endParaRPr>
          </a:p>
        </p:txBody>
      </p:sp>
      <p:sp>
        <p:nvSpPr>
          <p:cNvPr id="6" name="箭头: 下 5">
            <a:extLst>
              <a:ext uri="{FF2B5EF4-FFF2-40B4-BE49-F238E27FC236}">
                <a16:creationId xmlns:a16="http://schemas.microsoft.com/office/drawing/2014/main" id="{6980A2FC-66FA-452D-8B78-FD155504C3A7}"/>
              </a:ext>
            </a:extLst>
          </p:cNvPr>
          <p:cNvSpPr/>
          <p:nvPr/>
        </p:nvSpPr>
        <p:spPr>
          <a:xfrm rot="2947352">
            <a:off x="9337998" y="1569795"/>
            <a:ext cx="171749" cy="409557"/>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7" name="文本框 16">
            <a:extLst>
              <a:ext uri="{FF2B5EF4-FFF2-40B4-BE49-F238E27FC236}">
                <a16:creationId xmlns:a16="http://schemas.microsoft.com/office/drawing/2014/main" id="{033B203F-893E-408D-8E4C-E1697BA65A59}"/>
              </a:ext>
            </a:extLst>
          </p:cNvPr>
          <p:cNvSpPr txBox="1"/>
          <p:nvPr/>
        </p:nvSpPr>
        <p:spPr>
          <a:xfrm>
            <a:off x="10911642" y="4091435"/>
            <a:ext cx="1233030" cy="369332"/>
          </a:xfrm>
          <a:prstGeom prst="rect">
            <a:avLst/>
          </a:prstGeom>
          <a:noFill/>
          <a:ln>
            <a:solidFill>
              <a:srgbClr val="C00000"/>
            </a:solidFill>
          </a:ln>
        </p:spPr>
        <p:txBody>
          <a:bodyPr wrap="none" rtlCol="0">
            <a:spAutoFit/>
          </a:bodyPr>
          <a:lstStyle/>
          <a:p>
            <a:r>
              <a:rPr lang="en-US" altLang="zh-CN" i="1" dirty="0">
                <a:solidFill>
                  <a:srgbClr val="C00000"/>
                </a:solidFill>
                <a:latin typeface="+mj-lt"/>
              </a:rPr>
              <a:t>Arc section</a:t>
            </a:r>
            <a:endParaRPr lang="zh-CN" altLang="en-US" i="1" dirty="0">
              <a:solidFill>
                <a:srgbClr val="C00000"/>
              </a:solidFill>
              <a:latin typeface="+mj-lt"/>
            </a:endParaRPr>
          </a:p>
        </p:txBody>
      </p:sp>
      <p:sp>
        <p:nvSpPr>
          <p:cNvPr id="18" name="矩形 17">
            <a:extLst>
              <a:ext uri="{FF2B5EF4-FFF2-40B4-BE49-F238E27FC236}">
                <a16:creationId xmlns:a16="http://schemas.microsoft.com/office/drawing/2014/main" id="{9F6E199C-7286-4611-8DD6-F822711D6842}"/>
              </a:ext>
            </a:extLst>
          </p:cNvPr>
          <p:cNvSpPr/>
          <p:nvPr/>
        </p:nvSpPr>
        <p:spPr>
          <a:xfrm>
            <a:off x="3896734" y="2923960"/>
            <a:ext cx="1922682" cy="246221"/>
          </a:xfrm>
          <a:prstGeom prst="rect">
            <a:avLst/>
          </a:prstGeom>
          <a:ln>
            <a:solidFill>
              <a:schemeClr val="tx1"/>
            </a:solidFill>
          </a:ln>
        </p:spPr>
        <p:txBody>
          <a:bodyPr wrap="square">
            <a:spAutoFit/>
          </a:bodyPr>
          <a:lstStyle/>
          <a:p>
            <a:pPr lvl="0" algn="r">
              <a:spcAft>
                <a:spcPts val="0"/>
              </a:spcAft>
            </a:pPr>
            <a:r>
              <a:rPr lang="en-US" altLang="zh-CN" sz="1000" kern="100" dirty="0">
                <a:solidFill>
                  <a:srgbClr val="000000"/>
                </a:solidFill>
                <a:latin typeface="+mj-lt"/>
                <a:ea typeface="宋体" panose="02010600030101010101" pitchFamily="2" charset="-122"/>
              </a:rPr>
              <a:t>Courtesy of Lin Zhang, GM2017</a:t>
            </a:r>
            <a:endParaRPr lang="zh-CN" altLang="zh-CN" sz="1000" kern="100" dirty="0">
              <a:effectLst/>
              <a:latin typeface="+mj-lt"/>
              <a:ea typeface="宋体" panose="02010600030101010101" pitchFamily="2" charset="-122"/>
            </a:endParaRPr>
          </a:p>
        </p:txBody>
      </p:sp>
      <p:sp>
        <p:nvSpPr>
          <p:cNvPr id="7" name="文本框 6">
            <a:extLst>
              <a:ext uri="{FF2B5EF4-FFF2-40B4-BE49-F238E27FC236}">
                <a16:creationId xmlns:a16="http://schemas.microsoft.com/office/drawing/2014/main" id="{EE8FC10F-909D-48D9-B79A-6818227F22CC}"/>
              </a:ext>
            </a:extLst>
          </p:cNvPr>
          <p:cNvSpPr txBox="1"/>
          <p:nvPr/>
        </p:nvSpPr>
        <p:spPr>
          <a:xfrm>
            <a:off x="353868" y="1782328"/>
            <a:ext cx="7758355" cy="1015663"/>
          </a:xfrm>
          <a:prstGeom prst="rect">
            <a:avLst/>
          </a:prstGeom>
          <a:noFill/>
          <a:ln>
            <a:noFill/>
          </a:ln>
        </p:spPr>
        <p:txBody>
          <a:bodyPr wrap="square" rtlCol="0">
            <a:spAutoFit/>
          </a:bodyPr>
          <a:lstStyle/>
          <a:p>
            <a:pPr marL="285750" indent="-285750">
              <a:buFont typeface="Arial" panose="020B0604020202020204" pitchFamily="34" charset="0"/>
              <a:buChar char="•"/>
            </a:pPr>
            <a:r>
              <a:rPr lang="en-US" altLang="zh-CN" sz="2000" dirty="0">
                <a:latin typeface="+mj-lt"/>
              </a:rPr>
              <a:t>Ground motions are the major vibration sources of CEPC.</a:t>
            </a:r>
          </a:p>
          <a:p>
            <a:pPr marL="285750" indent="-285750">
              <a:buFont typeface="Arial" panose="020B0604020202020204" pitchFamily="34" charset="0"/>
              <a:buChar char="•"/>
            </a:pPr>
            <a:r>
              <a:rPr lang="en-US" altLang="zh-CN" sz="2000" dirty="0">
                <a:latin typeface="+mj-lt"/>
              </a:rPr>
              <a:t>It transmitted through the slab, girder-magnet assembly propagate to the beam, leading to an emittance growth and brilliance reduction at IP.</a:t>
            </a:r>
            <a:r>
              <a:rPr lang="en-US" altLang="zh-CN" sz="2000" u="sng" dirty="0">
                <a:solidFill>
                  <a:srgbClr val="C00000"/>
                </a:solidFill>
                <a:latin typeface="+mj-lt"/>
              </a:rPr>
              <a:t> </a:t>
            </a:r>
            <a:endParaRPr lang="zh-CN" altLang="en-US" sz="2000" u="sng" dirty="0">
              <a:solidFill>
                <a:srgbClr val="C00000"/>
              </a:solidFill>
              <a:latin typeface="+mj-lt"/>
            </a:endParaRPr>
          </a:p>
        </p:txBody>
      </p:sp>
      <p:sp>
        <p:nvSpPr>
          <p:cNvPr id="12" name="文本框 11">
            <a:extLst>
              <a:ext uri="{FF2B5EF4-FFF2-40B4-BE49-F238E27FC236}">
                <a16:creationId xmlns:a16="http://schemas.microsoft.com/office/drawing/2014/main" id="{88D08A64-36BB-494E-A8FA-E39FD6B5D46A}"/>
              </a:ext>
            </a:extLst>
          </p:cNvPr>
          <p:cNvSpPr txBox="1"/>
          <p:nvPr/>
        </p:nvSpPr>
        <p:spPr>
          <a:xfrm>
            <a:off x="8322443" y="6021288"/>
            <a:ext cx="1950021" cy="369332"/>
          </a:xfrm>
          <a:prstGeom prst="rect">
            <a:avLst/>
          </a:prstGeom>
          <a:noFill/>
          <a:ln>
            <a:solidFill>
              <a:srgbClr val="C00000"/>
            </a:solidFill>
          </a:ln>
        </p:spPr>
        <p:txBody>
          <a:bodyPr wrap="none" rtlCol="0">
            <a:spAutoFit/>
          </a:bodyPr>
          <a:lstStyle/>
          <a:p>
            <a:r>
              <a:rPr lang="en-US" altLang="zh-CN" i="1" dirty="0">
                <a:solidFill>
                  <a:srgbClr val="C00000"/>
                </a:solidFill>
                <a:latin typeface="+mj-lt"/>
              </a:rPr>
              <a:t>Interaction Region</a:t>
            </a:r>
            <a:endParaRPr lang="zh-CN" altLang="en-US" i="1" dirty="0">
              <a:solidFill>
                <a:srgbClr val="C00000"/>
              </a:solidFill>
              <a:latin typeface="+mj-lt"/>
              <a:ea typeface="华文中宋" panose="02010600040101010101" pitchFamily="2" charset="-122"/>
            </a:endParaRPr>
          </a:p>
        </p:txBody>
      </p:sp>
      <p:sp>
        <p:nvSpPr>
          <p:cNvPr id="13" name="箭头: 下 12">
            <a:extLst>
              <a:ext uri="{FF2B5EF4-FFF2-40B4-BE49-F238E27FC236}">
                <a16:creationId xmlns:a16="http://schemas.microsoft.com/office/drawing/2014/main" id="{37BC898B-2882-40C1-BD24-5F11765BB9D0}"/>
              </a:ext>
            </a:extLst>
          </p:cNvPr>
          <p:cNvSpPr/>
          <p:nvPr/>
        </p:nvSpPr>
        <p:spPr>
          <a:xfrm rot="2947352">
            <a:off x="9273687" y="5170196"/>
            <a:ext cx="171749" cy="409557"/>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5" name="箭头: 下 14">
            <a:extLst>
              <a:ext uri="{FF2B5EF4-FFF2-40B4-BE49-F238E27FC236}">
                <a16:creationId xmlns:a16="http://schemas.microsoft.com/office/drawing/2014/main" id="{653B5BCD-2A70-4A53-ABCD-01C769D642E0}"/>
              </a:ext>
            </a:extLst>
          </p:cNvPr>
          <p:cNvSpPr/>
          <p:nvPr/>
        </p:nvSpPr>
        <p:spPr>
          <a:xfrm rot="18259966">
            <a:off x="6681860" y="3534521"/>
            <a:ext cx="171749" cy="409557"/>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6" name="箭头: 下 15">
            <a:extLst>
              <a:ext uri="{FF2B5EF4-FFF2-40B4-BE49-F238E27FC236}">
                <a16:creationId xmlns:a16="http://schemas.microsoft.com/office/drawing/2014/main" id="{C9E0EA7F-355B-4D79-98CA-DF200D9426C0}"/>
              </a:ext>
            </a:extLst>
          </p:cNvPr>
          <p:cNvSpPr/>
          <p:nvPr/>
        </p:nvSpPr>
        <p:spPr>
          <a:xfrm rot="3482334">
            <a:off x="11482885" y="3661698"/>
            <a:ext cx="171749" cy="409557"/>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Tree>
    <p:custDataLst>
      <p:tags r:id="rId1"/>
    </p:custDataLst>
    <p:extLst>
      <p:ext uri="{BB962C8B-B14F-4D97-AF65-F5344CB8AC3E}">
        <p14:creationId xmlns:p14="http://schemas.microsoft.com/office/powerpoint/2010/main" val="2813658621"/>
      </p:ext>
    </p:extLst>
  </p:cSld>
  <p:clrMapOvr>
    <a:masterClrMapping/>
  </p:clrMapOvr>
  <mc:AlternateContent xmlns:mc="http://schemas.openxmlformats.org/markup-compatibility/2006">
    <mc:Choice xmlns:p14="http://schemas.microsoft.com/office/powerpoint/2010/main" Requires="p14">
      <p:transition spd="slow" p14:dur="2000" advTm="90755"/>
    </mc:Choice>
    <mc:Fallback>
      <p:transition spd="slow" advTm="907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animBg="1"/>
      <p:bldP spid="17" grpId="0" animBg="1"/>
      <p:bldP spid="12" grpId="0" animBg="1"/>
      <p:bldP spid="13"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DB638316-077A-4DE4-93BE-C56AF73E86E3}"/>
              </a:ext>
            </a:extLst>
          </p:cNvPr>
          <p:cNvSpPr>
            <a:spLocks noGrp="1"/>
          </p:cNvSpPr>
          <p:nvPr>
            <p:ph type="title"/>
          </p:nvPr>
        </p:nvSpPr>
        <p:spPr>
          <a:xfrm>
            <a:off x="119336" y="105353"/>
            <a:ext cx="11954901" cy="663575"/>
          </a:xfrm>
          <a:solidFill>
            <a:schemeClr val="bg1"/>
          </a:solidFill>
        </p:spPr>
        <p:txBody>
          <a:bodyPr/>
          <a:lstStyle/>
          <a:p>
            <a:r>
              <a:rPr lang="en-US" altLang="zh-CN" dirty="0"/>
              <a:t>2. Simulating results with incoherent vibrations</a:t>
            </a:r>
            <a:endParaRPr lang="zh-CN" altLang="en-US" dirty="0"/>
          </a:p>
        </p:txBody>
      </p:sp>
      <p:grpSp>
        <p:nvGrpSpPr>
          <p:cNvPr id="6" name="组合 5">
            <a:extLst>
              <a:ext uri="{FF2B5EF4-FFF2-40B4-BE49-F238E27FC236}">
                <a16:creationId xmlns:a16="http://schemas.microsoft.com/office/drawing/2014/main" id="{C8B4731A-DDA1-42F4-8C43-AEF24534703B}"/>
              </a:ext>
            </a:extLst>
          </p:cNvPr>
          <p:cNvGrpSpPr/>
          <p:nvPr/>
        </p:nvGrpSpPr>
        <p:grpSpPr>
          <a:xfrm>
            <a:off x="6798031" y="3424347"/>
            <a:ext cx="4537922" cy="2959766"/>
            <a:chOff x="941102" y="1910043"/>
            <a:chExt cx="4769901" cy="3111069"/>
          </a:xfrm>
        </p:grpSpPr>
        <p:cxnSp>
          <p:nvCxnSpPr>
            <p:cNvPr id="7" name="直接连接符 6">
              <a:extLst>
                <a:ext uri="{FF2B5EF4-FFF2-40B4-BE49-F238E27FC236}">
                  <a16:creationId xmlns:a16="http://schemas.microsoft.com/office/drawing/2014/main" id="{C85C8570-1666-4315-8E05-065AA2FAC8C8}"/>
                </a:ext>
              </a:extLst>
            </p:cNvPr>
            <p:cNvCxnSpPr>
              <a:cxnSpLocks/>
            </p:cNvCxnSpPr>
            <p:nvPr/>
          </p:nvCxnSpPr>
          <p:spPr>
            <a:xfrm>
              <a:off x="3454906" y="1910043"/>
              <a:ext cx="0" cy="2425215"/>
            </a:xfrm>
            <a:prstGeom prst="line">
              <a:avLst/>
            </a:prstGeom>
            <a:ln w="1587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8" name="图表 7">
              <a:extLst>
                <a:ext uri="{FF2B5EF4-FFF2-40B4-BE49-F238E27FC236}">
                  <a16:creationId xmlns:a16="http://schemas.microsoft.com/office/drawing/2014/main" id="{A0D046CF-471E-433F-8CA0-B83BB1074EA5}"/>
                </a:ext>
              </a:extLst>
            </p:cNvPr>
            <p:cNvGraphicFramePr>
              <a:graphicFrameLocks/>
            </p:cNvGraphicFramePr>
            <p:nvPr>
              <p:extLst>
                <p:ext uri="{D42A27DB-BD31-4B8C-83A1-F6EECF244321}">
                  <p14:modId xmlns:p14="http://schemas.microsoft.com/office/powerpoint/2010/main" val="2925196106"/>
                </p:ext>
              </p:extLst>
            </p:nvPr>
          </p:nvGraphicFramePr>
          <p:xfrm>
            <a:off x="941102" y="2337166"/>
            <a:ext cx="4769901" cy="2683946"/>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直接箭头连接符 8">
              <a:extLst>
                <a:ext uri="{FF2B5EF4-FFF2-40B4-BE49-F238E27FC236}">
                  <a16:creationId xmlns:a16="http://schemas.microsoft.com/office/drawing/2014/main" id="{D85BBC2D-19EC-4894-8B2D-CC18BA77A90B}"/>
                </a:ext>
              </a:extLst>
            </p:cNvPr>
            <p:cNvCxnSpPr>
              <a:cxnSpLocks/>
            </p:cNvCxnSpPr>
            <p:nvPr/>
          </p:nvCxnSpPr>
          <p:spPr>
            <a:xfrm>
              <a:off x="1980670" y="2470195"/>
              <a:ext cx="1434561" cy="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6F9D5DC4-AB71-4633-8EA2-4156F41C9EF3}"/>
                </a:ext>
              </a:extLst>
            </p:cNvPr>
            <p:cNvCxnSpPr>
              <a:cxnSpLocks/>
            </p:cNvCxnSpPr>
            <p:nvPr/>
          </p:nvCxnSpPr>
          <p:spPr>
            <a:xfrm flipV="1">
              <a:off x="3467575" y="2466531"/>
              <a:ext cx="2178106" cy="5568"/>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id="{27EE412E-735C-4EC4-A3A5-C25EE880A313}"/>
              </a:ext>
            </a:extLst>
          </p:cNvPr>
          <p:cNvGrpSpPr/>
          <p:nvPr/>
        </p:nvGrpSpPr>
        <p:grpSpPr>
          <a:xfrm>
            <a:off x="10592598" y="2411332"/>
            <a:ext cx="1409407" cy="1370907"/>
            <a:chOff x="580911" y="4032437"/>
            <a:chExt cx="2974955" cy="2797200"/>
          </a:xfrm>
        </p:grpSpPr>
        <p:grpSp>
          <p:nvGrpSpPr>
            <p:cNvPr id="14" name="组合 13">
              <a:extLst>
                <a:ext uri="{FF2B5EF4-FFF2-40B4-BE49-F238E27FC236}">
                  <a16:creationId xmlns:a16="http://schemas.microsoft.com/office/drawing/2014/main" id="{55B9BBD2-CCED-411A-ADF8-9F474016D00D}"/>
                </a:ext>
              </a:extLst>
            </p:cNvPr>
            <p:cNvGrpSpPr/>
            <p:nvPr/>
          </p:nvGrpSpPr>
          <p:grpSpPr>
            <a:xfrm>
              <a:off x="865319" y="4164031"/>
              <a:ext cx="2413344" cy="2538336"/>
              <a:chOff x="6096000" y="1339304"/>
              <a:chExt cx="3600000" cy="3786450"/>
            </a:xfrm>
          </p:grpSpPr>
          <p:sp>
            <p:nvSpPr>
              <p:cNvPr id="20" name="椭圆 19">
                <a:extLst>
                  <a:ext uri="{FF2B5EF4-FFF2-40B4-BE49-F238E27FC236}">
                    <a16:creationId xmlns:a16="http://schemas.microsoft.com/office/drawing/2014/main" id="{DFBF91F0-C7BF-4F07-838B-2F38B73C7FA4}"/>
                  </a:ext>
                </a:extLst>
              </p:cNvPr>
              <p:cNvSpPr/>
              <p:nvPr/>
            </p:nvSpPr>
            <p:spPr>
              <a:xfrm>
                <a:off x="6096000" y="1429304"/>
                <a:ext cx="3600000" cy="360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21" name="爆炸形: 8 pt  20">
                <a:extLst>
                  <a:ext uri="{FF2B5EF4-FFF2-40B4-BE49-F238E27FC236}">
                    <a16:creationId xmlns:a16="http://schemas.microsoft.com/office/drawing/2014/main" id="{65DDCC87-2D37-42F4-8C9C-F6AA94417147}"/>
                  </a:ext>
                </a:extLst>
              </p:cNvPr>
              <p:cNvSpPr/>
              <p:nvPr/>
            </p:nvSpPr>
            <p:spPr>
              <a:xfrm>
                <a:off x="7806000" y="1339304"/>
                <a:ext cx="180000" cy="180000"/>
              </a:xfrm>
              <a:prstGeom prst="irregularSeal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22" name="爆炸形: 8 pt  21">
                <a:extLst>
                  <a:ext uri="{FF2B5EF4-FFF2-40B4-BE49-F238E27FC236}">
                    <a16:creationId xmlns:a16="http://schemas.microsoft.com/office/drawing/2014/main" id="{074C9AAD-A048-4A9B-A06D-0020ECADBFA5}"/>
                  </a:ext>
                </a:extLst>
              </p:cNvPr>
              <p:cNvSpPr/>
              <p:nvPr/>
            </p:nvSpPr>
            <p:spPr>
              <a:xfrm>
                <a:off x="7839012" y="4939304"/>
                <a:ext cx="180000" cy="180000"/>
              </a:xfrm>
              <a:prstGeom prst="irregularSeal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23" name="文本框 22">
                <a:extLst>
                  <a:ext uri="{FF2B5EF4-FFF2-40B4-BE49-F238E27FC236}">
                    <a16:creationId xmlns:a16="http://schemas.microsoft.com/office/drawing/2014/main" id="{BCBCE012-4F37-4DD9-9C50-ECEA98985CF5}"/>
                  </a:ext>
                </a:extLst>
              </p:cNvPr>
              <p:cNvSpPr txBox="1"/>
              <p:nvPr/>
            </p:nvSpPr>
            <p:spPr>
              <a:xfrm>
                <a:off x="7467929" y="1519304"/>
                <a:ext cx="1477195" cy="655742"/>
              </a:xfrm>
              <a:prstGeom prst="rect">
                <a:avLst/>
              </a:prstGeom>
              <a:noFill/>
            </p:spPr>
            <p:txBody>
              <a:bodyPr wrap="square" rtlCol="0">
                <a:spAutoFit/>
              </a:bodyPr>
              <a:lstStyle/>
              <a:p>
                <a:r>
                  <a:rPr lang="en-US" altLang="zh-CN" sz="800" b="1" dirty="0">
                    <a:latin typeface="+mj-lt"/>
                  </a:rPr>
                  <a:t>IP1</a:t>
                </a:r>
                <a:endParaRPr lang="zh-CN" altLang="en-US" sz="800" b="1" dirty="0">
                  <a:latin typeface="+mj-lt"/>
                </a:endParaRPr>
              </a:p>
            </p:txBody>
          </p:sp>
          <p:sp>
            <p:nvSpPr>
              <p:cNvPr id="24" name="文本框 23">
                <a:extLst>
                  <a:ext uri="{FF2B5EF4-FFF2-40B4-BE49-F238E27FC236}">
                    <a16:creationId xmlns:a16="http://schemas.microsoft.com/office/drawing/2014/main" id="{AB6DE78F-9863-49DC-AFE5-D98D343A57D0}"/>
                  </a:ext>
                </a:extLst>
              </p:cNvPr>
              <p:cNvSpPr txBox="1"/>
              <p:nvPr/>
            </p:nvSpPr>
            <p:spPr>
              <a:xfrm>
                <a:off x="7497429" y="4470012"/>
                <a:ext cx="1311915" cy="655742"/>
              </a:xfrm>
              <a:prstGeom prst="rect">
                <a:avLst/>
              </a:prstGeom>
              <a:noFill/>
            </p:spPr>
            <p:txBody>
              <a:bodyPr wrap="square" rtlCol="0">
                <a:spAutoFit/>
              </a:bodyPr>
              <a:lstStyle/>
              <a:p>
                <a:r>
                  <a:rPr lang="en-US" altLang="zh-CN" sz="800" b="1" dirty="0">
                    <a:latin typeface="+mj-lt"/>
                  </a:rPr>
                  <a:t>IP2</a:t>
                </a:r>
                <a:endParaRPr lang="zh-CN" altLang="en-US" sz="800" b="1" dirty="0">
                  <a:latin typeface="+mj-lt"/>
                </a:endParaRPr>
              </a:p>
            </p:txBody>
          </p:sp>
        </p:grpSp>
        <p:sp>
          <p:nvSpPr>
            <p:cNvPr id="15" name="椭圆 14">
              <a:extLst>
                <a:ext uri="{FF2B5EF4-FFF2-40B4-BE49-F238E27FC236}">
                  <a16:creationId xmlns:a16="http://schemas.microsoft.com/office/drawing/2014/main" id="{2C11C70C-6977-427C-A8BA-D10B7E2F2372}"/>
                </a:ext>
              </a:extLst>
            </p:cNvPr>
            <p:cNvSpPr/>
            <p:nvPr/>
          </p:nvSpPr>
          <p:spPr>
            <a:xfrm>
              <a:off x="674150" y="4032437"/>
              <a:ext cx="2795679" cy="2797200"/>
            </a:xfrm>
            <a:prstGeom prst="ellipse">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mj-lt"/>
              </a:endParaRPr>
            </a:p>
          </p:txBody>
        </p:sp>
        <p:cxnSp>
          <p:nvCxnSpPr>
            <p:cNvPr id="16" name="直接连接符 15">
              <a:extLst>
                <a:ext uri="{FF2B5EF4-FFF2-40B4-BE49-F238E27FC236}">
                  <a16:creationId xmlns:a16="http://schemas.microsoft.com/office/drawing/2014/main" id="{65B4A23D-403C-4E0A-BC68-8E1924FEEB21}"/>
                </a:ext>
              </a:extLst>
            </p:cNvPr>
            <p:cNvCxnSpPr>
              <a:cxnSpLocks/>
            </p:cNvCxnSpPr>
            <p:nvPr/>
          </p:nvCxnSpPr>
          <p:spPr>
            <a:xfrm>
              <a:off x="3366575" y="5303360"/>
              <a:ext cx="104402" cy="108126"/>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4F226FAF-D3B9-47E0-A04D-6768283A0D23}"/>
                </a:ext>
              </a:extLst>
            </p:cNvPr>
            <p:cNvCxnSpPr>
              <a:cxnSpLocks/>
            </p:cNvCxnSpPr>
            <p:nvPr/>
          </p:nvCxnSpPr>
          <p:spPr>
            <a:xfrm flipV="1">
              <a:off x="3470106" y="5303360"/>
              <a:ext cx="85760" cy="88875"/>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DA26FBB0-9446-4F91-8319-3560DE92F7FE}"/>
                </a:ext>
              </a:extLst>
            </p:cNvPr>
            <p:cNvCxnSpPr>
              <a:cxnSpLocks/>
            </p:cNvCxnSpPr>
            <p:nvPr/>
          </p:nvCxnSpPr>
          <p:spPr>
            <a:xfrm flipV="1">
              <a:off x="580911" y="5330635"/>
              <a:ext cx="85760" cy="88875"/>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B9D1A05F-1EFB-4614-88EC-014344F46FA9}"/>
                </a:ext>
              </a:extLst>
            </p:cNvPr>
            <p:cNvCxnSpPr>
              <a:cxnSpLocks/>
            </p:cNvCxnSpPr>
            <p:nvPr/>
          </p:nvCxnSpPr>
          <p:spPr>
            <a:xfrm>
              <a:off x="669894" y="5311385"/>
              <a:ext cx="104402" cy="108126"/>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25" name="图片 24">
            <a:extLst>
              <a:ext uri="{FF2B5EF4-FFF2-40B4-BE49-F238E27FC236}">
                <a16:creationId xmlns:a16="http://schemas.microsoft.com/office/drawing/2014/main" id="{07F39AEF-158E-4CF8-8247-73A2E557C5C7}"/>
              </a:ext>
            </a:extLst>
          </p:cNvPr>
          <p:cNvPicPr>
            <a:picLocks noChangeAspect="1"/>
          </p:cNvPicPr>
          <p:nvPr/>
        </p:nvPicPr>
        <p:blipFill>
          <a:blip r:embed="rId4"/>
          <a:stretch>
            <a:fillRect/>
          </a:stretch>
        </p:blipFill>
        <p:spPr>
          <a:xfrm>
            <a:off x="803927" y="3674749"/>
            <a:ext cx="4580108" cy="2663902"/>
          </a:xfrm>
          <a:prstGeom prst="rect">
            <a:avLst/>
          </a:prstGeom>
        </p:spPr>
      </p:pic>
      <p:sp>
        <p:nvSpPr>
          <p:cNvPr id="27" name="椭圆 26">
            <a:extLst>
              <a:ext uri="{FF2B5EF4-FFF2-40B4-BE49-F238E27FC236}">
                <a16:creationId xmlns:a16="http://schemas.microsoft.com/office/drawing/2014/main" id="{D7E50D5C-1A69-47B4-93E0-6CC1A4EBB1A9}"/>
              </a:ext>
            </a:extLst>
          </p:cNvPr>
          <p:cNvSpPr/>
          <p:nvPr/>
        </p:nvSpPr>
        <p:spPr>
          <a:xfrm>
            <a:off x="1128378" y="5058306"/>
            <a:ext cx="120072" cy="212437"/>
          </a:xfrm>
          <a:prstGeom prst="ellipse">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cxnSp>
        <p:nvCxnSpPr>
          <p:cNvPr id="29" name="直接箭头连接符 28">
            <a:extLst>
              <a:ext uri="{FF2B5EF4-FFF2-40B4-BE49-F238E27FC236}">
                <a16:creationId xmlns:a16="http://schemas.microsoft.com/office/drawing/2014/main" id="{C0185DEF-1BA6-4D60-9DEE-6E9F70997457}"/>
              </a:ext>
            </a:extLst>
          </p:cNvPr>
          <p:cNvCxnSpPr>
            <a:cxnSpLocks/>
            <a:stCxn id="27" idx="7"/>
          </p:cNvCxnSpPr>
          <p:nvPr/>
        </p:nvCxnSpPr>
        <p:spPr>
          <a:xfrm flipV="1">
            <a:off x="1230866" y="4527216"/>
            <a:ext cx="5346966" cy="562201"/>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矩形 30">
            <a:extLst>
              <a:ext uri="{FF2B5EF4-FFF2-40B4-BE49-F238E27FC236}">
                <a16:creationId xmlns:a16="http://schemas.microsoft.com/office/drawing/2014/main" id="{8C036001-AF50-436C-B041-13F734DAA4A2}"/>
              </a:ext>
            </a:extLst>
          </p:cNvPr>
          <p:cNvSpPr/>
          <p:nvPr/>
        </p:nvSpPr>
        <p:spPr>
          <a:xfrm>
            <a:off x="512147" y="1647163"/>
            <a:ext cx="11167705" cy="1661993"/>
          </a:xfrm>
          <a:prstGeom prst="rect">
            <a:avLst/>
          </a:prstGeom>
        </p:spPr>
        <p:txBody>
          <a:bodyPr wrap="square">
            <a:spAutoFit/>
          </a:bodyPr>
          <a:lstStyle/>
          <a:p>
            <a:pPr marL="342900" indent="-342900">
              <a:buFont typeface="Arial" panose="020B0604020202020204" pitchFamily="34" charset="0"/>
              <a:buChar char="•"/>
            </a:pPr>
            <a:r>
              <a:rPr lang="en-US" altLang="zh-CN" sz="2000" dirty="0">
                <a:latin typeface="+mj-lt"/>
                <a:ea typeface="微软雅黑 Light" panose="020B0502040204020203" pitchFamily="34" charset="-122"/>
              </a:rPr>
              <a:t>Introducing vertical displacement of </a:t>
            </a:r>
            <a:r>
              <a:rPr lang="en-US" altLang="zh-CN" sz="2000" dirty="0">
                <a:solidFill>
                  <a:srgbClr val="C00000"/>
                </a:solidFill>
                <a:latin typeface="+mj-lt"/>
                <a:ea typeface="微软雅黑 Light" panose="020B0502040204020203" pitchFamily="34" charset="-122"/>
              </a:rPr>
              <a:t>1µm to each Quad.</a:t>
            </a:r>
            <a:r>
              <a:rPr lang="en-US" altLang="zh-CN" sz="2000" dirty="0">
                <a:latin typeface="+mj-lt"/>
                <a:ea typeface="微软雅黑 Light" panose="020B0502040204020203" pitchFamily="34" charset="-122"/>
              </a:rPr>
              <a:t> of CEPC Higgs mode lattice.</a:t>
            </a:r>
          </a:p>
          <a:p>
            <a:pPr marL="285750" indent="-285750">
              <a:buFont typeface="Arial" panose="020B0604020202020204" pitchFamily="34" charset="0"/>
              <a:buChar char="•"/>
            </a:pPr>
            <a:r>
              <a:rPr lang="en-US" altLang="zh-CN" sz="2000" dirty="0">
                <a:latin typeface="+mj-lt"/>
                <a:ea typeface="微软雅黑 Light" panose="020B0502040204020203" pitchFamily="34" charset="-122"/>
              </a:rPr>
              <a:t>The vibrational levels at IP1 caused by the Quad. at the IR are approximately two orders of magnitude greater than those at the arc section.</a:t>
            </a:r>
          </a:p>
          <a:p>
            <a:pPr marL="342900" indent="-342900">
              <a:buFont typeface="Arial" panose="020B0604020202020204" pitchFamily="34" charset="0"/>
              <a:buChar char="•"/>
            </a:pPr>
            <a:endParaRPr lang="en-US" altLang="zh-CN" sz="2000" dirty="0">
              <a:latin typeface="+mj-lt"/>
              <a:ea typeface="微软雅黑 Light" panose="020B0502040204020203" pitchFamily="34" charset="-122"/>
            </a:endParaRPr>
          </a:p>
          <a:p>
            <a:pPr marL="285750" indent="-285750">
              <a:buFont typeface="Arial" panose="020B0604020202020204" pitchFamily="34" charset="0"/>
              <a:buChar char="•"/>
            </a:pPr>
            <a:endParaRPr lang="en-US" altLang="zh-CN" sz="2200" dirty="0">
              <a:latin typeface="+mj-lt"/>
              <a:ea typeface="微软雅黑 Light" panose="020B0502040204020203" pitchFamily="34" charset="-122"/>
            </a:endParaRPr>
          </a:p>
        </p:txBody>
      </p:sp>
      <p:pic>
        <p:nvPicPr>
          <p:cNvPr id="32" name="图片 31">
            <a:extLst>
              <a:ext uri="{FF2B5EF4-FFF2-40B4-BE49-F238E27FC236}">
                <a16:creationId xmlns:a16="http://schemas.microsoft.com/office/drawing/2014/main" id="{7ADE9BFF-1D71-4697-9D73-4D867C77AE2A}"/>
              </a:ext>
            </a:extLst>
          </p:cNvPr>
          <p:cNvPicPr>
            <a:picLocks noChangeAspect="1"/>
          </p:cNvPicPr>
          <p:nvPr/>
        </p:nvPicPr>
        <p:blipFill>
          <a:blip r:embed="rId5"/>
          <a:stretch>
            <a:fillRect/>
          </a:stretch>
        </p:blipFill>
        <p:spPr>
          <a:xfrm>
            <a:off x="4000301" y="2610824"/>
            <a:ext cx="4580108" cy="990980"/>
          </a:xfrm>
          <a:prstGeom prst="rect">
            <a:avLst/>
          </a:prstGeom>
        </p:spPr>
      </p:pic>
      <p:sp>
        <p:nvSpPr>
          <p:cNvPr id="34" name="矩形 33">
            <a:extLst>
              <a:ext uri="{FF2B5EF4-FFF2-40B4-BE49-F238E27FC236}">
                <a16:creationId xmlns:a16="http://schemas.microsoft.com/office/drawing/2014/main" id="{4FD0C962-1D81-48EA-921A-F4FDC573404E}"/>
              </a:ext>
            </a:extLst>
          </p:cNvPr>
          <p:cNvSpPr/>
          <p:nvPr/>
        </p:nvSpPr>
        <p:spPr>
          <a:xfrm>
            <a:off x="1348642" y="3953771"/>
            <a:ext cx="5346966" cy="492443"/>
          </a:xfrm>
          <a:prstGeom prst="rect">
            <a:avLst/>
          </a:prstGeom>
        </p:spPr>
        <p:txBody>
          <a:bodyPr wrap="square">
            <a:spAutoFit/>
          </a:bodyPr>
          <a:lstStyle/>
          <a:p>
            <a:r>
              <a:rPr lang="en-US" altLang="zh-CN" sz="1300" i="1" dirty="0">
                <a:solidFill>
                  <a:srgbClr val="0E1249"/>
                </a:solidFill>
                <a:latin typeface="+mj-lt"/>
              </a:rPr>
              <a:t>Vertical contribution to </a:t>
            </a:r>
            <a:r>
              <a:rPr lang="en-US" altLang="zh-CN" sz="1300" i="1" dirty="0">
                <a:solidFill>
                  <a:srgbClr val="C00000"/>
                </a:solidFill>
                <a:latin typeface="+mj-lt"/>
              </a:rPr>
              <a:t>the IP1 </a:t>
            </a:r>
            <a:r>
              <a:rPr lang="en-US" altLang="zh-CN" sz="1300" i="1" dirty="0">
                <a:latin typeface="+mj-lt"/>
              </a:rPr>
              <a:t>of the </a:t>
            </a:r>
            <a:r>
              <a:rPr lang="en-US" altLang="zh-CN" sz="1300" i="1" dirty="0">
                <a:solidFill>
                  <a:srgbClr val="0E1249"/>
                </a:solidFill>
                <a:latin typeface="+mj-lt"/>
              </a:rPr>
              <a:t>quadrupoles</a:t>
            </a:r>
          </a:p>
          <a:p>
            <a:r>
              <a:rPr lang="en-US" altLang="zh-CN" sz="1300" i="1" dirty="0">
                <a:solidFill>
                  <a:srgbClr val="0E1249"/>
                </a:solidFill>
                <a:latin typeface="+mj-lt"/>
              </a:rPr>
              <a:t>along CEPC with displacement error of </a:t>
            </a:r>
            <a:r>
              <a:rPr lang="en-US" altLang="zh-CN" sz="1300" dirty="0">
                <a:latin typeface="+mj-lt"/>
                <a:ea typeface="微软雅黑 Light" panose="020B0502040204020203" pitchFamily="34" charset="-122"/>
              </a:rPr>
              <a:t>1µm</a:t>
            </a:r>
            <a:endParaRPr lang="zh-CN" altLang="en-US" sz="1300" dirty="0">
              <a:latin typeface="+mj-lt"/>
            </a:endParaRPr>
          </a:p>
        </p:txBody>
      </p:sp>
      <p:sp>
        <p:nvSpPr>
          <p:cNvPr id="36" name="文本框 35">
            <a:extLst>
              <a:ext uri="{FF2B5EF4-FFF2-40B4-BE49-F238E27FC236}">
                <a16:creationId xmlns:a16="http://schemas.microsoft.com/office/drawing/2014/main" id="{A3F2943A-725E-4CD6-8B48-6B5676468D9E}"/>
              </a:ext>
            </a:extLst>
          </p:cNvPr>
          <p:cNvSpPr txBox="1"/>
          <p:nvPr/>
        </p:nvSpPr>
        <p:spPr>
          <a:xfrm>
            <a:off x="7568843" y="3445116"/>
            <a:ext cx="1526380" cy="307777"/>
          </a:xfrm>
          <a:prstGeom prst="rect">
            <a:avLst/>
          </a:prstGeom>
          <a:noFill/>
          <a:ln>
            <a:solidFill>
              <a:schemeClr val="tx1"/>
            </a:solidFill>
          </a:ln>
        </p:spPr>
        <p:txBody>
          <a:bodyPr wrap="none" rtlCol="0">
            <a:spAutoFit/>
          </a:bodyPr>
          <a:lstStyle/>
          <a:p>
            <a:r>
              <a:rPr lang="en-US" altLang="zh-CN" sz="1400" dirty="0">
                <a:solidFill>
                  <a:srgbClr val="C00000"/>
                </a:solidFill>
                <a:latin typeface="+mj-lt"/>
              </a:rPr>
              <a:t>Interaction Region</a:t>
            </a:r>
            <a:endParaRPr lang="zh-CN" altLang="en-US" sz="1400" dirty="0">
              <a:solidFill>
                <a:srgbClr val="C00000"/>
              </a:solidFill>
              <a:latin typeface="+mj-lt"/>
              <a:ea typeface="华文中宋" panose="02010600040101010101" pitchFamily="2" charset="-122"/>
            </a:endParaRPr>
          </a:p>
        </p:txBody>
      </p:sp>
      <p:sp>
        <p:nvSpPr>
          <p:cNvPr id="37" name="文本框 36">
            <a:extLst>
              <a:ext uri="{FF2B5EF4-FFF2-40B4-BE49-F238E27FC236}">
                <a16:creationId xmlns:a16="http://schemas.microsoft.com/office/drawing/2014/main" id="{43F7698D-FEA7-4589-8713-BEA0A4ACDEC1}"/>
              </a:ext>
            </a:extLst>
          </p:cNvPr>
          <p:cNvSpPr txBox="1"/>
          <p:nvPr/>
        </p:nvSpPr>
        <p:spPr>
          <a:xfrm>
            <a:off x="9583989" y="3474462"/>
            <a:ext cx="1008609" cy="307777"/>
          </a:xfrm>
          <a:prstGeom prst="rect">
            <a:avLst/>
          </a:prstGeom>
          <a:noFill/>
          <a:ln>
            <a:solidFill>
              <a:schemeClr val="tx1"/>
            </a:solidFill>
          </a:ln>
        </p:spPr>
        <p:txBody>
          <a:bodyPr wrap="none" rtlCol="0">
            <a:spAutoFit/>
          </a:bodyPr>
          <a:lstStyle/>
          <a:p>
            <a:r>
              <a:rPr lang="en-US" altLang="zh-CN" sz="1400" dirty="0">
                <a:solidFill>
                  <a:srgbClr val="C00000"/>
                </a:solidFill>
                <a:latin typeface="+mj-lt"/>
                <a:ea typeface="华文中宋" panose="02010600040101010101" pitchFamily="2" charset="-122"/>
              </a:rPr>
              <a:t>Arc section</a:t>
            </a:r>
            <a:endParaRPr lang="zh-CN" altLang="en-US" sz="1400" dirty="0">
              <a:solidFill>
                <a:srgbClr val="C00000"/>
              </a:solidFill>
              <a:latin typeface="+mj-lt"/>
              <a:ea typeface="华文中宋" panose="02010600040101010101" pitchFamily="2" charset="-122"/>
            </a:endParaRPr>
          </a:p>
        </p:txBody>
      </p:sp>
      <p:sp>
        <p:nvSpPr>
          <p:cNvPr id="2" name="矩形 1">
            <a:extLst>
              <a:ext uri="{FF2B5EF4-FFF2-40B4-BE49-F238E27FC236}">
                <a16:creationId xmlns:a16="http://schemas.microsoft.com/office/drawing/2014/main" id="{1552CFAF-9D1F-4E75-90B7-C5A2AFCA1C3B}"/>
              </a:ext>
            </a:extLst>
          </p:cNvPr>
          <p:cNvSpPr/>
          <p:nvPr/>
        </p:nvSpPr>
        <p:spPr>
          <a:xfrm>
            <a:off x="40629" y="952124"/>
            <a:ext cx="12151371" cy="523220"/>
          </a:xfrm>
          <a:prstGeom prst="rect">
            <a:avLst/>
          </a:prstGeom>
        </p:spPr>
        <p:txBody>
          <a:bodyPr wrap="square">
            <a:spAutoFit/>
          </a:bodyPr>
          <a:lstStyle/>
          <a:p>
            <a:pPr algn="ctr"/>
            <a:r>
              <a:rPr lang="en-US" altLang="zh-CN" sz="2800" dirty="0">
                <a:solidFill>
                  <a:srgbClr val="C00000"/>
                </a:solidFill>
                <a:latin typeface="+mj-lt"/>
                <a:ea typeface="微软雅黑 Light" panose="020B0502040204020203" pitchFamily="34" charset="-122"/>
              </a:rPr>
              <a:t>Which part of the </a:t>
            </a:r>
            <a:r>
              <a:rPr lang="en-US" altLang="zh-CN" sz="2800" b="0" i="0" dirty="0">
                <a:solidFill>
                  <a:srgbClr val="C00000"/>
                </a:solidFill>
                <a:effectLst/>
                <a:latin typeface="+mj-lt"/>
              </a:rPr>
              <a:t>vibrations contribute more significantly to orbit distortion at IPs?</a:t>
            </a:r>
            <a:r>
              <a:rPr lang="en-US" altLang="zh-CN" sz="2800" dirty="0">
                <a:solidFill>
                  <a:srgbClr val="C00000"/>
                </a:solidFill>
                <a:latin typeface="+mj-lt"/>
                <a:ea typeface="微软雅黑 Light" panose="020B0502040204020203" pitchFamily="34" charset="-122"/>
              </a:rPr>
              <a:t> </a:t>
            </a:r>
          </a:p>
        </p:txBody>
      </p:sp>
    </p:spTree>
    <p:extLst>
      <p:ext uri="{BB962C8B-B14F-4D97-AF65-F5344CB8AC3E}">
        <p14:creationId xmlns:p14="http://schemas.microsoft.com/office/powerpoint/2010/main" val="3983563090"/>
      </p:ext>
    </p:extLst>
  </p:cSld>
  <p:clrMapOvr>
    <a:masterClrMapping/>
  </p:clrMapOvr>
  <mc:AlternateContent xmlns:mc="http://schemas.openxmlformats.org/markup-compatibility/2006">
    <mc:Choice xmlns:p14="http://schemas.microsoft.com/office/powerpoint/2010/main" Requires="p14">
      <p:transition spd="slow" p14:dur="2000" advTm="65551"/>
    </mc:Choice>
    <mc:Fallback>
      <p:transition spd="slow" advTm="6555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内容占位符 9">
                <a:extLst>
                  <a:ext uri="{FF2B5EF4-FFF2-40B4-BE49-F238E27FC236}">
                    <a16:creationId xmlns:a16="http://schemas.microsoft.com/office/drawing/2014/main" id="{E2E2DC43-09F5-4678-BAA2-3A51992868A7}"/>
                  </a:ext>
                </a:extLst>
              </p:cNvPr>
              <p:cNvSpPr>
                <a:spLocks noGrp="1"/>
              </p:cNvSpPr>
              <p:nvPr>
                <p:ph idx="1"/>
              </p:nvPr>
            </p:nvSpPr>
            <p:spPr>
              <a:xfrm>
                <a:off x="780289" y="1844824"/>
                <a:ext cx="6228759" cy="4270684"/>
              </a:xfrm>
            </p:spPr>
            <p:txBody>
              <a:bodyPr>
                <a:noAutofit/>
              </a:bodyPr>
              <a:lstStyle/>
              <a:p>
                <a:endParaRPr lang="en-US" altLang="zh-CN" sz="2000" dirty="0">
                  <a:solidFill>
                    <a:schemeClr val="tx1"/>
                  </a:solidFill>
                  <a:latin typeface="+mj-lt"/>
                </a:endParaRPr>
              </a:p>
              <a:p>
                <a:pPr marL="0" indent="0">
                  <a:buNone/>
                </a:pPr>
                <a:r>
                  <a:rPr lang="en-US" altLang="zh-CN" sz="2000" dirty="0">
                    <a:solidFill>
                      <a:schemeClr val="tx1"/>
                    </a:solidFill>
                    <a:latin typeface="+mj-lt"/>
                  </a:rPr>
                  <a:t>   Case A: </a:t>
                </a:r>
                <a:r>
                  <a:rPr lang="en-US" altLang="zh-CN" sz="2000" dirty="0">
                    <a:latin typeface="+mj-lt"/>
                  </a:rPr>
                  <a:t>1µm </a:t>
                </a:r>
                <a:r>
                  <a:rPr lang="en-US" altLang="zh-CN" sz="2000" dirty="0">
                    <a:solidFill>
                      <a:schemeClr val="tx1"/>
                    </a:solidFill>
                    <a:latin typeface="+mj-lt"/>
                  </a:rPr>
                  <a:t>on all quads             </a:t>
                </a:r>
                <a14:m>
                  <m:oMath xmlns:m="http://schemas.openxmlformats.org/officeDocument/2006/math">
                    <m:sSub>
                      <m:sSubPr>
                        <m:ctrlPr>
                          <a:rPr lang="en-US" altLang="zh-CN"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𝜎</m:t>
                        </m:r>
                      </m:e>
                      <m:sub>
                        <m:r>
                          <a:rPr lang="en-US" altLang="zh-CN" sz="2000" i="1">
                            <a:solidFill>
                              <a:schemeClr val="tx1"/>
                            </a:solidFill>
                            <a:latin typeface="Cambria Math" panose="02040503050406030204" pitchFamily="18" charset="0"/>
                          </a:rPr>
                          <m:t>𝐴</m:t>
                        </m:r>
                      </m:sub>
                    </m:sSub>
                  </m:oMath>
                </a14:m>
                <a:r>
                  <a:rPr lang="en-US" altLang="zh-CN" sz="2000" dirty="0">
                    <a:solidFill>
                      <a:schemeClr val="tx1"/>
                    </a:solidFill>
                    <a:latin typeface="+mj-lt"/>
                  </a:rPr>
                  <a:t>@IP1</a:t>
                </a:r>
              </a:p>
              <a:p>
                <a:pPr marL="0" indent="0" defTabSz="0">
                  <a:buNone/>
                  <a:tabLst>
                    <a:tab pos="396000" algn="l"/>
                  </a:tabLst>
                </a:pPr>
                <a:r>
                  <a:rPr lang="en-US" altLang="zh-CN" sz="2000" dirty="0">
                    <a:solidFill>
                      <a:schemeClr val="tx1"/>
                    </a:solidFill>
                    <a:latin typeface="+mj-lt"/>
                  </a:rPr>
                  <a:t>   Case B:  Multiplying a reduction factor to mitigate vibrations of the quads of IR</a:t>
                </a:r>
              </a:p>
              <a:p>
                <a:r>
                  <a:rPr lang="en-US" altLang="zh-CN" sz="2000" dirty="0">
                    <a:solidFill>
                      <a:schemeClr val="tx1"/>
                    </a:solidFill>
                    <a:latin typeface="+mj-lt"/>
                  </a:rPr>
                  <a:t> </a:t>
                </a:r>
                <a14:m>
                  <m:oMath xmlns:m="http://schemas.openxmlformats.org/officeDocument/2006/math">
                    <m:r>
                      <a:rPr lang="en-US" altLang="zh-CN" sz="2000" i="1">
                        <a:solidFill>
                          <a:schemeClr val="tx1"/>
                        </a:solidFill>
                        <a:latin typeface="Cambria Math" panose="02040503050406030204" pitchFamily="18" charset="0"/>
                      </a:rPr>
                      <m:t>𝐺𝑎𝑖𝑛</m:t>
                    </m:r>
                    <m:r>
                      <a:rPr lang="en-US" altLang="zh-CN" sz="2000" i="1">
                        <a:solidFill>
                          <a:schemeClr val="tx1"/>
                        </a:solidFill>
                        <a:latin typeface="Cambria Math" panose="02040503050406030204" pitchFamily="18" charset="0"/>
                      </a:rPr>
                      <m:t>=</m:t>
                    </m:r>
                    <m:f>
                      <m:fPr>
                        <m:type m:val="lin"/>
                        <m:ctrlPr>
                          <a:rPr lang="en-US" altLang="zh-CN" sz="2000" i="1">
                            <a:solidFill>
                              <a:schemeClr val="tx1"/>
                            </a:solidFill>
                            <a:latin typeface="Cambria Math" panose="02040503050406030204" pitchFamily="18" charset="0"/>
                          </a:rPr>
                        </m:ctrlPr>
                      </m:fPr>
                      <m:num>
                        <m:sSub>
                          <m:sSubPr>
                            <m:ctrlPr>
                              <a:rPr lang="en-US" altLang="zh-CN"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𝜎</m:t>
                            </m:r>
                          </m:e>
                          <m:sub>
                            <m:r>
                              <a:rPr lang="en-US" altLang="zh-CN" sz="2000" i="1">
                                <a:solidFill>
                                  <a:schemeClr val="tx1"/>
                                </a:solidFill>
                                <a:latin typeface="Cambria Math" panose="02040503050406030204" pitchFamily="18" charset="0"/>
                              </a:rPr>
                              <m:t>𝐴</m:t>
                            </m:r>
                          </m:sub>
                        </m:sSub>
                      </m:num>
                      <m:den>
                        <m:sSub>
                          <m:sSubPr>
                            <m:ctrlPr>
                              <a:rPr lang="en-US" altLang="zh-CN"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𝜎</m:t>
                            </m:r>
                          </m:e>
                          <m:sub>
                            <m:r>
                              <a:rPr lang="en-US" altLang="zh-CN" sz="2000" i="1">
                                <a:solidFill>
                                  <a:schemeClr val="tx1"/>
                                </a:solidFill>
                                <a:latin typeface="Cambria Math" panose="02040503050406030204" pitchFamily="18" charset="0"/>
                              </a:rPr>
                              <m:t>𝐵</m:t>
                            </m:r>
                          </m:sub>
                        </m:sSub>
                      </m:den>
                    </m:f>
                  </m:oMath>
                </a14:m>
                <a:endParaRPr lang="en-US" altLang="zh-CN" sz="2000" dirty="0">
                  <a:solidFill>
                    <a:schemeClr val="tx1"/>
                  </a:solidFill>
                  <a:latin typeface="+mj-lt"/>
                </a:endParaRPr>
              </a:p>
              <a:p>
                <a:r>
                  <a:rPr lang="en-US" altLang="zh-CN" sz="2000" dirty="0">
                    <a:solidFill>
                      <a:schemeClr val="tx1"/>
                    </a:solidFill>
                    <a:latin typeface="+mj-lt"/>
                  </a:rPr>
                  <a:t>The reduction factor represents the number of times the vibrations at IR quads are reduced, while the vibrations in the other quads remaining unchanged.</a:t>
                </a:r>
              </a:p>
              <a:p>
                <a:r>
                  <a:rPr lang="en-US" altLang="zh-CN" sz="2000" dirty="0">
                    <a:solidFill>
                      <a:srgbClr val="C00000"/>
                    </a:solidFill>
                    <a:latin typeface="+mj-lt"/>
                  </a:rPr>
                  <a:t>Conclusion: If the vibration level at the IR could be reduced to ~100 times less than that of the arc area, any further reduction would hold negligible significance. Conversely, the same is also true.</a:t>
                </a:r>
                <a:endParaRPr lang="en-US" altLang="zh-CN" sz="2000" dirty="0">
                  <a:solidFill>
                    <a:schemeClr val="tx1"/>
                  </a:solidFill>
                  <a:latin typeface="+mj-lt"/>
                </a:endParaRPr>
              </a:p>
            </p:txBody>
          </p:sp>
        </mc:Choice>
        <mc:Fallback xmlns="">
          <p:sp>
            <p:nvSpPr>
              <p:cNvPr id="10" name="内容占位符 9">
                <a:extLst>
                  <a:ext uri="{FF2B5EF4-FFF2-40B4-BE49-F238E27FC236}">
                    <a16:creationId xmlns:a16="http://schemas.microsoft.com/office/drawing/2014/main" id="{E2E2DC43-09F5-4678-BAA2-3A51992868A7}"/>
                  </a:ext>
                </a:extLst>
              </p:cNvPr>
              <p:cNvSpPr>
                <a:spLocks noGrp="1" noRot="1" noChangeAspect="1" noMove="1" noResize="1" noEditPoints="1" noAdjustHandles="1" noChangeArrowheads="1" noChangeShapeType="1" noTextEdit="1"/>
              </p:cNvSpPr>
              <p:nvPr>
                <p:ph idx="1"/>
              </p:nvPr>
            </p:nvSpPr>
            <p:spPr>
              <a:xfrm>
                <a:off x="780289" y="1844824"/>
                <a:ext cx="6228759" cy="4270684"/>
              </a:xfrm>
              <a:blipFill>
                <a:blip r:embed="rId3"/>
                <a:stretch>
                  <a:fillRect l="-978" b="-8286"/>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92B2D398-E84F-4A82-9558-7B57B6CE37DA}"/>
              </a:ext>
            </a:extLst>
          </p:cNvPr>
          <p:cNvSpPr txBox="1"/>
          <p:nvPr/>
        </p:nvSpPr>
        <p:spPr>
          <a:xfrm>
            <a:off x="0" y="1052736"/>
            <a:ext cx="12192000" cy="523220"/>
          </a:xfrm>
          <a:prstGeom prst="rect">
            <a:avLst/>
          </a:prstGeom>
          <a:noFill/>
        </p:spPr>
        <p:txBody>
          <a:bodyPr wrap="square" rtlCol="0">
            <a:spAutoFit/>
          </a:bodyPr>
          <a:lstStyle/>
          <a:p>
            <a:pPr algn="ctr"/>
            <a:r>
              <a:rPr lang="en-US" altLang="zh-CN" sz="2800" dirty="0">
                <a:solidFill>
                  <a:srgbClr val="C00000"/>
                </a:solidFill>
                <a:latin typeface="+mj-lt"/>
              </a:rPr>
              <a:t>To what extent can the reduction in vibration levels at the IR be deemed reasonable?</a:t>
            </a:r>
            <a:endParaRPr lang="zh-CN" altLang="en-US" sz="2800" dirty="0">
              <a:solidFill>
                <a:srgbClr val="C00000"/>
              </a:solidFill>
              <a:latin typeface="+mj-lt"/>
            </a:endParaRPr>
          </a:p>
        </p:txBody>
      </p:sp>
      <p:grpSp>
        <p:nvGrpSpPr>
          <p:cNvPr id="14" name="组合 13">
            <a:extLst>
              <a:ext uri="{FF2B5EF4-FFF2-40B4-BE49-F238E27FC236}">
                <a16:creationId xmlns:a16="http://schemas.microsoft.com/office/drawing/2014/main" id="{C1710D54-DFEC-4BC8-B412-3F57B99D841D}"/>
              </a:ext>
            </a:extLst>
          </p:cNvPr>
          <p:cNvGrpSpPr/>
          <p:nvPr/>
        </p:nvGrpSpPr>
        <p:grpSpPr>
          <a:xfrm>
            <a:off x="10603056" y="1556792"/>
            <a:ext cx="1321719" cy="1224136"/>
            <a:chOff x="580911" y="4032437"/>
            <a:chExt cx="2974955" cy="2797200"/>
          </a:xfrm>
        </p:grpSpPr>
        <p:grpSp>
          <p:nvGrpSpPr>
            <p:cNvPr id="15" name="组合 14">
              <a:extLst>
                <a:ext uri="{FF2B5EF4-FFF2-40B4-BE49-F238E27FC236}">
                  <a16:creationId xmlns:a16="http://schemas.microsoft.com/office/drawing/2014/main" id="{21AA65F3-E9C4-4468-85CF-FDAC4ABD90A2}"/>
                </a:ext>
              </a:extLst>
            </p:cNvPr>
            <p:cNvGrpSpPr/>
            <p:nvPr/>
          </p:nvGrpSpPr>
          <p:grpSpPr>
            <a:xfrm>
              <a:off x="865319" y="4164031"/>
              <a:ext cx="2413344" cy="2538336"/>
              <a:chOff x="6096000" y="1339304"/>
              <a:chExt cx="3600000" cy="3786450"/>
            </a:xfrm>
          </p:grpSpPr>
          <p:sp>
            <p:nvSpPr>
              <p:cNvPr id="21" name="椭圆 20">
                <a:extLst>
                  <a:ext uri="{FF2B5EF4-FFF2-40B4-BE49-F238E27FC236}">
                    <a16:creationId xmlns:a16="http://schemas.microsoft.com/office/drawing/2014/main" id="{07DE0A45-8FE5-4EE5-9CC4-C3D6DF634604}"/>
                  </a:ext>
                </a:extLst>
              </p:cNvPr>
              <p:cNvSpPr/>
              <p:nvPr/>
            </p:nvSpPr>
            <p:spPr>
              <a:xfrm>
                <a:off x="6096000" y="1429304"/>
                <a:ext cx="3600000" cy="3600000"/>
              </a:xfrm>
              <a:prstGeom prst="ellipse">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22" name="爆炸形: 8 pt  21">
                <a:extLst>
                  <a:ext uri="{FF2B5EF4-FFF2-40B4-BE49-F238E27FC236}">
                    <a16:creationId xmlns:a16="http://schemas.microsoft.com/office/drawing/2014/main" id="{10843B51-B0BB-4982-8233-7DFDC70BBB0F}"/>
                  </a:ext>
                </a:extLst>
              </p:cNvPr>
              <p:cNvSpPr/>
              <p:nvPr/>
            </p:nvSpPr>
            <p:spPr>
              <a:xfrm>
                <a:off x="7806000" y="1339304"/>
                <a:ext cx="180000" cy="180000"/>
              </a:xfrm>
              <a:prstGeom prst="irregularSeal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23" name="爆炸形: 8 pt  22">
                <a:extLst>
                  <a:ext uri="{FF2B5EF4-FFF2-40B4-BE49-F238E27FC236}">
                    <a16:creationId xmlns:a16="http://schemas.microsoft.com/office/drawing/2014/main" id="{2DC6E81E-2625-470F-9469-6E0A94FA6755}"/>
                  </a:ext>
                </a:extLst>
              </p:cNvPr>
              <p:cNvSpPr/>
              <p:nvPr/>
            </p:nvSpPr>
            <p:spPr>
              <a:xfrm>
                <a:off x="7839012" y="4939304"/>
                <a:ext cx="180000" cy="180000"/>
              </a:xfrm>
              <a:prstGeom prst="irregularSeal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24" name="文本框 23">
                <a:extLst>
                  <a:ext uri="{FF2B5EF4-FFF2-40B4-BE49-F238E27FC236}">
                    <a16:creationId xmlns:a16="http://schemas.microsoft.com/office/drawing/2014/main" id="{309932B3-A34F-4B9B-917D-D038F315AFD5}"/>
                  </a:ext>
                </a:extLst>
              </p:cNvPr>
              <p:cNvSpPr txBox="1"/>
              <p:nvPr/>
            </p:nvSpPr>
            <p:spPr>
              <a:xfrm>
                <a:off x="7467929" y="1519304"/>
                <a:ext cx="1477195" cy="655742"/>
              </a:xfrm>
              <a:prstGeom prst="rect">
                <a:avLst/>
              </a:prstGeom>
              <a:noFill/>
            </p:spPr>
            <p:txBody>
              <a:bodyPr wrap="square" rtlCol="0">
                <a:spAutoFit/>
              </a:bodyPr>
              <a:lstStyle/>
              <a:p>
                <a:r>
                  <a:rPr lang="en-US" altLang="zh-CN" sz="800" b="1" dirty="0">
                    <a:latin typeface="+mj-lt"/>
                  </a:rPr>
                  <a:t>IP1</a:t>
                </a:r>
                <a:endParaRPr lang="zh-CN" altLang="en-US" sz="800" b="1" dirty="0">
                  <a:latin typeface="+mj-lt"/>
                </a:endParaRPr>
              </a:p>
            </p:txBody>
          </p:sp>
          <p:sp>
            <p:nvSpPr>
              <p:cNvPr id="25" name="文本框 24">
                <a:extLst>
                  <a:ext uri="{FF2B5EF4-FFF2-40B4-BE49-F238E27FC236}">
                    <a16:creationId xmlns:a16="http://schemas.microsoft.com/office/drawing/2014/main" id="{066AA001-9D99-4F60-98B4-438043D90460}"/>
                  </a:ext>
                </a:extLst>
              </p:cNvPr>
              <p:cNvSpPr txBox="1"/>
              <p:nvPr/>
            </p:nvSpPr>
            <p:spPr>
              <a:xfrm>
                <a:off x="7497429" y="4470012"/>
                <a:ext cx="1311915" cy="655742"/>
              </a:xfrm>
              <a:prstGeom prst="rect">
                <a:avLst/>
              </a:prstGeom>
              <a:noFill/>
            </p:spPr>
            <p:txBody>
              <a:bodyPr wrap="square" rtlCol="0">
                <a:spAutoFit/>
              </a:bodyPr>
              <a:lstStyle/>
              <a:p>
                <a:r>
                  <a:rPr lang="en-US" altLang="zh-CN" sz="800" b="1" dirty="0">
                    <a:latin typeface="+mj-lt"/>
                  </a:rPr>
                  <a:t>IP2</a:t>
                </a:r>
                <a:endParaRPr lang="zh-CN" altLang="en-US" sz="800" b="1" dirty="0">
                  <a:latin typeface="+mj-lt"/>
                </a:endParaRPr>
              </a:p>
            </p:txBody>
          </p:sp>
        </p:grpSp>
        <p:sp>
          <p:nvSpPr>
            <p:cNvPr id="16" name="椭圆 15">
              <a:extLst>
                <a:ext uri="{FF2B5EF4-FFF2-40B4-BE49-F238E27FC236}">
                  <a16:creationId xmlns:a16="http://schemas.microsoft.com/office/drawing/2014/main" id="{E7DD8978-B02E-4956-A212-511E8A667108}"/>
                </a:ext>
              </a:extLst>
            </p:cNvPr>
            <p:cNvSpPr/>
            <p:nvPr/>
          </p:nvSpPr>
          <p:spPr>
            <a:xfrm>
              <a:off x="674150" y="4032437"/>
              <a:ext cx="2795679" cy="2797200"/>
            </a:xfrm>
            <a:prstGeom prst="ellipse">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mj-lt"/>
              </a:endParaRPr>
            </a:p>
          </p:txBody>
        </p:sp>
        <p:cxnSp>
          <p:nvCxnSpPr>
            <p:cNvPr id="17" name="直接连接符 16">
              <a:extLst>
                <a:ext uri="{FF2B5EF4-FFF2-40B4-BE49-F238E27FC236}">
                  <a16:creationId xmlns:a16="http://schemas.microsoft.com/office/drawing/2014/main" id="{E0070E52-30CD-4535-B023-7F33B4C3AED0}"/>
                </a:ext>
              </a:extLst>
            </p:cNvPr>
            <p:cNvCxnSpPr>
              <a:cxnSpLocks/>
            </p:cNvCxnSpPr>
            <p:nvPr/>
          </p:nvCxnSpPr>
          <p:spPr>
            <a:xfrm>
              <a:off x="3366575" y="5303360"/>
              <a:ext cx="104402" cy="108126"/>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3C0CC297-E77E-4736-8A5F-52BD1EA4B3FA}"/>
                </a:ext>
              </a:extLst>
            </p:cNvPr>
            <p:cNvCxnSpPr>
              <a:cxnSpLocks/>
            </p:cNvCxnSpPr>
            <p:nvPr/>
          </p:nvCxnSpPr>
          <p:spPr>
            <a:xfrm flipV="1">
              <a:off x="3470106" y="5303360"/>
              <a:ext cx="85760" cy="88875"/>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BE05E8E7-0EED-4F19-8B91-8CAD95AA6934}"/>
                </a:ext>
              </a:extLst>
            </p:cNvPr>
            <p:cNvCxnSpPr>
              <a:cxnSpLocks/>
            </p:cNvCxnSpPr>
            <p:nvPr/>
          </p:nvCxnSpPr>
          <p:spPr>
            <a:xfrm flipV="1">
              <a:off x="580911" y="5330635"/>
              <a:ext cx="85760" cy="88875"/>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E87FB5B3-2039-46A5-8CC8-D344A6521FF6}"/>
                </a:ext>
              </a:extLst>
            </p:cNvPr>
            <p:cNvCxnSpPr>
              <a:cxnSpLocks/>
            </p:cNvCxnSpPr>
            <p:nvPr/>
          </p:nvCxnSpPr>
          <p:spPr>
            <a:xfrm>
              <a:off x="669894" y="5311385"/>
              <a:ext cx="104402" cy="108126"/>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6" name="箭头: 右 25">
            <a:extLst>
              <a:ext uri="{FF2B5EF4-FFF2-40B4-BE49-F238E27FC236}">
                <a16:creationId xmlns:a16="http://schemas.microsoft.com/office/drawing/2014/main" id="{4594622D-2402-4AF9-8ADB-C3EC2A37C10C}"/>
              </a:ext>
            </a:extLst>
          </p:cNvPr>
          <p:cNvSpPr/>
          <p:nvPr/>
        </p:nvSpPr>
        <p:spPr>
          <a:xfrm>
            <a:off x="3829180" y="2386402"/>
            <a:ext cx="504056" cy="16811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箭头: 右 28">
            <a:extLst>
              <a:ext uri="{FF2B5EF4-FFF2-40B4-BE49-F238E27FC236}">
                <a16:creationId xmlns:a16="http://schemas.microsoft.com/office/drawing/2014/main" id="{2E9B2AA5-EC33-4E8D-82EA-5E9325BEB5A5}"/>
              </a:ext>
            </a:extLst>
          </p:cNvPr>
          <p:cNvSpPr/>
          <p:nvPr/>
        </p:nvSpPr>
        <p:spPr>
          <a:xfrm>
            <a:off x="3818174" y="3184561"/>
            <a:ext cx="504056" cy="16811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a:extLst>
              <a:ext uri="{FF2B5EF4-FFF2-40B4-BE49-F238E27FC236}">
                <a16:creationId xmlns:a16="http://schemas.microsoft.com/office/drawing/2014/main" id="{12937951-2FEE-4DB6-B7D0-6F4909976F6B}"/>
              </a:ext>
            </a:extLst>
          </p:cNvPr>
          <p:cNvPicPr>
            <a:picLocks noChangeAspect="1"/>
          </p:cNvPicPr>
          <p:nvPr/>
        </p:nvPicPr>
        <p:blipFill>
          <a:blip r:embed="rId4"/>
          <a:stretch>
            <a:fillRect/>
          </a:stretch>
        </p:blipFill>
        <p:spPr>
          <a:xfrm>
            <a:off x="7222784" y="2662567"/>
            <a:ext cx="4883972" cy="3074898"/>
          </a:xfrm>
          <a:prstGeom prst="rect">
            <a:avLst/>
          </a:prstGeom>
        </p:spPr>
      </p:pic>
      <p:sp>
        <p:nvSpPr>
          <p:cNvPr id="32" name="文本框 31">
            <a:extLst>
              <a:ext uri="{FF2B5EF4-FFF2-40B4-BE49-F238E27FC236}">
                <a16:creationId xmlns:a16="http://schemas.microsoft.com/office/drawing/2014/main" id="{47C95942-30E8-4900-88FF-0671FD61FA98}"/>
              </a:ext>
            </a:extLst>
          </p:cNvPr>
          <p:cNvSpPr txBox="1"/>
          <p:nvPr/>
        </p:nvSpPr>
        <p:spPr>
          <a:xfrm>
            <a:off x="7838092" y="1754913"/>
            <a:ext cx="2551228" cy="1015663"/>
          </a:xfrm>
          <a:prstGeom prst="rect">
            <a:avLst/>
          </a:prstGeom>
          <a:noFill/>
          <a:ln>
            <a:solidFill>
              <a:schemeClr val="tx1"/>
            </a:solidFill>
          </a:ln>
        </p:spPr>
        <p:txBody>
          <a:bodyPr wrap="square" rtlCol="0">
            <a:spAutoFit/>
          </a:bodyPr>
          <a:lstStyle/>
          <a:p>
            <a:r>
              <a:rPr lang="en-US" altLang="zh-CN" sz="1500" dirty="0">
                <a:solidFill>
                  <a:schemeClr val="tx2">
                    <a:lumMod val="40000"/>
                    <a:lumOff val="60000"/>
                  </a:schemeClr>
                </a:solidFill>
                <a:latin typeface="+mj-lt"/>
              </a:rPr>
              <a:t>The concept was gracefully introduced by </a:t>
            </a:r>
            <a:r>
              <a:rPr lang="en-US" altLang="zh-CN" sz="1500" dirty="0" err="1">
                <a:solidFill>
                  <a:schemeClr val="tx2">
                    <a:lumMod val="40000"/>
                    <a:lumOff val="60000"/>
                  </a:schemeClr>
                </a:solidFill>
                <a:latin typeface="+mj-lt"/>
              </a:rPr>
              <a:t>Gaël</a:t>
            </a:r>
            <a:r>
              <a:rPr lang="en-US" altLang="zh-CN" sz="1500" dirty="0">
                <a:solidFill>
                  <a:schemeClr val="tx2">
                    <a:lumMod val="40000"/>
                    <a:lumOff val="60000"/>
                  </a:schemeClr>
                </a:solidFill>
                <a:latin typeface="+mj-lt"/>
              </a:rPr>
              <a:t> BALIK from the CNRS during the 7th FCC Physics Workshop.</a:t>
            </a:r>
            <a:endParaRPr lang="zh-CN" altLang="en-US" sz="1500" dirty="0">
              <a:solidFill>
                <a:schemeClr val="tx2">
                  <a:lumMod val="40000"/>
                  <a:lumOff val="60000"/>
                </a:schemeClr>
              </a:solidFill>
              <a:latin typeface="+mj-lt"/>
            </a:endParaRPr>
          </a:p>
        </p:txBody>
      </p:sp>
      <p:sp>
        <p:nvSpPr>
          <p:cNvPr id="4" name="矩形 3">
            <a:extLst>
              <a:ext uri="{FF2B5EF4-FFF2-40B4-BE49-F238E27FC236}">
                <a16:creationId xmlns:a16="http://schemas.microsoft.com/office/drawing/2014/main" id="{CA91952A-439B-4876-B94B-8678F102209E}"/>
              </a:ext>
            </a:extLst>
          </p:cNvPr>
          <p:cNvSpPr/>
          <p:nvPr/>
        </p:nvSpPr>
        <p:spPr>
          <a:xfrm>
            <a:off x="642369" y="1804120"/>
            <a:ext cx="8151437" cy="400110"/>
          </a:xfrm>
          <a:prstGeom prst="rect">
            <a:avLst/>
          </a:prstGeom>
        </p:spPr>
        <p:txBody>
          <a:bodyPr wrap="square">
            <a:spAutoFit/>
          </a:bodyPr>
          <a:lstStyle/>
          <a:p>
            <a:pPr marL="342900" indent="-342900">
              <a:buFont typeface="Wingdings" panose="05000000000000000000" pitchFamily="2" charset="2"/>
              <a:buChar char="ü"/>
            </a:pPr>
            <a:r>
              <a:rPr lang="en-US" altLang="zh-CN" sz="2000" dirty="0">
                <a:latin typeface="+mj-lt"/>
              </a:rPr>
              <a:t>Random vertical vibrations are introduced:</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28C5C915-1508-4C3B-A4BE-AC85CADC4967}"/>
                  </a:ext>
                </a:extLst>
              </p:cNvPr>
              <p:cNvSpPr/>
              <p:nvPr/>
            </p:nvSpPr>
            <p:spPr>
              <a:xfrm>
                <a:off x="4451539" y="3089384"/>
                <a:ext cx="961995" cy="369332"/>
              </a:xfrm>
              <a:prstGeom prst="rect">
                <a:avLst/>
              </a:prstGeom>
            </p:spPr>
            <p:txBody>
              <a:bodyPr wrap="none">
                <a:spAutoFit/>
              </a:bodyPr>
              <a:lstStyle/>
              <a:p>
                <a14:m>
                  <m:oMath xmlns:m="http://schemas.openxmlformats.org/officeDocument/2006/math">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𝐵</m:t>
                        </m:r>
                      </m:sub>
                    </m:sSub>
                  </m:oMath>
                </a14:m>
                <a:r>
                  <a:rPr lang="en-US" altLang="zh-CN" dirty="0">
                    <a:latin typeface="+mj-lt"/>
                  </a:rPr>
                  <a:t>@IP1</a:t>
                </a:r>
              </a:p>
            </p:txBody>
          </p:sp>
        </mc:Choice>
        <mc:Fallback xmlns="">
          <p:sp>
            <p:nvSpPr>
              <p:cNvPr id="5" name="矩形 4">
                <a:extLst>
                  <a:ext uri="{FF2B5EF4-FFF2-40B4-BE49-F238E27FC236}">
                    <a16:creationId xmlns:a16="http://schemas.microsoft.com/office/drawing/2014/main" id="{28C5C915-1508-4C3B-A4BE-AC85CADC4967}"/>
                  </a:ext>
                </a:extLst>
              </p:cNvPr>
              <p:cNvSpPr>
                <a:spLocks noRot="1" noChangeAspect="1" noMove="1" noResize="1" noEditPoints="1" noAdjustHandles="1" noChangeArrowheads="1" noChangeShapeType="1" noTextEdit="1"/>
              </p:cNvSpPr>
              <p:nvPr/>
            </p:nvSpPr>
            <p:spPr>
              <a:xfrm>
                <a:off x="4451539" y="3089384"/>
                <a:ext cx="961995" cy="369332"/>
              </a:xfrm>
              <a:prstGeom prst="rect">
                <a:avLst/>
              </a:prstGeom>
              <a:blipFill>
                <a:blip r:embed="rId5"/>
                <a:stretch>
                  <a:fillRect t="-10000" r="-4430" b="-26667"/>
                </a:stretch>
              </a:blipFill>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B6DEC131-2933-4EA2-8FD5-796C0C221763}"/>
              </a:ext>
            </a:extLst>
          </p:cNvPr>
          <p:cNvSpPr/>
          <p:nvPr/>
        </p:nvSpPr>
        <p:spPr>
          <a:xfrm>
            <a:off x="7004571" y="5749658"/>
            <a:ext cx="6769497" cy="707886"/>
          </a:xfrm>
          <a:prstGeom prst="rect">
            <a:avLst/>
          </a:prstGeom>
        </p:spPr>
        <p:txBody>
          <a:bodyPr wrap="square">
            <a:spAutoFit/>
          </a:bodyPr>
          <a:lstStyle/>
          <a:p>
            <a:r>
              <a:rPr lang="en-US" altLang="zh-CN" sz="2000" dirty="0">
                <a:latin typeface="+mj-lt"/>
              </a:rPr>
              <a:t>To be noted: all the simulation is based on an </a:t>
            </a:r>
          </a:p>
          <a:p>
            <a:r>
              <a:rPr lang="en-US" altLang="zh-CN" sz="2000" dirty="0">
                <a:latin typeface="+mj-lt"/>
              </a:rPr>
              <a:t>uncorrelated errors. vibrations.</a:t>
            </a:r>
          </a:p>
        </p:txBody>
      </p:sp>
      <p:sp>
        <p:nvSpPr>
          <p:cNvPr id="7" name="文本框 6">
            <a:extLst>
              <a:ext uri="{FF2B5EF4-FFF2-40B4-BE49-F238E27FC236}">
                <a16:creationId xmlns:a16="http://schemas.microsoft.com/office/drawing/2014/main" id="{6112EE55-6FAE-4912-93F4-FC88E0C27998}"/>
              </a:ext>
            </a:extLst>
          </p:cNvPr>
          <p:cNvSpPr txBox="1"/>
          <p:nvPr/>
        </p:nvSpPr>
        <p:spPr>
          <a:xfrm>
            <a:off x="8024400" y="3497450"/>
            <a:ext cx="1184940" cy="369332"/>
          </a:xfrm>
          <a:prstGeom prst="rect">
            <a:avLst/>
          </a:prstGeom>
          <a:noFill/>
        </p:spPr>
        <p:txBody>
          <a:bodyPr wrap="none" rtlCol="0">
            <a:spAutoFit/>
          </a:bodyPr>
          <a:lstStyle/>
          <a:p>
            <a:r>
              <a:rPr lang="en-US" altLang="zh-CN" dirty="0">
                <a:latin typeface="+mj-lt"/>
              </a:rPr>
              <a:t>25nm/4nm</a:t>
            </a:r>
            <a:endParaRPr lang="zh-CN" altLang="en-US" dirty="0">
              <a:latin typeface="+mj-lt"/>
            </a:endParaRPr>
          </a:p>
        </p:txBody>
      </p:sp>
      <p:sp>
        <p:nvSpPr>
          <p:cNvPr id="8" name="标题 7">
            <a:extLst>
              <a:ext uri="{FF2B5EF4-FFF2-40B4-BE49-F238E27FC236}">
                <a16:creationId xmlns:a16="http://schemas.microsoft.com/office/drawing/2014/main" id="{E67760FA-B52A-4CDB-9ED4-1827666034F0}"/>
              </a:ext>
            </a:extLst>
          </p:cNvPr>
          <p:cNvSpPr>
            <a:spLocks noGrp="1"/>
          </p:cNvSpPr>
          <p:nvPr>
            <p:ph type="title"/>
          </p:nvPr>
        </p:nvSpPr>
        <p:spPr/>
        <p:txBody>
          <a:bodyPr/>
          <a:lstStyle/>
          <a:p>
            <a:endParaRPr lang="zh-CN" altLang="en-US"/>
          </a:p>
        </p:txBody>
      </p:sp>
      <p:sp>
        <p:nvSpPr>
          <p:cNvPr id="27" name="标题 2">
            <a:extLst>
              <a:ext uri="{FF2B5EF4-FFF2-40B4-BE49-F238E27FC236}">
                <a16:creationId xmlns:a16="http://schemas.microsoft.com/office/drawing/2014/main" id="{063D5448-0E23-4E27-88EF-1080BB5A9856}"/>
              </a:ext>
            </a:extLst>
          </p:cNvPr>
          <p:cNvSpPr txBox="1">
            <a:spLocks/>
          </p:cNvSpPr>
          <p:nvPr/>
        </p:nvSpPr>
        <p:spPr>
          <a:xfrm>
            <a:off x="119336" y="105353"/>
            <a:ext cx="11954901" cy="663575"/>
          </a:xfrm>
          <a:prstGeom prst="rect">
            <a:avLst/>
          </a:prstGeom>
          <a:solidFill>
            <a:schemeClr val="bg1"/>
          </a:solidFill>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dirty="0"/>
              <a:t>2. Simulating results with incoherent vibrations</a:t>
            </a:r>
            <a:endParaRPr lang="zh-CN" altLang="en-US" dirty="0"/>
          </a:p>
        </p:txBody>
      </p:sp>
    </p:spTree>
    <p:extLst>
      <p:ext uri="{BB962C8B-B14F-4D97-AF65-F5344CB8AC3E}">
        <p14:creationId xmlns:p14="http://schemas.microsoft.com/office/powerpoint/2010/main" val="2403364159"/>
      </p:ext>
    </p:extLst>
  </p:cSld>
  <p:clrMapOvr>
    <a:masterClrMapping/>
  </p:clrMapOvr>
  <mc:AlternateContent xmlns:mc="http://schemas.openxmlformats.org/markup-compatibility/2006">
    <mc:Choice xmlns:p14="http://schemas.microsoft.com/office/powerpoint/2010/main" Requires="p14">
      <p:transition spd="slow" p14:dur="2000" advTm="114602"/>
    </mc:Choice>
    <mc:Fallback>
      <p:transition spd="slow" advTm="11460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a:extLst>
              <a:ext uri="{FF2B5EF4-FFF2-40B4-BE49-F238E27FC236}">
                <a16:creationId xmlns:a16="http://schemas.microsoft.com/office/drawing/2014/main" id="{B9EEF167-0505-480C-8625-002F38ABC1BE}"/>
              </a:ext>
            </a:extLst>
          </p:cNvPr>
          <p:cNvSpPr>
            <a:spLocks noGrp="1"/>
          </p:cNvSpPr>
          <p:nvPr>
            <p:ph idx="1"/>
          </p:nvPr>
        </p:nvSpPr>
        <p:spPr>
          <a:xfrm>
            <a:off x="681450" y="1772816"/>
            <a:ext cx="6356134" cy="4631508"/>
          </a:xfrm>
          <a:ln>
            <a:noFill/>
          </a:ln>
        </p:spPr>
        <p:txBody>
          <a:bodyPr>
            <a:normAutofit/>
          </a:bodyPr>
          <a:lstStyle/>
          <a:p>
            <a:r>
              <a:rPr lang="en-US" altLang="zh-CN" sz="2000" dirty="0">
                <a:solidFill>
                  <a:schemeClr val="tx1"/>
                </a:solidFill>
                <a:latin typeface="+mj-lt"/>
              </a:rPr>
              <a:t>RMS 4nm vibrations from the ground of IPs is assumed, based on the vibration levels (1-100Hz) at the IP of CERN tunnel which situated 100 meters underground. </a:t>
            </a:r>
          </a:p>
          <a:p>
            <a:r>
              <a:rPr lang="en-US" altLang="zh-CN" sz="2000" dirty="0">
                <a:solidFill>
                  <a:schemeClr val="tx1"/>
                </a:solidFill>
                <a:latin typeface="+mj-lt"/>
              </a:rPr>
              <a:t>Combined with RMS 25 nm vibrations from the ground in the arc region — not 4nm all along the 100km ring due to the inevitable presence of mined-out areas even at a depth of 100 meters.</a:t>
            </a:r>
          </a:p>
          <a:p>
            <a:r>
              <a:rPr lang="en-US" altLang="zh-CN" sz="2000" dirty="0">
                <a:solidFill>
                  <a:schemeClr val="tx1"/>
                </a:solidFill>
                <a:latin typeface="+mj-lt"/>
              </a:rPr>
              <a:t>Random vibrations, no magnification by girder assembling.</a:t>
            </a:r>
          </a:p>
          <a:p>
            <a:r>
              <a:rPr lang="en-US" altLang="zh-CN" sz="2000" dirty="0">
                <a:solidFill>
                  <a:srgbClr val="C00000"/>
                </a:solidFill>
                <a:latin typeface="+mj-lt"/>
              </a:rPr>
              <a:t>The cumulative effect of these vibrations on the IP position is 10 nm, resulting in a 2% decrease in luminosity</a:t>
            </a:r>
            <a:r>
              <a:rPr lang="en-US" altLang="zh-CN" sz="2000" dirty="0">
                <a:latin typeface="+mj-lt"/>
              </a:rPr>
              <a:t>.</a:t>
            </a:r>
            <a:endParaRPr lang="zh-CN" altLang="en-US" sz="2000" dirty="0">
              <a:solidFill>
                <a:schemeClr val="tx1"/>
              </a:solidFill>
              <a:latin typeface="+mj-lt"/>
            </a:endParaRPr>
          </a:p>
        </p:txBody>
      </p:sp>
      <p:graphicFrame>
        <p:nvGraphicFramePr>
          <p:cNvPr id="11" name="表格 10">
            <a:extLst>
              <a:ext uri="{FF2B5EF4-FFF2-40B4-BE49-F238E27FC236}">
                <a16:creationId xmlns:a16="http://schemas.microsoft.com/office/drawing/2014/main" id="{8D7D3E46-9089-4A92-A5A8-8491B787A776}"/>
              </a:ext>
            </a:extLst>
          </p:cNvPr>
          <p:cNvGraphicFramePr>
            <a:graphicFrameLocks noGrp="1"/>
          </p:cNvGraphicFramePr>
          <p:nvPr>
            <p:extLst>
              <p:ext uri="{D42A27DB-BD31-4B8C-83A1-F6EECF244321}">
                <p14:modId xmlns:p14="http://schemas.microsoft.com/office/powerpoint/2010/main" val="1608669597"/>
              </p:ext>
            </p:extLst>
          </p:nvPr>
        </p:nvGraphicFramePr>
        <p:xfrm>
          <a:off x="946806" y="5445224"/>
          <a:ext cx="5725258" cy="873760"/>
        </p:xfrm>
        <a:graphic>
          <a:graphicData uri="http://schemas.openxmlformats.org/drawingml/2006/table">
            <a:tbl>
              <a:tblPr firstRow="1" bandRow="1">
                <a:tableStyleId>{5C22544A-7EE6-4342-B048-85BDC9FD1C3A}</a:tableStyleId>
              </a:tblPr>
              <a:tblGrid>
                <a:gridCol w="1476787">
                  <a:extLst>
                    <a:ext uri="{9D8B030D-6E8A-4147-A177-3AD203B41FA5}">
                      <a16:colId xmlns:a16="http://schemas.microsoft.com/office/drawing/2014/main" val="1931167999"/>
                    </a:ext>
                  </a:extLst>
                </a:gridCol>
                <a:gridCol w="2304256">
                  <a:extLst>
                    <a:ext uri="{9D8B030D-6E8A-4147-A177-3AD203B41FA5}">
                      <a16:colId xmlns:a16="http://schemas.microsoft.com/office/drawing/2014/main" val="3414003927"/>
                    </a:ext>
                  </a:extLst>
                </a:gridCol>
                <a:gridCol w="1944215">
                  <a:extLst>
                    <a:ext uri="{9D8B030D-6E8A-4147-A177-3AD203B41FA5}">
                      <a16:colId xmlns:a16="http://schemas.microsoft.com/office/drawing/2014/main" val="2413094585"/>
                    </a:ext>
                  </a:extLst>
                </a:gridCol>
              </a:tblGrid>
              <a:tr h="0">
                <a:tc>
                  <a:txBody>
                    <a:bodyPr/>
                    <a:lstStyle/>
                    <a:p>
                      <a:r>
                        <a:rPr lang="en-US" altLang="zh-CN" sz="1350" dirty="0">
                          <a:latin typeface="+mj-lt"/>
                          <a:ea typeface="华文中宋" panose="02010600040101010101" pitchFamily="2" charset="-122"/>
                        </a:rPr>
                        <a:t>RMS vibration induced in IR</a:t>
                      </a:r>
                      <a:endParaRPr lang="zh-CN" altLang="en-US" sz="1350" dirty="0">
                        <a:latin typeface="+mj-lt"/>
                        <a:ea typeface="华文中宋" panose="020106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350" dirty="0">
                          <a:latin typeface="+mj-lt"/>
                          <a:ea typeface="华文中宋" panose="02010600040101010101" pitchFamily="2" charset="-122"/>
                        </a:rPr>
                        <a:t>RMS vibration induced in ARC region</a:t>
                      </a:r>
                      <a:endParaRPr lang="zh-CN" altLang="en-US" sz="1350" dirty="0">
                        <a:latin typeface="+mj-lt"/>
                        <a:ea typeface="华文中宋" panose="02010600040101010101" pitchFamily="2" charset="-122"/>
                      </a:endParaRPr>
                    </a:p>
                  </a:txBody>
                  <a:tcPr/>
                </a:tc>
                <a:tc>
                  <a:txBody>
                    <a:bodyPr/>
                    <a:lstStyle/>
                    <a:p>
                      <a:r>
                        <a:rPr lang="en-US" altLang="zh-CN" sz="1350" dirty="0">
                          <a:latin typeface="+mj-lt"/>
                          <a:ea typeface="华文中宋" panose="02010600040101010101" pitchFamily="2" charset="-122"/>
                        </a:rPr>
                        <a:t>RMS Orbit</a:t>
                      </a:r>
                      <a:r>
                        <a:rPr lang="zh-CN" altLang="en-US" sz="1350" dirty="0">
                          <a:latin typeface="+mj-lt"/>
                          <a:ea typeface="华文中宋" panose="02010600040101010101" pitchFamily="2" charset="-122"/>
                        </a:rPr>
                        <a:t> </a:t>
                      </a:r>
                      <a:r>
                        <a:rPr lang="en-US" altLang="zh-CN" sz="1350" dirty="0">
                          <a:latin typeface="+mj-lt"/>
                          <a:ea typeface="华文中宋" panose="02010600040101010101" pitchFamily="2" charset="-122"/>
                        </a:rPr>
                        <a:t>deviation</a:t>
                      </a:r>
                      <a:r>
                        <a:rPr lang="zh-CN" altLang="en-US" sz="1350" dirty="0">
                          <a:latin typeface="+mj-lt"/>
                          <a:ea typeface="华文中宋" panose="02010600040101010101" pitchFamily="2" charset="-122"/>
                        </a:rPr>
                        <a:t> </a:t>
                      </a:r>
                      <a:r>
                        <a:rPr lang="en-US" altLang="zh-CN" sz="1350" dirty="0">
                          <a:latin typeface="+mj-lt"/>
                          <a:ea typeface="华文中宋" panose="02010600040101010101" pitchFamily="2" charset="-122"/>
                        </a:rPr>
                        <a:t>@</a:t>
                      </a:r>
                      <a:r>
                        <a:rPr lang="zh-CN" altLang="en-US" sz="1350" dirty="0">
                          <a:latin typeface="+mj-lt"/>
                          <a:ea typeface="华文中宋" panose="02010600040101010101" pitchFamily="2" charset="-122"/>
                        </a:rPr>
                        <a:t> </a:t>
                      </a:r>
                      <a:r>
                        <a:rPr lang="en-US" altLang="zh-CN" sz="1350" dirty="0">
                          <a:latin typeface="+mj-lt"/>
                          <a:ea typeface="华文中宋" panose="02010600040101010101" pitchFamily="2" charset="-122"/>
                        </a:rPr>
                        <a:t>IP1/IP2</a:t>
                      </a:r>
                    </a:p>
                  </a:txBody>
                  <a:tcPr/>
                </a:tc>
                <a:extLst>
                  <a:ext uri="{0D108BD9-81ED-4DB2-BD59-A6C34878D82A}">
                    <a16:rowId xmlns:a16="http://schemas.microsoft.com/office/drawing/2014/main" val="2599980121"/>
                  </a:ext>
                </a:extLst>
              </a:tr>
              <a:tr h="370840">
                <a:tc>
                  <a:txBody>
                    <a:bodyPr/>
                    <a:lstStyle/>
                    <a:p>
                      <a:r>
                        <a:rPr lang="en-US" altLang="zh-CN" sz="1350" dirty="0">
                          <a:latin typeface="+mj-lt"/>
                          <a:ea typeface="华文中宋" panose="02010600040101010101" pitchFamily="2" charset="-122"/>
                        </a:rPr>
                        <a:t>4nm</a:t>
                      </a:r>
                      <a:endParaRPr lang="zh-CN" altLang="en-US" sz="1350" dirty="0">
                        <a:latin typeface="+mj-lt"/>
                        <a:ea typeface="华文中宋" panose="02010600040101010101" pitchFamily="2" charset="-122"/>
                      </a:endParaRPr>
                    </a:p>
                  </a:txBody>
                  <a:tcPr/>
                </a:tc>
                <a:tc>
                  <a:txBody>
                    <a:bodyPr/>
                    <a:lstStyle/>
                    <a:p>
                      <a:r>
                        <a:rPr lang="en-US" altLang="zh-CN" sz="1350" dirty="0">
                          <a:latin typeface="+mj-lt"/>
                          <a:ea typeface="华文中宋" panose="02010600040101010101" pitchFamily="2" charset="-122"/>
                        </a:rPr>
                        <a:t>25nm</a:t>
                      </a:r>
                      <a:endParaRPr lang="zh-CN" altLang="en-US" sz="1350" dirty="0">
                        <a:latin typeface="+mj-lt"/>
                        <a:ea typeface="华文中宋" panose="02010600040101010101" pitchFamily="2" charset="-122"/>
                      </a:endParaRPr>
                    </a:p>
                  </a:txBody>
                  <a:tcPr/>
                </a:tc>
                <a:tc>
                  <a:txBody>
                    <a:bodyPr/>
                    <a:lstStyle/>
                    <a:p>
                      <a:r>
                        <a:rPr lang="en-US" altLang="zh-CN" sz="1350" dirty="0">
                          <a:latin typeface="+mj-lt"/>
                          <a:ea typeface="华文中宋" panose="02010600040101010101" pitchFamily="2" charset="-122"/>
                        </a:rPr>
                        <a:t>10/10nm</a:t>
                      </a:r>
                      <a:endParaRPr lang="zh-CN" altLang="en-US" sz="1350" dirty="0">
                        <a:latin typeface="+mj-lt"/>
                        <a:ea typeface="华文中宋" panose="02010600040101010101" pitchFamily="2" charset="-122"/>
                      </a:endParaRPr>
                    </a:p>
                  </a:txBody>
                  <a:tcPr/>
                </a:tc>
                <a:extLst>
                  <a:ext uri="{0D108BD9-81ED-4DB2-BD59-A6C34878D82A}">
                    <a16:rowId xmlns:a16="http://schemas.microsoft.com/office/drawing/2014/main" val="799780818"/>
                  </a:ext>
                </a:extLst>
              </a:tr>
            </a:tbl>
          </a:graphicData>
        </a:graphic>
      </p:graphicFrame>
      <p:sp>
        <p:nvSpPr>
          <p:cNvPr id="44" name="矩形 43">
            <a:extLst>
              <a:ext uri="{FF2B5EF4-FFF2-40B4-BE49-F238E27FC236}">
                <a16:creationId xmlns:a16="http://schemas.microsoft.com/office/drawing/2014/main" id="{DBBCF2D3-519D-4F8A-A277-C21CC1C5939F}"/>
              </a:ext>
            </a:extLst>
          </p:cNvPr>
          <p:cNvSpPr/>
          <p:nvPr/>
        </p:nvSpPr>
        <p:spPr>
          <a:xfrm>
            <a:off x="7499283" y="5759890"/>
            <a:ext cx="4392131" cy="461665"/>
          </a:xfrm>
          <a:prstGeom prst="rect">
            <a:avLst/>
          </a:prstGeom>
          <a:ln>
            <a:solidFill>
              <a:schemeClr val="tx1"/>
            </a:solidFill>
          </a:ln>
        </p:spPr>
        <p:txBody>
          <a:bodyPr wrap="square">
            <a:spAutoFit/>
          </a:bodyPr>
          <a:lstStyle/>
          <a:p>
            <a:r>
              <a:rPr lang="en-US" altLang="zh-CN" sz="1200" dirty="0">
                <a:latin typeface="+mj-lt"/>
              </a:rPr>
              <a:t>Courtesy of Wilhelm </a:t>
            </a:r>
            <a:r>
              <a:rPr lang="en-US" altLang="zh-CN" sz="1200" dirty="0" err="1">
                <a:latin typeface="+mj-lt"/>
              </a:rPr>
              <a:t>Bialowons</a:t>
            </a:r>
            <a:r>
              <a:rPr lang="en-US" altLang="zh-CN" sz="1200" dirty="0">
                <a:latin typeface="+mj-lt"/>
              </a:rPr>
              <a:t>, MEASUREMENT OF GROUND MOTION IN VARIOUS SITES, EPAC2006 proceedings.</a:t>
            </a:r>
            <a:endParaRPr lang="zh-CN" altLang="en-US" sz="1200" dirty="0">
              <a:latin typeface="+mj-lt"/>
            </a:endParaRPr>
          </a:p>
        </p:txBody>
      </p:sp>
      <p:pic>
        <p:nvPicPr>
          <p:cNvPr id="45" name="图片 44">
            <a:extLst>
              <a:ext uri="{FF2B5EF4-FFF2-40B4-BE49-F238E27FC236}">
                <a16:creationId xmlns:a16="http://schemas.microsoft.com/office/drawing/2014/main" id="{562A68D7-E3EB-4AB4-AB97-896A4C5789C7}"/>
              </a:ext>
            </a:extLst>
          </p:cNvPr>
          <p:cNvPicPr>
            <a:picLocks noChangeAspect="1"/>
          </p:cNvPicPr>
          <p:nvPr/>
        </p:nvPicPr>
        <p:blipFill rotWithShape="1">
          <a:blip r:embed="rId3"/>
          <a:srcRect l="6198" r="3309"/>
          <a:stretch/>
        </p:blipFill>
        <p:spPr>
          <a:xfrm>
            <a:off x="7077195" y="1950512"/>
            <a:ext cx="4814219" cy="3635223"/>
          </a:xfrm>
          <a:prstGeom prst="rect">
            <a:avLst/>
          </a:prstGeom>
        </p:spPr>
      </p:pic>
      <p:sp>
        <p:nvSpPr>
          <p:cNvPr id="48" name="文本框 47">
            <a:extLst>
              <a:ext uri="{FF2B5EF4-FFF2-40B4-BE49-F238E27FC236}">
                <a16:creationId xmlns:a16="http://schemas.microsoft.com/office/drawing/2014/main" id="{49CF0B6D-F6D1-4559-B461-CF18D74EF6ED}"/>
              </a:ext>
            </a:extLst>
          </p:cNvPr>
          <p:cNvSpPr txBox="1"/>
          <p:nvPr/>
        </p:nvSpPr>
        <p:spPr>
          <a:xfrm>
            <a:off x="0" y="1024318"/>
            <a:ext cx="12192000" cy="523220"/>
          </a:xfrm>
          <a:prstGeom prst="rect">
            <a:avLst/>
          </a:prstGeom>
          <a:noFill/>
        </p:spPr>
        <p:txBody>
          <a:bodyPr wrap="square" rtlCol="0">
            <a:spAutoFit/>
          </a:bodyPr>
          <a:lstStyle/>
          <a:p>
            <a:pPr algn="ctr"/>
            <a:r>
              <a:rPr lang="en-US" altLang="zh-CN" sz="2800" b="0" i="0" dirty="0">
                <a:solidFill>
                  <a:srgbClr val="C00000"/>
                </a:solidFill>
                <a:effectLst/>
                <a:latin typeface="+mj-lt"/>
              </a:rPr>
              <a:t>The distribution of ground vibration requirements across the IR and arc sections.</a:t>
            </a:r>
            <a:endParaRPr lang="zh-CN" altLang="en-US" sz="2800" dirty="0">
              <a:solidFill>
                <a:srgbClr val="C00000"/>
              </a:solidFill>
              <a:latin typeface="+mj-lt"/>
            </a:endParaRPr>
          </a:p>
        </p:txBody>
      </p:sp>
      <p:sp>
        <p:nvSpPr>
          <p:cNvPr id="4" name="标题 3">
            <a:extLst>
              <a:ext uri="{FF2B5EF4-FFF2-40B4-BE49-F238E27FC236}">
                <a16:creationId xmlns:a16="http://schemas.microsoft.com/office/drawing/2014/main" id="{667D61E8-7AEC-4501-A9CB-A7D99A058984}"/>
              </a:ext>
            </a:extLst>
          </p:cNvPr>
          <p:cNvSpPr>
            <a:spLocks noGrp="1"/>
          </p:cNvSpPr>
          <p:nvPr>
            <p:ph type="title"/>
          </p:nvPr>
        </p:nvSpPr>
        <p:spPr/>
        <p:txBody>
          <a:bodyPr/>
          <a:lstStyle/>
          <a:p>
            <a:endParaRPr lang="zh-CN" altLang="en-US"/>
          </a:p>
        </p:txBody>
      </p:sp>
      <p:sp>
        <p:nvSpPr>
          <p:cNvPr id="10" name="标题 2">
            <a:extLst>
              <a:ext uri="{FF2B5EF4-FFF2-40B4-BE49-F238E27FC236}">
                <a16:creationId xmlns:a16="http://schemas.microsoft.com/office/drawing/2014/main" id="{806443ED-8AD2-4C84-B0BF-7790758A2344}"/>
              </a:ext>
            </a:extLst>
          </p:cNvPr>
          <p:cNvSpPr txBox="1">
            <a:spLocks/>
          </p:cNvSpPr>
          <p:nvPr/>
        </p:nvSpPr>
        <p:spPr>
          <a:xfrm>
            <a:off x="119336" y="105353"/>
            <a:ext cx="11954901" cy="663575"/>
          </a:xfrm>
          <a:prstGeom prst="rect">
            <a:avLst/>
          </a:prstGeom>
          <a:solidFill>
            <a:schemeClr val="bg1"/>
          </a:solidFill>
        </p:spPr>
        <p:txBody>
          <a:bodyPr anchor="ctr"/>
          <a:lstStyle>
            <a:lvl1pPr algn="l" defTabSz="914400" rtl="0" eaLnBrk="1" latinLnBrk="0" hangingPunct="1">
              <a:lnSpc>
                <a:spcPct val="90000"/>
              </a:lnSpc>
              <a:spcBef>
                <a:spcPct val="0"/>
              </a:spcBef>
              <a:buNone/>
              <a:defRPr sz="4000" b="1" kern="1200" spc="-60" baseline="0">
                <a:solidFill>
                  <a:srgbClr val="C00000"/>
                </a:solidFill>
                <a:latin typeface="+mj-lt"/>
                <a:ea typeface="+mj-ea"/>
                <a:cs typeface="+mj-cs"/>
              </a:defRPr>
            </a:lvl1pPr>
          </a:lstStyle>
          <a:p>
            <a:r>
              <a:rPr lang="en-US" altLang="zh-CN" dirty="0"/>
              <a:t>2. Simulating results with incoherent vibrations</a:t>
            </a:r>
            <a:endParaRPr lang="zh-CN" altLang="en-US" dirty="0"/>
          </a:p>
        </p:txBody>
      </p:sp>
    </p:spTree>
    <p:extLst>
      <p:ext uri="{BB962C8B-B14F-4D97-AF65-F5344CB8AC3E}">
        <p14:creationId xmlns:p14="http://schemas.microsoft.com/office/powerpoint/2010/main" val="273778943"/>
      </p:ext>
    </p:extLst>
  </p:cSld>
  <p:clrMapOvr>
    <a:masterClrMapping/>
  </p:clrMapOvr>
  <mc:AlternateContent xmlns:mc="http://schemas.openxmlformats.org/markup-compatibility/2006">
    <mc:Choice xmlns:p14="http://schemas.microsoft.com/office/powerpoint/2010/main" Requires="p14">
      <p:transition spd="slow" p14:dur="2000" advTm="67426"/>
    </mc:Choice>
    <mc:Fallback>
      <p:transition spd="slow" advTm="6742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47AEB1C-9F12-4E7B-BAF8-5876C8B61F5F}"/>
              </a:ext>
            </a:extLst>
          </p:cNvPr>
          <p:cNvSpPr>
            <a:spLocks noGrp="1"/>
          </p:cNvSpPr>
          <p:nvPr>
            <p:ph type="title"/>
          </p:nvPr>
        </p:nvSpPr>
        <p:spPr>
          <a:xfrm>
            <a:off x="0" y="105353"/>
            <a:ext cx="12074237" cy="663575"/>
          </a:xfrm>
          <a:solidFill>
            <a:schemeClr val="bg1"/>
          </a:solidFill>
        </p:spPr>
        <p:txBody>
          <a:bodyPr/>
          <a:lstStyle/>
          <a:p>
            <a:r>
              <a:rPr lang="en-US" altLang="zh-CN" dirty="0"/>
              <a:t>3. Frequency-related vibration beam dynamics model</a:t>
            </a:r>
            <a:endParaRPr lang="zh-CN" altLang="en-US" dirty="0"/>
          </a:p>
        </p:txBody>
      </p:sp>
      <p:pic>
        <p:nvPicPr>
          <p:cNvPr id="5" name="图片 4">
            <a:extLst>
              <a:ext uri="{FF2B5EF4-FFF2-40B4-BE49-F238E27FC236}">
                <a16:creationId xmlns:a16="http://schemas.microsoft.com/office/drawing/2014/main" id="{4C911F7E-1699-45AF-BE1D-8BBFF4DA042F}"/>
              </a:ext>
            </a:extLst>
          </p:cNvPr>
          <p:cNvPicPr>
            <a:picLocks noChangeAspect="1"/>
          </p:cNvPicPr>
          <p:nvPr/>
        </p:nvPicPr>
        <p:blipFill>
          <a:blip r:embed="rId2"/>
          <a:stretch>
            <a:fillRect/>
          </a:stretch>
        </p:blipFill>
        <p:spPr>
          <a:xfrm>
            <a:off x="7661614" y="2273563"/>
            <a:ext cx="3574237" cy="2881793"/>
          </a:xfrm>
          <a:prstGeom prst="rect">
            <a:avLst/>
          </a:prstGeom>
        </p:spPr>
      </p:pic>
      <p:sp>
        <p:nvSpPr>
          <p:cNvPr id="6" name="文本框 5">
            <a:extLst>
              <a:ext uri="{FF2B5EF4-FFF2-40B4-BE49-F238E27FC236}">
                <a16:creationId xmlns:a16="http://schemas.microsoft.com/office/drawing/2014/main" id="{EE7D2A97-1AD4-4C98-A554-9AD17E3BD851}"/>
              </a:ext>
            </a:extLst>
          </p:cNvPr>
          <p:cNvSpPr txBox="1"/>
          <p:nvPr/>
        </p:nvSpPr>
        <p:spPr>
          <a:xfrm>
            <a:off x="7701179" y="5340022"/>
            <a:ext cx="3768980" cy="369332"/>
          </a:xfrm>
          <a:prstGeom prst="rect">
            <a:avLst/>
          </a:prstGeom>
          <a:noFill/>
        </p:spPr>
        <p:txBody>
          <a:bodyPr wrap="none" rtlCol="0">
            <a:spAutoFit/>
          </a:bodyPr>
          <a:lstStyle/>
          <a:p>
            <a:r>
              <a:rPr lang="en-US" altLang="zh-CN" sz="1800" dirty="0">
                <a:latin typeface="+mj-lt"/>
                <a:ea typeface="华文中宋" panose="02010600040101010101" pitchFamily="2" charset="-122"/>
              </a:rPr>
              <a:t>Model with a infinite coherence length</a:t>
            </a:r>
            <a:endParaRPr lang="zh-CN" altLang="en-US" sz="1800" dirty="0">
              <a:latin typeface="+mj-lt"/>
              <a:ea typeface="华文中宋" panose="02010600040101010101" pitchFamily="2" charset="-122"/>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D6F8D315-9880-4204-AEEB-041401D82020}"/>
                  </a:ext>
                </a:extLst>
              </p:cNvPr>
              <p:cNvSpPr txBox="1"/>
              <p:nvPr/>
            </p:nvSpPr>
            <p:spPr>
              <a:xfrm>
                <a:off x="9055043" y="5876393"/>
                <a:ext cx="10612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𝐿</m:t>
                          </m:r>
                        </m:e>
                        <m:sub>
                          <m:r>
                            <a:rPr lang="en-US" altLang="zh-CN" sz="2400" b="0" i="1" smtClean="0">
                              <a:latin typeface="Cambria Math" panose="02040503050406030204" pitchFamily="18" charset="0"/>
                            </a:rPr>
                            <m:t>𝑐</m:t>
                          </m:r>
                        </m:sub>
                      </m:sSub>
                      <m:r>
                        <a:rPr lang="en-US" altLang="zh-CN" sz="2400" i="1" smtClean="0">
                          <a:latin typeface="Cambria Math" panose="02040503050406030204" pitchFamily="18" charset="0"/>
                          <a:ea typeface="Cambria Math" panose="02040503050406030204" pitchFamily="18" charset="0"/>
                        </a:rPr>
                        <m:t>→∞</m:t>
                      </m:r>
                    </m:oMath>
                  </m:oMathPara>
                </a14:m>
                <a:endParaRPr lang="zh-CN" altLang="en-US" sz="2400" dirty="0"/>
              </a:p>
            </p:txBody>
          </p:sp>
        </mc:Choice>
        <mc:Fallback xmlns="">
          <p:sp>
            <p:nvSpPr>
              <p:cNvPr id="7" name="文本框 6">
                <a:extLst>
                  <a:ext uri="{FF2B5EF4-FFF2-40B4-BE49-F238E27FC236}">
                    <a16:creationId xmlns:a16="http://schemas.microsoft.com/office/drawing/2014/main" id="{D6F8D315-9880-4204-AEEB-041401D82020}"/>
                  </a:ext>
                </a:extLst>
              </p:cNvPr>
              <p:cNvSpPr txBox="1">
                <a:spLocks noRot="1" noChangeAspect="1" noMove="1" noResize="1" noEditPoints="1" noAdjustHandles="1" noChangeArrowheads="1" noChangeShapeType="1" noTextEdit="1"/>
              </p:cNvSpPr>
              <p:nvPr/>
            </p:nvSpPr>
            <p:spPr>
              <a:xfrm>
                <a:off x="9055043" y="5876393"/>
                <a:ext cx="1061253" cy="369332"/>
              </a:xfrm>
              <a:prstGeom prst="rect">
                <a:avLst/>
              </a:prstGeom>
              <a:blipFill>
                <a:blip r:embed="rId3"/>
                <a:stretch>
                  <a:fillRect l="-5747" r="-4023" b="-8197"/>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5D9BA26E-4C62-46F6-99E0-7A43D9E0C196}"/>
              </a:ext>
            </a:extLst>
          </p:cNvPr>
          <p:cNvSpPr txBox="1"/>
          <p:nvPr/>
        </p:nvSpPr>
        <p:spPr>
          <a:xfrm>
            <a:off x="1078732" y="5845615"/>
            <a:ext cx="2241319" cy="400110"/>
          </a:xfrm>
          <a:prstGeom prst="rect">
            <a:avLst/>
          </a:prstGeom>
          <a:noFill/>
        </p:spPr>
        <p:txBody>
          <a:bodyPr wrap="none" rtlCol="0">
            <a:spAutoFit/>
          </a:bodyPr>
          <a:lstStyle/>
          <a:p>
            <a:r>
              <a:rPr lang="en-US" altLang="zh-CN" sz="2000" dirty="0">
                <a:latin typeface="+mj-lt"/>
                <a:ea typeface="华文中宋" panose="02010600040101010101" pitchFamily="2" charset="-122"/>
              </a:rPr>
              <a:t>Coherence length</a:t>
            </a:r>
            <a:r>
              <a:rPr lang="zh-CN" altLang="en-US" sz="2000" dirty="0">
                <a:latin typeface="+mj-lt"/>
                <a:ea typeface="华文中宋" panose="02010600040101010101" pitchFamily="2" charset="-122"/>
              </a:rPr>
              <a:t>：</a:t>
            </a:r>
          </a:p>
        </p:txBody>
      </p:sp>
      <p:pic>
        <p:nvPicPr>
          <p:cNvPr id="10" name="图片 9">
            <a:extLst>
              <a:ext uri="{FF2B5EF4-FFF2-40B4-BE49-F238E27FC236}">
                <a16:creationId xmlns:a16="http://schemas.microsoft.com/office/drawing/2014/main" id="{7E0A74D5-CF96-487C-BE5F-E8CD4CD5CB09}"/>
              </a:ext>
            </a:extLst>
          </p:cNvPr>
          <p:cNvPicPr>
            <a:picLocks noChangeAspect="1"/>
          </p:cNvPicPr>
          <p:nvPr/>
        </p:nvPicPr>
        <p:blipFill>
          <a:blip r:embed="rId4"/>
          <a:stretch>
            <a:fillRect/>
          </a:stretch>
        </p:blipFill>
        <p:spPr>
          <a:xfrm>
            <a:off x="956149" y="2176098"/>
            <a:ext cx="4261406" cy="2852808"/>
          </a:xfrm>
          <a:prstGeom prst="rect">
            <a:avLst/>
          </a:prstGeom>
        </p:spPr>
      </p:pic>
      <p:sp>
        <p:nvSpPr>
          <p:cNvPr id="11" name="文本框 10">
            <a:extLst>
              <a:ext uri="{FF2B5EF4-FFF2-40B4-BE49-F238E27FC236}">
                <a16:creationId xmlns:a16="http://schemas.microsoft.com/office/drawing/2014/main" id="{12B441CB-CABE-43D5-AC8A-FDC39E9BAD0E}"/>
              </a:ext>
            </a:extLst>
          </p:cNvPr>
          <p:cNvSpPr txBox="1"/>
          <p:nvPr/>
        </p:nvSpPr>
        <p:spPr>
          <a:xfrm>
            <a:off x="1080672" y="5363207"/>
            <a:ext cx="4370746" cy="369332"/>
          </a:xfrm>
          <a:prstGeom prst="rect">
            <a:avLst/>
          </a:prstGeom>
          <a:noFill/>
        </p:spPr>
        <p:txBody>
          <a:bodyPr wrap="square" rtlCol="0">
            <a:spAutoFit/>
          </a:bodyPr>
          <a:lstStyle/>
          <a:p>
            <a:r>
              <a:rPr lang="en-US" altLang="zh-CN" sz="1800" dirty="0">
                <a:latin typeface="+mj-lt"/>
                <a:ea typeface="华文中宋" panose="02010600040101010101" pitchFamily="2" charset="-122"/>
              </a:rPr>
              <a:t>Model on basis of random vibrations</a:t>
            </a:r>
            <a:endParaRPr lang="zh-CN" altLang="en-US" sz="1800" dirty="0">
              <a:latin typeface="+mj-lt"/>
              <a:ea typeface="华文中宋" panose="02010600040101010101" pitchFamily="2" charset="-122"/>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313EF98-82FE-43AE-97AC-3B17C0991E63}"/>
                  </a:ext>
                </a:extLst>
              </p:cNvPr>
              <p:cNvSpPr txBox="1"/>
              <p:nvPr/>
            </p:nvSpPr>
            <p:spPr>
              <a:xfrm>
                <a:off x="3310656" y="5845616"/>
                <a:ext cx="96988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𝐿</m:t>
                          </m:r>
                        </m:e>
                        <m:sub>
                          <m:r>
                            <a:rPr lang="en-US" altLang="zh-CN" sz="2400" b="0" i="1" smtClean="0">
                              <a:latin typeface="Cambria Math" panose="02040503050406030204" pitchFamily="18" charset="0"/>
                            </a:rPr>
                            <m:t>𝑐</m:t>
                          </m:r>
                        </m:sub>
                      </m:sSub>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0</m:t>
                      </m:r>
                    </m:oMath>
                  </m:oMathPara>
                </a14:m>
                <a:endParaRPr lang="zh-CN" altLang="en-US" sz="2400" dirty="0"/>
              </a:p>
            </p:txBody>
          </p:sp>
        </mc:Choice>
        <mc:Fallback xmlns="">
          <p:sp>
            <p:nvSpPr>
              <p:cNvPr id="12" name="文本框 11">
                <a:extLst>
                  <a:ext uri="{FF2B5EF4-FFF2-40B4-BE49-F238E27FC236}">
                    <a16:creationId xmlns:a16="http://schemas.microsoft.com/office/drawing/2014/main" id="{7313EF98-82FE-43AE-97AC-3B17C0991E63}"/>
                  </a:ext>
                </a:extLst>
              </p:cNvPr>
              <p:cNvSpPr txBox="1">
                <a:spLocks noRot="1" noChangeAspect="1" noMove="1" noResize="1" noEditPoints="1" noAdjustHandles="1" noChangeArrowheads="1" noChangeShapeType="1" noTextEdit="1"/>
              </p:cNvSpPr>
              <p:nvPr/>
            </p:nvSpPr>
            <p:spPr>
              <a:xfrm>
                <a:off x="3310656" y="5845616"/>
                <a:ext cx="969881" cy="369332"/>
              </a:xfrm>
              <a:prstGeom prst="rect">
                <a:avLst/>
              </a:prstGeom>
              <a:blipFill>
                <a:blip r:embed="rId5"/>
                <a:stretch>
                  <a:fillRect l="-6289" r="-7547" b="-8197"/>
                </a:stretch>
              </a:blipFill>
            </p:spPr>
            <p:txBody>
              <a:bodyPr/>
              <a:lstStyle/>
              <a:p>
                <a:r>
                  <a:rPr lang="zh-CN" altLang="en-US">
                    <a:noFill/>
                  </a:rPr>
                  <a:t> </a:t>
                </a:r>
              </a:p>
            </p:txBody>
          </p:sp>
        </mc:Fallback>
      </mc:AlternateContent>
      <p:cxnSp>
        <p:nvCxnSpPr>
          <p:cNvPr id="14" name="直接箭头连接符 13">
            <a:extLst>
              <a:ext uri="{FF2B5EF4-FFF2-40B4-BE49-F238E27FC236}">
                <a16:creationId xmlns:a16="http://schemas.microsoft.com/office/drawing/2014/main" id="{2AB80A08-7E42-46F9-AC7D-03767273A8AB}"/>
              </a:ext>
            </a:extLst>
          </p:cNvPr>
          <p:cNvCxnSpPr>
            <a:cxnSpLocks/>
          </p:cNvCxnSpPr>
          <p:nvPr/>
        </p:nvCxnSpPr>
        <p:spPr>
          <a:xfrm>
            <a:off x="5426186" y="4653136"/>
            <a:ext cx="2232248" cy="0"/>
          </a:xfrm>
          <a:prstGeom prst="straightConnector1">
            <a:avLst/>
          </a:prstGeom>
          <a:ln w="762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4B0BC635-B148-4182-A04F-198652978823}"/>
                  </a:ext>
                </a:extLst>
              </p:cNvPr>
              <p:cNvSpPr txBox="1"/>
              <p:nvPr/>
            </p:nvSpPr>
            <p:spPr>
              <a:xfrm>
                <a:off x="5765204" y="5826566"/>
                <a:ext cx="13753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𝐿</m:t>
                          </m:r>
                        </m:e>
                        <m:sub>
                          <m:r>
                            <a:rPr lang="en-US" altLang="zh-CN" sz="2400" b="0" i="1" smtClean="0">
                              <a:latin typeface="Cambria Math" panose="02040503050406030204" pitchFamily="18" charset="0"/>
                            </a:rPr>
                            <m:t>𝑐</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𝐿</m:t>
                      </m:r>
                      <m:d>
                        <m:dPr>
                          <m:ctrlPr>
                            <a:rPr lang="en-US" altLang="zh-CN" sz="2400" i="1" smtClean="0">
                              <a:latin typeface="Cambria Math" panose="02040503050406030204" pitchFamily="18" charset="0"/>
                            </a:rPr>
                          </m:ctrlPr>
                        </m:dPr>
                        <m:e>
                          <m:r>
                            <a:rPr lang="en-US" altLang="zh-CN" sz="2400" b="0" i="1" smtClean="0">
                              <a:latin typeface="Cambria Math" panose="02040503050406030204" pitchFamily="18" charset="0"/>
                            </a:rPr>
                            <m:t>𝑓</m:t>
                          </m:r>
                        </m:e>
                      </m:d>
                    </m:oMath>
                  </m:oMathPara>
                </a14:m>
                <a:endParaRPr lang="zh-CN" altLang="en-US" sz="2400" dirty="0"/>
              </a:p>
            </p:txBody>
          </p:sp>
        </mc:Choice>
        <mc:Fallback xmlns="">
          <p:sp>
            <p:nvSpPr>
              <p:cNvPr id="17" name="文本框 16">
                <a:extLst>
                  <a:ext uri="{FF2B5EF4-FFF2-40B4-BE49-F238E27FC236}">
                    <a16:creationId xmlns:a16="http://schemas.microsoft.com/office/drawing/2014/main" id="{4B0BC635-B148-4182-A04F-198652978823}"/>
                  </a:ext>
                </a:extLst>
              </p:cNvPr>
              <p:cNvSpPr txBox="1">
                <a:spLocks noRot="1" noChangeAspect="1" noMove="1" noResize="1" noEditPoints="1" noAdjustHandles="1" noChangeArrowheads="1" noChangeShapeType="1" noTextEdit="1"/>
              </p:cNvSpPr>
              <p:nvPr/>
            </p:nvSpPr>
            <p:spPr>
              <a:xfrm>
                <a:off x="5765204" y="5826566"/>
                <a:ext cx="1375313" cy="369332"/>
              </a:xfrm>
              <a:prstGeom prst="rect">
                <a:avLst/>
              </a:prstGeom>
              <a:blipFill>
                <a:blip r:embed="rId6"/>
                <a:stretch>
                  <a:fillRect l="-4889" b="-35000"/>
                </a:stretch>
              </a:blipFill>
            </p:spPr>
            <p:txBody>
              <a:bodyPr/>
              <a:lstStyle/>
              <a:p>
                <a:r>
                  <a:rPr lang="zh-CN" altLang="en-US">
                    <a:noFill/>
                  </a:rPr>
                  <a:t> </a:t>
                </a:r>
              </a:p>
            </p:txBody>
          </p:sp>
        </mc:Fallback>
      </mc:AlternateContent>
      <p:pic>
        <p:nvPicPr>
          <p:cNvPr id="19" name="图片 18">
            <a:extLst>
              <a:ext uri="{FF2B5EF4-FFF2-40B4-BE49-F238E27FC236}">
                <a16:creationId xmlns:a16="http://schemas.microsoft.com/office/drawing/2014/main" id="{90F7701E-AB29-4440-A7CE-F9BCFCCF5B80}"/>
              </a:ext>
            </a:extLst>
          </p:cNvPr>
          <p:cNvPicPr>
            <a:picLocks noChangeAspect="1"/>
          </p:cNvPicPr>
          <p:nvPr/>
        </p:nvPicPr>
        <p:blipFill>
          <a:blip r:embed="rId7"/>
          <a:stretch>
            <a:fillRect/>
          </a:stretch>
        </p:blipFill>
        <p:spPr>
          <a:xfrm>
            <a:off x="6080373" y="2420888"/>
            <a:ext cx="1181705" cy="1743949"/>
          </a:xfrm>
          <a:prstGeom prst="rect">
            <a:avLst/>
          </a:prstGeom>
        </p:spPr>
      </p:pic>
      <p:sp>
        <p:nvSpPr>
          <p:cNvPr id="22" name="文本框 21">
            <a:extLst>
              <a:ext uri="{FF2B5EF4-FFF2-40B4-BE49-F238E27FC236}">
                <a16:creationId xmlns:a16="http://schemas.microsoft.com/office/drawing/2014/main" id="{562B121C-C848-47AC-BB73-C4D14AFD72FD}"/>
              </a:ext>
            </a:extLst>
          </p:cNvPr>
          <p:cNvSpPr txBox="1"/>
          <p:nvPr/>
        </p:nvSpPr>
        <p:spPr>
          <a:xfrm>
            <a:off x="0" y="1124744"/>
            <a:ext cx="12192000" cy="523220"/>
          </a:xfrm>
          <a:prstGeom prst="rect">
            <a:avLst/>
          </a:prstGeom>
          <a:noFill/>
        </p:spPr>
        <p:txBody>
          <a:bodyPr wrap="square" rtlCol="0">
            <a:spAutoFit/>
          </a:bodyPr>
          <a:lstStyle/>
          <a:p>
            <a:pPr algn="ctr"/>
            <a:r>
              <a:rPr lang="en-US" altLang="zh-CN" sz="2800" dirty="0">
                <a:solidFill>
                  <a:srgbClr val="C00000"/>
                </a:solidFill>
                <a:latin typeface="+mj-lt"/>
              </a:rPr>
              <a:t>A vibration beam dynamics model with f-dependent coherence length is needed</a:t>
            </a:r>
            <a:endParaRPr lang="zh-CN" altLang="en-US" sz="2800" dirty="0">
              <a:solidFill>
                <a:srgbClr val="C00000"/>
              </a:solidFill>
              <a:latin typeface="+mj-lt"/>
            </a:endParaRPr>
          </a:p>
        </p:txBody>
      </p:sp>
      <p:sp>
        <p:nvSpPr>
          <p:cNvPr id="24" name="文本框 23">
            <a:extLst>
              <a:ext uri="{FF2B5EF4-FFF2-40B4-BE49-F238E27FC236}">
                <a16:creationId xmlns:a16="http://schemas.microsoft.com/office/drawing/2014/main" id="{40F27136-66CE-410E-84A3-8972BC8DBEC5}"/>
              </a:ext>
            </a:extLst>
          </p:cNvPr>
          <p:cNvSpPr txBox="1"/>
          <p:nvPr/>
        </p:nvSpPr>
        <p:spPr>
          <a:xfrm>
            <a:off x="8688288" y="5099823"/>
            <a:ext cx="2024913" cy="246221"/>
          </a:xfrm>
          <a:prstGeom prst="rect">
            <a:avLst/>
          </a:prstGeom>
          <a:noFill/>
          <a:ln>
            <a:solidFill>
              <a:schemeClr val="tx1"/>
            </a:solidFill>
          </a:ln>
        </p:spPr>
        <p:txBody>
          <a:bodyPr wrap="none" rtlCol="0">
            <a:spAutoFit/>
          </a:bodyPr>
          <a:lstStyle/>
          <a:p>
            <a:r>
              <a:rPr lang="en-US" altLang="zh-CN" sz="1000" dirty="0">
                <a:latin typeface="+mj-lt"/>
              </a:rPr>
              <a:t>Courtesy of  </a:t>
            </a:r>
            <a:r>
              <a:rPr lang="en-US" altLang="zh-CN" sz="1000" dirty="0" err="1">
                <a:latin typeface="+mj-lt"/>
              </a:rPr>
              <a:t>Gaël</a:t>
            </a:r>
            <a:r>
              <a:rPr lang="en-US" altLang="zh-CN" sz="1000" dirty="0">
                <a:latin typeface="+mj-lt"/>
              </a:rPr>
              <a:t> BALIK of CNRS</a:t>
            </a:r>
            <a:endParaRPr lang="zh-CN" altLang="en-US" sz="1000" dirty="0">
              <a:latin typeface="+mj-lt"/>
            </a:endParaRPr>
          </a:p>
        </p:txBody>
      </p:sp>
    </p:spTree>
    <p:extLst>
      <p:ext uri="{BB962C8B-B14F-4D97-AF65-F5344CB8AC3E}">
        <p14:creationId xmlns:p14="http://schemas.microsoft.com/office/powerpoint/2010/main" val="3766506370"/>
      </p:ext>
    </p:extLst>
  </p:cSld>
  <p:clrMapOvr>
    <a:masterClrMapping/>
  </p:clrMapOvr>
  <mc:AlternateContent xmlns:mc="http://schemas.openxmlformats.org/markup-compatibility/2006">
    <mc:Choice xmlns:p14="http://schemas.microsoft.com/office/powerpoint/2010/main" Requires="p14">
      <p:transition spd="slow" p14:dur="2000" advTm="41316"/>
    </mc:Choice>
    <mc:Fallback>
      <p:transition spd="slow" advTm="4131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84.1|4.2"/>
</p:tagLst>
</file>

<file path=ppt/theme/theme1.xml><?xml version="1.0" encoding="utf-8"?>
<a:theme xmlns:a="http://schemas.openxmlformats.org/drawingml/2006/main" name="2nd meeting of HEPS-TF International Advisory Committee">
  <a:themeElements>
    <a:clrScheme name="框架">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HEPSTF">
      <a:majorFont>
        <a:latin typeface="Times New Roman"/>
        <a:ea typeface="微软雅黑"/>
        <a:cs typeface=""/>
      </a:majorFont>
      <a:minorFont>
        <a:latin typeface="Calibri"/>
        <a:ea typeface="微软雅黑"/>
        <a:cs typeface=""/>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Second meeting of HEPS-TF International Advisory Committee" id="{F95D11FF-3983-4A8A-93A8-03B63316FD81}" vid="{F518D957-73DE-4B2A-BD09-006F161EB1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1st meeting of HEPS International Advisory Committee</Template>
  <TotalTime>25192</TotalTime>
  <Words>1695</Words>
  <Application>Microsoft Office PowerPoint</Application>
  <PresentationFormat>宽屏</PresentationFormat>
  <Paragraphs>186</Paragraphs>
  <Slides>16</Slides>
  <Notes>14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华文中宋</vt:lpstr>
      <vt:lpstr>Arial</vt:lpstr>
      <vt:lpstr>Calibri</vt:lpstr>
      <vt:lpstr>Cambria Math</vt:lpstr>
      <vt:lpstr>Times New Roman</vt:lpstr>
      <vt:lpstr>Wingdings</vt:lpstr>
      <vt:lpstr>Wingdings 2</vt:lpstr>
      <vt:lpstr>2nd meeting of HEPS-TF International Advisory Committee</vt:lpstr>
      <vt:lpstr>A Study on the Influence of the Vibrations on Beam Stability at the CEPC IPs</vt:lpstr>
      <vt:lpstr>Outlines</vt:lpstr>
      <vt:lpstr>1. Background introduction</vt:lpstr>
      <vt:lpstr>1. Background introduction</vt:lpstr>
      <vt:lpstr>1. Background introduction</vt:lpstr>
      <vt:lpstr>2. Simulating results with incoherent vibrations</vt:lpstr>
      <vt:lpstr>PowerPoint 演示文稿</vt:lpstr>
      <vt:lpstr>PowerPoint 演示文稿</vt:lpstr>
      <vt:lpstr>3. Frequency-related vibration beam dynamics model</vt:lpstr>
      <vt:lpstr>3. Simulating with frequency related correlation</vt:lpstr>
      <vt:lpstr>3. Frequency-related vibration beam dynamics model</vt:lpstr>
      <vt:lpstr>4. Vibration analysis with frequency-dependent coherence</vt:lpstr>
      <vt:lpstr>PowerPoint 演示文稿</vt:lpstr>
      <vt:lpstr>PowerPoint 演示文稿</vt:lpstr>
      <vt:lpstr>5. The vibration parameters necessitate definition for the CPEC site</vt:lpstr>
      <vt:lpstr>6.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Ning ZHAO</dc:creator>
  <cp:lastModifiedBy>yanfang@ihep.ac.cn</cp:lastModifiedBy>
  <cp:revision>596</cp:revision>
  <dcterms:created xsi:type="dcterms:W3CDTF">2018-11-27T08:21:45Z</dcterms:created>
  <dcterms:modified xsi:type="dcterms:W3CDTF">2025-11-07T06:04:35Z</dcterms:modified>
</cp:coreProperties>
</file>