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953" r:id="rId2"/>
    <p:sldId id="907" r:id="rId3"/>
    <p:sldId id="946" r:id="rId4"/>
    <p:sldId id="1413" r:id="rId5"/>
    <p:sldId id="1414" r:id="rId6"/>
    <p:sldId id="1427" r:id="rId7"/>
    <p:sldId id="1431" r:id="rId8"/>
    <p:sldId id="1564" r:id="rId9"/>
    <p:sldId id="978" r:id="rId10"/>
    <p:sldId id="982" r:id="rId11"/>
    <p:sldId id="980" r:id="rId12"/>
    <p:sldId id="984" r:id="rId13"/>
    <p:sldId id="985" r:id="rId14"/>
    <p:sldId id="350" r:id="rId15"/>
    <p:sldId id="339" r:id="rId16"/>
    <p:sldId id="966" r:id="rId17"/>
    <p:sldId id="259" r:id="rId18"/>
    <p:sldId id="327" r:id="rId19"/>
    <p:sldId id="352" r:id="rId20"/>
    <p:sldId id="351" r:id="rId21"/>
    <p:sldId id="1563" r:id="rId22"/>
    <p:sldId id="1424" r:id="rId23"/>
    <p:sldId id="1428" r:id="rId24"/>
    <p:sldId id="1565" r:id="rId25"/>
    <p:sldId id="1420"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FFFF"/>
    <a:srgbClr val="0000FF"/>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3" autoAdjust="0"/>
    <p:restoredTop sz="74865" autoAdjust="0"/>
  </p:normalViewPr>
  <p:slideViewPr>
    <p:cSldViewPr>
      <p:cViewPr varScale="1">
        <p:scale>
          <a:sx n="48" d="100"/>
          <a:sy n="48" d="100"/>
        </p:scale>
        <p:origin x="1162" y="18"/>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系列 1</c:v>
                </c:pt>
              </c:strCache>
            </c:strRef>
          </c:tx>
          <c:spPr>
            <a:solidFill>
              <a:srgbClr val="FFC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4BFE-4C5B-B32A-48B307099F0D}"/>
              </c:ext>
            </c:extLst>
          </c:dPt>
          <c:dLbls>
            <c:delete val="1"/>
          </c:dLbls>
          <c:cat>
            <c:strRef>
              <c:f>Sheet1!$A$2</c:f>
              <c:strCache>
                <c:ptCount val="1"/>
                <c:pt idx="0">
                  <c:v>类别 1</c:v>
                </c:pt>
              </c:strCache>
            </c:strRef>
          </c:cat>
          <c:val>
            <c:numRef>
              <c:f>Sheet1!$B$2</c:f>
              <c:numCache>
                <c:formatCode>General</c:formatCode>
                <c:ptCount val="1"/>
                <c:pt idx="0">
                  <c:v>0.66</c:v>
                </c:pt>
              </c:numCache>
            </c:numRef>
          </c:val>
          <c:extLst>
            <c:ext xmlns:c16="http://schemas.microsoft.com/office/drawing/2014/chart" uri="{C3380CC4-5D6E-409C-BE32-E72D297353CC}">
              <c16:uniqueId val="{00000000-3C70-47AC-B5F4-681A51338602}"/>
            </c:ext>
          </c:extLst>
        </c:ser>
        <c:ser>
          <c:idx val="1"/>
          <c:order val="1"/>
          <c:tx>
            <c:strRef>
              <c:f>Sheet1!$C$1</c:f>
              <c:strCache>
                <c:ptCount val="1"/>
                <c:pt idx="0">
                  <c:v>系列 2</c:v>
                </c:pt>
              </c:strCache>
            </c:strRef>
          </c:tx>
          <c:spPr>
            <a:solidFill>
              <a:srgbClr val="00B0F0"/>
            </a:solidFill>
            <a:ln>
              <a:noFill/>
            </a:ln>
            <a:effectLst/>
          </c:spPr>
          <c:invertIfNegative val="0"/>
          <c:dLbls>
            <c:delete val="1"/>
          </c:dLbls>
          <c:cat>
            <c:strRef>
              <c:f>Sheet1!$A$2</c:f>
              <c:strCache>
                <c:ptCount val="1"/>
                <c:pt idx="0">
                  <c:v>类别 1</c:v>
                </c:pt>
              </c:strCache>
            </c:strRef>
          </c:cat>
          <c:val>
            <c:numRef>
              <c:f>Sheet1!$C$2</c:f>
              <c:numCache>
                <c:formatCode>General</c:formatCode>
                <c:ptCount val="1"/>
                <c:pt idx="0">
                  <c:v>0.33</c:v>
                </c:pt>
              </c:numCache>
            </c:numRef>
          </c:val>
          <c:extLst>
            <c:ext xmlns:c16="http://schemas.microsoft.com/office/drawing/2014/chart" uri="{C3380CC4-5D6E-409C-BE32-E72D297353CC}">
              <c16:uniqueId val="{00000001-3C70-47AC-B5F4-681A51338602}"/>
            </c:ext>
          </c:extLst>
        </c:ser>
        <c:dLbls>
          <c:dLblPos val="ctr"/>
          <c:showLegendKey val="0"/>
          <c:showVal val="1"/>
          <c:showCatName val="0"/>
          <c:showSerName val="0"/>
          <c:showPercent val="0"/>
          <c:showBubbleSize val="0"/>
        </c:dLbls>
        <c:gapWidth val="150"/>
        <c:overlap val="100"/>
        <c:axId val="1992134687"/>
        <c:axId val="1917269455"/>
      </c:barChart>
      <c:catAx>
        <c:axId val="1992134687"/>
        <c:scaling>
          <c:orientation val="minMax"/>
        </c:scaling>
        <c:delete val="1"/>
        <c:axPos val="l"/>
        <c:numFmt formatCode="General" sourceLinked="1"/>
        <c:majorTickMark val="none"/>
        <c:minorTickMark val="none"/>
        <c:tickLblPos val="nextTo"/>
        <c:crossAx val="1917269455"/>
        <c:crosses val="autoZero"/>
        <c:auto val="1"/>
        <c:lblAlgn val="ctr"/>
        <c:lblOffset val="100"/>
        <c:noMultiLvlLbl val="0"/>
      </c:catAx>
      <c:valAx>
        <c:axId val="1917269455"/>
        <c:scaling>
          <c:orientation val="minMax"/>
        </c:scaling>
        <c:delete val="1"/>
        <c:axPos val="b"/>
        <c:numFmt formatCode="0%" sourceLinked="1"/>
        <c:majorTickMark val="none"/>
        <c:minorTickMark val="none"/>
        <c:tickLblPos val="nextTo"/>
        <c:crossAx val="199213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2025-11-7</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2025-11-7</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268055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377277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288837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9</a:t>
            </a:fld>
            <a:endParaRPr lang="zh-CN" altLang="en-US"/>
          </a:p>
        </p:txBody>
      </p:sp>
    </p:spTree>
    <p:extLst>
      <p:ext uri="{BB962C8B-B14F-4D97-AF65-F5344CB8AC3E}">
        <p14:creationId xmlns:p14="http://schemas.microsoft.com/office/powerpoint/2010/main" val="49959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14</a:t>
            </a:fld>
            <a:endParaRPr lang="zh-CN" altLang="en-US"/>
          </a:p>
        </p:txBody>
      </p:sp>
    </p:spTree>
    <p:extLst>
      <p:ext uri="{BB962C8B-B14F-4D97-AF65-F5344CB8AC3E}">
        <p14:creationId xmlns:p14="http://schemas.microsoft.com/office/powerpoint/2010/main" val="76275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82BABE-A268-4011-AB62-F38D4174A187}" type="slidenum">
              <a:rPr lang="zh-CN" altLang="en-US" smtClean="0"/>
              <a:pPr/>
              <a:t>18</a:t>
            </a:fld>
            <a:endParaRPr lang="zh-CN" altLang="en-US"/>
          </a:p>
        </p:txBody>
      </p:sp>
    </p:spTree>
    <p:extLst>
      <p:ext uri="{BB962C8B-B14F-4D97-AF65-F5344CB8AC3E}">
        <p14:creationId xmlns:p14="http://schemas.microsoft.com/office/powerpoint/2010/main" val="385893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22</a:t>
            </a:fld>
            <a:endParaRPr lang="zh-CN" altLang="en-US"/>
          </a:p>
        </p:txBody>
      </p:sp>
    </p:spTree>
    <p:extLst>
      <p:ext uri="{BB962C8B-B14F-4D97-AF65-F5344CB8AC3E}">
        <p14:creationId xmlns:p14="http://schemas.microsoft.com/office/powerpoint/2010/main" val="309192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24</a:t>
            </a:fld>
            <a:endParaRPr lang="zh-CN" altLang="en-US"/>
          </a:p>
        </p:txBody>
      </p:sp>
    </p:spTree>
    <p:extLst>
      <p:ext uri="{BB962C8B-B14F-4D97-AF65-F5344CB8AC3E}">
        <p14:creationId xmlns:p14="http://schemas.microsoft.com/office/powerpoint/2010/main" val="228946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51116BFA-4E67-4BC0-BEC1-4D485CF95BBD}" type="datetime1">
              <a:rPr lang="zh-CN" altLang="en-US" smtClean="0"/>
              <a:t>2025-11-7</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215680" y="6356351"/>
            <a:ext cx="6408712" cy="365125"/>
          </a:xfrm>
          <a:prstGeom prst="rect">
            <a:avLst/>
          </a:prstGeom>
        </p:spPr>
        <p:txBody>
          <a:bodyPr/>
          <a:lstStyle>
            <a:lvl1pPr>
              <a:defRPr sz="1400">
                <a:solidFill>
                  <a:schemeClr val="tx1"/>
                </a:solidFill>
                <a:latin typeface="Times New Roman" panose="02020603050405020304" pitchFamily="18" charset="0"/>
                <a:cs typeface="Times New Roman" panose="02020603050405020304" pitchFamily="18" charset="0"/>
              </a:defRPr>
            </a:lvl1pPr>
          </a:lstStyle>
          <a:p>
            <a:pPr>
              <a:defRPr/>
            </a:pPr>
            <a:r>
              <a:rPr lang="en-US" altLang="zh-CN" dirty="0"/>
              <a:t>The international workshop on the CEPC, Nov. 5-10, 2025 (Guangzhou, Guangdong)</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9AE796D1-6887-4F75-BFF5-EC001870D0B7}" type="datetime1">
              <a:rPr lang="zh-CN" altLang="en-US" smtClean="0"/>
              <a:t>2025-11-7</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2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12" name="页脚占位符 4">
            <a:extLst>
              <a:ext uri="{FF2B5EF4-FFF2-40B4-BE49-F238E27FC236}">
                <a16:creationId xmlns:a16="http://schemas.microsoft.com/office/drawing/2014/main" id="{BE4CD672-E8DE-4284-A39C-0DBDEE5CEBBD}"/>
              </a:ext>
            </a:extLst>
          </p:cNvPr>
          <p:cNvSpPr>
            <a:spLocks noGrp="1"/>
          </p:cNvSpPr>
          <p:nvPr>
            <p:ph type="ftr" sz="quarter" idx="11"/>
          </p:nvPr>
        </p:nvSpPr>
        <p:spPr>
          <a:xfrm>
            <a:off x="3215680" y="6356351"/>
            <a:ext cx="6408712" cy="365125"/>
          </a:xfrm>
          <a:prstGeom prst="rect">
            <a:avLst/>
          </a:prstGeom>
        </p:spPr>
        <p:txBody>
          <a:bodyPr/>
          <a:lstStyle>
            <a:lvl1pPr>
              <a:defRPr sz="1400">
                <a:solidFill>
                  <a:schemeClr val="tx1"/>
                </a:solidFill>
                <a:latin typeface="Times New Roman" panose="02020603050405020304" pitchFamily="18" charset="0"/>
                <a:cs typeface="Times New Roman" panose="02020603050405020304" pitchFamily="18" charset="0"/>
              </a:defRPr>
            </a:lvl1pPr>
          </a:lstStyle>
          <a:p>
            <a:pPr>
              <a:defRPr/>
            </a:pPr>
            <a:r>
              <a:rPr lang="en-US" altLang="zh-CN" dirty="0"/>
              <a:t>The international workshop on the CEPC, Nov. 5-10, 2025 (Guangzhou, Guangdong)</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F913A3-9E52-4137-BB6F-EF51163C4FEB}" type="datetime1">
              <a:rPr lang="zh-CN" altLang="en-US" smtClean="0"/>
              <a:t>2025-11-7</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7" name="页脚占位符 4">
            <a:extLst>
              <a:ext uri="{FF2B5EF4-FFF2-40B4-BE49-F238E27FC236}">
                <a16:creationId xmlns:a16="http://schemas.microsoft.com/office/drawing/2014/main" id="{8006F9E3-5565-400F-8ACB-1D037D331CF9}"/>
              </a:ext>
            </a:extLst>
          </p:cNvPr>
          <p:cNvSpPr>
            <a:spLocks noGrp="1"/>
          </p:cNvSpPr>
          <p:nvPr>
            <p:ph type="ftr" sz="quarter" idx="11"/>
          </p:nvPr>
        </p:nvSpPr>
        <p:spPr>
          <a:xfrm>
            <a:off x="3215680" y="6356351"/>
            <a:ext cx="6408712" cy="365125"/>
          </a:xfrm>
          <a:prstGeom prst="rect">
            <a:avLst/>
          </a:prstGeom>
        </p:spPr>
        <p:txBody>
          <a:bodyPr/>
          <a:lstStyle>
            <a:lvl1pPr>
              <a:defRPr sz="1400">
                <a:solidFill>
                  <a:schemeClr val="tx1"/>
                </a:solidFill>
                <a:latin typeface="Times New Roman" panose="02020603050405020304" pitchFamily="18" charset="0"/>
                <a:cs typeface="Times New Roman" panose="02020603050405020304" pitchFamily="18" charset="0"/>
              </a:defRPr>
            </a:lvl1pPr>
          </a:lstStyle>
          <a:p>
            <a:pPr>
              <a:defRPr/>
            </a:pPr>
            <a:r>
              <a:rPr lang="en-US" altLang="zh-CN" dirty="0"/>
              <a:t>The international workshop on the CEPC, Nov. 5-10, 2025 (Guangzhou, Guangdong)</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14BD79B0-10E4-4636-9177-9C9721C23DDA}" type="datetime1">
              <a:rPr lang="zh-CN" altLang="en-US" smtClean="0"/>
              <a:t>2025-11-7</a:t>
            </a:fld>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
        <p:nvSpPr>
          <p:cNvPr id="9" name="页脚占位符 4">
            <a:extLst>
              <a:ext uri="{FF2B5EF4-FFF2-40B4-BE49-F238E27FC236}">
                <a16:creationId xmlns:a16="http://schemas.microsoft.com/office/drawing/2014/main" id="{E402CF1A-6BA9-4F16-B684-C050744BE202}"/>
              </a:ext>
            </a:extLst>
          </p:cNvPr>
          <p:cNvSpPr>
            <a:spLocks noGrp="1"/>
          </p:cNvSpPr>
          <p:nvPr>
            <p:ph type="ftr" sz="quarter" idx="11"/>
          </p:nvPr>
        </p:nvSpPr>
        <p:spPr>
          <a:xfrm>
            <a:off x="3215680" y="6356351"/>
            <a:ext cx="6408712" cy="365125"/>
          </a:xfrm>
          <a:prstGeom prst="rect">
            <a:avLst/>
          </a:prstGeom>
        </p:spPr>
        <p:txBody>
          <a:bodyPr/>
          <a:lstStyle>
            <a:lvl1pPr>
              <a:defRPr sz="1400">
                <a:solidFill>
                  <a:schemeClr val="tx1"/>
                </a:solidFill>
                <a:latin typeface="Times New Roman" panose="02020603050405020304" pitchFamily="18" charset="0"/>
                <a:cs typeface="Times New Roman" panose="02020603050405020304" pitchFamily="18" charset="0"/>
              </a:defRPr>
            </a:lvl1pPr>
          </a:lstStyle>
          <a:p>
            <a:pPr>
              <a:defRPr/>
            </a:pPr>
            <a:r>
              <a:rPr lang="en-US" altLang="zh-CN" dirty="0"/>
              <a:t>The international workshop on the CEPC, Nov. 5-10, 2025 (Guangzhou, Guangdong)</a:t>
            </a:r>
            <a:endParaRPr lang="zh-CN" altLang="en-US" dirty="0"/>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8CF9C-D1FF-4A11-8193-07E072544490}" type="datetime1">
              <a:rPr lang="zh-CN" altLang="en-US" smtClean="0"/>
              <a:t>2025-11-7</a:t>
            </a:fld>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
        <p:nvSpPr>
          <p:cNvPr id="8" name="页脚占位符 4">
            <a:extLst>
              <a:ext uri="{FF2B5EF4-FFF2-40B4-BE49-F238E27FC236}">
                <a16:creationId xmlns:a16="http://schemas.microsoft.com/office/drawing/2014/main" id="{3DEB4CE5-F6C5-41DB-AD1F-392004D78824}"/>
              </a:ext>
            </a:extLst>
          </p:cNvPr>
          <p:cNvSpPr>
            <a:spLocks noGrp="1"/>
          </p:cNvSpPr>
          <p:nvPr>
            <p:ph type="ftr" sz="quarter" idx="3"/>
          </p:nvPr>
        </p:nvSpPr>
        <p:spPr>
          <a:xfrm>
            <a:off x="3215680" y="6356351"/>
            <a:ext cx="6408712" cy="365125"/>
          </a:xfrm>
          <a:prstGeom prst="rect">
            <a:avLst/>
          </a:prstGeom>
        </p:spPr>
        <p:txBody>
          <a:bodyPr/>
          <a:lstStyle>
            <a:lvl1pPr>
              <a:defRPr sz="1400">
                <a:solidFill>
                  <a:schemeClr val="tx1"/>
                </a:solidFill>
                <a:latin typeface="Times New Roman" panose="02020603050405020304" pitchFamily="18" charset="0"/>
                <a:cs typeface="Times New Roman" panose="02020603050405020304" pitchFamily="18" charset="0"/>
              </a:defRPr>
            </a:lvl1pPr>
          </a:lstStyle>
          <a:p>
            <a:pPr>
              <a:defRPr/>
            </a:pPr>
            <a:r>
              <a:rPr lang="en-US" altLang="zh-CN" dirty="0"/>
              <a:t>The international workshop on the CEPC, Nov. 5-10, 2025 (Guangzhou, Guangdong)</a:t>
            </a:r>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98342" y="2480570"/>
            <a:ext cx="11974322"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CEPC accelerator instrumentation EDR plan and status</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1384995"/>
          </a:xfrm>
          <a:prstGeom prst="rect">
            <a:avLst/>
          </a:prstGeom>
          <a:noFill/>
        </p:spPr>
        <p:txBody>
          <a:bodyPr wrap="square" rtlCol="0">
            <a:spAutoFit/>
          </a:bodyPr>
          <a:lstStyle/>
          <a:p>
            <a:pPr algn="ctr"/>
            <a:r>
              <a:rPr lang="en-US" altLang="zh-CN" sz="2800" u="sng" dirty="0">
                <a:latin typeface="Times New Roman" panose="02020603050405020304" pitchFamily="18" charset="0"/>
                <a:ea typeface="微软雅黑" panose="020B0503020204020204" pitchFamily="34" charset="-122"/>
              </a:rPr>
              <a:t>Yanfeng Sui</a:t>
            </a:r>
          </a:p>
          <a:p>
            <a:pPr algn="ctr"/>
            <a:r>
              <a:rPr lang="en-US" altLang="zh-CN" sz="2800" dirty="0">
                <a:latin typeface="Times New Roman" panose="02020603050405020304" pitchFamily="18" charset="0"/>
                <a:ea typeface="微软雅黑" panose="020B0503020204020204" pitchFamily="34" charset="-122"/>
              </a:rPr>
              <a:t>On behalf of CEPC BI team</a:t>
            </a:r>
          </a:p>
          <a:p>
            <a:pPr algn="ctr"/>
            <a:endParaRPr lang="en-US" altLang="zh-CN" sz="2800" u="sng" dirty="0">
              <a:latin typeface="Times New Roman" panose="02020603050405020304" pitchFamily="18" charset="0"/>
              <a:ea typeface="微软雅黑" panose="020B0503020204020204" pitchFamily="34" charset="-122"/>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200749"/>
            <a:ext cx="4595924" cy="870477"/>
          </a:xfrm>
          <a:prstGeom prst="rect">
            <a:avLst/>
          </a:prstGeom>
        </p:spPr>
      </p:pic>
      <p:sp>
        <p:nvSpPr>
          <p:cNvPr id="4" name="页脚占位符 3">
            <a:extLst>
              <a:ext uri="{FF2B5EF4-FFF2-40B4-BE49-F238E27FC236}">
                <a16:creationId xmlns:a16="http://schemas.microsoft.com/office/drawing/2014/main" id="{6F603FC8-5805-4EFD-BDDA-B79AD4E62628}"/>
              </a:ext>
            </a:extLst>
          </p:cNvPr>
          <p:cNvSpPr>
            <a:spLocks noGrp="1"/>
          </p:cNvSpPr>
          <p:nvPr>
            <p:ph type="ftr" sz="quarter" idx="11"/>
          </p:nvPr>
        </p:nvSpPr>
        <p:spPr/>
        <p:txBody>
          <a:bodyPr/>
          <a:lstStyle/>
          <a:p>
            <a:pPr>
              <a:defRPr/>
            </a:pPr>
            <a:r>
              <a:rPr lang="en-US" altLang="zh-CN" dirty="0"/>
              <a:t>The international workshop on the CEPC, Nov. 5-10, 2025 (Guangzhou, Guangdong)</a:t>
            </a:r>
            <a:endParaRPr lang="zh-CN" altLang="en-US" dirty="0"/>
          </a:p>
        </p:txBody>
      </p:sp>
    </p:spTree>
    <p:extLst>
      <p:ext uri="{BB962C8B-B14F-4D97-AF65-F5344CB8AC3E}">
        <p14:creationId xmlns:p14="http://schemas.microsoft.com/office/powerpoint/2010/main" val="169239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D07D951-7447-4735-B236-4A3A7B0CBA80}"/>
              </a:ext>
            </a:extLst>
          </p:cNvPr>
          <p:cNvSpPr>
            <a:spLocks noGrp="1"/>
          </p:cNvSpPr>
          <p:nvPr>
            <p:ph type="title"/>
          </p:nvPr>
        </p:nvSpPr>
        <p:spPr/>
        <p:txBody>
          <a:bodyPr>
            <a:normAutofit/>
          </a:bodyPr>
          <a:lstStyle/>
          <a:p>
            <a:r>
              <a:rPr lang="en-US" altLang="zh-CN" dirty="0">
                <a:effectLst/>
                <a:latin typeface="Arial Narrow" panose="020B0606020202030204" pitchFamily="34" charset="0"/>
              </a:rPr>
              <a:t>Platform Flexibility with Direct RF-Sampling</a:t>
            </a:r>
            <a:r>
              <a:rPr lang="en-US" altLang="zh-CN" dirty="0">
                <a:latin typeface="Arial Narrow" panose="020B0606020202030204" pitchFamily="34" charset="0"/>
              </a:rPr>
              <a:t> </a:t>
            </a:r>
            <a:endParaRPr lang="zh-CN" altLang="en-US" dirty="0">
              <a:latin typeface="Arial Narrow" panose="020B0606020202030204" pitchFamily="34" charset="0"/>
            </a:endParaRPr>
          </a:p>
        </p:txBody>
      </p:sp>
      <p:sp>
        <p:nvSpPr>
          <p:cNvPr id="12" name="矩形 11">
            <a:extLst>
              <a:ext uri="{FF2B5EF4-FFF2-40B4-BE49-F238E27FC236}">
                <a16:creationId xmlns:a16="http://schemas.microsoft.com/office/drawing/2014/main" id="{7F0F049A-43D6-4574-AC77-254EEFA89FDA}"/>
              </a:ext>
            </a:extLst>
          </p:cNvPr>
          <p:cNvSpPr/>
          <p:nvPr/>
        </p:nvSpPr>
        <p:spPr>
          <a:xfrm>
            <a:off x="6456040" y="1053688"/>
            <a:ext cx="5328592" cy="615553"/>
          </a:xfrm>
          <a:prstGeom prst="rect">
            <a:avLst/>
          </a:prstGeom>
          <a:solidFill>
            <a:schemeClr val="bg1">
              <a:lumMod val="95000"/>
            </a:schemeClr>
          </a:solidFill>
        </p:spPr>
        <p:txBody>
          <a:bodyPr wrap="square">
            <a:spAutoFit/>
          </a:bodyPr>
          <a:lstStyle/>
          <a:p>
            <a:r>
              <a:rPr lang="zh-CN" altLang="zh-CN" dirty="0">
                <a:solidFill>
                  <a:srgbClr val="494949"/>
                </a:solidFill>
                <a:latin typeface="Arial" panose="020B0604020202020204" pitchFamily="34" charset="0"/>
                <a:cs typeface="Arial" panose="020B0604020202020204" pitchFamily="34" charset="0"/>
              </a:rPr>
              <a:t>Traditional </a:t>
            </a:r>
            <a:r>
              <a:rPr lang="zh-CN" altLang="zh-CN" b="1" dirty="0">
                <a:solidFill>
                  <a:srgbClr val="494949"/>
                </a:solidFill>
                <a:latin typeface="Arial" panose="020B0604020202020204" pitchFamily="34" charset="0"/>
                <a:cs typeface="Arial" panose="020B0604020202020204" pitchFamily="34" charset="0"/>
              </a:rPr>
              <a:t>IF </a:t>
            </a:r>
            <a:r>
              <a:rPr lang="zh-CN" altLang="zh-CN" dirty="0">
                <a:solidFill>
                  <a:srgbClr val="494949"/>
                </a:solidFill>
                <a:latin typeface="Arial" panose="020B0604020202020204" pitchFamily="34" charset="0"/>
                <a:cs typeface="Arial" panose="020B0604020202020204" pitchFamily="34" charset="0"/>
              </a:rPr>
              <a:t>(</a:t>
            </a:r>
            <a:r>
              <a:rPr lang="zh-CN" altLang="zh-CN" i="1" dirty="0">
                <a:solidFill>
                  <a:srgbClr val="494949"/>
                </a:solidFill>
                <a:latin typeface="Arial" panose="020B0604020202020204" pitchFamily="34" charset="0"/>
                <a:cs typeface="Arial" panose="020B0604020202020204" pitchFamily="34" charset="0"/>
              </a:rPr>
              <a:t>Intermediate Frequency</a:t>
            </a:r>
            <a:r>
              <a:rPr lang="zh-CN" altLang="zh-CN" dirty="0">
                <a:solidFill>
                  <a:srgbClr val="494949"/>
                </a:solidFill>
                <a:latin typeface="Arial" panose="020B0604020202020204" pitchFamily="34" charset="0"/>
                <a:cs typeface="Arial" panose="020B0604020202020204" pitchFamily="34" charset="0"/>
              </a:rPr>
              <a:t>) </a:t>
            </a:r>
            <a:r>
              <a:rPr lang="zh-CN" altLang="zh-CN" b="1" dirty="0">
                <a:solidFill>
                  <a:srgbClr val="494949"/>
                </a:solidFill>
                <a:latin typeface="Arial" panose="020B0604020202020204" pitchFamily="34" charset="0"/>
                <a:cs typeface="Arial" panose="020B0604020202020204" pitchFamily="34" charset="0"/>
              </a:rPr>
              <a:t>Sampling</a:t>
            </a:r>
            <a:br>
              <a:rPr lang="zh-CN" altLang="zh-CN" b="1" dirty="0">
                <a:solidFill>
                  <a:srgbClr val="494949"/>
                </a:solidFill>
                <a:latin typeface="Arial" panose="020B0604020202020204" pitchFamily="34" charset="0"/>
                <a:cs typeface="Arial" panose="020B0604020202020204" pitchFamily="34" charset="0"/>
              </a:rPr>
            </a:br>
            <a:r>
              <a:rPr lang="zh-CN" altLang="zh-CN" sz="1600" b="1" dirty="0">
                <a:solidFill>
                  <a:srgbClr val="C00000"/>
                </a:solidFill>
                <a:latin typeface="Arial" panose="020B0604020202020204" pitchFamily="34" charset="0"/>
                <a:cs typeface="Arial" panose="020B0604020202020204" pitchFamily="34" charset="0"/>
              </a:rPr>
              <a:t>before </a:t>
            </a:r>
            <a:r>
              <a:rPr lang="zh-CN" altLang="zh-CN" sz="1600" dirty="0">
                <a:solidFill>
                  <a:srgbClr val="494949"/>
                </a:solidFill>
                <a:latin typeface="Arial" panose="020B0604020202020204" pitchFamily="34" charset="0"/>
                <a:cs typeface="Arial" panose="020B0604020202020204" pitchFamily="34" charset="0"/>
              </a:rPr>
              <a:t>ADC sampling using </a:t>
            </a:r>
            <a:r>
              <a:rPr lang="zh-CN" altLang="zh-CN" sz="1600" b="1" dirty="0">
                <a:solidFill>
                  <a:srgbClr val="C00000"/>
                </a:solidFill>
                <a:latin typeface="Arial" panose="020B0604020202020204" pitchFamily="34" charset="0"/>
                <a:cs typeface="Arial" panose="020B0604020202020204" pitchFamily="34" charset="0"/>
              </a:rPr>
              <a:t>analog </a:t>
            </a:r>
            <a:r>
              <a:rPr lang="zh-CN" altLang="zh-CN" sz="1600" dirty="0">
                <a:solidFill>
                  <a:srgbClr val="494949"/>
                </a:solidFill>
                <a:latin typeface="Arial" panose="020B0604020202020204" pitchFamily="34" charset="0"/>
                <a:cs typeface="Arial" panose="020B0604020202020204" pitchFamily="34" charset="0"/>
              </a:rPr>
              <a:t>components</a:t>
            </a:r>
            <a:r>
              <a:rPr lang="zh-CN" altLang="zh-CN" sz="400" dirty="0"/>
              <a:t> </a:t>
            </a:r>
            <a:endParaRPr lang="zh-CN" altLang="en-US" dirty="0"/>
          </a:p>
        </p:txBody>
      </p:sp>
      <p:sp>
        <p:nvSpPr>
          <p:cNvPr id="13" name="矩形 12">
            <a:extLst>
              <a:ext uri="{FF2B5EF4-FFF2-40B4-BE49-F238E27FC236}">
                <a16:creationId xmlns:a16="http://schemas.microsoft.com/office/drawing/2014/main" id="{BBB18A34-7A05-4F25-9A27-DA9CEDF5E0CC}"/>
              </a:ext>
            </a:extLst>
          </p:cNvPr>
          <p:cNvSpPr/>
          <p:nvPr/>
        </p:nvSpPr>
        <p:spPr>
          <a:xfrm>
            <a:off x="6526460" y="1669241"/>
            <a:ext cx="5184576" cy="954107"/>
          </a:xfrm>
          <a:prstGeom prst="rect">
            <a:avLst/>
          </a:prstGeom>
        </p:spPr>
        <p:txBody>
          <a:bodyPr wrap="square">
            <a:spAutoFit/>
          </a:bodyPr>
          <a:lstStyle/>
          <a:p>
            <a:r>
              <a:rPr lang="zh-CN" altLang="zh-CN" sz="1400" dirty="0">
                <a:solidFill>
                  <a:srgbClr val="006600"/>
                </a:solidFill>
                <a:latin typeface="Wingdings" panose="05000000000000000000" pitchFamily="2" charset="2"/>
              </a:rPr>
              <a:t></a:t>
            </a:r>
            <a:r>
              <a:rPr lang="en-US" altLang="zh-CN" sz="1400" dirty="0">
                <a:solidFill>
                  <a:srgbClr val="C00000"/>
                </a:solidFill>
                <a:latin typeface="Times New Roman" panose="02020603050405020304" pitchFamily="18" charset="0"/>
              </a:rPr>
              <a:t> </a:t>
            </a:r>
            <a:r>
              <a:rPr lang="zh-CN" altLang="zh-CN" sz="1400" dirty="0">
                <a:solidFill>
                  <a:srgbClr val="303030"/>
                </a:solidFill>
                <a:latin typeface="Arial" panose="020B0604020202020204" pitchFamily="34" charset="0"/>
                <a:cs typeface="Arial" panose="020B0604020202020204" pitchFamily="34" charset="0"/>
              </a:rPr>
              <a:t>Power efficient</a:t>
            </a:r>
            <a:br>
              <a:rPr lang="zh-CN" altLang="zh-CN" sz="1400" dirty="0">
                <a:solidFill>
                  <a:srgbClr val="303030"/>
                </a:solidFill>
                <a:latin typeface="Arial" panose="020B0604020202020204" pitchFamily="34" charset="0"/>
                <a:cs typeface="Arial" panose="020B0604020202020204" pitchFamily="34" charset="0"/>
              </a:rPr>
            </a:br>
            <a:r>
              <a:rPr lang="zh-CN" altLang="zh-CN" sz="1400" dirty="0">
                <a:solidFill>
                  <a:srgbClr val="C00000"/>
                </a:solidFill>
                <a:latin typeface="Wingdings 2" panose="05020102010507070707" pitchFamily="18" charset="2"/>
              </a:rPr>
              <a:t></a:t>
            </a:r>
            <a:r>
              <a:rPr lang="en-US" altLang="zh-CN" sz="1400" dirty="0">
                <a:solidFill>
                  <a:srgbClr val="C00000"/>
                </a:solidFill>
                <a:latin typeface="Times New Roman" panose="02020603050405020304" pitchFamily="18" charset="0"/>
              </a:rPr>
              <a:t> </a:t>
            </a:r>
            <a:r>
              <a:rPr lang="zh-CN" altLang="zh-CN" sz="1400" dirty="0">
                <a:solidFill>
                  <a:srgbClr val="303030"/>
                </a:solidFill>
                <a:latin typeface="Arial" panose="020B0604020202020204" pitchFamily="34" charset="0"/>
                <a:cs typeface="Arial" panose="020B0604020202020204" pitchFamily="34" charset="0"/>
              </a:rPr>
              <a:t>Greater footprint due to multiple components</a:t>
            </a:r>
            <a:br>
              <a:rPr lang="zh-CN" altLang="zh-CN" sz="1400" dirty="0">
                <a:solidFill>
                  <a:srgbClr val="303030"/>
                </a:solidFill>
                <a:latin typeface="Arial" panose="020B0604020202020204" pitchFamily="34" charset="0"/>
                <a:cs typeface="Arial" panose="020B0604020202020204" pitchFamily="34" charset="0"/>
              </a:rPr>
            </a:br>
            <a:r>
              <a:rPr lang="zh-CN" altLang="zh-CN" sz="1400" dirty="0">
                <a:solidFill>
                  <a:srgbClr val="C00000"/>
                </a:solidFill>
                <a:latin typeface="Wingdings 2" panose="05020102010507070707" pitchFamily="18" charset="2"/>
              </a:rPr>
              <a:t></a:t>
            </a:r>
            <a:r>
              <a:rPr lang="en-US" altLang="zh-CN" sz="1400" dirty="0">
                <a:solidFill>
                  <a:srgbClr val="C00000"/>
                </a:solidFill>
                <a:latin typeface="Times New Roman" panose="02020603050405020304" pitchFamily="18" charset="0"/>
              </a:rPr>
              <a:t> </a:t>
            </a:r>
            <a:r>
              <a:rPr lang="zh-CN" altLang="zh-CN" sz="1400" dirty="0">
                <a:solidFill>
                  <a:srgbClr val="303030"/>
                </a:solidFill>
                <a:latin typeface="Arial" panose="020B0604020202020204" pitchFamily="34" charset="0"/>
                <a:cs typeface="Arial" panose="020B0604020202020204" pitchFamily="34" charset="0"/>
              </a:rPr>
              <a:t>Greater design effort due to BOM complexity</a:t>
            </a:r>
            <a:br>
              <a:rPr lang="zh-CN" altLang="zh-CN" sz="1400" dirty="0">
                <a:solidFill>
                  <a:srgbClr val="303030"/>
                </a:solidFill>
                <a:latin typeface="Arial" panose="020B0604020202020204" pitchFamily="34" charset="0"/>
                <a:cs typeface="Arial" panose="020B0604020202020204" pitchFamily="34" charset="0"/>
              </a:rPr>
            </a:br>
            <a:r>
              <a:rPr lang="zh-CN" altLang="zh-CN" sz="1400" dirty="0">
                <a:solidFill>
                  <a:srgbClr val="C00000"/>
                </a:solidFill>
                <a:latin typeface="Wingdings 2" panose="05020102010507070707" pitchFamily="18" charset="2"/>
              </a:rPr>
              <a:t></a:t>
            </a:r>
            <a:r>
              <a:rPr lang="en-US" altLang="zh-CN" sz="1400" dirty="0">
                <a:solidFill>
                  <a:srgbClr val="C00000"/>
                </a:solidFill>
                <a:latin typeface="Times New Roman" panose="02020603050405020304" pitchFamily="18" charset="0"/>
              </a:rPr>
              <a:t> </a:t>
            </a:r>
            <a:r>
              <a:rPr lang="zh-CN" altLang="zh-CN" sz="1400" dirty="0">
                <a:solidFill>
                  <a:srgbClr val="303030"/>
                </a:solidFill>
                <a:latin typeface="Arial" panose="020B0604020202020204" pitchFamily="34" charset="0"/>
                <a:cs typeface="Arial" panose="020B0604020202020204" pitchFamily="34" charset="0"/>
              </a:rPr>
              <a:t>Limited flexibility due to fixed components</a:t>
            </a:r>
            <a:endParaRPr lang="zh-CN" altLang="en-US" sz="1400" dirty="0"/>
          </a:p>
        </p:txBody>
      </p:sp>
      <p:sp>
        <p:nvSpPr>
          <p:cNvPr id="14" name="矩形 13">
            <a:extLst>
              <a:ext uri="{FF2B5EF4-FFF2-40B4-BE49-F238E27FC236}">
                <a16:creationId xmlns:a16="http://schemas.microsoft.com/office/drawing/2014/main" id="{93F3F50F-FE37-40EC-9663-04DCC6D27D2B}"/>
              </a:ext>
            </a:extLst>
          </p:cNvPr>
          <p:cNvSpPr/>
          <p:nvPr/>
        </p:nvSpPr>
        <p:spPr>
          <a:xfrm>
            <a:off x="6456040" y="2763918"/>
            <a:ext cx="5363802" cy="677108"/>
          </a:xfrm>
          <a:prstGeom prst="rect">
            <a:avLst/>
          </a:prstGeom>
          <a:solidFill>
            <a:schemeClr val="bg1">
              <a:lumMod val="95000"/>
            </a:schemeClr>
          </a:solidFill>
        </p:spPr>
        <p:txBody>
          <a:bodyPr wrap="square">
            <a:spAutoFit/>
          </a:bodyPr>
          <a:lstStyle/>
          <a:p>
            <a:r>
              <a:rPr lang="en-US" altLang="zh-CN" sz="2000" b="1" dirty="0">
                <a:solidFill>
                  <a:srgbClr val="494949"/>
                </a:solidFill>
                <a:latin typeface="Arial" panose="020B0604020202020204" pitchFamily="34" charset="0"/>
              </a:rPr>
              <a:t>Direct RF Sampling Gen2</a:t>
            </a:r>
            <a:br>
              <a:rPr lang="en-US" altLang="zh-CN" sz="2000" b="1" dirty="0">
                <a:solidFill>
                  <a:srgbClr val="494949"/>
                </a:solidFill>
                <a:latin typeface="Arial" panose="020B0604020202020204" pitchFamily="34" charset="0"/>
              </a:rPr>
            </a:br>
            <a:r>
              <a:rPr lang="en-US" altLang="zh-CN" dirty="0">
                <a:solidFill>
                  <a:srgbClr val="494949"/>
                </a:solidFill>
                <a:latin typeface="Arial Narrow" panose="020B0606020202030204" pitchFamily="34" charset="0"/>
              </a:rPr>
              <a:t>Signal conditioning </a:t>
            </a:r>
            <a:r>
              <a:rPr lang="en-US" altLang="zh-CN" b="1" dirty="0">
                <a:solidFill>
                  <a:srgbClr val="0870B0"/>
                </a:solidFill>
                <a:latin typeface="Arial Narrow" panose="020B0606020202030204" pitchFamily="34" charset="0"/>
              </a:rPr>
              <a:t>after </a:t>
            </a:r>
            <a:r>
              <a:rPr lang="en-US" altLang="zh-CN" dirty="0">
                <a:solidFill>
                  <a:srgbClr val="494949"/>
                </a:solidFill>
                <a:latin typeface="Arial Narrow" panose="020B0606020202030204" pitchFamily="34" charset="0"/>
              </a:rPr>
              <a:t>ADC sampling, in the </a:t>
            </a:r>
            <a:r>
              <a:rPr lang="en-US" altLang="zh-CN" b="1" dirty="0">
                <a:solidFill>
                  <a:srgbClr val="0870B0"/>
                </a:solidFill>
                <a:latin typeface="Arial Narrow" panose="020B0606020202030204" pitchFamily="34" charset="0"/>
              </a:rPr>
              <a:t>digital </a:t>
            </a:r>
            <a:r>
              <a:rPr lang="en-US" altLang="zh-CN" dirty="0">
                <a:solidFill>
                  <a:srgbClr val="494949"/>
                </a:solidFill>
                <a:latin typeface="Arial Narrow" panose="020B0606020202030204" pitchFamily="34" charset="0"/>
              </a:rPr>
              <a:t>domain</a:t>
            </a:r>
            <a:r>
              <a:rPr lang="en-US" altLang="zh-CN" dirty="0">
                <a:latin typeface="Arial Narrow" panose="020B0606020202030204" pitchFamily="34" charset="0"/>
              </a:rPr>
              <a:t> </a:t>
            </a:r>
            <a:endParaRPr lang="zh-CN" altLang="en-US" dirty="0">
              <a:latin typeface="Arial Narrow" panose="020B0606020202030204" pitchFamily="34" charset="0"/>
            </a:endParaRPr>
          </a:p>
        </p:txBody>
      </p:sp>
      <p:sp>
        <p:nvSpPr>
          <p:cNvPr id="19" name="矩形 18">
            <a:extLst>
              <a:ext uri="{FF2B5EF4-FFF2-40B4-BE49-F238E27FC236}">
                <a16:creationId xmlns:a16="http://schemas.microsoft.com/office/drawing/2014/main" id="{8622A3F2-EC4A-4250-A122-8CE3B81D4077}"/>
              </a:ext>
            </a:extLst>
          </p:cNvPr>
          <p:cNvSpPr/>
          <p:nvPr/>
        </p:nvSpPr>
        <p:spPr>
          <a:xfrm>
            <a:off x="6491250" y="3504370"/>
            <a:ext cx="5219786" cy="954107"/>
          </a:xfrm>
          <a:prstGeom prst="rect">
            <a:avLst/>
          </a:prstGeom>
        </p:spPr>
        <p:txBody>
          <a:bodyPr wrap="square">
            <a:spAutoFit/>
          </a:bodyPr>
          <a:lstStyle/>
          <a:p>
            <a:r>
              <a:rPr lang="en-US" altLang="zh-CN" sz="1400" dirty="0">
                <a:solidFill>
                  <a:srgbClr val="C00000"/>
                </a:solidFill>
                <a:latin typeface="Wingdings 2" panose="05020102010507070707" pitchFamily="18" charset="2"/>
              </a:rPr>
              <a:t></a:t>
            </a:r>
            <a:r>
              <a:rPr lang="en-US" altLang="zh-CN" sz="1400" dirty="0">
                <a:solidFill>
                  <a:srgbClr val="C00000"/>
                </a:solidFill>
                <a:latin typeface="Times New Roman" panose="02020603050405020304" pitchFamily="18" charset="0"/>
              </a:rPr>
              <a:t>  </a:t>
            </a:r>
            <a:r>
              <a:rPr lang="en-US" altLang="zh-CN" sz="1400" dirty="0">
                <a:solidFill>
                  <a:srgbClr val="2F2F2F"/>
                </a:solidFill>
                <a:latin typeface="Arial" panose="020B0604020202020204" pitchFamily="34" charset="0"/>
              </a:rPr>
              <a:t>Higher power → higher sample rate</a:t>
            </a:r>
          </a:p>
          <a:p>
            <a:r>
              <a:rPr lang="en-US" altLang="zh-CN" sz="1400" dirty="0">
                <a:solidFill>
                  <a:srgbClr val="C00000"/>
                </a:solidFill>
                <a:latin typeface="Wingdings 2" panose="05020102010507070707" pitchFamily="18" charset="2"/>
              </a:rPr>
              <a:t></a:t>
            </a:r>
            <a:r>
              <a:rPr lang="en-US" altLang="zh-CN" sz="1400" dirty="0">
                <a:solidFill>
                  <a:srgbClr val="C00000"/>
                </a:solidFill>
                <a:latin typeface="Times New Roman" panose="02020603050405020304" pitchFamily="18" charset="0"/>
              </a:rPr>
              <a:t>  </a:t>
            </a:r>
            <a:r>
              <a:rPr lang="en-US" altLang="zh-CN" sz="1400" dirty="0">
                <a:solidFill>
                  <a:srgbClr val="2F2F2F"/>
                </a:solidFill>
                <a:latin typeface="Arial" panose="020B0604020202020204" pitchFamily="34" charset="0"/>
              </a:rPr>
              <a:t>Significant footprint → discrete component</a:t>
            </a:r>
          </a:p>
          <a:p>
            <a:r>
              <a:rPr lang="en-US" altLang="zh-CN" sz="1400" dirty="0">
                <a:solidFill>
                  <a:srgbClr val="C00000"/>
                </a:solidFill>
                <a:latin typeface="Wingdings 2" panose="05020102010507070707" pitchFamily="18" charset="2"/>
              </a:rPr>
              <a:t></a:t>
            </a:r>
            <a:r>
              <a:rPr lang="en-US" altLang="zh-CN" sz="1400" dirty="0">
                <a:solidFill>
                  <a:srgbClr val="C00000"/>
                </a:solidFill>
                <a:latin typeface="Times New Roman" panose="02020603050405020304" pitchFamily="18" charset="0"/>
              </a:rPr>
              <a:t>  </a:t>
            </a:r>
            <a:r>
              <a:rPr lang="en-US" altLang="zh-CN" sz="1400" dirty="0">
                <a:solidFill>
                  <a:srgbClr val="2F2F2F"/>
                </a:solidFill>
                <a:latin typeface="Arial" panose="020B0604020202020204" pitchFamily="34" charset="0"/>
              </a:rPr>
              <a:t>BOM complexity → discrete component</a:t>
            </a:r>
          </a:p>
          <a:p>
            <a:r>
              <a:rPr lang="zh-CN" altLang="zh-CN" sz="1400" dirty="0">
                <a:solidFill>
                  <a:srgbClr val="006600"/>
                </a:solidFill>
                <a:latin typeface="Wingdings" panose="05000000000000000000" pitchFamily="2" charset="2"/>
              </a:rPr>
              <a:t></a:t>
            </a:r>
            <a:r>
              <a:rPr lang="en-US" altLang="zh-CN" sz="1400" dirty="0">
                <a:solidFill>
                  <a:srgbClr val="C00000"/>
                </a:solidFill>
                <a:latin typeface="Times New Roman" panose="02020603050405020304" pitchFamily="18" charset="0"/>
              </a:rPr>
              <a:t>  </a:t>
            </a:r>
            <a:r>
              <a:rPr lang="en-US" altLang="zh-CN" sz="1400" dirty="0">
                <a:solidFill>
                  <a:srgbClr val="2F2F2F"/>
                </a:solidFill>
                <a:latin typeface="Arial" panose="020B0604020202020204" pitchFamily="34" charset="0"/>
              </a:rPr>
              <a:t>Flexibility in the digital domain</a:t>
            </a:r>
          </a:p>
        </p:txBody>
      </p:sp>
      <p:sp>
        <p:nvSpPr>
          <p:cNvPr id="20" name="矩形 19">
            <a:extLst>
              <a:ext uri="{FF2B5EF4-FFF2-40B4-BE49-F238E27FC236}">
                <a16:creationId xmlns:a16="http://schemas.microsoft.com/office/drawing/2014/main" id="{12B64146-0511-4862-8B66-FD96CC92136D}"/>
              </a:ext>
            </a:extLst>
          </p:cNvPr>
          <p:cNvSpPr/>
          <p:nvPr/>
        </p:nvSpPr>
        <p:spPr>
          <a:xfrm>
            <a:off x="6523736" y="5327258"/>
            <a:ext cx="4176464" cy="954107"/>
          </a:xfrm>
          <a:prstGeom prst="rect">
            <a:avLst/>
          </a:prstGeom>
        </p:spPr>
        <p:txBody>
          <a:bodyPr wrap="square">
            <a:spAutoFit/>
          </a:bodyPr>
          <a:lstStyle/>
          <a:p>
            <a:r>
              <a:rPr lang="zh-CN" altLang="zh-CN" sz="1400" dirty="0">
                <a:solidFill>
                  <a:srgbClr val="006600"/>
                </a:solidFill>
                <a:latin typeface="Wingdings" panose="05000000000000000000" pitchFamily="2" charset="2"/>
              </a:rPr>
              <a:t></a:t>
            </a:r>
            <a:r>
              <a:rPr lang="en-US" altLang="zh-CN" sz="1400" dirty="0">
                <a:solidFill>
                  <a:srgbClr val="C00000"/>
                </a:solidFill>
                <a:latin typeface="Times New Roman" panose="02020603050405020304" pitchFamily="18" charset="0"/>
              </a:rPr>
              <a:t>  </a:t>
            </a:r>
            <a:r>
              <a:rPr lang="en-US" altLang="zh-CN" sz="1400" dirty="0">
                <a:solidFill>
                  <a:srgbClr val="2F2F2F"/>
                </a:solidFill>
                <a:latin typeface="Arial" panose="020B0604020202020204" pitchFamily="34" charset="0"/>
              </a:rPr>
              <a:t>Lower power through integration</a:t>
            </a:r>
          </a:p>
          <a:p>
            <a:r>
              <a:rPr lang="zh-CN" altLang="zh-CN" sz="1400" dirty="0">
                <a:solidFill>
                  <a:srgbClr val="006600"/>
                </a:solidFill>
                <a:latin typeface="Wingdings" panose="05000000000000000000" pitchFamily="2" charset="2"/>
              </a:rPr>
              <a:t></a:t>
            </a:r>
            <a:r>
              <a:rPr lang="en-US" altLang="zh-CN" sz="1400" dirty="0">
                <a:solidFill>
                  <a:srgbClr val="C00000"/>
                </a:solidFill>
                <a:latin typeface="Times New Roman" panose="02020603050405020304" pitchFamily="18" charset="0"/>
              </a:rPr>
              <a:t>  </a:t>
            </a:r>
            <a:r>
              <a:rPr lang="en-US" altLang="zh-CN" sz="1400" dirty="0">
                <a:solidFill>
                  <a:srgbClr val="2F2F2F"/>
                </a:solidFill>
                <a:latin typeface="Arial" panose="020B0604020202020204" pitchFamily="34" charset="0"/>
              </a:rPr>
              <a:t>Smaller footprint through integration</a:t>
            </a:r>
          </a:p>
          <a:p>
            <a:r>
              <a:rPr lang="zh-CN" altLang="zh-CN" sz="1400" dirty="0">
                <a:solidFill>
                  <a:srgbClr val="006600"/>
                </a:solidFill>
                <a:latin typeface="Wingdings" panose="05000000000000000000" pitchFamily="2" charset="2"/>
              </a:rPr>
              <a:t></a:t>
            </a:r>
            <a:r>
              <a:rPr lang="en-US" altLang="zh-CN" sz="1400" dirty="0">
                <a:solidFill>
                  <a:srgbClr val="C00000"/>
                </a:solidFill>
                <a:latin typeface="Times New Roman" panose="02020603050405020304" pitchFamily="18" charset="0"/>
              </a:rPr>
              <a:t>  </a:t>
            </a:r>
            <a:r>
              <a:rPr lang="en-US" altLang="zh-CN" sz="1400" dirty="0">
                <a:solidFill>
                  <a:srgbClr val="2F2F2F"/>
                </a:solidFill>
                <a:latin typeface="Arial" panose="020B0604020202020204" pitchFamily="34" charset="0"/>
              </a:rPr>
              <a:t>Faster design cycle with less BOM complexity</a:t>
            </a:r>
          </a:p>
          <a:p>
            <a:r>
              <a:rPr lang="zh-CN" altLang="zh-CN" sz="1400" dirty="0">
                <a:solidFill>
                  <a:srgbClr val="006600"/>
                </a:solidFill>
                <a:latin typeface="Wingdings" panose="05000000000000000000" pitchFamily="2" charset="2"/>
              </a:rPr>
              <a:t></a:t>
            </a:r>
            <a:r>
              <a:rPr lang="en-US" altLang="zh-CN" sz="1400" dirty="0">
                <a:solidFill>
                  <a:srgbClr val="C00000"/>
                </a:solidFill>
                <a:latin typeface="Times New Roman" panose="02020603050405020304" pitchFamily="18" charset="0"/>
              </a:rPr>
              <a:t>  </a:t>
            </a:r>
            <a:r>
              <a:rPr lang="en-US" altLang="zh-CN" sz="1400" dirty="0">
                <a:solidFill>
                  <a:srgbClr val="2F2F2F"/>
                </a:solidFill>
                <a:latin typeface="Arial" panose="020B0604020202020204" pitchFamily="34" charset="0"/>
              </a:rPr>
              <a:t>Flexibility in the digital domain</a:t>
            </a:r>
          </a:p>
        </p:txBody>
      </p:sp>
      <p:sp>
        <p:nvSpPr>
          <p:cNvPr id="21" name="矩形 20">
            <a:extLst>
              <a:ext uri="{FF2B5EF4-FFF2-40B4-BE49-F238E27FC236}">
                <a16:creationId xmlns:a16="http://schemas.microsoft.com/office/drawing/2014/main" id="{1806B0F5-BE6B-4394-A353-6A81F725EDEA}"/>
              </a:ext>
            </a:extLst>
          </p:cNvPr>
          <p:cNvSpPr/>
          <p:nvPr/>
        </p:nvSpPr>
        <p:spPr>
          <a:xfrm>
            <a:off x="6456040" y="4585287"/>
            <a:ext cx="5363802" cy="677108"/>
          </a:xfrm>
          <a:prstGeom prst="rect">
            <a:avLst/>
          </a:prstGeom>
          <a:solidFill>
            <a:schemeClr val="bg1">
              <a:lumMod val="95000"/>
            </a:schemeClr>
          </a:solidFill>
        </p:spPr>
        <p:txBody>
          <a:bodyPr wrap="square">
            <a:spAutoFit/>
          </a:bodyPr>
          <a:lstStyle/>
          <a:p>
            <a:r>
              <a:rPr lang="en-US" altLang="zh-CN" sz="2000" b="1" dirty="0">
                <a:solidFill>
                  <a:srgbClr val="494949"/>
                </a:solidFill>
                <a:latin typeface="Arial" panose="020B0604020202020204" pitchFamily="34" charset="0"/>
              </a:rPr>
              <a:t>Direct RF Sampling Gen3</a:t>
            </a:r>
            <a:br>
              <a:rPr lang="en-US" altLang="zh-CN" sz="2000" b="1" dirty="0">
                <a:solidFill>
                  <a:srgbClr val="494949"/>
                </a:solidFill>
                <a:latin typeface="Arial" panose="020B0604020202020204" pitchFamily="34" charset="0"/>
              </a:rPr>
            </a:br>
            <a:r>
              <a:rPr lang="en-US" altLang="zh-CN" dirty="0">
                <a:solidFill>
                  <a:srgbClr val="494949"/>
                </a:solidFill>
                <a:latin typeface="Arial Narrow" panose="020B0606020202030204" pitchFamily="34" charset="0"/>
              </a:rPr>
              <a:t>Signal conditioning </a:t>
            </a:r>
            <a:r>
              <a:rPr lang="en-US" altLang="zh-CN" b="1" dirty="0">
                <a:solidFill>
                  <a:srgbClr val="0870B0"/>
                </a:solidFill>
                <a:latin typeface="Arial Narrow" panose="020B0606020202030204" pitchFamily="34" charset="0"/>
              </a:rPr>
              <a:t>after </a:t>
            </a:r>
            <a:r>
              <a:rPr lang="en-US" altLang="zh-CN" dirty="0">
                <a:solidFill>
                  <a:srgbClr val="494949"/>
                </a:solidFill>
                <a:latin typeface="Arial Narrow" panose="020B0606020202030204" pitchFamily="34" charset="0"/>
              </a:rPr>
              <a:t>ADC sampling, in the </a:t>
            </a:r>
            <a:r>
              <a:rPr lang="en-US" altLang="zh-CN" b="1" dirty="0">
                <a:solidFill>
                  <a:srgbClr val="0870B0"/>
                </a:solidFill>
                <a:latin typeface="Arial Narrow" panose="020B0606020202030204" pitchFamily="34" charset="0"/>
              </a:rPr>
              <a:t>digital </a:t>
            </a:r>
            <a:r>
              <a:rPr lang="en-US" altLang="zh-CN" dirty="0">
                <a:solidFill>
                  <a:srgbClr val="494949"/>
                </a:solidFill>
                <a:latin typeface="Arial Narrow" panose="020B0606020202030204" pitchFamily="34" charset="0"/>
              </a:rPr>
              <a:t>domain</a:t>
            </a:r>
            <a:r>
              <a:rPr lang="en-US" altLang="zh-CN" dirty="0">
                <a:latin typeface="Arial Narrow" panose="020B0606020202030204" pitchFamily="34" charset="0"/>
              </a:rPr>
              <a:t> </a:t>
            </a:r>
            <a:endParaRPr lang="zh-CN" altLang="en-US" dirty="0">
              <a:latin typeface="Arial Narrow" panose="020B0606020202030204" pitchFamily="34" charset="0"/>
            </a:endParaRPr>
          </a:p>
        </p:txBody>
      </p:sp>
      <p:pic>
        <p:nvPicPr>
          <p:cNvPr id="22" name="图片 21">
            <a:extLst>
              <a:ext uri="{FF2B5EF4-FFF2-40B4-BE49-F238E27FC236}">
                <a16:creationId xmlns:a16="http://schemas.microsoft.com/office/drawing/2014/main" id="{20C91CE8-5495-41FE-9D83-DCA8CD90A056}"/>
              </a:ext>
            </a:extLst>
          </p:cNvPr>
          <p:cNvPicPr>
            <a:picLocks noChangeAspect="1"/>
          </p:cNvPicPr>
          <p:nvPr/>
        </p:nvPicPr>
        <p:blipFill>
          <a:blip r:embed="rId2"/>
          <a:stretch>
            <a:fillRect/>
          </a:stretch>
        </p:blipFill>
        <p:spPr>
          <a:xfrm>
            <a:off x="270780" y="4853827"/>
            <a:ext cx="3399062" cy="1358390"/>
          </a:xfrm>
          <a:prstGeom prst="rect">
            <a:avLst/>
          </a:prstGeom>
        </p:spPr>
      </p:pic>
      <p:pic>
        <p:nvPicPr>
          <p:cNvPr id="23" name="图片 22">
            <a:extLst>
              <a:ext uri="{FF2B5EF4-FFF2-40B4-BE49-F238E27FC236}">
                <a16:creationId xmlns:a16="http://schemas.microsoft.com/office/drawing/2014/main" id="{56F63602-7874-494F-BCB5-385FD96E7CBF}"/>
              </a:ext>
            </a:extLst>
          </p:cNvPr>
          <p:cNvPicPr>
            <a:picLocks noChangeAspect="1"/>
          </p:cNvPicPr>
          <p:nvPr/>
        </p:nvPicPr>
        <p:blipFill>
          <a:blip r:embed="rId3"/>
          <a:stretch>
            <a:fillRect/>
          </a:stretch>
        </p:blipFill>
        <p:spPr>
          <a:xfrm>
            <a:off x="270779" y="3143185"/>
            <a:ext cx="6181600" cy="1356167"/>
          </a:xfrm>
          <a:prstGeom prst="rect">
            <a:avLst/>
          </a:prstGeom>
        </p:spPr>
      </p:pic>
      <p:pic>
        <p:nvPicPr>
          <p:cNvPr id="24" name="图片 23">
            <a:extLst>
              <a:ext uri="{FF2B5EF4-FFF2-40B4-BE49-F238E27FC236}">
                <a16:creationId xmlns:a16="http://schemas.microsoft.com/office/drawing/2014/main" id="{0392CD71-14C8-47DF-80C7-61177F41D5E2}"/>
              </a:ext>
            </a:extLst>
          </p:cNvPr>
          <p:cNvPicPr>
            <a:picLocks noChangeAspect="1"/>
          </p:cNvPicPr>
          <p:nvPr/>
        </p:nvPicPr>
        <p:blipFill>
          <a:blip r:embed="rId4"/>
          <a:stretch>
            <a:fillRect/>
          </a:stretch>
        </p:blipFill>
        <p:spPr>
          <a:xfrm>
            <a:off x="239230" y="1297758"/>
            <a:ext cx="6072794" cy="1438604"/>
          </a:xfrm>
          <a:prstGeom prst="rect">
            <a:avLst/>
          </a:prstGeom>
        </p:spPr>
      </p:pic>
    </p:spTree>
    <p:extLst>
      <p:ext uri="{BB962C8B-B14F-4D97-AF65-F5344CB8AC3E}">
        <p14:creationId xmlns:p14="http://schemas.microsoft.com/office/powerpoint/2010/main" val="319204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770C1C3-172A-4F95-95D4-EEB684B1FFB5}"/>
              </a:ext>
            </a:extLst>
          </p:cNvPr>
          <p:cNvSpPr>
            <a:spLocks noGrp="1"/>
          </p:cNvSpPr>
          <p:nvPr>
            <p:ph type="title"/>
          </p:nvPr>
        </p:nvSpPr>
        <p:spPr/>
        <p:txBody>
          <a:bodyPr>
            <a:normAutofit fontScale="90000"/>
          </a:bodyPr>
          <a:lstStyle/>
          <a:p>
            <a:r>
              <a:rPr lang="en-US" altLang="zh-CN" dirty="0">
                <a:effectLst/>
                <a:latin typeface="Arial Narrow" panose="020B0606020202030204" pitchFamily="34" charset="0"/>
              </a:rPr>
              <a:t>Multi-Standard Reconfigurable Platform for different Accelerator BPM</a:t>
            </a:r>
            <a:endParaRPr lang="zh-CN" altLang="en-US" dirty="0">
              <a:latin typeface="Arial Narrow" panose="020B0606020202030204" pitchFamily="34" charset="0"/>
            </a:endParaRPr>
          </a:p>
        </p:txBody>
      </p:sp>
      <p:pic>
        <p:nvPicPr>
          <p:cNvPr id="7" name="图片 6">
            <a:extLst>
              <a:ext uri="{FF2B5EF4-FFF2-40B4-BE49-F238E27FC236}">
                <a16:creationId xmlns:a16="http://schemas.microsoft.com/office/drawing/2014/main" id="{BC496EE2-2E43-47E3-B0F6-85799F1E45B2}"/>
              </a:ext>
            </a:extLst>
          </p:cNvPr>
          <p:cNvPicPr>
            <a:picLocks noChangeAspect="1"/>
          </p:cNvPicPr>
          <p:nvPr/>
        </p:nvPicPr>
        <p:blipFill>
          <a:blip r:embed="rId2"/>
          <a:stretch>
            <a:fillRect/>
          </a:stretch>
        </p:blipFill>
        <p:spPr>
          <a:xfrm>
            <a:off x="479376" y="1124744"/>
            <a:ext cx="10704512" cy="5213686"/>
          </a:xfrm>
          <a:prstGeom prst="rect">
            <a:avLst/>
          </a:prstGeom>
        </p:spPr>
      </p:pic>
    </p:spTree>
    <p:extLst>
      <p:ext uri="{BB962C8B-B14F-4D97-AF65-F5344CB8AC3E}">
        <p14:creationId xmlns:p14="http://schemas.microsoft.com/office/powerpoint/2010/main" val="398986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F0E1A77-2660-46FE-96AE-32B07F390CAC}"/>
              </a:ext>
            </a:extLst>
          </p:cNvPr>
          <p:cNvSpPr>
            <a:spLocks noGrp="1"/>
          </p:cNvSpPr>
          <p:nvPr>
            <p:ph type="title"/>
          </p:nvPr>
        </p:nvSpPr>
        <p:spPr/>
        <p:txBody>
          <a:bodyPr/>
          <a:lstStyle/>
          <a:p>
            <a:r>
              <a:rPr lang="en-US" altLang="zh-CN" dirty="0">
                <a:effectLst/>
                <a:latin typeface="Arial Narrow" panose="020B0606020202030204" pitchFamily="34" charset="0"/>
              </a:rPr>
              <a:t>AI FPGA in new generator BPM system</a:t>
            </a:r>
            <a:endParaRPr lang="zh-CN" altLang="en-US" dirty="0"/>
          </a:p>
        </p:txBody>
      </p:sp>
      <p:pic>
        <p:nvPicPr>
          <p:cNvPr id="6" name="图片 5">
            <a:extLst>
              <a:ext uri="{FF2B5EF4-FFF2-40B4-BE49-F238E27FC236}">
                <a16:creationId xmlns:a16="http://schemas.microsoft.com/office/drawing/2014/main" id="{A990BD0F-88B7-4262-8D2E-A5705CB63935}"/>
              </a:ext>
            </a:extLst>
          </p:cNvPr>
          <p:cNvPicPr/>
          <p:nvPr/>
        </p:nvPicPr>
        <p:blipFill>
          <a:blip r:embed="rId2"/>
          <a:stretch>
            <a:fillRect/>
          </a:stretch>
        </p:blipFill>
        <p:spPr>
          <a:xfrm>
            <a:off x="6503368" y="1824653"/>
            <a:ext cx="5673973" cy="2944316"/>
          </a:xfrm>
          <a:prstGeom prst="rect">
            <a:avLst/>
          </a:prstGeom>
        </p:spPr>
      </p:pic>
      <p:sp>
        <p:nvSpPr>
          <p:cNvPr id="7" name="矩形 6">
            <a:extLst>
              <a:ext uri="{FF2B5EF4-FFF2-40B4-BE49-F238E27FC236}">
                <a16:creationId xmlns:a16="http://schemas.microsoft.com/office/drawing/2014/main" id="{077056D0-E70B-4983-BAA0-228E94BD01B5}"/>
              </a:ext>
            </a:extLst>
          </p:cNvPr>
          <p:cNvSpPr/>
          <p:nvPr/>
        </p:nvSpPr>
        <p:spPr>
          <a:xfrm>
            <a:off x="8688288" y="4822384"/>
            <a:ext cx="1697965" cy="369332"/>
          </a:xfrm>
          <a:prstGeom prst="rect">
            <a:avLst/>
          </a:prstGeom>
        </p:spPr>
        <p:txBody>
          <a:bodyPr wrap="none">
            <a:spAutoFit/>
          </a:bodyPr>
          <a:lstStyle/>
          <a:p>
            <a:r>
              <a:rPr lang="en-US" altLang="zh-CN" kern="100" dirty="0">
                <a:latin typeface="Arial" panose="020B0604020202020204" pitchFamily="34" charset="0"/>
                <a:cs typeface="Arial" panose="020B0604020202020204" pitchFamily="34" charset="0"/>
              </a:rPr>
              <a:t>Xilinx AI FPGA</a:t>
            </a:r>
            <a:endParaRPr lang="zh-CN" altLang="en-US" dirty="0">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0F9CAFB6-8EC6-4CDC-8F89-2C619B46F460}"/>
              </a:ext>
            </a:extLst>
          </p:cNvPr>
          <p:cNvSpPr/>
          <p:nvPr/>
        </p:nvSpPr>
        <p:spPr>
          <a:xfrm>
            <a:off x="407368" y="1412776"/>
            <a:ext cx="6096000" cy="3416320"/>
          </a:xfrm>
          <a:prstGeom prst="rect">
            <a:avLst/>
          </a:prstGeom>
        </p:spPr>
        <p:txBody>
          <a:bodyPr>
            <a:spAutoFit/>
          </a:bodyPr>
          <a:lstStyle/>
          <a:p>
            <a:r>
              <a:rPr lang="en-US" altLang="zh-CN" b="1" dirty="0">
                <a:latin typeface="Arial Narrow" panose="020B0606020202030204" pitchFamily="34" charset="0"/>
              </a:rPr>
              <a:t>How to correlate multi-dimensional beam data in real time and accurately predict beam evolutionary trends</a:t>
            </a:r>
            <a:r>
              <a:rPr lang="zh-CN" altLang="en-US" b="1" dirty="0">
                <a:latin typeface="Arial Narrow" panose="020B0606020202030204" pitchFamily="34" charset="0"/>
              </a:rPr>
              <a:t>？</a:t>
            </a:r>
            <a:endParaRPr lang="en-US" altLang="zh-CN" b="1" dirty="0">
              <a:latin typeface="Arial Narrow" panose="020B0606020202030204" pitchFamily="34" charset="0"/>
            </a:endParaRPr>
          </a:p>
          <a:p>
            <a:endParaRPr lang="en-US" altLang="zh-CN" b="1" dirty="0">
              <a:latin typeface="Arial Narrow" panose="020B0606020202030204" pitchFamily="34" charset="0"/>
            </a:endParaRPr>
          </a:p>
          <a:p>
            <a:pPr marL="285750" indent="-285750">
              <a:buFont typeface="Wingdings" panose="05000000000000000000" pitchFamily="2" charset="2"/>
              <a:buChar char="l"/>
            </a:pPr>
            <a:r>
              <a:rPr lang="en-US" altLang="zh-CN" dirty="0">
                <a:latin typeface="Arial Narrow" panose="020B0606020202030204" pitchFamily="34" charset="0"/>
              </a:rPr>
              <a:t>Focuses on improving beam prediction accuracy and timeliness by optimizing machine learning models based on AI FPGA</a:t>
            </a:r>
          </a:p>
          <a:p>
            <a:pPr marL="285750" indent="-285750">
              <a:buFont typeface="Wingdings" panose="05000000000000000000" pitchFamily="2" charset="2"/>
              <a:buChar char="l"/>
            </a:pPr>
            <a:r>
              <a:rPr lang="en-US" altLang="zh-CN" dirty="0">
                <a:latin typeface="Arial Narrow" panose="020B0606020202030204" pitchFamily="34" charset="0"/>
              </a:rPr>
              <a:t>Unlike computer-based machine learning, it also explores extracting key information from massive beam data to optimize model parameters</a:t>
            </a:r>
          </a:p>
          <a:p>
            <a:pPr marL="285750" indent="-285750">
              <a:buFont typeface="Wingdings" panose="05000000000000000000" pitchFamily="2" charset="2"/>
              <a:buChar char="l"/>
            </a:pPr>
            <a:r>
              <a:rPr lang="en-US" altLang="zh-CN" b="1" dirty="0">
                <a:latin typeface="Arial Narrow" panose="020B0606020202030204" pitchFamily="34" charset="0"/>
              </a:rPr>
              <a:t>AI FPGA </a:t>
            </a:r>
            <a:r>
              <a:rPr lang="en-US" altLang="zh-CN" dirty="0">
                <a:latin typeface="Arial Narrow" panose="020B0606020202030204" pitchFamily="34" charset="0"/>
              </a:rPr>
              <a:t>latency(us) &amp;&amp; </a:t>
            </a:r>
            <a:r>
              <a:rPr lang="en-US" altLang="zh-CN" b="1" dirty="0">
                <a:latin typeface="Arial Narrow" panose="020B0606020202030204" pitchFamily="34" charset="0"/>
              </a:rPr>
              <a:t>GPU/CPU </a:t>
            </a:r>
            <a:r>
              <a:rPr lang="en-US" altLang="zh-CN" dirty="0">
                <a:latin typeface="Arial Narrow" panose="020B0606020202030204" pitchFamily="34" charset="0"/>
              </a:rPr>
              <a:t>latency(</a:t>
            </a:r>
            <a:r>
              <a:rPr lang="en-US" altLang="zh-CN" dirty="0" err="1">
                <a:latin typeface="Arial Narrow" panose="020B0606020202030204" pitchFamily="34" charset="0"/>
              </a:rPr>
              <a:t>ms</a:t>
            </a:r>
            <a:r>
              <a:rPr lang="en-US" altLang="zh-CN" dirty="0">
                <a:latin typeface="Arial Narrow" panose="020B0606020202030204" pitchFamily="34" charset="0"/>
              </a:rPr>
              <a:t>)</a:t>
            </a:r>
          </a:p>
          <a:p>
            <a:pPr marL="285750" indent="-285750">
              <a:buFont typeface="Wingdings" panose="05000000000000000000" pitchFamily="2" charset="2"/>
              <a:buChar char="l"/>
            </a:pPr>
            <a:r>
              <a:rPr lang="en-US" altLang="zh-CN" dirty="0">
                <a:latin typeface="Arial Narrow" panose="020B0606020202030204" pitchFamily="34" charset="0"/>
              </a:rPr>
              <a:t>AI FPGA is “hardware tailored and modified for specific AI tasks”,</a:t>
            </a:r>
            <a:r>
              <a:rPr lang="zh-CN" altLang="en-US" dirty="0">
                <a:latin typeface="Arial Narrow" panose="020B0606020202030204" pitchFamily="34" charset="0"/>
              </a:rPr>
              <a:t> </a:t>
            </a:r>
            <a:r>
              <a:rPr lang="en-US" altLang="zh-CN" b="1" dirty="0">
                <a:latin typeface="Arial Narrow" panose="020B0606020202030204" pitchFamily="34" charset="0"/>
              </a:rPr>
              <a:t>e.g.: BPM </a:t>
            </a:r>
          </a:p>
          <a:p>
            <a:pPr marL="285750" indent="-285750">
              <a:buFont typeface="Wingdings" panose="05000000000000000000" pitchFamily="2" charset="2"/>
              <a:buChar char="l"/>
            </a:pPr>
            <a:endParaRPr lang="zh-CN" altLang="en-US" b="1" dirty="0">
              <a:latin typeface="Arial Narrow" panose="020B0606020202030204" pitchFamily="34" charset="0"/>
            </a:endParaRPr>
          </a:p>
        </p:txBody>
      </p:sp>
    </p:spTree>
    <p:extLst>
      <p:ext uri="{BB962C8B-B14F-4D97-AF65-F5344CB8AC3E}">
        <p14:creationId xmlns:p14="http://schemas.microsoft.com/office/powerpoint/2010/main" val="392430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26C9DE1-9E2C-44CC-9CA0-351769DAB464}"/>
              </a:ext>
            </a:extLst>
          </p:cNvPr>
          <p:cNvSpPr>
            <a:spLocks noGrp="1"/>
          </p:cNvSpPr>
          <p:nvPr>
            <p:ph type="title"/>
          </p:nvPr>
        </p:nvSpPr>
        <p:spPr/>
        <p:txBody>
          <a:bodyPr/>
          <a:lstStyle/>
          <a:p>
            <a:r>
              <a:rPr lang="en-US" altLang="zh-CN" dirty="0">
                <a:effectLst/>
                <a:latin typeface="Arial Narrow" panose="020B0606020202030204" pitchFamily="34" charset="0"/>
              </a:rPr>
              <a:t>AI FPGA in new generator BPM system</a:t>
            </a:r>
            <a:endParaRPr lang="zh-CN" altLang="en-US" dirty="0"/>
          </a:p>
        </p:txBody>
      </p:sp>
      <p:pic>
        <p:nvPicPr>
          <p:cNvPr id="4" name="内容占位符 3">
            <a:extLst>
              <a:ext uri="{FF2B5EF4-FFF2-40B4-BE49-F238E27FC236}">
                <a16:creationId xmlns:a16="http://schemas.microsoft.com/office/drawing/2014/main" id="{5591BF1C-4BCB-4001-9F60-35ACC20B5B0C}"/>
              </a:ext>
            </a:extLst>
          </p:cNvPr>
          <p:cNvPicPr>
            <a:picLocks noGrp="1"/>
          </p:cNvPicPr>
          <p:nvPr>
            <p:ph idx="1"/>
          </p:nvPr>
        </p:nvPicPr>
        <p:blipFill>
          <a:blip r:embed="rId2"/>
          <a:stretch>
            <a:fillRect/>
          </a:stretch>
        </p:blipFill>
        <p:spPr>
          <a:xfrm>
            <a:off x="2082611" y="3451575"/>
            <a:ext cx="7574632" cy="2597869"/>
          </a:xfrm>
          <a:prstGeom prst="rect">
            <a:avLst/>
          </a:prstGeom>
        </p:spPr>
      </p:pic>
      <p:pic>
        <p:nvPicPr>
          <p:cNvPr id="5" name="图片 4">
            <a:extLst>
              <a:ext uri="{FF2B5EF4-FFF2-40B4-BE49-F238E27FC236}">
                <a16:creationId xmlns:a16="http://schemas.microsoft.com/office/drawing/2014/main" id="{16D4D81B-FAA8-4340-A496-468B31B80CFC}"/>
              </a:ext>
            </a:extLst>
          </p:cNvPr>
          <p:cNvPicPr/>
          <p:nvPr/>
        </p:nvPicPr>
        <p:blipFill>
          <a:blip r:embed="rId3"/>
          <a:stretch>
            <a:fillRect/>
          </a:stretch>
        </p:blipFill>
        <p:spPr>
          <a:xfrm>
            <a:off x="2423592" y="1124744"/>
            <a:ext cx="7233651" cy="2065802"/>
          </a:xfrm>
          <a:prstGeom prst="rect">
            <a:avLst/>
          </a:prstGeom>
        </p:spPr>
      </p:pic>
      <p:sp>
        <p:nvSpPr>
          <p:cNvPr id="6" name="矩形 5">
            <a:extLst>
              <a:ext uri="{FF2B5EF4-FFF2-40B4-BE49-F238E27FC236}">
                <a16:creationId xmlns:a16="http://schemas.microsoft.com/office/drawing/2014/main" id="{4BB4F668-8D57-400C-BCCD-865A05F847CD}"/>
              </a:ext>
            </a:extLst>
          </p:cNvPr>
          <p:cNvSpPr/>
          <p:nvPr/>
        </p:nvSpPr>
        <p:spPr>
          <a:xfrm>
            <a:off x="2856339" y="3234462"/>
            <a:ext cx="5594943" cy="338554"/>
          </a:xfrm>
          <a:prstGeom prst="rect">
            <a:avLst/>
          </a:prstGeom>
        </p:spPr>
        <p:txBody>
          <a:bodyPr wrap="square">
            <a:spAutoFit/>
          </a:bodyPr>
          <a:lstStyle/>
          <a:p>
            <a:r>
              <a:rPr lang="en-US" altLang="zh-CN" sz="1600" dirty="0">
                <a:latin typeface="Arial Narrow" panose="020B0606020202030204" pitchFamily="34" charset="0"/>
              </a:rPr>
              <a:t>Machine Learning Process Flow Diagram for BPM-based Mapping Data</a:t>
            </a:r>
            <a:endParaRPr lang="zh-CN" altLang="en-US" sz="1600" dirty="0">
              <a:latin typeface="Arial Narrow" panose="020B0606020202030204" pitchFamily="34" charset="0"/>
            </a:endParaRPr>
          </a:p>
        </p:txBody>
      </p:sp>
      <p:sp>
        <p:nvSpPr>
          <p:cNvPr id="7" name="矩形 6">
            <a:extLst>
              <a:ext uri="{FF2B5EF4-FFF2-40B4-BE49-F238E27FC236}">
                <a16:creationId xmlns:a16="http://schemas.microsoft.com/office/drawing/2014/main" id="{50A0E8FA-015F-4CF2-83B9-6CAD6C53CE0B}"/>
              </a:ext>
            </a:extLst>
          </p:cNvPr>
          <p:cNvSpPr/>
          <p:nvPr/>
        </p:nvSpPr>
        <p:spPr>
          <a:xfrm>
            <a:off x="2350715" y="5932994"/>
            <a:ext cx="7038424" cy="338554"/>
          </a:xfrm>
          <a:prstGeom prst="rect">
            <a:avLst/>
          </a:prstGeom>
        </p:spPr>
        <p:txBody>
          <a:bodyPr wrap="square">
            <a:spAutoFit/>
          </a:bodyPr>
          <a:lstStyle/>
          <a:p>
            <a:r>
              <a:rPr lang="en-US" altLang="zh-CN" sz="1600" dirty="0">
                <a:solidFill>
                  <a:srgbClr val="000000"/>
                </a:solidFill>
                <a:latin typeface="Arial Narrow" panose="020B0606020202030204" pitchFamily="34" charset="0"/>
              </a:rPr>
              <a:t>Machine Learning Process Flow Diagram for Anomaly Monitoring Based on Beam Trajectory</a:t>
            </a:r>
            <a:endParaRPr lang="zh-CN" altLang="en-US" sz="1600" dirty="0">
              <a:latin typeface="Arial Narrow" panose="020B0606020202030204" pitchFamily="34" charset="0"/>
            </a:endParaRPr>
          </a:p>
        </p:txBody>
      </p:sp>
    </p:spTree>
    <p:extLst>
      <p:ext uri="{BB962C8B-B14F-4D97-AF65-F5344CB8AC3E}">
        <p14:creationId xmlns:p14="http://schemas.microsoft.com/office/powerpoint/2010/main" val="155961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箭头连接符 30">
            <a:extLst>
              <a:ext uri="{FF2B5EF4-FFF2-40B4-BE49-F238E27FC236}">
                <a16:creationId xmlns:a16="http://schemas.microsoft.com/office/drawing/2014/main" id="{4B3CC287-12FE-4E30-9422-F8A79F7FBF02}"/>
              </a:ext>
            </a:extLst>
          </p:cNvPr>
          <p:cNvCxnSpPr>
            <a:cxnSpLocks/>
          </p:cNvCxnSpPr>
          <p:nvPr/>
        </p:nvCxnSpPr>
        <p:spPr>
          <a:xfrm>
            <a:off x="8937285" y="4923420"/>
            <a:ext cx="0" cy="10096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椭圆 2">
            <a:extLst>
              <a:ext uri="{FF2B5EF4-FFF2-40B4-BE49-F238E27FC236}">
                <a16:creationId xmlns:a16="http://schemas.microsoft.com/office/drawing/2014/main" id="{042535A4-799A-4205-A56D-EFA88226EF77}"/>
              </a:ext>
            </a:extLst>
          </p:cNvPr>
          <p:cNvSpPr/>
          <p:nvPr/>
        </p:nvSpPr>
        <p:spPr>
          <a:xfrm>
            <a:off x="8538753" y="1979075"/>
            <a:ext cx="3503613" cy="369941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微软雅黑"/>
              <a:cs typeface="+mn-cs"/>
            </a:endParaRPr>
          </a:p>
        </p:txBody>
      </p:sp>
      <p:graphicFrame>
        <p:nvGraphicFramePr>
          <p:cNvPr id="8" name="图表 7">
            <a:extLst>
              <a:ext uri="{FF2B5EF4-FFF2-40B4-BE49-F238E27FC236}">
                <a16:creationId xmlns:a16="http://schemas.microsoft.com/office/drawing/2014/main" id="{7B9CA4ED-0FC5-47E3-BB78-9D12B79DE3B5}"/>
              </a:ext>
            </a:extLst>
          </p:cNvPr>
          <p:cNvGraphicFramePr/>
          <p:nvPr>
            <p:extLst>
              <p:ext uri="{D42A27DB-BD31-4B8C-83A1-F6EECF244321}">
                <p14:modId xmlns:p14="http://schemas.microsoft.com/office/powerpoint/2010/main" val="1449200010"/>
              </p:ext>
            </p:extLst>
          </p:nvPr>
        </p:nvGraphicFramePr>
        <p:xfrm>
          <a:off x="8313540" y="5678490"/>
          <a:ext cx="3902365" cy="618837"/>
        </p:xfrm>
        <a:graphic>
          <a:graphicData uri="http://schemas.openxmlformats.org/drawingml/2006/chart">
            <c:chart xmlns:c="http://schemas.openxmlformats.org/drawingml/2006/chart" xmlns:r="http://schemas.openxmlformats.org/officeDocument/2006/relationships" r:id="rId3"/>
          </a:graphicData>
        </a:graphic>
      </p:graphicFrame>
      <p:sp>
        <p:nvSpPr>
          <p:cNvPr id="10" name="矩形 9">
            <a:extLst>
              <a:ext uri="{FF2B5EF4-FFF2-40B4-BE49-F238E27FC236}">
                <a16:creationId xmlns:a16="http://schemas.microsoft.com/office/drawing/2014/main" id="{D659D0BF-5620-4804-8794-88A9BF91F3CD}"/>
              </a:ext>
            </a:extLst>
          </p:cNvPr>
          <p:cNvSpPr/>
          <p:nvPr/>
        </p:nvSpPr>
        <p:spPr>
          <a:xfrm>
            <a:off x="9047423" y="6297327"/>
            <a:ext cx="257314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微软雅黑"/>
                <a:cs typeface="+mn-cs"/>
              </a:rPr>
              <a:t>CEPC Damping Time 1ms</a:t>
            </a:r>
            <a:endParaRPr kumimoji="0" lang="zh-CN" altLang="en-US" sz="1800" b="0" i="0" u="none" strike="noStrike" kern="1200" cap="none" spc="0" normalizeH="0" baseline="0" noProof="0" dirty="0">
              <a:ln>
                <a:noFill/>
              </a:ln>
              <a:solidFill>
                <a:srgbClr val="000000"/>
              </a:solidFill>
              <a:effectLst/>
              <a:uLnTx/>
              <a:uFillTx/>
              <a:latin typeface="Calibri"/>
              <a:ea typeface="微软雅黑"/>
              <a:cs typeface="+mn-cs"/>
            </a:endParaRPr>
          </a:p>
        </p:txBody>
      </p:sp>
      <p:sp>
        <p:nvSpPr>
          <p:cNvPr id="11" name="标题 4">
            <a:extLst>
              <a:ext uri="{FF2B5EF4-FFF2-40B4-BE49-F238E27FC236}">
                <a16:creationId xmlns:a16="http://schemas.microsoft.com/office/drawing/2014/main" id="{6C80309C-06F0-4526-B305-42F1F659DD17}"/>
              </a:ext>
            </a:extLst>
          </p:cNvPr>
          <p:cNvSpPr>
            <a:spLocks noGrp="1"/>
          </p:cNvSpPr>
          <p:nvPr>
            <p:ph type="title" hasCustomPrompt="1"/>
          </p:nvPr>
        </p:nvSpPr>
        <p:spPr>
          <a:xfrm>
            <a:off x="347320" y="105353"/>
            <a:ext cx="12013375" cy="663575"/>
          </a:xfrm>
          <a:prstGeom prst="rect">
            <a:avLst/>
          </a:prstGeom>
        </p:spPr>
        <p:txBody>
          <a:bodyPr anchor="ctr">
            <a:normAutofit/>
          </a:bodyPr>
          <a:lstStyle>
            <a:lvl1pPr>
              <a:defRPr sz="4000" b="1" baseline="0">
                <a:solidFill>
                  <a:srgbClr val="C00000"/>
                </a:solidFill>
              </a:defRPr>
            </a:lvl1pPr>
          </a:lstStyle>
          <a:p>
            <a:r>
              <a:rPr lang="en-US" altLang="zh-CN" sz="2800" dirty="0">
                <a:solidFill>
                  <a:srgbClr val="FF0000"/>
                </a:solidFill>
              </a:rPr>
              <a:t>The integration of feedback system with machine learning</a:t>
            </a:r>
            <a:endParaRPr lang="zh-CN" altLang="en-US" sz="2800" dirty="0">
              <a:solidFill>
                <a:srgbClr val="FF0000"/>
              </a:solidFill>
            </a:endParaRPr>
          </a:p>
        </p:txBody>
      </p:sp>
      <p:sp>
        <p:nvSpPr>
          <p:cNvPr id="13" name="矩形 12">
            <a:extLst>
              <a:ext uri="{FF2B5EF4-FFF2-40B4-BE49-F238E27FC236}">
                <a16:creationId xmlns:a16="http://schemas.microsoft.com/office/drawing/2014/main" id="{8FAC8900-E98C-4DE3-B0B6-C97140B6314E}"/>
              </a:ext>
            </a:extLst>
          </p:cNvPr>
          <p:cNvSpPr/>
          <p:nvPr/>
        </p:nvSpPr>
        <p:spPr>
          <a:xfrm>
            <a:off x="9585691" y="4528948"/>
            <a:ext cx="135806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微软雅黑"/>
                <a:cs typeface="+mn-cs"/>
              </a:rPr>
              <a:t>0.33ms/turn</a:t>
            </a:r>
            <a:endParaRPr kumimoji="0" lang="zh-CN" altLang="en-US" sz="1800" b="0" i="0" u="none" strike="noStrike" kern="1200" cap="none" spc="0" normalizeH="0" baseline="0" noProof="0" dirty="0">
              <a:ln>
                <a:noFill/>
              </a:ln>
              <a:solidFill>
                <a:srgbClr val="000000"/>
              </a:solidFill>
              <a:effectLst/>
              <a:uLnTx/>
              <a:uFillTx/>
              <a:latin typeface="Calibri"/>
              <a:ea typeface="微软雅黑"/>
              <a:cs typeface="+mn-cs"/>
            </a:endParaRPr>
          </a:p>
        </p:txBody>
      </p:sp>
      <p:sp>
        <p:nvSpPr>
          <p:cNvPr id="14" name="矩形 13">
            <a:extLst>
              <a:ext uri="{FF2B5EF4-FFF2-40B4-BE49-F238E27FC236}">
                <a16:creationId xmlns:a16="http://schemas.microsoft.com/office/drawing/2014/main" id="{3FDD734B-BF06-4097-8DF6-B5C4FCF8974D}"/>
              </a:ext>
            </a:extLst>
          </p:cNvPr>
          <p:cNvSpPr/>
          <p:nvPr/>
        </p:nvSpPr>
        <p:spPr>
          <a:xfrm>
            <a:off x="192354" y="1132026"/>
            <a:ext cx="8266212" cy="4519379"/>
          </a:xfrm>
          <a:prstGeom prst="rect">
            <a:avLst/>
          </a:prstGeom>
        </p:spPr>
        <p:txBody>
          <a:bodyPr wrap="square">
            <a:spAutoFit/>
          </a:bodyPr>
          <a:lstStyle/>
          <a:p>
            <a:pPr marL="342900" lvl="0" indent="-342900">
              <a:lnSpc>
                <a:spcPct val="110000"/>
              </a:lnSpc>
              <a:spcAft>
                <a:spcPts val="1000"/>
              </a:spcAft>
              <a:buClr>
                <a:srgbClr val="FFC000"/>
              </a:buClr>
              <a:buSzPct val="80000"/>
              <a:buFont typeface="Wingdings" pitchFamily="2" charset="2"/>
              <a:buChar char="n"/>
            </a:pPr>
            <a:r>
              <a:rPr lang="en-US" altLang="zh-CN" sz="2400" dirty="0">
                <a:latin typeface="Arial" panose="020B0604020202020204" pitchFamily="34" charset="0"/>
                <a:ea typeface="微软雅黑" pitchFamily="34" charset="-122"/>
              </a:rPr>
              <a:t>The damping time must be shorter than the growth time of the instability.</a:t>
            </a:r>
          </a:p>
          <a:p>
            <a:pPr marL="342900" lvl="0" indent="-342900">
              <a:lnSpc>
                <a:spcPct val="110000"/>
              </a:lnSpc>
              <a:spcAft>
                <a:spcPts val="1000"/>
              </a:spcAft>
              <a:buClr>
                <a:srgbClr val="FFC000"/>
              </a:buClr>
              <a:buSzPct val="80000"/>
              <a:buFont typeface="Wingdings" pitchFamily="2" charset="2"/>
              <a:buChar char="n"/>
            </a:pPr>
            <a:r>
              <a:rPr lang="en-US" altLang="zh-CN" sz="2400" dirty="0">
                <a:latin typeface="Arial" panose="020B0604020202020204" pitchFamily="34" charset="0"/>
                <a:ea typeface="微软雅黑" pitchFamily="34" charset="-122"/>
              </a:rPr>
              <a:t>The data acquisition time (multi-turn oscillation) and processing by the feedback system will occupy a large part of the damping </a:t>
            </a:r>
            <a:r>
              <a:rPr lang="en-US" altLang="zh-CN" sz="2400" dirty="0" err="1">
                <a:latin typeface="Arial" panose="020B0604020202020204" pitchFamily="34" charset="0"/>
                <a:ea typeface="微软雅黑" pitchFamily="34" charset="-122"/>
              </a:rPr>
              <a:t>time,for</a:t>
            </a:r>
            <a:r>
              <a:rPr lang="en-US" altLang="zh-CN" sz="2400" dirty="0">
                <a:latin typeface="Arial" panose="020B0604020202020204" pitchFamily="34" charset="0"/>
                <a:ea typeface="微软雅黑" pitchFamily="34" charset="-122"/>
              </a:rPr>
              <a:t> rings with larger circumferences such as the CEPC.</a:t>
            </a:r>
          </a:p>
          <a:p>
            <a:pPr marL="342900" lvl="0" indent="-342900">
              <a:lnSpc>
                <a:spcPct val="110000"/>
              </a:lnSpc>
              <a:spcAft>
                <a:spcPts val="1000"/>
              </a:spcAft>
              <a:buClr>
                <a:srgbClr val="FFC000"/>
              </a:buClr>
              <a:buSzPct val="80000"/>
              <a:buFont typeface="Wingdings" pitchFamily="2" charset="2"/>
              <a:buChar char="n"/>
            </a:pPr>
            <a:r>
              <a:rPr lang="en-US" altLang="zh-CN" sz="2400" dirty="0">
                <a:latin typeface="Arial" panose="020B0604020202020204" pitchFamily="34" charset="0"/>
                <a:ea typeface="微软雅黑" pitchFamily="34" charset="-122"/>
              </a:rPr>
              <a:t>Therefore, machine learning will be applied to the acquisition of beam oscillation signals in the feedback system of CEPC to address the issues above.</a:t>
            </a:r>
          </a:p>
          <a:p>
            <a:pPr>
              <a:lnSpc>
                <a:spcPct val="110000"/>
              </a:lnSpc>
              <a:spcAft>
                <a:spcPts val="1000"/>
              </a:spcAft>
              <a:buClr>
                <a:srgbClr val="FFC000"/>
              </a:buClr>
              <a:buSzPct val="80000"/>
            </a:pPr>
            <a:endParaRPr lang="zh-CN" altLang="en-US" sz="2400" dirty="0"/>
          </a:p>
        </p:txBody>
      </p:sp>
      <p:sp>
        <p:nvSpPr>
          <p:cNvPr id="33" name="矩形 32">
            <a:extLst>
              <a:ext uri="{FF2B5EF4-FFF2-40B4-BE49-F238E27FC236}">
                <a16:creationId xmlns:a16="http://schemas.microsoft.com/office/drawing/2014/main" id="{018E4357-FFB9-4F63-8C33-D1FF47EABDB5}"/>
              </a:ext>
            </a:extLst>
          </p:cNvPr>
          <p:cNvSpPr/>
          <p:nvPr/>
        </p:nvSpPr>
        <p:spPr>
          <a:xfrm>
            <a:off x="7896200" y="4788263"/>
            <a:ext cx="86754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微软雅黑"/>
                <a:cs typeface="+mn-cs"/>
              </a:rPr>
              <a:t>2 turns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微软雅黑"/>
                <a:cs typeface="+mn-cs"/>
              </a:rPr>
              <a:t>0.66ms</a:t>
            </a:r>
            <a:endParaRPr kumimoji="0" lang="zh-CN" altLang="en-US" sz="1800" b="0" i="0" u="none" strike="noStrike" kern="1200" cap="none" spc="0" normalizeH="0" baseline="0" noProof="0" dirty="0">
              <a:ln>
                <a:noFill/>
              </a:ln>
              <a:solidFill>
                <a:srgbClr val="000000"/>
              </a:solidFill>
              <a:effectLst/>
              <a:uLnTx/>
              <a:uFillTx/>
              <a:latin typeface="Calibri"/>
              <a:ea typeface="微软雅黑"/>
              <a:cs typeface="+mn-cs"/>
            </a:endParaRPr>
          </a:p>
        </p:txBody>
      </p:sp>
      <p:sp>
        <p:nvSpPr>
          <p:cNvPr id="35" name="椭圆 34">
            <a:extLst>
              <a:ext uri="{FF2B5EF4-FFF2-40B4-BE49-F238E27FC236}">
                <a16:creationId xmlns:a16="http://schemas.microsoft.com/office/drawing/2014/main" id="{BBDB549A-0D5A-4C58-B0A5-68842D22E948}"/>
              </a:ext>
            </a:extLst>
          </p:cNvPr>
          <p:cNvSpPr/>
          <p:nvPr/>
        </p:nvSpPr>
        <p:spPr>
          <a:xfrm>
            <a:off x="8888399" y="4907421"/>
            <a:ext cx="121703" cy="1453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25C331BC-D19C-4621-A502-81780268C034}"/>
              </a:ext>
            </a:extLst>
          </p:cNvPr>
          <p:cNvSpPr/>
          <p:nvPr/>
        </p:nvSpPr>
        <p:spPr>
          <a:xfrm>
            <a:off x="8763746" y="2879507"/>
            <a:ext cx="3304674" cy="1200329"/>
          </a:xfrm>
          <a:prstGeom prst="rect">
            <a:avLst/>
          </a:prstGeom>
        </p:spPr>
        <p:txBody>
          <a:bodyPr wrap="square">
            <a:spAutoFit/>
          </a:bodyPr>
          <a:lstStyle/>
          <a:p>
            <a:r>
              <a:rPr lang="en-US" altLang="zh-CN" b="0" i="0" dirty="0">
                <a:solidFill>
                  <a:srgbClr val="24292F"/>
                </a:solidFill>
                <a:effectLst/>
                <a:latin typeface="Noto Sans SC"/>
              </a:rPr>
              <a:t>Using traditional feedback methods, the time taken for data acquisition will occupy at most 2/3 of the damping time.</a:t>
            </a:r>
            <a:endParaRPr lang="zh-CN" altLang="en-US" dirty="0"/>
          </a:p>
        </p:txBody>
      </p:sp>
      <p:sp>
        <p:nvSpPr>
          <p:cNvPr id="12" name="内容占位符 2">
            <a:extLst>
              <a:ext uri="{FF2B5EF4-FFF2-40B4-BE49-F238E27FC236}">
                <a16:creationId xmlns:a16="http://schemas.microsoft.com/office/drawing/2014/main" id="{41BBAC61-A663-4949-AE08-4CBC53227B47}"/>
              </a:ext>
            </a:extLst>
          </p:cNvPr>
          <p:cNvSpPr txBox="1">
            <a:spLocks/>
          </p:cNvSpPr>
          <p:nvPr/>
        </p:nvSpPr>
        <p:spPr>
          <a:xfrm>
            <a:off x="149634" y="5597017"/>
            <a:ext cx="10972800" cy="612058"/>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zh-CN" altLang="en-US" sz="2400" dirty="0"/>
          </a:p>
        </p:txBody>
      </p:sp>
      <p:sp>
        <p:nvSpPr>
          <p:cNvPr id="6" name="页脚占位符 5">
            <a:extLst>
              <a:ext uri="{FF2B5EF4-FFF2-40B4-BE49-F238E27FC236}">
                <a16:creationId xmlns:a16="http://schemas.microsoft.com/office/drawing/2014/main" id="{1B46D7E1-8148-45BE-BAC2-B4A92D537B61}"/>
              </a:ext>
            </a:extLst>
          </p:cNvPr>
          <p:cNvSpPr>
            <a:spLocks noGrp="1"/>
          </p:cNvSpPr>
          <p:nvPr>
            <p:ph type="ftr" sz="quarter" idx="11"/>
          </p:nvPr>
        </p:nvSpPr>
        <p:spPr>
          <a:xfrm>
            <a:off x="2783632" y="6356351"/>
            <a:ext cx="6408712" cy="365125"/>
          </a:xfrm>
        </p:spPr>
        <p:txBody>
          <a:bodyPr/>
          <a:lstStyle/>
          <a:p>
            <a:pPr>
              <a:defRPr/>
            </a:pPr>
            <a:r>
              <a:rPr lang="en-US" altLang="zh-CN" dirty="0"/>
              <a:t>The international workshop on the CEPC, Nov. 5-10, 2025 (Guangzhou, Guangdong)</a:t>
            </a:r>
            <a:endParaRPr lang="zh-CN" altLang="en-US" dirty="0"/>
          </a:p>
        </p:txBody>
      </p:sp>
      <p:sp>
        <p:nvSpPr>
          <p:cNvPr id="7" name="灯片编号占位符 6">
            <a:extLst>
              <a:ext uri="{FF2B5EF4-FFF2-40B4-BE49-F238E27FC236}">
                <a16:creationId xmlns:a16="http://schemas.microsoft.com/office/drawing/2014/main" id="{3D9D186A-1FA8-45A5-9BB0-9FAE95E9BC55}"/>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a:p>
        </p:txBody>
      </p:sp>
    </p:spTree>
    <p:extLst>
      <p:ext uri="{BB962C8B-B14F-4D97-AF65-F5344CB8AC3E}">
        <p14:creationId xmlns:p14="http://schemas.microsoft.com/office/powerpoint/2010/main" val="197772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2000" fill="hold" grpId="0" nodeType="withEffect">
                                  <p:stCondLst>
                                    <p:cond delay="0"/>
                                  </p:stCondLst>
                                  <p:childTnLst>
                                    <p:animMotion origin="layout" path="M -0.00052 -3.7037E-7 C -0.05482 -0.10486 -0.0474 -0.27014 0.01107 -0.36435 C 0.07227 -0.45463 0.16328 -0.44074 0.21797 -0.33889 C 0.2681 -0.22893 0.26224 -0.0662 0.20247 0.02593 C 0.14115 0.11921 0.05117 0.10949 -0.00052 -3.7037E-7 Z " pathEditMode="relative" rAng="13740000" ptsTypes="AAAAA">
                                      <p:cBhvr>
                                        <p:cTn id="6" dur="7000" fill="hold"/>
                                        <p:tgtEl>
                                          <p:spTgt spid="35"/>
                                        </p:tgtEl>
                                        <p:attrNameLst>
                                          <p:attrName>ppt_x</p:attrName>
                                          <p:attrName>ppt_y</p:attrName>
                                        </p:attrNameLst>
                                      </p:cBhvr>
                                      <p:rCtr x="10846" y="-1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201BCA6-5BFE-3C2E-ED63-5159543B7490}"/>
              </a:ext>
            </a:extLst>
          </p:cNvPr>
          <p:cNvSpPr>
            <a:spLocks noGrp="1"/>
          </p:cNvSpPr>
          <p:nvPr>
            <p:ph idx="1"/>
          </p:nvPr>
        </p:nvSpPr>
        <p:spPr>
          <a:xfrm>
            <a:off x="468587" y="1335034"/>
            <a:ext cx="4812220" cy="5073301"/>
          </a:xfrm>
        </p:spPr>
        <p:txBody>
          <a:bodyPr>
            <a:normAutofit lnSpcReduction="10000"/>
          </a:bodyPr>
          <a:lstStyle/>
          <a:p>
            <a:r>
              <a:rPr lang="en-US" altLang="zh-CN" sz="2000" dirty="0">
                <a:latin typeface="-apple-system"/>
              </a:rPr>
              <a:t>Chip selection and schematic drawing have been completed, along with the implementation of each module's functions.</a:t>
            </a:r>
          </a:p>
          <a:p>
            <a:pPr>
              <a:lnSpc>
                <a:spcPct val="120000"/>
              </a:lnSpc>
            </a:pPr>
            <a:r>
              <a:rPr lang="en-US" altLang="zh-CN" sz="2000" dirty="0">
                <a:latin typeface="-apple-system"/>
              </a:rPr>
              <a:t>Front-End Circuit: The signal has an adjustable attenuator (ATT) of 31.5 dB, an LNA gain of 21.8 dB, and a down-conversion phase shifter with an adjustable phase from 0 to 400°.</a:t>
            </a:r>
          </a:p>
          <a:p>
            <a:pPr>
              <a:lnSpc>
                <a:spcPct val="120000"/>
              </a:lnSpc>
            </a:pPr>
            <a:r>
              <a:rPr lang="en-US" altLang="zh-CN" sz="2000" dirty="0">
                <a:latin typeface="-apple-system"/>
              </a:rPr>
              <a:t>A/D and D/A Circuit: LVDS, 500 MSPS</a:t>
            </a:r>
          </a:p>
          <a:p>
            <a:pPr>
              <a:lnSpc>
                <a:spcPct val="120000"/>
              </a:lnSpc>
            </a:pPr>
            <a:r>
              <a:rPr lang="en-US" altLang="zh-CN" sz="2100" dirty="0">
                <a:latin typeface="-apple-system"/>
              </a:rPr>
              <a:t>Clock Module and Power Module Design</a:t>
            </a:r>
            <a:br>
              <a:rPr lang="en-US" altLang="zh-CN" dirty="0"/>
            </a:br>
            <a:endParaRPr lang="en-US" altLang="zh-CN" dirty="0"/>
          </a:p>
        </p:txBody>
      </p:sp>
      <p:sp>
        <p:nvSpPr>
          <p:cNvPr id="4" name="标题 3">
            <a:extLst>
              <a:ext uri="{FF2B5EF4-FFF2-40B4-BE49-F238E27FC236}">
                <a16:creationId xmlns:a16="http://schemas.microsoft.com/office/drawing/2014/main" id="{6583C4EA-966D-1A27-CD37-A62AF970CB08}"/>
              </a:ext>
            </a:extLst>
          </p:cNvPr>
          <p:cNvSpPr>
            <a:spLocks noGrp="1"/>
          </p:cNvSpPr>
          <p:nvPr>
            <p:ph type="title"/>
          </p:nvPr>
        </p:nvSpPr>
        <p:spPr/>
        <p:txBody>
          <a:bodyPr>
            <a:normAutofit/>
          </a:bodyPr>
          <a:lstStyle/>
          <a:p>
            <a:r>
              <a:rPr lang="en-US" altLang="zh-CN" b="1" i="0" dirty="0">
                <a:effectLst/>
                <a:latin typeface="-apple-system"/>
              </a:rPr>
              <a:t>Progress of Front-End Electronics Design</a:t>
            </a:r>
            <a:endParaRPr lang="zh-CN" altLang="en-US" dirty="0"/>
          </a:p>
        </p:txBody>
      </p:sp>
      <p:pic>
        <p:nvPicPr>
          <p:cNvPr id="6" name="图片 5">
            <a:extLst>
              <a:ext uri="{FF2B5EF4-FFF2-40B4-BE49-F238E27FC236}">
                <a16:creationId xmlns:a16="http://schemas.microsoft.com/office/drawing/2014/main" id="{0AA319B6-CE85-CEE5-E9B2-11FC58FAFF57}"/>
              </a:ext>
            </a:extLst>
          </p:cNvPr>
          <p:cNvPicPr>
            <a:picLocks noChangeAspect="1"/>
          </p:cNvPicPr>
          <p:nvPr/>
        </p:nvPicPr>
        <p:blipFill>
          <a:blip r:embed="rId2"/>
          <a:stretch>
            <a:fillRect/>
          </a:stretch>
        </p:blipFill>
        <p:spPr>
          <a:xfrm>
            <a:off x="5656996" y="3730703"/>
            <a:ext cx="3092379" cy="2106062"/>
          </a:xfrm>
          <a:prstGeom prst="rect">
            <a:avLst/>
          </a:prstGeom>
        </p:spPr>
      </p:pic>
      <p:sp>
        <p:nvSpPr>
          <p:cNvPr id="10" name="矩形 9">
            <a:extLst>
              <a:ext uri="{FF2B5EF4-FFF2-40B4-BE49-F238E27FC236}">
                <a16:creationId xmlns:a16="http://schemas.microsoft.com/office/drawing/2014/main" id="{0E05E012-EE65-D6E2-CF20-1056C6832E09}"/>
              </a:ext>
            </a:extLst>
          </p:cNvPr>
          <p:cNvSpPr/>
          <p:nvPr/>
        </p:nvSpPr>
        <p:spPr>
          <a:xfrm>
            <a:off x="5904575" y="5957118"/>
            <a:ext cx="2810449"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pple-system"/>
              </a:rPr>
              <a:t>Front-End Schematic Design</a:t>
            </a:r>
            <a:endParaRPr lang="zh-CN" altLang="en-US" dirty="0">
              <a:latin typeface="-apple-system"/>
            </a:endParaRPr>
          </a:p>
        </p:txBody>
      </p:sp>
      <p:sp>
        <p:nvSpPr>
          <p:cNvPr id="12" name="矩形 11">
            <a:extLst>
              <a:ext uri="{FF2B5EF4-FFF2-40B4-BE49-F238E27FC236}">
                <a16:creationId xmlns:a16="http://schemas.microsoft.com/office/drawing/2014/main" id="{4D54D51E-A1EA-57DC-2743-91A69E14E03E}"/>
              </a:ext>
            </a:extLst>
          </p:cNvPr>
          <p:cNvSpPr/>
          <p:nvPr/>
        </p:nvSpPr>
        <p:spPr>
          <a:xfrm>
            <a:off x="9208668" y="5957118"/>
            <a:ext cx="241553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pple-system"/>
              </a:rPr>
              <a:t>PCB Layout and Routing</a:t>
            </a:r>
            <a:endParaRPr lang="zh-CN" altLang="en-US" dirty="0">
              <a:latin typeface="-apple-system"/>
            </a:endParaRPr>
          </a:p>
        </p:txBody>
      </p:sp>
      <p:pic>
        <p:nvPicPr>
          <p:cNvPr id="15" name="图片 14"/>
          <p:cNvPicPr/>
          <p:nvPr/>
        </p:nvPicPr>
        <p:blipFill>
          <a:blip r:embed="rId3"/>
          <a:stretch>
            <a:fillRect/>
          </a:stretch>
        </p:blipFill>
        <p:spPr>
          <a:xfrm>
            <a:off x="8972966" y="3746194"/>
            <a:ext cx="2886938" cy="2090569"/>
          </a:xfrm>
          <a:prstGeom prst="rect">
            <a:avLst/>
          </a:prstGeom>
          <a:noFill/>
          <a:ln>
            <a:noFill/>
          </a:ln>
        </p:spPr>
      </p:pic>
      <p:pic>
        <p:nvPicPr>
          <p:cNvPr id="7" name="图片 6">
            <a:extLst>
              <a:ext uri="{FF2B5EF4-FFF2-40B4-BE49-F238E27FC236}">
                <a16:creationId xmlns:a16="http://schemas.microsoft.com/office/drawing/2014/main" id="{0F800AFB-6357-44F4-9076-9B8601E934C2}"/>
              </a:ext>
            </a:extLst>
          </p:cNvPr>
          <p:cNvPicPr>
            <a:picLocks noChangeAspect="1"/>
          </p:cNvPicPr>
          <p:nvPr/>
        </p:nvPicPr>
        <p:blipFill>
          <a:blip r:embed="rId4"/>
          <a:stretch>
            <a:fillRect/>
          </a:stretch>
        </p:blipFill>
        <p:spPr>
          <a:xfrm>
            <a:off x="6181576" y="1253148"/>
            <a:ext cx="5541837" cy="2258689"/>
          </a:xfrm>
          <a:prstGeom prst="rect">
            <a:avLst/>
          </a:prstGeom>
        </p:spPr>
      </p:pic>
      <p:sp>
        <p:nvSpPr>
          <p:cNvPr id="21" name="文本框 20">
            <a:extLst>
              <a:ext uri="{FF2B5EF4-FFF2-40B4-BE49-F238E27FC236}">
                <a16:creationId xmlns:a16="http://schemas.microsoft.com/office/drawing/2014/main" id="{F4CEFFB8-1713-4D09-B890-6FBF741EE527}"/>
              </a:ext>
            </a:extLst>
          </p:cNvPr>
          <p:cNvSpPr txBox="1"/>
          <p:nvPr/>
        </p:nvSpPr>
        <p:spPr>
          <a:xfrm>
            <a:off x="6202047" y="3018016"/>
            <a:ext cx="3562926" cy="369332"/>
          </a:xfrm>
          <a:prstGeom prst="rect">
            <a:avLst/>
          </a:prstGeom>
          <a:noFill/>
        </p:spPr>
        <p:txBody>
          <a:bodyPr wrap="square">
            <a:spAutoFit/>
          </a:bodyPr>
          <a:lstStyle/>
          <a:p>
            <a:r>
              <a:rPr lang="en-US" altLang="zh-CN" b="0" i="0" dirty="0">
                <a:effectLst/>
                <a:latin typeface="-apple-system"/>
              </a:rPr>
              <a:t>Design FIR Filter Algorithm Using ISE</a:t>
            </a:r>
            <a:endParaRPr lang="zh-CN" altLang="en-US" dirty="0"/>
          </a:p>
        </p:txBody>
      </p:sp>
    </p:spTree>
    <p:extLst>
      <p:ext uri="{BB962C8B-B14F-4D97-AF65-F5344CB8AC3E}">
        <p14:creationId xmlns:p14="http://schemas.microsoft.com/office/powerpoint/2010/main" val="317758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1716E-036D-2E9A-4A15-461BF9317D25}"/>
            </a:ext>
          </a:extLst>
        </p:cNvPr>
        <p:cNvGrpSpPr/>
        <p:nvPr/>
      </p:nvGrpSpPr>
      <p:grpSpPr>
        <a:xfrm>
          <a:off x="0" y="0"/>
          <a:ext cx="0" cy="0"/>
          <a:chOff x="0" y="0"/>
          <a:chExt cx="0" cy="0"/>
        </a:xfrm>
      </p:grpSpPr>
      <p:sp>
        <p:nvSpPr>
          <p:cNvPr id="2" name="内容占位符 1">
            <a:extLst>
              <a:ext uri="{FF2B5EF4-FFF2-40B4-BE49-F238E27FC236}">
                <a16:creationId xmlns:a16="http://schemas.microsoft.com/office/drawing/2014/main" id="{C0910156-BF91-6EDF-D3EF-A421052A5B08}"/>
              </a:ext>
            </a:extLst>
          </p:cNvPr>
          <p:cNvSpPr>
            <a:spLocks noGrp="1"/>
          </p:cNvSpPr>
          <p:nvPr>
            <p:ph idx="1"/>
          </p:nvPr>
        </p:nvSpPr>
        <p:spPr>
          <a:xfrm>
            <a:off x="300795" y="1209089"/>
            <a:ext cx="7980526" cy="3335020"/>
          </a:xfrm>
        </p:spPr>
        <p:txBody>
          <a:bodyPr/>
          <a:lstStyle/>
          <a:p>
            <a:pPr>
              <a:lnSpc>
                <a:spcPct val="100000"/>
              </a:lnSpc>
            </a:pPr>
            <a:r>
              <a:rPr lang="en-US" altLang="zh-CN" sz="2000" b="0" i="0" dirty="0">
                <a:effectLst/>
                <a:latin typeface="-apple-system"/>
              </a:rPr>
              <a:t>For a large accelerator like CEPC, with strong coupling instabilities, the shunt impedance provided by a single feedback kicker is limited by factors such as the dynamic aperture. Therefore, multiple kickers are required to enhance the damping capability.</a:t>
            </a:r>
          </a:p>
          <a:p>
            <a:pPr>
              <a:lnSpc>
                <a:spcPct val="100000"/>
              </a:lnSpc>
            </a:pPr>
            <a:r>
              <a:rPr lang="en-US" altLang="zh-CN" sz="2000" b="0" dirty="0">
                <a:latin typeface="-apple-system"/>
              </a:rPr>
              <a:t>At HEPS, the Y-direction feedback system employs two kickers in series. We observed phenomena using two kickers separately at approximately 100 mA. As shown in the figure below, the notch tune in the spectrum of data using a single kicker is similar, while the notch tune using two kickers is significantly deeper. This demonstrates that this method has enhanced the damping effectiveness..</a:t>
            </a:r>
          </a:p>
        </p:txBody>
      </p:sp>
      <p:sp>
        <p:nvSpPr>
          <p:cNvPr id="3" name="标题 2">
            <a:extLst>
              <a:ext uri="{FF2B5EF4-FFF2-40B4-BE49-F238E27FC236}">
                <a16:creationId xmlns:a16="http://schemas.microsoft.com/office/drawing/2014/main" id="{0056AF3F-B6F2-EE16-40AC-FF58E134DB17}"/>
              </a:ext>
            </a:extLst>
          </p:cNvPr>
          <p:cNvSpPr>
            <a:spLocks noGrp="1"/>
          </p:cNvSpPr>
          <p:nvPr>
            <p:ph type="title"/>
          </p:nvPr>
        </p:nvSpPr>
        <p:spPr>
          <a:xfrm>
            <a:off x="623392" y="123862"/>
            <a:ext cx="11359422" cy="725470"/>
          </a:xfrm>
        </p:spPr>
        <p:txBody>
          <a:bodyPr>
            <a:normAutofit/>
          </a:bodyPr>
          <a:lstStyle/>
          <a:p>
            <a:r>
              <a:rPr lang="en-US" altLang="zh-CN" dirty="0">
                <a:effectLst/>
                <a:latin typeface="-apple-system"/>
              </a:rPr>
              <a:t>Validate the feasibility of multiple feedback at HEPS</a:t>
            </a:r>
            <a:endParaRPr lang="zh-CN" altLang="en-US" dirty="0">
              <a:effectLst/>
              <a:latin typeface="-apple-system"/>
            </a:endParaRPr>
          </a:p>
        </p:txBody>
      </p:sp>
      <p:pic>
        <p:nvPicPr>
          <p:cNvPr id="4" name="图片 3">
            <a:extLst>
              <a:ext uri="{FF2B5EF4-FFF2-40B4-BE49-F238E27FC236}">
                <a16:creationId xmlns:a16="http://schemas.microsoft.com/office/drawing/2014/main" id="{C2835A34-9211-4C37-AE46-FDFE86D39FE6}"/>
              </a:ext>
            </a:extLst>
          </p:cNvPr>
          <p:cNvPicPr>
            <a:picLocks noChangeAspect="1"/>
          </p:cNvPicPr>
          <p:nvPr/>
        </p:nvPicPr>
        <p:blipFill>
          <a:blip r:embed="rId2" cstate="print">
            <a:extLst>
              <a:ext uri="{28A0092B-C50C-407E-A947-70E740481C1C}">
                <a14:useLocalDpi xmlns:a14="http://schemas.microsoft.com/office/drawing/2010/main" val="0"/>
              </a:ext>
            </a:extLst>
          </a:blip>
          <a:srcRect t="15652" b="15485"/>
          <a:stretch>
            <a:fillRect/>
          </a:stretch>
        </p:blipFill>
        <p:spPr>
          <a:xfrm>
            <a:off x="8281321" y="1400364"/>
            <a:ext cx="3527328" cy="1821765"/>
          </a:xfrm>
          <a:prstGeom prst="rect">
            <a:avLst/>
          </a:prstGeom>
        </p:spPr>
      </p:pic>
      <p:pic>
        <p:nvPicPr>
          <p:cNvPr id="5" name="图片 4">
            <a:extLst>
              <a:ext uri="{FF2B5EF4-FFF2-40B4-BE49-F238E27FC236}">
                <a16:creationId xmlns:a16="http://schemas.microsoft.com/office/drawing/2014/main" id="{01BA7AD6-BBBC-4B87-8D29-AC246024D01F}"/>
              </a:ext>
            </a:extLst>
          </p:cNvPr>
          <p:cNvPicPr>
            <a:picLocks noChangeAspect="1"/>
          </p:cNvPicPr>
          <p:nvPr/>
        </p:nvPicPr>
        <p:blipFill>
          <a:blip r:embed="rId3">
            <a:extLst>
              <a:ext uri="{28A0092B-C50C-407E-A947-70E740481C1C}">
                <a14:useLocalDpi xmlns:a14="http://schemas.microsoft.com/office/drawing/2010/main" val="0"/>
              </a:ext>
            </a:extLst>
          </a:blip>
          <a:srcRect l="50000" t="45920" b="19260"/>
          <a:stretch>
            <a:fillRect/>
          </a:stretch>
        </p:blipFill>
        <p:spPr>
          <a:xfrm>
            <a:off x="1054521" y="4618303"/>
            <a:ext cx="2890279" cy="1680645"/>
          </a:xfrm>
          <a:prstGeom prst="rect">
            <a:avLst/>
          </a:prstGeom>
        </p:spPr>
      </p:pic>
      <p:pic>
        <p:nvPicPr>
          <p:cNvPr id="6" name="图片 5">
            <a:extLst>
              <a:ext uri="{FF2B5EF4-FFF2-40B4-BE49-F238E27FC236}">
                <a16:creationId xmlns:a16="http://schemas.microsoft.com/office/drawing/2014/main" id="{267F0DB3-1CA0-47B0-886F-55C35FC9D6AC}"/>
              </a:ext>
            </a:extLst>
          </p:cNvPr>
          <p:cNvPicPr>
            <a:picLocks noChangeAspect="1"/>
          </p:cNvPicPr>
          <p:nvPr/>
        </p:nvPicPr>
        <p:blipFill>
          <a:blip r:embed="rId4">
            <a:extLst>
              <a:ext uri="{28A0092B-C50C-407E-A947-70E740481C1C}">
                <a14:useLocalDpi xmlns:a14="http://schemas.microsoft.com/office/drawing/2010/main" val="0"/>
              </a:ext>
            </a:extLst>
          </a:blip>
          <a:srcRect l="50000" t="45920" b="19260"/>
          <a:stretch>
            <a:fillRect/>
          </a:stretch>
        </p:blipFill>
        <p:spPr>
          <a:xfrm>
            <a:off x="4193207" y="4608962"/>
            <a:ext cx="2890279" cy="1680645"/>
          </a:xfrm>
          <a:prstGeom prst="rect">
            <a:avLst/>
          </a:prstGeom>
        </p:spPr>
      </p:pic>
      <p:pic>
        <p:nvPicPr>
          <p:cNvPr id="7" name="图片 6">
            <a:extLst>
              <a:ext uri="{FF2B5EF4-FFF2-40B4-BE49-F238E27FC236}">
                <a16:creationId xmlns:a16="http://schemas.microsoft.com/office/drawing/2014/main" id="{2C0C72A7-B8FF-4860-B372-DB8208C58300}"/>
              </a:ext>
            </a:extLst>
          </p:cNvPr>
          <p:cNvPicPr>
            <a:picLocks noChangeAspect="1"/>
          </p:cNvPicPr>
          <p:nvPr/>
        </p:nvPicPr>
        <p:blipFill>
          <a:blip r:embed="rId5">
            <a:extLst>
              <a:ext uri="{28A0092B-C50C-407E-A947-70E740481C1C}">
                <a14:useLocalDpi xmlns:a14="http://schemas.microsoft.com/office/drawing/2010/main" val="0"/>
              </a:ext>
            </a:extLst>
          </a:blip>
          <a:srcRect l="50000" t="45920" b="19260"/>
          <a:stretch>
            <a:fillRect/>
          </a:stretch>
        </p:blipFill>
        <p:spPr>
          <a:xfrm>
            <a:off x="7393309" y="4608961"/>
            <a:ext cx="2890280" cy="1680646"/>
          </a:xfrm>
          <a:prstGeom prst="rect">
            <a:avLst/>
          </a:prstGeom>
        </p:spPr>
      </p:pic>
      <p:sp>
        <p:nvSpPr>
          <p:cNvPr id="9" name="文本框 8">
            <a:extLst>
              <a:ext uri="{FF2B5EF4-FFF2-40B4-BE49-F238E27FC236}">
                <a16:creationId xmlns:a16="http://schemas.microsoft.com/office/drawing/2014/main" id="{A85A398D-5F24-4B51-AF22-B57A9E9D0659}"/>
              </a:ext>
            </a:extLst>
          </p:cNvPr>
          <p:cNvSpPr txBox="1"/>
          <p:nvPr/>
        </p:nvSpPr>
        <p:spPr>
          <a:xfrm>
            <a:off x="8543592" y="3322475"/>
            <a:ext cx="3203642" cy="646331"/>
          </a:xfrm>
          <a:prstGeom prst="rect">
            <a:avLst/>
          </a:prstGeom>
          <a:noFill/>
        </p:spPr>
        <p:txBody>
          <a:bodyPr wrap="square">
            <a:spAutoFit/>
          </a:bodyPr>
          <a:lstStyle/>
          <a:p>
            <a:r>
              <a:rPr lang="en-US" altLang="zh-CN" b="0" i="0" dirty="0">
                <a:effectLst/>
                <a:latin typeface="-apple-system"/>
              </a:rPr>
              <a:t>The Y-direction feedback at HEPS uses two kickers in series</a:t>
            </a:r>
            <a:endParaRPr lang="zh-CN" altLang="en-US" dirty="0"/>
          </a:p>
        </p:txBody>
      </p:sp>
      <p:sp>
        <p:nvSpPr>
          <p:cNvPr id="11" name="文本框 10">
            <a:extLst>
              <a:ext uri="{FF2B5EF4-FFF2-40B4-BE49-F238E27FC236}">
                <a16:creationId xmlns:a16="http://schemas.microsoft.com/office/drawing/2014/main" id="{CBE1F1B9-3E78-48CB-A728-6A22219622B0}"/>
              </a:ext>
            </a:extLst>
          </p:cNvPr>
          <p:cNvSpPr txBox="1"/>
          <p:nvPr/>
        </p:nvSpPr>
        <p:spPr>
          <a:xfrm>
            <a:off x="1744344" y="6298946"/>
            <a:ext cx="1842461" cy="369332"/>
          </a:xfrm>
          <a:prstGeom prst="rect">
            <a:avLst/>
          </a:prstGeom>
          <a:noFill/>
        </p:spPr>
        <p:txBody>
          <a:bodyPr wrap="square">
            <a:spAutoFit/>
          </a:bodyPr>
          <a:lstStyle/>
          <a:p>
            <a:r>
              <a:rPr lang="en-US" altLang="zh-CN" b="0" i="0" dirty="0">
                <a:effectLst/>
                <a:latin typeface="-apple-system"/>
              </a:rPr>
              <a:t>Only use kicker1</a:t>
            </a:r>
            <a:endParaRPr lang="zh-CN" altLang="en-US" dirty="0"/>
          </a:p>
        </p:txBody>
      </p:sp>
      <p:sp>
        <p:nvSpPr>
          <p:cNvPr id="12" name="文本框 11">
            <a:extLst>
              <a:ext uri="{FF2B5EF4-FFF2-40B4-BE49-F238E27FC236}">
                <a16:creationId xmlns:a16="http://schemas.microsoft.com/office/drawing/2014/main" id="{39447CC5-393E-4289-B069-21267B1D4B21}"/>
              </a:ext>
            </a:extLst>
          </p:cNvPr>
          <p:cNvSpPr txBox="1"/>
          <p:nvPr/>
        </p:nvSpPr>
        <p:spPr>
          <a:xfrm>
            <a:off x="7403065" y="6322615"/>
            <a:ext cx="3044591" cy="369332"/>
          </a:xfrm>
          <a:prstGeom prst="rect">
            <a:avLst/>
          </a:prstGeom>
          <a:noFill/>
        </p:spPr>
        <p:txBody>
          <a:bodyPr wrap="square">
            <a:spAutoFit/>
          </a:bodyPr>
          <a:lstStyle/>
          <a:p>
            <a:r>
              <a:rPr lang="en-US" altLang="zh-CN" b="0" i="0" dirty="0">
                <a:effectLst/>
                <a:latin typeface="-apple-system"/>
              </a:rPr>
              <a:t>Use both kicker1 and kicker2</a:t>
            </a:r>
            <a:endParaRPr lang="zh-CN" altLang="en-US" dirty="0"/>
          </a:p>
        </p:txBody>
      </p:sp>
      <p:sp>
        <p:nvSpPr>
          <p:cNvPr id="13" name="文本框 12">
            <a:extLst>
              <a:ext uri="{FF2B5EF4-FFF2-40B4-BE49-F238E27FC236}">
                <a16:creationId xmlns:a16="http://schemas.microsoft.com/office/drawing/2014/main" id="{41AEECC4-AE1B-4CFB-B51E-2C34E85C8034}"/>
              </a:ext>
            </a:extLst>
          </p:cNvPr>
          <p:cNvSpPr txBox="1"/>
          <p:nvPr/>
        </p:nvSpPr>
        <p:spPr>
          <a:xfrm>
            <a:off x="4628452" y="6320343"/>
            <a:ext cx="1842461" cy="369332"/>
          </a:xfrm>
          <a:prstGeom prst="rect">
            <a:avLst/>
          </a:prstGeom>
          <a:noFill/>
        </p:spPr>
        <p:txBody>
          <a:bodyPr wrap="square">
            <a:spAutoFit/>
          </a:bodyPr>
          <a:lstStyle/>
          <a:p>
            <a:r>
              <a:rPr lang="en-US" altLang="zh-CN" b="0" i="0" dirty="0">
                <a:effectLst/>
                <a:latin typeface="-apple-system"/>
              </a:rPr>
              <a:t>Only use kicker2</a:t>
            </a:r>
            <a:endParaRPr lang="zh-CN" altLang="en-US" dirty="0"/>
          </a:p>
        </p:txBody>
      </p:sp>
    </p:spTree>
    <p:extLst>
      <p:ext uri="{BB962C8B-B14F-4D97-AF65-F5344CB8AC3E}">
        <p14:creationId xmlns:p14="http://schemas.microsoft.com/office/powerpoint/2010/main" val="359185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9CCF5F-6427-45DA-80CE-4AC087E4EC46}"/>
              </a:ext>
            </a:extLst>
          </p:cNvPr>
          <p:cNvSpPr>
            <a:spLocks noGrp="1"/>
          </p:cNvSpPr>
          <p:nvPr>
            <p:ph type="title"/>
          </p:nvPr>
        </p:nvSpPr>
        <p:spPr>
          <a:xfrm>
            <a:off x="335360" y="188640"/>
            <a:ext cx="11905861" cy="601135"/>
          </a:xfrm>
        </p:spPr>
        <p:txBody>
          <a:bodyPr>
            <a:normAutofit/>
          </a:bodyPr>
          <a:lstStyle/>
          <a:p>
            <a:r>
              <a:rPr lang="en-US" altLang="zh-CN" dirty="0"/>
              <a:t>Design of luminosity tuning system for CEPC</a:t>
            </a:r>
            <a:endParaRPr lang="zh-CN" altLang="en-US" dirty="0"/>
          </a:p>
        </p:txBody>
      </p:sp>
      <p:pic>
        <p:nvPicPr>
          <p:cNvPr id="4" name="图片 3">
            <a:extLst>
              <a:ext uri="{FF2B5EF4-FFF2-40B4-BE49-F238E27FC236}">
                <a16:creationId xmlns:a16="http://schemas.microsoft.com/office/drawing/2014/main" id="{9CE4FEE3-0352-4558-A80F-3CA1A651B168}"/>
              </a:ext>
            </a:extLst>
          </p:cNvPr>
          <p:cNvPicPr>
            <a:picLocks noChangeAspect="1"/>
          </p:cNvPicPr>
          <p:nvPr/>
        </p:nvPicPr>
        <p:blipFill>
          <a:blip r:embed="rId2"/>
          <a:stretch>
            <a:fillRect/>
          </a:stretch>
        </p:blipFill>
        <p:spPr>
          <a:xfrm>
            <a:off x="5375920" y="1422883"/>
            <a:ext cx="6624736" cy="4759697"/>
          </a:xfrm>
          <a:prstGeom prst="rect">
            <a:avLst/>
          </a:prstGeom>
        </p:spPr>
      </p:pic>
      <p:sp>
        <p:nvSpPr>
          <p:cNvPr id="8" name="内容占位符 2">
            <a:extLst>
              <a:ext uri="{FF2B5EF4-FFF2-40B4-BE49-F238E27FC236}">
                <a16:creationId xmlns:a16="http://schemas.microsoft.com/office/drawing/2014/main" id="{2BF876F5-31CD-458B-945D-C3423883152A}"/>
              </a:ext>
            </a:extLst>
          </p:cNvPr>
          <p:cNvSpPr>
            <a:spLocks noGrp="1"/>
          </p:cNvSpPr>
          <p:nvPr>
            <p:ph idx="1"/>
          </p:nvPr>
        </p:nvSpPr>
        <p:spPr>
          <a:xfrm>
            <a:off x="119336" y="1132593"/>
            <a:ext cx="5400600" cy="5733256"/>
          </a:xfrm>
        </p:spPr>
        <p:txBody>
          <a:bodyPr>
            <a:normAutofit fontScale="85000" lnSpcReduction="20000"/>
          </a:bodyPr>
          <a:lstStyle/>
          <a:p>
            <a:pPr>
              <a:spcAft>
                <a:spcPts val="0"/>
              </a:spcAft>
            </a:pPr>
            <a:r>
              <a:rPr lang="en-US" altLang="zh-CN" dirty="0"/>
              <a:t>BPM sub-system</a:t>
            </a:r>
          </a:p>
          <a:p>
            <a:pPr lvl="1"/>
            <a:r>
              <a:rPr lang="en-US" altLang="zh-CN" dirty="0"/>
              <a:t>BPM pick-up</a:t>
            </a:r>
          </a:p>
          <a:p>
            <a:pPr lvl="1"/>
            <a:r>
              <a:rPr lang="en-US" altLang="zh-CN" dirty="0"/>
              <a:t>PT module</a:t>
            </a:r>
          </a:p>
          <a:p>
            <a:pPr lvl="1"/>
            <a:r>
              <a:rPr lang="en-US" altLang="zh-CN" dirty="0"/>
              <a:t>Digital BPM electronics</a:t>
            </a:r>
          </a:p>
          <a:p>
            <a:pPr>
              <a:spcAft>
                <a:spcPts val="0"/>
              </a:spcAft>
            </a:pPr>
            <a:r>
              <a:rPr lang="en-US" altLang="zh-CN" dirty="0"/>
              <a:t>L</a:t>
            </a:r>
            <a:r>
              <a:rPr lang="en" altLang="zh-CN" dirty="0"/>
              <a:t>uminosity </a:t>
            </a:r>
            <a:r>
              <a:rPr lang="en-US" altLang="zh-CN" dirty="0"/>
              <a:t>monitor </a:t>
            </a:r>
            <a:br>
              <a:rPr lang="en-US" altLang="zh-CN" dirty="0"/>
            </a:br>
            <a:r>
              <a:rPr lang="en-US" altLang="zh-CN" dirty="0"/>
              <a:t>sub-system</a:t>
            </a:r>
          </a:p>
          <a:p>
            <a:pPr lvl="1"/>
            <a:r>
              <a:rPr lang="en-US" altLang="zh-CN" dirty="0"/>
              <a:t>Luminosity detector</a:t>
            </a:r>
          </a:p>
          <a:p>
            <a:pPr lvl="1"/>
            <a:r>
              <a:rPr lang="en-US" altLang="zh-CN" dirty="0"/>
              <a:t>Front-end electronics</a:t>
            </a:r>
          </a:p>
          <a:p>
            <a:pPr lvl="1"/>
            <a:r>
              <a:rPr lang="en-US" altLang="zh-CN" dirty="0"/>
              <a:t>DAS electronics</a:t>
            </a:r>
          </a:p>
          <a:p>
            <a:pPr>
              <a:spcAft>
                <a:spcPts val="0"/>
              </a:spcAft>
            </a:pPr>
            <a:r>
              <a:rPr lang="en-US" altLang="zh-CN" dirty="0"/>
              <a:t>Interaction Point fast orbit feedback control system of CEPC</a:t>
            </a:r>
          </a:p>
          <a:p>
            <a:pPr lvl="1"/>
            <a:r>
              <a:rPr lang="en-US" altLang="zh-CN" dirty="0"/>
              <a:t>BPM interface logic</a:t>
            </a:r>
          </a:p>
          <a:p>
            <a:pPr lvl="1"/>
            <a:r>
              <a:rPr lang="en-US" altLang="zh-CN" dirty="0"/>
              <a:t>Luminosity monitor interface logic</a:t>
            </a:r>
          </a:p>
          <a:p>
            <a:pPr lvl="1"/>
            <a:r>
              <a:rPr lang="en-US" altLang="zh-CN" dirty="0"/>
              <a:t>TDC logic</a:t>
            </a:r>
          </a:p>
          <a:p>
            <a:pPr lvl="1"/>
            <a:r>
              <a:rPr lang="en-US" altLang="zh-CN" dirty="0"/>
              <a:t>FOC, Fast Orbit Controller</a:t>
            </a:r>
          </a:p>
          <a:p>
            <a:pPr lvl="1"/>
            <a:r>
              <a:rPr lang="en-US" altLang="zh-CN" dirty="0"/>
              <a:t>Power Supply Controller Interface</a:t>
            </a:r>
          </a:p>
          <a:p>
            <a:pPr lvl="1"/>
            <a:r>
              <a:rPr lang="en-US" altLang="zh-CN" dirty="0"/>
              <a:t>……</a:t>
            </a:r>
            <a:endParaRPr lang="zh-CN" altLang="en-US" dirty="0"/>
          </a:p>
        </p:txBody>
      </p:sp>
      <p:sp>
        <p:nvSpPr>
          <p:cNvPr id="6" name="页脚占位符 5">
            <a:extLst>
              <a:ext uri="{FF2B5EF4-FFF2-40B4-BE49-F238E27FC236}">
                <a16:creationId xmlns:a16="http://schemas.microsoft.com/office/drawing/2014/main" id="{99413AB7-BF2C-46E2-9A32-F30770882216}"/>
              </a:ext>
            </a:extLst>
          </p:cNvPr>
          <p:cNvSpPr>
            <a:spLocks noGrp="1"/>
          </p:cNvSpPr>
          <p:nvPr>
            <p:ph type="ftr" sz="quarter" idx="11"/>
          </p:nvPr>
        </p:nvSpPr>
        <p:spPr/>
        <p:txBody>
          <a:bodyPr/>
          <a:lstStyle/>
          <a:p>
            <a:pPr>
              <a:defRPr/>
            </a:pPr>
            <a:r>
              <a:rPr lang="en-US" altLang="zh-CN" dirty="0"/>
              <a:t>The international workshop on the CEPC, Nov. 5-10, 2025 (Guangzhou, Guangdong)</a:t>
            </a:r>
            <a:endParaRPr lang="zh-CN" altLang="en-US" dirty="0"/>
          </a:p>
        </p:txBody>
      </p:sp>
      <p:sp>
        <p:nvSpPr>
          <p:cNvPr id="7" name="灯片编号占位符 6">
            <a:extLst>
              <a:ext uri="{FF2B5EF4-FFF2-40B4-BE49-F238E27FC236}">
                <a16:creationId xmlns:a16="http://schemas.microsoft.com/office/drawing/2014/main" id="{D65489DD-7694-451E-A49C-9E1EB153FA54}"/>
              </a:ext>
            </a:extLst>
          </p:cNvPr>
          <p:cNvSpPr>
            <a:spLocks noGrp="1"/>
          </p:cNvSpPr>
          <p:nvPr>
            <p:ph type="sldNum" sz="quarter" idx="12"/>
          </p:nvPr>
        </p:nvSpPr>
        <p:spPr/>
        <p:txBody>
          <a:bodyPr/>
          <a:lstStyle/>
          <a:p>
            <a:fld id="{F15E9139-A00B-4B2A-98A6-095DC08F1345}" type="slidenum">
              <a:rPr lang="zh-CN" altLang="en-US" smtClean="0"/>
              <a:pPr/>
              <a:t>17</a:t>
            </a:fld>
            <a:endParaRPr lang="zh-CN" altLang="en-US"/>
          </a:p>
        </p:txBody>
      </p:sp>
    </p:spTree>
    <p:extLst>
      <p:ext uri="{BB962C8B-B14F-4D97-AF65-F5344CB8AC3E}">
        <p14:creationId xmlns:p14="http://schemas.microsoft.com/office/powerpoint/2010/main" val="101024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F94323D-573C-4476-9F91-977B562BAA26}"/>
              </a:ext>
            </a:extLst>
          </p:cNvPr>
          <p:cNvPicPr>
            <a:picLocks noChangeAspect="1"/>
          </p:cNvPicPr>
          <p:nvPr/>
        </p:nvPicPr>
        <p:blipFill>
          <a:blip r:embed="rId3"/>
          <a:stretch>
            <a:fillRect/>
          </a:stretch>
        </p:blipFill>
        <p:spPr>
          <a:xfrm>
            <a:off x="3767613" y="1988841"/>
            <a:ext cx="8017019" cy="4032448"/>
          </a:xfrm>
          <a:prstGeom prst="rect">
            <a:avLst/>
          </a:prstGeom>
        </p:spPr>
      </p:pic>
      <p:sp>
        <p:nvSpPr>
          <p:cNvPr id="3" name="内容占位符 2"/>
          <p:cNvSpPr>
            <a:spLocks noGrp="1"/>
          </p:cNvSpPr>
          <p:nvPr>
            <p:ph idx="1"/>
          </p:nvPr>
        </p:nvSpPr>
        <p:spPr>
          <a:xfrm>
            <a:off x="479376" y="1412776"/>
            <a:ext cx="5846440" cy="4840303"/>
          </a:xfrm>
        </p:spPr>
        <p:txBody>
          <a:bodyPr/>
          <a:lstStyle/>
          <a:p>
            <a:pPr>
              <a:lnSpc>
                <a:spcPct val="90000"/>
              </a:lnSpc>
              <a:spcAft>
                <a:spcPts val="0"/>
              </a:spcAft>
            </a:pPr>
            <a:r>
              <a:rPr lang="en-US" altLang="zh-CN" sz="2200" dirty="0"/>
              <a:t>Fast Orbit Feedback Controller</a:t>
            </a:r>
            <a:endParaRPr lang="zh-CN" altLang="zh-CN" sz="2200" dirty="0"/>
          </a:p>
          <a:p>
            <a:pPr lvl="1">
              <a:lnSpc>
                <a:spcPct val="80000"/>
              </a:lnSpc>
            </a:pPr>
            <a:r>
              <a:rPr lang="en-US" altLang="zh-CN" sz="1900" dirty="0"/>
              <a:t>BPMs</a:t>
            </a:r>
          </a:p>
          <a:p>
            <a:pPr lvl="1">
              <a:lnSpc>
                <a:spcPct val="80000"/>
              </a:lnSpc>
            </a:pPr>
            <a:r>
              <a:rPr lang="en-US" altLang="zh-CN" sz="1900" dirty="0"/>
              <a:t>Luminosity Monitor</a:t>
            </a:r>
          </a:p>
          <a:p>
            <a:pPr lvl="1">
              <a:lnSpc>
                <a:spcPct val="80000"/>
              </a:lnSpc>
            </a:pPr>
            <a:r>
              <a:rPr lang="en-US" altLang="zh-CN" sz="1900" dirty="0"/>
              <a:t>TDC logic</a:t>
            </a:r>
          </a:p>
          <a:p>
            <a:pPr lvl="1">
              <a:lnSpc>
                <a:spcPct val="80000"/>
              </a:lnSpc>
            </a:pPr>
            <a:r>
              <a:rPr lang="en-US" altLang="zh-CN" sz="1900" dirty="0"/>
              <a:t>Interface to Power Supply Controller</a:t>
            </a:r>
          </a:p>
          <a:p>
            <a:pPr lvl="1">
              <a:lnSpc>
                <a:spcPct val="80000"/>
              </a:lnSpc>
            </a:pPr>
            <a:r>
              <a:rPr lang="en-US" altLang="zh-CN" sz="1900" dirty="0"/>
              <a:t>……</a:t>
            </a:r>
          </a:p>
        </p:txBody>
      </p:sp>
      <p:sp>
        <p:nvSpPr>
          <p:cNvPr id="2" name="标题 1"/>
          <p:cNvSpPr>
            <a:spLocks noGrp="1"/>
          </p:cNvSpPr>
          <p:nvPr>
            <p:ph type="title"/>
          </p:nvPr>
        </p:nvSpPr>
        <p:spPr>
          <a:xfrm>
            <a:off x="335360" y="142852"/>
            <a:ext cx="10873208" cy="725470"/>
          </a:xfrm>
        </p:spPr>
        <p:txBody>
          <a:bodyPr>
            <a:normAutofit/>
          </a:bodyPr>
          <a:lstStyle/>
          <a:p>
            <a:r>
              <a:rPr lang="en-US" altLang="zh-CN" dirty="0"/>
              <a:t>Design of the fast orbit feedback system at IP</a:t>
            </a:r>
            <a:endParaRPr lang="zh-CN" altLang="en-US" dirty="0"/>
          </a:p>
        </p:txBody>
      </p:sp>
      <p:sp>
        <p:nvSpPr>
          <p:cNvPr id="6" name="页脚占位符 5">
            <a:extLst>
              <a:ext uri="{FF2B5EF4-FFF2-40B4-BE49-F238E27FC236}">
                <a16:creationId xmlns:a16="http://schemas.microsoft.com/office/drawing/2014/main" id="{41E432E8-76F5-4647-847E-3DA225563C15}"/>
              </a:ext>
            </a:extLst>
          </p:cNvPr>
          <p:cNvSpPr>
            <a:spLocks noGrp="1"/>
          </p:cNvSpPr>
          <p:nvPr>
            <p:ph type="ftr" sz="quarter" idx="11"/>
          </p:nvPr>
        </p:nvSpPr>
        <p:spPr/>
        <p:txBody>
          <a:bodyPr/>
          <a:lstStyle/>
          <a:p>
            <a:pPr>
              <a:defRPr/>
            </a:pPr>
            <a:r>
              <a:rPr lang="en-US" altLang="zh-CN" dirty="0"/>
              <a:t>The international workshop on the CEPC, Nov. 5-10, 2025 (Guangzhou, Guangdong)</a:t>
            </a:r>
            <a:endParaRPr lang="zh-CN" altLang="en-US" dirty="0"/>
          </a:p>
        </p:txBody>
      </p:sp>
      <p:sp>
        <p:nvSpPr>
          <p:cNvPr id="8" name="灯片编号占位符 7">
            <a:extLst>
              <a:ext uri="{FF2B5EF4-FFF2-40B4-BE49-F238E27FC236}">
                <a16:creationId xmlns:a16="http://schemas.microsoft.com/office/drawing/2014/main" id="{0B43CF00-5A62-4407-AA06-6874286AF4E0}"/>
              </a:ext>
            </a:extLst>
          </p:cNvPr>
          <p:cNvSpPr>
            <a:spLocks noGrp="1"/>
          </p:cNvSpPr>
          <p:nvPr>
            <p:ph type="sldNum" sz="quarter" idx="12"/>
          </p:nvPr>
        </p:nvSpPr>
        <p:spPr/>
        <p:txBody>
          <a:bodyPr/>
          <a:lstStyle/>
          <a:p>
            <a:fld id="{F15E9139-A00B-4B2A-98A6-095DC08F1345}" type="slidenum">
              <a:rPr lang="zh-CN" altLang="en-US" smtClean="0"/>
              <a:pPr/>
              <a:t>18</a:t>
            </a:fld>
            <a:endParaRPr lang="zh-CN" altLang="en-US"/>
          </a:p>
        </p:txBody>
      </p:sp>
    </p:spTree>
    <p:extLst>
      <p:ext uri="{BB962C8B-B14F-4D97-AF65-F5344CB8AC3E}">
        <p14:creationId xmlns:p14="http://schemas.microsoft.com/office/powerpoint/2010/main" val="422125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9CB618-928F-4E80-AB8A-5D21BCCF67F5}"/>
              </a:ext>
            </a:extLst>
          </p:cNvPr>
          <p:cNvSpPr>
            <a:spLocks noGrp="1"/>
          </p:cNvSpPr>
          <p:nvPr>
            <p:ph type="title"/>
          </p:nvPr>
        </p:nvSpPr>
        <p:spPr>
          <a:xfrm>
            <a:off x="798987" y="35704"/>
            <a:ext cx="8501090" cy="955658"/>
          </a:xfrm>
        </p:spPr>
        <p:txBody>
          <a:bodyPr>
            <a:normAutofit/>
          </a:bodyPr>
          <a:lstStyle/>
          <a:p>
            <a:r>
              <a:rPr lang="sv-SE" altLang="zh-CN" dirty="0"/>
              <a:t>Fast Orbit </a:t>
            </a:r>
            <a:r>
              <a:rPr lang="en-US" altLang="zh-CN" dirty="0"/>
              <a:t>Controller electronics</a:t>
            </a:r>
            <a:endParaRPr lang="zh-CN" altLang="en-US" dirty="0"/>
          </a:p>
        </p:txBody>
      </p:sp>
      <p:sp>
        <p:nvSpPr>
          <p:cNvPr id="3" name="内容占位符 2">
            <a:extLst>
              <a:ext uri="{FF2B5EF4-FFF2-40B4-BE49-F238E27FC236}">
                <a16:creationId xmlns:a16="http://schemas.microsoft.com/office/drawing/2014/main" id="{7353C8A1-CCFA-45F0-B6EE-F4B44031CD8B}"/>
              </a:ext>
            </a:extLst>
          </p:cNvPr>
          <p:cNvSpPr>
            <a:spLocks noGrp="1"/>
          </p:cNvSpPr>
          <p:nvPr>
            <p:ph idx="1"/>
          </p:nvPr>
        </p:nvSpPr>
        <p:spPr>
          <a:xfrm>
            <a:off x="119336" y="1340768"/>
            <a:ext cx="6480720" cy="4840303"/>
          </a:xfrm>
        </p:spPr>
        <p:txBody>
          <a:bodyPr/>
          <a:lstStyle/>
          <a:p>
            <a:pPr>
              <a:spcAft>
                <a:spcPts val="0"/>
              </a:spcAft>
            </a:pPr>
            <a:r>
              <a:rPr lang="en-US" altLang="zh-CN" dirty="0"/>
              <a:t>FOC Input signals</a:t>
            </a:r>
          </a:p>
          <a:p>
            <a:pPr lvl="1"/>
            <a:r>
              <a:rPr lang="en-US" altLang="zh-CN" dirty="0"/>
              <a:t>Digital BPMs data</a:t>
            </a:r>
          </a:p>
          <a:p>
            <a:pPr lvl="1"/>
            <a:r>
              <a:rPr lang="en-US" altLang="zh-CN" dirty="0"/>
              <a:t>Luminosity monitor data</a:t>
            </a:r>
          </a:p>
          <a:p>
            <a:pPr lvl="1"/>
            <a:r>
              <a:rPr lang="en-US" altLang="zh-CN" dirty="0"/>
              <a:t>Electron and positron beam arriving time</a:t>
            </a:r>
          </a:p>
          <a:p>
            <a:pPr lvl="1"/>
            <a:r>
              <a:rPr lang="en-US" altLang="zh-CN" dirty="0"/>
              <a:t>Clock and Timing signal</a:t>
            </a:r>
          </a:p>
          <a:p>
            <a:pPr>
              <a:spcBef>
                <a:spcPts val="600"/>
              </a:spcBef>
              <a:spcAft>
                <a:spcPts val="0"/>
              </a:spcAft>
            </a:pPr>
            <a:r>
              <a:rPr lang="en-US" altLang="zh-CN" dirty="0"/>
              <a:t>FOC output signals</a:t>
            </a:r>
          </a:p>
          <a:p>
            <a:pPr lvl="1"/>
            <a:r>
              <a:rPr lang="en-US" altLang="zh-CN" dirty="0"/>
              <a:t>Fast corrector power supply setting</a:t>
            </a:r>
          </a:p>
          <a:p>
            <a:pPr lvl="1"/>
            <a:r>
              <a:rPr lang="en-US" altLang="zh-CN" dirty="0"/>
              <a:t>Dithering controlling information</a:t>
            </a:r>
          </a:p>
          <a:p>
            <a:pPr lvl="1"/>
            <a:endParaRPr lang="en-US" altLang="zh-CN" dirty="0"/>
          </a:p>
          <a:p>
            <a:pPr lvl="1"/>
            <a:endParaRPr lang="en-US" altLang="zh-CN" dirty="0"/>
          </a:p>
          <a:p>
            <a:pPr lvl="1"/>
            <a:endParaRPr lang="zh-CN" altLang="en-US" dirty="0"/>
          </a:p>
        </p:txBody>
      </p:sp>
      <p:pic>
        <p:nvPicPr>
          <p:cNvPr id="4" name="图片 3">
            <a:extLst>
              <a:ext uri="{FF2B5EF4-FFF2-40B4-BE49-F238E27FC236}">
                <a16:creationId xmlns:a16="http://schemas.microsoft.com/office/drawing/2014/main" id="{16E2787A-2936-41E1-A84C-7409A2342813}"/>
              </a:ext>
            </a:extLst>
          </p:cNvPr>
          <p:cNvPicPr>
            <a:picLocks noChangeAspect="1"/>
          </p:cNvPicPr>
          <p:nvPr/>
        </p:nvPicPr>
        <p:blipFill>
          <a:blip r:embed="rId2"/>
          <a:stretch>
            <a:fillRect/>
          </a:stretch>
        </p:blipFill>
        <p:spPr>
          <a:xfrm>
            <a:off x="6456040" y="1412776"/>
            <a:ext cx="5754686" cy="3869052"/>
          </a:xfrm>
          <a:prstGeom prst="rect">
            <a:avLst/>
          </a:prstGeom>
        </p:spPr>
      </p:pic>
      <p:sp>
        <p:nvSpPr>
          <p:cNvPr id="7" name="页脚占位符 6">
            <a:extLst>
              <a:ext uri="{FF2B5EF4-FFF2-40B4-BE49-F238E27FC236}">
                <a16:creationId xmlns:a16="http://schemas.microsoft.com/office/drawing/2014/main" id="{B4DBB5D9-1012-481A-8559-6ED69B7C8DFB}"/>
              </a:ext>
            </a:extLst>
          </p:cNvPr>
          <p:cNvSpPr>
            <a:spLocks noGrp="1"/>
          </p:cNvSpPr>
          <p:nvPr>
            <p:ph type="ftr" sz="quarter" idx="11"/>
          </p:nvPr>
        </p:nvSpPr>
        <p:spPr/>
        <p:txBody>
          <a:bodyPr/>
          <a:lstStyle/>
          <a:p>
            <a:pPr>
              <a:defRPr/>
            </a:pPr>
            <a:r>
              <a:rPr lang="en-US" altLang="zh-CN" dirty="0"/>
              <a:t>The international workshop on the CEPC, Nov. 5-10, 2025 (Guangzhou, Guangdong)</a:t>
            </a:r>
            <a:endParaRPr lang="zh-CN" altLang="en-US" dirty="0"/>
          </a:p>
        </p:txBody>
      </p:sp>
      <p:sp>
        <p:nvSpPr>
          <p:cNvPr id="8" name="灯片编号占位符 7">
            <a:extLst>
              <a:ext uri="{FF2B5EF4-FFF2-40B4-BE49-F238E27FC236}">
                <a16:creationId xmlns:a16="http://schemas.microsoft.com/office/drawing/2014/main" id="{54E359AA-7CE7-42C8-82ED-3B414DCBE385}"/>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a:p>
        </p:txBody>
      </p:sp>
    </p:spTree>
    <p:extLst>
      <p:ext uri="{BB962C8B-B14F-4D97-AF65-F5344CB8AC3E}">
        <p14:creationId xmlns:p14="http://schemas.microsoft.com/office/powerpoint/2010/main" val="76416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55778"/>
            <a:ext cx="7916416" cy="1036506"/>
          </a:xfrm>
        </p:spPr>
        <p:txBody>
          <a:bodyPr/>
          <a:lstStyle/>
          <a:p>
            <a:pPr>
              <a:lnSpc>
                <a:spcPct val="150000"/>
              </a:lnSpc>
              <a:defRPr/>
            </a:pPr>
            <a:r>
              <a:rPr lang="en-US" altLang="zh-CN" sz="4000" kern="0" dirty="0">
                <a:latin typeface="Arial Black" panose="020B0A04020102020204" pitchFamily="34" charset="0"/>
              </a:rPr>
              <a:t>Content</a:t>
            </a:r>
            <a:endParaRPr lang="zh-CN" altLang="en-US" sz="4000" kern="0" dirty="0">
              <a:latin typeface="Arial Black" panose="020B0A04020102020204" pitchFamily="34" charset="0"/>
            </a:endParaRPr>
          </a:p>
        </p:txBody>
      </p:sp>
      <p:sp>
        <p:nvSpPr>
          <p:cNvPr id="7" name="内容占位符 2"/>
          <p:cNvSpPr txBox="1">
            <a:spLocks/>
          </p:cNvSpPr>
          <p:nvPr/>
        </p:nvSpPr>
        <p:spPr>
          <a:xfrm>
            <a:off x="407368" y="836712"/>
            <a:ext cx="10578570" cy="5737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The introduction of CEPC beam instrumentation</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Booster and collider ring beam instrumentation </a:t>
            </a:r>
          </a:p>
          <a:p>
            <a:pPr lvl="1">
              <a:lnSpc>
                <a:spcPct val="120000"/>
              </a:lnSpc>
            </a:pPr>
            <a:r>
              <a:rPr lang="en-US" altLang="zh-CN" sz="2000" dirty="0" err="1">
                <a:solidFill>
                  <a:srgbClr val="0000FF"/>
                </a:solidFill>
                <a:latin typeface="Arial" panose="020B0604020202020204" pitchFamily="34" charset="0"/>
                <a:ea typeface="微软雅黑" panose="020B0503020204020204" pitchFamily="34" charset="-122"/>
                <a:cs typeface="Arial" panose="020B0604020202020204" pitchFamily="34" charset="0"/>
              </a:rPr>
              <a:t>Linac</a:t>
            </a: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 and damping ring beam instrumentation </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EDR scope goal and plan</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EDR progress</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Beam position monitor </a:t>
            </a:r>
            <a:r>
              <a:rPr lang="zh-CN" altLang="en-US" sz="2000" dirty="0">
                <a:solidFill>
                  <a:srgbClr val="0000FF"/>
                </a:solidFill>
                <a:latin typeface="Arial" panose="020B0604020202020204" pitchFamily="34" charset="0"/>
                <a:ea typeface="微软雅黑" panose="020B0503020204020204" pitchFamily="34" charset="-122"/>
                <a:cs typeface="Arial" panose="020B0604020202020204" pitchFamily="34" charset="0"/>
              </a:rPr>
              <a:t>（</a:t>
            </a: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BPM</a:t>
            </a:r>
            <a:r>
              <a:rPr lang="zh-CN" altLang="en-US" sz="2000" dirty="0">
                <a:solidFill>
                  <a:srgbClr val="0000FF"/>
                </a:solidFill>
                <a:latin typeface="Arial" panose="020B0604020202020204" pitchFamily="34" charset="0"/>
                <a:ea typeface="微软雅黑" panose="020B0503020204020204" pitchFamily="34" charset="-122"/>
                <a:cs typeface="Arial" panose="020B0604020202020204" pitchFamily="34" charset="0"/>
              </a:rPr>
              <a:t>）</a:t>
            </a: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system</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Beam feedback system</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Luminosity tuning system</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Industrialization preparation</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Summary</a:t>
            </a:r>
          </a:p>
        </p:txBody>
      </p:sp>
      <p:sp>
        <p:nvSpPr>
          <p:cNvPr id="4" name="页脚占位符 3">
            <a:extLst>
              <a:ext uri="{FF2B5EF4-FFF2-40B4-BE49-F238E27FC236}">
                <a16:creationId xmlns:a16="http://schemas.microsoft.com/office/drawing/2014/main" id="{23A07A08-0E9C-46E6-BE61-08588A2C673C}"/>
              </a:ext>
            </a:extLst>
          </p:cNvPr>
          <p:cNvSpPr>
            <a:spLocks noGrp="1"/>
          </p:cNvSpPr>
          <p:nvPr>
            <p:ph type="ftr" sz="quarter" idx="11"/>
          </p:nvPr>
        </p:nvSpPr>
        <p:spPr>
          <a:xfrm>
            <a:off x="3215680" y="6356351"/>
            <a:ext cx="6408712" cy="365125"/>
          </a:xfrm>
        </p:spPr>
        <p:txBody>
          <a:bodyPr/>
          <a:lstStyle/>
          <a:p>
            <a:pPr>
              <a:defRPr/>
            </a:pPr>
            <a:r>
              <a:rPr lang="en-US" altLang="zh-CN" dirty="0"/>
              <a:t>The international workshop on the CEPC, Nov. 5-10, 2025 (Guangzhou, Guangdong)</a:t>
            </a:r>
            <a:endParaRPr lang="zh-CN" altLang="en-US" dirty="0"/>
          </a:p>
        </p:txBody>
      </p:sp>
    </p:spTree>
    <p:extLst>
      <p:ext uri="{BB962C8B-B14F-4D97-AF65-F5344CB8AC3E}">
        <p14:creationId xmlns:p14="http://schemas.microsoft.com/office/powerpoint/2010/main" val="1610262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08D5A-3D68-414B-8EF1-61F911132B9B}"/>
              </a:ext>
            </a:extLst>
          </p:cNvPr>
          <p:cNvSpPr>
            <a:spLocks noGrp="1"/>
          </p:cNvSpPr>
          <p:nvPr>
            <p:ph type="title"/>
          </p:nvPr>
        </p:nvSpPr>
        <p:spPr/>
        <p:txBody>
          <a:bodyPr>
            <a:normAutofit/>
          </a:bodyPr>
          <a:lstStyle/>
          <a:p>
            <a:r>
              <a:rPr lang="en-US" altLang="zh-CN" dirty="0"/>
              <a:t>FOFB system commissioning in HEPS</a:t>
            </a:r>
            <a:endParaRPr lang="zh-CN" altLang="en-US" dirty="0"/>
          </a:p>
        </p:txBody>
      </p:sp>
      <p:sp>
        <p:nvSpPr>
          <p:cNvPr id="3" name="内容占位符 2">
            <a:extLst>
              <a:ext uri="{FF2B5EF4-FFF2-40B4-BE49-F238E27FC236}">
                <a16:creationId xmlns:a16="http://schemas.microsoft.com/office/drawing/2014/main" id="{AEC940EE-5D45-4AC2-8100-5B4C2A096FFD}"/>
              </a:ext>
            </a:extLst>
          </p:cNvPr>
          <p:cNvSpPr>
            <a:spLocks noGrp="1"/>
          </p:cNvSpPr>
          <p:nvPr>
            <p:ph idx="1"/>
          </p:nvPr>
        </p:nvSpPr>
        <p:spPr>
          <a:xfrm>
            <a:off x="542061" y="1124744"/>
            <a:ext cx="10972800" cy="4768865"/>
          </a:xfrm>
        </p:spPr>
        <p:txBody>
          <a:bodyPr/>
          <a:lstStyle/>
          <a:p>
            <a:r>
              <a:rPr lang="en-US" altLang="zh-CN" sz="2400" dirty="0"/>
              <a:t>Commissioning with beam(2025.09.11)</a:t>
            </a:r>
          </a:p>
          <a:p>
            <a:pPr lvl="1"/>
            <a:r>
              <a:rPr lang="pt-BR" altLang="zh-CN" sz="2000" dirty="0"/>
              <a:t>Beam current: 15mA; BPM selected: R01BPM01 and R01BPM02; FC selected: R01FC1H \ R01FC2H \ R48FC3H \ R48FC4H.</a:t>
            </a:r>
          </a:p>
          <a:p>
            <a:pPr lvl="1"/>
            <a:r>
              <a:rPr lang="en-US" altLang="zh-CN" sz="2000" dirty="0"/>
              <a:t>Fixed 100 steps running mode; the limit of PSC amplitude setting is ± 6A; and save FOFB data synchronously during each test running.</a:t>
            </a:r>
          </a:p>
          <a:p>
            <a:pPr lvl="1"/>
            <a:r>
              <a:rPr lang="en-US" altLang="zh-CN" sz="2000" dirty="0"/>
              <a:t>A few sets of PID parameters are testing, and expected results not obtained, more experiments are needed.</a:t>
            </a:r>
          </a:p>
          <a:p>
            <a:pPr lvl="1"/>
            <a:r>
              <a:rPr lang="en-US" altLang="zh-CN" sz="2000" dirty="0"/>
              <a:t>Based on the results of FOFB testing, the FOFB algorithm and the correct FC current setting values are verified.</a:t>
            </a:r>
            <a:endParaRPr lang="zh-CN" altLang="en-US" sz="2000" dirty="0"/>
          </a:p>
        </p:txBody>
      </p:sp>
      <p:pic>
        <p:nvPicPr>
          <p:cNvPr id="4" name="图片 3">
            <a:extLst>
              <a:ext uri="{FF2B5EF4-FFF2-40B4-BE49-F238E27FC236}">
                <a16:creationId xmlns:a16="http://schemas.microsoft.com/office/drawing/2014/main" id="{DEFEFC50-B388-485C-8E6A-04045D783B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223" y="4353307"/>
            <a:ext cx="4823431" cy="2342273"/>
          </a:xfrm>
          <a:prstGeom prst="rect">
            <a:avLst/>
          </a:prstGeom>
        </p:spPr>
      </p:pic>
      <p:pic>
        <p:nvPicPr>
          <p:cNvPr id="5" name="图片 4">
            <a:extLst>
              <a:ext uri="{FF2B5EF4-FFF2-40B4-BE49-F238E27FC236}">
                <a16:creationId xmlns:a16="http://schemas.microsoft.com/office/drawing/2014/main" id="{EDD2F73D-D33E-49A6-B47B-FB3757AAD906}"/>
              </a:ext>
            </a:extLst>
          </p:cNvPr>
          <p:cNvPicPr>
            <a:picLocks noChangeAspect="1"/>
          </p:cNvPicPr>
          <p:nvPr/>
        </p:nvPicPr>
        <p:blipFill>
          <a:blip r:embed="rId3"/>
          <a:stretch>
            <a:fillRect/>
          </a:stretch>
        </p:blipFill>
        <p:spPr>
          <a:xfrm>
            <a:off x="5522209" y="4442743"/>
            <a:ext cx="6088800" cy="2134579"/>
          </a:xfrm>
          <a:prstGeom prst="rect">
            <a:avLst/>
          </a:prstGeom>
        </p:spPr>
      </p:pic>
    </p:spTree>
    <p:extLst>
      <p:ext uri="{BB962C8B-B14F-4D97-AF65-F5344CB8AC3E}">
        <p14:creationId xmlns:p14="http://schemas.microsoft.com/office/powerpoint/2010/main" val="338646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6">
            <a:extLst>
              <a:ext uri="{FF2B5EF4-FFF2-40B4-BE49-F238E27FC236}">
                <a16:creationId xmlns:a16="http://schemas.microsoft.com/office/drawing/2014/main" id="{5F9895A6-CB51-4E53-BD3A-EA078CA82132}"/>
              </a:ext>
            </a:extLst>
          </p:cNvPr>
          <p:cNvGraphicFramePr>
            <a:graphicFrameLocks noGrp="1"/>
          </p:cNvGraphicFramePr>
          <p:nvPr>
            <p:ph idx="1"/>
            <p:extLst>
              <p:ext uri="{D42A27DB-BD31-4B8C-83A1-F6EECF244321}">
                <p14:modId xmlns:p14="http://schemas.microsoft.com/office/powerpoint/2010/main" val="990254847"/>
              </p:ext>
            </p:extLst>
          </p:nvPr>
        </p:nvGraphicFramePr>
        <p:xfrm>
          <a:off x="551384" y="1052736"/>
          <a:ext cx="10382943" cy="2286000"/>
        </p:xfrm>
        <a:graphic>
          <a:graphicData uri="http://schemas.openxmlformats.org/drawingml/2006/table">
            <a:tbl>
              <a:tblPr firstRow="1" bandRow="1">
                <a:tableStyleId>{5C22544A-7EE6-4342-B048-85BDC9FD1C3A}</a:tableStyleId>
              </a:tblPr>
              <a:tblGrid>
                <a:gridCol w="3460981">
                  <a:extLst>
                    <a:ext uri="{9D8B030D-6E8A-4147-A177-3AD203B41FA5}">
                      <a16:colId xmlns:a16="http://schemas.microsoft.com/office/drawing/2014/main" val="4037207050"/>
                    </a:ext>
                  </a:extLst>
                </a:gridCol>
                <a:gridCol w="3460981">
                  <a:extLst>
                    <a:ext uri="{9D8B030D-6E8A-4147-A177-3AD203B41FA5}">
                      <a16:colId xmlns:a16="http://schemas.microsoft.com/office/drawing/2014/main" val="2237266162"/>
                    </a:ext>
                  </a:extLst>
                </a:gridCol>
                <a:gridCol w="3460981">
                  <a:extLst>
                    <a:ext uri="{9D8B030D-6E8A-4147-A177-3AD203B41FA5}">
                      <a16:colId xmlns:a16="http://schemas.microsoft.com/office/drawing/2014/main" val="4195007971"/>
                    </a:ext>
                  </a:extLst>
                </a:gridCol>
              </a:tblGrid>
              <a:tr h="370840">
                <a:tc>
                  <a:txBody>
                    <a:bodyPr/>
                    <a:lstStyle/>
                    <a:p>
                      <a:r>
                        <a:rPr lang="en-US" altLang="zh-CN" sz="2400" dirty="0"/>
                        <a:t>Location</a:t>
                      </a:r>
                      <a:endParaRPr lang="zh-CN" altLang="en-US" sz="2400" dirty="0"/>
                    </a:p>
                  </a:txBody>
                  <a:tcPr/>
                </a:tc>
                <a:tc>
                  <a:txBody>
                    <a:bodyPr/>
                    <a:lstStyle/>
                    <a:p>
                      <a:r>
                        <a:rPr lang="en-US" altLang="zh-CN" sz="2400" b="0" kern="1200" dirty="0">
                          <a:solidFill>
                            <a:schemeClr val="lt1"/>
                          </a:solidFill>
                          <a:effectLst/>
                          <a:latin typeface="+mn-lt"/>
                          <a:ea typeface="+mn-ea"/>
                          <a:cs typeface="+mn-cs"/>
                        </a:rPr>
                        <a:t>Hardware types</a:t>
                      </a:r>
                      <a:endParaRPr lang="zh-CN" altLang="en-US" sz="2400" dirty="0"/>
                    </a:p>
                  </a:txBody>
                  <a:tcPr/>
                </a:tc>
                <a:tc>
                  <a:txBody>
                    <a:bodyPr/>
                    <a:lstStyle/>
                    <a:p>
                      <a:r>
                        <a:rPr lang="en-US" altLang="zh-CN" sz="2400" b="0" kern="1200" dirty="0">
                          <a:solidFill>
                            <a:schemeClr val="lt1"/>
                          </a:solidFill>
                          <a:effectLst/>
                          <a:latin typeface="+mn-lt"/>
                          <a:ea typeface="+mn-ea"/>
                          <a:cs typeface="+mn-cs"/>
                        </a:rPr>
                        <a:t>Quantity </a:t>
                      </a:r>
                      <a:endParaRPr lang="zh-CN" altLang="en-US" sz="2400" dirty="0"/>
                    </a:p>
                  </a:txBody>
                  <a:tcPr/>
                </a:tc>
                <a:extLst>
                  <a:ext uri="{0D108BD9-81ED-4DB2-BD59-A6C34878D82A}">
                    <a16:rowId xmlns:a16="http://schemas.microsoft.com/office/drawing/2014/main" val="4004495877"/>
                  </a:ext>
                </a:extLst>
              </a:tr>
              <a:tr h="370840">
                <a:tc>
                  <a:txBody>
                    <a:bodyPr/>
                    <a:lstStyle/>
                    <a:p>
                      <a:r>
                        <a:rPr lang="en-US" altLang="zh-CN" sz="2400" dirty="0" err="1"/>
                        <a:t>Linac</a:t>
                      </a:r>
                      <a:endParaRPr lang="zh-CN" altLang="en-US" sz="2400" dirty="0"/>
                    </a:p>
                  </a:txBody>
                  <a:tcPr/>
                </a:tc>
                <a:tc>
                  <a:txBody>
                    <a:bodyPr/>
                    <a:lstStyle/>
                    <a:p>
                      <a:r>
                        <a:rPr lang="en-US" altLang="zh-CN" sz="2400" dirty="0"/>
                        <a:t>10</a:t>
                      </a:r>
                      <a:endParaRPr lang="zh-CN" altLang="en-US" sz="2400" dirty="0"/>
                    </a:p>
                  </a:txBody>
                  <a:tcPr/>
                </a:tc>
                <a:tc>
                  <a:txBody>
                    <a:bodyPr/>
                    <a:lstStyle/>
                    <a:p>
                      <a:r>
                        <a:rPr lang="en-US" altLang="zh-CN" sz="2400" dirty="0"/>
                        <a:t>244</a:t>
                      </a:r>
                      <a:endParaRPr lang="zh-CN" altLang="en-US" sz="2400" dirty="0"/>
                    </a:p>
                  </a:txBody>
                  <a:tcPr/>
                </a:tc>
                <a:extLst>
                  <a:ext uri="{0D108BD9-81ED-4DB2-BD59-A6C34878D82A}">
                    <a16:rowId xmlns:a16="http://schemas.microsoft.com/office/drawing/2014/main" val="2817850585"/>
                  </a:ext>
                </a:extLst>
              </a:tr>
              <a:tr h="370840">
                <a:tc>
                  <a:txBody>
                    <a:bodyPr/>
                    <a:lstStyle/>
                    <a:p>
                      <a:r>
                        <a:rPr lang="en-US" altLang="zh-CN" sz="2400" dirty="0"/>
                        <a:t>Booster</a:t>
                      </a:r>
                      <a:endParaRPr lang="zh-CN" altLang="en-US" sz="2400" dirty="0"/>
                    </a:p>
                  </a:txBody>
                  <a:tcPr/>
                </a:tc>
                <a:tc>
                  <a:txBody>
                    <a:bodyPr/>
                    <a:lstStyle/>
                    <a:p>
                      <a:r>
                        <a:rPr lang="en-US" altLang="zh-CN" sz="2400" dirty="0"/>
                        <a:t>6</a:t>
                      </a:r>
                      <a:endParaRPr lang="zh-CN" altLang="en-US" sz="2400" dirty="0"/>
                    </a:p>
                  </a:txBody>
                  <a:tcPr/>
                </a:tc>
                <a:tc>
                  <a:txBody>
                    <a:bodyPr/>
                    <a:lstStyle/>
                    <a:p>
                      <a:r>
                        <a:rPr lang="en-US" altLang="zh-CN" sz="2400" dirty="0"/>
                        <a:t>2418</a:t>
                      </a:r>
                      <a:endParaRPr lang="zh-CN" altLang="en-US" sz="2400" dirty="0"/>
                    </a:p>
                  </a:txBody>
                  <a:tcPr/>
                </a:tc>
                <a:extLst>
                  <a:ext uri="{0D108BD9-81ED-4DB2-BD59-A6C34878D82A}">
                    <a16:rowId xmlns:a16="http://schemas.microsoft.com/office/drawing/2014/main" val="1581806063"/>
                  </a:ext>
                </a:extLst>
              </a:tr>
              <a:tr h="370840">
                <a:tc>
                  <a:txBody>
                    <a:bodyPr/>
                    <a:lstStyle/>
                    <a:p>
                      <a:r>
                        <a:rPr lang="en-US" altLang="zh-CN" sz="2400" dirty="0"/>
                        <a:t>Collider</a:t>
                      </a:r>
                      <a:endParaRPr lang="zh-CN" altLang="en-US" sz="2400" dirty="0"/>
                    </a:p>
                  </a:txBody>
                  <a:tcPr/>
                </a:tc>
                <a:tc>
                  <a:txBody>
                    <a:bodyPr/>
                    <a:lstStyle/>
                    <a:p>
                      <a:r>
                        <a:rPr lang="en-US" altLang="zh-CN" sz="2400" dirty="0"/>
                        <a:t>7</a:t>
                      </a:r>
                      <a:endParaRPr lang="zh-CN" altLang="en-US" sz="2400" dirty="0"/>
                    </a:p>
                  </a:txBody>
                  <a:tcPr/>
                </a:tc>
                <a:tc>
                  <a:txBody>
                    <a:bodyPr/>
                    <a:lstStyle/>
                    <a:p>
                      <a:r>
                        <a:rPr lang="en-US" altLang="zh-CN" sz="2400" dirty="0"/>
                        <a:t>7134</a:t>
                      </a:r>
                      <a:endParaRPr lang="zh-CN" altLang="en-US" sz="2400" dirty="0"/>
                    </a:p>
                  </a:txBody>
                  <a:tcPr/>
                </a:tc>
                <a:extLst>
                  <a:ext uri="{0D108BD9-81ED-4DB2-BD59-A6C34878D82A}">
                    <a16:rowId xmlns:a16="http://schemas.microsoft.com/office/drawing/2014/main" val="2518247861"/>
                  </a:ext>
                </a:extLst>
              </a:tr>
              <a:tr h="370840">
                <a:tc>
                  <a:txBody>
                    <a:bodyPr/>
                    <a:lstStyle/>
                    <a:p>
                      <a:r>
                        <a:rPr lang="en-US" altLang="zh-CN" sz="2400" b="0" kern="1200" dirty="0">
                          <a:solidFill>
                            <a:schemeClr val="dk1"/>
                          </a:solidFill>
                          <a:effectLst/>
                          <a:latin typeface="+mn-lt"/>
                          <a:ea typeface="+mn-ea"/>
                          <a:cs typeface="+mn-cs"/>
                        </a:rPr>
                        <a:t>Transport lines</a:t>
                      </a:r>
                      <a:endParaRPr lang="zh-CN" altLang="en-US" sz="2400" dirty="0"/>
                    </a:p>
                  </a:txBody>
                  <a:tcPr/>
                </a:tc>
                <a:tc>
                  <a:txBody>
                    <a:bodyPr/>
                    <a:lstStyle/>
                    <a:p>
                      <a:r>
                        <a:rPr lang="en-US" altLang="zh-CN" sz="2400" dirty="0"/>
                        <a:t>5</a:t>
                      </a:r>
                      <a:endParaRPr lang="zh-CN" altLang="en-US" sz="2400" dirty="0"/>
                    </a:p>
                  </a:txBody>
                  <a:tcPr/>
                </a:tc>
                <a:tc>
                  <a:txBody>
                    <a:bodyPr/>
                    <a:lstStyle/>
                    <a:p>
                      <a:r>
                        <a:rPr lang="en-US" altLang="zh-CN" sz="2400" dirty="0"/>
                        <a:t>86</a:t>
                      </a:r>
                      <a:endParaRPr lang="zh-CN" altLang="en-US" sz="2400" dirty="0"/>
                    </a:p>
                  </a:txBody>
                  <a:tcPr/>
                </a:tc>
                <a:extLst>
                  <a:ext uri="{0D108BD9-81ED-4DB2-BD59-A6C34878D82A}">
                    <a16:rowId xmlns:a16="http://schemas.microsoft.com/office/drawing/2014/main" val="3471317061"/>
                  </a:ext>
                </a:extLst>
              </a:tr>
            </a:tbl>
          </a:graphicData>
        </a:graphic>
      </p:graphicFrame>
      <p:sp>
        <p:nvSpPr>
          <p:cNvPr id="3" name="标题 2">
            <a:extLst>
              <a:ext uri="{FF2B5EF4-FFF2-40B4-BE49-F238E27FC236}">
                <a16:creationId xmlns:a16="http://schemas.microsoft.com/office/drawing/2014/main" id="{E39C25F4-D2F5-4363-A18C-5F923A82A25B}"/>
              </a:ext>
            </a:extLst>
          </p:cNvPr>
          <p:cNvSpPr>
            <a:spLocks noGrp="1"/>
          </p:cNvSpPr>
          <p:nvPr>
            <p:ph type="title"/>
          </p:nvPr>
        </p:nvSpPr>
        <p:spPr>
          <a:xfrm>
            <a:off x="551384" y="136524"/>
            <a:ext cx="8942784" cy="725470"/>
          </a:xfrm>
        </p:spPr>
        <p:txBody>
          <a:bodyPr>
            <a:normAutofit/>
          </a:bodyPr>
          <a:lstStyle/>
          <a:p>
            <a:r>
              <a:rPr lang="en-US" altLang="zh-CN" dirty="0"/>
              <a:t>BI component-types and quantities</a:t>
            </a:r>
            <a:endParaRPr lang="zh-CN" altLang="en-US" dirty="0"/>
          </a:p>
        </p:txBody>
      </p:sp>
      <p:sp>
        <p:nvSpPr>
          <p:cNvPr id="4" name="灯片编号占位符 3">
            <a:extLst>
              <a:ext uri="{FF2B5EF4-FFF2-40B4-BE49-F238E27FC236}">
                <a16:creationId xmlns:a16="http://schemas.microsoft.com/office/drawing/2014/main" id="{3FC304F1-93BB-433B-9A8A-E182B0E9A6C9}"/>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a:p>
        </p:txBody>
      </p:sp>
      <p:sp>
        <p:nvSpPr>
          <p:cNvPr id="5" name="页脚占位符 4">
            <a:extLst>
              <a:ext uri="{FF2B5EF4-FFF2-40B4-BE49-F238E27FC236}">
                <a16:creationId xmlns:a16="http://schemas.microsoft.com/office/drawing/2014/main" id="{4EB24D4F-6189-4EC3-910C-237B2C2788CE}"/>
              </a:ext>
            </a:extLst>
          </p:cNvPr>
          <p:cNvSpPr>
            <a:spLocks noGrp="1"/>
          </p:cNvSpPr>
          <p:nvPr>
            <p:ph type="ftr" sz="quarter" idx="11"/>
          </p:nvPr>
        </p:nvSpPr>
        <p:spPr/>
        <p:txBody>
          <a:bodyPr/>
          <a:lstStyle/>
          <a:p>
            <a:pPr>
              <a:defRPr/>
            </a:pPr>
            <a:r>
              <a:rPr lang="en-US" altLang="zh-CN"/>
              <a:t>The international workshop on the CEPC, Nov. 5-10, 2025 (Guangzhou, Guangdong)</a:t>
            </a:r>
            <a:endParaRPr lang="zh-CN" altLang="en-US" dirty="0"/>
          </a:p>
        </p:txBody>
      </p:sp>
      <p:pic>
        <p:nvPicPr>
          <p:cNvPr id="7" name="图片 6">
            <a:extLst>
              <a:ext uri="{FF2B5EF4-FFF2-40B4-BE49-F238E27FC236}">
                <a16:creationId xmlns:a16="http://schemas.microsoft.com/office/drawing/2014/main" id="{37F106AE-2839-4F1C-87EF-06A2EE24C8C3}"/>
              </a:ext>
            </a:extLst>
          </p:cNvPr>
          <p:cNvPicPr>
            <a:picLocks noChangeAspect="1"/>
          </p:cNvPicPr>
          <p:nvPr/>
        </p:nvPicPr>
        <p:blipFill>
          <a:blip r:embed="rId2"/>
          <a:stretch>
            <a:fillRect/>
          </a:stretch>
        </p:blipFill>
        <p:spPr>
          <a:xfrm>
            <a:off x="191344" y="3378731"/>
            <a:ext cx="2499603" cy="2719535"/>
          </a:xfrm>
          <a:prstGeom prst="rect">
            <a:avLst/>
          </a:prstGeom>
        </p:spPr>
      </p:pic>
      <p:pic>
        <p:nvPicPr>
          <p:cNvPr id="8" name="图片 7">
            <a:extLst>
              <a:ext uri="{FF2B5EF4-FFF2-40B4-BE49-F238E27FC236}">
                <a16:creationId xmlns:a16="http://schemas.microsoft.com/office/drawing/2014/main" id="{E0AC3985-9351-4D2A-AFDF-17A86D4829CE}"/>
              </a:ext>
            </a:extLst>
          </p:cNvPr>
          <p:cNvPicPr>
            <a:picLocks noChangeAspect="1"/>
          </p:cNvPicPr>
          <p:nvPr/>
        </p:nvPicPr>
        <p:blipFill>
          <a:blip r:embed="rId3"/>
          <a:stretch>
            <a:fillRect/>
          </a:stretch>
        </p:blipFill>
        <p:spPr>
          <a:xfrm>
            <a:off x="2518984" y="3855646"/>
            <a:ext cx="3600000" cy="1946087"/>
          </a:xfrm>
          <a:prstGeom prst="rect">
            <a:avLst/>
          </a:prstGeom>
        </p:spPr>
      </p:pic>
      <p:pic>
        <p:nvPicPr>
          <p:cNvPr id="9" name="图片 8">
            <a:extLst>
              <a:ext uri="{FF2B5EF4-FFF2-40B4-BE49-F238E27FC236}">
                <a16:creationId xmlns:a16="http://schemas.microsoft.com/office/drawing/2014/main" id="{439756E4-3EC7-4A1E-AD75-DB415DD440C4}"/>
              </a:ext>
            </a:extLst>
          </p:cNvPr>
          <p:cNvPicPr>
            <a:picLocks noChangeAspect="1"/>
          </p:cNvPicPr>
          <p:nvPr/>
        </p:nvPicPr>
        <p:blipFill>
          <a:blip r:embed="rId4"/>
          <a:stretch>
            <a:fillRect/>
          </a:stretch>
        </p:blipFill>
        <p:spPr>
          <a:xfrm>
            <a:off x="6098773" y="3879609"/>
            <a:ext cx="3084112" cy="2176058"/>
          </a:xfrm>
          <a:prstGeom prst="rect">
            <a:avLst/>
          </a:prstGeom>
        </p:spPr>
      </p:pic>
      <p:pic>
        <p:nvPicPr>
          <p:cNvPr id="10" name="图片 9">
            <a:extLst>
              <a:ext uri="{FF2B5EF4-FFF2-40B4-BE49-F238E27FC236}">
                <a16:creationId xmlns:a16="http://schemas.microsoft.com/office/drawing/2014/main" id="{0EE9C58B-E156-4ABB-A4B9-ECE2D732601C}"/>
              </a:ext>
            </a:extLst>
          </p:cNvPr>
          <p:cNvPicPr>
            <a:picLocks noChangeAspect="1"/>
          </p:cNvPicPr>
          <p:nvPr/>
        </p:nvPicPr>
        <p:blipFill>
          <a:blip r:embed="rId5"/>
          <a:stretch>
            <a:fillRect/>
          </a:stretch>
        </p:blipFill>
        <p:spPr>
          <a:xfrm>
            <a:off x="9218303" y="3754869"/>
            <a:ext cx="2782353" cy="2719535"/>
          </a:xfrm>
          <a:prstGeom prst="rect">
            <a:avLst/>
          </a:prstGeom>
        </p:spPr>
      </p:pic>
    </p:spTree>
    <p:extLst>
      <p:ext uri="{BB962C8B-B14F-4D97-AF65-F5344CB8AC3E}">
        <p14:creationId xmlns:p14="http://schemas.microsoft.com/office/powerpoint/2010/main" val="2734894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6">
            <a:extLst>
              <a:ext uri="{FF2B5EF4-FFF2-40B4-BE49-F238E27FC236}">
                <a16:creationId xmlns:a16="http://schemas.microsoft.com/office/drawing/2014/main" id="{2C80C68E-305E-4058-9C50-AF22DA48B720}"/>
              </a:ext>
            </a:extLst>
          </p:cNvPr>
          <p:cNvGraphicFramePr>
            <a:graphicFrameLocks noGrp="1"/>
          </p:cNvGraphicFramePr>
          <p:nvPr>
            <p:ph idx="1"/>
            <p:extLst>
              <p:ext uri="{D42A27DB-BD31-4B8C-83A1-F6EECF244321}">
                <p14:modId xmlns:p14="http://schemas.microsoft.com/office/powerpoint/2010/main" val="1177023669"/>
              </p:ext>
            </p:extLst>
          </p:nvPr>
        </p:nvGraphicFramePr>
        <p:xfrm>
          <a:off x="533419" y="1020890"/>
          <a:ext cx="11395229" cy="5303520"/>
        </p:xfrm>
        <a:graphic>
          <a:graphicData uri="http://schemas.openxmlformats.org/drawingml/2006/table">
            <a:tbl>
              <a:tblPr firstRow="1" bandRow="1">
                <a:tableStyleId>{5C22544A-7EE6-4342-B048-85BDC9FD1C3A}</a:tableStyleId>
              </a:tblPr>
              <a:tblGrid>
                <a:gridCol w="2482069">
                  <a:extLst>
                    <a:ext uri="{9D8B030D-6E8A-4147-A177-3AD203B41FA5}">
                      <a16:colId xmlns:a16="http://schemas.microsoft.com/office/drawing/2014/main" val="1410905293"/>
                    </a:ext>
                  </a:extLst>
                </a:gridCol>
                <a:gridCol w="1200816">
                  <a:extLst>
                    <a:ext uri="{9D8B030D-6E8A-4147-A177-3AD203B41FA5}">
                      <a16:colId xmlns:a16="http://schemas.microsoft.com/office/drawing/2014/main" val="2256449646"/>
                    </a:ext>
                  </a:extLst>
                </a:gridCol>
                <a:gridCol w="7712344">
                  <a:extLst>
                    <a:ext uri="{9D8B030D-6E8A-4147-A177-3AD203B41FA5}">
                      <a16:colId xmlns:a16="http://schemas.microsoft.com/office/drawing/2014/main" val="2627149571"/>
                    </a:ext>
                  </a:extLst>
                </a:gridCol>
              </a:tblGrid>
              <a:tr h="507280">
                <a:tc>
                  <a:txBody>
                    <a:bodyPr/>
                    <a:lstStyle/>
                    <a:p>
                      <a:r>
                        <a:rPr lang="en-US" altLang="zh-CN" sz="2400" b="0" i="0" kern="1200" dirty="0">
                          <a:solidFill>
                            <a:schemeClr val="lt1"/>
                          </a:solidFill>
                          <a:effectLst/>
                          <a:latin typeface="Times New Roman" panose="02020603050405020304" pitchFamily="18" charset="0"/>
                          <a:ea typeface="+mn-ea"/>
                          <a:cs typeface="Times New Roman" panose="02020603050405020304" pitchFamily="18" charset="0"/>
                        </a:rPr>
                        <a:t>Components</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b="0" i="0" kern="1200" dirty="0">
                          <a:solidFill>
                            <a:schemeClr val="lt1"/>
                          </a:solidFill>
                          <a:effectLst/>
                          <a:latin typeface="Times New Roman" panose="02020603050405020304" pitchFamily="18" charset="0"/>
                          <a:ea typeface="+mn-ea"/>
                          <a:cs typeface="Times New Roman" panose="02020603050405020304" pitchFamily="18" charset="0"/>
                        </a:rPr>
                        <a:t>Quantity</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Vendors</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2202717"/>
                  </a:ext>
                </a:extLst>
              </a:tr>
              <a:tr h="370840">
                <a:tc>
                  <a:txBody>
                    <a:bodyPr/>
                    <a:lstStyle/>
                    <a:p>
                      <a:r>
                        <a:rPr lang="en-US" altLang="zh-CN" sz="2400" dirty="0">
                          <a:latin typeface="Times New Roman" panose="02020603050405020304" pitchFamily="18" charset="0"/>
                          <a:cs typeface="Times New Roman" panose="02020603050405020304" pitchFamily="18" charset="0"/>
                        </a:rPr>
                        <a:t>BPM electronics</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~10000</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Beijing DAQ Technology Co., Ltd.(</a:t>
                      </a:r>
                      <a:r>
                        <a:rPr lang="zh-CN" altLang="en-US" sz="2400" dirty="0">
                          <a:latin typeface="Times New Roman" panose="02020603050405020304" pitchFamily="18" charset="0"/>
                          <a:cs typeface="Times New Roman" panose="02020603050405020304" pitchFamily="18" charset="0"/>
                        </a:rPr>
                        <a:t>迪爱科</a:t>
                      </a:r>
                      <a:r>
                        <a:rPr lang="en-US" altLang="zh-CN" sz="2400" dirty="0">
                          <a:latin typeface="Times New Roman" panose="02020603050405020304" pitchFamily="18" charset="0"/>
                          <a:cs typeface="Times New Roman" panose="02020603050405020304" pitchFamily="18" charset="0"/>
                        </a:rPr>
                        <a:t>)</a:t>
                      </a:r>
                    </a:p>
                    <a:p>
                      <a:r>
                        <a:rPr lang="en-US" altLang="zh-CN" sz="2400" kern="1200" dirty="0">
                          <a:solidFill>
                            <a:schemeClr val="dk1"/>
                          </a:solidFill>
                          <a:latin typeface="Times New Roman" panose="02020603050405020304" pitchFamily="18" charset="0"/>
                          <a:ea typeface="+mn-ea"/>
                          <a:cs typeface="Times New Roman" panose="02020603050405020304" pitchFamily="18" charset="0"/>
                        </a:rPr>
                        <a:t>Beijing </a:t>
                      </a:r>
                      <a:r>
                        <a:rPr lang="en-US" altLang="zh-CN" sz="2400" kern="1200" dirty="0" err="1">
                          <a:solidFill>
                            <a:schemeClr val="dk1"/>
                          </a:solidFill>
                          <a:latin typeface="Times New Roman" panose="02020603050405020304" pitchFamily="18" charset="0"/>
                          <a:ea typeface="+mn-ea"/>
                          <a:cs typeface="Times New Roman" panose="02020603050405020304" pitchFamily="18" charset="0"/>
                        </a:rPr>
                        <a:t>Conveyi</a:t>
                      </a:r>
                      <a:r>
                        <a:rPr lang="en-US" altLang="zh-CN" sz="2400" kern="1200" dirty="0">
                          <a:solidFill>
                            <a:schemeClr val="dk1"/>
                          </a:solidFill>
                          <a:latin typeface="Times New Roman" panose="02020603050405020304" pitchFamily="18" charset="0"/>
                          <a:ea typeface="+mn-ea"/>
                          <a:cs typeface="Times New Roman" panose="02020603050405020304" pitchFamily="18" charset="0"/>
                        </a:rPr>
                        <a:t> Limited</a:t>
                      </a:r>
                      <a:r>
                        <a:rPr lang="zh-CN" altLang="en-US" sz="2400" kern="1200" dirty="0">
                          <a:solidFill>
                            <a:schemeClr val="dk1"/>
                          </a:solidFill>
                          <a:latin typeface="Times New Roman" panose="02020603050405020304" pitchFamily="18" charset="0"/>
                          <a:ea typeface="+mn-ea"/>
                          <a:cs typeface="Times New Roman" panose="02020603050405020304" pitchFamily="18" charset="0"/>
                        </a:rPr>
                        <a:t>（科维泰信）</a:t>
                      </a:r>
                      <a:endParaRPr lang="en-US" altLang="zh-CN" sz="24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30660473"/>
                  </a:ext>
                </a:extLst>
              </a:tr>
              <a:tr h="370840">
                <a:tc>
                  <a:txBody>
                    <a:bodyPr/>
                    <a:lstStyle/>
                    <a:p>
                      <a:r>
                        <a:rPr lang="en-US" altLang="zh-CN" sz="2400" dirty="0">
                          <a:latin typeface="Times New Roman" panose="02020603050405020304" pitchFamily="18" charset="0"/>
                          <a:cs typeface="Times New Roman" panose="02020603050405020304" pitchFamily="18" charset="0"/>
                        </a:rPr>
                        <a:t>BPM feedthrough</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~40000</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b="0" i="0" kern="1200" dirty="0">
                          <a:solidFill>
                            <a:schemeClr val="dk1"/>
                          </a:solidFill>
                          <a:effectLst/>
                          <a:latin typeface="Times New Roman" panose="02020603050405020304" pitchFamily="18" charset="0"/>
                          <a:ea typeface="+mn-ea"/>
                          <a:cs typeface="Times New Roman" panose="02020603050405020304" pitchFamily="18" charset="0"/>
                        </a:rPr>
                        <a:t>East China Optical Technology Research Co., Ltd.(</a:t>
                      </a:r>
                      <a:r>
                        <a:rPr lang="zh-CN" altLang="en-US" sz="2400" b="0" i="0" kern="1200" dirty="0">
                          <a:solidFill>
                            <a:schemeClr val="dk1"/>
                          </a:solidFill>
                          <a:effectLst/>
                          <a:latin typeface="Times New Roman" panose="02020603050405020304" pitchFamily="18" charset="0"/>
                          <a:ea typeface="+mn-ea"/>
                          <a:cs typeface="Times New Roman" panose="02020603050405020304" pitchFamily="18" charset="0"/>
                        </a:rPr>
                        <a:t>华东光电）、</a:t>
                      </a:r>
                      <a:r>
                        <a:rPr lang="en-US" altLang="zh-CN" sz="2400" b="0" i="0" kern="1200" dirty="0">
                          <a:solidFill>
                            <a:schemeClr val="dk1"/>
                          </a:solidFill>
                          <a:effectLst/>
                          <a:latin typeface="Times New Roman" panose="02020603050405020304" pitchFamily="18" charset="0"/>
                          <a:ea typeface="+mn-ea"/>
                          <a:cs typeface="Times New Roman" panose="02020603050405020304" pitchFamily="18" charset="0"/>
                        </a:rPr>
                        <a:t>Anhui High Tech Co., Ltd.(</a:t>
                      </a:r>
                      <a:r>
                        <a:rPr lang="zh-CN" altLang="en-US" sz="2400" b="0" i="0" kern="1200" dirty="0">
                          <a:solidFill>
                            <a:schemeClr val="dk1"/>
                          </a:solidFill>
                          <a:effectLst/>
                          <a:latin typeface="Times New Roman" panose="02020603050405020304" pitchFamily="18" charset="0"/>
                          <a:ea typeface="+mn-ea"/>
                          <a:cs typeface="Times New Roman" panose="02020603050405020304" pitchFamily="18" charset="0"/>
                        </a:rPr>
                        <a:t>安徽海泰科电子）</a:t>
                      </a:r>
                      <a:endParaRPr lang="en-US" altLang="zh-CN" sz="2400" b="0" i="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altLang="zh-CN" sz="2400" b="0" i="0" kern="1200" dirty="0">
                          <a:solidFill>
                            <a:schemeClr val="dk1"/>
                          </a:solidFill>
                          <a:effectLst/>
                          <a:latin typeface="Times New Roman" panose="02020603050405020304" pitchFamily="18" charset="0"/>
                          <a:ea typeface="+mn-ea"/>
                          <a:cs typeface="Times New Roman" panose="02020603050405020304" pitchFamily="18" charset="0"/>
                        </a:rPr>
                        <a:t>Kyocera</a:t>
                      </a:r>
                      <a:r>
                        <a:rPr lang="zh-CN" altLang="en-US" sz="2400" b="0" i="0" kern="1200" dirty="0">
                          <a:solidFill>
                            <a:schemeClr val="dk1"/>
                          </a:solidFill>
                          <a:effectLst/>
                          <a:latin typeface="Times New Roman" panose="02020603050405020304" pitchFamily="18" charset="0"/>
                          <a:ea typeface="+mn-ea"/>
                          <a:cs typeface="Times New Roman" panose="02020603050405020304" pitchFamily="18" charset="0"/>
                        </a:rPr>
                        <a:t>（京瓷）</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35817937"/>
                  </a:ext>
                </a:extLst>
              </a:tr>
              <a:tr h="370840">
                <a:tc>
                  <a:txBody>
                    <a:bodyPr/>
                    <a:lstStyle/>
                    <a:p>
                      <a:r>
                        <a:rPr lang="en-US" altLang="zh-CN" sz="2400" dirty="0">
                          <a:latin typeface="Times New Roman" panose="02020603050405020304" pitchFamily="18" charset="0"/>
                          <a:cs typeface="Times New Roman" panose="02020603050405020304" pitchFamily="18" charset="0"/>
                        </a:rPr>
                        <a:t>BPM block</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~10000</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Liaoning SEALTECH Technology Co., LTD. (</a:t>
                      </a:r>
                      <a:r>
                        <a:rPr lang="zh-CN" altLang="en-US" sz="2400" dirty="0">
                          <a:latin typeface="Times New Roman" panose="02020603050405020304" pitchFamily="18" charset="0"/>
                          <a:cs typeface="Times New Roman" panose="02020603050405020304" pitchFamily="18" charset="0"/>
                        </a:rPr>
                        <a:t>辽宁希泰</a:t>
                      </a:r>
                      <a:r>
                        <a:rPr lang="en-US" altLang="zh-CN" sz="2400" dirty="0">
                          <a:latin typeface="Times New Roman" panose="02020603050405020304" pitchFamily="18" charset="0"/>
                          <a:cs typeface="Times New Roman" panose="02020603050405020304" pitchFamily="18" charset="0"/>
                        </a:rPr>
                        <a:t>)</a:t>
                      </a:r>
                    </a:p>
                    <a:p>
                      <a:r>
                        <a:rPr lang="en-US" altLang="zh-CN" sz="2400" dirty="0">
                          <a:latin typeface="Times New Roman" panose="02020603050405020304" pitchFamily="18" charset="0"/>
                          <a:cs typeface="Times New Roman" panose="02020603050405020304" pitchFamily="18" charset="0"/>
                        </a:rPr>
                        <a:t>Hefei </a:t>
                      </a:r>
                      <a:r>
                        <a:rPr lang="en-US" altLang="zh-CN" sz="2400" dirty="0" err="1">
                          <a:latin typeface="Times New Roman" panose="02020603050405020304" pitchFamily="18" charset="0"/>
                          <a:cs typeface="Times New Roman" panose="02020603050405020304" pitchFamily="18" charset="0"/>
                        </a:rPr>
                        <a:t>Keye</a:t>
                      </a:r>
                      <a:r>
                        <a:rPr lang="en-US" altLang="zh-CN" sz="2400" dirty="0">
                          <a:latin typeface="Times New Roman" panose="02020603050405020304" pitchFamily="18" charset="0"/>
                          <a:cs typeface="Times New Roman" panose="02020603050405020304" pitchFamily="18" charset="0"/>
                        </a:rPr>
                        <a:t> </a:t>
                      </a:r>
                      <a:r>
                        <a:rPr lang="en-US" altLang="zh-CN" sz="2400" b="0" i="0" kern="1200" dirty="0">
                          <a:solidFill>
                            <a:schemeClr val="dk1"/>
                          </a:solidFill>
                          <a:effectLst/>
                          <a:latin typeface="Times New Roman" panose="02020603050405020304" pitchFamily="18" charset="0"/>
                          <a:ea typeface="+mn-ea"/>
                          <a:cs typeface="Times New Roman" panose="02020603050405020304" pitchFamily="18" charset="0"/>
                        </a:rPr>
                        <a:t>Co., Ltd.(</a:t>
                      </a:r>
                      <a:r>
                        <a:rPr lang="zh-CN" altLang="en-US" sz="2400" b="0" i="0" kern="1200" dirty="0">
                          <a:solidFill>
                            <a:schemeClr val="dk1"/>
                          </a:solidFill>
                          <a:effectLst/>
                          <a:latin typeface="Times New Roman" panose="02020603050405020304" pitchFamily="18" charset="0"/>
                          <a:ea typeface="+mn-ea"/>
                          <a:cs typeface="Times New Roman" panose="02020603050405020304" pitchFamily="18" charset="0"/>
                        </a:rPr>
                        <a:t>合肥科烨）</a:t>
                      </a:r>
                      <a:endParaRPr lang="en-US" altLang="zh-CN" sz="24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i="0" kern="1200" dirty="0">
                          <a:solidFill>
                            <a:schemeClr val="dk1"/>
                          </a:solidFill>
                          <a:effectLst/>
                          <a:latin typeface="Times New Roman" panose="02020603050405020304" pitchFamily="18" charset="0"/>
                          <a:ea typeface="+mn-ea"/>
                          <a:cs typeface="Times New Roman" panose="02020603050405020304" pitchFamily="18" charset="0"/>
                        </a:rPr>
                        <a:t>East China Optical Technology Research Co., Ltd.(</a:t>
                      </a:r>
                      <a:r>
                        <a:rPr lang="zh-CN" altLang="en-US" sz="2400" b="0" i="0" kern="1200" dirty="0">
                          <a:solidFill>
                            <a:schemeClr val="dk1"/>
                          </a:solidFill>
                          <a:effectLst/>
                          <a:latin typeface="Times New Roman" panose="02020603050405020304" pitchFamily="18" charset="0"/>
                          <a:ea typeface="+mn-ea"/>
                          <a:cs typeface="Times New Roman" panose="02020603050405020304" pitchFamily="18" charset="0"/>
                        </a:rPr>
                        <a:t>华东光电）</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26177928"/>
                  </a:ext>
                </a:extLst>
              </a:tr>
              <a:tr h="370840">
                <a:tc>
                  <a:txBody>
                    <a:bodyPr/>
                    <a:lstStyle/>
                    <a:p>
                      <a:r>
                        <a:rPr lang="en-US" altLang="zh-CN" sz="2400" dirty="0">
                          <a:latin typeface="Times New Roman" panose="02020603050405020304" pitchFamily="18" charset="0"/>
                          <a:cs typeface="Times New Roman" panose="02020603050405020304" pitchFamily="18" charset="0"/>
                        </a:rPr>
                        <a:t>Beam loss monitor</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~6000</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latin typeface="Times New Roman" panose="02020603050405020304" pitchFamily="18" charset="0"/>
                          <a:cs typeface="Times New Roman" panose="02020603050405020304" pitchFamily="18" charset="0"/>
                        </a:rPr>
                        <a:t>North Night View Technology </a:t>
                      </a:r>
                      <a:r>
                        <a:rPr lang="en-US" altLang="zh-CN" sz="2400" b="0" i="0" kern="1200" dirty="0">
                          <a:solidFill>
                            <a:schemeClr val="dk1"/>
                          </a:solidFill>
                          <a:effectLst/>
                          <a:latin typeface="Times New Roman" panose="02020603050405020304" pitchFamily="18" charset="0"/>
                          <a:ea typeface="+mn-ea"/>
                          <a:cs typeface="Times New Roman" panose="02020603050405020304" pitchFamily="18" charset="0"/>
                        </a:rPr>
                        <a:t>Co., Ltd(</a:t>
                      </a:r>
                      <a:r>
                        <a:rPr lang="zh-CN" altLang="en-US" sz="2400" b="0" i="0" kern="1200" dirty="0">
                          <a:solidFill>
                            <a:schemeClr val="dk1"/>
                          </a:solidFill>
                          <a:effectLst/>
                          <a:latin typeface="Times New Roman" panose="02020603050405020304" pitchFamily="18" charset="0"/>
                          <a:ea typeface="+mn-ea"/>
                          <a:cs typeface="Times New Roman" panose="02020603050405020304" pitchFamily="18" charset="0"/>
                        </a:rPr>
                        <a:t>北方夜视）</a:t>
                      </a:r>
                      <a:endParaRPr lang="en-US" altLang="zh-CN" sz="24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latin typeface="Times New Roman" panose="02020603050405020304" pitchFamily="18" charset="0"/>
                          <a:cs typeface="Times New Roman" panose="02020603050405020304" pitchFamily="18" charset="0"/>
                        </a:rPr>
                        <a:t>HAMAMTSU</a:t>
                      </a:r>
                      <a:r>
                        <a:rPr lang="zh-CN" altLang="en-US" sz="2400" dirty="0">
                          <a:latin typeface="Times New Roman" panose="02020603050405020304" pitchFamily="18" charset="0"/>
                          <a:cs typeface="Times New Roman" panose="02020603050405020304" pitchFamily="18" charset="0"/>
                        </a:rPr>
                        <a:t>（滨松）</a:t>
                      </a:r>
                    </a:p>
                  </a:txBody>
                  <a:tcPr/>
                </a:tc>
                <a:extLst>
                  <a:ext uri="{0D108BD9-81ED-4DB2-BD59-A6C34878D82A}">
                    <a16:rowId xmlns:a16="http://schemas.microsoft.com/office/drawing/2014/main" val="2203671138"/>
                  </a:ext>
                </a:extLst>
              </a:tr>
              <a:tr h="370840">
                <a:tc>
                  <a:txBody>
                    <a:bodyPr/>
                    <a:lstStyle/>
                    <a:p>
                      <a:r>
                        <a:rPr lang="en-US" altLang="zh-CN" sz="2400" dirty="0">
                          <a:latin typeface="Times New Roman" panose="02020603050405020304" pitchFamily="18" charset="0"/>
                          <a:cs typeface="Times New Roman" panose="02020603050405020304" pitchFamily="18" charset="0"/>
                        </a:rPr>
                        <a:t>Cable</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~50000</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latin typeface="Times New Roman" panose="02020603050405020304" pitchFamily="18" charset="0"/>
                          <a:cs typeface="Times New Roman" panose="02020603050405020304" pitchFamily="18" charset="0"/>
                        </a:rPr>
                        <a:t>Jiangsu </a:t>
                      </a:r>
                      <a:r>
                        <a:rPr lang="en-US" altLang="zh-CN" sz="2400" dirty="0" err="1">
                          <a:latin typeface="Times New Roman" panose="02020603050405020304" pitchFamily="18" charset="0"/>
                          <a:cs typeface="Times New Roman" panose="02020603050405020304" pitchFamily="18" charset="0"/>
                        </a:rPr>
                        <a:t>Anshengda</a:t>
                      </a:r>
                      <a:r>
                        <a:rPr lang="en-US" altLang="zh-CN" sz="2400" dirty="0">
                          <a:latin typeface="Times New Roman" panose="02020603050405020304" pitchFamily="18" charset="0"/>
                          <a:cs typeface="Times New Roman" panose="02020603050405020304" pitchFamily="18" charset="0"/>
                        </a:rPr>
                        <a:t> Aerospace Technology Co., Ltd</a:t>
                      </a:r>
                      <a:r>
                        <a:rPr lang="zh-CN" altLang="en-US" sz="2400" dirty="0">
                          <a:latin typeface="Times New Roman" panose="02020603050405020304" pitchFamily="18" charset="0"/>
                          <a:cs typeface="Times New Roman" panose="02020603050405020304" pitchFamily="18" charset="0"/>
                        </a:rPr>
                        <a:t>（安胜达）</a:t>
                      </a:r>
                    </a:p>
                  </a:txBody>
                  <a:tcPr/>
                </a:tc>
                <a:extLst>
                  <a:ext uri="{0D108BD9-81ED-4DB2-BD59-A6C34878D82A}">
                    <a16:rowId xmlns:a16="http://schemas.microsoft.com/office/drawing/2014/main" val="2032962910"/>
                  </a:ext>
                </a:extLst>
              </a:tr>
            </a:tbl>
          </a:graphicData>
        </a:graphic>
      </p:graphicFrame>
      <p:sp>
        <p:nvSpPr>
          <p:cNvPr id="3" name="标题 2">
            <a:extLst>
              <a:ext uri="{FF2B5EF4-FFF2-40B4-BE49-F238E27FC236}">
                <a16:creationId xmlns:a16="http://schemas.microsoft.com/office/drawing/2014/main" id="{A079BB3D-71B0-49DF-A804-3A687F06DE6D}"/>
              </a:ext>
            </a:extLst>
          </p:cNvPr>
          <p:cNvSpPr>
            <a:spLocks noGrp="1"/>
          </p:cNvSpPr>
          <p:nvPr>
            <p:ph type="title"/>
          </p:nvPr>
        </p:nvSpPr>
        <p:spPr>
          <a:xfrm>
            <a:off x="609600" y="142852"/>
            <a:ext cx="10820437" cy="725470"/>
          </a:xfrm>
        </p:spPr>
        <p:txBody>
          <a:bodyPr/>
          <a:lstStyle/>
          <a:p>
            <a:r>
              <a:rPr lang="en-US" altLang="zh-CN" dirty="0"/>
              <a:t>Industrialzation preparation</a:t>
            </a:r>
            <a:endParaRPr lang="zh-CN" altLang="en-US" dirty="0"/>
          </a:p>
        </p:txBody>
      </p:sp>
      <p:sp>
        <p:nvSpPr>
          <p:cNvPr id="5" name="页脚占位符 4">
            <a:extLst>
              <a:ext uri="{FF2B5EF4-FFF2-40B4-BE49-F238E27FC236}">
                <a16:creationId xmlns:a16="http://schemas.microsoft.com/office/drawing/2014/main" id="{D6B333AE-85C0-4770-B3D4-C305A4438633}"/>
              </a:ext>
            </a:extLst>
          </p:cNvPr>
          <p:cNvSpPr>
            <a:spLocks noGrp="1"/>
          </p:cNvSpPr>
          <p:nvPr>
            <p:ph type="ftr" sz="quarter" idx="11"/>
          </p:nvPr>
        </p:nvSpPr>
        <p:spPr/>
        <p:txBody>
          <a:bodyPr/>
          <a:lstStyle/>
          <a:p>
            <a:pPr>
              <a:defRPr/>
            </a:pPr>
            <a:r>
              <a:rPr lang="en-US" altLang="zh-CN" dirty="0"/>
              <a:t>The international workshop on the CEPC, Nov. 5-10, 2025 (Guangzhou, Guangdong)</a:t>
            </a:r>
            <a:endParaRPr lang="zh-CN" altLang="en-US" dirty="0"/>
          </a:p>
        </p:txBody>
      </p:sp>
      <p:sp>
        <p:nvSpPr>
          <p:cNvPr id="7" name="灯片编号占位符 6">
            <a:extLst>
              <a:ext uri="{FF2B5EF4-FFF2-40B4-BE49-F238E27FC236}">
                <a16:creationId xmlns:a16="http://schemas.microsoft.com/office/drawing/2014/main" id="{883741ED-7A51-4751-B9F0-75C610A94A4C}"/>
              </a:ext>
            </a:extLst>
          </p:cNvPr>
          <p:cNvSpPr>
            <a:spLocks noGrp="1"/>
          </p:cNvSpPr>
          <p:nvPr>
            <p:ph type="sldNum" sz="quarter" idx="12"/>
          </p:nvPr>
        </p:nvSpPr>
        <p:spPr/>
        <p:txBody>
          <a:bodyPr/>
          <a:lstStyle/>
          <a:p>
            <a:fld id="{F15E9139-A00B-4B2A-98A6-095DC08F1345}" type="slidenum">
              <a:rPr lang="zh-CN" altLang="en-US" smtClean="0"/>
              <a:pPr/>
              <a:t>22</a:t>
            </a:fld>
            <a:endParaRPr lang="zh-CN" altLang="en-US"/>
          </a:p>
        </p:txBody>
      </p:sp>
    </p:spTree>
    <p:extLst>
      <p:ext uri="{BB962C8B-B14F-4D97-AF65-F5344CB8AC3E}">
        <p14:creationId xmlns:p14="http://schemas.microsoft.com/office/powerpoint/2010/main" val="1575977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B1A24B-5467-4F90-BE8A-CAC02FFDB20B}"/>
              </a:ext>
            </a:extLst>
          </p:cNvPr>
          <p:cNvSpPr>
            <a:spLocks noGrp="1"/>
          </p:cNvSpPr>
          <p:nvPr>
            <p:ph type="title"/>
          </p:nvPr>
        </p:nvSpPr>
        <p:spPr>
          <a:xfrm>
            <a:off x="479376" y="235971"/>
            <a:ext cx="10515600" cy="561406"/>
          </a:xfrm>
        </p:spPr>
        <p:txBody>
          <a:bodyPr>
            <a:normAutofit fontScale="90000"/>
          </a:bodyPr>
          <a:lstStyle/>
          <a:p>
            <a:r>
              <a:rPr lang="en-US" altLang="zh-CN" dirty="0"/>
              <a:t>The vendor of BPM blocks</a:t>
            </a:r>
            <a:endParaRPr lang="zh-CN" altLang="en-US" dirty="0"/>
          </a:p>
        </p:txBody>
      </p:sp>
      <p:pic>
        <p:nvPicPr>
          <p:cNvPr id="4" name="内容占位符 3">
            <a:extLst>
              <a:ext uri="{FF2B5EF4-FFF2-40B4-BE49-F238E27FC236}">
                <a16:creationId xmlns:a16="http://schemas.microsoft.com/office/drawing/2014/main" id="{8779B847-A531-410F-8284-59FDD4D7F3FD}"/>
              </a:ext>
            </a:extLst>
          </p:cNvPr>
          <p:cNvPicPr>
            <a:picLocks noGrp="1" noChangeAspect="1"/>
          </p:cNvPicPr>
          <p:nvPr>
            <p:ph idx="1"/>
          </p:nvPr>
        </p:nvPicPr>
        <p:blipFill>
          <a:blip r:embed="rId2"/>
          <a:stretch>
            <a:fillRect/>
          </a:stretch>
        </p:blipFill>
        <p:spPr>
          <a:xfrm>
            <a:off x="7537277" y="4365104"/>
            <a:ext cx="4023948" cy="1722161"/>
          </a:xfrm>
          <a:prstGeom prst="rect">
            <a:avLst/>
          </a:prstGeom>
          <a:ln w="12700">
            <a:solidFill>
              <a:schemeClr val="tx2">
                <a:lumMod val="60000"/>
                <a:lumOff val="40000"/>
              </a:schemeClr>
            </a:solidFill>
          </a:ln>
        </p:spPr>
      </p:pic>
      <p:sp>
        <p:nvSpPr>
          <p:cNvPr id="5" name="内容占位符 2">
            <a:extLst>
              <a:ext uri="{FF2B5EF4-FFF2-40B4-BE49-F238E27FC236}">
                <a16:creationId xmlns:a16="http://schemas.microsoft.com/office/drawing/2014/main" id="{D39418F1-980C-40EB-9ECF-A314FA7FDA85}"/>
              </a:ext>
            </a:extLst>
          </p:cNvPr>
          <p:cNvSpPr txBox="1">
            <a:spLocks/>
          </p:cNvSpPr>
          <p:nvPr/>
        </p:nvSpPr>
        <p:spPr>
          <a:xfrm>
            <a:off x="257437" y="1208018"/>
            <a:ext cx="11671212" cy="2201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200"/>
              </a:spcAft>
              <a:buClr>
                <a:srgbClr val="FFC000"/>
              </a:buClr>
              <a:buSzPct val="80000"/>
              <a:buNone/>
            </a:pPr>
            <a:r>
              <a:rPr lang="en-US" altLang="zh-CN" sz="2000" dirty="0">
                <a:latin typeface="Arial" panose="020B0604020202020204" pitchFamily="34" charset="0"/>
                <a:ea typeface="微软雅黑" pitchFamily="34" charset="-122"/>
              </a:rPr>
              <a:t>The fabrication capabilities, process standards, and detection capacity of the collaborating manufacturers have all been significantly improved by HEPS BPM. </a:t>
            </a:r>
          </a:p>
          <a:p>
            <a:pPr marL="0" indent="0" algn="just">
              <a:lnSpc>
                <a:spcPct val="100000"/>
              </a:lnSpc>
              <a:spcBef>
                <a:spcPts val="0"/>
              </a:spcBef>
              <a:buClr>
                <a:srgbClr val="FFC000"/>
              </a:buClr>
              <a:buSzPct val="80000"/>
              <a:buNone/>
            </a:pPr>
            <a:r>
              <a:rPr lang="en-US" altLang="zh-CN" sz="2000" dirty="0">
                <a:latin typeface="Arial" panose="020B0604020202020204" pitchFamily="34" charset="0"/>
                <a:ea typeface="微软雅黑" pitchFamily="34" charset="-122"/>
              </a:rPr>
              <a:t>The electro‑mechanical(geometry) offset are controlled within </a:t>
            </a:r>
            <a:r>
              <a:rPr lang="en-US" altLang="zh-CN" sz="2000" b="1" dirty="0">
                <a:latin typeface="Arial" panose="020B0604020202020204" pitchFamily="34" charset="0"/>
                <a:ea typeface="微软雅黑" pitchFamily="34" charset="-122"/>
              </a:rPr>
              <a:t>80um</a:t>
            </a:r>
            <a:r>
              <a:rPr lang="en-US" altLang="zh-CN" sz="2000" dirty="0">
                <a:latin typeface="Arial" panose="020B0604020202020204" pitchFamily="34" charset="0"/>
                <a:ea typeface="微软雅黑" pitchFamily="34" charset="-122"/>
              </a:rPr>
              <a:t>(RMS), which is the target we set to complete the beam commissioning of the first turn of the 4th-generation light source before BBA.</a:t>
            </a:r>
          </a:p>
          <a:p>
            <a:pPr marL="0" indent="0" algn="just">
              <a:lnSpc>
                <a:spcPct val="100000"/>
              </a:lnSpc>
              <a:spcBef>
                <a:spcPts val="0"/>
              </a:spcBef>
              <a:buClr>
                <a:srgbClr val="FFC000"/>
              </a:buClr>
              <a:buSzPct val="80000"/>
              <a:buNone/>
            </a:pPr>
            <a:r>
              <a:rPr lang="en-US" altLang="zh-CN" sz="2000" dirty="0">
                <a:latin typeface="Arial" panose="020B0604020202020204" pitchFamily="34" charset="0"/>
                <a:ea typeface="微软雅黑" pitchFamily="34" charset="-122"/>
              </a:rPr>
              <a:t>can</a:t>
            </a:r>
            <a:r>
              <a:rPr lang="zh-CN" altLang="en-US" sz="2000" dirty="0">
                <a:latin typeface="Arial" panose="020B0604020202020204" pitchFamily="34" charset="0"/>
                <a:ea typeface="微软雅黑" pitchFamily="34" charset="-122"/>
              </a:rPr>
              <a:t> </a:t>
            </a:r>
            <a:r>
              <a:rPr lang="en-US" altLang="zh-CN" sz="2000" dirty="0">
                <a:latin typeface="Arial" panose="020B0604020202020204" pitchFamily="34" charset="0"/>
                <a:ea typeface="微软雅黑" pitchFamily="34" charset="-122"/>
              </a:rPr>
              <a:t>meet the requirements of CEPC, for which the value is about </a:t>
            </a:r>
            <a:r>
              <a:rPr lang="en-US" altLang="zh-CN" sz="2000" b="1" dirty="0">
                <a:latin typeface="Arial" panose="020B0604020202020204" pitchFamily="34" charset="0"/>
                <a:ea typeface="微软雅黑" pitchFamily="34" charset="-122"/>
              </a:rPr>
              <a:t>100 um</a:t>
            </a:r>
            <a:r>
              <a:rPr lang="en-US" altLang="zh-CN" sz="2000" dirty="0">
                <a:latin typeface="Arial" panose="020B0604020202020204" pitchFamily="34" charset="0"/>
                <a:ea typeface="微软雅黑" pitchFamily="34" charset="-122"/>
              </a:rPr>
              <a:t>.</a:t>
            </a:r>
            <a:endParaRPr lang="zh-CN" altLang="en-US" sz="2000" dirty="0">
              <a:latin typeface="Arial" panose="020B0604020202020204" pitchFamily="34" charset="0"/>
              <a:ea typeface="微软雅黑" pitchFamily="34" charset="-122"/>
            </a:endParaRPr>
          </a:p>
        </p:txBody>
      </p:sp>
      <p:pic>
        <p:nvPicPr>
          <p:cNvPr id="1026" name="Picture 2">
            <a:extLst>
              <a:ext uri="{FF2B5EF4-FFF2-40B4-BE49-F238E27FC236}">
                <a16:creationId xmlns:a16="http://schemas.microsoft.com/office/drawing/2014/main" id="{3F99CEE2-4F36-4031-88C3-2FC728955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30" y="3356992"/>
            <a:ext cx="1787754" cy="1621703"/>
          </a:xfrm>
          <a:prstGeom prst="rect">
            <a:avLst/>
          </a:prstGeom>
          <a:ln w="127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B61AAFB-76E7-4503-BB9C-10821F9C91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76528" b="-1429"/>
          <a:stretch/>
        </p:blipFill>
        <p:spPr bwMode="auto">
          <a:xfrm>
            <a:off x="199614" y="4978695"/>
            <a:ext cx="1803169" cy="1487348"/>
          </a:xfrm>
          <a:prstGeom prst="rect">
            <a:avLst/>
          </a:prstGeom>
          <a:ln w="127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4D0E5AE1-4E4D-4E28-A032-FE4199034562}"/>
              </a:ext>
            </a:extLst>
          </p:cNvPr>
          <p:cNvPicPr>
            <a:picLocks noChangeAspect="1"/>
          </p:cNvPicPr>
          <p:nvPr/>
        </p:nvPicPr>
        <p:blipFill>
          <a:blip r:embed="rId5"/>
          <a:stretch>
            <a:fillRect/>
          </a:stretch>
        </p:blipFill>
        <p:spPr>
          <a:xfrm>
            <a:off x="2002786" y="3356992"/>
            <a:ext cx="2228647" cy="1678886"/>
          </a:xfrm>
          <a:prstGeom prst="rect">
            <a:avLst/>
          </a:prstGeom>
          <a:ln w="12700">
            <a:solidFill>
              <a:schemeClr val="tx2">
                <a:lumMod val="60000"/>
                <a:lumOff val="40000"/>
              </a:schemeClr>
            </a:solidFill>
          </a:ln>
        </p:spPr>
      </p:pic>
      <p:pic>
        <p:nvPicPr>
          <p:cNvPr id="9" name="图片 8">
            <a:extLst>
              <a:ext uri="{FF2B5EF4-FFF2-40B4-BE49-F238E27FC236}">
                <a16:creationId xmlns:a16="http://schemas.microsoft.com/office/drawing/2014/main" id="{46385E24-BA81-4923-AC3C-16E656FC6F15}"/>
              </a:ext>
            </a:extLst>
          </p:cNvPr>
          <p:cNvPicPr>
            <a:picLocks noChangeAspect="1"/>
          </p:cNvPicPr>
          <p:nvPr/>
        </p:nvPicPr>
        <p:blipFill>
          <a:blip r:embed="rId6"/>
          <a:stretch>
            <a:fillRect/>
          </a:stretch>
        </p:blipFill>
        <p:spPr>
          <a:xfrm rot="5400000">
            <a:off x="2359769" y="4621711"/>
            <a:ext cx="1514678" cy="2228648"/>
          </a:xfrm>
          <a:prstGeom prst="rect">
            <a:avLst/>
          </a:prstGeom>
          <a:ln w="12700">
            <a:solidFill>
              <a:schemeClr val="tx2">
                <a:lumMod val="60000"/>
                <a:lumOff val="40000"/>
              </a:schemeClr>
            </a:solidFill>
          </a:ln>
        </p:spPr>
      </p:pic>
      <p:pic>
        <p:nvPicPr>
          <p:cNvPr id="10" name="图片 9">
            <a:extLst>
              <a:ext uri="{FF2B5EF4-FFF2-40B4-BE49-F238E27FC236}">
                <a16:creationId xmlns:a16="http://schemas.microsoft.com/office/drawing/2014/main" id="{7F4AC5FC-3EC2-4D86-B0DC-93BB2DC8E05B}"/>
              </a:ext>
            </a:extLst>
          </p:cNvPr>
          <p:cNvPicPr>
            <a:picLocks noChangeAspect="1"/>
          </p:cNvPicPr>
          <p:nvPr/>
        </p:nvPicPr>
        <p:blipFill>
          <a:blip r:embed="rId7"/>
          <a:stretch>
            <a:fillRect/>
          </a:stretch>
        </p:blipFill>
        <p:spPr>
          <a:xfrm>
            <a:off x="4261101" y="4757154"/>
            <a:ext cx="3140048" cy="1821692"/>
          </a:xfrm>
          <a:prstGeom prst="rect">
            <a:avLst/>
          </a:prstGeom>
          <a:ln w="12700">
            <a:solidFill>
              <a:schemeClr val="tx2">
                <a:lumMod val="60000"/>
                <a:lumOff val="40000"/>
              </a:schemeClr>
            </a:solidFill>
          </a:ln>
        </p:spPr>
      </p:pic>
      <p:pic>
        <p:nvPicPr>
          <p:cNvPr id="6" name="图片 5">
            <a:extLst>
              <a:ext uri="{FF2B5EF4-FFF2-40B4-BE49-F238E27FC236}">
                <a16:creationId xmlns:a16="http://schemas.microsoft.com/office/drawing/2014/main" id="{E21C88AC-FE32-4353-8795-92D08A93DE1B}"/>
              </a:ext>
            </a:extLst>
          </p:cNvPr>
          <p:cNvPicPr>
            <a:picLocks noChangeAspect="1"/>
          </p:cNvPicPr>
          <p:nvPr/>
        </p:nvPicPr>
        <p:blipFill>
          <a:blip r:embed="rId8"/>
          <a:stretch>
            <a:fillRect/>
          </a:stretch>
        </p:blipFill>
        <p:spPr>
          <a:xfrm>
            <a:off x="7672314" y="3658869"/>
            <a:ext cx="4008583" cy="576775"/>
          </a:xfrm>
          <a:prstGeom prst="rect">
            <a:avLst/>
          </a:prstGeom>
        </p:spPr>
      </p:pic>
      <p:sp>
        <p:nvSpPr>
          <p:cNvPr id="13" name="文本框 12">
            <a:extLst>
              <a:ext uri="{FF2B5EF4-FFF2-40B4-BE49-F238E27FC236}">
                <a16:creationId xmlns:a16="http://schemas.microsoft.com/office/drawing/2014/main" id="{3528F7E5-79A1-4965-8806-DE1C99A83E53}"/>
              </a:ext>
            </a:extLst>
          </p:cNvPr>
          <p:cNvSpPr txBox="1"/>
          <p:nvPr/>
        </p:nvSpPr>
        <p:spPr>
          <a:xfrm>
            <a:off x="7491229" y="6078530"/>
            <a:ext cx="4293404"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Electrical offset distribution for </a:t>
            </a:r>
            <a:r>
              <a:rPr lang="en-US" altLang="zh-CN" sz="1600">
                <a:latin typeface="Times New Roman" panose="02020603050405020304" pitchFamily="18" charset="0"/>
                <a:cs typeface="Times New Roman" panose="02020603050405020304" pitchFamily="18" charset="0"/>
              </a:rPr>
              <a:t>HEPS SR </a:t>
            </a:r>
            <a:r>
              <a:rPr lang="en-US" altLang="zh-CN" sz="1600" dirty="0">
                <a:latin typeface="Times New Roman" panose="02020603050405020304" pitchFamily="18" charset="0"/>
                <a:cs typeface="Times New Roman" panose="02020603050405020304" pitchFamily="18" charset="0"/>
              </a:rPr>
              <a:t>BPMS.</a:t>
            </a:r>
            <a:endParaRPr lang="zh-CN" altLang="en-US" sz="1600" dirty="0">
              <a:latin typeface="Times New Roman" panose="02020603050405020304" pitchFamily="18" charset="0"/>
              <a:cs typeface="Times New Roman" panose="02020603050405020304" pitchFamily="18" charset="0"/>
            </a:endParaRPr>
          </a:p>
        </p:txBody>
      </p:sp>
      <p:graphicFrame>
        <p:nvGraphicFramePr>
          <p:cNvPr id="3" name="表格 6">
            <a:extLst>
              <a:ext uri="{FF2B5EF4-FFF2-40B4-BE49-F238E27FC236}">
                <a16:creationId xmlns:a16="http://schemas.microsoft.com/office/drawing/2014/main" id="{424225A6-3B26-4E93-BF40-E05CB2C7F912}"/>
              </a:ext>
            </a:extLst>
          </p:cNvPr>
          <p:cNvGraphicFramePr>
            <a:graphicFrameLocks noGrp="1"/>
          </p:cNvGraphicFramePr>
          <p:nvPr/>
        </p:nvGraphicFramePr>
        <p:xfrm>
          <a:off x="4278241" y="3239874"/>
          <a:ext cx="3122908" cy="1483360"/>
        </p:xfrm>
        <a:graphic>
          <a:graphicData uri="http://schemas.openxmlformats.org/drawingml/2006/table">
            <a:tbl>
              <a:tblPr firstRow="1" bandRow="1">
                <a:tableStyleId>{5C22544A-7EE6-4342-B048-85BDC9FD1C3A}</a:tableStyleId>
              </a:tblPr>
              <a:tblGrid>
                <a:gridCol w="2231756">
                  <a:extLst>
                    <a:ext uri="{9D8B030D-6E8A-4147-A177-3AD203B41FA5}">
                      <a16:colId xmlns:a16="http://schemas.microsoft.com/office/drawing/2014/main" val="2264424024"/>
                    </a:ext>
                  </a:extLst>
                </a:gridCol>
                <a:gridCol w="891152">
                  <a:extLst>
                    <a:ext uri="{9D8B030D-6E8A-4147-A177-3AD203B41FA5}">
                      <a16:colId xmlns:a16="http://schemas.microsoft.com/office/drawing/2014/main" val="3490463363"/>
                    </a:ext>
                  </a:extLst>
                </a:gridCol>
              </a:tblGrid>
              <a:tr h="370840">
                <a:tc>
                  <a:txBody>
                    <a:bodyPr/>
                    <a:lstStyle/>
                    <a:p>
                      <a:r>
                        <a:rPr lang="en-US" altLang="zh-CN" sz="1200" dirty="0"/>
                        <a:t>Offset between  M&amp;E </a:t>
                      </a:r>
                      <a:r>
                        <a:rPr lang="en-US" altLang="zh-CN" sz="1200" dirty="0" err="1"/>
                        <a:t>centre</a:t>
                      </a:r>
                      <a:r>
                        <a:rPr lang="en-US" altLang="zh-CN" sz="1200" dirty="0"/>
                        <a:t> </a:t>
                      </a:r>
                      <a:endParaRPr lang="zh-CN" altLang="en-US" sz="1200" dirty="0"/>
                    </a:p>
                  </a:txBody>
                  <a:tcPr/>
                </a:tc>
                <a:tc>
                  <a:txBody>
                    <a:bodyPr/>
                    <a:lstStyle/>
                    <a:p>
                      <a:pPr marL="0" algn="l" defTabSz="914400" rtl="0" eaLnBrk="1" latinLnBrk="0" hangingPunct="1"/>
                      <a:r>
                        <a:rPr lang="en-US" altLang="zh-CN" sz="1200" b="1" kern="1200" dirty="0">
                          <a:solidFill>
                            <a:schemeClr val="lt1"/>
                          </a:solidFill>
                          <a:latin typeface="+mn-lt"/>
                          <a:ea typeface="+mn-ea"/>
                          <a:cs typeface="+mn-cs"/>
                        </a:rPr>
                        <a:t>Value</a:t>
                      </a:r>
                      <a:endParaRPr lang="zh-CN" altLang="en-US" sz="1200" b="1" kern="1200" dirty="0">
                        <a:solidFill>
                          <a:schemeClr val="lt1"/>
                        </a:solidFill>
                        <a:latin typeface="+mn-lt"/>
                        <a:ea typeface="+mn-ea"/>
                        <a:cs typeface="+mn-cs"/>
                      </a:endParaRPr>
                    </a:p>
                  </a:txBody>
                  <a:tcPr/>
                </a:tc>
                <a:extLst>
                  <a:ext uri="{0D108BD9-81ED-4DB2-BD59-A6C34878D82A}">
                    <a16:rowId xmlns:a16="http://schemas.microsoft.com/office/drawing/2014/main" val="570860838"/>
                  </a:ext>
                </a:extLst>
              </a:tr>
              <a:tr h="370840">
                <a:tc>
                  <a:txBody>
                    <a:bodyPr/>
                    <a:lstStyle/>
                    <a:p>
                      <a:r>
                        <a:rPr lang="en-US" altLang="zh-CN" sz="1200" dirty="0"/>
                        <a:t>The 3</a:t>
                      </a:r>
                      <a:r>
                        <a:rPr lang="en-US" altLang="zh-CN" sz="1200" baseline="30000" dirty="0"/>
                        <a:t>rd</a:t>
                      </a:r>
                      <a:r>
                        <a:rPr lang="en-US" altLang="zh-CN" sz="1200" dirty="0"/>
                        <a:t> Generation light source</a:t>
                      </a:r>
                      <a:endParaRPr lang="zh-CN" altLang="en-US" sz="1200" dirty="0"/>
                    </a:p>
                  </a:txBody>
                  <a:tcPr/>
                </a:tc>
                <a:tc>
                  <a:txBody>
                    <a:bodyPr/>
                    <a:lstStyle/>
                    <a:p>
                      <a:pPr marL="0" algn="l" defTabSz="914400" rtl="0" eaLnBrk="1" latinLnBrk="0" hangingPunct="1"/>
                      <a:r>
                        <a:rPr lang="en-US" altLang="zh-CN" sz="1200" kern="1200" dirty="0">
                          <a:solidFill>
                            <a:schemeClr val="dk1"/>
                          </a:solidFill>
                          <a:latin typeface="+mn-lt"/>
                          <a:ea typeface="+mn-ea"/>
                          <a:cs typeface="+mn-cs"/>
                        </a:rPr>
                        <a:t>~100um</a:t>
                      </a:r>
                      <a:endParaRPr lang="zh-CN" altLang="en-US" sz="1200" kern="1200" dirty="0">
                        <a:solidFill>
                          <a:schemeClr val="dk1"/>
                        </a:solidFill>
                        <a:latin typeface="+mn-lt"/>
                        <a:ea typeface="+mn-ea"/>
                        <a:cs typeface="+mn-cs"/>
                      </a:endParaRPr>
                    </a:p>
                  </a:txBody>
                  <a:tcPr/>
                </a:tc>
                <a:extLst>
                  <a:ext uri="{0D108BD9-81ED-4DB2-BD59-A6C34878D82A}">
                    <a16:rowId xmlns:a16="http://schemas.microsoft.com/office/drawing/2014/main" val="15324069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The 4</a:t>
                      </a:r>
                      <a:r>
                        <a:rPr lang="en-US" altLang="zh-CN" sz="1200" baseline="30000" dirty="0"/>
                        <a:t>th</a:t>
                      </a:r>
                      <a:r>
                        <a:rPr lang="en-US" altLang="zh-CN" sz="1200" dirty="0"/>
                        <a:t> Generation light source</a:t>
                      </a:r>
                      <a:endParaRPr lang="zh-CN" altLang="en-US" sz="1200" dirty="0"/>
                    </a:p>
                  </a:txBody>
                  <a:tcPr/>
                </a:tc>
                <a:tc>
                  <a:txBody>
                    <a:bodyPr/>
                    <a:lstStyle/>
                    <a:p>
                      <a:pPr marL="0" algn="l" defTabSz="914400" rtl="0" eaLnBrk="1" latinLnBrk="0" hangingPunct="1"/>
                      <a:r>
                        <a:rPr lang="en-US" altLang="zh-CN" sz="1200" kern="1200" dirty="0">
                          <a:solidFill>
                            <a:schemeClr val="dk1"/>
                          </a:solidFill>
                          <a:latin typeface="+mn-lt"/>
                          <a:ea typeface="+mn-ea"/>
                          <a:cs typeface="+mn-cs"/>
                        </a:rPr>
                        <a:t>~80um</a:t>
                      </a:r>
                      <a:endParaRPr lang="zh-CN" altLang="en-US" sz="1200" kern="1200" dirty="0">
                        <a:solidFill>
                          <a:schemeClr val="dk1"/>
                        </a:solidFill>
                        <a:latin typeface="+mn-lt"/>
                        <a:ea typeface="+mn-ea"/>
                        <a:cs typeface="+mn-cs"/>
                      </a:endParaRPr>
                    </a:p>
                  </a:txBody>
                  <a:tcPr/>
                </a:tc>
                <a:extLst>
                  <a:ext uri="{0D108BD9-81ED-4DB2-BD59-A6C34878D82A}">
                    <a16:rowId xmlns:a16="http://schemas.microsoft.com/office/drawing/2014/main" val="36884868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CEPC1</a:t>
                      </a:r>
                      <a:endParaRPr lang="zh-CN" altLang="en-US" sz="1200" dirty="0"/>
                    </a:p>
                  </a:txBody>
                  <a:tcPr/>
                </a:tc>
                <a:tc>
                  <a:txBody>
                    <a:bodyPr/>
                    <a:lstStyle/>
                    <a:p>
                      <a:pPr marL="0" algn="l" defTabSz="914400" rtl="0" eaLnBrk="1" latinLnBrk="0" hangingPunct="1"/>
                      <a:r>
                        <a:rPr lang="en-US" altLang="zh-CN" sz="1200" kern="1200" dirty="0">
                          <a:solidFill>
                            <a:schemeClr val="dk1"/>
                          </a:solidFill>
                          <a:latin typeface="+mn-lt"/>
                          <a:ea typeface="+mn-ea"/>
                          <a:cs typeface="+mn-cs"/>
                        </a:rPr>
                        <a:t>~100um</a:t>
                      </a:r>
                      <a:endParaRPr lang="zh-CN" altLang="en-US" sz="1200" kern="1200" dirty="0">
                        <a:solidFill>
                          <a:schemeClr val="dk1"/>
                        </a:solidFill>
                        <a:latin typeface="+mn-lt"/>
                        <a:ea typeface="+mn-ea"/>
                        <a:cs typeface="+mn-cs"/>
                      </a:endParaRPr>
                    </a:p>
                  </a:txBody>
                  <a:tcPr/>
                </a:tc>
                <a:extLst>
                  <a:ext uri="{0D108BD9-81ED-4DB2-BD59-A6C34878D82A}">
                    <a16:rowId xmlns:a16="http://schemas.microsoft.com/office/drawing/2014/main" val="661802631"/>
                  </a:ext>
                </a:extLst>
              </a:tr>
            </a:tbl>
          </a:graphicData>
        </a:graphic>
      </p:graphicFrame>
      <p:sp>
        <p:nvSpPr>
          <p:cNvPr id="15" name="灯片编号占位符 14">
            <a:extLst>
              <a:ext uri="{FF2B5EF4-FFF2-40B4-BE49-F238E27FC236}">
                <a16:creationId xmlns:a16="http://schemas.microsoft.com/office/drawing/2014/main" id="{BAFCDC01-8B9A-473A-A151-B6B5485ECA7E}"/>
              </a:ext>
            </a:extLst>
          </p:cNvPr>
          <p:cNvSpPr>
            <a:spLocks noGrp="1"/>
          </p:cNvSpPr>
          <p:nvPr>
            <p:ph type="sldNum" sz="quarter" idx="12"/>
          </p:nvPr>
        </p:nvSpPr>
        <p:spPr/>
        <p:txBody>
          <a:bodyPr/>
          <a:lstStyle/>
          <a:p>
            <a:fld id="{F15E9139-A00B-4B2A-98A6-095DC08F1345}" type="slidenum">
              <a:rPr lang="zh-CN" altLang="en-US" smtClean="0"/>
              <a:pPr/>
              <a:t>23</a:t>
            </a:fld>
            <a:endParaRPr lang="zh-CN" altLang="en-US"/>
          </a:p>
        </p:txBody>
      </p:sp>
    </p:spTree>
    <p:extLst>
      <p:ext uri="{BB962C8B-B14F-4D97-AF65-F5344CB8AC3E}">
        <p14:creationId xmlns:p14="http://schemas.microsoft.com/office/powerpoint/2010/main" val="196128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FD1D18E-C8C4-4CFD-A7C2-60C9C9B218C4}"/>
              </a:ext>
            </a:extLst>
          </p:cNvPr>
          <p:cNvSpPr>
            <a:spLocks noGrp="1"/>
          </p:cNvSpPr>
          <p:nvPr>
            <p:ph type="title"/>
          </p:nvPr>
        </p:nvSpPr>
        <p:spPr>
          <a:xfrm>
            <a:off x="445906" y="103981"/>
            <a:ext cx="10763325" cy="725470"/>
          </a:xfrm>
        </p:spPr>
        <p:txBody>
          <a:bodyPr/>
          <a:lstStyle/>
          <a:p>
            <a:r>
              <a:rPr lang="en-US" altLang="zh-CN" sz="2900" dirty="0"/>
              <a:t>Potential vendor of cable</a:t>
            </a:r>
            <a:endParaRPr lang="zh-CN" altLang="en-US" sz="2900" dirty="0"/>
          </a:p>
        </p:txBody>
      </p:sp>
      <p:sp>
        <p:nvSpPr>
          <p:cNvPr id="4" name="灯片编号占位符 3">
            <a:extLst>
              <a:ext uri="{FF2B5EF4-FFF2-40B4-BE49-F238E27FC236}">
                <a16:creationId xmlns:a16="http://schemas.microsoft.com/office/drawing/2014/main" id="{F245C754-8284-4C5F-90B4-3663B31190E9}"/>
              </a:ext>
            </a:extLst>
          </p:cNvPr>
          <p:cNvSpPr>
            <a:spLocks noGrp="1"/>
          </p:cNvSpPr>
          <p:nvPr>
            <p:ph type="sldNum" sz="quarter" idx="12"/>
          </p:nvPr>
        </p:nvSpPr>
        <p:spPr/>
        <p:txBody>
          <a:bodyPr/>
          <a:lstStyle/>
          <a:p>
            <a:fld id="{F15E9139-A00B-4B2A-98A6-095DC08F1345}" type="slidenum">
              <a:rPr lang="zh-CN" altLang="en-US" smtClean="0"/>
              <a:pPr/>
              <a:t>24</a:t>
            </a:fld>
            <a:endParaRPr lang="zh-CN" altLang="en-US"/>
          </a:p>
        </p:txBody>
      </p:sp>
      <p:sp>
        <p:nvSpPr>
          <p:cNvPr id="5" name="页脚占位符 4">
            <a:extLst>
              <a:ext uri="{FF2B5EF4-FFF2-40B4-BE49-F238E27FC236}">
                <a16:creationId xmlns:a16="http://schemas.microsoft.com/office/drawing/2014/main" id="{01D22344-BB8E-4EB8-96A7-8A73A64BDA97}"/>
              </a:ext>
            </a:extLst>
          </p:cNvPr>
          <p:cNvSpPr>
            <a:spLocks noGrp="1"/>
          </p:cNvSpPr>
          <p:nvPr>
            <p:ph type="ftr" sz="quarter" idx="11"/>
          </p:nvPr>
        </p:nvSpPr>
        <p:spPr/>
        <p:txBody>
          <a:bodyPr/>
          <a:lstStyle/>
          <a:p>
            <a:pPr>
              <a:defRPr/>
            </a:pPr>
            <a:r>
              <a:rPr lang="en-US" altLang="zh-CN"/>
              <a:t>The international workshop on the CEPC, Nov. 5-10, 2025 (Guangzhou, Guangdong)</a:t>
            </a:r>
            <a:endParaRPr lang="zh-CN" altLang="en-US" dirty="0"/>
          </a:p>
        </p:txBody>
      </p:sp>
      <p:pic>
        <p:nvPicPr>
          <p:cNvPr id="6" name="图片 5">
            <a:extLst>
              <a:ext uri="{FF2B5EF4-FFF2-40B4-BE49-F238E27FC236}">
                <a16:creationId xmlns:a16="http://schemas.microsoft.com/office/drawing/2014/main" id="{5B6CEB30-0AE0-4B67-8259-F624ACE6A329}"/>
              </a:ext>
            </a:extLst>
          </p:cNvPr>
          <p:cNvPicPr>
            <a:picLocks noChangeAspect="1"/>
          </p:cNvPicPr>
          <p:nvPr/>
        </p:nvPicPr>
        <p:blipFill>
          <a:blip r:embed="rId3"/>
          <a:stretch>
            <a:fillRect/>
          </a:stretch>
        </p:blipFill>
        <p:spPr>
          <a:xfrm>
            <a:off x="119336" y="1098510"/>
            <a:ext cx="6985202" cy="3929176"/>
          </a:xfrm>
          <a:prstGeom prst="rect">
            <a:avLst/>
          </a:prstGeom>
        </p:spPr>
      </p:pic>
      <p:sp>
        <p:nvSpPr>
          <p:cNvPr id="7" name="文本框 6">
            <a:extLst>
              <a:ext uri="{FF2B5EF4-FFF2-40B4-BE49-F238E27FC236}">
                <a16:creationId xmlns:a16="http://schemas.microsoft.com/office/drawing/2014/main" id="{AE39DB9D-0415-4636-AB78-E7277B0C8417}"/>
              </a:ext>
            </a:extLst>
          </p:cNvPr>
          <p:cNvSpPr txBox="1"/>
          <p:nvPr/>
        </p:nvSpPr>
        <p:spPr>
          <a:xfrm>
            <a:off x="479376" y="5301208"/>
            <a:ext cx="3672408" cy="461665"/>
          </a:xfrm>
          <a:prstGeom prst="rect">
            <a:avLst/>
          </a:prstGeom>
          <a:noFill/>
        </p:spPr>
        <p:txBody>
          <a:bodyPr wrap="square" rtlCol="0">
            <a:spAutoFit/>
          </a:bodyPr>
          <a:lstStyle/>
          <a:p>
            <a:r>
              <a:rPr lang="en-US" altLang="zh-CN" sz="2400" dirty="0">
                <a:solidFill>
                  <a:srgbClr val="333333"/>
                </a:solidFill>
                <a:latin typeface="Times New Roman" panose="02020603050405020304" pitchFamily="18" charset="0"/>
                <a:cs typeface="Times New Roman" panose="02020603050405020304" pitchFamily="18" charset="0"/>
              </a:rPr>
              <a:t>C</a:t>
            </a:r>
            <a:r>
              <a:rPr lang="en-US" altLang="zh-CN" sz="2400" b="0" i="0" dirty="0">
                <a:solidFill>
                  <a:srgbClr val="333333"/>
                </a:solidFill>
                <a:effectLst/>
                <a:latin typeface="Times New Roman" panose="02020603050405020304" pitchFamily="18" charset="0"/>
                <a:cs typeface="Times New Roman" panose="02020603050405020304" pitchFamily="18" charset="0"/>
              </a:rPr>
              <a:t>ourtesy of </a:t>
            </a:r>
            <a:r>
              <a:rPr lang="en-US" altLang="zh-CN" sz="2400" b="0" i="0" dirty="0" err="1">
                <a:solidFill>
                  <a:srgbClr val="333333"/>
                </a:solidFill>
                <a:effectLst/>
                <a:latin typeface="Times New Roman" panose="02020603050405020304" pitchFamily="18" charset="0"/>
                <a:cs typeface="Times New Roman" panose="02020603050405020304" pitchFamily="18" charset="0"/>
              </a:rPr>
              <a:t>Guangyi</a:t>
            </a:r>
            <a:r>
              <a:rPr lang="en-US" altLang="zh-CN" sz="2400" b="0" i="0" dirty="0">
                <a:solidFill>
                  <a:srgbClr val="333333"/>
                </a:solidFill>
                <a:effectLst/>
                <a:latin typeface="Times New Roman" panose="02020603050405020304" pitchFamily="18" charset="0"/>
                <a:cs typeface="Times New Roman" panose="02020603050405020304" pitchFamily="18" charset="0"/>
              </a:rPr>
              <a:t> Tang</a:t>
            </a:r>
            <a:endParaRPr lang="zh-CN" altLang="en-US" sz="2400" dirty="0">
              <a:latin typeface="Times New Roman" panose="02020603050405020304" pitchFamily="18" charset="0"/>
              <a:cs typeface="Times New Roman" panose="02020603050405020304" pitchFamily="18" charset="0"/>
            </a:endParaRPr>
          </a:p>
        </p:txBody>
      </p:sp>
      <p:pic>
        <p:nvPicPr>
          <p:cNvPr id="1026" name="Picture 2" descr="SiO2 Cable Assemblies | Microwave Coaxial Cables">
            <a:extLst>
              <a:ext uri="{FF2B5EF4-FFF2-40B4-BE49-F238E27FC236}">
                <a16:creationId xmlns:a16="http://schemas.microsoft.com/office/drawing/2014/main" id="{DBFCBDDD-68D5-480E-8E7F-61B315236C3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37019" y="1628801"/>
            <a:ext cx="4691629" cy="3332386"/>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A3350305-6072-4ACC-A747-FF13E05F8D7E}"/>
              </a:ext>
            </a:extLst>
          </p:cNvPr>
          <p:cNvSpPr txBox="1"/>
          <p:nvPr/>
        </p:nvSpPr>
        <p:spPr>
          <a:xfrm>
            <a:off x="6751070" y="5230353"/>
            <a:ext cx="5663526" cy="461665"/>
          </a:xfrm>
          <a:prstGeom prst="rect">
            <a:avLst/>
          </a:prstGeom>
          <a:noFill/>
        </p:spPr>
        <p:txBody>
          <a:bodyPr wrap="square">
            <a:spAutoFit/>
          </a:bodyPr>
          <a:lstStyle/>
          <a:p>
            <a:r>
              <a:rPr lang="zh-CN" altLang="en-US" sz="2400" dirty="0"/>
              <a:t>SiO2 RF cable Assemblies </a:t>
            </a:r>
            <a:r>
              <a:rPr lang="en-US" altLang="zh-CN" sz="2400" dirty="0"/>
              <a:t>By AMT</a:t>
            </a:r>
            <a:r>
              <a:rPr lang="zh-CN" altLang="en-US" sz="2400" dirty="0"/>
              <a:t>（安胜达）</a:t>
            </a:r>
          </a:p>
        </p:txBody>
      </p:sp>
    </p:spTree>
    <p:extLst>
      <p:ext uri="{BB962C8B-B14F-4D97-AF65-F5344CB8AC3E}">
        <p14:creationId xmlns:p14="http://schemas.microsoft.com/office/powerpoint/2010/main" val="555767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444B51C-7E72-468C-9353-5AC9112354DC}"/>
              </a:ext>
            </a:extLst>
          </p:cNvPr>
          <p:cNvSpPr>
            <a:spLocks noGrp="1"/>
          </p:cNvSpPr>
          <p:nvPr>
            <p:ph idx="1"/>
          </p:nvPr>
        </p:nvSpPr>
        <p:spPr>
          <a:xfrm>
            <a:off x="263352" y="1285861"/>
            <a:ext cx="11809312" cy="4840303"/>
          </a:xfrm>
        </p:spPr>
        <p:txBody>
          <a:bodyPr>
            <a:normAutofit/>
          </a:bodyPr>
          <a:lstStyle/>
          <a:p>
            <a:pPr algn="just"/>
            <a:r>
              <a:rPr lang="en-US" altLang="zh-CN" dirty="0"/>
              <a:t>During the EDR phase, studies will be conducted on the industrialization of BPM and BLM sub-systems, beam feedback system, luminosity tuning system and R&amp;D of key components for synchrotron light.</a:t>
            </a:r>
          </a:p>
          <a:p>
            <a:pPr algn="just"/>
            <a:r>
              <a:rPr lang="en-US" altLang="zh-CN" dirty="0"/>
              <a:t>Building upon the beam tuning of HEPS, optimize beam diagnostics devices and develop the next generation of beam instrumentation.</a:t>
            </a:r>
          </a:p>
          <a:p>
            <a:pPr algn="just"/>
            <a:r>
              <a:rPr lang="en-US" altLang="zh-CN" dirty="0"/>
              <a:t>The beam instrumentation system has finalized the CEPC proposal in this year and be prepared for construction after the EDR phase.</a:t>
            </a:r>
          </a:p>
          <a:p>
            <a:pPr algn="just"/>
            <a:endParaRPr lang="en-US" altLang="zh-CN" dirty="0"/>
          </a:p>
          <a:p>
            <a:endParaRPr lang="en-US" altLang="zh-CN" dirty="0"/>
          </a:p>
          <a:p>
            <a:endParaRPr lang="zh-CN" altLang="en-US" dirty="0"/>
          </a:p>
        </p:txBody>
      </p:sp>
      <p:sp>
        <p:nvSpPr>
          <p:cNvPr id="3" name="标题 2">
            <a:extLst>
              <a:ext uri="{FF2B5EF4-FFF2-40B4-BE49-F238E27FC236}">
                <a16:creationId xmlns:a16="http://schemas.microsoft.com/office/drawing/2014/main" id="{FA9DBDD3-93DD-487B-AAB2-98B6D143364E}"/>
              </a:ext>
            </a:extLst>
          </p:cNvPr>
          <p:cNvSpPr>
            <a:spLocks noGrp="1"/>
          </p:cNvSpPr>
          <p:nvPr>
            <p:ph type="title"/>
          </p:nvPr>
        </p:nvSpPr>
        <p:spPr/>
        <p:txBody>
          <a:bodyPr/>
          <a:lstStyle/>
          <a:p>
            <a:r>
              <a:rPr lang="en-US" altLang="zh-CN" dirty="0"/>
              <a:t>Summary</a:t>
            </a:r>
            <a:endParaRPr lang="zh-CN" altLang="en-US" dirty="0"/>
          </a:p>
        </p:txBody>
      </p:sp>
      <p:sp>
        <p:nvSpPr>
          <p:cNvPr id="6" name="文本框 5">
            <a:extLst>
              <a:ext uri="{FF2B5EF4-FFF2-40B4-BE49-F238E27FC236}">
                <a16:creationId xmlns:a16="http://schemas.microsoft.com/office/drawing/2014/main" id="{B627C376-4C36-46A2-9FE0-011BD36AA579}"/>
              </a:ext>
            </a:extLst>
          </p:cNvPr>
          <p:cNvSpPr txBox="1"/>
          <p:nvPr/>
        </p:nvSpPr>
        <p:spPr>
          <a:xfrm>
            <a:off x="6465844" y="5572139"/>
            <a:ext cx="5616624" cy="646331"/>
          </a:xfrm>
          <a:prstGeom prst="rect">
            <a:avLst/>
          </a:prstGeom>
          <a:noFill/>
        </p:spPr>
        <p:txBody>
          <a:bodyPr wrap="square" rtlCol="0">
            <a:spAutoFit/>
          </a:bodyPr>
          <a:lstStyle/>
          <a:p>
            <a:r>
              <a:rPr lang="en-US" altLang="zh-CN" sz="3600" dirty="0">
                <a:solidFill>
                  <a:srgbClr val="996633"/>
                </a:solidFill>
              </a:rPr>
              <a:t>Thank you for attention</a:t>
            </a:r>
            <a:r>
              <a:rPr lang="zh-CN" altLang="en-US" sz="3600" dirty="0">
                <a:solidFill>
                  <a:srgbClr val="996633"/>
                </a:solidFill>
              </a:rPr>
              <a:t>！</a:t>
            </a:r>
            <a:r>
              <a:rPr lang="en-US" altLang="zh-CN" sz="3600" dirty="0">
                <a:solidFill>
                  <a:srgbClr val="996633"/>
                </a:solidFill>
              </a:rPr>
              <a:t> </a:t>
            </a:r>
            <a:endParaRPr lang="zh-CN" altLang="en-US" sz="3600" dirty="0">
              <a:solidFill>
                <a:srgbClr val="996633"/>
              </a:solidFill>
            </a:endParaRPr>
          </a:p>
        </p:txBody>
      </p:sp>
      <p:sp>
        <p:nvSpPr>
          <p:cNvPr id="5" name="页脚占位符 4">
            <a:extLst>
              <a:ext uri="{FF2B5EF4-FFF2-40B4-BE49-F238E27FC236}">
                <a16:creationId xmlns:a16="http://schemas.microsoft.com/office/drawing/2014/main" id="{DEFCA5EA-F920-4D81-B78F-0E3DBC053E14}"/>
              </a:ext>
            </a:extLst>
          </p:cNvPr>
          <p:cNvSpPr>
            <a:spLocks noGrp="1"/>
          </p:cNvSpPr>
          <p:nvPr>
            <p:ph type="ftr" sz="quarter" idx="11"/>
          </p:nvPr>
        </p:nvSpPr>
        <p:spPr/>
        <p:txBody>
          <a:bodyPr/>
          <a:lstStyle/>
          <a:p>
            <a:pPr>
              <a:defRPr/>
            </a:pPr>
            <a:r>
              <a:rPr lang="en-US" altLang="zh-CN" dirty="0"/>
              <a:t>The international workshop on the CEPC, Nov. 5-10, 2025 (Guangzhou, Guangdong)</a:t>
            </a:r>
            <a:endParaRPr lang="zh-CN" altLang="en-US" dirty="0"/>
          </a:p>
        </p:txBody>
      </p:sp>
      <p:sp>
        <p:nvSpPr>
          <p:cNvPr id="8" name="灯片编号占位符 7">
            <a:extLst>
              <a:ext uri="{FF2B5EF4-FFF2-40B4-BE49-F238E27FC236}">
                <a16:creationId xmlns:a16="http://schemas.microsoft.com/office/drawing/2014/main" id="{040FA657-E191-423C-9AAD-6CD0571A8B0E}"/>
              </a:ext>
            </a:extLst>
          </p:cNvPr>
          <p:cNvSpPr>
            <a:spLocks noGrp="1"/>
          </p:cNvSpPr>
          <p:nvPr>
            <p:ph type="sldNum" sz="quarter" idx="12"/>
          </p:nvPr>
        </p:nvSpPr>
        <p:spPr/>
        <p:txBody>
          <a:bodyPr/>
          <a:lstStyle/>
          <a:p>
            <a:fld id="{F15E9139-A00B-4B2A-98A6-095DC08F1345}" type="slidenum">
              <a:rPr lang="zh-CN" altLang="en-US" smtClean="0"/>
              <a:pPr/>
              <a:t>25</a:t>
            </a:fld>
            <a:endParaRPr lang="zh-CN" altLang="en-US"/>
          </a:p>
        </p:txBody>
      </p:sp>
    </p:spTree>
    <p:extLst>
      <p:ext uri="{BB962C8B-B14F-4D97-AF65-F5344CB8AC3E}">
        <p14:creationId xmlns:p14="http://schemas.microsoft.com/office/powerpoint/2010/main" val="189417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3E4432BE-F4B9-4C6D-9E09-12E465AF6379}"/>
              </a:ext>
            </a:extLst>
          </p:cNvPr>
          <p:cNvGraphicFramePr>
            <a:graphicFrameLocks noGrp="1"/>
          </p:cNvGraphicFramePr>
          <p:nvPr>
            <p:extLst>
              <p:ext uri="{D42A27DB-BD31-4B8C-83A1-F6EECF244321}">
                <p14:modId xmlns:p14="http://schemas.microsoft.com/office/powerpoint/2010/main" val="1559388913"/>
              </p:ext>
            </p:extLst>
          </p:nvPr>
        </p:nvGraphicFramePr>
        <p:xfrm>
          <a:off x="342830" y="1268760"/>
          <a:ext cx="10945216" cy="4032451"/>
        </p:xfrm>
        <a:graphic>
          <a:graphicData uri="http://schemas.openxmlformats.org/drawingml/2006/table">
            <a:tbl>
              <a:tblPr firstRow="1" bandRow="1">
                <a:tableStyleId>{5C22544A-7EE6-4342-B048-85BDC9FD1C3A}</a:tableStyleId>
              </a:tblPr>
              <a:tblGrid>
                <a:gridCol w="1355123">
                  <a:extLst>
                    <a:ext uri="{9D8B030D-6E8A-4147-A177-3AD203B41FA5}">
                      <a16:colId xmlns:a16="http://schemas.microsoft.com/office/drawing/2014/main" val="20000"/>
                    </a:ext>
                  </a:extLst>
                </a:gridCol>
                <a:gridCol w="2455488">
                  <a:extLst>
                    <a:ext uri="{9D8B030D-6E8A-4147-A177-3AD203B41FA5}">
                      <a16:colId xmlns:a16="http://schemas.microsoft.com/office/drawing/2014/main" val="20001"/>
                    </a:ext>
                  </a:extLst>
                </a:gridCol>
                <a:gridCol w="2268220">
                  <a:extLst>
                    <a:ext uri="{9D8B030D-6E8A-4147-A177-3AD203B41FA5}">
                      <a16:colId xmlns:a16="http://schemas.microsoft.com/office/drawing/2014/main" val="20002"/>
                    </a:ext>
                  </a:extLst>
                </a:gridCol>
                <a:gridCol w="3541859">
                  <a:extLst>
                    <a:ext uri="{9D8B030D-6E8A-4147-A177-3AD203B41FA5}">
                      <a16:colId xmlns:a16="http://schemas.microsoft.com/office/drawing/2014/main" val="20003"/>
                    </a:ext>
                  </a:extLst>
                </a:gridCol>
                <a:gridCol w="1324526">
                  <a:extLst>
                    <a:ext uri="{9D8B030D-6E8A-4147-A177-3AD203B41FA5}">
                      <a16:colId xmlns:a16="http://schemas.microsoft.com/office/drawing/2014/main" val="20004"/>
                    </a:ext>
                  </a:extLst>
                </a:gridCol>
              </a:tblGrid>
              <a:tr h="454513">
                <a:tc>
                  <a:txBody>
                    <a:bodyPr/>
                    <a:lstStyle/>
                    <a:p>
                      <a:endParaRPr lang="zh-CN" altLang="en-US"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a:solidFill>
                            <a:srgbClr val="003399"/>
                          </a:solidFill>
                          <a:latin typeface="Times New Roman" panose="02020603050405020304" pitchFamily="18" charset="0"/>
                          <a:cs typeface="Times New Roman" panose="02020603050405020304" pitchFamily="18" charset="0"/>
                        </a:rPr>
                        <a:t>Item</a:t>
                      </a:r>
                      <a:endParaRPr lang="zh-CN" altLang="en-US" sz="2000" dirty="0">
                        <a:solidFill>
                          <a:srgbClr val="00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a:solidFill>
                            <a:srgbClr val="003399"/>
                          </a:solidFill>
                          <a:latin typeface="Times New Roman" panose="02020603050405020304" pitchFamily="18" charset="0"/>
                          <a:cs typeface="Times New Roman" panose="02020603050405020304" pitchFamily="18" charset="0"/>
                        </a:rPr>
                        <a:t>Method</a:t>
                      </a:r>
                      <a:endParaRPr lang="zh-CN" altLang="en-US" sz="2000" dirty="0">
                        <a:solidFill>
                          <a:srgbClr val="00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a:solidFill>
                            <a:srgbClr val="003399"/>
                          </a:solidFill>
                          <a:latin typeface="Times New Roman" panose="02020603050405020304" pitchFamily="18" charset="0"/>
                          <a:cs typeface="Times New Roman" panose="02020603050405020304" pitchFamily="18" charset="0"/>
                        </a:rPr>
                        <a:t>Parameter</a:t>
                      </a:r>
                      <a:endParaRPr lang="zh-CN" altLang="en-US" sz="2000" dirty="0">
                        <a:solidFill>
                          <a:srgbClr val="00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000" dirty="0">
                          <a:solidFill>
                            <a:srgbClr val="003399"/>
                          </a:solidFill>
                          <a:latin typeface="Times New Roman" panose="02020603050405020304" pitchFamily="18" charset="0"/>
                          <a:cs typeface="Times New Roman" panose="02020603050405020304" pitchFamily="18" charset="0"/>
                        </a:rPr>
                        <a:t>Amounts</a:t>
                      </a:r>
                      <a:endParaRPr lang="zh-CN" altLang="en-US" sz="2000" dirty="0">
                        <a:solidFill>
                          <a:srgbClr val="00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88749">
                <a:tc rowSpan="5">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Linac</a:t>
                      </a:r>
                      <a:endParaRPr lang="zh-CN" altLang="en-US" sz="1800" b="1" kern="100" dirty="0">
                        <a:solidFill>
                          <a:schemeClr val="tx1"/>
                        </a:solidFill>
                        <a:effectLst/>
                        <a:latin typeface="Times New Roman"/>
                        <a:ea typeface="宋体"/>
                        <a:cs typeface="Times New Roman"/>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120"/>
                        </a:spcBef>
                        <a:spcAft>
                          <a:spcPts val="120"/>
                        </a:spcAft>
                        <a:buClrTx/>
                        <a:buSzTx/>
                        <a:buFontTx/>
                        <a:buNone/>
                        <a:tabLst/>
                        <a:defRPr/>
                      </a:pPr>
                      <a:r>
                        <a:rPr lang="en-US" altLang="zh-CN" sz="1800" b="1" kern="100" dirty="0">
                          <a:solidFill>
                            <a:schemeClr val="tx1"/>
                          </a:solidFill>
                          <a:effectLst/>
                          <a:latin typeface="Times New Roman"/>
                          <a:ea typeface="宋体"/>
                          <a:cs typeface="Times New Roman"/>
                        </a:rPr>
                        <a:t>Beam position</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err="1">
                          <a:solidFill>
                            <a:schemeClr val="tx1"/>
                          </a:solidFill>
                          <a:effectLst/>
                          <a:latin typeface="Times New Roman"/>
                          <a:ea typeface="宋体"/>
                          <a:cs typeface="Times New Roman"/>
                        </a:rPr>
                        <a:t>Stripline</a:t>
                      </a:r>
                      <a:r>
                        <a:rPr lang="en-US" altLang="zh-CN" sz="1800" b="1" kern="100" dirty="0">
                          <a:solidFill>
                            <a:schemeClr val="tx1"/>
                          </a:solidFill>
                          <a:effectLst/>
                          <a:latin typeface="Times New Roman"/>
                          <a:ea typeface="宋体"/>
                          <a:cs typeface="Times New Roman"/>
                        </a:rPr>
                        <a:t> BPM</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Resolution</a:t>
                      </a:r>
                      <a:r>
                        <a:rPr lang="en-US" altLang="zh-CN" sz="1800" b="1" kern="100" baseline="0" dirty="0">
                          <a:solidFill>
                            <a:schemeClr val="tx1"/>
                          </a:solidFill>
                          <a:effectLst/>
                          <a:latin typeface="Times New Roman"/>
                          <a:ea typeface="宋体"/>
                          <a:cs typeface="Times New Roman"/>
                        </a:rPr>
                        <a:t> </a:t>
                      </a:r>
                      <a:r>
                        <a:rPr lang="zh-CN" altLang="en-US" sz="1800" b="1" kern="100" baseline="0" dirty="0">
                          <a:solidFill>
                            <a:schemeClr val="tx1"/>
                          </a:solidFill>
                          <a:effectLst/>
                          <a:latin typeface="Times New Roman"/>
                          <a:ea typeface="宋体"/>
                          <a:cs typeface="Times New Roman"/>
                        </a:rPr>
                        <a:t>：</a:t>
                      </a:r>
                      <a:r>
                        <a:rPr lang="en-US" altLang="zh-CN" sz="1800" b="1" kern="100" baseline="0" dirty="0">
                          <a:solidFill>
                            <a:schemeClr val="tx1"/>
                          </a:solidFill>
                          <a:effectLst/>
                          <a:latin typeface="Times New Roman"/>
                          <a:ea typeface="宋体"/>
                          <a:cs typeface="Times New Roman"/>
                        </a:rPr>
                        <a:t>30um</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150</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4513">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Beam current </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ICT</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2.5%@1nC-10nC</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63</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2111">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Beam profile</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YAG/OTR</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120"/>
                        </a:spcBef>
                        <a:spcAft>
                          <a:spcPts val="120"/>
                        </a:spcAft>
                        <a:buClrTx/>
                        <a:buSzTx/>
                        <a:buFontTx/>
                        <a:buNone/>
                        <a:tabLst/>
                        <a:defRPr/>
                      </a:pPr>
                      <a:r>
                        <a:rPr lang="en-US" altLang="zh-CN" sz="1800" b="1" kern="100" dirty="0">
                          <a:solidFill>
                            <a:schemeClr val="tx1"/>
                          </a:solidFill>
                          <a:effectLst/>
                          <a:latin typeface="Times New Roman"/>
                          <a:ea typeface="宋体"/>
                          <a:cs typeface="Times New Roman"/>
                        </a:rPr>
                        <a:t>Resolution:</a:t>
                      </a:r>
                      <a:r>
                        <a:rPr lang="en-US" altLang="zh-CN" sz="1800" b="1" kern="100" baseline="0" dirty="0">
                          <a:solidFill>
                            <a:schemeClr val="tx1"/>
                          </a:solidFill>
                          <a:effectLst/>
                          <a:latin typeface="Times New Roman"/>
                          <a:ea typeface="宋体"/>
                          <a:cs typeface="Times New Roman"/>
                        </a:rPr>
                        <a:t> 30um</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30</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4513">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Beam </a:t>
                      </a:r>
                      <a:r>
                        <a:rPr lang="en-US" altLang="zh-CN" sz="1800" b="1" kern="100" dirty="0" err="1">
                          <a:solidFill>
                            <a:schemeClr val="tx1"/>
                          </a:solidFill>
                          <a:effectLst/>
                          <a:latin typeface="Times New Roman"/>
                          <a:ea typeface="宋体"/>
                          <a:cs typeface="Times New Roman"/>
                        </a:rPr>
                        <a:t>emittance</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Q+PR</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10%</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3</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4513">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Beam energy &amp; spread</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AM+PR</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0.1%</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3</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54513">
                <a:tc rowSpan="3">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Damping ring</a:t>
                      </a:r>
                      <a:endParaRPr lang="zh-CN" altLang="en-US" sz="1800" b="1" kern="100" dirty="0">
                        <a:solidFill>
                          <a:schemeClr val="tx1"/>
                        </a:solidFill>
                        <a:effectLst/>
                        <a:latin typeface="Times New Roman"/>
                        <a:ea typeface="宋体"/>
                        <a:cs typeface="Times New Roman"/>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Average</a:t>
                      </a:r>
                      <a:r>
                        <a:rPr lang="en-US" altLang="zh-CN" sz="1800" b="1" kern="100" baseline="0" dirty="0">
                          <a:solidFill>
                            <a:schemeClr val="tx1"/>
                          </a:solidFill>
                          <a:effectLst/>
                          <a:latin typeface="Times New Roman"/>
                          <a:ea typeface="宋体"/>
                          <a:cs typeface="Times New Roman"/>
                        </a:rPr>
                        <a:t> current</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DCCT</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Resolution</a:t>
                      </a:r>
                      <a:r>
                        <a:rPr lang="en-US" altLang="zh-CN" sz="1800" b="1" kern="100" baseline="0" dirty="0">
                          <a:solidFill>
                            <a:schemeClr val="tx1"/>
                          </a:solidFill>
                          <a:effectLst/>
                          <a:latin typeface="Times New Roman"/>
                          <a:ea typeface="宋体"/>
                          <a:cs typeface="Times New Roman"/>
                        </a:rPr>
                        <a:t> :50uA@0.1mA-30mA</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1</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54513">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Beam position</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Button BPM</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Resolution : 20um @ 5mA TBT</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40</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54513">
                <a:tc vMerge="1">
                  <a:txBody>
                    <a:bodyPr/>
                    <a:lstStyle/>
                    <a:p>
                      <a:pPr marL="0" marR="0" algn="just" defTabSz="914400" rtl="0" eaLnBrk="1" latinLnBrk="0" hangingPunct="1">
                        <a:lnSpc>
                          <a:spcPct val="115000"/>
                        </a:lnSpc>
                        <a:spcBef>
                          <a:spcPts val="120"/>
                        </a:spcBef>
                        <a:spcAft>
                          <a:spcPts val="120"/>
                        </a:spcAft>
                      </a:pPr>
                      <a:endParaRPr lang="zh-CN" altLang="en-US" sz="1200" b="1" kern="100" dirty="0">
                        <a:solidFill>
                          <a:schemeClr val="tx1"/>
                        </a:solidFill>
                        <a:effectLst/>
                        <a:latin typeface="Times New Roman"/>
                        <a:ea typeface="宋体"/>
                        <a:cs typeface="Times New Roman"/>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120"/>
                        </a:spcBef>
                        <a:spcAft>
                          <a:spcPts val="120"/>
                        </a:spcAft>
                        <a:buClrTx/>
                        <a:buSzTx/>
                        <a:buFontTx/>
                        <a:buNone/>
                        <a:tabLst/>
                        <a:defRPr/>
                      </a:pPr>
                      <a:r>
                        <a:rPr lang="en-US" altLang="zh-CN" sz="1800" b="1" kern="100" dirty="0">
                          <a:effectLst/>
                          <a:latin typeface="Times New Roman"/>
                          <a:ea typeface="宋体"/>
                        </a:rPr>
                        <a:t>Tune measurement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effectLst/>
                          <a:latin typeface="Times New Roman"/>
                          <a:ea typeface="宋体"/>
                        </a:rPr>
                        <a:t>Frequency sweeping </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120"/>
                        </a:spcBef>
                        <a:spcAft>
                          <a:spcPts val="120"/>
                        </a:spcAft>
                        <a:buClrTx/>
                        <a:buSzTx/>
                        <a:buFontTx/>
                        <a:buNone/>
                        <a:tabLst/>
                        <a:defRPr/>
                      </a:pPr>
                      <a:r>
                        <a:rPr lang="en-US" altLang="zh-CN" sz="1800" b="1" kern="100" dirty="0">
                          <a:effectLst/>
                          <a:latin typeface="Times New Roman"/>
                          <a:ea typeface="宋体"/>
                        </a:rPr>
                        <a:t>Resolution:0.001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120"/>
                        </a:spcBef>
                        <a:spcAft>
                          <a:spcPts val="120"/>
                        </a:spcAft>
                      </a:pPr>
                      <a:r>
                        <a:rPr lang="en-US" altLang="zh-CN" sz="1800" b="1" kern="100" dirty="0">
                          <a:solidFill>
                            <a:schemeClr val="tx1"/>
                          </a:solidFill>
                          <a:effectLst/>
                          <a:latin typeface="Times New Roman"/>
                          <a:ea typeface="宋体"/>
                          <a:cs typeface="Times New Roman"/>
                        </a:rPr>
                        <a:t>1</a:t>
                      </a:r>
                      <a:endParaRPr lang="zh-CN" altLang="en-US" sz="1800" b="1" kern="100" dirty="0">
                        <a:solidFill>
                          <a:schemeClr val="tx1"/>
                        </a:solidFill>
                        <a:effectLst/>
                        <a:latin typeface="Times New Roman"/>
                        <a:ea typeface="宋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标题 1">
            <a:extLst>
              <a:ext uri="{FF2B5EF4-FFF2-40B4-BE49-F238E27FC236}">
                <a16:creationId xmlns:a16="http://schemas.microsoft.com/office/drawing/2014/main" id="{2EBED322-4F20-4655-B5CC-842C07A6E7A4}"/>
              </a:ext>
            </a:extLst>
          </p:cNvPr>
          <p:cNvSpPr txBox="1">
            <a:spLocks/>
          </p:cNvSpPr>
          <p:nvPr/>
        </p:nvSpPr>
        <p:spPr bwMode="auto">
          <a:xfrm>
            <a:off x="335359" y="44624"/>
            <a:ext cx="11856641"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CC0000"/>
                </a:solidFill>
                <a:latin typeface="+mj-lt"/>
                <a:ea typeface="+mj-ea"/>
                <a:cs typeface="楷体_GB2312" charset="0"/>
              </a:defRPr>
            </a:lvl1pPr>
            <a:lvl2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2pPr>
            <a:lvl3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3pPr>
            <a:lvl4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4pPr>
            <a:lvl5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5pPr>
            <a:lvl6pPr marL="4572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6pPr>
            <a:lvl7pPr marL="9144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7pPr>
            <a:lvl8pPr marL="13716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8pPr>
            <a:lvl9pPr marL="18288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9pPr>
          </a:lstStyle>
          <a:p>
            <a:pPr lvl="0" algn="l" eaLnBrk="1" hangingPunct="1">
              <a:defRPr/>
            </a:pPr>
            <a:r>
              <a:rPr lang="en-US" altLang="zh-CN"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Beam instrumentation of </a:t>
            </a:r>
            <a:r>
              <a:rPr lang="en-US" altLang="zh-CN" dirty="0" err="1">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linac</a:t>
            </a:r>
            <a:r>
              <a:rPr lang="en-US" altLang="zh-CN"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 &amp; damping ring</a:t>
            </a:r>
          </a:p>
        </p:txBody>
      </p:sp>
      <p:sp>
        <p:nvSpPr>
          <p:cNvPr id="3" name="页脚占位符 2">
            <a:extLst>
              <a:ext uri="{FF2B5EF4-FFF2-40B4-BE49-F238E27FC236}">
                <a16:creationId xmlns:a16="http://schemas.microsoft.com/office/drawing/2014/main" id="{0CD0495B-4CB8-43CA-A977-28F25BD9CF94}"/>
              </a:ext>
            </a:extLst>
          </p:cNvPr>
          <p:cNvSpPr>
            <a:spLocks noGrp="1"/>
          </p:cNvSpPr>
          <p:nvPr>
            <p:ph type="ftr" sz="quarter" idx="11"/>
          </p:nvPr>
        </p:nvSpPr>
        <p:spPr/>
        <p:txBody>
          <a:bodyPr/>
          <a:lstStyle/>
          <a:p>
            <a:pPr>
              <a:defRPr/>
            </a:pPr>
            <a:r>
              <a:rPr lang="en-US" altLang="zh-CN" dirty="0"/>
              <a:t>The international workshop on the CEPC, Nov. 5-10, 2025 (Guangzhou, Guangdong)</a:t>
            </a:r>
            <a:endParaRPr lang="zh-CN" altLang="en-US" dirty="0"/>
          </a:p>
        </p:txBody>
      </p:sp>
      <p:sp>
        <p:nvSpPr>
          <p:cNvPr id="5" name="灯片编号占位符 4">
            <a:extLst>
              <a:ext uri="{FF2B5EF4-FFF2-40B4-BE49-F238E27FC236}">
                <a16:creationId xmlns:a16="http://schemas.microsoft.com/office/drawing/2014/main" id="{5578EFF1-EFAE-4796-8050-D4830089CAF7}"/>
              </a:ext>
            </a:extLst>
          </p:cNvPr>
          <p:cNvSpPr>
            <a:spLocks noGrp="1"/>
          </p:cNvSpPr>
          <p:nvPr>
            <p:ph type="sldNum" sz="quarter" idx="12"/>
          </p:nvPr>
        </p:nvSpPr>
        <p:spPr/>
        <p:txBody>
          <a:bodyPr/>
          <a:lstStyle/>
          <a:p>
            <a:fld id="{F15E9139-A00B-4B2A-98A6-095DC08F1345}" type="slidenum">
              <a:rPr lang="zh-CN" altLang="en-US" smtClean="0"/>
              <a:pPr/>
              <a:t>3</a:t>
            </a:fld>
            <a:endParaRPr lang="zh-CN" altLang="en-US" dirty="0"/>
          </a:p>
        </p:txBody>
      </p:sp>
    </p:spTree>
    <p:extLst>
      <p:ext uri="{BB962C8B-B14F-4D97-AF65-F5344CB8AC3E}">
        <p14:creationId xmlns:p14="http://schemas.microsoft.com/office/powerpoint/2010/main" val="45097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263352" y="11736"/>
            <a:ext cx="11798881"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CC0000"/>
                </a:solidFill>
                <a:latin typeface="+mj-lt"/>
                <a:ea typeface="+mj-ea"/>
                <a:cs typeface="楷体_GB2312" charset="0"/>
              </a:defRPr>
            </a:lvl1pPr>
            <a:lvl2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2pPr>
            <a:lvl3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3pPr>
            <a:lvl4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4pPr>
            <a:lvl5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5pPr>
            <a:lvl6pPr marL="4572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6pPr>
            <a:lvl7pPr marL="9144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7pPr>
            <a:lvl8pPr marL="13716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8pPr>
            <a:lvl9pPr marL="18288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9pPr>
          </a:lstStyle>
          <a:p>
            <a:pPr algn="l" eaLnBrk="1" hangingPunct="1">
              <a:defRPr/>
            </a:pPr>
            <a:r>
              <a:rPr lang="en-US" altLang="zh-CN"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Beam instrumentation of the booster</a:t>
            </a:r>
            <a:endParaRPr lang="zh-CN" altLang="en-US"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endParaRPr>
          </a:p>
        </p:txBody>
      </p:sp>
      <p:graphicFrame>
        <p:nvGraphicFramePr>
          <p:cNvPr id="7" name="表格 6"/>
          <p:cNvGraphicFramePr>
            <a:graphicFrameLocks noGrp="1"/>
          </p:cNvGraphicFramePr>
          <p:nvPr>
            <p:extLst>
              <p:ext uri="{D42A27DB-BD31-4B8C-83A1-F6EECF244321}">
                <p14:modId xmlns:p14="http://schemas.microsoft.com/office/powerpoint/2010/main" val="1951559110"/>
              </p:ext>
            </p:extLst>
          </p:nvPr>
        </p:nvGraphicFramePr>
        <p:xfrm>
          <a:off x="407368" y="1072886"/>
          <a:ext cx="11175032" cy="5355949"/>
        </p:xfrm>
        <a:graphic>
          <a:graphicData uri="http://schemas.openxmlformats.org/drawingml/2006/table">
            <a:tbl>
              <a:tblPr firstRow="1" firstCol="1" lastRow="1" lastCol="1" bandRow="1" bandCol="1"/>
              <a:tblGrid>
                <a:gridCol w="1800200">
                  <a:extLst>
                    <a:ext uri="{9D8B030D-6E8A-4147-A177-3AD203B41FA5}">
                      <a16:colId xmlns:a16="http://schemas.microsoft.com/office/drawing/2014/main" val="20001"/>
                    </a:ext>
                  </a:extLst>
                </a:gridCol>
                <a:gridCol w="2664296">
                  <a:extLst>
                    <a:ext uri="{9D8B030D-6E8A-4147-A177-3AD203B41FA5}">
                      <a16:colId xmlns:a16="http://schemas.microsoft.com/office/drawing/2014/main" val="20003"/>
                    </a:ext>
                  </a:extLst>
                </a:gridCol>
                <a:gridCol w="5183536">
                  <a:extLst>
                    <a:ext uri="{9D8B030D-6E8A-4147-A177-3AD203B41FA5}">
                      <a16:colId xmlns:a16="http://schemas.microsoft.com/office/drawing/2014/main" val="20004"/>
                    </a:ext>
                  </a:extLst>
                </a:gridCol>
                <a:gridCol w="1527000">
                  <a:extLst>
                    <a:ext uri="{9D8B030D-6E8A-4147-A177-3AD203B41FA5}">
                      <a16:colId xmlns:a16="http://schemas.microsoft.com/office/drawing/2014/main" val="20005"/>
                    </a:ext>
                  </a:extLst>
                </a:gridCol>
              </a:tblGrid>
              <a:tr h="429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003399"/>
                          </a:solidFill>
                          <a:effectLst/>
                          <a:uLnTx/>
                          <a:uFillTx/>
                          <a:latin typeface="Times New Roman" panose="02020603050405020304" pitchFamily="18" charset="0"/>
                          <a:ea typeface="宋体" panose="02010600030101010101" pitchFamily="2" charset="-122"/>
                          <a:cs typeface="Times New Roman" panose="02020603050405020304" pitchFamily="18" charset="0"/>
                        </a:rPr>
                        <a:t>Item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003399"/>
                          </a:solidFill>
                          <a:effectLst/>
                          <a:uLnTx/>
                          <a:uFillTx/>
                          <a:latin typeface="Times New Roman" panose="02020603050405020304" pitchFamily="18" charset="0"/>
                          <a:ea typeface="宋体" panose="02010600030101010101" pitchFamily="2" charset="-122"/>
                          <a:cs typeface="Times New Roman" panose="02020603050405020304" pitchFamily="18" charset="0"/>
                        </a:rPr>
                        <a:t>Method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003399"/>
                          </a:solidFill>
                          <a:effectLst/>
                          <a:uLnTx/>
                          <a:uFillTx/>
                          <a:latin typeface="Times New Roman" panose="02020603050405020304" pitchFamily="18" charset="0"/>
                          <a:ea typeface="宋体" panose="02010600030101010101" pitchFamily="2" charset="-122"/>
                          <a:cs typeface="Times New Roman" panose="02020603050405020304" pitchFamily="18" charset="0"/>
                        </a:rPr>
                        <a:t>Parameter</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003399"/>
                          </a:solidFill>
                          <a:effectLst/>
                          <a:uLnTx/>
                          <a:uFillTx/>
                          <a:latin typeface="Times New Roman" panose="02020603050405020304" pitchFamily="18" charset="0"/>
                          <a:ea typeface="宋体" panose="02010600030101010101" pitchFamily="2" charset="-122"/>
                          <a:cs typeface="Times New Roman" panose="02020603050405020304" pitchFamily="18" charset="0"/>
                        </a:rPr>
                        <a:t>Amounts</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6432">
                <a:tc>
                  <a:txBody>
                    <a:bodyPr/>
                    <a:lstStyle/>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Beam position monitor</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00" cap="none" spc="0" normalizeH="0" baseline="0" noProof="0">
                          <a:ln>
                            <a:noFill/>
                          </a:ln>
                          <a:solidFill>
                            <a:srgbClr val="000000"/>
                          </a:solidFill>
                          <a:effectLst/>
                          <a:uLnTx/>
                          <a:uFillTx/>
                          <a:latin typeface="Times New Roman" panose="02020603050405020304" pitchFamily="18" charset="0"/>
                          <a:ea typeface="宋体"/>
                          <a:cs typeface="Times New Roman" panose="02020603050405020304" pitchFamily="18" charset="0"/>
                        </a:rPr>
                        <a:t>4 Button pickups</a:t>
                      </a:r>
                      <a:endParaRPr lang="en-US" sz="14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
                        </a:spcBef>
                        <a:spcAft>
                          <a:spcPts val="120"/>
                        </a:spcAft>
                      </a:pPr>
                      <a:r>
                        <a:rPr lang="en-US" sz="1400" b="1" kern="100" dirty="0">
                          <a:effectLst/>
                          <a:latin typeface="Times New Roman" panose="02020603050405020304" pitchFamily="18" charset="0"/>
                          <a:ea typeface="宋体"/>
                          <a:cs typeface="Times New Roman" panose="02020603050405020304" pitchFamily="18" charset="0"/>
                        </a:rPr>
                        <a:t>Measurement area (x </a:t>
                      </a:r>
                      <a:r>
                        <a:rPr lang="en-US" sz="1400" b="1" kern="100" dirty="0">
                          <a:effectLst/>
                          <a:latin typeface="Times New Roman" panose="02020603050405020304" pitchFamily="18" charset="0"/>
                          <a:ea typeface="宋体"/>
                          <a:cs typeface="Times New Roman" panose="02020603050405020304" pitchFamily="18" charset="0"/>
                          <a:sym typeface="Symbol"/>
                        </a:rPr>
                        <a:t></a:t>
                      </a:r>
                      <a:r>
                        <a:rPr lang="en-US" sz="1400" b="1" kern="100" dirty="0">
                          <a:effectLst/>
                          <a:latin typeface="Times New Roman" panose="02020603050405020304" pitchFamily="18" charset="0"/>
                          <a:ea typeface="宋体"/>
                          <a:cs typeface="Times New Roman" panose="02020603050405020304" pitchFamily="18" charset="0"/>
                        </a:rPr>
                        <a:t> y)</a:t>
                      </a:r>
                      <a:r>
                        <a:rPr lang="zh-CN" altLang="en-US" sz="1400" b="1" kern="100" dirty="0">
                          <a:effectLst/>
                          <a:latin typeface="Times New Roman" panose="02020603050405020304" pitchFamily="18" charset="0"/>
                          <a:ea typeface="宋体"/>
                          <a:cs typeface="Times New Roman" panose="02020603050405020304" pitchFamily="18" charset="0"/>
                        </a:rPr>
                        <a:t>：</a:t>
                      </a:r>
                      <a:r>
                        <a:rPr lang="en-US" sz="1400" b="1" kern="100" dirty="0">
                          <a:effectLst/>
                          <a:latin typeface="Times New Roman" panose="02020603050405020304" pitchFamily="18" charset="0"/>
                          <a:ea typeface="宋体"/>
                          <a:cs typeface="Times New Roman" panose="02020603050405020304" pitchFamily="18" charset="0"/>
                        </a:rPr>
                        <a:t>±20mm×±10mm</a:t>
                      </a:r>
                      <a:endParaRPr lang="en-US" sz="1400" b="1" dirty="0">
                        <a:effectLst/>
                        <a:latin typeface="Times New Roman" panose="02020603050405020304" pitchFamily="18" charset="0"/>
                        <a:ea typeface="宋体"/>
                        <a:cs typeface="Times New Roman" panose="02020603050405020304" pitchFamily="18" charset="0"/>
                      </a:endParaRPr>
                    </a:p>
                    <a:p>
                      <a:pPr marL="0" marR="0" lvl="0" indent="0" algn="ctr" defTabSz="685800" rtl="0" eaLnBrk="1" fontAlgn="auto" latinLnBrk="0" hangingPunct="1">
                        <a:lnSpc>
                          <a:spcPct val="115000"/>
                        </a:lnSpc>
                        <a:spcBef>
                          <a:spcPts val="120"/>
                        </a:spcBef>
                        <a:spcAft>
                          <a:spcPts val="120"/>
                        </a:spcAft>
                        <a:buClrTx/>
                        <a:buSzTx/>
                        <a:buFontTx/>
                        <a:buNone/>
                        <a:tabLst/>
                        <a:defRPr/>
                      </a:pPr>
                      <a:r>
                        <a:rPr lang="en-US" sz="1400" b="1" kern="100" dirty="0">
                          <a:effectLst/>
                          <a:latin typeface="Times New Roman" panose="02020603050405020304" pitchFamily="18" charset="0"/>
                          <a:ea typeface="宋体"/>
                          <a:cs typeface="Times New Roman" panose="02020603050405020304" pitchFamily="18" charset="0"/>
                        </a:rPr>
                        <a:t>Resolution</a:t>
                      </a:r>
                      <a:r>
                        <a:rPr lang="zh-CN" altLang="en-US" sz="1400" b="1" kern="100" dirty="0">
                          <a:effectLst/>
                          <a:latin typeface="Times New Roman" panose="02020603050405020304" pitchFamily="18" charset="0"/>
                          <a:ea typeface="宋体"/>
                          <a:cs typeface="Times New Roman" panose="02020603050405020304" pitchFamily="18" charset="0"/>
                        </a:rPr>
                        <a:t>：</a:t>
                      </a:r>
                      <a:r>
                        <a:rPr lang="en-US" sz="1400" b="1" kern="100" dirty="0">
                          <a:effectLst/>
                          <a:latin typeface="Times New Roman" panose="02020603050405020304" pitchFamily="18" charset="0"/>
                          <a:ea typeface="宋体"/>
                          <a:cs typeface="Times New Roman" panose="02020603050405020304" pitchFamily="18" charset="0"/>
                        </a:rPr>
                        <a:t>&lt;20um(</a:t>
                      </a:r>
                      <a:r>
                        <a:rPr lang="en-US" altLang="zh-CN" sz="1400" b="1" kern="100" dirty="0">
                          <a:effectLst/>
                          <a:latin typeface="Times New Roman" panose="02020603050405020304" pitchFamily="18" charset="0"/>
                          <a:ea typeface="宋体"/>
                          <a:cs typeface="Times New Roman" panose="02020603050405020304" pitchFamily="18" charset="0"/>
                        </a:rPr>
                        <a:t>turn</a:t>
                      </a:r>
                      <a:r>
                        <a:rPr lang="en-US" altLang="zh-CN" sz="1400" b="1" kern="100" baseline="0" dirty="0">
                          <a:effectLst/>
                          <a:latin typeface="Times New Roman" panose="02020603050405020304" pitchFamily="18" charset="0"/>
                          <a:ea typeface="宋体"/>
                          <a:cs typeface="Times New Roman" panose="02020603050405020304" pitchFamily="18" charset="0"/>
                        </a:rPr>
                        <a:t> by turn)</a:t>
                      </a:r>
                      <a:endParaRPr lang="en-US" altLang="zh-CN" sz="14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solidFill>
                            <a:schemeClr val="tx1"/>
                          </a:solidFill>
                          <a:effectLst/>
                          <a:latin typeface="Times New Roman"/>
                          <a:ea typeface="宋体"/>
                        </a:rPr>
                        <a:t>2408</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3725">
                <a:tc>
                  <a:txBody>
                    <a:bodyPr/>
                    <a:lstStyle/>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Bunch current</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BCM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
                        </a:spcBef>
                        <a:spcAft>
                          <a:spcPts val="120"/>
                        </a:spcAft>
                      </a:pPr>
                      <a:r>
                        <a:rPr lang="en-US" sz="1400" b="1" kern="100" dirty="0">
                          <a:effectLst/>
                          <a:latin typeface="Times New Roman" panose="02020603050405020304" pitchFamily="18" charset="0"/>
                          <a:ea typeface="宋体"/>
                          <a:cs typeface="Times New Roman" panose="02020603050405020304" pitchFamily="18" charset="0"/>
                        </a:rPr>
                        <a:t>Measurement range</a:t>
                      </a:r>
                      <a:r>
                        <a:rPr lang="zh-CN" altLang="en-US" sz="1400" b="1" kern="100" dirty="0">
                          <a:effectLst/>
                          <a:latin typeface="Times New Roman" panose="02020603050405020304" pitchFamily="18" charset="0"/>
                          <a:ea typeface="宋体"/>
                          <a:cs typeface="Times New Roman" panose="02020603050405020304" pitchFamily="18" charset="0"/>
                        </a:rPr>
                        <a:t>：</a:t>
                      </a:r>
                      <a:r>
                        <a:rPr lang="en-US" sz="1400" b="1" kern="100" dirty="0">
                          <a:effectLst/>
                          <a:latin typeface="Times New Roman" panose="02020603050405020304" pitchFamily="18" charset="0"/>
                          <a:ea typeface="宋体"/>
                          <a:cs typeface="Times New Roman" panose="02020603050405020304" pitchFamily="18" charset="0"/>
                        </a:rPr>
                        <a:t>10mA / per bunch</a:t>
                      </a:r>
                      <a:endParaRPr lang="en-US" sz="1400" b="1" dirty="0">
                        <a:effectLst/>
                        <a:latin typeface="Times New Roman" panose="02020603050405020304" pitchFamily="18" charset="0"/>
                        <a:ea typeface="宋体"/>
                        <a:cs typeface="Times New Roman" panose="02020603050405020304" pitchFamily="18" charset="0"/>
                      </a:endParaRPr>
                    </a:p>
                    <a:p>
                      <a:pPr marL="0" marR="0" algn="ctr">
                        <a:lnSpc>
                          <a:spcPct val="115000"/>
                        </a:lnSpc>
                        <a:spcBef>
                          <a:spcPts val="120"/>
                        </a:spcBef>
                        <a:spcAft>
                          <a:spcPts val="120"/>
                        </a:spcAft>
                      </a:pPr>
                      <a:r>
                        <a:rPr lang="en-US" sz="1400" b="1" kern="100" dirty="0">
                          <a:effectLst/>
                          <a:latin typeface="Times New Roman" panose="02020603050405020304" pitchFamily="18" charset="0"/>
                          <a:ea typeface="宋体"/>
                          <a:cs typeface="Times New Roman" panose="02020603050405020304" pitchFamily="18" charset="0"/>
                        </a:rPr>
                        <a:t>Relatively </a:t>
                      </a:r>
                      <a:r>
                        <a:rPr lang="en-US" sz="1400" b="1" kern="100" dirty="0">
                          <a:solidFill>
                            <a:srgbClr val="000000"/>
                          </a:solidFill>
                          <a:effectLst/>
                          <a:latin typeface="Times New Roman" panose="02020603050405020304" pitchFamily="18" charset="0"/>
                          <a:ea typeface="宋体"/>
                          <a:cs typeface="Times New Roman" panose="02020603050405020304" pitchFamily="18" charset="0"/>
                        </a:rPr>
                        <a:t>precision</a:t>
                      </a:r>
                      <a:r>
                        <a:rPr lang="zh-CN" altLang="en-US" sz="1400" b="1" kern="100" dirty="0">
                          <a:effectLst/>
                          <a:latin typeface="Times New Roman" panose="02020603050405020304" pitchFamily="18" charset="0"/>
                          <a:ea typeface="宋体"/>
                          <a:cs typeface="Times New Roman" panose="02020603050405020304" pitchFamily="18" charset="0"/>
                        </a:rPr>
                        <a:t>：</a:t>
                      </a:r>
                      <a:r>
                        <a:rPr lang="en-US" sz="1400" b="1" kern="100" dirty="0">
                          <a:effectLst/>
                          <a:latin typeface="Times New Roman" panose="02020603050405020304" pitchFamily="18" charset="0"/>
                          <a:ea typeface="宋体"/>
                          <a:cs typeface="Times New Roman" panose="02020603050405020304" pitchFamily="18" charset="0"/>
                        </a:rPr>
                        <a:t>1/4095</a:t>
                      </a:r>
                      <a:endParaRPr lang="en-US" sz="1400" b="1"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56175">
                <a:tc>
                  <a:txBody>
                    <a:bodyPr/>
                    <a:lstStyle/>
                    <a:p>
                      <a:pPr marL="0" marR="0" algn="ctr" defTabSz="685800" rtl="0" eaLnBrk="1" latinLnBrk="0" hangingPunct="1">
                        <a:lnSpc>
                          <a:spcPct val="115000"/>
                        </a:lnSpc>
                        <a:spcBef>
                          <a:spcPts val="0"/>
                        </a:spcBef>
                        <a:spcAft>
                          <a:spcPts val="0"/>
                        </a:spcAft>
                      </a:pPr>
                      <a:r>
                        <a:rPr lang="en-US" sz="1400" b="1" kern="100" dirty="0">
                          <a:solidFill>
                            <a:schemeClr val="tx1"/>
                          </a:solidFill>
                          <a:effectLst/>
                          <a:latin typeface="Times New Roman" panose="02020603050405020304" pitchFamily="18" charset="0"/>
                          <a:ea typeface="宋体"/>
                          <a:cs typeface="Times New Roman" panose="02020603050405020304" pitchFamily="18" charset="0"/>
                        </a:rPr>
                        <a:t>Average current</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DCCT</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
                        </a:spcBef>
                        <a:spcAft>
                          <a:spcPts val="120"/>
                        </a:spcAft>
                      </a:pPr>
                      <a:r>
                        <a:rPr lang="en-US" sz="1400" b="1" kern="100" dirty="0">
                          <a:effectLst/>
                          <a:latin typeface="Times New Roman" panose="02020603050405020304" pitchFamily="18" charset="0"/>
                          <a:ea typeface="宋体"/>
                          <a:cs typeface="Times New Roman" panose="02020603050405020304" pitchFamily="18" charset="0"/>
                        </a:rPr>
                        <a:t>Dynamic measurement range</a:t>
                      </a:r>
                      <a:r>
                        <a:rPr lang="zh-CN" altLang="en-US" sz="1400" b="1" kern="100" dirty="0">
                          <a:effectLst/>
                          <a:latin typeface="Times New Roman" panose="02020603050405020304" pitchFamily="18" charset="0"/>
                          <a:ea typeface="宋体"/>
                          <a:cs typeface="Times New Roman" panose="02020603050405020304" pitchFamily="18" charset="0"/>
                        </a:rPr>
                        <a:t>：</a:t>
                      </a:r>
                      <a:r>
                        <a:rPr lang="en-US" sz="1400" b="1" kern="100" dirty="0">
                          <a:effectLst/>
                          <a:latin typeface="Times New Roman" panose="02020603050405020304" pitchFamily="18" charset="0"/>
                          <a:ea typeface="宋体"/>
                          <a:cs typeface="Times New Roman" panose="02020603050405020304" pitchFamily="18" charset="0"/>
                        </a:rPr>
                        <a:t>0.0~1A</a:t>
                      </a:r>
                      <a:endParaRPr lang="en-US" sz="1400" b="1" dirty="0">
                        <a:effectLst/>
                        <a:latin typeface="Times New Roman" panose="02020603050405020304" pitchFamily="18" charset="0"/>
                        <a:ea typeface="宋体"/>
                        <a:cs typeface="Times New Roman" panose="02020603050405020304" pitchFamily="18" charset="0"/>
                      </a:endParaRPr>
                    </a:p>
                    <a:p>
                      <a:pPr marL="0" marR="0" algn="ctr">
                        <a:lnSpc>
                          <a:spcPct val="115000"/>
                        </a:lnSpc>
                        <a:spcBef>
                          <a:spcPts val="120"/>
                        </a:spcBef>
                        <a:spcAft>
                          <a:spcPts val="120"/>
                        </a:spcAft>
                      </a:pPr>
                      <a:r>
                        <a:rPr lang="en-US" sz="1400" b="1" kern="100" dirty="0">
                          <a:effectLst/>
                          <a:latin typeface="Times New Roman" panose="02020603050405020304" pitchFamily="18" charset="0"/>
                          <a:ea typeface="宋体"/>
                          <a:cs typeface="Times New Roman" panose="02020603050405020304" pitchFamily="18" charset="0"/>
                        </a:rPr>
                        <a:t>Resolution:50uA@0.6-8mA</a:t>
                      </a:r>
                    </a:p>
                    <a:p>
                      <a:pPr marL="0" marR="0" algn="ctr">
                        <a:lnSpc>
                          <a:spcPct val="115000"/>
                        </a:lnSpc>
                        <a:spcBef>
                          <a:spcPts val="120"/>
                        </a:spcBef>
                        <a:spcAft>
                          <a:spcPts val="120"/>
                        </a:spcAft>
                      </a:pPr>
                      <a:r>
                        <a:rPr lang="en-US" sz="1400" b="1" kern="100" dirty="0">
                          <a:effectLst/>
                          <a:latin typeface="Times New Roman" panose="02020603050405020304" pitchFamily="18" charset="0"/>
                          <a:ea typeface="宋体"/>
                          <a:cs typeface="Times New Roman" panose="02020603050405020304" pitchFamily="18" charset="0"/>
                        </a:rPr>
                        <a:t>Linearity</a:t>
                      </a:r>
                      <a:r>
                        <a:rPr lang="zh-CN" altLang="en-US" sz="1400" b="1" kern="100" dirty="0">
                          <a:effectLst/>
                          <a:latin typeface="Times New Roman" panose="02020603050405020304" pitchFamily="18" charset="0"/>
                          <a:ea typeface="宋体"/>
                          <a:cs typeface="Times New Roman" panose="02020603050405020304" pitchFamily="18" charset="0"/>
                        </a:rPr>
                        <a:t>：</a:t>
                      </a:r>
                      <a:r>
                        <a:rPr lang="en-US" sz="1400" b="1" kern="100">
                          <a:effectLst/>
                          <a:latin typeface="Times New Roman" panose="02020603050405020304" pitchFamily="18" charset="0"/>
                          <a:ea typeface="宋体"/>
                          <a:cs typeface="Times New Roman" panose="02020603050405020304" pitchFamily="18" charset="0"/>
                        </a:rPr>
                        <a:t>0.1 %</a:t>
                      </a:r>
                      <a:r>
                        <a:rPr lang="en-US" sz="1400" b="1" kern="1200">
                          <a:effectLst/>
                          <a:latin typeface="Times New Roman" panose="02020603050405020304" pitchFamily="18" charset="0"/>
                          <a:ea typeface="宋体"/>
                          <a:cs typeface="Times New Roman" panose="02020603050405020304" pitchFamily="18" charset="0"/>
                        </a:rPr>
                        <a:t>  </a:t>
                      </a:r>
                      <a:r>
                        <a:rPr lang="en-US" sz="1400" b="1" kern="1200" dirty="0">
                          <a:effectLst/>
                          <a:latin typeface="Times New Roman" panose="02020603050405020304" pitchFamily="18" charset="0"/>
                          <a:ea typeface="宋体"/>
                          <a:cs typeface="Times New Roman" panose="02020603050405020304" pitchFamily="18" charset="0"/>
                        </a:rPr>
                        <a:t> </a:t>
                      </a:r>
                      <a:r>
                        <a:rPr lang="en-US" sz="1400" b="1" kern="100">
                          <a:effectLst/>
                          <a:latin typeface="Times New Roman" panose="02020603050405020304" pitchFamily="18" charset="0"/>
                          <a:ea typeface="宋体"/>
                          <a:cs typeface="Times New Roman" panose="02020603050405020304" pitchFamily="18" charset="0"/>
                        </a:rPr>
                        <a:t>Zero </a:t>
                      </a:r>
                      <a:r>
                        <a:rPr lang="en-US" sz="1400" b="1" kern="100" dirty="0">
                          <a:effectLst/>
                          <a:latin typeface="Times New Roman" panose="02020603050405020304" pitchFamily="18" charset="0"/>
                          <a:ea typeface="宋体"/>
                          <a:cs typeface="Times New Roman" panose="02020603050405020304" pitchFamily="18" charset="0"/>
                        </a:rPr>
                        <a:t>drift: &lt;0.05mA</a:t>
                      </a:r>
                      <a:endParaRPr lang="en-US" sz="1400" b="1"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9589">
                <a:tc>
                  <a:txBody>
                    <a:bodyPr/>
                    <a:lstStyle/>
                    <a:p>
                      <a:pPr marL="0" marR="0" algn="ctr" defTabSz="685800" rtl="0" eaLnBrk="1" latinLnBrk="0" hangingPunct="1">
                        <a:lnSpc>
                          <a:spcPct val="115000"/>
                        </a:lnSpc>
                        <a:spcBef>
                          <a:spcPts val="0"/>
                        </a:spcBef>
                        <a:spcAft>
                          <a:spcPts val="0"/>
                        </a:spcAft>
                      </a:pPr>
                      <a:r>
                        <a:rPr lang="en-US" sz="1400" b="1" kern="100" dirty="0">
                          <a:solidFill>
                            <a:schemeClr val="tx1"/>
                          </a:solidFill>
                          <a:effectLst/>
                          <a:latin typeface="Times New Roman" panose="02020603050405020304" pitchFamily="18" charset="0"/>
                          <a:ea typeface="宋体"/>
                          <a:cs typeface="Times New Roman" panose="02020603050405020304" pitchFamily="18" charset="0"/>
                        </a:rPr>
                        <a:t>Beam size</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Double slit interferometer </a:t>
                      </a:r>
                    </a:p>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x ray pin hole</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Resolution:0.2 µ</a:t>
                      </a:r>
                      <a:r>
                        <a:rPr lang="en-US" sz="1400" b="1" kern="0" dirty="0">
                          <a:effectLst/>
                          <a:latin typeface="Times New Roman" panose="02020603050405020304" pitchFamily="18" charset="0"/>
                          <a:ea typeface="宋体"/>
                          <a:cs typeface="Times New Roman" panose="02020603050405020304" pitchFamily="18" charset="0"/>
                        </a:rPr>
                        <a:t>m</a:t>
                      </a:r>
                      <a:endParaRPr lang="en-US" sz="14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1968">
                <a:tc>
                  <a:txBody>
                    <a:bodyPr/>
                    <a:lstStyle/>
                    <a:p>
                      <a:pPr marL="0" marR="0" algn="ctr" defTabSz="685800" rtl="0" eaLnBrk="1" latinLnBrk="0" hangingPunct="1">
                        <a:lnSpc>
                          <a:spcPct val="115000"/>
                        </a:lnSpc>
                        <a:spcBef>
                          <a:spcPts val="0"/>
                        </a:spcBef>
                        <a:spcAft>
                          <a:spcPts val="0"/>
                        </a:spcAft>
                      </a:pPr>
                      <a:r>
                        <a:rPr lang="en-US" sz="1400" b="1" kern="100" dirty="0">
                          <a:solidFill>
                            <a:schemeClr val="tx1"/>
                          </a:solidFill>
                          <a:effectLst/>
                          <a:latin typeface="Times New Roman" panose="02020603050405020304" pitchFamily="18" charset="0"/>
                          <a:ea typeface="宋体"/>
                          <a:cs typeface="Times New Roman" panose="02020603050405020304" pitchFamily="18" charset="0"/>
                        </a:rPr>
                        <a:t>B</a:t>
                      </a:r>
                      <a:r>
                        <a:rPr lang="en-US" altLang="zh-CN" sz="1400" b="1" kern="100" dirty="0">
                          <a:solidFill>
                            <a:schemeClr val="tx1"/>
                          </a:solidFill>
                          <a:effectLst/>
                          <a:latin typeface="Times New Roman" panose="02020603050405020304" pitchFamily="18" charset="0"/>
                          <a:ea typeface="宋体"/>
                          <a:cs typeface="Times New Roman" panose="02020603050405020304" pitchFamily="18" charset="0"/>
                        </a:rPr>
                        <a:t>unch</a:t>
                      </a:r>
                      <a:r>
                        <a:rPr lang="en-US" sz="1400" b="1" kern="100" dirty="0">
                          <a:solidFill>
                            <a:schemeClr val="tx1"/>
                          </a:solidFill>
                          <a:effectLst/>
                          <a:latin typeface="Times New Roman" panose="02020603050405020304" pitchFamily="18" charset="0"/>
                          <a:ea typeface="宋体"/>
                          <a:cs typeface="Times New Roman" panose="02020603050405020304" pitchFamily="18" charset="0"/>
                        </a:rPr>
                        <a:t> length</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Streak camera</a:t>
                      </a:r>
                    </a:p>
                    <a:p>
                      <a:pPr marL="0" marR="0" algn="ctr">
                        <a:lnSpc>
                          <a:spcPct val="115000"/>
                        </a:lnSpc>
                        <a:spcBef>
                          <a:spcPts val="0"/>
                        </a:spcBef>
                        <a:spcAft>
                          <a:spcPts val="0"/>
                        </a:spcAft>
                      </a:pPr>
                      <a:r>
                        <a:rPr lang="en-US" altLang="zh-CN" sz="1400" b="1" dirty="0">
                          <a:latin typeface="Times New Roman" panose="02020603050405020304" pitchFamily="18" charset="0"/>
                          <a:cs typeface="Times New Roman" panose="02020603050405020304" pitchFamily="18" charset="0"/>
                        </a:rPr>
                        <a:t>Two photon intensity interferometer</a:t>
                      </a:r>
                      <a:endParaRPr lang="en-US" sz="14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0" dirty="0">
                          <a:effectLst/>
                          <a:latin typeface="Times New Roman" panose="02020603050405020304" pitchFamily="18" charset="0"/>
                          <a:ea typeface="宋体"/>
                          <a:cs typeface="Times New Roman" panose="02020603050405020304" pitchFamily="18" charset="0"/>
                        </a:rPr>
                        <a:t>Resolution:1 </a:t>
                      </a:r>
                      <a:r>
                        <a:rPr lang="en-US" sz="1400" b="1" kern="0" dirty="0" err="1">
                          <a:effectLst/>
                          <a:latin typeface="Times New Roman" panose="02020603050405020304" pitchFamily="18" charset="0"/>
                          <a:ea typeface="宋体"/>
                          <a:cs typeface="Times New Roman" panose="02020603050405020304" pitchFamily="18" charset="0"/>
                        </a:rPr>
                        <a:t>ps</a:t>
                      </a:r>
                      <a:endParaRPr lang="en-US" sz="14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664">
                <a:tc rowSpan="2">
                  <a:txBody>
                    <a:bodyPr/>
                    <a:lstStyle/>
                    <a:p>
                      <a:pPr marL="0" marR="0" algn="ctr" defTabSz="685800" rtl="0" eaLnBrk="1" latinLnBrk="0" hangingPunct="1">
                        <a:lnSpc>
                          <a:spcPct val="115000"/>
                        </a:lnSpc>
                        <a:spcBef>
                          <a:spcPts val="0"/>
                        </a:spcBef>
                        <a:spcAft>
                          <a:spcPts val="0"/>
                        </a:spcAft>
                      </a:pPr>
                      <a:r>
                        <a:rPr lang="en-US" sz="1400" b="1" kern="100" dirty="0">
                          <a:solidFill>
                            <a:schemeClr val="tx1"/>
                          </a:solidFill>
                          <a:effectLst/>
                          <a:latin typeface="Times New Roman" panose="02020603050405020304" pitchFamily="18" charset="0"/>
                          <a:ea typeface="宋体"/>
                          <a:cs typeface="Times New Roman" panose="02020603050405020304" pitchFamily="18" charset="0"/>
                        </a:rPr>
                        <a:t>Tune measurement</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Frequency sweeping method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Resolution:0.001</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5366">
                <a:tc vMerge="1">
                  <a:txBody>
                    <a:bodyPr/>
                    <a:lstStyle/>
                    <a:p>
                      <a:endParaRPr lang="en-US"/>
                    </a:p>
                  </a:txBody>
                  <a:tcPr/>
                </a:tc>
                <a:tc>
                  <a:txBody>
                    <a:bodyPr/>
                    <a:lstStyle/>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DDD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Resolution:0.001</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8"/>
                  </a:ext>
                </a:extLst>
              </a:tr>
              <a:tr h="480447">
                <a:tc>
                  <a:txBody>
                    <a:bodyPr/>
                    <a:lstStyle/>
                    <a:p>
                      <a:pPr marL="0" marR="0" algn="ctr" defTabSz="685800" rtl="0" eaLnBrk="1" latinLnBrk="0" hangingPunct="1">
                        <a:lnSpc>
                          <a:spcPct val="115000"/>
                        </a:lnSpc>
                        <a:spcBef>
                          <a:spcPts val="0"/>
                        </a:spcBef>
                        <a:spcAft>
                          <a:spcPts val="0"/>
                        </a:spcAft>
                      </a:pPr>
                      <a:r>
                        <a:rPr lang="en-US" sz="1400" b="1" kern="100" dirty="0">
                          <a:solidFill>
                            <a:schemeClr val="tx1"/>
                          </a:solidFill>
                          <a:effectLst/>
                          <a:latin typeface="Times New Roman" panose="02020603050405020304" pitchFamily="18" charset="0"/>
                          <a:ea typeface="宋体"/>
                          <a:cs typeface="Times New Roman" panose="02020603050405020304" pitchFamily="18" charset="0"/>
                        </a:rPr>
                        <a:t>Beam loss monitor</a:t>
                      </a:r>
                    </a:p>
                  </a:txBody>
                  <a:tcPr marL="48988" marR="48988"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ltLang="zh-CN" sz="1400" b="1" kern="100" dirty="0">
                          <a:solidFill>
                            <a:schemeClr val="tx1"/>
                          </a:solidFill>
                          <a:effectLst/>
                          <a:latin typeface="Times New Roman" panose="02020603050405020304" pitchFamily="18" charset="0"/>
                          <a:ea typeface="宋体"/>
                          <a:cs typeface="Times New Roman" panose="02020603050405020304" pitchFamily="18" charset="0"/>
                        </a:rPr>
                        <a:t>Optical</a:t>
                      </a:r>
                      <a:r>
                        <a:rPr lang="en-GB" altLang="zh-CN" sz="1400" b="1" kern="100" dirty="0">
                          <a:solidFill>
                            <a:schemeClr val="tx1"/>
                          </a:solidFill>
                          <a:effectLst/>
                          <a:latin typeface="Times New Roman" panose="02020603050405020304" pitchFamily="18" charset="0"/>
                          <a:ea typeface="宋体"/>
                          <a:cs typeface="Times New Roman" panose="02020603050405020304" pitchFamily="18" charset="0"/>
                        </a:rPr>
                        <a:t> </a:t>
                      </a:r>
                      <a:r>
                        <a:rPr lang="en-GB" altLang="zh-CN" sz="1400" b="1" kern="100" dirty="0" err="1">
                          <a:solidFill>
                            <a:schemeClr val="tx1"/>
                          </a:solidFill>
                          <a:effectLst/>
                          <a:latin typeface="Times New Roman" panose="02020603050405020304" pitchFamily="18" charset="0"/>
                          <a:ea typeface="宋体"/>
                          <a:cs typeface="Times New Roman" panose="02020603050405020304" pitchFamily="18" charset="0"/>
                        </a:rPr>
                        <a:t>fiber</a:t>
                      </a:r>
                      <a:endParaRPr lang="en-US" sz="14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400" b="1" kern="100" dirty="0">
                          <a:effectLst/>
                          <a:latin typeface="Times New Roman" panose="02020603050405020304" pitchFamily="18" charset="0"/>
                          <a:ea typeface="宋体"/>
                          <a:cs typeface="Times New Roman" panose="02020603050405020304" pitchFamily="18" charset="0"/>
                        </a:rPr>
                        <a:t>Space resolution</a:t>
                      </a:r>
                      <a:r>
                        <a:rPr lang="en-US" sz="1400" b="1" kern="100" baseline="0" dirty="0">
                          <a:effectLst/>
                          <a:latin typeface="Times New Roman" panose="02020603050405020304" pitchFamily="18" charset="0"/>
                          <a:ea typeface="宋体"/>
                          <a:cs typeface="Times New Roman" panose="02020603050405020304" pitchFamily="18" charset="0"/>
                        </a:rPr>
                        <a:t>:0.6m</a:t>
                      </a:r>
                      <a:endParaRPr lang="en-US" sz="14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solidFill>
                            <a:schemeClr val="tx1"/>
                          </a:solidFill>
                          <a:effectLst/>
                          <a:latin typeface="Times New Roman"/>
                          <a:ea typeface="宋体"/>
                        </a:rPr>
                        <a:t>670</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9930">
                <a:tc>
                  <a:txBody>
                    <a:bodyPr/>
                    <a:lstStyle/>
                    <a:p>
                      <a:pPr marL="0" marR="0" algn="ctr" defTabSz="685800" rtl="0" eaLnBrk="1" latinLnBrk="0" hangingPunct="1">
                        <a:lnSpc>
                          <a:spcPct val="115000"/>
                        </a:lnSpc>
                        <a:spcBef>
                          <a:spcPts val="0"/>
                        </a:spcBef>
                        <a:spcAft>
                          <a:spcPts val="0"/>
                        </a:spcAft>
                      </a:pPr>
                      <a:r>
                        <a:rPr lang="en-US" sz="1400" b="1" kern="100" dirty="0">
                          <a:solidFill>
                            <a:schemeClr val="tx1"/>
                          </a:solidFill>
                          <a:effectLst/>
                          <a:latin typeface="Times New Roman" panose="02020603050405020304" pitchFamily="18" charset="0"/>
                          <a:ea typeface="宋体"/>
                          <a:cs typeface="Times New Roman" panose="02020603050405020304" pitchFamily="18" charset="0"/>
                        </a:rPr>
                        <a:t>Feedback system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effectLst/>
                          <a:latin typeface="Times New Roman" panose="02020603050405020304" pitchFamily="18" charset="0"/>
                          <a:ea typeface="宋体"/>
                          <a:cs typeface="Times New Roman" panose="02020603050405020304" pitchFamily="18" charset="0"/>
                        </a:rPr>
                        <a:t>TFB/LFB</a:t>
                      </a:r>
                      <a:endParaRPr lang="en-US" sz="14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sz="1400" b="1" kern="100" dirty="0">
                          <a:effectLst/>
                          <a:latin typeface="Times New Roman" panose="02020603050405020304" pitchFamily="18" charset="0"/>
                          <a:ea typeface="宋体"/>
                          <a:cs typeface="Times New Roman" panose="02020603050405020304" pitchFamily="18" charset="0"/>
                        </a:rPr>
                        <a:t>Damping time</a:t>
                      </a:r>
                      <a:r>
                        <a:rPr lang="en-US" sz="1400" b="1" kern="100">
                          <a:effectLst/>
                          <a:latin typeface="Times New Roman" panose="02020603050405020304" pitchFamily="18" charset="0"/>
                          <a:ea typeface="宋体"/>
                          <a:cs typeface="Times New Roman" panose="02020603050405020304" pitchFamily="18" charset="0"/>
                        </a:rPr>
                        <a:t>&lt;=3ms/</a:t>
                      </a:r>
                      <a:r>
                        <a:rPr lang="en-US" altLang="zh-CN" sz="1400" b="1" kern="100">
                          <a:solidFill>
                            <a:schemeClr val="tx1"/>
                          </a:solidFill>
                          <a:effectLst/>
                          <a:latin typeface="Times New Roman" panose="02020603050405020304" pitchFamily="18" charset="0"/>
                          <a:ea typeface="宋体"/>
                          <a:cs typeface="Times New Roman" panose="02020603050405020304" pitchFamily="18" charset="0"/>
                        </a:rPr>
                        <a:t>Damping time&lt;=35ms</a:t>
                      </a:r>
                      <a:r>
                        <a:rPr lang="zh-CN" altLang="en-US" sz="1400" b="1" kern="100">
                          <a:solidFill>
                            <a:schemeClr val="tx1"/>
                          </a:solidFill>
                          <a:effectLst/>
                          <a:latin typeface="Times New Roman" panose="02020603050405020304" pitchFamily="18" charset="0"/>
                          <a:ea typeface="宋体"/>
                          <a:cs typeface="Times New Roman" panose="02020603050405020304" pitchFamily="18" charset="0"/>
                        </a:rPr>
                        <a:t>（</a:t>
                      </a:r>
                      <a:r>
                        <a:rPr lang="en-US" altLang="zh-CN" sz="1400" b="1" kern="100">
                          <a:solidFill>
                            <a:schemeClr val="tx1"/>
                          </a:solidFill>
                          <a:effectLst/>
                          <a:latin typeface="Times New Roman" panose="02020603050405020304" pitchFamily="18" charset="0"/>
                          <a:ea typeface="宋体"/>
                          <a:cs typeface="Times New Roman" panose="02020603050405020304" pitchFamily="18" charset="0"/>
                        </a:rPr>
                        <a:t>50ms</a:t>
                      </a:r>
                      <a:r>
                        <a:rPr lang="zh-CN" altLang="en-US" sz="1400" b="1" kern="100">
                          <a:solidFill>
                            <a:schemeClr val="tx1"/>
                          </a:solidFill>
                          <a:effectLst/>
                          <a:latin typeface="Times New Roman" panose="02020603050405020304" pitchFamily="18" charset="0"/>
                          <a:ea typeface="宋体"/>
                          <a:cs typeface="Times New Roman" panose="02020603050405020304" pitchFamily="18" charset="0"/>
                        </a:rPr>
                        <a:t>）</a:t>
                      </a:r>
                      <a:endParaRPr lang="en-US" altLang="zh-CN" sz="1400" b="1" kern="100">
                        <a:solidFill>
                          <a:schemeClr val="tx1"/>
                        </a:solidFill>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effectLst/>
                          <a:latin typeface="Times New Roman"/>
                          <a:ea typeface="宋体"/>
                        </a:rPr>
                        <a:t>2/4</a:t>
                      </a:r>
                      <a:endParaRPr lang="en-US" sz="14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3" name="灯片编号占位符 12">
            <a:extLst>
              <a:ext uri="{FF2B5EF4-FFF2-40B4-BE49-F238E27FC236}">
                <a16:creationId xmlns:a16="http://schemas.microsoft.com/office/drawing/2014/main" id="{C699FD98-4527-41B6-BA93-3D8870386C09}"/>
              </a:ext>
            </a:extLst>
          </p:cNvPr>
          <p:cNvSpPr>
            <a:spLocks noGrp="1"/>
          </p:cNvSpPr>
          <p:nvPr>
            <p:ph type="sldNum" sz="quarter" idx="12"/>
          </p:nvPr>
        </p:nvSpPr>
        <p:spPr/>
        <p:txBody>
          <a:bodyPr/>
          <a:lstStyle/>
          <a:p>
            <a:fld id="{F15E9139-A00B-4B2A-98A6-095DC08F1345}" type="slidenum">
              <a:rPr lang="zh-CN" altLang="en-US" smtClean="0"/>
              <a:pPr/>
              <a:t>4</a:t>
            </a:fld>
            <a:endParaRPr lang="zh-CN" altLang="en-US"/>
          </a:p>
        </p:txBody>
      </p:sp>
    </p:spTree>
    <p:extLst>
      <p:ext uri="{BB962C8B-B14F-4D97-AF65-F5344CB8AC3E}">
        <p14:creationId xmlns:p14="http://schemas.microsoft.com/office/powerpoint/2010/main" val="254581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204746050"/>
              </p:ext>
            </p:extLst>
          </p:nvPr>
        </p:nvGraphicFramePr>
        <p:xfrm>
          <a:off x="400471" y="1052736"/>
          <a:ext cx="11391057" cy="5470961"/>
        </p:xfrm>
        <a:graphic>
          <a:graphicData uri="http://schemas.openxmlformats.org/drawingml/2006/table">
            <a:tbl>
              <a:tblPr firstRow="1" firstCol="1" lastRow="1" lastCol="1" bandRow="1" bandCol="1"/>
              <a:tblGrid>
                <a:gridCol w="1283785">
                  <a:extLst>
                    <a:ext uri="{9D8B030D-6E8A-4147-A177-3AD203B41FA5}">
                      <a16:colId xmlns:a16="http://schemas.microsoft.com/office/drawing/2014/main" val="20001"/>
                    </a:ext>
                  </a:extLst>
                </a:gridCol>
                <a:gridCol w="1283785">
                  <a:extLst>
                    <a:ext uri="{9D8B030D-6E8A-4147-A177-3AD203B41FA5}">
                      <a16:colId xmlns:a16="http://schemas.microsoft.com/office/drawing/2014/main" val="20002"/>
                    </a:ext>
                  </a:extLst>
                </a:gridCol>
                <a:gridCol w="3034401">
                  <a:extLst>
                    <a:ext uri="{9D8B030D-6E8A-4147-A177-3AD203B41FA5}">
                      <a16:colId xmlns:a16="http://schemas.microsoft.com/office/drawing/2014/main" val="20003"/>
                    </a:ext>
                  </a:extLst>
                </a:gridCol>
                <a:gridCol w="4084770">
                  <a:extLst>
                    <a:ext uri="{9D8B030D-6E8A-4147-A177-3AD203B41FA5}">
                      <a16:colId xmlns:a16="http://schemas.microsoft.com/office/drawing/2014/main" val="20004"/>
                    </a:ext>
                  </a:extLst>
                </a:gridCol>
                <a:gridCol w="1704316">
                  <a:extLst>
                    <a:ext uri="{9D8B030D-6E8A-4147-A177-3AD203B41FA5}">
                      <a16:colId xmlns:a16="http://schemas.microsoft.com/office/drawing/2014/main" val="20005"/>
                    </a:ext>
                  </a:extLst>
                </a:gridCol>
              </a:tblGrid>
              <a:tr h="37508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003399"/>
                          </a:solidFill>
                          <a:effectLst/>
                          <a:uLnTx/>
                          <a:uFillTx/>
                          <a:latin typeface="Times New Roman" panose="02020603050405020304" pitchFamily="18" charset="0"/>
                          <a:ea typeface="宋体" panose="02010600030101010101" pitchFamily="2" charset="-122"/>
                          <a:cs typeface="Times New Roman" panose="02020603050405020304" pitchFamily="18" charset="0"/>
                        </a:rPr>
                        <a:t>Item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003399"/>
                          </a:solidFill>
                          <a:effectLst/>
                          <a:uLnTx/>
                          <a:uFillTx/>
                          <a:latin typeface="Times New Roman" panose="02020603050405020304" pitchFamily="18" charset="0"/>
                          <a:ea typeface="宋体" panose="02010600030101010101" pitchFamily="2" charset="-122"/>
                          <a:cs typeface="Times New Roman" panose="02020603050405020304" pitchFamily="18" charset="0"/>
                        </a:rPr>
                        <a:t>Method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003399"/>
                          </a:solidFill>
                          <a:effectLst/>
                          <a:uLnTx/>
                          <a:uFillTx/>
                          <a:latin typeface="Times New Roman" panose="02020603050405020304" pitchFamily="18" charset="0"/>
                          <a:ea typeface="宋体" panose="02010600030101010101" pitchFamily="2" charset="-122"/>
                          <a:cs typeface="Times New Roman" panose="02020603050405020304" pitchFamily="18" charset="0"/>
                        </a:rPr>
                        <a:t>Parameter</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003399"/>
                          </a:solidFill>
                          <a:effectLst/>
                          <a:uLnTx/>
                          <a:uFillTx/>
                          <a:latin typeface="Times New Roman" panose="02020603050405020304" pitchFamily="18" charset="0"/>
                          <a:ea typeface="宋体" panose="02010600030101010101" pitchFamily="2" charset="-122"/>
                          <a:cs typeface="Times New Roman" panose="02020603050405020304" pitchFamily="18" charset="0"/>
                        </a:rPr>
                        <a:t>Amounts</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8424">
                <a:tc rowSpan="2">
                  <a:txBody>
                    <a:bodyPr/>
                    <a:lstStyle/>
                    <a:p>
                      <a:pPr marL="0" marR="0" algn="ctr">
                        <a:lnSpc>
                          <a:spcPct val="115000"/>
                        </a:lnSpc>
                        <a:spcBef>
                          <a:spcPts val="0"/>
                        </a:spcBef>
                        <a:spcAft>
                          <a:spcPts val="0"/>
                        </a:spcAft>
                      </a:pPr>
                      <a:r>
                        <a:rPr lang="en-US" sz="1400" b="1" kern="100" dirty="0">
                          <a:effectLst/>
                          <a:latin typeface="Times New Roman"/>
                          <a:ea typeface="宋体"/>
                        </a:rPr>
                        <a:t>Beam position monitor</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Closed orbit</a:t>
                      </a:r>
                    </a:p>
                  </a:txBody>
                  <a:tcPr marL="48988" marR="4898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altLang="zh-CN" sz="1400" b="1" i="0" u="none" strike="noStrike" kern="100" cap="none" spc="0" normalizeH="0" baseline="0" noProof="0">
                          <a:ln>
                            <a:noFill/>
                          </a:ln>
                          <a:solidFill>
                            <a:srgbClr val="000000"/>
                          </a:solidFill>
                          <a:effectLst/>
                          <a:uLnTx/>
                          <a:uFillTx/>
                          <a:latin typeface="Times New Roman" panose="02020603050405020304" pitchFamily="18" charset="0"/>
                          <a:ea typeface="宋体"/>
                          <a:cs typeface="Times New Roman" panose="02020603050405020304" pitchFamily="18" charset="0"/>
                        </a:rPr>
                        <a:t>4 Button pickups</a:t>
                      </a:r>
                      <a:endParaRPr lang="en-US" altLang="zh-CN" sz="14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
                        </a:spcBef>
                        <a:spcAft>
                          <a:spcPts val="120"/>
                        </a:spcAft>
                      </a:pPr>
                      <a:r>
                        <a:rPr lang="en-US" sz="1400" b="1" kern="100" dirty="0">
                          <a:effectLst/>
                          <a:latin typeface="Times New Roman"/>
                          <a:ea typeface="宋体"/>
                          <a:cs typeface="Times New Roman"/>
                        </a:rPr>
                        <a:t>Measurement area (x </a:t>
                      </a:r>
                      <a:r>
                        <a:rPr lang="en-US" sz="1400" b="1" kern="100" dirty="0">
                          <a:effectLst/>
                          <a:latin typeface="Times New Roman"/>
                          <a:ea typeface="宋体"/>
                          <a:cs typeface="Times New Roman"/>
                          <a:sym typeface="Symbol"/>
                        </a:rPr>
                        <a:t></a:t>
                      </a:r>
                      <a:r>
                        <a:rPr lang="en-US" sz="1400" b="1" kern="100" dirty="0">
                          <a:effectLst/>
                          <a:latin typeface="Times New Roman"/>
                          <a:ea typeface="宋体"/>
                          <a:cs typeface="Times New Roman"/>
                        </a:rPr>
                        <a:t> y)</a:t>
                      </a:r>
                      <a:r>
                        <a:rPr lang="zh-CN" altLang="en-US" sz="1400" b="1" kern="100" dirty="0">
                          <a:effectLst/>
                          <a:latin typeface="Times New Roman"/>
                          <a:ea typeface="宋体"/>
                          <a:cs typeface="Times New Roman"/>
                        </a:rPr>
                        <a:t>：</a:t>
                      </a:r>
                      <a:r>
                        <a:rPr lang="en-US" sz="1400" b="1" kern="100" dirty="0">
                          <a:effectLst/>
                          <a:latin typeface="Times New Roman"/>
                          <a:ea typeface="宋体"/>
                          <a:cs typeface="Times New Roman"/>
                        </a:rPr>
                        <a:t>±20mm×±10mm</a:t>
                      </a:r>
                      <a:endParaRPr lang="en-US" sz="1400" b="1" dirty="0">
                        <a:effectLst/>
                        <a:latin typeface="+mn-lt"/>
                        <a:ea typeface="宋体"/>
                        <a:cs typeface="Times New Roman"/>
                      </a:endParaRPr>
                    </a:p>
                    <a:p>
                      <a:pPr marL="0" marR="0" algn="ctr">
                        <a:lnSpc>
                          <a:spcPct val="115000"/>
                        </a:lnSpc>
                        <a:spcBef>
                          <a:spcPts val="120"/>
                        </a:spcBef>
                        <a:spcAft>
                          <a:spcPts val="120"/>
                        </a:spcAft>
                      </a:pPr>
                      <a:r>
                        <a:rPr lang="en-US" sz="1400" b="1" kern="100" dirty="0">
                          <a:effectLst/>
                          <a:latin typeface="Times New Roman"/>
                          <a:ea typeface="宋体"/>
                          <a:cs typeface="Times New Roman"/>
                        </a:rPr>
                        <a:t>Resolution</a:t>
                      </a:r>
                      <a:r>
                        <a:rPr lang="zh-CN" altLang="en-US" sz="1400" b="1" kern="100" dirty="0">
                          <a:effectLst/>
                          <a:latin typeface="Times New Roman"/>
                          <a:ea typeface="宋体"/>
                          <a:cs typeface="Times New Roman"/>
                        </a:rPr>
                        <a:t>：</a:t>
                      </a:r>
                      <a:r>
                        <a:rPr lang="en-US" sz="1400" b="1" kern="100" dirty="0">
                          <a:effectLst/>
                          <a:latin typeface="Times New Roman"/>
                          <a:ea typeface="宋体"/>
                          <a:cs typeface="Times New Roman"/>
                        </a:rPr>
                        <a:t>&lt;1um</a:t>
                      </a:r>
                      <a:endParaRPr lang="en-US" sz="1400" b="1" dirty="0">
                        <a:effectLst/>
                        <a:latin typeface="+mn-lt"/>
                        <a:ea typeface="宋体"/>
                        <a:cs typeface="Times New Roman"/>
                      </a:endParaRPr>
                    </a:p>
                    <a:p>
                      <a:pPr algn="ctr"/>
                      <a:r>
                        <a:rPr lang="en-US" sz="1400" b="1" kern="100" dirty="0">
                          <a:effectLst/>
                          <a:latin typeface="Times New Roman"/>
                          <a:ea typeface="宋体"/>
                        </a:rPr>
                        <a:t>Measurement time of COD</a:t>
                      </a:r>
                      <a:r>
                        <a:rPr lang="zh-CN" altLang="en-US" sz="1400" b="1" kern="100" dirty="0">
                          <a:effectLst/>
                          <a:latin typeface="Times New Roman"/>
                          <a:ea typeface="宋体"/>
                          <a:cs typeface="Times New Roman"/>
                        </a:rPr>
                        <a:t>：</a:t>
                      </a:r>
                      <a:r>
                        <a:rPr lang="en-US" sz="1400" b="1" kern="100" dirty="0">
                          <a:effectLst/>
                          <a:latin typeface="Times New Roman"/>
                          <a:ea typeface="宋体"/>
                        </a:rPr>
                        <a:t>&lt; 4 s</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kern="100" dirty="0">
                          <a:solidFill>
                            <a:schemeClr val="tx1"/>
                          </a:solidFill>
                          <a:effectLst/>
                          <a:latin typeface="Times New Roman"/>
                          <a:ea typeface="宋体"/>
                        </a:rPr>
                        <a:t>4252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4746">
                <a:tc vMerge="1">
                  <a:txBody>
                    <a:bodyPr/>
                    <a:lstStyle/>
                    <a:p>
                      <a:pPr marL="0" marR="0" algn="ctr">
                        <a:lnSpc>
                          <a:spcPct val="115000"/>
                        </a:lnSpc>
                        <a:spcBef>
                          <a:spcPts val="0"/>
                        </a:spcBef>
                        <a:spcAft>
                          <a:spcPts val="0"/>
                        </a:spcAft>
                      </a:pPr>
                      <a:endParaRPr lang="en-US" sz="800"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Bunch by bunch</a:t>
                      </a:r>
                    </a:p>
                  </a:txBody>
                  <a:tcPr marL="48988" marR="48988"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altLang="zh-CN" sz="1400" b="1" i="0" u="none" strike="noStrike" kern="100" cap="none" spc="0" normalizeH="0" baseline="0" noProof="0">
                          <a:ln>
                            <a:noFill/>
                          </a:ln>
                          <a:solidFill>
                            <a:srgbClr val="000000"/>
                          </a:solidFill>
                          <a:effectLst/>
                          <a:uLnTx/>
                          <a:uFillTx/>
                          <a:latin typeface="Times New Roman" panose="02020603050405020304" pitchFamily="18" charset="0"/>
                          <a:ea typeface="宋体"/>
                          <a:cs typeface="Times New Roman" panose="02020603050405020304" pitchFamily="18" charset="0"/>
                        </a:rPr>
                        <a:t>4 Button pickups</a:t>
                      </a:r>
                      <a:endParaRPr lang="en-US" altLang="zh-CN" sz="1400" b="1" kern="100" dirty="0">
                        <a:effectLst/>
                        <a:latin typeface="Times New Roman" panose="02020603050405020304" pitchFamily="18" charset="0"/>
                        <a:ea typeface="宋体"/>
                        <a:cs typeface="Times New Roman" panose="02020603050405020304" pitchFamily="18" charset="0"/>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
                        </a:spcBef>
                        <a:spcAft>
                          <a:spcPts val="120"/>
                        </a:spcAft>
                      </a:pPr>
                      <a:r>
                        <a:rPr lang="en-US" sz="1400" b="1" kern="100" dirty="0">
                          <a:effectLst/>
                          <a:latin typeface="Times New Roman"/>
                          <a:ea typeface="宋体"/>
                          <a:cs typeface="Times New Roman"/>
                        </a:rPr>
                        <a:t>Measurement area (x </a:t>
                      </a:r>
                      <a:r>
                        <a:rPr lang="en-US" sz="1400" b="1" kern="100" dirty="0">
                          <a:effectLst/>
                          <a:latin typeface="Times New Roman"/>
                          <a:ea typeface="宋体"/>
                          <a:cs typeface="Times New Roman"/>
                          <a:sym typeface="Symbol"/>
                        </a:rPr>
                        <a:t></a:t>
                      </a:r>
                      <a:r>
                        <a:rPr lang="en-US" sz="1400" b="1" kern="100" dirty="0">
                          <a:effectLst/>
                          <a:latin typeface="Times New Roman"/>
                          <a:ea typeface="宋体"/>
                          <a:cs typeface="Times New Roman"/>
                        </a:rPr>
                        <a:t> y)</a:t>
                      </a:r>
                      <a:r>
                        <a:rPr lang="zh-CN" altLang="en-US" sz="1400" b="1" kern="100" dirty="0">
                          <a:effectLst/>
                          <a:latin typeface="Times New Roman"/>
                          <a:ea typeface="宋体"/>
                          <a:cs typeface="Times New Roman"/>
                        </a:rPr>
                        <a:t>：</a:t>
                      </a:r>
                      <a:r>
                        <a:rPr lang="en-GB" sz="1400" b="1" kern="100" dirty="0">
                          <a:effectLst/>
                          <a:latin typeface="Times New Roman"/>
                          <a:ea typeface="宋体"/>
                          <a:cs typeface="Times New Roman"/>
                        </a:rPr>
                        <a:t>±</a:t>
                      </a:r>
                      <a:r>
                        <a:rPr lang="en-US" sz="1400" b="1" kern="100" dirty="0">
                          <a:effectLst/>
                          <a:latin typeface="Times New Roman"/>
                          <a:ea typeface="宋体"/>
                          <a:cs typeface="Times New Roman"/>
                        </a:rPr>
                        <a:t>40mm</a:t>
                      </a:r>
                      <a:r>
                        <a:rPr lang="en-GB" sz="1400" b="1" kern="100" dirty="0">
                          <a:effectLst/>
                          <a:latin typeface="Times New Roman"/>
                          <a:ea typeface="宋体"/>
                          <a:cs typeface="Times New Roman"/>
                        </a:rPr>
                        <a:t>×±</a:t>
                      </a:r>
                      <a:r>
                        <a:rPr lang="en-US" sz="1400" b="1" kern="100" dirty="0">
                          <a:effectLst/>
                          <a:latin typeface="Times New Roman"/>
                          <a:ea typeface="宋体"/>
                          <a:cs typeface="Times New Roman"/>
                        </a:rPr>
                        <a:t>20mm</a:t>
                      </a:r>
                      <a:endParaRPr lang="en-US" sz="1400" b="1" dirty="0">
                        <a:effectLst/>
                        <a:latin typeface="+mn-lt"/>
                        <a:ea typeface="宋体"/>
                        <a:cs typeface="Times New Roman"/>
                      </a:endParaRPr>
                    </a:p>
                    <a:p>
                      <a:pPr algn="ctr"/>
                      <a:r>
                        <a:rPr lang="en-US" sz="1400" b="1" kern="100" dirty="0">
                          <a:effectLst/>
                          <a:latin typeface="Times New Roman"/>
                          <a:ea typeface="宋体"/>
                        </a:rPr>
                        <a:t>Resolution</a:t>
                      </a:r>
                      <a:r>
                        <a:rPr lang="zh-CN" altLang="en-US" sz="1400" b="1" kern="100" dirty="0">
                          <a:effectLst/>
                          <a:latin typeface="Times New Roman"/>
                          <a:ea typeface="宋体"/>
                          <a:cs typeface="Times New Roman"/>
                        </a:rPr>
                        <a:t>：</a:t>
                      </a:r>
                      <a:r>
                        <a:rPr lang="en-US" sz="1400" b="1" kern="100" dirty="0">
                          <a:effectLst/>
                          <a:latin typeface="Times New Roman"/>
                          <a:ea typeface="宋体"/>
                        </a:rPr>
                        <a:t>0.1mm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200" b="1" kern="100" dirty="0">
                        <a:solidFill>
                          <a:srgbClr val="FF0000"/>
                        </a:solidFill>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4252">
                <a:tc gridSpan="2">
                  <a:txBody>
                    <a:bodyPr/>
                    <a:lstStyle/>
                    <a:p>
                      <a:pPr marL="0" marR="0" algn="ctr">
                        <a:lnSpc>
                          <a:spcPct val="115000"/>
                        </a:lnSpc>
                        <a:spcBef>
                          <a:spcPts val="0"/>
                        </a:spcBef>
                        <a:spcAft>
                          <a:spcPts val="0"/>
                        </a:spcAft>
                      </a:pPr>
                      <a:r>
                        <a:rPr lang="en-US" sz="1400" b="1" kern="100" dirty="0">
                          <a:effectLst/>
                          <a:latin typeface="Times New Roman"/>
                          <a:ea typeface="宋体"/>
                        </a:rPr>
                        <a:t>Bunch current</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400" b="1" kern="100" dirty="0">
                          <a:effectLst/>
                          <a:latin typeface="Times New Roman"/>
                          <a:ea typeface="宋体"/>
                        </a:rPr>
                        <a:t>BCM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
                        </a:spcBef>
                        <a:spcAft>
                          <a:spcPts val="120"/>
                        </a:spcAft>
                      </a:pPr>
                      <a:r>
                        <a:rPr lang="en-US" sz="1400" b="1" kern="100" dirty="0">
                          <a:effectLst/>
                          <a:latin typeface="Times New Roman"/>
                          <a:ea typeface="宋体"/>
                          <a:cs typeface="Times New Roman"/>
                        </a:rPr>
                        <a:t>Measurement range</a:t>
                      </a:r>
                      <a:r>
                        <a:rPr lang="zh-CN" altLang="en-US" sz="1400" b="1" kern="100" dirty="0">
                          <a:effectLst/>
                          <a:latin typeface="Times New Roman"/>
                          <a:ea typeface="宋体"/>
                          <a:cs typeface="Times New Roman"/>
                        </a:rPr>
                        <a:t>：</a:t>
                      </a:r>
                      <a:r>
                        <a:rPr lang="en-US" sz="1400" b="1" kern="100" dirty="0">
                          <a:effectLst/>
                          <a:latin typeface="Times New Roman"/>
                          <a:ea typeface="宋体"/>
                          <a:cs typeface="Times New Roman"/>
                        </a:rPr>
                        <a:t>10mA / per bunch</a:t>
                      </a:r>
                      <a:endParaRPr lang="en-US" sz="1400" b="1" dirty="0">
                        <a:effectLst/>
                        <a:latin typeface="+mn-lt"/>
                        <a:ea typeface="宋体"/>
                        <a:cs typeface="Times New Roman"/>
                      </a:endParaRPr>
                    </a:p>
                    <a:p>
                      <a:pPr marL="0" marR="0" algn="ctr">
                        <a:lnSpc>
                          <a:spcPct val="115000"/>
                        </a:lnSpc>
                        <a:spcBef>
                          <a:spcPts val="120"/>
                        </a:spcBef>
                        <a:spcAft>
                          <a:spcPts val="120"/>
                        </a:spcAft>
                      </a:pPr>
                      <a:r>
                        <a:rPr lang="en-US" sz="1400" b="1" kern="100" dirty="0">
                          <a:effectLst/>
                          <a:latin typeface="Times New Roman"/>
                          <a:ea typeface="宋体"/>
                          <a:cs typeface="Times New Roman"/>
                        </a:rPr>
                        <a:t>Relatively </a:t>
                      </a:r>
                      <a:r>
                        <a:rPr lang="en-US" sz="1400" b="1" kern="100" dirty="0">
                          <a:solidFill>
                            <a:srgbClr val="000000"/>
                          </a:solidFill>
                          <a:effectLst/>
                          <a:latin typeface="Times New Roman"/>
                          <a:ea typeface="宋体"/>
                          <a:cs typeface="Times New Roman"/>
                        </a:rPr>
                        <a:t>precision</a:t>
                      </a:r>
                      <a:r>
                        <a:rPr lang="zh-CN" altLang="en-US" sz="1400" b="1" kern="100" dirty="0">
                          <a:effectLst/>
                          <a:latin typeface="Times New Roman"/>
                          <a:ea typeface="宋体"/>
                          <a:cs typeface="Times New Roman"/>
                        </a:rPr>
                        <a:t>：</a:t>
                      </a:r>
                      <a:r>
                        <a:rPr lang="en-US" sz="1400" b="1" kern="100" dirty="0">
                          <a:effectLst/>
                          <a:latin typeface="Times New Roman"/>
                          <a:ea typeface="宋体"/>
                          <a:cs typeface="Times New Roman"/>
                        </a:rPr>
                        <a:t>1/4095</a:t>
                      </a:r>
                      <a:endParaRPr lang="en-US" sz="1400" b="1" dirty="0">
                        <a:effectLst/>
                        <a:latin typeface="+mn-lt"/>
                        <a:ea typeface="宋体"/>
                        <a:cs typeface="Times New Roman"/>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4338">
                <a:tc gridSpan="2">
                  <a:txBody>
                    <a:bodyPr/>
                    <a:lstStyle/>
                    <a:p>
                      <a:pPr marL="0" marR="0" algn="ctr">
                        <a:lnSpc>
                          <a:spcPct val="115000"/>
                        </a:lnSpc>
                        <a:spcBef>
                          <a:spcPts val="0"/>
                        </a:spcBef>
                        <a:spcAft>
                          <a:spcPts val="0"/>
                        </a:spcAft>
                      </a:pPr>
                      <a:r>
                        <a:rPr lang="en-US" sz="1400" b="1" kern="100" dirty="0">
                          <a:effectLst/>
                          <a:latin typeface="Times New Roman"/>
                          <a:ea typeface="宋体"/>
                        </a:rPr>
                        <a:t>Average current</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400" b="1" kern="100" dirty="0">
                          <a:effectLst/>
                          <a:latin typeface="Times New Roman"/>
                          <a:ea typeface="宋体"/>
                        </a:rPr>
                        <a:t>DCCT</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
                        </a:spcBef>
                        <a:spcAft>
                          <a:spcPts val="120"/>
                        </a:spcAft>
                      </a:pPr>
                      <a:r>
                        <a:rPr lang="en-US" sz="1400" b="1" kern="100" dirty="0">
                          <a:effectLst/>
                          <a:latin typeface="Times New Roman"/>
                          <a:ea typeface="宋体"/>
                          <a:cs typeface="Times New Roman"/>
                        </a:rPr>
                        <a:t>Dynamic measurement range</a:t>
                      </a:r>
                      <a:r>
                        <a:rPr lang="zh-CN" altLang="en-US" sz="1400" b="1" kern="100" dirty="0">
                          <a:effectLst/>
                          <a:latin typeface="Times New Roman"/>
                          <a:ea typeface="宋体"/>
                          <a:cs typeface="Times New Roman"/>
                        </a:rPr>
                        <a:t>：</a:t>
                      </a:r>
                      <a:r>
                        <a:rPr lang="en-US" sz="1400" b="1" kern="100" dirty="0">
                          <a:effectLst/>
                          <a:latin typeface="Times New Roman"/>
                          <a:ea typeface="宋体"/>
                          <a:cs typeface="Times New Roman"/>
                        </a:rPr>
                        <a:t>0.0~1A</a:t>
                      </a:r>
                      <a:endParaRPr lang="en-US" sz="1400" b="1" dirty="0">
                        <a:effectLst/>
                        <a:latin typeface="+mn-lt"/>
                        <a:ea typeface="宋体"/>
                        <a:cs typeface="Times New Roman"/>
                      </a:endParaRPr>
                    </a:p>
                    <a:p>
                      <a:pPr marL="0" marR="0" algn="ctr">
                        <a:lnSpc>
                          <a:spcPct val="115000"/>
                        </a:lnSpc>
                        <a:spcBef>
                          <a:spcPts val="120"/>
                        </a:spcBef>
                        <a:spcAft>
                          <a:spcPts val="120"/>
                        </a:spcAft>
                      </a:pPr>
                      <a:r>
                        <a:rPr lang="en-US" sz="1400" b="1" kern="100" dirty="0">
                          <a:effectLst/>
                          <a:latin typeface="Times New Roman"/>
                          <a:ea typeface="宋体"/>
                          <a:cs typeface="Times New Roman"/>
                        </a:rPr>
                        <a:t>Linearity</a:t>
                      </a:r>
                      <a:r>
                        <a:rPr lang="zh-CN" altLang="en-US" sz="1400" b="1" kern="100" dirty="0">
                          <a:effectLst/>
                          <a:latin typeface="Times New Roman"/>
                          <a:ea typeface="宋体"/>
                          <a:cs typeface="Times New Roman"/>
                        </a:rPr>
                        <a:t>：</a:t>
                      </a:r>
                      <a:r>
                        <a:rPr lang="en-US" sz="1400" b="1" kern="100">
                          <a:effectLst/>
                          <a:latin typeface="Times New Roman"/>
                          <a:ea typeface="宋体"/>
                          <a:cs typeface="Times New Roman"/>
                        </a:rPr>
                        <a:t>0.1 %</a:t>
                      </a:r>
                      <a:r>
                        <a:rPr lang="en-US" sz="1400" b="1" kern="1200" dirty="0">
                          <a:effectLst/>
                          <a:latin typeface="+mn-lt"/>
                          <a:ea typeface="宋体"/>
                          <a:cs typeface="Times New Roman"/>
                        </a:rPr>
                        <a:t> </a:t>
                      </a:r>
                      <a:r>
                        <a:rPr lang="en-US" sz="1400" b="1" kern="100">
                          <a:effectLst/>
                          <a:latin typeface="Times New Roman"/>
                          <a:ea typeface="宋体"/>
                          <a:cs typeface="Times New Roman"/>
                        </a:rPr>
                        <a:t>Zero </a:t>
                      </a:r>
                      <a:r>
                        <a:rPr lang="en-US" sz="1400" b="1" kern="100" dirty="0">
                          <a:effectLst/>
                          <a:latin typeface="Times New Roman"/>
                          <a:ea typeface="宋体"/>
                          <a:cs typeface="Times New Roman"/>
                        </a:rPr>
                        <a:t>drift: &lt;0.05mA</a:t>
                      </a:r>
                      <a:endParaRPr lang="en-US" sz="1400" b="1" dirty="0">
                        <a:effectLst/>
                        <a:latin typeface="+mn-lt"/>
                        <a:ea typeface="宋体"/>
                        <a:cs typeface="Times New Roman"/>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8769">
                <a:tc gridSpan="2">
                  <a:txBody>
                    <a:bodyPr/>
                    <a:lstStyle/>
                    <a:p>
                      <a:pPr marL="0" marR="0" algn="ctr">
                        <a:lnSpc>
                          <a:spcPct val="115000"/>
                        </a:lnSpc>
                        <a:spcBef>
                          <a:spcPts val="0"/>
                        </a:spcBef>
                        <a:spcAft>
                          <a:spcPts val="0"/>
                        </a:spcAft>
                      </a:pPr>
                      <a:r>
                        <a:rPr lang="en-US" sz="1400" b="1" kern="100" dirty="0">
                          <a:effectLst/>
                          <a:latin typeface="Times New Roman"/>
                          <a:ea typeface="宋体"/>
                        </a:rPr>
                        <a:t>Beam size</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400" b="1" kern="100" dirty="0">
                          <a:effectLst/>
                          <a:latin typeface="Times New Roman"/>
                          <a:ea typeface="宋体"/>
                        </a:rPr>
                        <a:t>Double slit interferometer </a:t>
                      </a:r>
                    </a:p>
                    <a:p>
                      <a:pPr marL="0" marR="0" algn="ctr">
                        <a:lnSpc>
                          <a:spcPct val="115000"/>
                        </a:lnSpc>
                        <a:spcBef>
                          <a:spcPts val="0"/>
                        </a:spcBef>
                        <a:spcAft>
                          <a:spcPts val="0"/>
                        </a:spcAft>
                      </a:pPr>
                      <a:r>
                        <a:rPr lang="en-US" sz="1400" b="1" kern="100" dirty="0">
                          <a:effectLst/>
                          <a:latin typeface="Times New Roman"/>
                          <a:ea typeface="宋体"/>
                        </a:rPr>
                        <a:t>x ray pin hole</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Resolution:0.2 µ</a:t>
                      </a:r>
                      <a:r>
                        <a:rPr lang="en-US" sz="1400" b="1" kern="0" dirty="0">
                          <a:effectLst/>
                          <a:latin typeface="Times New Roman"/>
                          <a:ea typeface="宋体"/>
                        </a:rPr>
                        <a:t>m</a:t>
                      </a:r>
                      <a:endParaRPr lang="en-US" sz="14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4</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6132">
                <a:tc gridSpan="2">
                  <a:txBody>
                    <a:bodyPr/>
                    <a:lstStyle/>
                    <a:p>
                      <a:pPr marL="0" marR="0" algn="ctr">
                        <a:lnSpc>
                          <a:spcPct val="115000"/>
                        </a:lnSpc>
                        <a:spcBef>
                          <a:spcPts val="0"/>
                        </a:spcBef>
                        <a:spcAft>
                          <a:spcPts val="0"/>
                        </a:spcAft>
                      </a:pPr>
                      <a:r>
                        <a:rPr lang="en-US" sz="1400" b="1" kern="100" dirty="0">
                          <a:effectLst/>
                          <a:latin typeface="Times New Roman"/>
                          <a:ea typeface="宋体"/>
                        </a:rPr>
                        <a:t>B</a:t>
                      </a:r>
                      <a:r>
                        <a:rPr lang="en-US" altLang="zh-CN" sz="1400" b="1" kern="100" dirty="0">
                          <a:effectLst/>
                          <a:latin typeface="Times New Roman"/>
                          <a:ea typeface="宋体"/>
                        </a:rPr>
                        <a:t>unch</a:t>
                      </a:r>
                      <a:r>
                        <a:rPr lang="en-US" sz="1400" b="1" kern="100" dirty="0">
                          <a:effectLst/>
                          <a:latin typeface="Times New Roman"/>
                          <a:ea typeface="宋体"/>
                        </a:rPr>
                        <a:t> length</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400" b="1" kern="100" dirty="0">
                          <a:effectLst/>
                          <a:latin typeface="Times New Roman"/>
                          <a:ea typeface="宋体"/>
                        </a:rPr>
                        <a:t>Streak camera</a:t>
                      </a:r>
                    </a:p>
                    <a:p>
                      <a:pPr marL="0" marR="0" algn="ctr">
                        <a:lnSpc>
                          <a:spcPct val="115000"/>
                        </a:lnSpc>
                        <a:spcBef>
                          <a:spcPts val="0"/>
                        </a:spcBef>
                        <a:spcAft>
                          <a:spcPts val="0"/>
                        </a:spcAft>
                      </a:pPr>
                      <a:r>
                        <a:rPr lang="en-US" altLang="zh-CN" sz="1400" b="1" dirty="0"/>
                        <a:t>Two photon intensity interferometer</a:t>
                      </a:r>
                      <a:endParaRPr lang="en-US" sz="14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0" dirty="0">
                          <a:effectLst/>
                          <a:latin typeface="Times New Roman"/>
                          <a:ea typeface="宋体"/>
                        </a:rPr>
                        <a:t>Resolution:1ps@10ps</a:t>
                      </a:r>
                      <a:endParaRPr lang="en-US" sz="14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8365">
                <a:tc rowSpan="2" gridSpan="2">
                  <a:txBody>
                    <a:bodyPr/>
                    <a:lstStyle/>
                    <a:p>
                      <a:pPr marL="0" marR="0" algn="ctr">
                        <a:lnSpc>
                          <a:spcPct val="115000"/>
                        </a:lnSpc>
                        <a:spcBef>
                          <a:spcPts val="0"/>
                        </a:spcBef>
                        <a:spcAft>
                          <a:spcPts val="0"/>
                        </a:spcAft>
                      </a:pPr>
                      <a:r>
                        <a:rPr lang="en-US" sz="1400" b="1" kern="100" dirty="0">
                          <a:effectLst/>
                          <a:latin typeface="Times New Roman"/>
                          <a:ea typeface="宋体"/>
                        </a:rPr>
                        <a:t>Tune measurement</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marL="0" marR="0" algn="ctr">
                        <a:lnSpc>
                          <a:spcPct val="115000"/>
                        </a:lnSpc>
                        <a:spcBef>
                          <a:spcPts val="0"/>
                        </a:spcBef>
                        <a:spcAft>
                          <a:spcPts val="0"/>
                        </a:spcAft>
                      </a:pPr>
                      <a:r>
                        <a:rPr lang="en-US" sz="1400" b="1" kern="100" dirty="0">
                          <a:effectLst/>
                          <a:latin typeface="Times New Roman"/>
                          <a:ea typeface="宋体"/>
                        </a:rPr>
                        <a:t>Frequency sweeping method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400" b="1" kern="100" dirty="0">
                          <a:effectLst/>
                          <a:latin typeface="Times New Roman"/>
                          <a:ea typeface="宋体"/>
                        </a:rPr>
                        <a:t>Resolution:0.001</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kern="100" dirty="0">
                          <a:effectLst/>
                          <a:latin typeface="Times New Roman"/>
                          <a:ea typeface="宋体"/>
                        </a:rPr>
                        <a:t>2</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9385">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400" b="1" kern="100" dirty="0">
                          <a:effectLst/>
                          <a:latin typeface="Times New Roman"/>
                          <a:ea typeface="宋体"/>
                        </a:rPr>
                        <a:t>DDD</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effectLst/>
                          <a:latin typeface="Times New Roman"/>
                          <a:ea typeface="宋体"/>
                        </a:rPr>
                        <a:t>Resolution:0.001</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8"/>
                  </a:ext>
                </a:extLst>
              </a:tr>
              <a:tr h="441547">
                <a:tc gridSpan="2">
                  <a:txBody>
                    <a:bodyPr/>
                    <a:lstStyle/>
                    <a:p>
                      <a:pPr marL="0" marR="0" algn="ctr">
                        <a:lnSpc>
                          <a:spcPct val="115000"/>
                        </a:lnSpc>
                        <a:spcBef>
                          <a:spcPts val="0"/>
                        </a:spcBef>
                        <a:spcAft>
                          <a:spcPts val="0"/>
                        </a:spcAft>
                      </a:pPr>
                      <a:r>
                        <a:rPr lang="en-US" sz="1400" b="1" kern="100" dirty="0">
                          <a:effectLst/>
                          <a:latin typeface="Times New Roman"/>
                          <a:ea typeface="宋体"/>
                        </a:rPr>
                        <a:t>Beam loss monitor</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400" b="1" kern="100" dirty="0">
                          <a:effectLst/>
                          <a:latin typeface="Times New Roman"/>
                          <a:ea typeface="宋体"/>
                        </a:rPr>
                        <a:t>PIN-diode</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400" b="1" kern="100" dirty="0">
                          <a:effectLst/>
                          <a:latin typeface="Times New Roman"/>
                          <a:ea typeface="宋体"/>
                        </a:rPr>
                        <a:t>Dynamic range:120 dB</a:t>
                      </a:r>
                    </a:p>
                    <a:p>
                      <a:pPr marL="0" marR="0" algn="ctr">
                        <a:lnSpc>
                          <a:spcPct val="115000"/>
                        </a:lnSpc>
                        <a:spcBef>
                          <a:spcPts val="0"/>
                        </a:spcBef>
                        <a:spcAft>
                          <a:spcPts val="0"/>
                        </a:spcAft>
                      </a:pPr>
                      <a:r>
                        <a:rPr lang="en-US" sz="1400" b="1" kern="100" dirty="0">
                          <a:effectLst/>
                          <a:latin typeface="Times New Roman"/>
                          <a:ea typeface="宋体"/>
                        </a:rPr>
                        <a:t>Maximum counting rates≥10 MHz</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dirty="0">
                          <a:solidFill>
                            <a:schemeClr val="tx1"/>
                          </a:solidFill>
                          <a:effectLst/>
                          <a:latin typeface="Times New Roman"/>
                          <a:ea typeface="宋体"/>
                        </a:rPr>
                        <a:t>5800</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96731">
                <a:tc gridSpan="2">
                  <a:txBody>
                    <a:bodyPr/>
                    <a:lstStyle/>
                    <a:p>
                      <a:pPr marL="0" marR="0" algn="ctr">
                        <a:lnSpc>
                          <a:spcPct val="115000"/>
                        </a:lnSpc>
                        <a:spcBef>
                          <a:spcPts val="0"/>
                        </a:spcBef>
                        <a:spcAft>
                          <a:spcPts val="0"/>
                        </a:spcAft>
                      </a:pPr>
                      <a:r>
                        <a:rPr lang="en-US" sz="1400" b="1" kern="100" dirty="0">
                          <a:effectLst/>
                          <a:latin typeface="Times New Roman"/>
                          <a:ea typeface="宋体"/>
                        </a:rPr>
                        <a:t>Feedback system</a:t>
                      </a: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400" b="1" kern="100">
                          <a:effectLst/>
                          <a:latin typeface="Times New Roman"/>
                          <a:ea typeface="宋体"/>
                        </a:rPr>
                        <a:t>TFB/LFB</a:t>
                      </a:r>
                      <a:endParaRPr lang="en-US" sz="14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0"/>
                        </a:spcBef>
                        <a:spcAft>
                          <a:spcPts val="0"/>
                        </a:spcAft>
                      </a:pPr>
                      <a:r>
                        <a:rPr lang="en-US" sz="1400" b="1" kern="100" dirty="0">
                          <a:effectLst/>
                          <a:latin typeface="Times New Roman"/>
                          <a:ea typeface="宋体"/>
                        </a:rPr>
                        <a:t>Damping time</a:t>
                      </a:r>
                      <a:r>
                        <a:rPr lang="en-US" sz="1400" b="1" kern="100">
                          <a:effectLst/>
                          <a:latin typeface="Times New Roman"/>
                          <a:ea typeface="宋体"/>
                        </a:rPr>
                        <a:t>&lt;=1ms / </a:t>
                      </a:r>
                      <a:r>
                        <a:rPr lang="en-US" sz="1400" b="1" kern="100">
                          <a:solidFill>
                            <a:schemeClr val="tx1"/>
                          </a:solidFill>
                          <a:effectLst/>
                          <a:latin typeface="Times New Roman"/>
                          <a:ea typeface="宋体"/>
                        </a:rPr>
                        <a:t>&lt;=12ms</a:t>
                      </a:r>
                      <a:endParaRPr lang="en-US" sz="14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kern="100">
                          <a:effectLst/>
                          <a:latin typeface="Times New Roman"/>
                          <a:ea typeface="宋体"/>
                        </a:rPr>
                        <a:t>4/ 4</a:t>
                      </a:r>
                      <a:endParaRPr lang="en-US" sz="1400" b="1" kern="100" dirty="0">
                        <a:effectLst/>
                        <a:latin typeface="Times New Roman"/>
                        <a:ea typeface="宋体"/>
                      </a:endParaRPr>
                    </a:p>
                  </a:txBody>
                  <a:tcPr marL="48988" marR="48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标题 1">
            <a:extLst>
              <a:ext uri="{FF2B5EF4-FFF2-40B4-BE49-F238E27FC236}">
                <a16:creationId xmlns:a16="http://schemas.microsoft.com/office/drawing/2014/main" id="{E36D711B-D3BD-4C45-A7CC-0A735EDA9F8E}"/>
              </a:ext>
            </a:extLst>
          </p:cNvPr>
          <p:cNvSpPr txBox="1">
            <a:spLocks/>
          </p:cNvSpPr>
          <p:nvPr/>
        </p:nvSpPr>
        <p:spPr bwMode="auto">
          <a:xfrm>
            <a:off x="263352" y="44624"/>
            <a:ext cx="1180931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CC0000"/>
                </a:solidFill>
                <a:latin typeface="+mj-lt"/>
                <a:ea typeface="+mj-ea"/>
                <a:cs typeface="楷体_GB2312" charset="0"/>
              </a:defRPr>
            </a:lvl1pPr>
            <a:lvl2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2pPr>
            <a:lvl3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3pPr>
            <a:lvl4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4pPr>
            <a:lvl5pPr algn="ctr" rtl="0" eaLnBrk="0" fontAlgn="base" hangingPunct="0">
              <a:spcBef>
                <a:spcPct val="0"/>
              </a:spcBef>
              <a:spcAft>
                <a:spcPct val="0"/>
              </a:spcAft>
              <a:defRPr sz="3200" b="1">
                <a:solidFill>
                  <a:srgbClr val="CC0000"/>
                </a:solidFill>
                <a:latin typeface="Comic Sans MS" pitchFamily="66" charset="0"/>
                <a:ea typeface="楷体_GB2312" pitchFamily="49" charset="-122"/>
                <a:cs typeface="楷体_GB2312" charset="0"/>
              </a:defRPr>
            </a:lvl5pPr>
            <a:lvl6pPr marL="4572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6pPr>
            <a:lvl7pPr marL="9144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7pPr>
            <a:lvl8pPr marL="13716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8pPr>
            <a:lvl9pPr marL="1828800" algn="ctr" rtl="0" eaLnBrk="1" fontAlgn="base" hangingPunct="1">
              <a:spcBef>
                <a:spcPct val="0"/>
              </a:spcBef>
              <a:spcAft>
                <a:spcPct val="0"/>
              </a:spcAft>
              <a:defRPr sz="3200" b="1">
                <a:solidFill>
                  <a:srgbClr val="CC0000"/>
                </a:solidFill>
                <a:latin typeface="Comic Sans MS" pitchFamily="66" charset="0"/>
                <a:ea typeface="楷体_GB2312" pitchFamily="49" charset="-122"/>
              </a:defRPr>
            </a:lvl9pPr>
          </a:lstStyle>
          <a:p>
            <a:pPr lvl="0" algn="l" eaLnBrk="1" hangingPunct="1">
              <a:defRPr/>
            </a:pPr>
            <a:r>
              <a:rPr lang="en-US" altLang="zh-CN"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Beam instrumentation of the storage ring</a:t>
            </a:r>
            <a:endParaRPr lang="zh-CN" altLang="en-US"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endParaRPr>
          </a:p>
        </p:txBody>
      </p:sp>
      <p:sp>
        <p:nvSpPr>
          <p:cNvPr id="8" name="灯片编号占位符 7">
            <a:extLst>
              <a:ext uri="{FF2B5EF4-FFF2-40B4-BE49-F238E27FC236}">
                <a16:creationId xmlns:a16="http://schemas.microsoft.com/office/drawing/2014/main" id="{C4D6F130-A413-4FF6-A53A-C4207766E2B9}"/>
              </a:ext>
            </a:extLst>
          </p:cNvPr>
          <p:cNvSpPr>
            <a:spLocks noGrp="1"/>
          </p:cNvSpPr>
          <p:nvPr>
            <p:ph type="sldNum" sz="quarter" idx="12"/>
          </p:nvPr>
        </p:nvSpPr>
        <p:spPr/>
        <p:txBody>
          <a:bodyPr/>
          <a:lstStyle/>
          <a:p>
            <a:fld id="{F15E9139-A00B-4B2A-98A6-095DC08F1345}" type="slidenum">
              <a:rPr lang="zh-CN" altLang="en-US" smtClean="0"/>
              <a:pPr/>
              <a:t>5</a:t>
            </a:fld>
            <a:endParaRPr lang="zh-CN" altLang="en-US"/>
          </a:p>
        </p:txBody>
      </p:sp>
    </p:spTree>
    <p:extLst>
      <p:ext uri="{BB962C8B-B14F-4D97-AF65-F5344CB8AC3E}">
        <p14:creationId xmlns:p14="http://schemas.microsoft.com/office/powerpoint/2010/main" val="350944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3B53945-7D1F-4D24-B15A-07D9B96A64CC}"/>
              </a:ext>
            </a:extLst>
          </p:cNvPr>
          <p:cNvSpPr>
            <a:spLocks noGrp="1"/>
          </p:cNvSpPr>
          <p:nvPr>
            <p:ph idx="1"/>
          </p:nvPr>
        </p:nvSpPr>
        <p:spPr/>
        <p:txBody>
          <a:bodyPr/>
          <a:lstStyle/>
          <a:p>
            <a:r>
              <a:rPr lang="en-US" altLang="zh-CN" dirty="0"/>
              <a:t>Finalize the EDR design of the beam instrumentation, specifically focusing on the luminosity tuning system, and refine the sub-systems.</a:t>
            </a:r>
          </a:p>
          <a:p>
            <a:r>
              <a:rPr lang="en-US" altLang="zh-CN" dirty="0"/>
              <a:t>Key technologies under research and development include the feedback system, luminosity tuning system, key components of the synchrotron radiation system, and more.</a:t>
            </a:r>
          </a:p>
          <a:p>
            <a:r>
              <a:rPr lang="en-US" altLang="zh-CN" dirty="0"/>
              <a:t>Preparing for industrialization</a:t>
            </a:r>
            <a:r>
              <a:rPr lang="zh-CN" altLang="en-US" dirty="0"/>
              <a:t>：</a:t>
            </a:r>
            <a:r>
              <a:rPr lang="en-US" altLang="zh-CN" dirty="0"/>
              <a:t>BPM blocks and electronics</a:t>
            </a:r>
            <a:r>
              <a:rPr lang="zh-CN" altLang="en-US" dirty="0"/>
              <a:t>，</a:t>
            </a:r>
            <a:r>
              <a:rPr lang="en-US" altLang="zh-CN" dirty="0"/>
              <a:t>beam loss monitors and data acquisition</a:t>
            </a:r>
            <a:r>
              <a:rPr lang="zh-CN" altLang="en-US" dirty="0"/>
              <a:t>，</a:t>
            </a:r>
            <a:r>
              <a:rPr lang="en-US" altLang="zh-CN" dirty="0"/>
              <a:t>or other related </a:t>
            </a:r>
            <a:endParaRPr lang="zh-CN" altLang="en-US" dirty="0"/>
          </a:p>
        </p:txBody>
      </p:sp>
      <p:sp>
        <p:nvSpPr>
          <p:cNvPr id="3" name="标题 2">
            <a:extLst>
              <a:ext uri="{FF2B5EF4-FFF2-40B4-BE49-F238E27FC236}">
                <a16:creationId xmlns:a16="http://schemas.microsoft.com/office/drawing/2014/main" id="{C343582D-22FE-4C62-BE1E-9E6B404CAA4B}"/>
              </a:ext>
            </a:extLst>
          </p:cNvPr>
          <p:cNvSpPr>
            <a:spLocks noGrp="1"/>
          </p:cNvSpPr>
          <p:nvPr>
            <p:ph type="title"/>
          </p:nvPr>
        </p:nvSpPr>
        <p:spPr>
          <a:xfrm>
            <a:off x="407368" y="146830"/>
            <a:ext cx="11784632" cy="725470"/>
          </a:xfrm>
        </p:spPr>
        <p:txBody>
          <a:bodyPr>
            <a:normAutofit/>
          </a:bodyPr>
          <a:lstStyle/>
          <a:p>
            <a:r>
              <a:rPr lang="en-US" altLang="zh-CN" sz="3200" dirty="0"/>
              <a:t>EDR scope and goal of </a:t>
            </a:r>
            <a:r>
              <a:rPr lang="en-US" altLang="zh-CN" sz="3200"/>
              <a:t>beam instrumentation</a:t>
            </a:r>
            <a:endParaRPr lang="en-US" altLang="zh-CN" sz="3200" dirty="0"/>
          </a:p>
        </p:txBody>
      </p:sp>
      <p:sp>
        <p:nvSpPr>
          <p:cNvPr id="5" name="页脚占位符 4">
            <a:extLst>
              <a:ext uri="{FF2B5EF4-FFF2-40B4-BE49-F238E27FC236}">
                <a16:creationId xmlns:a16="http://schemas.microsoft.com/office/drawing/2014/main" id="{92081E1D-03F2-47BD-8728-478D433AC721}"/>
              </a:ext>
            </a:extLst>
          </p:cNvPr>
          <p:cNvSpPr>
            <a:spLocks noGrp="1"/>
          </p:cNvSpPr>
          <p:nvPr>
            <p:ph type="ftr" sz="quarter" idx="11"/>
          </p:nvPr>
        </p:nvSpPr>
        <p:spPr/>
        <p:txBody>
          <a:bodyPr/>
          <a:lstStyle/>
          <a:p>
            <a:pPr>
              <a:defRPr/>
            </a:pPr>
            <a:r>
              <a:rPr lang="en-US" altLang="zh-CN" dirty="0"/>
              <a:t>The international workshop on the CEPC, Nov. 5-10, 2025 (Guangzhou, Guangdong)</a:t>
            </a:r>
            <a:endParaRPr lang="zh-CN" altLang="en-US" dirty="0"/>
          </a:p>
        </p:txBody>
      </p:sp>
      <p:sp>
        <p:nvSpPr>
          <p:cNvPr id="7" name="灯片编号占位符 6">
            <a:extLst>
              <a:ext uri="{FF2B5EF4-FFF2-40B4-BE49-F238E27FC236}">
                <a16:creationId xmlns:a16="http://schemas.microsoft.com/office/drawing/2014/main" id="{A0C8BF73-69AF-475D-B4DC-E0E1195523ED}"/>
              </a:ext>
            </a:extLst>
          </p:cNvPr>
          <p:cNvSpPr>
            <a:spLocks noGrp="1"/>
          </p:cNvSpPr>
          <p:nvPr>
            <p:ph type="sldNum" sz="quarter" idx="12"/>
          </p:nvPr>
        </p:nvSpPr>
        <p:spPr/>
        <p:txBody>
          <a:bodyPr/>
          <a:lstStyle/>
          <a:p>
            <a:fld id="{F15E9139-A00B-4B2A-98A6-095DC08F1345}" type="slidenum">
              <a:rPr lang="zh-CN" altLang="en-US" smtClean="0"/>
              <a:pPr/>
              <a:t>6</a:t>
            </a:fld>
            <a:endParaRPr lang="zh-CN" altLang="en-US"/>
          </a:p>
        </p:txBody>
      </p:sp>
    </p:spTree>
    <p:extLst>
      <p:ext uri="{BB962C8B-B14F-4D97-AF65-F5344CB8AC3E}">
        <p14:creationId xmlns:p14="http://schemas.microsoft.com/office/powerpoint/2010/main" val="303220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5709BFD-13C6-48C0-97A3-DE22353ABE54}"/>
              </a:ext>
            </a:extLst>
          </p:cNvPr>
          <p:cNvSpPr>
            <a:spLocks noGrp="1"/>
          </p:cNvSpPr>
          <p:nvPr>
            <p:ph idx="1"/>
          </p:nvPr>
        </p:nvSpPr>
        <p:spPr>
          <a:xfrm>
            <a:off x="609600" y="1285861"/>
            <a:ext cx="11175032" cy="5070490"/>
          </a:xfrm>
        </p:spPr>
        <p:txBody>
          <a:bodyPr>
            <a:normAutofit lnSpcReduction="10000"/>
          </a:bodyPr>
          <a:lstStyle/>
          <a:p>
            <a:pPr algn="just">
              <a:spcBef>
                <a:spcPts val="1200"/>
              </a:spcBef>
              <a:spcAft>
                <a:spcPts val="600"/>
              </a:spcAft>
            </a:pPr>
            <a:r>
              <a:rPr lang="en-US" altLang="zh-CN" dirty="0"/>
              <a:t>2025</a:t>
            </a:r>
          </a:p>
          <a:p>
            <a:pPr lvl="1" algn="just"/>
            <a:r>
              <a:rPr lang="en-US" altLang="zh-CN" dirty="0"/>
              <a:t>Carry out research on the industrialization of BPM electronics and beam loss monitor systems with CIPC member or other potential vendors</a:t>
            </a:r>
          </a:p>
          <a:p>
            <a:pPr lvl="1" algn="just"/>
            <a:r>
              <a:rPr lang="en-US" altLang="zh-CN" sz="2400" dirty="0"/>
              <a:t>CEPC proposal preparation</a:t>
            </a:r>
          </a:p>
          <a:p>
            <a:r>
              <a:rPr lang="en-US" altLang="zh-CN" dirty="0"/>
              <a:t>2026</a:t>
            </a:r>
          </a:p>
          <a:p>
            <a:pPr lvl="1"/>
            <a:r>
              <a:rPr lang="en-US" altLang="zh-CN" dirty="0"/>
              <a:t>Complete detail the beam instrumentation engineering design report of sub-systems. </a:t>
            </a:r>
          </a:p>
          <a:p>
            <a:pPr lvl="1">
              <a:spcAft>
                <a:spcPts val="1200"/>
              </a:spcAft>
            </a:pPr>
            <a:r>
              <a:rPr lang="en-US" altLang="zh-CN" dirty="0"/>
              <a:t>Prepare the EDR of beam instrumentation. </a:t>
            </a:r>
          </a:p>
          <a:p>
            <a:r>
              <a:rPr lang="en-US" altLang="zh-CN" dirty="0"/>
              <a:t>2027</a:t>
            </a:r>
          </a:p>
          <a:p>
            <a:pPr lvl="1"/>
            <a:r>
              <a:rPr lang="en-US" altLang="zh-CN" dirty="0"/>
              <a:t>Local fast beam orbit feedback system test logic of whole system.</a:t>
            </a:r>
          </a:p>
          <a:p>
            <a:pPr lvl="1"/>
            <a:r>
              <a:rPr lang="en-US" altLang="zh-CN" sz="2400" dirty="0"/>
              <a:t>The whole system cost updates</a:t>
            </a:r>
            <a:r>
              <a:rPr lang="en-US" altLang="zh-CN" dirty="0"/>
              <a:t>.</a:t>
            </a:r>
          </a:p>
        </p:txBody>
      </p:sp>
      <p:sp>
        <p:nvSpPr>
          <p:cNvPr id="3" name="标题 2">
            <a:extLst>
              <a:ext uri="{FF2B5EF4-FFF2-40B4-BE49-F238E27FC236}">
                <a16:creationId xmlns:a16="http://schemas.microsoft.com/office/drawing/2014/main" id="{D6798104-1338-4ED8-BD6A-92CAAFEABC07}"/>
              </a:ext>
            </a:extLst>
          </p:cNvPr>
          <p:cNvSpPr>
            <a:spLocks noGrp="1"/>
          </p:cNvSpPr>
          <p:nvPr>
            <p:ph type="title"/>
          </p:nvPr>
        </p:nvSpPr>
        <p:spPr/>
        <p:txBody>
          <a:bodyPr>
            <a:normAutofit/>
          </a:bodyPr>
          <a:lstStyle/>
          <a:p>
            <a:r>
              <a:rPr lang="en-US" altLang="zh-CN" sz="3200" dirty="0"/>
              <a:t>EDR plan</a:t>
            </a:r>
            <a:endParaRPr lang="zh-CN" altLang="en-US" sz="3200" dirty="0"/>
          </a:p>
        </p:txBody>
      </p:sp>
      <p:sp>
        <p:nvSpPr>
          <p:cNvPr id="5" name="页脚占位符 4">
            <a:extLst>
              <a:ext uri="{FF2B5EF4-FFF2-40B4-BE49-F238E27FC236}">
                <a16:creationId xmlns:a16="http://schemas.microsoft.com/office/drawing/2014/main" id="{4F704CBA-1B60-4E22-B9A2-330EE960DFE9}"/>
              </a:ext>
            </a:extLst>
          </p:cNvPr>
          <p:cNvSpPr>
            <a:spLocks noGrp="1"/>
          </p:cNvSpPr>
          <p:nvPr>
            <p:ph type="ftr" sz="quarter" idx="11"/>
          </p:nvPr>
        </p:nvSpPr>
        <p:spPr/>
        <p:txBody>
          <a:bodyPr/>
          <a:lstStyle/>
          <a:p>
            <a:pPr>
              <a:defRPr/>
            </a:pPr>
            <a:r>
              <a:rPr lang="en-US" altLang="zh-CN" dirty="0"/>
              <a:t>The international workshop on the CEPC, Nov. 5-10, 2025 (Guangzhou, Guangdong)</a:t>
            </a:r>
            <a:endParaRPr lang="zh-CN" altLang="en-US" dirty="0"/>
          </a:p>
        </p:txBody>
      </p:sp>
      <p:sp>
        <p:nvSpPr>
          <p:cNvPr id="7" name="灯片编号占位符 6">
            <a:extLst>
              <a:ext uri="{FF2B5EF4-FFF2-40B4-BE49-F238E27FC236}">
                <a16:creationId xmlns:a16="http://schemas.microsoft.com/office/drawing/2014/main" id="{8789E6FC-48DF-4DA9-8AC8-2944CE2E1E35}"/>
              </a:ext>
            </a:extLst>
          </p:cNvPr>
          <p:cNvSpPr>
            <a:spLocks noGrp="1"/>
          </p:cNvSpPr>
          <p:nvPr>
            <p:ph type="sldNum" sz="quarter" idx="12"/>
          </p:nvPr>
        </p:nvSpPr>
        <p:spPr/>
        <p:txBody>
          <a:bodyPr/>
          <a:lstStyle/>
          <a:p>
            <a:fld id="{F15E9139-A00B-4B2A-98A6-095DC08F1345}" type="slidenum">
              <a:rPr lang="zh-CN" altLang="en-US" smtClean="0"/>
              <a:pPr/>
              <a:t>7</a:t>
            </a:fld>
            <a:endParaRPr lang="zh-CN" altLang="en-US"/>
          </a:p>
        </p:txBody>
      </p:sp>
    </p:spTree>
    <p:extLst>
      <p:ext uri="{BB962C8B-B14F-4D97-AF65-F5344CB8AC3E}">
        <p14:creationId xmlns:p14="http://schemas.microsoft.com/office/powerpoint/2010/main" val="336171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1AF5E4D-731A-4D51-BF45-AEB6206D9047}"/>
              </a:ext>
            </a:extLst>
          </p:cNvPr>
          <p:cNvSpPr>
            <a:spLocks noGrp="1"/>
          </p:cNvSpPr>
          <p:nvPr>
            <p:ph idx="1"/>
          </p:nvPr>
        </p:nvSpPr>
        <p:spPr/>
        <p:txBody>
          <a:bodyPr/>
          <a:lstStyle/>
          <a:p>
            <a:endParaRPr lang="zh-CN" altLang="en-US"/>
          </a:p>
        </p:txBody>
      </p:sp>
      <p:sp>
        <p:nvSpPr>
          <p:cNvPr id="3" name="标题 2">
            <a:extLst>
              <a:ext uri="{FF2B5EF4-FFF2-40B4-BE49-F238E27FC236}">
                <a16:creationId xmlns:a16="http://schemas.microsoft.com/office/drawing/2014/main" id="{246E0D48-32CE-4FA6-8F57-1CB95A271DED}"/>
              </a:ext>
            </a:extLst>
          </p:cNvPr>
          <p:cNvSpPr>
            <a:spLocks noGrp="1"/>
          </p:cNvSpPr>
          <p:nvPr>
            <p:ph type="title"/>
          </p:nvPr>
        </p:nvSpPr>
        <p:spPr/>
        <p:txBody>
          <a:bodyPr/>
          <a:lstStyle/>
          <a:p>
            <a:r>
              <a:rPr lang="en-US" altLang="zh-CN" dirty="0"/>
              <a:t>BPM electronics commissioning in HEPS</a:t>
            </a:r>
            <a:endParaRPr lang="zh-CN" altLang="en-US" dirty="0"/>
          </a:p>
        </p:txBody>
      </p:sp>
      <p:sp>
        <p:nvSpPr>
          <p:cNvPr id="4" name="灯片编号占位符 3">
            <a:extLst>
              <a:ext uri="{FF2B5EF4-FFF2-40B4-BE49-F238E27FC236}">
                <a16:creationId xmlns:a16="http://schemas.microsoft.com/office/drawing/2014/main" id="{DB917BAC-9B3A-4478-924A-3CB081A59CD9}"/>
              </a:ext>
            </a:extLst>
          </p:cNvPr>
          <p:cNvSpPr>
            <a:spLocks noGrp="1"/>
          </p:cNvSpPr>
          <p:nvPr>
            <p:ph type="sldNum" sz="quarter" idx="12"/>
          </p:nvPr>
        </p:nvSpPr>
        <p:spPr/>
        <p:txBody>
          <a:bodyPr/>
          <a:lstStyle/>
          <a:p>
            <a:fld id="{F15E9139-A00B-4B2A-98A6-095DC08F1345}" type="slidenum">
              <a:rPr lang="zh-CN" altLang="en-US" smtClean="0"/>
              <a:pPr/>
              <a:t>8</a:t>
            </a:fld>
            <a:endParaRPr lang="zh-CN" altLang="en-US"/>
          </a:p>
        </p:txBody>
      </p:sp>
      <p:sp>
        <p:nvSpPr>
          <p:cNvPr id="5" name="页脚占位符 4">
            <a:extLst>
              <a:ext uri="{FF2B5EF4-FFF2-40B4-BE49-F238E27FC236}">
                <a16:creationId xmlns:a16="http://schemas.microsoft.com/office/drawing/2014/main" id="{11EED011-9C7E-47C6-BE7E-F5ABCC6BC8ED}"/>
              </a:ext>
            </a:extLst>
          </p:cNvPr>
          <p:cNvSpPr>
            <a:spLocks noGrp="1"/>
          </p:cNvSpPr>
          <p:nvPr>
            <p:ph type="ftr" sz="quarter" idx="11"/>
          </p:nvPr>
        </p:nvSpPr>
        <p:spPr/>
        <p:txBody>
          <a:bodyPr/>
          <a:lstStyle/>
          <a:p>
            <a:pPr>
              <a:defRPr/>
            </a:pPr>
            <a:r>
              <a:rPr lang="en-US" altLang="zh-CN"/>
              <a:t>The international workshop on the CEPC, Nov. 5-10, 2025 (Guangzhou, Guangdong)</a:t>
            </a:r>
            <a:endParaRPr lang="zh-CN" altLang="en-US" dirty="0"/>
          </a:p>
        </p:txBody>
      </p:sp>
      <p:pic>
        <p:nvPicPr>
          <p:cNvPr id="6" name="图片 5">
            <a:extLst>
              <a:ext uri="{FF2B5EF4-FFF2-40B4-BE49-F238E27FC236}">
                <a16:creationId xmlns:a16="http://schemas.microsoft.com/office/drawing/2014/main" id="{A0EC59DD-4174-415F-B3DA-14847663D4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24" r="8642"/>
          <a:stretch/>
        </p:blipFill>
        <p:spPr>
          <a:xfrm>
            <a:off x="479376" y="1068150"/>
            <a:ext cx="4420074" cy="2397493"/>
          </a:xfrm>
          <a:prstGeom prst="rect">
            <a:avLst/>
          </a:prstGeom>
        </p:spPr>
      </p:pic>
      <p:pic>
        <p:nvPicPr>
          <p:cNvPr id="7" name="Picture 9">
            <a:extLst>
              <a:ext uri="{FF2B5EF4-FFF2-40B4-BE49-F238E27FC236}">
                <a16:creationId xmlns:a16="http://schemas.microsoft.com/office/drawing/2014/main" id="{656A56D2-F4A3-4009-B08C-B76BF1CBB541}"/>
              </a:ext>
            </a:extLst>
          </p:cNvPr>
          <p:cNvPicPr>
            <a:picLocks noChangeAspect="1"/>
          </p:cNvPicPr>
          <p:nvPr/>
        </p:nvPicPr>
        <p:blipFill rotWithShape="1">
          <a:blip r:embed="rId3"/>
          <a:srcRect r="1437"/>
          <a:stretch/>
        </p:blipFill>
        <p:spPr>
          <a:xfrm>
            <a:off x="443946" y="3729956"/>
            <a:ext cx="4608937" cy="2699226"/>
          </a:xfrm>
          <a:prstGeom prst="rect">
            <a:avLst/>
          </a:prstGeom>
        </p:spPr>
      </p:pic>
      <p:sp>
        <p:nvSpPr>
          <p:cNvPr id="8" name="内容占位符 1">
            <a:extLst>
              <a:ext uri="{FF2B5EF4-FFF2-40B4-BE49-F238E27FC236}">
                <a16:creationId xmlns:a16="http://schemas.microsoft.com/office/drawing/2014/main" id="{9A9E17BC-1C4B-4559-8FF7-CDBD10109B49}"/>
              </a:ext>
            </a:extLst>
          </p:cNvPr>
          <p:cNvSpPr txBox="1">
            <a:spLocks/>
          </p:cNvSpPr>
          <p:nvPr/>
        </p:nvSpPr>
        <p:spPr>
          <a:xfrm>
            <a:off x="1289807" y="1703333"/>
            <a:ext cx="1205792" cy="379890"/>
          </a:xfrm>
          <a:prstGeom prst="rect">
            <a:avLst/>
          </a:prstGeom>
        </p:spPr>
        <p:txBody>
          <a:bodyPr vert="horz" lIns="68644" tIns="34322" rIns="68644" bIns="34322" rtlCol="0" anchor="t">
            <a:norm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ctr">
              <a:spcBef>
                <a:spcPts val="0"/>
              </a:spcBef>
              <a:buNone/>
            </a:pPr>
            <a:r>
              <a:rPr lang="en-US" altLang="zh-CN" sz="1201" dirty="0">
                <a:solidFill>
                  <a:schemeClr val="tx1"/>
                </a:solidFill>
              </a:rPr>
              <a:t>First injection</a:t>
            </a:r>
            <a:endParaRPr lang="zh-CN" altLang="en-US" sz="1201" dirty="0">
              <a:solidFill>
                <a:schemeClr val="tx1"/>
              </a:solidFill>
            </a:endParaRPr>
          </a:p>
        </p:txBody>
      </p:sp>
      <p:sp>
        <p:nvSpPr>
          <p:cNvPr id="9" name="内容占位符 1">
            <a:extLst>
              <a:ext uri="{FF2B5EF4-FFF2-40B4-BE49-F238E27FC236}">
                <a16:creationId xmlns:a16="http://schemas.microsoft.com/office/drawing/2014/main" id="{9ED6BDC5-436B-4B0E-9201-7C123B20B566}"/>
              </a:ext>
            </a:extLst>
          </p:cNvPr>
          <p:cNvSpPr txBox="1">
            <a:spLocks/>
          </p:cNvSpPr>
          <p:nvPr/>
        </p:nvSpPr>
        <p:spPr>
          <a:xfrm>
            <a:off x="1577839" y="4524534"/>
            <a:ext cx="1205792" cy="379890"/>
          </a:xfrm>
          <a:prstGeom prst="rect">
            <a:avLst/>
          </a:prstGeom>
        </p:spPr>
        <p:txBody>
          <a:bodyPr vert="horz" lIns="68644" tIns="34322" rIns="68644" bIns="34322" rtlCol="0" anchor="t">
            <a:norm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ctr">
              <a:spcBef>
                <a:spcPts val="0"/>
              </a:spcBef>
              <a:buNone/>
            </a:pPr>
            <a:r>
              <a:rPr lang="en-US" altLang="zh-CN" sz="1201" dirty="0">
                <a:solidFill>
                  <a:schemeClr val="tx1"/>
                </a:solidFill>
              </a:rPr>
              <a:t>The 2</a:t>
            </a:r>
            <a:r>
              <a:rPr lang="en-US" altLang="zh-CN" sz="1201" baseline="30000" dirty="0">
                <a:solidFill>
                  <a:schemeClr val="tx1"/>
                </a:solidFill>
              </a:rPr>
              <a:t>nd</a:t>
            </a:r>
            <a:r>
              <a:rPr lang="en-US" altLang="zh-CN" sz="1201" dirty="0">
                <a:solidFill>
                  <a:schemeClr val="tx1"/>
                </a:solidFill>
              </a:rPr>
              <a:t> turn</a:t>
            </a:r>
            <a:endParaRPr lang="zh-CN" altLang="en-US" sz="1201" dirty="0">
              <a:solidFill>
                <a:schemeClr val="tx1"/>
              </a:solidFill>
            </a:endParaRPr>
          </a:p>
        </p:txBody>
      </p:sp>
      <p:cxnSp>
        <p:nvCxnSpPr>
          <p:cNvPr id="10" name="直接连接符 9">
            <a:extLst>
              <a:ext uri="{FF2B5EF4-FFF2-40B4-BE49-F238E27FC236}">
                <a16:creationId xmlns:a16="http://schemas.microsoft.com/office/drawing/2014/main" id="{0718BD7B-7037-4EB5-A746-C34E13EAF96A}"/>
              </a:ext>
            </a:extLst>
          </p:cNvPr>
          <p:cNvCxnSpPr>
            <a:cxnSpLocks/>
          </p:cNvCxnSpPr>
          <p:nvPr/>
        </p:nvCxnSpPr>
        <p:spPr>
          <a:xfrm flipH="1">
            <a:off x="1707482" y="4762960"/>
            <a:ext cx="245446" cy="140448"/>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80F7E4F-F7ED-4850-B520-C9E1886DC482}"/>
              </a:ext>
            </a:extLst>
          </p:cNvPr>
          <p:cNvCxnSpPr>
            <a:cxnSpLocks/>
          </p:cNvCxnSpPr>
          <p:nvPr/>
        </p:nvCxnSpPr>
        <p:spPr>
          <a:xfrm flipH="1">
            <a:off x="1943952" y="4784682"/>
            <a:ext cx="82944" cy="747964"/>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CB35B8AE-07B6-4174-91C2-9BA079140E73}"/>
              </a:ext>
            </a:extLst>
          </p:cNvPr>
          <p:cNvSpPr/>
          <p:nvPr/>
        </p:nvSpPr>
        <p:spPr>
          <a:xfrm>
            <a:off x="1535070" y="4869776"/>
            <a:ext cx="172412" cy="241102"/>
          </a:xfrm>
          <a:prstGeom prst="ellipse">
            <a:avLst/>
          </a:prstGeom>
          <a:noFill/>
          <a:ln w="19050">
            <a:solidFill>
              <a:srgbClr val="0070C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024" dirty="0">
              <a:ln>
                <a:solidFill>
                  <a:srgbClr val="FF0000"/>
                </a:solidFill>
              </a:ln>
              <a:solidFill>
                <a:srgbClr val="FFC000"/>
              </a:solidFill>
            </a:endParaRPr>
          </a:p>
        </p:txBody>
      </p:sp>
      <p:sp>
        <p:nvSpPr>
          <p:cNvPr id="13" name="椭圆 12">
            <a:extLst>
              <a:ext uri="{FF2B5EF4-FFF2-40B4-BE49-F238E27FC236}">
                <a16:creationId xmlns:a16="http://schemas.microsoft.com/office/drawing/2014/main" id="{1402D8DC-5D0C-42A8-831A-E2C52001DE55}"/>
              </a:ext>
            </a:extLst>
          </p:cNvPr>
          <p:cNvSpPr/>
          <p:nvPr/>
        </p:nvSpPr>
        <p:spPr>
          <a:xfrm>
            <a:off x="1891139" y="5579576"/>
            <a:ext cx="172412" cy="241102"/>
          </a:xfrm>
          <a:prstGeom prst="ellipse">
            <a:avLst/>
          </a:prstGeom>
          <a:noFill/>
          <a:ln w="19050">
            <a:solidFill>
              <a:srgbClr val="0070C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024" dirty="0">
              <a:ln>
                <a:solidFill>
                  <a:srgbClr val="FF0000"/>
                </a:solidFill>
              </a:ln>
              <a:solidFill>
                <a:srgbClr val="FFC000"/>
              </a:solidFill>
            </a:endParaRPr>
          </a:p>
        </p:txBody>
      </p:sp>
      <p:sp>
        <p:nvSpPr>
          <p:cNvPr id="14" name="椭圆 13">
            <a:extLst>
              <a:ext uri="{FF2B5EF4-FFF2-40B4-BE49-F238E27FC236}">
                <a16:creationId xmlns:a16="http://schemas.microsoft.com/office/drawing/2014/main" id="{85C70F66-7676-4F03-8EDD-25A6CA69DEFB}"/>
              </a:ext>
            </a:extLst>
          </p:cNvPr>
          <p:cNvSpPr/>
          <p:nvPr/>
        </p:nvSpPr>
        <p:spPr>
          <a:xfrm>
            <a:off x="589781" y="1500198"/>
            <a:ext cx="172412" cy="907030"/>
          </a:xfrm>
          <a:prstGeom prst="ellipse">
            <a:avLst/>
          </a:prstGeom>
          <a:noFill/>
          <a:ln w="19050">
            <a:solidFill>
              <a:srgbClr val="0070C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024" dirty="0">
              <a:ln>
                <a:solidFill>
                  <a:srgbClr val="FF0000"/>
                </a:solidFill>
              </a:ln>
              <a:solidFill>
                <a:srgbClr val="FFC000"/>
              </a:solidFill>
            </a:endParaRPr>
          </a:p>
        </p:txBody>
      </p:sp>
      <p:sp>
        <p:nvSpPr>
          <p:cNvPr id="15" name="椭圆 14">
            <a:extLst>
              <a:ext uri="{FF2B5EF4-FFF2-40B4-BE49-F238E27FC236}">
                <a16:creationId xmlns:a16="http://schemas.microsoft.com/office/drawing/2014/main" id="{43E09E2F-5D3F-4FBC-A3A3-BF06DEBF5E32}"/>
              </a:ext>
            </a:extLst>
          </p:cNvPr>
          <p:cNvSpPr/>
          <p:nvPr/>
        </p:nvSpPr>
        <p:spPr>
          <a:xfrm>
            <a:off x="1199455" y="2721529"/>
            <a:ext cx="185345" cy="506861"/>
          </a:xfrm>
          <a:prstGeom prst="ellipse">
            <a:avLst/>
          </a:prstGeom>
          <a:noFill/>
          <a:ln w="19050">
            <a:solidFill>
              <a:srgbClr val="0070C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024" dirty="0">
              <a:ln>
                <a:solidFill>
                  <a:srgbClr val="FF0000"/>
                </a:solidFill>
              </a:ln>
              <a:solidFill>
                <a:srgbClr val="FFC000"/>
              </a:solidFill>
            </a:endParaRPr>
          </a:p>
        </p:txBody>
      </p:sp>
      <p:cxnSp>
        <p:nvCxnSpPr>
          <p:cNvPr id="16" name="直接连接符 15">
            <a:extLst>
              <a:ext uri="{FF2B5EF4-FFF2-40B4-BE49-F238E27FC236}">
                <a16:creationId xmlns:a16="http://schemas.microsoft.com/office/drawing/2014/main" id="{F745C0ED-9C6E-4780-BB5B-0DB377F4E49A}"/>
              </a:ext>
            </a:extLst>
          </p:cNvPr>
          <p:cNvCxnSpPr>
            <a:cxnSpLocks/>
          </p:cNvCxnSpPr>
          <p:nvPr/>
        </p:nvCxnSpPr>
        <p:spPr>
          <a:xfrm flipH="1">
            <a:off x="835931" y="1817996"/>
            <a:ext cx="572595" cy="135718"/>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ED8A408-09FC-455F-A92C-0ED4596BA9CC}"/>
              </a:ext>
            </a:extLst>
          </p:cNvPr>
          <p:cNvCxnSpPr>
            <a:cxnSpLocks/>
          </p:cNvCxnSpPr>
          <p:nvPr/>
        </p:nvCxnSpPr>
        <p:spPr>
          <a:xfrm flipH="1">
            <a:off x="1351137" y="1967646"/>
            <a:ext cx="348923" cy="753883"/>
          </a:xfrm>
          <a:prstGeom prst="line">
            <a:avLst/>
          </a:prstGeom>
          <a:ln w="127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ED6A4F07-388B-47DC-84BA-52FDBA0C9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695" y="3684924"/>
            <a:ext cx="5405932" cy="27892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23F926A-3649-46F0-A9A1-EA89E43D2D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3005" r="5013"/>
          <a:stretch/>
        </p:blipFill>
        <p:spPr bwMode="auto">
          <a:xfrm>
            <a:off x="5488394" y="811321"/>
            <a:ext cx="5578534" cy="292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84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3C5EA67-5D40-4C1D-A680-A0BE9E54AEF0}"/>
              </a:ext>
            </a:extLst>
          </p:cNvPr>
          <p:cNvSpPr>
            <a:spLocks noGrp="1"/>
          </p:cNvSpPr>
          <p:nvPr>
            <p:ph type="title"/>
          </p:nvPr>
        </p:nvSpPr>
        <p:spPr/>
        <p:txBody>
          <a:bodyPr>
            <a:normAutofit/>
          </a:bodyPr>
          <a:lstStyle/>
          <a:p>
            <a:r>
              <a:rPr lang="en-US" altLang="zh-CN" dirty="0">
                <a:effectLst/>
                <a:latin typeface="Arial Narrow" panose="020B0606020202030204" pitchFamily="34" charset="0"/>
              </a:rPr>
              <a:t>5G direct-RF</a:t>
            </a:r>
            <a:r>
              <a:rPr lang="zh-CN" altLang="en-US" dirty="0">
                <a:effectLst/>
                <a:latin typeface="Arial Narrow" panose="020B0606020202030204" pitchFamily="34" charset="0"/>
              </a:rPr>
              <a:t> </a:t>
            </a:r>
            <a:r>
              <a:rPr lang="en-US" altLang="zh-CN" dirty="0">
                <a:effectLst/>
                <a:latin typeface="Arial Narrow" panose="020B0606020202030204" pitchFamily="34" charset="0"/>
              </a:rPr>
              <a:t>Sampling in next generator BPM processor</a:t>
            </a:r>
            <a:endParaRPr lang="zh-CN" altLang="en-US" dirty="0">
              <a:effectLst/>
              <a:latin typeface="Arial Narrow" panose="020B0606020202030204" pitchFamily="34" charset="0"/>
            </a:endParaRPr>
          </a:p>
        </p:txBody>
      </p:sp>
      <p:pic>
        <p:nvPicPr>
          <p:cNvPr id="8" name="内容占位符 7">
            <a:extLst>
              <a:ext uri="{FF2B5EF4-FFF2-40B4-BE49-F238E27FC236}">
                <a16:creationId xmlns:a16="http://schemas.microsoft.com/office/drawing/2014/main" id="{BD8B4F50-5A4F-4059-9E11-29B2464C43D9}"/>
              </a:ext>
            </a:extLst>
          </p:cNvPr>
          <p:cNvPicPr>
            <a:picLocks noGrp="1" noChangeAspect="1"/>
          </p:cNvPicPr>
          <p:nvPr>
            <p:ph idx="1"/>
          </p:nvPr>
        </p:nvPicPr>
        <p:blipFill>
          <a:blip r:embed="rId3"/>
          <a:stretch>
            <a:fillRect/>
          </a:stretch>
        </p:blipFill>
        <p:spPr>
          <a:xfrm>
            <a:off x="191344" y="1350027"/>
            <a:ext cx="8784976" cy="4321831"/>
          </a:xfrm>
          <a:prstGeom prst="rect">
            <a:avLst/>
          </a:prstGeom>
        </p:spPr>
      </p:pic>
      <p:pic>
        <p:nvPicPr>
          <p:cNvPr id="9" name="图片 8">
            <a:extLst>
              <a:ext uri="{FF2B5EF4-FFF2-40B4-BE49-F238E27FC236}">
                <a16:creationId xmlns:a16="http://schemas.microsoft.com/office/drawing/2014/main" id="{8B676BD9-9F14-4389-ADAC-8B214E62A58B}"/>
              </a:ext>
            </a:extLst>
          </p:cNvPr>
          <p:cNvPicPr>
            <a:picLocks noChangeAspect="1"/>
          </p:cNvPicPr>
          <p:nvPr/>
        </p:nvPicPr>
        <p:blipFill>
          <a:blip r:embed="rId4"/>
          <a:stretch>
            <a:fillRect/>
          </a:stretch>
        </p:blipFill>
        <p:spPr>
          <a:xfrm>
            <a:off x="8931443" y="1386369"/>
            <a:ext cx="2815689" cy="2088231"/>
          </a:xfrm>
          <a:prstGeom prst="rect">
            <a:avLst/>
          </a:prstGeom>
        </p:spPr>
      </p:pic>
      <p:pic>
        <p:nvPicPr>
          <p:cNvPr id="11" name="图片 10">
            <a:extLst>
              <a:ext uri="{FF2B5EF4-FFF2-40B4-BE49-F238E27FC236}">
                <a16:creationId xmlns:a16="http://schemas.microsoft.com/office/drawing/2014/main" id="{92E39510-2B57-4688-8801-B9252F32765F}"/>
              </a:ext>
            </a:extLst>
          </p:cNvPr>
          <p:cNvPicPr>
            <a:picLocks noChangeAspect="1"/>
          </p:cNvPicPr>
          <p:nvPr/>
        </p:nvPicPr>
        <p:blipFill>
          <a:blip r:embed="rId5"/>
          <a:stretch>
            <a:fillRect/>
          </a:stretch>
        </p:blipFill>
        <p:spPr>
          <a:xfrm>
            <a:off x="335360" y="5734994"/>
            <a:ext cx="11449272" cy="637462"/>
          </a:xfrm>
          <a:prstGeom prst="rect">
            <a:avLst/>
          </a:prstGeom>
        </p:spPr>
      </p:pic>
      <p:sp>
        <p:nvSpPr>
          <p:cNvPr id="12" name="矩形 11">
            <a:extLst>
              <a:ext uri="{FF2B5EF4-FFF2-40B4-BE49-F238E27FC236}">
                <a16:creationId xmlns:a16="http://schemas.microsoft.com/office/drawing/2014/main" id="{15AE4E31-BCF0-4772-8E3F-54FAD84C5DD6}"/>
              </a:ext>
            </a:extLst>
          </p:cNvPr>
          <p:cNvSpPr/>
          <p:nvPr/>
        </p:nvSpPr>
        <p:spPr>
          <a:xfrm>
            <a:off x="3071664" y="5805264"/>
            <a:ext cx="7632848" cy="504056"/>
          </a:xfrm>
          <a:prstGeom prst="rect">
            <a:avLst/>
          </a:prstGeom>
          <a:solidFill>
            <a:srgbClr val="EB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latin typeface="Arial" panose="020B0604020202020204" pitchFamily="34" charset="0"/>
                <a:cs typeface="Arial" panose="020B0604020202020204" pitchFamily="34" charset="0"/>
              </a:rPr>
              <a:t>New platforms give rise to new BPM processor</a:t>
            </a:r>
            <a:endParaRPr lang="zh-CN" altLang="en-US" sz="2000" b="1" dirty="0">
              <a:latin typeface="Arial" panose="020B0604020202020204" pitchFamily="34" charset="0"/>
              <a:cs typeface="Arial" panose="020B0604020202020204" pitchFamily="34" charset="0"/>
            </a:endParaRPr>
          </a:p>
        </p:txBody>
      </p:sp>
      <p:pic>
        <p:nvPicPr>
          <p:cNvPr id="13" name="内容占位符 7">
            <a:extLst>
              <a:ext uri="{FF2B5EF4-FFF2-40B4-BE49-F238E27FC236}">
                <a16:creationId xmlns:a16="http://schemas.microsoft.com/office/drawing/2014/main" id="{3638348E-E679-4119-A418-B6169359DBD4}"/>
              </a:ext>
            </a:extLst>
          </p:cNvPr>
          <p:cNvPicPr>
            <a:picLocks noChangeAspect="1"/>
          </p:cNvPicPr>
          <p:nvPr/>
        </p:nvPicPr>
        <p:blipFill>
          <a:blip r:embed="rId6"/>
          <a:stretch>
            <a:fillRect/>
          </a:stretch>
        </p:blipFill>
        <p:spPr>
          <a:xfrm>
            <a:off x="8931443" y="3510942"/>
            <a:ext cx="3069213" cy="2081616"/>
          </a:xfrm>
          <a:prstGeom prst="rect">
            <a:avLst/>
          </a:prstGeom>
        </p:spPr>
      </p:pic>
    </p:spTree>
    <p:extLst>
      <p:ext uri="{BB962C8B-B14F-4D97-AF65-F5344CB8AC3E}">
        <p14:creationId xmlns:p14="http://schemas.microsoft.com/office/powerpoint/2010/main" val="424447101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45088</TotalTime>
  <Words>2066</Words>
  <Application>Microsoft Office PowerPoint</Application>
  <PresentationFormat>宽屏</PresentationFormat>
  <Paragraphs>356</Paragraphs>
  <Slides>25</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-apple-system</vt:lpstr>
      <vt:lpstr>Noto Sans SC</vt:lpstr>
      <vt:lpstr>等线</vt:lpstr>
      <vt:lpstr>Arial</vt:lpstr>
      <vt:lpstr>Arial Black</vt:lpstr>
      <vt:lpstr>Arial Narrow</vt:lpstr>
      <vt:lpstr>Calibri</vt:lpstr>
      <vt:lpstr>Times New Roman</vt:lpstr>
      <vt:lpstr>Wingdings</vt:lpstr>
      <vt:lpstr>Wingdings 2</vt:lpstr>
      <vt:lpstr>微软雅黑</vt:lpstr>
      <vt:lpstr>Office 主题</vt:lpstr>
      <vt:lpstr>PowerPoint 演示文稿</vt:lpstr>
      <vt:lpstr>Content</vt:lpstr>
      <vt:lpstr>PowerPoint 演示文稿</vt:lpstr>
      <vt:lpstr>PowerPoint 演示文稿</vt:lpstr>
      <vt:lpstr>PowerPoint 演示文稿</vt:lpstr>
      <vt:lpstr>EDR scope and goal of beam instrumentation</vt:lpstr>
      <vt:lpstr>EDR plan</vt:lpstr>
      <vt:lpstr>BPM electronics commissioning in HEPS</vt:lpstr>
      <vt:lpstr>5G direct-RF Sampling in next generator BPM processor</vt:lpstr>
      <vt:lpstr>Platform Flexibility with Direct RF-Sampling </vt:lpstr>
      <vt:lpstr>Multi-Standard Reconfigurable Platform for different Accelerator BPM</vt:lpstr>
      <vt:lpstr>AI FPGA in new generator BPM system</vt:lpstr>
      <vt:lpstr>AI FPGA in new generator BPM system</vt:lpstr>
      <vt:lpstr>The integration of feedback system with machine learning</vt:lpstr>
      <vt:lpstr>Progress of Front-End Electronics Design</vt:lpstr>
      <vt:lpstr>Validate the feasibility of multiple feedback at HEPS</vt:lpstr>
      <vt:lpstr>Design of luminosity tuning system for CEPC</vt:lpstr>
      <vt:lpstr>Design of the fast orbit feedback system at IP</vt:lpstr>
      <vt:lpstr>Fast Orbit Controller electronics</vt:lpstr>
      <vt:lpstr>FOFB system commissioning in HEPS</vt:lpstr>
      <vt:lpstr>BI component-types and quantities</vt:lpstr>
      <vt:lpstr>Industrialzation preparation</vt:lpstr>
      <vt:lpstr>The vendor of BPM blocks</vt:lpstr>
      <vt:lpstr>Potential vendor of cable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NTKO</cp:lastModifiedBy>
  <cp:revision>2275</cp:revision>
  <cp:lastPrinted>2022-11-06T05:19:21Z</cp:lastPrinted>
  <dcterms:created xsi:type="dcterms:W3CDTF">2012-09-04T11:33:36Z</dcterms:created>
  <dcterms:modified xsi:type="dcterms:W3CDTF">2025-11-07T01:47:20Z</dcterms:modified>
</cp:coreProperties>
</file>