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1230" r:id="rId2"/>
    <p:sldId id="1310" r:id="rId3"/>
    <p:sldId id="1299" r:id="rId4"/>
    <p:sldId id="1301" r:id="rId5"/>
    <p:sldId id="1273" r:id="rId6"/>
    <p:sldId id="1276" r:id="rId7"/>
    <p:sldId id="1217" r:id="rId8"/>
    <p:sldId id="1221" r:id="rId9"/>
    <p:sldId id="1252" r:id="rId10"/>
    <p:sldId id="1279" r:id="rId11"/>
    <p:sldId id="1312" r:id="rId12"/>
    <p:sldId id="1314" r:id="rId13"/>
    <p:sldId id="1261" r:id="rId14"/>
    <p:sldId id="1266" r:id="rId15"/>
    <p:sldId id="1305" r:id="rId16"/>
    <p:sldId id="1242" r:id="rId17"/>
    <p:sldId id="1263" r:id="rId18"/>
    <p:sldId id="1262" r:id="rId19"/>
    <p:sldId id="1248" r:id="rId20"/>
    <p:sldId id="1285" r:id="rId21"/>
    <p:sldId id="1302" r:id="rId22"/>
    <p:sldId id="1307" r:id="rId23"/>
    <p:sldId id="1289" r:id="rId24"/>
    <p:sldId id="1303" r:id="rId25"/>
    <p:sldId id="1308" r:id="rId26"/>
    <p:sldId id="1231" r:id="rId27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沙 鹏" initials="沙" lastIdx="1" clrIdx="0">
    <p:extLst>
      <p:ext uri="{19B8F6BF-5375-455C-9EA6-DF929625EA0E}">
        <p15:presenceInfo xmlns:p15="http://schemas.microsoft.com/office/powerpoint/2012/main" userId="b8608ec0e979a9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249"/>
    <a:srgbClr val="0000FF"/>
    <a:srgbClr val="FAC090"/>
    <a:srgbClr val="4F81BD"/>
    <a:srgbClr val="FDCC6D"/>
    <a:srgbClr val="FFFFFF"/>
    <a:srgbClr val="003399"/>
    <a:srgbClr val="E6E6E6"/>
    <a:srgbClr val="0070C0"/>
    <a:srgbClr val="4D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01" autoAdjust="0"/>
    <p:restoredTop sz="83530" autoAdjust="0"/>
  </p:normalViewPr>
  <p:slideViewPr>
    <p:cSldViewPr>
      <p:cViewPr varScale="1">
        <p:scale>
          <a:sx n="76" d="100"/>
          <a:sy n="76" d="100"/>
        </p:scale>
        <p:origin x="40" y="35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182"/>
    </p:cViewPr>
  </p:sorterViewPr>
  <p:notesViewPr>
    <p:cSldViewPr>
      <p:cViewPr varScale="1">
        <p:scale>
          <a:sx n="87" d="100"/>
          <a:sy n="87" d="100"/>
        </p:scale>
        <p:origin x="35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ew20180222\CEPC\Impedance\20240510_ImpedanceUpdate\ImpedanceEvolution2024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31691043350557"/>
          <c:y val="5.7060367454068242E-2"/>
          <c:w val="0.62643588585974885"/>
          <c:h val="0.78661198600174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(2)'!$G$2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(2)'!$H$2:$J$2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B-49C8-AFA3-C10D7155D34D}"/>
            </c:ext>
          </c:extLst>
        </c:ser>
        <c:ser>
          <c:idx val="1"/>
          <c:order val="1"/>
          <c:tx>
            <c:strRef>
              <c:f>'Sheet1 (2)'!$G$3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(2)'!$H$3:$J$3</c:f>
              <c:numCache>
                <c:formatCode>General</c:formatCode>
                <c:ptCount val="3"/>
                <c:pt idx="0">
                  <c:v>1.3421052631578947</c:v>
                </c:pt>
                <c:pt idx="1">
                  <c:v>0.84519572953736655</c:v>
                </c:pt>
                <c:pt idx="2">
                  <c:v>1.0990099009900991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B-49C8-AFA3-C10D7155D34D}"/>
            </c:ext>
          </c:extLst>
        </c:ser>
        <c:ser>
          <c:idx val="2"/>
          <c:order val="2"/>
          <c:tx>
            <c:strRef>
              <c:f>'Sheet1 (2)'!$G$4</c:f>
              <c:strCache>
                <c:ptCount val="1"/>
                <c:pt idx="0">
                  <c:v>2023_V1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(2)'!$H$4:$J$4</c:f>
              <c:numCache>
                <c:formatCode>General</c:formatCode>
                <c:ptCount val="3"/>
                <c:pt idx="0">
                  <c:v>1.3947368421052631</c:v>
                </c:pt>
                <c:pt idx="1">
                  <c:v>0.94229791560752418</c:v>
                </c:pt>
                <c:pt idx="2">
                  <c:v>1.6732673267326732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0B-49C8-AFA3-C10D7155D34D}"/>
            </c:ext>
          </c:extLst>
        </c:ser>
        <c:ser>
          <c:idx val="3"/>
          <c:order val="3"/>
          <c:tx>
            <c:strRef>
              <c:f>'Sheet1 (2)'!$G$5</c:f>
              <c:strCache>
                <c:ptCount val="1"/>
                <c:pt idx="0">
                  <c:v>2023_V2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(2)'!$H$5:$J$5</c:f>
              <c:numCache>
                <c:formatCode>General</c:formatCode>
                <c:ptCount val="3"/>
                <c:pt idx="0">
                  <c:v>1.4353804035087716</c:v>
                </c:pt>
                <c:pt idx="1">
                  <c:v>1.0296432343670565</c:v>
                </c:pt>
                <c:pt idx="2">
                  <c:v>2.898854449017203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0B-49C8-AFA3-C10D7155D34D}"/>
            </c:ext>
          </c:extLst>
        </c:ser>
        <c:ser>
          <c:idx val="4"/>
          <c:order val="4"/>
          <c:tx>
            <c:strRef>
              <c:f>'Sheet1 (2)'!$G$6</c:f>
              <c:strCache>
                <c:ptCount val="1"/>
                <c:pt idx="0">
                  <c:v>2024_V1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(2)'!$H$6:$J$6</c:f>
              <c:numCache>
                <c:formatCode>General</c:formatCode>
                <c:ptCount val="3"/>
                <c:pt idx="0">
                  <c:v>1.4491228070175437</c:v>
                </c:pt>
                <c:pt idx="1">
                  <c:v>1.0419420437214031</c:v>
                </c:pt>
                <c:pt idx="2">
                  <c:v>3.1782178217821784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0B-49C8-AFA3-C10D7155D34D}"/>
            </c:ext>
          </c:extLst>
        </c:ser>
        <c:ser>
          <c:idx val="5"/>
          <c:order val="5"/>
          <c:tx>
            <c:strRef>
              <c:f>'Sheet1 (2)'!$G$7</c:f>
              <c:strCache>
                <c:ptCount val="1"/>
                <c:pt idx="0">
                  <c:v>2024_V2</c:v>
                </c:pt>
              </c:strCache>
            </c:strRef>
          </c:tx>
          <c:invertIfNegative val="0"/>
          <c:cat>
            <c:strRef>
              <c:f>'Sheet1 (2)'!$H$1:$J$1</c:f>
              <c:strCache>
                <c:ptCount val="3"/>
                <c:pt idx="0">
                  <c:v>Z/n</c:v>
                </c:pt>
                <c:pt idx="1">
                  <c:v>kloss</c:v>
                </c:pt>
                <c:pt idx="2">
                  <c:v>ky</c:v>
                </c:pt>
              </c:strCache>
            </c:strRef>
          </c:cat>
          <c:val>
            <c:numRef>
              <c:f>'Sheet1 (2)'!$H$7:$J$7</c:f>
              <c:numCache>
                <c:formatCode>General</c:formatCode>
                <c:ptCount val="3"/>
                <c:pt idx="0">
                  <c:v>1.0701754385964912</c:v>
                </c:pt>
                <c:pt idx="1">
                  <c:v>0.81774275546517539</c:v>
                </c:pt>
                <c:pt idx="2">
                  <c:v>2.3861386138613865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0B-49C8-AFA3-C10D7155D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480576"/>
        <c:axId val="187789824"/>
      </c:barChart>
      <c:catAx>
        <c:axId val="187480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789824"/>
        <c:crosses val="autoZero"/>
        <c:auto val="1"/>
        <c:lblAlgn val="ctr"/>
        <c:lblOffset val="100"/>
        <c:noMultiLvlLbl val="0"/>
      </c:catAx>
      <c:valAx>
        <c:axId val="1877898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altLang="zh-CN" b="0"/>
                  <a:t>Normalized</a:t>
                </a:r>
                <a:r>
                  <a:rPr lang="en-US" altLang="zh-CN" b="0" baseline="0"/>
                  <a:t> by V2018</a:t>
                </a:r>
                <a:endParaRPr lang="zh-CN" altLang="en-US" b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7480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690412853798686"/>
          <c:y val="0.20832421988918051"/>
          <c:w val="0.17846001835236225"/>
          <c:h val="0.650648896306686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E6D00-2C1C-47F1-8495-043F093F9ED6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05AE-EECD-457A-A033-312F4EB81B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1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3E0D183-6031-4C32-B44B-14746A336CF0}" type="datetimeFigureOut">
              <a:rPr lang="zh-CN" altLang="en-US" smtClean="0"/>
              <a:pPr/>
              <a:t>2025/11/7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3A1DF17-A28C-4D46-829F-D8D110C093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6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48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320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480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574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61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166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012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62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765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31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756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418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5931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361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058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458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7464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800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978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353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5942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668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819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10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1DF17-A28C-4D46-829F-D8D110C09314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342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5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48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0B2B-8DAF-4635-9F01-0B9C458933E3}" type="datetime1">
              <a:rPr lang="zh-CN" altLang="en-US" smtClean="0"/>
              <a:t>2025/11/7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179179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latin typeface="Arial" panose="020B0604020202020204" pitchFamily="34" charset="0"/>
                <a:ea typeface="微软雅黑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315D-5845-4E10-96EE-900B6420E4E9}" type="datetime1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D2C3-E4EE-4507-8B92-8AE7B7B616F4}" type="datetime1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CEPC workshop, 5-10 November 2025, Guangzhou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8" name="日期占位符 1">
            <a:extLst>
              <a:ext uri="{FF2B5EF4-FFF2-40B4-BE49-F238E27FC236}">
                <a16:creationId xmlns:a16="http://schemas.microsoft.com/office/drawing/2014/main" id="{B4675414-A8D6-408E-A730-7A2861EAC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CAE8D2C3-E4EE-4507-8B92-8AE7B7B616F4}" type="datetime1">
              <a:rPr lang="zh-CN" altLang="en-US" smtClean="0"/>
              <a:t>2025/11/7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7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CE2C9-0858-40D0-852F-2215466EB8FC}" type="datetime1">
              <a:rPr lang="zh-CN" altLang="en-US" smtClean="0"/>
              <a:t>2025/11/7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55" r:id="rId3"/>
    <p:sldLayoutId id="2147483674" r:id="rId4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8d5d924e275b0c7f58feed1244176003"/>
          <p:cNvPicPr>
            <a:picLocks noChangeAspect="1"/>
          </p:cNvPicPr>
          <p:nvPr/>
        </p:nvPicPr>
        <p:blipFill rotWithShape="1">
          <a:blip r:embed="rId3"/>
          <a:srcRect t="28679" b="6192"/>
          <a:stretch/>
        </p:blipFill>
        <p:spPr>
          <a:xfrm>
            <a:off x="635" y="0"/>
            <a:ext cx="12191365" cy="2118283"/>
          </a:xfrm>
          <a:prstGeom prst="rect">
            <a:avLst/>
          </a:prstGeom>
        </p:spPr>
      </p:pic>
      <p:sp>
        <p:nvSpPr>
          <p:cNvPr id="6" name="标题 3"/>
          <p:cNvSpPr txBox="1">
            <a:spLocks/>
          </p:cNvSpPr>
          <p:nvPr/>
        </p:nvSpPr>
        <p:spPr>
          <a:xfrm>
            <a:off x="662795" y="2506345"/>
            <a:ext cx="11064552" cy="13263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CEPC impedance budget update in EDR (including collimators) and limitation to luminosity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" y="6457890"/>
            <a:ext cx="1219136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CEPC workshop, 5-10 November 2025, Guangzhou</a:t>
            </a:r>
          </a:p>
        </p:txBody>
      </p:sp>
      <p:pic>
        <p:nvPicPr>
          <p:cNvPr id="10" name="Picture 2" descr="C:\Users\Administrator\Desktop\1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" y="35979"/>
            <a:ext cx="1548428" cy="9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E9CC69A-F74D-486C-8BF4-51DFEF834EDC}"/>
              </a:ext>
            </a:extLst>
          </p:cNvPr>
          <p:cNvSpPr txBox="1"/>
          <p:nvPr/>
        </p:nvSpPr>
        <p:spPr>
          <a:xfrm>
            <a:off x="6023992" y="30778"/>
            <a:ext cx="5976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 Black" panose="020B0A04020102020204" pitchFamily="34" charset="0"/>
              </a:rPr>
              <a:t>Circular Electron Positron Collider</a:t>
            </a:r>
            <a:endParaRPr lang="zh-CN" altLang="en-US" sz="2400" dirty="0">
              <a:latin typeface="Arial Black" panose="020B0A04020102020204" pitchFamily="34" charset="0"/>
            </a:endParaRPr>
          </a:p>
        </p:txBody>
      </p:sp>
      <p:sp>
        <p:nvSpPr>
          <p:cNvPr id="13" name="文本框 7">
            <a:extLst>
              <a:ext uri="{FF2B5EF4-FFF2-40B4-BE49-F238E27FC236}">
                <a16:creationId xmlns:a16="http://schemas.microsoft.com/office/drawing/2014/main" id="{FB0A78BC-80C9-41E6-ACDC-D3248CD25E37}"/>
              </a:ext>
            </a:extLst>
          </p:cNvPr>
          <p:cNvSpPr txBox="1"/>
          <p:nvPr/>
        </p:nvSpPr>
        <p:spPr>
          <a:xfrm>
            <a:off x="2621736" y="4005064"/>
            <a:ext cx="7146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Na Wang</a:t>
            </a:r>
          </a:p>
          <a:p>
            <a:pPr algn="ctr"/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Institute of High Energy physics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381C6D-9A49-4FFC-9C2C-6C419D9B57D2}"/>
              </a:ext>
            </a:extLst>
          </p:cNvPr>
          <p:cNvSpPr txBox="1"/>
          <p:nvPr/>
        </p:nvSpPr>
        <p:spPr>
          <a:xfrm>
            <a:off x="983432" y="5320951"/>
            <a:ext cx="7704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Contributors: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Yuan Zhang,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YuDong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Liu,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ZhiYuan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Li</a:t>
            </a:r>
            <a:r>
              <a:rPr lang="en-US" altLang="zh-CN" sz="2000" dirty="0"/>
              <a:t> , </a:t>
            </a:r>
            <a:r>
              <a:rPr lang="en-US" altLang="zh-CN" sz="2000" dirty="0" err="1"/>
              <a:t>Haisheng</a:t>
            </a:r>
            <a:r>
              <a:rPr lang="en-US" altLang="zh-CN" sz="2000" dirty="0"/>
              <a:t> Xu , </a:t>
            </a:r>
            <a:r>
              <a:rPr lang="en-US" altLang="zh-CN" sz="2000" dirty="0" err="1"/>
              <a:t>Saike</a:t>
            </a:r>
            <a:r>
              <a:rPr lang="en-US" altLang="zh-CN" sz="2000" dirty="0"/>
              <a:t> Tian, Jintao Li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7554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6"/>
    </mc:Choice>
    <mc:Fallback xmlns="">
      <p:transition spd="slow" advTm="855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0227E6F-F913-46B9-9834-6D3F9E02D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EDR plane on impedance and collective effects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progress on impedance development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 to luminosities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and outlook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32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08A1B3D-46B4-4471-9E34-D05DA6FB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4D2D5C-179D-4235-A2AF-5AAFCB11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F4E463-9653-4E31-9B61-35205073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9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D0227E6F-F913-46B9-9834-6D3F9E02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54555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the impedance model with more realistic hardware designs, along with possible impedance mitigations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 from the missing elements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increase the impedance budget  Limitations to the Luminosity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Inj./ext. elements, feedback kickers, absorbers, masks and collimators outside the IR region are not included.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the High Order Modes (HOMs) should be further identified</a:t>
            </a:r>
          </a:p>
          <a:p>
            <a:pPr lvl="1"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Chambers, Electro-separators, Collimators…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impedance on beam instabilities, along with mitigations</a:t>
            </a:r>
          </a:p>
          <a:p>
            <a:pPr lvl="1"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current threshold</a:t>
            </a:r>
          </a:p>
          <a:p>
            <a:pPr lvl="1">
              <a:spcBef>
                <a:spcPts val="600"/>
              </a:spcBef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Luminosity</a:t>
            </a:r>
            <a:endParaRPr lang="zh-CN" altLang="en-US" sz="22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08A1B3D-46B4-4471-9E34-D05DA6FB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EDR plane on collective effects (collider rings)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4D2D5C-179D-4235-A2AF-5AAFCB11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F4E463-9653-4E31-9B61-35205073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995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B7373D8F-6BD3-4ABF-8086-56BBA874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Continued impedance modeling and optimizations</a:t>
            </a:r>
          </a:p>
          <a:p>
            <a:r>
              <a:rPr lang="en-US" altLang="zh-CN" dirty="0"/>
              <a:t>HOMs in the electro-separator is investigated and mitigation strategies are proposed</a:t>
            </a:r>
          </a:p>
          <a:p>
            <a:r>
              <a:rPr lang="en-US" altLang="zh-CN" dirty="0"/>
              <a:t>Instability studies are updated with the new impedance model</a:t>
            </a:r>
          </a:p>
          <a:p>
            <a:r>
              <a:rPr lang="en-US" altLang="zh-CN" dirty="0"/>
              <a:t>Influence of impedance on beam-beam interaction is checked</a:t>
            </a:r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1C86347-0DFA-40D0-8590-4160CEAC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Main progress</a:t>
            </a:r>
            <a:endParaRPr lang="zh-CN" altLang="en-US" sz="2800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370C2F9-B13E-4AC7-A7CE-D7082B27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A80B9D8-717D-4BC4-A3BC-77F6136B1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016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783CA522-E363-4FC0-A18B-B7430063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CEPC beam parameters (30MW)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C0F57A-8C2E-46DB-B4AC-C2B17365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367E2F2-B307-4625-97AD-3C7D7BBDC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5</a:t>
            </a:fld>
            <a:endParaRPr lang="zh-CN" altLang="en-US"/>
          </a:p>
        </p:txBody>
      </p:sp>
      <p:graphicFrame>
        <p:nvGraphicFramePr>
          <p:cNvPr id="6" name="内容占位符 3">
            <a:extLst>
              <a:ext uri="{FF2B5EF4-FFF2-40B4-BE49-F238E27FC236}">
                <a16:creationId xmlns:a16="http://schemas.microsoft.com/office/drawing/2014/main" id="{20697906-21B6-4776-9C5C-32AC2F52A57B}"/>
              </a:ext>
            </a:extLst>
          </p:cNvPr>
          <p:cNvGraphicFramePr>
            <a:graphicFrameLocks/>
          </p:cNvGraphicFramePr>
          <p:nvPr/>
        </p:nvGraphicFramePr>
        <p:xfrm>
          <a:off x="845991" y="1222152"/>
          <a:ext cx="9290249" cy="5019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6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367">
                  <a:extLst>
                    <a:ext uri="{9D8B030D-6E8A-4147-A177-3AD203B41FA5}">
                      <a16:colId xmlns:a16="http://schemas.microsoft.com/office/drawing/2014/main" val="2878822576"/>
                    </a:ext>
                  </a:extLst>
                </a:gridCol>
                <a:gridCol w="1463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3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Parameter [unit]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宋体" charset="0"/>
                        <a:cs typeface="宋体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Higgs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宋体" charset="0"/>
                          <a:cs typeface="宋体" charset="0"/>
                        </a:rPr>
                        <a:t>Z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宋体" charset="0"/>
                        <a:cs typeface="宋体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W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tt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宋体" charset="0"/>
                        <a:cs typeface="宋体" charset="0"/>
                      </a:endParaRP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Beam energy </a:t>
                      </a:r>
                      <a:r>
                        <a:rPr kumimoji="0" lang="en-US" altLang="zh-CN" sz="17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E</a:t>
                      </a:r>
                      <a:r>
                        <a:rPr kumimoji="0" lang="en-US" altLang="zh-CN" sz="17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 [GeV]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120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45.5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80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180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700" b="1" i="1" kern="100" dirty="0" err="1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altLang="zh-CN" sz="1700" b="1" i="1" kern="100" baseline="-25000" dirty="0" err="1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altLang="zh-CN" sz="1700" b="1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/IP (10</a:t>
                      </a:r>
                      <a:r>
                        <a:rPr lang="en-US" altLang="zh-CN" sz="1700" b="1" kern="100" baseline="300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en-US" altLang="zh-CN" sz="1700" b="1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en-US" altLang="zh-CN" sz="1700" b="1" kern="100" baseline="300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altLang="zh-CN" sz="1700" b="1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altLang="zh-CN" sz="1700" b="1" kern="100" baseline="300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lang="en-US" altLang="zh-CN" sz="1700" b="1" kern="100" dirty="0">
                          <a:solidFill>
                            <a:schemeClr val="accent6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zh-CN" sz="1700" b="1" kern="100" dirty="0">
                        <a:solidFill>
                          <a:schemeClr val="accent6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115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16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0.5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Emittance (H/V) [nm/pm]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0.64/1.3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0.27/1.4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0.87/1.7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1.4/4.7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Beam current [mA]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16.7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803.5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84.1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3.3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Bunch number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268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11934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1297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35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Bunch Population [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  <a:sym typeface="Symbol" charset="0"/>
                        </a:rPr>
                        <a:t>10</a:t>
                      </a:r>
                      <a:r>
                        <a:rPr kumimoji="0" lang="en-US" altLang="zh-CN" sz="17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  <a:sym typeface="Symbol" charset="0"/>
                        </a:rPr>
                        <a:t>10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13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14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13.5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20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Momentum compaction </a:t>
                      </a:r>
                      <a:r>
                        <a:rPr kumimoji="0" lang="en-US" altLang="zh-CN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  <a:sym typeface="Symbol" panose="05050102010706020507" pitchFamily="18" charset="2"/>
                        </a:rPr>
                        <a:t></a:t>
                      </a:r>
                      <a:r>
                        <a:rPr kumimoji="0" lang="en-US" altLang="zh-CN" sz="17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  <a:sym typeface="Symbol" panose="05050102010706020507" pitchFamily="18" charset="2"/>
                        </a:rPr>
                        <a:t>p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 [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10</a:t>
                      </a:r>
                      <a:r>
                        <a:rPr kumimoji="0" lang="en-US" altLang="zh-CN" sz="17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-5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  <a:sym typeface="Symbol" charset="0"/>
                        </a:rPr>
                        <a:t>]</a:t>
                      </a:r>
                      <a:endParaRPr kumimoji="0" lang="en-US" altLang="zh-CN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charset="0"/>
                        <a:cs typeface="Calibri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0.71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1.43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1.43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0.71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700" i="0" kern="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/>
                        </a:rPr>
                        <a:t>B</a:t>
                      </a:r>
                      <a:r>
                        <a:rPr lang="en-US" altLang="zh-CN" sz="17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unch length </a:t>
                      </a:r>
                      <a:r>
                        <a:rPr lang="en-US" altLang="zh-CN" sz="1700" i="1" kern="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  <a:cs typeface="Times New Roman" panose="02020603050405020304" pitchFamily="18" charset="0"/>
                          <a:sym typeface="Symbol" panose="05050102010706020507"/>
                        </a:rPr>
                        <a:t></a:t>
                      </a:r>
                      <a:r>
                        <a:rPr lang="en-US" altLang="zh-CN" sz="1700" i="1" kern="100" baseline="-25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altLang="zh-CN" sz="1700" kern="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(natural/total) [mm]</a:t>
                      </a:r>
                      <a:endParaRPr lang="zh-CN" altLang="zh-CN" sz="1700" kern="100" dirty="0">
                        <a:solidFill>
                          <a:schemeClr val="tx1"/>
                        </a:solidFill>
                        <a:effectLst/>
                        <a:latin typeface="+mj-lt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2.3/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4.1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2.5/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8.7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2.5/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4.9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2.2/2.9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Energy spread (</a:t>
                      </a:r>
                      <a:r>
                        <a:rPr lang="en-US" altLang="zh-CN" sz="17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natural/total) 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 [</a:t>
                      </a: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10</a:t>
                      </a:r>
                      <a:r>
                        <a:rPr kumimoji="0" lang="en-US" altLang="zh-CN" sz="17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-4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10/17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  <a:sym typeface="Symbol" charset="0"/>
                        </a:rPr>
                        <a:t>4/13</a:t>
                      </a:r>
                      <a:endParaRPr kumimoji="0" lang="en-US" altLang="zh-CN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宋体" charset="0"/>
                        <a:cs typeface="Calibri" charset="0"/>
                        <a:sym typeface="Symbol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7/14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  <a:sym typeface="Symbol" charset="0"/>
                        </a:rPr>
                        <a:t>15/20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Betatron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 tune </a:t>
                      </a:r>
                      <a:r>
                        <a:rPr kumimoji="0" lang="en-US" altLang="zh-CN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  <a:sym typeface="Symbol" charset="0"/>
                        </a:rPr>
                        <a:t></a:t>
                      </a:r>
                      <a:r>
                        <a:rPr kumimoji="0" lang="en-US" altLang="zh-CN" sz="17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x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  <a:sym typeface="Symbol" charset="0"/>
                        </a:rPr>
                        <a:t>/</a:t>
                      </a:r>
                      <a:r>
                        <a:rPr kumimoji="0" lang="en-US" altLang="zh-CN" sz="17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  <a:sym typeface="Symbol" charset="0"/>
                        </a:rPr>
                        <a:t></a:t>
                      </a:r>
                      <a:r>
                        <a:rPr kumimoji="0" lang="en-US" altLang="zh-CN" sz="1700" b="0" i="0" u="none" strike="noStrike" cap="none" normalizeH="0" baseline="-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</a:t>
                      </a:r>
                      <a:endParaRPr kumimoji="0" lang="en-US" altLang="zh-CN" sz="17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  <a:sym typeface="Symbol" charset="0"/>
                      </a:endParaRP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445.10/445.22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317.10/317.22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317.10/317.22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445.10/445.22</a:t>
                      </a:r>
                      <a:endParaRPr kumimoji="0" lang="en-US" altLang="zh-CN" sz="1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宋体" charset="0"/>
                        <a:cs typeface="Calibri" charset="0"/>
                      </a:endParaRP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Synchrotron tune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0.049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0.035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0.062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Calibri" charset="0"/>
                        </a:rPr>
                        <a:t>0.078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60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Radiation damping [</a:t>
                      </a:r>
                      <a:r>
                        <a:rPr kumimoji="0" lang="en-US" altLang="zh-CN" sz="17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ms</a:t>
                      </a:r>
                      <a:r>
                        <a:rPr kumimoji="0" lang="en-US" altLang="zh-CN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charset="0"/>
                          <a:cs typeface="宋体" charset="0"/>
                        </a:rPr>
                        <a:t>]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44/44/22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816/816/408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150/150/75</a:t>
                      </a:r>
                    </a:p>
                  </a:txBody>
                  <a:tcPr marL="48000" marR="48000" marT="60963" marB="6096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宋体" charset="0"/>
                          <a:cs typeface="Calibri" charset="0"/>
                        </a:rPr>
                        <a:t>14/14/7</a:t>
                      </a:r>
                    </a:p>
                  </a:txBody>
                  <a:tcPr marL="48000" marR="48000" marT="60963" marB="60963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8B3F4742-95D4-49C4-9EE2-08DACF32FBAC}"/>
              </a:ext>
            </a:extLst>
          </p:cNvPr>
          <p:cNvGrpSpPr/>
          <p:nvPr/>
        </p:nvGrpSpPr>
        <p:grpSpPr>
          <a:xfrm>
            <a:off x="839416" y="1988840"/>
            <a:ext cx="11127880" cy="1944216"/>
            <a:chOff x="839416" y="1988840"/>
            <a:chExt cx="11127880" cy="1944216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0CCC84A-425B-4A07-AA6D-AB521208F2F8}"/>
                </a:ext>
              </a:extLst>
            </p:cNvPr>
            <p:cNvSpPr txBox="1"/>
            <p:nvPr/>
          </p:nvSpPr>
          <p:spPr>
            <a:xfrm>
              <a:off x="10288160" y="2688573"/>
              <a:ext cx="1679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u="sng" dirty="0">
                  <a:solidFill>
                    <a:srgbClr val="FF0000"/>
                  </a:solidFill>
                </a:rPr>
                <a:t>Design queries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3FEB2E6-D82A-4A22-89B4-D371619EFEB6}"/>
                </a:ext>
              </a:extLst>
            </p:cNvPr>
            <p:cNvSpPr/>
            <p:nvPr/>
          </p:nvSpPr>
          <p:spPr>
            <a:xfrm>
              <a:off x="845991" y="1988840"/>
              <a:ext cx="9290249" cy="79208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E3B168C-424A-4BDC-8A28-8E4B13A1236E}"/>
                </a:ext>
              </a:extLst>
            </p:cNvPr>
            <p:cNvSpPr/>
            <p:nvPr/>
          </p:nvSpPr>
          <p:spPr>
            <a:xfrm>
              <a:off x="839416" y="2780928"/>
              <a:ext cx="9290249" cy="115212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B7014BD-640F-4CE3-B960-18C056877D20}"/>
              </a:ext>
            </a:extLst>
          </p:cNvPr>
          <p:cNvGrpSpPr/>
          <p:nvPr/>
        </p:nvGrpSpPr>
        <p:grpSpPr>
          <a:xfrm>
            <a:off x="845992" y="3929191"/>
            <a:ext cx="11184767" cy="2453002"/>
            <a:chOff x="845992" y="3929191"/>
            <a:chExt cx="11184767" cy="245300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2E731B7C-65BB-4883-A9AB-B17BBE071460}"/>
                </a:ext>
              </a:extLst>
            </p:cNvPr>
            <p:cNvSpPr/>
            <p:nvPr/>
          </p:nvSpPr>
          <p:spPr>
            <a:xfrm>
              <a:off x="845992" y="3935027"/>
              <a:ext cx="9283674" cy="23062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294955-2C7D-4E5B-B06F-6860561A2367}"/>
                </a:ext>
              </a:extLst>
            </p:cNvPr>
            <p:cNvSpPr txBox="1"/>
            <p:nvPr/>
          </p:nvSpPr>
          <p:spPr>
            <a:xfrm>
              <a:off x="10272464" y="3929191"/>
              <a:ext cx="16791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u="sng" dirty="0"/>
                <a:t>Small </a:t>
              </a:r>
              <a:r>
                <a:rPr lang="en-US" altLang="zh-CN" b="1" i="1" u="sng" dirty="0">
                  <a:sym typeface="Symbol" panose="05050102010706020507" pitchFamily="18" charset="2"/>
                </a:rPr>
                <a:t></a:t>
              </a:r>
              <a:r>
                <a:rPr lang="en-US" altLang="zh-CN" b="1" i="1" u="sng" baseline="-25000" dirty="0">
                  <a:sym typeface="Symbol" panose="05050102010706020507" pitchFamily="18" charset="2"/>
                </a:rPr>
                <a:t>p</a:t>
              </a:r>
              <a:endParaRPr lang="en-US" altLang="zh-CN" b="1" i="1" u="sng" baseline="-25000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5539A02-6719-48AB-806F-B0E796DAAA05}"/>
                </a:ext>
              </a:extLst>
            </p:cNvPr>
            <p:cNvSpPr txBox="1"/>
            <p:nvPr/>
          </p:nvSpPr>
          <p:spPr>
            <a:xfrm>
              <a:off x="10267832" y="4383974"/>
              <a:ext cx="17557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u="sng" dirty="0"/>
                <a:t>Short natural </a:t>
              </a:r>
              <a:r>
                <a:rPr lang="en-US" altLang="zh-CN" b="1" i="1" u="sng" dirty="0">
                  <a:sym typeface="Symbol" panose="05050102010706020507" pitchFamily="18" charset="2"/>
                </a:rPr>
                <a:t></a:t>
              </a:r>
              <a:r>
                <a:rPr lang="en-US" altLang="zh-CN" b="1" i="1" u="sng" baseline="-25000" dirty="0">
                  <a:sym typeface="Symbol" panose="05050102010706020507" pitchFamily="18" charset="2"/>
                </a:rPr>
                <a:t>z</a:t>
              </a:r>
              <a:endParaRPr lang="en-US" altLang="zh-CN" b="1" i="1" u="sng" baseline="-25000" dirty="0"/>
            </a:p>
          </p:txBody>
        </p:sp>
        <p:sp>
          <p:nvSpPr>
            <p:cNvPr id="15" name="箭头: 右 14">
              <a:extLst>
                <a:ext uri="{FF2B5EF4-FFF2-40B4-BE49-F238E27FC236}">
                  <a16:creationId xmlns:a16="http://schemas.microsoft.com/office/drawing/2014/main" id="{F726A7A9-5933-4B94-AD50-01A64230D7F8}"/>
                </a:ext>
              </a:extLst>
            </p:cNvPr>
            <p:cNvSpPr/>
            <p:nvPr/>
          </p:nvSpPr>
          <p:spPr>
            <a:xfrm>
              <a:off x="10010070" y="4051434"/>
              <a:ext cx="281458" cy="1617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DA49444E-C323-4D07-B579-A734C9F9E613}"/>
                </a:ext>
              </a:extLst>
            </p:cNvPr>
            <p:cNvSpPr/>
            <p:nvPr/>
          </p:nvSpPr>
          <p:spPr>
            <a:xfrm>
              <a:off x="10010070" y="4469295"/>
              <a:ext cx="281458" cy="1617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2177D5A-C50A-4346-9778-EB2C7DBE4204}"/>
                </a:ext>
              </a:extLst>
            </p:cNvPr>
            <p:cNvSpPr txBox="1"/>
            <p:nvPr/>
          </p:nvSpPr>
          <p:spPr>
            <a:xfrm>
              <a:off x="10274984" y="5735862"/>
              <a:ext cx="175577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u="sng" dirty="0"/>
                <a:t>Slow damping at low </a:t>
              </a:r>
              <a:r>
                <a:rPr lang="en-US" altLang="zh-CN" b="1" i="1" u="sng" dirty="0" err="1"/>
                <a:t>E</a:t>
              </a:r>
              <a:r>
                <a:rPr lang="en-US" altLang="zh-CN" b="1" i="1" u="sng" baseline="-25000" dirty="0" err="1"/>
                <a:t>k</a:t>
              </a:r>
              <a:endParaRPr lang="en-US" altLang="zh-CN" b="1" i="1" u="sng" baseline="-25000" dirty="0"/>
            </a:p>
          </p:txBody>
        </p:sp>
        <p:sp>
          <p:nvSpPr>
            <p:cNvPr id="18" name="箭头: 右 17">
              <a:extLst>
                <a:ext uri="{FF2B5EF4-FFF2-40B4-BE49-F238E27FC236}">
                  <a16:creationId xmlns:a16="http://schemas.microsoft.com/office/drawing/2014/main" id="{F3EAF40E-0EB7-49A1-9DB9-5CA3B6B50FA9}"/>
                </a:ext>
              </a:extLst>
            </p:cNvPr>
            <p:cNvSpPr/>
            <p:nvPr/>
          </p:nvSpPr>
          <p:spPr>
            <a:xfrm>
              <a:off x="10010070" y="5931501"/>
              <a:ext cx="281458" cy="1617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17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79081B1-0B24-49E7-AECC-A8C2B968D5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4513239"/>
            <a:ext cx="3139102" cy="1940097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ABDB674-A864-4D34-A31F-A80C72D65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052736"/>
            <a:ext cx="10945216" cy="484030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Impedance modeling of the key vacuum components has been evolving, some of the components, such as the collimators, electrostatic-separators, injection and extraction components are still under optimization and development</a:t>
            </a:r>
          </a:p>
          <a:p>
            <a:pPr lvl="1">
              <a:spcBef>
                <a:spcPts val="600"/>
              </a:spcBef>
            </a:pPr>
            <a:r>
              <a:rPr lang="en-US" altLang="zh-CN" sz="1800" dirty="0"/>
              <a:t>Resistive wall, collimators, RF cavities, flanges, BPMs, bellows, gate valves, pumping ports, masks, IP chambers, electrostatic-separators, feedback kickers, taper transitions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FF0000"/>
                </a:solidFill>
              </a:rPr>
              <a:t>Resistive wall impedance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altLang="zh-CN" sz="1800" dirty="0"/>
              <a:t>Considering different type of vacuum chambers: main vacuum chamber with NEG coating, IP chamber, collimators and stainless steel chamber </a:t>
            </a:r>
            <a:r>
              <a:rPr lang="en-US" altLang="zh-CN" sz="1800" dirty="0">
                <a:sym typeface="Symbol" panose="05050102010706020507" pitchFamily="18" charset="2"/>
              </a:rPr>
              <a:t></a:t>
            </a:r>
            <a:r>
              <a:rPr lang="en-US" altLang="zh-CN" sz="1800" dirty="0"/>
              <a:t> Contribution from the main vacuum chamber dominates both the longitudinal and transverse RW impedance (&gt;80%)</a:t>
            </a:r>
          </a:p>
          <a:p>
            <a:endParaRPr lang="en-US" altLang="zh-CN" sz="2400" dirty="0"/>
          </a:p>
          <a:p>
            <a:endParaRPr lang="zh-CN" altLang="en-US" sz="2400" dirty="0"/>
          </a:p>
          <a:p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F7EE83AF-D793-4849-81E9-A2E8B8DE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Impedance modeling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92EEBF0-8C50-48D1-9963-A1E1DB12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E1BC18-900A-4612-A130-65D698EA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6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6AA12E1-F1BF-4B4B-92E1-A52B6D408B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79557"/>
              </p:ext>
            </p:extLst>
          </p:nvPr>
        </p:nvGraphicFramePr>
        <p:xfrm>
          <a:off x="367751" y="4283875"/>
          <a:ext cx="4238027" cy="2027032"/>
        </p:xfrm>
        <a:graphic>
          <a:graphicData uri="http://schemas.openxmlformats.org/drawingml/2006/table">
            <a:tbl>
              <a:tblPr/>
              <a:tblGrid>
                <a:gridCol w="1294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Components 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Z</a:t>
                      </a:r>
                      <a:r>
                        <a:rPr kumimoji="0" lang="en-US" altLang="zh-CN" sz="13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||</a:t>
                      </a: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</a:t>
                      </a:r>
                      <a:r>
                        <a:rPr kumimoji="0" lang="en-US" altLang="zh-CN" sz="13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</a:t>
                      </a: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mΩ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3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loss</a:t>
                      </a:r>
                      <a:r>
                        <a:rPr kumimoji="0" lang="en-US" altLang="zh-CN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V/pC</a:t>
                      </a:r>
                      <a:endParaRPr kumimoji="0" lang="zh-CN" altLang="en-US" sz="13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3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</a:t>
                      </a: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36000" marR="36000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Main chamber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6.1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355.7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11.3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SS chamber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0.7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73.4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1.7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IP chamber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6.9E-3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0.7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Collimators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1.4E-2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1.4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0.6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RW Total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6.8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431.2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13.8</a:t>
                      </a:r>
                      <a:endParaRPr kumimoji="0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46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Ring Total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12.2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739.5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48.2</a:t>
                      </a:r>
                      <a:endParaRPr kumimoji="0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6858D61D-DEC3-4042-9D1C-6132B09802AE}"/>
              </a:ext>
            </a:extLst>
          </p:cNvPr>
          <p:cNvSpPr/>
          <p:nvPr/>
        </p:nvSpPr>
        <p:spPr>
          <a:xfrm>
            <a:off x="263352" y="3904090"/>
            <a:ext cx="40301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Broadband effective impedance @</a:t>
            </a:r>
            <a:r>
              <a:rPr lang="en-US" altLang="zh-CN" sz="1600" dirty="0">
                <a:sym typeface="Symbol"/>
              </a:rPr>
              <a:t></a:t>
            </a:r>
            <a:r>
              <a:rPr lang="en-US" altLang="zh-CN" sz="1600" baseline="-25000" dirty="0">
                <a:sym typeface="Symbol"/>
              </a:rPr>
              <a:t>z</a:t>
            </a:r>
            <a:r>
              <a:rPr lang="en-US" altLang="zh-CN" sz="1600" dirty="0">
                <a:sym typeface="Symbol"/>
              </a:rPr>
              <a:t>=3mm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0573531-23CC-401C-B554-AC882A212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466" y="4488251"/>
            <a:ext cx="3139102" cy="1940097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0A6C552-6240-4796-8433-2003CB45F7BE}"/>
              </a:ext>
            </a:extLst>
          </p:cNvPr>
          <p:cNvSpPr/>
          <p:nvPr/>
        </p:nvSpPr>
        <p:spPr>
          <a:xfrm>
            <a:off x="6320270" y="4741173"/>
            <a:ext cx="5277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err="1"/>
              <a:t>ReZL</a:t>
            </a:r>
            <a:endParaRPr lang="zh-CN" altLang="en-US" sz="14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AB9F943-2064-4F02-8C35-4606BB6CAB9A}"/>
              </a:ext>
            </a:extLst>
          </p:cNvPr>
          <p:cNvSpPr/>
          <p:nvPr/>
        </p:nvSpPr>
        <p:spPr>
          <a:xfrm>
            <a:off x="9115143" y="4741172"/>
            <a:ext cx="530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err="1"/>
              <a:t>ReZy</a:t>
            </a:r>
            <a:endParaRPr lang="zh-CN" altLang="en-US" sz="14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DAAB43D-EB8F-4E4B-A0FF-0B836958ED33}"/>
              </a:ext>
            </a:extLst>
          </p:cNvPr>
          <p:cNvSpPr/>
          <p:nvPr/>
        </p:nvSpPr>
        <p:spPr>
          <a:xfrm>
            <a:off x="4727848" y="3927863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RW takes ~50% of the total Z</a:t>
            </a:r>
            <a:r>
              <a:rPr lang="en-US" altLang="zh-CN" sz="1600" baseline="-25000" dirty="0"/>
              <a:t>||</a:t>
            </a:r>
            <a:r>
              <a:rPr lang="en-US" altLang="zh-CN" sz="1600" dirty="0"/>
              <a:t>/n and the total </a:t>
            </a:r>
            <a:r>
              <a:rPr lang="en-US" altLang="zh-CN" sz="1600" dirty="0" err="1"/>
              <a:t>k</a:t>
            </a:r>
            <a:r>
              <a:rPr lang="en-US" altLang="zh-CN" sz="1600" baseline="-25000" dirty="0" err="1"/>
              <a:t>loss</a:t>
            </a:r>
            <a:r>
              <a:rPr lang="en-US" altLang="zh-CN" sz="1600" dirty="0"/>
              <a:t>, ~30% of the total </a:t>
            </a:r>
            <a:r>
              <a:rPr lang="en-US" altLang="zh-CN" sz="1600" dirty="0" err="1"/>
              <a:t>ky</a:t>
            </a:r>
            <a:r>
              <a:rPr lang="en-US" altLang="zh-CN" sz="1600" dirty="0"/>
              <a:t> @</a:t>
            </a:r>
            <a:r>
              <a:rPr lang="en-US" altLang="zh-CN" sz="1600" dirty="0">
                <a:sym typeface="Symbol"/>
              </a:rPr>
              <a:t></a:t>
            </a:r>
            <a:r>
              <a:rPr lang="en-US" altLang="zh-CN" sz="1600" baseline="-25000" dirty="0">
                <a:sym typeface="Symbol"/>
              </a:rPr>
              <a:t>z</a:t>
            </a:r>
            <a:r>
              <a:rPr lang="en-US" altLang="zh-CN" sz="1600" dirty="0">
                <a:sym typeface="Symbol"/>
              </a:rPr>
              <a:t>=3mm</a:t>
            </a:r>
          </a:p>
          <a:p>
            <a:r>
              <a:rPr lang="en-US" altLang="zh-CN" sz="1600" dirty="0">
                <a:sym typeface="Symbol"/>
              </a:rPr>
              <a:t>Heat load deposition on the main chamber: ~15W/m </a:t>
            </a:r>
            <a:r>
              <a:rPr lang="en-US" altLang="zh-CN" sz="1600" dirty="0"/>
              <a:t>@</a:t>
            </a:r>
            <a:r>
              <a:rPr lang="en-US" altLang="zh-CN" sz="1600" dirty="0">
                <a:sym typeface="Symbol"/>
              </a:rPr>
              <a:t></a:t>
            </a:r>
            <a:r>
              <a:rPr lang="en-US" altLang="zh-CN" sz="1600" baseline="-25000" dirty="0">
                <a:sym typeface="Symbol"/>
              </a:rPr>
              <a:t>z</a:t>
            </a:r>
            <a:r>
              <a:rPr lang="en-US" altLang="zh-CN" sz="1600" dirty="0">
                <a:sym typeface="Symbol"/>
              </a:rPr>
              <a:t>=8.7mm (P</a:t>
            </a:r>
            <a:r>
              <a:rPr lang="en-US" altLang="zh-CN" sz="1600" baseline="-25000" dirty="0">
                <a:sym typeface="Symbol"/>
              </a:rPr>
              <a:t>SR</a:t>
            </a:r>
            <a:r>
              <a:rPr lang="en-US" altLang="zh-CN" sz="1600" dirty="0">
                <a:sym typeface="Symbol"/>
              </a:rPr>
              <a:t>=30MW/beam)</a:t>
            </a:r>
          </a:p>
        </p:txBody>
      </p:sp>
    </p:spTree>
    <p:extLst>
      <p:ext uri="{BB962C8B-B14F-4D97-AF65-F5344CB8AC3E}">
        <p14:creationId xmlns:p14="http://schemas.microsoft.com/office/powerpoint/2010/main" val="516139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BB40CE8-F950-47C7-8B93-43305676E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0972800" cy="55446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dirty="0"/>
              <a:t>Collimator impedance optimizations</a:t>
            </a:r>
          </a:p>
          <a:p>
            <a:pPr lvl="1">
              <a:spcBef>
                <a:spcPts val="600"/>
              </a:spcBef>
            </a:pPr>
            <a:r>
              <a:rPr lang="en-US" altLang="zh-CN" sz="2000" dirty="0"/>
              <a:t>Reducing taper</a:t>
            </a:r>
            <a:r>
              <a:rPr lang="zh-CN" altLang="en-US" sz="2000" dirty="0"/>
              <a:t> </a:t>
            </a:r>
            <a:r>
              <a:rPr lang="en-US" altLang="zh-CN" sz="2000" dirty="0"/>
              <a:t>angle</a:t>
            </a:r>
          </a:p>
          <a:p>
            <a:pPr lvl="1">
              <a:spcBef>
                <a:spcPts val="600"/>
              </a:spcBef>
            </a:pPr>
            <a:r>
              <a:rPr lang="en-US" altLang="zh-CN" sz="2000" dirty="0"/>
              <a:t>Select appropriate beta function to reduce the impedance contribution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dirty="0"/>
              <a:t>Reducing the number of collimators from the perspective of optimizing the collimation system design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317E8A4-C821-49EE-9E42-799DA9237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Impedance suppression of collimators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A515CA-E141-4F48-A416-0CD5EF75A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CD29A2E-6952-4B7E-A741-B5E74CBF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6" name="Picture 2" descr="D:\New20180222\CEPC\20210903 IARC报告准备\Impedance\8_Collimator\1mWake\Coll_Model.JPG">
            <a:extLst>
              <a:ext uri="{FF2B5EF4-FFF2-40B4-BE49-F238E27FC236}">
                <a16:creationId xmlns:a16="http://schemas.microsoft.com/office/drawing/2014/main" id="{4DF8B5DA-00CD-4C05-880A-B5D77B2AE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12" y="3243505"/>
            <a:ext cx="3331947" cy="203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73D742E-5DAE-464D-B0C4-C83B544DFFA3}"/>
              </a:ext>
            </a:extLst>
          </p:cNvPr>
          <p:cNvSpPr txBox="1"/>
          <p:nvPr/>
        </p:nvSpPr>
        <p:spPr>
          <a:xfrm>
            <a:off x="676684" y="3243505"/>
            <a:ext cx="2327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Horizontal/Vertical: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26F795-467F-4FDA-AB47-375FD7D5C6ED}"/>
              </a:ext>
            </a:extLst>
          </p:cNvPr>
          <p:cNvSpPr txBox="1"/>
          <p:nvPr/>
        </p:nvSpPr>
        <p:spPr>
          <a:xfrm>
            <a:off x="4083940" y="3428171"/>
            <a:ext cx="3331947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800" dirty="0" err="1"/>
              <a:t>SuperKEKB</a:t>
            </a:r>
            <a:r>
              <a:rPr lang="en-US" altLang="zh-CN" sz="1800" dirty="0"/>
              <a:t> typ</a:t>
            </a:r>
            <a:r>
              <a:rPr lang="en-US" altLang="zh-CN" dirty="0"/>
              <a:t>e collimator:</a:t>
            </a:r>
            <a:endParaRPr lang="en-US" altLang="zh-CN" sz="1800" dirty="0"/>
          </a:p>
          <a:p>
            <a:r>
              <a:rPr lang="en-US" altLang="zh-CN" sz="1800" dirty="0"/>
              <a:t>flattop=40mm</a:t>
            </a:r>
          </a:p>
          <a:p>
            <a:r>
              <a:rPr lang="en-US" altLang="zh-CN" dirty="0"/>
              <a:t>Half aperture=6~8mm</a:t>
            </a:r>
          </a:p>
          <a:p>
            <a:r>
              <a:rPr lang="en-US" altLang="zh-CN" dirty="0"/>
              <a:t>Taper angle=0.06</a:t>
            </a:r>
          </a:p>
          <a:p>
            <a:r>
              <a:rPr lang="en-US" altLang="zh-CN" dirty="0"/>
              <a:t>Sliding fingers for the RF shielding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E61A42D-FE55-4603-9062-A309D1957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9583" y="3187882"/>
            <a:ext cx="2410305" cy="155427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7F209A9-B80E-4AB0-B6A6-CC815C8AB1AE}"/>
              </a:ext>
            </a:extLst>
          </p:cNvPr>
          <p:cNvSpPr txBox="1"/>
          <p:nvPr/>
        </p:nvSpPr>
        <p:spPr>
          <a:xfrm>
            <a:off x="7681447" y="4795405"/>
            <a:ext cx="3635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Transverse impedance occupation for different elements (@rms bunch length of 3mm)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8438908-F736-4998-90F7-D48C9AC2D3FE}"/>
              </a:ext>
            </a:extLst>
          </p:cNvPr>
          <p:cNvSpPr txBox="1"/>
          <p:nvPr/>
        </p:nvSpPr>
        <p:spPr>
          <a:xfrm>
            <a:off x="2783632" y="5418435"/>
            <a:ext cx="89289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dirty="0"/>
              <a:t>Preliminary design of the collimation system has 58 collimators for both background reduction in the detectors and machine protection from beam losses </a:t>
            </a:r>
            <a:r>
              <a:rPr lang="en-US" altLang="zh-CN" dirty="0">
                <a:sym typeface="Symbol" panose="05050102010706020507" pitchFamily="18" charset="2"/>
              </a:rPr>
              <a:t> </a:t>
            </a:r>
            <a:r>
              <a:rPr lang="en-US" altLang="zh-CN" dirty="0"/>
              <a:t>Dominant contribution to the transverse impedance.</a:t>
            </a:r>
          </a:p>
        </p:txBody>
      </p:sp>
    </p:spTree>
    <p:extLst>
      <p:ext uri="{BB962C8B-B14F-4D97-AF65-F5344CB8AC3E}">
        <p14:creationId xmlns:p14="http://schemas.microsoft.com/office/powerpoint/2010/main" val="297773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28C9308-732F-4D9D-BE0A-BCFBAF6EB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5861"/>
            <a:ext cx="6782544" cy="55995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dirty="0"/>
              <a:t>Circular collimator</a:t>
            </a:r>
          </a:p>
          <a:p>
            <a:pPr lvl="1">
              <a:spcBef>
                <a:spcPts val="600"/>
              </a:spcBef>
            </a:pPr>
            <a:r>
              <a:rPr lang="en-US" altLang="zh-CN" sz="2000" dirty="0"/>
              <a:t>By decreasing the taper angle, the impedance of circular collimator can be reduced by 20%</a:t>
            </a:r>
          </a:p>
          <a:p>
            <a:pPr lvl="1">
              <a:spcBef>
                <a:spcPts val="600"/>
              </a:spcBef>
            </a:pPr>
            <a:endParaRPr lang="en-US" altLang="zh-CN" sz="2000" dirty="0"/>
          </a:p>
          <a:p>
            <a:pPr lvl="1">
              <a:spcBef>
                <a:spcPts val="600"/>
              </a:spcBef>
            </a:pPr>
            <a:endParaRPr lang="en-US" altLang="zh-CN" sz="800" dirty="0"/>
          </a:p>
          <a:p>
            <a:pPr lvl="1">
              <a:spcBef>
                <a:spcPts val="600"/>
              </a:spcBef>
            </a:pPr>
            <a:endParaRPr lang="en-US" altLang="zh-CN" sz="800" dirty="0"/>
          </a:p>
          <a:p>
            <a:pPr lvl="1">
              <a:spcBef>
                <a:spcPts val="600"/>
              </a:spcBef>
            </a:pPr>
            <a:endParaRPr lang="en-US" altLang="zh-CN" sz="2000" dirty="0"/>
          </a:p>
          <a:p>
            <a:pPr lvl="1">
              <a:spcBef>
                <a:spcPts val="600"/>
              </a:spcBef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6499C14-68FB-4789-B99B-F3064F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Dependence of the impedance on the taper angles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A749F84-1B8F-43D4-AD84-3A4A3E33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F0ECF6-7FEB-40B5-93D4-CC8ED984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C2095BA-E407-4B77-AFAD-714D26C9C7D9}"/>
              </a:ext>
            </a:extLst>
          </p:cNvPr>
          <p:cNvGrpSpPr>
            <a:grpSpLocks noChangeAspect="1"/>
          </p:cNvGrpSpPr>
          <p:nvPr/>
        </p:nvGrpSpPr>
        <p:grpSpPr>
          <a:xfrm>
            <a:off x="342291" y="3573014"/>
            <a:ext cx="5910962" cy="1368153"/>
            <a:chOff x="1845845" y="2579736"/>
            <a:chExt cx="4222116" cy="777256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2C218BD-54ED-4763-ACCE-BB280890B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5845" y="2579736"/>
              <a:ext cx="4222116" cy="777256"/>
            </a:xfrm>
            <a:prstGeom prst="rect">
              <a:avLst/>
            </a:prstGeom>
          </p:spPr>
        </p:pic>
        <p:sp>
          <p:nvSpPr>
            <p:cNvPr id="13" name="弧形 12">
              <a:extLst>
                <a:ext uri="{FF2B5EF4-FFF2-40B4-BE49-F238E27FC236}">
                  <a16:creationId xmlns:a16="http://schemas.microsoft.com/office/drawing/2014/main" id="{8BD022EF-AA54-45FC-AB74-C62BC51530D7}"/>
                </a:ext>
              </a:extLst>
            </p:cNvPr>
            <p:cNvSpPr/>
            <p:nvPr/>
          </p:nvSpPr>
          <p:spPr>
            <a:xfrm>
              <a:off x="4295800" y="2998718"/>
              <a:ext cx="245262" cy="258489"/>
            </a:xfrm>
            <a:prstGeom prst="arc">
              <a:avLst>
                <a:gd name="adj1" fmla="val 16200000"/>
                <a:gd name="adj2" fmla="val 1576862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C657419-0E98-460D-8CEC-687B241B6EBB}"/>
                </a:ext>
              </a:extLst>
            </p:cNvPr>
            <p:cNvSpPr txBox="1"/>
            <p:nvPr/>
          </p:nvSpPr>
          <p:spPr>
            <a:xfrm>
              <a:off x="4608351" y="2881819"/>
              <a:ext cx="139232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taper angle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0CC8B11C-FD91-4461-8C03-D2A17D60A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2852433"/>
            <a:ext cx="4938794" cy="2929185"/>
          </a:xfrm>
          <a:prstGeom prst="rect">
            <a:avLst/>
          </a:prstGeom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7C8EC396-25FF-49BA-A5E8-3AFBC3824E1A}"/>
              </a:ext>
            </a:extLst>
          </p:cNvPr>
          <p:cNvCxnSpPr/>
          <p:nvPr/>
        </p:nvCxnSpPr>
        <p:spPr>
          <a:xfrm flipH="1">
            <a:off x="8328248" y="3284481"/>
            <a:ext cx="576064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807C3757-B625-415D-A011-20B1785825E8}"/>
              </a:ext>
            </a:extLst>
          </p:cNvPr>
          <p:cNvSpPr txBox="1"/>
          <p:nvPr/>
        </p:nvSpPr>
        <p:spPr>
          <a:xfrm>
            <a:off x="9024243" y="3087004"/>
            <a:ext cx="1464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Current case</a:t>
            </a:r>
            <a:endParaRPr lang="zh-CN" altLang="en-US" dirty="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DF33D675-8339-4556-8720-441916D572E7}"/>
              </a:ext>
            </a:extLst>
          </p:cNvPr>
          <p:cNvSpPr/>
          <p:nvPr/>
        </p:nvSpPr>
        <p:spPr>
          <a:xfrm>
            <a:off x="7275495" y="5826548"/>
            <a:ext cx="34974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/>
              <a:t>Evaluate with </a:t>
            </a:r>
            <a:r>
              <a:rPr lang="en-US" altLang="zh-CN" sz="1600" dirty="0" err="1"/>
              <a:t>rms</a:t>
            </a:r>
            <a:r>
              <a:rPr lang="en-US" altLang="zh-CN" sz="1600" dirty="0"/>
              <a:t> bunch length of 3mm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5535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2942CABE-7757-457F-9D7A-EA41E066C4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52737"/>
                <a:ext cx="11103024" cy="533365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000" dirty="0"/>
                  <a:t>Collimation design usually chose location with high </a:t>
                </a:r>
                <a:r>
                  <a:rPr lang="en-US" altLang="zh-CN" sz="2000" i="1" dirty="0">
                    <a:sym typeface="Symbol" panose="05050102010706020507" pitchFamily="18" charset="2"/>
                  </a:rPr>
                  <a:t></a:t>
                </a:r>
                <a:r>
                  <a:rPr lang="en-US" altLang="zh-CN" sz="2000" dirty="0">
                    <a:sym typeface="Symbol" panose="05050102010706020507" pitchFamily="18" charset="2"/>
                  </a:rPr>
                  <a:t> </a:t>
                </a:r>
                <a:r>
                  <a:rPr lang="en-US" altLang="zh-CN" sz="2000" dirty="0"/>
                  <a:t>to have large beam size and high collimation efficiency </a:t>
                </a:r>
                <a:r>
                  <a:rPr lang="en-US" altLang="zh-CN" sz="2000" dirty="0">
                    <a:sym typeface="Symbol" panose="05050102010706020507" pitchFamily="18" charset="2"/>
                  </a:rPr>
                  <a:t> Roughly, if we take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</a:rPr>
                      <m:t>perture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𝛽𝜀</m:t>
                        </m:r>
                      </m:e>
                    </m:rad>
                  </m:oMath>
                </a14:m>
                <a:r>
                  <a:rPr lang="zh-CN" altLang="en-US" sz="1400" dirty="0"/>
                  <a:t> </a:t>
                </a:r>
                <a:r>
                  <a:rPr lang="en-US" altLang="zh-CN" sz="2000" dirty="0">
                    <a:sym typeface="Symbol" panose="05050102010706020507" pitchFamily="18" charset="2"/>
                  </a:rPr>
                  <a:t> Lower impedance &amp; high beta function weighting</a:t>
                </a:r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sz="2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endParaRPr lang="en-US" altLang="zh-CN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000" dirty="0">
                    <a:sym typeface="Symbol" panose="05050102010706020507" pitchFamily="18" charset="2"/>
                  </a:rPr>
                  <a:t> </a:t>
                </a:r>
                <a:r>
                  <a:rPr lang="en-US" altLang="zh-CN" sz="2000" dirty="0"/>
                  <a:t>We have </a:t>
                </a:r>
                <a:r>
                  <a:rPr lang="en-US" altLang="zh-CN" sz="2000" dirty="0" err="1"/>
                  <a:t>betatron</a:t>
                </a:r>
                <a:r>
                  <a:rPr lang="en-US" altLang="zh-CN" sz="2000" dirty="0"/>
                  <a:t> weighted kick factor </a:t>
                </a:r>
                <a:r>
                  <a:rPr lang="en-US" altLang="zh-CN" sz="2000" dirty="0" err="1"/>
                  <a:t>k</a:t>
                </a:r>
                <a:r>
                  <a:rPr lang="en-US" altLang="zh-CN" sz="2000" baseline="-25000" dirty="0" err="1"/>
                  <a:t>y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 </m:t>
                    </m:r>
                  </m:oMath>
                </a14:m>
                <a:r>
                  <a:rPr lang="en-US" altLang="zh-CN" sz="2000" dirty="0"/>
                  <a:t>kV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Aperture</m:t>
                    </m:r>
                  </m:oMath>
                </a14:m>
                <a:r>
                  <a:rPr lang="en-US" altLang="zh-CN" sz="2000" baseline="30000" dirty="0"/>
                  <a:t>-2.2</a:t>
                </a:r>
                <a:r>
                  <a:rPr lang="en-US" altLang="zh-CN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𝛽𝜀</m:t>
                        </m:r>
                      </m:e>
                    </m:ra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baseline="30000" dirty="0"/>
                  <a:t>-2.2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CN" sz="2000" baseline="30000" dirty="0"/>
                  <a:t>-0.1</a:t>
                </a:r>
                <a:endParaRPr lang="zh-CN" altLang="en-US" sz="2000" baseline="30000" dirty="0"/>
              </a:p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000" dirty="0">
                    <a:sym typeface="Symbol" panose="05050102010706020507" pitchFamily="18" charset="2"/>
                  </a:rPr>
                  <a:t> Further impedance reduction by choosing proper  function may not easy.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2" name="内容占位符 1">
                <a:extLst>
                  <a:ext uri="{FF2B5EF4-FFF2-40B4-BE49-F238E27FC236}">
                    <a16:creationId xmlns:a16="http://schemas.microsoft.com/office/drawing/2014/main" id="{2942CABE-7757-457F-9D7A-EA41E066C4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52737"/>
                <a:ext cx="11103024" cy="5333654"/>
              </a:xfrm>
              <a:blipFill>
                <a:blip r:embed="rId3"/>
                <a:stretch>
                  <a:fillRect l="-220" t="-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Dependence of impedance on beta function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6DF7EE-1929-47D7-A7F1-6A4EEF88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  <p:graphicFrame>
        <p:nvGraphicFramePr>
          <p:cNvPr id="13" name="表格 6">
            <a:extLst>
              <a:ext uri="{FF2B5EF4-FFF2-40B4-BE49-F238E27FC236}">
                <a16:creationId xmlns:a16="http://schemas.microsoft.com/office/drawing/2014/main" id="{F2249445-7DC6-4458-98E1-BE8B4E4B0CB4}"/>
              </a:ext>
            </a:extLst>
          </p:cNvPr>
          <p:cNvGraphicFramePr>
            <a:graphicFrameLocks noGrp="1"/>
          </p:cNvGraphicFramePr>
          <p:nvPr/>
        </p:nvGraphicFramePr>
        <p:xfrm>
          <a:off x="1055440" y="2564904"/>
          <a:ext cx="475252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57780331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17788153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56084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Aperture [mm]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kV [V/</a:t>
                      </a:r>
                      <a:r>
                        <a:rPr lang="en-US" altLang="zh-CN" dirty="0" err="1"/>
                        <a:t>pC</a:t>
                      </a:r>
                      <a:r>
                        <a:rPr lang="en-US" altLang="zh-CN" dirty="0"/>
                        <a:t>/m]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kH</a:t>
                      </a:r>
                      <a:r>
                        <a:rPr lang="en-US" altLang="zh-CN" dirty="0"/>
                        <a:t> [V/</a:t>
                      </a:r>
                      <a:r>
                        <a:rPr lang="en-US" altLang="zh-CN" dirty="0" err="1"/>
                        <a:t>pC</a:t>
                      </a:r>
                      <a:r>
                        <a:rPr lang="en-US" altLang="zh-CN" dirty="0"/>
                        <a:t>/m]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7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2.2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290.5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43.7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6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136.2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21.6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5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85.2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15.9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3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33.1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8.4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63591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AD57F8A0-06BC-4BDE-B5CC-798E373F2207}"/>
              </a:ext>
            </a:extLst>
          </p:cNvPr>
          <p:cNvSpPr txBox="1"/>
          <p:nvPr/>
        </p:nvSpPr>
        <p:spPr>
          <a:xfrm>
            <a:off x="1015586" y="4441836"/>
            <a:ext cx="49126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Evaluate with rms bunch length of 3mm</a:t>
            </a:r>
          </a:p>
          <a:p>
            <a:r>
              <a:rPr lang="en-US" altLang="zh-CN" sz="1600" dirty="0" err="1"/>
              <a:t>kH</a:t>
            </a:r>
            <a:r>
              <a:rPr lang="en-US" altLang="zh-CN" sz="1600" dirty="0"/>
              <a:t> and kV are not weighted by beta function</a:t>
            </a:r>
          </a:p>
          <a:p>
            <a:r>
              <a:rPr lang="en-US" altLang="zh-CN" sz="1600" dirty="0"/>
              <a:t>kV: kick factor in the direction of jaws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FE29E11-18CA-47EB-B9DC-02EE180BF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14" y="1997043"/>
            <a:ext cx="4250789" cy="309103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9D014B2-9C3D-451C-978F-0F395FDCF620}"/>
              </a:ext>
            </a:extLst>
          </p:cNvPr>
          <p:cNvSpPr txBox="1"/>
          <p:nvPr/>
        </p:nvSpPr>
        <p:spPr>
          <a:xfrm>
            <a:off x="1015586" y="2178963"/>
            <a:ext cx="60971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Impedance without </a:t>
            </a:r>
            <a:r>
              <a:rPr lang="en-US" altLang="zh-CN" sz="1800" dirty="0">
                <a:sym typeface="Symbol" panose="05050102010706020507" pitchFamily="18" charset="2"/>
              </a:rPr>
              <a:t> </a:t>
            </a:r>
            <a:r>
              <a:rPr lang="en-US" altLang="zh-CN" dirty="0"/>
              <a:t>weighting: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3280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Optimization of the collimation system provides the iterative version with total of 34 collimators</a:t>
            </a:r>
            <a:endParaRPr lang="en-US" altLang="zh-CN" sz="16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The transverse impedance contribution from the collimators is decreased by ~40%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The transverse impedance of the whole ring reduced by ~20%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Impedance suppression of the collimator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10</a:t>
            </a:fld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4CAEF22-DFAE-4EC7-ABF5-CF45C43C93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059" y="2528411"/>
            <a:ext cx="3888431" cy="282753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FC392B9-8B58-417E-85AB-035AADBE9D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98" y="2543244"/>
            <a:ext cx="3888432" cy="2827539"/>
          </a:xfrm>
          <a:prstGeom prst="rect">
            <a:avLst/>
          </a:prstGeom>
        </p:spPr>
      </p:pic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05894178-9237-4875-9CDE-44701D66E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16076"/>
              </p:ext>
            </p:extLst>
          </p:nvPr>
        </p:nvGraphicFramePr>
        <p:xfrm>
          <a:off x="8408490" y="2578724"/>
          <a:ext cx="2709196" cy="1097346"/>
        </p:xfrm>
        <a:graphic>
          <a:graphicData uri="http://schemas.openxmlformats.org/drawingml/2006/table">
            <a:tbl>
              <a:tblPr/>
              <a:tblGrid>
                <a:gridCol w="166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511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Impedance budget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6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y,coll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34.5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995602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6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y,total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64.2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AB9C28C7-BF46-4C6B-AFB1-6B3F5E07D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563648"/>
              </p:ext>
            </p:extLst>
          </p:nvPr>
        </p:nvGraphicFramePr>
        <p:xfrm>
          <a:off x="8408490" y="4122440"/>
          <a:ext cx="2709196" cy="1097346"/>
        </p:xfrm>
        <a:graphic>
          <a:graphicData uri="http://schemas.openxmlformats.org/drawingml/2006/table">
            <a:tbl>
              <a:tblPr/>
              <a:tblGrid>
                <a:gridCol w="166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511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Impedance budget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6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y,coll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21.1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395431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6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y,total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50.8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箭头: 下 17">
            <a:extLst>
              <a:ext uri="{FF2B5EF4-FFF2-40B4-BE49-F238E27FC236}">
                <a16:creationId xmlns:a16="http://schemas.microsoft.com/office/drawing/2014/main" id="{66F153F4-5894-4CF2-B826-EE6D632E0A30}"/>
              </a:ext>
            </a:extLst>
          </p:cNvPr>
          <p:cNvSpPr/>
          <p:nvPr/>
        </p:nvSpPr>
        <p:spPr>
          <a:xfrm>
            <a:off x="9602511" y="3732371"/>
            <a:ext cx="225059" cy="3503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EA11646-6D21-4CB0-97D6-26C57C708595}"/>
              </a:ext>
            </a:extLst>
          </p:cNvPr>
          <p:cNvSpPr txBox="1"/>
          <p:nvPr/>
        </p:nvSpPr>
        <p:spPr>
          <a:xfrm>
            <a:off x="2159201" y="3397105"/>
            <a:ext cx="19412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000" dirty="0"/>
              <a:t>Previous design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EFA538C-FCF6-44B9-BB8E-42908282CA4F}"/>
              </a:ext>
            </a:extLst>
          </p:cNvPr>
          <p:cNvSpPr txBox="1"/>
          <p:nvPr/>
        </p:nvSpPr>
        <p:spPr>
          <a:xfrm>
            <a:off x="5600178" y="3397105"/>
            <a:ext cx="24482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000" dirty="0"/>
              <a:t>Current design with reduced num. of </a:t>
            </a:r>
            <a:r>
              <a:rPr lang="en-US" altLang="zh-CN" sz="2000" dirty="0" err="1"/>
              <a:t>colls</a:t>
            </a:r>
            <a:endParaRPr lang="en-US" altLang="zh-CN" sz="2000" dirty="0"/>
          </a:p>
        </p:txBody>
      </p:sp>
      <p:sp>
        <p:nvSpPr>
          <p:cNvPr id="14" name="页脚占位符 3">
            <a:extLst>
              <a:ext uri="{FF2B5EF4-FFF2-40B4-BE49-F238E27FC236}">
                <a16:creationId xmlns:a16="http://schemas.microsoft.com/office/drawing/2014/main" id="{4DE0DD14-39BA-4364-B37A-9A1D0649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3CF9EC1-9058-484A-83AF-D0BB6E62E64B}"/>
              </a:ext>
            </a:extLst>
          </p:cNvPr>
          <p:cNvSpPr txBox="1"/>
          <p:nvPr/>
        </p:nvSpPr>
        <p:spPr>
          <a:xfrm>
            <a:off x="8084830" y="5270320"/>
            <a:ext cx="34920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Evaluate with rms bunch length of 3mm</a:t>
            </a:r>
          </a:p>
        </p:txBody>
      </p:sp>
    </p:spTree>
    <p:extLst>
      <p:ext uri="{BB962C8B-B14F-4D97-AF65-F5344CB8AC3E}">
        <p14:creationId xmlns:p14="http://schemas.microsoft.com/office/powerpoint/2010/main" val="110217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6499C14-68FB-4789-B99B-F3064F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Collimator impedance contributions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F0ECF6-7FEB-40B5-93D4-CC8ED984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2758" y="6356351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11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1EF921-2A3A-4A98-8B7C-7D4497AAA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124744"/>
            <a:ext cx="2353964" cy="55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42AA799-004E-46B8-A3F4-A46BF1A2C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611" y="1135148"/>
            <a:ext cx="2374737" cy="558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E648031-BF07-45F6-8AC0-76C72ED3C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8542" y="1149881"/>
            <a:ext cx="2373393" cy="558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7C5D87A-F048-4824-A490-D05796F78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5180" y="1124744"/>
            <a:ext cx="2352631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6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6499C14-68FB-4789-B99B-F3064F5D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Collimator impedance contributions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F0ECF6-7FEB-40B5-93D4-CC8ED984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2758" y="6356351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E1EF921-2A3A-4A98-8B7C-7D4497AAA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124744"/>
            <a:ext cx="2353964" cy="55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42AA799-004E-46B8-A3F4-A46BF1A2C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5611" y="1135148"/>
            <a:ext cx="2374737" cy="5580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E648031-BF07-45F6-8AC0-76C72ED3CA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8542" y="1149881"/>
            <a:ext cx="2373393" cy="558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48CA44A-C07B-4482-B36F-F207F32A63EC}"/>
              </a:ext>
            </a:extLst>
          </p:cNvPr>
          <p:cNvSpPr txBox="1"/>
          <p:nvPr/>
        </p:nvSpPr>
        <p:spPr>
          <a:xfrm>
            <a:off x="510277" y="2132856"/>
            <a:ext cx="33265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Dominant contributors to vertical impedance:</a:t>
            </a:r>
          </a:p>
          <a:p>
            <a:r>
              <a:rPr lang="en-US" altLang="zh-CN" dirty="0"/>
              <a:t>Vertical/circular collimators with high vertical beta function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7EBC66B4-6DE1-456C-87D0-1BCDD80AAB3B}"/>
              </a:ext>
            </a:extLst>
          </p:cNvPr>
          <p:cNvCxnSpPr>
            <a:cxnSpLocks/>
          </p:cNvCxnSpPr>
          <p:nvPr/>
        </p:nvCxnSpPr>
        <p:spPr>
          <a:xfrm flipH="1">
            <a:off x="3397120" y="1741223"/>
            <a:ext cx="571198" cy="391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D95B9E51-DF04-41B4-B0D1-B7F2E1BA3430}"/>
              </a:ext>
            </a:extLst>
          </p:cNvPr>
          <p:cNvSpPr/>
          <p:nvPr/>
        </p:nvSpPr>
        <p:spPr>
          <a:xfrm>
            <a:off x="3968317" y="1510391"/>
            <a:ext cx="779295" cy="334433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内容占位符 1">
            <a:extLst>
              <a:ext uri="{FF2B5EF4-FFF2-40B4-BE49-F238E27FC236}">
                <a16:creationId xmlns:a16="http://schemas.microsoft.com/office/drawing/2014/main" id="{B3F21BF3-E3C9-49EC-9375-D0F7A192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50" y="3780818"/>
            <a:ext cx="3902526" cy="25755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dirty="0"/>
              <a:t>Use nonlinear collimators as proposed in </a:t>
            </a:r>
            <a:r>
              <a:rPr lang="en-US" altLang="zh-CN" sz="1800" dirty="0" err="1"/>
              <a:t>SuperKEKB</a:t>
            </a:r>
            <a:r>
              <a:rPr lang="en-US" altLang="zh-CN" sz="1800" dirty="0"/>
              <a:t> is another candidate solution to further reduce the collimator impedance.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1800" dirty="0">
                <a:latin typeface="Arial" panose="020B0604020202020204" pitchFamily="34" charset="0"/>
                <a:ea typeface="微软雅黑" pitchFamily="34" charset="-122"/>
              </a:rPr>
              <a:t>The collimation system design is currently undergoing continuous development and refinement.</a:t>
            </a:r>
            <a:endParaRPr lang="en-US" altLang="zh-CN" sz="1800" dirty="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799619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Flanges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13</a:t>
            </a:fld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8371DEC9-37BD-44E5-9526-DE4D6383B2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4" y="1415147"/>
            <a:ext cx="1673778" cy="17144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8865958-45CA-46D8-A2BD-9FC6E299EC0E}"/>
              </a:ext>
            </a:extLst>
          </p:cNvPr>
          <p:cNvSpPr txBox="1"/>
          <p:nvPr/>
        </p:nvSpPr>
        <p:spPr>
          <a:xfrm>
            <a:off x="1633067" y="2050381"/>
            <a:ext cx="1752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000000"/>
                </a:solidFill>
                <a:latin typeface="微软雅黑"/>
                <a:ea typeface="微软雅黑"/>
              </a:rPr>
              <a:t>Adopted in BEPCII</a:t>
            </a:r>
            <a:endParaRPr kumimoji="1" lang="zh-CN" altLang="en-US" sz="1400" dirty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  <p:sp>
        <p:nvSpPr>
          <p:cNvPr id="22" name="文本框 8">
            <a:extLst>
              <a:ext uri="{FF2B5EF4-FFF2-40B4-BE49-F238E27FC236}">
                <a16:creationId xmlns:a16="http://schemas.microsoft.com/office/drawing/2014/main" id="{0A1B58FB-FCCF-40E8-B685-CADF362C2067}"/>
              </a:ext>
            </a:extLst>
          </p:cNvPr>
          <p:cNvSpPr txBox="1"/>
          <p:nvPr/>
        </p:nvSpPr>
        <p:spPr>
          <a:xfrm>
            <a:off x="1633067" y="2397424"/>
            <a:ext cx="18838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000000"/>
                </a:solidFill>
                <a:latin typeface="微软雅黑"/>
                <a:ea typeface="微软雅黑"/>
              </a:rPr>
              <a:t>One cylindrical gap:</a:t>
            </a:r>
          </a:p>
          <a:p>
            <a:r>
              <a:rPr kumimoji="1" lang="en-US" altLang="zh-CN" sz="1400" dirty="0">
                <a:solidFill>
                  <a:srgbClr val="000000"/>
                </a:solidFill>
                <a:latin typeface="微软雅黑"/>
                <a:ea typeface="微软雅黑"/>
              </a:rPr>
              <a:t>width = 1mm</a:t>
            </a:r>
          </a:p>
          <a:p>
            <a:r>
              <a:rPr kumimoji="1" lang="en-US" altLang="zh-CN" sz="1400" dirty="0">
                <a:solidFill>
                  <a:srgbClr val="000000"/>
                </a:solidFill>
                <a:latin typeface="微软雅黑"/>
                <a:ea typeface="微软雅黑"/>
              </a:rPr>
              <a:t>depth = 1mm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97BB441-7760-4E1A-938B-8CCCD5BF73F5}"/>
              </a:ext>
            </a:extLst>
          </p:cNvPr>
          <p:cNvSpPr/>
          <p:nvPr/>
        </p:nvSpPr>
        <p:spPr>
          <a:xfrm>
            <a:off x="70375" y="1076593"/>
            <a:ext cx="1849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b="1" dirty="0">
                <a:solidFill>
                  <a:srgbClr val="FF0000"/>
                </a:solidFill>
                <a:latin typeface="微软雅黑"/>
                <a:ea typeface="微软雅黑"/>
              </a:rPr>
              <a:t> Previous model</a:t>
            </a:r>
            <a:endParaRPr lang="zh-CN" altLang="en-US" sz="1600" b="1" dirty="0">
              <a:solidFill>
                <a:srgbClr val="FF0000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E460321-BAC7-4DEF-ABD8-6823BF5882A5}"/>
              </a:ext>
            </a:extLst>
          </p:cNvPr>
          <p:cNvSpPr/>
          <p:nvPr/>
        </p:nvSpPr>
        <p:spPr>
          <a:xfrm>
            <a:off x="82524" y="3377920"/>
            <a:ext cx="16808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微软雅黑"/>
                <a:ea typeface="微软雅黑"/>
              </a:rPr>
              <a:t>Current model</a:t>
            </a:r>
            <a:endParaRPr lang="zh-CN" altLang="en-US" sz="1600" b="1" dirty="0">
              <a:solidFill>
                <a:srgbClr val="FF0000"/>
              </a:solidFill>
              <a:latin typeface="微软雅黑"/>
              <a:ea typeface="微软雅黑"/>
            </a:endParaRPr>
          </a:p>
        </p:txBody>
      </p:sp>
      <p:pic>
        <p:nvPicPr>
          <p:cNvPr id="25" name="Picture 3" descr="D:\搜狗高速下载\微信图片_20190412110545.jpg">
            <a:extLst>
              <a:ext uri="{FF2B5EF4-FFF2-40B4-BE49-F238E27FC236}">
                <a16:creationId xmlns:a16="http://schemas.microsoft.com/office/drawing/2014/main" id="{9EDE33EE-7B3D-4311-87F4-6268CDD8E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9517" y="3833897"/>
            <a:ext cx="2071427" cy="155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8">
            <a:extLst>
              <a:ext uri="{FF2B5EF4-FFF2-40B4-BE49-F238E27FC236}">
                <a16:creationId xmlns:a16="http://schemas.microsoft.com/office/drawing/2014/main" id="{20002697-604E-498E-939F-5343CCC6B4F5}"/>
              </a:ext>
            </a:extLst>
          </p:cNvPr>
          <p:cNvSpPr txBox="1"/>
          <p:nvPr/>
        </p:nvSpPr>
        <p:spPr>
          <a:xfrm>
            <a:off x="456576" y="5595780"/>
            <a:ext cx="30603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zh-CN" sz="1400" dirty="0">
                <a:solidFill>
                  <a:srgbClr val="000000"/>
                </a:solidFill>
                <a:latin typeface="微软雅黑"/>
                <a:ea typeface="微软雅黑"/>
              </a:rPr>
              <a:t>Impedance is mainly contributed by the construction or mounting errors.</a:t>
            </a:r>
          </a:p>
        </p:txBody>
      </p:sp>
      <p:sp>
        <p:nvSpPr>
          <p:cNvPr id="27" name="右箭头 11">
            <a:extLst>
              <a:ext uri="{FF2B5EF4-FFF2-40B4-BE49-F238E27FC236}">
                <a16:creationId xmlns:a16="http://schemas.microsoft.com/office/drawing/2014/main" id="{6EFCE59C-1956-4C91-9761-D3B79D49C829}"/>
              </a:ext>
            </a:extLst>
          </p:cNvPr>
          <p:cNvSpPr/>
          <p:nvPr/>
        </p:nvSpPr>
        <p:spPr>
          <a:xfrm rot="5400000">
            <a:off x="1640331" y="3331260"/>
            <a:ext cx="449796" cy="195481"/>
          </a:xfrm>
          <a:prstGeom prst="rightArrow">
            <a:avLst/>
          </a:prstGeom>
          <a:solidFill>
            <a:srgbClr val="40BAD2"/>
          </a:solidFill>
          <a:ln w="10795" cap="flat" cmpd="sng" algn="ctr">
            <a:solidFill>
              <a:srgbClr val="40BAD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8" name="文本框 8">
            <a:extLst>
              <a:ext uri="{FF2B5EF4-FFF2-40B4-BE49-F238E27FC236}">
                <a16:creationId xmlns:a16="http://schemas.microsoft.com/office/drawing/2014/main" id="{5D4F11C0-55EF-408F-A9F1-A022657BD4E9}"/>
              </a:ext>
            </a:extLst>
          </p:cNvPr>
          <p:cNvSpPr txBox="1"/>
          <p:nvPr/>
        </p:nvSpPr>
        <p:spPr>
          <a:xfrm>
            <a:off x="5507951" y="3528394"/>
            <a:ext cx="3312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solidFill>
                  <a:srgbClr val="0070C0"/>
                </a:solidFill>
                <a:latin typeface="微软雅黑"/>
                <a:ea typeface="微软雅黑"/>
              </a:rPr>
              <a:t>Imaginary part of longitudinal impedance</a:t>
            </a:r>
          </a:p>
        </p:txBody>
      </p:sp>
      <p:sp>
        <p:nvSpPr>
          <p:cNvPr id="30" name="文本框 8">
            <a:extLst>
              <a:ext uri="{FF2B5EF4-FFF2-40B4-BE49-F238E27FC236}">
                <a16:creationId xmlns:a16="http://schemas.microsoft.com/office/drawing/2014/main" id="{1E9756DB-2C69-4809-9A65-37A4D78E78AA}"/>
              </a:ext>
            </a:extLst>
          </p:cNvPr>
          <p:cNvSpPr txBox="1"/>
          <p:nvPr/>
        </p:nvSpPr>
        <p:spPr>
          <a:xfrm>
            <a:off x="3922408" y="4140360"/>
            <a:ext cx="75741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kumimoji="1" lang="en-US" altLang="zh-CN" sz="1600" dirty="0">
                <a:solidFill>
                  <a:srgbClr val="000000"/>
                </a:solidFill>
                <a:latin typeface="微软雅黑"/>
                <a:ea typeface="微软雅黑"/>
              </a:rPr>
              <a:t>With the previous model, the flanges show the dominate contribution to the total longitudinal broadband impedance (nearly 1/3), due to the large quantity (~38k).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kumimoji="1" lang="en-US" altLang="zh-CN" sz="1600" dirty="0">
                <a:solidFill>
                  <a:srgbClr val="000000"/>
                </a:solidFill>
                <a:latin typeface="微软雅黑"/>
                <a:ea typeface="微软雅黑"/>
              </a:rPr>
              <a:t>The dependence of impedance on the extent of construction or mounting errors are studied </a:t>
            </a:r>
            <a:r>
              <a:rPr kumimoji="1" lang="en-US" altLang="zh-CN" sz="1600" dirty="0">
                <a:solidFill>
                  <a:srgbClr val="000000"/>
                </a:solidFill>
                <a:latin typeface="微软雅黑"/>
                <a:ea typeface="微软雅黑"/>
                <a:sym typeface="Symbol"/>
              </a:rPr>
              <a:t> </a:t>
            </a:r>
            <a:r>
              <a:rPr kumimoji="1" lang="en-US" altLang="zh-CN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The current model effectively reduces impedance with error tolerance constrained to &lt;0.3 mm.</a:t>
            </a:r>
          </a:p>
          <a:p>
            <a:pPr marL="285750" indent="-285750" algn="just">
              <a:spcBef>
                <a:spcPts val="600"/>
              </a:spcBef>
              <a:buFont typeface="Arial" pitchFamily="34" charset="0"/>
              <a:buChar char="•"/>
            </a:pPr>
            <a:r>
              <a:rPr kumimoji="1" lang="en-US" altLang="zh-CN" sz="1600" dirty="0">
                <a:solidFill>
                  <a:srgbClr val="000000"/>
                </a:solidFill>
                <a:latin typeface="微软雅黑"/>
                <a:ea typeface="微软雅黑"/>
              </a:rPr>
              <a:t>The edge of the flange facing the gasket need to be flat, to avoid bump or cavity structures at the connection.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F4A10AB7-32C2-4FB1-A5DA-0C694C1ED2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6275" y="1042710"/>
            <a:ext cx="2267678" cy="1360606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7F228B9B-FAED-4D07-BB88-60CD2F9433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9182" y="2507707"/>
            <a:ext cx="1743420" cy="141482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DEC8736-5356-4633-8F13-7C467B15B3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1223885"/>
            <a:ext cx="3084649" cy="211932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4E24BC1-D75B-4D09-87C6-1507AD97B8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1232992"/>
            <a:ext cx="3091453" cy="2124000"/>
          </a:xfrm>
          <a:prstGeom prst="rect">
            <a:avLst/>
          </a:prstGeom>
        </p:spPr>
      </p:pic>
      <p:sp>
        <p:nvSpPr>
          <p:cNvPr id="31" name="文本框 8">
            <a:extLst>
              <a:ext uri="{FF2B5EF4-FFF2-40B4-BE49-F238E27FC236}">
                <a16:creationId xmlns:a16="http://schemas.microsoft.com/office/drawing/2014/main" id="{DFC68234-A2FC-45A4-85CD-83DCB4CBA824}"/>
              </a:ext>
            </a:extLst>
          </p:cNvPr>
          <p:cNvSpPr txBox="1"/>
          <p:nvPr/>
        </p:nvSpPr>
        <p:spPr>
          <a:xfrm>
            <a:off x="8760297" y="3528395"/>
            <a:ext cx="3457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solidFill>
                  <a:srgbClr val="0070C0"/>
                </a:solidFill>
                <a:latin typeface="微软雅黑"/>
                <a:ea typeface="微软雅黑"/>
              </a:rPr>
              <a:t>Effective impedance with offset of the gasket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6B566F62-9C36-4800-8D19-858F5F3B5549}"/>
              </a:ext>
            </a:extLst>
          </p:cNvPr>
          <p:cNvCxnSpPr>
            <a:cxnSpLocks/>
          </p:cNvCxnSpPr>
          <p:nvPr/>
        </p:nvCxnSpPr>
        <p:spPr>
          <a:xfrm flipV="1">
            <a:off x="11210624" y="2549824"/>
            <a:ext cx="293477" cy="261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A075AB43-0899-4730-9769-5A0B059B26AA}"/>
              </a:ext>
            </a:extLst>
          </p:cNvPr>
          <p:cNvSpPr txBox="1"/>
          <p:nvPr/>
        </p:nvSpPr>
        <p:spPr>
          <a:xfrm>
            <a:off x="10598556" y="2715378"/>
            <a:ext cx="12241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Cylindrical</a:t>
            </a:r>
            <a:endParaRPr lang="zh-CN" altLang="en-US" sz="1200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F71A6F1-B2DE-4B24-B062-3E615A4F1A57}"/>
              </a:ext>
            </a:extLst>
          </p:cNvPr>
          <p:cNvSpPr/>
          <p:nvPr/>
        </p:nvSpPr>
        <p:spPr>
          <a:xfrm>
            <a:off x="11475527" y="1268759"/>
            <a:ext cx="210579" cy="1584177"/>
          </a:xfrm>
          <a:prstGeom prst="ellipse">
            <a:avLst/>
          </a:prstGeom>
          <a:solidFill>
            <a:srgbClr val="FAC09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页脚占位符 3">
            <a:extLst>
              <a:ext uri="{FF2B5EF4-FFF2-40B4-BE49-F238E27FC236}">
                <a16:creationId xmlns:a16="http://schemas.microsoft.com/office/drawing/2014/main" id="{F643C441-7985-4576-B4BD-9D49D81E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108645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Electrostatic-separator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E09075B-3553-45D5-9A71-94D80D62F7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30" y="2780928"/>
            <a:ext cx="5237984" cy="158127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28F7EF1-C145-46CE-BC3E-815466988754}"/>
              </a:ext>
            </a:extLst>
          </p:cNvPr>
          <p:cNvSpPr txBox="1"/>
          <p:nvPr/>
        </p:nvSpPr>
        <p:spPr>
          <a:xfrm>
            <a:off x="6528048" y="5298311"/>
            <a:ext cx="5317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Supporting parts and HV feedthroughs are included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Actual materials are considered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78058EA-2BB5-4983-A6C6-C3E592431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030" y="4480300"/>
            <a:ext cx="5237984" cy="757622"/>
          </a:xfrm>
          <a:prstGeom prst="rect">
            <a:avLst/>
          </a:prstGeom>
        </p:spPr>
      </p:pic>
      <p:sp>
        <p:nvSpPr>
          <p:cNvPr id="11" name="内容占位符 1">
            <a:extLst>
              <a:ext uri="{FF2B5EF4-FFF2-40B4-BE49-F238E27FC236}">
                <a16:creationId xmlns:a16="http://schemas.microsoft.com/office/drawing/2014/main" id="{F7932DCC-8936-43C7-8455-2619E8700554}"/>
              </a:ext>
            </a:extLst>
          </p:cNvPr>
          <p:cNvSpPr txBox="1">
            <a:spLocks/>
          </p:cNvSpPr>
          <p:nvPr/>
        </p:nvSpPr>
        <p:spPr>
          <a:xfrm>
            <a:off x="385664" y="1086423"/>
            <a:ext cx="11196735" cy="4840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Electrostatic separators have been used extensively in the days when the e- and e+ sharing the vacuum chamber, because their ability to generate opposite beam deflections depending on the charge of the beam.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They are essential components for the CEPC, enabling the two beams to share the RF cavities.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00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392A250-11DD-4274-96B4-7773BC0412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426"/>
          <a:stretch/>
        </p:blipFill>
        <p:spPr>
          <a:xfrm>
            <a:off x="839416" y="2431310"/>
            <a:ext cx="4885954" cy="145908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DA5D54D-BC68-4183-8C67-F9E7B97F8488}"/>
              </a:ext>
            </a:extLst>
          </p:cNvPr>
          <p:cNvSpPr txBox="1"/>
          <p:nvPr/>
        </p:nvSpPr>
        <p:spPr>
          <a:xfrm>
            <a:off x="572962" y="3924085"/>
            <a:ext cx="56638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The shearing scheme utilize both electrostatic-separator and bending magnets to deflect beams in the RF regions.</a:t>
            </a:r>
            <a:endParaRPr lang="zh-CN" altLang="en-US" dirty="0"/>
          </a:p>
        </p:txBody>
      </p:sp>
      <p:sp>
        <p:nvSpPr>
          <p:cNvPr id="12" name="页脚占位符 3">
            <a:extLst>
              <a:ext uri="{FF2B5EF4-FFF2-40B4-BE49-F238E27FC236}">
                <a16:creationId xmlns:a16="http://schemas.microsoft.com/office/drawing/2014/main" id="{3F8F69F6-967E-4230-BD54-D072104B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51CA1E-64A7-4DFF-BB43-EA06828D61CA}"/>
              </a:ext>
            </a:extLst>
          </p:cNvPr>
          <p:cNvSpPr txBox="1"/>
          <p:nvPr/>
        </p:nvSpPr>
        <p:spPr>
          <a:xfrm>
            <a:off x="282110" y="4688189"/>
            <a:ext cx="59766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/>
              <a:t>Key impedance aspects: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dirty="0"/>
              <a:t>Rich of HOMs </a:t>
            </a:r>
            <a:r>
              <a:rPr lang="en-US" altLang="zh-CN" dirty="0">
                <a:sym typeface="Symbol" panose="05050102010706020507" pitchFamily="18" charset="2"/>
              </a:rPr>
              <a:t></a:t>
            </a:r>
            <a:r>
              <a:rPr lang="en-US" altLang="zh-CN" dirty="0"/>
              <a:t> could induce CBI </a:t>
            </a:r>
            <a:r>
              <a:rPr lang="en-US" altLang="zh-CN" dirty="0">
                <a:sym typeface="Symbol" panose="05050102010706020507" pitchFamily="18" charset="2"/>
              </a:rPr>
              <a:t> Further investigations and </a:t>
            </a:r>
            <a:r>
              <a:rPr lang="en-US" altLang="zh-CN" dirty="0"/>
              <a:t>mitigations are needed.</a:t>
            </a:r>
            <a:endParaRPr lang="zh-CN" altLang="en-US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dirty="0"/>
              <a:t>High beam power loss </a:t>
            </a:r>
            <a:r>
              <a:rPr lang="en-US" altLang="zh-CN" dirty="0">
                <a:sym typeface="Symbol" panose="05050102010706020507" pitchFamily="18" charset="2"/>
              </a:rPr>
              <a:t> </a:t>
            </a:r>
            <a:r>
              <a:rPr lang="en-US" altLang="zh-CN" dirty="0"/>
              <a:t>Water cooling is implemented in the design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38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 damping with absorbing materials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A131971D-BE75-45D8-BE72-4A31EC72A5F3}"/>
              </a:ext>
            </a:extLst>
          </p:cNvPr>
          <p:cNvSpPr txBox="1">
            <a:spLocks/>
          </p:cNvSpPr>
          <p:nvPr/>
        </p:nvSpPr>
        <p:spPr>
          <a:xfrm>
            <a:off x="519350" y="1052736"/>
            <a:ext cx="6224722" cy="5662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dirty="0"/>
              <a:t>Absorbing material:</a:t>
            </a:r>
          </a:p>
          <a:p>
            <a:pPr lvl="1" algn="just">
              <a:spcBef>
                <a:spcPts val="600"/>
              </a:spcBef>
            </a:pPr>
            <a:r>
              <a:rPr lang="en-US" altLang="zh-CN" sz="2000" dirty="0">
                <a:sym typeface="Symbol" panose="05050102010706020507" pitchFamily="18" charset="2"/>
              </a:rPr>
              <a:t>r </a:t>
            </a:r>
            <a:r>
              <a:rPr lang="en-US" altLang="zh-CN" sz="2000" dirty="0"/>
              <a:t>~ 1 (Less influence to the magnetic field)</a:t>
            </a:r>
          </a:p>
          <a:p>
            <a:pPr lvl="1" algn="just">
              <a:spcBef>
                <a:spcPts val="600"/>
              </a:spcBef>
            </a:pPr>
            <a:r>
              <a:rPr lang="en-US" altLang="zh-CN" sz="2000" dirty="0"/>
              <a:t>High </a:t>
            </a:r>
            <a:r>
              <a:rPr lang="en-US" altLang="zh-CN" sz="2000" dirty="0">
                <a:sym typeface="Symbol" panose="05050102010706020507" pitchFamily="18" charset="2"/>
              </a:rPr>
              <a:t>r (high absorbing efficiency)</a:t>
            </a:r>
            <a:endParaRPr lang="en-US" altLang="zh-CN" sz="2000" dirty="0"/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dirty="0"/>
              <a:t>Location of absorbing material</a:t>
            </a:r>
          </a:p>
          <a:p>
            <a:pPr lvl="1" algn="just">
              <a:spcBef>
                <a:spcPts val="600"/>
              </a:spcBef>
            </a:pPr>
            <a:r>
              <a:rPr lang="en-US" altLang="zh-CN" sz="1800" dirty="0"/>
              <a:t>Different cases: around the feedthroughs or ceramic support, replace the ceramic support material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2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2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200" dirty="0"/>
          </a:p>
        </p:txBody>
      </p:sp>
      <p:sp>
        <p:nvSpPr>
          <p:cNvPr id="25" name="页脚占位符 3">
            <a:extLst>
              <a:ext uri="{FF2B5EF4-FFF2-40B4-BE49-F238E27FC236}">
                <a16:creationId xmlns:a16="http://schemas.microsoft.com/office/drawing/2014/main" id="{49D9B300-183C-4CDE-BE26-E78AF671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A241BA5-01EB-4438-8EA8-A1038FD5A153}"/>
              </a:ext>
            </a:extLst>
          </p:cNvPr>
          <p:cNvGrpSpPr>
            <a:grpSpLocks noChangeAspect="1"/>
          </p:cNvGrpSpPr>
          <p:nvPr/>
        </p:nvGrpSpPr>
        <p:grpSpPr>
          <a:xfrm>
            <a:off x="6834322" y="1211766"/>
            <a:ext cx="5103456" cy="2520000"/>
            <a:chOff x="193452" y="3068960"/>
            <a:chExt cx="6838652" cy="3376810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6677C5D1-F8A3-4F36-8CBC-7BC573450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600" y="3068960"/>
              <a:ext cx="4853725" cy="1750965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1D39E4FF-7293-4CCD-92DE-B32FD1B9B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75"/>
            <a:stretch/>
          </p:blipFill>
          <p:spPr>
            <a:xfrm>
              <a:off x="897311" y="4847801"/>
              <a:ext cx="4766641" cy="1597969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CEEF3CB-4884-476A-AB9E-5FB388CB9DF9}"/>
                </a:ext>
              </a:extLst>
            </p:cNvPr>
            <p:cNvSpPr txBox="1"/>
            <p:nvPr/>
          </p:nvSpPr>
          <p:spPr>
            <a:xfrm>
              <a:off x="4871865" y="4050701"/>
              <a:ext cx="2160239" cy="453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Supporting rods</a:t>
              </a:r>
              <a:endParaRPr lang="zh-CN" altLang="en-US" sz="1600" b="1" dirty="0"/>
            </a:p>
          </p:txBody>
        </p: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20043B5B-E855-4EE8-B365-E992CD015E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51229" y="3619620"/>
              <a:ext cx="812723" cy="4860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200578DB-506F-4B4A-8DC6-FA093D5DAE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7523" y="4354540"/>
              <a:ext cx="549263" cy="1393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09EA5096-3C27-46F7-98D4-D7FA5FEA52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540" y="4199043"/>
              <a:ext cx="789980" cy="2550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2DF6842-8F1C-4140-87F4-74B09D9F3EBC}"/>
                </a:ext>
              </a:extLst>
            </p:cNvPr>
            <p:cNvSpPr txBox="1"/>
            <p:nvPr/>
          </p:nvSpPr>
          <p:spPr>
            <a:xfrm>
              <a:off x="193452" y="4372831"/>
              <a:ext cx="1582069" cy="453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electrodes</a:t>
              </a:r>
              <a:endParaRPr lang="zh-CN" altLang="en-US" sz="1600" b="1" dirty="0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AE4557A-FE60-44C9-B473-A0CCD57ED2DE}"/>
                </a:ext>
              </a:extLst>
            </p:cNvPr>
            <p:cNvSpPr txBox="1"/>
            <p:nvPr/>
          </p:nvSpPr>
          <p:spPr>
            <a:xfrm>
              <a:off x="945468" y="3100230"/>
              <a:ext cx="1656183" cy="783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b="1" dirty="0"/>
                <a:t>feedthroughs</a:t>
              </a:r>
              <a:endParaRPr lang="zh-CN" altLang="en-US" sz="1600" b="1" dirty="0"/>
            </a:p>
          </p:txBody>
        </p: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B3DD5392-969F-446B-8413-167EE50FDB48}"/>
                </a:ext>
              </a:extLst>
            </p:cNvPr>
            <p:cNvCxnSpPr>
              <a:cxnSpLocks/>
            </p:cNvCxnSpPr>
            <p:nvPr/>
          </p:nvCxnSpPr>
          <p:spPr>
            <a:xfrm>
              <a:off x="2207568" y="3409321"/>
              <a:ext cx="686489" cy="1610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830F4D59-E86D-4C6D-B80A-C20C474C9974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50" y="3498212"/>
              <a:ext cx="743607" cy="8746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76EE7906-A2E3-4AE8-8BFE-49293D7AA0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301" y="3320989"/>
            <a:ext cx="4265669" cy="310185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765E7E90-CF51-46AB-AED8-607833FAF94F}"/>
              </a:ext>
            </a:extLst>
          </p:cNvPr>
          <p:cNvSpPr txBox="1"/>
          <p:nvPr/>
        </p:nvSpPr>
        <p:spPr>
          <a:xfrm>
            <a:off x="5689600" y="4006560"/>
            <a:ext cx="6096000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Primary studies show that the modes can be well damped by adding absorbers at the supporting rods or replace the support with </a:t>
            </a:r>
            <a:r>
              <a:rPr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SiC.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Considering the complexity of the terminal load, further bench impedance measurement is planned to verify the impedance suppression effect.</a:t>
            </a:r>
          </a:p>
        </p:txBody>
      </p:sp>
    </p:spTree>
    <p:extLst>
      <p:ext uri="{BB962C8B-B14F-4D97-AF65-F5344CB8AC3E}">
        <p14:creationId xmlns:p14="http://schemas.microsoft.com/office/powerpoint/2010/main" val="1403064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 on impedance budget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A9902D2-0F2E-41F9-B7D2-3AF2E5A65EA0}"/>
              </a:ext>
            </a:extLst>
          </p:cNvPr>
          <p:cNvGraphicFramePr>
            <a:graphicFrameLocks noGrp="1"/>
          </p:cNvGraphicFramePr>
          <p:nvPr/>
        </p:nvGraphicFramePr>
        <p:xfrm>
          <a:off x="160593" y="1429813"/>
          <a:ext cx="6408711" cy="5029530"/>
        </p:xfrm>
        <a:graphic>
          <a:graphicData uri="http://schemas.openxmlformats.org/drawingml/2006/table">
            <a:tbl>
              <a:tblPr/>
              <a:tblGrid>
                <a:gridCol w="1654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5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5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Components 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Number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Z</a:t>
                      </a:r>
                      <a:r>
                        <a:rPr kumimoji="0" lang="en-US" altLang="zh-CN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||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</a:t>
                      </a: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mΩ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L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nH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loss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V/pC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4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48000" marR="48000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Resistive wall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361.0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431.2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13.8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RF cavities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24.8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101.2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Flanges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37714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9.2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BPMs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1808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9.5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Bellows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15949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154.6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87.4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Gate Valves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520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11.4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14.5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Pumping ports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5316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18.4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Collimators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22.2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21.1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Masks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17757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19.5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788943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Feedback kickers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-1.9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95072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IP chambers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Electro-separators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-5.4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34.5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Taper transitions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Total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12.2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643.4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739.5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48.2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1B2282AB-E9AE-46B0-BEF6-F29024CA65AB}"/>
              </a:ext>
            </a:extLst>
          </p:cNvPr>
          <p:cNvSpPr txBox="1"/>
          <p:nvPr/>
        </p:nvSpPr>
        <p:spPr>
          <a:xfrm>
            <a:off x="6803896" y="1300874"/>
            <a:ext cx="5068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Longitudinal impedance: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931BB27-EA84-44E1-8964-E59098549F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5"/>
          <a:stretch/>
        </p:blipFill>
        <p:spPr>
          <a:xfrm>
            <a:off x="7104112" y="1700677"/>
            <a:ext cx="3302932" cy="235517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F13F0D1-760F-4A3A-ADA7-B52762FDCE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4"/>
          <a:stretch/>
        </p:blipFill>
        <p:spPr>
          <a:xfrm>
            <a:off x="7054892" y="4110363"/>
            <a:ext cx="3302932" cy="2355177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4694E9B-8700-482B-8555-5D766ABC95FC}"/>
              </a:ext>
            </a:extLst>
          </p:cNvPr>
          <p:cNvSpPr txBox="1"/>
          <p:nvPr/>
        </p:nvSpPr>
        <p:spPr>
          <a:xfrm>
            <a:off x="178878" y="997261"/>
            <a:ext cx="4981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Effective impedance evaluated with </a:t>
            </a:r>
            <a:r>
              <a:rPr lang="en-US" altLang="zh-CN" dirty="0">
                <a:sym typeface="Symbol" panose="05050102010706020507" pitchFamily="18" charset="2"/>
              </a:rPr>
              <a:t>z=3mm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EA4039-649A-4B61-BCB2-6D18D6AE1398}"/>
              </a:ext>
            </a:extLst>
          </p:cNvPr>
          <p:cNvSpPr/>
          <p:nvPr/>
        </p:nvSpPr>
        <p:spPr>
          <a:xfrm>
            <a:off x="2706811" y="1390658"/>
            <a:ext cx="2808312" cy="509275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33EDA26-5095-4092-A448-C5C1124E03E5}"/>
              </a:ext>
            </a:extLst>
          </p:cNvPr>
          <p:cNvSpPr txBox="1"/>
          <p:nvPr/>
        </p:nvSpPr>
        <p:spPr>
          <a:xfrm>
            <a:off x="8525771" y="2145613"/>
            <a:ext cx="744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ReZL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C9CACDB-2715-44A6-89E4-606EC05008A3}"/>
              </a:ext>
            </a:extLst>
          </p:cNvPr>
          <p:cNvSpPr txBox="1"/>
          <p:nvPr/>
        </p:nvSpPr>
        <p:spPr>
          <a:xfrm>
            <a:off x="8577006" y="4477475"/>
            <a:ext cx="1184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ImZL</a:t>
            </a:r>
            <a:endParaRPr lang="zh-CN" altLang="en-US" dirty="0"/>
          </a:p>
        </p:txBody>
      </p:sp>
      <p:sp>
        <p:nvSpPr>
          <p:cNvPr id="16" name="页脚占位符 3">
            <a:extLst>
              <a:ext uri="{FF2B5EF4-FFF2-40B4-BE49-F238E27FC236}">
                <a16:creationId xmlns:a16="http://schemas.microsoft.com/office/drawing/2014/main" id="{F13AF1C3-3E73-4830-9725-B0D19A26F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3369704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 on impedance budget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17</a:t>
            </a:fld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A9902D2-0F2E-41F9-B7D2-3AF2E5A65EA0}"/>
              </a:ext>
            </a:extLst>
          </p:cNvPr>
          <p:cNvGraphicFramePr>
            <a:graphicFrameLocks noGrp="1"/>
          </p:cNvGraphicFramePr>
          <p:nvPr/>
        </p:nvGraphicFramePr>
        <p:xfrm>
          <a:off x="160593" y="1429813"/>
          <a:ext cx="6408711" cy="5029530"/>
        </p:xfrm>
        <a:graphic>
          <a:graphicData uri="http://schemas.openxmlformats.org/drawingml/2006/table">
            <a:tbl>
              <a:tblPr/>
              <a:tblGrid>
                <a:gridCol w="1654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5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5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Components 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Number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Z</a:t>
                      </a:r>
                      <a:r>
                        <a:rPr kumimoji="0" lang="en-US" altLang="zh-CN" sz="14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||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</a:t>
                      </a: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mΩ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L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nH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4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loss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V/pC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4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48000" marR="48000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Resistive wall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361.0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431.2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13.8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RF cavities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24.8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101.2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Flanges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37714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9.2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BPMs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1808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9.5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Bellows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15949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154.6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87.4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Gate Valves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520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11.4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14.5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Pumping ports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5316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18.4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Collimators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22.2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21.1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Masks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17757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24.6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19.5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788943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Feedback kickers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-1.9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5.2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895072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IP chambers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0.2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Electro-separators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20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-5.4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34.5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0.1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Taper transitions</a:t>
                      </a:r>
                      <a:endParaRPr kumimoji="0" lang="zh-CN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0.04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2.3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2.5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0.09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157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Total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12.2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643.4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739.5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48.2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1B2282AB-E9AE-46B0-BEF6-F29024CA65AB}"/>
              </a:ext>
            </a:extLst>
          </p:cNvPr>
          <p:cNvSpPr txBox="1"/>
          <p:nvPr/>
        </p:nvSpPr>
        <p:spPr>
          <a:xfrm>
            <a:off x="6803896" y="1300874"/>
            <a:ext cx="5068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Transverse impedance: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4694E9B-8700-482B-8555-5D766ABC95FC}"/>
              </a:ext>
            </a:extLst>
          </p:cNvPr>
          <p:cNvSpPr txBox="1"/>
          <p:nvPr/>
        </p:nvSpPr>
        <p:spPr>
          <a:xfrm>
            <a:off x="178878" y="997261"/>
            <a:ext cx="4981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Effective impedance evaluated with </a:t>
            </a:r>
            <a:r>
              <a:rPr lang="en-US" altLang="zh-CN" dirty="0">
                <a:sym typeface="Symbol" panose="05050102010706020507" pitchFamily="18" charset="2"/>
              </a:rPr>
              <a:t>z=3mm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3EA4039-649A-4B61-BCB2-6D18D6AE1398}"/>
              </a:ext>
            </a:extLst>
          </p:cNvPr>
          <p:cNvSpPr/>
          <p:nvPr/>
        </p:nvSpPr>
        <p:spPr>
          <a:xfrm>
            <a:off x="5520056" y="1390658"/>
            <a:ext cx="1080000" cy="509275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D6910AA-379F-42C4-B235-35D7FD3F9B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75" y="4005063"/>
            <a:ext cx="3312368" cy="240864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10FA971-8E39-4096-8007-536BF96BC2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52" y="1608962"/>
            <a:ext cx="3312368" cy="240864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3FBE57C-6D44-47A9-8BB3-120790019D0F}"/>
              </a:ext>
            </a:extLst>
          </p:cNvPr>
          <p:cNvSpPr txBox="1"/>
          <p:nvPr/>
        </p:nvSpPr>
        <p:spPr>
          <a:xfrm>
            <a:off x="8130310" y="1988840"/>
            <a:ext cx="744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ReZy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3B91154-5885-4E81-A831-FA9354928DB9}"/>
              </a:ext>
            </a:extLst>
          </p:cNvPr>
          <p:cNvSpPr txBox="1"/>
          <p:nvPr/>
        </p:nvSpPr>
        <p:spPr>
          <a:xfrm>
            <a:off x="8333737" y="4371136"/>
            <a:ext cx="744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ImZy</a:t>
            </a:r>
            <a:endParaRPr lang="zh-CN" altLang="en-US" dirty="0"/>
          </a:p>
        </p:txBody>
      </p:sp>
      <p:sp>
        <p:nvSpPr>
          <p:cNvPr id="15" name="页脚占位符 3">
            <a:extLst>
              <a:ext uri="{FF2B5EF4-FFF2-40B4-BE49-F238E27FC236}">
                <a16:creationId xmlns:a16="http://schemas.microsoft.com/office/drawing/2014/main" id="{6A77B21C-7B4A-4ADD-ACE9-AB09B6725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1721395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942CABE-7757-457F-9D7A-EA41E066C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7"/>
            <a:ext cx="11103024" cy="45365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Impedance evolution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18</a:t>
            </a:fld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400F70-1FD6-473B-8639-D20B7D9C885D}"/>
              </a:ext>
            </a:extLst>
          </p:cNvPr>
          <p:cNvSpPr/>
          <p:nvPr/>
        </p:nvSpPr>
        <p:spPr>
          <a:xfrm>
            <a:off x="7176120" y="5589240"/>
            <a:ext cx="34974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/>
              <a:t>Evaluate with </a:t>
            </a:r>
            <a:r>
              <a:rPr lang="en-US" altLang="zh-CN" sz="1600" dirty="0" err="1"/>
              <a:t>rms</a:t>
            </a:r>
            <a:r>
              <a:rPr lang="en-US" altLang="zh-CN" sz="1600" dirty="0"/>
              <a:t> bunch length of 3mm</a:t>
            </a:r>
            <a:endParaRPr lang="zh-CN" altLang="en-US" sz="16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5A741BD-8C8A-4519-95F2-04D40D21477C}"/>
              </a:ext>
            </a:extLst>
          </p:cNvPr>
          <p:cNvSpPr/>
          <p:nvPr/>
        </p:nvSpPr>
        <p:spPr>
          <a:xfrm>
            <a:off x="821135" y="2445447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2018</a:t>
            </a:r>
            <a:endParaRPr lang="zh-CN" altLang="en-US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CA172DE-0D26-4B1A-A854-9A2E3D8CE10D}"/>
              </a:ext>
            </a:extLst>
          </p:cNvPr>
          <p:cNvSpPr/>
          <p:nvPr/>
        </p:nvSpPr>
        <p:spPr>
          <a:xfrm>
            <a:off x="821135" y="3044877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2021</a:t>
            </a:r>
            <a:endParaRPr lang="zh-CN" altLang="en-US" dirty="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9380B2F-C0EF-4C00-BEA5-9F25F0BA7F61}"/>
              </a:ext>
            </a:extLst>
          </p:cNvPr>
          <p:cNvSpPr/>
          <p:nvPr/>
        </p:nvSpPr>
        <p:spPr>
          <a:xfrm>
            <a:off x="617104" y="3763231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2023_V1</a:t>
            </a:r>
            <a:endParaRPr lang="zh-CN" altLang="en-US" dirty="0"/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D50ACC78-2547-4F4D-A118-0323637AC63A}"/>
              </a:ext>
            </a:extLst>
          </p:cNvPr>
          <p:cNvSpPr/>
          <p:nvPr/>
        </p:nvSpPr>
        <p:spPr>
          <a:xfrm>
            <a:off x="1847528" y="2445447"/>
            <a:ext cx="2808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Elliptical cross section (CDR)</a:t>
            </a:r>
            <a:endParaRPr lang="zh-CN" altLang="en-US" dirty="0"/>
          </a:p>
        </p:txBody>
      </p:sp>
      <p:sp>
        <p:nvSpPr>
          <p:cNvPr id="11" name="Down Arrow 11">
            <a:extLst>
              <a:ext uri="{FF2B5EF4-FFF2-40B4-BE49-F238E27FC236}">
                <a16:creationId xmlns:a16="http://schemas.microsoft.com/office/drawing/2014/main" id="{6C473A6B-9463-4F2D-8930-BE6B5EF6DD3C}"/>
              </a:ext>
            </a:extLst>
          </p:cNvPr>
          <p:cNvSpPr/>
          <p:nvPr/>
        </p:nvSpPr>
        <p:spPr>
          <a:xfrm>
            <a:off x="997115" y="2793325"/>
            <a:ext cx="216000" cy="28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Down Arrow 12">
            <a:extLst>
              <a:ext uri="{FF2B5EF4-FFF2-40B4-BE49-F238E27FC236}">
                <a16:creationId xmlns:a16="http://schemas.microsoft.com/office/drawing/2014/main" id="{D1C51BA3-906C-4C90-B010-88A451BE43A0}"/>
              </a:ext>
            </a:extLst>
          </p:cNvPr>
          <p:cNvSpPr/>
          <p:nvPr/>
        </p:nvSpPr>
        <p:spPr>
          <a:xfrm>
            <a:off x="1017417" y="3441365"/>
            <a:ext cx="216000" cy="28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30EFEE2A-80FC-4E89-8942-05BFB62F1DDE}"/>
              </a:ext>
            </a:extLst>
          </p:cNvPr>
          <p:cNvSpPr/>
          <p:nvPr/>
        </p:nvSpPr>
        <p:spPr>
          <a:xfrm>
            <a:off x="1847528" y="2895208"/>
            <a:ext cx="33357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Circular cross section</a:t>
            </a:r>
          </a:p>
          <a:p>
            <a:r>
              <a:rPr lang="en-US" altLang="zh-CN" dirty="0"/>
              <a:t>More contributors included (TDR)</a:t>
            </a:r>
            <a:endParaRPr lang="zh-CN" altLang="en-US" dirty="0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C4A29236-C83F-450A-A0B3-D4FC381A803A}"/>
              </a:ext>
            </a:extLst>
          </p:cNvPr>
          <p:cNvSpPr/>
          <p:nvPr/>
        </p:nvSpPr>
        <p:spPr>
          <a:xfrm>
            <a:off x="1836783" y="3683507"/>
            <a:ext cx="4115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More detailed chamber material, collimator (no.=18) updated, </a:t>
            </a:r>
            <a:r>
              <a:rPr lang="en-US" altLang="zh-CN" dirty="0">
                <a:sym typeface="Symbol" panose="05050102010706020507" pitchFamily="18" charset="2"/>
              </a:rPr>
              <a:t> </a:t>
            </a:r>
            <a:r>
              <a:rPr lang="en-US" altLang="zh-CN" dirty="0"/>
              <a:t>weighing</a:t>
            </a:r>
            <a:endParaRPr lang="zh-CN" altLang="en-US" dirty="0"/>
          </a:p>
        </p:txBody>
      </p:sp>
      <p:sp>
        <p:nvSpPr>
          <p:cNvPr id="15" name="内容占位符 1">
            <a:extLst>
              <a:ext uri="{FF2B5EF4-FFF2-40B4-BE49-F238E27FC236}">
                <a16:creationId xmlns:a16="http://schemas.microsoft.com/office/drawing/2014/main" id="{36B1E7F3-E523-47DB-B950-C64E1FBBEA03}"/>
              </a:ext>
            </a:extLst>
          </p:cNvPr>
          <p:cNvSpPr txBox="1">
            <a:spLocks/>
          </p:cNvSpPr>
          <p:nvPr/>
        </p:nvSpPr>
        <p:spPr>
          <a:xfrm>
            <a:off x="609600" y="1196753"/>
            <a:ext cx="11261936" cy="1715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/>
              <a:t>The longitudinal impedance is about stable, however, the transverse impedance varies mainly </a:t>
            </a:r>
            <a:r>
              <a:rPr lang="en-US" altLang="zh-CN" sz="2200" dirty="0">
                <a:sym typeface="Symbol" panose="05050102010706020507" pitchFamily="18" charset="2"/>
              </a:rPr>
              <a:t>with the development of the collimation system.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>
                <a:sym typeface="Symbol" panose="05050102010706020507" pitchFamily="18" charset="2"/>
              </a:rPr>
              <a:t>We will keep tracking and control the impedance along with the hardware development.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EFC1600F-724A-496C-A8CD-70995167DC77}"/>
              </a:ext>
            </a:extLst>
          </p:cNvPr>
          <p:cNvSpPr/>
          <p:nvPr/>
        </p:nvSpPr>
        <p:spPr>
          <a:xfrm>
            <a:off x="596802" y="4569328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2023_V2</a:t>
            </a:r>
            <a:endParaRPr lang="zh-CN" altLang="en-US" dirty="0"/>
          </a:p>
        </p:txBody>
      </p:sp>
      <p:sp>
        <p:nvSpPr>
          <p:cNvPr id="17" name="Down Arrow 12">
            <a:extLst>
              <a:ext uri="{FF2B5EF4-FFF2-40B4-BE49-F238E27FC236}">
                <a16:creationId xmlns:a16="http://schemas.microsoft.com/office/drawing/2014/main" id="{A6FB81F4-FBCD-4319-B416-CE9FC42D31D0}"/>
              </a:ext>
            </a:extLst>
          </p:cNvPr>
          <p:cNvSpPr/>
          <p:nvPr/>
        </p:nvSpPr>
        <p:spPr>
          <a:xfrm>
            <a:off x="1017417" y="4230664"/>
            <a:ext cx="216000" cy="28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5385A432-7BC7-44B7-9096-E3BEA6E67E43}"/>
              </a:ext>
            </a:extLst>
          </p:cNvPr>
          <p:cNvSpPr/>
          <p:nvPr/>
        </p:nvSpPr>
        <p:spPr>
          <a:xfrm>
            <a:off x="1843860" y="4437860"/>
            <a:ext cx="43024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Collimators for machine protection (no.=58), masks and feedback kickers included</a:t>
            </a:r>
            <a:endParaRPr lang="zh-CN" altLang="en-US" dirty="0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A2787DD5-4B66-4547-89EE-ECC0D2AEDCD4}"/>
              </a:ext>
            </a:extLst>
          </p:cNvPr>
          <p:cNvSpPr/>
          <p:nvPr/>
        </p:nvSpPr>
        <p:spPr>
          <a:xfrm>
            <a:off x="650777" y="5292390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2024_V1</a:t>
            </a:r>
            <a:endParaRPr lang="zh-CN" altLang="en-US" dirty="0"/>
          </a:p>
        </p:txBody>
      </p:sp>
      <p:sp>
        <p:nvSpPr>
          <p:cNvPr id="20" name="Down Arrow 12">
            <a:extLst>
              <a:ext uri="{FF2B5EF4-FFF2-40B4-BE49-F238E27FC236}">
                <a16:creationId xmlns:a16="http://schemas.microsoft.com/office/drawing/2014/main" id="{AF076247-3320-44FD-8A96-3DAF91E28E33}"/>
              </a:ext>
            </a:extLst>
          </p:cNvPr>
          <p:cNvSpPr/>
          <p:nvPr/>
        </p:nvSpPr>
        <p:spPr>
          <a:xfrm>
            <a:off x="1011509" y="4977300"/>
            <a:ext cx="216000" cy="28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B1966E4-D7C7-48ED-A751-8FB5670F95F2}"/>
              </a:ext>
            </a:extLst>
          </p:cNvPr>
          <p:cNvSpPr txBox="1"/>
          <p:nvPr/>
        </p:nvSpPr>
        <p:spPr>
          <a:xfrm>
            <a:off x="1836783" y="5141391"/>
            <a:ext cx="4481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More detailed collimator design (no.=58), RW and Electrostatic-separator updated</a:t>
            </a:r>
          </a:p>
        </p:txBody>
      </p:sp>
      <p:graphicFrame>
        <p:nvGraphicFramePr>
          <p:cNvPr id="24" name="图表 23">
            <a:extLst>
              <a:ext uri="{FF2B5EF4-FFF2-40B4-BE49-F238E27FC236}">
                <a16:creationId xmlns:a16="http://schemas.microsoft.com/office/drawing/2014/main" id="{EB7E7384-C170-4806-A053-65739C5658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777367"/>
              </p:ext>
            </p:extLst>
          </p:nvPr>
        </p:nvGraphicFramePr>
        <p:xfrm>
          <a:off x="6151735" y="2634567"/>
          <a:ext cx="5776913" cy="2967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Rectangle 9">
            <a:extLst>
              <a:ext uri="{FF2B5EF4-FFF2-40B4-BE49-F238E27FC236}">
                <a16:creationId xmlns:a16="http://schemas.microsoft.com/office/drawing/2014/main" id="{9875C742-C244-490B-BF28-C1B6539915BA}"/>
              </a:ext>
            </a:extLst>
          </p:cNvPr>
          <p:cNvSpPr/>
          <p:nvPr/>
        </p:nvSpPr>
        <p:spPr>
          <a:xfrm>
            <a:off x="607533" y="5939988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2024_V2</a:t>
            </a:r>
            <a:endParaRPr lang="zh-CN" altLang="en-US" dirty="0"/>
          </a:p>
        </p:txBody>
      </p:sp>
      <p:sp>
        <p:nvSpPr>
          <p:cNvPr id="26" name="Down Arrow 12">
            <a:extLst>
              <a:ext uri="{FF2B5EF4-FFF2-40B4-BE49-F238E27FC236}">
                <a16:creationId xmlns:a16="http://schemas.microsoft.com/office/drawing/2014/main" id="{75BF7C8F-5498-487A-9BB1-A3352FCEA11A}"/>
              </a:ext>
            </a:extLst>
          </p:cNvPr>
          <p:cNvSpPr/>
          <p:nvPr/>
        </p:nvSpPr>
        <p:spPr>
          <a:xfrm>
            <a:off x="1011509" y="5661280"/>
            <a:ext cx="216000" cy="288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7F7EE80-854F-418E-8E6F-038472EE9101}"/>
              </a:ext>
            </a:extLst>
          </p:cNvPr>
          <p:cNvSpPr txBox="1"/>
          <p:nvPr/>
        </p:nvSpPr>
        <p:spPr>
          <a:xfrm>
            <a:off x="1938277" y="5841749"/>
            <a:ext cx="4208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Collimator (no.=34) and flange updated</a:t>
            </a:r>
          </a:p>
        </p:txBody>
      </p:sp>
      <p:sp>
        <p:nvSpPr>
          <p:cNvPr id="28" name="页脚占位符 3">
            <a:extLst>
              <a:ext uri="{FF2B5EF4-FFF2-40B4-BE49-F238E27FC236}">
                <a16:creationId xmlns:a16="http://schemas.microsoft.com/office/drawing/2014/main" id="{73572570-B7EE-47BE-AD14-C02DCC19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2615614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03827C4-E74C-4077-B368-954538E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Rough estimations on single beam instabilities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76160E-D0BD-43D3-8BF6-DEC257FB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84A547-FE27-433D-B634-FEDA6DDFB9BC}"/>
              </a:ext>
            </a:extLst>
          </p:cNvPr>
          <p:cNvSpPr txBox="1"/>
          <p:nvPr/>
        </p:nvSpPr>
        <p:spPr>
          <a:xfrm>
            <a:off x="479376" y="1123997"/>
            <a:ext cx="849694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b="1" dirty="0"/>
              <a:t>Broadband imp. </a:t>
            </a:r>
            <a:r>
              <a:rPr lang="zh-CN" altLang="en-US" b="1" dirty="0">
                <a:sym typeface="Symbol" panose="05050102010706020507" pitchFamily="18" charset="2"/>
              </a:rPr>
              <a:t> </a:t>
            </a:r>
            <a:r>
              <a:rPr lang="en-US" altLang="zh-CN" b="1" dirty="0">
                <a:sym typeface="Symbol" panose="05050102010706020507" pitchFamily="18" charset="2"/>
              </a:rPr>
              <a:t>beam distortion/centroid oscillation </a:t>
            </a:r>
            <a:r>
              <a:rPr lang="zh-CN" altLang="en-US" b="1" dirty="0">
                <a:sym typeface="Symbol" panose="05050102010706020507" pitchFamily="18" charset="2"/>
              </a:rPr>
              <a:t> </a:t>
            </a:r>
            <a:r>
              <a:rPr lang="en-US" altLang="zh-CN" b="1" dirty="0">
                <a:sym typeface="Symbol" panose="05050102010706020507" pitchFamily="18" charset="2"/>
              </a:rPr>
              <a:t>bunch current threshold</a:t>
            </a:r>
          </a:p>
          <a:p>
            <a:pPr>
              <a:spcBef>
                <a:spcPts val="600"/>
              </a:spcBef>
            </a:pPr>
            <a:r>
              <a:rPr lang="en-US" altLang="zh-CN" b="1" dirty="0">
                <a:sym typeface="Symbol" panose="05050102010706020507" pitchFamily="18" charset="2"/>
              </a:rPr>
              <a:t>Narrowband imp. </a:t>
            </a:r>
            <a:r>
              <a:rPr lang="zh-CN" altLang="en-US" b="1" dirty="0">
                <a:sym typeface="Symbol" panose="05050102010706020507" pitchFamily="18" charset="2"/>
              </a:rPr>
              <a:t> </a:t>
            </a:r>
            <a:r>
              <a:rPr lang="en-US" altLang="zh-CN" b="1" dirty="0">
                <a:sym typeface="Symbol" panose="05050102010706020507" pitchFamily="18" charset="2"/>
              </a:rPr>
              <a:t>coupled bunch oscillation </a:t>
            </a:r>
            <a:r>
              <a:rPr lang="zh-CN" altLang="en-US" b="1" dirty="0">
                <a:sym typeface="Symbol" panose="05050102010706020507" pitchFamily="18" charset="2"/>
              </a:rPr>
              <a:t> </a:t>
            </a:r>
            <a:r>
              <a:rPr lang="en-US" altLang="zh-CN" b="1" dirty="0">
                <a:sym typeface="Symbol" panose="05050102010706020507" pitchFamily="18" charset="2"/>
              </a:rPr>
              <a:t>restrict total beam current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837598-8D7A-48CC-AFB2-0BD495F323E4}"/>
              </a:ext>
            </a:extLst>
          </p:cNvPr>
          <p:cNvSpPr txBox="1"/>
          <p:nvPr/>
        </p:nvSpPr>
        <p:spPr>
          <a:xfrm>
            <a:off x="8737600" y="1210305"/>
            <a:ext cx="3336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Symbol" panose="05050102010706020507" pitchFamily="18" charset="2"/>
              <a:buChar char="®"/>
            </a:pPr>
            <a:r>
              <a:rPr lang="en-US" altLang="zh-CN" b="1" dirty="0">
                <a:sym typeface="Symbol" panose="05050102010706020507" pitchFamily="18" charset="2"/>
              </a:rPr>
              <a:t>luminosity</a:t>
            </a:r>
          </a:p>
          <a:p>
            <a:r>
              <a:rPr lang="en-US" altLang="zh-CN" b="1" dirty="0">
                <a:sym typeface="Symbol" panose="05050102010706020507" pitchFamily="18" charset="2"/>
              </a:rPr>
              <a:t>  (beam energy loss</a:t>
            </a:r>
            <a:r>
              <a:rPr lang="zh-CN" altLang="en-US" b="1" dirty="0">
                <a:sym typeface="Symbol" panose="05050102010706020507" pitchFamily="18" charset="2"/>
              </a:rPr>
              <a:t> </a:t>
            </a:r>
            <a:r>
              <a:rPr lang="en-US" altLang="zh-CN" b="1" dirty="0">
                <a:sym typeface="Symbol" panose="05050102010706020507" pitchFamily="18" charset="2"/>
              </a:rPr>
              <a:t>heat load</a:t>
            </a:r>
            <a:r>
              <a:rPr lang="zh-CN" altLang="en-US" b="1" dirty="0">
                <a:sym typeface="Symbol" panose="05050102010706020507" pitchFamily="18" charset="2"/>
              </a:rPr>
              <a:t>）</a:t>
            </a:r>
            <a:endParaRPr lang="zh-CN" altLang="en-US" dirty="0"/>
          </a:p>
        </p:txBody>
      </p:sp>
      <p:sp>
        <p:nvSpPr>
          <p:cNvPr id="10" name="右大括号 9">
            <a:extLst>
              <a:ext uri="{FF2B5EF4-FFF2-40B4-BE49-F238E27FC236}">
                <a16:creationId xmlns:a16="http://schemas.microsoft.com/office/drawing/2014/main" id="{0047F5B8-71B4-40EE-8FB2-8A62E13CD2A8}"/>
              </a:ext>
            </a:extLst>
          </p:cNvPr>
          <p:cNvSpPr/>
          <p:nvPr/>
        </p:nvSpPr>
        <p:spPr>
          <a:xfrm>
            <a:off x="8512208" y="1275708"/>
            <a:ext cx="216024" cy="4899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表格 9">
            <a:extLst>
              <a:ext uri="{FF2B5EF4-FFF2-40B4-BE49-F238E27FC236}">
                <a16:creationId xmlns:a16="http://schemas.microsoft.com/office/drawing/2014/main" id="{47CCA585-72A6-42A7-AA2C-3199562DD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643058"/>
              </p:ext>
            </p:extLst>
          </p:nvPr>
        </p:nvGraphicFramePr>
        <p:xfrm>
          <a:off x="119336" y="2059446"/>
          <a:ext cx="2352685" cy="1097346"/>
        </p:xfrm>
        <a:graphic>
          <a:graphicData uri="http://schemas.openxmlformats.org/drawingml/2006/table">
            <a:tbl>
              <a:tblPr/>
              <a:tblGrid>
                <a:gridCol w="1447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511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Impedance budget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91439" marR="91439" marT="45728" marB="4572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Z</a:t>
                      </a:r>
                      <a:r>
                        <a:rPr kumimoji="0" lang="en-US" altLang="zh-CN" sz="1600" b="1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||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</a:t>
                      </a:r>
                      <a:r>
                        <a:rPr kumimoji="0" lang="en-US" altLang="zh-CN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n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mΩ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12.2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51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k</a:t>
                      </a:r>
                      <a:r>
                        <a:rPr kumimoji="0" lang="en-US" altLang="zh-CN" sz="1600" b="1" i="1" u="none" strike="noStrike" cap="none" normalizeH="0" baseline="-250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y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, kV/</a:t>
                      </a:r>
                      <a:r>
                        <a:rPr kumimoji="0" lang="en-US" altLang="zh-CN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pC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/m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charset="0"/>
                          <a:ea typeface="宋体" charset="0"/>
                          <a:cs typeface="宋体" charset="0"/>
                        </a:rPr>
                        <a:t>48.2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charset="0"/>
                        <a:ea typeface="宋体" charset="0"/>
                        <a:cs typeface="宋体" charset="0"/>
                      </a:endParaRPr>
                    </a:p>
                  </a:txBody>
                  <a:tcPr marL="121919" marR="121919" marT="60971" marB="6097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表格 10">
            <a:extLst>
              <a:ext uri="{FF2B5EF4-FFF2-40B4-BE49-F238E27FC236}">
                <a16:creationId xmlns:a16="http://schemas.microsoft.com/office/drawing/2014/main" id="{350BED15-FC7D-4493-9FF3-A91D7A5A1D87}"/>
              </a:ext>
            </a:extLst>
          </p:cNvPr>
          <p:cNvGraphicFramePr>
            <a:graphicFrameLocks noGrp="1"/>
          </p:cNvGraphicFramePr>
          <p:nvPr/>
        </p:nvGraphicFramePr>
        <p:xfrm>
          <a:off x="2523370" y="1959291"/>
          <a:ext cx="6020903" cy="1507200"/>
        </p:xfrm>
        <a:graphic>
          <a:graphicData uri="http://schemas.openxmlformats.org/drawingml/2006/table">
            <a:tbl>
              <a:tblPr firstRow="1" bandRow="1"/>
              <a:tblGrid>
                <a:gridCol w="2783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081">
                  <a:extLst>
                    <a:ext uri="{9D8B030D-6E8A-4147-A177-3AD203B41FA5}">
                      <a16:colId xmlns:a16="http://schemas.microsoft.com/office/drawing/2014/main" val="3624536658"/>
                    </a:ext>
                  </a:extLst>
                </a:gridCol>
                <a:gridCol w="808187">
                  <a:extLst>
                    <a:ext uri="{9D8B030D-6E8A-4147-A177-3AD203B41FA5}">
                      <a16:colId xmlns:a16="http://schemas.microsoft.com/office/drawing/2014/main" val="3438979285"/>
                    </a:ext>
                  </a:extLst>
                </a:gridCol>
                <a:gridCol w="808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l" fontAlgn="b"/>
                      <a:endParaRPr lang="zh-CN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Higgs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ttbar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algn="l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Single bunch threshold (Long)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b="0" u="none" strike="noStrike" kern="12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||</a:t>
                      </a: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/n</a:t>
                      </a:r>
                      <a:r>
                        <a:rPr lang="en-US" sz="1600" b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[m</a:t>
                      </a:r>
                      <a:r>
                        <a:rPr lang="en-US" sz="1600" b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Symbol"/>
                        </a:rPr>
                        <a:t>]</a:t>
                      </a:r>
                      <a:endParaRPr lang="en-US" sz="1600" b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altLang="zh-CN" sz="16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14.4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algn="l" defTabSz="914400" rtl="0" eaLnBrk="1" fontAlgn="b" latinLnBrk="0" hangingPunct="1"/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Single bunch threshold (</a:t>
                      </a:r>
                      <a:r>
                        <a:rPr lang="en-US" altLang="zh-CN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Trans</a:t>
                      </a: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0" algn="l" defTabSz="914400" rtl="0" eaLnBrk="1" fontAlgn="b" latinLnBrk="0" hangingPunct="1"/>
                      <a:r>
                        <a:rPr lang="en-US" sz="16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600" b="0" u="none" strike="noStrike" kern="1200" baseline="-250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[kV/</a:t>
                      </a:r>
                      <a:r>
                        <a:rPr lang="en-US" sz="1600" b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pC</a:t>
                      </a:r>
                      <a:r>
                        <a:rPr lang="en-US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/m]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69.7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/>
                      <a:r>
                        <a:rPr lang="en-US" altLang="zh-CN" sz="1600" b="0" u="none" strike="noStrike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40.2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12.4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等线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en-US" altLang="zh-CN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109.8</a:t>
                      </a:r>
                    </a:p>
                  </a:txBody>
                  <a:tcPr marL="48000" marR="48000" marT="48000" marB="4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98E4FEB6-FE18-46FD-A074-EDD2FA5B2C01}"/>
              </a:ext>
            </a:extLst>
          </p:cNvPr>
          <p:cNvSpPr/>
          <p:nvPr/>
        </p:nvSpPr>
        <p:spPr>
          <a:xfrm>
            <a:off x="5303913" y="1959291"/>
            <a:ext cx="792087" cy="9176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矩形 3">
            <a:extLst>
              <a:ext uri="{FF2B5EF4-FFF2-40B4-BE49-F238E27FC236}">
                <a16:creationId xmlns:a16="http://schemas.microsoft.com/office/drawing/2014/main" id="{04B586EA-651E-4B32-9244-AEAC841CDEF1}"/>
              </a:ext>
            </a:extLst>
          </p:cNvPr>
          <p:cNvSpPr/>
          <p:nvPr/>
        </p:nvSpPr>
        <p:spPr>
          <a:xfrm>
            <a:off x="6960096" y="1937299"/>
            <a:ext cx="762829" cy="150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5" name="矩形 8">
            <a:extLst>
              <a:ext uri="{FF2B5EF4-FFF2-40B4-BE49-F238E27FC236}">
                <a16:creationId xmlns:a16="http://schemas.microsoft.com/office/drawing/2014/main" id="{DE04818D-80B5-48C5-910F-49A30F6F7E04}"/>
              </a:ext>
            </a:extLst>
          </p:cNvPr>
          <p:cNvSpPr/>
          <p:nvPr/>
        </p:nvSpPr>
        <p:spPr>
          <a:xfrm>
            <a:off x="9153060" y="3036010"/>
            <a:ext cx="15760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TMCI unstable</a:t>
            </a: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5486C0B1-4D54-46E1-8BA0-610F9BB46C15}"/>
              </a:ext>
            </a:extLst>
          </p:cNvPr>
          <p:cNvSpPr/>
          <p:nvPr/>
        </p:nvSpPr>
        <p:spPr>
          <a:xfrm>
            <a:off x="8616280" y="3070313"/>
            <a:ext cx="479450" cy="239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矩形 8">
            <a:extLst>
              <a:ext uri="{FF2B5EF4-FFF2-40B4-BE49-F238E27FC236}">
                <a16:creationId xmlns:a16="http://schemas.microsoft.com/office/drawing/2014/main" id="{08BAE459-50AD-4BC4-A31F-E64D7CF41CA5}"/>
              </a:ext>
            </a:extLst>
          </p:cNvPr>
          <p:cNvSpPr/>
          <p:nvPr/>
        </p:nvSpPr>
        <p:spPr>
          <a:xfrm>
            <a:off x="9153061" y="2301533"/>
            <a:ext cx="1576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Longitudinal distortion</a:t>
            </a:r>
          </a:p>
        </p:txBody>
      </p:sp>
      <p:sp>
        <p:nvSpPr>
          <p:cNvPr id="18" name="右箭头 15">
            <a:extLst>
              <a:ext uri="{FF2B5EF4-FFF2-40B4-BE49-F238E27FC236}">
                <a16:creationId xmlns:a16="http://schemas.microsoft.com/office/drawing/2014/main" id="{8A344351-4B24-466A-8B4F-C72A6941D7FE}"/>
              </a:ext>
            </a:extLst>
          </p:cNvPr>
          <p:cNvSpPr/>
          <p:nvPr/>
        </p:nvSpPr>
        <p:spPr>
          <a:xfrm>
            <a:off x="8616280" y="2443428"/>
            <a:ext cx="479450" cy="2396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右大括号 18">
            <a:extLst>
              <a:ext uri="{FF2B5EF4-FFF2-40B4-BE49-F238E27FC236}">
                <a16:creationId xmlns:a16="http://schemas.microsoft.com/office/drawing/2014/main" id="{15A20997-84BB-4FA9-8536-7EFC1B6B6267}"/>
              </a:ext>
            </a:extLst>
          </p:cNvPr>
          <p:cNvSpPr/>
          <p:nvPr/>
        </p:nvSpPr>
        <p:spPr>
          <a:xfrm>
            <a:off x="10455763" y="2508665"/>
            <a:ext cx="216024" cy="6239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8">
            <a:extLst>
              <a:ext uri="{FF2B5EF4-FFF2-40B4-BE49-F238E27FC236}">
                <a16:creationId xmlns:a16="http://schemas.microsoft.com/office/drawing/2014/main" id="{10C82CFA-B94C-4D96-AAA1-87062C0A2826}"/>
              </a:ext>
            </a:extLst>
          </p:cNvPr>
          <p:cNvSpPr/>
          <p:nvPr/>
        </p:nvSpPr>
        <p:spPr>
          <a:xfrm>
            <a:off x="10729117" y="2508665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Luminosity limitations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16AD8B1-0BB2-4851-A585-1BC2D8D315CE}"/>
              </a:ext>
            </a:extLst>
          </p:cNvPr>
          <p:cNvSpPr txBox="1"/>
          <p:nvPr/>
        </p:nvSpPr>
        <p:spPr>
          <a:xfrm>
            <a:off x="486231" y="5662989"/>
            <a:ext cx="4636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  <a:ea typeface="微软雅黑"/>
              </a:rPr>
              <a:t>In the following, the instability studies are mainly focused on the Z energy.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表格 10">
                <a:extLst>
                  <a:ext uri="{FF2B5EF4-FFF2-40B4-BE49-F238E27FC236}">
                    <a16:creationId xmlns:a16="http://schemas.microsoft.com/office/drawing/2014/main" id="{E2749605-FFE4-4A09-B03D-0396EA0DB6B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423714" y="3799356"/>
              <a:ext cx="6432291" cy="1626327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9740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649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66499">
                      <a:extLst>
                        <a:ext uri="{9D8B030D-6E8A-4147-A177-3AD203B41FA5}">
                          <a16:colId xmlns:a16="http://schemas.microsoft.com/office/drawing/2014/main" val="3624536658"/>
                        </a:ext>
                      </a:extLst>
                    </a:gridCol>
                    <a:gridCol w="863407">
                      <a:extLst>
                        <a:ext uri="{9D8B030D-6E8A-4147-A177-3AD203B41FA5}">
                          <a16:colId xmlns:a16="http://schemas.microsoft.com/office/drawing/2014/main" val="3438979285"/>
                        </a:ext>
                      </a:extLst>
                    </a:gridCol>
                    <a:gridCol w="86340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282944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l" fontAlgn="b"/>
                          <a:endParaRPr lang="zh-CN" altLang="en-US" sz="1600" b="0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Higgs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Z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ttbar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6662">
                    <a:tc>
                      <a:txBody>
                        <a:bodyPr/>
                        <a:lstStyle/>
                        <a:p>
                          <a:pPr marL="0" algn="l" defTabSz="914400" rtl="0" eaLnBrk="1" fontAlgn="b" latinLnBrk="0" hangingPunct="1"/>
                          <a:r>
                            <a:rPr lang="en-US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Multi-bunch SR threshold (Long)</a:t>
                          </a:r>
                        </a:p>
                        <a:p>
                          <a:pPr marL="0" algn="l" defTabSz="914400" rtl="0" eaLnBrk="1" fontAlgn="b" latinLnBrk="0" hangingPunct="1"/>
                          <a14:m>
                            <m:oMath xmlns:m="http://schemas.openxmlformats.org/officeDocument/2006/math">
                              <m:r>
                                <a:rPr lang="en-US" sz="1600" b="0" i="1" u="none" strike="noStrike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u="none" strike="noStrike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Re</m:t>
                              </m:r>
                              <m:sSub>
                                <m:sSubPr>
                                  <m:ctrlP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||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(2</m:t>
                                      </m:r>
                                      <m:r>
                                        <a:rPr lang="zh-CN" altLang="en-US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𝑓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</m:oMath>
                          </a14:m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[</a:t>
                          </a:r>
                          <a:r>
                            <a:rPr lang="en-US" altLang="zh-CN" sz="1600" b="0" u="none" strike="noStrike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GHz</a:t>
                          </a:r>
                          <a:r>
                            <a:rPr lang="en-US" altLang="zh-CN" sz="1600" b="0" u="none" strike="noStrike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  <a:sym typeface="Symbol"/>
                            </a:rPr>
                            <a:t></a:t>
                          </a:r>
                          <a:r>
                            <a:rPr lang="en-US" altLang="zh-CN" sz="1600" b="0" u="none" strike="noStrike" kern="1200" dirty="0" err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G</a:t>
                          </a:r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  <a:sym typeface="Symbol"/>
                            </a:rPr>
                            <a:t></a:t>
                          </a:r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]</a:t>
                          </a:r>
                          <a:endParaRPr lang="en-US" sz="1600" b="0" u="none" strike="noStrike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4.5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0.1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6.5E-4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171.2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34441">
                    <a:tc>
                      <a:txBody>
                        <a:bodyPr/>
                        <a:lstStyle/>
                        <a:p>
                          <a:pPr marL="0" algn="l" defTabSz="914400" rtl="0" eaLnBrk="1" fontAlgn="b" latinLnBrk="0" hangingPunct="1"/>
                          <a:r>
                            <a:rPr lang="en-US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Multi-bunch SR threshold (Trans)</a:t>
                          </a:r>
                        </a:p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1600" b="0" i="0" u="none" strike="noStrike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Times New Roman" panose="02020603050405020304" pitchFamily="18" charset="0"/>
                                </a:rPr>
                                <m:t>Re</m:t>
                              </m:r>
                              <m:sSub>
                                <m:sSubPr>
                                  <m:ctrlP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+mn-ea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altLang="zh-CN" sz="1600" b="0" i="1" u="none" strike="noStrike" kern="120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(2</m:t>
                                      </m:r>
                                      <m:r>
                                        <a:rPr lang="zh-CN" altLang="en-US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𝑓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altLang="en-US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600" b="0" i="1" u="none" strike="noStrike" kern="1200" smtClean="0">
                                              <a:solidFill>
                                                <a:schemeClr val="tx1"/>
                                              </a:solidFill>
                                              <a:effectLst/>
                                              <a:latin typeface="Cambria Math"/>
                                              <a:ea typeface="+mn-ea"/>
                                              <a:cs typeface="Times New Roman" panose="02020603050405020304" pitchFamily="18" charset="0"/>
                                            </a:rPr>
                                            <m:t>𝑙</m:t>
                                          </m:r>
                                        </m:sub>
                                      </m:sSub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altLang="zh-CN" sz="1600" b="0" i="1" u="none" strike="noStrike" kern="1200" smtClean="0"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latin typeface="Cambria Math"/>
                                          <a:ea typeface="+mn-ea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</m:oMath>
                          </a14:m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[G</a:t>
                          </a:r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  <a:sym typeface="Symbol"/>
                            </a:rPr>
                            <a:t>/m</a:t>
                          </a:r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]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3.0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0.08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8.9E-4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72.7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表格 10">
                <a:extLst>
                  <a:ext uri="{FF2B5EF4-FFF2-40B4-BE49-F238E27FC236}">
                    <a16:creationId xmlns:a16="http://schemas.microsoft.com/office/drawing/2014/main" id="{E2749605-FFE4-4A09-B03D-0396EA0DB6B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3498805"/>
                  </p:ext>
                </p:extLst>
              </p:nvPr>
            </p:nvGraphicFramePr>
            <p:xfrm>
              <a:off x="2423714" y="3799356"/>
              <a:ext cx="6432291" cy="1626327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9740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6491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66499">
                      <a:extLst>
                        <a:ext uri="{9D8B030D-6E8A-4147-A177-3AD203B41FA5}">
                          <a16:colId xmlns:a16="http://schemas.microsoft.com/office/drawing/2014/main" val="3624536658"/>
                        </a:ext>
                      </a:extLst>
                    </a:gridCol>
                    <a:gridCol w="863407">
                      <a:extLst>
                        <a:ext uri="{9D8B030D-6E8A-4147-A177-3AD203B41FA5}">
                          <a16:colId xmlns:a16="http://schemas.microsoft.com/office/drawing/2014/main" val="3438979285"/>
                        </a:ext>
                      </a:extLst>
                    </a:gridCol>
                    <a:gridCol w="86340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39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l" fontAlgn="b"/>
                          <a:endParaRPr lang="zh-CN" altLang="en-US" sz="1600" b="0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Higgs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Z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等线" panose="020F0502020204030204"/>
                            </a:defRPr>
                          </a:lvl9pPr>
                        </a:lstStyle>
                        <a:p>
                          <a:pPr algn="ctr" fontAlgn="b"/>
                          <a:r>
                            <a:rPr lang="en-US" sz="1600" b="1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ttbar</a:t>
                          </a:r>
                          <a:endParaRPr lang="en-US" sz="1600" b="1" i="0" u="none" strike="noStrike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4457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5" t="-54717" r="-116803" b="-1094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4.5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0.1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6.5E-4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171.2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4191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5" t="-154717" r="-116803" b="-94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3.0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:r>
                            <a:rPr lang="en-US" altLang="zh-CN" sz="1600" b="0" u="none" strike="noStrike" kern="120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+mn-ea"/>
                              <a:cs typeface="Times New Roman" panose="02020603050405020304" pitchFamily="18" charset="0"/>
                            </a:rPr>
                            <a:t>0.08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8.9E-4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altLang="zh-CN" sz="16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a:t>72.7</a:t>
                          </a:r>
                        </a:p>
                      </a:txBody>
                      <a:tcPr marL="48000" marR="48000" marT="48000" marB="48000"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矩形 3">
            <a:extLst>
              <a:ext uri="{FF2B5EF4-FFF2-40B4-BE49-F238E27FC236}">
                <a16:creationId xmlns:a16="http://schemas.microsoft.com/office/drawing/2014/main" id="{FF8FE826-5916-47B4-9944-762E756C9AA2}"/>
              </a:ext>
            </a:extLst>
          </p:cNvPr>
          <p:cNvSpPr/>
          <p:nvPr/>
        </p:nvSpPr>
        <p:spPr>
          <a:xfrm>
            <a:off x="7104112" y="3764561"/>
            <a:ext cx="864096" cy="16611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矩形 13">
            <a:extLst>
              <a:ext uri="{FF2B5EF4-FFF2-40B4-BE49-F238E27FC236}">
                <a16:creationId xmlns:a16="http://schemas.microsoft.com/office/drawing/2014/main" id="{08B2C6F9-0C8C-470B-AEC4-820E185BA068}"/>
              </a:ext>
            </a:extLst>
          </p:cNvPr>
          <p:cNvSpPr/>
          <p:nvPr/>
        </p:nvSpPr>
        <p:spPr>
          <a:xfrm>
            <a:off x="5879976" y="5672868"/>
            <a:ext cx="43929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Tight narrowband impedance requirements for Z (at least ~two orders higher for the other energies) </a:t>
            </a:r>
            <a:endParaRPr lang="zh-CN" altLang="en-US" sz="1600" dirty="0"/>
          </a:p>
        </p:txBody>
      </p:sp>
      <p:sp>
        <p:nvSpPr>
          <p:cNvPr id="34" name="右箭头 16">
            <a:extLst>
              <a:ext uri="{FF2B5EF4-FFF2-40B4-BE49-F238E27FC236}">
                <a16:creationId xmlns:a16="http://schemas.microsoft.com/office/drawing/2014/main" id="{5783E152-C3ED-4D3D-939E-3D38885F2BB1}"/>
              </a:ext>
            </a:extLst>
          </p:cNvPr>
          <p:cNvSpPr/>
          <p:nvPr/>
        </p:nvSpPr>
        <p:spPr>
          <a:xfrm rot="5400000">
            <a:off x="7328449" y="5372028"/>
            <a:ext cx="431475" cy="271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页脚占位符 3">
            <a:extLst>
              <a:ext uri="{FF2B5EF4-FFF2-40B4-BE49-F238E27FC236}">
                <a16:creationId xmlns:a16="http://schemas.microsoft.com/office/drawing/2014/main" id="{76C96C29-BE69-416B-8CC4-FF72590F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DC0557D-7935-41FA-9FE4-45A9F9EB3ECF}"/>
              </a:ext>
            </a:extLst>
          </p:cNvPr>
          <p:cNvSpPr txBox="1"/>
          <p:nvPr/>
        </p:nvSpPr>
        <p:spPr>
          <a:xfrm>
            <a:off x="250841" y="3220024"/>
            <a:ext cx="20896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Evaluate with rms bunch length of 3mm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3792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500F2D5-6F2A-4C99-9463-39DC4D15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Single bunch instabilities with reduced impedance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F6B571-FC17-42F4-94C4-2999835E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6F10D4-6035-419B-8EE7-358D9537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27C3167-5E3D-4B33-B588-BFE6DDB4A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4" y="1177165"/>
            <a:ext cx="10972800" cy="48403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400" dirty="0"/>
              <a:t>The TMCI for Z is investigated with simulations</a:t>
            </a:r>
          </a:p>
          <a:p>
            <a:pPr lvl="1">
              <a:spcBef>
                <a:spcPts val="600"/>
              </a:spcBef>
            </a:pPr>
            <a:r>
              <a:rPr lang="en-US" altLang="zh-CN" sz="2000" dirty="0"/>
              <a:t>The bunch charge is restricted to 5 </a:t>
            </a:r>
            <a:r>
              <a:rPr lang="en-US" altLang="zh-CN" sz="2000" dirty="0" err="1"/>
              <a:t>nC</a:t>
            </a:r>
            <a:r>
              <a:rPr lang="en-US" altLang="zh-CN" sz="2000" dirty="0"/>
              <a:t> (much lower than the design value of 22.4 </a:t>
            </a:r>
            <a:r>
              <a:rPr lang="en-US" altLang="zh-CN" sz="2000" dirty="0" err="1"/>
              <a:t>nC</a:t>
            </a:r>
            <a:r>
              <a:rPr lang="en-US" altLang="zh-CN" sz="2000" dirty="0"/>
              <a:t>)</a:t>
            </a:r>
          </a:p>
          <a:p>
            <a:pPr lvl="1">
              <a:spcBef>
                <a:spcPts val="600"/>
              </a:spcBef>
            </a:pPr>
            <a:r>
              <a:rPr lang="en-US" altLang="zh-CN" sz="2000" dirty="0"/>
              <a:t>Need high chromaticity and feedback damping, and further impedance mitigation.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7FCA4B1-CE2D-47E7-9CB8-0F005E2EA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2420888"/>
            <a:ext cx="4446037" cy="29640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7494422-6459-43DF-9077-801B7F64DE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2420888"/>
            <a:ext cx="4446037" cy="29640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D18BE2D-E0C0-4E56-BD2B-D4D7F17C26D8}"/>
              </a:ext>
            </a:extLst>
          </p:cNvPr>
          <p:cNvSpPr txBox="1"/>
          <p:nvPr/>
        </p:nvSpPr>
        <p:spPr>
          <a:xfrm>
            <a:off x="1199456" y="5501135"/>
            <a:ext cx="6696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Transverse oscillation modes vs. bunch charge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2EC812-3A81-48C1-8574-F05C20F57F76}"/>
              </a:ext>
            </a:extLst>
          </p:cNvPr>
          <p:cNvSpPr txBox="1"/>
          <p:nvPr/>
        </p:nvSpPr>
        <p:spPr>
          <a:xfrm>
            <a:off x="6643901" y="5490760"/>
            <a:ext cx="3850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Transmission rate vs. bunch charge</a:t>
            </a:r>
            <a:endParaRPr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9BE460B-C002-4F6E-BE4D-2128EF9BF0D6}"/>
              </a:ext>
            </a:extLst>
          </p:cNvPr>
          <p:cNvSpPr txBox="1"/>
          <p:nvPr/>
        </p:nvSpPr>
        <p:spPr>
          <a:xfrm>
            <a:off x="9538566" y="999933"/>
            <a:ext cx="265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Courtesy of H.S. Xu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9437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DB98FDD-F0C0-4D42-BCAE-7BB75FD7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00" y="1008848"/>
            <a:ext cx="11329932" cy="48403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000" dirty="0"/>
              <a:t>Two bunch charge cases are tested: Ne=5E10, 14E10(22.4nC), theoretical studies underway.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000" dirty="0"/>
              <a:t>1)</a:t>
            </a:r>
            <a:r>
              <a:rPr lang="zh-CN" altLang="en-US" sz="2000" dirty="0"/>
              <a:t> </a:t>
            </a:r>
            <a:r>
              <a:rPr lang="en-US" altLang="zh-CN" sz="2000" dirty="0"/>
              <a:t>Only chromaticity Qy’~5 (half ring)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000" dirty="0"/>
              <a:t>2)</a:t>
            </a:r>
            <a:r>
              <a:rPr lang="zh-CN" altLang="en-US" sz="2000" dirty="0"/>
              <a:t> </a:t>
            </a:r>
            <a:r>
              <a:rPr lang="en-US" altLang="zh-CN" sz="2000" dirty="0"/>
              <a:t>Only chromaticity Qy’~10 (half ring)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12F01B9-1748-42B8-B79F-DFB0E8EC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Mitigation with chromaticity and FB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4F7452-BE0B-4496-833B-1722EFAC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AFF793-238B-4ABA-A192-6CE89FAFD93E}"/>
              </a:ext>
            </a:extLst>
          </p:cNvPr>
          <p:cNvSpPr txBox="1"/>
          <p:nvPr/>
        </p:nvSpPr>
        <p:spPr>
          <a:xfrm>
            <a:off x="9048328" y="535596"/>
            <a:ext cx="265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Courtesy of Z.Y. Li, Y. Zhang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C5A9448-CFA2-4AF4-A544-EDDDA2F5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53" y="1772816"/>
            <a:ext cx="11630026" cy="223447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A7E4D20-4BD1-42F8-934F-629C8A662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41" y="4388701"/>
            <a:ext cx="11928918" cy="235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3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DB98FDD-F0C0-4D42-BCAE-7BB75FD7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00" y="1008848"/>
            <a:ext cx="10972800" cy="48403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000" dirty="0"/>
              <a:t>3) With B-by-B feedback (damp rate ~0.05)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000" dirty="0"/>
              <a:t>4) With B-by-B feedback (damp rate ~0.05) and Qy’~5 (half ring)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zh-CN" sz="20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0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12F01B9-1748-42B8-B79F-DFB0E8EC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Mitigation with chromaticity and FB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3903DA0-B358-4830-B81B-CD0CFE10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09320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4F7452-BE0B-4496-833B-1722EFAC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EAFF793-238B-4ABA-A192-6CE89FAFD93E}"/>
              </a:ext>
            </a:extLst>
          </p:cNvPr>
          <p:cNvSpPr txBox="1"/>
          <p:nvPr/>
        </p:nvSpPr>
        <p:spPr>
          <a:xfrm>
            <a:off x="9484331" y="597964"/>
            <a:ext cx="2653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Courtesy of Z.Y. Li, Y. Zhang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BF43C7-F751-4482-ACAA-AE2681BD9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7" y="4054006"/>
            <a:ext cx="12061798" cy="23494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3D6FA2-3F55-4456-A27D-519FFF80D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700" y="1405562"/>
            <a:ext cx="11721430" cy="231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74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500F2D5-6F2A-4C99-9463-39DC4D15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Influence of impedance on Beam-beam interaction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F6B571-FC17-42F4-94C4-2999835E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6F10D4-6035-419B-8EE7-358D9537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24" name="内容占位符 23">
            <a:extLst>
              <a:ext uri="{FF2B5EF4-FFF2-40B4-BE49-F238E27FC236}">
                <a16:creationId xmlns:a16="http://schemas.microsoft.com/office/drawing/2014/main" id="{C27C3167-5E3D-4B33-B588-BFE6DDB4A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77165"/>
            <a:ext cx="11247040" cy="53481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/>
              <a:t>Multiparticle tracking simulations are performed with IBB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Strong-strong beam-beam interaction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>
                <a:cs typeface="Arial" panose="020B0604020202020204" pitchFamily="34" charset="0"/>
              </a:rPr>
              <a:t>Linear Arc Map with SR radiation, </a:t>
            </a:r>
            <a:r>
              <a:rPr lang="en-US" altLang="zh-CN" sz="1800" dirty="0"/>
              <a:t>localized beam-beam kick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Support large </a:t>
            </a:r>
            <a:r>
              <a:rPr lang="en-US" altLang="zh-CN" sz="1800" dirty="0" err="1"/>
              <a:t>Piwinski</a:t>
            </a:r>
            <a:r>
              <a:rPr lang="en-US" altLang="zh-CN" sz="1800" dirty="0"/>
              <a:t> angle collision, </a:t>
            </a:r>
            <a:r>
              <a:rPr lang="en-US" altLang="zh-CN" sz="1800" dirty="0" err="1"/>
              <a:t>beamstrahlung</a:t>
            </a:r>
            <a:r>
              <a:rPr lang="en-US" altLang="zh-CN" sz="1800" dirty="0"/>
              <a:t> effect, multiple bunches/multiple IPs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Longitudinal +transverse impedance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/>
              <a:t>Eigen mode analysis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Beam-Beam cross wake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Discretization of longitudinal phase space distribution with PWD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Synchrotron-</a:t>
            </a:r>
            <a:r>
              <a:rPr lang="en-US" altLang="zh-CN" sz="1800" dirty="0" err="1"/>
              <a:t>betatron</a:t>
            </a:r>
            <a:r>
              <a:rPr lang="en-US" altLang="zh-CN" sz="1800" dirty="0"/>
              <a:t> motion described by transfer matrix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Linear eigenvalue issue</a:t>
            </a:r>
          </a:p>
          <a:p>
            <a:pPr lvl="1">
              <a:spcBef>
                <a:spcPts val="300"/>
              </a:spcBef>
            </a:pPr>
            <a:endParaRPr lang="en-US" altLang="zh-CN" sz="800" dirty="0"/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/>
              <a:t>Horizontal plane: 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Coherent X-Z instability due to large </a:t>
            </a:r>
            <a:r>
              <a:rPr lang="en-US" altLang="zh-CN" sz="1800" dirty="0" err="1"/>
              <a:t>Piwinski</a:t>
            </a:r>
            <a:r>
              <a:rPr lang="en-US" altLang="zh-CN" sz="1800" dirty="0"/>
              <a:t> angle.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Influenced by Horizontal impedance and potential well distortion from longitudinal impedance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200" dirty="0"/>
              <a:t>Vertical plane: </a:t>
            </a:r>
          </a:p>
          <a:p>
            <a:pPr lvl="1">
              <a:spcBef>
                <a:spcPts val="300"/>
              </a:spcBef>
            </a:pPr>
            <a:r>
              <a:rPr lang="en-US" altLang="zh-CN" sz="1800" dirty="0"/>
              <a:t>Transverse mode coupling instability, enhanced with combination of impedance and beam-beam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5EEAB-119F-470E-A115-6281537C4480}"/>
              </a:ext>
            </a:extLst>
          </p:cNvPr>
          <p:cNvSpPr txBox="1"/>
          <p:nvPr/>
        </p:nvSpPr>
        <p:spPr>
          <a:xfrm>
            <a:off x="8322956" y="1033489"/>
            <a:ext cx="367408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/>
              <a:t>Y. Zhang et al., PRST-AB, 8, 074402 (2005)</a:t>
            </a:r>
          </a:p>
          <a:p>
            <a:r>
              <a:rPr lang="en-US" altLang="zh-CN" sz="1500" dirty="0"/>
              <a:t>K. </a:t>
            </a:r>
            <a:r>
              <a:rPr lang="en-US" altLang="zh-CN" sz="1500" dirty="0" err="1"/>
              <a:t>Ohmi</a:t>
            </a:r>
            <a:r>
              <a:rPr lang="en-US" altLang="zh-CN" sz="1500" dirty="0"/>
              <a:t> et al., PRL 119, 134801 (2017)</a:t>
            </a:r>
          </a:p>
          <a:p>
            <a:r>
              <a:rPr lang="en-US" altLang="zh-CN" sz="1500" dirty="0"/>
              <a:t>Y. Zhang et al., PRAB 23, 104402 (2020)</a:t>
            </a:r>
          </a:p>
          <a:p>
            <a:r>
              <a:rPr lang="en-US" altLang="zh-CN" sz="1500" dirty="0"/>
              <a:t>Y. Zhang et al., PRAB 26, 064401 (2023)</a:t>
            </a:r>
          </a:p>
          <a:p>
            <a:r>
              <a:rPr lang="en-US" altLang="zh-CN" sz="1500" dirty="0"/>
              <a:t>C.T. Lin et al., PRAB 25, 011001 (2022)</a:t>
            </a:r>
          </a:p>
        </p:txBody>
      </p:sp>
    </p:spTree>
    <p:extLst>
      <p:ext uri="{BB962C8B-B14F-4D97-AF65-F5344CB8AC3E}">
        <p14:creationId xmlns:p14="http://schemas.microsoft.com/office/powerpoint/2010/main" val="501699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81624DE4-CEAD-48F0-BBA2-4EEC74FF5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3831915"/>
            <a:ext cx="3548663" cy="252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EAF5EE6-0C51-4737-86D9-2D0751B1C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7920" y="3831915"/>
            <a:ext cx="3784258" cy="2520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7A922BA-D0B4-4B31-A1EC-ACF6BEE5B6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068" y="3851175"/>
            <a:ext cx="3517312" cy="2533355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2DB98FDD-F0C0-4D42-BCAE-7BB75FD7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642" y="1285861"/>
            <a:ext cx="7523376" cy="48403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zh-CN" sz="2200" dirty="0"/>
              <a:t>With design bunch intensity (Ne=14E10)</a:t>
            </a:r>
          </a:p>
          <a:p>
            <a:pPr lvl="1">
              <a:spcBef>
                <a:spcPts val="600"/>
              </a:spcBef>
            </a:pPr>
            <a:r>
              <a:rPr lang="en-US" altLang="zh-CN" sz="1900" dirty="0"/>
              <a:t>Only feedback can not stabilize the beam.</a:t>
            </a:r>
          </a:p>
          <a:p>
            <a:pPr lvl="1">
              <a:spcBef>
                <a:spcPts val="600"/>
              </a:spcBef>
            </a:pPr>
            <a:r>
              <a:rPr lang="en-US" altLang="zh-CN" sz="1900" dirty="0"/>
              <a:t>Only </a:t>
            </a:r>
            <a:r>
              <a:rPr lang="en-US" altLang="zh-CN" sz="2000" dirty="0"/>
              <a:t>Qy’~10</a:t>
            </a:r>
            <a:r>
              <a:rPr lang="en-US" altLang="zh-CN" sz="1900" dirty="0"/>
              <a:t>, the beam will dynamically stable at luminosity around 0.8</a:t>
            </a:r>
            <a:r>
              <a:rPr lang="en-US" altLang="zh-CN" sz="1900" dirty="0">
                <a:cs typeface="Arial" panose="020B0604020202020204" pitchFamily="34" charset="0"/>
              </a:rPr>
              <a:t>x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10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36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cm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-2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s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-1</a:t>
            </a:r>
            <a:r>
              <a:rPr lang="en-US" altLang="zh-CN" sz="1900" dirty="0"/>
              <a:t>.</a:t>
            </a:r>
            <a:endParaRPr lang="en-US" altLang="zh-CN" sz="1900" kern="100" baseline="30000" dirty="0">
              <a:effectLst/>
              <a:ea typeface="+mn-ea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altLang="zh-CN" sz="1900" dirty="0"/>
              <a:t>Beam-beam stable at 1</a:t>
            </a:r>
            <a:r>
              <a:rPr lang="en-US" altLang="zh-CN" sz="1900" dirty="0">
                <a:cs typeface="Arial" panose="020B0604020202020204" pitchFamily="34" charset="0"/>
              </a:rPr>
              <a:t>x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10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36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cm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-2</a:t>
            </a:r>
            <a:r>
              <a:rPr lang="en-US" altLang="zh-CN" sz="1900" kern="100" dirty="0">
                <a:effectLst/>
                <a:ea typeface="+mn-ea"/>
                <a:cs typeface="Arial" panose="020B0604020202020204" pitchFamily="34" charset="0"/>
              </a:rPr>
              <a:t>s</a:t>
            </a:r>
            <a:r>
              <a:rPr lang="en-US" altLang="zh-CN" sz="1900" kern="100" baseline="30000" dirty="0">
                <a:effectLst/>
                <a:ea typeface="+mn-ea"/>
                <a:cs typeface="Arial" panose="020B0604020202020204" pitchFamily="34" charset="0"/>
              </a:rPr>
              <a:t>-1 </a:t>
            </a:r>
            <a:r>
              <a:rPr lang="en-US" altLang="zh-CN" sz="1900" dirty="0"/>
              <a:t>with FB and </a:t>
            </a:r>
            <a:r>
              <a:rPr lang="en-US" altLang="zh-CN" sz="1800" dirty="0"/>
              <a:t>Qy’~5</a:t>
            </a:r>
            <a:r>
              <a:rPr lang="en-US" altLang="zh-CN" sz="1900" dirty="0"/>
              <a:t>.</a:t>
            </a:r>
          </a:p>
          <a:p>
            <a:pPr lvl="1">
              <a:spcBef>
                <a:spcPts val="600"/>
              </a:spcBef>
            </a:pPr>
            <a:r>
              <a:rPr lang="en-US" altLang="zh-CN" sz="1900" dirty="0"/>
              <a:t>Further impedance reduction is preferred (~20% lower, collimator optimizations, nonlinear collimator, …).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zh-CN" altLang="en-US" sz="2400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12F01B9-1748-42B8-B79F-DFB0E8EC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Update simulations with reduced impedance (Z)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3903DA0-B358-4830-B81B-CD0CFE10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4F7452-BE0B-4496-833B-1722EFAC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D70769-ED42-4A7C-AB0C-6D471FD8AE22}"/>
              </a:ext>
            </a:extLst>
          </p:cNvPr>
          <p:cNvSpPr txBox="1"/>
          <p:nvPr/>
        </p:nvSpPr>
        <p:spPr>
          <a:xfrm>
            <a:off x="9480376" y="1075508"/>
            <a:ext cx="2711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Courtesy of Z.Y. Li, Y. Zhang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BDAAD9B-6CA0-4C3F-82B8-F589EFC36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232" y="1537998"/>
            <a:ext cx="3590614" cy="184454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AFEC053-1DA1-489D-A80B-C5AFDAF5315B}"/>
              </a:ext>
            </a:extLst>
          </p:cNvPr>
          <p:cNvSpPr txBox="1"/>
          <p:nvPr/>
        </p:nvSpPr>
        <p:spPr>
          <a:xfrm>
            <a:off x="1415480" y="3697287"/>
            <a:ext cx="194421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Impedance 2024-V2</a:t>
            </a:r>
            <a:endParaRPr lang="zh-CN" altLang="en-US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17166C1-8AC5-4F16-AC9D-BD4B9666803F}"/>
              </a:ext>
            </a:extLst>
          </p:cNvPr>
          <p:cNvSpPr txBox="1"/>
          <p:nvPr/>
        </p:nvSpPr>
        <p:spPr>
          <a:xfrm>
            <a:off x="5015880" y="3707439"/>
            <a:ext cx="194421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Impedance 2024-V2</a:t>
            </a:r>
            <a:endParaRPr lang="zh-CN" altLang="en-US" sz="14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2420AA0-5DD0-4683-85C1-4BB58F08B665}"/>
              </a:ext>
            </a:extLst>
          </p:cNvPr>
          <p:cNvSpPr txBox="1"/>
          <p:nvPr/>
        </p:nvSpPr>
        <p:spPr>
          <a:xfrm>
            <a:off x="9187892" y="3697287"/>
            <a:ext cx="194421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Impedance 2023-V1</a:t>
            </a:r>
            <a:endParaRPr lang="zh-CN" altLang="en-US" sz="1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CA396DA-51AE-497B-AC86-913000303C28}"/>
              </a:ext>
            </a:extLst>
          </p:cNvPr>
          <p:cNvSpPr txBox="1"/>
          <p:nvPr/>
        </p:nvSpPr>
        <p:spPr>
          <a:xfrm>
            <a:off x="8256240" y="3358733"/>
            <a:ext cx="35173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Evaluate with rms bunch length of 3mm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77548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EB4BF88A-47F6-4FFF-9FB0-35498209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 and outlook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1">
                <a:extLst>
                  <a:ext uri="{FF2B5EF4-FFF2-40B4-BE49-F238E27FC236}">
                    <a16:creationId xmlns:a16="http://schemas.microsoft.com/office/drawing/2014/main" id="{F480A64E-8317-4AD8-9008-BD6CFDA7AA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7721" y="1066024"/>
                <a:ext cx="11481306" cy="5662412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200" dirty="0"/>
                  <a:t>The impedance model is updated considering the impedance contribution from the collimators and possible mitigations strategies. Their influence to the beam instabilities and luminosity is checked. </a:t>
                </a:r>
              </a:p>
              <a:p>
                <a:pPr algn="just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200" dirty="0"/>
                  <a:t>The design luminosity for Higgs could be achieved.</a:t>
                </a:r>
              </a:p>
              <a:p>
                <a:pPr algn="just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200" dirty="0"/>
                  <a:t>The design luminosity for Z could only be reached with strong FB and chromaticity:</a:t>
                </a:r>
              </a:p>
              <a:p>
                <a:pPr marL="1314450" marR="0" lvl="2" indent="-457200" algn="just" defTabSz="914400" rtl="0" eaLnBrk="1" fontAlgn="auto" latinLnBrk="0" hangingPunct="1"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AutoNum type="arabicParenR"/>
                  <a:tabLst/>
                  <a:defRPr/>
                </a:pP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For single beam, the single bunch current is restricted by TMCI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𝑁</m:t>
                        </m:r>
                      </m:e>
                      <m:sub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𝑏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,  </m:t>
                        </m:r>
                        <m:r>
                          <a:rPr kumimoji="0" lang="en-US" altLang="zh-C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𝑡h</m:t>
                        </m:r>
                      </m:sub>
                    </m:sSub>
                    <m:r>
                      <a:rPr kumimoji="0" lang="en-US" altLang="zh-C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/>
                        <a:cs typeface="+mn-cs"/>
                      </a:rPr>
                      <m:t>≈</m:t>
                    </m:r>
                    <m:r>
                      <a:rPr kumimoji="0" lang="en-US" altLang="zh-CN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微软雅黑"/>
                        <a:cs typeface="+mn-cs"/>
                      </a:rPr>
                      <m:t>1/4 </m:t>
                    </m:r>
                    <m:sSub>
                      <m:sSubPr>
                        <m:ctrlP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𝑁</m:t>
                        </m:r>
                      </m:e>
                      <m:sub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𝑏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,  </m:t>
                        </m:r>
                        <m:r>
                          <a:rPr kumimoji="0" lang="en-US" altLang="zh-CN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微软雅黑"/>
                            <a:cs typeface="+mn-cs"/>
                          </a:rPr>
                          <m:t>𝑑𝑒𝑠𝑖𝑔𝑛</m:t>
                        </m:r>
                      </m:sub>
                    </m:sSub>
                  </m:oMath>
                </a14:m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);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the total beam current is restricted by resistive wall instability and HOMs from ES; Mitigation strategies: </a:t>
                </a:r>
                <a:r>
                  <a: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bunch-by-bunch feedback, chromaticity, HOM dampers. </a:t>
                </a:r>
              </a:p>
              <a:p>
                <a:pPr marL="1314450" lvl="2" indent="-457200" algn="just">
                  <a:spcBef>
                    <a:spcPts val="600"/>
                  </a:spcBef>
                  <a:buFont typeface="Arial" pitchFamily="34" charset="0"/>
                  <a:buAutoNum type="arabicParenR"/>
                  <a:defRPr/>
                </a:pPr>
                <a:r>
                  <a:rPr lang="en-US" altLang="zh-CN" sz="2000" dirty="0"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Considering beam-beam interaction, </a:t>
                </a:r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design luminosity could be achieved in the pure beam-beam simulation, when include impedance, the mitigation strategies (feedback + chromaticity) are necessary to realize beam-beam stable. </a:t>
                </a:r>
                <a:endParaRPr lang="en-US" altLang="zh-CN" sz="2200" dirty="0"/>
              </a:p>
              <a:p>
                <a:pPr algn="just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200" dirty="0"/>
                  <a:t>The impedance model will be continuously updated along with the development of the hardware designs (collimators, injection &amp; extraction components).</a:t>
                </a:r>
              </a:p>
              <a:p>
                <a:pPr algn="just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</a:pPr>
                <a:r>
                  <a:rPr lang="en-US" altLang="zh-CN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Further studies are needed to confirm the reliability of the mitigation strategies (more realistic modeling, lab bench measurements …).</a:t>
                </a:r>
              </a:p>
            </p:txBody>
          </p:sp>
        </mc:Choice>
        <mc:Fallback xmlns="">
          <p:sp>
            <p:nvSpPr>
              <p:cNvPr id="6" name="内容占位符 1">
                <a:extLst>
                  <a:ext uri="{FF2B5EF4-FFF2-40B4-BE49-F238E27FC236}">
                    <a16:creationId xmlns:a16="http://schemas.microsoft.com/office/drawing/2014/main" id="{F480A64E-8317-4AD8-9008-BD6CFDA7AA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721" y="1066024"/>
                <a:ext cx="11481306" cy="5662412"/>
              </a:xfrm>
              <a:blipFill>
                <a:blip r:embed="rId3"/>
                <a:stretch>
                  <a:fillRect l="-318" t="-646" r="-6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灯片编号占位符 4">
            <a:extLst>
              <a:ext uri="{FF2B5EF4-FFF2-40B4-BE49-F238E27FC236}">
                <a16:creationId xmlns:a16="http://schemas.microsoft.com/office/drawing/2014/main" id="{ED385AB9-9C59-435C-BD4A-5C1CEEC3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E9139-A00B-4B2A-98A6-095DC08F134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3">
            <a:extLst>
              <a:ext uri="{FF2B5EF4-FFF2-40B4-BE49-F238E27FC236}">
                <a16:creationId xmlns:a16="http://schemas.microsoft.com/office/drawing/2014/main" id="{AC5BE81A-587D-4805-9A04-3D1788C88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2870109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1B726ECF-98BF-4B7D-A221-1F62776F32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4800" dirty="0"/>
              <a:t>Thank you for your attention!</a:t>
            </a:r>
            <a:endParaRPr lang="zh-CN" altLang="en-US" sz="4800" dirty="0"/>
          </a:p>
        </p:txBody>
      </p:sp>
      <p:sp>
        <p:nvSpPr>
          <p:cNvPr id="7" name="副标题 6">
            <a:extLst>
              <a:ext uri="{FF2B5EF4-FFF2-40B4-BE49-F238E27FC236}">
                <a16:creationId xmlns:a16="http://schemas.microsoft.com/office/drawing/2014/main" id="{2C443192-671A-41C3-A02A-71AE58C16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62AC68-0E3E-4121-813D-592C476A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9" name="页脚占位符 3">
            <a:extLst>
              <a:ext uri="{FF2B5EF4-FFF2-40B4-BE49-F238E27FC236}">
                <a16:creationId xmlns:a16="http://schemas.microsoft.com/office/drawing/2014/main" id="{5333FEB7-0396-4C15-BE65-F87554A89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workshop, 5-10 November 2025, Guangzhou</a:t>
            </a:r>
          </a:p>
        </p:txBody>
      </p:sp>
    </p:spTree>
    <p:extLst>
      <p:ext uri="{BB962C8B-B14F-4D97-AF65-F5344CB8AC3E}">
        <p14:creationId xmlns:p14="http://schemas.microsoft.com/office/powerpoint/2010/main" val="340722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183021</TotalTime>
  <Words>2769</Words>
  <Application>Microsoft Office PowerPoint</Application>
  <PresentationFormat>宽屏</PresentationFormat>
  <Paragraphs>654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等线</vt:lpstr>
      <vt:lpstr>微软雅黑</vt:lpstr>
      <vt:lpstr>Arial</vt:lpstr>
      <vt:lpstr>Arial Black</vt:lpstr>
      <vt:lpstr>Calibri</vt:lpstr>
      <vt:lpstr>Cambria Math</vt:lpstr>
      <vt:lpstr>Symbol</vt:lpstr>
      <vt:lpstr>Times New Roman</vt:lpstr>
      <vt:lpstr>Wingdings</vt:lpstr>
      <vt:lpstr>Office 主题</vt:lpstr>
      <vt:lpstr>PowerPoint 演示文稿</vt:lpstr>
      <vt:lpstr>Outline</vt:lpstr>
      <vt:lpstr>EDR plane on collective effects (collider rings)</vt:lpstr>
      <vt:lpstr>Main progress</vt:lpstr>
      <vt:lpstr>CEPC beam parameters (30MW)</vt:lpstr>
      <vt:lpstr>Impedance modeling</vt:lpstr>
      <vt:lpstr>Impedance suppression of collimators</vt:lpstr>
      <vt:lpstr>Dependence of the impedance on the taper angles</vt:lpstr>
      <vt:lpstr>Dependence of impedance on beta function</vt:lpstr>
      <vt:lpstr>Impedance suppression of the collimator</vt:lpstr>
      <vt:lpstr>Collimator impedance contributions</vt:lpstr>
      <vt:lpstr>Collimator impedance contributions</vt:lpstr>
      <vt:lpstr>Flanges</vt:lpstr>
      <vt:lpstr>Electrostatic-separator</vt:lpstr>
      <vt:lpstr>HOM damping with absorbing materials</vt:lpstr>
      <vt:lpstr>Summary on impedance budget</vt:lpstr>
      <vt:lpstr>Summary on impedance budget</vt:lpstr>
      <vt:lpstr>Impedance evolution</vt:lpstr>
      <vt:lpstr>Rough estimations on single beam instabilities</vt:lpstr>
      <vt:lpstr>Single bunch instabilities with reduced impedance</vt:lpstr>
      <vt:lpstr>Mitigation with chromaticity and FB</vt:lpstr>
      <vt:lpstr>Mitigation with chromaticity and FB</vt:lpstr>
      <vt:lpstr>Influence of impedance on Beam-beam interaction</vt:lpstr>
      <vt:lpstr>Update simulations with reduced impedance (Z)</vt:lpstr>
      <vt:lpstr>Summary and outlook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wangn@ihep.ac.cn</cp:lastModifiedBy>
  <cp:revision>4264</cp:revision>
  <cp:lastPrinted>2022-11-06T05:19:21Z</cp:lastPrinted>
  <dcterms:created xsi:type="dcterms:W3CDTF">2012-09-04T11:33:36Z</dcterms:created>
  <dcterms:modified xsi:type="dcterms:W3CDTF">2025-11-06T16:19:39Z</dcterms:modified>
</cp:coreProperties>
</file>