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742" r:id="rId3"/>
    <p:sldId id="816" r:id="rId4"/>
    <p:sldId id="1423" r:id="rId5"/>
    <p:sldId id="1424" r:id="rId6"/>
    <p:sldId id="1425" r:id="rId7"/>
    <p:sldId id="1427" r:id="rId8"/>
    <p:sldId id="1430" r:id="rId9"/>
    <p:sldId id="1428" r:id="rId10"/>
    <p:sldId id="1431" r:id="rId11"/>
    <p:sldId id="1411" r:id="rId12"/>
    <p:sldId id="1412" r:id="rId13"/>
    <p:sldId id="1246" r:id="rId14"/>
    <p:sldId id="1413" r:id="rId15"/>
    <p:sldId id="1414" r:id="rId16"/>
    <p:sldId id="1415" r:id="rId17"/>
    <p:sldId id="1416" r:id="rId18"/>
    <p:sldId id="1417" r:id="rId19"/>
    <p:sldId id="1418" r:id="rId20"/>
    <p:sldId id="1419" r:id="rId21"/>
    <p:sldId id="1420" r:id="rId22"/>
    <p:sldId id="1421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SH" initials="L" lastIdx="0" clrIdx="0"/>
  <p:cmAuthor id="2" name="liuyd" initials="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644"/>
    <a:srgbClr val="3366FF"/>
    <a:srgbClr val="0000FF"/>
    <a:srgbClr val="D60093"/>
    <a:srgbClr val="759E00"/>
    <a:srgbClr val="4B76FF"/>
    <a:srgbClr val="63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96"/>
      </p:cViewPr>
      <p:guideLst>
        <p:guide orient="horz" pos="2151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9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12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高能所图标-单色.tif"/>
          <p:cNvPicPr>
            <a:picLocks noChangeAspect="1"/>
          </p:cNvPicPr>
          <p:nvPr userDrawn="1"/>
        </p:nvPicPr>
        <p:blipFill>
          <a:blip r:embed="rId2">
            <a:lum bright="4001"/>
          </a:blip>
          <a:stretch>
            <a:fillRect/>
          </a:stretch>
        </p:blipFill>
        <p:spPr>
          <a:xfrm>
            <a:off x="0" y="2349500"/>
            <a:ext cx="5580063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29438" y="0"/>
            <a:ext cx="2214563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92479" y="6369050"/>
            <a:ext cx="22550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eaLnBrk="1" hangingPunct="1"/>
            <a:r>
              <a:rPr lang="en-US" altLang="zh-CN" sz="1200" dirty="0" smtClean="0"/>
              <a:t>1</a:t>
            </a:r>
            <a:endParaRPr lang="en-US" altLang="zh-CN" sz="1200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72528" y="6352721"/>
            <a:ext cx="57147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600" b="1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  <a:t>‹#›</a:t>
            </a:fld>
            <a:r>
              <a:rPr lang="en-US" altLang="zh-CN" sz="1600" b="1" dirty="0">
                <a:solidFill>
                  <a:srgbClr val="898989"/>
                </a:solidFill>
                <a:latin typeface="Calibri" panose="020F0502020204030204" pitchFamily="34" charset="0"/>
              </a:rPr>
              <a:t>/16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965736"/>
            <a:ext cx="9108504" cy="1433831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 eaLnBrk="1" hangingPunct="1">
              <a:lnSpc>
                <a:spcPct val="150000"/>
              </a:lnSpc>
              <a:defRPr/>
            </a:pPr>
            <a:r>
              <a:rPr lang="en-US" altLang="zh-CN" sz="4000" noProof="1">
                <a:cs typeface="宋体" panose="02010600030101010101" pitchFamily="2" charset="-122"/>
              </a:rPr>
              <a:t>The Electron Cloud and SEY measurents  for CEPC</a:t>
            </a:r>
            <a:endParaRPr lang="en-US" altLang="en-US" sz="4000" noProof="1"/>
          </a:p>
        </p:txBody>
      </p:sp>
      <p:sp>
        <p:nvSpPr>
          <p:cNvPr id="12290" name="副标题 4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237269"/>
            <a:ext cx="6400800" cy="576064"/>
          </a:xfrm>
        </p:spPr>
        <p:txBody>
          <a:bodyPr vert="horz" wrap="square" lIns="91440" tIns="45720" rIns="91440" bIns="45720" numCol="1" anchor="t" anchorCtr="0" compatLnSpc="1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2800" kern="100" dirty="0" err="1">
                <a:latin typeface="Times New Roman" panose="02020603050405020304" pitchFamily="18" charset="0"/>
              </a:rPr>
              <a:t>Yudong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</a:rPr>
              <a:t>Liu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814A4B-478A-A2E9-73D4-AAB528DC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04" y="341879"/>
            <a:ext cx="4980796" cy="12016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8BB95EA-306C-552E-77DB-D637CFEB0ACB}"/>
              </a:ext>
            </a:extLst>
          </p:cNvPr>
          <p:cNvSpPr txBox="1"/>
          <p:nvPr/>
        </p:nvSpPr>
        <p:spPr>
          <a:xfrm>
            <a:off x="2843808" y="6381328"/>
            <a:ext cx="403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CEPC’ 2025, Guangzhou</a:t>
            </a:r>
            <a:r>
              <a:rPr lang="en-US" altLang="zh-CN" dirty="0"/>
              <a:t>, November </a:t>
            </a:r>
            <a:r>
              <a:rPr lang="en-US" altLang="zh-CN" dirty="0" smtClean="0"/>
              <a:t>6-10</a:t>
            </a:r>
            <a:endParaRPr lang="zh-CN" altLang="en-US" dirty="0"/>
          </a:p>
        </p:txBody>
      </p:sp>
    </p:spTree>
  </p:cSld>
  <p:clrMapOvr>
    <a:masterClrMapping/>
  </p:clrMapOvr>
  <p:transition spd="slow" advTm="79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BE829EF-5D5B-86C7-7034-B0B66F1B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65" y="188640"/>
            <a:ext cx="6896523" cy="72547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 SEY : NEG coating for suppression on SEY 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9E4DB4-561D-5583-C062-2676E00F5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7544" y="6332084"/>
            <a:ext cx="426456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C10BB9-B68D-5FA1-C299-EDA288547C40}"/>
              </a:ext>
            </a:extLst>
          </p:cNvPr>
          <p:cNvSpPr txBox="1"/>
          <p:nvPr/>
        </p:nvSpPr>
        <p:spPr>
          <a:xfrm>
            <a:off x="17330" y="1152767"/>
            <a:ext cx="9200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NEG coating have been proved to be one of the most effective </a:t>
            </a:r>
            <a:r>
              <a:rPr lang="en-US" altLang="zh-CN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methods for SEY restriction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3901E7-2F7A-04BD-92A1-E20D6805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7" y="1700808"/>
            <a:ext cx="3867921" cy="22695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A142ED-8CCF-D2F5-DC3B-32EAB6166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6" r="6111"/>
          <a:stretch/>
        </p:blipFill>
        <p:spPr>
          <a:xfrm>
            <a:off x="164399" y="3799736"/>
            <a:ext cx="3867921" cy="27149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040D4D9-7D14-C14D-99B7-59556C831745}"/>
              </a:ext>
            </a:extLst>
          </p:cNvPr>
          <p:cNvSpPr txBox="1"/>
          <p:nvPr/>
        </p:nvSpPr>
        <p:spPr>
          <a:xfrm>
            <a:off x="1500906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Applied Surface Science 172 (2001)95-102, </a:t>
            </a:r>
            <a:r>
              <a:rPr lang="de-DE" altLang="zh-CN" sz="800" dirty="0"/>
              <a:t>B. Henrist, N. Hilleret, C. Scheuerlein* , M. Taborelli</a:t>
            </a:r>
            <a:endParaRPr lang="zh-CN" altLang="en-US" sz="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7062D2-F378-AF91-8B0F-CF9BF6C79FC7}"/>
              </a:ext>
            </a:extLst>
          </p:cNvPr>
          <p:cNvSpPr txBox="1"/>
          <p:nvPr/>
        </p:nvSpPr>
        <p:spPr>
          <a:xfrm>
            <a:off x="1166116" y="1746521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CERN, LHC</a:t>
            </a:r>
            <a:endParaRPr lang="zh-CN" altLang="en-US" sz="1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D10CF69-2E40-D4D4-D725-D09A476EA0AB}"/>
              </a:ext>
            </a:extLst>
          </p:cNvPr>
          <p:cNvSpPr txBox="1"/>
          <p:nvPr/>
        </p:nvSpPr>
        <p:spPr>
          <a:xfrm>
            <a:off x="894328" y="5029312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/>
              <a:t>NIM A 578 (2007) 470–479, Y. </a:t>
            </a:r>
            <a:r>
              <a:rPr lang="en-US" altLang="zh-CN" sz="800" dirty="0" err="1"/>
              <a:t>Suetsugu</a:t>
            </a:r>
            <a:r>
              <a:rPr lang="en-US" altLang="zh-CN" sz="800" dirty="0"/>
              <a:t>, K. Kanazawa, K. Shibata, H. </a:t>
            </a:r>
            <a:r>
              <a:rPr lang="en-US" altLang="zh-CN" sz="800" dirty="0" err="1"/>
              <a:t>Hisamatsu</a:t>
            </a:r>
            <a:endParaRPr lang="zh-CN" altLang="en-US" sz="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A7EE2A-3EDA-035F-CA52-0FD50DF92E3E}"/>
              </a:ext>
            </a:extLst>
          </p:cNvPr>
          <p:cNvSpPr txBox="1"/>
          <p:nvPr/>
        </p:nvSpPr>
        <p:spPr>
          <a:xfrm>
            <a:off x="2035658" y="4195582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KEK, LER</a:t>
            </a:r>
            <a:endParaRPr lang="zh-CN" altLang="en-US" sz="1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63C1B56-F661-BD52-784E-00BAA74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650" y="1728286"/>
            <a:ext cx="4114766" cy="197266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B812FB4-0F3C-92D4-843C-8810E6E9F895}"/>
              </a:ext>
            </a:extLst>
          </p:cNvPr>
          <p:cNvSpPr txBox="1"/>
          <p:nvPr/>
        </p:nvSpPr>
        <p:spPr>
          <a:xfrm>
            <a:off x="6115001" y="1755413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NEG Coating in RHIC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0C3D4F0-866D-DF86-CA7F-DFA6A72AE688}"/>
              </a:ext>
            </a:extLst>
          </p:cNvPr>
          <p:cNvSpPr txBox="1"/>
          <p:nvPr/>
        </p:nvSpPr>
        <p:spPr>
          <a:xfrm>
            <a:off x="4179111" y="3338518"/>
            <a:ext cx="2351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PAC2005,Knoxville, Tennessee, D. Weiss , P. He, H.C. </a:t>
            </a:r>
            <a:r>
              <a:rPr lang="en-US" altLang="zh-CN" sz="800" dirty="0" err="1">
                <a:solidFill>
                  <a:schemeClr val="bg1"/>
                </a:solidFill>
              </a:rPr>
              <a:t>Hseuh</a:t>
            </a:r>
            <a:r>
              <a:rPr lang="en-US" altLang="zh-CN" sz="800" dirty="0">
                <a:solidFill>
                  <a:schemeClr val="bg1"/>
                </a:solidFill>
              </a:rPr>
              <a:t>, R. Todd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0D55374-FB2C-C1C6-55D1-C2230C0AE663}"/>
              </a:ext>
            </a:extLst>
          </p:cNvPr>
          <p:cNvSpPr txBox="1"/>
          <p:nvPr/>
        </p:nvSpPr>
        <p:spPr>
          <a:xfrm>
            <a:off x="4098722" y="4291243"/>
            <a:ext cx="4618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CEPC positron rings the SEY is &lt;</a:t>
            </a:r>
            <a:r>
              <a:rPr lang="en-US" altLang="zh-CN" sz="2000" kern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1.3, 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 films are </a:t>
            </a:r>
            <a:r>
              <a:rPr lang="en-US" altLang="zh-CN" sz="20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necessary!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299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05660D7-AC78-FC4E-2F72-E1269AF4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6396"/>
            <a:ext cx="6624736" cy="725470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apparatus and its upgrade</a:t>
            </a:r>
            <a:endParaRPr lang="zh-CN" altLang="en-US" sz="28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48CE2B-EF06-6978-C350-B51B26C62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381328"/>
            <a:ext cx="683568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34D378-222A-FB69-9D27-6641C74C3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3" y="1052736"/>
            <a:ext cx="4392488" cy="39607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9521E0-B646-ECFE-60A3-779128DF4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04281"/>
            <a:ext cx="3754760" cy="36942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7A0FB85-AA7C-EBE0-FA86-3D36E893AE2A}"/>
              </a:ext>
            </a:extLst>
          </p:cNvPr>
          <p:cNvSpPr txBox="1"/>
          <p:nvPr/>
        </p:nvSpPr>
        <p:spPr>
          <a:xfrm>
            <a:off x="457200" y="4824544"/>
            <a:ext cx="8543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The apparatus have been set up and get some </a:t>
            </a:r>
            <a:r>
              <a:rPr lang="en-US" altLang="zh-CN" sz="2000" dirty="0" smtClean="0"/>
              <a:t>results.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For the past several years, this apparatus was updated to make measurements in cryogenic environment!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566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26818" y="147073"/>
            <a:ext cx="5328592" cy="725488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Updated Experimental apparatus</a:t>
            </a:r>
            <a:endParaRPr lang="zh-CN" altLang="zh-CN" sz="2400" noProof="1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9C6C42-3E9A-6D99-9695-A5433DB24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48" y="1772816"/>
            <a:ext cx="446449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200">
            <a:extLst>
              <a:ext uri="{FF2B5EF4-FFF2-40B4-BE49-F238E27FC236}">
                <a16:creationId xmlns:a16="http://schemas.microsoft.com/office/drawing/2014/main" id="{A69D798B-E95E-5763-C9BF-418F587A94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294" r="15683" b="308"/>
          <a:stretch>
            <a:fillRect/>
          </a:stretch>
        </p:blipFill>
        <p:spPr>
          <a:xfrm>
            <a:off x="4740044" y="1398636"/>
            <a:ext cx="4297126" cy="3456384"/>
          </a:xfrm>
          <a:prstGeom prst="rect">
            <a:avLst/>
          </a:prstGeom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A6E1A38-9A95-C78E-3500-7738587A5658}"/>
              </a:ext>
            </a:extLst>
          </p:cNvPr>
          <p:cNvSpPr txBox="1"/>
          <p:nvPr/>
        </p:nvSpPr>
        <p:spPr>
          <a:xfrm>
            <a:off x="536707" y="5445224"/>
            <a:ext cx="8607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 refrigerator was used to cooling the sample to 4K.</a:t>
            </a:r>
          </a:p>
          <a:p>
            <a:r>
              <a:rPr lang="en-US" altLang="zh-CN" sz="2000" dirty="0"/>
              <a:t>Considering the length of refrigerator, the E-Gun and detector was upside down. </a:t>
            </a:r>
          </a:p>
          <a:p>
            <a:r>
              <a:rPr lang="en-US" altLang="zh-CN" sz="2000" dirty="0"/>
              <a:t>The sample can be treated in pretreatment chamber.</a:t>
            </a:r>
            <a:endParaRPr lang="zh-CN" altLang="en-US" sz="2000" dirty="0"/>
          </a:p>
        </p:txBody>
      </p:sp>
      <p:pic>
        <p:nvPicPr>
          <p:cNvPr id="11" name="图片 5" descr="IMG_20200422_160820">
            <a:extLst>
              <a:ext uri="{FF2B5EF4-FFF2-40B4-BE49-F238E27FC236}">
                <a16:creationId xmlns:a16="http://schemas.microsoft.com/office/drawing/2014/main" id="{17FFE0BD-2719-FB7E-5D53-B3960DA61B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7" t="23495" r="848" b="22460"/>
          <a:stretch>
            <a:fillRect/>
          </a:stretch>
        </p:blipFill>
        <p:spPr>
          <a:xfrm>
            <a:off x="106830" y="1346176"/>
            <a:ext cx="2784284" cy="1089502"/>
          </a:xfrm>
          <a:prstGeom prst="rect">
            <a:avLst/>
          </a:prstGeom>
        </p:spPr>
      </p:pic>
      <p:sp>
        <p:nvSpPr>
          <p:cNvPr id="13" name="箭头: 下 12">
            <a:extLst>
              <a:ext uri="{FF2B5EF4-FFF2-40B4-BE49-F238E27FC236}">
                <a16:creationId xmlns:a16="http://schemas.microsoft.com/office/drawing/2014/main" id="{636FD380-A9A8-9B2B-6C23-52DE5A6410FB}"/>
              </a:ext>
            </a:extLst>
          </p:cNvPr>
          <p:cNvSpPr/>
          <p:nvPr/>
        </p:nvSpPr>
        <p:spPr>
          <a:xfrm rot="18971838">
            <a:off x="2835662" y="2097534"/>
            <a:ext cx="323695" cy="1234197"/>
          </a:xfrm>
          <a:prstGeom prst="downArrow">
            <a:avLst/>
          </a:prstGeom>
          <a:solidFill>
            <a:srgbClr val="92D05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219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C4AD788-F819-78D4-1F75-B4EB7398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7" y="189697"/>
            <a:ext cx="5544616" cy="7254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Experiments results : mental materials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593BCA-4F82-D004-61CD-8040782CC1E8}"/>
              </a:ext>
            </a:extLst>
          </p:cNvPr>
          <p:cNvSpPr txBox="1"/>
          <p:nvPr/>
        </p:nvSpPr>
        <p:spPr>
          <a:xfrm>
            <a:off x="44044" y="1007232"/>
            <a:ext cx="901190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few mental materials such as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,Nb/Cu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，Nb</a:t>
            </a:r>
            <a:r>
              <a:rPr lang="zh-CN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Sn、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SS are used in cryogenic environment of accelerators.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1CE0A9FD-071B-E08B-855C-6E3F3CA2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83" y="2261050"/>
            <a:ext cx="2292041" cy="19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9E49FE54-B70D-958C-0B33-63EF55CA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840" y="2286060"/>
            <a:ext cx="2232526" cy="191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FFCA6C21-9B64-3103-D3A7-FFAEBF06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548" y="2351075"/>
            <a:ext cx="2083813" cy="181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3C85ED9C-55DD-B355-F55C-2FB5D31D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308" y="2321162"/>
            <a:ext cx="2160240" cy="1847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E647E3D-5FED-3165-A27C-CC39C3E690A0}"/>
              </a:ext>
            </a:extLst>
          </p:cNvPr>
          <p:cNvSpPr txBox="1"/>
          <p:nvPr/>
        </p:nvSpPr>
        <p:spPr>
          <a:xfrm>
            <a:off x="107504" y="1916832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Without baking and clearing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B3CF73-E25E-8AC6-785C-30C1259A77BC}"/>
              </a:ext>
            </a:extLst>
          </p:cNvPr>
          <p:cNvSpPr/>
          <p:nvPr/>
        </p:nvSpPr>
        <p:spPr>
          <a:xfrm>
            <a:off x="118783" y="1938238"/>
            <a:ext cx="8965405" cy="2282850"/>
          </a:xfrm>
          <a:prstGeom prst="rect">
            <a:avLst/>
          </a:prstGeom>
          <a:noFill/>
          <a:ln w="28575" cmpd="sng">
            <a:solidFill>
              <a:srgbClr val="0096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图片 16">
            <a:extLst>
              <a:ext uri="{FF2B5EF4-FFF2-40B4-BE49-F238E27FC236}">
                <a16:creationId xmlns:a16="http://schemas.microsoft.com/office/drawing/2014/main" id="{8956CDF6-CB7A-A3FB-73A4-19E41F8E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0834" y="4509120"/>
            <a:ext cx="21336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1AE42D45-625D-1C51-05F0-5AC7ED0A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48" y="4536576"/>
            <a:ext cx="2449062" cy="177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8">
            <a:extLst>
              <a:ext uri="{FF2B5EF4-FFF2-40B4-BE49-F238E27FC236}">
                <a16:creationId xmlns:a16="http://schemas.microsoft.com/office/drawing/2014/main" id="{0E73B6AF-AAC3-40F5-EC55-72FC77C89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4509120"/>
            <a:ext cx="2088232" cy="177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id="{66720499-E18C-EC77-4B26-E5C3715B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4509120"/>
            <a:ext cx="2097418" cy="18382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D08B93E-18BD-31C2-34FB-3517F3D066C5}"/>
              </a:ext>
            </a:extLst>
          </p:cNvPr>
          <p:cNvSpPr/>
          <p:nvPr/>
        </p:nvSpPr>
        <p:spPr>
          <a:xfrm>
            <a:off x="107504" y="4280887"/>
            <a:ext cx="8976684" cy="2028433"/>
          </a:xfrm>
          <a:prstGeom prst="rect">
            <a:avLst/>
          </a:prstGeom>
          <a:noFill/>
          <a:ln w="28575" cmpd="sng">
            <a:solidFill>
              <a:srgbClr val="0096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87950A-6A4A-808C-866F-C556485CC830}"/>
              </a:ext>
            </a:extLst>
          </p:cNvPr>
          <p:cNvSpPr txBox="1"/>
          <p:nvPr/>
        </p:nvSpPr>
        <p:spPr>
          <a:xfrm>
            <a:off x="98318" y="4221088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 baking and clearing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76DFDC-4B07-740A-9A73-F581114F7968}"/>
              </a:ext>
            </a:extLst>
          </p:cNvPr>
          <p:cNvSpPr txBox="1"/>
          <p:nvPr/>
        </p:nvSpPr>
        <p:spPr>
          <a:xfrm>
            <a:off x="38667" y="6336776"/>
            <a:ext cx="818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Surface treatment is more important to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SEY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than temperature!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3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AC0F5C2-5BCA-1A38-2773-1721DA61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51" y="203169"/>
            <a:ext cx="6520238" cy="7254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Experiments results : NEG(</a:t>
            </a:r>
            <a:r>
              <a:rPr lang="en-US" altLang="zh-CN" sz="24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TiZrV</a:t>
            </a: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altLang="zh-CN" sz="24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TiZrHfV</a:t>
            </a: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5E0747-0DF5-3966-98A3-105AF106BCDC}"/>
              </a:ext>
            </a:extLst>
          </p:cNvPr>
          <p:cNvSpPr txBox="1"/>
          <p:nvPr/>
        </p:nvSpPr>
        <p:spPr>
          <a:xfrm>
            <a:off x="143508" y="1079045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Ternary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TiZrV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quaternary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TiZrHfV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films  with thickness 1um were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deposited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OFC by DC magnetron sputtering.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BDD766-8C30-CC47-16B2-3559C9DB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845658"/>
            <a:ext cx="5400600" cy="37792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25681D2-6607-44D0-EE90-FCA989B7F1A6}"/>
              </a:ext>
            </a:extLst>
          </p:cNvPr>
          <p:cNvSpPr txBox="1"/>
          <p:nvPr/>
        </p:nvSpPr>
        <p:spPr>
          <a:xfrm>
            <a:off x="3815916" y="2344804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TiZrV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C8488E-7BA7-8243-E8C4-4A4EA8B94A4C}"/>
              </a:ext>
            </a:extLst>
          </p:cNvPr>
          <p:cNvSpPr txBox="1"/>
          <p:nvPr/>
        </p:nvSpPr>
        <p:spPr>
          <a:xfrm>
            <a:off x="3707904" y="4691657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1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TiZrHfV</a:t>
            </a:r>
            <a:endParaRPr lang="zh-CN" altLang="en-US" sz="2400" b="1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D26B58-81A4-3E53-9E48-DF28D836F887}"/>
              </a:ext>
            </a:extLst>
          </p:cNvPr>
          <p:cNvSpPr txBox="1"/>
          <p:nvPr/>
        </p:nvSpPr>
        <p:spPr>
          <a:xfrm>
            <a:off x="2627784" y="5745143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Cross-sectional and surface morphologies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37E825-5A62-B9AE-F874-C05A0011561C}"/>
              </a:ext>
            </a:extLst>
          </p:cNvPr>
          <p:cNvSpPr txBox="1"/>
          <p:nvPr/>
        </p:nvSpPr>
        <p:spPr>
          <a:xfrm>
            <a:off x="231761" y="6045956"/>
            <a:ext cx="9073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TiZrV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TiZrHfV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films possess an average surface roughness of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32.2 nm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29.2 nm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respectively</a:t>
            </a:r>
            <a:endParaRPr lang="zh-CN" altLang="en-US" dirty="0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14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9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C87398B-762C-AF8A-5AC2-D9194202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22" y="275679"/>
            <a:ext cx="9441445" cy="7254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SEY results for </a:t>
            </a:r>
            <a:r>
              <a:rPr lang="en-US" altLang="zh-CN" sz="2400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 </a:t>
            </a: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 with heating treatment &amp; recontamination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CFF736-4CBF-C762-EFC6-EA456A90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6984776" cy="24629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E1BA6F-3A52-DACD-CDA6-4E93F9B53892}"/>
              </a:ext>
            </a:extLst>
          </p:cNvPr>
          <p:cNvSpPr txBox="1"/>
          <p:nvPr/>
        </p:nvSpPr>
        <p:spPr>
          <a:xfrm>
            <a:off x="1547664" y="1340768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TiZrV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6F5836-DE84-6CFF-BC78-9AE2CA208013}"/>
              </a:ext>
            </a:extLst>
          </p:cNvPr>
          <p:cNvSpPr txBox="1"/>
          <p:nvPr/>
        </p:nvSpPr>
        <p:spPr>
          <a:xfrm>
            <a:off x="5148064" y="1196752"/>
            <a:ext cx="98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TiZrHfV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D08B78-C1D6-3DD8-C260-3D4C8866F880}"/>
              </a:ext>
            </a:extLst>
          </p:cNvPr>
          <p:cNvSpPr txBox="1"/>
          <p:nvPr/>
        </p:nvSpPr>
        <p:spPr>
          <a:xfrm>
            <a:off x="115901" y="3465279"/>
            <a:ext cx="9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SEY of NEG film can be decreased to 1.2 by heating treatments to 300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℃ </a:t>
            </a:r>
            <a:r>
              <a:rPr lang="en-US" altLang="zh-C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zh-CN" altLang="en-US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hour</a:t>
            </a:r>
            <a:r>
              <a:rPr lang="en-US" altLang="zh-CN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B8145A-63F8-5E40-B081-D7244513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838443"/>
            <a:ext cx="7092788" cy="2464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81CB770-9BF4-29A0-A593-099CA7DF13F3}"/>
              </a:ext>
            </a:extLst>
          </p:cNvPr>
          <p:cNvSpPr txBox="1"/>
          <p:nvPr/>
        </p:nvSpPr>
        <p:spPr>
          <a:xfrm>
            <a:off x="1403648" y="6365485"/>
            <a:ext cx="475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Gas molecules absorption in UHV, SEY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increase  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E389CB5-1961-DCD2-1175-2F5B8B23DE19}"/>
              </a:ext>
            </a:extLst>
          </p:cNvPr>
          <p:cNvSpPr txBox="1"/>
          <p:nvPr/>
        </p:nvSpPr>
        <p:spPr>
          <a:xfrm>
            <a:off x="3203848" y="4915682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TiZrV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72588D5-D42B-675A-9721-49313A780565}"/>
              </a:ext>
            </a:extLst>
          </p:cNvPr>
          <p:cNvSpPr txBox="1"/>
          <p:nvPr/>
        </p:nvSpPr>
        <p:spPr>
          <a:xfrm>
            <a:off x="6804248" y="4868792"/>
            <a:ext cx="98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TiZrHfV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7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6D983C-F841-A312-A0E2-03F76902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1" name="图片 3">
            <a:extLst>
              <a:ext uri="{FF2B5EF4-FFF2-40B4-BE49-F238E27FC236}">
                <a16:creationId xmlns:a16="http://schemas.microsoft.com/office/drawing/2014/main" id="{28BD9202-4EAF-235E-2C5F-A70BB010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5" y="1102036"/>
            <a:ext cx="8031561" cy="27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E8325A-5CA3-304B-C936-724E29740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DA9EEF-C144-5363-03CF-5F9159FD60DB}"/>
              </a:ext>
            </a:extLst>
          </p:cNvPr>
          <p:cNvSpPr txBox="1"/>
          <p:nvPr/>
        </p:nvSpPr>
        <p:spPr>
          <a:xfrm>
            <a:off x="107504" y="424270"/>
            <a:ext cx="1944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SEY  in 4.2K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57C631-8043-6E2D-AD2C-EC5594D9AE60}"/>
              </a:ext>
            </a:extLst>
          </p:cNvPr>
          <p:cNvSpPr txBox="1"/>
          <p:nvPr/>
        </p:nvSpPr>
        <p:spPr>
          <a:xfrm>
            <a:off x="3203848" y="2634546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TiZrV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B56B24-0F2A-D652-D9A8-C8CB1B58E743}"/>
              </a:ext>
            </a:extLst>
          </p:cNvPr>
          <p:cNvSpPr txBox="1"/>
          <p:nvPr/>
        </p:nvSpPr>
        <p:spPr>
          <a:xfrm>
            <a:off x="7308304" y="2467712"/>
            <a:ext cx="98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TiZrHfV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C0A0F8-3898-E6AB-B91D-EAB70829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01" y="3897745"/>
            <a:ext cx="3680294" cy="27489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2372FB1-D3CE-B200-3240-5C9361369DE0}"/>
              </a:ext>
            </a:extLst>
          </p:cNvPr>
          <p:cNvSpPr txBox="1"/>
          <p:nvPr/>
        </p:nvSpPr>
        <p:spPr>
          <a:xfrm>
            <a:off x="4597795" y="5272202"/>
            <a:ext cx="4419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SEY is almost same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recontamination in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cryogenic environment</a:t>
            </a:r>
            <a:r>
              <a:rPr lang="zh-CN" altLang="en-US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6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C670222-AC86-F844-039A-C119BEAC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39" y="146489"/>
            <a:ext cx="8219902" cy="725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</a:t>
            </a:r>
            <a:r>
              <a:rPr lang="en-US" altLang="zh-CN" sz="2400" i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400" i="1" baseline="-250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a function of electron dose on activated </a:t>
            </a:r>
            <a:r>
              <a:rPr lang="en-US" altLang="zh-CN" sz="24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TiZrV</a:t>
            </a: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TiZrHfV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A85470-0753-398E-02BE-B27A759F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45458"/>
            <a:ext cx="3600400" cy="247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D86D2F-59BF-B7EC-3FBC-D95D8ABB0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21" y="3546961"/>
            <a:ext cx="7483773" cy="317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A875AA0-B85C-1A4D-CA0F-43BD12C11EA7}"/>
              </a:ext>
            </a:extLst>
          </p:cNvPr>
          <p:cNvSpPr txBox="1"/>
          <p:nvPr/>
        </p:nvSpPr>
        <p:spPr>
          <a:xfrm>
            <a:off x="2177244" y="4149080"/>
            <a:ext cx="56536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SEY of the NEG film in a similar accelerator condition</a:t>
            </a:r>
            <a:endParaRPr lang="zh-CN" alt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90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ADFDDEE-E69E-4187-EA23-32FBBA37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5803"/>
            <a:ext cx="8072494" cy="7254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SEY dependence on incident angle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7F40FD-CFDB-812F-BF65-60E3B50A48E7}"/>
              </a:ext>
            </a:extLst>
          </p:cNvPr>
          <p:cNvSpPr txBox="1"/>
          <p:nvPr/>
        </p:nvSpPr>
        <p:spPr>
          <a:xfrm>
            <a:off x="251520" y="1124744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sample holder can be rotated from 0° to 60° to obtain the dependence of the SEY on the incident angle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026204-F39D-B413-39B9-0D36BE985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44646"/>
            <a:ext cx="5544616" cy="4711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991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4447C49-3415-4FDC-49E0-1355D4EA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93870"/>
            <a:ext cx="5873299" cy="5444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Spatial distribution of secondary electrons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0A41BCE-EA53-7247-501A-E9AF5C056F6E}"/>
                  </a:ext>
                </a:extLst>
              </p:cNvPr>
              <p:cNvSpPr txBox="1"/>
              <p:nvPr/>
            </p:nvSpPr>
            <p:spPr>
              <a:xfrm>
                <a:off x="899592" y="5013176"/>
                <a:ext cx="57606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(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cs typeface="MS Gothic" panose="020B0609070205080204" pitchFamily="49" charset="-128"/>
                      </a:rPr>
                      <m:t>⋯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0A41BCE-EA53-7247-501A-E9AF5C05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013176"/>
                <a:ext cx="5760640" cy="461665"/>
              </a:xfrm>
              <a:prstGeom prst="rect">
                <a:avLst/>
              </a:prstGeom>
              <a:blipFill>
                <a:blip r:embed="rId2"/>
                <a:stretch>
                  <a:fillRect l="-317" b="-14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2A426AC-C8F7-27BB-5065-B74C8C56550B}"/>
              </a:ext>
            </a:extLst>
          </p:cNvPr>
          <p:cNvSpPr txBox="1"/>
          <p:nvPr/>
        </p:nvSpPr>
        <p:spPr>
          <a:xfrm>
            <a:off x="323528" y="5589240"/>
            <a:ext cx="5028575" cy="8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TiZrV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：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= −1.84761, n = 1.14928, </a:t>
            </a:r>
          </a:p>
          <a:p>
            <a:pPr>
              <a:lnSpc>
                <a:spcPct val="150000"/>
              </a:lnSpc>
            </a:pP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TiZrHfV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：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= −1.65213, n = 0.98579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CD9B46-4180-E06D-C7FD-F18454995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41" y="1052735"/>
            <a:ext cx="4742079" cy="41144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515D085-680B-B6D0-85E4-545B00E844FA}"/>
              </a:ext>
            </a:extLst>
          </p:cNvPr>
          <p:cNvSpPr txBox="1"/>
          <p:nvPr/>
        </p:nvSpPr>
        <p:spPr>
          <a:xfrm>
            <a:off x="5076056" y="6027180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approximate distribution</a:t>
            </a:r>
            <a:endParaRPr lang="zh-CN" altLang="en-US" dirty="0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3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标题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2127721" cy="725488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Outline  </a:t>
            </a:r>
          </a:p>
        </p:txBody>
      </p:sp>
      <p:sp>
        <p:nvSpPr>
          <p:cNvPr id="14340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BA919A-9167-7C3F-A215-FD0653229649}"/>
              </a:ext>
            </a:extLst>
          </p:cNvPr>
          <p:cNvSpPr txBox="1"/>
          <p:nvPr/>
        </p:nvSpPr>
        <p:spPr>
          <a:xfrm>
            <a:off x="467544" y="1147352"/>
            <a:ext cx="828406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noProof="1">
                <a:latin typeface="Times New Roman" panose="02020603050405020304" pitchFamily="18" charset="0"/>
                <a:ea typeface="华文楷体" panose="02010600040101010101" pitchFamily="2" charset="-122"/>
              </a:rPr>
              <a:t>The Electron </a:t>
            </a:r>
            <a:r>
              <a:rPr lang="en-US" altLang="zh-CN" sz="2800" b="1" noProof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Cloud simulation </a:t>
            </a:r>
            <a:endParaRPr lang="en-US" altLang="zh-CN" sz="2800" b="1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marL="7200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The parameters of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CEPC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TDR</a:t>
            </a:r>
          </a:p>
          <a:p>
            <a:pPr marL="7200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Sources and Model of </a:t>
            </a:r>
            <a:r>
              <a:rPr lang="en-US" altLang="zh-CN" sz="2400" b="1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Ecloud</a:t>
            </a:r>
            <a:endParaRPr lang="en-US" altLang="zh-CN" sz="2400" b="1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marL="7200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Density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of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Ecloud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 and Instability Threshold</a:t>
            </a:r>
            <a:endParaRPr lang="en-US" altLang="zh-CN" sz="2400" b="1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marL="7200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A new source of </a:t>
            </a:r>
            <a:r>
              <a:rPr lang="en-US" altLang="zh-CN" sz="2400" b="1" dirty="0" err="1">
                <a:latin typeface="Times New Roman" panose="02020603050405020304" pitchFamily="18" charset="0"/>
                <a:ea typeface="华文楷体" panose="02010600040101010101" pitchFamily="2" charset="-122"/>
              </a:rPr>
              <a:t>Ecloud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 in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collimator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Experimental measurements on SEY of NEG coating</a:t>
            </a:r>
          </a:p>
          <a:p>
            <a:pPr marL="7200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Experimental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apparatus </a:t>
            </a:r>
          </a:p>
          <a:p>
            <a:pPr marL="7200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Measurements &amp; results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Summary &amp; Conclusions</a:t>
            </a:r>
            <a:endParaRPr lang="zh-CN" altLang="en-US" sz="2800" b="1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17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D935513-A56A-5543-26D5-30E0CC85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88640"/>
            <a:ext cx="8072494" cy="7254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spectrum of secondary emission electrons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20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ABFD3D-DA68-1875-DBE4-A2DF1142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29977"/>
            <a:ext cx="6912768" cy="49405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A0722A9-927B-7D16-3ED5-F8071E6B7FC3}"/>
              </a:ext>
            </a:extLst>
          </p:cNvPr>
          <p:cNvSpPr txBox="1"/>
          <p:nvPr/>
        </p:nvSpPr>
        <p:spPr>
          <a:xfrm>
            <a:off x="1295690" y="5990506"/>
            <a:ext cx="7391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elastic scattering energy changes with incident electron energy.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50DA0E-2EC4-8503-190D-A80A08BCB51B}"/>
              </a:ext>
            </a:extLst>
          </p:cNvPr>
          <p:cNvSpPr txBox="1"/>
          <p:nvPr/>
        </p:nvSpPr>
        <p:spPr>
          <a:xfrm>
            <a:off x="1088982" y="6352143"/>
            <a:ext cx="6966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percentage for elastic electrons: ~ 8% of the total emission electrons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469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2A5290B-A470-983C-EDE1-C20DD394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55" y="271230"/>
            <a:ext cx="8072494" cy="7254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Conclusions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208E2B-7CF7-DD10-7D70-FE4327F92DB2}"/>
              </a:ext>
            </a:extLst>
          </p:cNvPr>
          <p:cNvSpPr txBox="1"/>
          <p:nvPr/>
        </p:nvSpPr>
        <p:spPr>
          <a:xfrm>
            <a:off x="251520" y="1196752"/>
            <a:ext cx="7956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A transvers feedback system with a damping time at scale of millisecond is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to suppress coupled bunch instability!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lower than 1.3 is adequate to mitigate the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density of electron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below the threshold in Z mode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the application of NEG coating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inner surface of the beam pipe, 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surface treatments is important for lower SEY.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contribution from electrons of field emission (new source of EC) need to be further verified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DBD2A-20CC-D8E5-E9AF-46B5B2A0995B}"/>
              </a:ext>
            </a:extLst>
          </p:cNvPr>
          <p:cNvSpPr txBox="1"/>
          <p:nvPr/>
        </p:nvSpPr>
        <p:spPr>
          <a:xfrm>
            <a:off x="1306487" y="5013176"/>
            <a:ext cx="6973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rgbClr val="FF9900"/>
                </a:solidFill>
              </a:rPr>
              <a:t>Thank your attention!</a:t>
            </a:r>
            <a:endParaRPr lang="zh-CN" altLang="en-US" sz="60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252553"/>
            <a:ext cx="8072494" cy="693860"/>
          </a:xfrm>
        </p:spPr>
        <p:txBody>
          <a:bodyPr>
            <a:normAutofit/>
          </a:bodyPr>
          <a:lstStyle/>
          <a:p>
            <a:pPr marL="262800">
              <a:lnSpc>
                <a:spcPct val="150000"/>
              </a:lnSpc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 CEPC TDR(30MW)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7C9C1B9-8CEC-4F0F-A648-F62782B61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64720"/>
              </p:ext>
            </p:extLst>
          </p:nvPr>
        </p:nvGraphicFramePr>
        <p:xfrm>
          <a:off x="755576" y="1340768"/>
          <a:ext cx="7247389" cy="4181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667">
                  <a:extLst>
                    <a:ext uri="{9D8B030D-6E8A-4147-A177-3AD203B41FA5}">
                      <a16:colId xmlns:a16="http://schemas.microsoft.com/office/drawing/2014/main" val="3179354633"/>
                    </a:ext>
                  </a:extLst>
                </a:gridCol>
                <a:gridCol w="1576606">
                  <a:extLst>
                    <a:ext uri="{9D8B030D-6E8A-4147-A177-3AD203B41FA5}">
                      <a16:colId xmlns:a16="http://schemas.microsoft.com/office/drawing/2014/main" val="745044645"/>
                    </a:ext>
                  </a:extLst>
                </a:gridCol>
                <a:gridCol w="2014116">
                  <a:extLst>
                    <a:ext uri="{9D8B030D-6E8A-4147-A177-3AD203B41FA5}">
                      <a16:colId xmlns:a16="http://schemas.microsoft.com/office/drawing/2014/main" val="111022354"/>
                    </a:ext>
                  </a:extLst>
                </a:gridCol>
              </a:tblGrid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Parameters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H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extLst>
                  <a:ext uri="{0D108BD9-81ED-4DB2-BD59-A6C34878D82A}">
                    <a16:rowId xmlns:a16="http://schemas.microsoft.com/office/drawing/2014/main" val="4240877681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kern="100" dirty="0">
                          <a:effectLst/>
                        </a:rPr>
                        <a:t>Circumference (km)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 gridSpan="2"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100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80474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</a:rPr>
                        <a:t>Bunch population (10</a:t>
                      </a:r>
                      <a:r>
                        <a:rPr lang="en-GB" sz="1600" kern="100" baseline="30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671809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kern="100" dirty="0">
                          <a:solidFill>
                            <a:srgbClr val="FF0000"/>
                          </a:solidFill>
                          <a:effectLst/>
                        </a:rPr>
                        <a:t>Bunch spacing (ns)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178435"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550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3237930771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kern="100" dirty="0">
                          <a:effectLst/>
                        </a:rPr>
                        <a:t>Beam energy (GeV)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178435" algn="ctr"/>
                      <a:r>
                        <a:rPr lang="en-US" sz="1600" dirty="0">
                          <a:effectLst/>
                        </a:rPr>
                        <a:t>120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45.5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2035636723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kern="100" dirty="0">
                          <a:effectLst/>
                        </a:rPr>
                        <a:t>Emittance  x/y (nm)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178435" algn="ctr"/>
                      <a:r>
                        <a:rPr lang="en-US" sz="1600" dirty="0">
                          <a:effectLst/>
                        </a:rPr>
                        <a:t>0.64/0.0013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0.27/0.0014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4284733306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Pipe radius (mm)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 gridSpan="2"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23621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dirty="0">
                          <a:effectLst/>
                        </a:rPr>
                        <a:t>Bunch number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178435" algn="ctr"/>
                      <a:r>
                        <a:rPr lang="en-US" sz="1600" dirty="0">
                          <a:effectLst/>
                        </a:rPr>
                        <a:t>268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11934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703371863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dirty="0" err="1">
                          <a:effectLst/>
                        </a:rPr>
                        <a:t>Betatron</a:t>
                      </a:r>
                      <a:r>
                        <a:rPr lang="en-GB" sz="1600" dirty="0">
                          <a:effectLst/>
                        </a:rPr>
                        <a:t> tune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445.1/445.22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600" dirty="0">
                          <a:effectLst/>
                        </a:rPr>
                        <a:t>317.11/317.22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1435459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dirty="0">
                          <a:effectLst/>
                        </a:rPr>
                        <a:t>Synchrotron tune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dirty="0">
                          <a:effectLst/>
                        </a:rPr>
                        <a:t>0.049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GB" sz="1600" dirty="0">
                          <a:effectLst/>
                        </a:rPr>
                        <a:t>0.035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3454301460"/>
                  </a:ext>
                </a:extLst>
              </a:tr>
              <a:tr h="355689">
                <a:tc>
                  <a:txBody>
                    <a:bodyPr/>
                    <a:lstStyle/>
                    <a:p>
                      <a:pPr indent="266700"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Luminosity per IP (10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–2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73585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6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4"/>
          <p:cNvSpPr txBox="1">
            <a:spLocks noGrp="1"/>
          </p:cNvSpPr>
          <p:nvPr>
            <p:ph type="title"/>
          </p:nvPr>
        </p:nvSpPr>
        <p:spPr>
          <a:xfrm>
            <a:off x="-108520" y="332656"/>
            <a:ext cx="307827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00">
              <a:lnSpc>
                <a:spcPct val="150000"/>
              </a:lnSpc>
            </a:pPr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of ECLOUD</a:t>
            </a:r>
            <a:endParaRPr lang="zh-CN" altLang="en-US" sz="24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424" y="1026377"/>
            <a:ext cx="6521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(1) Synchrotron radiation on wall=&gt;photon electron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(2)Photon electron on wall=&gt; secondary electron(SEY&gt;1)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All the electrons trapped by the beam and accumulation to produce the </a:t>
            </a:r>
            <a:r>
              <a:rPr lang="en-US" altLang="zh-CN" sz="2000" dirty="0"/>
              <a:t>cloud. With </a:t>
            </a:r>
            <a:r>
              <a:rPr lang="en-US" altLang="zh-CN" sz="2000" dirty="0" smtClean="0"/>
              <a:t>the </a:t>
            </a:r>
            <a:r>
              <a:rPr lang="en-US" altLang="zh-CN" sz="2000" dirty="0" smtClean="0"/>
              <a:t>action between the beam and space charge of </a:t>
            </a:r>
            <a:r>
              <a:rPr lang="en-US" altLang="zh-CN" sz="2000" dirty="0" err="1" smtClean="0"/>
              <a:t>Ecloud</a:t>
            </a:r>
            <a:r>
              <a:rPr lang="en-US" altLang="zh-CN" sz="2000" dirty="0" smtClean="0"/>
              <a:t>, the </a:t>
            </a:r>
            <a:r>
              <a:rPr lang="en-US" altLang="zh-CN" sz="2000" dirty="0"/>
              <a:t>EC will </a:t>
            </a:r>
            <a:r>
              <a:rPr lang="en-US" altLang="zh-CN" sz="2000" dirty="0" smtClean="0"/>
              <a:t>be in an status </a:t>
            </a:r>
            <a:r>
              <a:rPr lang="en-US" altLang="zh-CN" sz="2000" dirty="0"/>
              <a:t>of balance with density,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56" y="1394940"/>
            <a:ext cx="2267744" cy="22256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999317E-BE0B-4463-88F9-6C69721EF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4647" r="25212" b="-1"/>
          <a:stretch/>
        </p:blipFill>
        <p:spPr bwMode="auto">
          <a:xfrm>
            <a:off x="428067" y="4045901"/>
            <a:ext cx="2930252" cy="23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45901"/>
            <a:ext cx="3333920" cy="22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200" smtClean="0"/>
              <a:t>5</a:t>
            </a:fld>
            <a:endParaRPr lang="en-US" altLang="zh-CN" sz="1200" dirty="0"/>
          </a:p>
        </p:txBody>
      </p:sp>
      <p:sp>
        <p:nvSpPr>
          <p:cNvPr id="5" name="矩形 4"/>
          <p:cNvSpPr/>
          <p:nvPr/>
        </p:nvSpPr>
        <p:spPr>
          <a:xfrm>
            <a:off x="-35808" y="348771"/>
            <a:ext cx="879265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00">
              <a:lnSpc>
                <a:spcPct val="150000"/>
              </a:lnSpc>
            </a:pPr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Density of </a:t>
            </a:r>
            <a:r>
              <a:rPr lang="en-US" altLang="zh-CN" sz="2400" b="1" dirty="0" err="1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Ecloud</a:t>
            </a:r>
            <a:r>
              <a:rPr lang="en-US" altLang="zh-CN" sz="2400" b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Instability Threshold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1038392"/>
            <a:ext cx="8613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Action of EC on bunches, treated as an wake, can </a:t>
            </a:r>
            <a:r>
              <a:rPr lang="en-US" altLang="zh-CN" sz="2000" dirty="0"/>
              <a:t>induce coupled bunch </a:t>
            </a:r>
            <a:r>
              <a:rPr lang="en-US" altLang="zh-CN" sz="2000" dirty="0" smtClean="0"/>
              <a:t>instabilities and emittance </a:t>
            </a:r>
            <a:r>
              <a:rPr lang="en-US" altLang="zh-CN" sz="2000" dirty="0"/>
              <a:t>blow-up </a:t>
            </a:r>
            <a:r>
              <a:rPr lang="en-US" altLang="zh-CN" sz="2000" dirty="0" smtClean="0"/>
              <a:t>, which </a:t>
            </a:r>
            <a:r>
              <a:rPr lang="en-US" altLang="zh-CN" sz="2000" dirty="0"/>
              <a:t>lead to luminosity degradation. 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13575" y="1725975"/>
            <a:ext cx="4574449" cy="20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balanced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neutralization density of </a:t>
            </a:r>
            <a:r>
              <a:rPr lang="en-GB" altLang="zh-CN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Ecloud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zh-CN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          </a:t>
            </a:r>
            <a:r>
              <a:rPr lang="en-GB" altLang="zh-CN" i="1" baseline="-250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e,neutr</a:t>
            </a:r>
            <a:r>
              <a:rPr lang="ja-JP" altLang="zh-CN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≈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altLang="zh-CN" i="1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e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ab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Wake field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altLang="zh-CN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          </a:t>
            </a:r>
            <a:r>
              <a:rPr lang="en-GB" altLang="zh-CN" i="1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W</a:t>
            </a:r>
            <a:r>
              <a:rPr lang="en-GB" altLang="zh-CN" i="1" baseline="-250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ec,x,y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GB" altLang="zh-CN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L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=4</a:t>
            </a:r>
            <a:r>
              <a:rPr lang="en-GB" altLang="zh-CN" i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π</a:t>
            </a:r>
            <a:r>
              <a:rPr lang="en-GB" altLang="zh-CN" i="1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ρ</a:t>
            </a:r>
            <a:r>
              <a:rPr lang="en-GB" altLang="zh-CN" i="1" baseline="-250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e,neutr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GB" altLang="zh-CN" i="1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n</a:t>
            </a:r>
            <a:r>
              <a:rPr lang="en-GB" altLang="zh-CN" i="1" baseline="-250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The growth rate for coupled bunch instability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        1/</a:t>
            </a:r>
            <a:r>
              <a:rPr lang="en-GB" altLang="zh-CN" i="1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τ</a:t>
            </a:r>
            <a:r>
              <a:rPr lang="en-GB" altLang="zh-CN" i="1" baseline="-250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e,CB</a:t>
            </a:r>
            <a:r>
              <a:rPr lang="en-GB" altLang="zh-CN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=(2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r</a:t>
            </a:r>
            <a:r>
              <a:rPr lang="en-GB" altLang="zh-CN" i="1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e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n</a:t>
            </a:r>
            <a:r>
              <a:rPr lang="en-GB" altLang="zh-CN" i="1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en-GB" altLang="zh-CN" baseline="30000" dirty="0"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)/(</a:t>
            </a:r>
            <a:r>
              <a:rPr lang="en-GB" altLang="zh-CN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γω</a:t>
            </a:r>
            <a:r>
              <a:rPr lang="en-GB" altLang="zh-CN" i="1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β</a:t>
            </a:r>
            <a:r>
              <a:rPr lang="en-GB" altLang="zh-CN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abL</a:t>
            </a:r>
            <a:r>
              <a:rPr lang="en-GB" altLang="zh-CN" i="1" baseline="-25000" dirty="0">
                <a:latin typeface="Times New Roman" panose="02020603050405020304" pitchFamily="18" charset="0"/>
                <a:ea typeface="MS Mincho" panose="02020609040205080304" pitchFamily="49" charset="-128"/>
              </a:rPr>
              <a:t>sep</a:t>
            </a: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EDB302-580D-4C7E-82F9-5B9498706948}"/>
                  </a:ext>
                </a:extLst>
              </p:cNvPr>
              <p:cNvSpPr txBox="1"/>
              <p:nvPr/>
            </p:nvSpPr>
            <p:spPr>
              <a:xfrm>
                <a:off x="-2449" y="3715291"/>
                <a:ext cx="4790473" cy="1399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altLang="zh-CN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r>
                  <a:rPr lang="en-GB" altLang="zh-CN" sz="1800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</a:t>
                </a:r>
                <a:r>
                  <a:rPr lang="en-GB" altLang="zh-CN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The EC threshold </a:t>
                </a:r>
                <a:r>
                  <a:rPr lang="en-GB" altLang="zh-CN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density for </a:t>
                </a:r>
                <a:r>
                  <a:rPr lang="en-GB" altLang="zh-CN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bunch blow-up: 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altLang="zh-CN" i="1" dirty="0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   </a:t>
                </a:r>
                <a:r>
                  <a:rPr lang="en-GB" altLang="zh-CN" i="1" dirty="0" err="1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ρ</a:t>
                </a:r>
                <a:r>
                  <a:rPr lang="en-GB" altLang="zh-CN" i="1" baseline="-25000" dirty="0" err="1" smtClean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e,th</a:t>
                </a:r>
                <a:r>
                  <a:rPr lang="en-GB" altLang="zh-CN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=(2</a:t>
                </a:r>
                <a:r>
                  <a:rPr lang="en-GB" altLang="zh-CN" i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γν</a:t>
                </a:r>
                <a:r>
                  <a:rPr lang="en-GB" altLang="zh-CN" i="1" baseline="-25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s</a:t>
                </a:r>
                <a:r>
                  <a:rPr lang="en-GB" altLang="zh-CN" i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ω</a:t>
                </a:r>
                <a:r>
                  <a:rPr lang="en-GB" altLang="zh-CN" i="1" baseline="-25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e</a:t>
                </a:r>
                <a:r>
                  <a:rPr lang="en-GB" altLang="zh-CN" i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σ</a:t>
                </a:r>
                <a:r>
                  <a:rPr lang="en-GB" altLang="zh-CN" i="1" baseline="-25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z</a:t>
                </a:r>
                <a:r>
                  <a:rPr lang="en-GB" altLang="zh-CN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/</a:t>
                </a:r>
                <a:r>
                  <a:rPr lang="en-GB" altLang="zh-CN" i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c</a:t>
                </a:r>
                <a:r>
                  <a:rPr lang="en-GB" altLang="zh-CN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)/(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altLang="zh-CN" i="1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KQr</a:t>
                </a:r>
                <a:r>
                  <a:rPr lang="en-GB" altLang="zh-CN" i="1" baseline="-250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e</a:t>
                </a:r>
                <a:r>
                  <a:rPr lang="en-GB" altLang="zh-CN" i="1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C</a:t>
                </a:r>
                <a:r>
                  <a:rPr lang="en-GB" altLang="zh-CN" i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β),</a:t>
                </a:r>
                <a:r>
                  <a:rPr lang="en-GB" altLang="zh-CN" i="1" dirty="0"/>
                  <a:t> </a:t>
                </a:r>
                <a:endParaRPr lang="en-GB" altLang="zh-CN" i="1" dirty="0" smtClean="0"/>
              </a:p>
              <a:p>
                <a:pPr>
                  <a:lnSpc>
                    <a:spcPct val="120000"/>
                  </a:lnSpc>
                </a:pPr>
                <a:r>
                  <a:rPr lang="en-GB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K</a:t>
                </a:r>
                <a:r>
                  <a:rPr lang="en-GB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GB" altLang="zh-CN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GB" altLang="zh-CN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altLang="zh-CN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GB" altLang="zh-CN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GB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GB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GB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GB" altLang="zh-CN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dirty="0"/>
                  <a:t> 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𝑁𝑏𝑟𝑒</m:t>
                                </m:r>
                              </m:num>
                              <m:den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i="1" baseline="-2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 baseline="-250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baseline="-250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i="1" baseline="-2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i="1" baseline="-2500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i="1" baseline="-2500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EDB302-580D-4C7E-82F9-5B9498706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9" y="3715291"/>
                <a:ext cx="4790473" cy="1399486"/>
              </a:xfrm>
              <a:prstGeom prst="rect">
                <a:avLst/>
              </a:prstGeom>
              <a:blipFill>
                <a:blip r:embed="rId2"/>
                <a:stretch>
                  <a:fillRect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07504" y="5020492"/>
            <a:ext cx="511256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GB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 smtClean="0"/>
              <a:t>: </a:t>
            </a:r>
            <a:r>
              <a:rPr lang="en-US" altLang="zh-CN" dirty="0" smtClean="0"/>
              <a:t>oscillation frequency of electrons in the bunch</a:t>
            </a:r>
            <a:endParaRPr lang="zh-CN" altLang="en-US" sz="1600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97C9C1B9-8CEC-4F0F-A648-F62782B61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60768"/>
              </p:ext>
            </p:extLst>
          </p:nvPr>
        </p:nvGraphicFramePr>
        <p:xfrm>
          <a:off x="5097264" y="1734345"/>
          <a:ext cx="4032448" cy="4863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6984">
                  <a:extLst>
                    <a:ext uri="{9D8B030D-6E8A-4147-A177-3AD203B41FA5}">
                      <a16:colId xmlns:a16="http://schemas.microsoft.com/office/drawing/2014/main" val="31793546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45044645"/>
                    </a:ext>
                  </a:extLst>
                </a:gridCol>
                <a:gridCol w="957312">
                  <a:extLst>
                    <a:ext uri="{9D8B030D-6E8A-4147-A177-3AD203B41FA5}">
                      <a16:colId xmlns:a16="http://schemas.microsoft.com/office/drawing/2014/main" val="1479954452"/>
                    </a:ext>
                  </a:extLst>
                </a:gridCol>
              </a:tblGrid>
              <a:tr h="232550">
                <a:tc>
                  <a:txBody>
                    <a:bodyPr/>
                    <a:lstStyle/>
                    <a:p>
                      <a:pPr indent="0" algn="l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266700" algn="l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extLst>
                  <a:ext uri="{0D108BD9-81ED-4DB2-BD59-A6C34878D82A}">
                    <a16:rowId xmlns:a16="http://schemas.microsoft.com/office/drawing/2014/main" val="4240877681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80474"/>
                  </a:ext>
                </a:extLst>
              </a:tr>
              <a:tr h="378552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population (10</a:t>
                      </a:r>
                      <a:r>
                        <a:rPr lang="en-GB" sz="10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l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671809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spacing (ns)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10/25/50/100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l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20/23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3237930771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GB" sz="10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energy (GeV)</a:t>
                      </a:r>
                      <a:endParaRPr lang="zh-CN" sz="10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l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2035636723"/>
                  </a:ext>
                </a:extLst>
              </a:tr>
              <a:tr h="378552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0.64/0.0013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0.27/0.0014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4284733306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 radius (mm)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23621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268</a:t>
                      </a:r>
                      <a:endParaRPr lang="zh-CN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l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703371863"/>
                  </a:ext>
                </a:extLst>
              </a:tr>
              <a:tr h="292004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Betatron</a:t>
                      </a: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tune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445.1/445.22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317.11/317.22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1435459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Synchrotron tune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0.049</a:t>
                      </a:r>
                      <a:endParaRPr lang="zh-CN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indent="266700" algn="l"/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3454301460"/>
                  </a:ext>
                </a:extLst>
              </a:tr>
              <a:tr h="378552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Neutralization volume density (10</a:t>
                      </a:r>
                      <a:r>
                        <a:rPr lang="en-GB" sz="1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GB" sz="1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17.6/7.04/3.52/1.76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altLang="zh-CN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9.48/8.24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125675594"/>
                  </a:ext>
                </a:extLst>
              </a:tr>
              <a:tr h="524554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electron cloud density (10</a:t>
                      </a:r>
                      <a:r>
                        <a:rPr lang="en-GB" sz="1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GB" sz="1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SEY~1.2)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5.17/1.31/0.242/0.0392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1.21/1.16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1972544992"/>
                  </a:ext>
                </a:extLst>
              </a:tr>
              <a:tr h="378552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Simulated wake field W/L (/m</a:t>
                      </a:r>
                      <a:r>
                        <a:rPr lang="en-GB" sz="1000" b="1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49.97/12.66/2.33/0.37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altLang="zh-CN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10.86/10.41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3502469483"/>
                  </a:ext>
                </a:extLst>
              </a:tr>
              <a:tr h="378552"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Growth time (</a:t>
                      </a:r>
                      <a:r>
                        <a:rPr lang="en-GB" sz="10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2.4/9.4/51.1/315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/2.9</a:t>
                      </a:r>
                      <a:endParaRPr lang="zh-CN" altLang="en-US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2937785419"/>
                  </a:ext>
                </a:extLst>
              </a:tr>
              <a:tr h="378552">
                <a:tc>
                  <a:txBody>
                    <a:bodyPr/>
                    <a:lstStyle/>
                    <a:p>
                      <a:pPr indent="0" algn="l"/>
                      <a:r>
                        <a:rPr lang="en-GB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 electron density (10</a:t>
                      </a:r>
                      <a:r>
                        <a:rPr lang="en-GB" sz="10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GB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GB" sz="10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759" marR="3575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7.27</a:t>
                      </a:r>
                      <a:endParaRPr lang="zh-CN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GB" sz="1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</a:t>
                      </a:r>
                      <a:endParaRPr lang="zh-CN" sz="1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339" marR="90339" marT="45170" marB="45170" anchor="ctr"/>
                </a:tc>
                <a:extLst>
                  <a:ext uri="{0D108BD9-81ED-4DB2-BD59-A6C34878D82A}">
                    <a16:rowId xmlns:a16="http://schemas.microsoft.com/office/drawing/2014/main" val="2886419309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0" y="543980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For Z mode operation, the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Ecloud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will be most serious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GB" altLang="zh-CN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GB" altLang="zh-CN" sz="16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GB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Bunch spacing choice(shortest): ~ 20ns</a:t>
            </a:r>
          </a:p>
          <a:p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5808" y="5984101"/>
            <a:ext cx="5255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 transvers feedback system with a damping time </a:t>
            </a:r>
            <a:r>
              <a:rPr lang="en-GB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at </a:t>
            </a:r>
            <a:r>
              <a:rPr lang="en-GB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scale </a:t>
            </a:r>
            <a:r>
              <a:rPr lang="en-GB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en-GB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millisecond is required to suppress coupled bunch </a:t>
            </a:r>
            <a:r>
              <a:rPr lang="en-GB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instability.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 txBox="1">
            <a:spLocks/>
          </p:cNvSpPr>
          <p:nvPr/>
        </p:nvSpPr>
        <p:spPr>
          <a:xfrm>
            <a:off x="8578928" y="6492875"/>
            <a:ext cx="57147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1" i="0" u="none" kern="1200" baseline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7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39CE8-13D5-485A-B26A-8042EBD1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5369"/>
            <a:ext cx="6989719" cy="6314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7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on </a:t>
            </a:r>
            <a:r>
              <a:rPr lang="en-US" altLang="zh-CN" sz="27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ecloud</a:t>
            </a:r>
            <a:r>
              <a:rPr lang="en-US" altLang="zh-CN" sz="27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density with </a:t>
            </a:r>
            <a:r>
              <a:rPr lang="en-US" altLang="zh-CN" sz="2700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 SEY</a:t>
            </a:r>
            <a:endParaRPr lang="zh-CN" altLang="en-US" sz="27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275376-A644-4B33-B920-FC55E5FF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55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8E115F-BE80-4450-8F27-554685848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70239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4C3E0C5-1D37-4F41-81B7-6D826609C16A}"/>
              </a:ext>
            </a:extLst>
          </p:cNvPr>
          <p:cNvSpPr txBox="1"/>
          <p:nvPr/>
        </p:nvSpPr>
        <p:spPr>
          <a:xfrm>
            <a:off x="755576" y="4978736"/>
            <a:ext cx="72728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The coating to </a:t>
            </a:r>
            <a:r>
              <a:rPr lang="en-GB" altLang="zh-CN" sz="2100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SEY&lt;1.3 is necessary for the restriction on </a:t>
            </a:r>
            <a:r>
              <a:rPr lang="en-GB" altLang="zh-CN" sz="2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ECI.</a:t>
            </a:r>
          </a:p>
          <a:p>
            <a:r>
              <a:rPr lang="en-GB" altLang="zh-CN" sz="2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The NEG</a:t>
            </a:r>
            <a:r>
              <a:rPr lang="zh-CN" altLang="en-US" sz="2100" dirty="0">
                <a:solidFill>
                  <a:srgbClr val="C00000"/>
                </a:solidFill>
              </a:rPr>
              <a:t> </a:t>
            </a:r>
            <a:r>
              <a:rPr lang="en-US" altLang="zh-CN" sz="2100" dirty="0" smtClean="0">
                <a:solidFill>
                  <a:srgbClr val="C00000"/>
                </a:solidFill>
              </a:rPr>
              <a:t>coating have been used in positron ring of CEPC!</a:t>
            </a:r>
            <a:endParaRPr lang="en-GB" altLang="zh-CN" sz="2100" dirty="0" smtClean="0"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D58EE3-7F65-4ED6-8DFA-370674BC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6" y="1632623"/>
            <a:ext cx="4430710" cy="30312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FB4D18D-ECA6-4720-B6B8-FEE01190FB09}"/>
              </a:ext>
            </a:extLst>
          </p:cNvPr>
          <p:cNvSpPr txBox="1"/>
          <p:nvPr/>
        </p:nvSpPr>
        <p:spPr>
          <a:xfrm>
            <a:off x="539552" y="2492896"/>
            <a:ext cx="12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Higgs mode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3E732E-B767-43AD-AA99-4E0DFA47A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556792"/>
            <a:ext cx="4933302" cy="332856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7BCD140-D1F9-4D2F-A7D4-DE57CC0482CA}"/>
              </a:ext>
            </a:extLst>
          </p:cNvPr>
          <p:cNvSpPr txBox="1"/>
          <p:nvPr/>
        </p:nvSpPr>
        <p:spPr>
          <a:xfrm>
            <a:off x="7685523" y="390354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 mode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99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>
            <a:extLst>
              <a:ext uri="{FF2B5EF4-FFF2-40B4-BE49-F238E27FC236}">
                <a16:creationId xmlns:a16="http://schemas.microsoft.com/office/drawing/2014/main" id="{3AC7354C-CEFB-9294-ECE0-800D73B8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39" y="467896"/>
            <a:ext cx="2782779" cy="4535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source of </a:t>
            </a:r>
            <a:r>
              <a:rPr lang="en-US" altLang="zh-CN" sz="2400" dirty="0" err="1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Ecloud</a:t>
            </a:r>
            <a:endParaRPr lang="zh-CN" altLang="en-US" sz="9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CB2E79-6B5D-F755-024D-213385BFB480}"/>
              </a:ext>
            </a:extLst>
          </p:cNvPr>
          <p:cNvSpPr txBox="1"/>
          <p:nvPr/>
        </p:nvSpPr>
        <p:spPr>
          <a:xfrm>
            <a:off x="54858" y="1084674"/>
            <a:ext cx="4281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Field </a:t>
            </a:r>
            <a:r>
              <a:rPr lang="en-US" altLang="zh-CN" sz="2000" dirty="0"/>
              <a:t>Emission Effects </a:t>
            </a:r>
            <a:r>
              <a:rPr lang="en-US" altLang="zh-CN" sz="2000" dirty="0" smtClean="0"/>
              <a:t>in collimators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FAE665-3E1F-D0CF-DEF8-821508CE9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2" b="15811"/>
          <a:stretch/>
        </p:blipFill>
        <p:spPr>
          <a:xfrm>
            <a:off x="467544" y="3284984"/>
            <a:ext cx="6048672" cy="332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5318BE-A07F-1150-6051-B174438E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05" y="1026946"/>
            <a:ext cx="4675463" cy="237971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539" y="1645056"/>
            <a:ext cx="38817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When the </a:t>
            </a:r>
            <a:r>
              <a:rPr lang="en-US" altLang="zh-CN" dirty="0"/>
              <a:t>beam is </a:t>
            </a:r>
            <a:r>
              <a:rPr lang="en-US" altLang="zh-CN" dirty="0" smtClean="0"/>
              <a:t>close to the  jaw of collimator</a:t>
            </a:r>
            <a:r>
              <a:rPr lang="en-US" altLang="zh-CN" dirty="0"/>
              <a:t>. </a:t>
            </a:r>
            <a:r>
              <a:rPr lang="en-US" altLang="zh-CN" dirty="0" smtClean="0"/>
              <a:t>Beam field may lead to the emission </a:t>
            </a:r>
            <a:r>
              <a:rPr lang="en-US" altLang="zh-CN" dirty="0"/>
              <a:t>of electrons </a:t>
            </a:r>
            <a:r>
              <a:rPr lang="en-US" altLang="zh-CN" dirty="0" smtClean="0"/>
              <a:t>from the mental surface.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721870" y="3933056"/>
            <a:ext cx="2896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Beam closer to the surface of the jaw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8126" y="5301208"/>
            <a:ext cx="1287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Beam in center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61513" y="4425321"/>
            <a:ext cx="365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The electrons may escape the </a:t>
            </a:r>
            <a:r>
              <a:rPr lang="en-US" altLang="zh-CN" sz="1400" dirty="0">
                <a:solidFill>
                  <a:srgbClr val="FF0000"/>
                </a:solidFill>
              </a:rPr>
              <a:t>potential well of mental surface!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84168" y="238500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(Boris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Levchenko</a:t>
            </a:r>
            <a:r>
              <a:rPr lang="fi-FI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The XXV International Workshop-School</a:t>
            </a:r>
            <a:b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High Energy Physics and Quantum Field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Theory, in </a:t>
            </a:r>
            <a:r>
              <a:rPr lang="fi-FI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SINP MSU)</a:t>
            </a:r>
            <a:endParaRPr lang="zh-CN" altLang="en-US" sz="800" dirty="0"/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675"/>
            <a:ext cx="4121386" cy="32463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5656" y="1053174"/>
            <a:ext cx="400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Number of electrons emitted per second</a:t>
            </a:r>
            <a:endParaRPr lang="zh-CN" altLang="en-US" dirty="0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3AC7354C-CEFB-9294-ECE0-800D73B86FB3}"/>
              </a:ext>
            </a:extLst>
          </p:cNvPr>
          <p:cNvSpPr txBox="1">
            <a:spLocks/>
          </p:cNvSpPr>
          <p:nvPr/>
        </p:nvSpPr>
        <p:spPr>
          <a:xfrm>
            <a:off x="78065" y="471651"/>
            <a:ext cx="3816424" cy="45355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2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 of extracted electrons</a:t>
            </a:r>
            <a:endParaRPr lang="zh-CN" altLang="en-US" sz="22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856" y="4792669"/>
            <a:ext cx="329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half gap of collimator: h </a:t>
            </a:r>
            <a:r>
              <a:rPr lang="en-US" altLang="zh-CN" dirty="0"/>
              <a:t>= </a:t>
            </a:r>
            <a:r>
              <a:rPr lang="en-US" altLang="zh-CN" dirty="0" smtClean="0"/>
              <a:t>2.2mm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50415" y="3793848"/>
            <a:ext cx="1703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Red </a:t>
            </a:r>
            <a:r>
              <a:rPr lang="en-US" altLang="zh-CN" sz="1200" dirty="0" smtClean="0"/>
              <a:t>line: beam in center</a:t>
            </a:r>
            <a:endParaRPr lang="zh-CN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1046900" y="3608301"/>
            <a:ext cx="3065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Yellow </a:t>
            </a:r>
            <a:r>
              <a:rPr lang="en-US" altLang="zh-CN" sz="1200" dirty="0" smtClean="0"/>
              <a:t>line: </a:t>
            </a:r>
            <a:r>
              <a:rPr lang="en-US" altLang="zh-CN" sz="1200" dirty="0"/>
              <a:t>beam deviation the center by 10%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6543573" y="188640"/>
            <a:ext cx="27029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 from Boris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Levchenko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for CEPC collimators</a:t>
            </a:r>
            <a:endParaRPr lang="zh-CN" altLang="en-US" sz="800" dirty="0"/>
          </a:p>
        </p:txBody>
      </p:sp>
      <p:sp>
        <p:nvSpPr>
          <p:cNvPr id="13" name="矩形 12"/>
          <p:cNvSpPr/>
          <p:nvPr/>
        </p:nvSpPr>
        <p:spPr>
          <a:xfrm>
            <a:off x="-3381" y="6354246"/>
            <a:ext cx="2331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β is the morphology of the surface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615" y="1533673"/>
            <a:ext cx="4293840" cy="32526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79073" y="4725144"/>
            <a:ext cx="468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minimum</a:t>
            </a:r>
            <a:r>
              <a:rPr lang="en-US" altLang="zh-CN" dirty="0" smtClean="0"/>
              <a:t> </a:t>
            </a:r>
            <a:r>
              <a:rPr lang="en-US" altLang="zh-CN" dirty="0"/>
              <a:t>gap of the removable collimator 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h = 0.03 mm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39552" y="54049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Due to the field emission effect, the number </a:t>
            </a:r>
            <a:r>
              <a:rPr lang="en-US" altLang="zh-CN" dirty="0" smtClean="0"/>
              <a:t>escaped electrons </a:t>
            </a:r>
            <a:r>
              <a:rPr lang="en-US" altLang="zh-CN" dirty="0"/>
              <a:t>may exceeds the number of particles in the beam </a:t>
            </a:r>
            <a:r>
              <a:rPr lang="en-US" altLang="zh-CN" dirty="0" smtClean="0"/>
              <a:t>at </a:t>
            </a:r>
            <a:r>
              <a:rPr lang="en-US" altLang="zh-CN" dirty="0"/>
              <a:t>the minimum collimator 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zh-CN" sz="1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6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>
            <a:extLst>
              <a:ext uri="{FF2B5EF4-FFF2-40B4-BE49-F238E27FC236}">
                <a16:creationId xmlns:a16="http://schemas.microsoft.com/office/drawing/2014/main" id="{5B84870B-F9E6-2A4B-0042-B563848C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500961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2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Aperture of CEPC </a:t>
            </a:r>
            <a:r>
              <a:rPr lang="en-US" altLang="zh-CN" sz="2200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collimator and method to </a:t>
            </a:r>
            <a:r>
              <a:rPr lang="en-US" altLang="zh-CN" sz="22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weaken electron field emission</a:t>
            </a:r>
            <a:endParaRPr lang="zh-CN" altLang="en-US" sz="2200" dirty="0">
              <a:solidFill>
                <a:srgbClr val="FF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A72D9DA-8255-76FE-E0AD-CDC82FD62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94104"/>
              </p:ext>
            </p:extLst>
          </p:nvPr>
        </p:nvGraphicFramePr>
        <p:xfrm>
          <a:off x="0" y="764704"/>
          <a:ext cx="5040560" cy="5974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736">
                  <a:extLst>
                    <a:ext uri="{9D8B030D-6E8A-4147-A177-3AD203B41FA5}">
                      <a16:colId xmlns:a16="http://schemas.microsoft.com/office/drawing/2014/main" val="1700476954"/>
                    </a:ext>
                  </a:extLst>
                </a:gridCol>
                <a:gridCol w="1395848">
                  <a:extLst>
                    <a:ext uri="{9D8B030D-6E8A-4147-A177-3AD203B41FA5}">
                      <a16:colId xmlns:a16="http://schemas.microsoft.com/office/drawing/2014/main" val="530260530"/>
                    </a:ext>
                  </a:extLst>
                </a:gridCol>
                <a:gridCol w="1273988">
                  <a:extLst>
                    <a:ext uri="{9D8B030D-6E8A-4147-A177-3AD203B41FA5}">
                      <a16:colId xmlns:a16="http://schemas.microsoft.com/office/drawing/2014/main" val="3247222382"/>
                    </a:ext>
                  </a:extLst>
                </a:gridCol>
                <a:gridCol w="1273988">
                  <a:extLst>
                    <a:ext uri="{9D8B030D-6E8A-4147-A177-3AD203B41FA5}">
                      <a16:colId xmlns:a16="http://schemas.microsoft.com/office/drawing/2014/main" val="2897236411"/>
                    </a:ext>
                  </a:extLst>
                </a:gridCol>
              </a:tblGrid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 smtClean="0">
                          <a:effectLst/>
                        </a:rPr>
                        <a:t>Name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 smtClean="0">
                          <a:effectLst/>
                        </a:rPr>
                        <a:t>Distance to </a:t>
                      </a:r>
                      <a:r>
                        <a:rPr lang="en-US" sz="1200" u="none" strike="noStrike" dirty="0" smtClean="0">
                          <a:effectLst/>
                        </a:rPr>
                        <a:t>IP </a:t>
                      </a:r>
                      <a:r>
                        <a:rPr lang="en-US" sz="1200" u="none" strike="noStrike" dirty="0">
                          <a:effectLst/>
                        </a:rPr>
                        <a:t>(m)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 err="1" smtClean="0">
                          <a:effectLst/>
                        </a:rPr>
                        <a:t>X</a:t>
                      </a:r>
                      <a:r>
                        <a:rPr lang="en-US" altLang="zh-CN" sz="1200" u="none" strike="noStrike" dirty="0" err="1" smtClean="0">
                          <a:effectLst/>
                        </a:rPr>
                        <a:t>gap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(</a:t>
                      </a:r>
                      <a:r>
                        <a:rPr lang="en-US" sz="1200" u="none" strike="noStrike" dirty="0" smtClean="0">
                          <a:effectLst/>
                        </a:rPr>
                        <a:t>mm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 err="1" smtClean="0">
                          <a:effectLst/>
                        </a:rPr>
                        <a:t>Y</a:t>
                      </a:r>
                      <a:r>
                        <a:rPr lang="en-US" altLang="zh-CN" sz="1200" u="none" strike="noStrike" dirty="0" err="1" smtClean="0">
                          <a:effectLst/>
                        </a:rPr>
                        <a:t>gap</a:t>
                      </a:r>
                      <a:r>
                        <a:rPr lang="en-US" altLang="zh-CN" sz="1200" u="none" strike="noStrike" dirty="0" smtClean="0">
                          <a:effectLst/>
                        </a:rPr>
                        <a:t>(</a:t>
                      </a:r>
                      <a:r>
                        <a:rPr lang="en-US" sz="1200" u="none" strike="noStrike" dirty="0" smtClean="0">
                          <a:effectLst/>
                        </a:rPr>
                        <a:t>mm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961800684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APT_2771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11748.52435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4094852579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APT_2810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12027.70841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45827539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12370.10786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536508211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21038.99896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549956565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21093.61577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100540074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APT_6865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36969.84323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58586581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APT_6890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37316.24267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528634666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APT_6956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38038.18305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894828326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APT_11521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49655.66327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052981376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49655.77327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292028171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APT_29852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62007.06708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494147414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APT_29876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62348.69421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610195354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APT_29931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62911.56091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353491750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67797.96566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83763599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APT_30792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67856.38248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11628299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APT_33860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86513.96962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13497095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APT_33896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86787.35146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81952227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APT_33921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87133.7509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644498351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APT_35712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97743.06639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575577269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APT_35722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97821.18938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463192402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APT_38002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99466.68453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3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89824231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APT_38013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99466.79453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3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709673252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20931.26533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28 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090005766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APT_4275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20984.38214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158749276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APT_11495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49655.40327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3961474226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APT_11507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49655.52327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761415937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67639.71523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921290765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APT_30764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67694.33204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40164604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APT_37978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99466.44453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206966479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APT_37988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99466.54453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56059315"/>
                  </a:ext>
                </a:extLst>
              </a:tr>
              <a:tr h="183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APT_51046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99602.02646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u="none" strike="noStrike" dirty="0">
                          <a:effectLst/>
                        </a:rPr>
                        <a:t>28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6" marR="3816" marT="3816" marB="0" anchor="b"/>
                </a:tc>
                <a:extLst>
                  <a:ext uri="{0D108BD9-81ED-4DB2-BD59-A6C34878D82A}">
                    <a16:rowId xmlns:a16="http://schemas.microsoft.com/office/drawing/2014/main" val="4054558225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A65A1B70-F892-7D9B-7DB2-180560F93620}"/>
              </a:ext>
            </a:extLst>
          </p:cNvPr>
          <p:cNvSpPr txBox="1"/>
          <p:nvPr/>
        </p:nvSpPr>
        <p:spPr>
          <a:xfrm>
            <a:off x="5220072" y="1628800"/>
            <a:ext cx="3816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Collimator surface treatments maybe necessary to restrict the electron field emission! </a:t>
            </a:r>
            <a:endParaRPr lang="en-US" altLang="zh-CN" sz="2400" dirty="0" smtClean="0"/>
          </a:p>
          <a:p>
            <a:r>
              <a:rPr lang="en-US" altLang="zh-CN" sz="2400" dirty="0" smtClean="0"/>
              <a:t>More smooth surface to be treated for lower β! </a:t>
            </a:r>
            <a:endParaRPr lang="en-US" altLang="zh-CN" sz="2400" dirty="0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08CBDFBE-BF58-FC00-3832-D3EC8891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28" y="6392122"/>
            <a:ext cx="571472" cy="365125"/>
          </a:xfrm>
        </p:spPr>
        <p:txBody>
          <a:bodyPr/>
          <a:lstStyle/>
          <a:p>
            <a:pPr eaLnBrk="1" hangingPunct="1"/>
            <a:fld id="{9A0DB2DC-4C9A-4742-B13C-FB6460FD3503}" type="slidenum">
              <a:rPr lang="en-US" altLang="zh-CN" sz="1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zh-CN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7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90,&quot;width&quot;:526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12700" cmpd="sng">
          <a:noFill/>
          <a:prstDash val="solid"/>
        </a:ln>
      </a:spPr>
      <a:bodyPr rtlCol="0" anchor="ctr"/>
      <a:lstStyle>
        <a:defPPr algn="l">
          <a:defRPr lang="zh-CN" altLang="en-US" sz="2800" b="1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61704547-3176-4FA0-AAD0-7DF1A1D1964B-1">
      <extobjdata type="61704547-3176-4FA0-AAD0-7DF1A1D1964B" data="ewoJImV4cHJlc3Npb24iIDogIntcImNvbmZpZ1wiOntcImNvbG9yXCI6XCIjMDAwXCJ9LFwic291cmNlXCI6XCJXM3NpYVdRaU9pSTVNek5rT1dReE9TMHpaalF4TFRRek5UY3RPVFptTmkwek5HWTNZVGcxWm1FM1pEa2lMQ0owZVhCbElqb2lkR1Y0ZENJc0lteGhZbVZzSWpvaU1pSjlMSHNpYVdRaU9pSm1ObVV4TnpoaE5pMHlNV0ZqTFRRellUWXRZbUV4WWkwMk56bGpPREk0TkRkbVltTWlMQ0owZVhCbElqb2lkR1Y0ZENJc0lteGhZbVZzSWpvaVRpSjlMSHNpYVdRaU9pSmhZVE5sTURRd01DMW1aakl6TFRReE9UQXRPV1ZtWXkxbFkySm1NVGt4WXpOalpHUWlMQ0owZVhCbElqb2lkR1Y0ZENJc0lteGhZbVZzSWpvaVR5SjlMSHNpYVdRaU9pSTVNMk5qWVRKalppMW1OR1ZsTFRRMll6RXRZakEzT1MwNVltWTFPVEE1Tm1RelpXWWlMQ0owZVhCbElqb2lkR1Y0ZENJc0lteGhZbVZzSWpvaUt5SjlMSHNpYVdRaU9pSmhOemcyTTJZME9TMWpPRFE0TFRSaE1EUXRPRGhoTmkwNE9UbGtaV1l6TldOaE4yTWlMQ0owZVhCbElqb2lkR1Y0ZENJc0lteGhZbVZzSWpvaU1pSjlMSHNpYVdRaU9pSmxZamxtWkRBMk9TMDRaVFpsTFRSaVpqWXRPVEl4TkMxaVpHUTFZMkl5WkRsbVkySWlMQ0owZVhCbElqb2lkR1Y0ZENJc0lteGhZbVZzSWpvaVF5SjlMSHNpYVdRaU9pSTRZalU0TldNeE5TMDBOakF4TFRRMVpHVXRPRFkzTkMwd09UTXdZamt6TkRSaFl6RWlMQ0owZVhCbElqb2lkR1Y0ZENJc0lteGhZbVZzSWpvaVR5SjlMSHNpZEhsd1pTSTZJbXB2YVc1MFFYSnliM2NpTENKa2FYSmxZM1JwYjI0aU9pSnlhV2RvZENJc0ltUmhkR0VpT25zaWRHOXdJanBiZXlKcFpDSTZJakk1TmpZNVpESmtMV00wTmpFdE5EaGxPUzFpWXpKbExXSTROVGd3T0dGa09UTTJZU0lzSW5SNWNHVWlPaUowWlhoMElpd2liR0ZpWld3aU9pSXhJbjBzZXlKcFpDSTZJbUV6T1RFek9XRTNMVEUxWlRBdE5EZ3dOaTFoWVRFeExXWmlZVEZqTVRZM09EUmtNQ0lzSW5SNWNHVWlPaUowWlhoMElpd2liR0ZpWld3aU9pSTRJbjBzZXlKcFpDSTZJbVEwTm1GaU5tWmxMV0kxWXpndE5ESTJaQzFoTnprMUxURmlOalprWkRjd05XUmlNQ0lzSW5SNWNHVWlPaUowWlhoMElpd2liR0ZpWld3aU9pSXdJbjBzZXlKcFpDSTZJbUk1TXpFeVpEZzJMV0k0TlRZdE5EWmtOUzFpWldRMUxUSXlOR0ZtT1dJM01tTXhaaUlzSW5SNWNHVWlPaUowWlhoMElpd2liR0ZpWld3aU9pTGloSU1pZlYwc0ltSnZkSFJ2YlNJNlczc2lkSGx3WlNJNkluUmxlSFFpTENKc1lXSmxiQ0k2SWladVluTndPeUlzSW5Cc1lXTmxhRzlzWkdWeUlqcDBjblZsTENKcFpDSTZJak5rTnpVelpqQTRMVGsyTnpNdE5EazVZeTA0WmpjeUxXVTJaV1EyWkdJMk5tSXhPU0o5WFgwc0ltbGtJam9pT1RRd1pUQXlZVEV0TkRoaE15MDBNRGN4TFdJNE9UY3RNVEl3Wm1ReU5UYzVPVFpsSW4wc2V5SjBlWEJsSWpvaWMzVmljMk55YVhCMElpd2laR0YwWVNJNmV5SnRZV2x1SWpwYmV5SnBaQ0k2SWpBMU0ySXdZMlUwTFRreE9XVXRORE0wWVMwNE5tSTRMVEprTXpVNU1ERmlNRGd6TmlJc0luUjVjR1VpT2lKMFpYaDBJaXdpYkdGaVpXd2lPaUpPSW4xZExDSnpkV0lpT2x0N0ltbGtJam9pTmpWbE5tUTNZelF0T1RGa01TMDBZVGs1TFRrNVpEVXRNemRrTXpVMVlXWmpPVEUxSWl3aWRIbHdaU0k2SW5SbGVIUWlMQ0pzWVdKbGJDSTZJaklpZlYxOUxDSnBaQ0k2SW1WbU5XWTRaalF3TFRreU1EWXROR1F4T0MxaVpEWmtMVE0zTURkbVpHUmhPR1EwTnlKOUxIc2lhV1FpT2lJNFlUQTNPV0ZsWlMxbVpqQTBMVFF5T0RjdE9UQXpPQzB5TnpRM1pqZ3pNamcyWXpFaUxDSjBlWEJsSWpvaWRHVjRkQ0lzSW14aFltVnNJam9pS3lKOUxIc2lkSGx3WlNJNkluTjFZbk5qY21sd2RDSXNJbVJoZEdFaU9uc2liV0ZwYmlJNlczc2lhV1FpT2lKa1pUQTROemd4TVMweFpEUmlMVFF4TjJZdE9XVmhPUzA0TjJGbU5tVmxNV015WVdZaUxDSjBlWEJsSWpvaWRHVjRkQ0lzSW14aFltVnNJam9pTWlKOUxIc2lhV1FpT2lJME5tTXhOR0ppT0Mxak4yWTBMVFF3WVdZdE9UUm1aUzB5WVdVM01XUTJZVFF5TURBaUxDSjBlWEJsSWpvaWRHVjRkQ0lzSW14aFltVnNJam9pUXlKOUxIc2lhV1FpT2lJMk1UTTRNVGRqWVMwMU5tTmtMVFEwWVRZdFlqQTNaQzB4WWpjME5XSm1NMlZoT1RFaUxDSjBlWEJsSWpvaWRHVjRkQ0lzSW14aFltVnNJam9pVHlKOVhTd2ljM1ZpSWpwYmV5SnBaQ0k2SWpkbE5XWmpOalkxTFRobFl6UXRORFE0WlMwNVlXRmxMVFk1WW1OaE5EVTBZalpsTlNJc0luUjVjR1VpT2lKMFpYaDBJaXdpYkdGaVpXd2lPaUl5SW4xZGZTd2lhV1FpT2lJNVkyUmtOamM0T1MxaU5tWXlMVFEwWkdZdFlXSXpZeTAyWkdReFlqazNaR05rWVdJaWZTeDdJbWxrSWpvaVpUZ3pORE5pTjJRdFl6Z3pOQzAwWkRnMkxXRTBOekV0TWpNM05ETXdNamMwTkRjMklpd2lkSGx3WlNJNkluUmxlSFFpTENKc1lXSmxiQ0k2SWx4dUluMWRcIn0iLAoJImltYWdlQmFzZTY0IiA6ICJQSE4yWnlCbWIyNTBMV1poYldsc2VUMGlWR2x0WlhNZ1RtVjNJRkp2YldGdUlpQm9aV2xuYUhROUlqVXdMakp3ZUNJZ2RtbGxkMEp2ZUQwaU1UZ2dNVEV1TURrek56VWdNemszTGpZeU5TQTFNUzQzT1RZNE56VWlJSE4wZVd4bFBTSnphR0Z3WlMxeVpXNWtaWEpwYm1jNklHTnlhWE53WldSblpYTTdJaUI0Yld4dWN6MGlhSFIwY0RvdkwzZDNkeTUzTXk1dmNtY3ZNakF3TUM5emRtY2lQZ29nSUNBZ1BHUmxabk12UGp4bklIaHRiRzV6UFNKb2RIUndPaTh2ZDNkM0xuY3pMbTl5Wnk4eU1EQXdMM04yWnlJK1BIUmxlSFFnZUQwaU1UZ2lJSGs5SWpRNUxqVWlJR1pwYkd3OUlpTXdNREF3TURBaUlITjBlV3hsUFNKbWIyNTBMWE5wZW1VNklETTJjSGc3SWo0eVBDOTBaWGgwUGp4MFpYaDBJSGc5SWpNM0lpQjVQU0kwT1M0MUlpQm1hV3hzUFNJak1EQXdNREF3SWlCemRIbHNaVDBpWm05dWRDMXphWHBsT2lBek5uQjRPeUkrVGp3dmRHVjRkRDQ4ZEdWNGRDQjRQU0kyTkNJZ2VUMGlORGt1TlNJZ1ptbHNiRDBpSXpBd01EQXdNQ0lnYzNSNWJHVTlJbVp2Ym5RdGMybDZaVG9nTXpad2VEc2lQazg4TDNSbGVIUStQSFJsZUhRZ2VEMGlPVEVpSUhrOUlqUTVMalVpSUdacGJHdzlJaU13TURBd01EQWlJSE4wZVd4bFBTSm1iMjUwTFhOcGVtVTZJRE0yY0hnN0lqNHJQQzkwWlhoMFBqeDBaWGgwSUhnOUlqRXhNaTR6TVRJMUlpQjVQU0kwT1M0MUlpQm1hV3hzUFNJak1EQXdNREF3SWlCemRIbHNaVDBpWm05dWRDMXphWHBsT2lBek5uQjRPeUkrTWp3dmRHVjRkRDQ4ZEdWNGRDQjRQU0l4TXpFdU16RXlOU0lnZVQwaU5Ea3VOU0lnWm1sc2JEMGlJekF3TURBd01DSWdjM1I1YkdVOUltWnZiblF0YzJsNlpUb2dNelp3ZURzaVBrTThMM1JsZUhRK1BIUmxlSFFnZUQwaU1UVTJMak15TkRrNU5qazBPREkwTWpJaUlIazlJalE1TGpVaUlHWnBiR3c5SWlNd01EQXdNREFpSUhOMGVXeGxQU0ptYjI1MExYTnBlbVU2SURNMmNIZzdJajVQUEM5MFpYaDBQangwWlhoMElIZzlJakU1TkM0ek1qUTVPVFk1TkRneU5ESXlJaUI1UFNJek5TNHhPVGs1T1RRd09EY3lNVGt5TkNJZ1ptbHNiRDBpSXpBd01EQXdNQ0lnYzNSNWJHVTlJbVp2Ym5RdGMybDZaVG9nTWpFdU5uQjRPeUkrTVR3dmRHVjRkRDQ4ZEdWNGRDQjRQU0l5TURZdU1USTFJaUI1UFNJek5TNHhPVGs1T1RRd09EY3lNVGt5TkNJZ1ptbHNiRDBpSXpBd01EQXdNQ0lnYzNSNWJHVTlJbVp2Ym5RdGMybDZaVG9nTWpFdU5uQjRPeUkrT0R3dmRHVjRkRDQ4ZEdWNGRDQjRQU0l5TVRjdU9USTFNREF6TURVeE56VTNPQ0lnZVQwaU16VXVNVGs1T1RrME1EZzNNakU1TWpRaUlHWnBiR3c5SWlNd01EQXdNREFpSUhOMGVXeGxQU0ptYjI1MExYTnBlbVU2SURJeExqWndlRHNpUGpBOEwzUmxlSFErUEhSbGVIUWdlRDBpTWpJNUxqY3lOVEF3TmpFd016VXhOVFl5SWlCNVBTSXpOUzR4T1RrNU9UUXdPRGN5TVRreU5DSWdabWxzYkQwaUl6QXdNREF3TUNJZ2MzUjViR1U5SW1admJuUXRjMmw2WlRvZ01qRXVObkI0T3lJKzRvU0RQQzkwWlhoMFBqeDBaWGgwSUhnOUlqSTJOUzQ0TlRBd01EWXhNRE0xTVRVMklpQjVQU0kwT1M0MUlpQm1hV3hzUFNJak1EQXdNREF3SWlCemRIbHNaVDBpWm05dWRDMXphWHBsT2lBek5uQjRPeUkrVGp3dmRHVjRkRDQ4ZEdWNGRDQjRQU0l5T1RNdU9EVXdNREEyTVRBek5URTFOaUlnZVQwaU5UY3VNekF3TURBd01Ua3dOek0wT0RZaUlHWnBiR3c5SWlNd01EQXdNREFpSUhOMGVXeGxQU0ptYjI1MExYTnBlbVU2SURJeExqWndlRHNpUGpJOEwzUmxlSFErUEhSbGVIUWdlRDBpTXpBM0xqWTBPVGs1TXpnNU5qUTRORFFpSUhrOUlqUTVMalVpSUdacGJHdzlJaU13TURBd01EQWlJSE4wZVd4bFBTSm1iMjUwTFhOcGVtVTZJRE0yY0hnN0lqNHJQQzkwWlhoMFBqeDBaWGgwSUhnOUlqTXpNQzQ1TmpJME9UTTRPVFkwT0RRMElpQjVQU0kwT1M0MUlpQm1hV3hzUFNJak1EQXdNREF3SWlCemRIbHNaVDBpWm05dWRDMXphWHBsT2lBek5uQjRPeUkrTWp3dmRHVjRkRDQ4ZEdWNGRDQjRQU0l6TkRrdU9UWXlORGt6T0RrMk5EZzBOQ0lnZVQwaU5Ea3VOU0lnWm1sc2JEMGlJekF3TURBd01DSWdjM1I1YkdVOUltWnZiblF0YzJsNlpUb2dNelp3ZURzaVBrTThMM1JsZUhRK1BIUmxlSFFnZUQwaU16YzBMamszTlRBd05qRXdNelV4TlRZaUlIazlJalE1TGpVaUlHWnBiR3c5SWlNd01EQXdNREFpSUhOMGVXeGxQU0ptYjI1MExYTnBlbVU2SURNMmNIZzdJajVQUEM5MFpYaDBQangwWlhoMElIZzlJalF3TWk0NU56VXdNRFl4TURNMU1UVTJJaUI1UFNJMU55NHpNREF3TURBeE9UQTNNelE0TmlJZ1ptbHNiRDBpSXpBd01EQXdNQ0lnYzNSNWJHVTlJbVp2Ym5RdGMybDZaVG9nTWpFdU5uQjRPeUkrTWp3dmRHVjRkRDQ4ZEdWNGRDQjRQU0kwTVRZdU56YzBPVGt6T0RrMk5EZzBOQ0lnZVQwaU5Ea3VOU0lnWm1sc2JEMGlJekF3TURBd01DSWdjM1I1YkdVOUltWnZiblF0YzJsNlpUb2dNSEI0T3lJK1BDOTBaWGgwUGp4bklITjBjbTlyWlQwaUl6QXdNREF3TUNJZ1ptbHNiRDBpSXpBd01EQXdNQ0lnYzNSNWJHVTlJaUlnZEhKaGJuTm1iM0p0UFNKdFlYUnlhWGdvTVN3d0xEQXNNU3d3TERBcElqNDhjR0YwYUNCa1BTSk5JREU0TlM0ek1qUTVPVFk1TkRneU5ESXlMRE01TGpJZ1RDQXlOakF1T0RRNU9UazRORGMwTVRJeE1Td3pPUzR5SUZvaVBqd3ZjR0YwYUQ0OGNHRjBhQ0JrUFNKTklESTJNQzQ0TkRrNU9UZzBOelF4TWpFeExETTVMaklnVENBeU5UWXVPRFE1T1RrNE5EYzBNVEl4TVN3ek5TNHlJRm9nSWo0OEwzQmhkR2crUEhCaGRHZ2daRDBpVFNBeU5qQXVPRFE1T1RrNE5EYzBNVEl4TVN3ek9TNHlJRXdnTWpVMkxqZzBPVGs1T0RRM05ERXlNVEVzTkRNdU1pQmFJQ0krUEM5d1lYUm9Qand2Wno0OEwyYytQQzl6ZG1jKyIsCgkidHlwZSIgOiAiY2hlY21pc3RyeV9lcXVhdGlvbiIKfQo="/>
    </extobj>
    <extobj name="61704547-3176-4FA0-AAD0-7DF1A1D1964B-2">
      <extobjdata type="61704547-3176-4FA0-AAD0-7DF1A1D1964B" data="ewoJImV4cHJlc3Npb24iIDogIntcImNvbmZpZ1wiOntcImNvbG9yXCI6XCIjMDAwXCJ9LFwic291cmNlXCI6XCJXM3NpYVdRaU9pSmxaVEUzTlRCbE9DMWlNVEZrTFRRNFpHSXRPVFV4TnkwM056SXdOV1ppWWpnNU16UWlMQ0owZVhCbElqb2lkR1Y0ZENJc0lteGhZbVZzSWpvaU1pSjlMSHNpYVdRaU9pSmlNalF6WlRRMllTMHhNekJrTFRRME1tWXRPVGRoWlMwM016QTRPR1UyT1RFNE4ySWlMQ0owZVhCbElqb2lkR1Y0ZENJc0lteGhZbVZzSWpvaVRpSjlMSHNpYVdRaU9pSTFNekJtWkdFMFlpMHlPV013TFRRNE9XSXRPVGxtTmkweU9XSTJPVEkyWmpjek9HUWlMQ0owZVhCbElqb2lkR1Y0ZENJc0lteGhZbVZzSWpvaVR5SjlMSHNpYVdRaU9pSTRNVGcyT0dNMVppMWtORFV6TFRRek1HWXRPRGd3T0Mwek9ESTRNekl3WTJSaE5UVWlMQ0owZVhCbElqb2lkR1Y0ZENJc0lteGhZbVZzSWpvaUt5SjlMSHNpYVdRaU9pSmtORGN3TkRnek5pMWtNVEpsTFRSbE9ETXRZV0poTXkwd04yWTBOV0kwTkdJM1lUY2lMQ0owZVhCbElqb2lkR1Y0ZENJc0lteGhZbVZzSWpvaVF5SjlMSHNpZEhsd1pTSTZJbXB2YVc1MFFYSnliM2NpTENKa2FYSmxZM1JwYjI0aU9pSnlhV2RvZENJc0ltUmhkR0VpT25zaWRHOXdJanBiZXlKcFpDSTZJbUZsT1RVeVl6a3dMV05sTlRjdE5EQmhZUzFoTlRneUxURTJaall5TXpJMlkyWTJaaUlzSW5SNWNHVWlPaUowWlhoMElpd2liR0ZpWld3aU9pSXhJbjBzZXlKcFpDSTZJbVZsWkdVeU16Y3pMVEl3TldFdE5HWXhNUzFoT0RZMExXRXlZV00xTnpBMFpqWmtNaUlzSW5SNWNHVWlPaUowWlhoMElpd2liR0ZpWld3aU9pSTRJbjBzZXlKcFpDSTZJak0yTVRZMFlUZG1MVEJsTXprdE5EZGxZeTFoWXpReUxUTXhNMlptTmpGbFlXVTNOeUlzSW5SNWNHVWlPaUowWlhoMElpd2liR0ZpWld3aU9pSXdJbjBzZXlKcFpDSTZJbVJsTVdWaVl6UmhMV05tTlRBdE5HRTBOaTA1WlRoaExUZG1NR0kzTkRGa1lUZzJOeUlzSW5SNWNHVWlPaUowWlhoMElpd2liR0ZpWld3aU9pTGloSU1pZlYwc0ltSnZkSFJ2YlNJNlczc2lkSGx3WlNJNkluUmxlSFFpTENKc1lXSmxiQ0k2SWladVluTndPeUlzSW5Cc1lXTmxhRzlzWkdWeUlqcDBjblZsTENKcFpDSTZJak01WW1SbFpEUmpMVGd6TURndE5ESTJaQzA1TUdJNExURXpORFU0WlRFeU4yWXlPQ0o5WFgwc0ltbGtJam9pWmpreVpqTXdPVGd0WXpVd09TMDBOVEZoTFRnek0yUXRaR0k1TW1VME1ESXhNV0UwSW4wc2V5SjBlWEJsSWpvaWMzVmljMk55YVhCMElpd2laR0YwWVNJNmV5SnRZV2x1SWpwYmV5SnBaQ0k2SWprMU56QTNPVGhsTFRZMFlUVXROREJsWXkxaFlXRTJMV1ZoT0RZeFlqZzFabUl3TUNJc0luUjVjR1VpT2lKMFpYaDBJaXdpYkdGaVpXd2lPaUpPSW4xZExDSnpkV0lpT2x0N0ltbGtJam9pTVRnM00yTTRNVEV0WkdVMlpDMDBNbVZrTFRrMVpqa3RaRGMyWTJGbFpUbGlOekkzSWl3aWRIbHdaU0k2SW5SbGVIUWlMQ0pzWVdKbGJDSTZJaklpZlYxOUxDSnBaQ0k2SWpnek9UbGtNemczTFRsbU1UTXRORFkzTXkxaVlqVmpMV05tTnpkbU9UQTVPR1JrTVNKOUxIc2lhV1FpT2lJelkyWTFORE01WkMwMlpUQXlMVFEyWVRVdFltWmtaUzAzWWpKa1pqVTBZelk1TkdNaUxDSjBlWEJsSWpvaWRHVjRkQ0lzSW14aFltVnNJam9pS3lKOUxIc2lkSGx3WlNJNkluTjFZbk5qY21sd2RDSXNJbVJoZEdFaU9uc2liV0ZwYmlJNlczc2lhV1FpT2lJM09ESmtZamhtTlMwd1pHRTRMVFEyTmprdFlUSTVaUzB4WldGbE5XSXlabVF4WmpNaUxDSjBlWEJsSWpvaWRHVjRkQ0lzSW14aFltVnNJam9pUXlKOUxIc2lhV1FpT2lJNU9Ea3lOVGt4TkMwd04yRTJMVFF6T1dZdE9HSTRaQzFoWmpGak5UbGhZekl6WmpJaUxDSjBlWEJsSWpvaWRHVjRkQ0lzSW14aFltVnNJam9pVHlKOVhTd2ljM1ZpSWpwYmV5SnBaQ0k2SWpobE9UUmxPRGxqTFRVeFlXVXRORFk0TmkxaU1UQTBMVEV3TnpKa05UZGxZelEzT0NJc0luUjVjR1VpT2lKMFpYaDBJaXdpYkdGaVpXd2lPaUl5SW4xZGZTd2lhV1FpT2lJM05qUm1NV0kzTnkxbFlqYzNMVFJqTTJVdE9HSm1OUzAyWldJeFpETXpObVF3WkRraWZTeDdJbWxrSWpvaU56RXpaR1UzTURrdE1EWXlaaTAwTlRoa0xXSmxPR0l0WldRek56WmtZamsyTkRReklpd2lkSGx3WlNJNkluUmxlSFFpTENKc1lXSmxiQ0k2SWx4dUluMWRcIn0iLAoJImltYWdlQmFzZTY0IiA6ICJQSE4yWnlCbWIyNTBMV1poYldsc2VUMGlWR2x0WlhNZ1RtVjNJRkp2YldGdUlpQm9aV2xuYUhROUlqVXdMakp3ZUNJZ2RtbGxkMEp2ZUQwaU1UZ2dNVEV1TURrek56VWdNek15TGpZeU5TQTFNUzQzT1RZNE56VWlJSE4wZVd4bFBTSnphR0Z3WlMxeVpXNWtaWEpwYm1jNklHTnlhWE53WldSblpYTTdJaUI0Yld4dWN6MGlhSFIwY0RvdkwzZDNkeTUzTXk1dmNtY3ZNakF3TUM5emRtY2lQZ29nSUNBZ1BHUmxabk12UGp4bklIaHRiRzV6UFNKb2RIUndPaTh2ZDNkM0xuY3pMbTl5Wnk4eU1EQXdMM04yWnlJK1BIUmxlSFFnZUQwaU1UZ2lJSGs5SWpRNUxqVWlJR1pwYkd3OUlpTXdNREF3TURBaUlITjBlV3hsUFNKbWIyNTBMWE5wZW1VNklETTJjSGc3SWo0eVBDOTBaWGgwUGp4MFpYaDBJSGc5SWpNM0lpQjVQU0kwT1M0MUlpQm1hV3hzUFNJak1EQXdNREF3SWlCemRIbHNaVDBpWm05dWRDMXphWHBsT2lBek5uQjRPeUkrVGp3dmRHVjRkRDQ4ZEdWNGRDQjRQU0kyTkNJZ2VUMGlORGt1TlNJZ1ptbHNiRDBpSXpBd01EQXdNQ0lnYzNSNWJHVTlJbVp2Ym5RdGMybDZaVG9nTXpad2VEc2lQazg4TDNSbGVIUStQSFJsZUhRZ2VEMGlPVEVpSUhrOUlqUTVMalVpSUdacGJHdzlJaU13TURBd01EQWlJSE4wZVd4bFBTSm1iMjUwTFhOcGVtVTZJRE0yY0hnN0lqNHJQQzkwWlhoMFBqeDBaWGgwSUhnOUlqRXhNaTR6TVRJMUlpQjVQU0kwT1M0MUlpQm1hV3hzUFNJak1EQXdNREF3SWlCemRIbHNaVDBpWm05dWRDMXphWHBsT2lBek5uQjRPeUkrUXp3dmRHVjRkRDQ4ZEdWNGRDQjRQU0l4TkRndU16STBPVGsyT1RRNE1qUXlNaUlnZVQwaU16VXVNVGs1T1RrME1EZzNNakU1TWpRaUlHWnBiR3c5SWlNd01EQXdNREFpSUhOMGVXeGxQU0ptYjI1MExYTnBlbVU2SURJeExqWndlRHNpUGpFOEwzUmxlSFErUEhSbGVIUWdlRDBpTVRZd0xqRXlOU0lnZVQwaU16VXVNVGs1T1RrME1EZzNNakU1TWpRaUlHWnBiR3c5SWlNd01EQXdNREFpSUhOMGVXeGxQU0ptYjI1MExYTnBlbVU2SURJeExqWndlRHNpUGpnOEwzUmxlSFErUEhSbGVIUWdlRDBpTVRjeExqa3lOVEF3TXpBMU1UYzFOemdpSUhrOUlqTTFMakU1T1RrNU5EQTROekl4T1RJMElpQm1hV3hzUFNJak1EQXdNREF3SWlCemRIbHNaVDBpWm05dWRDMXphWHBsT2lBeU1TNDJjSGc3SWo0d1BDOTBaWGgwUGp4MFpYaDBJSGc5SWpFNE15NDNNalV3TURZeE1ETTFNVFUyTWlJZ2VUMGlNelV1TVRrNU9UazBNRGczTWpFNU1qUWlJR1pwYkd3OUlpTXdNREF3TURBaUlITjBlV3hsUFNKbWIyNTBMWE5wZW1VNklESXhMalp3ZURzaVB1S0Vnend2ZEdWNGRENDhkR1Y0ZENCNFBTSXlNVGt1T0RVd01EQTJNVEF6TlRFMU5qSWlJSGs5SWpRNUxqVWlJR1pwYkd3OUlpTXdNREF3TURBaUlITjBlV3hsUFNKbWIyNTBMWE5wZW1VNklETTJjSGc3SWo1T1BDOTBaWGgwUGp4MFpYaDBJSGc5SWpJME55NDROVEF3TURZeE1ETTFNVFUyTWlJZ2VUMGlOVGN1TXpBd01EQXdNVGt3TnpNME9EWWlJR1pwYkd3OUlpTXdNREF3TURBaUlITjBlV3hsUFNKbWIyNTBMWE5wZW1VNklESXhMalp3ZURzaVBqSThMM1JsZUhRK1BIUmxlSFFnZUQwaU1qWXhMalkwT1RrNU16ZzVOalE0TkRRaUlIazlJalE1TGpVaUlHWnBiR3c5SWlNd01EQXdNREFpSUhOMGVXeGxQU0ptYjI1MExYTnBlbVU2SURNMmNIZzdJajRyUEM5MFpYaDBQangwWlhoMElIZzlJakk0TkM0NU5qSTBPVE00T1RZME9EUTBJaUI1UFNJME9TNDFJaUJtYVd4c1BTSWpNREF3TURBd0lpQnpkSGxzWlQwaVptOXVkQzF6YVhwbE9pQXpObkI0T3lJK1F6d3ZkR1Y0ZEQ0OGRHVjRkQ0I0UFNJek1Ea3VPVGMxTURBMk1UQXpOVEUxTmlJZ2VUMGlORGt1TlNJZ1ptbHNiRDBpSXpBd01EQXdNQ0lnYzNSNWJHVTlJbVp2Ym5RdGMybDZaVG9nTXpad2VEc2lQazg4TDNSbGVIUStQSFJsZUhRZ2VEMGlNek0zTGprM05UQXdOakV3TXpVeE5UWWlJSGs5SWpVM0xqTXdNREF3TURFNU1EY3pORGcySWlCbWFXeHNQU0lqTURBd01EQXdJaUJ6ZEhsc1pUMGlabTl1ZEMxemFYcGxPaUF5TVM0MmNIZzdJajR5UEM5MFpYaDBQangwWlhoMElIZzlJak0xTVM0M056UTVPVE00T1RZME9EUTBJaUI1UFNJME9TNDFJaUJtYVd4c1BTSWpNREF3TURBd0lpQnpkSGxzWlQwaVptOXVkQzF6YVhwbE9pQXdjSGc3SWo0OEwzUmxlSFErUEdjZ2MzUnliMnRsUFNJak1EQXdNREF3SWlCbWFXeHNQU0lqTURBd01EQXdJaUJ6ZEhsc1pUMGlJaUIwY21GdWMyWnZjbTA5SW0xaGRISnBlQ2d4TERBc01Dd3hMREFzTUNraVBqeHdZWFJvSUdROUlrMGdNVE01TGpNeU5EazVOamswT0RJME1qSXNNemt1TWlCTUlESXhOQzQ0TkRrNU9UZzBOelF4TWpFeExETTVMaklnV2lJK1BDOXdZWFJvUGp4d1lYUm9JR1E5SWswZ01qRTBMamcwT1RrNU9EUTNOREV5TVRFc016a3VNaUJNSURJeE1DNDRORGs1T1RnME56UXhNakV4TERNMUxqSWdXaUFpUGp3dmNHRjBhRDQ4Y0dGMGFDQmtQU0pOSURJeE5DNDRORGs1T1RnME56UXhNakV4TERNNUxqSWdUQ0F5TVRBdU9EUTVPVGs0TkRjME1USXhNU3cwTXk0eUlGb2dJajQ4TDNCaGRHZytQQzluUGp3dlp6NDhMM04yWno0PSIsCgkidHlwZSIgOiAiY2hlY21pc3RyeV9lcXVhdGlvbiIKfQo="/>
    </extobj>
    <extobj name="61704547-3176-4FA0-AAD0-7DF1A1D1964B-3">
      <extobjdata type="61704547-3176-4FA0-AAD0-7DF1A1D1964B" data="ewoJImV4cHJlc3Npb24iIDogIntcImNvbmZpZ1wiOntcImNvbG9yXCI6XCIjMDAwXCJ9LFwic291cmNlXCI6XCJXM3NpYVdRaU9pSmxPRGt6TURRell5MWtNVGMwTFRSbE9ESXRPRFl3TkMxbFkySTROV0k1TkRFMllUQWlMQ0owZVhCbElqb2lkR1Y0ZENJc0lteGhZbVZzSWpvaU1pSjlMSHNpYVdRaU9pSXlPREF6TWpsak1TMDVaRGM1TFRSak0yVXRPR1ZsWVMxbE1tSXdNak5sTkRVeE1qSWlMQ0owZVhCbElqb2lkR1Y0ZENJc0lteGhZbVZzSWpvaVRpSjlMSHNpYVdRaU9pSXdOVGcyTXpkbVlTMWxZak13TFRRNFpqa3RZV00zTUMwNU5XUTFOelJqWmpOaU9HWWlMQ0owZVhCbElqb2lkR1Y0ZENJc0lteGhZbVZzSWpvaVR5SjlMSHNpYVdRaU9pSTJaalU0TVRJNVlpMWxPRFF6TFRRd056WXRPVEExWlMxaE9ESTFOREZoTlRaaU0yRWlMQ0owZVhCbElqb2lkR1Y0ZENJc0lteGhZbVZzSWpvaUt5SjlMSHNpYVdRaU9pSTBNV1poTTJJeFl5MHdNR1k0TFRSaE5qY3RPR0k1TlMwek56SmhOV1V5T0dFMFkyUWlMQ0owZVhCbElqb2lkR1Y0ZENJc0lteGhZbVZzSWpvaU1pSjlMSHNpYVdRaU9pSmxZV1EwTURRMVpTMWxNMlptTFRSa01tWXRZV0ptWXkxak5HTXpZekEyWVRCaU5XVWlMQ0owZVhCbElqb2lkR1Y0ZENJc0lteGhZbVZzSWpvaVF5SjlMSHNpZEhsd1pTSTZJbXB2YVc1MFFYSnliM2NpTENKa2FYSmxZM1JwYjI0aU9pSnlhV2RvZENJc0ltUmhkR0VpT25zaWRHOXdJanBiZXlKcFpDSTZJbUl4Tnpnek9UQTNMV1kwTWpZdE5ERTVZUzA0Wm1RNUxUTmlNemhpTmpoa09UZGxNU0lzSW5SNWNHVWlPaUowWlhoMElpd2liR0ZpWld3aU9pSXhJbjBzZXlKcFpDSTZJbVZrWW1ZMU1UYzNMVFU0TURrdE5HTmpOeTA1TmpnNExXWXhObU5qTUdNNE5qVTNaU0lzSW5SNWNHVWlPaUowWlhoMElpd2liR0ZpWld3aU9pSTRJbjBzZXlKcFpDSTZJamd3TWpJMk16azBMVE5sWkdVdE5EVmxNaTFpWXpFeUxXSTBNREJqWkdWak4yVTVaU0lzSW5SNWNHVWlPaUowWlhoMElpd2liR0ZpWld3aU9pSXdJbjBzZXlKcFpDSTZJalZpTnpBeFlUTTFMVEZtTldJdE5EWmlNaTA1TmpObExUazBOalF3WVdNeE5UVTBNU0lzSW5SNWNHVWlPaUowWlhoMElpd2liR0ZpWld3aU9pTGloSU1pZlYwc0ltSnZkSFJ2YlNJNlczc2lkSGx3WlNJNkluUmxlSFFpTENKc1lXSmxiQ0k2SWladVluTndPeUlzSW5Cc1lXTmxhRzlzWkdWeUlqcDBjblZsTENKcFpDSTZJakU1WlROa01HTmpMVEZtWW1VdE5EQXdaaTA1TUdFekxXWTNNalkzTW1FMk5tRXhOaUo5WFgwc0ltbGtJam9pTW1GbVpqRTNNREF0WVdKaE1pMDBOVFZtTFRnd09HWXRaRFl4WVRGalltSmhPVEV5SW4wc2V5SjBlWEJsSWpvaWMzVmljMk55YVhCMElpd2laR0YwWVNJNmV5SnRZV2x1SWpwYmV5SnBaQ0k2SW1VeE1UazNPR1U0TFdFME1HUXRORE5tTVMxaU5qWXpMVFExT0RaaFpEQmhObUUwTXlJc0luUjVjR1VpT2lKMFpYaDBJaXdpYkdGaVpXd2lPaUpPSW4xZExDSnpkV0lpT2x0N0ltbGtJam9pTXpGak9EVXdOREF0TnpaallpMDBOREJsTFdGaU1qQXRORGMzTURsaU1UUmxPVFJpSWl3aWRIbHdaU0k2SW5SbGVIUWlMQ0pzWVdKbGJDSTZJaklpZlYxOUxDSnBaQ0k2SWprd05qTmxNakJoTFdZME9UQXROREJpTmkxaVpqQTJMV00zWm1aaE5qYzFORGc0TkNKOUxIc2lhV1FpT2lKbE56azRNamcxTlMweVlUZzFMVFF4TjJJdFlUSTROeTAxTkRsak16TmtOREJrTUdNaUxDSjBlWEJsSWpvaWRHVjRkQ0lzSW14aFltVnNJam9pS3lKOUxIc2lkSGx3WlNJNkluTjFZbk5qY21sd2RDSXNJbVJoZEdFaU9uc2liV0ZwYmlJNlczc2lhV1FpT2lJME5tSmtabVZpTXkxaU5UWTNMVFJoTmprdE9XSTBZeTB5WXpObU1URmxNV1ppTjJZaUxDSjBlWEJsSWpvaWRHVjRkQ0lzSW14aFltVnNJam9pUXlKOUxIc2lhV1FpT2lKaU9EYzBNamcwWVMxaVlXVXhMVFF4TnpZdFlUazBNUzAwTURJMU9EYzBNelJsTURFaUxDSjBlWEJsSWpvaWRHVjRkQ0lzSW14aFltVnNJam9pVHlKOVhTd2ljM1ZpSWpwYmV5SnBaQ0k2SWpaak9XVTFOalkwTFRJellqSXROR1UzTXkwNU9EWm1MVE13WWpkallXVXhaRGxtWXlJc0luUjVjR1VpT2lKMFpYaDBJaXdpYkdGaVpXd2lPaUltYm1KemNEc2lMQ0p3YkdGalpXaHZiR1JsY2lJNmRISjFaWDFkZlN3aWFXUWlPaUl5TlRjd1lXRTJNeTAxTUdZNUxUUXpPVFl0T1RjM1pDMDBaVFZtWkdZek56VTFZakFpZlN4N0ltbGtJam9pWVdRNU9XRTFNVFl0TW1ZNE9DMDBaVFUyTFdJelltWXRNRGd5TXpjMU9XVTVPR0UzSWl3aWRIbHdaU0k2SW5SbGVIUWlMQ0pzWVdKbGJDSTZJbHh1SW4xZFwifSIsCgkiaW1hZ2VCYXNlNjQiIDogIlBITjJaeUJtYjI1MExXWmhiV2xzZVQwaVZHbHRaWE1nVG1WM0lGSnZiV0Z1SWlCb1pXbG5hSFE5SWpVd0xqSndlQ0lnZG1sbGQwSnZlRDBpTVRnZ01URXVNRGt6TnpVZ016UXdMakk1TmpnM05TQTFNUzQzT1RZNE56VWlJSE4wZVd4bFBTSnphR0Z3WlMxeVpXNWtaWEpwYm1jNklHTnlhWE53WldSblpYTTdJaUI0Yld4dWN6MGlhSFIwY0RvdkwzZDNkeTUzTXk1dmNtY3ZNakF3TUM5emRtY2lQZ29nSUNBZ1BHUmxabk12UGp4bklIaHRiRzV6UFNKb2RIUndPaTh2ZDNkM0xuY3pMbTl5Wnk4eU1EQXdMM04yWnlJK1BIUmxlSFFnZUQwaU1UZ2lJSGs5SWpRNUxqVWlJR1pwYkd3OUlpTXdNREF3TURBaUlITjBlV3hsUFNKbWIyNTBMWE5wZW1VNklETTJjSGc3SWo0eVBDOTBaWGgwUGp4MFpYaDBJSGc5SWpNM0lpQjVQU0kwT1M0MUlpQm1hV3hzUFNJak1EQXdNREF3SWlCemRIbHNaVDBpWm05dWRDMXphWHBsT2lBek5uQjRPeUkrVGp3dmRHVjRkRDQ4ZEdWNGRDQjRQU0kyTkNJZ2VUMGlORGt1TlNJZ1ptbHNiRDBpSXpBd01EQXdNQ0lnYzNSNWJHVTlJbVp2Ym5RdGMybDZaVG9nTXpad2VEc2lQazg4TDNSbGVIUStQSFJsZUhRZ2VEMGlPVEVpSUhrOUlqUTVMalVpSUdacGJHdzlJaU13TURBd01EQWlJSE4wZVd4bFBTSm1iMjUwTFhOcGVtVTZJRE0yY0hnN0lqNHJQQzkwWlhoMFBqeDBaWGgwSUhnOUlqRXhNaTR6TVRJMUlpQjVQU0kwT1M0MUlpQm1hV3hzUFNJak1EQXdNREF3SWlCemRIbHNaVDBpWm05dWRDMXphWHBsT2lBek5uQjRPeUkrTWp3dmRHVjRkRDQ4ZEdWNGRDQjRQU0l4TXpFdU16RXlOU0lnZVQwaU5Ea3VOU0lnWm1sc2JEMGlJekF3TURBd01DSWdjM1I1YkdVOUltWnZiblF0YzJsNlpUb2dNelp3ZURzaVBrTThMM1JsZUhRK1BIUmxlSFFnZUQwaU1UWTNMak15TkRrNU5qazBPREkwTWpJaUlIazlJak0xTGpFNU9UazVOREE0TnpJeE9USTBJaUJtYVd4c1BTSWpNREF3TURBd0lpQnpkSGxzWlQwaVptOXVkQzF6YVhwbE9pQXlNUzQyY0hnN0lqNHhQQzkwWlhoMFBqeDBaWGgwSUhnOUlqRTNPUzR4TWpVaUlIazlJak0xTGpFNU9UazVOREE0TnpJeE9USTBJaUJtYVd4c1BTSWpNREF3TURBd0lpQnpkSGxzWlQwaVptOXVkQzF6YVhwbE9pQXlNUzQyY0hnN0lqNDRQQzkwWlhoMFBqeDBaWGgwSUhnOUlqRTVNQzQ1TWpVd01ETXdOVEUzTlRjNElpQjVQU0l6TlM0eE9UazVPVFF3T0RjeU1Ua3lOQ0lnWm1sc2JEMGlJekF3TURBd01DSWdjM1I1YkdVOUltWnZiblF0YzJsNlpUb2dNakV1Tm5CNE95SStNRHd2ZEdWNGRENDhkR1Y0ZENCNFBTSXlNREl1TnpJMU1EQTJNVEF6TlRFMU5qSWlJSGs5SWpNMUxqRTVPVGs1TkRBNE56SXhPVEkwSWlCbWFXeHNQU0lqTURBd01EQXdJaUJ6ZEhsc1pUMGlabTl1ZEMxemFYcGxPaUF5TVM0MmNIZzdJajdpaElNOEwzUmxlSFErUEhSbGVIUWdlRDBpTWpNNExqZzFNREF3TmpFd016VXhOVFl5SWlCNVBTSTBPUzQxSWlCbWFXeHNQU0lqTURBd01EQXdJaUJ6ZEhsc1pUMGlabTl1ZEMxemFYcGxPaUF6Tm5CNE95SStUand2ZEdWNGRENDhkR1Y0ZENCNFBTSXlOall1T0RVd01EQTJNVEF6TlRFMU5pSWdlVDBpTlRjdU16QXdNREF3TVRrd056TTBPRFlpSUdacGJHdzlJaU13TURBd01EQWlJSE4wZVd4bFBTSm1iMjUwTFhOcGVtVTZJREl4TGpad2VEc2lQakk4TDNSbGVIUStQSFJsZUhRZ2VEMGlNamd3TGpZME9UazVNemc1TmpRNE5EUWlJSGs5SWpRNUxqVWlJR1pwYkd3OUlpTXdNREF3TURBaUlITjBlV3hsUFNKbWIyNTBMWE5wZW1VNklETTJjSGc3SWo0clBDOTBaWGgwUGp4MFpYaDBJSGc5SWpNd015NDVOakkwT1RNNE9UWTBPRFEwSWlCNVBTSTBPUzQxSWlCbWFXeHNQU0lqTURBd01EQXdJaUJ6ZEhsc1pUMGlabTl1ZEMxemFYcGxPaUF6Tm5CNE95SStRend2ZEdWNGRENDhkR1Y0ZENCNFBTSXpNamd1T1RjMU1EQTJNVEF6TlRFMU5pSWdlVDBpTkRrdU5TSWdabWxzYkQwaUl6QXdNREF3TUNJZ2MzUjViR1U5SW1admJuUXRjMmw2WlRvZ016WndlRHNpUGs4OEwzUmxlSFErUEhSbGVIUWdlRDBpTXpZM0xqTTNOU0lnZVQwaU5Ea3VOU0lnWm1sc2JEMGlJekF3TURBd01DSWdjM1I1YkdVOUltWnZiblF0YzJsNlpUb2dNSEI0T3lJK1BDOTBaWGgwUGp4bklITjBjbTlyWlQwaUl6QXdNREF3TUNJZ1ptbHNiRDBpSXpBd01EQXdNQ0lnYzNSNWJHVTlJaUlnZEhKaGJuTm1iM0p0UFNKdFlYUnlhWGdvTVN3d0xEQXNNU3d3TERBcElqNDhjR0YwYUNCa1BTSk5JREUxT0M0ek1qUTVPVFk1TkRneU5ESXlMRE01TGpJZ1RDQXlNek11T0RRNU9UazRORGMwTVRJeE1Td3pPUzR5SUZvaVBqd3ZjR0YwYUQ0OGNHRjBhQ0JrUFNKTklESXpNeTQ0TkRrNU9UZzBOelF4TWpFeExETTVMaklnVENBeU1qa3VPRFE1T1RrNE5EYzBNVEl4TVN3ek5TNHlJRm9nSWo0OEwzQmhkR2crUEhCaGRHZ2daRDBpVFNBeU16TXVPRFE1T1RrNE5EYzBNVEl4TVN3ek9TNHlJRXdnTWpJNUxqZzBPVGs1T0RRM05ERXlNVEVzTkRNdU1pQmFJQ0krUEM5d1lYUm9Qand2Wno0OEwyYytQQzl6ZG1jKyIsCgkidHlwZSIgOiAiY2hlY21pc3RyeV9lcXVhdGlvbiIKfQo="/>
    </extobj>
    <extobj name="61704547-3176-4FA0-AAD0-7DF1A1D1964B-4">
      <extobjdata type="61704547-3176-4FA0-AAD0-7DF1A1D1964B" data="ewoJImV4cHJlc3Npb24iIDogIntcImNvbmZpZ1wiOntcImNvbG9yXCI6XCIjMDAwXCJ9LFwic291cmNlXCI6XCJXM3NpYVdRaU9pSmpNamsxTXpBek9DMHdPV0l4TFRRd09UQXRPVFpsTkMwMlpHVTNObUpqTVRReU5XSWlMQ0owZVhCbElqb2lkR1Y0ZENJc0lteGhZbVZzSWpvaU1pSjlMSHNpYVdRaU9pSTFaV1ZsT1RSak1DMDBaVEkwTFRRelpUSXRZV1EyTnkxaVpUVmxOekE1WWpsaE0yVWlMQ0owZVhCbElqb2lkR1Y0ZENJc0lteGhZbVZzSWpvaVRpSjlMSHNpYVdRaU9pSmhOamxsWlRjek5pMWpObVJrTFRReE5qWXRZVFpsTWkxaU9HVmtOMll5TjJReFpUY2lMQ0owZVhCbElqb2lkR1Y0ZENJc0lteGhZbVZzSWpvaVR5SjlMSHNpYVdRaU9pSXdZamd4TlRRNFpDMWlPVGxqTFRSak4yWXRPV1EwT0MweFpEY3dPV1F5TkROak0yUWlMQ0owZVhCbElqb2lkR1Y0ZENJc0lteGhZbVZzSWpvaUt5SjlMSHNpYVdRaU9pSTNOMlEyWkdSa09DMHhORFU1TFRSbU5ETXRPREF6Tnkwell6RTJaalJqTm1Kak5qVWlMQ0owZVhCbElqb2lkR1Y0ZENJc0lteGhZbVZzSWpvaU5DSjlMSHNpYVdRaU9pSmpPREZtTmpBMU5TMHhNMk0yTFRRME56a3RZVGd4WVMwNU1HUmpNMlU0WW1Sak1XSWlMQ0owZVhCbElqb2lkR1Y0ZENJc0lteGhZbVZzSWpvaVNDSjlMSHNpZEhsd1pTSTZJbXB2YVc1MFFYSnliM2NpTENKa2FYSmxZM1JwYjI0aU9pSnlhV2RvZENJc0ltUmhkR0VpT25zaWRHOXdJanBiZXlKcFpDSTZJakJoTkRVeE1EbGlMV0UyT1RJdE5EVTNZaTFpWWpnNUxUUmxOV1ZoTURneE9EWTRPQ0lzSW5SNWNHVWlPaUowWlhoMElpd2liR0ZpWld3aU9pSXhJbjBzZXlKcFpDSTZJamM0WldWbU1ESmpMVGd3TmpndE5EUmtPQzA1WkRrd0xUWm1aVGd3WVRNNE1XRmxPQ0lzSW5SNWNHVWlPaUowWlhoMElpd2liR0ZpWld3aU9pSTRJbjBzZXlKcFpDSTZJbUZoWm1Zd1pqaGxMVEpoTUdJdE5ESTJaUzFoWldJNUxUZzJPRGcwWldWak1HTXhOeUlzSW5SNWNHVWlPaUowWlhoMElpd2liR0ZpWld3aU9pSXdJbjBzZXlKcFpDSTZJamN4TVRBek9UVmxMV1JtTkdVdE5HSXpNQzA1TmpRNExUVXlObUl5T1RRMk9USTVNU0lzSW5SNWNHVWlPaUowWlhoMElpd2liR0ZpWld3aU9pTGloSU1pZlYwc0ltSnZkSFJ2YlNJNlczc2lkSGx3WlNJNkluUmxlSFFpTENKc1lXSmxiQ0k2SWladVluTndPeUlzSW5Cc1lXTmxhRzlzWkdWeUlqcDBjblZsTENKcFpDSTZJbVk1WXpjM056QXdMVE5sWm1ZdE5HRmlNQzA0TldRekxUazBOV0l3WWpreE5UQXdNaUo5WFgwc0ltbGtJam9pTUdRM1pHTTBZbVV0T0RFeU1pMDBPVFF4TFRoa01EZ3RabVU0TnpJd00yRTFOakEwSW4wc2V5SjBlWEJsSWpvaWMzVmljMk55YVhCMElpd2laR0YwWVNJNmV5SnRZV2x1SWpwYmV5SnBaQ0k2SW1KbU56a3daR0l5TFdSaE4yWXROR0ZtWWkxaVpEYzRMVGc0WldFNFpERXpZelpsTkNJc0luUjVjR1VpT2lKMFpYaDBJaXdpYkdGaVpXd2lPaUpPSW4xZExDSnpkV0lpT2x0N0ltbGtJam9pTlROa01qQTRaall0TlRSak9TMDBaRGczTFdJeU1URXRORGswWkRnek5XWmtOVGt3SWl3aWRIbHdaU0k2SW5SbGVIUWlMQ0pzWVdKbGJDSTZJaklpZlYxOUxDSnBaQ0k2SWpNNU1tUTJZelZoTFRsbE5UUXROR1JsTlMxaE56azBMVGxoWmpjMU5ERTJNRFF6WmlKOUxIc2lhV1FpT2lKa056TTFNRFk0WXkxaU1tSTRMVFExTjJJdE9UQXhOeTAzTUdOaU5EVXpZelUwWlRjaUxDSjBlWEJsSWpvaWRHVjRkQ0lzSW14aFltVnNJam9pS3lKOUxIc2lkSGx3WlNJNkluTjFZbk5qY21sd2RDSXNJbVJoZEdFaU9uc2liV0ZwYmlJNlczc2lhV1FpT2lJeE1EWmpPVGcxWXkwNVpUWXpMVFF5TlRjdFlXTmlNQzFqWXpoaE5UTmtabUpqWVRVaUxDSjBlWEJsSWpvaWRHVjRkQ0lzSW14aFltVnNJam9pTWlKOUxIc2lhV1FpT2lJMFlUYzFZek5qTnkweU0yRm1MVFF6TmpZdE9HTTBZUzAzWlRreE1HTm1OVE5qT0RBaUxDSjBlWEJsSWpvaWRHVjRkQ0lzSW14aFltVnNJam9pU0NKOVhTd2ljM1ZpSWpwYmV5SnBaQ0k2SW1aalpXRm1PR000TFRsbU5XSXROR05rT0MwNE9EazJMV1k1TXpsa1ptUXdZak5sT1NJc0luUjVjR1VpT2lKMFpYaDBJaXdpYkdGaVpXd2lPaUl5SW4xZGZTd2lhV1FpT2lJME16VTRNMkV3TVMwNVpHWXhMVFEyTkdRdE9USTNZeTFoWlRSaVpqUTFZekV5WW1ZaWZTeDdJbWxrSWpvaVptTmlNakJqTTJVdFpEazNOQzAwTkdZeUxXSTBNVFF0WmpnM1pEWmtOR1E1WkRVMElpd2lkSGx3WlNJNkluUmxlSFFpTENKc1lXSmxiQ0k2SWs4aWZTeDdJbWxrSWpvaU5EZGtPV013TmpFdE56UTNNUzAwWVRZNUxXSTFaR010TVRsak4yUTRObU16WXpKa0lpd2lkSGx3WlNJNkluUmxlSFFpTENKc1lXSmxiQ0k2SWx4dUluMWRcIn0iLAoJImltYWdlQmFzZTY0IiA6ICJQSE4yWnlCbWIyNTBMV1poYldsc2VUMGlWR2x0WlhNZ1RtVjNJRkp2YldGdUlpQm9aV2xuYUhROUlqVXdMakp3ZUNJZ2RtbGxkMEp2ZUQwaU1UZ2dNVEV1TURrek56VWdNemM0TGpBM09ERXlOU0ExTVM0M09UWTROelVpSUhOMGVXeGxQU0p6YUdGd1pTMXlaVzVrWlhKcGJtYzZJR055YVhOd1pXUm5aWE03SWlCNGJXeHVjejBpYUhSMGNEb3ZMM2QzZHk1M015NXZjbWN2TWpBd01DOXpkbWNpUGdvZ0lDQWdQR1JsWm5NdlBqeG5JSGh0Ykc1elBTSm9kSFJ3T2k4dmQzZDNMbmN6TG05eVp5OHlNREF3TDNOMlp5SStQSFJsZUhRZ2VEMGlNVGdpSUhrOUlqUTVMalVpSUdacGJHdzlJaU13TURBd01EQWlJSE4wZVd4bFBTSm1iMjUwTFhOcGVtVTZJRE0yY0hnN0lqNHlQQzkwWlhoMFBqeDBaWGgwSUhnOUlqTTNJaUI1UFNJME9TNDFJaUJtYVd4c1BTSWpNREF3TURBd0lpQnpkSGxzWlQwaVptOXVkQzF6YVhwbE9pQXpObkI0T3lJK1Rqd3ZkR1Y0ZEQ0OGRHVjRkQ0I0UFNJMk5DSWdlVDBpTkRrdU5TSWdabWxzYkQwaUl6QXdNREF3TUNJZ2MzUjViR1U5SW1admJuUXRjMmw2WlRvZ016WndlRHNpUGs4OEwzUmxlSFErUEhSbGVIUWdlRDBpT1RFaUlIazlJalE1TGpVaUlHWnBiR3c5SWlNd01EQXdNREFpSUhOMGVXeGxQU0ptYjI1MExYTnBlbVU2SURNMmNIZzdJajRyUEM5MFpYaDBQangwWlhoMElIZzlJakV4TWk0ek1USTFJaUI1UFNJME9TNDFJaUJtYVd4c1BTSWpNREF3TURBd0lpQnpkSGxzWlQwaVptOXVkQzF6YVhwbE9pQXpObkI0T3lJK05Ed3ZkR1Y0ZEQ0OGRHVjRkQ0I0UFNJeE16RXVNekV5TlNJZ2VUMGlORGt1TlNJZ1ptbHNiRDBpSXpBd01EQXdNQ0lnYzNSNWJHVTlJbVp2Ym5RdGMybDZaVG9nTXpad2VEc2lQa2c4TDNSbGVIUStQSFJsZUhRZ2VEMGlNVFk1TGpNeE1qVWlJSGs5SWpNMUxqRTVPVGs1TkRBNE56SXhPVEkwSWlCbWFXeHNQU0lqTURBd01EQXdJaUJ6ZEhsc1pUMGlabTl1ZEMxemFYcGxPaUF5TVM0MmNIZzdJajR4UEM5MFpYaDBQangwWlhoMElIZzlJakU0TVM0eE1USTFNRE13TlRFM05UYzRJaUI1UFNJek5TNHhPVGs1T1RRd09EY3lNVGt5TkNJZ1ptbHNiRDBpSXpBd01EQXdNQ0lnYzNSNWJHVTlJbVp2Ym5RdGMybDZaVG9nTWpFdU5uQjRPeUkrT0R3dmRHVjRkRDQ4ZEdWNGRDQjRQU0l4T1RJdU9URXlOVEEyTVRBek5URTFOaklpSUhrOUlqTTFMakU1T1RrNU5EQTROekl4T1RJMElpQm1hV3hzUFNJak1EQXdNREF3SWlCemRIbHNaVDBpWm05dWRDMXphWHBsT2lBeU1TNDJjSGc3SWo0d1BDOTBaWGgwUGp4MFpYaDBJSGc5SWpJd05DNDNNVEkxTURreE5UVXlOek0wTkNJZ2VUMGlNelV1TVRrNU9UazBNRGczTWpFNU1qUWlJR1pwYkd3OUlpTXdNREF3TURBaUlITjBlV3hsUFNKbWIyNTBMWE5wZW1VNklESXhMalp3ZURzaVB1S0Vnend2ZEdWNGRENDhkR1Y0ZENCNFBTSXlOREF1T0RNM05Ea3pPRGsyTkRnME16Z2lJSGs5SWpRNUxqVWlJR1pwYkd3OUlpTXdNREF3TURBaUlITjBlV3hsUFNKbWIyNTBMWE5wZW1VNklETTJjSGc3SWo1T1BDOTBaWGgwUGp4MFpYaDBJSGc5SWpJMk9DNDRNemMwT1RNNE9UWTBPRFEwSWlCNVBTSTFOeTR6TURBd01EQXhPVEEzTXpRNE5pSWdabWxzYkQwaUl6QXdNREF3TUNJZ2MzUjViR1U5SW1admJuUXRjMmw2WlRvZ01qRXVObkI0T3lJK01qd3ZkR1Y0ZEQ0OGRHVjRkQ0I0UFNJeU9ESXVOak0zTlRFeU1qQTNNRE14TWpVaUlIazlJalE1TGpVaUlHWnBiR3c5SWlNd01EQXdNREFpSUhOMGVXeGxQU0ptYjI1MExYTnBlbVU2SURNMmNIZzdJajRyUEM5MFpYaDBQangwWlhoMElIZzlJak13TlM0NU5UQXdNVEl5TURjd016RXlOU0lnZVQwaU5Ea3VOU0lnWm1sc2JEMGlJekF3TURBd01DSWdjM1I1YkdVOUltWnZiblF0YzJsNlpUb2dNelp3ZURzaVBqSThMM1JsZUhRK1BIUmxlSFFnZUQwaU16STBMamsxTURBeE1qSXdOekF6TVRJMUlpQjVQU0kwT1M0MUlpQm1hV3hzUFNJak1EQXdNREF3SWlCemRIbHNaVDBpWm05dWRDMXphWHBsT2lBek5uQjRPeUkrU0R3dmRHVjRkRDQ4ZEdWNGRDQjRQU0l6TlRJdU9UVXdNREV5TWpBM01ETXhNalVpSUhrOUlqVTNMak13TURBd01ERTVNRGN6TkRnMklpQm1hV3hzUFNJak1EQXdNREF3SWlCemRIbHNaVDBpWm05dWRDMXphWHBsT2lBeU1TNDJjSGc3SWo0eVBDOTBaWGgwUGp4MFpYaDBJSGc5SWpNMk5pNDNOU0lnZVQwaU5Ea3VOU0lnWm1sc2JEMGlJekF3TURBd01DSWdjM1I1YkdVOUltWnZiblF0YzJsNlpUb2dNelp3ZURzaVBrODhMM1JsZUhRK1BIUmxlSFFnZUQwaU16a3pMamMxSWlCNVBTSTBPUzQxSWlCbWFXeHNQU0lqTURBd01EQXdJaUJ6ZEhsc1pUMGlabTl1ZEMxemFYcGxPaUF3Y0hnN0lqNDhMM1JsZUhRK1BHY2djM1J5YjJ0bFBTSWpNREF3TURBd0lpQm1hV3hzUFNJak1EQXdNREF3SWlCemRIbHNaVDBpSWlCMGNtRnVjMlp2Y20wOUltMWhkSEpwZUNneExEQXNNQ3d4TERBc01Da2lQanh3WVhSb0lHUTlJazBnTVRZd0xqTXhNalVzTXprdU1pQk1JREl6TlM0NE16YzFNREUxTWpVNE56ZzVMRE01TGpJZ1dpSStQQzl3WVhSb1BqeHdZWFJvSUdROUlrMGdNak0xTGpnek56VXdNVFV5TlRnM09Ea3NNemt1TWlCTUlESXpNUzQ0TXpjMU1ERTFNalU0TnpnNUxETTFMaklnV2lBaVBqd3ZjR0YwYUQ0OGNHRjBhQ0JrUFNKTklESXpOUzQ0TXpjMU1ERTFNalU0TnpnNUxETTVMaklnVENBeU16RXVPRE0zTlRBeE5USTFPRGM0T1N3ME15NHlJRm9nSWo0OEwzQmhkR2crUEM5blBqd3ZaejQ4TDNOMlp6ND0iLAoJInR5cGUiIDogImNoZWNtaXN0cnlfZXF1YXRpb24iCn0K"/>
    </extobj>
  </extobjs>
</s:customData>
</file>

<file path=customXml/itemProps1.xml><?xml version="1.0" encoding="utf-8"?>
<ds:datastoreItem xmlns:ds="http://schemas.openxmlformats.org/officeDocument/2006/customXml" ds:itemID="{958A4698-9B6E-4F8B-B4F7-F4E21636C65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1436</Words>
  <Application>Microsoft Office PowerPoint</Application>
  <PresentationFormat>全屏显示(4:3)</PresentationFormat>
  <Paragraphs>340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MS Gothic</vt:lpstr>
      <vt:lpstr>MS Mincho</vt:lpstr>
      <vt:lpstr>等线</vt:lpstr>
      <vt:lpstr>华文楷体</vt:lpstr>
      <vt:lpstr>宋体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The Electron Cloud and SEY measurents  for CEPC</vt:lpstr>
      <vt:lpstr>Outline  </vt:lpstr>
      <vt:lpstr>The Parameters of  CEPC TDR(30MW)</vt:lpstr>
      <vt:lpstr>Source of ECLOUD</vt:lpstr>
      <vt:lpstr>PowerPoint 演示文稿</vt:lpstr>
      <vt:lpstr>Simulation on ecloud density with various SEY</vt:lpstr>
      <vt:lpstr>New source of Ecloud</vt:lpstr>
      <vt:lpstr>PowerPoint 演示文稿</vt:lpstr>
      <vt:lpstr>Aperture of CEPC collimator and method to weaken electron field emission</vt:lpstr>
      <vt:lpstr>Lower SEY : NEG coating for suppression on SEY </vt:lpstr>
      <vt:lpstr>Experimental apparatus and its upgrade</vt:lpstr>
      <vt:lpstr>The Updated Experimental apparatus</vt:lpstr>
      <vt:lpstr>Experiments results : mental materials</vt:lpstr>
      <vt:lpstr>Experiments results : NEG(TiZrV &amp;TiZrHfV )</vt:lpstr>
      <vt:lpstr>SEY results for NEG film with heating treatment &amp; recontamination</vt:lpstr>
      <vt:lpstr>PowerPoint 演示文稿</vt:lpstr>
      <vt:lpstr>Variation of δmax as a function of electron dose on activated TiZrV and TiZrHfV</vt:lpstr>
      <vt:lpstr>SEY dependence on incident angle</vt:lpstr>
      <vt:lpstr>Spatial distribution of secondary electrons</vt:lpstr>
      <vt:lpstr>Energy spectrum of secondary emission electrons</vt:lpstr>
      <vt:lpstr>Summary &amp;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liu</cp:lastModifiedBy>
  <cp:revision>1856</cp:revision>
  <cp:lastPrinted>2013-10-17T01:59:00Z</cp:lastPrinted>
  <dcterms:created xsi:type="dcterms:W3CDTF">2012-09-04T11:33:00Z</dcterms:created>
  <dcterms:modified xsi:type="dcterms:W3CDTF">2025-11-07T01:27:19Z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5676E75E727941F3B32B490BE55716B5</vt:lpwstr>
  </property>
</Properties>
</file>