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922" r:id="rId2"/>
    <p:sldId id="4847" r:id="rId3"/>
    <p:sldId id="3448" r:id="rId4"/>
    <p:sldId id="4905" r:id="rId5"/>
    <p:sldId id="2292" r:id="rId6"/>
    <p:sldId id="2310" r:id="rId7"/>
    <p:sldId id="2293" r:id="rId8"/>
    <p:sldId id="4822" r:id="rId9"/>
    <p:sldId id="4835" r:id="rId10"/>
    <p:sldId id="4836" r:id="rId11"/>
    <p:sldId id="4931" r:id="rId12"/>
    <p:sldId id="4933" r:id="rId13"/>
    <p:sldId id="4924" r:id="rId14"/>
    <p:sldId id="4832" r:id="rId15"/>
    <p:sldId id="4925" r:id="rId16"/>
    <p:sldId id="4928" r:id="rId17"/>
    <p:sldId id="4927" r:id="rId18"/>
    <p:sldId id="2128" r:id="rId1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EEF4"/>
    <a:srgbClr val="744309"/>
    <a:srgbClr val="986B3A"/>
    <a:srgbClr val="FFFDE0"/>
    <a:srgbClr val="9BC6E7"/>
    <a:srgbClr val="97B8D1"/>
    <a:srgbClr val="FFCB82"/>
    <a:srgbClr val="D4C8AE"/>
    <a:srgbClr val="0E4C92"/>
    <a:srgbClr val="673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24" autoAdjust="0"/>
    <p:restoredTop sz="95196" autoAdjust="0"/>
  </p:normalViewPr>
  <p:slideViewPr>
    <p:cSldViewPr>
      <p:cViewPr varScale="1">
        <p:scale>
          <a:sx n="66" d="100"/>
          <a:sy n="66" d="100"/>
        </p:scale>
        <p:origin x="784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11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2pPr>
            <a:lvl3pPr>
              <a:defRPr baseline="0">
                <a:cs typeface="Arial" panose="020B0604020202020204" pitchFamily="34" charset="0"/>
              </a:defRPr>
            </a:lvl3pPr>
            <a:lvl4pPr>
              <a:defRPr baseline="0">
                <a:cs typeface="Arial" panose="020B0604020202020204" pitchFamily="34" charset="0"/>
              </a:defRPr>
            </a:lvl4pPr>
            <a:lvl5pPr>
              <a:defRPr baseline="0"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>
            <a:lvl1pPr algn="ctr">
              <a:defRPr sz="3200" b="1" baseline="0">
                <a:solidFill>
                  <a:srgbClr val="095D89"/>
                </a:solidFill>
                <a:effectLst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3CE6D95-536B-EB6E-46E0-1A2003A88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844824"/>
            <a:ext cx="10363200" cy="14700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4800" b="0" dirty="0">
                <a:solidFill>
                  <a:srgbClr val="095D8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CEPC SRF EDR Plan and Status</a:t>
            </a:r>
            <a:endParaRPr lang="zh-CN" altLang="en-US" sz="4800" b="0" dirty="0">
              <a:solidFill>
                <a:srgbClr val="095D8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副标题 3">
            <a:extLst>
              <a:ext uri="{FF2B5EF4-FFF2-40B4-BE49-F238E27FC236}">
                <a16:creationId xmlns:a16="http://schemas.microsoft.com/office/drawing/2014/main" id="{A10FEDA8-43EF-3E23-E2A8-39918C5BB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636616"/>
            <a:ext cx="8534400" cy="119898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Jiyuan Zhai (IHEP)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behalf of CEPC SRF Team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58A2F35-CCAA-6C84-4ADB-C2A27AC2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336BFD3-8735-13BD-46A4-DFCE11583979}"/>
              </a:ext>
            </a:extLst>
          </p:cNvPr>
          <p:cNvSpPr txBox="1"/>
          <p:nvPr/>
        </p:nvSpPr>
        <p:spPr>
          <a:xfrm>
            <a:off x="1127448" y="5445224"/>
            <a:ext cx="10081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2025 International Workshop on High Energy Circular Electron Positron Collider (CEPC2025) 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Guangzhou, November 6-10, 2025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674650-17B3-6D04-8337-ED4D56C0A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464675"/>
            <a:ext cx="3106434" cy="5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33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0E4760C-6FDD-4C32-8C38-A236A0DA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LLRF System for</a:t>
            </a:r>
            <a:r>
              <a:rPr lang="zh-CN" altLang="en-US" dirty="0"/>
              <a:t> </a:t>
            </a:r>
            <a:r>
              <a:rPr lang="en-US" altLang="zh-CN" dirty="0"/>
              <a:t>650 MHz Module Test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B63A3E-BF21-4621-8340-D957B996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A802DB8-6043-DCBB-198D-DC41EBC07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3865373"/>
            <a:ext cx="4220957" cy="249065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4931BDB3-B2D5-0CC7-CFE2-CEDD29D13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45" y="1199584"/>
            <a:ext cx="5328592" cy="21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7C3A333-306D-9D2D-46F4-D72E33F62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188" y="1389614"/>
            <a:ext cx="6142189" cy="1903411"/>
          </a:xfrm>
          <a:prstGeom prst="rect">
            <a:avLst/>
          </a:prstGeom>
        </p:spPr>
      </p:pic>
      <p:pic>
        <p:nvPicPr>
          <p:cNvPr id="20" name="图片 19" descr="图片包含 游戏机, 电路, 发动机&#10;&#10;AI 生成的内容可能不正确。">
            <a:extLst>
              <a:ext uri="{FF2B5EF4-FFF2-40B4-BE49-F238E27FC236}">
                <a16:creationId xmlns:a16="http://schemas.microsoft.com/office/drawing/2014/main" id="{CD55AC84-F2E5-18B1-D5C0-638FA7DD8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039" y="3903555"/>
            <a:ext cx="1774094" cy="2366384"/>
          </a:xfrm>
          <a:prstGeom prst="rect">
            <a:avLst/>
          </a:prstGeom>
        </p:spPr>
      </p:pic>
      <p:pic>
        <p:nvPicPr>
          <p:cNvPr id="22" name="图片 21" descr="电脑显示屏&#10;&#10;AI 生成的内容可能不正确。">
            <a:extLst>
              <a:ext uri="{FF2B5EF4-FFF2-40B4-BE49-F238E27FC236}">
                <a16:creationId xmlns:a16="http://schemas.microsoft.com/office/drawing/2014/main" id="{7095EA9F-AB9D-8DEF-7C7F-8DC9E9B1B1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6961" y="3910651"/>
            <a:ext cx="1422165" cy="235219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63F8306-59A5-8E2A-5D92-0BF162540908}"/>
              </a:ext>
            </a:extLst>
          </p:cNvPr>
          <p:cNvSpPr txBox="1"/>
          <p:nvPr/>
        </p:nvSpPr>
        <p:spPr>
          <a:xfrm>
            <a:off x="263352" y="6354279"/>
            <a:ext cx="47525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FPGA </a:t>
            </a:r>
            <a:r>
              <a:rPr lang="en-US" altLang="zh-CN" dirty="0">
                <a:sym typeface="+mn-ea"/>
              </a:rPr>
              <a:t>firmware and </a:t>
            </a:r>
            <a:r>
              <a:rPr lang="en-US" altLang="zh-CN" dirty="0"/>
              <a:t>EPICS </a:t>
            </a:r>
            <a:r>
              <a:rPr lang="en-US" altLang="zh-CN" dirty="0">
                <a:sym typeface="+mn-ea"/>
              </a:rPr>
              <a:t>software architecture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BB6332-BB71-0D86-6096-54C3188B3470}"/>
              </a:ext>
            </a:extLst>
          </p:cNvPr>
          <p:cNvSpPr txBox="1"/>
          <p:nvPr/>
        </p:nvSpPr>
        <p:spPr>
          <a:xfrm>
            <a:off x="1343472" y="3384064"/>
            <a:ext cx="30243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LLRF system design scheme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AAEA222-5428-AF10-7ED2-33E4BFB0A542}"/>
              </a:ext>
            </a:extLst>
          </p:cNvPr>
          <p:cNvSpPr txBox="1"/>
          <p:nvPr/>
        </p:nvSpPr>
        <p:spPr>
          <a:xfrm>
            <a:off x="5892346" y="3381015"/>
            <a:ext cx="61926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ym typeface="+mn-ea"/>
              </a:rPr>
              <a:t>Control boards and other hardware (domestic </a:t>
            </a:r>
            <a:r>
              <a:rPr lang="en-US" altLang="zh-CN" dirty="0" err="1">
                <a:sym typeface="+mn-ea"/>
              </a:rPr>
              <a:t>MicroTCA</a:t>
            </a:r>
            <a:r>
              <a:rPr lang="en-US" altLang="zh-CN" dirty="0">
                <a:sym typeface="+mn-ea"/>
              </a:rPr>
              <a:t> platform)  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A4EE543-BA0C-EEBE-D76D-C834FF4EE6D5}"/>
              </a:ext>
            </a:extLst>
          </p:cNvPr>
          <p:cNvSpPr txBox="1"/>
          <p:nvPr/>
        </p:nvSpPr>
        <p:spPr>
          <a:xfrm>
            <a:off x="7412487" y="6351591"/>
            <a:ext cx="33123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ym typeface="+mn-ea"/>
              </a:rPr>
              <a:t>I</a:t>
            </a:r>
            <a:r>
              <a:rPr lang="en-US" altLang="zh-CN" dirty="0"/>
              <a:t>ntegration and </a:t>
            </a:r>
            <a:r>
              <a:rPr lang="en-US" altLang="zh-CN" dirty="0">
                <a:sym typeface="+mn-ea"/>
              </a:rPr>
              <a:t>testing</a:t>
            </a:r>
            <a:endParaRPr lang="zh-CN" altLang="en-US" dirty="0"/>
          </a:p>
        </p:txBody>
      </p:sp>
      <p:pic>
        <p:nvPicPr>
          <p:cNvPr id="13" name="图片 12" descr="图形用户界面&#10;&#10;AI 生成的内容可能不正确。">
            <a:extLst>
              <a:ext uri="{FF2B5EF4-FFF2-40B4-BE49-F238E27FC236}">
                <a16:creationId xmlns:a16="http://schemas.microsoft.com/office/drawing/2014/main" id="{760BEAE1-67B8-2B1A-A7B7-2522DC96F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690" y="3827841"/>
            <a:ext cx="2904335" cy="259406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F687085-7227-B7BF-0DB2-DDC16A09A86A}"/>
              </a:ext>
            </a:extLst>
          </p:cNvPr>
          <p:cNvSpPr txBox="1"/>
          <p:nvPr/>
        </p:nvSpPr>
        <p:spPr>
          <a:xfrm>
            <a:off x="10465929" y="88983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Wenbin Gao</a:t>
            </a:r>
          </a:p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Nan Gan</a:t>
            </a:r>
          </a:p>
          <a:p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Zusheng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Zhou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61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DD01F38-D262-C546-4D74-BC5138055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131555"/>
            <a:ext cx="11881320" cy="929293"/>
          </a:xfrm>
        </p:spPr>
        <p:txBody>
          <a:bodyPr>
            <a:normAutofit fontScale="92500"/>
          </a:bodyPr>
          <a:lstStyle/>
          <a:p>
            <a:r>
              <a:rPr lang="en-US" altLang="zh-CN" sz="1800" dirty="0"/>
              <a:t>IHEP and SARI significantly advanced high Q mid-T bake application [PRAB 27, 092003 (2024) &amp; NST 36,25 (2025)]  </a:t>
            </a:r>
          </a:p>
          <a:p>
            <a:r>
              <a:rPr lang="en-US" altLang="zh-CN" sz="1800" dirty="0"/>
              <a:t>SHINE mass production of high Q cavity / module (as of Sept. 2025) : </a:t>
            </a:r>
            <a:r>
              <a:rPr lang="en-US" altLang="zh-CN" sz="1800" dirty="0">
                <a:solidFill>
                  <a:srgbClr val="C00000"/>
                </a:solidFill>
              </a:rPr>
              <a:t>126 mid-T cavities and 6 mid-T modules tested</a:t>
            </a:r>
            <a:endParaRPr lang="zh-CN" altLang="en-US" sz="1800" dirty="0">
              <a:solidFill>
                <a:srgbClr val="C00000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B86A6D8-C749-5843-73C7-C8ED9FB85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 GHz High Q Cavity and Module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A73266-5D99-E6D5-4689-C6C336D12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3A3AEF-1BE6-601D-6D18-0CFFEF43C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00" y="3978130"/>
            <a:ext cx="3168352" cy="23726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51504ED-F5D2-0590-4A06-17DD0C46A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670" y="2103870"/>
            <a:ext cx="6336704" cy="16510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1B871C-18D7-A1CE-659F-2E232E7D99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6" y="3928681"/>
            <a:ext cx="2746921" cy="270615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651768D-B1A2-FCDD-AA6F-3B6842216FE9}"/>
              </a:ext>
            </a:extLst>
          </p:cNvPr>
          <p:cNvSpPr txBox="1"/>
          <p:nvPr/>
        </p:nvSpPr>
        <p:spPr>
          <a:xfrm>
            <a:off x="8737600" y="6387318"/>
            <a:ext cx="3330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Jinfang</a:t>
            </a:r>
            <a:r>
              <a:rPr lang="en-US" altLang="zh-CN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Chen, </a:t>
            </a:r>
            <a:r>
              <a:rPr lang="en-US" altLang="zh-CN" sz="1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Hongtao</a:t>
            </a:r>
            <a:r>
              <a:rPr lang="en-US" altLang="zh-CN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Hou, SRF2025</a:t>
            </a:r>
            <a:endParaRPr lang="zh-CN" altLang="en-US" sz="14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EFD8E93-C6BC-7475-734B-3FBBFE068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940" y="3928681"/>
            <a:ext cx="5586653" cy="27061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F46A55-A79B-17B9-FC49-4CE7D0D724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2117895"/>
            <a:ext cx="4568727" cy="1637003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570277A1-333A-FB68-C646-2762A74F3DFC}"/>
              </a:ext>
            </a:extLst>
          </p:cNvPr>
          <p:cNvSpPr/>
          <p:nvPr/>
        </p:nvSpPr>
        <p:spPr>
          <a:xfrm>
            <a:off x="6631790" y="2577063"/>
            <a:ext cx="108012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C51E059-5F28-3C7B-36BC-AB45B2CEA05C}"/>
              </a:ext>
            </a:extLst>
          </p:cNvPr>
          <p:cNvSpPr txBox="1"/>
          <p:nvPr/>
        </p:nvSpPr>
        <p:spPr>
          <a:xfrm>
            <a:off x="714271" y="3477899"/>
            <a:ext cx="438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HERT (IHEP) 1/3 of the total 432 cavities (54</a:t>
            </a:r>
            <a:r>
              <a:rPr lang="zh-CN" altLang="en-US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CMs) for SHINE</a:t>
            </a:r>
            <a:endParaRPr lang="zh-CN" altLang="en-US" sz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573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FE4BCE7-F36E-41E5-6AAD-47837572C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152921"/>
            <a:ext cx="11449272" cy="240060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800" dirty="0"/>
              <a:t>1.3 GHz high gradient cavity and cryomodule R&amp;D, aiming for 40 MV/m operation (pulsed). Module to be assembled and tested in 2026.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800" dirty="0"/>
              <a:t>Module structure similar to TESLA/XFEL/ILC: </a:t>
            </a:r>
          </a:p>
          <a:p>
            <a:pPr lvl="1">
              <a:spcBef>
                <a:spcPts val="0"/>
              </a:spcBef>
            </a:pPr>
            <a:r>
              <a:rPr lang="en-US" altLang="zh-CN" sz="1600" dirty="0"/>
              <a:t>Two layers of thermal shields (add 5 K shield). </a:t>
            </a:r>
          </a:p>
          <a:p>
            <a:pPr lvl="1">
              <a:spcAft>
                <a:spcPts val="600"/>
              </a:spcAft>
            </a:pPr>
            <a:r>
              <a:rPr lang="en-US" altLang="zh-CN" sz="1600" dirty="0"/>
              <a:t>No JT and CD valves on the module, one helium</a:t>
            </a:r>
            <a:r>
              <a:rPr lang="zh-CN" altLang="en-US" sz="1600" dirty="0"/>
              <a:t> </a:t>
            </a:r>
            <a:r>
              <a:rPr lang="en-US" altLang="zh-CN" sz="1600" dirty="0"/>
              <a:t>vessel</a:t>
            </a:r>
            <a:r>
              <a:rPr lang="zh-CN" altLang="en-US" sz="1600" dirty="0"/>
              <a:t> </a:t>
            </a:r>
            <a:r>
              <a:rPr lang="en-US" altLang="zh-CN" sz="1600" dirty="0"/>
              <a:t>pre-cooling inlet (no fast cool down requirement)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800" dirty="0"/>
              <a:t>1.3 GHz 5 MW klystron and power distribution system to feed eight 9-cell cavities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800" dirty="0"/>
              <a:t>Lorentz force detuning compensation for eight cavities operation</a:t>
            </a:r>
            <a:endParaRPr lang="zh-CN" altLang="en-US" sz="18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EE12727-B563-AA67-E123-BFCC9279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 GHz High Gradient Module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670950-74FF-8C73-BAB4-BEF1C1F55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6" name="图片 5" descr="图片包含 游戏机, 飞机&#10;&#10;AI 生成的内容可能不正确。">
            <a:extLst>
              <a:ext uri="{FF2B5EF4-FFF2-40B4-BE49-F238E27FC236}">
                <a16:creationId xmlns:a16="http://schemas.microsoft.com/office/drawing/2014/main" id="{32DF82D8-CE71-5569-17C5-4ACB19B9E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4131302"/>
            <a:ext cx="6768752" cy="2213507"/>
          </a:xfrm>
          <a:prstGeom prst="rect">
            <a:avLst/>
          </a:prstGeom>
        </p:spPr>
      </p:pic>
      <p:pic>
        <p:nvPicPr>
          <p:cNvPr id="10" name="图片 9" descr="图示&#10;&#10;AI 生成的内容可能不正确。">
            <a:extLst>
              <a:ext uri="{FF2B5EF4-FFF2-40B4-BE49-F238E27FC236}">
                <a16:creationId xmlns:a16="http://schemas.microsoft.com/office/drawing/2014/main" id="{910D8F4A-4F64-2E83-8F81-455C6D1535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168" y="3553524"/>
            <a:ext cx="3404301" cy="313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59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1B6FDEA-627D-7E1C-F65B-953036AB5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272704"/>
            <a:ext cx="4294802" cy="2455844"/>
          </a:xfrm>
        </p:spPr>
        <p:txBody>
          <a:bodyPr>
            <a:normAutofit/>
          </a:bodyPr>
          <a:lstStyle/>
          <a:p>
            <a:r>
              <a:rPr lang="en-US" altLang="zh-CN" sz="1800" dirty="0"/>
              <a:t>Established China’s first EP system and demonstrated high gradient 1-cell and 9-cell results in 2019-2020</a:t>
            </a:r>
          </a:p>
          <a:p>
            <a:r>
              <a:rPr lang="en-US" altLang="zh-CN" sz="1800" dirty="0"/>
              <a:t>Troubleshooting</a:t>
            </a:r>
            <a:r>
              <a:rPr lang="zh-CN" altLang="en-US" sz="1800" dirty="0"/>
              <a:t> </a:t>
            </a:r>
            <a:r>
              <a:rPr lang="en-US" altLang="zh-CN" sz="1800" dirty="0"/>
              <a:t>with</a:t>
            </a:r>
            <a:r>
              <a:rPr lang="zh-CN" altLang="en-US" sz="1800" dirty="0"/>
              <a:t> </a:t>
            </a:r>
            <a:r>
              <a:rPr lang="en-US" altLang="zh-CN" sz="1800" dirty="0"/>
              <a:t>field</a:t>
            </a:r>
            <a:r>
              <a:rPr lang="zh-CN" altLang="en-US" sz="1800" dirty="0"/>
              <a:t> </a:t>
            </a:r>
            <a:r>
              <a:rPr lang="en-US" altLang="zh-CN" sz="1800" dirty="0"/>
              <a:t>emission to recover and improve performance </a:t>
            </a:r>
          </a:p>
          <a:p>
            <a:r>
              <a:rPr lang="en-US" altLang="zh-CN" sz="1800" dirty="0"/>
              <a:t>Developing T-mapping and second sound system for defect diagnostics</a:t>
            </a:r>
            <a:endParaRPr lang="zh-CN" altLang="en-US" sz="18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D4FF099-14C6-3A0B-D28C-42F11E33D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 GHz High Gradient Cavity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88325F-FD6B-0B69-C03D-A343562E2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96F2D22-B668-323B-C0CA-03C21A2D7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219" y="4048527"/>
            <a:ext cx="3528392" cy="2516117"/>
          </a:xfrm>
          <a:prstGeom prst="rect">
            <a:avLst/>
          </a:prstGeom>
        </p:spPr>
      </p:pic>
      <p:pic>
        <p:nvPicPr>
          <p:cNvPr id="14" name="内容占位符 4">
            <a:extLst>
              <a:ext uri="{FF2B5EF4-FFF2-40B4-BE49-F238E27FC236}">
                <a16:creationId xmlns:a16="http://schemas.microsoft.com/office/drawing/2014/main" id="{CF790FEC-CB7D-E5B3-5C4B-857AB0F821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408" y="4149080"/>
            <a:ext cx="3132215" cy="216554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D36E200-4AE2-40FC-8D72-3F756BDAA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8586904" y="4053844"/>
            <a:ext cx="2995496" cy="2260776"/>
          </a:xfrm>
          <a:prstGeom prst="rect">
            <a:avLst/>
          </a:prstGeom>
        </p:spPr>
      </p:pic>
      <p:pic>
        <p:nvPicPr>
          <p:cNvPr id="15" name="内容占位符 4">
            <a:extLst>
              <a:ext uri="{FF2B5EF4-FFF2-40B4-BE49-F238E27FC236}">
                <a16:creationId xmlns:a16="http://schemas.microsoft.com/office/drawing/2014/main" id="{CF86A83C-2050-B2E9-3FB2-C841B82B9D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6146" y="1340768"/>
            <a:ext cx="3611758" cy="245584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390A042-B6DC-26BD-6776-E72189769D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005"/>
          <a:stretch/>
        </p:blipFill>
        <p:spPr>
          <a:xfrm>
            <a:off x="8205284" y="1156493"/>
            <a:ext cx="3758736" cy="245584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86AB9B7-900D-4C3A-F288-AEE673D20E70}"/>
              </a:ext>
            </a:extLst>
          </p:cNvPr>
          <p:cNvSpPr txBox="1"/>
          <p:nvPr/>
        </p:nvSpPr>
        <p:spPr>
          <a:xfrm>
            <a:off x="5605346" y="3728548"/>
            <a:ext cx="1786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1-cell (2019-2020)</a:t>
            </a:r>
            <a:endParaRPr lang="zh-CN" alt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3A8D7F-D8E5-83AB-07E6-731BCE97A7EE}"/>
              </a:ext>
            </a:extLst>
          </p:cNvPr>
          <p:cNvSpPr txBox="1"/>
          <p:nvPr/>
        </p:nvSpPr>
        <p:spPr>
          <a:xfrm>
            <a:off x="9480376" y="3642723"/>
            <a:ext cx="1786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1-cell (2019-2020)</a:t>
            </a:r>
            <a:endParaRPr lang="zh-CN" alt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28FAAE-54C5-E09B-3227-7F12AED7D509}"/>
              </a:ext>
            </a:extLst>
          </p:cNvPr>
          <p:cNvSpPr txBox="1"/>
          <p:nvPr/>
        </p:nvSpPr>
        <p:spPr>
          <a:xfrm>
            <a:off x="6756409" y="6385024"/>
            <a:ext cx="1229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9-cell (2020)</a:t>
            </a:r>
            <a:endParaRPr lang="zh-CN" alt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1CAF42C-09EB-5848-0A46-4C715DB5FC6E}"/>
              </a:ext>
            </a:extLst>
          </p:cNvPr>
          <p:cNvSpPr txBox="1"/>
          <p:nvPr/>
        </p:nvSpPr>
        <p:spPr>
          <a:xfrm>
            <a:off x="9670200" y="6356351"/>
            <a:ext cx="1229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1-cell (2025)</a:t>
            </a:r>
            <a:endParaRPr lang="zh-CN" alt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809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DC108AC-7C42-4631-B2DC-E6FBBE41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EP System Maintenance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841DDA1-354F-4038-AC9B-558F62BFF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7A9B9A7-2CE6-4CE8-A344-07D218482C49}"/>
              </a:ext>
            </a:extLst>
          </p:cNvPr>
          <p:cNvSpPr txBox="1"/>
          <p:nvPr/>
        </p:nvSpPr>
        <p:spPr>
          <a:xfrm>
            <a:off x="418220" y="1412776"/>
            <a:ext cx="11809312" cy="234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 baseline="0"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 baseline="0"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 baseline="0"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1800" dirty="0"/>
              <a:t>EP system aging and maintenance: abrasion and erosion of parts and devices. Sulfur and carbon contaminations inside pipes and pumps. Clean or replace most of the parts and devices.</a:t>
            </a:r>
          </a:p>
          <a:p>
            <a:r>
              <a:rPr lang="en-US" altLang="zh-CN" sz="1800" dirty="0"/>
              <a:t>System tests with 1.3 GHz 1-cell cavities. One of them achieved 40 MV/m, but with considerable field emission.</a:t>
            </a:r>
          </a:p>
          <a:p>
            <a:r>
              <a:rPr lang="en-US" altLang="zh-CN" sz="1800" dirty="0"/>
              <a:t>EP tooling modification for new flanges of 650 MHz 2-cell cavity</a:t>
            </a:r>
          </a:p>
          <a:p>
            <a:r>
              <a:rPr lang="en-US" altLang="zh-CN" sz="1800" dirty="0"/>
              <a:t>650 MHz 2-cell cavity EP optimization and mid-T for high Q and high gradient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F46D6DE-A263-4152-9CDE-D497819A53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3792518"/>
            <a:ext cx="3240360" cy="24293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4C426F7-5E4A-EF9E-A1E0-06DF2F611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8" y="3797598"/>
            <a:ext cx="4887412" cy="23485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D5B4607-6158-BFC2-74CC-4BDE4FA9A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352" y="3797598"/>
            <a:ext cx="1936002" cy="234859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DBB58C9-EF98-1A66-ECB4-530FF98CFB94}"/>
              </a:ext>
            </a:extLst>
          </p:cNvPr>
          <p:cNvSpPr txBox="1"/>
          <p:nvPr/>
        </p:nvSpPr>
        <p:spPr>
          <a:xfrm>
            <a:off x="10848528" y="542533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Song Jin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65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图片包含 桌子, 木, 发动机, 游戏机&#10;&#10;AI 生成的内容可能不正确。">
            <a:extLst>
              <a:ext uri="{FF2B5EF4-FFF2-40B4-BE49-F238E27FC236}">
                <a16:creationId xmlns:a16="http://schemas.microsoft.com/office/drawing/2014/main" id="{23657D07-AA25-6352-A3FE-5B02ED3FE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360" y="1412776"/>
            <a:ext cx="2520280" cy="4840288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504FBDF5-E460-14FF-99CD-DDFD6B51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T-mapping System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04F645-B6BC-CC26-FAD1-BDAA4FD1A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1026" name="图片 1" descr="676a3a6cfc65778c3618f4f1f16891f8">
            <a:extLst>
              <a:ext uri="{FF2B5EF4-FFF2-40B4-BE49-F238E27FC236}">
                <a16:creationId xmlns:a16="http://schemas.microsoft.com/office/drawing/2014/main" id="{437768B6-C386-B467-C005-1D970863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3671" y="1412776"/>
            <a:ext cx="412780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5" descr="9a9de2fb139870dbf144a262c7d002f6">
            <a:extLst>
              <a:ext uri="{FF2B5EF4-FFF2-40B4-BE49-F238E27FC236}">
                <a16:creationId xmlns:a16="http://schemas.microsoft.com/office/drawing/2014/main" id="{5CE4119F-8A00-A6AE-A1DA-950AFB796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160" y="1412776"/>
            <a:ext cx="449554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2D3C6FB-534D-70D5-1DA7-D2F42E1ADAC9}"/>
              </a:ext>
            </a:extLst>
          </p:cNvPr>
          <p:cNvSpPr txBox="1"/>
          <p:nvPr/>
        </p:nvSpPr>
        <p:spPr>
          <a:xfrm>
            <a:off x="3223670" y="4437112"/>
            <a:ext cx="86329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9-cell T-mapping system in commissioning. X-ray mapping to be installed soon.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Temperature sensor: film-type carbon resistance thermometer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Sensitivity: 0.05 K @ 2~10 K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Amount: 96 temperature sensors per cell, 864 in total.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Sample time: 100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7438267-D56B-7AE6-6ACD-994C72C018B8}"/>
              </a:ext>
            </a:extLst>
          </p:cNvPr>
          <p:cNvSpPr txBox="1"/>
          <p:nvPr/>
        </p:nvSpPr>
        <p:spPr>
          <a:xfrm>
            <a:off x="10344472" y="515787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Tongxian Zhao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93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D016A1B-6303-BB67-2F87-52D2C6EE7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 GHz High Gradient Module Components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257BF0-D65B-BC7F-821D-F4B22E44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B5F75D6-6778-AD61-79BA-E2C81A4D90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954" y="4003874"/>
            <a:ext cx="1367018" cy="210228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471A8AF-772B-742A-DBDF-CDCACAAA1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329" y="4003876"/>
            <a:ext cx="2736305" cy="210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D9EF31-BC38-ABCB-AF0D-2E452CAE78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2246" y="4003874"/>
            <a:ext cx="3077471" cy="21022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F84A3A-4F84-4A4C-FF50-1F409426E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8991" y="4003875"/>
            <a:ext cx="3100898" cy="210228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77519B1-CAC9-23C4-6535-119B0A2E71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954" y="1547378"/>
            <a:ext cx="5585218" cy="1944485"/>
          </a:xfrm>
          <a:prstGeom prst="rect">
            <a:avLst/>
          </a:prstGeom>
        </p:spPr>
      </p:pic>
      <p:pic>
        <p:nvPicPr>
          <p:cNvPr id="15" name="图片 14" descr="图片包含 室内, 甜甜圈, 桌子, 大&#10;&#10;AI 生成的内容可能不正确。">
            <a:extLst>
              <a:ext uri="{FF2B5EF4-FFF2-40B4-BE49-F238E27FC236}">
                <a16:creationId xmlns:a16="http://schemas.microsoft.com/office/drawing/2014/main" id="{E89D49BE-C782-B1BC-EC45-D0AF71D695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12547" y="1420956"/>
            <a:ext cx="1773361" cy="1098665"/>
          </a:xfrm>
          <a:prstGeom prst="rect">
            <a:avLst/>
          </a:prstGeom>
        </p:spPr>
      </p:pic>
      <p:pic>
        <p:nvPicPr>
          <p:cNvPr id="20" name="图片 19" descr="厨房的摆设布局&#10;&#10;AI 生成的内容可能不正确。">
            <a:extLst>
              <a:ext uri="{FF2B5EF4-FFF2-40B4-BE49-F238E27FC236}">
                <a16:creationId xmlns:a16="http://schemas.microsoft.com/office/drawing/2014/main" id="{94446E16-85B1-4274-2C1A-4088397740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056" y="1410180"/>
            <a:ext cx="1634641" cy="2180373"/>
          </a:xfrm>
          <a:prstGeom prst="rect">
            <a:avLst/>
          </a:prstGeom>
        </p:spPr>
      </p:pic>
      <p:pic>
        <p:nvPicPr>
          <p:cNvPr id="22" name="图片 21" descr="银色的机器&#10;&#10;AI 生成的内容可能不正确。">
            <a:extLst>
              <a:ext uri="{FF2B5EF4-FFF2-40B4-BE49-F238E27FC236}">
                <a16:creationId xmlns:a16="http://schemas.microsoft.com/office/drawing/2014/main" id="{2FCC9238-735A-2B90-78CE-E7FF058950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13480" y="2587442"/>
            <a:ext cx="946988" cy="1012724"/>
          </a:xfrm>
          <a:prstGeom prst="rect">
            <a:avLst/>
          </a:prstGeom>
        </p:spPr>
      </p:pic>
      <p:pic>
        <p:nvPicPr>
          <p:cNvPr id="24" name="图片 23" descr="桌子上的咖啡机&#10;&#10;AI 生成的内容可能不正确。">
            <a:extLst>
              <a:ext uri="{FF2B5EF4-FFF2-40B4-BE49-F238E27FC236}">
                <a16:creationId xmlns:a16="http://schemas.microsoft.com/office/drawing/2014/main" id="{5407177F-7D0B-788F-7431-68DCAECB76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496" y="1410180"/>
            <a:ext cx="1634641" cy="2180374"/>
          </a:xfrm>
          <a:prstGeom prst="rect">
            <a:avLst/>
          </a:prstGeom>
        </p:spPr>
      </p:pic>
      <p:pic>
        <p:nvPicPr>
          <p:cNvPr id="27" name="图片 26" descr="银色的机器&#10;&#10;AI 生成的内容可能不正确。">
            <a:extLst>
              <a:ext uri="{FF2B5EF4-FFF2-40B4-BE49-F238E27FC236}">
                <a16:creationId xmlns:a16="http://schemas.microsoft.com/office/drawing/2014/main" id="{3D1E5633-A825-6F82-4AD4-1F2243B0F4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553" y="2583020"/>
            <a:ext cx="755355" cy="1007533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DF879881-597A-9A91-A4AB-68634757D97A}"/>
              </a:ext>
            </a:extLst>
          </p:cNvPr>
          <p:cNvSpPr txBox="1"/>
          <p:nvPr/>
        </p:nvSpPr>
        <p:spPr>
          <a:xfrm>
            <a:off x="10949749" y="284509"/>
            <a:ext cx="119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HERT</a:t>
            </a:r>
          </a:p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WXCX …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461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3AD2F79-70D9-4360-0AE1-B88DCBE40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 GHz RF Power Source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83391D-C510-D77F-E960-856D1269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5693053A-AA06-6EBC-929D-DB0E543D3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40" y="1214321"/>
            <a:ext cx="3456384" cy="25911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F2EFE26-0C6A-98CC-4257-CADB35A7B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625" y="1214321"/>
            <a:ext cx="3492750" cy="259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 descr="图示&#10;&#10;AI 生成的内容可能不正确。">
            <a:extLst>
              <a:ext uri="{FF2B5EF4-FFF2-40B4-BE49-F238E27FC236}">
                <a16:creationId xmlns:a16="http://schemas.microsoft.com/office/drawing/2014/main" id="{76250EF7-B629-2005-6280-40BD66CCF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220" y="4056167"/>
            <a:ext cx="5585126" cy="251504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EFE8297-663D-8DD0-3151-266CA18E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4087343"/>
            <a:ext cx="5328592" cy="245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F4727FD-4AA4-3014-4BAA-437F0A5F80F2}"/>
              </a:ext>
            </a:extLst>
          </p:cNvPr>
          <p:cNvSpPr txBox="1"/>
          <p:nvPr/>
        </p:nvSpPr>
        <p:spPr>
          <a:xfrm>
            <a:off x="10178183" y="58257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Jindong Liu</a:t>
            </a:r>
          </a:p>
          <a:p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Zusheng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Zhou</a:t>
            </a:r>
          </a:p>
          <a:p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Facheng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Zhao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CE0A122-FC3A-73BA-F955-C2A8824B75DA}"/>
              </a:ext>
            </a:extLst>
          </p:cNvPr>
          <p:cNvSpPr txBox="1"/>
          <p:nvPr/>
        </p:nvSpPr>
        <p:spPr>
          <a:xfrm>
            <a:off x="332843" y="1275336"/>
            <a:ext cx="4178982" cy="2729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 baseline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 baseline="0"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 baseline="0"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 baseline="0"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sz="1800" dirty="0"/>
              <a:t>1.3 GHz 5 MW (5 Hz, 1.5 </a:t>
            </a:r>
            <a:r>
              <a:rPr lang="en-US" altLang="zh-CN" sz="1800" dirty="0" err="1"/>
              <a:t>ms</a:t>
            </a:r>
            <a:r>
              <a:rPr lang="en-US" altLang="zh-CN" sz="1800" dirty="0"/>
              <a:t>) klystron (Thales TH2104) and Marx solid state modulator (</a:t>
            </a:r>
            <a:r>
              <a:rPr lang="en-US" altLang="zh-CN" sz="1800" dirty="0" err="1"/>
              <a:t>Leike</a:t>
            </a:r>
            <a:r>
              <a:rPr lang="en-US" altLang="zh-CN" sz="1800" dirty="0"/>
              <a:t>)</a:t>
            </a:r>
          </a:p>
          <a:p>
            <a:r>
              <a:rPr lang="en-US" altLang="zh-CN" sz="1800" dirty="0"/>
              <a:t>Power distribution system with variable power dividers (-2.2 dB ~ -4 dB), circulators, loads, etc.</a:t>
            </a:r>
          </a:p>
          <a:p>
            <a:r>
              <a:rPr lang="en-US" altLang="zh-CN" sz="1800" dirty="0"/>
              <a:t>Integration and test on the bunker.</a:t>
            </a:r>
          </a:p>
          <a:p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2255622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1FA018-9020-4642-8719-D08E4E18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80" y="1"/>
            <a:ext cx="12216680" cy="9807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Summary and Outlook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DAD403-95C9-4A9D-BB4B-9BF288385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520613"/>
            <a:ext cx="12072664" cy="48147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CN" sz="2000" dirty="0"/>
              <a:t>CEPC SRF EDR R&amp;D is focused on a full-size </a:t>
            </a:r>
            <a:r>
              <a:rPr lang="en-US" altLang="zh-CN" sz="2000" dirty="0">
                <a:solidFill>
                  <a:srgbClr val="FF0000"/>
                </a:solidFill>
              </a:rPr>
              <a:t>Higgs 650 MHz cryomodule</a:t>
            </a:r>
            <a:r>
              <a:rPr lang="en-US" altLang="zh-CN" sz="2000" dirty="0"/>
              <a:t>, targeting high Q, high gradient, and high power handling. This prototype can also be used for future advanced test facilities.</a:t>
            </a:r>
          </a:p>
          <a:p>
            <a:pPr>
              <a:lnSpc>
                <a:spcPct val="120000"/>
              </a:lnSpc>
              <a:spcBef>
                <a:spcPts val="4200"/>
              </a:spcBef>
              <a:spcAft>
                <a:spcPts val="0"/>
              </a:spcAft>
            </a:pPr>
            <a:r>
              <a:rPr lang="en-US" altLang="zh-CN" sz="2000" dirty="0"/>
              <a:t>Our 1.3 GHz module development continues to leverage synergies: </a:t>
            </a:r>
            <a:r>
              <a:rPr lang="en-US" altLang="zh-CN" sz="2000" dirty="0">
                <a:solidFill>
                  <a:srgbClr val="FF0000"/>
                </a:solidFill>
              </a:rPr>
              <a:t>ttbar booster high-gradient module </a:t>
            </a:r>
            <a:r>
              <a:rPr lang="en-US" altLang="zh-CN" sz="2000" dirty="0"/>
              <a:t>aligns with national pulsed XFEL R&amp;D, </a:t>
            </a:r>
            <a:r>
              <a:rPr lang="en-US" altLang="zh-CN" sz="2000" dirty="0">
                <a:solidFill>
                  <a:srgbClr val="FF0000"/>
                </a:solidFill>
              </a:rPr>
              <a:t>Z booster high-current module </a:t>
            </a:r>
            <a:r>
              <a:rPr lang="en-US" altLang="zh-CN" sz="2000" dirty="0"/>
              <a:t>is with the planned ERL facility.</a:t>
            </a:r>
          </a:p>
          <a:p>
            <a:pPr>
              <a:lnSpc>
                <a:spcPct val="120000"/>
              </a:lnSpc>
              <a:spcBef>
                <a:spcPts val="4200"/>
              </a:spcBef>
              <a:spcAft>
                <a:spcPts val="0"/>
              </a:spcAft>
            </a:pPr>
            <a:r>
              <a:rPr lang="en-US" altLang="zh-CN" sz="2000" dirty="0"/>
              <a:t>For </a:t>
            </a:r>
            <a:r>
              <a:rPr lang="en-US" altLang="zh-CN" sz="2000" dirty="0">
                <a:solidFill>
                  <a:srgbClr val="FF0000"/>
                </a:solidFill>
              </a:rPr>
              <a:t>high-luminosity Z operation</a:t>
            </a:r>
            <a:r>
              <a:rPr lang="en-US" altLang="zh-CN" sz="2000" dirty="0"/>
              <a:t>, we are re-evaluating the RF configuration by comparing three options:</a:t>
            </a:r>
          </a:p>
          <a:p>
            <a:pPr marL="914400" lvl="1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CN" sz="2000" dirty="0"/>
              <a:t>TDR baseline (H/W/LL-Z 2-cell + HL-Z 1-cell with bypass lines and duplicate RF power sources) </a:t>
            </a:r>
          </a:p>
          <a:p>
            <a:pPr marL="914400" lvl="1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CN" sz="2000" dirty="0"/>
              <a:t>all 2-cell compact and efficient system (FCC-</a:t>
            </a:r>
            <a:r>
              <a:rPr lang="en-US" altLang="zh-CN" sz="2000" dirty="0" err="1"/>
              <a:t>ee</a:t>
            </a:r>
            <a:r>
              <a:rPr lang="en-US" altLang="zh-CN" sz="2000" dirty="0"/>
              <a:t>, RPO and large HOM power extraction …)</a:t>
            </a:r>
          </a:p>
          <a:p>
            <a:pPr marL="914400" lvl="1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CN" sz="2000" dirty="0"/>
              <a:t>all 1-cell system (CEPC alternative, high gradient high Q 650 MHz cavity…requiring further study)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7EE883-8FA1-4991-A343-701724CFF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664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04BA05-4A71-4085-B857-60765DFC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F668BA41-6D2C-4950-9D3B-A9A3DCDD332B}"/>
              </a:ext>
            </a:extLst>
          </p:cNvPr>
          <p:cNvSpPr txBox="1">
            <a:spLocks/>
          </p:cNvSpPr>
          <p:nvPr/>
        </p:nvSpPr>
        <p:spPr>
          <a:xfrm>
            <a:off x="2137792" y="0"/>
            <a:ext cx="7916416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095D89"/>
                </a:solidFill>
                <a:effectLst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3600" dirty="0"/>
              <a:t>Content</a:t>
            </a:r>
            <a:endParaRPr lang="zh-CN" altLang="en-US" sz="3600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6BF5009-1F6D-42EF-BFAA-15880348B909}"/>
              </a:ext>
            </a:extLst>
          </p:cNvPr>
          <p:cNvSpPr txBox="1">
            <a:spLocks/>
          </p:cNvSpPr>
          <p:nvPr/>
        </p:nvSpPr>
        <p:spPr>
          <a:xfrm>
            <a:off x="335360" y="1268760"/>
            <a:ext cx="11521280" cy="4531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 SRF EDR plan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 SRF R&amp;D status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122154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7ABE06F-7B9D-42A0-81E3-774E89F01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124744"/>
            <a:ext cx="6869741" cy="259228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1800" b="1" dirty="0"/>
              <a:t>EDR major goal</a:t>
            </a:r>
            <a:r>
              <a:rPr lang="en-US" altLang="zh-CN" sz="1800" dirty="0"/>
              <a:t> </a:t>
            </a:r>
            <a:r>
              <a:rPr lang="en-US" altLang="zh-CN" sz="1800" b="1" dirty="0"/>
              <a:t>is to prepare for the </a:t>
            </a:r>
            <a:r>
              <a:rPr lang="en-US" altLang="zh-CN" sz="1800" b="1" dirty="0">
                <a:solidFill>
                  <a:srgbClr val="FF0000"/>
                </a:solidFill>
              </a:rPr>
              <a:t>first stage </a:t>
            </a:r>
            <a:r>
              <a:rPr lang="en-US" altLang="zh-CN" sz="1800" b="1" dirty="0"/>
              <a:t>construction of the CEPC SRF system (30 MW H/W &amp; low-</a:t>
            </a:r>
            <a:r>
              <a:rPr lang="en-US" altLang="zh-CN" sz="1800" b="1" dirty="0" err="1"/>
              <a:t>lumi</a:t>
            </a:r>
            <a:r>
              <a:rPr lang="en-US" altLang="zh-CN" sz="1800" b="1" dirty="0"/>
              <a:t> Z):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/>
              <a:t>Complete </a:t>
            </a:r>
            <a:r>
              <a:rPr lang="en-US" altLang="zh-CN" sz="1400" dirty="0">
                <a:solidFill>
                  <a:srgbClr val="C00000"/>
                </a:solidFill>
              </a:rPr>
              <a:t>engineering design </a:t>
            </a:r>
            <a:r>
              <a:rPr lang="en-US" altLang="zh-CN" sz="1400" dirty="0"/>
              <a:t>of the Collider 650 MHz and Booster 1.3 GHz cryomodule for Higgs 30/50 MW &amp; Z 10 MW (3.8×10</a:t>
            </a:r>
            <a:r>
              <a:rPr lang="en-US" altLang="zh-CN" sz="1400" baseline="30000" dirty="0"/>
              <a:t>35</a:t>
            </a:r>
            <a:r>
              <a:rPr lang="en-US" altLang="zh-CN" sz="1400" dirty="0"/>
              <a:t> cm</a:t>
            </a:r>
            <a:r>
              <a:rPr lang="en-US" altLang="zh-CN" sz="1400" baseline="30000" dirty="0"/>
              <a:t>-2</a:t>
            </a:r>
            <a:r>
              <a:rPr lang="en-US" altLang="zh-CN" sz="1400" dirty="0"/>
              <a:t>s</a:t>
            </a:r>
            <a:r>
              <a:rPr lang="en-US" altLang="zh-CN" sz="1400" baseline="30000" dirty="0"/>
              <a:t>-1</a:t>
            </a:r>
            <a:r>
              <a:rPr lang="en-US" altLang="zh-CN" sz="1400" dirty="0"/>
              <a:t>).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Complete Higgs </a:t>
            </a:r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MHz full-scale cryomodule prototyping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achieve TDR specification.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/>
              <a:t>High Q high gradient cavity and high power RF components R&amp;D.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8AED00E-88D7-4B1C-BCBE-8F3DD6B7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EDR Plan of CEPC SRF System 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6205E2-3493-43E8-989A-BC3DDF70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7DFDE114-1A08-4AB2-96BC-226CFB654A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82761"/>
              </p:ext>
            </p:extLst>
          </p:nvPr>
        </p:nvGraphicFramePr>
        <p:xfrm>
          <a:off x="7392144" y="1340768"/>
          <a:ext cx="4032448" cy="5072309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34653850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894419212"/>
                    </a:ext>
                  </a:extLst>
                </a:gridCol>
              </a:tblGrid>
              <a:tr h="68248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 Higgs</a:t>
                      </a:r>
                      <a:r>
                        <a:rPr lang="zh-CN" alt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</a:t>
                      </a:r>
                    </a:p>
                    <a:p>
                      <a:pPr algn="l" fontAlgn="ctr"/>
                      <a:r>
                        <a:rPr lang="en-US" altLang="zh-CN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 Parameters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Spec.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669410"/>
                  </a:ext>
                </a:extLst>
              </a:tr>
              <a:tr h="3990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 operating temperature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92079473"/>
                  </a:ext>
                </a:extLst>
              </a:tr>
              <a:tr h="3990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vertical test gradient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MV/m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588095"/>
                  </a:ext>
                </a:extLst>
              </a:tr>
              <a:tr h="3990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u="none" strike="noStrike" dirty="0">
                          <a:solidFill>
                            <a:srgbClr val="00000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vertical test 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2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25 MV/m</a:t>
                      </a:r>
                      <a:endParaRPr lang="zh-CN" altLang="en-US" sz="1200" b="0" i="0" u="none" strike="noStrike" dirty="0">
                        <a:solidFill>
                          <a:srgbClr val="00000B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3.3E10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1031377"/>
                  </a:ext>
                </a:extLst>
              </a:tr>
              <a:tr h="3990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 RF voltage (six 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2-cell cavities)</a:t>
                      </a:r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MV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131384"/>
                  </a:ext>
                </a:extLst>
              </a:tr>
              <a:tr h="3990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 average cavity gradient</a:t>
                      </a:r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MV/m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944046"/>
                  </a:ext>
                </a:extLst>
              </a:tr>
              <a:tr h="3990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 average cavity Q</a:t>
                      </a:r>
                      <a:r>
                        <a:rPr lang="en-US" altLang="zh-CN" sz="1200" u="none" strike="noStrike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US" altLang="zh-CN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25 MV/m</a:t>
                      </a:r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3.0E10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8447396"/>
                  </a:ext>
                </a:extLst>
              </a:tr>
              <a:tr h="3990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 total 2 K heat load at 70 MV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 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4002145"/>
                  </a:ext>
                </a:extLst>
              </a:tr>
              <a:tr h="3990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coupler conditioning power</a:t>
                      </a:r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kW</a:t>
                      </a:r>
                      <a:endParaRPr lang="en-US" altLang="zh-CN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3814296"/>
                  </a:ext>
                </a:extLst>
              </a:tr>
              <a:tr h="39907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coupler </a:t>
                      </a:r>
                      <a:r>
                        <a:rPr lang="en-US" altLang="zh-CN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200" u="none" strike="noStrike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zh-CN" alt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adjusting range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1E5 ~ 1E7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789905"/>
                  </a:ext>
                </a:extLst>
              </a:tr>
              <a:tr h="3990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 coupler power (cryogenic test)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kW</a:t>
                      </a:r>
                      <a:endParaRPr lang="en-US" sz="12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866472"/>
                  </a:ext>
                </a:extLst>
              </a:tr>
              <a:tr h="3990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 absorber power (test stand)</a:t>
                      </a:r>
                      <a:endParaRPr lang="zh-CN" altLang="zh-CN" sz="1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205249"/>
                  </a:ext>
                </a:extLst>
              </a:tr>
            </a:tbl>
          </a:graphicData>
        </a:graphic>
      </p:graphicFrame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FB977DF3-3C7E-45AB-AE17-3C29C4400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410881"/>
              </p:ext>
            </p:extLst>
          </p:nvPr>
        </p:nvGraphicFramePr>
        <p:xfrm>
          <a:off x="335360" y="3573016"/>
          <a:ext cx="6444000" cy="29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000">
                  <a:extLst>
                    <a:ext uri="{9D8B030D-6E8A-4147-A177-3AD203B41FA5}">
                      <a16:colId xmlns:a16="http://schemas.microsoft.com/office/drawing/2014/main" val="3636584596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72530082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322520619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273035066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467702160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 SRF EDR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Preliminary Design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 Design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Full-scale</a:t>
                      </a:r>
                    </a:p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Prototyping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 Preparation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376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 H/W/LL-Z</a:t>
                      </a:r>
                    </a:p>
                    <a:p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(high</a:t>
                      </a:r>
                      <a:r>
                        <a:rPr lang="zh-CN" alt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 / G 650 M)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325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 HL-Z</a:t>
                      </a:r>
                    </a:p>
                    <a:p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(high current 650 M) 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37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 ttbar</a:t>
                      </a:r>
                    </a:p>
                    <a:p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(high G / Q 650 M)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677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Booster H/W/ttbar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(high Q / G 1.3 G)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b="1" kern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127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Booster Z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(high current 1.3 G)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√ 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ERL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ERL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300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958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3FCB18D-84BF-4B6B-9213-0ADEC48D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650 MHz Full-Scale Cryomodule Design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E6C652-B9C8-4F39-8083-FA410554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48A3F0E-C06D-B1B0-14DE-DD57BD55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268760"/>
            <a:ext cx="5240850" cy="30963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09AC03-4AE1-8DD6-816B-CA6095533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9976" y="1163600"/>
            <a:ext cx="6186846" cy="29387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450C2F2-51CD-DAED-89E8-B5659007BF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9" t="21713" r="12975" b="31147"/>
          <a:stretch>
            <a:fillRect/>
          </a:stretch>
        </p:blipFill>
        <p:spPr>
          <a:xfrm>
            <a:off x="335360" y="4307884"/>
            <a:ext cx="7529297" cy="2270741"/>
          </a:xfrm>
          <a:prstGeom prst="rect">
            <a:avLst/>
          </a:prstGeom>
        </p:spPr>
      </p:pic>
      <p:pic>
        <p:nvPicPr>
          <p:cNvPr id="6" name="图片 5" descr="图示&#10;&#10;AI 生成的内容可能不正确。">
            <a:extLst>
              <a:ext uri="{FF2B5EF4-FFF2-40B4-BE49-F238E27FC236}">
                <a16:creationId xmlns:a16="http://schemas.microsoft.com/office/drawing/2014/main" id="{1FC74592-B633-6FDB-0916-DABBB15B9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4272" y="3280846"/>
            <a:ext cx="3312368" cy="32580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A9D7810-CDD9-7FC3-A057-9E9636738BF8}"/>
              </a:ext>
            </a:extLst>
          </p:cNvPr>
          <p:cNvSpPr txBox="1"/>
          <p:nvPr/>
        </p:nvSpPr>
        <p:spPr>
          <a:xfrm>
            <a:off x="10788011" y="260431"/>
            <a:ext cx="1278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Miaofu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Xu, </a:t>
            </a:r>
          </a:p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Mei Li …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64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482B85A-53F2-49D7-A499-AD9769BA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35833"/>
          </a:xfrm>
        </p:spPr>
        <p:txBody>
          <a:bodyPr/>
          <a:lstStyle/>
          <a:p>
            <a:r>
              <a:rPr lang="en-US" altLang="zh-CN" dirty="0"/>
              <a:t>650 MHz 2-cell Cavity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281137-FC93-402E-9417-2B40C46D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8BF67C2-093B-4D91-8658-CDE263AC8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733" y="1144079"/>
            <a:ext cx="3872534" cy="296340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CE901FB-45FB-4A46-BD94-75BF519544C9}"/>
              </a:ext>
            </a:extLst>
          </p:cNvPr>
          <p:cNvSpPr txBox="1"/>
          <p:nvPr/>
        </p:nvSpPr>
        <p:spPr>
          <a:xfrm>
            <a:off x="9981910" y="2344676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650 MHz 2-cell BCP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C6E3869-8E2E-4F66-9F1C-E727F0F8A616}"/>
              </a:ext>
            </a:extLst>
          </p:cNvPr>
          <p:cNvSpPr txBox="1"/>
          <p:nvPr/>
        </p:nvSpPr>
        <p:spPr>
          <a:xfrm>
            <a:off x="261778" y="3970797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20 % margin from vertical test to operation spec.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表格 7">
            <a:extLst>
              <a:ext uri="{FF2B5EF4-FFF2-40B4-BE49-F238E27FC236}">
                <a16:creationId xmlns:a16="http://schemas.microsoft.com/office/drawing/2014/main" id="{01C4CFDB-E35B-4F25-A1E3-9E30DEDBE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813482"/>
              </p:ext>
            </p:extLst>
          </p:nvPr>
        </p:nvGraphicFramePr>
        <p:xfrm>
          <a:off x="335360" y="1318400"/>
          <a:ext cx="5348473" cy="2595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80473">
                  <a:extLst>
                    <a:ext uri="{9D8B030D-6E8A-4147-A177-3AD203B41FA5}">
                      <a16:colId xmlns:a16="http://schemas.microsoft.com/office/drawing/2014/main" val="2063849549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91890692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81846223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 650 MHz CM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EDR Specification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5043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 2-cell cavity</a:t>
                      </a:r>
                    </a:p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 test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i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400" kern="1200" baseline="-250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acc.max</a:t>
                      </a:r>
                      <a:endParaRPr lang="zh-CN" altLang="en-US" sz="140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MV/m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7302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16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400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140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3.6E10 @ 25 MV/m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73004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 horizontal test </a:t>
                      </a:r>
                      <a:r>
                        <a:rPr lang="en-GB" altLang="zh-CN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acceptance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i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400" kern="1200" baseline="-250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acc.max</a:t>
                      </a:r>
                      <a:endParaRPr lang="zh-CN" altLang="en-US" sz="140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MV/m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80928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400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140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3.3E10 @ 25 MV/m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53700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 long term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i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400" kern="1200" baseline="-250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acc.max</a:t>
                      </a:r>
                      <a:endParaRPr lang="zh-CN" altLang="en-US" sz="140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MV/m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75298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400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1400" kern="1200" baseline="-25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3.0E10 @ 25 MV/m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234695"/>
                  </a:ext>
                </a:extLst>
              </a:tr>
            </a:tbl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id="{40D7BB8D-18A8-43AC-920F-E5FE7588A0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660" y="2831823"/>
            <a:ext cx="2127790" cy="1054934"/>
          </a:xfrm>
          <a:prstGeom prst="rect">
            <a:avLst/>
          </a:prstGeom>
        </p:spPr>
      </p:pic>
      <p:pic>
        <p:nvPicPr>
          <p:cNvPr id="18" name="picture" descr="descript">
            <a:extLst>
              <a:ext uri="{FF2B5EF4-FFF2-40B4-BE49-F238E27FC236}">
                <a16:creationId xmlns:a16="http://schemas.microsoft.com/office/drawing/2014/main" id="{75C74996-850F-470A-80F8-C7710B5708D2}"/>
              </a:ext>
            </a:extLst>
          </p:cNvPr>
          <p:cNvPicPr/>
          <p:nvPr/>
        </p:nvPicPr>
        <p:blipFill rotWithShape="1">
          <a:blip r:embed="rId4"/>
          <a:srcRect/>
          <a:stretch/>
        </p:blipFill>
        <p:spPr>
          <a:xfrm>
            <a:off x="6060342" y="1340768"/>
            <a:ext cx="2127791" cy="123055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D4DD0F5-90AF-45DF-B43F-0970BDC53BC8}"/>
              </a:ext>
            </a:extLst>
          </p:cNvPr>
          <p:cNvSpPr txBox="1"/>
          <p:nvPr/>
        </p:nvSpPr>
        <p:spPr>
          <a:xfrm>
            <a:off x="266339" y="4512684"/>
            <a:ext cx="712879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BCP dressed 2-cell VT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2E10 @ 25 MV/m, max ~ 26.5 MV/m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BCP 2-cell module test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2E10 @ 8 MV/m (coupler cooling limited?)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 + mid-T 1-cell VT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8E10 @ 25 MV/m, max 31.5 MV/m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Apply 1-cell recipe to 2-cell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80C3FD4-0E6A-489D-B93C-09CFAF4B3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007" y="4146909"/>
            <a:ext cx="4518014" cy="2533466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4536CFE3-BFDE-4B86-9DA8-B9A4D0A1C978}"/>
              </a:ext>
            </a:extLst>
          </p:cNvPr>
          <p:cNvSpPr txBox="1"/>
          <p:nvPr/>
        </p:nvSpPr>
        <p:spPr>
          <a:xfrm>
            <a:off x="7968208" y="574379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650 MHz 1-cell EP mid-T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A642E918-76A5-43B7-95A4-A2ACFCAB46A7}"/>
              </a:ext>
            </a:extLst>
          </p:cNvPr>
          <p:cNvSpPr txBox="1">
            <a:spLocks/>
          </p:cNvSpPr>
          <p:nvPr/>
        </p:nvSpPr>
        <p:spPr>
          <a:xfrm>
            <a:off x="8922072" y="63358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04CCAD9-FAC6-124F-1DBA-EF23182C0B46}"/>
              </a:ext>
            </a:extLst>
          </p:cNvPr>
          <p:cNvSpPr txBox="1"/>
          <p:nvPr/>
        </p:nvSpPr>
        <p:spPr>
          <a:xfrm>
            <a:off x="10704512" y="480344"/>
            <a:ext cx="1268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Peng Sha</a:t>
            </a:r>
          </a:p>
        </p:txBody>
      </p:sp>
    </p:spTree>
    <p:extLst>
      <p:ext uri="{BB962C8B-B14F-4D97-AF65-F5344CB8AC3E}">
        <p14:creationId xmlns:p14="http://schemas.microsoft.com/office/powerpoint/2010/main" val="81312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dirty="0"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2-cell Cavity Fabrication </a:t>
            </a:r>
          </a:p>
        </p:txBody>
      </p:sp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77078" y="1186431"/>
            <a:ext cx="11723578" cy="874418"/>
          </a:xfrm>
        </p:spPr>
        <p:txBody>
          <a:bodyPr>
            <a:noAutofit/>
          </a:bodyPr>
          <a:lstStyle/>
          <a:p>
            <a:pPr marL="355600" lvl="0" indent="-355600" defTabSz="685800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Will complete EBW of </a:t>
            </a:r>
            <a:r>
              <a:rPr lang="en-US" altLang="zh-CN" sz="1800" dirty="0">
                <a:solidFill>
                  <a:srgbClr val="C00000"/>
                </a:solidFill>
                <a:ea typeface="等线" panose="02010600030101010101" pitchFamily="2" charset="-122"/>
              </a:rPr>
              <a:t>two 2-cell cavities in November </a:t>
            </a:r>
            <a:r>
              <a:rPr lang="en-US" altLang="zh-CN" sz="18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and other six cavities in 2026. </a:t>
            </a:r>
          </a:p>
          <a:p>
            <a:pPr marL="355600" lvl="0" indent="-355600" defTabSz="685800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solidFill>
                  <a:sysClr val="windowText" lastClr="000000"/>
                </a:solidFill>
                <a:ea typeface="等线" panose="02010600030101010101" pitchFamily="2" charset="-122"/>
              </a:rPr>
              <a:t>Processing (EP + improved mid-T) and vertical test to start soon.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6F625E3-1288-432A-A963-E777EFA4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13" name="图片 12" descr="图片包含 消防栓, 房间, 游戏机&#10;&#10;AI 生成的内容可能不正确。">
            <a:extLst>
              <a:ext uri="{FF2B5EF4-FFF2-40B4-BE49-F238E27FC236}">
                <a16:creationId xmlns:a16="http://schemas.microsoft.com/office/drawing/2014/main" id="{82070BE9-169B-28BC-9111-4FD37EA54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9336" y="4950433"/>
            <a:ext cx="3662593" cy="1405918"/>
          </a:xfrm>
          <a:prstGeom prst="rect">
            <a:avLst/>
          </a:prstGeom>
          <a:ln w="19050">
            <a:noFill/>
          </a:ln>
        </p:spPr>
      </p:pic>
      <p:pic>
        <p:nvPicPr>
          <p:cNvPr id="15" name="图片 14" descr="银色的机械&#10;&#10;AI 生成的内容可能不正确。">
            <a:extLst>
              <a:ext uri="{FF2B5EF4-FFF2-40B4-BE49-F238E27FC236}">
                <a16:creationId xmlns:a16="http://schemas.microsoft.com/office/drawing/2014/main" id="{B6B086F7-0C85-9358-6FB7-E6810C254C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596210" y="4275639"/>
            <a:ext cx="2458995" cy="1629815"/>
          </a:xfrm>
          <a:prstGeom prst="rect">
            <a:avLst/>
          </a:prstGeom>
        </p:spPr>
      </p:pic>
      <p:pic>
        <p:nvPicPr>
          <p:cNvPr id="18" name="图片 17" descr="图片包含 蓝色, 房间, 旧, 桌子&#10;&#10;AI 生成的内容可能不正确。">
            <a:extLst>
              <a:ext uri="{FF2B5EF4-FFF2-40B4-BE49-F238E27FC236}">
                <a16:creationId xmlns:a16="http://schemas.microsoft.com/office/drawing/2014/main" id="{6FDB5886-4364-90B7-AEDA-E692286A61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5478" y="3861048"/>
            <a:ext cx="3191774" cy="247612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756D7BD-0CF3-D6A4-89FE-296C4F16BB78}"/>
              </a:ext>
            </a:extLst>
          </p:cNvPr>
          <p:cNvSpPr txBox="1"/>
          <p:nvPr/>
        </p:nvSpPr>
        <p:spPr>
          <a:xfrm>
            <a:off x="6419052" y="2060849"/>
            <a:ext cx="57976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EBW system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installed and in commissioning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still cylindrical and homogeneous beam after bending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extremely smooth weld seam for high performance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welding of unreachable seam for design flexibility</a:t>
            </a: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 descr="甜甜圈和咖啡&#10;&#10;AI 生成的内容可能不正确。">
            <a:extLst>
              <a:ext uri="{FF2B5EF4-FFF2-40B4-BE49-F238E27FC236}">
                <a16:creationId xmlns:a16="http://schemas.microsoft.com/office/drawing/2014/main" id="{5C122758-8F1D-7DEB-7D1D-03F14EE14B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392" y="2131933"/>
            <a:ext cx="2500674" cy="1260322"/>
          </a:xfrm>
          <a:prstGeom prst="rect">
            <a:avLst/>
          </a:prstGeom>
        </p:spPr>
      </p:pic>
      <p:pic>
        <p:nvPicPr>
          <p:cNvPr id="9" name="图片 8" descr="E:\WeChat Files\wxid_6270522705422\FileStorage\Temp\d411f484e4531a395c37ae010648986.jpg">
            <a:extLst>
              <a:ext uri="{FF2B5EF4-FFF2-40B4-BE49-F238E27FC236}">
                <a16:creationId xmlns:a16="http://schemas.microsoft.com/office/drawing/2014/main" id="{F4237EEA-17E2-FCFB-BEC6-054A588E78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6455" y="3528896"/>
            <a:ext cx="2112828" cy="1158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D9B7614E-790A-E31E-D86F-CC96D6C50CE8}"/>
              </a:ext>
            </a:extLst>
          </p:cNvPr>
          <p:cNvCxnSpPr>
            <a:cxnSpLocks/>
          </p:cNvCxnSpPr>
          <p:nvPr/>
        </p:nvCxnSpPr>
        <p:spPr>
          <a:xfrm flipH="1" flipV="1">
            <a:off x="4050680" y="5453281"/>
            <a:ext cx="1083463" cy="77368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FA89367-E842-D068-D0D9-8B5B9E8BDF50}"/>
              </a:ext>
            </a:extLst>
          </p:cNvPr>
          <p:cNvCxnSpPr>
            <a:cxnSpLocks/>
          </p:cNvCxnSpPr>
          <p:nvPr/>
        </p:nvCxnSpPr>
        <p:spPr>
          <a:xfrm flipH="1" flipV="1">
            <a:off x="4855597" y="5323894"/>
            <a:ext cx="1126856" cy="77745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EF54FF43-C38F-FEDF-B177-E0E23D7521EF}"/>
              </a:ext>
            </a:extLst>
          </p:cNvPr>
          <p:cNvCxnSpPr>
            <a:cxnSpLocks/>
          </p:cNvCxnSpPr>
          <p:nvPr/>
        </p:nvCxnSpPr>
        <p:spPr>
          <a:xfrm>
            <a:off x="4056415" y="5068896"/>
            <a:ext cx="0" cy="22388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A855AB02-8CD0-36D3-3DFD-A4F21A89722D}"/>
              </a:ext>
            </a:extLst>
          </p:cNvPr>
          <p:cNvCxnSpPr>
            <a:cxnSpLocks/>
          </p:cNvCxnSpPr>
          <p:nvPr/>
        </p:nvCxnSpPr>
        <p:spPr>
          <a:xfrm>
            <a:off x="4855597" y="5021233"/>
            <a:ext cx="0" cy="22388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6C33D55D-1238-3E22-AA7E-5C9520592196}"/>
              </a:ext>
            </a:extLst>
          </p:cNvPr>
          <p:cNvCxnSpPr>
            <a:cxnSpLocks/>
          </p:cNvCxnSpPr>
          <p:nvPr/>
        </p:nvCxnSpPr>
        <p:spPr>
          <a:xfrm flipV="1">
            <a:off x="4122688" y="5618526"/>
            <a:ext cx="0" cy="2674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B458FB49-C931-4A02-4F04-18193175DBDB}"/>
              </a:ext>
            </a:extLst>
          </p:cNvPr>
          <p:cNvCxnSpPr>
            <a:cxnSpLocks/>
          </p:cNvCxnSpPr>
          <p:nvPr/>
        </p:nvCxnSpPr>
        <p:spPr>
          <a:xfrm flipV="1">
            <a:off x="4882582" y="5514746"/>
            <a:ext cx="0" cy="2674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D5CCECC3-C335-C4D4-BDBE-682C56D5C69E}"/>
              </a:ext>
            </a:extLst>
          </p:cNvPr>
          <p:cNvSpPr txBox="1"/>
          <p:nvPr/>
        </p:nvSpPr>
        <p:spPr>
          <a:xfrm>
            <a:off x="335360" y="5101597"/>
            <a:ext cx="241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Equator welding: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outside back-forming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two-side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(now)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(next step)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图片 30" descr="图片包含 室内, 桌子, 盘子, 蛋糕&#10;&#10;AI 生成的内容可能不正确。">
            <a:extLst>
              <a:ext uri="{FF2B5EF4-FFF2-40B4-BE49-F238E27FC236}">
                <a16:creationId xmlns:a16="http://schemas.microsoft.com/office/drawing/2014/main" id="{683F232A-6DD5-C4E2-FB24-3DE2A58E6A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392" y="3538909"/>
            <a:ext cx="2945740" cy="1162215"/>
          </a:xfrm>
          <a:prstGeom prst="rect">
            <a:avLst/>
          </a:prstGeom>
        </p:spPr>
      </p:pic>
      <p:pic>
        <p:nvPicPr>
          <p:cNvPr id="33" name="图片 32" descr="图片包含 桌子, 游戏机, 电脑&#10;&#10;AI 生成的内容可能不正确。">
            <a:extLst>
              <a:ext uri="{FF2B5EF4-FFF2-40B4-BE49-F238E27FC236}">
                <a16:creationId xmlns:a16="http://schemas.microsoft.com/office/drawing/2014/main" id="{5C6DC6CF-4E4F-AC0B-27FA-E7A2852307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7069" y="2142713"/>
            <a:ext cx="2630684" cy="128628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9257528-3074-FCCA-4C2E-46C8D20CC5B5}"/>
              </a:ext>
            </a:extLst>
          </p:cNvPr>
          <p:cNvSpPr txBox="1"/>
          <p:nvPr/>
        </p:nvSpPr>
        <p:spPr>
          <a:xfrm>
            <a:off x="10723412" y="245568"/>
            <a:ext cx="1268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Peng Sha</a:t>
            </a:r>
          </a:p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HERT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769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5F8040C-4492-4759-8DA7-6BFE32891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07"/>
            <a:ext cx="12192000" cy="960617"/>
          </a:xfrm>
        </p:spPr>
        <p:txBody>
          <a:bodyPr/>
          <a:lstStyle/>
          <a:p>
            <a:r>
              <a:rPr lang="en-US" altLang="zh-CN" dirty="0"/>
              <a:t>650 MHz High Power Input Coupler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2E669EC-283A-4299-B312-1FBB6A859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E01A4F0-31B6-419A-B2D7-0CC9FF873528}"/>
              </a:ext>
            </a:extLst>
          </p:cNvPr>
          <p:cNvSpPr txBox="1"/>
          <p:nvPr/>
        </p:nvSpPr>
        <p:spPr>
          <a:xfrm>
            <a:off x="263352" y="1170771"/>
            <a:ext cx="118813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variable 300 kW CW 650 MHz input couplers for the full-size module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In TDR phase, both f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ixed and variable couplers are tested to CW TW 150 kW (SSA power limit), SW 100 kW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Two fixed couplers in test cryomodule. 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variable couplers will be delivered in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High power tested (&gt; 300 kW) with 800 kW CW klystron 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other four variable couplers in 2026.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0CBA74D-4D6A-812D-F04D-655D2C9CF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40" y="3212976"/>
            <a:ext cx="5059039" cy="2836255"/>
          </a:xfrm>
          <a:prstGeom prst="rect">
            <a:avLst/>
          </a:prstGeom>
        </p:spPr>
      </p:pic>
      <p:pic>
        <p:nvPicPr>
          <p:cNvPr id="10" name="图片 9" descr="图片包含 桌子, 盘子, 食物, 菜&#10;&#10;AI 生成的内容可能不正确。">
            <a:extLst>
              <a:ext uri="{FF2B5EF4-FFF2-40B4-BE49-F238E27FC236}">
                <a16:creationId xmlns:a16="http://schemas.microsoft.com/office/drawing/2014/main" id="{652410F3-0DAE-ECC1-968C-CCD832B49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0642" y="2556488"/>
            <a:ext cx="3240360" cy="1445034"/>
          </a:xfrm>
          <a:prstGeom prst="rect">
            <a:avLst/>
          </a:prstGeom>
        </p:spPr>
      </p:pic>
      <p:pic>
        <p:nvPicPr>
          <p:cNvPr id="12" name="图片 11" descr="桌子上有一些绿色的机器&#10;&#10;AI 生成的内容可能不正确。">
            <a:extLst>
              <a:ext uri="{FF2B5EF4-FFF2-40B4-BE49-F238E27FC236}">
                <a16:creationId xmlns:a16="http://schemas.microsoft.com/office/drawing/2014/main" id="{8313F196-6F95-EAEE-A9CC-C21386ECE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3442" y="4693795"/>
            <a:ext cx="2416230" cy="1811464"/>
          </a:xfrm>
          <a:prstGeom prst="rect">
            <a:avLst/>
          </a:prstGeom>
        </p:spPr>
      </p:pic>
      <p:pic>
        <p:nvPicPr>
          <p:cNvPr id="14" name="图片 13" descr="图片包含 室内, 绿色, 桌子, 小&#10;&#10;AI 生成的内容可能不正确。">
            <a:extLst>
              <a:ext uri="{FF2B5EF4-FFF2-40B4-BE49-F238E27FC236}">
                <a16:creationId xmlns:a16="http://schemas.microsoft.com/office/drawing/2014/main" id="{F12A8ABC-F506-0970-2F2E-CBDF36080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0642" y="4695849"/>
            <a:ext cx="862005" cy="1837773"/>
          </a:xfrm>
          <a:prstGeom prst="rect">
            <a:avLst/>
          </a:prstGeom>
        </p:spPr>
      </p:pic>
      <p:pic>
        <p:nvPicPr>
          <p:cNvPr id="16" name="图片 15" descr="图片包含 机械, 塑料, 桌子, 对&#10;&#10;AI 生成的内容可能不正确。">
            <a:extLst>
              <a:ext uri="{FF2B5EF4-FFF2-40B4-BE49-F238E27FC236}">
                <a16:creationId xmlns:a16="http://schemas.microsoft.com/office/drawing/2014/main" id="{76FDAC9F-1C56-8210-80CD-FE5CC9272E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3"/>
          <a:stretch>
            <a:fillRect/>
          </a:stretch>
        </p:blipFill>
        <p:spPr>
          <a:xfrm>
            <a:off x="6702962" y="4693795"/>
            <a:ext cx="915719" cy="1837774"/>
          </a:xfrm>
          <a:prstGeom prst="rect">
            <a:avLst/>
          </a:prstGeom>
        </p:spPr>
      </p:pic>
      <p:pic>
        <p:nvPicPr>
          <p:cNvPr id="22" name="图片 21" descr="墙上的海报&#10;&#10;AI 生成的内容可能不正确。">
            <a:extLst>
              <a:ext uri="{FF2B5EF4-FFF2-40B4-BE49-F238E27FC236}">
                <a16:creationId xmlns:a16="http://schemas.microsoft.com/office/drawing/2014/main" id="{05C79EF6-27ED-113D-CB3F-8A99282631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1002" y="4082104"/>
            <a:ext cx="3240000" cy="4541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9CBD55C-8554-9E27-93D7-E724C92E74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559062" y="5064113"/>
            <a:ext cx="1836000" cy="109713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C01BB52-5087-A9EB-AE10-61A8998A58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28" y="2547772"/>
            <a:ext cx="2651344" cy="198850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8854794-0030-C188-B7A3-B7B16EAD22A9}"/>
              </a:ext>
            </a:extLst>
          </p:cNvPr>
          <p:cNvSpPr txBox="1"/>
          <p:nvPr/>
        </p:nvSpPr>
        <p:spPr>
          <a:xfrm>
            <a:off x="9912424" y="6728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Xu Chen, </a:t>
            </a:r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Tongming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Huang, Qiang Ma</a:t>
            </a:r>
          </a:p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HERT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47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572F79-BE73-CD45-DB38-93C61703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54"/>
            <a:ext cx="10515600" cy="836822"/>
          </a:xfrm>
        </p:spPr>
        <p:txBody>
          <a:bodyPr/>
          <a:lstStyle/>
          <a:p>
            <a:pPr algn="ctr"/>
            <a:r>
              <a:rPr lang="en-US" altLang="zh-CN" b="1" dirty="0"/>
              <a:t>650 MHz HOM Coupler and Absorber</a:t>
            </a:r>
            <a:endParaRPr lang="zh-CN" altLang="en-US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AD2A449-8FAB-FA11-0E86-2FBD3E529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19" y="1954980"/>
            <a:ext cx="2028564" cy="1731967"/>
          </a:xfrm>
          <a:prstGeom prst="rect">
            <a:avLst/>
          </a:prstGeom>
        </p:spPr>
      </p:pic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7B4FACF0-676E-45BF-AE7E-E2E009C9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C33290-427B-39B1-AF60-F7D3972FD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8571" y="4585739"/>
            <a:ext cx="1408989" cy="1666350"/>
          </a:xfrm>
          <a:prstGeom prst="rect">
            <a:avLst/>
          </a:prstGeom>
        </p:spPr>
      </p:pic>
      <p:pic>
        <p:nvPicPr>
          <p:cNvPr id="18" name="图片 17" descr="一辆银色的车&#10;&#10;AI 生成的内容可能不正确。">
            <a:extLst>
              <a:ext uri="{FF2B5EF4-FFF2-40B4-BE49-F238E27FC236}">
                <a16:creationId xmlns:a16="http://schemas.microsoft.com/office/drawing/2014/main" id="{E05BEFBD-F073-B88B-FACC-310EC6F87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767" y="2002906"/>
            <a:ext cx="1715133" cy="1878479"/>
          </a:xfrm>
          <a:prstGeom prst="rect">
            <a:avLst/>
          </a:prstGeom>
        </p:spPr>
      </p:pic>
      <p:pic>
        <p:nvPicPr>
          <p:cNvPr id="22" name="图片 21" descr="图片包含 男人, 摩托车, 骑, 雪&#10;&#10;AI 生成的内容可能不正确。">
            <a:extLst>
              <a:ext uri="{FF2B5EF4-FFF2-40B4-BE49-F238E27FC236}">
                <a16:creationId xmlns:a16="http://schemas.microsoft.com/office/drawing/2014/main" id="{34F263B4-0386-3546-A9E5-B779D7E6E7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9524" y="2002905"/>
            <a:ext cx="1704196" cy="1878480"/>
          </a:xfrm>
          <a:prstGeom prst="rect">
            <a:avLst/>
          </a:prstGeom>
        </p:spPr>
      </p:pic>
      <p:pic>
        <p:nvPicPr>
          <p:cNvPr id="31" name="图片 30" descr="桌子上有杯子&#10;&#10;AI 生成的内容可能不正确。">
            <a:extLst>
              <a:ext uri="{FF2B5EF4-FFF2-40B4-BE49-F238E27FC236}">
                <a16:creationId xmlns:a16="http://schemas.microsoft.com/office/drawing/2014/main" id="{CEB22B2B-BFE3-279B-AFD1-50FC891BCE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04312" y="4577975"/>
            <a:ext cx="1296144" cy="1681860"/>
          </a:xfrm>
          <a:prstGeom prst="rect">
            <a:avLst/>
          </a:prstGeom>
        </p:spPr>
      </p:pic>
      <p:pic>
        <p:nvPicPr>
          <p:cNvPr id="33" name="图片 32" descr="碗里有一些绿色的杯子&#10;&#10;AI 生成的内容可能不正确。">
            <a:extLst>
              <a:ext uri="{FF2B5EF4-FFF2-40B4-BE49-F238E27FC236}">
                <a16:creationId xmlns:a16="http://schemas.microsoft.com/office/drawing/2014/main" id="{0EBEE164-0CB3-3A95-BB13-49490812DA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01555" y="4573483"/>
            <a:ext cx="1383077" cy="16700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202D5E5-7B8B-9954-D7A2-17BEA68942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2031" y="1987761"/>
            <a:ext cx="2003202" cy="1554602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3B84A0E8-EF82-A879-E3EE-5C0A4D662130}"/>
              </a:ext>
            </a:extLst>
          </p:cNvPr>
          <p:cNvSpPr txBox="1"/>
          <p:nvPr/>
        </p:nvSpPr>
        <p:spPr>
          <a:xfrm>
            <a:off x="334688" y="1231380"/>
            <a:ext cx="1036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HOM couplers and two HOM absorbers in fabrication.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D15E8AA-095E-9A06-5ADC-0A475D3A872D}"/>
              </a:ext>
            </a:extLst>
          </p:cNvPr>
          <p:cNvSpPr txBox="1"/>
          <p:nvPr/>
        </p:nvSpPr>
        <p:spPr>
          <a:xfrm>
            <a:off x="7199638" y="3569206"/>
            <a:ext cx="2378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HOM absorber with</a:t>
            </a:r>
          </a:p>
          <a:p>
            <a:pPr algn="ctr"/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AlN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material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BFAAB66-C06F-CE00-E69C-AADC3A529539}"/>
              </a:ext>
            </a:extLst>
          </p:cNvPr>
          <p:cNvSpPr txBox="1"/>
          <p:nvPr/>
        </p:nvSpPr>
        <p:spPr>
          <a:xfrm>
            <a:off x="147897" y="3686947"/>
            <a:ext cx="2378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1 kW HOM coupler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Free of notch-tuning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3A41E8C-AF7F-083E-5DCE-8F28C6A982CA}"/>
              </a:ext>
            </a:extLst>
          </p:cNvPr>
          <p:cNvSpPr txBox="1"/>
          <p:nvPr/>
        </p:nvSpPr>
        <p:spPr>
          <a:xfrm>
            <a:off x="9192344" y="1137170"/>
            <a:ext cx="2943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Hongjuan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Zheng, </a:t>
            </a:r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Fanbo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Meng</a:t>
            </a:r>
          </a:p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OTIC, HAITEC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0731E8C-72C4-46EE-A779-5263817B13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65" y="4578275"/>
            <a:ext cx="2625106" cy="16738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AC955E-026F-4E7D-A9CF-DB7E39B2E1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087" y="4585739"/>
            <a:ext cx="3016633" cy="16663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662CD0-DC6E-4257-A60E-274BB72F22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2131" y="1995707"/>
            <a:ext cx="1704196" cy="195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73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DAE5C31-4308-4F8F-9472-03BC8BFC5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84595"/>
            <a:ext cx="11767864" cy="4840303"/>
          </a:xfrm>
        </p:spPr>
        <p:txBody>
          <a:bodyPr/>
          <a:lstStyle/>
          <a:p>
            <a:r>
              <a:rPr lang="en-US" altLang="zh-CN" sz="2000" dirty="0"/>
              <a:t>CEPC 800 kW high efficiency 650 MHz klystron to feed six 2-cell cavities (150 kW SSA as backup). </a:t>
            </a:r>
          </a:p>
          <a:p>
            <a:r>
              <a:rPr lang="en-US" altLang="zh-CN" sz="2000" dirty="0"/>
              <a:t>RF distribution under design for the six 2-cell cavities.</a:t>
            </a:r>
            <a:endParaRPr lang="zh-CN" altLang="en-US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1E96774-A2E5-4BD6-A459-17BA02731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HLRF System for</a:t>
            </a:r>
            <a:r>
              <a:rPr lang="zh-CN" altLang="en-US" dirty="0"/>
              <a:t> </a:t>
            </a:r>
            <a:r>
              <a:rPr lang="en-US" altLang="zh-CN" dirty="0"/>
              <a:t>650 MHz Module Test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967F54E-9432-4B90-876B-8E35E490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E513AB-A5EA-47CE-A5FD-0E56D5832C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1" y="2338819"/>
            <a:ext cx="5472608" cy="40175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40AD7B-223C-4D54-9DAF-6A1AA2A1E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13996" y="1346583"/>
            <a:ext cx="3791447" cy="637210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2E4ADAC-85E1-5C29-0F8E-872115F7D790}"/>
              </a:ext>
            </a:extLst>
          </p:cNvPr>
          <p:cNvSpPr txBox="1"/>
          <p:nvPr/>
        </p:nvSpPr>
        <p:spPr>
          <a:xfrm>
            <a:off x="10560496" y="545108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Zusheng</a:t>
            </a:r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Zhou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74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66389</TotalTime>
  <Words>1360</Words>
  <Application>Microsoft Office PowerPoint</Application>
  <PresentationFormat>宽屏</PresentationFormat>
  <Paragraphs>207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等线</vt:lpstr>
      <vt:lpstr>黑体</vt:lpstr>
      <vt:lpstr>宋体</vt:lpstr>
      <vt:lpstr>微软雅黑</vt:lpstr>
      <vt:lpstr>Arial</vt:lpstr>
      <vt:lpstr>Calibri</vt:lpstr>
      <vt:lpstr>Georgia</vt:lpstr>
      <vt:lpstr>Wingdings</vt:lpstr>
      <vt:lpstr>Office 主题</vt:lpstr>
      <vt:lpstr>CEPC SRF EDR Plan and Status</vt:lpstr>
      <vt:lpstr>PowerPoint 演示文稿</vt:lpstr>
      <vt:lpstr>EDR Plan of CEPC SRF System </vt:lpstr>
      <vt:lpstr>650 MHz Full-Scale Cryomodule Design</vt:lpstr>
      <vt:lpstr>650 MHz 2-cell Cavity</vt:lpstr>
      <vt:lpstr>650 MHz 2-cell Cavity Fabrication </vt:lpstr>
      <vt:lpstr>650 MHz High Power Input Coupler</vt:lpstr>
      <vt:lpstr>650 MHz HOM Coupler and Absorber</vt:lpstr>
      <vt:lpstr>HLRF System for 650 MHz Module Test</vt:lpstr>
      <vt:lpstr>LLRF System for 650 MHz Module Test</vt:lpstr>
      <vt:lpstr>1.3 GHz High Q Cavity and Module</vt:lpstr>
      <vt:lpstr>1.3 GHz High Gradient Module</vt:lpstr>
      <vt:lpstr>1.3 GHz High Gradient Cavity</vt:lpstr>
      <vt:lpstr>EP System Maintenance</vt:lpstr>
      <vt:lpstr>T-mapping System</vt:lpstr>
      <vt:lpstr>1.3 GHz High Gradient Module Components</vt:lpstr>
      <vt:lpstr>1.3 GHz RF Power Source</vt:lpstr>
      <vt:lpstr>Summary and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Zhai</cp:lastModifiedBy>
  <cp:revision>6778</cp:revision>
  <cp:lastPrinted>2022-11-06T05:19:21Z</cp:lastPrinted>
  <dcterms:created xsi:type="dcterms:W3CDTF">2012-09-04T11:33:36Z</dcterms:created>
  <dcterms:modified xsi:type="dcterms:W3CDTF">2025-11-06T13:26:37Z</dcterms:modified>
</cp:coreProperties>
</file>