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35"/>
  </p:notesMasterIdLst>
  <p:sldIdLst>
    <p:sldId id="953" r:id="rId2"/>
    <p:sldId id="2344" r:id="rId3"/>
    <p:sldId id="1526" r:id="rId4"/>
    <p:sldId id="8894" r:id="rId5"/>
    <p:sldId id="8895" r:id="rId6"/>
    <p:sldId id="8888" r:id="rId7"/>
    <p:sldId id="8861" r:id="rId8"/>
    <p:sldId id="1420" r:id="rId9"/>
    <p:sldId id="8896" r:id="rId10"/>
    <p:sldId id="8897" r:id="rId11"/>
    <p:sldId id="8885" r:id="rId12"/>
    <p:sldId id="1438" r:id="rId13"/>
    <p:sldId id="8818" r:id="rId14"/>
    <p:sldId id="8865" r:id="rId15"/>
    <p:sldId id="2419" r:id="rId16"/>
    <p:sldId id="2349" r:id="rId17"/>
    <p:sldId id="8820" r:id="rId18"/>
    <p:sldId id="8819" r:id="rId19"/>
    <p:sldId id="2372" r:id="rId20"/>
    <p:sldId id="2374" r:id="rId21"/>
    <p:sldId id="2378" r:id="rId22"/>
    <p:sldId id="8817" r:id="rId23"/>
    <p:sldId id="2389" r:id="rId24"/>
    <p:sldId id="1506" r:id="rId25"/>
    <p:sldId id="8886" r:id="rId26"/>
    <p:sldId id="8889" r:id="rId27"/>
    <p:sldId id="8890" r:id="rId28"/>
    <p:sldId id="3440" r:id="rId29"/>
    <p:sldId id="8778" r:id="rId30"/>
    <p:sldId id="8829" r:id="rId31"/>
    <p:sldId id="932" r:id="rId32"/>
    <p:sldId id="8887" r:id="rId33"/>
    <p:sldId id="8841"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extLst>
      <p:ext uri="{19B8F6BF-5375-455C-9EA6-DF929625EA0E}">
        <p15:presenceInfo xmlns:p15="http://schemas.microsoft.com/office/powerpoint/2012/main" userId="[葛锐]" providerId="None"/>
      </p:ext>
    </p:extLst>
  </p:cmAuthor>
  <p:cmAuthor id="2" name="Li Mei" initials="LM" lastIdx="3" clrIdx="1">
    <p:extLst>
      <p:ext uri="{19B8F6BF-5375-455C-9EA6-DF929625EA0E}">
        <p15:presenceInfo xmlns:p15="http://schemas.microsoft.com/office/powerpoint/2012/main" userId="27f4163e153943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66"/>
    <a:srgbClr val="FFFFFF"/>
    <a:srgbClr val="00FF00"/>
    <a:srgbClr val="BD0000"/>
    <a:srgbClr val="00AA48"/>
    <a:srgbClr val="009EDE"/>
    <a:srgbClr val="FFCC99"/>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5" autoAdjust="0"/>
    <p:restoredTop sz="94808" autoAdjust="0"/>
  </p:normalViewPr>
  <p:slideViewPr>
    <p:cSldViewPr snapToGrid="0">
      <p:cViewPr varScale="1">
        <p:scale>
          <a:sx n="80" d="100"/>
          <a:sy n="80" d="100"/>
        </p:scale>
        <p:origin x="717" y="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等线" panose="02010600030101010101" pitchFamily="2" charset="-122"/>
                <a:cs typeface="Times New Roman" panose="02020603050405020304" pitchFamily="18" charset="0"/>
              </a:rPr>
              <a:t>Good afternoon</a:t>
            </a:r>
            <a:r>
              <a:rPr lang="en-US" altLang="zh-CN" sz="2800" b="0" i="0" kern="1200" dirty="0">
                <a:solidFill>
                  <a:schemeClr val="tx1"/>
                </a:solidFill>
                <a:effectLst/>
                <a:latin typeface="+mn-lt"/>
                <a:ea typeface="+mn-ea"/>
                <a:cs typeface="+mn-cs"/>
              </a:rPr>
              <a:t>, everyone. My name is Mei Li, on behalf of the CEPC cryogenic team, I am pleased to present: a summary </a:t>
            </a: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of </a:t>
            </a:r>
            <a:r>
              <a:rPr lang="en-US" altLang="zh-CN" sz="1800" b="1" i="0" kern="1200" spc="0" baseline="0" dirty="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CEPC Cryogenic System EDR Plan and Status</a:t>
            </a:r>
            <a:endParaRPr lang="zh-CN" altLang="zh-CN" sz="40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800" b="0" i="0" kern="1200" dirty="0">
              <a:solidFill>
                <a:schemeClr val="tx1"/>
              </a:solidFill>
              <a:effectLst/>
              <a:latin typeface="+mn-lt"/>
              <a:ea typeface="+mn-ea"/>
              <a:cs typeface="+mn-cs"/>
            </a:endParaRPr>
          </a:p>
          <a:p>
            <a:br>
              <a:rPr lang="en-US" altLang="zh-CN" sz="2800" dirty="0"/>
            </a:b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1</a:t>
            </a:fld>
            <a:endParaRPr lang="zh-CN" altLang="en-US"/>
          </a:p>
        </p:txBody>
      </p:sp>
    </p:spTree>
    <p:extLst>
      <p:ext uri="{BB962C8B-B14F-4D97-AF65-F5344CB8AC3E}">
        <p14:creationId xmlns:p14="http://schemas.microsoft.com/office/powerpoint/2010/main" val="377752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just" rtl="0" eaLnBrk="1" latinLnBrk="0" hangingPunct="1">
              <a:spcBef>
                <a:spcPts val="0"/>
              </a:spcBef>
              <a:spcAft>
                <a:spcPts val="0"/>
              </a:spcAft>
            </a:pPr>
            <a:r>
              <a:rPr lang="en-US" altLang="zh-CN" sz="1800" b="0" i="0" kern="1200" dirty="0">
                <a:solidFill>
                  <a:srgbClr val="000000"/>
                </a:solidFill>
                <a:effectLst/>
                <a:latin typeface="Calibri" panose="020F0502020204030204" pitchFamily="34" charset="0"/>
                <a:ea typeface="宋体" panose="02010600030101010101" pitchFamily="2" charset="-122"/>
                <a:cs typeface="+mn-cs"/>
              </a:rPr>
              <a:t>This block diagram is essential for understanding the key thermodynamic process of the 2K system. Supercritical helium at 5K is subcooled and then further cooled by large heat exchangers before being transferred to the cryomodules. Inside the CM, a JT valve throttles the flow to produce the superfluid helium bath at 2K. The return gas passes through a heat exchanger and cold compressors to recover its cooling potential before returning to the main compressors, completing the cycle.</a:t>
            </a:r>
            <a:endParaRPr lang="zh-CN" altLang="zh-CN" sz="2800" dirty="0">
              <a:effectLst/>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12</a:t>
            </a:fld>
            <a:endParaRPr lang="zh-CN" altLang="en-US"/>
          </a:p>
        </p:txBody>
      </p:sp>
    </p:spTree>
    <p:extLst>
      <p:ext uri="{BB962C8B-B14F-4D97-AF65-F5344CB8AC3E}">
        <p14:creationId xmlns:p14="http://schemas.microsoft.com/office/powerpoint/2010/main" val="1758528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EDR—Flow chart of SRF Scheme provides a visual representation of the entire process flow diagram of the SRF cryogenic system. This is ***, This is ***. In the subsequent slides, I will present an enlarged view of each section for a more detailed examination.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13</a:t>
            </a:fld>
            <a:endParaRPr lang="zh-CN" altLang="en-US"/>
          </a:p>
        </p:txBody>
      </p:sp>
    </p:spTree>
    <p:extLst>
      <p:ext uri="{BB962C8B-B14F-4D97-AF65-F5344CB8AC3E}">
        <p14:creationId xmlns:p14="http://schemas.microsoft.com/office/powerpoint/2010/main" val="131714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A very important process function design is to handle one of abnormal or faulty cryomodule. We have designed a procedure to warm up a single faulty cryomodule to 40K using integrated electrical heaters. Besides, </a:t>
            </a:r>
            <a:r>
              <a:rPr lang="en-US" altLang="zh-CN" dirty="0">
                <a:solidFill>
                  <a:srgbClr val="404040"/>
                </a:solidFill>
                <a:latin typeface="Arial" panose="020B0604020202020204" pitchFamily="34" charset="0"/>
                <a:cs typeface="Arial" panose="020B0604020202020204" pitchFamily="34" charset="0"/>
              </a:rPr>
              <a:t>when one CM has problem, it can be bypassed(closed CD valve, </a:t>
            </a:r>
            <a:r>
              <a:rPr lang="en-US" altLang="zh-CN" dirty="0" err="1">
                <a:solidFill>
                  <a:srgbClr val="404040"/>
                </a:solidFill>
                <a:latin typeface="Arial" panose="020B0604020202020204" pitchFamily="34" charset="0"/>
                <a:cs typeface="Arial" panose="020B0604020202020204" pitchFamily="34" charset="0"/>
              </a:rPr>
              <a:t>GHe</a:t>
            </a:r>
            <a:r>
              <a:rPr lang="en-US" altLang="zh-CN" dirty="0">
                <a:solidFill>
                  <a:srgbClr val="404040"/>
                </a:solidFill>
                <a:latin typeface="Arial" panose="020B0604020202020204" pitchFamily="34" charset="0"/>
                <a:cs typeface="Arial" panose="020B0604020202020204" pitchFamily="34" charset="0"/>
              </a:rPr>
              <a:t> goes through quench valve) without </a:t>
            </a:r>
            <a:r>
              <a:rPr lang="en-US" altLang="zh-CN" sz="1200" b="0" i="0" kern="1200" dirty="0">
                <a:solidFill>
                  <a:schemeClr val="tx1"/>
                </a:solidFill>
                <a:effectLst/>
                <a:latin typeface="+mn-lt"/>
                <a:ea typeface="+mn-ea"/>
                <a:cs typeface="+mn-cs"/>
              </a:rPr>
              <a:t>disturbing the entire string. Vacuum barriers are set to prevent a local </a:t>
            </a:r>
            <a:r>
              <a:rPr lang="en-US" altLang="zh-CN" dirty="0">
                <a:solidFill>
                  <a:srgbClr val="404040"/>
                </a:solidFill>
                <a:latin typeface="Arial" panose="020B0604020202020204" pitchFamily="34" charset="0"/>
                <a:cs typeface="Arial" panose="020B0604020202020204" pitchFamily="34" charset="0"/>
              </a:rPr>
              <a:t>vacuum deterioration spreading to all CMs</a:t>
            </a:r>
            <a:r>
              <a:rPr lang="en-US" altLang="zh-CN" sz="1200" b="0" i="0" kern="1200" dirty="0">
                <a:solidFill>
                  <a:schemeClr val="tx1"/>
                </a:solidFill>
                <a:effectLst/>
                <a:latin typeface="+mn-lt"/>
                <a:ea typeface="+mn-ea"/>
                <a:cs typeface="+mn-cs"/>
              </a:rPr>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14</a:t>
            </a:fld>
            <a:endParaRPr lang="zh-CN" altLang="en-US"/>
          </a:p>
        </p:txBody>
      </p:sp>
    </p:spTree>
    <p:extLst>
      <p:ext uri="{BB962C8B-B14F-4D97-AF65-F5344CB8AC3E}">
        <p14:creationId xmlns:p14="http://schemas.microsoft.com/office/powerpoint/2010/main" val="167375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Wingdings" panose="05000000000000000000" pitchFamily="2" charset="2"/>
              <a:buChar char="u"/>
            </a:pPr>
            <a:r>
              <a:rPr lang="en-US" altLang="zh-CN" sz="1200" b="0" i="0" kern="1200" dirty="0">
                <a:solidFill>
                  <a:schemeClr val="tx1"/>
                </a:solidFill>
                <a:effectLst/>
                <a:latin typeface="+mn-lt"/>
                <a:ea typeface="+mn-ea"/>
                <a:cs typeface="+mn-cs"/>
              </a:rPr>
              <a:t>This slide references the detailed process calculation and optimization for the Higgs 30MW mode. While the specific results will not be explained in detail here. This part of works are the foundation for system sizing and performance prediction. </a:t>
            </a:r>
          </a:p>
          <a:p>
            <a:pPr marL="285750" indent="-285750">
              <a:buFont typeface="Wingdings" panose="05000000000000000000" pitchFamily="2" charset="2"/>
              <a:buChar char="u"/>
            </a:pPr>
            <a:r>
              <a:rPr lang="en-US" altLang="zh-CN" sz="1800" dirty="0">
                <a:effectLst/>
                <a:latin typeface="等线" panose="02010600030101010101" pitchFamily="2" charset="-122"/>
                <a:cs typeface="Times New Roman" panose="02020603050405020304" pitchFamily="18" charset="0"/>
              </a:rPr>
              <a:t>The Higgs30MW--2K process calculation and optimization shows the details about the calculation. The mass flow rate is approximately 86g/s. The total pressure drop (△P) from the CM to the 2K CB cold-compressor inlet is 400Pa, and we have selected a helium gas return pipe diameter of DN250. Under these conditions, the 2K HX </a:t>
            </a:r>
            <a:r>
              <a:rPr lang="en-US" altLang="zh-CN" sz="1800" dirty="0" err="1">
                <a:effectLst/>
                <a:latin typeface="等线" panose="02010600030101010101" pitchFamily="2" charset="-122"/>
                <a:cs typeface="Times New Roman" panose="02020603050405020304" pitchFamily="18" charset="0"/>
              </a:rPr>
              <a:t>coldside</a:t>
            </a:r>
            <a:r>
              <a:rPr lang="en-US" altLang="zh-CN" sz="1800" dirty="0">
                <a:effectLst/>
                <a:latin typeface="等线" panose="02010600030101010101" pitchFamily="2" charset="-122"/>
                <a:cs typeface="Times New Roman" panose="02020603050405020304" pitchFamily="18" charset="0"/>
              </a:rPr>
              <a:t> budget is 251Pa, ensuring efficient heat exchange and minimizing pressure losses.</a:t>
            </a:r>
            <a:endParaRPr lang="zh-CN" altLang="en-US" sz="1800"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15</a:t>
            </a:fld>
            <a:endParaRPr lang="zh-CN" altLang="en-US"/>
          </a:p>
        </p:txBody>
      </p:sp>
    </p:spTree>
    <p:extLst>
      <p:ext uri="{BB962C8B-B14F-4D97-AF65-F5344CB8AC3E}">
        <p14:creationId xmlns:p14="http://schemas.microsoft.com/office/powerpoint/2010/main" val="242768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This slide shows the </a:t>
            </a:r>
            <a:r>
              <a:rPr lang="en-US" altLang="zh-CN" sz="1200" dirty="0"/>
              <a:t>CEPC Cryo-layout at RF section</a:t>
            </a:r>
            <a:r>
              <a:rPr lang="en-US" altLang="zh-CN" sz="1200" b="0" i="0" kern="1200" dirty="0">
                <a:solidFill>
                  <a:schemeClr val="tx1"/>
                </a:solidFill>
                <a:effectLst/>
                <a:latin typeface="+mn-lt"/>
                <a:ea typeface="+mn-ea"/>
                <a:cs typeface="+mn-cs"/>
              </a:rPr>
              <a:t>. It illustrates the location of surface equipment like compressors and upper cold boxes, and the underground installation of the LCB, valve boxes, and the </a:t>
            </a: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Multiple TL sizes to collider CMs and to the </a:t>
            </a:r>
            <a:r>
              <a:rPr lang="en-US" altLang="zh-CN" sz="1200" b="0" i="0" kern="1200" dirty="0">
                <a:solidFill>
                  <a:schemeClr val="tx1"/>
                </a:solidFill>
                <a:effectLst/>
                <a:latin typeface="+mn-lt"/>
                <a:ea typeface="+mn-ea"/>
                <a:cs typeface="+mn-cs"/>
              </a:rPr>
              <a:t> Booster CMs. </a:t>
            </a:r>
            <a:r>
              <a:rPr lang="en-US" altLang="zh-CN" sz="1200" b="0" i="0" dirty="0">
                <a:solidFill>
                  <a:srgbClr val="404040"/>
                </a:solidFill>
                <a:effectLst/>
                <a:latin typeface="Arial" panose="020B0604020202020204" pitchFamily="34" charset="0"/>
                <a:cs typeface="Arial" panose="020B0604020202020204" pitchFamily="34" charset="0"/>
              </a:rPr>
              <a:t>The </a:t>
            </a:r>
            <a:r>
              <a:rPr lang="en-US" altLang="zh-CN" sz="1200" dirty="0">
                <a:solidFill>
                  <a:srgbClr val="404040"/>
                </a:solidFill>
                <a:latin typeface="Arial" panose="020B0604020202020204" pitchFamily="34" charset="0"/>
                <a:cs typeface="Arial" panose="020B0604020202020204" pitchFamily="34" charset="0"/>
              </a:rPr>
              <a:t>d</a:t>
            </a:r>
            <a:r>
              <a:rPr lang="en-US" altLang="zh-CN" sz="1200" b="0" i="0" dirty="0">
                <a:solidFill>
                  <a:srgbClr val="404040"/>
                </a:solidFill>
                <a:effectLst/>
                <a:latin typeface="Arial" panose="020B0604020202020204" pitchFamily="34" charset="0"/>
                <a:cs typeface="Arial" panose="020B0604020202020204" pitchFamily="34" charset="0"/>
              </a:rPr>
              <a:t>esign results can well illustrate the tunnel-based cryomodule distribution with their associated transfer line operating parameters (pressure, temperature, pipe dimensions).</a:t>
            </a:r>
            <a:endParaRPr lang="zh-CN" altLang="en-US" sz="12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9D0366F1-34E7-409E-B1AD-D84EADF09599}" type="slidenum">
              <a:rPr lang="zh-CN" altLang="en-US" smtClean="0"/>
              <a:t>16</a:t>
            </a:fld>
            <a:endParaRPr lang="zh-CN" altLang="en-US"/>
          </a:p>
        </p:txBody>
      </p:sp>
    </p:spTree>
    <p:extLst>
      <p:ext uri="{BB962C8B-B14F-4D97-AF65-F5344CB8AC3E}">
        <p14:creationId xmlns:p14="http://schemas.microsoft.com/office/powerpoint/2010/main" val="860067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After detailed process calculation, we summarized the Higgs 30MW Heat Loads for the Collider and Booster. These precise calculations are necessary in sizing the refrigerator selection. </a:t>
            </a:r>
            <a:r>
              <a:rPr lang="en-US" altLang="zh-CN" sz="1200" b="0" i="0" kern="1200" dirty="0">
                <a:solidFill>
                  <a:schemeClr val="tx1"/>
                </a:solidFill>
                <a:effectLst/>
                <a:latin typeface="+mn-lt"/>
                <a:ea typeface="+mn-ea"/>
                <a:cs typeface="+mn-cs"/>
              </a:rPr>
              <a:t>For the Higgs 30MW mode, with a cavity voltage of 11.5 MV, the total calculated heat load at 4.5K is 41 kW. This leads to the specification of four 12 kW cryo-plants to handle this load with a 17% margin.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17</a:t>
            </a:fld>
            <a:endParaRPr lang="zh-CN" altLang="en-US"/>
          </a:p>
        </p:txBody>
      </p:sp>
    </p:spTree>
    <p:extLst>
      <p:ext uri="{BB962C8B-B14F-4D97-AF65-F5344CB8AC3E}">
        <p14:creationId xmlns:p14="http://schemas.microsoft.com/office/powerpoint/2010/main" val="351151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Similarly, for the 50MW mode, with a lower cavity voltage of 6.5 MV, the heat load is also managed by four 12 kW plants. This optimized load calculation compared to the TDR is a significant achievement in efficiency.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18</a:t>
            </a:fld>
            <a:endParaRPr lang="zh-CN" altLang="en-US"/>
          </a:p>
        </p:txBody>
      </p:sp>
    </p:spTree>
    <p:extLst>
      <p:ext uri="{BB962C8B-B14F-4D97-AF65-F5344CB8AC3E}">
        <p14:creationId xmlns:p14="http://schemas.microsoft.com/office/powerpoint/2010/main" val="2523002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For the large refrigerator design, we prefer the design value or performance test is selected to 15kW for each, because it can provide the relative greater margin for the CEPC cryogenic system design. This Process Flow Diagram provides a comprehensive overview of the entire refrigeration cycle, from the compressor station and buffer </a:t>
            </a:r>
            <a:r>
              <a:rPr lang="en-US" altLang="zh-CN" sz="1200" b="0" i="0" kern="1200" dirty="0" err="1">
                <a:solidFill>
                  <a:schemeClr val="tx1"/>
                </a:solidFill>
                <a:effectLst/>
                <a:latin typeface="+mn-lt"/>
                <a:ea typeface="+mn-ea"/>
                <a:cs typeface="+mn-cs"/>
              </a:rPr>
              <a:t>dewar</a:t>
            </a:r>
            <a:r>
              <a:rPr lang="en-US" altLang="zh-CN" sz="1200" b="0" i="0" kern="1200" dirty="0">
                <a:solidFill>
                  <a:schemeClr val="tx1"/>
                </a:solidFill>
                <a:effectLst/>
                <a:latin typeface="+mn-lt"/>
                <a:ea typeface="+mn-ea"/>
                <a:cs typeface="+mn-cs"/>
              </a:rPr>
              <a:t>, through the stages of cooling in the upper and lower cold boxes, down to the 2K cold box containing the cold compressors and heat exchangers. It serves as the master blueprint for the system.</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19</a:t>
            </a:fld>
            <a:endParaRPr lang="zh-CN" altLang="en-US"/>
          </a:p>
        </p:txBody>
      </p:sp>
    </p:spTree>
    <p:extLst>
      <p:ext uri="{BB962C8B-B14F-4D97-AF65-F5344CB8AC3E}">
        <p14:creationId xmlns:p14="http://schemas.microsoft.com/office/powerpoint/2010/main" val="3134403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We have established the overall design parameters for a single refrigerator. These parameters ensure the plant meets the stringent performance requirements for CEPC.</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20</a:t>
            </a:fld>
            <a:endParaRPr lang="zh-CN" altLang="en-US"/>
          </a:p>
        </p:txBody>
      </p:sp>
    </p:spTree>
    <p:extLst>
      <p:ext uri="{BB962C8B-B14F-4D97-AF65-F5344CB8AC3E}">
        <p14:creationId xmlns:p14="http://schemas.microsoft.com/office/powerpoint/2010/main" val="1317440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We also established the cold compressors parameters table. The cold compressors are vital for maintaining the low pressure required for 2K operation. This slide lists their main design parameters, including mass flow rate, suction and discharge pressures, and adiabatic efficiency. Their performance is crucial for the stability of the entire cryogenic system.</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21</a:t>
            </a:fld>
            <a:endParaRPr lang="zh-CN" altLang="en-US"/>
          </a:p>
        </p:txBody>
      </p:sp>
    </p:spTree>
    <p:extLst>
      <p:ext uri="{BB962C8B-B14F-4D97-AF65-F5344CB8AC3E}">
        <p14:creationId xmlns:p14="http://schemas.microsoft.com/office/powerpoint/2010/main" val="413390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等线" panose="02010600030101010101" pitchFamily="2" charset="-122"/>
                <a:cs typeface="Times New Roman" panose="02020603050405020304" pitchFamily="18" charset="0"/>
              </a:rPr>
              <a:t>My presentation will be structured around four key sections. First, I will talk about </a:t>
            </a:r>
            <a:r>
              <a:rPr lang="zh-CN" altLang="en-US" sz="1200" b="1" dirty="0">
                <a:solidFill>
                  <a:srgbClr val="FF0000"/>
                </a:solidFill>
                <a:latin typeface="Arial" panose="020B0604020202020204" pitchFamily="34" charset="0"/>
                <a:cs typeface="Arial" panose="020B0604020202020204" pitchFamily="34" charset="0"/>
              </a:rPr>
              <a:t>CEPC </a:t>
            </a:r>
            <a:r>
              <a:rPr lang="en-US" altLang="zh-CN" sz="1200" b="1" dirty="0">
                <a:solidFill>
                  <a:srgbClr val="FF0000"/>
                </a:solidFill>
                <a:latin typeface="Arial" panose="020B0604020202020204" pitchFamily="34" charset="0"/>
                <a:cs typeface="Arial" panose="020B0604020202020204" pitchFamily="34" charset="0"/>
              </a:rPr>
              <a:t>Cryogenic System </a:t>
            </a:r>
            <a:r>
              <a:rPr lang="zh-CN" altLang="en-US" sz="1200" b="1" dirty="0">
                <a:solidFill>
                  <a:srgbClr val="FF0000"/>
                </a:solidFill>
                <a:latin typeface="Arial" panose="020B0604020202020204" pitchFamily="34" charset="0"/>
                <a:cs typeface="Arial" panose="020B0604020202020204" pitchFamily="34" charset="0"/>
              </a:rPr>
              <a:t>Overview</a:t>
            </a:r>
            <a:r>
              <a:rPr lang="en-US" altLang="zh-CN" sz="1200" dirty="0">
                <a:effectLst/>
                <a:latin typeface="等线" panose="02010600030101010101" pitchFamily="2" charset="-122"/>
                <a:cs typeface="Times New Roman" panose="02020603050405020304" pitchFamily="18" charset="0"/>
              </a:rPr>
              <a:t>. Then, I will introduce </a:t>
            </a:r>
            <a:r>
              <a:rPr lang="en-US" altLang="zh-CN" sz="1200" b="1" dirty="0">
                <a:latin typeface="Arial" panose="020B0604020202020204" pitchFamily="34" charset="0"/>
                <a:cs typeface="Arial" panose="020B0604020202020204" pitchFamily="34" charset="0"/>
              </a:rPr>
              <a:t>CEPC SRF Cryogenic System Scheme</a:t>
            </a:r>
            <a:r>
              <a:rPr lang="zh-CN" altLang="en-US" sz="1200" b="1" dirty="0">
                <a:latin typeface="Arial" panose="020B0604020202020204" pitchFamily="34" charset="0"/>
                <a:cs typeface="Arial" panose="020B0604020202020204" pitchFamily="34" charset="0"/>
              </a:rPr>
              <a:t> Design</a:t>
            </a:r>
            <a:r>
              <a:rPr lang="en-US" altLang="zh-CN" sz="1200" dirty="0">
                <a:effectLst/>
                <a:latin typeface="等线" panose="02010600030101010101" pitchFamily="2" charset="-122"/>
                <a:cs typeface="Times New Roman" panose="02020603050405020304" pitchFamily="18" charset="0"/>
              </a:rPr>
              <a:t>. Following that, I will discuss the </a:t>
            </a:r>
            <a:r>
              <a:rPr lang="en-US" altLang="zh-CN" sz="1200" b="1" dirty="0">
                <a:latin typeface="Arial" panose="020B0604020202020204" pitchFamily="34" charset="0"/>
                <a:cs typeface="Arial" panose="020B0604020202020204" pitchFamily="34" charset="0"/>
              </a:rPr>
              <a:t>Cryomodule R&amp;D Status</a:t>
            </a:r>
            <a:r>
              <a:rPr lang="en-US" altLang="zh-CN" sz="1200" dirty="0">
                <a:effectLst/>
                <a:latin typeface="等线" panose="02010600030101010101" pitchFamily="2" charset="-122"/>
                <a:cs typeface="Times New Roman" panose="02020603050405020304" pitchFamily="18" charset="0"/>
              </a:rPr>
              <a:t>. Finally, I will conclude with a summary and outlook.</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838049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kern="1200" dirty="0">
                <a:solidFill>
                  <a:schemeClr val="tx1"/>
                </a:solidFill>
                <a:effectLst/>
                <a:latin typeface="+mn-lt"/>
                <a:ea typeface="+mn-ea"/>
                <a:cs typeface="+mn-cs"/>
              </a:rPr>
              <a:t>This slide shows the mechanical integration of the major cold boxes – the Upper, Lower, and 2K units – within the surface cryogenic hall and their connection points to the transfer lines running down to the tunnel.</a:t>
            </a:r>
            <a:endParaRPr lang="zh-CN" altLang="en-US" sz="1800"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22</a:t>
            </a:fld>
            <a:endParaRPr lang="zh-CN" altLang="en-US"/>
          </a:p>
        </p:txBody>
      </p:sp>
    </p:spTree>
    <p:extLst>
      <p:ext uri="{BB962C8B-B14F-4D97-AF65-F5344CB8AC3E}">
        <p14:creationId xmlns:p14="http://schemas.microsoft.com/office/powerpoint/2010/main" val="275270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Focusing on the Lower Cold Box, this slide details the complex arrangement of multiple transfer lines connecting it to the Upper Cold Box.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23</a:t>
            </a:fld>
            <a:endParaRPr lang="zh-CN" altLang="en-US"/>
          </a:p>
        </p:txBody>
      </p:sp>
    </p:spTree>
    <p:extLst>
      <p:ext uri="{BB962C8B-B14F-4D97-AF65-F5344CB8AC3E}">
        <p14:creationId xmlns:p14="http://schemas.microsoft.com/office/powerpoint/2010/main" val="946921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t>For the mega-watts (18kW) </a:t>
            </a:r>
            <a:r>
              <a:rPr lang="en-US" altLang="zh-CN" sz="1800" b="1" dirty="0"/>
              <a:t>Large refrigerator R&amp;D status</a:t>
            </a:r>
            <a:r>
              <a:rPr lang="en-US" altLang="zh-CN" sz="1800" b="0" i="0" kern="1200" dirty="0">
                <a:solidFill>
                  <a:schemeClr val="tx1"/>
                </a:solidFill>
                <a:effectLst/>
                <a:latin typeface="+mn-lt"/>
                <a:ea typeface="+mn-ea"/>
                <a:cs typeface="+mn-cs"/>
              </a:rPr>
              <a:t>, our collaborators at TIPC CAS and Zhongshan Institute have developed an 18kW @ 4.5K large refrigerator, which has already achieved a liquefaction rate of greater than 3000 liters per hour. This is a tremendous achievement and a good foundation for the final plant design. Now this plant has been installed in the </a:t>
            </a:r>
            <a:r>
              <a:rPr lang="en-US" altLang="zh-CN" sz="1800" b="0" i="0" kern="1200" dirty="0" err="1">
                <a:solidFill>
                  <a:schemeClr val="tx1"/>
                </a:solidFill>
                <a:effectLst/>
                <a:latin typeface="+mn-lt"/>
                <a:ea typeface="+mn-ea"/>
                <a:cs typeface="+mn-cs"/>
              </a:rPr>
              <a:t>CiADS</a:t>
            </a:r>
            <a:r>
              <a:rPr lang="en-US" altLang="zh-CN" sz="1800" b="0" i="0" kern="1200" dirty="0">
                <a:solidFill>
                  <a:schemeClr val="tx1"/>
                </a:solidFill>
                <a:effectLst/>
                <a:latin typeface="+mn-lt"/>
                <a:ea typeface="+mn-ea"/>
                <a:cs typeface="+mn-cs"/>
              </a:rPr>
              <a:t> project onsite in Huizhou, Guangdong Provinces, and started the whole system commissioning test.</a:t>
            </a:r>
            <a:endParaRPr lang="zh-CN" altLang="en-US" sz="1800"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24</a:t>
            </a:fld>
            <a:endParaRPr lang="zh-CN" altLang="en-US"/>
          </a:p>
        </p:txBody>
      </p:sp>
    </p:spTree>
    <p:extLst>
      <p:ext uri="{BB962C8B-B14F-4D97-AF65-F5344CB8AC3E}">
        <p14:creationId xmlns:p14="http://schemas.microsoft.com/office/powerpoint/2010/main" val="1283324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25</a:t>
            </a:fld>
            <a:endParaRPr lang="zh-CN" altLang="en-US"/>
          </a:p>
        </p:txBody>
      </p:sp>
    </p:spTree>
    <p:extLst>
      <p:ext uri="{BB962C8B-B14F-4D97-AF65-F5344CB8AC3E}">
        <p14:creationId xmlns:p14="http://schemas.microsoft.com/office/powerpoint/2010/main" val="1047193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This slide details the mechanical design of the full-size 650 MHz cryomodule, which uses a top-suspension scheme. It lists key materials, the overall size and weight, and identifies all major external components, including couplers and cryogenic valves, etc.</a:t>
            </a:r>
            <a:endParaRPr lang="zh-CN" altLang="en-US" dirty="0"/>
          </a:p>
        </p:txBody>
      </p:sp>
      <p:sp>
        <p:nvSpPr>
          <p:cNvPr id="4" name="灯片编号占位符 3"/>
          <p:cNvSpPr>
            <a:spLocks noGrp="1"/>
          </p:cNvSpPr>
          <p:nvPr>
            <p:ph type="sldNum" sz="quarter" idx="10"/>
          </p:nvPr>
        </p:nvSpPr>
        <p:spPr/>
        <p:txBody>
          <a:bodyPr/>
          <a:lstStyle/>
          <a:p>
            <a:fld id="{DFE8C6B7-0A4B-4574-9561-F3A4CA7F7FB4}" type="slidenum">
              <a:rPr lang="zh-CN" altLang="en-US" smtClean="0"/>
              <a:t>26</a:t>
            </a:fld>
            <a:endParaRPr lang="zh-CN" altLang="en-US"/>
          </a:p>
        </p:txBody>
      </p:sp>
    </p:spTree>
    <p:extLst>
      <p:ext uri="{BB962C8B-B14F-4D97-AF65-F5344CB8AC3E}">
        <p14:creationId xmlns:p14="http://schemas.microsoft.com/office/powerpoint/2010/main" val="2477859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Focusing on the internal mechanical design, the slide shows the different temperature circuit pipes for the coupler, thermal shield, and helium GRP. It also highlights the RF shielded bellows are set between cavities and two layers of magnetic shielding are also equipped.</a:t>
            </a:r>
            <a:endParaRPr lang="zh-CN" altLang="en-US" dirty="0"/>
          </a:p>
        </p:txBody>
      </p:sp>
      <p:sp>
        <p:nvSpPr>
          <p:cNvPr id="4" name="灯片编号占位符 3"/>
          <p:cNvSpPr>
            <a:spLocks noGrp="1"/>
          </p:cNvSpPr>
          <p:nvPr>
            <p:ph type="sldNum" sz="quarter" idx="10"/>
          </p:nvPr>
        </p:nvSpPr>
        <p:spPr/>
        <p:txBody>
          <a:bodyPr/>
          <a:lstStyle/>
          <a:p>
            <a:fld id="{DFE8C6B7-0A4B-4574-9561-F3A4CA7F7FB4}" type="slidenum">
              <a:rPr lang="zh-CN" altLang="en-US" smtClean="0"/>
              <a:t>27</a:t>
            </a:fld>
            <a:endParaRPr lang="zh-CN" altLang="en-US"/>
          </a:p>
        </p:txBody>
      </p:sp>
    </p:spTree>
    <p:extLst>
      <p:ext uri="{BB962C8B-B14F-4D97-AF65-F5344CB8AC3E}">
        <p14:creationId xmlns:p14="http://schemas.microsoft.com/office/powerpoint/2010/main" val="467936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rgbClr val="000000"/>
                </a:solidFill>
                <a:effectLst/>
                <a:latin typeface="Calibri" panose="020F0502020204030204" pitchFamily="34" charset="0"/>
                <a:ea typeface="宋体" panose="02010600030101010101" pitchFamily="2" charset="-122"/>
                <a:cs typeface="+mn-cs"/>
              </a:rPr>
              <a:t>The photo shows the North Horizontal Test Stand at the PAPS SRF lab, which is being prepared for the 650 MHz module tests. A new 2K valve box and cryogenic transfer line will be installed.</a:t>
            </a:r>
            <a:endParaRPr lang="zh-CN" altLang="zh-CN" dirty="0">
              <a:effectLst/>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28</a:t>
            </a:fld>
            <a:endParaRPr lang="zh-CN" altLang="en-US"/>
          </a:p>
        </p:txBody>
      </p:sp>
    </p:spTree>
    <p:extLst>
      <p:ext uri="{BB962C8B-B14F-4D97-AF65-F5344CB8AC3E}">
        <p14:creationId xmlns:p14="http://schemas.microsoft.com/office/powerpoint/2010/main" val="32156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This Piping and Instrumentation Diagram for the CM horizontal test has been decided, which will be used to validate the performance of this types of CM at 2K.</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29</a:t>
            </a:fld>
            <a:endParaRPr lang="zh-CN" altLang="en-US"/>
          </a:p>
        </p:txBody>
      </p:sp>
    </p:spTree>
    <p:extLst>
      <p:ext uri="{BB962C8B-B14F-4D97-AF65-F5344CB8AC3E}">
        <p14:creationId xmlns:p14="http://schemas.microsoft.com/office/powerpoint/2010/main" val="2924890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Booster cryomodules, based on a modified TESLA-type design, use a series connection scheme. A key feature is the use of a large 300mm OD gas return pipe acting as the structural backbone, which eliminates the need for external parallel transfer lines, simplifying the tunnel layout.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30</a:t>
            </a:fld>
            <a:endParaRPr lang="zh-CN" altLang="en-US"/>
          </a:p>
        </p:txBody>
      </p:sp>
    </p:spTree>
    <p:extLst>
      <p:ext uri="{BB962C8B-B14F-4D97-AF65-F5344CB8AC3E}">
        <p14:creationId xmlns:p14="http://schemas.microsoft.com/office/powerpoint/2010/main" val="441449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This slide highlights our experience base, showcasing the world's first Mid-T Bake High Q 1.3 GHz cryomodules developed for a FEL project. This experience is directly applicable to the Booster ring design and underscores the importance of a reliable cryogenic system for stable operation.</a:t>
            </a:r>
            <a:br>
              <a:rPr lang="en-US" altLang="zh-CN" b="0" i="0" dirty="0">
                <a:solidFill>
                  <a:srgbClr val="2A2B2E"/>
                </a:solidFill>
                <a:effectLst/>
                <a:latin typeface="PingFang SC"/>
              </a:rPr>
            </a:br>
            <a:endParaRPr lang="zh-CN" altLang="en-US" dirty="0"/>
          </a:p>
          <a:p>
            <a:pPr algn="l"/>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31</a:t>
            </a:fld>
            <a:endParaRPr lang="zh-CN" altLang="en-US"/>
          </a:p>
        </p:txBody>
      </p:sp>
    </p:spTree>
    <p:extLst>
      <p:ext uri="{BB962C8B-B14F-4D97-AF65-F5344CB8AC3E}">
        <p14:creationId xmlns:p14="http://schemas.microsoft.com/office/powerpoint/2010/main" val="116354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spcBef>
                <a:spcPts val="600"/>
              </a:spcBef>
              <a:spcAft>
                <a:spcPts val="600"/>
              </a:spcAft>
              <a:buFont typeface="Wingdings" panose="05000000000000000000" pitchFamily="2" charset="2"/>
              <a:buChar char="u"/>
            </a:pPr>
            <a:r>
              <a:rPr lang="en-US" altLang="zh-CN" sz="1800" dirty="0">
                <a:effectLst/>
                <a:latin typeface="等线" panose="02010600030101010101" pitchFamily="2" charset="-122"/>
                <a:cs typeface="Times New Roman" panose="02020603050405020304" pitchFamily="18" charset="0"/>
              </a:rPr>
              <a:t>As you may be aware, CEPC is a positron and electron collider. The beam can be further accelerated to higher energy levels through RF cavities. The primary function of the cryogenic system is to provide a reliable and stable cooling environment (4.5K or 2K) for RF cavities and magnets. </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en-US" altLang="zh-CN" sz="1800" dirty="0">
                <a:effectLst/>
                <a:latin typeface="等线" panose="02010600030101010101" pitchFamily="2" charset="-122"/>
                <a:cs typeface="Times New Roman" panose="02020603050405020304" pitchFamily="18" charset="0"/>
              </a:rPr>
              <a:t>The entire circumference of CEPC is about 100km, with four cryo-stations located at the west and east points, namely IP 2 and IP 4. Each cryo-station has a cooling capacity of 12kW@4.5K. </a:t>
            </a:r>
            <a:r>
              <a:rPr lang="en-US" altLang="zh-CN" sz="1200" b="0" i="0" kern="1200" dirty="0">
                <a:solidFill>
                  <a:schemeClr val="tx1"/>
                </a:solidFill>
                <a:effectLst/>
                <a:latin typeface="+mn-lt"/>
                <a:ea typeface="+mn-ea"/>
                <a:cs typeface="+mn-cs"/>
              </a:rPr>
              <a:t>The </a:t>
            </a:r>
            <a:r>
              <a:rPr lang="en-US" altLang="zh-CN" sz="1200" b="1" i="0" kern="1200" dirty="0">
                <a:solidFill>
                  <a:schemeClr val="tx1"/>
                </a:solidFill>
                <a:effectLst/>
                <a:latin typeface="+mn-lt"/>
                <a:ea typeface="+mn-ea"/>
                <a:cs typeface="+mn-cs"/>
              </a:rPr>
              <a:t>Booster Ring</a:t>
            </a:r>
            <a:r>
              <a:rPr lang="en-US" altLang="zh-CN" sz="1200" b="0" i="0" kern="1200" dirty="0">
                <a:solidFill>
                  <a:schemeClr val="tx1"/>
                </a:solidFill>
                <a:effectLst/>
                <a:latin typeface="+mn-lt"/>
                <a:ea typeface="+mn-ea"/>
                <a:cs typeface="+mn-cs"/>
              </a:rPr>
              <a:t>, with 12 cryomodules each containing eight 1.3 GHz 9-cell cavities operating at 2 K. The </a:t>
            </a:r>
            <a:r>
              <a:rPr lang="en-US" altLang="zh-CN" sz="1200" b="1" i="0" kern="1200" dirty="0">
                <a:solidFill>
                  <a:schemeClr val="tx1"/>
                </a:solidFill>
                <a:effectLst/>
                <a:latin typeface="+mn-lt"/>
                <a:ea typeface="+mn-ea"/>
                <a:cs typeface="+mn-cs"/>
              </a:rPr>
              <a:t>Collider Ring</a:t>
            </a:r>
            <a:r>
              <a:rPr lang="en-US" altLang="zh-CN" sz="1200" b="0" i="0" kern="1200" dirty="0">
                <a:solidFill>
                  <a:schemeClr val="tx1"/>
                </a:solidFill>
                <a:effectLst/>
                <a:latin typeface="+mn-lt"/>
                <a:ea typeface="+mn-ea"/>
                <a:cs typeface="+mn-cs"/>
              </a:rPr>
              <a:t>, with 56 cryomodules each containing six 650 MHz 2-cell cavities, also at 2 K. </a:t>
            </a:r>
            <a:r>
              <a:rPr lang="en-US" altLang="zh-CN" sz="1200" dirty="0">
                <a:effectLst/>
                <a:latin typeface="等线" panose="02010600030101010101" pitchFamily="2" charset="-122"/>
                <a:cs typeface="Times New Roman" panose="02020603050405020304" pitchFamily="18" charset="0"/>
              </a:rPr>
              <a:t>Additionally, at the north and south points (IP1 and IP3), there are four MDI IR magnets and two detectors, cryo-stations are located in these two points. </a:t>
            </a:r>
            <a:r>
              <a:rPr lang="en-US" altLang="zh-CN" sz="1000" b="0" i="0" kern="1200" dirty="0">
                <a:solidFill>
                  <a:schemeClr val="tx1"/>
                </a:solidFill>
                <a:effectLst/>
                <a:latin typeface="+mn-lt"/>
                <a:ea typeface="+mn-ea"/>
                <a:cs typeface="+mn-cs"/>
              </a:rPr>
              <a:t>Our report today will focus on the SRF systems.</a:t>
            </a:r>
          </a:p>
        </p:txBody>
      </p:sp>
      <p:sp>
        <p:nvSpPr>
          <p:cNvPr id="4" name="灯片编号占位符 3"/>
          <p:cNvSpPr>
            <a:spLocks noGrp="1"/>
          </p:cNvSpPr>
          <p:nvPr>
            <p:ph type="sldNum" sz="quarter" idx="5"/>
          </p:nvPr>
        </p:nvSpPr>
        <p:spPr/>
        <p:txBody>
          <a:bodyPr/>
          <a:lstStyle/>
          <a:p>
            <a:fld id="{ABF6BB68-145E-4D6B-A52C-7C0A0198E3B0}" type="slidenum">
              <a:rPr lang="zh-CN" altLang="en-US" smtClean="0"/>
              <a:t>3</a:t>
            </a:fld>
            <a:endParaRPr lang="zh-CN" altLang="en-US"/>
          </a:p>
        </p:txBody>
      </p:sp>
    </p:spTree>
    <p:extLst>
      <p:ext uri="{BB962C8B-B14F-4D97-AF65-F5344CB8AC3E}">
        <p14:creationId xmlns:p14="http://schemas.microsoft.com/office/powerpoint/2010/main" val="143300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32</a:t>
            </a:fld>
            <a:endParaRPr lang="zh-CN" altLang="en-US"/>
          </a:p>
        </p:txBody>
      </p:sp>
    </p:spTree>
    <p:extLst>
      <p:ext uri="{BB962C8B-B14F-4D97-AF65-F5344CB8AC3E}">
        <p14:creationId xmlns:p14="http://schemas.microsoft.com/office/powerpoint/2010/main" val="263421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altLang="zh-CN" sz="1200" b="0" i="0" kern="1200" dirty="0">
                <a:solidFill>
                  <a:schemeClr val="tx1"/>
                </a:solidFill>
                <a:effectLst/>
                <a:latin typeface="+mn-lt"/>
                <a:ea typeface="+mn-ea"/>
                <a:cs typeface="+mn-cs"/>
              </a:rPr>
              <a:t>This slide outlines the significant civil engineering cryo-layout for the cryogenic system. The design includes a cryogenic hall and tanks zone on the ground surface, the underground </a:t>
            </a:r>
            <a:r>
              <a:rPr lang="en-US" altLang="zh-CN" sz="1200" dirty="0">
                <a:latin typeface="Arial" panose="020B0604020202020204" pitchFamily="34" charset="0"/>
                <a:ea typeface="等线" panose="02010600030101010101" pitchFamily="2" charset="-122"/>
              </a:rPr>
              <a:t>A</a:t>
            </a:r>
            <a:r>
              <a:rPr lang="en-US" altLang="zh-CN" sz="1200" dirty="0">
                <a:effectLst/>
                <a:latin typeface="Arial" panose="020B0604020202020204" pitchFamily="34" charset="0"/>
                <a:ea typeface="等线" panose="02010600030101010101" pitchFamily="2" charset="-122"/>
              </a:rPr>
              <a:t>uxiliary gallery and beam </a:t>
            </a:r>
            <a:r>
              <a:rPr lang="en-US" altLang="zh-CN" sz="1200" b="0" i="0" kern="1200" dirty="0">
                <a:solidFill>
                  <a:schemeClr val="tx1"/>
                </a:solidFill>
                <a:effectLst/>
                <a:latin typeface="+mn-lt"/>
                <a:ea typeface="+mn-ea"/>
                <a:cs typeface="+mn-cs"/>
              </a:rPr>
              <a:t>tunnel. An inclined shaft is used for cryogenic equipment transportation</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Cryogenic transfer line and cable  through vertical RF shaft (diameter 13m). In order to reduce the inclined shaft sizes, the </a:t>
            </a:r>
            <a:r>
              <a:rPr lang="en-US" altLang="zh-CN" sz="1200" b="0" i="0" kern="1200" dirty="0" err="1">
                <a:solidFill>
                  <a:schemeClr val="tx1"/>
                </a:solidFill>
                <a:effectLst/>
                <a:latin typeface="+mn-lt"/>
                <a:ea typeface="+mn-ea"/>
                <a:cs typeface="+mn-cs"/>
              </a:rPr>
              <a:t>coldbox</a:t>
            </a:r>
            <a:r>
              <a:rPr lang="en-US" altLang="zh-CN" sz="1200" b="0" i="0" kern="1200" dirty="0">
                <a:solidFill>
                  <a:schemeClr val="tx1"/>
                </a:solidFill>
                <a:effectLst/>
                <a:latin typeface="+mn-lt"/>
                <a:ea typeface="+mn-ea"/>
                <a:cs typeface="+mn-cs"/>
              </a:rPr>
              <a:t> is divided into two separated small </a:t>
            </a:r>
            <a:r>
              <a:rPr lang="en-US" altLang="zh-CN" sz="1200" b="0" i="0" kern="1200" dirty="0" err="1">
                <a:solidFill>
                  <a:schemeClr val="tx1"/>
                </a:solidFill>
                <a:effectLst/>
                <a:latin typeface="+mn-lt"/>
                <a:ea typeface="+mn-ea"/>
                <a:cs typeface="+mn-cs"/>
              </a:rPr>
              <a:t>coldboxes</a:t>
            </a:r>
            <a:r>
              <a:rPr lang="en-US" altLang="zh-CN" sz="1200" b="0" i="0" kern="1200" dirty="0">
                <a:solidFill>
                  <a:schemeClr val="tx1"/>
                </a:solidFill>
                <a:effectLst/>
                <a:latin typeface="+mn-lt"/>
                <a:ea typeface="+mn-ea"/>
                <a:cs typeface="+mn-cs"/>
              </a:rPr>
              <a:t>, the UCB (300K-40K) locates on the ground surface, and the LCB (40K-4.5K) locates underground, as close as possible to the CMs.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altLang="zh-CN" sz="1800" dirty="0">
                <a:effectLst/>
                <a:latin typeface="等线" panose="02010600030101010101" pitchFamily="2" charset="-122"/>
                <a:cs typeface="Times New Roman" panose="02020603050405020304" pitchFamily="18" charset="0"/>
              </a:rPr>
              <a:t>The auxiliary gallery houses the lower coldbox (LCB), 2K coldbox (2K CB), and the main distribution valve box (MDVB). The distance between the shaft and cryo-equipment section is about 660m. In this section, we need to reserve the spaces for the </a:t>
            </a:r>
            <a:r>
              <a:rPr lang="en-US" altLang="zh-CN" sz="1800" dirty="0" err="1">
                <a:effectLst/>
                <a:latin typeface="等线" panose="02010600030101010101" pitchFamily="2" charset="-122"/>
                <a:cs typeface="Times New Roman" panose="02020603050405020304" pitchFamily="18" charset="0"/>
              </a:rPr>
              <a:t>the</a:t>
            </a:r>
            <a:r>
              <a:rPr lang="en-US" altLang="zh-CN" sz="1800" dirty="0">
                <a:effectLst/>
                <a:latin typeface="等线" panose="02010600030101010101" pitchFamily="2" charset="-122"/>
                <a:cs typeface="Times New Roman" panose="02020603050405020304" pitchFamily="18" charset="0"/>
              </a:rPr>
              <a:t> ttbar klystron and Higgs LLRF and klystron.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6</a:t>
            </a:fld>
            <a:endParaRPr lang="zh-CN" altLang="en-US"/>
          </a:p>
        </p:txBody>
      </p:sp>
    </p:spTree>
    <p:extLst>
      <p:ext uri="{BB962C8B-B14F-4D97-AF65-F5344CB8AC3E}">
        <p14:creationId xmlns:p14="http://schemas.microsoft.com/office/powerpoint/2010/main" val="189617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Here we see the </a:t>
            </a:r>
            <a:r>
              <a:rPr lang="en-US" altLang="zh-CN" dirty="0"/>
              <a:t>Beam Tunnel Cryomodule Layout</a:t>
            </a:r>
            <a:r>
              <a:rPr lang="en-US" altLang="zh-CN" sz="1200" b="0" i="0" kern="1200" dirty="0">
                <a:solidFill>
                  <a:schemeClr val="tx1"/>
                </a:solidFill>
                <a:effectLst/>
                <a:latin typeface="+mn-lt"/>
                <a:ea typeface="+mn-ea"/>
                <a:cs typeface="+mn-cs"/>
              </a:rPr>
              <a:t>. The Collider ring section equips 14 cryomodules. A</a:t>
            </a:r>
            <a:r>
              <a:rPr lang="en-US" altLang="zh-CN" sz="1200" dirty="0">
                <a:latin typeface="Arial" panose="020B0604020202020204" pitchFamily="34" charset="0"/>
                <a:cs typeface="Arial" panose="020B0604020202020204" pitchFamily="34" charset="0"/>
              </a:rPr>
              <a:t> vacuum barrier is set per two cryomodules</a:t>
            </a:r>
            <a:r>
              <a:rPr lang="en-US" altLang="zh-CN" sz="1200" b="0" i="0" kern="1200" dirty="0">
                <a:solidFill>
                  <a:schemeClr val="tx1"/>
                </a:solidFill>
                <a:effectLst/>
                <a:latin typeface="+mn-lt"/>
                <a:ea typeface="+mn-ea"/>
                <a:cs typeface="+mn-cs"/>
              </a:rPr>
              <a:t>, while the Booster section equips 3 CMs in each cryo-station. The total distance from the cryogenic hall to the farthest cryomodule is very long, approximately 3 kilometers. </a:t>
            </a:r>
            <a:r>
              <a:rPr lang="en-US" altLang="zh-CN" sz="1800" dirty="0">
                <a:effectLst/>
                <a:latin typeface="等线" panose="02010600030101010101" pitchFamily="2" charset="-122"/>
                <a:cs typeface="Times New Roman" panose="02020603050405020304" pitchFamily="18" charset="0"/>
              </a:rPr>
              <a:t>Fulfilling this long-distance transfer is crucial for achieving an efficient cryogenic system design.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7</a:t>
            </a:fld>
            <a:endParaRPr lang="zh-CN" altLang="en-US"/>
          </a:p>
        </p:txBody>
      </p:sp>
    </p:spTree>
    <p:extLst>
      <p:ext uri="{BB962C8B-B14F-4D97-AF65-F5344CB8AC3E}">
        <p14:creationId xmlns:p14="http://schemas.microsoft.com/office/powerpoint/2010/main" val="274465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Now we move to the 2024 IARC comment. Firstly, we want to express our many thanks to the committee for the valuable comments. Those recommendations have been instrumental in guiding our work this past year. Committee suggested that we need to hold a mini-review to evaluate the works we have done.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8</a:t>
            </a:fld>
            <a:endParaRPr lang="zh-CN" altLang="en-US"/>
          </a:p>
        </p:txBody>
      </p:sp>
    </p:spTree>
    <p:extLst>
      <p:ext uri="{BB962C8B-B14F-4D97-AF65-F5344CB8AC3E}">
        <p14:creationId xmlns:p14="http://schemas.microsoft.com/office/powerpoint/2010/main" val="138367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mini-review was successfully held on May 13th, 2025. These are photos and screenshots.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9</a:t>
            </a:fld>
            <a:endParaRPr lang="zh-CN" altLang="en-US"/>
          </a:p>
        </p:txBody>
      </p:sp>
    </p:spTree>
    <p:extLst>
      <p:ext uri="{BB962C8B-B14F-4D97-AF65-F5344CB8AC3E}">
        <p14:creationId xmlns:p14="http://schemas.microsoft.com/office/powerpoint/2010/main" val="339709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have received the valuable review comments, which can be acted as the guidance to our future research works.</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10</a:t>
            </a:fld>
            <a:endParaRPr lang="zh-CN" altLang="en-US"/>
          </a:p>
        </p:txBody>
      </p:sp>
    </p:spTree>
    <p:extLst>
      <p:ext uri="{BB962C8B-B14F-4D97-AF65-F5344CB8AC3E}">
        <p14:creationId xmlns:p14="http://schemas.microsoft.com/office/powerpoint/2010/main" val="2272287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11</a:t>
            </a:fld>
            <a:endParaRPr lang="zh-CN" altLang="en-US"/>
          </a:p>
        </p:txBody>
      </p:sp>
    </p:spTree>
    <p:extLst>
      <p:ext uri="{BB962C8B-B14F-4D97-AF65-F5344CB8AC3E}">
        <p14:creationId xmlns:p14="http://schemas.microsoft.com/office/powerpoint/2010/main" val="310529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1E3AD17B-80EE-4FFC-8B90-3487C1C14B42}" type="datetime1">
              <a:rPr lang="zh-CN" altLang="en-US" smtClean="0"/>
              <a:t>2025/11/6</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98833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9F9D631-1984-4EC1-ADA9-88D48919509B}" type="datetime1">
              <a:rPr lang="zh-CN" altLang="en-US" smtClean="0"/>
              <a:t>2025/11/6</a:t>
            </a:fld>
            <a:endParaRPr lang="zh-CN" altLang="en-US"/>
          </a:p>
        </p:txBody>
      </p:sp>
      <p:sp>
        <p:nvSpPr>
          <p:cNvPr id="2" name="标题 1"/>
          <p:cNvSpPr>
            <a:spLocks noGrp="1"/>
          </p:cNvSpPr>
          <p:nvPr>
            <p:ph type="title"/>
          </p:nvPr>
        </p:nvSpPr>
        <p:spPr>
          <a:xfrm>
            <a:off x="0" y="8570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640737"/>
            <a:ext cx="12192000" cy="2104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80417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2700001" y="6380773"/>
            <a:ext cx="6791996" cy="354977"/>
          </a:xfrm>
        </p:spPr>
        <p:txBody>
          <a:bodyPr/>
          <a:lstStyle>
            <a:lvl1pPr>
              <a:defRPr sz="1050">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a:xfrm>
            <a:off x="9347198" y="6553187"/>
            <a:ext cx="28448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dirty="0"/>
          </a:p>
        </p:txBody>
      </p:sp>
    </p:spTree>
    <p:extLst>
      <p:ext uri="{BB962C8B-B14F-4D97-AF65-F5344CB8AC3E}">
        <p14:creationId xmlns:p14="http://schemas.microsoft.com/office/powerpoint/2010/main" val="16839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2077E15-3B9E-49CA-B349-02C62187865A}" type="datetime1">
              <a:rPr lang="zh-CN" altLang="en-US" smtClean="0"/>
              <a:t>2025/11/6</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2414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81A305B1-BBA0-4BE2-8A10-221F60186505}" type="datetime1">
              <a:rPr lang="zh-CN" altLang="en-US" smtClean="0"/>
              <a:t>2025/11/6</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4780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27BA-B97A-40A5-83FC-2481D5277312}" type="datetime1">
              <a:rPr lang="zh-CN" altLang="en-US" smtClean="0"/>
              <a:t>2025/11/6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35102763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12kW@4.5K"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png"/><Relationship Id="rId7"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10" Type="http://schemas.openxmlformats.org/officeDocument/2006/relationships/image" Target="../media/image73.png"/><Relationship Id="rId4" Type="http://schemas.microsoft.com/office/2007/relationships/hdphoto" Target="../media/hdphoto2.wdp"/><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872556" y="2368402"/>
            <a:ext cx="10334523"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CEPC Cryogenic System EDR Plan and Status</a:t>
            </a:r>
          </a:p>
        </p:txBody>
      </p:sp>
      <p:sp>
        <p:nvSpPr>
          <p:cNvPr id="7" name="文本框 7">
            <a:extLst>
              <a:ext uri="{FF2B5EF4-FFF2-40B4-BE49-F238E27FC236}">
                <a16:creationId xmlns:a16="http://schemas.microsoft.com/office/drawing/2014/main" id="{785816F2-AEF2-4FFE-A0DA-84B4490709A4}"/>
              </a:ext>
            </a:extLst>
          </p:cNvPr>
          <p:cNvSpPr txBox="1"/>
          <p:nvPr/>
        </p:nvSpPr>
        <p:spPr>
          <a:xfrm>
            <a:off x="2792953" y="4064363"/>
            <a:ext cx="676950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400" dirty="0">
                <a:solidFill>
                  <a:prstClr val="black"/>
                </a:solidFill>
                <a:latin typeface="Arial" panose="020B0604020202020204" pitchFamily="34" charset="0"/>
                <a:ea typeface="微软雅黑" panose="020B0503020204020204" pitchFamily="34" charset="-122"/>
                <a:cs typeface="Arial" panose="020B0604020202020204" pitchFamily="34" charset="0"/>
              </a:rPr>
              <a:t>Rui Ge,</a:t>
            </a:r>
            <a:r>
              <a:rPr lang="zh-CN" altLang="en-US" sz="24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400" dirty="0">
                <a:solidFill>
                  <a:prstClr val="black"/>
                </a:solidFill>
                <a:latin typeface="Arial" panose="020B0604020202020204" pitchFamily="34" charset="0"/>
                <a:ea typeface="微软雅黑" panose="020B0503020204020204" pitchFamily="34" charset="-122"/>
                <a:cs typeface="Arial" panose="020B0604020202020204" pitchFamily="34" charset="0"/>
              </a:rPr>
              <a:t>Mei</a:t>
            </a:r>
            <a:r>
              <a:rPr lang="zh-CN" altLang="en-US" sz="24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400" dirty="0">
                <a:solidFill>
                  <a:prstClr val="black"/>
                </a:solidFill>
                <a:latin typeface="Arial" panose="020B0604020202020204" pitchFamily="34" charset="0"/>
                <a:ea typeface="微软雅黑" panose="020B0503020204020204" pitchFamily="34" charset="-122"/>
                <a:cs typeface="Arial" panose="020B0604020202020204" pitchFamily="34" charset="0"/>
              </a:rPr>
              <a:t>Li</a:t>
            </a:r>
          </a:p>
          <a:p>
            <a:pPr algn="ctr">
              <a:lnSpc>
                <a:spcPct val="150000"/>
              </a:lnSpc>
              <a:defRPr/>
            </a:pPr>
            <a:r>
              <a:rPr lang="en-US" altLang="zh-CN" sz="2400" dirty="0">
                <a:solidFill>
                  <a:prstClr val="black"/>
                </a:solidFill>
                <a:latin typeface="Arial" panose="020B0604020202020204" pitchFamily="34" charset="0"/>
                <a:ea typeface="微软雅黑" panose="020B0503020204020204" pitchFamily="34" charset="-122"/>
                <a:cs typeface="Arial" panose="020B0604020202020204" pitchFamily="34" charset="0"/>
              </a:rPr>
              <a:t>On behalf of CEPC cryogenic system</a:t>
            </a:r>
            <a:endParaRPr kumimoji="0" lang="en-US" altLang="zh-CN" sz="2400" b="0" i="0"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TextBox 8"/>
          <p:cNvSpPr txBox="1"/>
          <p:nvPr/>
        </p:nvSpPr>
        <p:spPr>
          <a:xfrm>
            <a:off x="635" y="6452689"/>
            <a:ext cx="12191365"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2025 International Workshop on CEPC, Guangzhou, China, November 6-10, 2025</a:t>
            </a: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703" y="5418611"/>
            <a:ext cx="4285478" cy="811678"/>
          </a:xfrm>
          <a:prstGeom prst="rect">
            <a:avLst/>
          </a:prstGeom>
        </p:spPr>
      </p:pic>
      <p:sp>
        <p:nvSpPr>
          <p:cNvPr id="2" name="灯片编号占位符 1">
            <a:extLst>
              <a:ext uri="{FF2B5EF4-FFF2-40B4-BE49-F238E27FC236}">
                <a16:creationId xmlns:a16="http://schemas.microsoft.com/office/drawing/2014/main" id="{13484208-04FC-4735-A9C8-935A890E927C}"/>
              </a:ext>
            </a:extLst>
          </p:cNvPr>
          <p:cNvSpPr>
            <a:spLocks noGrp="1"/>
          </p:cNvSpPr>
          <p:nvPr>
            <p:ph type="sldNum" sz="quarter" idx="12"/>
          </p:nvPr>
        </p:nvSpPr>
        <p:spPr/>
        <p:txBody>
          <a:bodyPr/>
          <a:lstStyle/>
          <a:p>
            <a:fld id="{27F552FA-C358-4F70-9CE8-3E41459FCE36}" type="slidenum">
              <a:rPr lang="zh-CN" altLang="en-US" smtClean="0"/>
              <a:t>1</a:t>
            </a:fld>
            <a:endParaRPr lang="zh-CN" altLang="en-US"/>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660ABBC1-A3C4-4326-BBB3-546378C3F3C9}"/>
              </a:ext>
            </a:extLst>
          </p:cNvPr>
          <p:cNvSpPr>
            <a:spLocks noGrp="1"/>
          </p:cNvSpPr>
          <p:nvPr>
            <p:ph type="title"/>
          </p:nvPr>
        </p:nvSpPr>
        <p:spPr>
          <a:xfrm>
            <a:off x="0" y="85702"/>
            <a:ext cx="12192000" cy="725470"/>
          </a:xfrm>
        </p:spPr>
        <p:txBody>
          <a:bodyPr/>
          <a:lstStyle/>
          <a:p>
            <a:r>
              <a:rPr lang="en-US" altLang="zh-CN" dirty="0"/>
              <a:t>2025 SRF Cryogenic System Peer Review</a:t>
            </a:r>
            <a:endParaRPr lang="zh-CN" altLang="en-US" dirty="0"/>
          </a:p>
        </p:txBody>
      </p:sp>
      <p:pic>
        <p:nvPicPr>
          <p:cNvPr id="6" name="图片 5">
            <a:extLst>
              <a:ext uri="{FF2B5EF4-FFF2-40B4-BE49-F238E27FC236}">
                <a16:creationId xmlns:a16="http://schemas.microsoft.com/office/drawing/2014/main" id="{B5E8252E-10BB-4FEB-87EF-548F720B4CED}"/>
              </a:ext>
            </a:extLst>
          </p:cNvPr>
          <p:cNvPicPr>
            <a:picLocks noChangeAspect="1"/>
          </p:cNvPicPr>
          <p:nvPr/>
        </p:nvPicPr>
        <p:blipFill>
          <a:blip r:embed="rId3"/>
          <a:stretch>
            <a:fillRect/>
          </a:stretch>
        </p:blipFill>
        <p:spPr>
          <a:xfrm>
            <a:off x="6155140" y="953451"/>
            <a:ext cx="4872554" cy="5645366"/>
          </a:xfrm>
          <a:prstGeom prst="rect">
            <a:avLst/>
          </a:prstGeom>
        </p:spPr>
      </p:pic>
      <p:pic>
        <p:nvPicPr>
          <p:cNvPr id="11" name="图片 10">
            <a:extLst>
              <a:ext uri="{FF2B5EF4-FFF2-40B4-BE49-F238E27FC236}">
                <a16:creationId xmlns:a16="http://schemas.microsoft.com/office/drawing/2014/main" id="{BAFDCE1A-C01C-4AC5-BC83-D800AF7F399A}"/>
              </a:ext>
            </a:extLst>
          </p:cNvPr>
          <p:cNvPicPr>
            <a:picLocks noChangeAspect="1"/>
          </p:cNvPicPr>
          <p:nvPr/>
        </p:nvPicPr>
        <p:blipFill rotWithShape="1">
          <a:blip r:embed="rId4"/>
          <a:srcRect t="51104" b="12659"/>
          <a:stretch/>
        </p:blipFill>
        <p:spPr>
          <a:xfrm>
            <a:off x="601351" y="966919"/>
            <a:ext cx="5021527" cy="2526491"/>
          </a:xfrm>
          <a:prstGeom prst="rect">
            <a:avLst/>
          </a:prstGeom>
        </p:spPr>
      </p:pic>
      <p:pic>
        <p:nvPicPr>
          <p:cNvPr id="12" name="图片 11">
            <a:extLst>
              <a:ext uri="{FF2B5EF4-FFF2-40B4-BE49-F238E27FC236}">
                <a16:creationId xmlns:a16="http://schemas.microsoft.com/office/drawing/2014/main" id="{0555BB2E-1CC0-4356-8DFF-954F3631E9AC}"/>
              </a:ext>
            </a:extLst>
          </p:cNvPr>
          <p:cNvPicPr>
            <a:picLocks noChangeAspect="1"/>
          </p:cNvPicPr>
          <p:nvPr/>
        </p:nvPicPr>
        <p:blipFill rotWithShape="1">
          <a:blip r:embed="rId5"/>
          <a:srcRect t="35621" b="18100"/>
          <a:stretch/>
        </p:blipFill>
        <p:spPr>
          <a:xfrm>
            <a:off x="725606" y="3491521"/>
            <a:ext cx="4747146" cy="3061666"/>
          </a:xfrm>
          <a:prstGeom prst="rect">
            <a:avLst/>
          </a:prstGeom>
        </p:spPr>
      </p:pic>
      <p:sp>
        <p:nvSpPr>
          <p:cNvPr id="9" name="灯片编号占位符 8">
            <a:extLst>
              <a:ext uri="{FF2B5EF4-FFF2-40B4-BE49-F238E27FC236}">
                <a16:creationId xmlns:a16="http://schemas.microsoft.com/office/drawing/2014/main" id="{1FC422C9-F739-4F4E-B450-A25E8BB6652B}"/>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dirty="0"/>
          </a:p>
        </p:txBody>
      </p:sp>
      <p:sp>
        <p:nvSpPr>
          <p:cNvPr id="7" name="Textfeld 4">
            <a:extLst>
              <a:ext uri="{FF2B5EF4-FFF2-40B4-BE49-F238E27FC236}">
                <a16:creationId xmlns:a16="http://schemas.microsoft.com/office/drawing/2014/main" id="{9893FEF6-A337-4598-86A8-D3C38F4D6C6D}"/>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OVERALL CRYO LAYOUT | 2024 IARC COMMENT </a:t>
            </a:r>
            <a:r>
              <a:rPr lang="en-GB"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2025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MINI REVIEW</a:t>
            </a:r>
            <a:r>
              <a:rPr lang="en-US"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69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3263437" y="1530355"/>
            <a:ext cx="6897321" cy="424731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1. CEPC </a:t>
            </a:r>
            <a:r>
              <a:rPr lang="en-US" altLang="zh-CN" sz="2000" b="1" dirty="0">
                <a:latin typeface="Arial" panose="020B0604020202020204" pitchFamily="34" charset="0"/>
                <a:cs typeface="Arial" panose="020B0604020202020204" pitchFamily="34" charset="0"/>
              </a:rPr>
              <a:t>Cryogenic System </a:t>
            </a:r>
            <a:r>
              <a:rPr lang="zh-CN" altLang="en-US" sz="2000" b="1" dirty="0">
                <a:latin typeface="Arial" panose="020B0604020202020204" pitchFamily="34" charset="0"/>
                <a:cs typeface="Arial" panose="020B0604020202020204" pitchFamily="34" charset="0"/>
              </a:rPr>
              <a:t>Overview</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1.3 2025 Mini-Review</a:t>
            </a:r>
          </a:p>
          <a:p>
            <a:pPr marL="285750" indent="-285750">
              <a:spcBef>
                <a:spcPts val="600"/>
              </a:spcBef>
              <a:buFont typeface="Wingdings" panose="05000000000000000000" pitchFamily="2" charset="2"/>
              <a:buChar char="u"/>
            </a:pPr>
            <a:r>
              <a:rPr lang="zh-CN" altLang="en-US" sz="2000" b="1" dirty="0">
                <a:solidFill>
                  <a:srgbClr val="FF0000"/>
                </a:solidFill>
                <a:latin typeface="Arial" panose="020B0604020202020204" pitchFamily="34" charset="0"/>
                <a:cs typeface="Arial" panose="020B0604020202020204" pitchFamily="34" charset="0"/>
              </a:rPr>
              <a:t>2. </a:t>
            </a:r>
            <a:r>
              <a:rPr lang="en-US" altLang="zh-CN" sz="2000" b="1" dirty="0">
                <a:solidFill>
                  <a:srgbClr val="FF0000"/>
                </a:solidFill>
                <a:latin typeface="Arial" panose="020B0604020202020204" pitchFamily="34" charset="0"/>
                <a:cs typeface="Arial" panose="020B0604020202020204" pitchFamily="34" charset="0"/>
              </a:rPr>
              <a:t>CEPC SRF Cryogenic System Scheme</a:t>
            </a:r>
            <a:r>
              <a:rPr lang="zh-CN" altLang="en-US" sz="2000" b="1" dirty="0">
                <a:solidFill>
                  <a:srgbClr val="FF0000"/>
                </a:solidFill>
                <a:latin typeface="Arial" panose="020B0604020202020204" pitchFamily="34" charset="0"/>
                <a:cs typeface="Arial" panose="020B0604020202020204" pitchFamily="34" charset="0"/>
              </a:rPr>
              <a:t> Design</a:t>
            </a:r>
            <a:endParaRPr lang="en-US" altLang="zh-CN" sz="2000" b="1" dirty="0">
              <a:solidFill>
                <a:srgbClr val="FF0000"/>
              </a:solidFill>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D0482963-B846-446B-B5B9-CEB9C8C51DEE}"/>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dirty="0"/>
          </a:p>
        </p:txBody>
      </p:sp>
    </p:spTree>
    <p:extLst>
      <p:ext uri="{BB962C8B-B14F-4D97-AF65-F5344CB8AC3E}">
        <p14:creationId xmlns:p14="http://schemas.microsoft.com/office/powerpoint/2010/main" val="3589207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图片 319">
            <a:extLst>
              <a:ext uri="{FF2B5EF4-FFF2-40B4-BE49-F238E27FC236}">
                <a16:creationId xmlns:a16="http://schemas.microsoft.com/office/drawing/2014/main" id="{2DA9520E-F9C5-47EA-9038-6CA35076F50D}"/>
              </a:ext>
            </a:extLst>
          </p:cNvPr>
          <p:cNvPicPr>
            <a:picLocks noChangeAspect="1"/>
          </p:cNvPicPr>
          <p:nvPr/>
        </p:nvPicPr>
        <p:blipFill>
          <a:blip r:embed="rId3"/>
          <a:stretch>
            <a:fillRect/>
          </a:stretch>
        </p:blipFill>
        <p:spPr>
          <a:xfrm>
            <a:off x="3615728" y="1078690"/>
            <a:ext cx="1934461" cy="1220509"/>
          </a:xfrm>
          <a:prstGeom prst="rect">
            <a:avLst/>
          </a:prstGeom>
        </p:spPr>
      </p:pic>
      <p:sp>
        <p:nvSpPr>
          <p:cNvPr id="519" name="矩形 518">
            <a:extLst>
              <a:ext uri="{FF2B5EF4-FFF2-40B4-BE49-F238E27FC236}">
                <a16:creationId xmlns:a16="http://schemas.microsoft.com/office/drawing/2014/main" id="{8824778D-CDAE-4553-8DE1-78B5334DC178}"/>
              </a:ext>
            </a:extLst>
          </p:cNvPr>
          <p:cNvSpPr/>
          <p:nvPr/>
        </p:nvSpPr>
        <p:spPr>
          <a:xfrm>
            <a:off x="7891849" y="4422373"/>
            <a:ext cx="2195126" cy="69422"/>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57" name="内容占位符 6">
            <a:extLst>
              <a:ext uri="{FF2B5EF4-FFF2-40B4-BE49-F238E27FC236}">
                <a16:creationId xmlns:a16="http://schemas.microsoft.com/office/drawing/2014/main" id="{4F02D661-7B5B-4713-9A0D-F7ACD2EE5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7" t="36838" r="27008" b="34895"/>
          <a:stretch/>
        </p:blipFill>
        <p:spPr>
          <a:xfrm>
            <a:off x="9669578" y="5187052"/>
            <a:ext cx="1674562" cy="795461"/>
          </a:xfrm>
          <a:prstGeom prst="rect">
            <a:avLst/>
          </a:prstGeom>
        </p:spPr>
      </p:pic>
      <p:pic>
        <p:nvPicPr>
          <p:cNvPr id="371" name="图片 370">
            <a:extLst>
              <a:ext uri="{FF2B5EF4-FFF2-40B4-BE49-F238E27FC236}">
                <a16:creationId xmlns:a16="http://schemas.microsoft.com/office/drawing/2014/main" id="{785BC345-B39D-4415-83AC-EC412D92D77C}"/>
              </a:ext>
            </a:extLst>
          </p:cNvPr>
          <p:cNvPicPr>
            <a:picLocks noChangeAspect="1"/>
          </p:cNvPicPr>
          <p:nvPr/>
        </p:nvPicPr>
        <p:blipFill>
          <a:blip r:embed="rId5"/>
          <a:stretch>
            <a:fillRect/>
          </a:stretch>
        </p:blipFill>
        <p:spPr>
          <a:xfrm flipH="1">
            <a:off x="8191795" y="3839286"/>
            <a:ext cx="1556224" cy="815323"/>
          </a:xfrm>
          <a:prstGeom prst="rect">
            <a:avLst/>
          </a:prstGeom>
        </p:spPr>
      </p:pic>
      <p:pic>
        <p:nvPicPr>
          <p:cNvPr id="356" name="内容占位符 6">
            <a:extLst>
              <a:ext uri="{FF2B5EF4-FFF2-40B4-BE49-F238E27FC236}">
                <a16:creationId xmlns:a16="http://schemas.microsoft.com/office/drawing/2014/main" id="{8533B0B1-83F7-4255-A974-9E33BECB9D3A}"/>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017" t="36838" r="27008" b="34895"/>
          <a:stretch/>
        </p:blipFill>
        <p:spPr>
          <a:xfrm>
            <a:off x="6689725" y="5164234"/>
            <a:ext cx="1674562" cy="795461"/>
          </a:xfrm>
        </p:spPr>
      </p:pic>
      <p:grpSp>
        <p:nvGrpSpPr>
          <p:cNvPr id="5" name="组合 4">
            <a:extLst>
              <a:ext uri="{FF2B5EF4-FFF2-40B4-BE49-F238E27FC236}">
                <a16:creationId xmlns:a16="http://schemas.microsoft.com/office/drawing/2014/main" id="{187B8139-FE2D-430F-811B-A274192D0D3B}"/>
              </a:ext>
            </a:extLst>
          </p:cNvPr>
          <p:cNvGrpSpPr/>
          <p:nvPr/>
        </p:nvGrpSpPr>
        <p:grpSpPr>
          <a:xfrm>
            <a:off x="1673483" y="2512102"/>
            <a:ext cx="1610710" cy="1063492"/>
            <a:chOff x="-1858901" y="2413436"/>
            <a:chExt cx="2345664" cy="1399071"/>
          </a:xfrm>
        </p:grpSpPr>
        <p:grpSp>
          <p:nvGrpSpPr>
            <p:cNvPr id="293" name="组合 292">
              <a:extLst>
                <a:ext uri="{FF2B5EF4-FFF2-40B4-BE49-F238E27FC236}">
                  <a16:creationId xmlns:a16="http://schemas.microsoft.com/office/drawing/2014/main" id="{870E8FE9-01F7-4BA9-8A9E-DB7854080EBC}"/>
                </a:ext>
              </a:extLst>
            </p:cNvPr>
            <p:cNvGrpSpPr/>
            <p:nvPr/>
          </p:nvGrpSpPr>
          <p:grpSpPr>
            <a:xfrm>
              <a:off x="-773847" y="2424318"/>
              <a:ext cx="1260610" cy="804058"/>
              <a:chOff x="6527744" y="697901"/>
              <a:chExt cx="1980604" cy="1156382"/>
            </a:xfrm>
          </p:grpSpPr>
          <p:sp>
            <p:nvSpPr>
              <p:cNvPr id="294" name="矩形 293">
                <a:extLst>
                  <a:ext uri="{FF2B5EF4-FFF2-40B4-BE49-F238E27FC236}">
                    <a16:creationId xmlns:a16="http://schemas.microsoft.com/office/drawing/2014/main" id="{7FE7CACF-DE22-45A9-995C-3C2FC01A27BD}"/>
                  </a:ext>
                </a:extLst>
              </p:cNvPr>
              <p:cNvSpPr/>
              <p:nvPr/>
            </p:nvSpPr>
            <p:spPr>
              <a:xfrm rot="5400000">
                <a:off x="6100175" y="1194701"/>
                <a:ext cx="928852" cy="72000"/>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96" name="矩形 295">
                <a:extLst>
                  <a:ext uri="{FF2B5EF4-FFF2-40B4-BE49-F238E27FC236}">
                    <a16:creationId xmlns:a16="http://schemas.microsoft.com/office/drawing/2014/main" id="{868A7217-F0EB-4366-B17E-AD25DC13BC1C}"/>
                  </a:ext>
                </a:extLst>
              </p:cNvPr>
              <p:cNvSpPr/>
              <p:nvPr/>
            </p:nvSpPr>
            <p:spPr>
              <a:xfrm rot="10800000">
                <a:off x="6599743" y="700306"/>
                <a:ext cx="1833798" cy="6959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97" name="矩形 296">
                <a:extLst>
                  <a:ext uri="{FF2B5EF4-FFF2-40B4-BE49-F238E27FC236}">
                    <a16:creationId xmlns:a16="http://schemas.microsoft.com/office/drawing/2014/main" id="{231E4D43-3EE1-4335-9E6D-26BFD234DFA0}"/>
                  </a:ext>
                </a:extLst>
              </p:cNvPr>
              <p:cNvSpPr/>
              <p:nvPr/>
            </p:nvSpPr>
            <p:spPr>
              <a:xfrm rot="5400000">
                <a:off x="7917310" y="1269563"/>
                <a:ext cx="1097441" cy="719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98" name="组合 297">
                <a:extLst>
                  <a:ext uri="{FF2B5EF4-FFF2-40B4-BE49-F238E27FC236}">
                    <a16:creationId xmlns:a16="http://schemas.microsoft.com/office/drawing/2014/main" id="{464613B8-8CF0-4319-89BC-F45EE1D8797D}"/>
                  </a:ext>
                </a:extLst>
              </p:cNvPr>
              <p:cNvGrpSpPr/>
              <p:nvPr/>
            </p:nvGrpSpPr>
            <p:grpSpPr>
              <a:xfrm rot="10800000">
                <a:off x="6527744" y="697901"/>
                <a:ext cx="72001" cy="74414"/>
                <a:chOff x="5514494" y="2081922"/>
                <a:chExt cx="540008" cy="558106"/>
              </a:xfrm>
            </p:grpSpPr>
            <p:sp>
              <p:nvSpPr>
                <p:cNvPr id="302" name="任意多边形: 形状 301">
                  <a:extLst>
                    <a:ext uri="{FF2B5EF4-FFF2-40B4-BE49-F238E27FC236}">
                      <a16:creationId xmlns:a16="http://schemas.microsoft.com/office/drawing/2014/main" id="{26E81410-54F3-4317-8DD4-6194961340FF}"/>
                    </a:ext>
                  </a:extLst>
                </p:cNvPr>
                <p:cNvSpPr/>
                <p:nvPr/>
              </p:nvSpPr>
              <p:spPr>
                <a:xfrm rot="5400000">
                  <a:off x="5514502" y="2100027"/>
                  <a:ext cx="540000" cy="540001"/>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3" name="任意多边形: 形状 302">
                  <a:extLst>
                    <a:ext uri="{FF2B5EF4-FFF2-40B4-BE49-F238E27FC236}">
                      <a16:creationId xmlns:a16="http://schemas.microsoft.com/office/drawing/2014/main" id="{1816C6FD-8CC5-4D3A-A239-40E69FB56F27}"/>
                    </a:ext>
                  </a:extLst>
                </p:cNvPr>
                <p:cNvSpPr/>
                <p:nvPr/>
              </p:nvSpPr>
              <p:spPr>
                <a:xfrm flipV="1">
                  <a:off x="5514494"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99" name="组合 298">
                <a:extLst>
                  <a:ext uri="{FF2B5EF4-FFF2-40B4-BE49-F238E27FC236}">
                    <a16:creationId xmlns:a16="http://schemas.microsoft.com/office/drawing/2014/main" id="{6C84B05D-5BB6-48D9-96D0-2FD95B17A988}"/>
                  </a:ext>
                </a:extLst>
              </p:cNvPr>
              <p:cNvGrpSpPr/>
              <p:nvPr/>
            </p:nvGrpSpPr>
            <p:grpSpPr>
              <a:xfrm rot="16200000">
                <a:off x="8432354" y="696333"/>
                <a:ext cx="72006" cy="79983"/>
                <a:chOff x="5514492" y="1932271"/>
                <a:chExt cx="540058" cy="599866"/>
              </a:xfrm>
            </p:grpSpPr>
            <p:sp>
              <p:nvSpPr>
                <p:cNvPr id="300" name="任意多边形: 形状 299">
                  <a:extLst>
                    <a:ext uri="{FF2B5EF4-FFF2-40B4-BE49-F238E27FC236}">
                      <a16:creationId xmlns:a16="http://schemas.microsoft.com/office/drawing/2014/main" id="{0E425963-4355-4406-92A7-3841ED21C48C}"/>
                    </a:ext>
                  </a:extLst>
                </p:cNvPr>
                <p:cNvSpPr/>
                <p:nvPr/>
              </p:nvSpPr>
              <p:spPr>
                <a:xfrm rot="5400000">
                  <a:off x="5514491" y="1992138"/>
                  <a:ext cx="540000" cy="539998"/>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1" name="任意多边形: 形状 300">
                  <a:extLst>
                    <a:ext uri="{FF2B5EF4-FFF2-40B4-BE49-F238E27FC236}">
                      <a16:creationId xmlns:a16="http://schemas.microsoft.com/office/drawing/2014/main" id="{F1584A05-C389-4F63-B1E7-D1EB8382AA43}"/>
                    </a:ext>
                  </a:extLst>
                </p:cNvPr>
                <p:cNvSpPr/>
                <p:nvPr/>
              </p:nvSpPr>
              <p:spPr>
                <a:xfrm flipV="1">
                  <a:off x="5514552" y="1932271"/>
                  <a:ext cx="539998" cy="540001"/>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304" name="组合 303">
              <a:extLst>
                <a:ext uri="{FF2B5EF4-FFF2-40B4-BE49-F238E27FC236}">
                  <a16:creationId xmlns:a16="http://schemas.microsoft.com/office/drawing/2014/main" id="{CAFF9C24-A9E2-4BDA-8E81-22DCAB421187}"/>
                </a:ext>
              </a:extLst>
            </p:cNvPr>
            <p:cNvGrpSpPr/>
            <p:nvPr/>
          </p:nvGrpSpPr>
          <p:grpSpPr>
            <a:xfrm>
              <a:off x="-1858901" y="2413436"/>
              <a:ext cx="1001924" cy="719988"/>
              <a:chOff x="4822964" y="682250"/>
              <a:chExt cx="1574170" cy="1035474"/>
            </a:xfrm>
          </p:grpSpPr>
          <p:sp>
            <p:nvSpPr>
              <p:cNvPr id="305" name="矩形 304">
                <a:extLst>
                  <a:ext uri="{FF2B5EF4-FFF2-40B4-BE49-F238E27FC236}">
                    <a16:creationId xmlns:a16="http://schemas.microsoft.com/office/drawing/2014/main" id="{EC1043DF-556C-46A3-8CC5-3B25197FC648}"/>
                  </a:ext>
                </a:extLst>
              </p:cNvPr>
              <p:cNvSpPr/>
              <p:nvPr/>
            </p:nvSpPr>
            <p:spPr>
              <a:xfrm rot="10800000">
                <a:off x="4894284" y="685490"/>
                <a:ext cx="1454347" cy="7657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6" name="矩形 305">
                <a:extLst>
                  <a:ext uri="{FF2B5EF4-FFF2-40B4-BE49-F238E27FC236}">
                    <a16:creationId xmlns:a16="http://schemas.microsoft.com/office/drawing/2014/main" id="{4A1D4278-EFE4-4723-8725-5C407C4049FC}"/>
                  </a:ext>
                </a:extLst>
              </p:cNvPr>
              <p:cNvSpPr/>
              <p:nvPr/>
            </p:nvSpPr>
            <p:spPr>
              <a:xfrm rot="5400000">
                <a:off x="4554533" y="1017339"/>
                <a:ext cx="606909" cy="7004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7" name="矩形 306">
                <a:extLst>
                  <a:ext uri="{FF2B5EF4-FFF2-40B4-BE49-F238E27FC236}">
                    <a16:creationId xmlns:a16="http://schemas.microsoft.com/office/drawing/2014/main" id="{BC8341FE-6910-4A3A-BD89-382643981F4D}"/>
                  </a:ext>
                </a:extLst>
              </p:cNvPr>
              <p:cNvSpPr/>
              <p:nvPr/>
            </p:nvSpPr>
            <p:spPr>
              <a:xfrm rot="5400000">
                <a:off x="5874387" y="1195448"/>
                <a:ext cx="972553" cy="72000"/>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312" name="组合 311">
                <a:extLst>
                  <a:ext uri="{FF2B5EF4-FFF2-40B4-BE49-F238E27FC236}">
                    <a16:creationId xmlns:a16="http://schemas.microsoft.com/office/drawing/2014/main" id="{1317C669-DCF6-41ED-8187-8397F95BE990}"/>
                  </a:ext>
                </a:extLst>
              </p:cNvPr>
              <p:cNvGrpSpPr/>
              <p:nvPr/>
            </p:nvGrpSpPr>
            <p:grpSpPr>
              <a:xfrm rot="10800000">
                <a:off x="4822964" y="682250"/>
                <a:ext cx="72001" cy="74414"/>
                <a:chOff x="5514494" y="2081922"/>
                <a:chExt cx="540008" cy="558105"/>
              </a:xfrm>
            </p:grpSpPr>
            <p:sp>
              <p:nvSpPr>
                <p:cNvPr id="319" name="任意多边形: 形状 318">
                  <a:extLst>
                    <a:ext uri="{FF2B5EF4-FFF2-40B4-BE49-F238E27FC236}">
                      <a16:creationId xmlns:a16="http://schemas.microsoft.com/office/drawing/2014/main" id="{0859E038-7052-4107-8E5D-B146A8D43EB7}"/>
                    </a:ext>
                  </a:extLst>
                </p:cNvPr>
                <p:cNvSpPr/>
                <p:nvPr/>
              </p:nvSpPr>
              <p:spPr>
                <a:xfrm rot="5400000">
                  <a:off x="5514502" y="2100027"/>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0" name="任意多边形: 形状 339">
                  <a:extLst>
                    <a:ext uri="{FF2B5EF4-FFF2-40B4-BE49-F238E27FC236}">
                      <a16:creationId xmlns:a16="http://schemas.microsoft.com/office/drawing/2014/main" id="{1A5F2E89-396D-4CEF-B461-37CDE494753E}"/>
                    </a:ext>
                  </a:extLst>
                </p:cNvPr>
                <p:cNvSpPr/>
                <p:nvPr/>
              </p:nvSpPr>
              <p:spPr>
                <a:xfrm flipV="1">
                  <a:off x="5514494"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16" name="组合 315">
                <a:extLst>
                  <a:ext uri="{FF2B5EF4-FFF2-40B4-BE49-F238E27FC236}">
                    <a16:creationId xmlns:a16="http://schemas.microsoft.com/office/drawing/2014/main" id="{6BAC494F-5811-42C2-B466-54BE13A5F9AE}"/>
                  </a:ext>
                </a:extLst>
              </p:cNvPr>
              <p:cNvGrpSpPr/>
              <p:nvPr/>
            </p:nvGrpSpPr>
            <p:grpSpPr>
              <a:xfrm rot="16200000">
                <a:off x="6325130" y="684211"/>
                <a:ext cx="72007" cy="72000"/>
                <a:chOff x="5514487" y="2081922"/>
                <a:chExt cx="540063" cy="540000"/>
              </a:xfrm>
            </p:grpSpPr>
            <p:sp>
              <p:nvSpPr>
                <p:cNvPr id="317" name="任意多边形: 形状 316">
                  <a:extLst>
                    <a:ext uri="{FF2B5EF4-FFF2-40B4-BE49-F238E27FC236}">
                      <a16:creationId xmlns:a16="http://schemas.microsoft.com/office/drawing/2014/main" id="{9D61D907-1CF3-41F6-B331-D045D6298070}"/>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18" name="任意多边形: 形状 317">
                  <a:extLst>
                    <a:ext uri="{FF2B5EF4-FFF2-40B4-BE49-F238E27FC236}">
                      <a16:creationId xmlns:a16="http://schemas.microsoft.com/office/drawing/2014/main" id="{DEE8D41E-8275-4844-915B-1C056466E42D}"/>
                    </a:ext>
                  </a:extLst>
                </p:cNvPr>
                <p:cNvSpPr/>
                <p:nvPr/>
              </p:nvSpPr>
              <p:spPr>
                <a:xfrm flipV="1">
                  <a:off x="5514547" y="2081922"/>
                  <a:ext cx="540003"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341" name="组合 340">
              <a:extLst>
                <a:ext uri="{FF2B5EF4-FFF2-40B4-BE49-F238E27FC236}">
                  <a16:creationId xmlns:a16="http://schemas.microsoft.com/office/drawing/2014/main" id="{DC694A81-A389-4178-8439-EBADA539C763}"/>
                </a:ext>
              </a:extLst>
            </p:cNvPr>
            <p:cNvGrpSpPr/>
            <p:nvPr/>
          </p:nvGrpSpPr>
          <p:grpSpPr>
            <a:xfrm>
              <a:off x="-1334879" y="3077248"/>
              <a:ext cx="1042243" cy="735259"/>
              <a:chOff x="2985089" y="1402237"/>
              <a:chExt cx="1737535" cy="1122024"/>
            </a:xfrm>
          </p:grpSpPr>
          <p:grpSp>
            <p:nvGrpSpPr>
              <p:cNvPr id="342" name="组合 341">
                <a:extLst>
                  <a:ext uri="{FF2B5EF4-FFF2-40B4-BE49-F238E27FC236}">
                    <a16:creationId xmlns:a16="http://schemas.microsoft.com/office/drawing/2014/main" id="{3C7B115A-9580-40D6-AE97-CFAE38D9F384}"/>
                  </a:ext>
                </a:extLst>
              </p:cNvPr>
              <p:cNvGrpSpPr/>
              <p:nvPr/>
            </p:nvGrpSpPr>
            <p:grpSpPr>
              <a:xfrm>
                <a:off x="2985089" y="1402237"/>
                <a:ext cx="1737535" cy="1122024"/>
                <a:chOff x="3758098" y="2219976"/>
                <a:chExt cx="3021391" cy="2158060"/>
              </a:xfrm>
            </p:grpSpPr>
            <p:sp>
              <p:nvSpPr>
                <p:cNvPr id="344" name="椭圆 343">
                  <a:extLst>
                    <a:ext uri="{FF2B5EF4-FFF2-40B4-BE49-F238E27FC236}">
                      <a16:creationId xmlns:a16="http://schemas.microsoft.com/office/drawing/2014/main" id="{970D95A3-C0A2-4A04-98CC-C05DFB328CFB}"/>
                    </a:ext>
                  </a:extLst>
                </p:cNvPr>
                <p:cNvSpPr/>
                <p:nvPr/>
              </p:nvSpPr>
              <p:spPr>
                <a:xfrm>
                  <a:off x="3758098" y="2343650"/>
                  <a:ext cx="3021389" cy="777303"/>
                </a:xfrm>
                <a:prstGeom prst="ellipse">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nvGrpSpPr>
                <p:cNvPr id="345" name="组合 344">
                  <a:extLst>
                    <a:ext uri="{FF2B5EF4-FFF2-40B4-BE49-F238E27FC236}">
                      <a16:creationId xmlns:a16="http://schemas.microsoft.com/office/drawing/2014/main" id="{FD00F3CF-38AA-433D-9141-A90CE91870E1}"/>
                    </a:ext>
                  </a:extLst>
                </p:cNvPr>
                <p:cNvGrpSpPr/>
                <p:nvPr/>
              </p:nvGrpSpPr>
              <p:grpSpPr>
                <a:xfrm>
                  <a:off x="3758100" y="2732302"/>
                  <a:ext cx="3021389" cy="1645734"/>
                  <a:chOff x="3666837" y="1062182"/>
                  <a:chExt cx="4932217" cy="3779279"/>
                </a:xfrm>
              </p:grpSpPr>
              <p:grpSp>
                <p:nvGrpSpPr>
                  <p:cNvPr id="348" name="组合 347">
                    <a:extLst>
                      <a:ext uri="{FF2B5EF4-FFF2-40B4-BE49-F238E27FC236}">
                        <a16:creationId xmlns:a16="http://schemas.microsoft.com/office/drawing/2014/main" id="{D3A4F96D-C64B-4C2E-B67B-674B5E3FF59B}"/>
                      </a:ext>
                    </a:extLst>
                  </p:cNvPr>
                  <p:cNvGrpSpPr/>
                  <p:nvPr/>
                </p:nvGrpSpPr>
                <p:grpSpPr>
                  <a:xfrm>
                    <a:off x="3666837" y="1062182"/>
                    <a:ext cx="4932217" cy="3663472"/>
                    <a:chOff x="3666836" y="1062182"/>
                    <a:chExt cx="1690255" cy="1049165"/>
                  </a:xfrm>
                </p:grpSpPr>
                <p:sp>
                  <p:nvSpPr>
                    <p:cNvPr id="350" name="矩形 349">
                      <a:extLst>
                        <a:ext uri="{FF2B5EF4-FFF2-40B4-BE49-F238E27FC236}">
                          <a16:creationId xmlns:a16="http://schemas.microsoft.com/office/drawing/2014/main" id="{D0156A5C-FBC0-4F6B-8C4F-1F2AF8583CE3}"/>
                        </a:ext>
                      </a:extLst>
                    </p:cNvPr>
                    <p:cNvSpPr/>
                    <p:nvPr/>
                  </p:nvSpPr>
                  <p:spPr>
                    <a:xfrm>
                      <a:off x="3666836" y="1062182"/>
                      <a:ext cx="1690255" cy="1016000"/>
                    </a:xfrm>
                    <a:prstGeom prst="rect">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sp>
                  <p:nvSpPr>
                    <p:cNvPr id="351" name="梯形 350">
                      <a:extLst>
                        <a:ext uri="{FF2B5EF4-FFF2-40B4-BE49-F238E27FC236}">
                          <a16:creationId xmlns:a16="http://schemas.microsoft.com/office/drawing/2014/main" id="{703C3F7E-972E-4DB5-992D-53DC9DBB2B3A}"/>
                        </a:ext>
                      </a:extLst>
                    </p:cNvPr>
                    <p:cNvSpPr/>
                    <p:nvPr/>
                  </p:nvSpPr>
                  <p:spPr>
                    <a:xfrm rot="10800000">
                      <a:off x="3666836" y="2078182"/>
                      <a:ext cx="1690255" cy="33165"/>
                    </a:xfrm>
                    <a:prstGeom prst="trapezoid">
                      <a:avLst>
                        <a:gd name="adj" fmla="val 62767"/>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sp>
                <p:nvSpPr>
                  <p:cNvPr id="349" name="矩形 348">
                    <a:extLst>
                      <a:ext uri="{FF2B5EF4-FFF2-40B4-BE49-F238E27FC236}">
                        <a16:creationId xmlns:a16="http://schemas.microsoft.com/office/drawing/2014/main" id="{5C63EC78-41CB-4381-85CC-DC8A8822256E}"/>
                      </a:ext>
                    </a:extLst>
                  </p:cNvPr>
                  <p:cNvSpPr/>
                  <p:nvPr/>
                </p:nvSpPr>
                <p:spPr>
                  <a:xfrm>
                    <a:off x="3740726" y="4725655"/>
                    <a:ext cx="4784437" cy="115806"/>
                  </a:xfrm>
                  <a:prstGeom prst="rect">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sp>
              <p:nvSpPr>
                <p:cNvPr id="346" name="矩形 345">
                  <a:extLst>
                    <a:ext uri="{FF2B5EF4-FFF2-40B4-BE49-F238E27FC236}">
                      <a16:creationId xmlns:a16="http://schemas.microsoft.com/office/drawing/2014/main" id="{48BC2F7E-5BAD-4591-AF57-9AE34854812B}"/>
                    </a:ext>
                  </a:extLst>
                </p:cNvPr>
                <p:cNvSpPr/>
                <p:nvPr/>
              </p:nvSpPr>
              <p:spPr>
                <a:xfrm>
                  <a:off x="4700755" y="2219976"/>
                  <a:ext cx="1136073" cy="156294"/>
                </a:xfrm>
                <a:prstGeom prst="rect">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sp>
            <p:nvSpPr>
              <p:cNvPr id="343" name="矩形 342">
                <a:extLst>
                  <a:ext uri="{FF2B5EF4-FFF2-40B4-BE49-F238E27FC236}">
                    <a16:creationId xmlns:a16="http://schemas.microsoft.com/office/drawing/2014/main" id="{54796539-4340-4534-8843-E2539FD3D9BD}"/>
                  </a:ext>
                </a:extLst>
              </p:cNvPr>
              <p:cNvSpPr/>
              <p:nvPr/>
            </p:nvSpPr>
            <p:spPr>
              <a:xfrm>
                <a:off x="3654592" y="1898594"/>
                <a:ext cx="398525" cy="20339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473" name="文本框 472">
            <a:extLst>
              <a:ext uri="{FF2B5EF4-FFF2-40B4-BE49-F238E27FC236}">
                <a16:creationId xmlns:a16="http://schemas.microsoft.com/office/drawing/2014/main" id="{5FDD4E1B-0E52-495D-A8E9-B03F323FB6B4}"/>
              </a:ext>
            </a:extLst>
          </p:cNvPr>
          <p:cNvSpPr txBox="1"/>
          <p:nvPr/>
        </p:nvSpPr>
        <p:spPr>
          <a:xfrm flipH="1">
            <a:off x="6714913" y="6222190"/>
            <a:ext cx="467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14 cryomodules, 6 × 650 MHz 2-cell cavities 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Collider Ring</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41" name="文本框 640">
            <a:extLst>
              <a:ext uri="{FF2B5EF4-FFF2-40B4-BE49-F238E27FC236}">
                <a16:creationId xmlns:a16="http://schemas.microsoft.com/office/drawing/2014/main" id="{30503C11-ED48-4F5E-AD67-712E7BAE5A20}"/>
              </a:ext>
            </a:extLst>
          </p:cNvPr>
          <p:cNvSpPr txBox="1"/>
          <p:nvPr/>
        </p:nvSpPr>
        <p:spPr>
          <a:xfrm flipH="1">
            <a:off x="2565205" y="984276"/>
            <a:ext cx="20201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Ground equipment</a:t>
            </a:r>
            <a:endParaRPr kumimoji="0" lang="zh-CN" altLang="en-US" sz="16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9" name="矩形 248">
            <a:extLst>
              <a:ext uri="{FF2B5EF4-FFF2-40B4-BE49-F238E27FC236}">
                <a16:creationId xmlns:a16="http://schemas.microsoft.com/office/drawing/2014/main" id="{3EBECE71-4DB0-4472-8AFE-BDF9AB6EF2BD}"/>
              </a:ext>
            </a:extLst>
          </p:cNvPr>
          <p:cNvSpPr/>
          <p:nvPr/>
        </p:nvSpPr>
        <p:spPr>
          <a:xfrm>
            <a:off x="8346700" y="5555343"/>
            <a:ext cx="1357064" cy="43286"/>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51" name="图片 250">
            <a:extLst>
              <a:ext uri="{FF2B5EF4-FFF2-40B4-BE49-F238E27FC236}">
                <a16:creationId xmlns:a16="http://schemas.microsoft.com/office/drawing/2014/main" id="{478DA024-5DC5-4BCB-B1A0-679DC640C6CF}"/>
              </a:ext>
            </a:extLst>
          </p:cNvPr>
          <p:cNvPicPr>
            <a:picLocks noChangeAspect="1"/>
          </p:cNvPicPr>
          <p:nvPr/>
        </p:nvPicPr>
        <p:blipFill>
          <a:blip r:embed="rId5"/>
          <a:stretch>
            <a:fillRect/>
          </a:stretch>
        </p:blipFill>
        <p:spPr>
          <a:xfrm flipH="1">
            <a:off x="6399765" y="3856268"/>
            <a:ext cx="1556224" cy="815323"/>
          </a:xfrm>
          <a:prstGeom prst="rect">
            <a:avLst/>
          </a:prstGeom>
        </p:spPr>
      </p:pic>
      <p:sp>
        <p:nvSpPr>
          <p:cNvPr id="252" name="文本框 251">
            <a:extLst>
              <a:ext uri="{FF2B5EF4-FFF2-40B4-BE49-F238E27FC236}">
                <a16:creationId xmlns:a16="http://schemas.microsoft.com/office/drawing/2014/main" id="{E7661FD4-073D-4C0D-B5B2-0B9CAD536F14}"/>
              </a:ext>
            </a:extLst>
          </p:cNvPr>
          <p:cNvSpPr txBox="1"/>
          <p:nvPr/>
        </p:nvSpPr>
        <p:spPr>
          <a:xfrm flipH="1">
            <a:off x="6957756" y="4842866"/>
            <a:ext cx="41756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 cryomodules, 8 × 1.3 GHz 9-cell cavities 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Booster Ring</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3" name="矩形 252">
            <a:extLst>
              <a:ext uri="{FF2B5EF4-FFF2-40B4-BE49-F238E27FC236}">
                <a16:creationId xmlns:a16="http://schemas.microsoft.com/office/drawing/2014/main" id="{66AFD389-F404-4C65-9302-CBAC0EFF6F93}"/>
              </a:ext>
            </a:extLst>
          </p:cNvPr>
          <p:cNvSpPr/>
          <p:nvPr/>
        </p:nvSpPr>
        <p:spPr>
          <a:xfrm flipH="1">
            <a:off x="3668492" y="3770401"/>
            <a:ext cx="230435" cy="522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54" name="组合 253">
            <a:extLst>
              <a:ext uri="{FF2B5EF4-FFF2-40B4-BE49-F238E27FC236}">
                <a16:creationId xmlns:a16="http://schemas.microsoft.com/office/drawing/2014/main" id="{A03365D3-0B3F-4FBA-BCC9-93B3E5DD55AF}"/>
              </a:ext>
            </a:extLst>
          </p:cNvPr>
          <p:cNvGrpSpPr/>
          <p:nvPr/>
        </p:nvGrpSpPr>
        <p:grpSpPr>
          <a:xfrm rot="10800000" flipH="1">
            <a:off x="1194184" y="1129858"/>
            <a:ext cx="40379" cy="39094"/>
            <a:chOff x="5514487" y="2081922"/>
            <a:chExt cx="540000" cy="540000"/>
          </a:xfrm>
        </p:grpSpPr>
        <p:sp>
          <p:nvSpPr>
            <p:cNvPr id="631" name="任意多边形: 形状 630">
              <a:extLst>
                <a:ext uri="{FF2B5EF4-FFF2-40B4-BE49-F238E27FC236}">
                  <a16:creationId xmlns:a16="http://schemas.microsoft.com/office/drawing/2014/main" id="{667A6BF0-486E-4194-B1FB-DA064FA5AAEA}"/>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2" name="任意多边形: 形状 631">
              <a:extLst>
                <a:ext uri="{FF2B5EF4-FFF2-40B4-BE49-F238E27FC236}">
                  <a16:creationId xmlns:a16="http://schemas.microsoft.com/office/drawing/2014/main" id="{2248228B-5202-425B-9D94-AD9079AC5F10}"/>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55" name="矩形 254">
            <a:extLst>
              <a:ext uri="{FF2B5EF4-FFF2-40B4-BE49-F238E27FC236}">
                <a16:creationId xmlns:a16="http://schemas.microsoft.com/office/drawing/2014/main" id="{58A69763-9A27-4738-B5D9-C9A62695EFB3}"/>
              </a:ext>
            </a:extLst>
          </p:cNvPr>
          <p:cNvSpPr/>
          <p:nvPr/>
        </p:nvSpPr>
        <p:spPr>
          <a:xfrm rot="16200000" flipH="1">
            <a:off x="1067113" y="1285596"/>
            <a:ext cx="300024"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9" name="矩形 278">
            <a:extLst>
              <a:ext uri="{FF2B5EF4-FFF2-40B4-BE49-F238E27FC236}">
                <a16:creationId xmlns:a16="http://schemas.microsoft.com/office/drawing/2014/main" id="{DD9931FA-ADCA-4EAF-9F98-71E5CC23B312}"/>
              </a:ext>
            </a:extLst>
          </p:cNvPr>
          <p:cNvSpPr/>
          <p:nvPr/>
        </p:nvSpPr>
        <p:spPr>
          <a:xfrm rot="10800000" flipH="1">
            <a:off x="1332420" y="1083084"/>
            <a:ext cx="1207723" cy="39094"/>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1" name="矩形 280">
            <a:extLst>
              <a:ext uri="{FF2B5EF4-FFF2-40B4-BE49-F238E27FC236}">
                <a16:creationId xmlns:a16="http://schemas.microsoft.com/office/drawing/2014/main" id="{0732AFB0-F8EC-4D8A-81BA-5A8298FED968}"/>
              </a:ext>
            </a:extLst>
          </p:cNvPr>
          <p:cNvSpPr/>
          <p:nvPr/>
        </p:nvSpPr>
        <p:spPr>
          <a:xfrm rot="16200000" flipH="1">
            <a:off x="2360387" y="1291673"/>
            <a:ext cx="400869"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7" name="任意多边形: 形状 286">
            <a:extLst>
              <a:ext uri="{FF2B5EF4-FFF2-40B4-BE49-F238E27FC236}">
                <a16:creationId xmlns:a16="http://schemas.microsoft.com/office/drawing/2014/main" id="{00E84949-B377-435A-8154-3CC03EE97243}"/>
              </a:ext>
            </a:extLst>
          </p:cNvPr>
          <p:cNvSpPr/>
          <p:nvPr/>
        </p:nvSpPr>
        <p:spPr>
          <a:xfrm rot="5400000" flipH="1">
            <a:off x="2536180" y="1074528"/>
            <a:ext cx="43286" cy="54865"/>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0" name="任意多边形: 形状 289">
            <a:extLst>
              <a:ext uri="{FF2B5EF4-FFF2-40B4-BE49-F238E27FC236}">
                <a16:creationId xmlns:a16="http://schemas.microsoft.com/office/drawing/2014/main" id="{616B6DD7-288C-44F5-BCAF-8FBAEC1A52A5}"/>
              </a:ext>
            </a:extLst>
          </p:cNvPr>
          <p:cNvSpPr/>
          <p:nvPr/>
        </p:nvSpPr>
        <p:spPr>
          <a:xfrm rot="10800000" flipH="1" flipV="1">
            <a:off x="2534608" y="1080319"/>
            <a:ext cx="54865" cy="43286"/>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47" name="矩形 346">
            <a:extLst>
              <a:ext uri="{FF2B5EF4-FFF2-40B4-BE49-F238E27FC236}">
                <a16:creationId xmlns:a16="http://schemas.microsoft.com/office/drawing/2014/main" id="{3AFFC953-1AD1-4805-9616-5BADFC2F9E11}"/>
              </a:ext>
            </a:extLst>
          </p:cNvPr>
          <p:cNvSpPr/>
          <p:nvPr/>
        </p:nvSpPr>
        <p:spPr>
          <a:xfrm rot="16200000" flipH="1" flipV="1">
            <a:off x="1140782" y="1261428"/>
            <a:ext cx="349258"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2" name="任意多边形: 形状 351">
            <a:extLst>
              <a:ext uri="{FF2B5EF4-FFF2-40B4-BE49-F238E27FC236}">
                <a16:creationId xmlns:a16="http://schemas.microsoft.com/office/drawing/2014/main" id="{FA78A534-A3E0-43CC-9EC3-C1748C2CE448}"/>
              </a:ext>
            </a:extLst>
          </p:cNvPr>
          <p:cNvSpPr/>
          <p:nvPr/>
        </p:nvSpPr>
        <p:spPr>
          <a:xfrm flipH="1">
            <a:off x="1292845" y="1083509"/>
            <a:ext cx="40379" cy="39094"/>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3" name="任意多边形: 形状 352">
            <a:extLst>
              <a:ext uri="{FF2B5EF4-FFF2-40B4-BE49-F238E27FC236}">
                <a16:creationId xmlns:a16="http://schemas.microsoft.com/office/drawing/2014/main" id="{8B5579F6-326A-45FB-A5D3-C4A7E4A1C15A}"/>
              </a:ext>
            </a:extLst>
          </p:cNvPr>
          <p:cNvSpPr/>
          <p:nvPr/>
        </p:nvSpPr>
        <p:spPr>
          <a:xfrm rot="5400000" flipH="1" flipV="1">
            <a:off x="1293487" y="1082866"/>
            <a:ext cx="39094" cy="40379"/>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4" name="矩形 353">
            <a:extLst>
              <a:ext uri="{FF2B5EF4-FFF2-40B4-BE49-F238E27FC236}">
                <a16:creationId xmlns:a16="http://schemas.microsoft.com/office/drawing/2014/main" id="{972C82C4-FAAC-4986-9AF7-2A251D8EC72C}"/>
              </a:ext>
            </a:extLst>
          </p:cNvPr>
          <p:cNvSpPr/>
          <p:nvPr/>
        </p:nvSpPr>
        <p:spPr>
          <a:xfrm rot="10800000" flipH="1">
            <a:off x="1601805" y="1234774"/>
            <a:ext cx="594423" cy="4396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5" name="矩形 354">
            <a:extLst>
              <a:ext uri="{FF2B5EF4-FFF2-40B4-BE49-F238E27FC236}">
                <a16:creationId xmlns:a16="http://schemas.microsoft.com/office/drawing/2014/main" id="{BF25622F-3C08-459D-AF44-3F5FF67B067C}"/>
              </a:ext>
            </a:extLst>
          </p:cNvPr>
          <p:cNvSpPr/>
          <p:nvPr/>
        </p:nvSpPr>
        <p:spPr>
          <a:xfrm rot="16200000" flipH="1">
            <a:off x="2077876" y="1372812"/>
            <a:ext cx="272123"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5" name="矩形 374">
            <a:extLst>
              <a:ext uri="{FF2B5EF4-FFF2-40B4-BE49-F238E27FC236}">
                <a16:creationId xmlns:a16="http://schemas.microsoft.com/office/drawing/2014/main" id="{8C638664-62AF-4338-8399-D8C25774CE62}"/>
              </a:ext>
            </a:extLst>
          </p:cNvPr>
          <p:cNvSpPr/>
          <p:nvPr/>
        </p:nvSpPr>
        <p:spPr>
          <a:xfrm rot="16200000" flipH="1">
            <a:off x="1507031" y="1339377"/>
            <a:ext cx="194510"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76" name="组合 375">
            <a:extLst>
              <a:ext uri="{FF2B5EF4-FFF2-40B4-BE49-F238E27FC236}">
                <a16:creationId xmlns:a16="http://schemas.microsoft.com/office/drawing/2014/main" id="{37A952DD-EAE5-4408-96D7-D5CB07D8DC11}"/>
              </a:ext>
            </a:extLst>
          </p:cNvPr>
          <p:cNvGrpSpPr/>
          <p:nvPr/>
        </p:nvGrpSpPr>
        <p:grpSpPr>
          <a:xfrm rot="10800000" flipH="1">
            <a:off x="2196409" y="1232037"/>
            <a:ext cx="40379" cy="40405"/>
            <a:chOff x="5514494" y="2081922"/>
            <a:chExt cx="540002" cy="558112"/>
          </a:xfrm>
        </p:grpSpPr>
        <p:sp>
          <p:nvSpPr>
            <p:cNvPr id="629" name="任意多边形: 形状 628">
              <a:extLst>
                <a:ext uri="{FF2B5EF4-FFF2-40B4-BE49-F238E27FC236}">
                  <a16:creationId xmlns:a16="http://schemas.microsoft.com/office/drawing/2014/main" id="{D29E560C-2CFB-46D2-82BC-6A63E0B7BB8B}"/>
                </a:ext>
              </a:extLst>
            </p:cNvPr>
            <p:cNvSpPr/>
            <p:nvPr/>
          </p:nvSpPr>
          <p:spPr>
            <a:xfrm rot="5400000">
              <a:off x="5514496" y="2100034"/>
              <a:ext cx="540005" cy="539995"/>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0" name="任意多边形: 形状 629">
              <a:extLst>
                <a:ext uri="{FF2B5EF4-FFF2-40B4-BE49-F238E27FC236}">
                  <a16:creationId xmlns:a16="http://schemas.microsoft.com/office/drawing/2014/main" id="{EE28C39B-8311-4D41-9852-05D60F5201E7}"/>
                </a:ext>
              </a:extLst>
            </p:cNvPr>
            <p:cNvSpPr/>
            <p:nvPr/>
          </p:nvSpPr>
          <p:spPr>
            <a:xfrm flipV="1">
              <a:off x="5514494" y="2081922"/>
              <a:ext cx="539995" cy="540005"/>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377" name="组合 376">
            <a:extLst>
              <a:ext uri="{FF2B5EF4-FFF2-40B4-BE49-F238E27FC236}">
                <a16:creationId xmlns:a16="http://schemas.microsoft.com/office/drawing/2014/main" id="{4B4706AF-1BEB-4CC3-BF52-31D60130DED7}"/>
              </a:ext>
            </a:extLst>
          </p:cNvPr>
          <p:cNvGrpSpPr/>
          <p:nvPr/>
        </p:nvGrpSpPr>
        <p:grpSpPr>
          <a:xfrm rot="5400000" flipH="1">
            <a:off x="1582257" y="1232761"/>
            <a:ext cx="39096" cy="40379"/>
            <a:chOff x="5514487" y="2081922"/>
            <a:chExt cx="540030" cy="540000"/>
          </a:xfrm>
        </p:grpSpPr>
        <p:sp>
          <p:nvSpPr>
            <p:cNvPr id="627" name="任意多边形: 形状 626">
              <a:extLst>
                <a:ext uri="{FF2B5EF4-FFF2-40B4-BE49-F238E27FC236}">
                  <a16:creationId xmlns:a16="http://schemas.microsoft.com/office/drawing/2014/main" id="{6AD8353C-6310-46FA-AC46-A1531BD6484B}"/>
                </a:ext>
              </a:extLst>
            </p:cNvPr>
            <p:cNvSpPr/>
            <p:nvPr/>
          </p:nvSpPr>
          <p:spPr>
            <a:xfrm rot="5400000">
              <a:off x="5514489" y="2081920"/>
              <a:ext cx="540000" cy="540004"/>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28" name="任意多边形: 形状 627">
              <a:extLst>
                <a:ext uri="{FF2B5EF4-FFF2-40B4-BE49-F238E27FC236}">
                  <a16:creationId xmlns:a16="http://schemas.microsoft.com/office/drawing/2014/main" id="{0143CFCA-6C65-4A0B-82E4-67A7B5FA8531}"/>
                </a:ext>
              </a:extLst>
            </p:cNvPr>
            <p:cNvSpPr/>
            <p:nvPr/>
          </p:nvSpPr>
          <p:spPr>
            <a:xfrm flipV="1">
              <a:off x="5514513" y="2081922"/>
              <a:ext cx="540004"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378" name="组合 377">
            <a:extLst>
              <a:ext uri="{FF2B5EF4-FFF2-40B4-BE49-F238E27FC236}">
                <a16:creationId xmlns:a16="http://schemas.microsoft.com/office/drawing/2014/main" id="{FB121215-7562-40F2-A9A7-E247F571A79E}"/>
              </a:ext>
            </a:extLst>
          </p:cNvPr>
          <p:cNvGrpSpPr/>
          <p:nvPr/>
        </p:nvGrpSpPr>
        <p:grpSpPr>
          <a:xfrm flipH="1">
            <a:off x="920903" y="1282011"/>
            <a:ext cx="912521" cy="977347"/>
            <a:chOff x="895923" y="616138"/>
            <a:chExt cx="1445070" cy="1909941"/>
          </a:xfrm>
        </p:grpSpPr>
        <p:grpSp>
          <p:nvGrpSpPr>
            <p:cNvPr id="611" name="组合 610">
              <a:extLst>
                <a:ext uri="{FF2B5EF4-FFF2-40B4-BE49-F238E27FC236}">
                  <a16:creationId xmlns:a16="http://schemas.microsoft.com/office/drawing/2014/main" id="{8BD30565-E6B9-4E42-AEC7-EF782F3781AA}"/>
                </a:ext>
              </a:extLst>
            </p:cNvPr>
            <p:cNvGrpSpPr/>
            <p:nvPr/>
          </p:nvGrpSpPr>
          <p:grpSpPr>
            <a:xfrm>
              <a:off x="895923" y="946420"/>
              <a:ext cx="1445070" cy="1579659"/>
              <a:chOff x="1348508" y="826427"/>
              <a:chExt cx="1505530" cy="2296758"/>
            </a:xfrm>
          </p:grpSpPr>
          <p:grpSp>
            <p:nvGrpSpPr>
              <p:cNvPr id="620" name="组合 619">
                <a:extLst>
                  <a:ext uri="{FF2B5EF4-FFF2-40B4-BE49-F238E27FC236}">
                    <a16:creationId xmlns:a16="http://schemas.microsoft.com/office/drawing/2014/main" id="{0A91AFA4-100E-43E2-A3CB-64BDFC0E8852}"/>
                  </a:ext>
                </a:extLst>
              </p:cNvPr>
              <p:cNvGrpSpPr/>
              <p:nvPr/>
            </p:nvGrpSpPr>
            <p:grpSpPr>
              <a:xfrm>
                <a:off x="1348509" y="826427"/>
                <a:ext cx="1505529" cy="2296758"/>
                <a:chOff x="1394690" y="1103518"/>
                <a:chExt cx="1237674" cy="1541207"/>
              </a:xfrm>
            </p:grpSpPr>
            <p:grpSp>
              <p:nvGrpSpPr>
                <p:cNvPr id="622" name="组合 621">
                  <a:extLst>
                    <a:ext uri="{FF2B5EF4-FFF2-40B4-BE49-F238E27FC236}">
                      <a16:creationId xmlns:a16="http://schemas.microsoft.com/office/drawing/2014/main" id="{EAEA4BF2-567E-401C-8521-D3ADB1380726}"/>
                    </a:ext>
                  </a:extLst>
                </p:cNvPr>
                <p:cNvGrpSpPr/>
                <p:nvPr/>
              </p:nvGrpSpPr>
              <p:grpSpPr>
                <a:xfrm>
                  <a:off x="1394690" y="1103518"/>
                  <a:ext cx="1237674" cy="1514764"/>
                  <a:chOff x="2022760" y="1173018"/>
                  <a:chExt cx="3546769" cy="4331860"/>
                </a:xfrm>
              </p:grpSpPr>
              <p:sp>
                <p:nvSpPr>
                  <p:cNvPr id="625" name="矩形: 圆角 624">
                    <a:extLst>
                      <a:ext uri="{FF2B5EF4-FFF2-40B4-BE49-F238E27FC236}">
                        <a16:creationId xmlns:a16="http://schemas.microsoft.com/office/drawing/2014/main" id="{B7C1F10A-E7B1-417C-8FC9-CF6BF1E1D910}"/>
                      </a:ext>
                    </a:extLst>
                  </p:cNvPr>
                  <p:cNvSpPr/>
                  <p:nvPr/>
                </p:nvSpPr>
                <p:spPr>
                  <a:xfrm rot="5400000">
                    <a:off x="1630216" y="1565565"/>
                    <a:ext cx="4331857" cy="3546769"/>
                  </a:xfrm>
                  <a:prstGeom prst="roundRect">
                    <a:avLst>
                      <a:gd name="adj" fmla="val 3257"/>
                    </a:avLst>
                  </a:prstGeom>
                  <a:gradFill flip="none" rotWithShape="1">
                    <a:gsLst>
                      <a:gs pos="30000">
                        <a:srgbClr val="00B0F0"/>
                      </a:gs>
                      <a:gs pos="70000">
                        <a:srgbClr val="00B0F0"/>
                      </a:gs>
                      <a:gs pos="50000">
                        <a:srgbClr val="94DFF9"/>
                      </a:gs>
                      <a:gs pos="2000">
                        <a:srgbClr val="0070C0"/>
                      </a:gs>
                      <a:gs pos="100000">
                        <a:srgbClr val="0070C0"/>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26" name="矩形 625">
                    <a:extLst>
                      <a:ext uri="{FF2B5EF4-FFF2-40B4-BE49-F238E27FC236}">
                        <a16:creationId xmlns:a16="http://schemas.microsoft.com/office/drawing/2014/main" id="{1008B44F-8858-4ECC-AC44-613CA9F40029}"/>
                      </a:ext>
                    </a:extLst>
                  </p:cNvPr>
                  <p:cNvSpPr/>
                  <p:nvPr/>
                </p:nvSpPr>
                <p:spPr>
                  <a:xfrm>
                    <a:off x="2022762" y="1173018"/>
                    <a:ext cx="3546767" cy="241136"/>
                  </a:xfrm>
                  <a:prstGeom prst="rect">
                    <a:avLst/>
                  </a:prstGeom>
                  <a:no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623" name="矩形 622">
                  <a:extLst>
                    <a:ext uri="{FF2B5EF4-FFF2-40B4-BE49-F238E27FC236}">
                      <a16:creationId xmlns:a16="http://schemas.microsoft.com/office/drawing/2014/main" id="{4B7B3E34-F398-40C1-9CAE-FD47C724C3B8}"/>
                    </a:ext>
                  </a:extLst>
                </p:cNvPr>
                <p:cNvSpPr/>
                <p:nvPr/>
              </p:nvSpPr>
              <p:spPr>
                <a:xfrm flipV="1">
                  <a:off x="1542473" y="2618281"/>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24" name="矩形 623">
                  <a:extLst>
                    <a:ext uri="{FF2B5EF4-FFF2-40B4-BE49-F238E27FC236}">
                      <a16:creationId xmlns:a16="http://schemas.microsoft.com/office/drawing/2014/main" id="{7ACE6E0C-896E-437C-9D7F-22AD03BB4F85}"/>
                    </a:ext>
                  </a:extLst>
                </p:cNvPr>
                <p:cNvSpPr/>
                <p:nvPr/>
              </p:nvSpPr>
              <p:spPr>
                <a:xfrm>
                  <a:off x="2290813" y="2617369"/>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cxnSp>
            <p:nvCxnSpPr>
              <p:cNvPr id="621" name="直接连接符 620">
                <a:extLst>
                  <a:ext uri="{FF2B5EF4-FFF2-40B4-BE49-F238E27FC236}">
                    <a16:creationId xmlns:a16="http://schemas.microsoft.com/office/drawing/2014/main" id="{2C2631FA-47EC-4A32-8175-95B12A59D272}"/>
                  </a:ext>
                </a:extLst>
              </p:cNvPr>
              <p:cNvCxnSpPr>
                <a:cxnSpLocks/>
                <a:endCxn id="626" idx="1"/>
              </p:cNvCxnSpPr>
              <p:nvPr/>
            </p:nvCxnSpPr>
            <p:spPr>
              <a:xfrm flipH="1" flipV="1">
                <a:off x="1348508" y="889256"/>
                <a:ext cx="1505528" cy="0"/>
              </a:xfrm>
              <a:prstGeom prst="line">
                <a:avLst/>
              </a:prstGeom>
              <a:noFill/>
              <a:ln w="19050" cap="flat" cmpd="sng" algn="ctr">
                <a:solidFill>
                  <a:sysClr val="windowText" lastClr="000000"/>
                </a:solidFill>
                <a:prstDash val="solid"/>
                <a:miter lim="800000"/>
              </a:ln>
              <a:effectLst>
                <a:innerShdw blurRad="114300">
                  <a:prstClr val="black"/>
                </a:innerShdw>
              </a:effectLst>
            </p:spPr>
          </p:cxnSp>
        </p:grpSp>
        <p:grpSp>
          <p:nvGrpSpPr>
            <p:cNvPr id="612" name="组合 611">
              <a:extLst>
                <a:ext uri="{FF2B5EF4-FFF2-40B4-BE49-F238E27FC236}">
                  <a16:creationId xmlns:a16="http://schemas.microsoft.com/office/drawing/2014/main" id="{9C32565B-D85E-4457-B67F-4BF38AB572ED}"/>
                </a:ext>
              </a:extLst>
            </p:cNvPr>
            <p:cNvGrpSpPr/>
            <p:nvPr/>
          </p:nvGrpSpPr>
          <p:grpSpPr>
            <a:xfrm>
              <a:off x="920394" y="776690"/>
              <a:ext cx="172481" cy="169732"/>
              <a:chOff x="4890399" y="1637946"/>
              <a:chExt cx="302017" cy="284805"/>
            </a:xfrm>
          </p:grpSpPr>
          <p:sp>
            <p:nvSpPr>
              <p:cNvPr id="617" name="矩形 616">
                <a:extLst>
                  <a:ext uri="{FF2B5EF4-FFF2-40B4-BE49-F238E27FC236}">
                    <a16:creationId xmlns:a16="http://schemas.microsoft.com/office/drawing/2014/main" id="{6CD4186D-469B-45C4-990D-9B559CB1EFAD}"/>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8" name="矩形: 圆角 617">
                <a:extLst>
                  <a:ext uri="{FF2B5EF4-FFF2-40B4-BE49-F238E27FC236}">
                    <a16:creationId xmlns:a16="http://schemas.microsoft.com/office/drawing/2014/main" id="{C2D92BFC-007E-48E1-8A7B-861F77B24C44}"/>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19" name="直接连接符 618">
                <a:extLst>
                  <a:ext uri="{FF2B5EF4-FFF2-40B4-BE49-F238E27FC236}">
                    <a16:creationId xmlns:a16="http://schemas.microsoft.com/office/drawing/2014/main" id="{3D1DA7D3-0F65-448C-A84D-C12C5B341BA7}"/>
                  </a:ext>
                </a:extLst>
              </p:cNvPr>
              <p:cNvCxnSpPr>
                <a:cxnSpLocks/>
              </p:cNvCxnSpPr>
              <p:nvPr/>
            </p:nvCxnSpPr>
            <p:spPr>
              <a:xfrm>
                <a:off x="4915337" y="1717718"/>
                <a:ext cx="252144"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613" name="组合 612">
              <a:extLst>
                <a:ext uri="{FF2B5EF4-FFF2-40B4-BE49-F238E27FC236}">
                  <a16:creationId xmlns:a16="http://schemas.microsoft.com/office/drawing/2014/main" id="{6F9213B0-6BD1-4D8C-911B-74909A694256}"/>
                </a:ext>
              </a:extLst>
            </p:cNvPr>
            <p:cNvGrpSpPr/>
            <p:nvPr/>
          </p:nvGrpSpPr>
          <p:grpSpPr>
            <a:xfrm>
              <a:off x="1374748" y="616138"/>
              <a:ext cx="220057" cy="330282"/>
              <a:chOff x="2013526" y="306383"/>
              <a:chExt cx="341787" cy="650075"/>
            </a:xfrm>
          </p:grpSpPr>
          <p:sp>
            <p:nvSpPr>
              <p:cNvPr id="614" name="矩形 613">
                <a:extLst>
                  <a:ext uri="{FF2B5EF4-FFF2-40B4-BE49-F238E27FC236}">
                    <a16:creationId xmlns:a16="http://schemas.microsoft.com/office/drawing/2014/main" id="{AFA1D0EA-77B9-4B2C-81DB-C643EC2D34E4}"/>
                  </a:ext>
                </a:extLst>
              </p:cNvPr>
              <p:cNvSpPr/>
              <p:nvPr/>
            </p:nvSpPr>
            <p:spPr>
              <a:xfrm>
                <a:off x="2088270" y="306383"/>
                <a:ext cx="192300" cy="481365"/>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5" name="矩形 614">
                <a:extLst>
                  <a:ext uri="{FF2B5EF4-FFF2-40B4-BE49-F238E27FC236}">
                    <a16:creationId xmlns:a16="http://schemas.microsoft.com/office/drawing/2014/main" id="{1B34D063-7C21-48B6-AABF-9FDD9E8B251C}"/>
                  </a:ext>
                </a:extLst>
              </p:cNvPr>
              <p:cNvSpPr/>
              <p:nvPr/>
            </p:nvSpPr>
            <p:spPr>
              <a:xfrm>
                <a:off x="2126068" y="787749"/>
                <a:ext cx="116705" cy="133810"/>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6" name="矩形 615">
                <a:extLst>
                  <a:ext uri="{FF2B5EF4-FFF2-40B4-BE49-F238E27FC236}">
                    <a16:creationId xmlns:a16="http://schemas.microsoft.com/office/drawing/2014/main" id="{44DD9183-5003-4A07-B857-E9D61A7C8222}"/>
                  </a:ext>
                </a:extLst>
              </p:cNvPr>
              <p:cNvSpPr/>
              <p:nvPr/>
            </p:nvSpPr>
            <p:spPr>
              <a:xfrm>
                <a:off x="2013526" y="910739"/>
                <a:ext cx="341787" cy="45719"/>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grpSp>
        <p:nvGrpSpPr>
          <p:cNvPr id="384" name="组合 383">
            <a:extLst>
              <a:ext uri="{FF2B5EF4-FFF2-40B4-BE49-F238E27FC236}">
                <a16:creationId xmlns:a16="http://schemas.microsoft.com/office/drawing/2014/main" id="{8C8C40BE-5D0C-4AA2-A221-D7841D4A31D4}"/>
              </a:ext>
            </a:extLst>
          </p:cNvPr>
          <p:cNvGrpSpPr/>
          <p:nvPr/>
        </p:nvGrpSpPr>
        <p:grpSpPr>
          <a:xfrm flipH="1">
            <a:off x="2030566" y="1516847"/>
            <a:ext cx="678001" cy="737501"/>
            <a:chOff x="1926696" y="1144518"/>
            <a:chExt cx="1282788" cy="1441237"/>
          </a:xfrm>
        </p:grpSpPr>
        <p:sp>
          <p:nvSpPr>
            <p:cNvPr id="604" name="矩形 603">
              <a:extLst>
                <a:ext uri="{FF2B5EF4-FFF2-40B4-BE49-F238E27FC236}">
                  <a16:creationId xmlns:a16="http://schemas.microsoft.com/office/drawing/2014/main" id="{14E3C355-E88B-4553-8126-A8465C651389}"/>
                </a:ext>
              </a:extLst>
            </p:cNvPr>
            <p:cNvSpPr/>
            <p:nvPr/>
          </p:nvSpPr>
          <p:spPr>
            <a:xfrm>
              <a:off x="1931747" y="1205074"/>
              <a:ext cx="1277737" cy="1241406"/>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5" name="矩形 604">
              <a:extLst>
                <a:ext uri="{FF2B5EF4-FFF2-40B4-BE49-F238E27FC236}">
                  <a16:creationId xmlns:a16="http://schemas.microsoft.com/office/drawing/2014/main" id="{062DC94A-D54F-4A1D-B928-DF784E64256D}"/>
                </a:ext>
              </a:extLst>
            </p:cNvPr>
            <p:cNvSpPr/>
            <p:nvPr/>
          </p:nvSpPr>
          <p:spPr>
            <a:xfrm>
              <a:off x="1931745" y="1205074"/>
              <a:ext cx="333060" cy="1241406"/>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6" name="矩形 605">
              <a:extLst>
                <a:ext uri="{FF2B5EF4-FFF2-40B4-BE49-F238E27FC236}">
                  <a16:creationId xmlns:a16="http://schemas.microsoft.com/office/drawing/2014/main" id="{91F86392-C112-4705-831C-15CAB9026F25}"/>
                </a:ext>
              </a:extLst>
            </p:cNvPr>
            <p:cNvSpPr/>
            <p:nvPr/>
          </p:nvSpPr>
          <p:spPr>
            <a:xfrm>
              <a:off x="2313755" y="1205074"/>
              <a:ext cx="333060" cy="1241406"/>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7" name="矩形 606">
              <a:extLst>
                <a:ext uri="{FF2B5EF4-FFF2-40B4-BE49-F238E27FC236}">
                  <a16:creationId xmlns:a16="http://schemas.microsoft.com/office/drawing/2014/main" id="{09741D9D-8DC3-465F-A21D-5F3873853508}"/>
                </a:ext>
              </a:extLst>
            </p:cNvPr>
            <p:cNvSpPr/>
            <p:nvPr/>
          </p:nvSpPr>
          <p:spPr>
            <a:xfrm>
              <a:off x="2695764" y="1205074"/>
              <a:ext cx="333060" cy="1241406"/>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8" name="矩形 607">
              <a:extLst>
                <a:ext uri="{FF2B5EF4-FFF2-40B4-BE49-F238E27FC236}">
                  <a16:creationId xmlns:a16="http://schemas.microsoft.com/office/drawing/2014/main" id="{36CE3B09-C18A-467B-86E0-F55ABA20B272}"/>
                </a:ext>
              </a:extLst>
            </p:cNvPr>
            <p:cNvSpPr/>
            <p:nvPr/>
          </p:nvSpPr>
          <p:spPr>
            <a:xfrm>
              <a:off x="3136816" y="1205074"/>
              <a:ext cx="72666" cy="1241406"/>
            </a:xfrm>
            <a:prstGeom prst="rect">
              <a:avLst/>
            </a:prstGeom>
            <a:solidFill>
              <a:srgbClr val="FFC000"/>
            </a:solidFill>
            <a:ln w="12700" cap="flat" cmpd="sng" algn="ctr">
              <a:solidFill>
                <a:srgbClr val="FFC000">
                  <a:shade val="50000"/>
                </a:srgbClr>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9" name="矩形 608">
              <a:extLst>
                <a:ext uri="{FF2B5EF4-FFF2-40B4-BE49-F238E27FC236}">
                  <a16:creationId xmlns:a16="http://schemas.microsoft.com/office/drawing/2014/main" id="{1DDD82FD-DE89-458A-B40D-565C36BE0473}"/>
                </a:ext>
              </a:extLst>
            </p:cNvPr>
            <p:cNvSpPr/>
            <p:nvPr/>
          </p:nvSpPr>
          <p:spPr>
            <a:xfrm>
              <a:off x="1926696" y="1144518"/>
              <a:ext cx="1282786" cy="60556"/>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0" name="矩形 609">
              <a:extLst>
                <a:ext uri="{FF2B5EF4-FFF2-40B4-BE49-F238E27FC236}">
                  <a16:creationId xmlns:a16="http://schemas.microsoft.com/office/drawing/2014/main" id="{37E995E0-6E9A-4933-A488-D94049C19155}"/>
                </a:ext>
              </a:extLst>
            </p:cNvPr>
            <p:cNvSpPr/>
            <p:nvPr/>
          </p:nvSpPr>
          <p:spPr>
            <a:xfrm>
              <a:off x="1926696" y="2446475"/>
              <a:ext cx="1277737" cy="139280"/>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87" name="文本框 386">
            <a:extLst>
              <a:ext uri="{FF2B5EF4-FFF2-40B4-BE49-F238E27FC236}">
                <a16:creationId xmlns:a16="http://schemas.microsoft.com/office/drawing/2014/main" id="{1F4F11D0-80CC-436A-AA6A-8C6A14F007DA}"/>
              </a:ext>
            </a:extLst>
          </p:cNvPr>
          <p:cNvSpPr txBox="1"/>
          <p:nvPr/>
        </p:nvSpPr>
        <p:spPr>
          <a:xfrm flipH="1">
            <a:off x="889961" y="1477901"/>
            <a:ext cx="95610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Upper Cold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300K-40K</a:t>
            </a: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p:txBody>
      </p:sp>
      <p:sp>
        <p:nvSpPr>
          <p:cNvPr id="411" name="矩形 410">
            <a:extLst>
              <a:ext uri="{FF2B5EF4-FFF2-40B4-BE49-F238E27FC236}">
                <a16:creationId xmlns:a16="http://schemas.microsoft.com/office/drawing/2014/main" id="{7ACA8D7D-14CA-4B0E-9A38-EC818FC51CD2}"/>
              </a:ext>
            </a:extLst>
          </p:cNvPr>
          <p:cNvSpPr/>
          <p:nvPr/>
        </p:nvSpPr>
        <p:spPr>
          <a:xfrm rot="10800000" flipH="1">
            <a:off x="637966" y="1128978"/>
            <a:ext cx="567164" cy="35702"/>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12" name="组合 411">
            <a:extLst>
              <a:ext uri="{FF2B5EF4-FFF2-40B4-BE49-F238E27FC236}">
                <a16:creationId xmlns:a16="http://schemas.microsoft.com/office/drawing/2014/main" id="{C743400B-66B6-4EC0-A190-89E450EC4A3C}"/>
              </a:ext>
            </a:extLst>
          </p:cNvPr>
          <p:cNvGrpSpPr/>
          <p:nvPr/>
        </p:nvGrpSpPr>
        <p:grpSpPr>
          <a:xfrm flipH="1">
            <a:off x="604175" y="1129952"/>
            <a:ext cx="44418" cy="39101"/>
            <a:chOff x="4657256" y="2102175"/>
            <a:chExt cx="45826" cy="50073"/>
          </a:xfrm>
        </p:grpSpPr>
        <p:sp>
          <p:nvSpPr>
            <p:cNvPr id="602" name="任意多边形: 形状 601">
              <a:extLst>
                <a:ext uri="{FF2B5EF4-FFF2-40B4-BE49-F238E27FC236}">
                  <a16:creationId xmlns:a16="http://schemas.microsoft.com/office/drawing/2014/main" id="{B9F3C1E4-840B-489B-9026-4B6EA2CE55AD}"/>
                </a:ext>
              </a:extLst>
            </p:cNvPr>
            <p:cNvSpPr/>
            <p:nvPr/>
          </p:nvSpPr>
          <p:spPr>
            <a:xfrm>
              <a:off x="4657256" y="2102185"/>
              <a:ext cx="45826" cy="50063"/>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3" name="任意多边形: 形状 602">
              <a:extLst>
                <a:ext uri="{FF2B5EF4-FFF2-40B4-BE49-F238E27FC236}">
                  <a16:creationId xmlns:a16="http://schemas.microsoft.com/office/drawing/2014/main" id="{4AE9A003-D1C6-45BA-8000-7AACC7690B87}"/>
                </a:ext>
              </a:extLst>
            </p:cNvPr>
            <p:cNvSpPr/>
            <p:nvPr/>
          </p:nvSpPr>
          <p:spPr>
            <a:xfrm rot="16200000" flipV="1">
              <a:off x="4655137" y="2104294"/>
              <a:ext cx="50063" cy="45826"/>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14" name="矩形 413">
            <a:extLst>
              <a:ext uri="{FF2B5EF4-FFF2-40B4-BE49-F238E27FC236}">
                <a16:creationId xmlns:a16="http://schemas.microsoft.com/office/drawing/2014/main" id="{EDDA25AE-D526-430E-B583-973E7803597D}"/>
              </a:ext>
            </a:extLst>
          </p:cNvPr>
          <p:cNvSpPr/>
          <p:nvPr/>
        </p:nvSpPr>
        <p:spPr>
          <a:xfrm rot="16200000" flipH="1">
            <a:off x="-90307" y="1852026"/>
            <a:ext cx="1430742"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18" name="直接连接符 417">
            <a:extLst>
              <a:ext uri="{FF2B5EF4-FFF2-40B4-BE49-F238E27FC236}">
                <a16:creationId xmlns:a16="http://schemas.microsoft.com/office/drawing/2014/main" id="{641CE284-F2D4-4EB6-802C-6587BC8A45AE}"/>
              </a:ext>
            </a:extLst>
          </p:cNvPr>
          <p:cNvCxnSpPr>
            <a:cxnSpLocks/>
          </p:cNvCxnSpPr>
          <p:nvPr/>
        </p:nvCxnSpPr>
        <p:spPr>
          <a:xfrm flipH="1">
            <a:off x="353098" y="2334521"/>
            <a:ext cx="11501568" cy="22067"/>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420" name="组合 419">
            <a:extLst>
              <a:ext uri="{FF2B5EF4-FFF2-40B4-BE49-F238E27FC236}">
                <a16:creationId xmlns:a16="http://schemas.microsoft.com/office/drawing/2014/main" id="{D0E63D37-6EB0-41E9-A4DC-744879DBF449}"/>
              </a:ext>
            </a:extLst>
          </p:cNvPr>
          <p:cNvGrpSpPr/>
          <p:nvPr/>
        </p:nvGrpSpPr>
        <p:grpSpPr>
          <a:xfrm flipH="1">
            <a:off x="882526" y="2582223"/>
            <a:ext cx="876304" cy="977347"/>
            <a:chOff x="895923" y="616138"/>
            <a:chExt cx="1445070" cy="1909941"/>
          </a:xfrm>
        </p:grpSpPr>
        <p:grpSp>
          <p:nvGrpSpPr>
            <p:cNvPr id="586" name="组合 585">
              <a:extLst>
                <a:ext uri="{FF2B5EF4-FFF2-40B4-BE49-F238E27FC236}">
                  <a16:creationId xmlns:a16="http://schemas.microsoft.com/office/drawing/2014/main" id="{FFDA1D77-B2B6-4EFA-A34C-E7512A2C5FD0}"/>
                </a:ext>
              </a:extLst>
            </p:cNvPr>
            <p:cNvGrpSpPr/>
            <p:nvPr/>
          </p:nvGrpSpPr>
          <p:grpSpPr>
            <a:xfrm>
              <a:off x="895923" y="946420"/>
              <a:ext cx="1445070" cy="1579659"/>
              <a:chOff x="1348508" y="826427"/>
              <a:chExt cx="1505530" cy="2296758"/>
            </a:xfrm>
          </p:grpSpPr>
          <p:grpSp>
            <p:nvGrpSpPr>
              <p:cNvPr id="595" name="组合 594">
                <a:extLst>
                  <a:ext uri="{FF2B5EF4-FFF2-40B4-BE49-F238E27FC236}">
                    <a16:creationId xmlns:a16="http://schemas.microsoft.com/office/drawing/2014/main" id="{AD324751-31BC-489D-8CCA-33134B36AFE0}"/>
                  </a:ext>
                </a:extLst>
              </p:cNvPr>
              <p:cNvGrpSpPr/>
              <p:nvPr/>
            </p:nvGrpSpPr>
            <p:grpSpPr>
              <a:xfrm>
                <a:off x="1348509" y="826427"/>
                <a:ext cx="1505529" cy="2296758"/>
                <a:chOff x="1394690" y="1103518"/>
                <a:chExt cx="1237674" cy="1541207"/>
              </a:xfrm>
            </p:grpSpPr>
            <p:grpSp>
              <p:nvGrpSpPr>
                <p:cNvPr id="597" name="组合 596">
                  <a:extLst>
                    <a:ext uri="{FF2B5EF4-FFF2-40B4-BE49-F238E27FC236}">
                      <a16:creationId xmlns:a16="http://schemas.microsoft.com/office/drawing/2014/main" id="{1823BFD9-EAA4-49A4-B792-A21AF493D1C7}"/>
                    </a:ext>
                  </a:extLst>
                </p:cNvPr>
                <p:cNvGrpSpPr/>
                <p:nvPr/>
              </p:nvGrpSpPr>
              <p:grpSpPr>
                <a:xfrm>
                  <a:off x="1394690" y="1103518"/>
                  <a:ext cx="1237674" cy="1514764"/>
                  <a:chOff x="2022760" y="1173018"/>
                  <a:chExt cx="3546769" cy="4331860"/>
                </a:xfrm>
              </p:grpSpPr>
              <p:sp>
                <p:nvSpPr>
                  <p:cNvPr id="600" name="矩形: 圆角 599">
                    <a:extLst>
                      <a:ext uri="{FF2B5EF4-FFF2-40B4-BE49-F238E27FC236}">
                        <a16:creationId xmlns:a16="http://schemas.microsoft.com/office/drawing/2014/main" id="{5AEA093C-6F60-4DE8-8BF8-6C26D154CAE0}"/>
                      </a:ext>
                    </a:extLst>
                  </p:cNvPr>
                  <p:cNvSpPr/>
                  <p:nvPr/>
                </p:nvSpPr>
                <p:spPr>
                  <a:xfrm rot="5400000">
                    <a:off x="1630216" y="1565565"/>
                    <a:ext cx="4331857" cy="3546769"/>
                  </a:xfrm>
                  <a:prstGeom prst="roundRect">
                    <a:avLst>
                      <a:gd name="adj" fmla="val 3257"/>
                    </a:avLst>
                  </a:prstGeom>
                  <a:gradFill flip="none" rotWithShape="1">
                    <a:gsLst>
                      <a:gs pos="30000">
                        <a:srgbClr val="00B0F0"/>
                      </a:gs>
                      <a:gs pos="70000">
                        <a:srgbClr val="00B0F0"/>
                      </a:gs>
                      <a:gs pos="50000">
                        <a:srgbClr val="94DFF9"/>
                      </a:gs>
                      <a:gs pos="2000">
                        <a:srgbClr val="0070C0"/>
                      </a:gs>
                      <a:gs pos="100000">
                        <a:srgbClr val="0070C0"/>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1" name="矩形 600">
                    <a:extLst>
                      <a:ext uri="{FF2B5EF4-FFF2-40B4-BE49-F238E27FC236}">
                        <a16:creationId xmlns:a16="http://schemas.microsoft.com/office/drawing/2014/main" id="{ACFD596F-6A6F-4D13-BA83-0700B5902D49}"/>
                      </a:ext>
                    </a:extLst>
                  </p:cNvPr>
                  <p:cNvSpPr/>
                  <p:nvPr/>
                </p:nvSpPr>
                <p:spPr>
                  <a:xfrm>
                    <a:off x="2022762" y="1173018"/>
                    <a:ext cx="3546767" cy="241136"/>
                  </a:xfrm>
                  <a:prstGeom prst="rect">
                    <a:avLst/>
                  </a:prstGeom>
                  <a:no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98" name="矩形 597">
                  <a:extLst>
                    <a:ext uri="{FF2B5EF4-FFF2-40B4-BE49-F238E27FC236}">
                      <a16:creationId xmlns:a16="http://schemas.microsoft.com/office/drawing/2014/main" id="{A33256FE-F5DF-4674-8793-E774271355E4}"/>
                    </a:ext>
                  </a:extLst>
                </p:cNvPr>
                <p:cNvSpPr/>
                <p:nvPr/>
              </p:nvSpPr>
              <p:spPr>
                <a:xfrm flipV="1">
                  <a:off x="1542473" y="2618281"/>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9" name="矩形 598">
                  <a:extLst>
                    <a:ext uri="{FF2B5EF4-FFF2-40B4-BE49-F238E27FC236}">
                      <a16:creationId xmlns:a16="http://schemas.microsoft.com/office/drawing/2014/main" id="{F1DC94BB-472C-4DCB-93A9-D37ECD65A1CE}"/>
                    </a:ext>
                  </a:extLst>
                </p:cNvPr>
                <p:cNvSpPr/>
                <p:nvPr/>
              </p:nvSpPr>
              <p:spPr>
                <a:xfrm>
                  <a:off x="2290813" y="2617369"/>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cxnSp>
            <p:nvCxnSpPr>
              <p:cNvPr id="596" name="直接连接符 595">
                <a:extLst>
                  <a:ext uri="{FF2B5EF4-FFF2-40B4-BE49-F238E27FC236}">
                    <a16:creationId xmlns:a16="http://schemas.microsoft.com/office/drawing/2014/main" id="{F31B3511-7CF9-4434-AF9F-9FB0F240CA08}"/>
                  </a:ext>
                </a:extLst>
              </p:cNvPr>
              <p:cNvCxnSpPr>
                <a:cxnSpLocks/>
                <a:endCxn id="601" idx="1"/>
              </p:cNvCxnSpPr>
              <p:nvPr/>
            </p:nvCxnSpPr>
            <p:spPr>
              <a:xfrm flipH="1" flipV="1">
                <a:off x="1348508" y="889256"/>
                <a:ext cx="1505528" cy="0"/>
              </a:xfrm>
              <a:prstGeom prst="line">
                <a:avLst/>
              </a:prstGeom>
              <a:noFill/>
              <a:ln w="19050" cap="flat" cmpd="sng" algn="ctr">
                <a:solidFill>
                  <a:sysClr val="windowText" lastClr="000000"/>
                </a:solidFill>
                <a:prstDash val="solid"/>
                <a:miter lim="800000"/>
              </a:ln>
              <a:effectLst>
                <a:innerShdw blurRad="114300">
                  <a:prstClr val="black"/>
                </a:innerShdw>
              </a:effectLst>
            </p:spPr>
          </p:cxnSp>
        </p:grpSp>
        <p:grpSp>
          <p:nvGrpSpPr>
            <p:cNvPr id="587" name="组合 586">
              <a:extLst>
                <a:ext uri="{FF2B5EF4-FFF2-40B4-BE49-F238E27FC236}">
                  <a16:creationId xmlns:a16="http://schemas.microsoft.com/office/drawing/2014/main" id="{580AE346-D07C-457A-ABFE-08842C54A3BB}"/>
                </a:ext>
              </a:extLst>
            </p:cNvPr>
            <p:cNvGrpSpPr/>
            <p:nvPr/>
          </p:nvGrpSpPr>
          <p:grpSpPr>
            <a:xfrm>
              <a:off x="920394" y="776690"/>
              <a:ext cx="172481" cy="169732"/>
              <a:chOff x="4890399" y="1637946"/>
              <a:chExt cx="302017" cy="284805"/>
            </a:xfrm>
          </p:grpSpPr>
          <p:sp>
            <p:nvSpPr>
              <p:cNvPr id="592" name="矩形 591">
                <a:extLst>
                  <a:ext uri="{FF2B5EF4-FFF2-40B4-BE49-F238E27FC236}">
                    <a16:creationId xmlns:a16="http://schemas.microsoft.com/office/drawing/2014/main" id="{F61C4B35-6E9A-4CF2-9C43-8C615E5515D9}"/>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3" name="矩形: 圆角 592">
                <a:extLst>
                  <a:ext uri="{FF2B5EF4-FFF2-40B4-BE49-F238E27FC236}">
                    <a16:creationId xmlns:a16="http://schemas.microsoft.com/office/drawing/2014/main" id="{E2298D69-216B-4232-8D6E-7468BF12AF1D}"/>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594" name="直接连接符 593">
                <a:extLst>
                  <a:ext uri="{FF2B5EF4-FFF2-40B4-BE49-F238E27FC236}">
                    <a16:creationId xmlns:a16="http://schemas.microsoft.com/office/drawing/2014/main" id="{43A95510-EE3D-4C3B-B15F-B9DEEBB81236}"/>
                  </a:ext>
                </a:extLst>
              </p:cNvPr>
              <p:cNvCxnSpPr>
                <a:cxnSpLocks/>
              </p:cNvCxnSpPr>
              <p:nvPr/>
            </p:nvCxnSpPr>
            <p:spPr>
              <a:xfrm>
                <a:off x="4915337" y="1717718"/>
                <a:ext cx="252144"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588" name="组合 587">
              <a:extLst>
                <a:ext uri="{FF2B5EF4-FFF2-40B4-BE49-F238E27FC236}">
                  <a16:creationId xmlns:a16="http://schemas.microsoft.com/office/drawing/2014/main" id="{3F278B76-4D37-4F5B-AD12-1C620C1F751B}"/>
                </a:ext>
              </a:extLst>
            </p:cNvPr>
            <p:cNvGrpSpPr/>
            <p:nvPr/>
          </p:nvGrpSpPr>
          <p:grpSpPr>
            <a:xfrm>
              <a:off x="1374748" y="616138"/>
              <a:ext cx="220057" cy="330282"/>
              <a:chOff x="2013526" y="306383"/>
              <a:chExt cx="341787" cy="650075"/>
            </a:xfrm>
          </p:grpSpPr>
          <p:sp>
            <p:nvSpPr>
              <p:cNvPr id="589" name="矩形 588">
                <a:extLst>
                  <a:ext uri="{FF2B5EF4-FFF2-40B4-BE49-F238E27FC236}">
                    <a16:creationId xmlns:a16="http://schemas.microsoft.com/office/drawing/2014/main" id="{5B7D4D29-DCBB-4445-B778-B49B793E769A}"/>
                  </a:ext>
                </a:extLst>
              </p:cNvPr>
              <p:cNvSpPr/>
              <p:nvPr/>
            </p:nvSpPr>
            <p:spPr>
              <a:xfrm>
                <a:off x="2088270" y="306383"/>
                <a:ext cx="192300" cy="481365"/>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0" name="矩形 589">
                <a:extLst>
                  <a:ext uri="{FF2B5EF4-FFF2-40B4-BE49-F238E27FC236}">
                    <a16:creationId xmlns:a16="http://schemas.microsoft.com/office/drawing/2014/main" id="{D2A95C46-87C5-4171-81BC-FC63A6DCC0DD}"/>
                  </a:ext>
                </a:extLst>
              </p:cNvPr>
              <p:cNvSpPr/>
              <p:nvPr/>
            </p:nvSpPr>
            <p:spPr>
              <a:xfrm>
                <a:off x="2126068" y="787749"/>
                <a:ext cx="116705" cy="133810"/>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1" name="矩形 590">
                <a:extLst>
                  <a:ext uri="{FF2B5EF4-FFF2-40B4-BE49-F238E27FC236}">
                    <a16:creationId xmlns:a16="http://schemas.microsoft.com/office/drawing/2014/main" id="{45FD3ABD-29A8-43D0-A628-E82D522A49BC}"/>
                  </a:ext>
                </a:extLst>
              </p:cNvPr>
              <p:cNvSpPr/>
              <p:nvPr/>
            </p:nvSpPr>
            <p:spPr>
              <a:xfrm>
                <a:off x="2013526" y="910739"/>
                <a:ext cx="341787" cy="45719"/>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sp>
        <p:nvSpPr>
          <p:cNvPr id="451" name="文本框 450">
            <a:extLst>
              <a:ext uri="{FF2B5EF4-FFF2-40B4-BE49-F238E27FC236}">
                <a16:creationId xmlns:a16="http://schemas.microsoft.com/office/drawing/2014/main" id="{52DB9F14-79C8-4C30-B09B-9061D91AADA2}"/>
              </a:ext>
            </a:extLst>
          </p:cNvPr>
          <p:cNvSpPr txBox="1"/>
          <p:nvPr/>
        </p:nvSpPr>
        <p:spPr>
          <a:xfrm flipH="1">
            <a:off x="869259" y="2921013"/>
            <a:ext cx="956107"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Lower Cold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40K-4.5K</a:t>
            </a: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p:txBody>
      </p:sp>
      <p:sp>
        <p:nvSpPr>
          <p:cNvPr id="452" name="矩形 451">
            <a:extLst>
              <a:ext uri="{FF2B5EF4-FFF2-40B4-BE49-F238E27FC236}">
                <a16:creationId xmlns:a16="http://schemas.microsoft.com/office/drawing/2014/main" id="{AC605030-1AF7-4CD1-8C87-A67EBF245F11}"/>
              </a:ext>
            </a:extLst>
          </p:cNvPr>
          <p:cNvSpPr/>
          <p:nvPr/>
        </p:nvSpPr>
        <p:spPr>
          <a:xfrm rot="10800000" flipH="1">
            <a:off x="616864" y="2554455"/>
            <a:ext cx="567164" cy="35702"/>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53" name="组合 452">
            <a:extLst>
              <a:ext uri="{FF2B5EF4-FFF2-40B4-BE49-F238E27FC236}">
                <a16:creationId xmlns:a16="http://schemas.microsoft.com/office/drawing/2014/main" id="{2F7348D5-673A-434F-B289-49177813EBF2}"/>
              </a:ext>
            </a:extLst>
          </p:cNvPr>
          <p:cNvGrpSpPr/>
          <p:nvPr/>
        </p:nvGrpSpPr>
        <p:grpSpPr>
          <a:xfrm rot="10800000" flipH="1">
            <a:off x="1150399" y="2555582"/>
            <a:ext cx="40379" cy="39094"/>
            <a:chOff x="5514487" y="2081922"/>
            <a:chExt cx="540000" cy="540000"/>
          </a:xfrm>
        </p:grpSpPr>
        <p:sp>
          <p:nvSpPr>
            <p:cNvPr id="584" name="任意多边形: 形状 583">
              <a:extLst>
                <a:ext uri="{FF2B5EF4-FFF2-40B4-BE49-F238E27FC236}">
                  <a16:creationId xmlns:a16="http://schemas.microsoft.com/office/drawing/2014/main" id="{B1EAA12F-BA9A-4BD4-9F57-BFECAC1DFF36}"/>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85" name="任意多边形: 形状 584">
              <a:extLst>
                <a:ext uri="{FF2B5EF4-FFF2-40B4-BE49-F238E27FC236}">
                  <a16:creationId xmlns:a16="http://schemas.microsoft.com/office/drawing/2014/main" id="{DFA540D6-FC3A-41C9-B5F1-B2CBE57E0680}"/>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54" name="矩形 453">
            <a:extLst>
              <a:ext uri="{FF2B5EF4-FFF2-40B4-BE49-F238E27FC236}">
                <a16:creationId xmlns:a16="http://schemas.microsoft.com/office/drawing/2014/main" id="{85E76D1E-24A6-485C-8C6A-B82306E40630}"/>
              </a:ext>
            </a:extLst>
          </p:cNvPr>
          <p:cNvSpPr/>
          <p:nvPr/>
        </p:nvSpPr>
        <p:spPr>
          <a:xfrm rot="16200000" flipH="1">
            <a:off x="1061172" y="2667657"/>
            <a:ext cx="219192" cy="4037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55" name="组合 454">
            <a:extLst>
              <a:ext uri="{FF2B5EF4-FFF2-40B4-BE49-F238E27FC236}">
                <a16:creationId xmlns:a16="http://schemas.microsoft.com/office/drawing/2014/main" id="{EC45AC14-EF4B-4CA4-8844-800A866680E7}"/>
              </a:ext>
            </a:extLst>
          </p:cNvPr>
          <p:cNvGrpSpPr/>
          <p:nvPr/>
        </p:nvGrpSpPr>
        <p:grpSpPr>
          <a:xfrm flipH="1">
            <a:off x="3175283" y="2937325"/>
            <a:ext cx="640575" cy="585853"/>
            <a:chOff x="1394690" y="1103518"/>
            <a:chExt cx="1237674" cy="1541207"/>
          </a:xfrm>
        </p:grpSpPr>
        <p:grpSp>
          <p:nvGrpSpPr>
            <p:cNvPr id="579" name="组合 578">
              <a:extLst>
                <a:ext uri="{FF2B5EF4-FFF2-40B4-BE49-F238E27FC236}">
                  <a16:creationId xmlns:a16="http://schemas.microsoft.com/office/drawing/2014/main" id="{423A1AD8-A827-46A2-AB77-D8B9B57F3E56}"/>
                </a:ext>
              </a:extLst>
            </p:cNvPr>
            <p:cNvGrpSpPr/>
            <p:nvPr/>
          </p:nvGrpSpPr>
          <p:grpSpPr>
            <a:xfrm>
              <a:off x="1394690" y="1103518"/>
              <a:ext cx="1237674" cy="1514764"/>
              <a:chOff x="2022760" y="1173018"/>
              <a:chExt cx="3546769" cy="4331860"/>
            </a:xfrm>
          </p:grpSpPr>
          <p:sp>
            <p:nvSpPr>
              <p:cNvPr id="582" name="矩形: 圆角 581">
                <a:extLst>
                  <a:ext uri="{FF2B5EF4-FFF2-40B4-BE49-F238E27FC236}">
                    <a16:creationId xmlns:a16="http://schemas.microsoft.com/office/drawing/2014/main" id="{E7A1F318-3009-46EF-BD82-FEA4AB260D5B}"/>
                  </a:ext>
                </a:extLst>
              </p:cNvPr>
              <p:cNvSpPr/>
              <p:nvPr/>
            </p:nvSpPr>
            <p:spPr>
              <a:xfrm rot="5400000">
                <a:off x="1630216" y="1565565"/>
                <a:ext cx="4331857" cy="3546769"/>
              </a:xfrm>
              <a:prstGeom prst="roundRect">
                <a:avLst>
                  <a:gd name="adj" fmla="val 3257"/>
                </a:avLst>
              </a:prstGeom>
              <a:gradFill flip="none" rotWithShape="1">
                <a:gsLst>
                  <a:gs pos="30000">
                    <a:srgbClr val="00B0F0"/>
                  </a:gs>
                  <a:gs pos="70000">
                    <a:srgbClr val="00B0F0"/>
                  </a:gs>
                  <a:gs pos="50000">
                    <a:srgbClr val="94DFF9"/>
                  </a:gs>
                  <a:gs pos="2000">
                    <a:srgbClr val="0070C0"/>
                  </a:gs>
                  <a:gs pos="100000">
                    <a:srgbClr val="0070C0"/>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83" name="矩形 582">
                <a:extLst>
                  <a:ext uri="{FF2B5EF4-FFF2-40B4-BE49-F238E27FC236}">
                    <a16:creationId xmlns:a16="http://schemas.microsoft.com/office/drawing/2014/main" id="{B8D09D3B-77D9-4E07-A327-9CFCEBCAEA94}"/>
                  </a:ext>
                </a:extLst>
              </p:cNvPr>
              <p:cNvSpPr/>
              <p:nvPr/>
            </p:nvSpPr>
            <p:spPr>
              <a:xfrm>
                <a:off x="2022762" y="1173018"/>
                <a:ext cx="3546767" cy="241136"/>
              </a:xfrm>
              <a:prstGeom prst="rect">
                <a:avLst/>
              </a:prstGeom>
              <a:no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0" name="矩形 579">
              <a:extLst>
                <a:ext uri="{FF2B5EF4-FFF2-40B4-BE49-F238E27FC236}">
                  <a16:creationId xmlns:a16="http://schemas.microsoft.com/office/drawing/2014/main" id="{1319A3B3-84FF-49BB-AE1D-9FF643CA9A3C}"/>
                </a:ext>
              </a:extLst>
            </p:cNvPr>
            <p:cNvSpPr/>
            <p:nvPr/>
          </p:nvSpPr>
          <p:spPr>
            <a:xfrm flipV="1">
              <a:off x="1542473" y="2618281"/>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81" name="矩形 580">
              <a:extLst>
                <a:ext uri="{FF2B5EF4-FFF2-40B4-BE49-F238E27FC236}">
                  <a16:creationId xmlns:a16="http://schemas.microsoft.com/office/drawing/2014/main" id="{7D0800C0-E0B7-4F66-9B05-70AFF8084B02}"/>
                </a:ext>
              </a:extLst>
            </p:cNvPr>
            <p:cNvSpPr/>
            <p:nvPr/>
          </p:nvSpPr>
          <p:spPr>
            <a:xfrm>
              <a:off x="2290813" y="2617369"/>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56" name="矩形 455">
            <a:extLst>
              <a:ext uri="{FF2B5EF4-FFF2-40B4-BE49-F238E27FC236}">
                <a16:creationId xmlns:a16="http://schemas.microsoft.com/office/drawing/2014/main" id="{39CDFF56-FFD0-4D8B-BD3C-D68A4823E80D}"/>
              </a:ext>
            </a:extLst>
          </p:cNvPr>
          <p:cNvSpPr/>
          <p:nvPr/>
        </p:nvSpPr>
        <p:spPr>
          <a:xfrm flipH="1">
            <a:off x="3673683" y="2902060"/>
            <a:ext cx="21707" cy="35265"/>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57" name="矩形: 圆角 456">
            <a:extLst>
              <a:ext uri="{FF2B5EF4-FFF2-40B4-BE49-F238E27FC236}">
                <a16:creationId xmlns:a16="http://schemas.microsoft.com/office/drawing/2014/main" id="{C25F24B7-85F2-434A-A606-DECB995A92DD}"/>
              </a:ext>
            </a:extLst>
          </p:cNvPr>
          <p:cNvSpPr/>
          <p:nvPr/>
        </p:nvSpPr>
        <p:spPr>
          <a:xfrm rot="5400000" flipH="1">
            <a:off x="3666906" y="2859095"/>
            <a:ext cx="35265" cy="6582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60" name="组合 459">
            <a:extLst>
              <a:ext uri="{FF2B5EF4-FFF2-40B4-BE49-F238E27FC236}">
                <a16:creationId xmlns:a16="http://schemas.microsoft.com/office/drawing/2014/main" id="{A910FC55-525D-4002-A5AC-17EC4AD6FEB9}"/>
              </a:ext>
            </a:extLst>
          </p:cNvPr>
          <p:cNvGrpSpPr/>
          <p:nvPr/>
        </p:nvGrpSpPr>
        <p:grpSpPr>
          <a:xfrm flipH="1">
            <a:off x="3460064" y="2814832"/>
            <a:ext cx="83984" cy="122494"/>
            <a:chOff x="2013526" y="306381"/>
            <a:chExt cx="341787" cy="650077"/>
          </a:xfrm>
        </p:grpSpPr>
        <p:sp>
          <p:nvSpPr>
            <p:cNvPr id="576" name="矩形 575">
              <a:extLst>
                <a:ext uri="{FF2B5EF4-FFF2-40B4-BE49-F238E27FC236}">
                  <a16:creationId xmlns:a16="http://schemas.microsoft.com/office/drawing/2014/main" id="{17455611-6D40-416D-ACB3-B2A8AEAFCD27}"/>
                </a:ext>
              </a:extLst>
            </p:cNvPr>
            <p:cNvSpPr/>
            <p:nvPr/>
          </p:nvSpPr>
          <p:spPr>
            <a:xfrm>
              <a:off x="2088269" y="306381"/>
              <a:ext cx="192300" cy="481365"/>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77" name="矩形 576">
              <a:extLst>
                <a:ext uri="{FF2B5EF4-FFF2-40B4-BE49-F238E27FC236}">
                  <a16:creationId xmlns:a16="http://schemas.microsoft.com/office/drawing/2014/main" id="{1C876446-6311-4834-96A6-36AFA7892FAC}"/>
                </a:ext>
              </a:extLst>
            </p:cNvPr>
            <p:cNvSpPr/>
            <p:nvPr/>
          </p:nvSpPr>
          <p:spPr>
            <a:xfrm>
              <a:off x="2126067" y="787746"/>
              <a:ext cx="116706" cy="133811"/>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78" name="矩形 577">
              <a:extLst>
                <a:ext uri="{FF2B5EF4-FFF2-40B4-BE49-F238E27FC236}">
                  <a16:creationId xmlns:a16="http://schemas.microsoft.com/office/drawing/2014/main" id="{D6C42ED1-24DA-4124-858B-31E09C43D484}"/>
                </a:ext>
              </a:extLst>
            </p:cNvPr>
            <p:cNvSpPr/>
            <p:nvPr/>
          </p:nvSpPr>
          <p:spPr>
            <a:xfrm>
              <a:off x="2013526" y="910739"/>
              <a:ext cx="341787" cy="45719"/>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61" name="文本框 460">
            <a:extLst>
              <a:ext uri="{FF2B5EF4-FFF2-40B4-BE49-F238E27FC236}">
                <a16:creationId xmlns:a16="http://schemas.microsoft.com/office/drawing/2014/main" id="{D56FCD49-B684-4B34-ABDA-C86F2C7FB879}"/>
              </a:ext>
            </a:extLst>
          </p:cNvPr>
          <p:cNvSpPr txBox="1"/>
          <p:nvPr/>
        </p:nvSpPr>
        <p:spPr>
          <a:xfrm flipH="1">
            <a:off x="3110680" y="3027724"/>
            <a:ext cx="786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2K coldbox</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2" name="矩形 461">
            <a:extLst>
              <a:ext uri="{FF2B5EF4-FFF2-40B4-BE49-F238E27FC236}">
                <a16:creationId xmlns:a16="http://schemas.microsoft.com/office/drawing/2014/main" id="{B1965FE8-56DD-44D6-95BF-C0C5C6F6EA45}"/>
              </a:ext>
            </a:extLst>
          </p:cNvPr>
          <p:cNvSpPr/>
          <p:nvPr/>
        </p:nvSpPr>
        <p:spPr>
          <a:xfrm rot="16200000" flipH="1">
            <a:off x="3160688" y="2668876"/>
            <a:ext cx="479529" cy="41963"/>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63" name="直接连接符 462">
            <a:extLst>
              <a:ext uri="{FF2B5EF4-FFF2-40B4-BE49-F238E27FC236}">
                <a16:creationId xmlns:a16="http://schemas.microsoft.com/office/drawing/2014/main" id="{B53FC726-C127-438E-8035-9784A520E2DF}"/>
              </a:ext>
            </a:extLst>
          </p:cNvPr>
          <p:cNvCxnSpPr>
            <a:cxnSpLocks/>
          </p:cNvCxnSpPr>
          <p:nvPr/>
        </p:nvCxnSpPr>
        <p:spPr>
          <a:xfrm flipH="1">
            <a:off x="353098" y="3640979"/>
            <a:ext cx="11460437" cy="940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64" name="文本框 463">
            <a:extLst>
              <a:ext uri="{FF2B5EF4-FFF2-40B4-BE49-F238E27FC236}">
                <a16:creationId xmlns:a16="http://schemas.microsoft.com/office/drawing/2014/main" id="{38ECD4F7-E85C-4F9A-B00D-8CE4A50D048D}"/>
              </a:ext>
            </a:extLst>
          </p:cNvPr>
          <p:cNvSpPr txBox="1"/>
          <p:nvPr/>
        </p:nvSpPr>
        <p:spPr>
          <a:xfrm flipH="1">
            <a:off x="3916185" y="2293467"/>
            <a:ext cx="17251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Auxiliary tunnel</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6" name="文本框 465">
            <a:extLst>
              <a:ext uri="{FF2B5EF4-FFF2-40B4-BE49-F238E27FC236}">
                <a16:creationId xmlns:a16="http://schemas.microsoft.com/office/drawing/2014/main" id="{48DD7E38-90F6-46D0-849B-D280C2218EE7}"/>
              </a:ext>
            </a:extLst>
          </p:cNvPr>
          <p:cNvSpPr txBox="1"/>
          <p:nvPr/>
        </p:nvSpPr>
        <p:spPr>
          <a:xfrm flipH="1">
            <a:off x="3799148" y="3722949"/>
            <a:ext cx="14157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Beam tunnel</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7" name="矩形 466">
            <a:extLst>
              <a:ext uri="{FF2B5EF4-FFF2-40B4-BE49-F238E27FC236}">
                <a16:creationId xmlns:a16="http://schemas.microsoft.com/office/drawing/2014/main" id="{3DC4F219-37C3-4F12-9798-DBCCFF74683D}"/>
              </a:ext>
            </a:extLst>
          </p:cNvPr>
          <p:cNvSpPr/>
          <p:nvPr/>
        </p:nvSpPr>
        <p:spPr>
          <a:xfrm rot="16200000" flipH="1">
            <a:off x="1065355" y="2564298"/>
            <a:ext cx="363292" cy="41963"/>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8" name="矩形 467">
            <a:extLst>
              <a:ext uri="{FF2B5EF4-FFF2-40B4-BE49-F238E27FC236}">
                <a16:creationId xmlns:a16="http://schemas.microsoft.com/office/drawing/2014/main" id="{FFA81278-CEE1-40CB-83BB-9489DC92254B}"/>
              </a:ext>
            </a:extLst>
          </p:cNvPr>
          <p:cNvSpPr/>
          <p:nvPr/>
        </p:nvSpPr>
        <p:spPr>
          <a:xfrm rot="10800000" flipH="1">
            <a:off x="1234563" y="2402516"/>
            <a:ext cx="2153464" cy="4859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9" name="矩形 468">
            <a:extLst>
              <a:ext uri="{FF2B5EF4-FFF2-40B4-BE49-F238E27FC236}">
                <a16:creationId xmlns:a16="http://schemas.microsoft.com/office/drawing/2014/main" id="{14D6BF26-C5F8-4721-8493-541C58955463}"/>
              </a:ext>
            </a:extLst>
          </p:cNvPr>
          <p:cNvSpPr/>
          <p:nvPr/>
        </p:nvSpPr>
        <p:spPr>
          <a:xfrm rot="16200000" flipH="1">
            <a:off x="3563622" y="2722136"/>
            <a:ext cx="246255" cy="73386"/>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72" name="矩形 471">
            <a:extLst>
              <a:ext uri="{FF2B5EF4-FFF2-40B4-BE49-F238E27FC236}">
                <a16:creationId xmlns:a16="http://schemas.microsoft.com/office/drawing/2014/main" id="{837E0127-8355-4733-BD52-C0A7688D27A9}"/>
              </a:ext>
            </a:extLst>
          </p:cNvPr>
          <p:cNvSpPr/>
          <p:nvPr/>
        </p:nvSpPr>
        <p:spPr>
          <a:xfrm rot="16200000" flipH="1">
            <a:off x="3989434" y="4139448"/>
            <a:ext cx="2605957" cy="8206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76" name="矩形 475">
            <a:extLst>
              <a:ext uri="{FF2B5EF4-FFF2-40B4-BE49-F238E27FC236}">
                <a16:creationId xmlns:a16="http://schemas.microsoft.com/office/drawing/2014/main" id="{DC5DC4AE-1A0A-47F4-A7C9-601C9EF235BF}"/>
              </a:ext>
            </a:extLst>
          </p:cNvPr>
          <p:cNvSpPr/>
          <p:nvPr/>
        </p:nvSpPr>
        <p:spPr>
          <a:xfrm>
            <a:off x="10309221" y="5893741"/>
            <a:ext cx="448160"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8000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77" name="直接连接符 476">
            <a:extLst>
              <a:ext uri="{FF2B5EF4-FFF2-40B4-BE49-F238E27FC236}">
                <a16:creationId xmlns:a16="http://schemas.microsoft.com/office/drawing/2014/main" id="{ACDC0794-D48F-4F37-8ED6-9585786ED628}"/>
              </a:ext>
            </a:extLst>
          </p:cNvPr>
          <p:cNvCxnSpPr>
            <a:cxnSpLocks/>
          </p:cNvCxnSpPr>
          <p:nvPr/>
        </p:nvCxnSpPr>
        <p:spPr>
          <a:xfrm>
            <a:off x="11388178" y="5823953"/>
            <a:ext cx="0" cy="685797"/>
          </a:xfrm>
          <a:prstGeom prst="line">
            <a:avLst/>
          </a:prstGeom>
          <a:noFill/>
          <a:ln w="6350" cap="flat" cmpd="sng" algn="ctr">
            <a:solidFill>
              <a:sysClr val="window" lastClr="FFFFFF">
                <a:lumMod val="65000"/>
              </a:sysClr>
            </a:solidFill>
            <a:prstDash val="solid"/>
            <a:miter lim="800000"/>
          </a:ln>
          <a:effectLst/>
        </p:spPr>
      </p:cxnSp>
      <p:sp>
        <p:nvSpPr>
          <p:cNvPr id="479" name="矩形 478">
            <a:extLst>
              <a:ext uri="{FF2B5EF4-FFF2-40B4-BE49-F238E27FC236}">
                <a16:creationId xmlns:a16="http://schemas.microsoft.com/office/drawing/2014/main" id="{799505E3-6AC3-4838-8E8F-4B5A6C3018E8}"/>
              </a:ext>
            </a:extLst>
          </p:cNvPr>
          <p:cNvSpPr/>
          <p:nvPr/>
        </p:nvSpPr>
        <p:spPr>
          <a:xfrm>
            <a:off x="7281043" y="6003443"/>
            <a:ext cx="520643"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b="1" kern="0">
                <a:solidFill>
                  <a:prstClr val="black"/>
                </a:solidFill>
                <a:latin typeface="Arial" panose="020B0604020202020204" pitchFamily="34" charset="0"/>
                <a:ea typeface="等线" panose="02010600030101010101" pitchFamily="2" charset="-122"/>
                <a:cs typeface="Arial" panose="020B0604020202020204" pitchFamily="34" charset="0"/>
              </a:rPr>
              <a:t>95</a:t>
            </a:r>
            <a:r>
              <a:rPr kumimoji="0" lang="en-US" altLang="zh-CN" sz="6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0" name="矩形 479">
            <a:extLst>
              <a:ext uri="{FF2B5EF4-FFF2-40B4-BE49-F238E27FC236}">
                <a16:creationId xmlns:a16="http://schemas.microsoft.com/office/drawing/2014/main" id="{AA614B05-99AF-47E7-94D3-7601133896E3}"/>
              </a:ext>
            </a:extLst>
          </p:cNvPr>
          <p:cNvSpPr/>
          <p:nvPr/>
        </p:nvSpPr>
        <p:spPr>
          <a:xfrm>
            <a:off x="7232557" y="5900809"/>
            <a:ext cx="481336"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1" name="矩形 480">
            <a:extLst>
              <a:ext uri="{FF2B5EF4-FFF2-40B4-BE49-F238E27FC236}">
                <a16:creationId xmlns:a16="http://schemas.microsoft.com/office/drawing/2014/main" id="{24F15A19-F3EB-453A-BBBC-AE079763C74F}"/>
              </a:ext>
            </a:extLst>
          </p:cNvPr>
          <p:cNvSpPr/>
          <p:nvPr/>
        </p:nvSpPr>
        <p:spPr>
          <a:xfrm>
            <a:off x="10308570" y="5877844"/>
            <a:ext cx="339241" cy="714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2" name="矩形 481">
            <a:extLst>
              <a:ext uri="{FF2B5EF4-FFF2-40B4-BE49-F238E27FC236}">
                <a16:creationId xmlns:a16="http://schemas.microsoft.com/office/drawing/2014/main" id="{3BA45D56-EE57-483A-B1FC-641C23E2EE0E}"/>
              </a:ext>
            </a:extLst>
          </p:cNvPr>
          <p:cNvSpPr/>
          <p:nvPr/>
        </p:nvSpPr>
        <p:spPr>
          <a:xfrm>
            <a:off x="10259096" y="6008457"/>
            <a:ext cx="520643"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b="1" kern="0">
                <a:solidFill>
                  <a:prstClr val="black"/>
                </a:solidFill>
                <a:latin typeface="Arial" panose="020B0604020202020204" pitchFamily="34" charset="0"/>
                <a:ea typeface="等线" panose="02010600030101010101" pitchFamily="2" charset="-122"/>
                <a:cs typeface="Arial" panose="020B0604020202020204" pitchFamily="34" charset="0"/>
              </a:rPr>
              <a:t>95</a:t>
            </a:r>
            <a:r>
              <a:rPr kumimoji="0" lang="en-US" altLang="zh-CN" sz="6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3" name="任意多边形: 形状 482">
            <a:extLst>
              <a:ext uri="{FF2B5EF4-FFF2-40B4-BE49-F238E27FC236}">
                <a16:creationId xmlns:a16="http://schemas.microsoft.com/office/drawing/2014/main" id="{0A046716-AFF8-41E1-89CE-232187DB9249}"/>
              </a:ext>
            </a:extLst>
          </p:cNvPr>
          <p:cNvSpPr/>
          <p:nvPr/>
        </p:nvSpPr>
        <p:spPr>
          <a:xfrm>
            <a:off x="8607818" y="5157462"/>
            <a:ext cx="300489" cy="887859"/>
          </a:xfrm>
          <a:custGeom>
            <a:avLst/>
            <a:gdLst>
              <a:gd name="connsiteX0" fmla="*/ 0 w 231648"/>
              <a:gd name="connsiteY0" fmla="*/ 0 h 830780"/>
              <a:gd name="connsiteX1" fmla="*/ 146304 w 231648"/>
              <a:gd name="connsiteY1" fmla="*/ 256032 h 830780"/>
              <a:gd name="connsiteX2" fmla="*/ 170688 w 231648"/>
              <a:gd name="connsiteY2" fmla="*/ 682752 h 830780"/>
              <a:gd name="connsiteX3" fmla="*/ 231648 w 231648"/>
              <a:gd name="connsiteY3" fmla="*/ 829056 h 830780"/>
            </a:gdLst>
            <a:ahLst/>
            <a:cxnLst>
              <a:cxn ang="0">
                <a:pos x="connsiteX0" y="connsiteY0"/>
              </a:cxn>
              <a:cxn ang="0">
                <a:pos x="connsiteX1" y="connsiteY1"/>
              </a:cxn>
              <a:cxn ang="0">
                <a:pos x="connsiteX2" y="connsiteY2"/>
              </a:cxn>
              <a:cxn ang="0">
                <a:pos x="connsiteX3" y="connsiteY3"/>
              </a:cxn>
            </a:cxnLst>
            <a:rect l="l" t="t" r="r" b="b"/>
            <a:pathLst>
              <a:path w="231648" h="830780">
                <a:moveTo>
                  <a:pt x="0" y="0"/>
                </a:moveTo>
                <a:cubicBezTo>
                  <a:pt x="58928" y="71120"/>
                  <a:pt x="117856" y="142240"/>
                  <a:pt x="146304" y="256032"/>
                </a:cubicBezTo>
                <a:cubicBezTo>
                  <a:pt x="174752" y="369824"/>
                  <a:pt x="156464" y="587248"/>
                  <a:pt x="170688" y="682752"/>
                </a:cubicBezTo>
                <a:cubicBezTo>
                  <a:pt x="184912" y="778256"/>
                  <a:pt x="224536" y="842264"/>
                  <a:pt x="231648" y="829056"/>
                </a:cubicBezTo>
              </a:path>
            </a:pathLst>
          </a:custGeom>
          <a:noFill/>
          <a:ln w="952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4" name="任意多边形: 形状 483">
            <a:extLst>
              <a:ext uri="{FF2B5EF4-FFF2-40B4-BE49-F238E27FC236}">
                <a16:creationId xmlns:a16="http://schemas.microsoft.com/office/drawing/2014/main" id="{F2FC1E05-5A65-4889-BB7D-134FB9535F4C}"/>
              </a:ext>
            </a:extLst>
          </p:cNvPr>
          <p:cNvSpPr/>
          <p:nvPr/>
        </p:nvSpPr>
        <p:spPr>
          <a:xfrm>
            <a:off x="8932017" y="5150250"/>
            <a:ext cx="300489" cy="887859"/>
          </a:xfrm>
          <a:custGeom>
            <a:avLst/>
            <a:gdLst>
              <a:gd name="connsiteX0" fmla="*/ 0 w 231648"/>
              <a:gd name="connsiteY0" fmla="*/ 0 h 830780"/>
              <a:gd name="connsiteX1" fmla="*/ 146304 w 231648"/>
              <a:gd name="connsiteY1" fmla="*/ 256032 h 830780"/>
              <a:gd name="connsiteX2" fmla="*/ 170688 w 231648"/>
              <a:gd name="connsiteY2" fmla="*/ 682752 h 830780"/>
              <a:gd name="connsiteX3" fmla="*/ 231648 w 231648"/>
              <a:gd name="connsiteY3" fmla="*/ 829056 h 830780"/>
            </a:gdLst>
            <a:ahLst/>
            <a:cxnLst>
              <a:cxn ang="0">
                <a:pos x="connsiteX0" y="connsiteY0"/>
              </a:cxn>
              <a:cxn ang="0">
                <a:pos x="connsiteX1" y="connsiteY1"/>
              </a:cxn>
              <a:cxn ang="0">
                <a:pos x="connsiteX2" y="connsiteY2"/>
              </a:cxn>
              <a:cxn ang="0">
                <a:pos x="connsiteX3" y="connsiteY3"/>
              </a:cxn>
            </a:cxnLst>
            <a:rect l="l" t="t" r="r" b="b"/>
            <a:pathLst>
              <a:path w="231648" h="830780">
                <a:moveTo>
                  <a:pt x="0" y="0"/>
                </a:moveTo>
                <a:cubicBezTo>
                  <a:pt x="58928" y="71120"/>
                  <a:pt x="117856" y="142240"/>
                  <a:pt x="146304" y="256032"/>
                </a:cubicBezTo>
                <a:cubicBezTo>
                  <a:pt x="174752" y="369824"/>
                  <a:pt x="156464" y="587248"/>
                  <a:pt x="170688" y="682752"/>
                </a:cubicBezTo>
                <a:cubicBezTo>
                  <a:pt x="184912" y="778256"/>
                  <a:pt x="224536" y="842264"/>
                  <a:pt x="231648" y="829056"/>
                </a:cubicBezTo>
              </a:path>
            </a:pathLst>
          </a:custGeom>
          <a:noFill/>
          <a:ln w="952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5" name="文本框 484">
            <a:extLst>
              <a:ext uri="{FF2B5EF4-FFF2-40B4-BE49-F238E27FC236}">
                <a16:creationId xmlns:a16="http://schemas.microsoft.com/office/drawing/2014/main" id="{B5183D95-CDE2-4C8D-B9AF-F6EA6930BD4E}"/>
              </a:ext>
            </a:extLst>
          </p:cNvPr>
          <p:cNvSpPr txBox="1"/>
          <p:nvPr/>
        </p:nvSpPr>
        <p:spPr>
          <a:xfrm>
            <a:off x="7942491" y="6011407"/>
            <a:ext cx="223602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224m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86" name="直接箭头连接符 485">
            <a:extLst>
              <a:ext uri="{FF2B5EF4-FFF2-40B4-BE49-F238E27FC236}">
                <a16:creationId xmlns:a16="http://schemas.microsoft.com/office/drawing/2014/main" id="{B8D3AD2C-F61E-4FD8-9913-E80A9BBD6AA3}"/>
              </a:ext>
            </a:extLst>
          </p:cNvPr>
          <p:cNvCxnSpPr>
            <a:cxnSpLocks/>
          </p:cNvCxnSpPr>
          <p:nvPr/>
        </p:nvCxnSpPr>
        <p:spPr>
          <a:xfrm flipV="1">
            <a:off x="6627935" y="6219439"/>
            <a:ext cx="4746128" cy="290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7" name="直接箭头连接符 486">
            <a:extLst>
              <a:ext uri="{FF2B5EF4-FFF2-40B4-BE49-F238E27FC236}">
                <a16:creationId xmlns:a16="http://schemas.microsoft.com/office/drawing/2014/main" id="{4CB28598-0A6A-4276-B34F-D66B5A6BDCBE}"/>
              </a:ext>
            </a:extLst>
          </p:cNvPr>
          <p:cNvCxnSpPr>
            <a:cxnSpLocks/>
          </p:cNvCxnSpPr>
          <p:nvPr/>
        </p:nvCxnSpPr>
        <p:spPr>
          <a:xfrm flipV="1">
            <a:off x="459322" y="2079878"/>
            <a:ext cx="0" cy="47588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2" name="文本框 491">
            <a:extLst>
              <a:ext uri="{FF2B5EF4-FFF2-40B4-BE49-F238E27FC236}">
                <a16:creationId xmlns:a16="http://schemas.microsoft.com/office/drawing/2014/main" id="{C4B2BDBD-EED0-4BB0-B9EE-FB57689BA68E}"/>
              </a:ext>
            </a:extLst>
          </p:cNvPr>
          <p:cNvSpPr txBox="1"/>
          <p:nvPr/>
        </p:nvSpPr>
        <p:spPr>
          <a:xfrm flipH="1">
            <a:off x="4653275" y="1194458"/>
            <a:ext cx="11954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Tanks zone</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3" name="矩形 492">
            <a:extLst>
              <a:ext uri="{FF2B5EF4-FFF2-40B4-BE49-F238E27FC236}">
                <a16:creationId xmlns:a16="http://schemas.microsoft.com/office/drawing/2014/main" id="{14702A0A-97A2-46BA-BE72-FB9E1DE4D048}"/>
              </a:ext>
            </a:extLst>
          </p:cNvPr>
          <p:cNvSpPr/>
          <p:nvPr/>
        </p:nvSpPr>
        <p:spPr>
          <a:xfrm rot="10800000" flipH="1">
            <a:off x="3669343" y="2636133"/>
            <a:ext cx="797002" cy="7123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5" name="矩形 494">
            <a:extLst>
              <a:ext uri="{FF2B5EF4-FFF2-40B4-BE49-F238E27FC236}">
                <a16:creationId xmlns:a16="http://schemas.microsoft.com/office/drawing/2014/main" id="{7FD93E0A-7EA8-4BDE-B20A-7F1BF9999386}"/>
              </a:ext>
            </a:extLst>
          </p:cNvPr>
          <p:cNvSpPr/>
          <p:nvPr/>
        </p:nvSpPr>
        <p:spPr>
          <a:xfrm rot="10800000" flipH="1">
            <a:off x="4690010" y="2641021"/>
            <a:ext cx="962411" cy="7025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6" name="矩形 495">
            <a:extLst>
              <a:ext uri="{FF2B5EF4-FFF2-40B4-BE49-F238E27FC236}">
                <a16:creationId xmlns:a16="http://schemas.microsoft.com/office/drawing/2014/main" id="{001C9A92-FBCF-4E78-AD30-3F0982B86ABF}"/>
              </a:ext>
            </a:extLst>
          </p:cNvPr>
          <p:cNvSpPr/>
          <p:nvPr/>
        </p:nvSpPr>
        <p:spPr>
          <a:xfrm rot="16200000" flipH="1">
            <a:off x="4902167" y="3382380"/>
            <a:ext cx="1543388" cy="7995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7" name="矩形 496">
            <a:extLst>
              <a:ext uri="{FF2B5EF4-FFF2-40B4-BE49-F238E27FC236}">
                <a16:creationId xmlns:a16="http://schemas.microsoft.com/office/drawing/2014/main" id="{D5FF7CAF-F643-43E1-BC04-6FB5173A20AA}"/>
              </a:ext>
            </a:extLst>
          </p:cNvPr>
          <p:cNvSpPr/>
          <p:nvPr/>
        </p:nvSpPr>
        <p:spPr>
          <a:xfrm>
            <a:off x="10506800" y="4679222"/>
            <a:ext cx="410166"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8000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8" name="矩形 497">
            <a:extLst>
              <a:ext uri="{FF2B5EF4-FFF2-40B4-BE49-F238E27FC236}">
                <a16:creationId xmlns:a16="http://schemas.microsoft.com/office/drawing/2014/main" id="{5B36C89C-41E9-4AE8-A6AA-D94BFB5A7082}"/>
              </a:ext>
            </a:extLst>
          </p:cNvPr>
          <p:cNvSpPr/>
          <p:nvPr/>
        </p:nvSpPr>
        <p:spPr>
          <a:xfrm>
            <a:off x="7690974" y="4684945"/>
            <a:ext cx="440529"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9" name="矩形 498">
            <a:extLst>
              <a:ext uri="{FF2B5EF4-FFF2-40B4-BE49-F238E27FC236}">
                <a16:creationId xmlns:a16="http://schemas.microsoft.com/office/drawing/2014/main" id="{2D9B760B-0BDE-4F58-9186-1E58919086AD}"/>
              </a:ext>
            </a:extLst>
          </p:cNvPr>
          <p:cNvSpPr/>
          <p:nvPr/>
        </p:nvSpPr>
        <p:spPr>
          <a:xfrm>
            <a:off x="10506205" y="4666350"/>
            <a:ext cx="310480" cy="5788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4" name="文本框 503">
            <a:extLst>
              <a:ext uri="{FF2B5EF4-FFF2-40B4-BE49-F238E27FC236}">
                <a16:creationId xmlns:a16="http://schemas.microsoft.com/office/drawing/2014/main" id="{D1BC585C-6210-4152-89FF-16DF8EB002E0}"/>
              </a:ext>
            </a:extLst>
          </p:cNvPr>
          <p:cNvSpPr txBox="1"/>
          <p:nvPr/>
        </p:nvSpPr>
        <p:spPr>
          <a:xfrm>
            <a:off x="8005574" y="4656957"/>
            <a:ext cx="204645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32m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505" name="直接箭头连接符 504">
            <a:extLst>
              <a:ext uri="{FF2B5EF4-FFF2-40B4-BE49-F238E27FC236}">
                <a16:creationId xmlns:a16="http://schemas.microsoft.com/office/drawing/2014/main" id="{EE12F776-122E-4DE9-8025-AA135C8C7C32}"/>
              </a:ext>
            </a:extLst>
          </p:cNvPr>
          <p:cNvCxnSpPr>
            <a:cxnSpLocks/>
          </p:cNvCxnSpPr>
          <p:nvPr/>
        </p:nvCxnSpPr>
        <p:spPr>
          <a:xfrm flipV="1">
            <a:off x="6544518" y="4886395"/>
            <a:ext cx="5074424" cy="3073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6" name="矩形 505">
            <a:extLst>
              <a:ext uri="{FF2B5EF4-FFF2-40B4-BE49-F238E27FC236}">
                <a16:creationId xmlns:a16="http://schemas.microsoft.com/office/drawing/2014/main" id="{58EA88B4-94CD-43ED-A904-D2F8B2D90401}"/>
              </a:ext>
            </a:extLst>
          </p:cNvPr>
          <p:cNvSpPr/>
          <p:nvPr/>
        </p:nvSpPr>
        <p:spPr>
          <a:xfrm rot="16200000" flipH="1">
            <a:off x="4370775" y="2884441"/>
            <a:ext cx="560071" cy="702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7" name="矩形 506">
            <a:extLst>
              <a:ext uri="{FF2B5EF4-FFF2-40B4-BE49-F238E27FC236}">
                <a16:creationId xmlns:a16="http://schemas.microsoft.com/office/drawing/2014/main" id="{470AA422-62D8-45E0-9755-4B3A61EC8B15}"/>
              </a:ext>
            </a:extLst>
          </p:cNvPr>
          <p:cNvSpPr/>
          <p:nvPr/>
        </p:nvSpPr>
        <p:spPr>
          <a:xfrm>
            <a:off x="6914632" y="4666367"/>
            <a:ext cx="476503"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11000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508" name="图片 507">
            <a:extLst>
              <a:ext uri="{FF2B5EF4-FFF2-40B4-BE49-F238E27FC236}">
                <a16:creationId xmlns:a16="http://schemas.microsoft.com/office/drawing/2014/main" id="{98A58ED8-51E5-4DDE-B542-9A14BE8442F3}"/>
              </a:ext>
            </a:extLst>
          </p:cNvPr>
          <p:cNvPicPr>
            <a:picLocks noChangeAspect="1"/>
          </p:cNvPicPr>
          <p:nvPr/>
        </p:nvPicPr>
        <p:blipFill>
          <a:blip r:embed="rId5"/>
          <a:stretch>
            <a:fillRect/>
          </a:stretch>
        </p:blipFill>
        <p:spPr>
          <a:xfrm flipH="1">
            <a:off x="10037840" y="3874956"/>
            <a:ext cx="1661498" cy="815323"/>
          </a:xfrm>
          <a:prstGeom prst="rect">
            <a:avLst/>
          </a:prstGeom>
        </p:spPr>
      </p:pic>
      <p:cxnSp>
        <p:nvCxnSpPr>
          <p:cNvPr id="509" name="直接连接符 508">
            <a:extLst>
              <a:ext uri="{FF2B5EF4-FFF2-40B4-BE49-F238E27FC236}">
                <a16:creationId xmlns:a16="http://schemas.microsoft.com/office/drawing/2014/main" id="{05B1BF5F-E834-4056-AD68-0278AF723CEA}"/>
              </a:ext>
            </a:extLst>
          </p:cNvPr>
          <p:cNvCxnSpPr>
            <a:cxnSpLocks/>
          </p:cNvCxnSpPr>
          <p:nvPr/>
        </p:nvCxnSpPr>
        <p:spPr>
          <a:xfrm>
            <a:off x="11678557" y="4323452"/>
            <a:ext cx="0" cy="747082"/>
          </a:xfrm>
          <a:prstGeom prst="line">
            <a:avLst/>
          </a:prstGeom>
          <a:noFill/>
          <a:ln w="6350" cap="flat" cmpd="sng" algn="ctr">
            <a:solidFill>
              <a:sysClr val="window" lastClr="FFFFFF">
                <a:lumMod val="65000"/>
              </a:sysClr>
            </a:solidFill>
            <a:prstDash val="solid"/>
            <a:miter lim="800000"/>
          </a:ln>
          <a:effectLst/>
        </p:spPr>
      </p:cxnSp>
      <p:cxnSp>
        <p:nvCxnSpPr>
          <p:cNvPr id="510" name="直接连接符 509">
            <a:extLst>
              <a:ext uri="{FF2B5EF4-FFF2-40B4-BE49-F238E27FC236}">
                <a16:creationId xmlns:a16="http://schemas.microsoft.com/office/drawing/2014/main" id="{A26FCF2B-6C4A-45FA-93A5-1A0AC92DF04F}"/>
              </a:ext>
            </a:extLst>
          </p:cNvPr>
          <p:cNvCxnSpPr>
            <a:cxnSpLocks/>
          </p:cNvCxnSpPr>
          <p:nvPr/>
        </p:nvCxnSpPr>
        <p:spPr>
          <a:xfrm>
            <a:off x="6480814" y="4304282"/>
            <a:ext cx="0" cy="747082"/>
          </a:xfrm>
          <a:prstGeom prst="line">
            <a:avLst/>
          </a:prstGeom>
          <a:noFill/>
          <a:ln w="6350" cap="flat" cmpd="sng" algn="ctr">
            <a:solidFill>
              <a:sysClr val="window" lastClr="FFFFFF">
                <a:lumMod val="65000"/>
              </a:sysClr>
            </a:solidFill>
            <a:prstDash val="solid"/>
            <a:miter lim="800000"/>
          </a:ln>
          <a:effectLst/>
        </p:spPr>
      </p:cxnSp>
      <p:cxnSp>
        <p:nvCxnSpPr>
          <p:cNvPr id="511" name="直接连接符 510">
            <a:extLst>
              <a:ext uri="{FF2B5EF4-FFF2-40B4-BE49-F238E27FC236}">
                <a16:creationId xmlns:a16="http://schemas.microsoft.com/office/drawing/2014/main" id="{2BAE77E5-230D-4749-A202-3502B4A1ACB3}"/>
              </a:ext>
            </a:extLst>
          </p:cNvPr>
          <p:cNvCxnSpPr>
            <a:cxnSpLocks/>
          </p:cNvCxnSpPr>
          <p:nvPr/>
        </p:nvCxnSpPr>
        <p:spPr>
          <a:xfrm flipH="1">
            <a:off x="5250987" y="5172569"/>
            <a:ext cx="11756" cy="1183782"/>
          </a:xfrm>
          <a:prstGeom prst="line">
            <a:avLst/>
          </a:prstGeom>
          <a:noFill/>
          <a:ln w="6350" cap="flat" cmpd="sng" algn="ctr">
            <a:solidFill>
              <a:sysClr val="window" lastClr="FFFFFF">
                <a:lumMod val="65000"/>
              </a:sysClr>
            </a:solidFill>
            <a:prstDash val="solid"/>
            <a:miter lim="800000"/>
          </a:ln>
          <a:effectLst/>
        </p:spPr>
      </p:cxnSp>
      <p:sp>
        <p:nvSpPr>
          <p:cNvPr id="512" name="矩形 511">
            <a:extLst>
              <a:ext uri="{FF2B5EF4-FFF2-40B4-BE49-F238E27FC236}">
                <a16:creationId xmlns:a16="http://schemas.microsoft.com/office/drawing/2014/main" id="{41DFBE10-BB55-48E5-BD62-6C4EC204FDC1}"/>
              </a:ext>
            </a:extLst>
          </p:cNvPr>
          <p:cNvSpPr/>
          <p:nvPr/>
        </p:nvSpPr>
        <p:spPr>
          <a:xfrm rot="10800000" flipH="1">
            <a:off x="4826989" y="2870229"/>
            <a:ext cx="496487"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13" name="矩形 512">
            <a:extLst>
              <a:ext uri="{FF2B5EF4-FFF2-40B4-BE49-F238E27FC236}">
                <a16:creationId xmlns:a16="http://schemas.microsoft.com/office/drawing/2014/main" id="{CC9112C8-0E7F-4DA3-B660-023C63037D20}"/>
              </a:ext>
            </a:extLst>
          </p:cNvPr>
          <p:cNvSpPr/>
          <p:nvPr/>
        </p:nvSpPr>
        <p:spPr>
          <a:xfrm rot="16200000" flipH="1">
            <a:off x="4622874" y="3004174"/>
            <a:ext cx="325213" cy="6561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14" name="文本框 513">
            <a:extLst>
              <a:ext uri="{FF2B5EF4-FFF2-40B4-BE49-F238E27FC236}">
                <a16:creationId xmlns:a16="http://schemas.microsoft.com/office/drawing/2014/main" id="{5C6148EB-BE09-4CF7-A0A7-9A13A05429D8}"/>
              </a:ext>
            </a:extLst>
          </p:cNvPr>
          <p:cNvSpPr txBox="1"/>
          <p:nvPr/>
        </p:nvSpPr>
        <p:spPr>
          <a:xfrm>
            <a:off x="625064" y="5892621"/>
            <a:ext cx="201369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Higgs 50MW</a:t>
            </a:r>
            <a:endParaRPr kumimoji="0" lang="zh-CN" altLang="en-US" sz="24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515" name="直接连接符 514">
            <a:extLst>
              <a:ext uri="{FF2B5EF4-FFF2-40B4-BE49-F238E27FC236}">
                <a16:creationId xmlns:a16="http://schemas.microsoft.com/office/drawing/2014/main" id="{5C6A96A5-53B2-4F59-850C-C2F32B7481B4}"/>
              </a:ext>
            </a:extLst>
          </p:cNvPr>
          <p:cNvCxnSpPr>
            <a:cxnSpLocks/>
          </p:cNvCxnSpPr>
          <p:nvPr/>
        </p:nvCxnSpPr>
        <p:spPr>
          <a:xfrm>
            <a:off x="6611968" y="5741372"/>
            <a:ext cx="0" cy="747082"/>
          </a:xfrm>
          <a:prstGeom prst="line">
            <a:avLst/>
          </a:prstGeom>
          <a:noFill/>
          <a:ln w="6350" cap="flat" cmpd="sng" algn="ctr">
            <a:solidFill>
              <a:sysClr val="window" lastClr="FFFFFF">
                <a:lumMod val="65000"/>
              </a:sysClr>
            </a:solidFill>
            <a:prstDash val="solid"/>
            <a:miter lim="800000"/>
          </a:ln>
          <a:effectLst/>
        </p:spPr>
      </p:cxnSp>
      <p:sp>
        <p:nvSpPr>
          <p:cNvPr id="516" name="文本框 515">
            <a:extLst>
              <a:ext uri="{FF2B5EF4-FFF2-40B4-BE49-F238E27FC236}">
                <a16:creationId xmlns:a16="http://schemas.microsoft.com/office/drawing/2014/main" id="{71678FB4-111D-4609-854A-82BE61F4AECD}"/>
              </a:ext>
            </a:extLst>
          </p:cNvPr>
          <p:cNvSpPr txBox="1"/>
          <p:nvPr/>
        </p:nvSpPr>
        <p:spPr>
          <a:xfrm>
            <a:off x="726275" y="3633702"/>
            <a:ext cx="12122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12kW@4.5K</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2" name="矩形 521">
            <a:extLst>
              <a:ext uri="{FF2B5EF4-FFF2-40B4-BE49-F238E27FC236}">
                <a16:creationId xmlns:a16="http://schemas.microsoft.com/office/drawing/2014/main" id="{EC190879-5081-4724-855D-857FF1DB6D1F}"/>
              </a:ext>
            </a:extLst>
          </p:cNvPr>
          <p:cNvSpPr/>
          <p:nvPr/>
        </p:nvSpPr>
        <p:spPr>
          <a:xfrm flipH="1">
            <a:off x="5262741" y="5396840"/>
            <a:ext cx="1567979" cy="85690"/>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24" name="矩形 523">
            <a:extLst>
              <a:ext uri="{FF2B5EF4-FFF2-40B4-BE49-F238E27FC236}">
                <a16:creationId xmlns:a16="http://schemas.microsoft.com/office/drawing/2014/main" id="{D29B7C72-5309-4DD4-B8F4-D03B27527977}"/>
              </a:ext>
            </a:extLst>
          </p:cNvPr>
          <p:cNvSpPr/>
          <p:nvPr/>
        </p:nvSpPr>
        <p:spPr>
          <a:xfrm rot="10800000">
            <a:off x="6689535" y="5315359"/>
            <a:ext cx="38684" cy="226308"/>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25" name="矩形 524">
            <a:extLst>
              <a:ext uri="{FF2B5EF4-FFF2-40B4-BE49-F238E27FC236}">
                <a16:creationId xmlns:a16="http://schemas.microsoft.com/office/drawing/2014/main" id="{E958CCDC-4838-4760-B238-94EA11677959}"/>
              </a:ext>
            </a:extLst>
          </p:cNvPr>
          <p:cNvSpPr/>
          <p:nvPr/>
        </p:nvSpPr>
        <p:spPr>
          <a:xfrm rot="16200000" flipH="1">
            <a:off x="11628072" y="5624104"/>
            <a:ext cx="313635" cy="8607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26" name="组合 525">
            <a:extLst>
              <a:ext uri="{FF2B5EF4-FFF2-40B4-BE49-F238E27FC236}">
                <a16:creationId xmlns:a16="http://schemas.microsoft.com/office/drawing/2014/main" id="{9FF0BF34-0351-496B-A562-71BDFFEA5293}"/>
              </a:ext>
            </a:extLst>
          </p:cNvPr>
          <p:cNvGrpSpPr/>
          <p:nvPr/>
        </p:nvGrpSpPr>
        <p:grpSpPr>
          <a:xfrm flipH="1">
            <a:off x="11508197" y="5700524"/>
            <a:ext cx="551506" cy="585853"/>
            <a:chOff x="1394690" y="1103518"/>
            <a:chExt cx="1237674" cy="1541207"/>
          </a:xfrm>
          <a:solidFill>
            <a:schemeClr val="tx2">
              <a:lumMod val="20000"/>
              <a:lumOff val="80000"/>
            </a:schemeClr>
          </a:solidFill>
        </p:grpSpPr>
        <p:grpSp>
          <p:nvGrpSpPr>
            <p:cNvPr id="542" name="组合 541">
              <a:extLst>
                <a:ext uri="{FF2B5EF4-FFF2-40B4-BE49-F238E27FC236}">
                  <a16:creationId xmlns:a16="http://schemas.microsoft.com/office/drawing/2014/main" id="{C52D5458-460F-4F9A-B6AD-B9D2561D4B9B}"/>
                </a:ext>
              </a:extLst>
            </p:cNvPr>
            <p:cNvGrpSpPr/>
            <p:nvPr/>
          </p:nvGrpSpPr>
          <p:grpSpPr>
            <a:xfrm>
              <a:off x="1394690" y="1103518"/>
              <a:ext cx="1237674" cy="1514764"/>
              <a:chOff x="2022760" y="1173018"/>
              <a:chExt cx="3546769" cy="4331860"/>
            </a:xfrm>
            <a:grpFill/>
          </p:grpSpPr>
          <p:sp>
            <p:nvSpPr>
              <p:cNvPr id="545" name="矩形: 圆角 544">
                <a:extLst>
                  <a:ext uri="{FF2B5EF4-FFF2-40B4-BE49-F238E27FC236}">
                    <a16:creationId xmlns:a16="http://schemas.microsoft.com/office/drawing/2014/main" id="{AB44B2B8-6593-4EB2-A07A-E51B2B80E289}"/>
                  </a:ext>
                </a:extLst>
              </p:cNvPr>
              <p:cNvSpPr/>
              <p:nvPr/>
            </p:nvSpPr>
            <p:spPr>
              <a:xfrm rot="5400000">
                <a:off x="1630216" y="1565565"/>
                <a:ext cx="4331857" cy="3546769"/>
              </a:xfrm>
              <a:prstGeom prst="roundRect">
                <a:avLst>
                  <a:gd name="adj" fmla="val 3257"/>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46" name="矩形 545">
                <a:extLst>
                  <a:ext uri="{FF2B5EF4-FFF2-40B4-BE49-F238E27FC236}">
                    <a16:creationId xmlns:a16="http://schemas.microsoft.com/office/drawing/2014/main" id="{1975757C-0EB2-4829-A87B-63F563BA6FE6}"/>
                  </a:ext>
                </a:extLst>
              </p:cNvPr>
              <p:cNvSpPr/>
              <p:nvPr/>
            </p:nvSpPr>
            <p:spPr>
              <a:xfrm>
                <a:off x="2022762" y="1173018"/>
                <a:ext cx="3546767" cy="241136"/>
              </a:xfrm>
              <a:prstGeom prst="rect">
                <a:avLst/>
              </a:prstGeom>
              <a:grp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43" name="矩形 542">
              <a:extLst>
                <a:ext uri="{FF2B5EF4-FFF2-40B4-BE49-F238E27FC236}">
                  <a16:creationId xmlns:a16="http://schemas.microsoft.com/office/drawing/2014/main" id="{95FD1B7E-CA26-4310-8E31-16E357EDB674}"/>
                </a:ext>
              </a:extLst>
            </p:cNvPr>
            <p:cNvSpPr/>
            <p:nvPr/>
          </p:nvSpPr>
          <p:spPr>
            <a:xfrm flipV="1">
              <a:off x="1542473" y="2618281"/>
              <a:ext cx="144865" cy="26444"/>
            </a:xfrm>
            <a:prstGeom prst="rect">
              <a:avLst/>
            </a:prstGeom>
            <a:grp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44" name="矩形 543">
              <a:extLst>
                <a:ext uri="{FF2B5EF4-FFF2-40B4-BE49-F238E27FC236}">
                  <a16:creationId xmlns:a16="http://schemas.microsoft.com/office/drawing/2014/main" id="{FC0FE052-219A-4D5C-A104-F9E92CE55725}"/>
                </a:ext>
              </a:extLst>
            </p:cNvPr>
            <p:cNvSpPr/>
            <p:nvPr/>
          </p:nvSpPr>
          <p:spPr>
            <a:xfrm>
              <a:off x="2290813" y="2617369"/>
              <a:ext cx="144865" cy="26444"/>
            </a:xfrm>
            <a:prstGeom prst="rect">
              <a:avLst/>
            </a:prstGeom>
            <a:grp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27" name="文本框 526">
            <a:extLst>
              <a:ext uri="{FF2B5EF4-FFF2-40B4-BE49-F238E27FC236}">
                <a16:creationId xmlns:a16="http://schemas.microsoft.com/office/drawing/2014/main" id="{AF0A1548-40D8-412F-B7CF-F9DEE222CA81}"/>
              </a:ext>
            </a:extLst>
          </p:cNvPr>
          <p:cNvSpPr txBox="1"/>
          <p:nvPr/>
        </p:nvSpPr>
        <p:spPr>
          <a:xfrm flipH="1">
            <a:off x="11338304" y="5649192"/>
            <a:ext cx="893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Phase seperator</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531" name="图片 530">
            <a:extLst>
              <a:ext uri="{FF2B5EF4-FFF2-40B4-BE49-F238E27FC236}">
                <a16:creationId xmlns:a16="http://schemas.microsoft.com/office/drawing/2014/main" id="{4311DDFC-3BA0-4F7C-B9CF-7AEA228E19E5}"/>
              </a:ext>
            </a:extLst>
          </p:cNvPr>
          <p:cNvPicPr>
            <a:picLocks noChangeAspect="1"/>
          </p:cNvPicPr>
          <p:nvPr/>
        </p:nvPicPr>
        <p:blipFill>
          <a:blip r:embed="rId6"/>
          <a:srcRect l="8270" t="22164" r="50582" b="11470"/>
          <a:stretch/>
        </p:blipFill>
        <p:spPr>
          <a:xfrm>
            <a:off x="90188" y="3965610"/>
            <a:ext cx="4249661" cy="1726920"/>
          </a:xfrm>
          <a:prstGeom prst="rect">
            <a:avLst/>
          </a:prstGeom>
        </p:spPr>
      </p:pic>
      <p:sp>
        <p:nvSpPr>
          <p:cNvPr id="535" name="文本框 534">
            <a:extLst>
              <a:ext uri="{FF2B5EF4-FFF2-40B4-BE49-F238E27FC236}">
                <a16:creationId xmlns:a16="http://schemas.microsoft.com/office/drawing/2014/main" id="{B06EEFF7-7A92-4224-B4FA-66F69AF95CAC}"/>
              </a:ext>
            </a:extLst>
          </p:cNvPr>
          <p:cNvSpPr txBox="1"/>
          <p:nvPr/>
        </p:nvSpPr>
        <p:spPr>
          <a:xfrm flipH="1">
            <a:off x="8559794" y="5469693"/>
            <a:ext cx="1230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9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Cryomodules</a:t>
            </a:r>
            <a:endParaRPr kumimoji="0" lang="zh-CN" altLang="en-US" sz="9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33" name="直接箭头连接符 632">
            <a:extLst>
              <a:ext uri="{FF2B5EF4-FFF2-40B4-BE49-F238E27FC236}">
                <a16:creationId xmlns:a16="http://schemas.microsoft.com/office/drawing/2014/main" id="{E7E365D3-DF70-42C0-A023-81195CE4901B}"/>
              </a:ext>
            </a:extLst>
          </p:cNvPr>
          <p:cNvCxnSpPr>
            <a:cxnSpLocks/>
          </p:cNvCxnSpPr>
          <p:nvPr/>
        </p:nvCxnSpPr>
        <p:spPr>
          <a:xfrm flipV="1">
            <a:off x="5625084" y="4917127"/>
            <a:ext cx="855730" cy="227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4" name="文本框 633">
            <a:extLst>
              <a:ext uri="{FF2B5EF4-FFF2-40B4-BE49-F238E27FC236}">
                <a16:creationId xmlns:a16="http://schemas.microsoft.com/office/drawing/2014/main" id="{24E12AB5-DD61-4B64-B5C2-766A5398E42F}"/>
              </a:ext>
            </a:extLst>
          </p:cNvPr>
          <p:cNvSpPr txBox="1"/>
          <p:nvPr/>
        </p:nvSpPr>
        <p:spPr>
          <a:xfrm>
            <a:off x="4816477" y="5989161"/>
            <a:ext cx="20553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80m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5" name="文本框 634">
            <a:extLst>
              <a:ext uri="{FF2B5EF4-FFF2-40B4-BE49-F238E27FC236}">
                <a16:creationId xmlns:a16="http://schemas.microsoft.com/office/drawing/2014/main" id="{BB2FFA99-AB85-4F77-8217-B434A835E56C}"/>
              </a:ext>
            </a:extLst>
          </p:cNvPr>
          <p:cNvSpPr txBox="1"/>
          <p:nvPr/>
        </p:nvSpPr>
        <p:spPr>
          <a:xfrm>
            <a:off x="4874687" y="3107689"/>
            <a:ext cx="20553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36" name="直接箭头连接符 635">
            <a:extLst>
              <a:ext uri="{FF2B5EF4-FFF2-40B4-BE49-F238E27FC236}">
                <a16:creationId xmlns:a16="http://schemas.microsoft.com/office/drawing/2014/main" id="{7054A21C-F5B5-444D-A1D7-D53F0F67835C}"/>
              </a:ext>
            </a:extLst>
          </p:cNvPr>
          <p:cNvCxnSpPr>
            <a:cxnSpLocks/>
          </p:cNvCxnSpPr>
          <p:nvPr/>
        </p:nvCxnSpPr>
        <p:spPr>
          <a:xfrm flipV="1">
            <a:off x="5278469" y="6245120"/>
            <a:ext cx="1285580" cy="1004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7" name="文本框 636">
            <a:extLst>
              <a:ext uri="{FF2B5EF4-FFF2-40B4-BE49-F238E27FC236}">
                <a16:creationId xmlns:a16="http://schemas.microsoft.com/office/drawing/2014/main" id="{1AF05E50-4AF2-4494-A32C-06AA236165E7}"/>
              </a:ext>
            </a:extLst>
          </p:cNvPr>
          <p:cNvSpPr txBox="1"/>
          <p:nvPr/>
        </p:nvSpPr>
        <p:spPr>
          <a:xfrm>
            <a:off x="5606213" y="4618729"/>
            <a:ext cx="9383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8" name="文本框 637">
            <a:extLst>
              <a:ext uri="{FF2B5EF4-FFF2-40B4-BE49-F238E27FC236}">
                <a16:creationId xmlns:a16="http://schemas.microsoft.com/office/drawing/2014/main" id="{21171949-7976-4607-A677-7A7348B8DE1C}"/>
              </a:ext>
            </a:extLst>
          </p:cNvPr>
          <p:cNvSpPr txBox="1"/>
          <p:nvPr/>
        </p:nvSpPr>
        <p:spPr>
          <a:xfrm>
            <a:off x="4849883" y="3964166"/>
            <a:ext cx="508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40" name="文本框 639">
            <a:extLst>
              <a:ext uri="{FF2B5EF4-FFF2-40B4-BE49-F238E27FC236}">
                <a16:creationId xmlns:a16="http://schemas.microsoft.com/office/drawing/2014/main" id="{DDA1BE64-51B9-49D9-A89C-302199E9A7A2}"/>
              </a:ext>
            </a:extLst>
          </p:cNvPr>
          <p:cNvSpPr txBox="1"/>
          <p:nvPr/>
        </p:nvSpPr>
        <p:spPr>
          <a:xfrm>
            <a:off x="-19306" y="1781567"/>
            <a:ext cx="12122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RF shaft</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223" name="组合 222">
            <a:extLst>
              <a:ext uri="{FF2B5EF4-FFF2-40B4-BE49-F238E27FC236}">
                <a16:creationId xmlns:a16="http://schemas.microsoft.com/office/drawing/2014/main" id="{BED6565C-D878-4A8B-8E5D-1C8873CF937F}"/>
              </a:ext>
            </a:extLst>
          </p:cNvPr>
          <p:cNvGrpSpPr/>
          <p:nvPr/>
        </p:nvGrpSpPr>
        <p:grpSpPr>
          <a:xfrm rot="16200000" flipH="1" flipV="1">
            <a:off x="605434" y="2550456"/>
            <a:ext cx="40379" cy="39094"/>
            <a:chOff x="5514487" y="2081922"/>
            <a:chExt cx="540000" cy="540000"/>
          </a:xfrm>
        </p:grpSpPr>
        <p:sp>
          <p:nvSpPr>
            <p:cNvPr id="224" name="任意多边形: 形状 223">
              <a:extLst>
                <a:ext uri="{FF2B5EF4-FFF2-40B4-BE49-F238E27FC236}">
                  <a16:creationId xmlns:a16="http://schemas.microsoft.com/office/drawing/2014/main" id="{D588B7B0-2829-4ABA-91FA-C6917F6FC6F6}"/>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5" name="任意多边形: 形状 224">
              <a:extLst>
                <a:ext uri="{FF2B5EF4-FFF2-40B4-BE49-F238E27FC236}">
                  <a16:creationId xmlns:a16="http://schemas.microsoft.com/office/drawing/2014/main" id="{255630F6-CA7E-4A61-8182-7927A5DDF3CC}"/>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26" name="组合 225">
            <a:extLst>
              <a:ext uri="{FF2B5EF4-FFF2-40B4-BE49-F238E27FC236}">
                <a16:creationId xmlns:a16="http://schemas.microsoft.com/office/drawing/2014/main" id="{37389DE1-3CF2-4A1D-8AED-AC31AF13981C}"/>
              </a:ext>
            </a:extLst>
          </p:cNvPr>
          <p:cNvGrpSpPr/>
          <p:nvPr/>
        </p:nvGrpSpPr>
        <p:grpSpPr>
          <a:xfrm rot="10800000">
            <a:off x="1226019" y="2406021"/>
            <a:ext cx="40379" cy="39094"/>
            <a:chOff x="5514487" y="2081922"/>
            <a:chExt cx="540000" cy="540000"/>
          </a:xfrm>
        </p:grpSpPr>
        <p:sp>
          <p:nvSpPr>
            <p:cNvPr id="227" name="任意多边形: 形状 226">
              <a:extLst>
                <a:ext uri="{FF2B5EF4-FFF2-40B4-BE49-F238E27FC236}">
                  <a16:creationId xmlns:a16="http://schemas.microsoft.com/office/drawing/2014/main" id="{32B02065-06F5-4E99-BEA6-E54857B1BA5E}"/>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8" name="任意多边形: 形状 227">
              <a:extLst>
                <a:ext uri="{FF2B5EF4-FFF2-40B4-BE49-F238E27FC236}">
                  <a16:creationId xmlns:a16="http://schemas.microsoft.com/office/drawing/2014/main" id="{93DE07FF-28E4-4631-B5A8-5DBB000612C6}"/>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29" name="组合 228">
            <a:extLst>
              <a:ext uri="{FF2B5EF4-FFF2-40B4-BE49-F238E27FC236}">
                <a16:creationId xmlns:a16="http://schemas.microsoft.com/office/drawing/2014/main" id="{5BE77DD2-CC65-4EB7-B485-D70D7F7C7356}"/>
              </a:ext>
            </a:extLst>
          </p:cNvPr>
          <p:cNvGrpSpPr/>
          <p:nvPr/>
        </p:nvGrpSpPr>
        <p:grpSpPr>
          <a:xfrm rot="10800000" flipH="1">
            <a:off x="3376145" y="2401690"/>
            <a:ext cx="45719" cy="50785"/>
            <a:chOff x="5514487" y="2081922"/>
            <a:chExt cx="540000" cy="540000"/>
          </a:xfrm>
        </p:grpSpPr>
        <p:sp>
          <p:nvSpPr>
            <p:cNvPr id="230" name="任意多边形: 形状 229">
              <a:extLst>
                <a:ext uri="{FF2B5EF4-FFF2-40B4-BE49-F238E27FC236}">
                  <a16:creationId xmlns:a16="http://schemas.microsoft.com/office/drawing/2014/main" id="{FC3A86B2-FD47-4E60-B343-BECCDF1EED11}"/>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1" name="任意多边形: 形状 230">
              <a:extLst>
                <a:ext uri="{FF2B5EF4-FFF2-40B4-BE49-F238E27FC236}">
                  <a16:creationId xmlns:a16="http://schemas.microsoft.com/office/drawing/2014/main" id="{3497032A-BF96-4320-B8E0-7393C9443DA4}"/>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32" name="组合 231">
            <a:extLst>
              <a:ext uri="{FF2B5EF4-FFF2-40B4-BE49-F238E27FC236}">
                <a16:creationId xmlns:a16="http://schemas.microsoft.com/office/drawing/2014/main" id="{5E71A2FB-0906-45B7-B66F-29D0CBEC0056}"/>
              </a:ext>
            </a:extLst>
          </p:cNvPr>
          <p:cNvGrpSpPr/>
          <p:nvPr/>
        </p:nvGrpSpPr>
        <p:grpSpPr>
          <a:xfrm rot="10800000">
            <a:off x="3648283" y="2632845"/>
            <a:ext cx="77317" cy="84370"/>
            <a:chOff x="5514487" y="2081922"/>
            <a:chExt cx="540000" cy="540000"/>
          </a:xfrm>
        </p:grpSpPr>
        <p:sp>
          <p:nvSpPr>
            <p:cNvPr id="233" name="任意多边形: 形状 232">
              <a:extLst>
                <a:ext uri="{FF2B5EF4-FFF2-40B4-BE49-F238E27FC236}">
                  <a16:creationId xmlns:a16="http://schemas.microsoft.com/office/drawing/2014/main" id="{DB9BB957-5590-4AA3-93AD-0C354ED0CED2}"/>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4" name="任意多边形: 形状 233">
              <a:extLst>
                <a:ext uri="{FF2B5EF4-FFF2-40B4-BE49-F238E27FC236}">
                  <a16:creationId xmlns:a16="http://schemas.microsoft.com/office/drawing/2014/main" id="{FA573745-B297-46C8-B195-20D4A3BC135D}"/>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38" name="组合 237">
            <a:extLst>
              <a:ext uri="{FF2B5EF4-FFF2-40B4-BE49-F238E27FC236}">
                <a16:creationId xmlns:a16="http://schemas.microsoft.com/office/drawing/2014/main" id="{58986CBB-BFB8-4CFF-842E-5F790FE2D3BF}"/>
              </a:ext>
            </a:extLst>
          </p:cNvPr>
          <p:cNvGrpSpPr/>
          <p:nvPr/>
        </p:nvGrpSpPr>
        <p:grpSpPr>
          <a:xfrm rot="10800000">
            <a:off x="4613118" y="2640195"/>
            <a:ext cx="77317" cy="84370"/>
            <a:chOff x="5514487" y="2081922"/>
            <a:chExt cx="540000" cy="540000"/>
          </a:xfrm>
        </p:grpSpPr>
        <p:sp>
          <p:nvSpPr>
            <p:cNvPr id="239" name="任意多边形: 形状 238">
              <a:extLst>
                <a:ext uri="{FF2B5EF4-FFF2-40B4-BE49-F238E27FC236}">
                  <a16:creationId xmlns:a16="http://schemas.microsoft.com/office/drawing/2014/main" id="{0122CDC6-A55C-4BD1-8833-AEE5A3B8DEAA}"/>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0" name="任意多边形: 形状 239">
              <a:extLst>
                <a:ext uri="{FF2B5EF4-FFF2-40B4-BE49-F238E27FC236}">
                  <a16:creationId xmlns:a16="http://schemas.microsoft.com/office/drawing/2014/main" id="{710DA66D-F91E-42DD-992B-BA0CC882DFC3}"/>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41" name="组合 240">
            <a:extLst>
              <a:ext uri="{FF2B5EF4-FFF2-40B4-BE49-F238E27FC236}">
                <a16:creationId xmlns:a16="http://schemas.microsoft.com/office/drawing/2014/main" id="{AF613CED-E96A-4148-A458-9ABCE2F928EF}"/>
              </a:ext>
            </a:extLst>
          </p:cNvPr>
          <p:cNvGrpSpPr/>
          <p:nvPr/>
        </p:nvGrpSpPr>
        <p:grpSpPr>
          <a:xfrm rot="10800000">
            <a:off x="4751229" y="2866611"/>
            <a:ext cx="77317" cy="84370"/>
            <a:chOff x="5514487" y="2081922"/>
            <a:chExt cx="540000" cy="540000"/>
          </a:xfrm>
        </p:grpSpPr>
        <p:sp>
          <p:nvSpPr>
            <p:cNvPr id="242" name="任意多边形: 形状 241">
              <a:extLst>
                <a:ext uri="{FF2B5EF4-FFF2-40B4-BE49-F238E27FC236}">
                  <a16:creationId xmlns:a16="http://schemas.microsoft.com/office/drawing/2014/main" id="{CB5E35EF-7E8F-4264-9D0E-60FA5C65C8C5}"/>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3" name="任意多边形: 形状 242">
              <a:extLst>
                <a:ext uri="{FF2B5EF4-FFF2-40B4-BE49-F238E27FC236}">
                  <a16:creationId xmlns:a16="http://schemas.microsoft.com/office/drawing/2014/main" id="{19609922-E502-4EB8-BACE-F2DDC0F04A05}"/>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48" name="组合 247">
            <a:extLst>
              <a:ext uri="{FF2B5EF4-FFF2-40B4-BE49-F238E27FC236}">
                <a16:creationId xmlns:a16="http://schemas.microsoft.com/office/drawing/2014/main" id="{1BE04412-8EE2-4015-B79D-0D462C165159}"/>
              </a:ext>
            </a:extLst>
          </p:cNvPr>
          <p:cNvGrpSpPr/>
          <p:nvPr/>
        </p:nvGrpSpPr>
        <p:grpSpPr>
          <a:xfrm rot="10800000" flipH="1">
            <a:off x="5633321" y="2631107"/>
            <a:ext cx="77317" cy="84370"/>
            <a:chOff x="5514487" y="2081922"/>
            <a:chExt cx="540000" cy="540000"/>
          </a:xfrm>
        </p:grpSpPr>
        <p:sp>
          <p:nvSpPr>
            <p:cNvPr id="256" name="任意多边形: 形状 255">
              <a:extLst>
                <a:ext uri="{FF2B5EF4-FFF2-40B4-BE49-F238E27FC236}">
                  <a16:creationId xmlns:a16="http://schemas.microsoft.com/office/drawing/2014/main" id="{8F9EB6AF-8333-4894-9C26-D90BFB044F97}"/>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7" name="任意多边形: 形状 256">
              <a:extLst>
                <a:ext uri="{FF2B5EF4-FFF2-40B4-BE49-F238E27FC236}">
                  <a16:creationId xmlns:a16="http://schemas.microsoft.com/office/drawing/2014/main" id="{07D1484E-1A97-412E-818C-B1236FFD8DF4}"/>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58" name="组合 257">
            <a:extLst>
              <a:ext uri="{FF2B5EF4-FFF2-40B4-BE49-F238E27FC236}">
                <a16:creationId xmlns:a16="http://schemas.microsoft.com/office/drawing/2014/main" id="{B60F60D4-35B0-4A45-91CE-07C6C515B4AA}"/>
              </a:ext>
            </a:extLst>
          </p:cNvPr>
          <p:cNvGrpSpPr/>
          <p:nvPr/>
        </p:nvGrpSpPr>
        <p:grpSpPr>
          <a:xfrm rot="10800000" flipH="1">
            <a:off x="5256129" y="2867308"/>
            <a:ext cx="77317" cy="84370"/>
            <a:chOff x="5514487" y="2081922"/>
            <a:chExt cx="540000" cy="540000"/>
          </a:xfrm>
        </p:grpSpPr>
        <p:sp>
          <p:nvSpPr>
            <p:cNvPr id="259" name="任意多边形: 形状 258">
              <a:extLst>
                <a:ext uri="{FF2B5EF4-FFF2-40B4-BE49-F238E27FC236}">
                  <a16:creationId xmlns:a16="http://schemas.microsoft.com/office/drawing/2014/main" id="{74F8CC1B-ED98-41C9-9730-A4F5C953D8C7}"/>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0" name="任意多边形: 形状 259">
              <a:extLst>
                <a:ext uri="{FF2B5EF4-FFF2-40B4-BE49-F238E27FC236}">
                  <a16:creationId xmlns:a16="http://schemas.microsoft.com/office/drawing/2014/main" id="{BF4CC0D5-16C0-4569-80B2-8AC47EBE787B}"/>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61" name="组合 260">
            <a:extLst>
              <a:ext uri="{FF2B5EF4-FFF2-40B4-BE49-F238E27FC236}">
                <a16:creationId xmlns:a16="http://schemas.microsoft.com/office/drawing/2014/main" id="{45F180FA-0673-43D5-921A-5A4FC7852F63}"/>
              </a:ext>
            </a:extLst>
          </p:cNvPr>
          <p:cNvGrpSpPr/>
          <p:nvPr/>
        </p:nvGrpSpPr>
        <p:grpSpPr>
          <a:xfrm rot="16200000" flipH="1" flipV="1">
            <a:off x="5244553" y="5389123"/>
            <a:ext cx="107522" cy="84370"/>
            <a:chOff x="5514487" y="2081922"/>
            <a:chExt cx="540000" cy="540000"/>
          </a:xfrm>
        </p:grpSpPr>
        <p:sp>
          <p:nvSpPr>
            <p:cNvPr id="262" name="任意多边形: 形状 261">
              <a:extLst>
                <a:ext uri="{FF2B5EF4-FFF2-40B4-BE49-F238E27FC236}">
                  <a16:creationId xmlns:a16="http://schemas.microsoft.com/office/drawing/2014/main" id="{54E509CB-BFC7-4952-9B5C-52723C7370E4}"/>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3" name="任意多边形: 形状 262">
              <a:extLst>
                <a:ext uri="{FF2B5EF4-FFF2-40B4-BE49-F238E27FC236}">
                  <a16:creationId xmlns:a16="http://schemas.microsoft.com/office/drawing/2014/main" id="{D60C3DF7-0581-4BCD-87EF-D25A619BEEBA}"/>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64" name="组合 263">
            <a:extLst>
              <a:ext uri="{FF2B5EF4-FFF2-40B4-BE49-F238E27FC236}">
                <a16:creationId xmlns:a16="http://schemas.microsoft.com/office/drawing/2014/main" id="{20D6A10D-20FB-40C8-8BB1-850D7CF8F933}"/>
              </a:ext>
            </a:extLst>
          </p:cNvPr>
          <p:cNvGrpSpPr/>
          <p:nvPr/>
        </p:nvGrpSpPr>
        <p:grpSpPr>
          <a:xfrm rot="10800000" flipH="1">
            <a:off x="11719786" y="5418482"/>
            <a:ext cx="109273" cy="91842"/>
            <a:chOff x="5514487" y="2081922"/>
            <a:chExt cx="540000" cy="540000"/>
          </a:xfrm>
        </p:grpSpPr>
        <p:sp>
          <p:nvSpPr>
            <p:cNvPr id="265" name="任意多边形: 形状 264">
              <a:extLst>
                <a:ext uri="{FF2B5EF4-FFF2-40B4-BE49-F238E27FC236}">
                  <a16:creationId xmlns:a16="http://schemas.microsoft.com/office/drawing/2014/main" id="{52F9710C-939C-4868-896F-E44C4B1D840C}"/>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6" name="任意多边形: 形状 265">
              <a:extLst>
                <a:ext uri="{FF2B5EF4-FFF2-40B4-BE49-F238E27FC236}">
                  <a16:creationId xmlns:a16="http://schemas.microsoft.com/office/drawing/2014/main" id="{6DC25BCA-F93B-40F0-B59B-B009B9032207}"/>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67" name="组合 266">
            <a:extLst>
              <a:ext uri="{FF2B5EF4-FFF2-40B4-BE49-F238E27FC236}">
                <a16:creationId xmlns:a16="http://schemas.microsoft.com/office/drawing/2014/main" id="{4362B517-3EB3-4E42-AA32-2A9A2C09D54D}"/>
              </a:ext>
            </a:extLst>
          </p:cNvPr>
          <p:cNvGrpSpPr/>
          <p:nvPr/>
        </p:nvGrpSpPr>
        <p:grpSpPr>
          <a:xfrm>
            <a:off x="4242979" y="3194995"/>
            <a:ext cx="718539" cy="412196"/>
            <a:chOff x="4016766" y="3128600"/>
            <a:chExt cx="636773" cy="435361"/>
          </a:xfrm>
        </p:grpSpPr>
        <p:grpSp>
          <p:nvGrpSpPr>
            <p:cNvPr id="268" name="组合 267">
              <a:extLst>
                <a:ext uri="{FF2B5EF4-FFF2-40B4-BE49-F238E27FC236}">
                  <a16:creationId xmlns:a16="http://schemas.microsoft.com/office/drawing/2014/main" id="{243733A7-B61B-436A-8B8E-D04EECD5AD88}"/>
                </a:ext>
              </a:extLst>
            </p:cNvPr>
            <p:cNvGrpSpPr/>
            <p:nvPr/>
          </p:nvGrpSpPr>
          <p:grpSpPr>
            <a:xfrm flipH="1">
              <a:off x="4016766" y="3191536"/>
              <a:ext cx="636773" cy="339053"/>
              <a:chOff x="3931494" y="4058314"/>
              <a:chExt cx="1884218" cy="914392"/>
            </a:xfrm>
          </p:grpSpPr>
          <p:sp>
            <p:nvSpPr>
              <p:cNvPr id="288" name="椭圆 287">
                <a:extLst>
                  <a:ext uri="{FF2B5EF4-FFF2-40B4-BE49-F238E27FC236}">
                    <a16:creationId xmlns:a16="http://schemas.microsoft.com/office/drawing/2014/main" id="{33127EB9-32A8-41E8-92D6-3782E5032EF1}"/>
                  </a:ext>
                </a:extLst>
              </p:cNvPr>
              <p:cNvSpPr/>
              <p:nvPr/>
            </p:nvSpPr>
            <p:spPr>
              <a:xfrm>
                <a:off x="3931494" y="4058314"/>
                <a:ext cx="424322" cy="914392"/>
              </a:xfrm>
              <a:prstGeom prst="ellipse">
                <a:avLst/>
              </a:prstGeom>
              <a:gradFill flip="none" rotWithShape="1">
                <a:gsLst>
                  <a:gs pos="20000">
                    <a:sysClr val="window" lastClr="FFFFFF">
                      <a:lumMod val="65000"/>
                    </a:sysClr>
                  </a:gs>
                  <a:gs pos="80000">
                    <a:sysClr val="window" lastClr="FFFFFF">
                      <a:lumMod val="65000"/>
                    </a:sysClr>
                  </a:gs>
                  <a:gs pos="50000">
                    <a:sysClr val="window" lastClr="FFFFFF">
                      <a:lumMod val="95000"/>
                    </a:sysClr>
                  </a:gs>
                  <a:gs pos="2000">
                    <a:srgbClr val="E7E6E6">
                      <a:lumMod val="50000"/>
                    </a:srgbClr>
                  </a:gs>
                  <a:gs pos="100000">
                    <a:srgbClr val="E7E6E6">
                      <a:lumMod val="7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9" name="矩形 288">
                <a:extLst>
                  <a:ext uri="{FF2B5EF4-FFF2-40B4-BE49-F238E27FC236}">
                    <a16:creationId xmlns:a16="http://schemas.microsoft.com/office/drawing/2014/main" id="{4BBBE114-23A4-4CDF-A089-13C69D41093E}"/>
                  </a:ext>
                </a:extLst>
              </p:cNvPr>
              <p:cNvSpPr/>
              <p:nvPr/>
            </p:nvSpPr>
            <p:spPr>
              <a:xfrm>
                <a:off x="4168442" y="4058314"/>
                <a:ext cx="1410322" cy="914392"/>
              </a:xfrm>
              <a:prstGeom prst="rect">
                <a:avLst/>
              </a:prstGeom>
              <a:gradFill flip="none" rotWithShape="1">
                <a:gsLst>
                  <a:gs pos="20000">
                    <a:sysClr val="window" lastClr="FFFFFF">
                      <a:lumMod val="65000"/>
                    </a:sysClr>
                  </a:gs>
                  <a:gs pos="80000">
                    <a:sysClr val="window" lastClr="FFFFFF">
                      <a:lumMod val="65000"/>
                    </a:sysClr>
                  </a:gs>
                  <a:gs pos="50000">
                    <a:sysClr val="window" lastClr="FFFFFF">
                      <a:lumMod val="95000"/>
                    </a:sysClr>
                  </a:gs>
                  <a:gs pos="2000">
                    <a:srgbClr val="E7E6E6">
                      <a:lumMod val="50000"/>
                    </a:srgbClr>
                  </a:gs>
                  <a:gs pos="100000">
                    <a:srgbClr val="E7E6E6">
                      <a:lumMod val="7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1" name="椭圆 290">
                <a:extLst>
                  <a:ext uri="{FF2B5EF4-FFF2-40B4-BE49-F238E27FC236}">
                    <a16:creationId xmlns:a16="http://schemas.microsoft.com/office/drawing/2014/main" id="{4376C2A9-AD56-4F86-9E18-5BAE1B9D6BB8}"/>
                  </a:ext>
                </a:extLst>
              </p:cNvPr>
              <p:cNvSpPr/>
              <p:nvPr/>
            </p:nvSpPr>
            <p:spPr>
              <a:xfrm>
                <a:off x="5391390" y="4058314"/>
                <a:ext cx="424322" cy="914392"/>
              </a:xfrm>
              <a:prstGeom prst="ellipse">
                <a:avLst/>
              </a:prstGeom>
              <a:gradFill flip="none" rotWithShape="1">
                <a:gsLst>
                  <a:gs pos="20000">
                    <a:sysClr val="window" lastClr="FFFFFF">
                      <a:lumMod val="65000"/>
                    </a:sysClr>
                  </a:gs>
                  <a:gs pos="80000">
                    <a:sysClr val="window" lastClr="FFFFFF">
                      <a:lumMod val="65000"/>
                    </a:sysClr>
                  </a:gs>
                  <a:gs pos="50000">
                    <a:sysClr val="window" lastClr="FFFFFF">
                      <a:lumMod val="95000"/>
                    </a:sysClr>
                  </a:gs>
                  <a:gs pos="2000">
                    <a:srgbClr val="E7E6E6">
                      <a:lumMod val="50000"/>
                    </a:srgbClr>
                  </a:gs>
                  <a:gs pos="100000">
                    <a:srgbClr val="E7E6E6">
                      <a:lumMod val="7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cxnSp>
          <p:nvCxnSpPr>
            <p:cNvPr id="269" name="直接连接符 268">
              <a:extLst>
                <a:ext uri="{FF2B5EF4-FFF2-40B4-BE49-F238E27FC236}">
                  <a16:creationId xmlns:a16="http://schemas.microsoft.com/office/drawing/2014/main" id="{081FEC2A-9C45-422A-AE76-3A982CC00C13}"/>
                </a:ext>
              </a:extLst>
            </p:cNvPr>
            <p:cNvCxnSpPr>
              <a:cxnSpLocks/>
              <a:endCxn id="288" idx="4"/>
            </p:cNvCxnSpPr>
            <p:nvPr/>
          </p:nvCxnSpPr>
          <p:spPr>
            <a:xfrm flipH="1">
              <a:off x="4581837" y="3191536"/>
              <a:ext cx="0" cy="339053"/>
            </a:xfrm>
            <a:prstGeom prst="line">
              <a:avLst/>
            </a:prstGeom>
            <a:noFill/>
            <a:ln w="12700" cap="flat" cmpd="sng" algn="ctr">
              <a:solidFill>
                <a:sysClr val="windowText" lastClr="000000"/>
              </a:solidFill>
              <a:prstDash val="solid"/>
              <a:miter lim="800000"/>
            </a:ln>
            <a:effectLst/>
          </p:spPr>
        </p:cxnSp>
        <p:cxnSp>
          <p:nvCxnSpPr>
            <p:cNvPr id="270" name="直接连接符 269">
              <a:extLst>
                <a:ext uri="{FF2B5EF4-FFF2-40B4-BE49-F238E27FC236}">
                  <a16:creationId xmlns:a16="http://schemas.microsoft.com/office/drawing/2014/main" id="{D36E8D1E-6A0D-4F9C-97D3-A0112C52FFA6}"/>
                </a:ext>
              </a:extLst>
            </p:cNvPr>
            <p:cNvCxnSpPr>
              <a:cxnSpLocks/>
            </p:cNvCxnSpPr>
            <p:nvPr/>
          </p:nvCxnSpPr>
          <p:spPr>
            <a:xfrm flipH="1">
              <a:off x="4088076" y="3191536"/>
              <a:ext cx="0" cy="339053"/>
            </a:xfrm>
            <a:prstGeom prst="line">
              <a:avLst/>
            </a:prstGeom>
            <a:noFill/>
            <a:ln w="12700" cap="flat" cmpd="sng" algn="ctr">
              <a:solidFill>
                <a:sysClr val="windowText" lastClr="000000"/>
              </a:solidFill>
              <a:prstDash val="solid"/>
              <a:miter lim="800000"/>
            </a:ln>
            <a:effectLst/>
          </p:spPr>
        </p:cxnSp>
        <p:sp>
          <p:nvSpPr>
            <p:cNvPr id="271" name="矩形 270">
              <a:extLst>
                <a:ext uri="{FF2B5EF4-FFF2-40B4-BE49-F238E27FC236}">
                  <a16:creationId xmlns:a16="http://schemas.microsoft.com/office/drawing/2014/main" id="{04010D38-23E6-45C7-810E-DF155F03ED8E}"/>
                </a:ext>
              </a:extLst>
            </p:cNvPr>
            <p:cNvSpPr/>
            <p:nvPr/>
          </p:nvSpPr>
          <p:spPr>
            <a:xfrm flipH="1">
              <a:off x="4473639" y="3530590"/>
              <a:ext cx="36498" cy="33371"/>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2" name="矩形 271">
              <a:extLst>
                <a:ext uri="{FF2B5EF4-FFF2-40B4-BE49-F238E27FC236}">
                  <a16:creationId xmlns:a16="http://schemas.microsoft.com/office/drawing/2014/main" id="{F62FC7DB-2C97-43B9-A633-F93D1EAEFC1B}"/>
                </a:ext>
              </a:extLst>
            </p:cNvPr>
            <p:cNvSpPr/>
            <p:nvPr/>
          </p:nvSpPr>
          <p:spPr>
            <a:xfrm flipH="1">
              <a:off x="4153816" y="3530590"/>
              <a:ext cx="36498" cy="33371"/>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73" name="组合 272">
              <a:extLst>
                <a:ext uri="{FF2B5EF4-FFF2-40B4-BE49-F238E27FC236}">
                  <a16:creationId xmlns:a16="http://schemas.microsoft.com/office/drawing/2014/main" id="{1C476512-066A-453D-B45E-9E861E4DF054}"/>
                </a:ext>
              </a:extLst>
            </p:cNvPr>
            <p:cNvGrpSpPr/>
            <p:nvPr/>
          </p:nvGrpSpPr>
          <p:grpSpPr>
            <a:xfrm flipH="1">
              <a:off x="4514785" y="3128600"/>
              <a:ext cx="58290" cy="62936"/>
              <a:chOff x="4890399" y="1637946"/>
              <a:chExt cx="302017" cy="284805"/>
            </a:xfrm>
          </p:grpSpPr>
          <p:sp>
            <p:nvSpPr>
              <p:cNvPr id="284" name="矩形 283">
                <a:extLst>
                  <a:ext uri="{FF2B5EF4-FFF2-40B4-BE49-F238E27FC236}">
                    <a16:creationId xmlns:a16="http://schemas.microsoft.com/office/drawing/2014/main" id="{4E02D6DF-88DD-4F89-944D-06367B6E8521}"/>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5" name="矩形: 圆角 284">
                <a:extLst>
                  <a:ext uri="{FF2B5EF4-FFF2-40B4-BE49-F238E27FC236}">
                    <a16:creationId xmlns:a16="http://schemas.microsoft.com/office/drawing/2014/main" id="{B63C6C43-AEDF-4F34-A908-C2927E04FB0F}"/>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86" name="直接连接符 285">
                <a:extLst>
                  <a:ext uri="{FF2B5EF4-FFF2-40B4-BE49-F238E27FC236}">
                    <a16:creationId xmlns:a16="http://schemas.microsoft.com/office/drawing/2014/main" id="{9BFB21EC-CC24-4628-B5AF-72261384AD67}"/>
                  </a:ext>
                </a:extLst>
              </p:cNvPr>
              <p:cNvCxnSpPr>
                <a:cxnSpLocks/>
              </p:cNvCxnSpPr>
              <p:nvPr/>
            </p:nvCxnSpPr>
            <p:spPr>
              <a:xfrm>
                <a:off x="4915335" y="1717718"/>
                <a:ext cx="252145"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274" name="组合 273">
              <a:extLst>
                <a:ext uri="{FF2B5EF4-FFF2-40B4-BE49-F238E27FC236}">
                  <a16:creationId xmlns:a16="http://schemas.microsoft.com/office/drawing/2014/main" id="{6CCD927A-47B3-42C5-945B-984DF427A17E}"/>
                </a:ext>
              </a:extLst>
            </p:cNvPr>
            <p:cNvGrpSpPr/>
            <p:nvPr/>
          </p:nvGrpSpPr>
          <p:grpSpPr>
            <a:xfrm flipH="1">
              <a:off x="4352714" y="3128600"/>
              <a:ext cx="58290" cy="62936"/>
              <a:chOff x="4890399" y="1637946"/>
              <a:chExt cx="302017" cy="284805"/>
            </a:xfrm>
          </p:grpSpPr>
          <p:sp>
            <p:nvSpPr>
              <p:cNvPr id="280" name="矩形 279">
                <a:extLst>
                  <a:ext uri="{FF2B5EF4-FFF2-40B4-BE49-F238E27FC236}">
                    <a16:creationId xmlns:a16="http://schemas.microsoft.com/office/drawing/2014/main" id="{7894F44D-46BF-4AE6-8E29-691D9E45E51F}"/>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2" name="矩形: 圆角 281">
                <a:extLst>
                  <a:ext uri="{FF2B5EF4-FFF2-40B4-BE49-F238E27FC236}">
                    <a16:creationId xmlns:a16="http://schemas.microsoft.com/office/drawing/2014/main" id="{82753B8B-2DEA-49D0-90D5-6C344D2D2563}"/>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83" name="直接连接符 282">
                <a:extLst>
                  <a:ext uri="{FF2B5EF4-FFF2-40B4-BE49-F238E27FC236}">
                    <a16:creationId xmlns:a16="http://schemas.microsoft.com/office/drawing/2014/main" id="{7B083A59-808C-4207-BE1A-AF6941C73239}"/>
                  </a:ext>
                </a:extLst>
              </p:cNvPr>
              <p:cNvCxnSpPr>
                <a:cxnSpLocks/>
              </p:cNvCxnSpPr>
              <p:nvPr/>
            </p:nvCxnSpPr>
            <p:spPr>
              <a:xfrm>
                <a:off x="4915335" y="1717718"/>
                <a:ext cx="252145"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275" name="组合 274">
              <a:extLst>
                <a:ext uri="{FF2B5EF4-FFF2-40B4-BE49-F238E27FC236}">
                  <a16:creationId xmlns:a16="http://schemas.microsoft.com/office/drawing/2014/main" id="{9B45595B-FFBA-41F3-B85D-DB0242B2E156}"/>
                </a:ext>
              </a:extLst>
            </p:cNvPr>
            <p:cNvGrpSpPr/>
            <p:nvPr/>
          </p:nvGrpSpPr>
          <p:grpSpPr>
            <a:xfrm flipH="1">
              <a:off x="4125963" y="3131079"/>
              <a:ext cx="58290" cy="62936"/>
              <a:chOff x="4890399" y="1637946"/>
              <a:chExt cx="302017" cy="284805"/>
            </a:xfrm>
          </p:grpSpPr>
          <p:sp>
            <p:nvSpPr>
              <p:cNvPr id="276" name="矩形 275">
                <a:extLst>
                  <a:ext uri="{FF2B5EF4-FFF2-40B4-BE49-F238E27FC236}">
                    <a16:creationId xmlns:a16="http://schemas.microsoft.com/office/drawing/2014/main" id="{31F939A9-50EC-4707-B171-2983485F3105}"/>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7" name="矩形: 圆角 276">
                <a:extLst>
                  <a:ext uri="{FF2B5EF4-FFF2-40B4-BE49-F238E27FC236}">
                    <a16:creationId xmlns:a16="http://schemas.microsoft.com/office/drawing/2014/main" id="{018A5D0D-F746-4407-BBF9-C0BBBA8F5F97}"/>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78" name="直接连接符 277">
                <a:extLst>
                  <a:ext uri="{FF2B5EF4-FFF2-40B4-BE49-F238E27FC236}">
                    <a16:creationId xmlns:a16="http://schemas.microsoft.com/office/drawing/2014/main" id="{A2189E66-7206-4551-920A-0551C79D992A}"/>
                  </a:ext>
                </a:extLst>
              </p:cNvPr>
              <p:cNvCxnSpPr>
                <a:cxnSpLocks/>
              </p:cNvCxnSpPr>
              <p:nvPr/>
            </p:nvCxnSpPr>
            <p:spPr>
              <a:xfrm>
                <a:off x="4915335" y="1717718"/>
                <a:ext cx="252145"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sp>
        <p:nvSpPr>
          <p:cNvPr id="308" name="矩形 307">
            <a:extLst>
              <a:ext uri="{FF2B5EF4-FFF2-40B4-BE49-F238E27FC236}">
                <a16:creationId xmlns:a16="http://schemas.microsoft.com/office/drawing/2014/main" id="{49F25348-ED6F-4997-A10B-F1F5A0CDB6C3}"/>
              </a:ext>
            </a:extLst>
          </p:cNvPr>
          <p:cNvSpPr/>
          <p:nvPr/>
        </p:nvSpPr>
        <p:spPr>
          <a:xfrm rot="16200000" flipH="1">
            <a:off x="4213005" y="2935680"/>
            <a:ext cx="576134" cy="6561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09" name="组合 308">
            <a:extLst>
              <a:ext uri="{FF2B5EF4-FFF2-40B4-BE49-F238E27FC236}">
                <a16:creationId xmlns:a16="http://schemas.microsoft.com/office/drawing/2014/main" id="{32A3A7C7-CF37-472D-8D79-3CC6E8416906}"/>
              </a:ext>
            </a:extLst>
          </p:cNvPr>
          <p:cNvGrpSpPr/>
          <p:nvPr/>
        </p:nvGrpSpPr>
        <p:grpSpPr>
          <a:xfrm rot="10800000" flipH="1">
            <a:off x="4461124" y="2629539"/>
            <a:ext cx="77317" cy="84370"/>
            <a:chOff x="5514487" y="2081922"/>
            <a:chExt cx="540000" cy="540000"/>
          </a:xfrm>
        </p:grpSpPr>
        <p:sp>
          <p:nvSpPr>
            <p:cNvPr id="310" name="任意多边形: 形状 309">
              <a:extLst>
                <a:ext uri="{FF2B5EF4-FFF2-40B4-BE49-F238E27FC236}">
                  <a16:creationId xmlns:a16="http://schemas.microsoft.com/office/drawing/2014/main" id="{96BC3D58-0862-4A54-8333-63BDCACF47E9}"/>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1" name="任意多边形: 形状 310">
              <a:extLst>
                <a:ext uri="{FF2B5EF4-FFF2-40B4-BE49-F238E27FC236}">
                  <a16:creationId xmlns:a16="http://schemas.microsoft.com/office/drawing/2014/main" id="{DB9D70E8-D261-4A29-92F9-C7FD9B81B80E}"/>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92" name="文本框 22">
            <a:extLst>
              <a:ext uri="{FF2B5EF4-FFF2-40B4-BE49-F238E27FC236}">
                <a16:creationId xmlns:a16="http://schemas.microsoft.com/office/drawing/2014/main" id="{28EC1B33-9CFE-497E-928F-8796433AB29F}"/>
              </a:ext>
            </a:extLst>
          </p:cNvPr>
          <p:cNvSpPr txBox="1">
            <a:spLocks noChangeArrowheads="1"/>
          </p:cNvSpPr>
          <p:nvPr/>
        </p:nvSpPr>
        <p:spPr bwMode="auto">
          <a:xfrm flipH="1">
            <a:off x="4242505" y="3272394"/>
            <a:ext cx="674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华文中宋" panose="02010600040101010101" pitchFamily="2" charset="-122"/>
                <a:cs typeface="Arial" panose="020B0604020202020204" pitchFamily="34" charset="0"/>
              </a:rPr>
              <a:t>MDVB</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华文中宋" panose="02010600040101010101" pitchFamily="2" charset="-122"/>
              <a:cs typeface="Arial" panose="020B0604020202020204" pitchFamily="34" charset="0"/>
            </a:endParaRPr>
          </a:p>
        </p:txBody>
      </p:sp>
      <p:sp>
        <p:nvSpPr>
          <p:cNvPr id="3" name="标题 2">
            <a:extLst>
              <a:ext uri="{FF2B5EF4-FFF2-40B4-BE49-F238E27FC236}">
                <a16:creationId xmlns:a16="http://schemas.microsoft.com/office/drawing/2014/main" id="{3B4C5F9F-A26B-4143-9743-5E446D2FAC20}"/>
              </a:ext>
            </a:extLst>
          </p:cNvPr>
          <p:cNvSpPr>
            <a:spLocks noGrp="1"/>
          </p:cNvSpPr>
          <p:nvPr>
            <p:ph type="title"/>
          </p:nvPr>
        </p:nvSpPr>
        <p:spPr>
          <a:xfrm>
            <a:off x="954623" y="3832"/>
            <a:ext cx="10672059" cy="725470"/>
          </a:xfrm>
        </p:spPr>
        <p:txBody>
          <a:bodyPr>
            <a:normAutofit fontScale="90000"/>
          </a:bodyPr>
          <a:lstStyle/>
          <a:p>
            <a:r>
              <a:rPr lang="en-US" altLang="zh-CN" dirty="0"/>
              <a:t>Process Flow Block Diagram of SRF Cryogenic System</a:t>
            </a:r>
            <a:endParaRPr lang="zh-CN" altLang="en-US" dirty="0"/>
          </a:p>
        </p:txBody>
      </p:sp>
      <p:sp>
        <p:nvSpPr>
          <p:cNvPr id="639" name="文本框 638">
            <a:extLst>
              <a:ext uri="{FF2B5EF4-FFF2-40B4-BE49-F238E27FC236}">
                <a16:creationId xmlns:a16="http://schemas.microsoft.com/office/drawing/2014/main" id="{94F0F5A1-4FE1-4992-9605-D1A127596599}"/>
              </a:ext>
            </a:extLst>
          </p:cNvPr>
          <p:cNvSpPr txBox="1"/>
          <p:nvPr/>
        </p:nvSpPr>
        <p:spPr>
          <a:xfrm>
            <a:off x="6105418" y="1632695"/>
            <a:ext cx="5941943" cy="1969770"/>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algn="just">
              <a:spcBef>
                <a:spcPts val="600"/>
              </a:spcBef>
              <a:buFont typeface="Wingdings" panose="05000000000000000000" pitchFamily="2" charset="2"/>
              <a:buChar char="n"/>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5 K @ 3 bara supercritical helium is subcooled to 4.5 K in the lower coldbox, and then further be cooled to 2.4 K @ 3 bara by a large heat exchanger ( ~ 90 g/s of each</a:t>
            </a: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 total four </a:t>
            </a:r>
            <a:r>
              <a:rPr lang="en-US" altLang="zh-CN" sz="1400" dirty="0">
                <a:solidFill>
                  <a:prstClr val="black"/>
                </a:solidFill>
                <a:latin typeface="Arial" panose="020B0604020202020204" pitchFamily="34" charset="0"/>
                <a:cs typeface="Arial" panose="020B0604020202020204" pitchFamily="34" charset="0"/>
              </a:rPr>
              <a:t>HX</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p>
          <a:p>
            <a:pPr marL="285750" marR="0" lvl="0"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2.4 K @ 3 bara helium is transferred to the beam tunnel, then is throttled by JT valve inside CM to produce the 2 K superfluid helium</a:t>
            </a:r>
          </a:p>
          <a:p>
            <a:pPr marL="285750" marR="0" lvl="0"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Return </a:t>
            </a:r>
            <a:r>
              <a:rPr kumimoji="0" lang="en-US" altLang="zh-CN" sz="140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GHe</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goes through 2 K HX and cold compressors to recover the cold quantity, then returns to CB and compressors LP side to finalize the whole cycle</a:t>
            </a:r>
          </a:p>
        </p:txBody>
      </p:sp>
      <p:grpSp>
        <p:nvGrpSpPr>
          <p:cNvPr id="313" name="组合 312">
            <a:extLst>
              <a:ext uri="{FF2B5EF4-FFF2-40B4-BE49-F238E27FC236}">
                <a16:creationId xmlns:a16="http://schemas.microsoft.com/office/drawing/2014/main" id="{7E85D05A-23F7-4B6A-91C7-077EBF1D77DB}"/>
              </a:ext>
            </a:extLst>
          </p:cNvPr>
          <p:cNvGrpSpPr/>
          <p:nvPr/>
        </p:nvGrpSpPr>
        <p:grpSpPr>
          <a:xfrm rot="16200000" flipH="1" flipV="1">
            <a:off x="5621745" y="4182650"/>
            <a:ext cx="107522" cy="84370"/>
            <a:chOff x="5514487" y="2081922"/>
            <a:chExt cx="540000" cy="540000"/>
          </a:xfrm>
        </p:grpSpPr>
        <p:sp>
          <p:nvSpPr>
            <p:cNvPr id="314" name="任意多边形: 形状 313">
              <a:extLst>
                <a:ext uri="{FF2B5EF4-FFF2-40B4-BE49-F238E27FC236}">
                  <a16:creationId xmlns:a16="http://schemas.microsoft.com/office/drawing/2014/main" id="{6917C216-81F8-45EA-96E6-E214A1244054}"/>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5" name="任意多边形: 形状 314">
              <a:extLst>
                <a:ext uri="{FF2B5EF4-FFF2-40B4-BE49-F238E27FC236}">
                  <a16:creationId xmlns:a16="http://schemas.microsoft.com/office/drawing/2014/main" id="{BBD26F86-C3BA-48D0-BDC5-D96457FB23AD}"/>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25" name="矩形 324">
            <a:extLst>
              <a:ext uri="{FF2B5EF4-FFF2-40B4-BE49-F238E27FC236}">
                <a16:creationId xmlns:a16="http://schemas.microsoft.com/office/drawing/2014/main" id="{778E8057-9582-46C8-B778-3C5DB858F9A3}"/>
              </a:ext>
            </a:extLst>
          </p:cNvPr>
          <p:cNvSpPr/>
          <p:nvPr/>
        </p:nvSpPr>
        <p:spPr>
          <a:xfrm rot="10800000" flipH="1">
            <a:off x="7670107" y="3866928"/>
            <a:ext cx="649250"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18" name="矩形 517">
            <a:extLst>
              <a:ext uri="{FF2B5EF4-FFF2-40B4-BE49-F238E27FC236}">
                <a16:creationId xmlns:a16="http://schemas.microsoft.com/office/drawing/2014/main" id="{5B50AA46-2B38-4C9B-853F-CC0D5834A21B}"/>
              </a:ext>
            </a:extLst>
          </p:cNvPr>
          <p:cNvSpPr/>
          <p:nvPr/>
        </p:nvSpPr>
        <p:spPr>
          <a:xfrm rot="10800000">
            <a:off x="9883155" y="4137421"/>
            <a:ext cx="35403" cy="1832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24" name="矩形 323">
            <a:extLst>
              <a:ext uri="{FF2B5EF4-FFF2-40B4-BE49-F238E27FC236}">
                <a16:creationId xmlns:a16="http://schemas.microsoft.com/office/drawing/2014/main" id="{16E34146-967A-4D3F-83BF-B0D561B9D9E6}"/>
              </a:ext>
            </a:extLst>
          </p:cNvPr>
          <p:cNvSpPr/>
          <p:nvPr/>
        </p:nvSpPr>
        <p:spPr>
          <a:xfrm rot="10800000" flipH="1">
            <a:off x="5717691" y="4201894"/>
            <a:ext cx="732095"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3" name="矩形 502">
            <a:extLst>
              <a:ext uri="{FF2B5EF4-FFF2-40B4-BE49-F238E27FC236}">
                <a16:creationId xmlns:a16="http://schemas.microsoft.com/office/drawing/2014/main" id="{E60B17D2-8E4A-4779-B4CD-8C890FC14DED}"/>
              </a:ext>
            </a:extLst>
          </p:cNvPr>
          <p:cNvSpPr/>
          <p:nvPr/>
        </p:nvSpPr>
        <p:spPr>
          <a:xfrm rot="10800000">
            <a:off x="6378066" y="4140674"/>
            <a:ext cx="35403" cy="1832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0" name="矩形 249">
            <a:extLst>
              <a:ext uri="{FF2B5EF4-FFF2-40B4-BE49-F238E27FC236}">
                <a16:creationId xmlns:a16="http://schemas.microsoft.com/office/drawing/2014/main" id="{D4262920-C948-434F-8F79-5FF999030B79}"/>
              </a:ext>
            </a:extLst>
          </p:cNvPr>
          <p:cNvSpPr/>
          <p:nvPr/>
        </p:nvSpPr>
        <p:spPr>
          <a:xfrm flipH="1">
            <a:off x="8225820" y="5420409"/>
            <a:ext cx="1572879" cy="9184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23" name="矩形 522">
            <a:extLst>
              <a:ext uri="{FF2B5EF4-FFF2-40B4-BE49-F238E27FC236}">
                <a16:creationId xmlns:a16="http://schemas.microsoft.com/office/drawing/2014/main" id="{647EC4C5-EE71-4B4F-82CD-66BB8C1C816F}"/>
              </a:ext>
            </a:extLst>
          </p:cNvPr>
          <p:cNvSpPr/>
          <p:nvPr/>
        </p:nvSpPr>
        <p:spPr>
          <a:xfrm rot="10800000">
            <a:off x="9614132" y="5345483"/>
            <a:ext cx="38684" cy="226308"/>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34" name="矩形 533">
            <a:extLst>
              <a:ext uri="{FF2B5EF4-FFF2-40B4-BE49-F238E27FC236}">
                <a16:creationId xmlns:a16="http://schemas.microsoft.com/office/drawing/2014/main" id="{FA066941-53F4-458E-B1A0-ACFC623CD02A}"/>
              </a:ext>
            </a:extLst>
          </p:cNvPr>
          <p:cNvSpPr/>
          <p:nvPr/>
        </p:nvSpPr>
        <p:spPr>
          <a:xfrm rot="10800000">
            <a:off x="8378935" y="5337696"/>
            <a:ext cx="38684" cy="226308"/>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33" name="矩形 332">
            <a:extLst>
              <a:ext uri="{FF2B5EF4-FFF2-40B4-BE49-F238E27FC236}">
                <a16:creationId xmlns:a16="http://schemas.microsoft.com/office/drawing/2014/main" id="{B0EABD1B-2EF0-44B0-B608-A7883D1A547E}"/>
              </a:ext>
            </a:extLst>
          </p:cNvPr>
          <p:cNvSpPr/>
          <p:nvPr/>
        </p:nvSpPr>
        <p:spPr>
          <a:xfrm rot="10800000" flipH="1">
            <a:off x="11206767" y="5418001"/>
            <a:ext cx="526473" cy="92806"/>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34" name="pic">
            <a:extLst>
              <a:ext uri="{FF2B5EF4-FFF2-40B4-BE49-F238E27FC236}">
                <a16:creationId xmlns:a16="http://schemas.microsoft.com/office/drawing/2014/main" id="{B5B7B1AC-713E-42A7-81FD-E1089D5FF5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014756" y="4299314"/>
            <a:ext cx="90104" cy="445001"/>
          </a:xfrm>
          <a:prstGeom prst="rect">
            <a:avLst/>
          </a:prstGeom>
        </p:spPr>
      </p:pic>
      <p:pic>
        <p:nvPicPr>
          <p:cNvPr id="335" name="pic">
            <a:extLst>
              <a:ext uri="{FF2B5EF4-FFF2-40B4-BE49-F238E27FC236}">
                <a16:creationId xmlns:a16="http://schemas.microsoft.com/office/drawing/2014/main" id="{C5E8A9DD-4ED0-43FF-BF50-46671BB56FD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833750" y="4311964"/>
            <a:ext cx="90104" cy="445001"/>
          </a:xfrm>
          <a:prstGeom prst="rect">
            <a:avLst/>
          </a:prstGeom>
        </p:spPr>
      </p:pic>
      <p:pic>
        <p:nvPicPr>
          <p:cNvPr id="336" name="pic">
            <a:extLst>
              <a:ext uri="{FF2B5EF4-FFF2-40B4-BE49-F238E27FC236}">
                <a16:creationId xmlns:a16="http://schemas.microsoft.com/office/drawing/2014/main" id="{5715ECB9-0FA3-4BD2-A8EC-525F734F5D5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557649" y="5458637"/>
            <a:ext cx="90104" cy="445001"/>
          </a:xfrm>
          <a:prstGeom prst="rect">
            <a:avLst/>
          </a:prstGeom>
        </p:spPr>
      </p:pic>
      <p:pic>
        <p:nvPicPr>
          <p:cNvPr id="337" name="pic">
            <a:extLst>
              <a:ext uri="{FF2B5EF4-FFF2-40B4-BE49-F238E27FC236}">
                <a16:creationId xmlns:a16="http://schemas.microsoft.com/office/drawing/2014/main" id="{325D5D44-644F-436C-969C-565640DF3B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404010" y="5455808"/>
            <a:ext cx="90104" cy="445001"/>
          </a:xfrm>
          <a:prstGeom prst="rect">
            <a:avLst/>
          </a:prstGeom>
        </p:spPr>
      </p:pic>
      <p:cxnSp>
        <p:nvCxnSpPr>
          <p:cNvPr id="338" name="直接连接符 337">
            <a:extLst>
              <a:ext uri="{FF2B5EF4-FFF2-40B4-BE49-F238E27FC236}">
                <a16:creationId xmlns:a16="http://schemas.microsoft.com/office/drawing/2014/main" id="{0A98FCAD-F1C0-4A68-975B-1F6AC1C57045}"/>
              </a:ext>
            </a:extLst>
          </p:cNvPr>
          <p:cNvCxnSpPr>
            <a:cxnSpLocks/>
          </p:cNvCxnSpPr>
          <p:nvPr/>
        </p:nvCxnSpPr>
        <p:spPr>
          <a:xfrm flipH="1">
            <a:off x="5628003" y="3787924"/>
            <a:ext cx="11756" cy="1183782"/>
          </a:xfrm>
          <a:prstGeom prst="line">
            <a:avLst/>
          </a:prstGeom>
          <a:noFill/>
          <a:ln w="6350" cap="flat" cmpd="sng" algn="ctr">
            <a:solidFill>
              <a:sysClr val="window" lastClr="FFFFFF">
                <a:lumMod val="65000"/>
              </a:sysClr>
            </a:solidFill>
            <a:prstDash val="solid"/>
            <a:miter lim="800000"/>
          </a:ln>
          <a:effectLst/>
        </p:spPr>
      </p:cxnSp>
      <p:sp>
        <p:nvSpPr>
          <p:cNvPr id="385" name="文本框 384">
            <a:extLst>
              <a:ext uri="{FF2B5EF4-FFF2-40B4-BE49-F238E27FC236}">
                <a16:creationId xmlns:a16="http://schemas.microsoft.com/office/drawing/2014/main" id="{321423E2-1C6F-4134-9E2A-AECD984D4525}"/>
              </a:ext>
            </a:extLst>
          </p:cNvPr>
          <p:cNvSpPr txBox="1"/>
          <p:nvPr/>
        </p:nvSpPr>
        <p:spPr>
          <a:xfrm flipH="1">
            <a:off x="2471823" y="1901264"/>
            <a:ext cx="11954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Compressor group</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8" name="文本框 357">
            <a:extLst>
              <a:ext uri="{FF2B5EF4-FFF2-40B4-BE49-F238E27FC236}">
                <a16:creationId xmlns:a16="http://schemas.microsoft.com/office/drawing/2014/main" id="{44F02D82-DADD-43C8-8532-2D0D5B92069E}"/>
              </a:ext>
            </a:extLst>
          </p:cNvPr>
          <p:cNvSpPr txBox="1"/>
          <p:nvPr/>
        </p:nvSpPr>
        <p:spPr>
          <a:xfrm>
            <a:off x="5866074" y="1074778"/>
            <a:ext cx="6207666"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zh-CN"/>
            </a:defPPr>
            <a:lvl1pPr marL="285750" lvl="0" indent="-285750" algn="just">
              <a:spcBef>
                <a:spcPts val="600"/>
              </a:spcBef>
              <a:buFont typeface="Wingdings" panose="05000000000000000000" pitchFamily="2" charset="2"/>
              <a:buChar char="n"/>
              <a:defRPr kumimoji="0" sz="1400" i="0" u="none" strike="noStrike" cap="none" spc="0" normalizeH="0" baseline="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t>Process flow block diagram is essential in comprehending the interaction of various cryogenic equip, and designing the CM cooling process.</a:t>
            </a:r>
            <a:endParaRPr lang="zh-CN" altLang="en-US" dirty="0"/>
          </a:p>
        </p:txBody>
      </p:sp>
      <p:sp>
        <p:nvSpPr>
          <p:cNvPr id="362" name="矩形 361">
            <a:extLst>
              <a:ext uri="{FF2B5EF4-FFF2-40B4-BE49-F238E27FC236}">
                <a16:creationId xmlns:a16="http://schemas.microsoft.com/office/drawing/2014/main" id="{49F82CD0-C1BE-4DE1-90D8-7D5545C42BA5}"/>
              </a:ext>
            </a:extLst>
          </p:cNvPr>
          <p:cNvSpPr/>
          <p:nvPr/>
        </p:nvSpPr>
        <p:spPr>
          <a:xfrm rot="16200000" flipH="1">
            <a:off x="10118068" y="3999206"/>
            <a:ext cx="175213"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63" name="组合 362">
            <a:extLst>
              <a:ext uri="{FF2B5EF4-FFF2-40B4-BE49-F238E27FC236}">
                <a16:creationId xmlns:a16="http://schemas.microsoft.com/office/drawing/2014/main" id="{480D31F9-0505-4D73-AEF3-7D93B979EAB0}"/>
              </a:ext>
            </a:extLst>
          </p:cNvPr>
          <p:cNvGrpSpPr/>
          <p:nvPr/>
        </p:nvGrpSpPr>
        <p:grpSpPr>
          <a:xfrm rot="10800000" flipH="1">
            <a:off x="10163221" y="3862384"/>
            <a:ext cx="84906" cy="88590"/>
            <a:chOff x="5514487" y="2081922"/>
            <a:chExt cx="540000" cy="540000"/>
          </a:xfrm>
        </p:grpSpPr>
        <p:sp>
          <p:nvSpPr>
            <p:cNvPr id="364" name="任意多边形: 形状 363">
              <a:extLst>
                <a:ext uri="{FF2B5EF4-FFF2-40B4-BE49-F238E27FC236}">
                  <a16:creationId xmlns:a16="http://schemas.microsoft.com/office/drawing/2014/main" id="{3F3C1B43-E0F7-4532-A48E-DE5AEE6FD74E}"/>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65" name="任意多边形: 形状 364">
              <a:extLst>
                <a:ext uri="{FF2B5EF4-FFF2-40B4-BE49-F238E27FC236}">
                  <a16:creationId xmlns:a16="http://schemas.microsoft.com/office/drawing/2014/main" id="{ADFD8873-5F5C-4508-8099-26D02803EEFA}"/>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66" name="矩形 365">
            <a:extLst>
              <a:ext uri="{FF2B5EF4-FFF2-40B4-BE49-F238E27FC236}">
                <a16:creationId xmlns:a16="http://schemas.microsoft.com/office/drawing/2014/main" id="{F575A26A-E887-4965-820B-5DD89D672F89}"/>
              </a:ext>
            </a:extLst>
          </p:cNvPr>
          <p:cNvSpPr/>
          <p:nvPr/>
        </p:nvSpPr>
        <p:spPr>
          <a:xfrm rot="5400000">
            <a:off x="7557914" y="3993562"/>
            <a:ext cx="149359"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67" name="组合 366">
            <a:extLst>
              <a:ext uri="{FF2B5EF4-FFF2-40B4-BE49-F238E27FC236}">
                <a16:creationId xmlns:a16="http://schemas.microsoft.com/office/drawing/2014/main" id="{95F91BD2-68C8-43B7-B980-CDEA6D14C6EC}"/>
              </a:ext>
            </a:extLst>
          </p:cNvPr>
          <p:cNvGrpSpPr/>
          <p:nvPr/>
        </p:nvGrpSpPr>
        <p:grpSpPr>
          <a:xfrm rot="10800000">
            <a:off x="7595080" y="3863534"/>
            <a:ext cx="75024" cy="92860"/>
            <a:chOff x="5514487" y="2081922"/>
            <a:chExt cx="540000" cy="540000"/>
          </a:xfrm>
        </p:grpSpPr>
        <p:sp>
          <p:nvSpPr>
            <p:cNvPr id="368" name="任意多边形: 形状 367">
              <a:extLst>
                <a:ext uri="{FF2B5EF4-FFF2-40B4-BE49-F238E27FC236}">
                  <a16:creationId xmlns:a16="http://schemas.microsoft.com/office/drawing/2014/main" id="{DC6977F5-13CC-40AD-A46F-349E2ED14332}"/>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69" name="任意多边形: 形状 368">
              <a:extLst>
                <a:ext uri="{FF2B5EF4-FFF2-40B4-BE49-F238E27FC236}">
                  <a16:creationId xmlns:a16="http://schemas.microsoft.com/office/drawing/2014/main" id="{555AB8FF-F742-4B6A-8A54-6E1EB5376293}"/>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70" name="矩形 369">
            <a:extLst>
              <a:ext uri="{FF2B5EF4-FFF2-40B4-BE49-F238E27FC236}">
                <a16:creationId xmlns:a16="http://schemas.microsoft.com/office/drawing/2014/main" id="{13658C95-7D9C-46FF-8BD9-483C5A92EED0}"/>
              </a:ext>
            </a:extLst>
          </p:cNvPr>
          <p:cNvSpPr/>
          <p:nvPr/>
        </p:nvSpPr>
        <p:spPr>
          <a:xfrm rot="10800000" flipH="1">
            <a:off x="9506162" y="3866926"/>
            <a:ext cx="672352"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2" name="矩形 371">
            <a:extLst>
              <a:ext uri="{FF2B5EF4-FFF2-40B4-BE49-F238E27FC236}">
                <a16:creationId xmlns:a16="http://schemas.microsoft.com/office/drawing/2014/main" id="{70963DC3-793C-465C-BE3B-D89A338C593E}"/>
              </a:ext>
            </a:extLst>
          </p:cNvPr>
          <p:cNvSpPr/>
          <p:nvPr/>
        </p:nvSpPr>
        <p:spPr>
          <a:xfrm rot="16200000" flipH="1">
            <a:off x="8303636" y="3972053"/>
            <a:ext cx="150602"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73" name="组合 372">
            <a:extLst>
              <a:ext uri="{FF2B5EF4-FFF2-40B4-BE49-F238E27FC236}">
                <a16:creationId xmlns:a16="http://schemas.microsoft.com/office/drawing/2014/main" id="{2DFF5DF7-4EBF-408C-988A-5993D7E5C18D}"/>
              </a:ext>
            </a:extLst>
          </p:cNvPr>
          <p:cNvGrpSpPr/>
          <p:nvPr/>
        </p:nvGrpSpPr>
        <p:grpSpPr>
          <a:xfrm rot="10800000" flipH="1">
            <a:off x="8319357" y="3863531"/>
            <a:ext cx="97090" cy="82444"/>
            <a:chOff x="5514487" y="2081922"/>
            <a:chExt cx="540000" cy="540000"/>
          </a:xfrm>
        </p:grpSpPr>
        <p:sp>
          <p:nvSpPr>
            <p:cNvPr id="374" name="任意多边形: 形状 373">
              <a:extLst>
                <a:ext uri="{FF2B5EF4-FFF2-40B4-BE49-F238E27FC236}">
                  <a16:creationId xmlns:a16="http://schemas.microsoft.com/office/drawing/2014/main" id="{FD52B9F7-F8B5-4B47-BAAD-4FE6A4CC5EA4}"/>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9" name="任意多边形: 形状 378">
              <a:extLst>
                <a:ext uri="{FF2B5EF4-FFF2-40B4-BE49-F238E27FC236}">
                  <a16:creationId xmlns:a16="http://schemas.microsoft.com/office/drawing/2014/main" id="{7ADB8146-9505-4981-8B82-31B06C2A6F0D}"/>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80" name="矩形 379">
            <a:extLst>
              <a:ext uri="{FF2B5EF4-FFF2-40B4-BE49-F238E27FC236}">
                <a16:creationId xmlns:a16="http://schemas.microsoft.com/office/drawing/2014/main" id="{3B771C7B-1170-4661-9F6A-9DAA17EF482B}"/>
              </a:ext>
            </a:extLst>
          </p:cNvPr>
          <p:cNvSpPr/>
          <p:nvPr/>
        </p:nvSpPr>
        <p:spPr>
          <a:xfrm rot="5400000">
            <a:off x="9404414" y="3983117"/>
            <a:ext cx="128470"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81" name="组合 380">
            <a:extLst>
              <a:ext uri="{FF2B5EF4-FFF2-40B4-BE49-F238E27FC236}">
                <a16:creationId xmlns:a16="http://schemas.microsoft.com/office/drawing/2014/main" id="{9949B69A-4A45-4922-94B9-9561157359CC}"/>
              </a:ext>
            </a:extLst>
          </p:cNvPr>
          <p:cNvGrpSpPr/>
          <p:nvPr/>
        </p:nvGrpSpPr>
        <p:grpSpPr>
          <a:xfrm rot="10800000">
            <a:off x="9421254" y="3863531"/>
            <a:ext cx="97091" cy="92862"/>
            <a:chOff x="5514487" y="2081922"/>
            <a:chExt cx="540000" cy="540000"/>
          </a:xfrm>
        </p:grpSpPr>
        <p:sp>
          <p:nvSpPr>
            <p:cNvPr id="382" name="任意多边形: 形状 381">
              <a:extLst>
                <a:ext uri="{FF2B5EF4-FFF2-40B4-BE49-F238E27FC236}">
                  <a16:creationId xmlns:a16="http://schemas.microsoft.com/office/drawing/2014/main" id="{4BC5CBEB-AB4F-4159-89F6-4E1F3147A48B}"/>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83" name="任意多边形: 形状 382">
              <a:extLst>
                <a:ext uri="{FF2B5EF4-FFF2-40B4-BE49-F238E27FC236}">
                  <a16:creationId xmlns:a16="http://schemas.microsoft.com/office/drawing/2014/main" id="{5E139EF4-BE36-4015-B544-8C4C1B063423}"/>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00" name="矩形 499">
            <a:extLst>
              <a:ext uri="{FF2B5EF4-FFF2-40B4-BE49-F238E27FC236}">
                <a16:creationId xmlns:a16="http://schemas.microsoft.com/office/drawing/2014/main" id="{A6401A5C-21C2-49F1-AD2D-14D73995B3A0}"/>
              </a:ext>
            </a:extLst>
          </p:cNvPr>
          <p:cNvSpPr/>
          <p:nvPr/>
        </p:nvSpPr>
        <p:spPr>
          <a:xfrm>
            <a:off x="10537613" y="4672004"/>
            <a:ext cx="476503"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11000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5" name="矩形 294">
            <a:extLst>
              <a:ext uri="{FF2B5EF4-FFF2-40B4-BE49-F238E27FC236}">
                <a16:creationId xmlns:a16="http://schemas.microsoft.com/office/drawing/2014/main" id="{FB68395B-D066-4939-960B-2F6F4CE40830}"/>
              </a:ext>
            </a:extLst>
          </p:cNvPr>
          <p:cNvSpPr/>
          <p:nvPr/>
        </p:nvSpPr>
        <p:spPr>
          <a:xfrm>
            <a:off x="8698439" y="4626532"/>
            <a:ext cx="476503"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11000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22" name="Textfeld 4">
            <a:extLst>
              <a:ext uri="{FF2B5EF4-FFF2-40B4-BE49-F238E27FC236}">
                <a16:creationId xmlns:a16="http://schemas.microsoft.com/office/drawing/2014/main" id="{E3D26075-2B37-4A1F-A78F-EF0A9CE11AED}"/>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4A7FE2F-9DCB-42AF-BA47-947BA2D3BA99}"/>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dirty="0"/>
          </a:p>
        </p:txBody>
      </p:sp>
    </p:spTree>
    <p:extLst>
      <p:ext uri="{BB962C8B-B14F-4D97-AF65-F5344CB8AC3E}">
        <p14:creationId xmlns:p14="http://schemas.microsoft.com/office/powerpoint/2010/main" val="278495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AD73617-2ABE-4549-83EB-5CE9E7B2A751}"/>
              </a:ext>
            </a:extLst>
          </p:cNvPr>
          <p:cNvGrpSpPr/>
          <p:nvPr/>
        </p:nvGrpSpPr>
        <p:grpSpPr>
          <a:xfrm>
            <a:off x="416543" y="1163782"/>
            <a:ext cx="11197991" cy="3508541"/>
            <a:chOff x="-218005" y="1131269"/>
            <a:chExt cx="21511509" cy="7805902"/>
          </a:xfrm>
        </p:grpSpPr>
        <p:grpSp>
          <p:nvGrpSpPr>
            <p:cNvPr id="6" name="组合 5">
              <a:extLst>
                <a:ext uri="{FF2B5EF4-FFF2-40B4-BE49-F238E27FC236}">
                  <a16:creationId xmlns:a16="http://schemas.microsoft.com/office/drawing/2014/main" id="{19DAE383-4521-43F8-B9F4-332690E7F4DE}"/>
                </a:ext>
              </a:extLst>
            </p:cNvPr>
            <p:cNvGrpSpPr/>
            <p:nvPr/>
          </p:nvGrpSpPr>
          <p:grpSpPr>
            <a:xfrm>
              <a:off x="149342" y="1131269"/>
              <a:ext cx="21006012" cy="3760198"/>
              <a:chOff x="149342" y="1131269"/>
              <a:chExt cx="21006012" cy="3760198"/>
            </a:xfrm>
          </p:grpSpPr>
          <p:pic>
            <p:nvPicPr>
              <p:cNvPr id="11" name="图片 10">
                <a:extLst>
                  <a:ext uri="{FF2B5EF4-FFF2-40B4-BE49-F238E27FC236}">
                    <a16:creationId xmlns:a16="http://schemas.microsoft.com/office/drawing/2014/main" id="{822A1D8A-5F3D-4D34-B59B-8307024E2FC2}"/>
                  </a:ext>
                </a:extLst>
              </p:cNvPr>
              <p:cNvPicPr>
                <a:picLocks noChangeAspect="1"/>
              </p:cNvPicPr>
              <p:nvPr/>
            </p:nvPicPr>
            <p:blipFill>
              <a:blip r:embed="rId3"/>
              <a:stretch>
                <a:fillRect/>
              </a:stretch>
            </p:blipFill>
            <p:spPr>
              <a:xfrm>
                <a:off x="8963354" y="1302503"/>
                <a:ext cx="12192000" cy="3588964"/>
              </a:xfrm>
              <a:prstGeom prst="rect">
                <a:avLst/>
              </a:prstGeom>
            </p:spPr>
          </p:pic>
          <p:pic>
            <p:nvPicPr>
              <p:cNvPr id="12" name="图片 11">
                <a:extLst>
                  <a:ext uri="{FF2B5EF4-FFF2-40B4-BE49-F238E27FC236}">
                    <a16:creationId xmlns:a16="http://schemas.microsoft.com/office/drawing/2014/main" id="{B10479B6-EDBF-4020-8BF6-908D6CC6B597}"/>
                  </a:ext>
                </a:extLst>
              </p:cNvPr>
              <p:cNvPicPr>
                <a:picLocks noChangeAspect="1"/>
              </p:cNvPicPr>
              <p:nvPr/>
            </p:nvPicPr>
            <p:blipFill>
              <a:blip r:embed="rId4"/>
              <a:stretch>
                <a:fillRect/>
              </a:stretch>
            </p:blipFill>
            <p:spPr>
              <a:xfrm>
                <a:off x="149342" y="1131269"/>
                <a:ext cx="8865275" cy="3588964"/>
              </a:xfrm>
              <a:prstGeom prst="rect">
                <a:avLst/>
              </a:prstGeom>
            </p:spPr>
          </p:pic>
        </p:grpSp>
        <p:grpSp>
          <p:nvGrpSpPr>
            <p:cNvPr id="7" name="组合 6">
              <a:extLst>
                <a:ext uri="{FF2B5EF4-FFF2-40B4-BE49-F238E27FC236}">
                  <a16:creationId xmlns:a16="http://schemas.microsoft.com/office/drawing/2014/main" id="{4972579C-2651-43E1-A046-8B32AC106024}"/>
                </a:ext>
              </a:extLst>
            </p:cNvPr>
            <p:cNvGrpSpPr/>
            <p:nvPr/>
          </p:nvGrpSpPr>
          <p:grpSpPr>
            <a:xfrm>
              <a:off x="-218005" y="4899066"/>
              <a:ext cx="21511509" cy="4038105"/>
              <a:chOff x="-218005" y="4899066"/>
              <a:chExt cx="21511509" cy="4038105"/>
            </a:xfrm>
          </p:grpSpPr>
          <p:pic>
            <p:nvPicPr>
              <p:cNvPr id="8" name="图片 7">
                <a:extLst>
                  <a:ext uri="{FF2B5EF4-FFF2-40B4-BE49-F238E27FC236}">
                    <a16:creationId xmlns:a16="http://schemas.microsoft.com/office/drawing/2014/main" id="{95AF84E2-451B-4A8A-98CB-235281924AFC}"/>
                  </a:ext>
                </a:extLst>
              </p:cNvPr>
              <p:cNvPicPr>
                <a:picLocks noChangeAspect="1"/>
              </p:cNvPicPr>
              <p:nvPr/>
            </p:nvPicPr>
            <p:blipFill>
              <a:blip r:embed="rId5"/>
              <a:stretch>
                <a:fillRect/>
              </a:stretch>
            </p:blipFill>
            <p:spPr>
              <a:xfrm>
                <a:off x="12926292" y="4899066"/>
                <a:ext cx="8367212" cy="3602006"/>
              </a:xfrm>
              <a:prstGeom prst="rect">
                <a:avLst/>
              </a:prstGeom>
            </p:spPr>
          </p:pic>
          <p:pic>
            <p:nvPicPr>
              <p:cNvPr id="9" name="图片 8">
                <a:extLst>
                  <a:ext uri="{FF2B5EF4-FFF2-40B4-BE49-F238E27FC236}">
                    <a16:creationId xmlns:a16="http://schemas.microsoft.com/office/drawing/2014/main" id="{93FC63E7-F7F9-469A-8100-E3A6CAE943A7}"/>
                  </a:ext>
                </a:extLst>
              </p:cNvPr>
              <p:cNvPicPr>
                <a:picLocks noChangeAspect="1"/>
              </p:cNvPicPr>
              <p:nvPr/>
            </p:nvPicPr>
            <p:blipFill>
              <a:blip r:embed="rId6"/>
              <a:stretch>
                <a:fillRect/>
              </a:stretch>
            </p:blipFill>
            <p:spPr>
              <a:xfrm>
                <a:off x="-218005" y="5145479"/>
                <a:ext cx="13166069" cy="3791692"/>
              </a:xfrm>
              <a:prstGeom prst="rect">
                <a:avLst/>
              </a:prstGeom>
            </p:spPr>
          </p:pic>
        </p:grpSp>
      </p:grpSp>
      <p:sp>
        <p:nvSpPr>
          <p:cNvPr id="13" name="矩形 12">
            <a:extLst>
              <a:ext uri="{FF2B5EF4-FFF2-40B4-BE49-F238E27FC236}">
                <a16:creationId xmlns:a16="http://schemas.microsoft.com/office/drawing/2014/main" id="{D0B0BBB0-41C2-44A4-9B9C-B4505D5B5415}"/>
              </a:ext>
            </a:extLst>
          </p:cNvPr>
          <p:cNvSpPr/>
          <p:nvPr/>
        </p:nvSpPr>
        <p:spPr>
          <a:xfrm>
            <a:off x="631938" y="1226817"/>
            <a:ext cx="4482690" cy="1262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标注: 弯曲线形(带边框和强调线) 13">
            <a:extLst>
              <a:ext uri="{FF2B5EF4-FFF2-40B4-BE49-F238E27FC236}">
                <a16:creationId xmlns:a16="http://schemas.microsoft.com/office/drawing/2014/main" id="{51D54499-C2C6-475D-B613-D5C642AE48A5}"/>
              </a:ext>
            </a:extLst>
          </p:cNvPr>
          <p:cNvSpPr/>
          <p:nvPr/>
        </p:nvSpPr>
        <p:spPr>
          <a:xfrm>
            <a:off x="2799440" y="891161"/>
            <a:ext cx="1396761" cy="595688"/>
          </a:xfrm>
          <a:prstGeom prst="accentBorderCallout2">
            <a:avLst>
              <a:gd name="adj1" fmla="val 18750"/>
              <a:gd name="adj2" fmla="val -8333"/>
              <a:gd name="adj3" fmla="val 18750"/>
              <a:gd name="adj4" fmla="val -16667"/>
              <a:gd name="adj5" fmla="val 55563"/>
              <a:gd name="adj6" fmla="val -5115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Tanks Zone &amp; Helium Recovery and Purification System</a:t>
            </a:r>
            <a:endParaRPr lang="zh-CN" altLang="en-US" sz="1000" dirty="0"/>
          </a:p>
        </p:txBody>
      </p:sp>
      <p:sp>
        <p:nvSpPr>
          <p:cNvPr id="15" name="矩形 14">
            <a:extLst>
              <a:ext uri="{FF2B5EF4-FFF2-40B4-BE49-F238E27FC236}">
                <a16:creationId xmlns:a16="http://schemas.microsoft.com/office/drawing/2014/main" id="{99192591-192F-4EE1-98C2-9C95E9488254}"/>
              </a:ext>
            </a:extLst>
          </p:cNvPr>
          <p:cNvSpPr/>
          <p:nvPr/>
        </p:nvSpPr>
        <p:spPr>
          <a:xfrm>
            <a:off x="5706927" y="1273243"/>
            <a:ext cx="1164307" cy="161254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标注: 弯曲线形(带边框和强调线) 15">
            <a:extLst>
              <a:ext uri="{FF2B5EF4-FFF2-40B4-BE49-F238E27FC236}">
                <a16:creationId xmlns:a16="http://schemas.microsoft.com/office/drawing/2014/main" id="{6ECA3E81-C1A2-4CEC-B8FA-0730AE676460}"/>
              </a:ext>
            </a:extLst>
          </p:cNvPr>
          <p:cNvSpPr/>
          <p:nvPr/>
        </p:nvSpPr>
        <p:spPr>
          <a:xfrm>
            <a:off x="5963149" y="941562"/>
            <a:ext cx="938348" cy="416067"/>
          </a:xfrm>
          <a:prstGeom prst="accentBorderCallout2">
            <a:avLst>
              <a:gd name="adj1" fmla="val 18750"/>
              <a:gd name="adj2" fmla="val -8333"/>
              <a:gd name="adj3" fmla="val 18750"/>
              <a:gd name="adj4" fmla="val -16667"/>
              <a:gd name="adj5" fmla="val 76846"/>
              <a:gd name="adj6" fmla="val -2842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Compressor  station</a:t>
            </a:r>
            <a:endParaRPr lang="zh-CN" altLang="en-US" sz="1000" dirty="0"/>
          </a:p>
        </p:txBody>
      </p:sp>
      <p:sp>
        <p:nvSpPr>
          <p:cNvPr id="17" name="矩形 16">
            <a:extLst>
              <a:ext uri="{FF2B5EF4-FFF2-40B4-BE49-F238E27FC236}">
                <a16:creationId xmlns:a16="http://schemas.microsoft.com/office/drawing/2014/main" id="{D8704FBB-955C-43F6-802C-82F4A6545FE8}"/>
              </a:ext>
            </a:extLst>
          </p:cNvPr>
          <p:cNvSpPr/>
          <p:nvPr/>
        </p:nvSpPr>
        <p:spPr>
          <a:xfrm>
            <a:off x="6901497" y="1281264"/>
            <a:ext cx="1996541" cy="160452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标注: 弯曲线形(带边框和强调线) 17">
            <a:extLst>
              <a:ext uri="{FF2B5EF4-FFF2-40B4-BE49-F238E27FC236}">
                <a16:creationId xmlns:a16="http://schemas.microsoft.com/office/drawing/2014/main" id="{882D4118-200E-4662-9FAF-918513E06A37}"/>
              </a:ext>
            </a:extLst>
          </p:cNvPr>
          <p:cNvSpPr/>
          <p:nvPr/>
        </p:nvSpPr>
        <p:spPr>
          <a:xfrm>
            <a:off x="7807733" y="888447"/>
            <a:ext cx="844810" cy="475435"/>
          </a:xfrm>
          <a:prstGeom prst="accentBorderCallout2">
            <a:avLst>
              <a:gd name="adj1" fmla="val 18750"/>
              <a:gd name="adj2" fmla="val -8333"/>
              <a:gd name="adj3" fmla="val 18750"/>
              <a:gd name="adj4" fmla="val -16667"/>
              <a:gd name="adj5" fmla="val 79889"/>
              <a:gd name="adj6" fmla="val -4908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300K~40K Upper Coldbox</a:t>
            </a:r>
            <a:endParaRPr lang="zh-CN" altLang="en-US" sz="1000" dirty="0"/>
          </a:p>
        </p:txBody>
      </p:sp>
      <p:sp>
        <p:nvSpPr>
          <p:cNvPr id="19" name="矩形 18">
            <a:extLst>
              <a:ext uri="{FF2B5EF4-FFF2-40B4-BE49-F238E27FC236}">
                <a16:creationId xmlns:a16="http://schemas.microsoft.com/office/drawing/2014/main" id="{D6E72C77-833C-43F9-BFBB-3FC64D4D8241}"/>
              </a:ext>
            </a:extLst>
          </p:cNvPr>
          <p:cNvSpPr/>
          <p:nvPr/>
        </p:nvSpPr>
        <p:spPr>
          <a:xfrm>
            <a:off x="4374423" y="3076679"/>
            <a:ext cx="2194926" cy="119923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标注: 弯曲线形(带边框和强调线) 19">
            <a:extLst>
              <a:ext uri="{FF2B5EF4-FFF2-40B4-BE49-F238E27FC236}">
                <a16:creationId xmlns:a16="http://schemas.microsoft.com/office/drawing/2014/main" id="{DE0ACCD8-D145-4F43-B5E4-B8B9436AF293}"/>
              </a:ext>
            </a:extLst>
          </p:cNvPr>
          <p:cNvSpPr/>
          <p:nvPr/>
        </p:nvSpPr>
        <p:spPr>
          <a:xfrm>
            <a:off x="7115002" y="2966546"/>
            <a:ext cx="844810" cy="415892"/>
          </a:xfrm>
          <a:prstGeom prst="accentBorderCallout2">
            <a:avLst>
              <a:gd name="adj1" fmla="val 18750"/>
              <a:gd name="adj2" fmla="val -8333"/>
              <a:gd name="adj3" fmla="val 18750"/>
              <a:gd name="adj4" fmla="val -16667"/>
              <a:gd name="adj5" fmla="val 81391"/>
              <a:gd name="adj6" fmla="val -648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40K~4.5K Lower Coldbox</a:t>
            </a:r>
            <a:endParaRPr lang="zh-CN" altLang="en-US" sz="1000" dirty="0"/>
          </a:p>
        </p:txBody>
      </p:sp>
      <p:sp>
        <p:nvSpPr>
          <p:cNvPr id="23" name="矩形 22">
            <a:extLst>
              <a:ext uri="{FF2B5EF4-FFF2-40B4-BE49-F238E27FC236}">
                <a16:creationId xmlns:a16="http://schemas.microsoft.com/office/drawing/2014/main" id="{4050F2B5-F93F-419C-B66B-AC87DE2D9956}"/>
              </a:ext>
            </a:extLst>
          </p:cNvPr>
          <p:cNvSpPr/>
          <p:nvPr/>
        </p:nvSpPr>
        <p:spPr>
          <a:xfrm>
            <a:off x="431915" y="3373836"/>
            <a:ext cx="2624868" cy="997366"/>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矩形 24">
            <a:extLst>
              <a:ext uri="{FF2B5EF4-FFF2-40B4-BE49-F238E27FC236}">
                <a16:creationId xmlns:a16="http://schemas.microsoft.com/office/drawing/2014/main" id="{000108A6-3E52-4F86-B068-3AC1E3D02DBC}"/>
              </a:ext>
            </a:extLst>
          </p:cNvPr>
          <p:cNvSpPr/>
          <p:nvPr/>
        </p:nvSpPr>
        <p:spPr>
          <a:xfrm>
            <a:off x="3290650" y="4022534"/>
            <a:ext cx="798394" cy="3732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标题 2">
            <a:extLst>
              <a:ext uri="{FF2B5EF4-FFF2-40B4-BE49-F238E27FC236}">
                <a16:creationId xmlns:a16="http://schemas.microsoft.com/office/drawing/2014/main" id="{525452D8-4B17-4A65-9D5A-18239172C052}"/>
              </a:ext>
            </a:extLst>
          </p:cNvPr>
          <p:cNvSpPr>
            <a:spLocks noGrp="1"/>
          </p:cNvSpPr>
          <p:nvPr>
            <p:ph type="title"/>
          </p:nvPr>
        </p:nvSpPr>
        <p:spPr>
          <a:xfrm>
            <a:off x="0" y="85702"/>
            <a:ext cx="12192000" cy="725470"/>
          </a:xfrm>
        </p:spPr>
        <p:txBody>
          <a:bodyPr>
            <a:normAutofit fontScale="90000"/>
          </a:bodyPr>
          <a:lstStyle/>
          <a:p>
            <a:r>
              <a:rPr lang="en-US" altLang="zh-CN" dirty="0"/>
              <a:t>SRF </a:t>
            </a:r>
            <a:r>
              <a:rPr lang="en-GB" altLang="zh-CN" dirty="0"/>
              <a:t>Cryogenic system process flow diagram / IP2 </a:t>
            </a:r>
            <a:r>
              <a:rPr lang="en-US" altLang="zh-CN" dirty="0"/>
              <a:t>RF1 Section</a:t>
            </a:r>
            <a:endParaRPr lang="zh-CN" altLang="en-US" dirty="0"/>
          </a:p>
        </p:txBody>
      </p:sp>
      <p:pic>
        <p:nvPicPr>
          <p:cNvPr id="31" name="图片 30">
            <a:extLst>
              <a:ext uri="{FF2B5EF4-FFF2-40B4-BE49-F238E27FC236}">
                <a16:creationId xmlns:a16="http://schemas.microsoft.com/office/drawing/2014/main" id="{09F4727B-1558-41B8-8BA2-5B1F2896CCF4}"/>
              </a:ext>
            </a:extLst>
          </p:cNvPr>
          <p:cNvPicPr>
            <a:picLocks noChangeAspect="1"/>
          </p:cNvPicPr>
          <p:nvPr/>
        </p:nvPicPr>
        <p:blipFill rotWithShape="1">
          <a:blip r:embed="rId7"/>
          <a:srcRect t="806"/>
          <a:stretch/>
        </p:blipFill>
        <p:spPr>
          <a:xfrm>
            <a:off x="479425" y="4519575"/>
            <a:ext cx="11207750" cy="2113006"/>
          </a:xfrm>
          <a:prstGeom prst="rect">
            <a:avLst/>
          </a:prstGeom>
        </p:spPr>
      </p:pic>
      <p:sp>
        <p:nvSpPr>
          <p:cNvPr id="24" name="标注: 弯曲线形(带边框和强调线) 23">
            <a:extLst>
              <a:ext uri="{FF2B5EF4-FFF2-40B4-BE49-F238E27FC236}">
                <a16:creationId xmlns:a16="http://schemas.microsoft.com/office/drawing/2014/main" id="{CB4AB93D-4915-4A6A-8336-8FDF1FEEE0B9}"/>
              </a:ext>
            </a:extLst>
          </p:cNvPr>
          <p:cNvSpPr/>
          <p:nvPr/>
        </p:nvSpPr>
        <p:spPr>
          <a:xfrm>
            <a:off x="1896406" y="4409013"/>
            <a:ext cx="962800" cy="469063"/>
          </a:xfrm>
          <a:prstGeom prst="accentBorderCallout2">
            <a:avLst>
              <a:gd name="adj1" fmla="val 18750"/>
              <a:gd name="adj2" fmla="val -8333"/>
              <a:gd name="adj3" fmla="val 18750"/>
              <a:gd name="adj4" fmla="val -16667"/>
              <a:gd name="adj5" fmla="val -6686"/>
              <a:gd name="adj6" fmla="val -4865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Main Distribution Valve Box</a:t>
            </a:r>
            <a:endParaRPr lang="zh-CN" altLang="en-US" sz="1000" dirty="0"/>
          </a:p>
        </p:txBody>
      </p:sp>
      <p:sp>
        <p:nvSpPr>
          <p:cNvPr id="26" name="标注: 弯曲线形(带边框和强调线) 25">
            <a:extLst>
              <a:ext uri="{FF2B5EF4-FFF2-40B4-BE49-F238E27FC236}">
                <a16:creationId xmlns:a16="http://schemas.microsoft.com/office/drawing/2014/main" id="{A22EE58E-6619-4648-AD15-DB609E68F84B}"/>
              </a:ext>
            </a:extLst>
          </p:cNvPr>
          <p:cNvSpPr/>
          <p:nvPr/>
        </p:nvSpPr>
        <p:spPr>
          <a:xfrm>
            <a:off x="4016566" y="4440068"/>
            <a:ext cx="1278444" cy="492704"/>
          </a:xfrm>
          <a:prstGeom prst="accentBorderCallout2">
            <a:avLst>
              <a:gd name="adj1" fmla="val 18750"/>
              <a:gd name="adj2" fmla="val -8333"/>
              <a:gd name="adj3" fmla="val 18750"/>
              <a:gd name="adj4" fmla="val -16667"/>
              <a:gd name="adj5" fmla="val -2824"/>
              <a:gd name="adj6" fmla="val -2607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2K Coldbox</a:t>
            </a:r>
          </a:p>
          <a:p>
            <a:pPr algn="ctr"/>
            <a:r>
              <a:rPr lang="en-US" altLang="zh-CN" sz="1000" b="1" dirty="0">
                <a:solidFill>
                  <a:srgbClr val="000000"/>
                </a:solidFill>
                <a:latin typeface="Times New Roman" panose="02020603050405020304" pitchFamily="18" charset="0"/>
              </a:rPr>
              <a:t>(cold compressor+ 2K HX)</a:t>
            </a:r>
            <a:endParaRPr lang="zh-CN" altLang="en-US" sz="1000" dirty="0"/>
          </a:p>
        </p:txBody>
      </p:sp>
      <p:sp>
        <p:nvSpPr>
          <p:cNvPr id="21" name="矩形 20">
            <a:extLst>
              <a:ext uri="{FF2B5EF4-FFF2-40B4-BE49-F238E27FC236}">
                <a16:creationId xmlns:a16="http://schemas.microsoft.com/office/drawing/2014/main" id="{E0DC6C05-0EC2-4990-8535-001CF5CB783A}"/>
              </a:ext>
            </a:extLst>
          </p:cNvPr>
          <p:cNvSpPr/>
          <p:nvPr/>
        </p:nvSpPr>
        <p:spPr>
          <a:xfrm>
            <a:off x="1488547" y="5030625"/>
            <a:ext cx="10054071" cy="15720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标注: 弯曲线形(带边框和强调线) 21">
            <a:extLst>
              <a:ext uri="{FF2B5EF4-FFF2-40B4-BE49-F238E27FC236}">
                <a16:creationId xmlns:a16="http://schemas.microsoft.com/office/drawing/2014/main" id="{C8FD6839-0BCC-46AB-8976-246387770338}"/>
              </a:ext>
            </a:extLst>
          </p:cNvPr>
          <p:cNvSpPr/>
          <p:nvPr/>
        </p:nvSpPr>
        <p:spPr>
          <a:xfrm>
            <a:off x="7258914" y="4465354"/>
            <a:ext cx="1088577" cy="462640"/>
          </a:xfrm>
          <a:prstGeom prst="accentBorderCallout2">
            <a:avLst>
              <a:gd name="adj1" fmla="val 18750"/>
              <a:gd name="adj2" fmla="val -8333"/>
              <a:gd name="adj3" fmla="val 18750"/>
              <a:gd name="adj4" fmla="val -16667"/>
              <a:gd name="adj5" fmla="val 124325"/>
              <a:gd name="adj6" fmla="val -6515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100" b="1" dirty="0">
                <a:solidFill>
                  <a:srgbClr val="000000"/>
                </a:solidFill>
                <a:latin typeface="Times New Roman" panose="02020603050405020304" pitchFamily="18" charset="0"/>
              </a:rPr>
              <a:t>Cryomodules</a:t>
            </a:r>
            <a:endParaRPr lang="zh-CN" altLang="en-US" sz="1100" dirty="0"/>
          </a:p>
        </p:txBody>
      </p:sp>
      <p:sp>
        <p:nvSpPr>
          <p:cNvPr id="2" name="灯片编号占位符 1">
            <a:extLst>
              <a:ext uri="{FF2B5EF4-FFF2-40B4-BE49-F238E27FC236}">
                <a16:creationId xmlns:a16="http://schemas.microsoft.com/office/drawing/2014/main" id="{8EF94F03-D80E-49DF-AFDF-19299C87567F}"/>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dirty="0"/>
          </a:p>
        </p:txBody>
      </p:sp>
      <p:sp>
        <p:nvSpPr>
          <p:cNvPr id="29" name="Textfeld 4">
            <a:extLst>
              <a:ext uri="{FF2B5EF4-FFF2-40B4-BE49-F238E27FC236}">
                <a16:creationId xmlns:a16="http://schemas.microsoft.com/office/drawing/2014/main" id="{AE9766D8-6CDA-425C-AED2-63C751CFBE9F}"/>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96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3" grpId="0" animBg="1"/>
      <p:bldP spid="25" grpId="0" animBg="1"/>
      <p:bldP spid="24" grpId="0" animBg="1"/>
      <p:bldP spid="26"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3C31596B-21E5-4B7A-97D3-387D10525643}"/>
              </a:ext>
            </a:extLst>
          </p:cNvPr>
          <p:cNvSpPr>
            <a:spLocks noGrp="1"/>
          </p:cNvSpPr>
          <p:nvPr>
            <p:ph type="title"/>
          </p:nvPr>
        </p:nvSpPr>
        <p:spPr>
          <a:xfrm>
            <a:off x="0" y="85725"/>
            <a:ext cx="12192000" cy="725488"/>
          </a:xfrm>
        </p:spPr>
        <p:txBody>
          <a:bodyPr>
            <a:normAutofit fontScale="90000"/>
          </a:bodyPr>
          <a:lstStyle/>
          <a:p>
            <a:r>
              <a:rPr lang="en-US" altLang="zh-CN" dirty="0"/>
              <a:t>Individual CM Warmup Consideration When Abnormal Conditions</a:t>
            </a:r>
            <a:endParaRPr lang="zh-CN" altLang="en-US" dirty="0"/>
          </a:p>
        </p:txBody>
      </p:sp>
      <p:pic>
        <p:nvPicPr>
          <p:cNvPr id="32" name="图片 31">
            <a:extLst>
              <a:ext uri="{FF2B5EF4-FFF2-40B4-BE49-F238E27FC236}">
                <a16:creationId xmlns:a16="http://schemas.microsoft.com/office/drawing/2014/main" id="{C641AF4F-9F02-453F-A1CF-3863C61B9749}"/>
              </a:ext>
            </a:extLst>
          </p:cNvPr>
          <p:cNvPicPr>
            <a:picLocks noChangeAspect="1"/>
          </p:cNvPicPr>
          <p:nvPr/>
        </p:nvPicPr>
        <p:blipFill>
          <a:blip r:embed="rId3"/>
          <a:stretch>
            <a:fillRect/>
          </a:stretch>
        </p:blipFill>
        <p:spPr>
          <a:xfrm>
            <a:off x="0" y="921506"/>
            <a:ext cx="12192000" cy="3521092"/>
          </a:xfrm>
          <a:prstGeom prst="rect">
            <a:avLst/>
          </a:prstGeom>
        </p:spPr>
      </p:pic>
      <p:sp>
        <p:nvSpPr>
          <p:cNvPr id="80" name="文本框 79">
            <a:extLst>
              <a:ext uri="{FF2B5EF4-FFF2-40B4-BE49-F238E27FC236}">
                <a16:creationId xmlns:a16="http://schemas.microsoft.com/office/drawing/2014/main" id="{ED78EA84-06EE-42D1-BB70-5107873CD396}"/>
              </a:ext>
            </a:extLst>
          </p:cNvPr>
          <p:cNvSpPr txBox="1"/>
          <p:nvPr/>
        </p:nvSpPr>
        <p:spPr>
          <a:xfrm>
            <a:off x="-47767" y="4536581"/>
            <a:ext cx="5630986" cy="2031325"/>
          </a:xfrm>
          <a:prstGeom prst="rect">
            <a:avLst/>
          </a:prstGeom>
          <a:noFill/>
        </p:spPr>
        <p:txBody>
          <a:bodyPr wrap="square">
            <a:spAutoFit/>
          </a:bodyPr>
          <a:lstStyle/>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Cavities or one CM performance is not well, we can </a:t>
            </a:r>
            <a:r>
              <a:rPr lang="en-US" altLang="zh-CN" b="1" dirty="0">
                <a:solidFill>
                  <a:srgbClr val="404040"/>
                </a:solidFill>
                <a:latin typeface="Arial" panose="020B0604020202020204" pitchFamily="34" charset="0"/>
                <a:cs typeface="Arial" panose="020B0604020202020204" pitchFamily="34" charset="0"/>
              </a:rPr>
              <a:t>warm up this CM to 40K</a:t>
            </a:r>
            <a:r>
              <a:rPr lang="en-US" altLang="zh-CN" dirty="0">
                <a:solidFill>
                  <a:srgbClr val="404040"/>
                </a:solidFill>
                <a:latin typeface="Arial" panose="020B0604020202020204" pitchFamily="34" charset="0"/>
                <a:cs typeface="Arial" panose="020B0604020202020204" pitchFamily="34" charset="0"/>
              </a:rPr>
              <a:t> using the thin-filmed electrical heater which is attached in the bottom of the helium vessel, then fast cooldown to cross the transition temperature 9.2K </a:t>
            </a:r>
            <a:r>
              <a:rPr lang="zh-CN" altLang="en-US" dirty="0">
                <a:solidFill>
                  <a:srgbClr val="404040"/>
                </a:solidFill>
                <a:latin typeface="Arial" panose="020B0604020202020204" pitchFamily="34" charset="0"/>
                <a:cs typeface="Arial" panose="020B0604020202020204" pitchFamily="34" charset="0"/>
              </a:rPr>
              <a:t>→</a:t>
            </a:r>
            <a:r>
              <a:rPr lang="en-US" altLang="zh-CN" dirty="0">
                <a:solidFill>
                  <a:srgbClr val="404040"/>
                </a:solidFill>
                <a:latin typeface="Arial" panose="020B0604020202020204" pitchFamily="34" charset="0"/>
                <a:cs typeface="Arial" panose="020B0604020202020204" pitchFamily="34" charset="0"/>
              </a:rPr>
              <a:t> 4.5K directly, following that accumulated the required </a:t>
            </a:r>
            <a:r>
              <a:rPr lang="en-US" altLang="zh-CN" dirty="0" err="1">
                <a:solidFill>
                  <a:srgbClr val="404040"/>
                </a:solidFill>
                <a:latin typeface="Arial" panose="020B0604020202020204" pitchFamily="34" charset="0"/>
                <a:cs typeface="Arial" panose="020B0604020202020204" pitchFamily="34" charset="0"/>
              </a:rPr>
              <a:t>LHe</a:t>
            </a:r>
            <a:r>
              <a:rPr lang="en-US" altLang="zh-CN" dirty="0">
                <a:solidFill>
                  <a:srgbClr val="404040"/>
                </a:solidFill>
                <a:latin typeface="Arial" panose="020B0604020202020204" pitchFamily="34" charset="0"/>
                <a:cs typeface="Arial" panose="020B0604020202020204" pitchFamily="34" charset="0"/>
              </a:rPr>
              <a:t> level,</a:t>
            </a:r>
            <a:r>
              <a:rPr lang="zh-CN" altLang="en-US" dirty="0">
                <a:solidFill>
                  <a:srgbClr val="404040"/>
                </a:solidFill>
                <a:latin typeface="Arial" panose="020B0604020202020204" pitchFamily="34" charset="0"/>
                <a:cs typeface="Arial" panose="020B0604020202020204" pitchFamily="34" charset="0"/>
              </a:rPr>
              <a:t> </a:t>
            </a:r>
            <a:r>
              <a:rPr lang="en-US" altLang="zh-CN" dirty="0">
                <a:solidFill>
                  <a:srgbClr val="404040"/>
                </a:solidFill>
                <a:latin typeface="Arial" panose="020B0604020202020204" pitchFamily="34" charset="0"/>
                <a:cs typeface="Arial" panose="020B0604020202020204" pitchFamily="34" charset="0"/>
              </a:rPr>
              <a:t>and pump 2K</a:t>
            </a:r>
          </a:p>
        </p:txBody>
      </p:sp>
      <p:sp>
        <p:nvSpPr>
          <p:cNvPr id="81" name="文本框 80">
            <a:extLst>
              <a:ext uri="{FF2B5EF4-FFF2-40B4-BE49-F238E27FC236}">
                <a16:creationId xmlns:a16="http://schemas.microsoft.com/office/drawing/2014/main" id="{AC84C6AF-AD99-489F-82AA-FCC802F0B2CA}"/>
              </a:ext>
            </a:extLst>
          </p:cNvPr>
          <p:cNvSpPr txBox="1"/>
          <p:nvPr/>
        </p:nvSpPr>
        <p:spPr>
          <a:xfrm>
            <a:off x="80683" y="3917588"/>
            <a:ext cx="145424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Condition 1</a:t>
            </a:r>
            <a:endParaRPr lang="zh-CN" altLang="en-US" b="1" dirty="0">
              <a:latin typeface="Arial" panose="020B060402020202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2E3D8870-BD75-4716-86C1-D91C25785174}"/>
              </a:ext>
            </a:extLst>
          </p:cNvPr>
          <p:cNvSpPr txBox="1"/>
          <p:nvPr/>
        </p:nvSpPr>
        <p:spPr>
          <a:xfrm>
            <a:off x="6064250" y="4004092"/>
            <a:ext cx="145424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Condition 2</a:t>
            </a:r>
            <a:endParaRPr lang="zh-CN" altLang="en-US" b="1"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7C65A7D9-C9B4-4EA7-9FF0-A37837FB3AE4}"/>
              </a:ext>
            </a:extLst>
          </p:cNvPr>
          <p:cNvSpPr txBox="1"/>
          <p:nvPr/>
        </p:nvSpPr>
        <p:spPr>
          <a:xfrm>
            <a:off x="5754006" y="4381799"/>
            <a:ext cx="6402550" cy="2308324"/>
          </a:xfrm>
          <a:prstGeom prst="rect">
            <a:avLst/>
          </a:prstGeom>
          <a:noFill/>
        </p:spPr>
        <p:txBody>
          <a:bodyPr wrap="square">
            <a:spAutoFit/>
          </a:bodyPr>
          <a:lstStyle/>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When one CM has problem, it can be bypassed(closed CD valve, </a:t>
            </a:r>
            <a:r>
              <a:rPr lang="en-US" altLang="zh-CN" dirty="0" err="1">
                <a:solidFill>
                  <a:srgbClr val="404040"/>
                </a:solidFill>
                <a:latin typeface="Arial" panose="020B0604020202020204" pitchFamily="34" charset="0"/>
                <a:cs typeface="Arial" panose="020B0604020202020204" pitchFamily="34" charset="0"/>
              </a:rPr>
              <a:t>GHe</a:t>
            </a:r>
            <a:r>
              <a:rPr lang="en-US" altLang="zh-CN" dirty="0">
                <a:solidFill>
                  <a:srgbClr val="404040"/>
                </a:solidFill>
                <a:latin typeface="Arial" panose="020B0604020202020204" pitchFamily="34" charset="0"/>
                <a:cs typeface="Arial" panose="020B0604020202020204" pitchFamily="34" charset="0"/>
              </a:rPr>
              <a:t> goes through quench valve) without influence other CMs operation;</a:t>
            </a:r>
          </a:p>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It occurs the accident (leakage, vacuum becoming bad, cavities damage, etc. ),we have set the </a:t>
            </a:r>
            <a:r>
              <a:rPr lang="en-US" altLang="zh-CN" b="1" dirty="0">
                <a:solidFill>
                  <a:srgbClr val="404040"/>
                </a:solidFill>
                <a:latin typeface="Arial" panose="020B0604020202020204" pitchFamily="34" charset="0"/>
                <a:cs typeface="Arial" panose="020B0604020202020204" pitchFamily="34" charset="0"/>
              </a:rPr>
              <a:t>vacuum barrier</a:t>
            </a:r>
            <a:r>
              <a:rPr lang="en-US" altLang="zh-CN" dirty="0">
                <a:solidFill>
                  <a:srgbClr val="404040"/>
                </a:solidFill>
                <a:latin typeface="Arial" panose="020B0604020202020204" pitchFamily="34" charset="0"/>
                <a:cs typeface="Arial" panose="020B0604020202020204" pitchFamily="34" charset="0"/>
              </a:rPr>
              <a:t>, to prevent vacuum deterioration spreading to all CMs;</a:t>
            </a:r>
          </a:p>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Because of the series connection, all CMs need be warmed up together.</a:t>
            </a:r>
          </a:p>
        </p:txBody>
      </p:sp>
      <p:sp>
        <p:nvSpPr>
          <p:cNvPr id="2" name="灯片编号占位符 1">
            <a:extLst>
              <a:ext uri="{FF2B5EF4-FFF2-40B4-BE49-F238E27FC236}">
                <a16:creationId xmlns:a16="http://schemas.microsoft.com/office/drawing/2014/main" id="{D2EB67B5-C278-4B7E-B28D-AB41F94B4A63}"/>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dirty="0"/>
          </a:p>
        </p:txBody>
      </p:sp>
      <p:sp>
        <p:nvSpPr>
          <p:cNvPr id="14" name="Textfeld 4">
            <a:extLst>
              <a:ext uri="{FF2B5EF4-FFF2-40B4-BE49-F238E27FC236}">
                <a16:creationId xmlns:a16="http://schemas.microsoft.com/office/drawing/2014/main" id="{59618730-D152-454E-8FAE-FCDF8D162A8E}"/>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02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A974040-987C-49B0-A9C4-8DB0A3D5A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55" t="53757" r="4232" b="1991"/>
          <a:stretch/>
        </p:blipFill>
        <p:spPr>
          <a:xfrm>
            <a:off x="0" y="1069082"/>
            <a:ext cx="11732336" cy="5575364"/>
          </a:xfrm>
          <a:prstGeom prst="rect">
            <a:avLst/>
          </a:prstGeom>
        </p:spPr>
      </p:pic>
      <p:sp>
        <p:nvSpPr>
          <p:cNvPr id="3" name="标题 2">
            <a:extLst>
              <a:ext uri="{FF2B5EF4-FFF2-40B4-BE49-F238E27FC236}">
                <a16:creationId xmlns:a16="http://schemas.microsoft.com/office/drawing/2014/main" id="{BA422AE1-CA73-437D-9C71-C2258C6FD1D3}"/>
              </a:ext>
            </a:extLst>
          </p:cNvPr>
          <p:cNvSpPr>
            <a:spLocks noGrp="1"/>
          </p:cNvSpPr>
          <p:nvPr>
            <p:ph type="title"/>
          </p:nvPr>
        </p:nvSpPr>
        <p:spPr/>
        <p:txBody>
          <a:bodyPr/>
          <a:lstStyle/>
          <a:p>
            <a:r>
              <a:rPr lang="en-US" altLang="zh-CN" sz="3200" dirty="0">
                <a:solidFill>
                  <a:srgbClr val="C00000"/>
                </a:solidFill>
                <a:effectLst/>
                <a:latin typeface="Arial" panose="020B0604020202020204" pitchFamily="34" charset="0"/>
                <a:cs typeface="Arial" panose="020B0604020202020204" pitchFamily="34" charset="0"/>
                <a:sym typeface="Arial" pitchFamily="34" charset="0"/>
              </a:rPr>
              <a:t>Higgs30MW--2K process calculation and optimization</a:t>
            </a:r>
            <a:endParaRPr lang="zh-CN" altLang="en-US" dirty="0"/>
          </a:p>
        </p:txBody>
      </p:sp>
      <p:sp>
        <p:nvSpPr>
          <p:cNvPr id="15" name="文本框 14">
            <a:extLst>
              <a:ext uri="{FF2B5EF4-FFF2-40B4-BE49-F238E27FC236}">
                <a16:creationId xmlns:a16="http://schemas.microsoft.com/office/drawing/2014/main" id="{535ED840-68EC-4E17-9649-FC82FB84F4B6}"/>
              </a:ext>
            </a:extLst>
          </p:cNvPr>
          <p:cNvSpPr txBox="1"/>
          <p:nvPr/>
        </p:nvSpPr>
        <p:spPr>
          <a:xfrm>
            <a:off x="8069943" y="3360057"/>
            <a:ext cx="1436914" cy="573314"/>
          </a:xfrm>
          <a:prstGeom prst="rect">
            <a:avLst/>
          </a:prstGeom>
          <a:solidFill>
            <a:schemeClr val="bg1"/>
          </a:solidFill>
        </p:spPr>
        <p:txBody>
          <a:bodyPr wrap="square" rtlCol="0">
            <a:spAutoFit/>
          </a:bodyPr>
          <a:lstStyle/>
          <a:p>
            <a:endParaRPr lang="zh-CN" altLang="en-US" dirty="0"/>
          </a:p>
        </p:txBody>
      </p:sp>
      <p:graphicFrame>
        <p:nvGraphicFramePr>
          <p:cNvPr id="14" name="表格 14">
            <a:extLst>
              <a:ext uri="{FF2B5EF4-FFF2-40B4-BE49-F238E27FC236}">
                <a16:creationId xmlns:a16="http://schemas.microsoft.com/office/drawing/2014/main" id="{6CF6D746-4F80-435E-83DA-D9207E7DD792}"/>
              </a:ext>
            </a:extLst>
          </p:cNvPr>
          <p:cNvGraphicFramePr>
            <a:graphicFrameLocks noGrp="1"/>
          </p:cNvGraphicFramePr>
          <p:nvPr>
            <p:extLst>
              <p:ext uri="{D42A27DB-BD31-4B8C-83A1-F6EECF244321}">
                <p14:modId xmlns:p14="http://schemas.microsoft.com/office/powerpoint/2010/main" val="4109487936"/>
              </p:ext>
            </p:extLst>
          </p:nvPr>
        </p:nvGraphicFramePr>
        <p:xfrm>
          <a:off x="6843245" y="1001796"/>
          <a:ext cx="4968679" cy="3078480"/>
        </p:xfrm>
        <a:graphic>
          <a:graphicData uri="http://schemas.openxmlformats.org/drawingml/2006/table">
            <a:tbl>
              <a:tblPr firstRow="1" bandRow="1">
                <a:tableStyleId>{0E3FDE45-AF77-4B5C-9715-49D594BDF05E}</a:tableStyleId>
              </a:tblPr>
              <a:tblGrid>
                <a:gridCol w="1866173">
                  <a:extLst>
                    <a:ext uri="{9D8B030D-6E8A-4147-A177-3AD203B41FA5}">
                      <a16:colId xmlns:a16="http://schemas.microsoft.com/office/drawing/2014/main" val="1389318502"/>
                    </a:ext>
                  </a:extLst>
                </a:gridCol>
                <a:gridCol w="1551253">
                  <a:extLst>
                    <a:ext uri="{9D8B030D-6E8A-4147-A177-3AD203B41FA5}">
                      <a16:colId xmlns:a16="http://schemas.microsoft.com/office/drawing/2014/main" val="4236944071"/>
                    </a:ext>
                  </a:extLst>
                </a:gridCol>
                <a:gridCol w="1551253">
                  <a:extLst>
                    <a:ext uri="{9D8B030D-6E8A-4147-A177-3AD203B41FA5}">
                      <a16:colId xmlns:a16="http://schemas.microsoft.com/office/drawing/2014/main" val="681442282"/>
                    </a:ext>
                  </a:extLst>
                </a:gridCol>
              </a:tblGrid>
              <a:tr h="237222">
                <a:tc>
                  <a:txBody>
                    <a:bodyPr/>
                    <a:lstStyle/>
                    <a:p>
                      <a:pPr algn="ctr"/>
                      <a:r>
                        <a:rPr lang="en-US" altLang="zh-CN" sz="1100" dirty="0">
                          <a:latin typeface="Arial" panose="020B0604020202020204" pitchFamily="34" charset="0"/>
                          <a:cs typeface="Arial" panose="020B0604020202020204" pitchFamily="34" charset="0"/>
                        </a:rPr>
                        <a:t>Item</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Higgs 30MW</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Higgs 50MW</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01924181"/>
                  </a:ext>
                </a:extLst>
              </a:tr>
              <a:tr h="390719">
                <a:tc>
                  <a:txBody>
                    <a:bodyPr/>
                    <a:lstStyle/>
                    <a:p>
                      <a:pPr algn="ctr"/>
                      <a:r>
                        <a:rPr lang="en-US" altLang="zh-CN" sz="1100" dirty="0">
                          <a:latin typeface="Arial" panose="020B0604020202020204" pitchFamily="34" charset="0"/>
                          <a:cs typeface="Arial" panose="020B0604020202020204" pitchFamily="34" charset="0"/>
                        </a:rPr>
                        <a:t>Heat load per CM (contains 1.2 times margin)</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181.48W</a:t>
                      </a:r>
                    </a:p>
                    <a:p>
                      <a:pPr algn="ctr"/>
                      <a:r>
                        <a:rPr lang="en-US" altLang="zh-CN" sz="1100" dirty="0">
                          <a:latin typeface="Arial" panose="020B0604020202020204" pitchFamily="34" charset="0"/>
                          <a:cs typeface="Arial" panose="020B0604020202020204" pitchFamily="34" charset="0"/>
                        </a:rPr>
                        <a:t>Booster 62.27W</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73.45W</a:t>
                      </a:r>
                    </a:p>
                    <a:p>
                      <a:pPr algn="ctr"/>
                      <a:r>
                        <a:rPr lang="en-US" altLang="zh-CN" sz="1100" dirty="0">
                          <a:latin typeface="Arial" panose="020B0604020202020204" pitchFamily="34" charset="0"/>
                          <a:cs typeface="Arial" panose="020B0604020202020204" pitchFamily="34" charset="0"/>
                        </a:rPr>
                        <a:t>Booster 63.31W</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438666274"/>
                  </a:ext>
                </a:extLst>
              </a:tr>
              <a:tr h="390719">
                <a:tc>
                  <a:txBody>
                    <a:bodyPr/>
                    <a:lstStyle/>
                    <a:p>
                      <a:pPr algn="ctr"/>
                      <a:r>
                        <a:rPr lang="en-US" altLang="zh-CN" sz="1100" dirty="0">
                          <a:latin typeface="Arial" panose="020B0604020202020204" pitchFamily="34" charset="0"/>
                          <a:cs typeface="Arial" panose="020B0604020202020204" pitchFamily="34" charset="0"/>
                        </a:rPr>
                        <a:t>CM number per Cryo-station</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8 CMs</a:t>
                      </a:r>
                    </a:p>
                    <a:p>
                      <a:pPr algn="ctr"/>
                      <a:r>
                        <a:rPr lang="en-US" altLang="zh-CN" sz="1100" dirty="0">
                          <a:latin typeface="Arial" panose="020B0604020202020204" pitchFamily="34" charset="0"/>
                          <a:cs typeface="Arial" panose="020B0604020202020204" pitchFamily="34" charset="0"/>
                        </a:rPr>
                        <a:t>Booster 3 CMs</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14 CMs</a:t>
                      </a:r>
                    </a:p>
                    <a:p>
                      <a:pPr algn="ctr"/>
                      <a:r>
                        <a:rPr lang="en-US" altLang="zh-CN" sz="1100" dirty="0">
                          <a:latin typeface="Arial" panose="020B0604020202020204" pitchFamily="34" charset="0"/>
                          <a:cs typeface="Arial" panose="020B0604020202020204" pitchFamily="34" charset="0"/>
                        </a:rPr>
                        <a:t>Booster 3 CMs</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941217010"/>
                  </a:ext>
                </a:extLst>
              </a:tr>
              <a:tr h="390719">
                <a:tc>
                  <a:txBody>
                    <a:bodyPr/>
                    <a:lstStyle/>
                    <a:p>
                      <a:pPr algn="ctr"/>
                      <a:r>
                        <a:rPr lang="en-US" altLang="zh-CN" sz="1100" dirty="0">
                          <a:latin typeface="Arial" panose="020B0604020202020204" pitchFamily="34" charset="0"/>
                          <a:cs typeface="Arial" panose="020B0604020202020204" pitchFamily="34" charset="0"/>
                        </a:rPr>
                        <a:t>2K TL length per Cryo-station/m</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228m</a:t>
                      </a:r>
                    </a:p>
                    <a:p>
                      <a:pPr algn="ctr"/>
                      <a:r>
                        <a:rPr lang="en-US" altLang="zh-CN" sz="1100" dirty="0">
                          <a:latin typeface="Arial" panose="020B0604020202020204" pitchFamily="34" charset="0"/>
                          <a:cs typeface="Arial" panose="020B0604020202020204" pitchFamily="34" charset="0"/>
                        </a:rPr>
                        <a:t>Booster: 72m</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324m</a:t>
                      </a:r>
                    </a:p>
                    <a:p>
                      <a:pPr algn="ctr"/>
                      <a:r>
                        <a:rPr lang="en-US" altLang="zh-CN" sz="1100" dirty="0">
                          <a:latin typeface="Arial" panose="020B0604020202020204" pitchFamily="34" charset="0"/>
                          <a:cs typeface="Arial" panose="020B0604020202020204" pitchFamily="34" charset="0"/>
                        </a:rPr>
                        <a:t>Booster: 72m</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732177482"/>
                  </a:ext>
                </a:extLst>
              </a:tr>
              <a:tr h="390719">
                <a:tc>
                  <a:txBody>
                    <a:bodyPr/>
                    <a:lstStyle/>
                    <a:p>
                      <a:pPr algn="ctr"/>
                      <a:r>
                        <a:rPr lang="en-US" altLang="zh-CN" sz="1100" dirty="0">
                          <a:latin typeface="Arial" panose="020B0604020202020204" pitchFamily="34" charset="0"/>
                          <a:cs typeface="Arial" panose="020B0604020202020204" pitchFamily="34" charset="0"/>
                        </a:rPr>
                        <a:t>Total Mass flow rate 3bara@4.5K/(g/s)</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86.37</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66.04</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535691312"/>
                  </a:ext>
                </a:extLst>
              </a:tr>
              <a:tr h="390719">
                <a:tc>
                  <a:txBody>
                    <a:bodyPr/>
                    <a:lstStyle/>
                    <a:p>
                      <a:pPr algn="ctr"/>
                      <a:r>
                        <a:rPr lang="en-US" altLang="zh-CN" sz="1100" dirty="0">
                          <a:latin typeface="Arial" panose="020B0604020202020204" pitchFamily="34" charset="0"/>
                          <a:cs typeface="Arial" panose="020B0604020202020204" pitchFamily="34" charset="0"/>
                        </a:rPr>
                        <a:t>Helium gas return pipe (HGRP) diameter</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DN250</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DN250</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3780624899"/>
                  </a:ext>
                </a:extLst>
              </a:tr>
              <a:tr h="237222">
                <a:tc>
                  <a:txBody>
                    <a:bodyPr/>
                    <a:lstStyle/>
                    <a:p>
                      <a:pPr algn="ctr"/>
                      <a:r>
                        <a:rPr lang="en-US" altLang="zh-CN" sz="1100" dirty="0">
                          <a:latin typeface="Arial" panose="020B0604020202020204" pitchFamily="34" charset="0"/>
                          <a:cs typeface="Arial" panose="020B0604020202020204" pitchFamily="34" charset="0"/>
                        </a:rPr>
                        <a:t>2K HX coldside budget</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251Pa</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286Pa</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168348349"/>
                  </a:ext>
                </a:extLst>
              </a:tr>
              <a:tr h="390719">
                <a:tc>
                  <a:txBody>
                    <a:bodyPr/>
                    <a:lstStyle/>
                    <a:p>
                      <a:pPr algn="ctr"/>
                      <a:r>
                        <a:rPr lang="en-US" altLang="zh-CN" sz="1100" dirty="0">
                          <a:latin typeface="Arial" panose="020B0604020202020204" pitchFamily="34" charset="0"/>
                          <a:cs typeface="Arial" panose="020B0604020202020204" pitchFamily="34" charset="0"/>
                        </a:rPr>
                        <a:t>Total </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P from CM to 2K CB Cold-compressor inlet</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400Pa</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400Pa</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4132368680"/>
                  </a:ext>
                </a:extLst>
              </a:tr>
            </a:tbl>
          </a:graphicData>
        </a:graphic>
      </p:graphicFrame>
      <p:sp>
        <p:nvSpPr>
          <p:cNvPr id="16" name="文本框 15">
            <a:extLst>
              <a:ext uri="{FF2B5EF4-FFF2-40B4-BE49-F238E27FC236}">
                <a16:creationId xmlns:a16="http://schemas.microsoft.com/office/drawing/2014/main" id="{44C7F354-1394-428A-9EA2-9B06DF8648FF}"/>
              </a:ext>
            </a:extLst>
          </p:cNvPr>
          <p:cNvSpPr txBox="1"/>
          <p:nvPr/>
        </p:nvSpPr>
        <p:spPr>
          <a:xfrm>
            <a:off x="8636000" y="4680857"/>
            <a:ext cx="1109599"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Not running</a:t>
            </a:r>
            <a:endParaRPr lang="zh-CN" altLang="en-US" sz="1400" dirty="0">
              <a:latin typeface="Arial" panose="020B0604020202020204" pitchFamily="34" charset="0"/>
              <a:cs typeface="Arial" panose="020B0604020202020204" pitchFamily="34" charset="0"/>
            </a:endParaRPr>
          </a:p>
        </p:txBody>
      </p:sp>
      <p:graphicFrame>
        <p:nvGraphicFramePr>
          <p:cNvPr id="5" name="表格 4">
            <a:extLst>
              <a:ext uri="{FF2B5EF4-FFF2-40B4-BE49-F238E27FC236}">
                <a16:creationId xmlns:a16="http://schemas.microsoft.com/office/drawing/2014/main" id="{08755288-4BBC-4914-9A0C-8AF3675CC007}"/>
              </a:ext>
            </a:extLst>
          </p:cNvPr>
          <p:cNvGraphicFramePr>
            <a:graphicFrameLocks noGrp="1"/>
          </p:cNvGraphicFramePr>
          <p:nvPr>
            <p:extLst>
              <p:ext uri="{D42A27DB-BD31-4B8C-83A1-F6EECF244321}">
                <p14:modId xmlns:p14="http://schemas.microsoft.com/office/powerpoint/2010/main" val="2707604638"/>
              </p:ext>
            </p:extLst>
          </p:nvPr>
        </p:nvGraphicFramePr>
        <p:xfrm>
          <a:off x="5663276" y="5508942"/>
          <a:ext cx="6148648" cy="944880"/>
        </p:xfrm>
        <a:graphic>
          <a:graphicData uri="http://schemas.openxmlformats.org/drawingml/2006/table">
            <a:tbl>
              <a:tblPr firstRow="1" bandRow="1">
                <a:tableStyleId>{3B4B98B0-60AC-42C2-AFA5-B58CD77FA1E5}</a:tableStyleId>
              </a:tblPr>
              <a:tblGrid>
                <a:gridCol w="3781458">
                  <a:extLst>
                    <a:ext uri="{9D8B030D-6E8A-4147-A177-3AD203B41FA5}">
                      <a16:colId xmlns:a16="http://schemas.microsoft.com/office/drawing/2014/main" val="958934341"/>
                    </a:ext>
                  </a:extLst>
                </a:gridCol>
                <a:gridCol w="2367190">
                  <a:extLst>
                    <a:ext uri="{9D8B030D-6E8A-4147-A177-3AD203B41FA5}">
                      <a16:colId xmlns:a16="http://schemas.microsoft.com/office/drawing/2014/main" val="554110203"/>
                    </a:ext>
                  </a:extLst>
                </a:gridCol>
              </a:tblGrid>
              <a:tr h="54153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Collider: 3bara@2.4K Supply </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Φ45*1.6</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 2K return </a:t>
                      </a:r>
                      <a:r>
                        <a:rPr lang="en-US" altLang="zh-CN" sz="1400" dirty="0">
                          <a:latin typeface="Arial" panose="020B0604020202020204" pitchFamily="34" charset="0"/>
                          <a:cs typeface="Arial" panose="020B0604020202020204" pitchFamily="34" charset="0"/>
                          <a:sym typeface="+mn-ea"/>
                        </a:rPr>
                        <a:t>(DN250,</a:t>
                      </a:r>
                      <a:r>
                        <a:rPr lang="en-US" altLang="zh-CN" sz="1400" dirty="0">
                          <a:latin typeface="Arial" panose="020B0604020202020204" pitchFamily="34" charset="0"/>
                          <a:cs typeface="Arial" panose="020B0604020202020204" pitchFamily="34" charset="0"/>
                        </a:rPr>
                        <a:t> Φ273*2.0</a:t>
                      </a:r>
                      <a:r>
                        <a:rPr lang="en-US" altLang="zh-CN" sz="1400" dirty="0">
                          <a:latin typeface="Arial" panose="020B0604020202020204" pitchFamily="34" charset="0"/>
                          <a:cs typeface="Arial" panose="020B0604020202020204" pitchFamily="34" charset="0"/>
                          <a:sym typeface="+mn-ea"/>
                        </a:rPr>
                        <a:t>)</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sym typeface="+mn-ea"/>
                        </a:rPr>
                        <a:t>Booster: </a:t>
                      </a:r>
                      <a:r>
                        <a:rPr lang="en-US" altLang="zh-CN" sz="1400" dirty="0">
                          <a:latin typeface="Arial" panose="020B0604020202020204" pitchFamily="34" charset="0"/>
                          <a:cs typeface="Arial" panose="020B0604020202020204" pitchFamily="34" charset="0"/>
                        </a:rPr>
                        <a:t>3bara@2.4K Supply </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Φ34*1.6</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 2K return </a:t>
                      </a:r>
                      <a:r>
                        <a:rPr lang="en-US" altLang="zh-CN" sz="1400" dirty="0">
                          <a:latin typeface="Arial" panose="020B0604020202020204" pitchFamily="34" charset="0"/>
                          <a:cs typeface="Arial" panose="020B0604020202020204" pitchFamily="34" charset="0"/>
                          <a:sym typeface="+mn-ea"/>
                        </a:rPr>
                        <a:t>(DN250,</a:t>
                      </a:r>
                      <a:r>
                        <a:rPr lang="en-US" altLang="zh-CN" sz="1400" dirty="0">
                          <a:latin typeface="Arial" panose="020B0604020202020204" pitchFamily="34" charset="0"/>
                          <a:cs typeface="Arial" panose="020B0604020202020204" pitchFamily="34" charset="0"/>
                        </a:rPr>
                        <a:t> Φ114*2.0</a:t>
                      </a:r>
                      <a:r>
                        <a:rPr lang="en-US" altLang="zh-CN" sz="1400" dirty="0">
                          <a:latin typeface="Arial" panose="020B0604020202020204" pitchFamily="34" charset="0"/>
                          <a:cs typeface="Arial" panose="020B0604020202020204" pitchFamily="34" charset="0"/>
                          <a:sym typeface="+mn-ea"/>
                        </a:rPr>
                        <a:t>)</a:t>
                      </a:r>
                    </a:p>
                  </a:txBody>
                  <a:tcPr anchor="ctr"/>
                </a:tc>
                <a:tc>
                  <a:txBody>
                    <a:bodyPr/>
                    <a:lstStyle/>
                    <a:p>
                      <a:pPr algn="ctr"/>
                      <a:r>
                        <a:rPr lang="en-US" altLang="zh-CN" sz="1400" dirty="0">
                          <a:latin typeface="Arial" panose="020B0604020202020204" pitchFamily="34" charset="0"/>
                          <a:cs typeface="Arial" panose="020B0604020202020204" pitchFamily="34" charset="0"/>
                        </a:rPr>
                        <a:t>Supply TL heat loss-0.3W/m (round)</a:t>
                      </a:r>
                    </a:p>
                    <a:p>
                      <a:pPr algn="ctr"/>
                      <a:r>
                        <a:rPr lang="en-US" altLang="zh-CN" sz="1400" dirty="0">
                          <a:latin typeface="Arial" panose="020B0604020202020204" pitchFamily="34" charset="0"/>
                          <a:cs typeface="Arial" panose="020B0604020202020204" pitchFamily="34" charset="0"/>
                        </a:rPr>
                        <a:t>Return TL heat loss-0.6W/m (round)</a:t>
                      </a:r>
                    </a:p>
                  </a:txBody>
                  <a:tcPr anchor="ctr"/>
                </a:tc>
                <a:extLst>
                  <a:ext uri="{0D108BD9-81ED-4DB2-BD59-A6C34878D82A}">
                    <a16:rowId xmlns:a16="http://schemas.microsoft.com/office/drawing/2014/main" val="964442909"/>
                  </a:ext>
                </a:extLst>
              </a:tr>
            </a:tbl>
          </a:graphicData>
        </a:graphic>
      </p:graphicFrame>
      <p:sp>
        <p:nvSpPr>
          <p:cNvPr id="2" name="灯片编号占位符 1">
            <a:extLst>
              <a:ext uri="{FF2B5EF4-FFF2-40B4-BE49-F238E27FC236}">
                <a16:creationId xmlns:a16="http://schemas.microsoft.com/office/drawing/2014/main" id="{A55717C7-6078-4D2D-A62C-95FCFAE8368B}"/>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dirty="0"/>
          </a:p>
        </p:txBody>
      </p:sp>
      <p:sp>
        <p:nvSpPr>
          <p:cNvPr id="10" name="Textfeld 4">
            <a:extLst>
              <a:ext uri="{FF2B5EF4-FFF2-40B4-BE49-F238E27FC236}">
                <a16:creationId xmlns:a16="http://schemas.microsoft.com/office/drawing/2014/main" id="{040F8B23-6FAB-4776-89D5-243B29FF0AE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highlight>
                  <a:srgbClr val="C0C0C0"/>
                </a:highlight>
                <a:latin typeface="Arial" panose="020B0604020202020204" pitchFamily="34" charset="0"/>
                <a:cs typeface="Arial" panose="020B0604020202020204" pitchFamily="34" charset="0"/>
              </a:rPr>
              <a:t>| PROCESS CALCULATION </a:t>
            </a:r>
            <a:r>
              <a:rPr lang="en-GB" sz="1400" b="1" dirty="0">
                <a:solidFill>
                  <a:schemeClr val="bg1"/>
                </a:solidFill>
                <a:latin typeface="Arial" panose="020B0604020202020204" pitchFamily="34" charset="0"/>
                <a:cs typeface="Arial" panose="020B0604020202020204" pitchFamily="34" charset="0"/>
              </a:rPr>
              <a:t>|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405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A393C-A2F4-8388-B0F1-43667841DA5E}"/>
              </a:ext>
            </a:extLst>
          </p:cNvPr>
          <p:cNvSpPr>
            <a:spLocks noGrp="1"/>
          </p:cNvSpPr>
          <p:nvPr>
            <p:ph type="title"/>
          </p:nvPr>
        </p:nvSpPr>
        <p:spPr>
          <a:xfrm>
            <a:off x="-1" y="85702"/>
            <a:ext cx="11804073" cy="725470"/>
          </a:xfrm>
        </p:spPr>
        <p:txBody>
          <a:bodyPr>
            <a:normAutofit/>
          </a:bodyPr>
          <a:lstStyle/>
          <a:p>
            <a:r>
              <a:rPr lang="en-US" altLang="zh-CN" sz="2900" dirty="0"/>
              <a:t>EDR- CEPC Cryo-layout at RF section- Higgs 30/50MW</a:t>
            </a:r>
            <a:endParaRPr lang="zh-CN" altLang="en-US" sz="2900" dirty="0"/>
          </a:p>
        </p:txBody>
      </p:sp>
      <p:graphicFrame>
        <p:nvGraphicFramePr>
          <p:cNvPr id="202" name="表格 201">
            <a:extLst>
              <a:ext uri="{FF2B5EF4-FFF2-40B4-BE49-F238E27FC236}">
                <a16:creationId xmlns:a16="http://schemas.microsoft.com/office/drawing/2014/main" id="{883C15C5-1241-460F-84D7-E48C622C307A}"/>
              </a:ext>
            </a:extLst>
          </p:cNvPr>
          <p:cNvGraphicFramePr>
            <a:graphicFrameLocks noGrp="1"/>
          </p:cNvGraphicFramePr>
          <p:nvPr>
            <p:extLst>
              <p:ext uri="{D42A27DB-BD31-4B8C-83A1-F6EECF244321}">
                <p14:modId xmlns:p14="http://schemas.microsoft.com/office/powerpoint/2010/main" val="221952895"/>
              </p:ext>
            </p:extLst>
          </p:nvPr>
        </p:nvGraphicFramePr>
        <p:xfrm>
          <a:off x="6267366" y="1269454"/>
          <a:ext cx="5855105" cy="952280"/>
        </p:xfrm>
        <a:graphic>
          <a:graphicData uri="http://schemas.openxmlformats.org/drawingml/2006/table">
            <a:tbl>
              <a:tblPr firstRow="1" bandRow="1">
                <a:tableStyleId>{00A15C55-8517-42AA-B614-E9B94910E393}</a:tableStyleId>
              </a:tblPr>
              <a:tblGrid>
                <a:gridCol w="1604000">
                  <a:extLst>
                    <a:ext uri="{9D8B030D-6E8A-4147-A177-3AD203B41FA5}">
                      <a16:colId xmlns:a16="http://schemas.microsoft.com/office/drawing/2014/main" val="2896812098"/>
                    </a:ext>
                  </a:extLst>
                </a:gridCol>
                <a:gridCol w="699654">
                  <a:extLst>
                    <a:ext uri="{9D8B030D-6E8A-4147-A177-3AD203B41FA5}">
                      <a16:colId xmlns:a16="http://schemas.microsoft.com/office/drawing/2014/main" val="4071240666"/>
                    </a:ext>
                  </a:extLst>
                </a:gridCol>
                <a:gridCol w="766830">
                  <a:extLst>
                    <a:ext uri="{9D8B030D-6E8A-4147-A177-3AD203B41FA5}">
                      <a16:colId xmlns:a16="http://schemas.microsoft.com/office/drawing/2014/main" val="1073003300"/>
                    </a:ext>
                  </a:extLst>
                </a:gridCol>
                <a:gridCol w="661820">
                  <a:extLst>
                    <a:ext uri="{9D8B030D-6E8A-4147-A177-3AD203B41FA5}">
                      <a16:colId xmlns:a16="http://schemas.microsoft.com/office/drawing/2014/main" val="3990757523"/>
                    </a:ext>
                  </a:extLst>
                </a:gridCol>
                <a:gridCol w="675326">
                  <a:extLst>
                    <a:ext uri="{9D8B030D-6E8A-4147-A177-3AD203B41FA5}">
                      <a16:colId xmlns:a16="http://schemas.microsoft.com/office/drawing/2014/main" val="3366131074"/>
                    </a:ext>
                  </a:extLst>
                </a:gridCol>
                <a:gridCol w="675330">
                  <a:extLst>
                    <a:ext uri="{9D8B030D-6E8A-4147-A177-3AD203B41FA5}">
                      <a16:colId xmlns:a16="http://schemas.microsoft.com/office/drawing/2014/main" val="3073990071"/>
                    </a:ext>
                  </a:extLst>
                </a:gridCol>
                <a:gridCol w="772145">
                  <a:extLst>
                    <a:ext uri="{9D8B030D-6E8A-4147-A177-3AD203B41FA5}">
                      <a16:colId xmlns:a16="http://schemas.microsoft.com/office/drawing/2014/main" val="1786871990"/>
                    </a:ext>
                  </a:extLst>
                </a:gridCol>
              </a:tblGrid>
              <a:tr h="247540">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Operating parameters</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A</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B</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C</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D</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E</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F</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311138403"/>
                  </a:ext>
                </a:extLst>
              </a:tr>
              <a:tr h="123770">
                <a:tc>
                  <a:txBody>
                    <a:bodyPr/>
                    <a:lstStyle/>
                    <a:p>
                      <a:pPr algn="ctr"/>
                      <a:r>
                        <a:rPr lang="en-US" sz="1000" kern="100">
                          <a:solidFill>
                            <a:schemeClr val="tx1"/>
                          </a:solidFill>
                          <a:effectLst/>
                          <a:latin typeface="Arial" panose="020B0604020202020204" pitchFamily="34" charset="0"/>
                          <a:cs typeface="Arial" panose="020B0604020202020204" pitchFamily="34" charset="0"/>
                        </a:rPr>
                        <a:t>Pressure / [bara]</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3</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0.031</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3</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2.5</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13</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18753792"/>
                  </a:ext>
                </a:extLst>
              </a:tr>
              <a:tr h="247540">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Temperature / [K]</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2.4</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2</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5</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rPr>
                        <a:t>8</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rPr>
                        <a:t>40</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70</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957817671"/>
                  </a:ext>
                </a:extLst>
              </a:tr>
              <a:tr h="264156">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Nominal Pipe Size</a:t>
                      </a:r>
                      <a:endParaRPr lang="zh-CN" sz="1000" kern="100" dirty="0">
                        <a:solidFill>
                          <a:schemeClr val="tx1"/>
                        </a:solidFill>
                        <a:effectLst/>
                        <a:latin typeface="Arial" panose="020B0604020202020204" pitchFamily="34" charset="0"/>
                        <a:cs typeface="Arial" panose="020B0604020202020204" pitchFamily="34" charset="0"/>
                      </a:endParaRPr>
                    </a:p>
                    <a:p>
                      <a:pPr algn="ctr"/>
                      <a:r>
                        <a:rPr lang="en-US" altLang="zh-CN" sz="1000" kern="100" dirty="0">
                          <a:solidFill>
                            <a:schemeClr val="tx1"/>
                          </a:solidFill>
                          <a:effectLst/>
                          <a:latin typeface="Arial" panose="020B0604020202020204" pitchFamily="34" charset="0"/>
                          <a:cs typeface="Arial" panose="020B0604020202020204" pitchFamily="34" charset="0"/>
                        </a:rPr>
                        <a:t>Do </a:t>
                      </a:r>
                      <a:r>
                        <a:rPr lang="en-US" sz="1000" kern="100" dirty="0">
                          <a:solidFill>
                            <a:schemeClr val="tx1"/>
                          </a:solidFill>
                          <a:effectLst/>
                          <a:latin typeface="Arial" panose="020B0604020202020204" pitchFamily="34" charset="0"/>
                          <a:cs typeface="Arial" panose="020B0604020202020204" pitchFamily="34" charset="0"/>
                        </a:rPr>
                        <a:t>× Thick. / [mm]</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Φ45×1.6</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Φ273×3.5</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Φ45×1.6</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Φ45×1.6</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dirty="0">
                          <a:solidFill>
                            <a:schemeClr val="tx1"/>
                          </a:solidFill>
                          <a:effectLst/>
                          <a:latin typeface="Arial" panose="020B0604020202020204" pitchFamily="34" charset="0"/>
                          <a:cs typeface="Arial" panose="020B0604020202020204" pitchFamily="34" charset="0"/>
                        </a:rPr>
                        <a:t>Φ45×1.6</a:t>
                      </a:r>
                      <a:endParaRPr lang="zh-CN" alt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dirty="0">
                          <a:solidFill>
                            <a:schemeClr val="tx1"/>
                          </a:solidFill>
                          <a:effectLst/>
                          <a:latin typeface="Arial" panose="020B0604020202020204" pitchFamily="34" charset="0"/>
                          <a:cs typeface="Arial" panose="020B0604020202020204" pitchFamily="34" charset="0"/>
                        </a:rPr>
                        <a:t>Φ45×1.6</a:t>
                      </a:r>
                      <a:endParaRPr lang="zh-CN" alt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259477337"/>
                  </a:ext>
                </a:extLst>
              </a:tr>
            </a:tbl>
          </a:graphicData>
        </a:graphic>
      </p:graphicFrame>
      <p:sp>
        <p:nvSpPr>
          <p:cNvPr id="204" name="文本框 203">
            <a:extLst>
              <a:ext uri="{FF2B5EF4-FFF2-40B4-BE49-F238E27FC236}">
                <a16:creationId xmlns:a16="http://schemas.microsoft.com/office/drawing/2014/main" id="{1F0F519D-8529-4952-A737-AE8220DCD4BA}"/>
              </a:ext>
            </a:extLst>
          </p:cNvPr>
          <p:cNvSpPr txBox="1"/>
          <p:nvPr/>
        </p:nvSpPr>
        <p:spPr>
          <a:xfrm>
            <a:off x="6301830" y="932356"/>
            <a:ext cx="31529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① </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Collider Multiple TL to CMs </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aphicFrame>
        <p:nvGraphicFramePr>
          <p:cNvPr id="205" name="表格 204">
            <a:extLst>
              <a:ext uri="{FF2B5EF4-FFF2-40B4-BE49-F238E27FC236}">
                <a16:creationId xmlns:a16="http://schemas.microsoft.com/office/drawing/2014/main" id="{8D396D5D-985F-4DBC-BC9E-99C1551CEE7F}"/>
              </a:ext>
            </a:extLst>
          </p:cNvPr>
          <p:cNvGraphicFramePr>
            <a:graphicFrameLocks noGrp="1"/>
          </p:cNvGraphicFramePr>
          <p:nvPr>
            <p:extLst>
              <p:ext uri="{D42A27DB-BD31-4B8C-83A1-F6EECF244321}">
                <p14:modId xmlns:p14="http://schemas.microsoft.com/office/powerpoint/2010/main" val="334772297"/>
              </p:ext>
            </p:extLst>
          </p:nvPr>
        </p:nvGraphicFramePr>
        <p:xfrm>
          <a:off x="6252677" y="2872247"/>
          <a:ext cx="5823261" cy="1085740"/>
        </p:xfrm>
        <a:graphic>
          <a:graphicData uri="http://schemas.openxmlformats.org/drawingml/2006/table">
            <a:tbl>
              <a:tblPr firstRow="1" bandRow="1">
                <a:tableStyleId>{00A15C55-8517-42AA-B614-E9B94910E393}</a:tableStyleId>
              </a:tblPr>
              <a:tblGrid>
                <a:gridCol w="1362133">
                  <a:extLst>
                    <a:ext uri="{9D8B030D-6E8A-4147-A177-3AD203B41FA5}">
                      <a16:colId xmlns:a16="http://schemas.microsoft.com/office/drawing/2014/main" val="4235104299"/>
                    </a:ext>
                  </a:extLst>
                </a:gridCol>
                <a:gridCol w="757451">
                  <a:extLst>
                    <a:ext uri="{9D8B030D-6E8A-4147-A177-3AD203B41FA5}">
                      <a16:colId xmlns:a16="http://schemas.microsoft.com/office/drawing/2014/main" val="858281288"/>
                    </a:ext>
                  </a:extLst>
                </a:gridCol>
                <a:gridCol w="910850">
                  <a:extLst>
                    <a:ext uri="{9D8B030D-6E8A-4147-A177-3AD203B41FA5}">
                      <a16:colId xmlns:a16="http://schemas.microsoft.com/office/drawing/2014/main" val="2693466934"/>
                    </a:ext>
                  </a:extLst>
                </a:gridCol>
                <a:gridCol w="656333">
                  <a:extLst>
                    <a:ext uri="{9D8B030D-6E8A-4147-A177-3AD203B41FA5}">
                      <a16:colId xmlns:a16="http://schemas.microsoft.com/office/drawing/2014/main" val="346766766"/>
                    </a:ext>
                  </a:extLst>
                </a:gridCol>
                <a:gridCol w="723201">
                  <a:extLst>
                    <a:ext uri="{9D8B030D-6E8A-4147-A177-3AD203B41FA5}">
                      <a16:colId xmlns:a16="http://schemas.microsoft.com/office/drawing/2014/main" val="3287721233"/>
                    </a:ext>
                  </a:extLst>
                </a:gridCol>
                <a:gridCol w="723201">
                  <a:extLst>
                    <a:ext uri="{9D8B030D-6E8A-4147-A177-3AD203B41FA5}">
                      <a16:colId xmlns:a16="http://schemas.microsoft.com/office/drawing/2014/main" val="599271458"/>
                    </a:ext>
                  </a:extLst>
                </a:gridCol>
                <a:gridCol w="690092">
                  <a:extLst>
                    <a:ext uri="{9D8B030D-6E8A-4147-A177-3AD203B41FA5}">
                      <a16:colId xmlns:a16="http://schemas.microsoft.com/office/drawing/2014/main" val="1215567236"/>
                    </a:ext>
                  </a:extLst>
                </a:gridCol>
              </a:tblGrid>
              <a:tr h="238070">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Operating parameters</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A</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B</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C</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D</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E</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F</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969876124"/>
                  </a:ext>
                </a:extLst>
              </a:tr>
              <a:tr h="119035">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Pressure / [bara]</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3</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0.031</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3</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2.5</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13</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a:solidFill>
                            <a:schemeClr val="tx1"/>
                          </a:solidFill>
                          <a:effectLst/>
                          <a:latin typeface="Arial" panose="020B0604020202020204" pitchFamily="34" charset="0"/>
                          <a:ea typeface="+mn-ea"/>
                          <a:cs typeface="Arial" panose="020B0604020202020204" pitchFamily="34" charset="0"/>
                        </a:rPr>
                        <a:t>10</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409571432"/>
                  </a:ext>
                </a:extLst>
              </a:tr>
              <a:tr h="119035">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Temperature / [K]</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2.2</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2</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5</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a:solidFill>
                            <a:schemeClr val="tx1"/>
                          </a:solidFill>
                          <a:effectLst/>
                          <a:latin typeface="Arial" panose="020B0604020202020204" pitchFamily="34" charset="0"/>
                          <a:ea typeface="+mn-ea"/>
                          <a:cs typeface="Arial" panose="020B0604020202020204" pitchFamily="34" charset="0"/>
                        </a:rPr>
                        <a:t>8</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a:solidFill>
                            <a:schemeClr val="tx1"/>
                          </a:solidFill>
                          <a:effectLst/>
                          <a:latin typeface="Arial" panose="020B0604020202020204" pitchFamily="34" charset="0"/>
                          <a:ea typeface="+mn-ea"/>
                          <a:cs typeface="Arial" panose="020B0604020202020204" pitchFamily="34" charset="0"/>
                        </a:rPr>
                        <a:t>40</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70</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135061734"/>
                  </a:ext>
                </a:extLst>
              </a:tr>
              <a:tr h="476140">
                <a:tc>
                  <a:txBody>
                    <a:bodyPr/>
                    <a:lstStyle/>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Nominal Pipe Size</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Do × Thick. / [mm]</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Φ34×1.6</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Φ114×2</a:t>
                      </a: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Φ34×1.6</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Φ42×1.6</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Φ34×1.6</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Φ42×1.6</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428882920"/>
                  </a:ext>
                </a:extLst>
              </a:tr>
            </a:tbl>
          </a:graphicData>
        </a:graphic>
      </p:graphicFrame>
      <p:sp>
        <p:nvSpPr>
          <p:cNvPr id="206" name="文本框 205">
            <a:extLst>
              <a:ext uri="{FF2B5EF4-FFF2-40B4-BE49-F238E27FC236}">
                <a16:creationId xmlns:a16="http://schemas.microsoft.com/office/drawing/2014/main" id="{74514AEF-0586-46AF-BB2F-CB6A9A8E3E32}"/>
              </a:ext>
            </a:extLst>
          </p:cNvPr>
          <p:cNvSpPr txBox="1"/>
          <p:nvPr/>
        </p:nvSpPr>
        <p:spPr>
          <a:xfrm>
            <a:off x="6314880" y="2466215"/>
            <a:ext cx="31625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FF0000"/>
                </a:solidFill>
                <a:latin typeface="Arial" panose="020B0604020202020204" pitchFamily="34" charset="0"/>
                <a:ea typeface="宋体" panose="02010600030101010101" pitchFamily="2" charset="-122"/>
                <a:cs typeface="Arial" panose="020B0604020202020204" pitchFamily="34" charset="0"/>
              </a:rPr>
              <a:t>② </a:t>
            </a:r>
            <a:r>
              <a:rPr lang="en-US" altLang="zh-CN" sz="1600" b="1" dirty="0">
                <a:solidFill>
                  <a:srgbClr val="FF0000"/>
                </a:solidFill>
                <a:latin typeface="Arial" panose="020B0604020202020204" pitchFamily="34" charset="0"/>
                <a:ea typeface="宋体" panose="02010600030101010101" pitchFamily="2" charset="-122"/>
                <a:cs typeface="Arial" panose="020B0604020202020204" pitchFamily="34" charset="0"/>
              </a:rPr>
              <a:t>Booster</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Multiple TL to CMs </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0" name="组合 9">
            <a:extLst>
              <a:ext uri="{FF2B5EF4-FFF2-40B4-BE49-F238E27FC236}">
                <a16:creationId xmlns:a16="http://schemas.microsoft.com/office/drawing/2014/main" id="{09AAC480-049F-4820-AB3D-9315ED901F86}"/>
              </a:ext>
            </a:extLst>
          </p:cNvPr>
          <p:cNvGrpSpPr/>
          <p:nvPr/>
        </p:nvGrpSpPr>
        <p:grpSpPr>
          <a:xfrm>
            <a:off x="7514085" y="4066573"/>
            <a:ext cx="2433456" cy="1706849"/>
            <a:chOff x="8952591" y="4075330"/>
            <a:chExt cx="1866956" cy="1224506"/>
          </a:xfrm>
        </p:grpSpPr>
        <p:sp>
          <p:nvSpPr>
            <p:cNvPr id="178" name="椭圆 177">
              <a:extLst>
                <a:ext uri="{FF2B5EF4-FFF2-40B4-BE49-F238E27FC236}">
                  <a16:creationId xmlns:a16="http://schemas.microsoft.com/office/drawing/2014/main" id="{D4592B2F-BDE2-4CA4-8DD1-BC07933A63FC}"/>
                </a:ext>
              </a:extLst>
            </p:cNvPr>
            <p:cNvSpPr/>
            <p:nvPr/>
          </p:nvSpPr>
          <p:spPr>
            <a:xfrm>
              <a:off x="9034710" y="4181374"/>
              <a:ext cx="1093332" cy="1021996"/>
            </a:xfrm>
            <a:prstGeom prst="ellipse">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9" name="椭圆 178">
              <a:extLst>
                <a:ext uri="{FF2B5EF4-FFF2-40B4-BE49-F238E27FC236}">
                  <a16:creationId xmlns:a16="http://schemas.microsoft.com/office/drawing/2014/main" id="{6DB7E261-8173-4C5A-B47C-FD500B78E0F8}"/>
                </a:ext>
              </a:extLst>
            </p:cNvPr>
            <p:cNvSpPr/>
            <p:nvPr/>
          </p:nvSpPr>
          <p:spPr>
            <a:xfrm>
              <a:off x="8952591" y="4092128"/>
              <a:ext cx="1277639" cy="1207708"/>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0" name="椭圆 179">
              <a:extLst>
                <a:ext uri="{FF2B5EF4-FFF2-40B4-BE49-F238E27FC236}">
                  <a16:creationId xmlns:a16="http://schemas.microsoft.com/office/drawing/2014/main" id="{E3ADE9C0-FF22-4F40-B92F-8040A775AC89}"/>
                </a:ext>
              </a:extLst>
            </p:cNvPr>
            <p:cNvSpPr/>
            <p:nvPr/>
          </p:nvSpPr>
          <p:spPr>
            <a:xfrm>
              <a:off x="9124393" y="4259004"/>
              <a:ext cx="917690" cy="852617"/>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1" name="椭圆 180">
              <a:extLst>
                <a:ext uri="{FF2B5EF4-FFF2-40B4-BE49-F238E27FC236}">
                  <a16:creationId xmlns:a16="http://schemas.microsoft.com/office/drawing/2014/main" id="{4738675F-E808-49D3-99FD-24BD53783BB7}"/>
                </a:ext>
              </a:extLst>
            </p:cNvPr>
            <p:cNvSpPr/>
            <p:nvPr/>
          </p:nvSpPr>
          <p:spPr>
            <a:xfrm>
              <a:off x="9232539" y="4497005"/>
              <a:ext cx="395618" cy="378692"/>
            </a:xfrm>
            <a:prstGeom prst="ellipse">
              <a:avLst/>
            </a:prstGeom>
            <a:solidFill>
              <a:srgbClr val="FFCC9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Arial" panose="020B0604020202020204" pitchFamily="34" charset="0"/>
                  <a:cs typeface="Arial" panose="020B0604020202020204" pitchFamily="34" charset="0"/>
                </a:rPr>
                <a:t>B</a:t>
              </a:r>
              <a:endParaRPr lang="zh-CN" altLang="en-US">
                <a:solidFill>
                  <a:schemeClr val="tx1"/>
                </a:solidFill>
                <a:latin typeface="Arial" panose="020B0604020202020204" pitchFamily="34" charset="0"/>
                <a:cs typeface="Arial" panose="020B0604020202020204" pitchFamily="34" charset="0"/>
              </a:endParaRPr>
            </a:p>
          </p:txBody>
        </p:sp>
        <p:sp>
          <p:nvSpPr>
            <p:cNvPr id="182" name="椭圆 181">
              <a:extLst>
                <a:ext uri="{FF2B5EF4-FFF2-40B4-BE49-F238E27FC236}">
                  <a16:creationId xmlns:a16="http://schemas.microsoft.com/office/drawing/2014/main" id="{EC5DCC97-88AA-4459-9497-FF5C862879CA}"/>
                </a:ext>
              </a:extLst>
            </p:cNvPr>
            <p:cNvSpPr/>
            <p:nvPr/>
          </p:nvSpPr>
          <p:spPr>
            <a:xfrm>
              <a:off x="9710277" y="4613009"/>
              <a:ext cx="159307" cy="168164"/>
            </a:xfrm>
            <a:prstGeom prst="ellipse">
              <a:avLst/>
            </a:prstGeom>
            <a:solidFill>
              <a:srgbClr val="009EDE"/>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anose="020B0604020202020204" pitchFamily="34" charset="0"/>
                  <a:cs typeface="Arial" panose="020B0604020202020204" pitchFamily="34" charset="0"/>
                </a:rPr>
                <a:t>D</a:t>
              </a:r>
              <a:endParaRPr lang="zh-CN" altLang="en-US" sz="1400" dirty="0">
                <a:latin typeface="Arial" panose="020B0604020202020204" pitchFamily="34" charset="0"/>
                <a:cs typeface="Arial" panose="020B0604020202020204" pitchFamily="34" charset="0"/>
              </a:endParaRPr>
            </a:p>
          </p:txBody>
        </p:sp>
        <p:sp>
          <p:nvSpPr>
            <p:cNvPr id="183" name="椭圆 182">
              <a:extLst>
                <a:ext uri="{FF2B5EF4-FFF2-40B4-BE49-F238E27FC236}">
                  <a16:creationId xmlns:a16="http://schemas.microsoft.com/office/drawing/2014/main" id="{E89F086B-3D76-4AF2-8196-ABA8AC73A8A7}"/>
                </a:ext>
              </a:extLst>
            </p:cNvPr>
            <p:cNvSpPr/>
            <p:nvPr/>
          </p:nvSpPr>
          <p:spPr>
            <a:xfrm>
              <a:off x="9662482" y="4420864"/>
              <a:ext cx="120278" cy="102899"/>
            </a:xfrm>
            <a:prstGeom prst="ellipse">
              <a:avLst/>
            </a:prstGeom>
            <a:solidFill>
              <a:srgbClr val="FF0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A</a:t>
              </a:r>
              <a:endParaRPr lang="zh-CN" altLang="en-US" sz="1200">
                <a:latin typeface="Arial" panose="020B0604020202020204" pitchFamily="34" charset="0"/>
                <a:cs typeface="Arial" panose="020B0604020202020204" pitchFamily="34" charset="0"/>
              </a:endParaRPr>
            </a:p>
          </p:txBody>
        </p:sp>
        <p:sp>
          <p:nvSpPr>
            <p:cNvPr id="184" name="椭圆 183">
              <a:extLst>
                <a:ext uri="{FF2B5EF4-FFF2-40B4-BE49-F238E27FC236}">
                  <a16:creationId xmlns:a16="http://schemas.microsoft.com/office/drawing/2014/main" id="{0CBCD28E-9C02-4097-9E48-1931A2B5A455}"/>
                </a:ext>
              </a:extLst>
            </p:cNvPr>
            <p:cNvSpPr/>
            <p:nvPr/>
          </p:nvSpPr>
          <p:spPr>
            <a:xfrm>
              <a:off x="9674668" y="4844927"/>
              <a:ext cx="120278" cy="102899"/>
            </a:xfrm>
            <a:prstGeom prst="ellipse">
              <a:avLst/>
            </a:prstGeom>
            <a:solidFill>
              <a:srgbClr val="00AA4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a:latin typeface="Arial" panose="020B0604020202020204" pitchFamily="34" charset="0"/>
                  <a:cs typeface="Arial" panose="020B0604020202020204" pitchFamily="34" charset="0"/>
                </a:rPr>
                <a:t>E</a:t>
              </a:r>
              <a:endParaRPr lang="zh-CN" altLang="en-US" sz="1100">
                <a:latin typeface="Arial" panose="020B0604020202020204" pitchFamily="34" charset="0"/>
                <a:cs typeface="Arial" panose="020B0604020202020204" pitchFamily="34" charset="0"/>
              </a:endParaRPr>
            </a:p>
          </p:txBody>
        </p:sp>
        <p:sp>
          <p:nvSpPr>
            <p:cNvPr id="185" name="椭圆 184">
              <a:extLst>
                <a:ext uri="{FF2B5EF4-FFF2-40B4-BE49-F238E27FC236}">
                  <a16:creationId xmlns:a16="http://schemas.microsoft.com/office/drawing/2014/main" id="{48758EC5-E5F5-40C5-8A5F-52498F5B544B}"/>
                </a:ext>
              </a:extLst>
            </p:cNvPr>
            <p:cNvSpPr/>
            <p:nvPr/>
          </p:nvSpPr>
          <p:spPr>
            <a:xfrm>
              <a:off x="9461098" y="4925081"/>
              <a:ext cx="120278" cy="102899"/>
            </a:xfrm>
            <a:prstGeom prst="ellipse">
              <a:avLst/>
            </a:prstGeom>
            <a:solidFill>
              <a:schemeClr val="accent3">
                <a:lumMod val="7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F</a:t>
              </a:r>
              <a:endParaRPr lang="zh-CN" altLang="en-US" sz="1200">
                <a:latin typeface="Arial" panose="020B0604020202020204" pitchFamily="34" charset="0"/>
                <a:cs typeface="Arial" panose="020B0604020202020204" pitchFamily="34" charset="0"/>
              </a:endParaRPr>
            </a:p>
          </p:txBody>
        </p:sp>
        <p:sp>
          <p:nvSpPr>
            <p:cNvPr id="186" name="椭圆 185">
              <a:extLst>
                <a:ext uri="{FF2B5EF4-FFF2-40B4-BE49-F238E27FC236}">
                  <a16:creationId xmlns:a16="http://schemas.microsoft.com/office/drawing/2014/main" id="{9109AB7F-4173-46D2-9BB9-3AB4125CB3B1}"/>
                </a:ext>
              </a:extLst>
            </p:cNvPr>
            <p:cNvSpPr/>
            <p:nvPr/>
          </p:nvSpPr>
          <p:spPr>
            <a:xfrm>
              <a:off x="9502229" y="4339912"/>
              <a:ext cx="101115" cy="87380"/>
            </a:xfrm>
            <a:prstGeom prst="ellipse">
              <a:avLst/>
            </a:prstGeom>
            <a:solidFill>
              <a:srgbClr val="7030A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a:latin typeface="Arial" panose="020B0604020202020204" pitchFamily="34" charset="0"/>
                  <a:cs typeface="Arial" panose="020B0604020202020204" pitchFamily="34" charset="0"/>
                </a:rPr>
                <a:t>C</a:t>
              </a:r>
              <a:endParaRPr lang="zh-CN" altLang="en-US" sz="1050">
                <a:latin typeface="Arial" panose="020B0604020202020204" pitchFamily="34" charset="0"/>
                <a:cs typeface="Arial" panose="020B0604020202020204" pitchFamily="34" charset="0"/>
              </a:endParaRPr>
            </a:p>
          </p:txBody>
        </p:sp>
        <p:sp>
          <p:nvSpPr>
            <p:cNvPr id="201" name="文本框 200">
              <a:extLst>
                <a:ext uri="{FF2B5EF4-FFF2-40B4-BE49-F238E27FC236}">
                  <a16:creationId xmlns:a16="http://schemas.microsoft.com/office/drawing/2014/main" id="{2692ED32-BF85-4D25-B80E-D3609C4E0B81}"/>
                </a:ext>
              </a:extLst>
            </p:cNvPr>
            <p:cNvSpPr txBox="1"/>
            <p:nvPr/>
          </p:nvSpPr>
          <p:spPr>
            <a:xfrm>
              <a:off x="9931558" y="4075330"/>
              <a:ext cx="887989" cy="220801"/>
            </a:xfrm>
            <a:prstGeom prst="rect">
              <a:avLst/>
            </a:prstGeom>
            <a:noFill/>
          </p:spPr>
          <p:txBody>
            <a:bodyPr wrap="square">
              <a:spAutoFit/>
            </a:bodyPr>
            <a:lstStyle/>
            <a:p>
              <a:pPr algn="ctr"/>
              <a:r>
                <a:rPr lang="en-US" altLang="zh-CN" sz="1400" kern="100" dirty="0">
                  <a:solidFill>
                    <a:schemeClr val="tx1"/>
                  </a:solidFill>
                  <a:effectLst/>
                  <a:highlight>
                    <a:srgbClr val="FFFFFF"/>
                  </a:highlight>
                  <a:latin typeface="Arial" panose="020B0604020202020204" pitchFamily="34" charset="0"/>
                  <a:cs typeface="Arial" panose="020B0604020202020204" pitchFamily="34" charset="0"/>
                </a:rPr>
                <a:t>DN500</a:t>
              </a:r>
              <a:endParaRPr lang="zh-CN" altLang="zh-CN" sz="14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
          <p:nvSpPr>
            <p:cNvPr id="19" name="文本框 18">
              <a:extLst>
                <a:ext uri="{FF2B5EF4-FFF2-40B4-BE49-F238E27FC236}">
                  <a16:creationId xmlns:a16="http://schemas.microsoft.com/office/drawing/2014/main" id="{5D39CEE6-3F2F-4BE6-9D96-E08468E1EFAE}"/>
                </a:ext>
              </a:extLst>
            </p:cNvPr>
            <p:cNvSpPr txBox="1"/>
            <p:nvPr/>
          </p:nvSpPr>
          <p:spPr>
            <a:xfrm>
              <a:off x="10270407" y="4630020"/>
              <a:ext cx="418690" cy="287042"/>
            </a:xfrm>
            <a:prstGeom prst="rect">
              <a:avLst/>
            </a:prstGeom>
            <a:noFill/>
          </p:spPr>
          <p:txBody>
            <a:bodyPr wrap="square" rtlCol="0">
              <a:spAutoFit/>
            </a:bodyPr>
            <a:lstStyle/>
            <a:p>
              <a:r>
                <a:rPr lang="zh-CN" altLang="en-US" sz="2000" dirty="0"/>
                <a:t>①</a:t>
              </a:r>
            </a:p>
          </p:txBody>
        </p:sp>
      </p:grpSp>
      <p:grpSp>
        <p:nvGrpSpPr>
          <p:cNvPr id="11" name="组合 10">
            <a:extLst>
              <a:ext uri="{FF2B5EF4-FFF2-40B4-BE49-F238E27FC236}">
                <a16:creationId xmlns:a16="http://schemas.microsoft.com/office/drawing/2014/main" id="{3EF89C47-0FB1-4110-B0EA-CC618A6DCC49}"/>
              </a:ext>
            </a:extLst>
          </p:cNvPr>
          <p:cNvGrpSpPr/>
          <p:nvPr/>
        </p:nvGrpSpPr>
        <p:grpSpPr>
          <a:xfrm>
            <a:off x="10100402" y="4066571"/>
            <a:ext cx="1856863" cy="1504954"/>
            <a:chOff x="9075177" y="5190385"/>
            <a:chExt cx="1577295" cy="1282960"/>
          </a:xfrm>
        </p:grpSpPr>
        <p:grpSp>
          <p:nvGrpSpPr>
            <p:cNvPr id="28" name="组合 27">
              <a:extLst>
                <a:ext uri="{FF2B5EF4-FFF2-40B4-BE49-F238E27FC236}">
                  <a16:creationId xmlns:a16="http://schemas.microsoft.com/office/drawing/2014/main" id="{C07AB363-D11C-40CC-B7BF-AB693BECFE08}"/>
                </a:ext>
              </a:extLst>
            </p:cNvPr>
            <p:cNvGrpSpPr/>
            <p:nvPr/>
          </p:nvGrpSpPr>
          <p:grpSpPr>
            <a:xfrm>
              <a:off x="9075177" y="5377306"/>
              <a:ext cx="1095161" cy="1096039"/>
              <a:chOff x="10380155" y="5305984"/>
              <a:chExt cx="1277639" cy="1207708"/>
            </a:xfrm>
          </p:grpSpPr>
          <p:sp>
            <p:nvSpPr>
              <p:cNvPr id="207" name="椭圆 206">
                <a:extLst>
                  <a:ext uri="{FF2B5EF4-FFF2-40B4-BE49-F238E27FC236}">
                    <a16:creationId xmlns:a16="http://schemas.microsoft.com/office/drawing/2014/main" id="{E8CD783D-FC87-4B51-898F-3FEBCFB5A133}"/>
                  </a:ext>
                </a:extLst>
              </p:cNvPr>
              <p:cNvSpPr/>
              <p:nvPr/>
            </p:nvSpPr>
            <p:spPr>
              <a:xfrm>
                <a:off x="10462275" y="5395230"/>
                <a:ext cx="1093332" cy="1021996"/>
              </a:xfrm>
              <a:prstGeom prst="ellipse">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8" name="椭圆 207">
                <a:extLst>
                  <a:ext uri="{FF2B5EF4-FFF2-40B4-BE49-F238E27FC236}">
                    <a16:creationId xmlns:a16="http://schemas.microsoft.com/office/drawing/2014/main" id="{F2FD0AC2-4F92-448A-9039-2522E1BDA931}"/>
                  </a:ext>
                </a:extLst>
              </p:cNvPr>
              <p:cNvSpPr/>
              <p:nvPr/>
            </p:nvSpPr>
            <p:spPr>
              <a:xfrm>
                <a:off x="10380155" y="5305984"/>
                <a:ext cx="1277639" cy="1207708"/>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9" name="椭圆 208">
                <a:extLst>
                  <a:ext uri="{FF2B5EF4-FFF2-40B4-BE49-F238E27FC236}">
                    <a16:creationId xmlns:a16="http://schemas.microsoft.com/office/drawing/2014/main" id="{1FCF9E97-3905-49B5-B706-3921A325289A}"/>
                  </a:ext>
                </a:extLst>
              </p:cNvPr>
              <p:cNvSpPr/>
              <p:nvPr/>
            </p:nvSpPr>
            <p:spPr>
              <a:xfrm>
                <a:off x="10551958" y="5472859"/>
                <a:ext cx="917690" cy="852617"/>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0" name="椭圆 209">
                <a:extLst>
                  <a:ext uri="{FF2B5EF4-FFF2-40B4-BE49-F238E27FC236}">
                    <a16:creationId xmlns:a16="http://schemas.microsoft.com/office/drawing/2014/main" id="{08CE53E0-E17E-4F56-838D-47603FF9D35F}"/>
                  </a:ext>
                </a:extLst>
              </p:cNvPr>
              <p:cNvSpPr/>
              <p:nvPr/>
            </p:nvSpPr>
            <p:spPr>
              <a:xfrm>
                <a:off x="10740432" y="5726313"/>
                <a:ext cx="309417" cy="320874"/>
              </a:xfrm>
              <a:prstGeom prst="ellipse">
                <a:avLst/>
              </a:prstGeom>
              <a:solidFill>
                <a:srgbClr val="FFCC9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Arial" panose="020B0604020202020204" pitchFamily="34" charset="0"/>
                    <a:cs typeface="Arial" panose="020B0604020202020204" pitchFamily="34" charset="0"/>
                  </a:rPr>
                  <a:t>B</a:t>
                </a:r>
                <a:endParaRPr lang="zh-CN" altLang="en-US">
                  <a:solidFill>
                    <a:schemeClr val="tx1"/>
                  </a:solidFill>
                  <a:latin typeface="Arial" panose="020B0604020202020204" pitchFamily="34" charset="0"/>
                  <a:cs typeface="Arial" panose="020B0604020202020204" pitchFamily="34" charset="0"/>
                </a:endParaRPr>
              </a:p>
            </p:txBody>
          </p:sp>
          <p:sp>
            <p:nvSpPr>
              <p:cNvPr id="211" name="椭圆 210">
                <a:extLst>
                  <a:ext uri="{FF2B5EF4-FFF2-40B4-BE49-F238E27FC236}">
                    <a16:creationId xmlns:a16="http://schemas.microsoft.com/office/drawing/2014/main" id="{6C17EB73-96D3-4DD8-A49B-F528FEA2B2BB}"/>
                  </a:ext>
                </a:extLst>
              </p:cNvPr>
              <p:cNvSpPr/>
              <p:nvPr/>
            </p:nvSpPr>
            <p:spPr>
              <a:xfrm>
                <a:off x="11198077" y="5793603"/>
                <a:ext cx="177706" cy="154230"/>
              </a:xfrm>
              <a:prstGeom prst="ellipse">
                <a:avLst/>
              </a:prstGeom>
              <a:solidFill>
                <a:srgbClr val="009EDE"/>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cs typeface="Arial" panose="020B0604020202020204" pitchFamily="34" charset="0"/>
                  </a:rPr>
                  <a:t>D</a:t>
                </a:r>
                <a:endParaRPr lang="zh-CN" altLang="en-US" sz="1600" dirty="0">
                  <a:latin typeface="Arial" panose="020B0604020202020204" pitchFamily="34" charset="0"/>
                  <a:cs typeface="Arial" panose="020B0604020202020204" pitchFamily="34" charset="0"/>
                </a:endParaRPr>
              </a:p>
            </p:txBody>
          </p:sp>
          <p:sp>
            <p:nvSpPr>
              <p:cNvPr id="212" name="椭圆 211">
                <a:extLst>
                  <a:ext uri="{FF2B5EF4-FFF2-40B4-BE49-F238E27FC236}">
                    <a16:creationId xmlns:a16="http://schemas.microsoft.com/office/drawing/2014/main" id="{2329251A-2865-4FA4-8959-488C876835C8}"/>
                  </a:ext>
                </a:extLst>
              </p:cNvPr>
              <p:cNvSpPr/>
              <p:nvPr/>
            </p:nvSpPr>
            <p:spPr>
              <a:xfrm>
                <a:off x="11090046" y="5634719"/>
                <a:ext cx="101115" cy="76142"/>
              </a:xfrm>
              <a:prstGeom prst="ellipse">
                <a:avLst/>
              </a:prstGeom>
              <a:solidFill>
                <a:srgbClr val="FF0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A</a:t>
                </a:r>
                <a:endParaRPr lang="zh-CN" altLang="en-US" sz="1200">
                  <a:latin typeface="Arial" panose="020B0604020202020204" pitchFamily="34" charset="0"/>
                  <a:cs typeface="Arial" panose="020B0604020202020204" pitchFamily="34" charset="0"/>
                </a:endParaRPr>
              </a:p>
            </p:txBody>
          </p:sp>
          <p:sp>
            <p:nvSpPr>
              <p:cNvPr id="213" name="椭圆 212">
                <a:extLst>
                  <a:ext uri="{FF2B5EF4-FFF2-40B4-BE49-F238E27FC236}">
                    <a16:creationId xmlns:a16="http://schemas.microsoft.com/office/drawing/2014/main" id="{361F1EF9-305D-4C30-9CB1-23872975AF98}"/>
                  </a:ext>
                </a:extLst>
              </p:cNvPr>
              <p:cNvSpPr/>
              <p:nvPr/>
            </p:nvSpPr>
            <p:spPr>
              <a:xfrm>
                <a:off x="11121396" y="6058783"/>
                <a:ext cx="101115" cy="102899"/>
              </a:xfrm>
              <a:prstGeom prst="ellipse">
                <a:avLst/>
              </a:prstGeom>
              <a:solidFill>
                <a:srgbClr val="00AA4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E</a:t>
                </a:r>
                <a:endParaRPr lang="zh-CN" altLang="en-US" sz="1100" dirty="0">
                  <a:latin typeface="Arial" panose="020B0604020202020204" pitchFamily="34" charset="0"/>
                  <a:cs typeface="Arial" panose="020B0604020202020204" pitchFamily="34" charset="0"/>
                </a:endParaRPr>
              </a:p>
            </p:txBody>
          </p:sp>
          <p:sp>
            <p:nvSpPr>
              <p:cNvPr id="214" name="椭圆 213">
                <a:extLst>
                  <a:ext uri="{FF2B5EF4-FFF2-40B4-BE49-F238E27FC236}">
                    <a16:creationId xmlns:a16="http://schemas.microsoft.com/office/drawing/2014/main" id="{1772F1EA-1DD9-4B69-B85F-CFBB217D5889}"/>
                  </a:ext>
                </a:extLst>
              </p:cNvPr>
              <p:cNvSpPr/>
              <p:nvPr/>
            </p:nvSpPr>
            <p:spPr>
              <a:xfrm>
                <a:off x="10874259" y="6104935"/>
                <a:ext cx="199039" cy="183263"/>
              </a:xfrm>
              <a:prstGeom prst="ellipse">
                <a:avLst/>
              </a:prstGeom>
              <a:solidFill>
                <a:schemeClr val="accent3">
                  <a:lumMod val="7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cs typeface="Arial" panose="020B0604020202020204" pitchFamily="34" charset="0"/>
                  </a:rPr>
                  <a:t>F</a:t>
                </a:r>
                <a:endParaRPr lang="zh-CN" altLang="en-US" sz="1200" dirty="0">
                  <a:latin typeface="Arial" panose="020B0604020202020204" pitchFamily="34" charset="0"/>
                  <a:cs typeface="Arial" panose="020B0604020202020204" pitchFamily="34" charset="0"/>
                </a:endParaRPr>
              </a:p>
            </p:txBody>
          </p:sp>
          <p:sp>
            <p:nvSpPr>
              <p:cNvPr id="215" name="椭圆 214">
                <a:extLst>
                  <a:ext uri="{FF2B5EF4-FFF2-40B4-BE49-F238E27FC236}">
                    <a16:creationId xmlns:a16="http://schemas.microsoft.com/office/drawing/2014/main" id="{9B3543D1-2287-496F-BC54-BFC1D1B6D306}"/>
                  </a:ext>
                </a:extLst>
              </p:cNvPr>
              <p:cNvSpPr/>
              <p:nvPr/>
            </p:nvSpPr>
            <p:spPr>
              <a:xfrm>
                <a:off x="10929794" y="5553767"/>
                <a:ext cx="101115" cy="87380"/>
              </a:xfrm>
              <a:prstGeom prst="ellipse">
                <a:avLst/>
              </a:prstGeom>
              <a:solidFill>
                <a:srgbClr val="7030A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a:latin typeface="Arial" panose="020B0604020202020204" pitchFamily="34" charset="0"/>
                    <a:cs typeface="Arial" panose="020B0604020202020204" pitchFamily="34" charset="0"/>
                  </a:rPr>
                  <a:t>C</a:t>
                </a:r>
                <a:endParaRPr lang="zh-CN" altLang="en-US" sz="1050">
                  <a:latin typeface="Arial" panose="020B0604020202020204" pitchFamily="34" charset="0"/>
                  <a:cs typeface="Arial" panose="020B0604020202020204" pitchFamily="34" charset="0"/>
                </a:endParaRPr>
              </a:p>
            </p:txBody>
          </p:sp>
        </p:grpSp>
        <p:sp>
          <p:nvSpPr>
            <p:cNvPr id="216" name="文本框 215">
              <a:extLst>
                <a:ext uri="{FF2B5EF4-FFF2-40B4-BE49-F238E27FC236}">
                  <a16:creationId xmlns:a16="http://schemas.microsoft.com/office/drawing/2014/main" id="{49971B7F-342D-4DA4-B355-A0061F3E4E74}"/>
                </a:ext>
              </a:extLst>
            </p:cNvPr>
            <p:cNvSpPr txBox="1"/>
            <p:nvPr/>
          </p:nvSpPr>
          <p:spPr>
            <a:xfrm>
              <a:off x="9764483" y="5190385"/>
              <a:ext cx="887989" cy="262377"/>
            </a:xfrm>
            <a:prstGeom prst="rect">
              <a:avLst/>
            </a:prstGeom>
            <a:noFill/>
          </p:spPr>
          <p:txBody>
            <a:bodyPr wrap="square">
              <a:spAutoFit/>
            </a:bodyPr>
            <a:lstStyle/>
            <a:p>
              <a:pPr algn="ctr"/>
              <a:r>
                <a:rPr lang="en-US" altLang="zh-CN" sz="1400" kern="100" dirty="0">
                  <a:solidFill>
                    <a:schemeClr val="tx1"/>
                  </a:solidFill>
                  <a:effectLst/>
                  <a:highlight>
                    <a:srgbClr val="FFFFFF"/>
                  </a:highlight>
                  <a:latin typeface="Arial" panose="020B0604020202020204" pitchFamily="34" charset="0"/>
                  <a:cs typeface="Arial" panose="020B0604020202020204" pitchFamily="34" charset="0"/>
                </a:rPr>
                <a:t>DN420</a:t>
              </a:r>
              <a:endParaRPr lang="zh-CN" altLang="zh-CN" sz="14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
          <p:nvSpPr>
            <p:cNvPr id="281" name="文本框 280">
              <a:extLst>
                <a:ext uri="{FF2B5EF4-FFF2-40B4-BE49-F238E27FC236}">
                  <a16:creationId xmlns:a16="http://schemas.microsoft.com/office/drawing/2014/main" id="{6717DF99-85C3-49A9-8FDD-75B1A0D4DB2C}"/>
                </a:ext>
              </a:extLst>
            </p:cNvPr>
            <p:cNvSpPr txBox="1"/>
            <p:nvPr/>
          </p:nvSpPr>
          <p:spPr>
            <a:xfrm>
              <a:off x="10153138" y="5795308"/>
              <a:ext cx="418690" cy="341090"/>
            </a:xfrm>
            <a:prstGeom prst="rect">
              <a:avLst/>
            </a:prstGeom>
            <a:noFill/>
          </p:spPr>
          <p:txBody>
            <a:bodyPr wrap="square" rtlCol="0">
              <a:spAutoFit/>
            </a:bodyPr>
            <a:lstStyle/>
            <a:p>
              <a:r>
                <a:rPr lang="zh-CN" altLang="en-US" sz="2000" dirty="0"/>
                <a:t>②</a:t>
              </a:r>
            </a:p>
          </p:txBody>
        </p:sp>
      </p:grpSp>
      <p:cxnSp>
        <p:nvCxnSpPr>
          <p:cNvPr id="115" name="直接连接符 114">
            <a:extLst>
              <a:ext uri="{FF2B5EF4-FFF2-40B4-BE49-F238E27FC236}">
                <a16:creationId xmlns:a16="http://schemas.microsoft.com/office/drawing/2014/main" id="{0A5F2423-34A4-401C-8980-3F637618D00F}"/>
              </a:ext>
            </a:extLst>
          </p:cNvPr>
          <p:cNvCxnSpPr>
            <a:cxnSpLocks/>
          </p:cNvCxnSpPr>
          <p:nvPr/>
        </p:nvCxnSpPr>
        <p:spPr>
          <a:xfrm flipV="1">
            <a:off x="701622" y="2593495"/>
            <a:ext cx="5188445" cy="336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E87E885B-3142-47CE-B969-C60CBC5B43B2}"/>
              </a:ext>
            </a:extLst>
          </p:cNvPr>
          <p:cNvCxnSpPr>
            <a:cxnSpLocks/>
          </p:cNvCxnSpPr>
          <p:nvPr/>
        </p:nvCxnSpPr>
        <p:spPr>
          <a:xfrm>
            <a:off x="4275678" y="3834550"/>
            <a:ext cx="2714" cy="1171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532D0D1F-20B1-40A6-B346-F23BE479AD2D}"/>
              </a:ext>
            </a:extLst>
          </p:cNvPr>
          <p:cNvCxnSpPr>
            <a:cxnSpLocks/>
          </p:cNvCxnSpPr>
          <p:nvPr/>
        </p:nvCxnSpPr>
        <p:spPr>
          <a:xfrm flipH="1">
            <a:off x="6000511" y="4844273"/>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64901D76-1734-4F74-B422-D34DE3EE1117}"/>
              </a:ext>
            </a:extLst>
          </p:cNvPr>
          <p:cNvCxnSpPr>
            <a:cxnSpLocks/>
          </p:cNvCxnSpPr>
          <p:nvPr/>
        </p:nvCxnSpPr>
        <p:spPr>
          <a:xfrm flipH="1">
            <a:off x="5869911" y="4841622"/>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AB7AB016-2AF1-4010-8D8C-4C081ABE3EFB}"/>
              </a:ext>
            </a:extLst>
          </p:cNvPr>
          <p:cNvCxnSpPr>
            <a:cxnSpLocks/>
          </p:cNvCxnSpPr>
          <p:nvPr/>
        </p:nvCxnSpPr>
        <p:spPr>
          <a:xfrm flipH="1">
            <a:off x="5738370" y="484162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F2066DEF-5FA3-45A3-8BB7-74717859A0EA}"/>
              </a:ext>
            </a:extLst>
          </p:cNvPr>
          <p:cNvCxnSpPr>
            <a:cxnSpLocks/>
          </p:cNvCxnSpPr>
          <p:nvPr/>
        </p:nvCxnSpPr>
        <p:spPr>
          <a:xfrm flipH="1">
            <a:off x="5610588" y="4846274"/>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F9F59511-0E9F-45F3-B88E-9D924D93ED89}"/>
              </a:ext>
            </a:extLst>
          </p:cNvPr>
          <p:cNvCxnSpPr>
            <a:cxnSpLocks/>
          </p:cNvCxnSpPr>
          <p:nvPr/>
        </p:nvCxnSpPr>
        <p:spPr>
          <a:xfrm flipH="1">
            <a:off x="5479047" y="4845273"/>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D0B92701-4D8A-47BE-82A1-4C13AD684744}"/>
              </a:ext>
            </a:extLst>
          </p:cNvPr>
          <p:cNvCxnSpPr>
            <a:cxnSpLocks/>
          </p:cNvCxnSpPr>
          <p:nvPr/>
        </p:nvCxnSpPr>
        <p:spPr>
          <a:xfrm flipH="1">
            <a:off x="5348447" y="4849926"/>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3FD1173C-B4D2-44BC-B200-2E7F3080764B}"/>
              </a:ext>
            </a:extLst>
          </p:cNvPr>
          <p:cNvCxnSpPr>
            <a:cxnSpLocks/>
          </p:cNvCxnSpPr>
          <p:nvPr/>
        </p:nvCxnSpPr>
        <p:spPr>
          <a:xfrm flipH="1">
            <a:off x="5208450" y="482581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BFF344AA-41ED-482C-8410-B6939C64E10D}"/>
              </a:ext>
            </a:extLst>
          </p:cNvPr>
          <p:cNvCxnSpPr>
            <a:cxnSpLocks/>
          </p:cNvCxnSpPr>
          <p:nvPr/>
        </p:nvCxnSpPr>
        <p:spPr>
          <a:xfrm flipH="1">
            <a:off x="5080668" y="482477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3C5E0995-F0E4-46CE-AEC2-9E1548BBBB9F}"/>
              </a:ext>
            </a:extLst>
          </p:cNvPr>
          <p:cNvCxnSpPr>
            <a:cxnSpLocks/>
          </p:cNvCxnSpPr>
          <p:nvPr/>
        </p:nvCxnSpPr>
        <p:spPr>
          <a:xfrm flipH="1">
            <a:off x="4949127" y="4831075"/>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B85BBC7F-53BA-4C05-8549-088583038EDF}"/>
              </a:ext>
            </a:extLst>
          </p:cNvPr>
          <p:cNvCxnSpPr>
            <a:cxnSpLocks/>
          </p:cNvCxnSpPr>
          <p:nvPr/>
        </p:nvCxnSpPr>
        <p:spPr>
          <a:xfrm flipH="1">
            <a:off x="4818527" y="4828424"/>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2A4B7EF4-8D88-4368-92CB-E607452D1B40}"/>
              </a:ext>
            </a:extLst>
          </p:cNvPr>
          <p:cNvCxnSpPr>
            <a:cxnSpLocks/>
          </p:cNvCxnSpPr>
          <p:nvPr/>
        </p:nvCxnSpPr>
        <p:spPr>
          <a:xfrm flipH="1">
            <a:off x="4745223" y="6112271"/>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B6BB1114-645E-44DB-96D9-C8E6C3562062}"/>
              </a:ext>
            </a:extLst>
          </p:cNvPr>
          <p:cNvCxnSpPr>
            <a:cxnSpLocks/>
          </p:cNvCxnSpPr>
          <p:nvPr/>
        </p:nvCxnSpPr>
        <p:spPr>
          <a:xfrm flipH="1">
            <a:off x="5228557" y="6102556"/>
            <a:ext cx="0" cy="1473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3D2D6884-8EE8-43EC-9199-7EA46EC336AE}"/>
              </a:ext>
            </a:extLst>
          </p:cNvPr>
          <p:cNvCxnSpPr>
            <a:cxnSpLocks/>
          </p:cNvCxnSpPr>
          <p:nvPr/>
        </p:nvCxnSpPr>
        <p:spPr>
          <a:xfrm flipH="1">
            <a:off x="5007048" y="6097545"/>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3" name="文本框 142">
            <a:extLst>
              <a:ext uri="{FF2B5EF4-FFF2-40B4-BE49-F238E27FC236}">
                <a16:creationId xmlns:a16="http://schemas.microsoft.com/office/drawing/2014/main" id="{DB92089F-4428-4481-B874-628F129276F5}"/>
              </a:ext>
            </a:extLst>
          </p:cNvPr>
          <p:cNvSpPr txBox="1"/>
          <p:nvPr/>
        </p:nvSpPr>
        <p:spPr>
          <a:xfrm flipH="1">
            <a:off x="4446005" y="6307091"/>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32m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44" name="直接箭头连接符 143">
            <a:extLst>
              <a:ext uri="{FF2B5EF4-FFF2-40B4-BE49-F238E27FC236}">
                <a16:creationId xmlns:a16="http://schemas.microsoft.com/office/drawing/2014/main" id="{6C631127-F2A3-4E70-B57E-DB675309AF48}"/>
              </a:ext>
            </a:extLst>
          </p:cNvPr>
          <p:cNvCxnSpPr>
            <a:cxnSpLocks/>
          </p:cNvCxnSpPr>
          <p:nvPr/>
        </p:nvCxnSpPr>
        <p:spPr>
          <a:xfrm flipH="1">
            <a:off x="4540607" y="6570788"/>
            <a:ext cx="95087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A565E0BF-E5F2-4B59-BE99-9C838FBC0F1E}"/>
              </a:ext>
            </a:extLst>
          </p:cNvPr>
          <p:cNvCxnSpPr>
            <a:cxnSpLocks/>
          </p:cNvCxnSpPr>
          <p:nvPr/>
        </p:nvCxnSpPr>
        <p:spPr>
          <a:xfrm>
            <a:off x="4001643" y="3827782"/>
            <a:ext cx="6553" cy="24249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B8AEE8E0-91C6-40A3-B2EC-71F3D08361BA}"/>
              </a:ext>
            </a:extLst>
          </p:cNvPr>
          <p:cNvCxnSpPr>
            <a:cxnSpLocks/>
          </p:cNvCxnSpPr>
          <p:nvPr/>
        </p:nvCxnSpPr>
        <p:spPr>
          <a:xfrm>
            <a:off x="4002571" y="6253260"/>
            <a:ext cx="1225985" cy="20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64EE62BA-C10E-44E0-B1B7-EB88892F4718}"/>
              </a:ext>
            </a:extLst>
          </p:cNvPr>
          <p:cNvSpPr/>
          <p:nvPr/>
        </p:nvSpPr>
        <p:spPr>
          <a:xfrm>
            <a:off x="4532005" y="3458139"/>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2K valve box</a:t>
            </a:r>
            <a:endParaRPr lang="zh-CN" altLang="en-US" sz="1100" dirty="0">
              <a:latin typeface="Arial" panose="020B0604020202020204" pitchFamily="34" charset="0"/>
              <a:cs typeface="Arial" panose="020B0604020202020204" pitchFamily="34" charset="0"/>
            </a:endParaRPr>
          </a:p>
        </p:txBody>
      </p:sp>
      <p:cxnSp>
        <p:nvCxnSpPr>
          <p:cNvPr id="197" name="直接箭头连接符 196">
            <a:extLst>
              <a:ext uri="{FF2B5EF4-FFF2-40B4-BE49-F238E27FC236}">
                <a16:creationId xmlns:a16="http://schemas.microsoft.com/office/drawing/2014/main" id="{8156908A-E8E0-4E41-9D1F-5EDD6F373354}"/>
              </a:ext>
            </a:extLst>
          </p:cNvPr>
          <p:cNvCxnSpPr>
            <a:cxnSpLocks/>
          </p:cNvCxnSpPr>
          <p:nvPr/>
        </p:nvCxnSpPr>
        <p:spPr>
          <a:xfrm>
            <a:off x="4248318" y="5276407"/>
            <a:ext cx="511376" cy="81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直接箭头连接符 198">
            <a:extLst>
              <a:ext uri="{FF2B5EF4-FFF2-40B4-BE49-F238E27FC236}">
                <a16:creationId xmlns:a16="http://schemas.microsoft.com/office/drawing/2014/main" id="{0811AA9D-5380-4B4D-A44C-A9F69374BC39}"/>
              </a:ext>
            </a:extLst>
          </p:cNvPr>
          <p:cNvCxnSpPr>
            <a:cxnSpLocks/>
          </p:cNvCxnSpPr>
          <p:nvPr/>
        </p:nvCxnSpPr>
        <p:spPr>
          <a:xfrm flipV="1">
            <a:off x="4006089" y="6562999"/>
            <a:ext cx="532829" cy="778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0" name="文本框 199">
            <a:extLst>
              <a:ext uri="{FF2B5EF4-FFF2-40B4-BE49-F238E27FC236}">
                <a16:creationId xmlns:a16="http://schemas.microsoft.com/office/drawing/2014/main" id="{DF05D551-5455-4F68-AE4E-76320261CFA9}"/>
              </a:ext>
            </a:extLst>
          </p:cNvPr>
          <p:cNvSpPr txBox="1"/>
          <p:nvPr/>
        </p:nvSpPr>
        <p:spPr>
          <a:xfrm>
            <a:off x="3589117" y="6328092"/>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50" name="直接连接符 249">
            <a:extLst>
              <a:ext uri="{FF2B5EF4-FFF2-40B4-BE49-F238E27FC236}">
                <a16:creationId xmlns:a16="http://schemas.microsoft.com/office/drawing/2014/main" id="{5209175A-A57F-4B9E-B0FA-4433CE90DFC7}"/>
              </a:ext>
            </a:extLst>
          </p:cNvPr>
          <p:cNvCxnSpPr>
            <a:cxnSpLocks/>
          </p:cNvCxnSpPr>
          <p:nvPr/>
        </p:nvCxnSpPr>
        <p:spPr>
          <a:xfrm flipH="1">
            <a:off x="3297888" y="3834969"/>
            <a:ext cx="6553" cy="24249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8" name="文本框 197">
            <a:extLst>
              <a:ext uri="{FF2B5EF4-FFF2-40B4-BE49-F238E27FC236}">
                <a16:creationId xmlns:a16="http://schemas.microsoft.com/office/drawing/2014/main" id="{AA75E07A-D1F8-4F8E-A097-18B3E6666859}"/>
              </a:ext>
            </a:extLst>
          </p:cNvPr>
          <p:cNvSpPr txBox="1"/>
          <p:nvPr/>
        </p:nvSpPr>
        <p:spPr>
          <a:xfrm>
            <a:off x="3807153" y="5033599"/>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90m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60" name="直接连接符 159">
            <a:extLst>
              <a:ext uri="{FF2B5EF4-FFF2-40B4-BE49-F238E27FC236}">
                <a16:creationId xmlns:a16="http://schemas.microsoft.com/office/drawing/2014/main" id="{FADD7F27-21B4-4B11-B515-25B05C63611D}"/>
              </a:ext>
            </a:extLst>
          </p:cNvPr>
          <p:cNvCxnSpPr>
            <a:cxnSpLocks/>
          </p:cNvCxnSpPr>
          <p:nvPr/>
        </p:nvCxnSpPr>
        <p:spPr>
          <a:xfrm>
            <a:off x="4723241" y="1955223"/>
            <a:ext cx="0" cy="95272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1" name="直接连接符 160">
            <a:extLst>
              <a:ext uri="{FF2B5EF4-FFF2-40B4-BE49-F238E27FC236}">
                <a16:creationId xmlns:a16="http://schemas.microsoft.com/office/drawing/2014/main" id="{E8F7A9E5-7EAD-4BE1-8D8C-DEAA73488D0C}"/>
              </a:ext>
            </a:extLst>
          </p:cNvPr>
          <p:cNvCxnSpPr>
            <a:cxnSpLocks/>
          </p:cNvCxnSpPr>
          <p:nvPr/>
        </p:nvCxnSpPr>
        <p:spPr>
          <a:xfrm>
            <a:off x="5000138" y="1963015"/>
            <a:ext cx="0" cy="92070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4" name="直接连接符 263">
            <a:extLst>
              <a:ext uri="{FF2B5EF4-FFF2-40B4-BE49-F238E27FC236}">
                <a16:creationId xmlns:a16="http://schemas.microsoft.com/office/drawing/2014/main" id="{934C1AD4-14C4-4CFE-B363-56B333A92611}"/>
              </a:ext>
            </a:extLst>
          </p:cNvPr>
          <p:cNvCxnSpPr>
            <a:cxnSpLocks/>
          </p:cNvCxnSpPr>
          <p:nvPr/>
        </p:nvCxnSpPr>
        <p:spPr>
          <a:xfrm flipH="1">
            <a:off x="2533947" y="1962410"/>
            <a:ext cx="0" cy="95272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5" name="直接连接符 264">
            <a:extLst>
              <a:ext uri="{FF2B5EF4-FFF2-40B4-BE49-F238E27FC236}">
                <a16:creationId xmlns:a16="http://schemas.microsoft.com/office/drawing/2014/main" id="{3A98E222-2238-4343-927C-C3C248932FA0}"/>
              </a:ext>
            </a:extLst>
          </p:cNvPr>
          <p:cNvCxnSpPr>
            <a:cxnSpLocks/>
          </p:cNvCxnSpPr>
          <p:nvPr/>
        </p:nvCxnSpPr>
        <p:spPr>
          <a:xfrm flipH="1">
            <a:off x="2257050" y="1970202"/>
            <a:ext cx="0" cy="92070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20" name="矩形: 圆角 219">
            <a:extLst>
              <a:ext uri="{FF2B5EF4-FFF2-40B4-BE49-F238E27FC236}">
                <a16:creationId xmlns:a16="http://schemas.microsoft.com/office/drawing/2014/main" id="{1D8E45F6-CB90-4252-988F-7B7677C33451}"/>
              </a:ext>
            </a:extLst>
          </p:cNvPr>
          <p:cNvSpPr/>
          <p:nvPr/>
        </p:nvSpPr>
        <p:spPr>
          <a:xfrm flipH="1">
            <a:off x="2119911" y="2163238"/>
            <a:ext cx="3024981" cy="5716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19" name="直接连接符 118">
            <a:extLst>
              <a:ext uri="{FF2B5EF4-FFF2-40B4-BE49-F238E27FC236}">
                <a16:creationId xmlns:a16="http://schemas.microsoft.com/office/drawing/2014/main" id="{68B7DC2E-0B61-4F4F-A3F4-90755A369B0E}"/>
              </a:ext>
            </a:extLst>
          </p:cNvPr>
          <p:cNvCxnSpPr>
            <a:cxnSpLocks/>
          </p:cNvCxnSpPr>
          <p:nvPr/>
        </p:nvCxnSpPr>
        <p:spPr>
          <a:xfrm>
            <a:off x="4275679" y="5010924"/>
            <a:ext cx="2648661" cy="41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直接连接符 120">
            <a:extLst>
              <a:ext uri="{FF2B5EF4-FFF2-40B4-BE49-F238E27FC236}">
                <a16:creationId xmlns:a16="http://schemas.microsoft.com/office/drawing/2014/main" id="{5239792E-F9F3-477F-B4BE-CF4BAEC18FEC}"/>
              </a:ext>
            </a:extLst>
          </p:cNvPr>
          <p:cNvCxnSpPr>
            <a:cxnSpLocks/>
          </p:cNvCxnSpPr>
          <p:nvPr/>
        </p:nvCxnSpPr>
        <p:spPr>
          <a:xfrm flipH="1">
            <a:off x="6259833" y="483331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54E90067-9280-4CF1-A3F7-F3C43F57744C}"/>
              </a:ext>
            </a:extLst>
          </p:cNvPr>
          <p:cNvCxnSpPr>
            <a:cxnSpLocks/>
          </p:cNvCxnSpPr>
          <p:nvPr/>
        </p:nvCxnSpPr>
        <p:spPr>
          <a:xfrm flipH="1">
            <a:off x="6132052" y="483797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CF6304F0-02A1-4122-9A02-00C4AC07EAC3}"/>
              </a:ext>
            </a:extLst>
          </p:cNvPr>
          <p:cNvCxnSpPr>
            <a:cxnSpLocks/>
          </p:cNvCxnSpPr>
          <p:nvPr/>
        </p:nvCxnSpPr>
        <p:spPr>
          <a:xfrm flipH="1">
            <a:off x="6510700" y="4836970"/>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7B94C684-F259-43CC-A615-B2D5F3632CB5}"/>
              </a:ext>
            </a:extLst>
          </p:cNvPr>
          <p:cNvCxnSpPr>
            <a:cxnSpLocks/>
          </p:cNvCxnSpPr>
          <p:nvPr/>
        </p:nvCxnSpPr>
        <p:spPr>
          <a:xfrm flipH="1">
            <a:off x="6382918" y="4841622"/>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9" name="矩形: 圆角 138">
            <a:extLst>
              <a:ext uri="{FF2B5EF4-FFF2-40B4-BE49-F238E27FC236}">
                <a16:creationId xmlns:a16="http://schemas.microsoft.com/office/drawing/2014/main" id="{F0BE1C99-109F-48D6-AA1B-CEE044E5A214}"/>
              </a:ext>
            </a:extLst>
          </p:cNvPr>
          <p:cNvSpPr/>
          <p:nvPr/>
        </p:nvSpPr>
        <p:spPr>
          <a:xfrm flipH="1">
            <a:off x="6688028" y="4291219"/>
            <a:ext cx="481225" cy="53017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Phase seperator</a:t>
            </a:r>
            <a:endParaRPr kumimoji="0" lang="zh-CN" altLang="en-US"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40" name="直接连接符 139">
            <a:extLst>
              <a:ext uri="{FF2B5EF4-FFF2-40B4-BE49-F238E27FC236}">
                <a16:creationId xmlns:a16="http://schemas.microsoft.com/office/drawing/2014/main" id="{991F4272-BF5B-4E7E-B0D6-8EE3A90F4077}"/>
              </a:ext>
            </a:extLst>
          </p:cNvPr>
          <p:cNvCxnSpPr>
            <a:cxnSpLocks/>
          </p:cNvCxnSpPr>
          <p:nvPr/>
        </p:nvCxnSpPr>
        <p:spPr>
          <a:xfrm flipH="1">
            <a:off x="6924339" y="4821119"/>
            <a:ext cx="0" cy="1889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1" name="文本框 140">
            <a:extLst>
              <a:ext uri="{FF2B5EF4-FFF2-40B4-BE49-F238E27FC236}">
                <a16:creationId xmlns:a16="http://schemas.microsoft.com/office/drawing/2014/main" id="{0330AA2D-BDDE-43D8-BF22-8CB828A28554}"/>
              </a:ext>
            </a:extLst>
          </p:cNvPr>
          <p:cNvSpPr txBox="1"/>
          <p:nvPr/>
        </p:nvSpPr>
        <p:spPr>
          <a:xfrm flipH="1">
            <a:off x="5137744" y="5033080"/>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224m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42" name="直接箭头连接符 141">
            <a:extLst>
              <a:ext uri="{FF2B5EF4-FFF2-40B4-BE49-F238E27FC236}">
                <a16:creationId xmlns:a16="http://schemas.microsoft.com/office/drawing/2014/main" id="{AFF86EC1-25BC-4F3D-8EF6-BC3386DB0C32}"/>
              </a:ext>
            </a:extLst>
          </p:cNvPr>
          <p:cNvCxnSpPr>
            <a:cxnSpLocks/>
          </p:cNvCxnSpPr>
          <p:nvPr/>
        </p:nvCxnSpPr>
        <p:spPr>
          <a:xfrm flipH="1">
            <a:off x="4745223" y="5273748"/>
            <a:ext cx="222822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FED0D0E7-61AC-4699-A6A5-1B7C90308756}"/>
              </a:ext>
            </a:extLst>
          </p:cNvPr>
          <p:cNvGrpSpPr/>
          <p:nvPr/>
        </p:nvGrpSpPr>
        <p:grpSpPr>
          <a:xfrm>
            <a:off x="3349731" y="1001588"/>
            <a:ext cx="861577" cy="466360"/>
            <a:chOff x="4054410" y="996979"/>
            <a:chExt cx="985186" cy="466360"/>
          </a:xfrm>
        </p:grpSpPr>
        <p:sp>
          <p:nvSpPr>
            <p:cNvPr id="148" name="矩形: 圆角 147">
              <a:extLst>
                <a:ext uri="{FF2B5EF4-FFF2-40B4-BE49-F238E27FC236}">
                  <a16:creationId xmlns:a16="http://schemas.microsoft.com/office/drawing/2014/main" id="{19AD9048-3FE9-4BB6-A627-262637E2F96B}"/>
                </a:ext>
              </a:extLst>
            </p:cNvPr>
            <p:cNvSpPr/>
            <p:nvPr/>
          </p:nvSpPr>
          <p:spPr>
            <a:xfrm>
              <a:off x="4203908" y="996979"/>
              <a:ext cx="835688" cy="12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49" name="矩形: 圆角 148">
              <a:extLst>
                <a:ext uri="{FF2B5EF4-FFF2-40B4-BE49-F238E27FC236}">
                  <a16:creationId xmlns:a16="http://schemas.microsoft.com/office/drawing/2014/main" id="{91DE3410-B42F-4DC7-BF2B-ACEB8BC3FB68}"/>
                </a:ext>
              </a:extLst>
            </p:cNvPr>
            <p:cNvSpPr/>
            <p:nvPr/>
          </p:nvSpPr>
          <p:spPr>
            <a:xfrm>
              <a:off x="4166771" y="1051683"/>
              <a:ext cx="835688" cy="12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50" name="矩形: 圆角 149">
              <a:extLst>
                <a:ext uri="{FF2B5EF4-FFF2-40B4-BE49-F238E27FC236}">
                  <a16:creationId xmlns:a16="http://schemas.microsoft.com/office/drawing/2014/main" id="{96520030-C635-4DFB-9999-8C34AC92FE60}"/>
                </a:ext>
              </a:extLst>
            </p:cNvPr>
            <p:cNvSpPr/>
            <p:nvPr/>
          </p:nvSpPr>
          <p:spPr>
            <a:xfrm>
              <a:off x="4117060" y="1119360"/>
              <a:ext cx="835688" cy="12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51" name="矩形: 圆角 150">
              <a:extLst>
                <a:ext uri="{FF2B5EF4-FFF2-40B4-BE49-F238E27FC236}">
                  <a16:creationId xmlns:a16="http://schemas.microsoft.com/office/drawing/2014/main" id="{65D8700F-9EFD-47F2-8C30-DD2733975B09}"/>
                </a:ext>
              </a:extLst>
            </p:cNvPr>
            <p:cNvSpPr/>
            <p:nvPr/>
          </p:nvSpPr>
          <p:spPr>
            <a:xfrm>
              <a:off x="4054410" y="1175476"/>
              <a:ext cx="843447" cy="28786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50" dirty="0">
                  <a:latin typeface="Arial" panose="020B0604020202020204" pitchFamily="34" charset="0"/>
                  <a:cs typeface="Arial" panose="020B0604020202020204" pitchFamily="34" charset="0"/>
                </a:rPr>
                <a:t>He Gas Tanks</a:t>
              </a:r>
              <a:endParaRPr lang="zh-CN" altLang="en-US" sz="1050" dirty="0">
                <a:latin typeface="Arial" panose="020B0604020202020204" pitchFamily="34" charset="0"/>
                <a:cs typeface="Arial" panose="020B0604020202020204" pitchFamily="34" charset="0"/>
              </a:endParaRPr>
            </a:p>
          </p:txBody>
        </p:sp>
      </p:grpSp>
      <p:sp>
        <p:nvSpPr>
          <p:cNvPr id="152" name="矩形: 圆角 151">
            <a:extLst>
              <a:ext uri="{FF2B5EF4-FFF2-40B4-BE49-F238E27FC236}">
                <a16:creationId xmlns:a16="http://schemas.microsoft.com/office/drawing/2014/main" id="{78A56A7A-F991-4B76-9A9B-F68D670F346B}"/>
              </a:ext>
            </a:extLst>
          </p:cNvPr>
          <p:cNvSpPr/>
          <p:nvPr/>
        </p:nvSpPr>
        <p:spPr>
          <a:xfrm>
            <a:off x="4483004" y="952815"/>
            <a:ext cx="1004382" cy="3751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Compressor system</a:t>
            </a:r>
            <a:endParaRPr lang="zh-CN" altLang="en-US" sz="1100" dirty="0">
              <a:latin typeface="Arial" panose="020B0604020202020204" pitchFamily="34" charset="0"/>
              <a:cs typeface="Arial" panose="020B0604020202020204" pitchFamily="34" charset="0"/>
            </a:endParaRPr>
          </a:p>
        </p:txBody>
      </p:sp>
      <p:sp>
        <p:nvSpPr>
          <p:cNvPr id="153" name="矩形 152">
            <a:extLst>
              <a:ext uri="{FF2B5EF4-FFF2-40B4-BE49-F238E27FC236}">
                <a16:creationId xmlns:a16="http://schemas.microsoft.com/office/drawing/2014/main" id="{89170673-BFEC-4577-BA50-4D40CD10F993}"/>
              </a:ext>
            </a:extLst>
          </p:cNvPr>
          <p:cNvSpPr/>
          <p:nvPr/>
        </p:nvSpPr>
        <p:spPr>
          <a:xfrm>
            <a:off x="4502231" y="1596377"/>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Upper coldbox</a:t>
            </a:r>
            <a:endParaRPr lang="zh-CN" altLang="en-US" sz="1100" dirty="0">
              <a:latin typeface="Arial" panose="020B0604020202020204" pitchFamily="34" charset="0"/>
              <a:cs typeface="Arial" panose="020B0604020202020204" pitchFamily="34" charset="0"/>
            </a:endParaRPr>
          </a:p>
        </p:txBody>
      </p:sp>
      <p:sp>
        <p:nvSpPr>
          <p:cNvPr id="154" name="矩形 153">
            <a:extLst>
              <a:ext uri="{FF2B5EF4-FFF2-40B4-BE49-F238E27FC236}">
                <a16:creationId xmlns:a16="http://schemas.microsoft.com/office/drawing/2014/main" id="{72071541-4A49-47C4-8DB4-D30E2945240D}"/>
              </a:ext>
            </a:extLst>
          </p:cNvPr>
          <p:cNvSpPr/>
          <p:nvPr/>
        </p:nvSpPr>
        <p:spPr>
          <a:xfrm>
            <a:off x="4464948" y="2893187"/>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Lower coldbox</a:t>
            </a:r>
            <a:endParaRPr lang="zh-CN" altLang="en-US" sz="1100" dirty="0">
              <a:latin typeface="Arial" panose="020B0604020202020204" pitchFamily="34" charset="0"/>
              <a:cs typeface="Arial" panose="020B0604020202020204" pitchFamily="34" charset="0"/>
            </a:endParaRPr>
          </a:p>
        </p:txBody>
      </p:sp>
      <p:cxnSp>
        <p:nvCxnSpPr>
          <p:cNvPr id="156" name="直接连接符 155">
            <a:extLst>
              <a:ext uri="{FF2B5EF4-FFF2-40B4-BE49-F238E27FC236}">
                <a16:creationId xmlns:a16="http://schemas.microsoft.com/office/drawing/2014/main" id="{9BF52FA1-7A7F-417B-9107-FE84F7E41356}"/>
              </a:ext>
            </a:extLst>
          </p:cNvPr>
          <p:cNvCxnSpPr>
            <a:cxnSpLocks/>
          </p:cNvCxnSpPr>
          <p:nvPr/>
        </p:nvCxnSpPr>
        <p:spPr>
          <a:xfrm>
            <a:off x="4211721" y="1065503"/>
            <a:ext cx="26288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7" name="直接连接符 156">
            <a:extLst>
              <a:ext uri="{FF2B5EF4-FFF2-40B4-BE49-F238E27FC236}">
                <a16:creationId xmlns:a16="http://schemas.microsoft.com/office/drawing/2014/main" id="{9AF3EEE3-2181-4BC6-9917-287290E120B5}"/>
              </a:ext>
            </a:extLst>
          </p:cNvPr>
          <p:cNvCxnSpPr>
            <a:cxnSpLocks/>
          </p:cNvCxnSpPr>
          <p:nvPr/>
        </p:nvCxnSpPr>
        <p:spPr>
          <a:xfrm>
            <a:off x="4131436" y="1201860"/>
            <a:ext cx="34990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8" name="直接连接符 157">
            <a:extLst>
              <a:ext uri="{FF2B5EF4-FFF2-40B4-BE49-F238E27FC236}">
                <a16:creationId xmlns:a16="http://schemas.microsoft.com/office/drawing/2014/main" id="{82252A96-D66A-4030-BAC1-219F82E21C11}"/>
              </a:ext>
            </a:extLst>
          </p:cNvPr>
          <p:cNvCxnSpPr/>
          <p:nvPr/>
        </p:nvCxnSpPr>
        <p:spPr>
          <a:xfrm>
            <a:off x="4702641" y="1330178"/>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9" name="直接连接符 158">
            <a:extLst>
              <a:ext uri="{FF2B5EF4-FFF2-40B4-BE49-F238E27FC236}">
                <a16:creationId xmlns:a16="http://schemas.microsoft.com/office/drawing/2014/main" id="{76BDE312-4F0E-435D-BE0C-743F5FD7527C}"/>
              </a:ext>
            </a:extLst>
          </p:cNvPr>
          <p:cNvCxnSpPr/>
          <p:nvPr/>
        </p:nvCxnSpPr>
        <p:spPr>
          <a:xfrm>
            <a:off x="4979538" y="1330178"/>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2" name="直接连接符 161">
            <a:extLst>
              <a:ext uri="{FF2B5EF4-FFF2-40B4-BE49-F238E27FC236}">
                <a16:creationId xmlns:a16="http://schemas.microsoft.com/office/drawing/2014/main" id="{233D0F2F-0FD4-4576-A97D-8F64ECAF0421}"/>
              </a:ext>
            </a:extLst>
          </p:cNvPr>
          <p:cNvCxnSpPr/>
          <p:nvPr/>
        </p:nvCxnSpPr>
        <p:spPr>
          <a:xfrm>
            <a:off x="4704979" y="3262831"/>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3" name="直接连接符 162">
            <a:extLst>
              <a:ext uri="{FF2B5EF4-FFF2-40B4-BE49-F238E27FC236}">
                <a16:creationId xmlns:a16="http://schemas.microsoft.com/office/drawing/2014/main" id="{88EFE665-6018-4A8A-8726-D66E527C3420}"/>
              </a:ext>
            </a:extLst>
          </p:cNvPr>
          <p:cNvCxnSpPr/>
          <p:nvPr/>
        </p:nvCxnSpPr>
        <p:spPr>
          <a:xfrm>
            <a:off x="4981877" y="3262831"/>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4" name="圆柱体 163">
            <a:extLst>
              <a:ext uri="{FF2B5EF4-FFF2-40B4-BE49-F238E27FC236}">
                <a16:creationId xmlns:a16="http://schemas.microsoft.com/office/drawing/2014/main" id="{F620BA8A-7081-49D6-92A9-14E522718385}"/>
              </a:ext>
            </a:extLst>
          </p:cNvPr>
          <p:cNvSpPr/>
          <p:nvPr/>
        </p:nvSpPr>
        <p:spPr>
          <a:xfrm>
            <a:off x="3692082" y="1532923"/>
            <a:ext cx="668871" cy="425343"/>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latin typeface="Arial" panose="020B0604020202020204" pitchFamily="34" charset="0"/>
                <a:cs typeface="Arial" panose="020B0604020202020204" pitchFamily="34" charset="0"/>
              </a:rPr>
              <a:t>LN2 system</a:t>
            </a:r>
            <a:endParaRPr lang="zh-CN" altLang="en-US" sz="1000" b="1" dirty="0">
              <a:latin typeface="Arial" panose="020B0604020202020204" pitchFamily="34" charset="0"/>
              <a:cs typeface="Arial" panose="020B0604020202020204" pitchFamily="34" charset="0"/>
            </a:endParaRPr>
          </a:p>
        </p:txBody>
      </p:sp>
      <p:cxnSp>
        <p:nvCxnSpPr>
          <p:cNvPr id="166" name="直接连接符 165">
            <a:extLst>
              <a:ext uri="{FF2B5EF4-FFF2-40B4-BE49-F238E27FC236}">
                <a16:creationId xmlns:a16="http://schemas.microsoft.com/office/drawing/2014/main" id="{771477F3-A91C-435A-9430-632DB9579526}"/>
              </a:ext>
            </a:extLst>
          </p:cNvPr>
          <p:cNvCxnSpPr>
            <a:cxnSpLocks/>
          </p:cNvCxnSpPr>
          <p:nvPr/>
        </p:nvCxnSpPr>
        <p:spPr>
          <a:xfrm>
            <a:off x="4351228" y="1760814"/>
            <a:ext cx="163232"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14" name="组合 13">
            <a:extLst>
              <a:ext uri="{FF2B5EF4-FFF2-40B4-BE49-F238E27FC236}">
                <a16:creationId xmlns:a16="http://schemas.microsoft.com/office/drawing/2014/main" id="{D4457ABB-EE7A-45AC-8C93-865F29F2AB16}"/>
              </a:ext>
            </a:extLst>
          </p:cNvPr>
          <p:cNvGrpSpPr/>
          <p:nvPr/>
        </p:nvGrpSpPr>
        <p:grpSpPr>
          <a:xfrm flipH="1">
            <a:off x="5224260" y="2902509"/>
            <a:ext cx="896124" cy="798206"/>
            <a:chOff x="4412090" y="2840145"/>
            <a:chExt cx="896124" cy="798206"/>
          </a:xfrm>
        </p:grpSpPr>
        <p:cxnSp>
          <p:nvCxnSpPr>
            <p:cNvPr id="168" name="直接连接符 167">
              <a:extLst>
                <a:ext uri="{FF2B5EF4-FFF2-40B4-BE49-F238E27FC236}">
                  <a16:creationId xmlns:a16="http://schemas.microsoft.com/office/drawing/2014/main" id="{C1EED143-5B85-4287-962B-3F60EB69EF1F}"/>
                </a:ext>
              </a:extLst>
            </p:cNvPr>
            <p:cNvCxnSpPr>
              <a:cxnSpLocks/>
            </p:cNvCxnSpPr>
            <p:nvPr/>
          </p:nvCxnSpPr>
          <p:spPr>
            <a:xfrm>
              <a:off x="4808762" y="3282571"/>
              <a:ext cx="0" cy="34257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5" name="圆柱体 164">
              <a:extLst>
                <a:ext uri="{FF2B5EF4-FFF2-40B4-BE49-F238E27FC236}">
                  <a16:creationId xmlns:a16="http://schemas.microsoft.com/office/drawing/2014/main" id="{93418D18-64DA-4F13-84B1-B2F93F733429}"/>
                </a:ext>
              </a:extLst>
            </p:cNvPr>
            <p:cNvSpPr/>
            <p:nvPr/>
          </p:nvSpPr>
          <p:spPr>
            <a:xfrm>
              <a:off x="4412090" y="2840145"/>
              <a:ext cx="615965" cy="47541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50" b="1" dirty="0">
                  <a:latin typeface="Arial" panose="020B0604020202020204" pitchFamily="34" charset="0"/>
                  <a:cs typeface="Arial" panose="020B0604020202020204" pitchFamily="34" charset="0"/>
                </a:rPr>
                <a:t>LHe</a:t>
              </a:r>
            </a:p>
            <a:p>
              <a:pPr algn="ctr"/>
              <a:r>
                <a:rPr lang="en-US" altLang="zh-CN" sz="1050" b="1" dirty="0">
                  <a:latin typeface="Arial" panose="020B0604020202020204" pitchFamily="34" charset="0"/>
                  <a:cs typeface="Arial" panose="020B0604020202020204" pitchFamily="34" charset="0"/>
                </a:rPr>
                <a:t>Dewar</a:t>
              </a:r>
              <a:endParaRPr lang="zh-CN" altLang="en-US" sz="1050" b="1" dirty="0">
                <a:latin typeface="Arial" panose="020B0604020202020204" pitchFamily="34" charset="0"/>
                <a:cs typeface="Arial" panose="020B0604020202020204" pitchFamily="34" charset="0"/>
              </a:endParaRPr>
            </a:p>
          </p:txBody>
        </p:sp>
        <p:cxnSp>
          <p:nvCxnSpPr>
            <p:cNvPr id="167" name="直接连接符 166">
              <a:extLst>
                <a:ext uri="{FF2B5EF4-FFF2-40B4-BE49-F238E27FC236}">
                  <a16:creationId xmlns:a16="http://schemas.microsoft.com/office/drawing/2014/main" id="{4EFBF900-47DD-43D4-A177-A181A66BAD81}"/>
                </a:ext>
              </a:extLst>
            </p:cNvPr>
            <p:cNvCxnSpPr>
              <a:cxnSpLocks/>
            </p:cNvCxnSpPr>
            <p:nvPr/>
          </p:nvCxnSpPr>
          <p:spPr>
            <a:xfrm>
              <a:off x="5019040" y="3072443"/>
              <a:ext cx="28917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9" name="直接连接符 168">
              <a:extLst>
                <a:ext uri="{FF2B5EF4-FFF2-40B4-BE49-F238E27FC236}">
                  <a16:creationId xmlns:a16="http://schemas.microsoft.com/office/drawing/2014/main" id="{D12E871A-056E-40A4-BA47-35A64C3C3D43}"/>
                </a:ext>
              </a:extLst>
            </p:cNvPr>
            <p:cNvCxnSpPr>
              <a:cxnSpLocks/>
            </p:cNvCxnSpPr>
            <p:nvPr/>
          </p:nvCxnSpPr>
          <p:spPr>
            <a:xfrm>
              <a:off x="4805051" y="3638351"/>
              <a:ext cx="470715"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177" name="矩形: 圆角 176">
            <a:extLst>
              <a:ext uri="{FF2B5EF4-FFF2-40B4-BE49-F238E27FC236}">
                <a16:creationId xmlns:a16="http://schemas.microsoft.com/office/drawing/2014/main" id="{58DB6805-FBB6-4691-A41C-328A583B43CF}"/>
              </a:ext>
            </a:extLst>
          </p:cNvPr>
          <p:cNvSpPr/>
          <p:nvPr/>
        </p:nvSpPr>
        <p:spPr>
          <a:xfrm flipH="1">
            <a:off x="4745223" y="4433871"/>
            <a:ext cx="1889294" cy="6163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Collider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(14 cryomodules, 6×650MHZ 2-cell/CM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3" name="文本框 222">
            <a:extLst>
              <a:ext uri="{FF2B5EF4-FFF2-40B4-BE49-F238E27FC236}">
                <a16:creationId xmlns:a16="http://schemas.microsoft.com/office/drawing/2014/main" id="{3504A586-A342-4941-9EEC-60C154BDFAA4}"/>
              </a:ext>
            </a:extLst>
          </p:cNvPr>
          <p:cNvSpPr txBox="1"/>
          <p:nvPr/>
        </p:nvSpPr>
        <p:spPr>
          <a:xfrm flipH="1">
            <a:off x="825049" y="3969678"/>
            <a:ext cx="959736" cy="2529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Beam tunnel</a:t>
            </a:r>
            <a:endParaRPr kumimoji="0" lang="zh-CN" altLang="en-US"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24" name="直接连接符 223">
            <a:extLst>
              <a:ext uri="{FF2B5EF4-FFF2-40B4-BE49-F238E27FC236}">
                <a16:creationId xmlns:a16="http://schemas.microsoft.com/office/drawing/2014/main" id="{3525FB88-4EE7-4014-A173-EE3BB00B52AC}"/>
              </a:ext>
            </a:extLst>
          </p:cNvPr>
          <p:cNvCxnSpPr>
            <a:cxnSpLocks/>
          </p:cNvCxnSpPr>
          <p:nvPr/>
        </p:nvCxnSpPr>
        <p:spPr>
          <a:xfrm flipH="1">
            <a:off x="3027692" y="3841737"/>
            <a:ext cx="2714" cy="1171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5" name="直接连接符 224">
            <a:extLst>
              <a:ext uri="{FF2B5EF4-FFF2-40B4-BE49-F238E27FC236}">
                <a16:creationId xmlns:a16="http://schemas.microsoft.com/office/drawing/2014/main" id="{A73D420D-7DC8-4A35-832A-45D2FA5BC6DB}"/>
              </a:ext>
            </a:extLst>
          </p:cNvPr>
          <p:cNvCxnSpPr>
            <a:cxnSpLocks/>
          </p:cNvCxnSpPr>
          <p:nvPr/>
        </p:nvCxnSpPr>
        <p:spPr>
          <a:xfrm flipH="1">
            <a:off x="381744" y="5018111"/>
            <a:ext cx="2648661" cy="41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6" name="直接连接符 225">
            <a:extLst>
              <a:ext uri="{FF2B5EF4-FFF2-40B4-BE49-F238E27FC236}">
                <a16:creationId xmlns:a16="http://schemas.microsoft.com/office/drawing/2014/main" id="{EDF273C3-5B3E-4923-9DAB-3A1F7E76A354}"/>
              </a:ext>
            </a:extLst>
          </p:cNvPr>
          <p:cNvCxnSpPr>
            <a:cxnSpLocks/>
          </p:cNvCxnSpPr>
          <p:nvPr/>
        </p:nvCxnSpPr>
        <p:spPr>
          <a:xfrm>
            <a:off x="1046251" y="4840505"/>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7" name="直接连接符 226">
            <a:extLst>
              <a:ext uri="{FF2B5EF4-FFF2-40B4-BE49-F238E27FC236}">
                <a16:creationId xmlns:a16="http://schemas.microsoft.com/office/drawing/2014/main" id="{7D6E3EB2-054D-4431-AF2B-B4F876A3A7BD}"/>
              </a:ext>
            </a:extLst>
          </p:cNvPr>
          <p:cNvCxnSpPr>
            <a:cxnSpLocks/>
          </p:cNvCxnSpPr>
          <p:nvPr/>
        </p:nvCxnSpPr>
        <p:spPr>
          <a:xfrm>
            <a:off x="1174032" y="484515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8" name="直接连接符 227">
            <a:extLst>
              <a:ext uri="{FF2B5EF4-FFF2-40B4-BE49-F238E27FC236}">
                <a16:creationId xmlns:a16="http://schemas.microsoft.com/office/drawing/2014/main" id="{D4A8F955-352E-482C-BCBF-9D5C5EEA1B50}"/>
              </a:ext>
            </a:extLst>
          </p:cNvPr>
          <p:cNvCxnSpPr>
            <a:cxnSpLocks/>
          </p:cNvCxnSpPr>
          <p:nvPr/>
        </p:nvCxnSpPr>
        <p:spPr>
          <a:xfrm>
            <a:off x="1305573" y="4851460"/>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9" name="直接连接符 228">
            <a:extLst>
              <a:ext uri="{FF2B5EF4-FFF2-40B4-BE49-F238E27FC236}">
                <a16:creationId xmlns:a16="http://schemas.microsoft.com/office/drawing/2014/main" id="{08DB6FCE-2F1C-4ABA-8208-4EED188C9811}"/>
              </a:ext>
            </a:extLst>
          </p:cNvPr>
          <p:cNvCxnSpPr>
            <a:cxnSpLocks/>
          </p:cNvCxnSpPr>
          <p:nvPr/>
        </p:nvCxnSpPr>
        <p:spPr>
          <a:xfrm>
            <a:off x="1436173" y="4848809"/>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0309763E-FEBE-45A4-B8C9-02176B77D6D3}"/>
              </a:ext>
            </a:extLst>
          </p:cNvPr>
          <p:cNvCxnSpPr>
            <a:cxnSpLocks/>
          </p:cNvCxnSpPr>
          <p:nvPr/>
        </p:nvCxnSpPr>
        <p:spPr>
          <a:xfrm>
            <a:off x="1567714" y="484880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1" name="直接连接符 230">
            <a:extLst>
              <a:ext uri="{FF2B5EF4-FFF2-40B4-BE49-F238E27FC236}">
                <a16:creationId xmlns:a16="http://schemas.microsoft.com/office/drawing/2014/main" id="{A0B6750F-5E33-4531-A871-D19F5A9F232A}"/>
              </a:ext>
            </a:extLst>
          </p:cNvPr>
          <p:cNvCxnSpPr>
            <a:cxnSpLocks/>
          </p:cNvCxnSpPr>
          <p:nvPr/>
        </p:nvCxnSpPr>
        <p:spPr>
          <a:xfrm>
            <a:off x="1695496" y="485346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2" name="直接连接符 231">
            <a:extLst>
              <a:ext uri="{FF2B5EF4-FFF2-40B4-BE49-F238E27FC236}">
                <a16:creationId xmlns:a16="http://schemas.microsoft.com/office/drawing/2014/main" id="{DA06FE7B-FF66-4621-8871-15753567432E}"/>
              </a:ext>
            </a:extLst>
          </p:cNvPr>
          <p:cNvCxnSpPr>
            <a:cxnSpLocks/>
          </p:cNvCxnSpPr>
          <p:nvPr/>
        </p:nvCxnSpPr>
        <p:spPr>
          <a:xfrm>
            <a:off x="1827037" y="4852460"/>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295F5297-3DF9-49AF-A408-2354A9ACB8C1}"/>
              </a:ext>
            </a:extLst>
          </p:cNvPr>
          <p:cNvCxnSpPr>
            <a:cxnSpLocks/>
          </p:cNvCxnSpPr>
          <p:nvPr/>
        </p:nvCxnSpPr>
        <p:spPr>
          <a:xfrm>
            <a:off x="1957637" y="4857113"/>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AB38512E-6B55-4A0E-AB2D-65A289D45B01}"/>
              </a:ext>
            </a:extLst>
          </p:cNvPr>
          <p:cNvCxnSpPr>
            <a:cxnSpLocks/>
          </p:cNvCxnSpPr>
          <p:nvPr/>
        </p:nvCxnSpPr>
        <p:spPr>
          <a:xfrm>
            <a:off x="2097634" y="4833005"/>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5" name="直接连接符 234">
            <a:extLst>
              <a:ext uri="{FF2B5EF4-FFF2-40B4-BE49-F238E27FC236}">
                <a16:creationId xmlns:a16="http://schemas.microsoft.com/office/drawing/2014/main" id="{7CA8AB16-6720-4FDA-8237-32B202902BA2}"/>
              </a:ext>
            </a:extLst>
          </p:cNvPr>
          <p:cNvCxnSpPr>
            <a:cxnSpLocks/>
          </p:cNvCxnSpPr>
          <p:nvPr/>
        </p:nvCxnSpPr>
        <p:spPr>
          <a:xfrm>
            <a:off x="2225416" y="4831959"/>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6" name="直接连接符 235">
            <a:extLst>
              <a:ext uri="{FF2B5EF4-FFF2-40B4-BE49-F238E27FC236}">
                <a16:creationId xmlns:a16="http://schemas.microsoft.com/office/drawing/2014/main" id="{B362C1D7-39B5-4AD6-B0F0-87FAE93D9D39}"/>
              </a:ext>
            </a:extLst>
          </p:cNvPr>
          <p:cNvCxnSpPr>
            <a:cxnSpLocks/>
          </p:cNvCxnSpPr>
          <p:nvPr/>
        </p:nvCxnSpPr>
        <p:spPr>
          <a:xfrm>
            <a:off x="2356957" y="4838262"/>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D0017EEB-69AB-44AA-9DF6-FEAB64D0B890}"/>
              </a:ext>
            </a:extLst>
          </p:cNvPr>
          <p:cNvCxnSpPr>
            <a:cxnSpLocks/>
          </p:cNvCxnSpPr>
          <p:nvPr/>
        </p:nvCxnSpPr>
        <p:spPr>
          <a:xfrm>
            <a:off x="2487557" y="483561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8" name="直接连接符 237">
            <a:extLst>
              <a:ext uri="{FF2B5EF4-FFF2-40B4-BE49-F238E27FC236}">
                <a16:creationId xmlns:a16="http://schemas.microsoft.com/office/drawing/2014/main" id="{EB0A9148-5247-4F00-92E3-86A87D3EA3C4}"/>
              </a:ext>
            </a:extLst>
          </p:cNvPr>
          <p:cNvCxnSpPr>
            <a:cxnSpLocks/>
          </p:cNvCxnSpPr>
          <p:nvPr/>
        </p:nvCxnSpPr>
        <p:spPr>
          <a:xfrm>
            <a:off x="795384" y="4844157"/>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9" name="直接连接符 238">
            <a:extLst>
              <a:ext uri="{FF2B5EF4-FFF2-40B4-BE49-F238E27FC236}">
                <a16:creationId xmlns:a16="http://schemas.microsoft.com/office/drawing/2014/main" id="{0D29E3B7-A620-4801-80FB-8C92D33B0184}"/>
              </a:ext>
            </a:extLst>
          </p:cNvPr>
          <p:cNvCxnSpPr>
            <a:cxnSpLocks/>
          </p:cNvCxnSpPr>
          <p:nvPr/>
        </p:nvCxnSpPr>
        <p:spPr>
          <a:xfrm>
            <a:off x="923166" y="4848809"/>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2ED6CF8C-2DEE-492C-92A2-3E4ACF3DCF29}"/>
              </a:ext>
            </a:extLst>
          </p:cNvPr>
          <p:cNvCxnSpPr>
            <a:cxnSpLocks/>
          </p:cNvCxnSpPr>
          <p:nvPr/>
        </p:nvCxnSpPr>
        <p:spPr>
          <a:xfrm>
            <a:off x="2560861" y="6185962"/>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7FBE1E59-CFA2-4BAA-9B5A-2C7A277DDE61}"/>
              </a:ext>
            </a:extLst>
          </p:cNvPr>
          <p:cNvCxnSpPr>
            <a:cxnSpLocks/>
          </p:cNvCxnSpPr>
          <p:nvPr/>
        </p:nvCxnSpPr>
        <p:spPr>
          <a:xfrm>
            <a:off x="2077527" y="6176247"/>
            <a:ext cx="0" cy="1473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45C3BBAD-6BAF-4C9D-A842-74ED8A83035A}"/>
              </a:ext>
            </a:extLst>
          </p:cNvPr>
          <p:cNvCxnSpPr>
            <a:cxnSpLocks/>
          </p:cNvCxnSpPr>
          <p:nvPr/>
        </p:nvCxnSpPr>
        <p:spPr>
          <a:xfrm>
            <a:off x="2299036" y="6171236"/>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4" name="矩形: 圆角 243">
            <a:extLst>
              <a:ext uri="{FF2B5EF4-FFF2-40B4-BE49-F238E27FC236}">
                <a16:creationId xmlns:a16="http://schemas.microsoft.com/office/drawing/2014/main" id="{85C879B1-FAC4-473C-B148-F90E20D06EDB}"/>
              </a:ext>
            </a:extLst>
          </p:cNvPr>
          <p:cNvSpPr/>
          <p:nvPr/>
        </p:nvSpPr>
        <p:spPr>
          <a:xfrm>
            <a:off x="136831" y="4298406"/>
            <a:ext cx="481225" cy="53017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Phase seperator</a:t>
            </a:r>
            <a:endParaRPr kumimoji="0" lang="zh-CN" altLang="en-US"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45" name="直接连接符 244">
            <a:extLst>
              <a:ext uri="{FF2B5EF4-FFF2-40B4-BE49-F238E27FC236}">
                <a16:creationId xmlns:a16="http://schemas.microsoft.com/office/drawing/2014/main" id="{0052F8E4-4B8D-4695-BDD4-423F3250B86B}"/>
              </a:ext>
            </a:extLst>
          </p:cNvPr>
          <p:cNvCxnSpPr>
            <a:cxnSpLocks/>
          </p:cNvCxnSpPr>
          <p:nvPr/>
        </p:nvCxnSpPr>
        <p:spPr>
          <a:xfrm>
            <a:off x="381745" y="4828306"/>
            <a:ext cx="0" cy="1889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6" name="文本框 245">
            <a:extLst>
              <a:ext uri="{FF2B5EF4-FFF2-40B4-BE49-F238E27FC236}">
                <a16:creationId xmlns:a16="http://schemas.microsoft.com/office/drawing/2014/main" id="{FB58AE5A-1153-4147-9545-D605A1C4B6F5}"/>
              </a:ext>
            </a:extLst>
          </p:cNvPr>
          <p:cNvSpPr txBox="1"/>
          <p:nvPr/>
        </p:nvSpPr>
        <p:spPr>
          <a:xfrm>
            <a:off x="1046251" y="5040267"/>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224m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47" name="直接箭头连接符 246">
            <a:extLst>
              <a:ext uri="{FF2B5EF4-FFF2-40B4-BE49-F238E27FC236}">
                <a16:creationId xmlns:a16="http://schemas.microsoft.com/office/drawing/2014/main" id="{4D1B71CF-B3D8-46D9-840F-D4AB59F91FDA}"/>
              </a:ext>
            </a:extLst>
          </p:cNvPr>
          <p:cNvCxnSpPr>
            <a:cxnSpLocks/>
          </p:cNvCxnSpPr>
          <p:nvPr/>
        </p:nvCxnSpPr>
        <p:spPr>
          <a:xfrm>
            <a:off x="332635" y="5280935"/>
            <a:ext cx="222822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8" name="文本框 247">
            <a:extLst>
              <a:ext uri="{FF2B5EF4-FFF2-40B4-BE49-F238E27FC236}">
                <a16:creationId xmlns:a16="http://schemas.microsoft.com/office/drawing/2014/main" id="{07450618-415F-4541-AC03-5D5382AEF903}"/>
              </a:ext>
            </a:extLst>
          </p:cNvPr>
          <p:cNvSpPr txBox="1"/>
          <p:nvPr/>
        </p:nvSpPr>
        <p:spPr>
          <a:xfrm>
            <a:off x="1737990" y="6314278"/>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32m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49" name="直接箭头连接符 248">
            <a:extLst>
              <a:ext uri="{FF2B5EF4-FFF2-40B4-BE49-F238E27FC236}">
                <a16:creationId xmlns:a16="http://schemas.microsoft.com/office/drawing/2014/main" id="{2C42387F-9EEA-43BB-861C-FA03C9B038AD}"/>
              </a:ext>
            </a:extLst>
          </p:cNvPr>
          <p:cNvCxnSpPr>
            <a:cxnSpLocks/>
          </p:cNvCxnSpPr>
          <p:nvPr/>
        </p:nvCxnSpPr>
        <p:spPr>
          <a:xfrm>
            <a:off x="1814605" y="6577975"/>
            <a:ext cx="95087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94E0D84B-4C20-435C-9404-2103D3D8F9D0}"/>
              </a:ext>
            </a:extLst>
          </p:cNvPr>
          <p:cNvCxnSpPr>
            <a:cxnSpLocks/>
          </p:cNvCxnSpPr>
          <p:nvPr/>
        </p:nvCxnSpPr>
        <p:spPr>
          <a:xfrm flipH="1">
            <a:off x="2077527" y="6260447"/>
            <a:ext cx="1225985" cy="20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6" name="矩形: 圆角 255">
            <a:extLst>
              <a:ext uri="{FF2B5EF4-FFF2-40B4-BE49-F238E27FC236}">
                <a16:creationId xmlns:a16="http://schemas.microsoft.com/office/drawing/2014/main" id="{E9906758-481C-4542-A4FE-70A3B9585528}"/>
              </a:ext>
            </a:extLst>
          </p:cNvPr>
          <p:cNvSpPr/>
          <p:nvPr/>
        </p:nvSpPr>
        <p:spPr>
          <a:xfrm flipH="1">
            <a:off x="2001346" y="960002"/>
            <a:ext cx="1004383" cy="3751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Compressor system</a:t>
            </a:r>
            <a:endParaRPr lang="zh-CN" altLang="en-US" sz="1100" dirty="0">
              <a:latin typeface="Arial" panose="020B0604020202020204" pitchFamily="34" charset="0"/>
              <a:cs typeface="Arial" panose="020B0604020202020204" pitchFamily="34" charset="0"/>
            </a:endParaRPr>
          </a:p>
        </p:txBody>
      </p:sp>
      <p:sp>
        <p:nvSpPr>
          <p:cNvPr id="257" name="矩形 256">
            <a:extLst>
              <a:ext uri="{FF2B5EF4-FFF2-40B4-BE49-F238E27FC236}">
                <a16:creationId xmlns:a16="http://schemas.microsoft.com/office/drawing/2014/main" id="{0390839F-314D-4D26-BF76-1DB1687DFC31}"/>
              </a:ext>
            </a:extLst>
          </p:cNvPr>
          <p:cNvSpPr/>
          <p:nvPr/>
        </p:nvSpPr>
        <p:spPr>
          <a:xfrm flipH="1">
            <a:off x="2001347" y="1603564"/>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Upper coldbox</a:t>
            </a:r>
            <a:endParaRPr lang="zh-CN" altLang="en-US" sz="1100" dirty="0">
              <a:latin typeface="Arial" panose="020B0604020202020204" pitchFamily="34" charset="0"/>
              <a:cs typeface="Arial" panose="020B0604020202020204" pitchFamily="34" charset="0"/>
            </a:endParaRPr>
          </a:p>
        </p:txBody>
      </p:sp>
      <p:sp>
        <p:nvSpPr>
          <p:cNvPr id="258" name="矩形 257">
            <a:extLst>
              <a:ext uri="{FF2B5EF4-FFF2-40B4-BE49-F238E27FC236}">
                <a16:creationId xmlns:a16="http://schemas.microsoft.com/office/drawing/2014/main" id="{EF046BA9-AD89-4F67-82CC-F1C9727DEA5C}"/>
              </a:ext>
            </a:extLst>
          </p:cNvPr>
          <p:cNvSpPr/>
          <p:nvPr/>
        </p:nvSpPr>
        <p:spPr>
          <a:xfrm flipH="1">
            <a:off x="2038629" y="2900374"/>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Lower coldbox</a:t>
            </a:r>
            <a:endParaRPr lang="zh-CN" altLang="en-US" sz="1100" dirty="0">
              <a:latin typeface="Arial" panose="020B0604020202020204" pitchFamily="34" charset="0"/>
              <a:cs typeface="Arial" panose="020B0604020202020204" pitchFamily="34" charset="0"/>
            </a:endParaRPr>
          </a:p>
        </p:txBody>
      </p:sp>
      <p:sp>
        <p:nvSpPr>
          <p:cNvPr id="259" name="矩形 258">
            <a:extLst>
              <a:ext uri="{FF2B5EF4-FFF2-40B4-BE49-F238E27FC236}">
                <a16:creationId xmlns:a16="http://schemas.microsoft.com/office/drawing/2014/main" id="{AB81EDE9-6189-436D-9B6D-C627BCC7BF02}"/>
              </a:ext>
            </a:extLst>
          </p:cNvPr>
          <p:cNvSpPr/>
          <p:nvPr/>
        </p:nvSpPr>
        <p:spPr>
          <a:xfrm flipH="1">
            <a:off x="1971572" y="3465326"/>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2K valve box</a:t>
            </a:r>
            <a:endParaRPr lang="zh-CN" altLang="en-US" sz="1100" dirty="0">
              <a:latin typeface="Arial" panose="020B0604020202020204" pitchFamily="34" charset="0"/>
              <a:cs typeface="Arial" panose="020B0604020202020204" pitchFamily="34" charset="0"/>
            </a:endParaRPr>
          </a:p>
        </p:txBody>
      </p:sp>
      <p:cxnSp>
        <p:nvCxnSpPr>
          <p:cNvPr id="260" name="直接连接符 259">
            <a:extLst>
              <a:ext uri="{FF2B5EF4-FFF2-40B4-BE49-F238E27FC236}">
                <a16:creationId xmlns:a16="http://schemas.microsoft.com/office/drawing/2014/main" id="{2B2A5B6B-6A6D-4AB5-BE96-3F3433BEA265}"/>
              </a:ext>
            </a:extLst>
          </p:cNvPr>
          <p:cNvCxnSpPr>
            <a:cxnSpLocks/>
          </p:cNvCxnSpPr>
          <p:nvPr/>
        </p:nvCxnSpPr>
        <p:spPr>
          <a:xfrm flipH="1">
            <a:off x="2993084" y="1072690"/>
            <a:ext cx="46572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1" name="直接连接符 260">
            <a:extLst>
              <a:ext uri="{FF2B5EF4-FFF2-40B4-BE49-F238E27FC236}">
                <a16:creationId xmlns:a16="http://schemas.microsoft.com/office/drawing/2014/main" id="{8A2F8372-18E6-4B2E-8833-D2E76ABA3709}"/>
              </a:ext>
            </a:extLst>
          </p:cNvPr>
          <p:cNvCxnSpPr>
            <a:cxnSpLocks/>
          </p:cNvCxnSpPr>
          <p:nvPr/>
        </p:nvCxnSpPr>
        <p:spPr>
          <a:xfrm flipH="1">
            <a:off x="3007394" y="1209047"/>
            <a:ext cx="34990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2" name="直接连接符 261">
            <a:extLst>
              <a:ext uri="{FF2B5EF4-FFF2-40B4-BE49-F238E27FC236}">
                <a16:creationId xmlns:a16="http://schemas.microsoft.com/office/drawing/2014/main" id="{06FEF60D-0D08-4154-BA72-21E3911F405F}"/>
              </a:ext>
            </a:extLst>
          </p:cNvPr>
          <p:cNvCxnSpPr/>
          <p:nvPr/>
        </p:nvCxnSpPr>
        <p:spPr>
          <a:xfrm flipH="1">
            <a:off x="2542252" y="1341333"/>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3" name="直接连接符 262">
            <a:extLst>
              <a:ext uri="{FF2B5EF4-FFF2-40B4-BE49-F238E27FC236}">
                <a16:creationId xmlns:a16="http://schemas.microsoft.com/office/drawing/2014/main" id="{237464A4-B4FE-4940-A3CC-E4351AF48594}"/>
              </a:ext>
            </a:extLst>
          </p:cNvPr>
          <p:cNvCxnSpPr/>
          <p:nvPr/>
        </p:nvCxnSpPr>
        <p:spPr>
          <a:xfrm flipH="1">
            <a:off x="2265355" y="1341333"/>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6" name="直接连接符 265">
            <a:extLst>
              <a:ext uri="{FF2B5EF4-FFF2-40B4-BE49-F238E27FC236}">
                <a16:creationId xmlns:a16="http://schemas.microsoft.com/office/drawing/2014/main" id="{1191B825-E360-4883-BA44-68E8D344C196}"/>
              </a:ext>
            </a:extLst>
          </p:cNvPr>
          <p:cNvCxnSpPr/>
          <p:nvPr/>
        </p:nvCxnSpPr>
        <p:spPr>
          <a:xfrm flipH="1">
            <a:off x="2552209" y="3270018"/>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7" name="直接连接符 266">
            <a:extLst>
              <a:ext uri="{FF2B5EF4-FFF2-40B4-BE49-F238E27FC236}">
                <a16:creationId xmlns:a16="http://schemas.microsoft.com/office/drawing/2014/main" id="{191B2C79-C4EE-4896-834E-B9DBECA1B959}"/>
              </a:ext>
            </a:extLst>
          </p:cNvPr>
          <p:cNvCxnSpPr/>
          <p:nvPr/>
        </p:nvCxnSpPr>
        <p:spPr>
          <a:xfrm flipH="1">
            <a:off x="2275311" y="3270018"/>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68" name="圆柱体 267">
            <a:extLst>
              <a:ext uri="{FF2B5EF4-FFF2-40B4-BE49-F238E27FC236}">
                <a16:creationId xmlns:a16="http://schemas.microsoft.com/office/drawing/2014/main" id="{3E3DB029-E7B2-4B13-B25F-79E5EA9651B2}"/>
              </a:ext>
            </a:extLst>
          </p:cNvPr>
          <p:cNvSpPr/>
          <p:nvPr/>
        </p:nvSpPr>
        <p:spPr>
          <a:xfrm flipH="1">
            <a:off x="2896234" y="1540110"/>
            <a:ext cx="677178" cy="425343"/>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latin typeface="Arial" panose="020B0604020202020204" pitchFamily="34" charset="0"/>
                <a:cs typeface="Arial" panose="020B0604020202020204" pitchFamily="34" charset="0"/>
              </a:rPr>
              <a:t>LN2 system</a:t>
            </a:r>
            <a:endParaRPr lang="zh-CN" altLang="en-US" sz="1000" b="1" dirty="0">
              <a:latin typeface="Arial" panose="020B0604020202020204" pitchFamily="34" charset="0"/>
              <a:cs typeface="Arial" panose="020B0604020202020204" pitchFamily="34" charset="0"/>
            </a:endParaRPr>
          </a:p>
        </p:txBody>
      </p:sp>
      <p:cxnSp>
        <p:nvCxnSpPr>
          <p:cNvPr id="270" name="直接连接符 269">
            <a:extLst>
              <a:ext uri="{FF2B5EF4-FFF2-40B4-BE49-F238E27FC236}">
                <a16:creationId xmlns:a16="http://schemas.microsoft.com/office/drawing/2014/main" id="{D9C4F761-007F-4F22-9BC1-3EBEB29DD431}"/>
              </a:ext>
            </a:extLst>
          </p:cNvPr>
          <p:cNvCxnSpPr>
            <a:cxnSpLocks/>
          </p:cNvCxnSpPr>
          <p:nvPr/>
        </p:nvCxnSpPr>
        <p:spPr>
          <a:xfrm flipH="1">
            <a:off x="2742728" y="1768001"/>
            <a:ext cx="163232"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13" name="组合 12">
            <a:extLst>
              <a:ext uri="{FF2B5EF4-FFF2-40B4-BE49-F238E27FC236}">
                <a16:creationId xmlns:a16="http://schemas.microsoft.com/office/drawing/2014/main" id="{3661DC01-0ED5-48AD-BDF7-786A0D89E8B8}"/>
              </a:ext>
            </a:extLst>
          </p:cNvPr>
          <p:cNvGrpSpPr/>
          <p:nvPr/>
        </p:nvGrpSpPr>
        <p:grpSpPr>
          <a:xfrm flipH="1">
            <a:off x="1136318" y="2855021"/>
            <a:ext cx="890238" cy="798206"/>
            <a:chOff x="3364218" y="2847332"/>
            <a:chExt cx="890238" cy="798206"/>
          </a:xfrm>
        </p:grpSpPr>
        <p:cxnSp>
          <p:nvCxnSpPr>
            <p:cNvPr id="219" name="直接连接符 218">
              <a:extLst>
                <a:ext uri="{FF2B5EF4-FFF2-40B4-BE49-F238E27FC236}">
                  <a16:creationId xmlns:a16="http://schemas.microsoft.com/office/drawing/2014/main" id="{4B50F161-F176-45D9-ACA5-16708E5DC38A}"/>
                </a:ext>
              </a:extLst>
            </p:cNvPr>
            <p:cNvCxnSpPr>
              <a:cxnSpLocks/>
            </p:cNvCxnSpPr>
            <p:nvPr/>
          </p:nvCxnSpPr>
          <p:spPr>
            <a:xfrm flipH="1">
              <a:off x="3857784" y="3289758"/>
              <a:ext cx="0" cy="34257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69" name="圆柱体 268">
              <a:extLst>
                <a:ext uri="{FF2B5EF4-FFF2-40B4-BE49-F238E27FC236}">
                  <a16:creationId xmlns:a16="http://schemas.microsoft.com/office/drawing/2014/main" id="{67E82C1C-25B2-4E82-AEC8-C931D6876C28}"/>
                </a:ext>
              </a:extLst>
            </p:cNvPr>
            <p:cNvSpPr/>
            <p:nvPr/>
          </p:nvSpPr>
          <p:spPr>
            <a:xfrm flipH="1">
              <a:off x="3638492" y="2847332"/>
              <a:ext cx="615964" cy="47541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50" b="1" dirty="0">
                  <a:latin typeface="Arial" panose="020B0604020202020204" pitchFamily="34" charset="0"/>
                  <a:cs typeface="Arial" panose="020B0604020202020204" pitchFamily="34" charset="0"/>
                </a:rPr>
                <a:t>LHe</a:t>
              </a:r>
            </a:p>
            <a:p>
              <a:pPr algn="ctr"/>
              <a:r>
                <a:rPr lang="en-US" altLang="zh-CN" sz="1050" b="1" dirty="0">
                  <a:latin typeface="Arial" panose="020B0604020202020204" pitchFamily="34" charset="0"/>
                  <a:cs typeface="Arial" panose="020B0604020202020204" pitchFamily="34" charset="0"/>
                </a:rPr>
                <a:t>Dewar</a:t>
              </a:r>
              <a:endParaRPr lang="zh-CN" altLang="en-US" sz="1050" b="1" dirty="0">
                <a:latin typeface="Arial" panose="020B0604020202020204" pitchFamily="34" charset="0"/>
                <a:cs typeface="Arial" panose="020B0604020202020204" pitchFamily="34" charset="0"/>
              </a:endParaRPr>
            </a:p>
          </p:txBody>
        </p:sp>
        <p:cxnSp>
          <p:nvCxnSpPr>
            <p:cNvPr id="271" name="直接连接符 270">
              <a:extLst>
                <a:ext uri="{FF2B5EF4-FFF2-40B4-BE49-F238E27FC236}">
                  <a16:creationId xmlns:a16="http://schemas.microsoft.com/office/drawing/2014/main" id="{3665B4AF-7005-4890-8F83-A0A683A8C103}"/>
                </a:ext>
              </a:extLst>
            </p:cNvPr>
            <p:cNvCxnSpPr>
              <a:cxnSpLocks/>
            </p:cNvCxnSpPr>
            <p:nvPr/>
          </p:nvCxnSpPr>
          <p:spPr>
            <a:xfrm flipH="1">
              <a:off x="3364218" y="3079630"/>
              <a:ext cx="26288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2" name="直接连接符 271">
              <a:extLst>
                <a:ext uri="{FF2B5EF4-FFF2-40B4-BE49-F238E27FC236}">
                  <a16:creationId xmlns:a16="http://schemas.microsoft.com/office/drawing/2014/main" id="{BB7E8434-E810-4EE6-ABF9-EBFEB7F90D84}"/>
                </a:ext>
              </a:extLst>
            </p:cNvPr>
            <p:cNvCxnSpPr>
              <a:cxnSpLocks/>
            </p:cNvCxnSpPr>
            <p:nvPr/>
          </p:nvCxnSpPr>
          <p:spPr>
            <a:xfrm flipH="1">
              <a:off x="3429861" y="3645538"/>
              <a:ext cx="427923"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273" name="文本框 272">
            <a:extLst>
              <a:ext uri="{FF2B5EF4-FFF2-40B4-BE49-F238E27FC236}">
                <a16:creationId xmlns:a16="http://schemas.microsoft.com/office/drawing/2014/main" id="{E58BBC2D-5DED-4B36-A359-5AB41D078874}"/>
              </a:ext>
            </a:extLst>
          </p:cNvPr>
          <p:cNvSpPr txBox="1"/>
          <p:nvPr/>
        </p:nvSpPr>
        <p:spPr>
          <a:xfrm flipH="1">
            <a:off x="618983" y="2202741"/>
            <a:ext cx="1149237" cy="2529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1" dirty="0">
                <a:solidFill>
                  <a:srgbClr val="0000FF"/>
                </a:solidFill>
                <a:latin typeface="Arial" panose="020B0604020202020204" pitchFamily="34" charset="0"/>
                <a:ea typeface="宋体" panose="02010600030101010101" pitchFamily="2" charset="-122"/>
                <a:cs typeface="Arial" panose="020B0604020202020204" pitchFamily="34" charset="0"/>
              </a:rPr>
              <a:t>G</a:t>
            </a:r>
            <a:r>
              <a:rPr kumimoji="0" lang="en-US" altLang="zh-CN"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round surface</a:t>
            </a:r>
            <a:endParaRPr kumimoji="0" lang="zh-CN" altLang="en-US"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4" name="文本框 273">
            <a:extLst>
              <a:ext uri="{FF2B5EF4-FFF2-40B4-BE49-F238E27FC236}">
                <a16:creationId xmlns:a16="http://schemas.microsoft.com/office/drawing/2014/main" id="{B61C0FAD-B4A1-422C-8AA1-A0633E95A7FD}"/>
              </a:ext>
            </a:extLst>
          </p:cNvPr>
          <p:cNvSpPr txBox="1"/>
          <p:nvPr/>
        </p:nvSpPr>
        <p:spPr>
          <a:xfrm flipH="1">
            <a:off x="579356" y="3692430"/>
            <a:ext cx="1155206" cy="2529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Auxiliary tunnel</a:t>
            </a:r>
            <a:endParaRPr kumimoji="0" lang="zh-CN" altLang="en-US"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5" name="矩形: 圆角 274">
            <a:extLst>
              <a:ext uri="{FF2B5EF4-FFF2-40B4-BE49-F238E27FC236}">
                <a16:creationId xmlns:a16="http://schemas.microsoft.com/office/drawing/2014/main" id="{139E2CD3-11FC-44B6-BBDB-218B243C2E1B}"/>
              </a:ext>
            </a:extLst>
          </p:cNvPr>
          <p:cNvSpPr/>
          <p:nvPr/>
        </p:nvSpPr>
        <p:spPr>
          <a:xfrm>
            <a:off x="671567" y="4449377"/>
            <a:ext cx="1889294" cy="6163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Collider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(14 cryomodules, 6×650MHZ 2-cell/CM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76" name="直接箭头连接符 275">
            <a:extLst>
              <a:ext uri="{FF2B5EF4-FFF2-40B4-BE49-F238E27FC236}">
                <a16:creationId xmlns:a16="http://schemas.microsoft.com/office/drawing/2014/main" id="{D4671A9E-BA39-4DFD-8B5B-64A7ABBED2EF}"/>
              </a:ext>
            </a:extLst>
          </p:cNvPr>
          <p:cNvCxnSpPr>
            <a:cxnSpLocks/>
          </p:cNvCxnSpPr>
          <p:nvPr/>
        </p:nvCxnSpPr>
        <p:spPr>
          <a:xfrm flipH="1">
            <a:off x="2546390" y="5283594"/>
            <a:ext cx="511376" cy="81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7" name="文本框 276">
            <a:extLst>
              <a:ext uri="{FF2B5EF4-FFF2-40B4-BE49-F238E27FC236}">
                <a16:creationId xmlns:a16="http://schemas.microsoft.com/office/drawing/2014/main" id="{D099D87C-1571-4B5C-9739-473655096A5D}"/>
              </a:ext>
            </a:extLst>
          </p:cNvPr>
          <p:cNvSpPr txBox="1"/>
          <p:nvPr/>
        </p:nvSpPr>
        <p:spPr>
          <a:xfrm flipH="1">
            <a:off x="2105226" y="5058931"/>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90m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78" name="直接箭头连接符 277">
            <a:extLst>
              <a:ext uri="{FF2B5EF4-FFF2-40B4-BE49-F238E27FC236}">
                <a16:creationId xmlns:a16="http://schemas.microsoft.com/office/drawing/2014/main" id="{EBDBCFA0-1C86-4E59-959B-CCD2DB81CBF0}"/>
              </a:ext>
            </a:extLst>
          </p:cNvPr>
          <p:cNvCxnSpPr>
            <a:cxnSpLocks/>
          </p:cNvCxnSpPr>
          <p:nvPr/>
        </p:nvCxnSpPr>
        <p:spPr>
          <a:xfrm flipH="1" flipV="1">
            <a:off x="2767166" y="6570186"/>
            <a:ext cx="532829" cy="778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9" name="文本框 278">
            <a:extLst>
              <a:ext uri="{FF2B5EF4-FFF2-40B4-BE49-F238E27FC236}">
                <a16:creationId xmlns:a16="http://schemas.microsoft.com/office/drawing/2014/main" id="{494DCCC9-EBB2-4975-A661-642C65BAF5AD}"/>
              </a:ext>
            </a:extLst>
          </p:cNvPr>
          <p:cNvSpPr txBox="1"/>
          <p:nvPr/>
        </p:nvSpPr>
        <p:spPr>
          <a:xfrm flipH="1">
            <a:off x="2323264" y="6335279"/>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0" name="文本框 279">
            <a:extLst>
              <a:ext uri="{FF2B5EF4-FFF2-40B4-BE49-F238E27FC236}">
                <a16:creationId xmlns:a16="http://schemas.microsoft.com/office/drawing/2014/main" id="{B66E6D20-33FA-480A-B51F-6BB8945888B8}"/>
              </a:ext>
            </a:extLst>
          </p:cNvPr>
          <p:cNvSpPr txBox="1"/>
          <p:nvPr/>
        </p:nvSpPr>
        <p:spPr>
          <a:xfrm>
            <a:off x="2927401" y="2196045"/>
            <a:ext cx="1467060" cy="2975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RF Shaft, </a:t>
            </a:r>
            <a:r>
              <a:rPr lang="en-US" altLang="zh-CN" sz="1400" b="1" kern="100" dirty="0">
                <a:solidFill>
                  <a:srgbClr val="0000FF"/>
                </a:solidFill>
                <a:effectLst/>
                <a:latin typeface="Arial" panose="020B0604020202020204" pitchFamily="34" charset="0"/>
                <a:cs typeface="Arial" panose="020B0604020202020204" pitchFamily="34" charset="0"/>
              </a:rPr>
              <a:t>Φ16 m</a:t>
            </a:r>
            <a:endParaRPr kumimoji="0" lang="zh-CN" altLang="en-US" sz="1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83" name="直接连接符 282">
            <a:extLst>
              <a:ext uri="{FF2B5EF4-FFF2-40B4-BE49-F238E27FC236}">
                <a16:creationId xmlns:a16="http://schemas.microsoft.com/office/drawing/2014/main" id="{4B837393-FA70-47D9-8D4F-7D95BDA0D2C0}"/>
              </a:ext>
            </a:extLst>
          </p:cNvPr>
          <p:cNvCxnSpPr>
            <a:cxnSpLocks/>
          </p:cNvCxnSpPr>
          <p:nvPr/>
        </p:nvCxnSpPr>
        <p:spPr>
          <a:xfrm flipV="1">
            <a:off x="660073" y="3966417"/>
            <a:ext cx="5188445" cy="336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70" name="矩形 169">
            <a:extLst>
              <a:ext uri="{FF2B5EF4-FFF2-40B4-BE49-F238E27FC236}">
                <a16:creationId xmlns:a16="http://schemas.microsoft.com/office/drawing/2014/main" id="{B0E90911-21A5-4039-8583-78CC00744102}"/>
              </a:ext>
            </a:extLst>
          </p:cNvPr>
          <p:cNvSpPr/>
          <p:nvPr/>
        </p:nvSpPr>
        <p:spPr>
          <a:xfrm flipH="1">
            <a:off x="2771242" y="3461711"/>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MDVB</a:t>
            </a:r>
            <a:endParaRPr lang="zh-CN" altLang="en-US" sz="1100" dirty="0">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943B1FEF-B5FA-464D-9110-E40108C9CE92}"/>
              </a:ext>
            </a:extLst>
          </p:cNvPr>
          <p:cNvSpPr/>
          <p:nvPr/>
        </p:nvSpPr>
        <p:spPr>
          <a:xfrm flipH="1">
            <a:off x="3727727" y="3455203"/>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MDVB</a:t>
            </a:r>
            <a:endParaRPr lang="zh-CN" altLang="en-US" sz="1100" dirty="0">
              <a:latin typeface="Arial" panose="020B0604020202020204" pitchFamily="34" charset="0"/>
              <a:cs typeface="Arial" panose="020B0604020202020204" pitchFamily="34" charset="0"/>
            </a:endParaRPr>
          </a:p>
        </p:txBody>
      </p:sp>
      <p:cxnSp>
        <p:nvCxnSpPr>
          <p:cNvPr id="4" name="直接连接符 3">
            <a:extLst>
              <a:ext uri="{FF2B5EF4-FFF2-40B4-BE49-F238E27FC236}">
                <a16:creationId xmlns:a16="http://schemas.microsoft.com/office/drawing/2014/main" id="{1883EDC4-02EE-4D4B-9BDC-D325EDC76358}"/>
              </a:ext>
            </a:extLst>
          </p:cNvPr>
          <p:cNvCxnSpPr>
            <a:cxnSpLocks/>
          </p:cNvCxnSpPr>
          <p:nvPr/>
        </p:nvCxnSpPr>
        <p:spPr>
          <a:xfrm>
            <a:off x="2903795" y="4352176"/>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89CE27F5-8681-4584-8643-48DF00D25F20}"/>
              </a:ext>
            </a:extLst>
          </p:cNvPr>
          <p:cNvCxnSpPr/>
          <p:nvPr/>
        </p:nvCxnSpPr>
        <p:spPr>
          <a:xfrm>
            <a:off x="2901354" y="4352176"/>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175" name="文本框 174">
            <a:extLst>
              <a:ext uri="{FF2B5EF4-FFF2-40B4-BE49-F238E27FC236}">
                <a16:creationId xmlns:a16="http://schemas.microsoft.com/office/drawing/2014/main" id="{03AF3515-99A4-4A47-B3F7-6870EFE2DB75}"/>
              </a:ext>
            </a:extLst>
          </p:cNvPr>
          <p:cNvSpPr txBox="1"/>
          <p:nvPr/>
        </p:nvSpPr>
        <p:spPr>
          <a:xfrm>
            <a:off x="2693983" y="4674375"/>
            <a:ext cx="418690" cy="369332"/>
          </a:xfrm>
          <a:prstGeom prst="rect">
            <a:avLst/>
          </a:prstGeom>
          <a:noFill/>
        </p:spPr>
        <p:txBody>
          <a:bodyPr wrap="square" rtlCol="0">
            <a:spAutoFit/>
          </a:bodyPr>
          <a:lstStyle/>
          <a:p>
            <a:r>
              <a:rPr lang="zh-CN" altLang="en-US" dirty="0"/>
              <a:t>①</a:t>
            </a:r>
          </a:p>
        </p:txBody>
      </p:sp>
      <p:sp>
        <p:nvSpPr>
          <p:cNvPr id="187" name="文本框 186">
            <a:extLst>
              <a:ext uri="{FF2B5EF4-FFF2-40B4-BE49-F238E27FC236}">
                <a16:creationId xmlns:a16="http://schemas.microsoft.com/office/drawing/2014/main" id="{FE247342-9595-4015-9DA1-C020BE56FD0D}"/>
              </a:ext>
            </a:extLst>
          </p:cNvPr>
          <p:cNvSpPr txBox="1"/>
          <p:nvPr/>
        </p:nvSpPr>
        <p:spPr>
          <a:xfrm>
            <a:off x="3236289" y="4663172"/>
            <a:ext cx="418690" cy="369332"/>
          </a:xfrm>
          <a:prstGeom prst="rect">
            <a:avLst/>
          </a:prstGeom>
          <a:noFill/>
        </p:spPr>
        <p:txBody>
          <a:bodyPr wrap="square" rtlCol="0">
            <a:spAutoFit/>
          </a:bodyPr>
          <a:lstStyle/>
          <a:p>
            <a:r>
              <a:rPr lang="zh-CN" altLang="en-US" dirty="0"/>
              <a:t>②</a:t>
            </a:r>
          </a:p>
        </p:txBody>
      </p:sp>
      <p:sp>
        <p:nvSpPr>
          <p:cNvPr id="203" name="文本框 202">
            <a:extLst>
              <a:ext uri="{FF2B5EF4-FFF2-40B4-BE49-F238E27FC236}">
                <a16:creationId xmlns:a16="http://schemas.microsoft.com/office/drawing/2014/main" id="{6E635198-E472-49FC-B632-A7991AB4B9A4}"/>
              </a:ext>
            </a:extLst>
          </p:cNvPr>
          <p:cNvSpPr txBox="1"/>
          <p:nvPr/>
        </p:nvSpPr>
        <p:spPr>
          <a:xfrm flipH="1">
            <a:off x="2566637" y="4010210"/>
            <a:ext cx="47322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1" kern="0" dirty="0">
                <a:solidFill>
                  <a:prstClr val="black"/>
                </a:solidFill>
                <a:latin typeface="Arial" panose="020B0604020202020204" pitchFamily="34" charset="0"/>
                <a:ea typeface="等线" panose="02010600030101010101" pitchFamily="2" charset="-122"/>
                <a:cs typeface="Arial" panose="020B0604020202020204" pitchFamily="34" charset="0"/>
              </a:rPr>
              <a:t>1</a:t>
            </a:r>
            <a:r>
              <a:rPr kumimoji="0" lang="en-US" altLang="zh-CN" sz="10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1" name="文本框 220">
            <a:extLst>
              <a:ext uri="{FF2B5EF4-FFF2-40B4-BE49-F238E27FC236}">
                <a16:creationId xmlns:a16="http://schemas.microsoft.com/office/drawing/2014/main" id="{9B676665-9006-45F4-BE24-154AFF4F0B1F}"/>
              </a:ext>
            </a:extLst>
          </p:cNvPr>
          <p:cNvSpPr txBox="1"/>
          <p:nvPr/>
        </p:nvSpPr>
        <p:spPr>
          <a:xfrm flipH="1">
            <a:off x="4245371" y="3998965"/>
            <a:ext cx="47322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1" kern="0" dirty="0">
                <a:solidFill>
                  <a:prstClr val="black"/>
                </a:solidFill>
                <a:latin typeface="Arial" panose="020B0604020202020204" pitchFamily="34" charset="0"/>
                <a:ea typeface="等线" panose="02010600030101010101" pitchFamily="2" charset="-122"/>
                <a:cs typeface="Arial" panose="020B0604020202020204" pitchFamily="34" charset="0"/>
              </a:rPr>
              <a:t>1</a:t>
            </a:r>
            <a:r>
              <a:rPr kumimoji="0" lang="en-US" altLang="zh-CN" sz="10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76" name="直接箭头连接符 175">
            <a:extLst>
              <a:ext uri="{FF2B5EF4-FFF2-40B4-BE49-F238E27FC236}">
                <a16:creationId xmlns:a16="http://schemas.microsoft.com/office/drawing/2014/main" id="{6C72E6C1-CEDE-47EB-BBE1-4E6F3821E2CF}"/>
              </a:ext>
            </a:extLst>
          </p:cNvPr>
          <p:cNvCxnSpPr/>
          <p:nvPr/>
        </p:nvCxnSpPr>
        <p:spPr>
          <a:xfrm>
            <a:off x="3142654" y="4349607"/>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61628619-BC60-476A-9FD9-9D4722FF4035}"/>
              </a:ext>
            </a:extLst>
          </p:cNvPr>
          <p:cNvCxnSpPr>
            <a:cxnSpLocks/>
          </p:cNvCxnSpPr>
          <p:nvPr/>
        </p:nvCxnSpPr>
        <p:spPr>
          <a:xfrm>
            <a:off x="3215051" y="4345683"/>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89" name="直接箭头连接符 188">
            <a:extLst>
              <a:ext uri="{FF2B5EF4-FFF2-40B4-BE49-F238E27FC236}">
                <a16:creationId xmlns:a16="http://schemas.microsoft.com/office/drawing/2014/main" id="{0747371D-334F-4935-ADBC-35CBD24CB9CB}"/>
              </a:ext>
            </a:extLst>
          </p:cNvPr>
          <p:cNvCxnSpPr/>
          <p:nvPr/>
        </p:nvCxnSpPr>
        <p:spPr>
          <a:xfrm>
            <a:off x="3212610" y="4345683"/>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0" name="直接箭头连接符 189">
            <a:extLst>
              <a:ext uri="{FF2B5EF4-FFF2-40B4-BE49-F238E27FC236}">
                <a16:creationId xmlns:a16="http://schemas.microsoft.com/office/drawing/2014/main" id="{FD9DE9C6-4367-4AA6-85D7-B93D14509545}"/>
              </a:ext>
            </a:extLst>
          </p:cNvPr>
          <p:cNvCxnSpPr/>
          <p:nvPr/>
        </p:nvCxnSpPr>
        <p:spPr>
          <a:xfrm>
            <a:off x="3453910" y="4343114"/>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id="{61AD05C0-A91B-481A-B263-DCE2A5D65E79}"/>
              </a:ext>
            </a:extLst>
          </p:cNvPr>
          <p:cNvCxnSpPr>
            <a:cxnSpLocks/>
          </p:cNvCxnSpPr>
          <p:nvPr/>
        </p:nvCxnSpPr>
        <p:spPr>
          <a:xfrm>
            <a:off x="4171748" y="4337000"/>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92" name="直接箭头连接符 191">
            <a:extLst>
              <a:ext uri="{FF2B5EF4-FFF2-40B4-BE49-F238E27FC236}">
                <a16:creationId xmlns:a16="http://schemas.microsoft.com/office/drawing/2014/main" id="{4EC1BAC8-AC48-4B5F-8F7E-77616EB80BB5}"/>
              </a:ext>
            </a:extLst>
          </p:cNvPr>
          <p:cNvCxnSpPr/>
          <p:nvPr/>
        </p:nvCxnSpPr>
        <p:spPr>
          <a:xfrm>
            <a:off x="4169307" y="4337000"/>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3" name="直接箭头连接符 192">
            <a:extLst>
              <a:ext uri="{FF2B5EF4-FFF2-40B4-BE49-F238E27FC236}">
                <a16:creationId xmlns:a16="http://schemas.microsoft.com/office/drawing/2014/main" id="{AF09BE0F-BC52-4C25-A391-E0AE68453BDC}"/>
              </a:ext>
            </a:extLst>
          </p:cNvPr>
          <p:cNvCxnSpPr/>
          <p:nvPr/>
        </p:nvCxnSpPr>
        <p:spPr>
          <a:xfrm>
            <a:off x="4410607" y="4334431"/>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4" name="直接连接符 193">
            <a:extLst>
              <a:ext uri="{FF2B5EF4-FFF2-40B4-BE49-F238E27FC236}">
                <a16:creationId xmlns:a16="http://schemas.microsoft.com/office/drawing/2014/main" id="{26D05230-ADD7-4443-BEB7-921C4CC08A62}"/>
              </a:ext>
            </a:extLst>
          </p:cNvPr>
          <p:cNvCxnSpPr>
            <a:cxnSpLocks/>
          </p:cNvCxnSpPr>
          <p:nvPr/>
        </p:nvCxnSpPr>
        <p:spPr>
          <a:xfrm>
            <a:off x="3879648" y="4345683"/>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95" name="直接箭头连接符 194">
            <a:extLst>
              <a:ext uri="{FF2B5EF4-FFF2-40B4-BE49-F238E27FC236}">
                <a16:creationId xmlns:a16="http://schemas.microsoft.com/office/drawing/2014/main" id="{9EC6E944-131C-47AD-B563-87B874083D13}"/>
              </a:ext>
            </a:extLst>
          </p:cNvPr>
          <p:cNvCxnSpPr/>
          <p:nvPr/>
        </p:nvCxnSpPr>
        <p:spPr>
          <a:xfrm>
            <a:off x="3877207" y="4345683"/>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6" name="直接箭头连接符 195">
            <a:extLst>
              <a:ext uri="{FF2B5EF4-FFF2-40B4-BE49-F238E27FC236}">
                <a16:creationId xmlns:a16="http://schemas.microsoft.com/office/drawing/2014/main" id="{77901139-D26B-4579-81E5-800490E855E1}"/>
              </a:ext>
            </a:extLst>
          </p:cNvPr>
          <p:cNvCxnSpPr/>
          <p:nvPr/>
        </p:nvCxnSpPr>
        <p:spPr>
          <a:xfrm>
            <a:off x="4118507" y="4343114"/>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217" name="文本框 216">
            <a:extLst>
              <a:ext uri="{FF2B5EF4-FFF2-40B4-BE49-F238E27FC236}">
                <a16:creationId xmlns:a16="http://schemas.microsoft.com/office/drawing/2014/main" id="{4F6B3930-1101-4D93-8560-DBD03F9EE076}"/>
              </a:ext>
            </a:extLst>
          </p:cNvPr>
          <p:cNvSpPr txBox="1"/>
          <p:nvPr/>
        </p:nvSpPr>
        <p:spPr>
          <a:xfrm>
            <a:off x="3673653" y="4695815"/>
            <a:ext cx="418690" cy="369332"/>
          </a:xfrm>
          <a:prstGeom prst="rect">
            <a:avLst/>
          </a:prstGeom>
          <a:noFill/>
        </p:spPr>
        <p:txBody>
          <a:bodyPr wrap="square" rtlCol="0">
            <a:spAutoFit/>
          </a:bodyPr>
          <a:lstStyle/>
          <a:p>
            <a:r>
              <a:rPr lang="zh-CN" altLang="en-US" dirty="0"/>
              <a:t>②</a:t>
            </a:r>
          </a:p>
        </p:txBody>
      </p:sp>
      <p:sp>
        <p:nvSpPr>
          <p:cNvPr id="218" name="文本框 217">
            <a:extLst>
              <a:ext uri="{FF2B5EF4-FFF2-40B4-BE49-F238E27FC236}">
                <a16:creationId xmlns:a16="http://schemas.microsoft.com/office/drawing/2014/main" id="{0F48B919-1ABC-44B9-95C9-EF9F39681EDF}"/>
              </a:ext>
            </a:extLst>
          </p:cNvPr>
          <p:cNvSpPr txBox="1"/>
          <p:nvPr/>
        </p:nvSpPr>
        <p:spPr>
          <a:xfrm>
            <a:off x="4211823" y="4668849"/>
            <a:ext cx="418690" cy="369332"/>
          </a:xfrm>
          <a:prstGeom prst="rect">
            <a:avLst/>
          </a:prstGeom>
          <a:noFill/>
        </p:spPr>
        <p:txBody>
          <a:bodyPr wrap="square" rtlCol="0">
            <a:spAutoFit/>
          </a:bodyPr>
          <a:lstStyle/>
          <a:p>
            <a:r>
              <a:rPr lang="zh-CN" altLang="en-US" dirty="0"/>
              <a:t>①</a:t>
            </a:r>
          </a:p>
        </p:txBody>
      </p:sp>
      <p:cxnSp>
        <p:nvCxnSpPr>
          <p:cNvPr id="5" name="直接连接符 4">
            <a:extLst>
              <a:ext uri="{FF2B5EF4-FFF2-40B4-BE49-F238E27FC236}">
                <a16:creationId xmlns:a16="http://schemas.microsoft.com/office/drawing/2014/main" id="{1C57FF3D-B123-402F-B9FF-0CC9A3A9ED3D}"/>
              </a:ext>
            </a:extLst>
          </p:cNvPr>
          <p:cNvCxnSpPr/>
          <p:nvPr/>
        </p:nvCxnSpPr>
        <p:spPr>
          <a:xfrm>
            <a:off x="2718065" y="3581398"/>
            <a:ext cx="66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86ECFC91-C3D8-4DA3-9333-E20365F98D0E}"/>
              </a:ext>
            </a:extLst>
          </p:cNvPr>
          <p:cNvCxnSpPr/>
          <p:nvPr/>
        </p:nvCxnSpPr>
        <p:spPr>
          <a:xfrm>
            <a:off x="2718065" y="3733800"/>
            <a:ext cx="66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FC4CE875-EBB1-435C-BF22-2110420E2604}"/>
              </a:ext>
            </a:extLst>
          </p:cNvPr>
          <p:cNvCxnSpPr>
            <a:cxnSpLocks/>
          </p:cNvCxnSpPr>
          <p:nvPr/>
        </p:nvCxnSpPr>
        <p:spPr>
          <a:xfrm>
            <a:off x="4478066" y="3571875"/>
            <a:ext cx="66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直接连接符 173">
            <a:extLst>
              <a:ext uri="{FF2B5EF4-FFF2-40B4-BE49-F238E27FC236}">
                <a16:creationId xmlns:a16="http://schemas.microsoft.com/office/drawing/2014/main" id="{6718EBF3-A7EB-4EB8-BC0F-F8DFBF8C991E}"/>
              </a:ext>
            </a:extLst>
          </p:cNvPr>
          <p:cNvCxnSpPr>
            <a:cxnSpLocks/>
          </p:cNvCxnSpPr>
          <p:nvPr/>
        </p:nvCxnSpPr>
        <p:spPr>
          <a:xfrm>
            <a:off x="4478066" y="3724277"/>
            <a:ext cx="66075" cy="0"/>
          </a:xfrm>
          <a:prstGeom prst="line">
            <a:avLst/>
          </a:prstGeom>
        </p:spPr>
        <p:style>
          <a:lnRef idx="1">
            <a:schemeClr val="accent1"/>
          </a:lnRef>
          <a:fillRef idx="0">
            <a:schemeClr val="accent1"/>
          </a:fillRef>
          <a:effectRef idx="0">
            <a:schemeClr val="accent1"/>
          </a:effectRef>
          <a:fontRef idx="minor">
            <a:schemeClr val="tx1"/>
          </a:fontRef>
        </p:style>
      </p:cxnSp>
      <p:sp>
        <p:nvSpPr>
          <p:cNvPr id="253" name="文本框 252">
            <a:extLst>
              <a:ext uri="{FF2B5EF4-FFF2-40B4-BE49-F238E27FC236}">
                <a16:creationId xmlns:a16="http://schemas.microsoft.com/office/drawing/2014/main" id="{3D691FFF-1AFE-4D70-B7CA-4DAFCD4E161F}"/>
              </a:ext>
            </a:extLst>
          </p:cNvPr>
          <p:cNvSpPr txBox="1"/>
          <p:nvPr/>
        </p:nvSpPr>
        <p:spPr>
          <a:xfrm>
            <a:off x="6051016" y="5748879"/>
            <a:ext cx="6030578" cy="830997"/>
          </a:xfrm>
          <a:prstGeom prst="rect">
            <a:avLst/>
          </a:prstGeom>
          <a:noFill/>
        </p:spPr>
        <p:txBody>
          <a:bodyPr wrap="square">
            <a:spAutoFit/>
          </a:bodyPr>
          <a:lstStyle/>
          <a:p>
            <a:pPr algn="just"/>
            <a:r>
              <a:rPr lang="en-US" altLang="zh-CN" sz="1600" b="0" i="0" dirty="0">
                <a:solidFill>
                  <a:srgbClr val="404040"/>
                </a:solidFill>
                <a:effectLst/>
                <a:latin typeface="Arial" panose="020B0604020202020204" pitchFamily="34" charset="0"/>
                <a:cs typeface="Arial" panose="020B0604020202020204" pitchFamily="34" charset="0"/>
              </a:rPr>
              <a:t>The </a:t>
            </a:r>
            <a:r>
              <a:rPr lang="en-US" altLang="zh-CN" sz="1600" dirty="0">
                <a:solidFill>
                  <a:srgbClr val="404040"/>
                </a:solidFill>
                <a:latin typeface="Arial" panose="020B0604020202020204" pitchFamily="34" charset="0"/>
                <a:cs typeface="Arial" panose="020B0604020202020204" pitchFamily="34" charset="0"/>
              </a:rPr>
              <a:t>d</a:t>
            </a:r>
            <a:r>
              <a:rPr lang="en-US" altLang="zh-CN" sz="1600" b="0" i="0" dirty="0">
                <a:solidFill>
                  <a:srgbClr val="404040"/>
                </a:solidFill>
                <a:effectLst/>
                <a:latin typeface="Arial" panose="020B0604020202020204" pitchFamily="34" charset="0"/>
                <a:cs typeface="Arial" panose="020B0604020202020204" pitchFamily="34" charset="0"/>
              </a:rPr>
              <a:t>esign results can well illustrate the tunnel-based cryomodule distribution with their associated transfer line operating parameters (pressure, temperature, pipe dimensions).</a:t>
            </a:r>
            <a:endParaRPr lang="zh-CN" altLang="en-US" sz="1600" dirty="0">
              <a:latin typeface="Arial" panose="020B0604020202020204" pitchFamily="34" charset="0"/>
              <a:cs typeface="Arial" panose="020B0604020202020204" pitchFamily="34" charset="0"/>
            </a:endParaRPr>
          </a:p>
        </p:txBody>
      </p:sp>
      <p:sp>
        <p:nvSpPr>
          <p:cNvPr id="240" name="矩形: 圆角 239">
            <a:extLst>
              <a:ext uri="{FF2B5EF4-FFF2-40B4-BE49-F238E27FC236}">
                <a16:creationId xmlns:a16="http://schemas.microsoft.com/office/drawing/2014/main" id="{06C9B0EB-E076-40BF-BD18-66963A5EE838}"/>
              </a:ext>
            </a:extLst>
          </p:cNvPr>
          <p:cNvSpPr/>
          <p:nvPr/>
        </p:nvSpPr>
        <p:spPr>
          <a:xfrm>
            <a:off x="1751057" y="5645549"/>
            <a:ext cx="1030901" cy="6953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Booster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 cryomodules, 8×1.3GHZ 9-cell/CM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矩形: 圆角 134">
            <a:extLst>
              <a:ext uri="{FF2B5EF4-FFF2-40B4-BE49-F238E27FC236}">
                <a16:creationId xmlns:a16="http://schemas.microsoft.com/office/drawing/2014/main" id="{335D3ECA-809F-477A-8893-0E880FDDF6F6}"/>
              </a:ext>
            </a:extLst>
          </p:cNvPr>
          <p:cNvSpPr/>
          <p:nvPr/>
        </p:nvSpPr>
        <p:spPr>
          <a:xfrm flipH="1">
            <a:off x="4524126" y="5646670"/>
            <a:ext cx="1030901" cy="6953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Booster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 cryomodules, 8×1.3GHZ 9-cell/CM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11082966-26F7-49C1-A42F-68BC7A323CF8}"/>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dirty="0"/>
          </a:p>
        </p:txBody>
      </p:sp>
      <p:sp>
        <p:nvSpPr>
          <p:cNvPr id="254" name="Textfeld 4">
            <a:extLst>
              <a:ext uri="{FF2B5EF4-FFF2-40B4-BE49-F238E27FC236}">
                <a16:creationId xmlns:a16="http://schemas.microsoft.com/office/drawing/2014/main" id="{61447B51-E5DB-4F5A-B5DF-4CCF73168695}"/>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4">
            <a:extLst>
              <a:ext uri="{FF2B5EF4-FFF2-40B4-BE49-F238E27FC236}">
                <a16:creationId xmlns:a16="http://schemas.microsoft.com/office/drawing/2014/main" id="{4DBFEA8C-ACAB-415F-85DD-3AF5E5FFCB9D}"/>
              </a:ext>
            </a:extLst>
          </p:cNvPr>
          <p:cNvGraphicFramePr>
            <a:graphicFrameLocks noGrp="1"/>
          </p:cNvGraphicFramePr>
          <p:nvPr/>
        </p:nvGraphicFramePr>
        <p:xfrm>
          <a:off x="93343" y="934275"/>
          <a:ext cx="11918548" cy="5682348"/>
        </p:xfrm>
        <a:graphic>
          <a:graphicData uri="http://schemas.openxmlformats.org/drawingml/2006/table">
            <a:tbl>
              <a:tblPr firstRow="1" bandRow="1">
                <a:tableStyleId>{3B4B98B0-60AC-42C2-AFA5-B58CD77FA1E5}</a:tableStyleId>
              </a:tblPr>
              <a:tblGrid>
                <a:gridCol w="4140172">
                  <a:extLst>
                    <a:ext uri="{9D8B030D-6E8A-4147-A177-3AD203B41FA5}">
                      <a16:colId xmlns:a16="http://schemas.microsoft.com/office/drawing/2014/main" val="2202536081"/>
                    </a:ext>
                  </a:extLst>
                </a:gridCol>
                <a:gridCol w="941235">
                  <a:extLst>
                    <a:ext uri="{9D8B030D-6E8A-4147-A177-3AD203B41FA5}">
                      <a16:colId xmlns:a16="http://schemas.microsoft.com/office/drawing/2014/main" val="4049391167"/>
                    </a:ext>
                  </a:extLst>
                </a:gridCol>
                <a:gridCol w="1346489">
                  <a:extLst>
                    <a:ext uri="{9D8B030D-6E8A-4147-A177-3AD203B41FA5}">
                      <a16:colId xmlns:a16="http://schemas.microsoft.com/office/drawing/2014/main" val="824910889"/>
                    </a:ext>
                  </a:extLst>
                </a:gridCol>
                <a:gridCol w="1215762">
                  <a:extLst>
                    <a:ext uri="{9D8B030D-6E8A-4147-A177-3AD203B41FA5}">
                      <a16:colId xmlns:a16="http://schemas.microsoft.com/office/drawing/2014/main" val="3391019741"/>
                    </a:ext>
                  </a:extLst>
                </a:gridCol>
                <a:gridCol w="1098108">
                  <a:extLst>
                    <a:ext uri="{9D8B030D-6E8A-4147-A177-3AD203B41FA5}">
                      <a16:colId xmlns:a16="http://schemas.microsoft.com/office/drawing/2014/main" val="819233030"/>
                    </a:ext>
                  </a:extLst>
                </a:gridCol>
                <a:gridCol w="1101935">
                  <a:extLst>
                    <a:ext uri="{9D8B030D-6E8A-4147-A177-3AD203B41FA5}">
                      <a16:colId xmlns:a16="http://schemas.microsoft.com/office/drawing/2014/main" val="600097473"/>
                    </a:ext>
                  </a:extLst>
                </a:gridCol>
                <a:gridCol w="665252">
                  <a:extLst>
                    <a:ext uri="{9D8B030D-6E8A-4147-A177-3AD203B41FA5}">
                      <a16:colId xmlns:a16="http://schemas.microsoft.com/office/drawing/2014/main" val="1197638900"/>
                    </a:ext>
                  </a:extLst>
                </a:gridCol>
                <a:gridCol w="1409595">
                  <a:extLst>
                    <a:ext uri="{9D8B030D-6E8A-4147-A177-3AD203B41FA5}">
                      <a16:colId xmlns:a16="http://schemas.microsoft.com/office/drawing/2014/main" val="320136780"/>
                    </a:ext>
                  </a:extLst>
                </a:gridCol>
              </a:tblGrid>
              <a:tr h="135111">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 Mode 30MW</a:t>
                      </a:r>
                    </a:p>
                  </a:txBody>
                  <a:tcPr marL="5443" marR="5443" marT="5443" marB="0" anchor="ctr"/>
                </a:tc>
                <a:tc rowSpan="2">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Unit</a:t>
                      </a:r>
                    </a:p>
                  </a:txBody>
                  <a:tcPr marL="5443" marR="5443" marT="5443" marB="0" anchor="ct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Collider</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Booster</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30081839"/>
                  </a:ext>
                </a:extLst>
              </a:tr>
              <a:tr h="135111">
                <a:tc vMerge="1">
                  <a:txBody>
                    <a:bodyPr/>
                    <a:lstStyle/>
                    <a:p>
                      <a:endParaRPr lang="zh-CN" altLang="en-US"/>
                    </a:p>
                  </a:txBody>
                  <a:tcPr/>
                </a:tc>
                <a:tc vMerge="1">
                  <a:txBody>
                    <a:bodyPr/>
                    <a:lstStyle/>
                    <a:p>
                      <a:endParaRPr lang="zh-CN" altLang="en-US"/>
                    </a:p>
                  </a:txBody>
                  <a:tcP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extLst>
                  <a:ext uri="{0D108BD9-81ED-4DB2-BD59-A6C34878D82A}">
                    <a16:rowId xmlns:a16="http://schemas.microsoft.com/office/drawing/2014/main" val="412073497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20</a:t>
                      </a:r>
                    </a:p>
                  </a:txBody>
                  <a:tcPr marL="5443" marR="5443" marT="5443" marB="0" anchor="ctr"/>
                </a:tc>
                <a:extLst>
                  <a:ext uri="{0D108BD9-81ED-4DB2-BD59-A6C34878D82A}">
                    <a16:rowId xmlns:a16="http://schemas.microsoft.com/office/drawing/2014/main" val="287398313"/>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extLst>
                  <a:ext uri="{0D108BD9-81ED-4DB2-BD59-A6C34878D82A}">
                    <a16:rowId xmlns:a16="http://schemas.microsoft.com/office/drawing/2014/main" val="287265596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a:t>
                      </a:r>
                    </a:p>
                  </a:txBody>
                  <a:tcPr marL="5443" marR="5443" marT="5443" marB="0" anchor="ctr"/>
                </a:tc>
                <a:tc>
                  <a:txBody>
                    <a:bodyPr/>
                    <a:lstStyle/>
                    <a:p>
                      <a:pPr algn="ctr" rtl="0" fontAlgn="ctr"/>
                      <a:r>
                        <a:rPr lang="en-US" altLang="zh-CN" sz="1000" b="0" i="0" u="none" strike="noStrike" dirty="0">
                          <a:solidFill>
                            <a:schemeClr val="tx1"/>
                          </a:solidFill>
                          <a:effectLst/>
                          <a:latin typeface="Arial" panose="020B0604020202020204" pitchFamily="34" charset="0"/>
                          <a:ea typeface="等线" panose="02010600030101010101" pitchFamily="2" charset="-122"/>
                        </a:rPr>
                        <a:t>0.8</a:t>
                      </a:r>
                    </a:p>
                  </a:txBody>
                  <a:tcPr marL="5443" marR="5443" marT="5443" marB="0" anchor="ctr"/>
                </a:tc>
                <a:extLst>
                  <a:ext uri="{0D108BD9-81ED-4DB2-BD59-A6C34878D82A}">
                    <a16:rowId xmlns:a16="http://schemas.microsoft.com/office/drawing/2014/main" val="386181143"/>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dynamic heat load (RF)</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40.9</a:t>
                      </a:r>
                    </a:p>
                  </a:txBody>
                  <a:tcPr marL="5443" marR="5443" marT="5443" marB="0" anchor="ctr"/>
                </a:tc>
                <a:extLst>
                  <a:ext uri="{0D108BD9-81ED-4DB2-BD59-A6C34878D82A}">
                    <a16:rowId xmlns:a16="http://schemas.microsoft.com/office/drawing/2014/main" val="120836600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2.9</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7.1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0.6</a:t>
                      </a:r>
                    </a:p>
                  </a:txBody>
                  <a:tcPr marL="5443" marR="5443" marT="5443" marB="0" anchor="ctr"/>
                </a:tc>
                <a:extLst>
                  <a:ext uri="{0D108BD9-81ED-4DB2-BD59-A6C34878D82A}">
                    <a16:rowId xmlns:a16="http://schemas.microsoft.com/office/drawing/2014/main" val="504411616"/>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90.1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22.5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2.6</a:t>
                      </a:r>
                    </a:p>
                  </a:txBody>
                  <a:tcPr marL="5443" marR="5443" marT="5443" marB="0" anchor="ctr"/>
                </a:tc>
                <a:extLst>
                  <a:ext uri="{0D108BD9-81ED-4DB2-BD59-A6C34878D82A}">
                    <a16:rowId xmlns:a16="http://schemas.microsoft.com/office/drawing/2014/main" val="3316503458"/>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Cryomodule number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extLst>
                  <a:ext uri="{0D108BD9-81ED-4DB2-BD59-A6C34878D82A}">
                    <a16:rowId xmlns:a16="http://schemas.microsoft.com/office/drawing/2014/main" val="1651509479"/>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module static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9.87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2.05</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0.81</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1.87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0.34</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0.25</a:t>
                      </a:r>
                    </a:p>
                  </a:txBody>
                  <a:tcPr marL="5443" marR="5443" marT="5443" marB="0" anchor="b"/>
                </a:tc>
                <a:extLst>
                  <a:ext uri="{0D108BD9-81ED-4DB2-BD59-A6C34878D82A}">
                    <a16:rowId xmlns:a16="http://schemas.microsoft.com/office/drawing/2014/main" val="655414885"/>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module dynamic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2.98</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0.76</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4.07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2.58</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0.29</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0.53</a:t>
                      </a:r>
                    </a:p>
                  </a:txBody>
                  <a:tcPr marL="5443" marR="5443" marT="5443" marB="0" anchor="b"/>
                </a:tc>
                <a:extLst>
                  <a:ext uri="{0D108BD9-81ED-4DB2-BD59-A6C34878D82A}">
                    <a16:rowId xmlns:a16="http://schemas.microsoft.com/office/drawing/2014/main" val="607969981"/>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Each Module total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401.4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88.1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152.6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371.1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64.9</a:t>
                      </a:r>
                    </a:p>
                  </a:txBody>
                  <a:tcPr marL="5443" marR="5443" marT="5443" marB="0" anchor="ctr"/>
                </a:tc>
                <a:extLst>
                  <a:ext uri="{0D108BD9-81ED-4DB2-BD59-A6C34878D82A}">
                    <a16:rowId xmlns:a16="http://schemas.microsoft.com/office/drawing/2014/main" val="231946495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extLst>
                  <a:ext uri="{0D108BD9-81ED-4DB2-BD59-A6C34878D82A}">
                    <a16:rowId xmlns:a16="http://schemas.microsoft.com/office/drawing/2014/main" val="5069517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number</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extLst>
                  <a:ext uri="{0D108BD9-81ED-4DB2-BD59-A6C34878D82A}">
                    <a16:rowId xmlns:a16="http://schemas.microsoft.com/office/drawing/2014/main" val="141654857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length</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912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288</a:t>
                      </a:r>
                    </a:p>
                  </a:txBody>
                  <a:tcPr marL="5443" marR="5443" marT="5443" marB="0" anchor="ctr"/>
                </a:tc>
                <a:extLst>
                  <a:ext uri="{0D108BD9-81ED-4DB2-BD59-A6C34878D82A}">
                    <a16:rowId xmlns:a16="http://schemas.microsoft.com/office/drawing/2014/main" val="299816686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cryogenic transfer line  heat loss per meter </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extLst>
                  <a:ext uri="{0D108BD9-81ED-4DB2-BD59-A6C34878D82A}">
                    <a16:rowId xmlns:a16="http://schemas.microsoft.com/office/drawing/2014/main" val="300212793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4464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1116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273.6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804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86.4</a:t>
                      </a:r>
                    </a:p>
                  </a:txBody>
                  <a:tcPr marL="5443" marR="5443" marT="5443" marB="0" anchor="ctr"/>
                </a:tc>
                <a:extLst>
                  <a:ext uri="{0D108BD9-81ED-4DB2-BD59-A6C34878D82A}">
                    <a16:rowId xmlns:a16="http://schemas.microsoft.com/office/drawing/2014/main" val="413449732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Non-module heat load</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4.664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1.236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0.314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3.416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0.924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0.126 </a:t>
                      </a:r>
                    </a:p>
                  </a:txBody>
                  <a:tcPr marL="5443" marR="5443" marT="5443" marB="0" anchor="ctr"/>
                </a:tc>
                <a:extLst>
                  <a:ext uri="{0D108BD9-81ED-4DB2-BD59-A6C34878D82A}">
                    <a16:rowId xmlns:a16="http://schemas.microsoft.com/office/drawing/2014/main" val="645718690"/>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predicted heat</a:t>
                      </a:r>
                    </a:p>
                  </a:txBody>
                  <a:tcPr marL="5443" marR="5443" marT="5443" marB="0" anchor="ctr"/>
                </a:tc>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17.509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4.055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5.197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7.869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1.553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0.905 </a:t>
                      </a:r>
                    </a:p>
                  </a:txBody>
                  <a:tcPr marL="5443" marR="5443" marT="5443" marB="0" anchor="ctr"/>
                </a:tc>
                <a:extLst>
                  <a:ext uri="{0D108BD9-81ED-4DB2-BD59-A6C34878D82A}">
                    <a16:rowId xmlns:a16="http://schemas.microsoft.com/office/drawing/2014/main" val="3171329893"/>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predicted mass flow</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83.903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126.527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245.259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37.709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48.449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42.720 </a:t>
                      </a:r>
                    </a:p>
                  </a:txBody>
                  <a:tcPr marL="5443" marR="5443" marT="5443" marB="0" anchor="ctr"/>
                </a:tc>
                <a:extLst>
                  <a:ext uri="{0D108BD9-81ED-4DB2-BD59-A6C34878D82A}">
                    <a16:rowId xmlns:a16="http://schemas.microsoft.com/office/drawing/2014/main" val="4041870526"/>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Ideal power based on total estimated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80.628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192.644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800.480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36.238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73.766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139.431 </a:t>
                      </a:r>
                    </a:p>
                  </a:txBody>
                  <a:tcPr marL="5443" marR="5443" marT="5443" marB="0" anchor="b"/>
                </a:tc>
                <a:extLst>
                  <a:ext uri="{0D108BD9-81ED-4DB2-BD59-A6C34878D82A}">
                    <a16:rowId xmlns:a16="http://schemas.microsoft.com/office/drawing/2014/main" val="26709168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static heat (Fus)</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397636968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dynamic heat (Fud)</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242537697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load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17.509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4.055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5.197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7.869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1.553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0.905 </a:t>
                      </a:r>
                    </a:p>
                  </a:txBody>
                  <a:tcPr marL="5443" marR="5443" marT="5443" marB="0" anchor="b"/>
                </a:tc>
                <a:extLst>
                  <a:ext uri="{0D108BD9-81ED-4DB2-BD59-A6C34878D82A}">
                    <a16:rowId xmlns:a16="http://schemas.microsoft.com/office/drawing/2014/main" val="454082766"/>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Mass flow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83.903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126.527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245.259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37.709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48.449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42.720 </a:t>
                      </a:r>
                    </a:p>
                  </a:txBody>
                  <a:tcPr marL="5443" marR="5443" marT="5443" marB="0" anchor="b"/>
                </a:tc>
                <a:extLst>
                  <a:ext uri="{0D108BD9-81ED-4DB2-BD59-A6C34878D82A}">
                    <a16:rowId xmlns:a16="http://schemas.microsoft.com/office/drawing/2014/main" val="264661482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Weighted ideal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80.628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192.644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800.480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36.238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73.766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139.431 </a:t>
                      </a:r>
                    </a:p>
                  </a:txBody>
                  <a:tcPr marL="5443" marR="5443" marT="5443" marB="0" anchor="b"/>
                </a:tc>
                <a:extLst>
                  <a:ext uri="{0D108BD9-81ED-4DB2-BD59-A6C34878D82A}">
                    <a16:rowId xmlns:a16="http://schemas.microsoft.com/office/drawing/2014/main" val="30555364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4.5 K equiv weighted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2.934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12.191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0.552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1.123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2.124 </a:t>
                      </a:r>
                    </a:p>
                  </a:txBody>
                  <a:tcPr marL="5443" marR="5443" marT="5443" marB="0" anchor="b"/>
                </a:tc>
                <a:extLst>
                  <a:ext uri="{0D108BD9-81ED-4DB2-BD59-A6C34878D82A}">
                    <a16:rowId xmlns:a16="http://schemas.microsoft.com/office/drawing/2014/main" val="22050019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Efficiency (fraction Carnot)</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extLst>
                  <a:ext uri="{0D108BD9-81ED-4DB2-BD59-A6C34878D82A}">
                    <a16:rowId xmlns:a16="http://schemas.microsoft.com/office/drawing/2014/main" val="1074183901"/>
                  </a:ext>
                </a:extLst>
              </a:tr>
              <a:tr h="135111">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Operating power based on predicted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287.956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802.684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3638.546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129.420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307.360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633.777 </a:t>
                      </a:r>
                    </a:p>
                  </a:txBody>
                  <a:tcPr marL="5443" marR="5443" marT="5443" marB="0" anchor="b"/>
                </a:tc>
                <a:extLst>
                  <a:ext uri="{0D108BD9-81ED-4DB2-BD59-A6C34878D82A}">
                    <a16:rowId xmlns:a16="http://schemas.microsoft.com/office/drawing/2014/main" val="105995245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Operating power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287.956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802.684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3638.546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129.420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307.360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633.777 </a:t>
                      </a:r>
                    </a:p>
                  </a:txBody>
                  <a:tcPr marL="5443" marR="5443" marT="5443" marB="0" anchor="b"/>
                </a:tc>
                <a:extLst>
                  <a:ext uri="{0D108BD9-81ED-4DB2-BD59-A6C34878D82A}">
                    <a16:rowId xmlns:a16="http://schemas.microsoft.com/office/drawing/2014/main" val="2229631755"/>
                  </a:ext>
                </a:extLst>
              </a:tr>
              <a:tr h="135111">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Overall net cryogenic capacity multiplier</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1.540 </a:t>
                      </a:r>
                    </a:p>
                  </a:txBody>
                  <a:tcPr marL="5443" marR="5443" marT="5443" marB="0" anchor="b"/>
                </a:tc>
                <a:extLst>
                  <a:ext uri="{0D108BD9-81ED-4DB2-BD59-A6C34878D82A}">
                    <a16:rowId xmlns:a16="http://schemas.microsoft.com/office/drawing/2014/main" val="352053323"/>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Heat load per cryogenic unit  (Fus, Fud, and Fo)</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26.964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6.245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8.003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12.119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2.391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1.394 </a:t>
                      </a:r>
                    </a:p>
                  </a:txBody>
                  <a:tcPr marL="5443" marR="5443" marT="5443" marB="0" anchor="b"/>
                </a:tc>
                <a:extLst>
                  <a:ext uri="{0D108BD9-81ED-4DB2-BD59-A6C34878D82A}">
                    <a16:rowId xmlns:a16="http://schemas.microsoft.com/office/drawing/2014/main" val="3754432759"/>
                  </a:ext>
                </a:extLst>
              </a:tr>
              <a:tr h="135111">
                <a:tc>
                  <a:txBody>
                    <a:bodyPr/>
                    <a:lstStyle/>
                    <a:p>
                      <a:pPr algn="ctr" rtl="0" fontAlgn="ctr"/>
                      <a:r>
                        <a:rPr lang="en-US" altLang="zh-CN" sz="1000" b="1" i="0" u="none" strike="noStrike" dirty="0">
                          <a:solidFill>
                            <a:schemeClr val="tx1"/>
                          </a:solidFill>
                          <a:effectLst/>
                          <a:latin typeface="Arial" panose="020B0604020202020204" pitchFamily="34" charset="0"/>
                          <a:ea typeface="等线" panose="02010600030101010101" pitchFamily="2" charset="-122"/>
                        </a:rPr>
                        <a:t>Installed 4.5 K equivalent heat loads (1.54 margin)</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2.026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5.648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25.602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0.911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2.163 </a:t>
                      </a:r>
                    </a:p>
                  </a:txBody>
                  <a:tcPr marL="5443" marR="5443" marT="5443" marB="0" anchor="b"/>
                </a:tc>
                <a:tc>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4.459 </a:t>
                      </a:r>
                    </a:p>
                  </a:txBody>
                  <a:tcPr marL="5443" marR="5443" marT="5443" marB="0" anchor="b"/>
                </a:tc>
                <a:extLst>
                  <a:ext uri="{0D108BD9-81ED-4DB2-BD59-A6C34878D82A}">
                    <a16:rowId xmlns:a16="http://schemas.microsoft.com/office/drawing/2014/main" val="128590301"/>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installed 4.5 K equivalent power  (kW)</a:t>
                      </a:r>
                    </a:p>
                  </a:txBody>
                  <a:tcPr marL="5443" marR="5443" marT="5443" marB="0" anchor="ctr"/>
                </a:tc>
                <a:tc>
                  <a:txBody>
                    <a:bodyPr/>
                    <a:lstStyle/>
                    <a:p>
                      <a:pPr algn="ctr" fontAlgn="b"/>
                      <a:r>
                        <a:rPr lang="zh-CN" altLang="en-US" sz="1000" b="1"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gridSpan="3">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33.276 </a:t>
                      </a:r>
                    </a:p>
                  </a:txBody>
                  <a:tcPr marL="5443" marR="5443" marT="5443" marB="0" anchor="b"/>
                </a:tc>
                <a:tc hMerge="1">
                  <a:txBody>
                    <a:bodyPr/>
                    <a:lstStyle/>
                    <a:p>
                      <a:endParaRPr lang="zh-CN" altLang="en-US"/>
                    </a:p>
                  </a:txBody>
                  <a:tcPr/>
                </a:tc>
                <a:tc hMerge="1">
                  <a:txBody>
                    <a:bodyPr/>
                    <a:lstStyle/>
                    <a:p>
                      <a:endParaRPr lang="zh-CN" altLang="en-US"/>
                    </a:p>
                  </a:txBody>
                  <a:tcPr/>
                </a:tc>
                <a:tc gridSpan="3">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7.533 </a:t>
                      </a:r>
                    </a:p>
                  </a:txBody>
                  <a:tcPr marL="5443" marR="5443" marT="5443"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1033842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4.5K equiv. heat load with multiplier</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gridSpan="6">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40.808 </a:t>
                      </a: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95179282"/>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Installed power (COP(219W/1W))</a:t>
                      </a:r>
                    </a:p>
                  </a:txBody>
                  <a:tcPr marL="5443" marR="5443" marT="5443" marB="0" anchor="ctr"/>
                </a:tc>
                <a:tc>
                  <a:txBody>
                    <a:bodyPr/>
                    <a:lstStyle/>
                    <a:p>
                      <a:pPr algn="ctr" fontAlgn="ctr"/>
                      <a:r>
                        <a:rPr lang="en-US" sz="1000" b="0" i="0" u="none" strike="noStrike">
                          <a:solidFill>
                            <a:schemeClr val="tx1"/>
                          </a:solidFill>
                          <a:effectLst/>
                          <a:latin typeface="Arial" panose="020B0604020202020204" pitchFamily="34" charset="0"/>
                          <a:ea typeface="等线" panose="02010600030101010101" pitchFamily="2" charset="-122"/>
                        </a:rPr>
                        <a:t>MW</a:t>
                      </a:r>
                    </a:p>
                  </a:txBody>
                  <a:tcPr marL="5443" marR="5443" marT="5443" marB="0" anchor="ctr"/>
                </a:tc>
                <a:tc gridSpan="3">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7.287 </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000" b="0" i="0" u="none" strike="noStrike" dirty="0">
                          <a:solidFill>
                            <a:schemeClr val="tx1"/>
                          </a:solidFill>
                          <a:effectLst/>
                          <a:latin typeface="Arial" panose="020B0604020202020204" pitchFamily="34" charset="0"/>
                          <a:ea typeface="等线" panose="02010600030101010101" pitchFamily="2" charset="-122"/>
                        </a:rPr>
                        <a:t>1.650 </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159142442"/>
                  </a:ext>
                </a:extLst>
              </a:tr>
            </a:tbl>
          </a:graphicData>
        </a:graphic>
      </p:graphicFrame>
      <p:pic>
        <p:nvPicPr>
          <p:cNvPr id="7" name="图片 6">
            <a:extLst>
              <a:ext uri="{FF2B5EF4-FFF2-40B4-BE49-F238E27FC236}">
                <a16:creationId xmlns:a16="http://schemas.microsoft.com/office/drawing/2014/main" id="{EBA1DFE0-77E2-4376-8FBB-CC66646A4267}"/>
              </a:ext>
            </a:extLst>
          </p:cNvPr>
          <p:cNvPicPr>
            <a:picLocks noChangeAspect="1"/>
          </p:cNvPicPr>
          <p:nvPr/>
        </p:nvPicPr>
        <p:blipFill>
          <a:blip r:embed="rId3"/>
          <a:stretch>
            <a:fillRect/>
          </a:stretch>
        </p:blipFill>
        <p:spPr>
          <a:xfrm>
            <a:off x="9089699" y="32464"/>
            <a:ext cx="2643645" cy="514006"/>
          </a:xfrm>
          <a:prstGeom prst="rect">
            <a:avLst/>
          </a:prstGeom>
        </p:spPr>
      </p:pic>
      <p:sp>
        <p:nvSpPr>
          <p:cNvPr id="8" name="文本框 7">
            <a:extLst>
              <a:ext uri="{FF2B5EF4-FFF2-40B4-BE49-F238E27FC236}">
                <a16:creationId xmlns:a16="http://schemas.microsoft.com/office/drawing/2014/main" id="{B5F3F464-C222-4C01-9FAD-4E156B2D7D8C}"/>
              </a:ext>
            </a:extLst>
          </p:cNvPr>
          <p:cNvSpPr txBox="1"/>
          <p:nvPr/>
        </p:nvSpPr>
        <p:spPr>
          <a:xfrm>
            <a:off x="9237550" y="525974"/>
            <a:ext cx="2570540" cy="307777"/>
          </a:xfrm>
          <a:prstGeom prst="rect">
            <a:avLst/>
          </a:prstGeom>
          <a:noFill/>
        </p:spPr>
        <p:txBody>
          <a:bodyPr wrap="square">
            <a:spAutoFit/>
          </a:bodyPr>
          <a:lstStyle/>
          <a:p>
            <a:r>
              <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Cavity RF voltage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11</a:t>
            </a:r>
            <a:r>
              <a:rPr lang="en-US" altLang="zh-CN" sz="1400" b="1"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.5MV</a:t>
            </a:r>
            <a:endParaRPr lang="zh-CN" altLang="en-US" sz="14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A3B9715-1E84-4CAD-9020-4D3EAC7E59BC}"/>
              </a:ext>
            </a:extLst>
          </p:cNvPr>
          <p:cNvSpPr txBox="1"/>
          <p:nvPr/>
        </p:nvSpPr>
        <p:spPr>
          <a:xfrm>
            <a:off x="1217878" y="20721"/>
            <a:ext cx="8060507" cy="752474"/>
          </a:xfrm>
          <a:prstGeom prst="rect">
            <a:avLst/>
          </a:prstGeom>
          <a:noFill/>
          <a:ln>
            <a:noFill/>
          </a:ln>
        </p:spPr>
        <p:txBody>
          <a:bodyPr vert="horz" lIns="92027" tIns="47854" rIns="92027" bIns="47854" anchor="ct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marL="0" marR="0" lvl="0" indent="0" algn="ctr" defTabSz="1097280">
              <a:lnSpc>
                <a:spcPct val="100000"/>
              </a:lnSpc>
              <a:buClrTx/>
              <a:buSzTx/>
              <a:tabLst>
                <a:tab pos="0" algn="l"/>
                <a:tab pos="1097280" algn="l"/>
                <a:tab pos="2194560" algn="l"/>
                <a:tab pos="3291840" algn="l"/>
                <a:tab pos="4389120" algn="l"/>
                <a:tab pos="5486400" algn="l"/>
                <a:tab pos="6583680" algn="l"/>
                <a:tab pos="7680960" algn="l"/>
                <a:tab pos="8778240" algn="l"/>
                <a:tab pos="9875520" algn="l"/>
                <a:tab pos="10972800" algn="l"/>
                <a:tab pos="12070080" algn="l"/>
              </a:tabLst>
              <a:defRPr/>
            </a:pPr>
            <a:r>
              <a:rPr lang="en-US" altLang="zh-CN" sz="3200" b="1" dirty="0">
                <a:solidFill>
                  <a:srgbClr val="C00000"/>
                </a:solidFill>
                <a:ea typeface="微软雅黑" pitchFamily="34" charset="-122"/>
                <a:cs typeface="Arial" panose="020B0604020202020204" pitchFamily="34" charset="0"/>
              </a:rPr>
              <a:t>EDR-Higgs 30MW Heat Loads</a:t>
            </a:r>
            <a:endParaRPr lang="zh-CN" altLang="en-US" sz="3200" b="1" dirty="0">
              <a:solidFill>
                <a:srgbClr val="C00000"/>
              </a:solidFill>
              <a:ea typeface="微软雅黑" pitchFamily="34" charset="-122"/>
              <a:cs typeface="Arial" panose="020B0604020202020204" pitchFamily="34" charset="0"/>
            </a:endParaRPr>
          </a:p>
        </p:txBody>
      </p:sp>
      <p:sp>
        <p:nvSpPr>
          <p:cNvPr id="2" name="灯片编号占位符 1">
            <a:extLst>
              <a:ext uri="{FF2B5EF4-FFF2-40B4-BE49-F238E27FC236}">
                <a16:creationId xmlns:a16="http://schemas.microsoft.com/office/drawing/2014/main" id="{FA9B54FD-102C-4285-B2B8-8F795D50D6EF}"/>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dirty="0"/>
          </a:p>
        </p:txBody>
      </p:sp>
      <p:sp>
        <p:nvSpPr>
          <p:cNvPr id="11" name="Textfeld 4">
            <a:extLst>
              <a:ext uri="{FF2B5EF4-FFF2-40B4-BE49-F238E27FC236}">
                <a16:creationId xmlns:a16="http://schemas.microsoft.com/office/drawing/2014/main" id="{8CA6BE28-DE27-4D44-ABFA-5E210AA386F8}"/>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40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BA1DFE0-77E2-4376-8FBB-CC66646A4267}"/>
              </a:ext>
            </a:extLst>
          </p:cNvPr>
          <p:cNvPicPr>
            <a:picLocks noChangeAspect="1"/>
          </p:cNvPicPr>
          <p:nvPr/>
        </p:nvPicPr>
        <p:blipFill>
          <a:blip r:embed="rId3"/>
          <a:stretch>
            <a:fillRect/>
          </a:stretch>
        </p:blipFill>
        <p:spPr>
          <a:xfrm>
            <a:off x="9089699" y="32464"/>
            <a:ext cx="2643645" cy="514006"/>
          </a:xfrm>
          <a:prstGeom prst="rect">
            <a:avLst/>
          </a:prstGeom>
        </p:spPr>
      </p:pic>
      <p:sp>
        <p:nvSpPr>
          <p:cNvPr id="8" name="文本框 7">
            <a:extLst>
              <a:ext uri="{FF2B5EF4-FFF2-40B4-BE49-F238E27FC236}">
                <a16:creationId xmlns:a16="http://schemas.microsoft.com/office/drawing/2014/main" id="{B5F3F464-C222-4C01-9FAD-4E156B2D7D8C}"/>
              </a:ext>
            </a:extLst>
          </p:cNvPr>
          <p:cNvSpPr txBox="1"/>
          <p:nvPr/>
        </p:nvSpPr>
        <p:spPr>
          <a:xfrm>
            <a:off x="9237550" y="525974"/>
            <a:ext cx="2570540" cy="307777"/>
          </a:xfrm>
          <a:prstGeom prst="rect">
            <a:avLst/>
          </a:prstGeom>
          <a:noFill/>
        </p:spPr>
        <p:txBody>
          <a:bodyPr wrap="square">
            <a:spAutoFit/>
          </a:bodyPr>
          <a:lstStyle/>
          <a:p>
            <a:pPr algn="ctr"/>
            <a:r>
              <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Cavity RF voltage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6</a:t>
            </a:r>
            <a:r>
              <a:rPr lang="en-US" altLang="zh-CN" sz="1400" b="1"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.5MV</a:t>
            </a:r>
            <a:endParaRPr lang="zh-CN" altLang="en-US" sz="14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A3B9715-1E84-4CAD-9020-4D3EAC7E59BC}"/>
              </a:ext>
            </a:extLst>
          </p:cNvPr>
          <p:cNvSpPr txBox="1"/>
          <p:nvPr/>
        </p:nvSpPr>
        <p:spPr>
          <a:xfrm>
            <a:off x="1217878" y="20721"/>
            <a:ext cx="8060507" cy="752474"/>
          </a:xfrm>
          <a:prstGeom prst="rect">
            <a:avLst/>
          </a:prstGeom>
          <a:noFill/>
          <a:ln>
            <a:noFill/>
          </a:ln>
        </p:spPr>
        <p:txBody>
          <a:bodyPr vert="horz" lIns="92027" tIns="47854" rIns="92027" bIns="47854" anchor="ct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marL="0" marR="0" lvl="0" indent="0" algn="ctr" defTabSz="1097280">
              <a:lnSpc>
                <a:spcPct val="100000"/>
              </a:lnSpc>
              <a:buClrTx/>
              <a:buSzTx/>
              <a:tabLst>
                <a:tab pos="0" algn="l"/>
                <a:tab pos="1097280" algn="l"/>
                <a:tab pos="2194560" algn="l"/>
                <a:tab pos="3291840" algn="l"/>
                <a:tab pos="4389120" algn="l"/>
                <a:tab pos="5486400" algn="l"/>
                <a:tab pos="6583680" algn="l"/>
                <a:tab pos="7680960" algn="l"/>
                <a:tab pos="8778240" algn="l"/>
                <a:tab pos="9875520" algn="l"/>
                <a:tab pos="10972800" algn="l"/>
                <a:tab pos="12070080" algn="l"/>
              </a:tabLst>
              <a:defRPr/>
            </a:pPr>
            <a:r>
              <a:rPr lang="en-US" altLang="zh-CN" sz="3200" b="1" dirty="0">
                <a:solidFill>
                  <a:srgbClr val="C00000"/>
                </a:solidFill>
                <a:ea typeface="微软雅黑" pitchFamily="34" charset="-122"/>
                <a:cs typeface="Arial" panose="020B0604020202020204" pitchFamily="34" charset="0"/>
              </a:rPr>
              <a:t>EDR-Higgs 50MW Heat Loads</a:t>
            </a:r>
            <a:endParaRPr lang="zh-CN" altLang="en-US" sz="3200" b="1" dirty="0">
              <a:solidFill>
                <a:srgbClr val="C00000"/>
              </a:solidFill>
              <a:ea typeface="微软雅黑" pitchFamily="34" charset="-122"/>
              <a:cs typeface="Arial" panose="020B0604020202020204" pitchFamily="34" charset="0"/>
            </a:endParaRPr>
          </a:p>
        </p:txBody>
      </p:sp>
      <p:graphicFrame>
        <p:nvGraphicFramePr>
          <p:cNvPr id="10" name="表格 4">
            <a:extLst>
              <a:ext uri="{FF2B5EF4-FFF2-40B4-BE49-F238E27FC236}">
                <a16:creationId xmlns:a16="http://schemas.microsoft.com/office/drawing/2014/main" id="{68D9AEEA-AB5A-4FE9-9310-876F2AA452A3}"/>
              </a:ext>
            </a:extLst>
          </p:cNvPr>
          <p:cNvGraphicFramePr>
            <a:graphicFrameLocks noGrp="1"/>
          </p:cNvGraphicFramePr>
          <p:nvPr/>
        </p:nvGraphicFramePr>
        <p:xfrm>
          <a:off x="264820" y="939524"/>
          <a:ext cx="11662359" cy="5682348"/>
        </p:xfrm>
        <a:graphic>
          <a:graphicData uri="http://schemas.openxmlformats.org/drawingml/2006/table">
            <a:tbl>
              <a:tblPr firstRow="1" bandRow="1">
                <a:tableStyleId>{3B4B98B0-60AC-42C2-AFA5-B58CD77FA1E5}</a:tableStyleId>
              </a:tblPr>
              <a:tblGrid>
                <a:gridCol w="4053633">
                  <a:extLst>
                    <a:ext uri="{9D8B030D-6E8A-4147-A177-3AD203B41FA5}">
                      <a16:colId xmlns:a16="http://schemas.microsoft.com/office/drawing/2014/main" val="2202536081"/>
                    </a:ext>
                  </a:extLst>
                </a:gridCol>
                <a:gridCol w="918549">
                  <a:extLst>
                    <a:ext uri="{9D8B030D-6E8A-4147-A177-3AD203B41FA5}">
                      <a16:colId xmlns:a16="http://schemas.microsoft.com/office/drawing/2014/main" val="4049391167"/>
                    </a:ext>
                  </a:extLst>
                </a:gridCol>
                <a:gridCol w="1317547">
                  <a:extLst>
                    <a:ext uri="{9D8B030D-6E8A-4147-A177-3AD203B41FA5}">
                      <a16:colId xmlns:a16="http://schemas.microsoft.com/office/drawing/2014/main" val="824910889"/>
                    </a:ext>
                  </a:extLst>
                </a:gridCol>
                <a:gridCol w="1189628">
                  <a:extLst>
                    <a:ext uri="{9D8B030D-6E8A-4147-A177-3AD203B41FA5}">
                      <a16:colId xmlns:a16="http://schemas.microsoft.com/office/drawing/2014/main" val="3391019741"/>
                    </a:ext>
                  </a:extLst>
                </a:gridCol>
                <a:gridCol w="1074505">
                  <a:extLst>
                    <a:ext uri="{9D8B030D-6E8A-4147-A177-3AD203B41FA5}">
                      <a16:colId xmlns:a16="http://schemas.microsoft.com/office/drawing/2014/main" val="819233030"/>
                    </a:ext>
                  </a:extLst>
                </a:gridCol>
                <a:gridCol w="1078249">
                  <a:extLst>
                    <a:ext uri="{9D8B030D-6E8A-4147-A177-3AD203B41FA5}">
                      <a16:colId xmlns:a16="http://schemas.microsoft.com/office/drawing/2014/main" val="600097473"/>
                    </a:ext>
                  </a:extLst>
                </a:gridCol>
                <a:gridCol w="650953">
                  <a:extLst>
                    <a:ext uri="{9D8B030D-6E8A-4147-A177-3AD203B41FA5}">
                      <a16:colId xmlns:a16="http://schemas.microsoft.com/office/drawing/2014/main" val="1197638900"/>
                    </a:ext>
                  </a:extLst>
                </a:gridCol>
                <a:gridCol w="1379295">
                  <a:extLst>
                    <a:ext uri="{9D8B030D-6E8A-4147-A177-3AD203B41FA5}">
                      <a16:colId xmlns:a16="http://schemas.microsoft.com/office/drawing/2014/main" val="320136780"/>
                    </a:ext>
                  </a:extLst>
                </a:gridCol>
              </a:tblGrid>
              <a:tr h="138176">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 Mode 50MW</a:t>
                      </a:r>
                    </a:p>
                  </a:txBody>
                  <a:tcPr marL="5443" marR="5443" marT="5443" marB="0" anchor="ctr"/>
                </a:tc>
                <a:tc rowSpan="2">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Unit</a:t>
                      </a:r>
                    </a:p>
                  </a:txBody>
                  <a:tcPr marL="5443" marR="5443" marT="5443" marB="0" anchor="ct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Collider</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Booster</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30081839"/>
                  </a:ext>
                </a:extLst>
              </a:tr>
              <a:tr h="138176">
                <a:tc vMerge="1">
                  <a:txBody>
                    <a:bodyPr/>
                    <a:lstStyle/>
                    <a:p>
                      <a:endParaRPr lang="zh-CN" altLang="en-US"/>
                    </a:p>
                  </a:txBody>
                  <a:tcPr/>
                </a:tc>
                <a:tc vMerge="1">
                  <a:txBody>
                    <a:bodyPr/>
                    <a:lstStyle/>
                    <a:p>
                      <a:endParaRPr lang="zh-CN" altLang="en-US"/>
                    </a:p>
                  </a:txBody>
                  <a:tcP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extLst>
                  <a:ext uri="{0D108BD9-81ED-4DB2-BD59-A6C34878D82A}">
                    <a16:rowId xmlns:a16="http://schemas.microsoft.com/office/drawing/2014/main" val="412073497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20</a:t>
                      </a:r>
                    </a:p>
                  </a:txBody>
                  <a:tcPr marL="5443" marR="5443" marT="5443" marB="0" anchor="ctr"/>
                </a:tc>
                <a:extLst>
                  <a:ext uri="{0D108BD9-81ED-4DB2-BD59-A6C34878D82A}">
                    <a16:rowId xmlns:a16="http://schemas.microsoft.com/office/drawing/2014/main" val="387130807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extLst>
                  <a:ext uri="{0D108BD9-81ED-4DB2-BD59-A6C34878D82A}">
                    <a16:rowId xmlns:a16="http://schemas.microsoft.com/office/drawing/2014/main" val="386181143"/>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0.8</a:t>
                      </a:r>
                    </a:p>
                  </a:txBody>
                  <a:tcPr marL="5443" marR="5443" marT="5443" marB="0" anchor="ctr"/>
                </a:tc>
                <a:extLst>
                  <a:ext uri="{0D108BD9-81ED-4DB2-BD59-A6C34878D82A}">
                    <a16:rowId xmlns:a16="http://schemas.microsoft.com/office/drawing/2014/main" val="120836600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dynamic heat load (RF)</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40.9</a:t>
                      </a:r>
                    </a:p>
                  </a:txBody>
                  <a:tcPr marL="5443" marR="5443" marT="5443" marB="0" anchor="ctr"/>
                </a:tc>
                <a:extLst>
                  <a:ext uri="{0D108BD9-81ED-4DB2-BD59-A6C34878D82A}">
                    <a16:rowId xmlns:a16="http://schemas.microsoft.com/office/drawing/2014/main" val="504411616"/>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9.6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0.8</a:t>
                      </a:r>
                    </a:p>
                  </a:txBody>
                  <a:tcPr marL="5443" marR="5443" marT="5443" marB="0" anchor="ctr"/>
                </a:tc>
                <a:extLst>
                  <a:ext uri="{0D108BD9-81ED-4DB2-BD59-A6C34878D82A}">
                    <a16:rowId xmlns:a16="http://schemas.microsoft.com/office/drawing/2014/main" val="3316503458"/>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85.8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21.5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extLst>
                  <a:ext uri="{0D108BD9-81ED-4DB2-BD59-A6C34878D82A}">
                    <a16:rowId xmlns:a16="http://schemas.microsoft.com/office/drawing/2014/main" val="1651509479"/>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Cryomodule number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extLst>
                  <a:ext uri="{0D108BD9-81ED-4DB2-BD59-A6C34878D82A}">
                    <a16:rowId xmlns:a16="http://schemas.microsoft.com/office/drawing/2014/main" val="655414885"/>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module static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17.27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3.60</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1.42</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1.87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0.34</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0.25</a:t>
                      </a:r>
                    </a:p>
                  </a:txBody>
                  <a:tcPr marL="5443" marR="5443" marT="5443" marB="0" anchor="b"/>
                </a:tc>
                <a:extLst>
                  <a:ext uri="{0D108BD9-81ED-4DB2-BD59-A6C34878D82A}">
                    <a16:rowId xmlns:a16="http://schemas.microsoft.com/office/drawing/2014/main" val="607969981"/>
                  </a:ext>
                </a:extLst>
              </a:tr>
              <a:tr h="138176">
                <a:tc>
                  <a:txBody>
                    <a:bodyPr/>
                    <a:lstStyle/>
                    <a:p>
                      <a:pPr algn="ctr" rtl="0" fontAlgn="ctr"/>
                      <a:r>
                        <a:rPr lang="en-US" sz="1000" b="1" i="0" u="none" strike="noStrike" dirty="0">
                          <a:solidFill>
                            <a:schemeClr val="tx1"/>
                          </a:solidFill>
                          <a:effectLst/>
                          <a:latin typeface="Arial" panose="020B0604020202020204" pitchFamily="34" charset="0"/>
                          <a:ea typeface="等线" panose="02010600030101010101" pitchFamily="2" charset="-122"/>
                        </a:rPr>
                        <a:t>Total module dynamic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5.07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1.34</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2.47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3.19</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0.36</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0.54</a:t>
                      </a:r>
                    </a:p>
                  </a:txBody>
                  <a:tcPr marL="5443" marR="5443" marT="5443" marB="0" anchor="b"/>
                </a:tc>
                <a:extLst>
                  <a:ext uri="{0D108BD9-81ED-4DB2-BD59-A6C34878D82A}">
                    <a16:rowId xmlns:a16="http://schemas.microsoft.com/office/drawing/2014/main" val="2319464954"/>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Each Module total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399</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88.1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69.5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421.6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58.4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65.7</a:t>
                      </a:r>
                    </a:p>
                  </a:txBody>
                  <a:tcPr marL="5443" marR="5443" marT="5443" marB="0" anchor="ctr"/>
                </a:tc>
                <a:extLst>
                  <a:ext uri="{0D108BD9-81ED-4DB2-BD59-A6C34878D82A}">
                    <a16:rowId xmlns:a16="http://schemas.microsoft.com/office/drawing/2014/main" val="5069517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extLst>
                  <a:ext uri="{0D108BD9-81ED-4DB2-BD59-A6C34878D82A}">
                    <a16:rowId xmlns:a16="http://schemas.microsoft.com/office/drawing/2014/main" val="141654857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number</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extLst>
                  <a:ext uri="{0D108BD9-81ED-4DB2-BD59-A6C34878D82A}">
                    <a16:rowId xmlns:a16="http://schemas.microsoft.com/office/drawing/2014/main" val="299816686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length</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2616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2616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1296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288</a:t>
                      </a:r>
                    </a:p>
                  </a:txBody>
                  <a:tcPr marL="5443" marR="5443" marT="5443" marB="0" anchor="ctr"/>
                </a:tc>
                <a:extLst>
                  <a:ext uri="{0D108BD9-81ED-4DB2-BD59-A6C34878D82A}">
                    <a16:rowId xmlns:a16="http://schemas.microsoft.com/office/drawing/2014/main" val="300212793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cryogenic transfer line  heat loss per meter </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extLst>
                  <a:ext uri="{0D108BD9-81ED-4DB2-BD59-A6C34878D82A}">
                    <a16:rowId xmlns:a16="http://schemas.microsoft.com/office/drawing/2014/main" val="413449732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1308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388.8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804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86.4</a:t>
                      </a:r>
                    </a:p>
                  </a:txBody>
                  <a:tcPr marL="5443" marR="5443" marT="5443" marB="0" anchor="ctr"/>
                </a:tc>
                <a:extLst>
                  <a:ext uri="{0D108BD9-81ED-4DB2-BD59-A6C34878D82A}">
                    <a16:rowId xmlns:a16="http://schemas.microsoft.com/office/drawing/2014/main" val="64571869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Non-module heat load</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5.432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1.428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0.429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3.416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0.924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0.126 </a:t>
                      </a:r>
                    </a:p>
                  </a:txBody>
                  <a:tcPr marL="5443" marR="5443" marT="5443" marB="0" anchor="ctr"/>
                </a:tc>
                <a:extLst>
                  <a:ext uri="{0D108BD9-81ED-4DB2-BD59-A6C34878D82A}">
                    <a16:rowId xmlns:a16="http://schemas.microsoft.com/office/drawing/2014/main" val="3171329893"/>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predicted heat</a:t>
                      </a:r>
                    </a:p>
                  </a:txBody>
                  <a:tcPr marL="5443" marR="5443" marT="5443" marB="0" anchor="ctr"/>
                </a:tc>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27.776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6.362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4.321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8.475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1.625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0.915 </a:t>
                      </a:r>
                    </a:p>
                  </a:txBody>
                  <a:tcPr marL="5443" marR="5443" marT="5443" marB="0" anchor="ctr"/>
                </a:tc>
                <a:extLst>
                  <a:ext uri="{0D108BD9-81ED-4DB2-BD59-A6C34878D82A}">
                    <a16:rowId xmlns:a16="http://schemas.microsoft.com/office/drawing/2014/main" val="4041870526"/>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predicted mass flow</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133.103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198.490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203.917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40.613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50.696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43.173 </a:t>
                      </a:r>
                    </a:p>
                  </a:txBody>
                  <a:tcPr marL="5443" marR="5443" marT="5443" marB="0" anchor="ctr"/>
                </a:tc>
                <a:extLst>
                  <a:ext uri="{0D108BD9-81ED-4DB2-BD59-A6C34878D82A}">
                    <a16:rowId xmlns:a16="http://schemas.microsoft.com/office/drawing/2014/main" val="26709168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Ideal power based on total estimated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127.908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665.547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39.028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77.187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140.910 </a:t>
                      </a:r>
                    </a:p>
                  </a:txBody>
                  <a:tcPr marL="5443" marR="5443" marT="5443" marB="0" anchor="b"/>
                </a:tc>
                <a:extLst>
                  <a:ext uri="{0D108BD9-81ED-4DB2-BD59-A6C34878D82A}">
                    <a16:rowId xmlns:a16="http://schemas.microsoft.com/office/drawing/2014/main" val="397636968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static heat (Fus)</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242537697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dynamic heat (Fud)</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454082766"/>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load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27.776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6.362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4.321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8.475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1.625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0.915 </a:t>
                      </a:r>
                    </a:p>
                  </a:txBody>
                  <a:tcPr marL="5443" marR="5443" marT="5443" marB="0" anchor="b"/>
                </a:tc>
                <a:extLst>
                  <a:ext uri="{0D108BD9-81ED-4DB2-BD59-A6C34878D82A}">
                    <a16:rowId xmlns:a16="http://schemas.microsoft.com/office/drawing/2014/main" val="264661482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Mass flow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133.103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198.490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203.917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40.613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50.696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43.173 </a:t>
                      </a:r>
                    </a:p>
                  </a:txBody>
                  <a:tcPr marL="5443" marR="5443" marT="5443" marB="0" anchor="b"/>
                </a:tc>
                <a:extLst>
                  <a:ext uri="{0D108BD9-81ED-4DB2-BD59-A6C34878D82A}">
                    <a16:rowId xmlns:a16="http://schemas.microsoft.com/office/drawing/2014/main" val="30555364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Weighted ideal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127.908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665.547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39.028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77.187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140.910 </a:t>
                      </a:r>
                    </a:p>
                  </a:txBody>
                  <a:tcPr marL="5443" marR="5443" marT="5443" marB="0" anchor="b"/>
                </a:tc>
                <a:extLst>
                  <a:ext uri="{0D108BD9-81ED-4DB2-BD59-A6C34878D82A}">
                    <a16:rowId xmlns:a16="http://schemas.microsoft.com/office/drawing/2014/main" val="107418390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4.5 K equiv weighted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1.948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4.603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10.136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0.594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1.176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2.146 </a:t>
                      </a:r>
                    </a:p>
                  </a:txBody>
                  <a:tcPr marL="5443" marR="5443" marT="5443" marB="0" anchor="b"/>
                </a:tc>
                <a:extLst>
                  <a:ext uri="{0D108BD9-81ED-4DB2-BD59-A6C34878D82A}">
                    <a16:rowId xmlns:a16="http://schemas.microsoft.com/office/drawing/2014/main" val="350994981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Efficiency (fraction Carnot)</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extLst>
                  <a:ext uri="{0D108BD9-81ED-4DB2-BD59-A6C34878D82A}">
                    <a16:rowId xmlns:a16="http://schemas.microsoft.com/office/drawing/2014/main" val="1059952451"/>
                  </a:ext>
                </a:extLst>
              </a:tr>
              <a:tr h="138176">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Operating power based on predicted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456.815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1259.211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3025.213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139.386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321.612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640.498 </a:t>
                      </a:r>
                    </a:p>
                  </a:txBody>
                  <a:tcPr marL="5443" marR="5443" marT="5443" marB="0" anchor="b"/>
                </a:tc>
                <a:extLst>
                  <a:ext uri="{0D108BD9-81ED-4DB2-BD59-A6C34878D82A}">
                    <a16:rowId xmlns:a16="http://schemas.microsoft.com/office/drawing/2014/main" val="352053323"/>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Operating power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456.815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1259.211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3025.213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139.386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321.612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640.498 </a:t>
                      </a:r>
                    </a:p>
                  </a:txBody>
                  <a:tcPr marL="5443" marR="5443" marT="5443" marB="0" anchor="b"/>
                </a:tc>
                <a:extLst>
                  <a:ext uri="{0D108BD9-81ED-4DB2-BD59-A6C34878D82A}">
                    <a16:rowId xmlns:a16="http://schemas.microsoft.com/office/drawing/2014/main" val="3754432759"/>
                  </a:ext>
                </a:extLst>
              </a:tr>
              <a:tr h="138176">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Overall net cryogenic capacity multiplier</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1.540 </a:t>
                      </a:r>
                    </a:p>
                  </a:txBody>
                  <a:tcPr marL="5443" marR="5443" marT="5443" marB="0" anchor="b"/>
                </a:tc>
                <a:extLst>
                  <a:ext uri="{0D108BD9-81ED-4DB2-BD59-A6C34878D82A}">
                    <a16:rowId xmlns:a16="http://schemas.microsoft.com/office/drawing/2014/main" val="3213218775"/>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Heat load per cryogenic unit  (Fus, Fud, and Fo)</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42.775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9.797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6.654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13.052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2.502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1.409 </a:t>
                      </a:r>
                    </a:p>
                  </a:txBody>
                  <a:tcPr marL="5443" marR="5443" marT="5443" marB="0" anchor="b"/>
                </a:tc>
                <a:extLst>
                  <a:ext uri="{0D108BD9-81ED-4DB2-BD59-A6C34878D82A}">
                    <a16:rowId xmlns:a16="http://schemas.microsoft.com/office/drawing/2014/main" val="1021672500"/>
                  </a:ext>
                </a:extLst>
              </a:tr>
              <a:tr h="138176">
                <a:tc>
                  <a:txBody>
                    <a:bodyPr/>
                    <a:lstStyle/>
                    <a:p>
                      <a:pPr algn="ctr" rtl="0" fontAlgn="ctr"/>
                      <a:r>
                        <a:rPr lang="en-US" sz="1000" b="1" i="0" u="none" strike="noStrike" dirty="0">
                          <a:solidFill>
                            <a:schemeClr val="tx1"/>
                          </a:solidFill>
                          <a:effectLst/>
                          <a:latin typeface="Arial" panose="020B0604020202020204" pitchFamily="34" charset="0"/>
                          <a:ea typeface="等线" panose="02010600030101010101" pitchFamily="2" charset="-122"/>
                        </a:rPr>
                        <a:t>Installed 4.5 K equivalent heat loads (1.54 margin)</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3.214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8.860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21.286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0.981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2.263 </a:t>
                      </a:r>
                    </a:p>
                  </a:txBody>
                  <a:tcPr marL="5443" marR="5443" marT="5443" marB="0" anchor="b"/>
                </a:tc>
                <a:tc>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4.507 </a:t>
                      </a:r>
                    </a:p>
                  </a:txBody>
                  <a:tcPr marL="5443" marR="5443" marT="5443" marB="0" anchor="b"/>
                </a:tc>
                <a:extLst>
                  <a:ext uri="{0D108BD9-81ED-4DB2-BD59-A6C34878D82A}">
                    <a16:rowId xmlns:a16="http://schemas.microsoft.com/office/drawing/2014/main" val="1197193499"/>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installed 4.5 K equivalent power  (kW)</a:t>
                      </a:r>
                    </a:p>
                  </a:txBody>
                  <a:tcPr marL="5443" marR="5443" marT="5443" marB="0" anchor="ctr"/>
                </a:tc>
                <a:tc>
                  <a:txBody>
                    <a:bodyPr/>
                    <a:lstStyle/>
                    <a:p>
                      <a:pPr algn="ctr" fontAlgn="b"/>
                      <a:r>
                        <a:rPr lang="zh-CN" altLang="en-US" sz="1000" b="1"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gridSpan="3">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33.361 </a:t>
                      </a:r>
                    </a:p>
                  </a:txBody>
                  <a:tcPr marL="5443" marR="5443" marT="5443" marB="0" anchor="b"/>
                </a:tc>
                <a:tc hMerge="1">
                  <a:txBody>
                    <a:bodyPr/>
                    <a:lstStyle/>
                    <a:p>
                      <a:endParaRPr lang="zh-CN" altLang="en-US"/>
                    </a:p>
                  </a:txBody>
                  <a:tcPr/>
                </a:tc>
                <a:tc hMerge="1">
                  <a:txBody>
                    <a:bodyPr/>
                    <a:lstStyle/>
                    <a:p>
                      <a:endParaRPr lang="zh-CN" altLang="en-US"/>
                    </a:p>
                  </a:txBody>
                  <a:tcPr/>
                </a:tc>
                <a:tc gridSpan="3">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7.750 </a:t>
                      </a:r>
                    </a:p>
                  </a:txBody>
                  <a:tcPr marL="5443" marR="5443" marT="5443"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033913228"/>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4.5K equiv. heat load with multiplier</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gridSpan="6">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41.111 </a:t>
                      </a: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20948459"/>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Installed power (COP(219W/1W))</a:t>
                      </a:r>
                    </a:p>
                  </a:txBody>
                  <a:tcPr marL="5443" marR="5443" marT="5443" marB="0" anchor="ctr"/>
                </a:tc>
                <a:tc>
                  <a:txBody>
                    <a:bodyPr/>
                    <a:lstStyle/>
                    <a:p>
                      <a:pPr algn="ctr" fontAlgn="ctr"/>
                      <a:r>
                        <a:rPr lang="en-US" sz="1000" b="0" i="0" u="none" strike="noStrike">
                          <a:solidFill>
                            <a:schemeClr val="tx1"/>
                          </a:solidFill>
                          <a:effectLst/>
                          <a:latin typeface="Arial" panose="020B0604020202020204" pitchFamily="34" charset="0"/>
                          <a:ea typeface="等线" panose="02010600030101010101" pitchFamily="2" charset="-122"/>
                        </a:rPr>
                        <a:t>MW</a:t>
                      </a:r>
                    </a:p>
                  </a:txBody>
                  <a:tcPr marL="5443" marR="5443" marT="5443" marB="0" anchor="ctr"/>
                </a:tc>
                <a:tc gridSpan="3">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7.306 </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000" b="0" i="0" u="none" strike="noStrike" dirty="0">
                          <a:solidFill>
                            <a:schemeClr val="tx1"/>
                          </a:solidFill>
                          <a:effectLst/>
                          <a:latin typeface="Arial" panose="020B0604020202020204" pitchFamily="34" charset="0"/>
                          <a:ea typeface="等线" panose="02010600030101010101" pitchFamily="2" charset="-122"/>
                        </a:rPr>
                        <a:t>1.697 </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28433653"/>
                  </a:ext>
                </a:extLst>
              </a:tr>
            </a:tbl>
          </a:graphicData>
        </a:graphic>
      </p:graphicFrame>
      <p:sp>
        <p:nvSpPr>
          <p:cNvPr id="2" name="灯片编号占位符 1">
            <a:extLst>
              <a:ext uri="{FF2B5EF4-FFF2-40B4-BE49-F238E27FC236}">
                <a16:creationId xmlns:a16="http://schemas.microsoft.com/office/drawing/2014/main" id="{86018424-6865-4F71-9848-3B27B26B31B4}"/>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dirty="0"/>
          </a:p>
        </p:txBody>
      </p:sp>
      <p:sp>
        <p:nvSpPr>
          <p:cNvPr id="12" name="Textfeld 4">
            <a:extLst>
              <a:ext uri="{FF2B5EF4-FFF2-40B4-BE49-F238E27FC236}">
                <a16:creationId xmlns:a16="http://schemas.microsoft.com/office/drawing/2014/main" id="{2A0F2AA9-6AF2-4B90-9416-737D5E91B71A}"/>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 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349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en-US" altLang="zh-CN" dirty="0"/>
              <a:t>Large Refrigerator</a:t>
            </a:r>
            <a:r>
              <a:rPr lang="pl-PL" altLang="zh-CN" dirty="0"/>
              <a:t> PFD</a:t>
            </a:r>
            <a:r>
              <a:rPr lang="en-US" altLang="zh-CN" dirty="0"/>
              <a:t> diagram</a:t>
            </a:r>
            <a:endParaRPr lang="zh-CN" altLang="en-US" dirty="0"/>
          </a:p>
        </p:txBody>
      </p:sp>
      <p:pic>
        <p:nvPicPr>
          <p:cNvPr id="10" name="图片 9">
            <a:extLst>
              <a:ext uri="{FF2B5EF4-FFF2-40B4-BE49-F238E27FC236}">
                <a16:creationId xmlns:a16="http://schemas.microsoft.com/office/drawing/2014/main" id="{B1A6D8D8-D6BD-4E23-AD2F-D4B40C1BD4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76656" y="1504950"/>
            <a:ext cx="10092442" cy="5084536"/>
          </a:xfrm>
          <a:prstGeom prst="rect">
            <a:avLst/>
          </a:prstGeom>
        </p:spPr>
      </p:pic>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8799977" y="1504951"/>
            <a:ext cx="2909423" cy="495833"/>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Technical Institute of Physics and Chemistry</a:t>
            </a:r>
            <a:r>
              <a:rPr kumimoji="1" lang="en-US" altLang="zh-CN" sz="1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pSp>
        <p:nvGrpSpPr>
          <p:cNvPr id="24" name="组合 23">
            <a:extLst>
              <a:ext uri="{FF2B5EF4-FFF2-40B4-BE49-F238E27FC236}">
                <a16:creationId xmlns:a16="http://schemas.microsoft.com/office/drawing/2014/main" id="{DE6C7BC5-F049-44AE-B428-353B08646575}"/>
              </a:ext>
            </a:extLst>
          </p:cNvPr>
          <p:cNvGrpSpPr/>
          <p:nvPr/>
        </p:nvGrpSpPr>
        <p:grpSpPr>
          <a:xfrm>
            <a:off x="302508" y="5019791"/>
            <a:ext cx="2166258" cy="1417348"/>
            <a:chOff x="-45193" y="4908462"/>
            <a:chExt cx="2269438" cy="1581047"/>
          </a:xfrm>
        </p:grpSpPr>
        <p:grpSp>
          <p:nvGrpSpPr>
            <p:cNvPr id="18" name="组合 17">
              <a:extLst>
                <a:ext uri="{FF2B5EF4-FFF2-40B4-BE49-F238E27FC236}">
                  <a16:creationId xmlns:a16="http://schemas.microsoft.com/office/drawing/2014/main" id="{5B4F8F3E-D7FC-49F6-94D8-7D8888BE580F}"/>
                </a:ext>
              </a:extLst>
            </p:cNvPr>
            <p:cNvGrpSpPr/>
            <p:nvPr/>
          </p:nvGrpSpPr>
          <p:grpSpPr>
            <a:xfrm>
              <a:off x="87085" y="4908462"/>
              <a:ext cx="1996474" cy="1581047"/>
              <a:chOff x="248019" y="4908463"/>
              <a:chExt cx="1255422" cy="1340118"/>
            </a:xfrm>
          </p:grpSpPr>
          <p:sp>
            <p:nvSpPr>
              <p:cNvPr id="19" name="矩形: 圆顶角 18">
                <a:extLst>
                  <a:ext uri="{FF2B5EF4-FFF2-40B4-BE49-F238E27FC236}">
                    <a16:creationId xmlns:a16="http://schemas.microsoft.com/office/drawing/2014/main" id="{E229829A-B943-4E0A-B652-311C08FADCAD}"/>
                  </a:ext>
                </a:extLst>
              </p:cNvPr>
              <p:cNvSpPr/>
              <p:nvPr/>
            </p:nvSpPr>
            <p:spPr>
              <a:xfrm>
                <a:off x="248020" y="4908463"/>
                <a:ext cx="1255421" cy="93714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20" name="组合 19">
                <a:extLst>
                  <a:ext uri="{FF2B5EF4-FFF2-40B4-BE49-F238E27FC236}">
                    <a16:creationId xmlns:a16="http://schemas.microsoft.com/office/drawing/2014/main" id="{86F142E1-F257-40A1-BD3C-FE3398584B37}"/>
                  </a:ext>
                </a:extLst>
              </p:cNvPr>
              <p:cNvGrpSpPr/>
              <p:nvPr/>
            </p:nvGrpSpPr>
            <p:grpSpPr>
              <a:xfrm>
                <a:off x="248019" y="5845609"/>
                <a:ext cx="1255422" cy="402972"/>
                <a:chOff x="2905" y="1571536"/>
                <a:chExt cx="1255422" cy="402972"/>
              </a:xfrm>
              <a:scene3d>
                <a:camera prst="orthographicFront"/>
                <a:lightRig rig="flat" dir="t"/>
              </a:scene3d>
            </p:grpSpPr>
            <p:sp>
              <p:nvSpPr>
                <p:cNvPr id="21" name="矩形 20">
                  <a:extLst>
                    <a:ext uri="{FF2B5EF4-FFF2-40B4-BE49-F238E27FC236}">
                      <a16:creationId xmlns:a16="http://schemas.microsoft.com/office/drawing/2014/main" id="{4F725019-9890-4F8E-BD4E-88487AC3714D}"/>
                    </a:ext>
                  </a:extLst>
                </p:cNvPr>
                <p:cNvSpPr/>
                <p:nvPr/>
              </p:nvSpPr>
              <p:spPr>
                <a:xfrm>
                  <a:off x="2906" y="1571536"/>
                  <a:ext cx="1255421" cy="402972"/>
                </a:xfrm>
                <a:prstGeom prst="rect">
                  <a:avLst/>
                </a:prstGeom>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文本框 21">
                  <a:extLst>
                    <a:ext uri="{FF2B5EF4-FFF2-40B4-BE49-F238E27FC236}">
                      <a16:creationId xmlns:a16="http://schemas.microsoft.com/office/drawing/2014/main" id="{80751FA2-6554-43AC-A452-DE8801B9027E}"/>
                    </a:ext>
                  </a:extLst>
                </p:cNvPr>
                <p:cNvSpPr txBox="1"/>
                <p:nvPr/>
              </p:nvSpPr>
              <p:spPr>
                <a:xfrm>
                  <a:off x="2905" y="1571536"/>
                  <a:ext cx="1227976" cy="40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0" rIns="31750" bIns="0" numCol="1" spcCol="1270" anchor="ctr" anchorCtr="0">
                  <a:noAutofit/>
                </a:bodyPr>
                <a:lstStyle/>
                <a:p>
                  <a:pPr marL="0" lvl="0" indent="0" algn="ctr" defTabSz="1111250">
                    <a:lnSpc>
                      <a:spcPct val="90000"/>
                    </a:lnSpc>
                    <a:spcBef>
                      <a:spcPct val="0"/>
                    </a:spcBef>
                    <a:spcAft>
                      <a:spcPct val="35000"/>
                    </a:spcAft>
                    <a:buNone/>
                  </a:pPr>
                  <a:r>
                    <a:rPr lang="en-US" altLang="zh-CN" sz="1400" b="1" kern="1200" dirty="0">
                      <a:latin typeface="Arial" panose="020B0604020202020204" pitchFamily="34" charset="0"/>
                      <a:cs typeface="Arial" panose="020B0604020202020204" pitchFamily="34" charset="0"/>
                    </a:rPr>
                    <a:t>Maximum capacity</a:t>
                  </a:r>
                  <a:endParaRPr lang="zh-CN" altLang="en-US" sz="1400" b="1" kern="1200" dirty="0">
                    <a:latin typeface="Arial" panose="020B0604020202020204" pitchFamily="34" charset="0"/>
                    <a:cs typeface="Arial" panose="020B0604020202020204" pitchFamily="34" charset="0"/>
                  </a:endParaRPr>
                </a:p>
              </p:txBody>
            </p:sp>
          </p:grpSp>
        </p:grpSp>
        <p:sp>
          <p:nvSpPr>
            <p:cNvPr id="23" name="文本框 22">
              <a:extLst>
                <a:ext uri="{FF2B5EF4-FFF2-40B4-BE49-F238E27FC236}">
                  <a16:creationId xmlns:a16="http://schemas.microsoft.com/office/drawing/2014/main" id="{2BEE8E0D-88C1-4692-825C-915FA23E13DC}"/>
                </a:ext>
              </a:extLst>
            </p:cNvPr>
            <p:cNvSpPr txBox="1"/>
            <p:nvPr/>
          </p:nvSpPr>
          <p:spPr>
            <a:xfrm>
              <a:off x="-45193" y="5001905"/>
              <a:ext cx="2269438" cy="1235966"/>
            </a:xfrm>
            <a:prstGeom prst="rect">
              <a:avLst/>
            </a:prstGeom>
            <a:noFill/>
          </p:spPr>
          <p:txBody>
            <a:bodyPr wrap="square" rtlCol="0">
              <a:spAutoFit/>
            </a:bodyPr>
            <a:lstStyle/>
            <a:p>
              <a:pPr marL="0" marR="0" indent="0" algn="ctr" rtl="0" eaLnBrk="1" fontAlgn="ctr" latinLnBrk="0" hangingPunct="1">
                <a:spcBef>
                  <a:spcPts val="0"/>
                </a:spcBef>
                <a:spcAft>
                  <a:spcPts val="0"/>
                </a:spcAft>
              </a:pPr>
              <a:r>
                <a:rPr lang="en-US" altLang="zh-CN" sz="1600" b="1" i="0" u="none" strike="noStrike" kern="120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2.0K</a:t>
              </a:r>
              <a:r>
                <a:rPr lang="en-US" altLang="zh-CN" sz="1600" dirty="0">
                  <a:latin typeface="Arial" panose="020B0604020202020204" pitchFamily="34" charset="0"/>
                </a:rPr>
                <a:t> </a:t>
              </a:r>
              <a:r>
                <a:rPr lang="en-US" altLang="zh-CN" sz="1600" b="1" i="0" u="none" strike="noStrike" kern="120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 2200W</a:t>
              </a:r>
              <a:endParaRPr lang="zh-CN" altLang="zh-CN" sz="1600" b="0" i="0" u="none" strike="noStrike" dirty="0">
                <a:effectLst/>
                <a:latin typeface="Arial" panose="020B0604020202020204" pitchFamily="34" charset="0"/>
              </a:endParaRPr>
            </a:p>
            <a:p>
              <a:pPr marL="0" marR="0" indent="0" algn="ctr" rtl="0" eaLnBrk="1" fontAlgn="ctr" latinLnBrk="0" hangingPunct="1">
                <a:spcBef>
                  <a:spcPts val="0"/>
                </a:spcBef>
                <a:spcAft>
                  <a:spcPts val="0"/>
                </a:spcAft>
              </a:pPr>
              <a:r>
                <a:rPr lang="en-US" altLang="zh-CN" sz="1600" b="1" i="0" u="none" strike="noStrike" kern="120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40~80K </a:t>
              </a:r>
              <a:r>
                <a:rPr lang="en-US" altLang="zh-CN" sz="1600" b="1" i="0" u="none" strike="noStrike" kern="120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≥13000W</a:t>
              </a:r>
              <a:endParaRPr lang="zh-CN" altLang="zh-CN" sz="1600" b="0" i="0" u="none" strike="noStrike" dirty="0">
                <a:effectLst/>
                <a:latin typeface="Arial" panose="020B0604020202020204" pitchFamily="34" charset="0"/>
              </a:endParaRPr>
            </a:p>
            <a:p>
              <a:pPr marL="0" marR="0" indent="0" algn="ctr" rtl="0" eaLnBrk="1" fontAlgn="ctr" latinLnBrk="0" hangingPunct="1">
                <a:spcBef>
                  <a:spcPts val="0"/>
                </a:spcBef>
                <a:spcAft>
                  <a:spcPts val="0"/>
                </a:spcAft>
              </a:pPr>
              <a:r>
                <a:rPr lang="en-US" altLang="zh-CN" sz="1600" b="1" i="0" u="none" strike="noStrike" kern="120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5~8K </a:t>
              </a:r>
              <a:r>
                <a:rPr lang="en-US" altLang="zh-CN" sz="1600" b="1" i="0" u="none" strike="noStrike" kern="120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≥2200W</a:t>
              </a:r>
              <a:endParaRPr lang="zh-CN" altLang="zh-CN" sz="1600" b="0" i="0" u="none" strike="noStrike" dirty="0">
                <a:effectLst/>
                <a:latin typeface="Arial" panose="020B0604020202020204" pitchFamily="34" charset="0"/>
              </a:endParaRPr>
            </a:p>
            <a:p>
              <a:endParaRPr lang="zh-CN" altLang="en-US" sz="1600" dirty="0"/>
            </a:p>
          </p:txBody>
        </p:sp>
      </p:grpSp>
      <p:grpSp>
        <p:nvGrpSpPr>
          <p:cNvPr id="25" name="组合 24">
            <a:extLst>
              <a:ext uri="{FF2B5EF4-FFF2-40B4-BE49-F238E27FC236}">
                <a16:creationId xmlns:a16="http://schemas.microsoft.com/office/drawing/2014/main" id="{AB35A900-F56D-4BB0-9B97-DFE2A10D1ED7}"/>
              </a:ext>
            </a:extLst>
          </p:cNvPr>
          <p:cNvGrpSpPr/>
          <p:nvPr/>
        </p:nvGrpSpPr>
        <p:grpSpPr>
          <a:xfrm>
            <a:off x="2372832" y="5008334"/>
            <a:ext cx="2008472" cy="1417348"/>
            <a:chOff x="-45193" y="4908462"/>
            <a:chExt cx="2269438" cy="1581047"/>
          </a:xfrm>
        </p:grpSpPr>
        <p:grpSp>
          <p:nvGrpSpPr>
            <p:cNvPr id="26" name="组合 25">
              <a:extLst>
                <a:ext uri="{FF2B5EF4-FFF2-40B4-BE49-F238E27FC236}">
                  <a16:creationId xmlns:a16="http://schemas.microsoft.com/office/drawing/2014/main" id="{A1124427-EA4E-489C-BB72-C9E4B62B82B0}"/>
                </a:ext>
              </a:extLst>
            </p:cNvPr>
            <p:cNvGrpSpPr/>
            <p:nvPr/>
          </p:nvGrpSpPr>
          <p:grpSpPr>
            <a:xfrm>
              <a:off x="87085" y="4908462"/>
              <a:ext cx="1996474" cy="1581047"/>
              <a:chOff x="248019" y="4908463"/>
              <a:chExt cx="1255422" cy="1340118"/>
            </a:xfrm>
          </p:grpSpPr>
          <p:sp>
            <p:nvSpPr>
              <p:cNvPr id="28" name="矩形: 圆顶角 27">
                <a:extLst>
                  <a:ext uri="{FF2B5EF4-FFF2-40B4-BE49-F238E27FC236}">
                    <a16:creationId xmlns:a16="http://schemas.microsoft.com/office/drawing/2014/main" id="{C0930437-532E-4ED7-A101-21381C7B09DA}"/>
                  </a:ext>
                </a:extLst>
              </p:cNvPr>
              <p:cNvSpPr/>
              <p:nvPr/>
            </p:nvSpPr>
            <p:spPr>
              <a:xfrm>
                <a:off x="248020" y="4908463"/>
                <a:ext cx="1255421" cy="93714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29" name="组合 28">
                <a:extLst>
                  <a:ext uri="{FF2B5EF4-FFF2-40B4-BE49-F238E27FC236}">
                    <a16:creationId xmlns:a16="http://schemas.microsoft.com/office/drawing/2014/main" id="{D704EB2C-BBC4-44B3-B996-E7A3767682A9}"/>
                  </a:ext>
                </a:extLst>
              </p:cNvPr>
              <p:cNvGrpSpPr/>
              <p:nvPr/>
            </p:nvGrpSpPr>
            <p:grpSpPr>
              <a:xfrm>
                <a:off x="248019" y="5845609"/>
                <a:ext cx="1255422" cy="402972"/>
                <a:chOff x="2905" y="1571536"/>
                <a:chExt cx="1255422" cy="402972"/>
              </a:xfrm>
              <a:scene3d>
                <a:camera prst="orthographicFront"/>
                <a:lightRig rig="flat" dir="t"/>
              </a:scene3d>
            </p:grpSpPr>
            <p:sp>
              <p:nvSpPr>
                <p:cNvPr id="30" name="矩形 29">
                  <a:extLst>
                    <a:ext uri="{FF2B5EF4-FFF2-40B4-BE49-F238E27FC236}">
                      <a16:creationId xmlns:a16="http://schemas.microsoft.com/office/drawing/2014/main" id="{D8441D8C-91D2-41F3-A51F-EED52AEF606E}"/>
                    </a:ext>
                  </a:extLst>
                </p:cNvPr>
                <p:cNvSpPr/>
                <p:nvPr/>
              </p:nvSpPr>
              <p:spPr>
                <a:xfrm>
                  <a:off x="2906" y="1571536"/>
                  <a:ext cx="1255421" cy="402972"/>
                </a:xfrm>
                <a:prstGeom prst="rect">
                  <a:avLst/>
                </a:prstGeom>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文本框 30">
                  <a:extLst>
                    <a:ext uri="{FF2B5EF4-FFF2-40B4-BE49-F238E27FC236}">
                      <a16:creationId xmlns:a16="http://schemas.microsoft.com/office/drawing/2014/main" id="{AFC60491-7E92-4E8C-9F2C-E3E9C7381898}"/>
                    </a:ext>
                  </a:extLst>
                </p:cNvPr>
                <p:cNvSpPr txBox="1"/>
                <p:nvPr/>
              </p:nvSpPr>
              <p:spPr>
                <a:xfrm>
                  <a:off x="2905" y="1571536"/>
                  <a:ext cx="1227976" cy="40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0" rIns="31750" bIns="0" numCol="1" spcCol="1270" anchor="ctr" anchorCtr="0">
                  <a:noAutofit/>
                </a:bodyPr>
                <a:lstStyle/>
                <a:p>
                  <a:pPr marL="0" lvl="0" indent="0" algn="ctr" defTabSz="1111250">
                    <a:lnSpc>
                      <a:spcPct val="90000"/>
                    </a:lnSpc>
                    <a:spcBef>
                      <a:spcPct val="0"/>
                    </a:spcBef>
                    <a:spcAft>
                      <a:spcPct val="35000"/>
                    </a:spcAft>
                    <a:buNone/>
                  </a:pPr>
                  <a:r>
                    <a:rPr lang="en-US" altLang="zh-CN" sz="1400" b="1" kern="1200" dirty="0">
                      <a:latin typeface="Arial" panose="020B0604020202020204" pitchFamily="34" charset="0"/>
                      <a:cs typeface="Arial" panose="020B0604020202020204" pitchFamily="34" charset="0"/>
                    </a:rPr>
                    <a:t>Refrigeration  capacity</a:t>
                  </a:r>
                  <a:endParaRPr lang="zh-CN" altLang="en-US" sz="1400" b="1" kern="1200" dirty="0">
                    <a:latin typeface="Arial" panose="020B0604020202020204" pitchFamily="34" charset="0"/>
                    <a:cs typeface="Arial" panose="020B0604020202020204" pitchFamily="34" charset="0"/>
                  </a:endParaRPr>
                </a:p>
              </p:txBody>
            </p:sp>
          </p:grpSp>
        </p:grpSp>
        <p:sp>
          <p:nvSpPr>
            <p:cNvPr id="27" name="文本框 26">
              <a:extLst>
                <a:ext uri="{FF2B5EF4-FFF2-40B4-BE49-F238E27FC236}">
                  <a16:creationId xmlns:a16="http://schemas.microsoft.com/office/drawing/2014/main" id="{8AFEBEF3-C4AF-4668-A5CF-78BC163A1409}"/>
                </a:ext>
              </a:extLst>
            </p:cNvPr>
            <p:cNvSpPr txBox="1"/>
            <p:nvPr/>
          </p:nvSpPr>
          <p:spPr>
            <a:xfrm>
              <a:off x="-45193" y="5001905"/>
              <a:ext cx="2269438" cy="652315"/>
            </a:xfrm>
            <a:prstGeom prst="rect">
              <a:avLst/>
            </a:prstGeom>
            <a:noFill/>
          </p:spPr>
          <p:txBody>
            <a:bodyPr wrap="square" rtlCol="0">
              <a:spAutoFit/>
            </a:bodyPr>
            <a:lstStyle/>
            <a:p>
              <a:pPr marL="0" marR="0" indent="0" algn="ctr" rtl="0" eaLnBrk="1" fontAlgn="ctr" latinLnBrk="0" hangingPunct="1">
                <a:spcBef>
                  <a:spcPts val="0"/>
                </a:spcBef>
                <a:spcAft>
                  <a:spcPts val="0"/>
                </a:spcAft>
              </a:pPr>
              <a:endParaRPr lang="zh-CN" altLang="zh-CN" sz="1600" b="1" i="0" u="none" strike="noStrike" dirty="0">
                <a:effectLst/>
                <a:latin typeface="Arial" panose="020B0604020202020204" pitchFamily="34" charset="0"/>
                <a:cs typeface="Arial" panose="020B0604020202020204" pitchFamily="34" charset="0"/>
              </a:endParaRPr>
            </a:p>
            <a:p>
              <a:pPr algn="ctr"/>
              <a:r>
                <a:rPr lang="en-US" altLang="zh-CN" sz="1600" b="1" dirty="0">
                  <a:latin typeface="Arial" panose="020B0604020202020204" pitchFamily="34" charset="0"/>
                  <a:cs typeface="Arial" panose="020B0604020202020204" pitchFamily="34" charset="0"/>
                </a:rPr>
                <a:t>&gt;15kW@4.5K</a:t>
              </a:r>
              <a:endParaRPr lang="zh-CN" altLang="en-US" sz="1600" b="1" dirty="0">
                <a:latin typeface="Arial" panose="020B0604020202020204" pitchFamily="34" charset="0"/>
                <a:cs typeface="Arial" panose="020B0604020202020204" pitchFamily="34" charset="0"/>
              </a:endParaRPr>
            </a:p>
          </p:txBody>
        </p:sp>
      </p:grpSp>
      <p:grpSp>
        <p:nvGrpSpPr>
          <p:cNvPr id="32" name="组合 31">
            <a:extLst>
              <a:ext uri="{FF2B5EF4-FFF2-40B4-BE49-F238E27FC236}">
                <a16:creationId xmlns:a16="http://schemas.microsoft.com/office/drawing/2014/main" id="{1175CC32-0051-4D5F-B0F0-593737705FCA}"/>
              </a:ext>
            </a:extLst>
          </p:cNvPr>
          <p:cNvGrpSpPr/>
          <p:nvPr/>
        </p:nvGrpSpPr>
        <p:grpSpPr>
          <a:xfrm>
            <a:off x="4312599" y="5008334"/>
            <a:ext cx="1901963" cy="1417348"/>
            <a:chOff x="-45193" y="4908462"/>
            <a:chExt cx="2269438" cy="1581047"/>
          </a:xfrm>
        </p:grpSpPr>
        <p:grpSp>
          <p:nvGrpSpPr>
            <p:cNvPr id="33" name="组合 32">
              <a:extLst>
                <a:ext uri="{FF2B5EF4-FFF2-40B4-BE49-F238E27FC236}">
                  <a16:creationId xmlns:a16="http://schemas.microsoft.com/office/drawing/2014/main" id="{CCAF3014-3127-4432-8FA8-B3B0D1542AC1}"/>
                </a:ext>
              </a:extLst>
            </p:cNvPr>
            <p:cNvGrpSpPr/>
            <p:nvPr/>
          </p:nvGrpSpPr>
          <p:grpSpPr>
            <a:xfrm>
              <a:off x="87085" y="4908462"/>
              <a:ext cx="1996474" cy="1581047"/>
              <a:chOff x="248019" y="4908463"/>
              <a:chExt cx="1255422" cy="1340118"/>
            </a:xfrm>
          </p:grpSpPr>
          <p:sp>
            <p:nvSpPr>
              <p:cNvPr id="35" name="矩形: 圆顶角 34">
                <a:extLst>
                  <a:ext uri="{FF2B5EF4-FFF2-40B4-BE49-F238E27FC236}">
                    <a16:creationId xmlns:a16="http://schemas.microsoft.com/office/drawing/2014/main" id="{1257B4D1-61F7-41E0-A559-EC8B57C90748}"/>
                  </a:ext>
                </a:extLst>
              </p:cNvPr>
              <p:cNvSpPr/>
              <p:nvPr/>
            </p:nvSpPr>
            <p:spPr>
              <a:xfrm>
                <a:off x="248020" y="4908463"/>
                <a:ext cx="1255421" cy="93714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36" name="组合 35">
                <a:extLst>
                  <a:ext uri="{FF2B5EF4-FFF2-40B4-BE49-F238E27FC236}">
                    <a16:creationId xmlns:a16="http://schemas.microsoft.com/office/drawing/2014/main" id="{3B6ADFED-2D1C-423A-A302-9B923A251923}"/>
                  </a:ext>
                </a:extLst>
              </p:cNvPr>
              <p:cNvGrpSpPr/>
              <p:nvPr/>
            </p:nvGrpSpPr>
            <p:grpSpPr>
              <a:xfrm>
                <a:off x="248019" y="5845609"/>
                <a:ext cx="1255422" cy="402972"/>
                <a:chOff x="2905" y="1571536"/>
                <a:chExt cx="1255422" cy="402972"/>
              </a:xfrm>
              <a:scene3d>
                <a:camera prst="orthographicFront"/>
                <a:lightRig rig="flat" dir="t"/>
              </a:scene3d>
            </p:grpSpPr>
            <p:sp>
              <p:nvSpPr>
                <p:cNvPr id="37" name="矩形 36">
                  <a:extLst>
                    <a:ext uri="{FF2B5EF4-FFF2-40B4-BE49-F238E27FC236}">
                      <a16:creationId xmlns:a16="http://schemas.microsoft.com/office/drawing/2014/main" id="{AF028CD3-BC58-42E1-B854-7A7BD7B1AC1C}"/>
                    </a:ext>
                  </a:extLst>
                </p:cNvPr>
                <p:cNvSpPr/>
                <p:nvPr/>
              </p:nvSpPr>
              <p:spPr>
                <a:xfrm>
                  <a:off x="2906" y="1571536"/>
                  <a:ext cx="1255421" cy="402972"/>
                </a:xfrm>
                <a:prstGeom prst="rect">
                  <a:avLst/>
                </a:prstGeom>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8" name="文本框 37">
                  <a:extLst>
                    <a:ext uri="{FF2B5EF4-FFF2-40B4-BE49-F238E27FC236}">
                      <a16:creationId xmlns:a16="http://schemas.microsoft.com/office/drawing/2014/main" id="{F94A99BD-BB9C-4CEA-8B6C-98E753C656FE}"/>
                    </a:ext>
                  </a:extLst>
                </p:cNvPr>
                <p:cNvSpPr txBox="1"/>
                <p:nvPr/>
              </p:nvSpPr>
              <p:spPr>
                <a:xfrm>
                  <a:off x="2905" y="1571536"/>
                  <a:ext cx="1227976" cy="40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0" rIns="31750" bIns="0" numCol="1" spcCol="1270" anchor="ctr" anchorCtr="0">
                  <a:noAutofit/>
                </a:bodyPr>
                <a:lstStyle/>
                <a:p>
                  <a:pPr marL="0" lvl="0" indent="0" algn="ctr" defTabSz="1111250">
                    <a:lnSpc>
                      <a:spcPct val="90000"/>
                    </a:lnSpc>
                    <a:spcBef>
                      <a:spcPct val="0"/>
                    </a:spcBef>
                    <a:spcAft>
                      <a:spcPct val="35000"/>
                    </a:spcAft>
                    <a:buNone/>
                  </a:pPr>
                  <a:r>
                    <a:rPr lang="en-US" altLang="zh-CN" sz="1400" b="1" kern="1200" dirty="0">
                      <a:latin typeface="Arial" panose="020B0604020202020204" pitchFamily="34" charset="0"/>
                      <a:cs typeface="Arial" panose="020B0604020202020204" pitchFamily="34" charset="0"/>
                    </a:rPr>
                    <a:t>Liquefaction rate</a:t>
                  </a:r>
                  <a:endParaRPr lang="zh-CN" altLang="en-US" sz="1400" b="1" kern="1200" dirty="0">
                    <a:latin typeface="Arial" panose="020B0604020202020204" pitchFamily="34" charset="0"/>
                    <a:cs typeface="Arial" panose="020B0604020202020204" pitchFamily="34" charset="0"/>
                  </a:endParaRPr>
                </a:p>
              </p:txBody>
            </p:sp>
          </p:grpSp>
        </p:grpSp>
        <p:sp>
          <p:nvSpPr>
            <p:cNvPr id="34" name="文本框 33">
              <a:extLst>
                <a:ext uri="{FF2B5EF4-FFF2-40B4-BE49-F238E27FC236}">
                  <a16:creationId xmlns:a16="http://schemas.microsoft.com/office/drawing/2014/main" id="{C19ADB37-C015-4CC9-8B9C-846408C0F3C8}"/>
                </a:ext>
              </a:extLst>
            </p:cNvPr>
            <p:cNvSpPr txBox="1"/>
            <p:nvPr/>
          </p:nvSpPr>
          <p:spPr>
            <a:xfrm>
              <a:off x="-45193" y="5001905"/>
              <a:ext cx="2269438" cy="652315"/>
            </a:xfrm>
            <a:prstGeom prst="rect">
              <a:avLst/>
            </a:prstGeom>
            <a:noFill/>
          </p:spPr>
          <p:txBody>
            <a:bodyPr wrap="square" rtlCol="0">
              <a:spAutoFit/>
            </a:bodyPr>
            <a:lstStyle/>
            <a:p>
              <a:pPr marL="0" marR="0" indent="0" algn="ctr" rtl="0" eaLnBrk="1" fontAlgn="ctr" latinLnBrk="0" hangingPunct="1">
                <a:spcBef>
                  <a:spcPts val="0"/>
                </a:spcBef>
                <a:spcAft>
                  <a:spcPts val="0"/>
                </a:spcAft>
              </a:pPr>
              <a:endParaRPr lang="zh-CN" altLang="zh-CN" sz="1600" b="1" i="0" u="none" strike="noStrike" dirty="0">
                <a:effectLst/>
                <a:latin typeface="Arial" panose="020B0604020202020204" pitchFamily="34" charset="0"/>
                <a:cs typeface="Arial" panose="020B0604020202020204" pitchFamily="34" charset="0"/>
              </a:endParaRPr>
            </a:p>
            <a:p>
              <a:pPr algn="ctr"/>
              <a:r>
                <a:rPr lang="en-US" altLang="zh-CN" sz="1600" b="1" dirty="0">
                  <a:latin typeface="Arial" panose="020B0604020202020204" pitchFamily="34" charset="0"/>
                  <a:cs typeface="Arial" panose="020B0604020202020204" pitchFamily="34" charset="0"/>
                </a:rPr>
                <a:t>&gt;3000 L/h</a:t>
              </a:r>
              <a:endParaRPr lang="zh-CN" altLang="en-US" sz="1600" b="1" dirty="0">
                <a:latin typeface="Arial" panose="020B0604020202020204" pitchFamily="34" charset="0"/>
                <a:cs typeface="Arial" panose="020B0604020202020204" pitchFamily="34" charset="0"/>
              </a:endParaRPr>
            </a:p>
          </p:txBody>
        </p:sp>
      </p:grpSp>
      <p:sp>
        <p:nvSpPr>
          <p:cNvPr id="41" name="标注: 弯曲线形(带边框和强调线) 40">
            <a:extLst>
              <a:ext uri="{FF2B5EF4-FFF2-40B4-BE49-F238E27FC236}">
                <a16:creationId xmlns:a16="http://schemas.microsoft.com/office/drawing/2014/main" id="{F388C54B-FA62-4794-8AC3-E16C395878E0}"/>
              </a:ext>
            </a:extLst>
          </p:cNvPr>
          <p:cNvSpPr/>
          <p:nvPr/>
        </p:nvSpPr>
        <p:spPr>
          <a:xfrm>
            <a:off x="1573080" y="2411610"/>
            <a:ext cx="895686" cy="372988"/>
          </a:xfrm>
          <a:prstGeom prst="accentBorderCallout2">
            <a:avLst>
              <a:gd name="adj1" fmla="val 18750"/>
              <a:gd name="adj2" fmla="val -8333"/>
              <a:gd name="adj3" fmla="val 18750"/>
              <a:gd name="adj4" fmla="val -16667"/>
              <a:gd name="adj5" fmla="val 131789"/>
              <a:gd name="adj6" fmla="val -2639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Compressor  station</a:t>
            </a:r>
            <a:endParaRPr lang="zh-CN" altLang="en-US" sz="1000" dirty="0"/>
          </a:p>
        </p:txBody>
      </p:sp>
      <p:sp>
        <p:nvSpPr>
          <p:cNvPr id="42" name="标注: 弯曲线形(带边框和强调线) 41">
            <a:extLst>
              <a:ext uri="{FF2B5EF4-FFF2-40B4-BE49-F238E27FC236}">
                <a16:creationId xmlns:a16="http://schemas.microsoft.com/office/drawing/2014/main" id="{248726B8-F540-4AAF-81EB-CAD0416C07A0}"/>
              </a:ext>
            </a:extLst>
          </p:cNvPr>
          <p:cNvSpPr/>
          <p:nvPr/>
        </p:nvSpPr>
        <p:spPr>
          <a:xfrm>
            <a:off x="4816476" y="1513934"/>
            <a:ext cx="806401" cy="426209"/>
          </a:xfrm>
          <a:prstGeom prst="accentBorderCallout2">
            <a:avLst>
              <a:gd name="adj1" fmla="val 18750"/>
              <a:gd name="adj2" fmla="val -8333"/>
              <a:gd name="adj3" fmla="val 18750"/>
              <a:gd name="adj4" fmla="val -16667"/>
              <a:gd name="adj5" fmla="val 98588"/>
              <a:gd name="adj6" fmla="val -5510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300K~40K Upper Coldbox</a:t>
            </a:r>
            <a:endParaRPr lang="zh-CN" altLang="en-US" sz="1000" dirty="0"/>
          </a:p>
        </p:txBody>
      </p:sp>
      <p:sp>
        <p:nvSpPr>
          <p:cNvPr id="43" name="标注: 弯曲线形(带边框和强调线) 42">
            <a:extLst>
              <a:ext uri="{FF2B5EF4-FFF2-40B4-BE49-F238E27FC236}">
                <a16:creationId xmlns:a16="http://schemas.microsoft.com/office/drawing/2014/main" id="{B05B552A-2A09-4811-94AB-3F70B44FF79A}"/>
              </a:ext>
            </a:extLst>
          </p:cNvPr>
          <p:cNvSpPr/>
          <p:nvPr/>
        </p:nvSpPr>
        <p:spPr>
          <a:xfrm>
            <a:off x="7759675" y="1666727"/>
            <a:ext cx="806401" cy="426209"/>
          </a:xfrm>
          <a:prstGeom prst="accentBorderCallout2">
            <a:avLst>
              <a:gd name="adj1" fmla="val 18750"/>
              <a:gd name="adj2" fmla="val -8333"/>
              <a:gd name="adj3" fmla="val 18750"/>
              <a:gd name="adj4" fmla="val -16667"/>
              <a:gd name="adj5" fmla="val 122051"/>
              <a:gd name="adj6" fmla="val -536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40K~4.5K Lower Coldbox</a:t>
            </a:r>
            <a:endParaRPr lang="zh-CN" altLang="en-US" sz="1000" dirty="0"/>
          </a:p>
        </p:txBody>
      </p:sp>
      <p:sp>
        <p:nvSpPr>
          <p:cNvPr id="44" name="标注: 弯曲线形(带边框和强调线) 43">
            <a:extLst>
              <a:ext uri="{FF2B5EF4-FFF2-40B4-BE49-F238E27FC236}">
                <a16:creationId xmlns:a16="http://schemas.microsoft.com/office/drawing/2014/main" id="{CAD62E36-BC21-468A-9944-9B6D01C745FA}"/>
              </a:ext>
            </a:extLst>
          </p:cNvPr>
          <p:cNvSpPr/>
          <p:nvPr/>
        </p:nvSpPr>
        <p:spPr>
          <a:xfrm>
            <a:off x="10058938" y="5476159"/>
            <a:ext cx="1220320" cy="441690"/>
          </a:xfrm>
          <a:prstGeom prst="accentBorderCallout2">
            <a:avLst>
              <a:gd name="adj1" fmla="val 18750"/>
              <a:gd name="adj2" fmla="val -8333"/>
              <a:gd name="adj3" fmla="val 18750"/>
              <a:gd name="adj4" fmla="val -16667"/>
              <a:gd name="adj5" fmla="val -5402"/>
              <a:gd name="adj6" fmla="val -404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2K Coldbox</a:t>
            </a:r>
          </a:p>
          <a:p>
            <a:pPr algn="ctr"/>
            <a:r>
              <a:rPr lang="en-US" altLang="zh-CN" sz="1000" b="1" dirty="0">
                <a:solidFill>
                  <a:srgbClr val="000000"/>
                </a:solidFill>
                <a:latin typeface="Times New Roman" panose="02020603050405020304" pitchFamily="18" charset="0"/>
              </a:rPr>
              <a:t>(cold compressor+ 2K HX)</a:t>
            </a:r>
            <a:endParaRPr lang="zh-CN" altLang="en-US" sz="1000" dirty="0"/>
          </a:p>
        </p:txBody>
      </p:sp>
      <p:sp>
        <p:nvSpPr>
          <p:cNvPr id="45" name="标注: 弯曲线形(带边框和强调线) 44">
            <a:extLst>
              <a:ext uri="{FF2B5EF4-FFF2-40B4-BE49-F238E27FC236}">
                <a16:creationId xmlns:a16="http://schemas.microsoft.com/office/drawing/2014/main" id="{37C62EDB-34CE-4C02-A182-D810EC73155C}"/>
              </a:ext>
            </a:extLst>
          </p:cNvPr>
          <p:cNvSpPr/>
          <p:nvPr/>
        </p:nvSpPr>
        <p:spPr>
          <a:xfrm>
            <a:off x="10430166" y="3157613"/>
            <a:ext cx="989990" cy="441690"/>
          </a:xfrm>
          <a:prstGeom prst="accentBorderCallout2">
            <a:avLst>
              <a:gd name="adj1" fmla="val 18750"/>
              <a:gd name="adj2" fmla="val -8333"/>
              <a:gd name="adj3" fmla="val 18750"/>
              <a:gd name="adj4" fmla="val -16667"/>
              <a:gd name="adj5" fmla="val -24734"/>
              <a:gd name="adj6" fmla="val -30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3000L Dewar</a:t>
            </a:r>
            <a:endParaRPr lang="zh-CN" altLang="en-US" sz="1000" dirty="0"/>
          </a:p>
        </p:txBody>
      </p:sp>
      <p:sp>
        <p:nvSpPr>
          <p:cNvPr id="46" name="文本框 45">
            <a:extLst>
              <a:ext uri="{FF2B5EF4-FFF2-40B4-BE49-F238E27FC236}">
                <a16:creationId xmlns:a16="http://schemas.microsoft.com/office/drawing/2014/main" id="{01CF7C2F-D5C9-4AC3-8C85-85629530B4DD}"/>
              </a:ext>
            </a:extLst>
          </p:cNvPr>
          <p:cNvSpPr txBox="1"/>
          <p:nvPr/>
        </p:nvSpPr>
        <p:spPr>
          <a:xfrm>
            <a:off x="472572" y="876140"/>
            <a:ext cx="11132744" cy="584775"/>
          </a:xfrm>
          <a:prstGeom prst="rect">
            <a:avLst/>
          </a:prstGeom>
          <a:noFill/>
        </p:spPr>
        <p:txBody>
          <a:bodyPr wrap="square">
            <a:spAutoFit/>
          </a:bodyPr>
          <a:lstStyle/>
          <a:p>
            <a:r>
              <a:rPr lang="en-US" altLang="zh-CN" sz="1600" dirty="0">
                <a:effectLst/>
                <a:latin typeface="Arial" panose="020B0604020202020204" pitchFamily="34" charset="0"/>
                <a:cs typeface="Arial" panose="020B0604020202020204" pitchFamily="34" charset="0"/>
              </a:rPr>
              <a:t>This PFD diagram provides a comprehensive overview of the refrigeration cycle and the interactions between various components, serving as a blueprint for the system's operation and performance.</a:t>
            </a:r>
            <a:endParaRPr lang="zh-CN" altLang="en-US" sz="1600" dirty="0">
              <a:latin typeface="Arial" panose="020B0604020202020204" pitchFamily="34" charset="0"/>
              <a:cs typeface="Arial" panose="020B0604020202020204" pitchFamily="34" charset="0"/>
            </a:endParaRPr>
          </a:p>
        </p:txBody>
      </p:sp>
      <p:sp>
        <p:nvSpPr>
          <p:cNvPr id="40" name="文本框 39">
            <a:extLst>
              <a:ext uri="{FF2B5EF4-FFF2-40B4-BE49-F238E27FC236}">
                <a16:creationId xmlns:a16="http://schemas.microsoft.com/office/drawing/2014/main" id="{E522A20C-DCE5-492F-BB6B-C87DC18B3BB1}"/>
              </a:ext>
            </a:extLst>
          </p:cNvPr>
          <p:cNvSpPr txBox="1"/>
          <p:nvPr/>
        </p:nvSpPr>
        <p:spPr>
          <a:xfrm>
            <a:off x="101304" y="1573208"/>
            <a:ext cx="2843196" cy="391715"/>
          </a:xfrm>
          <a:prstGeom prst="rect">
            <a:avLst/>
          </a:prstGeom>
          <a:solidFill>
            <a:srgbClr val="FFFF00"/>
          </a:solidFill>
        </p:spPr>
        <p:txBody>
          <a:bodyPr wrap="square">
            <a:spAutoFit/>
          </a:bodyPr>
          <a:lstStyle/>
          <a:p>
            <a:pPr algn="ctr"/>
            <a:r>
              <a:rPr lang="en-US" altLang="zh-CN" sz="1100" b="1" dirty="0">
                <a:solidFill>
                  <a:srgbClr val="FF0000"/>
                </a:solidFill>
                <a:latin typeface="Arial" panose="020B0604020202020204" pitchFamily="34" charset="0"/>
                <a:cs typeface="Arial" panose="020B0604020202020204" pitchFamily="34" charset="0"/>
              </a:rPr>
              <a:t>C</a:t>
            </a:r>
            <a:r>
              <a:rPr lang="en-US" altLang="zh-CN" sz="1100" b="1" dirty="0">
                <a:solidFill>
                  <a:srgbClr val="FF0000"/>
                </a:solidFill>
                <a:effectLst/>
                <a:latin typeface="Arial" panose="020B0604020202020204" pitchFamily="34" charset="0"/>
                <a:cs typeface="Arial" panose="020B0604020202020204" pitchFamily="34" charset="0"/>
              </a:rPr>
              <a:t>ryo-plants Design value (performance test) </a:t>
            </a:r>
            <a:r>
              <a:rPr lang="en-US" altLang="zh-CN" sz="1100" b="1" dirty="0">
                <a:solidFill>
                  <a:srgbClr val="FF00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4×15kW@4.5K</a:t>
            </a:r>
            <a:endParaRPr lang="en-US" altLang="zh-CN" sz="1100" b="1" dirty="0">
              <a:solidFill>
                <a:srgbClr val="FF0000"/>
              </a:solidFill>
              <a:effectLst/>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70F6665F-5CCF-4485-8862-1FA956FDEF27}"/>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dirty="0"/>
          </a:p>
        </p:txBody>
      </p:sp>
      <p:sp>
        <p:nvSpPr>
          <p:cNvPr id="47" name="Textfeld 4">
            <a:extLst>
              <a:ext uri="{FF2B5EF4-FFF2-40B4-BE49-F238E27FC236}">
                <a16:creationId xmlns:a16="http://schemas.microsoft.com/office/drawing/2014/main" id="{E5588219-8EB6-49CB-9576-8ADDB964EBB6}"/>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a:t>
            </a:r>
            <a:r>
              <a:rPr lang="en-GB" sz="1400" b="1" dirty="0">
                <a:solidFill>
                  <a:schemeClr val="bg1"/>
                </a:solidFill>
                <a:highlight>
                  <a:srgbClr val="C0C0C0"/>
                </a:highlight>
                <a:latin typeface="Arial" panose="020B0604020202020204" pitchFamily="34" charset="0"/>
                <a:cs typeface="Arial" panose="020B0604020202020204" pitchFamily="34" charset="0"/>
              </a:rPr>
              <a:t>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75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2947917" y="1450190"/>
            <a:ext cx="7049069" cy="424731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solidFill>
                  <a:srgbClr val="FF0000"/>
                </a:solidFill>
                <a:latin typeface="Arial" panose="020B0604020202020204" pitchFamily="34" charset="0"/>
                <a:cs typeface="Arial" panose="020B0604020202020204" pitchFamily="34" charset="0"/>
              </a:rPr>
              <a:t>1. CEPC </a:t>
            </a:r>
            <a:r>
              <a:rPr lang="en-US" altLang="zh-CN" sz="2000" b="1" dirty="0">
                <a:solidFill>
                  <a:srgbClr val="FF0000"/>
                </a:solidFill>
                <a:latin typeface="Arial" panose="020B0604020202020204" pitchFamily="34" charset="0"/>
                <a:cs typeface="Arial" panose="020B0604020202020204" pitchFamily="34" charset="0"/>
              </a:rPr>
              <a:t>Cryogenic System </a:t>
            </a:r>
            <a:r>
              <a:rPr lang="zh-CN" altLang="en-US" sz="2000" b="1" dirty="0">
                <a:solidFill>
                  <a:srgbClr val="FF0000"/>
                </a:solidFill>
                <a:latin typeface="Arial" panose="020B0604020202020204" pitchFamily="34" charset="0"/>
                <a:cs typeface="Arial" panose="020B0604020202020204" pitchFamily="34" charset="0"/>
              </a:rPr>
              <a:t>Overview</a:t>
            </a:r>
            <a:endParaRPr lang="en-US" altLang="zh-CN" sz="2000" b="1" dirty="0">
              <a:solidFill>
                <a:srgbClr val="FF0000"/>
              </a:solidFill>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1.3 2025 Mini-Review</a:t>
            </a:r>
          </a:p>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2. </a:t>
            </a:r>
            <a:r>
              <a:rPr lang="en-US" altLang="zh-CN" sz="2000" b="1" dirty="0">
                <a:latin typeface="Arial" panose="020B0604020202020204" pitchFamily="34" charset="0"/>
                <a:cs typeface="Arial" panose="020B0604020202020204" pitchFamily="34" charset="0"/>
              </a:rPr>
              <a:t>CEPC SRF Cryogenic System Scheme</a:t>
            </a:r>
            <a:r>
              <a:rPr lang="zh-CN" altLang="en-US" sz="2000" b="1" dirty="0">
                <a:latin typeface="Arial" panose="020B0604020202020204" pitchFamily="34" charset="0"/>
                <a:cs typeface="Arial" panose="020B0604020202020204" pitchFamily="34" charset="0"/>
              </a:rPr>
              <a:t> Design</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71215825-8C79-4522-AD57-167640F02370}"/>
              </a:ext>
            </a:extLst>
          </p:cNvPr>
          <p:cNvSpPr>
            <a:spLocks noGrp="1"/>
          </p:cNvSpPr>
          <p:nvPr>
            <p:ph type="sldNum" sz="quarter" idx="12"/>
          </p:nvPr>
        </p:nvSpPr>
        <p:spPr/>
        <p:txBody>
          <a:bodyPr/>
          <a:lstStyle/>
          <a:p>
            <a:fld id="{F15E9139-A00B-4B2A-98A6-095DC08F1345}" type="slidenum">
              <a:rPr lang="zh-CN" altLang="en-US" smtClean="0"/>
              <a:pPr/>
              <a:t>2</a:t>
            </a:fld>
            <a:endParaRPr lang="zh-CN" altLang="en-US" dirty="0"/>
          </a:p>
        </p:txBody>
      </p:sp>
    </p:spTree>
    <p:extLst>
      <p:ext uri="{BB962C8B-B14F-4D97-AF65-F5344CB8AC3E}">
        <p14:creationId xmlns:p14="http://schemas.microsoft.com/office/powerpoint/2010/main" val="64547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en-US" altLang="zh-CN" dirty="0"/>
              <a:t>Main Design Results of refrigerator</a:t>
            </a:r>
            <a:endParaRPr lang="zh-CN" altLang="en-US" dirty="0"/>
          </a:p>
        </p:txBody>
      </p:sp>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9347198" y="1341881"/>
            <a:ext cx="3048000" cy="553100"/>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Technical Institute of Physics and Chemistry</a:t>
            </a:r>
            <a:r>
              <a:rPr kumimoji="1" lang="en-US" altLang="zh-CN" sz="1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7" name="Text Box 2">
            <a:extLst>
              <a:ext uri="{FF2B5EF4-FFF2-40B4-BE49-F238E27FC236}">
                <a16:creationId xmlns:a16="http://schemas.microsoft.com/office/drawing/2014/main" id="{F7544E79-AF3F-4553-A0C8-9D9E09D684E3}"/>
              </a:ext>
            </a:extLst>
          </p:cNvPr>
          <p:cNvSpPr txBox="1">
            <a:spLocks noChangeArrowheads="1"/>
          </p:cNvSpPr>
          <p:nvPr/>
        </p:nvSpPr>
        <p:spPr bwMode="auto">
          <a:xfrm>
            <a:off x="2938683" y="1469949"/>
            <a:ext cx="6532033" cy="369332"/>
          </a:xfrm>
          <a:prstGeom prst="rect">
            <a:avLst/>
          </a:prstGeom>
          <a:solidFill>
            <a:srgbClr val="FFFF00"/>
          </a:solidFill>
          <a:ln w="9525">
            <a:noFill/>
            <a:miter lim="800000"/>
            <a:headEnd/>
            <a:tailEnd/>
          </a:ln>
        </p:spPr>
        <p:txBody>
          <a:bodyPr>
            <a:spAutoFit/>
          </a:bodyPr>
          <a:lstStyle/>
          <a:p>
            <a:pPr algn="ctr" eaLnBrk="1" hangingPunct="1"/>
            <a:r>
              <a:rPr lang="en-US" altLang="zh-CN" b="1" dirty="0">
                <a:solidFill>
                  <a:srgbClr val="000099"/>
                </a:solidFill>
                <a:latin typeface="Arial" panose="020B0604020202020204" pitchFamily="34" charset="0"/>
                <a:ea typeface="黑体" pitchFamily="49" charset="-122"/>
                <a:cs typeface="Arial" panose="020B0604020202020204" pitchFamily="34" charset="0"/>
              </a:rPr>
              <a:t>Overall design parameters for single refrigerator</a:t>
            </a:r>
            <a:endParaRPr lang="zh-CN" altLang="en-US" b="1" dirty="0">
              <a:solidFill>
                <a:srgbClr val="000099"/>
              </a:solidFill>
              <a:latin typeface="Arial" panose="020B0604020202020204" pitchFamily="34" charset="0"/>
              <a:ea typeface="黑体" pitchFamily="49" charset="-122"/>
              <a:cs typeface="Arial" panose="020B0604020202020204" pitchFamily="34" charset="0"/>
            </a:endParaRPr>
          </a:p>
        </p:txBody>
      </p:sp>
      <p:graphicFrame>
        <p:nvGraphicFramePr>
          <p:cNvPr id="8" name="Group 3">
            <a:extLst>
              <a:ext uri="{FF2B5EF4-FFF2-40B4-BE49-F238E27FC236}">
                <a16:creationId xmlns:a16="http://schemas.microsoft.com/office/drawing/2014/main" id="{C7F0B966-77E1-4048-90D8-9C9D41060C72}"/>
              </a:ext>
            </a:extLst>
          </p:cNvPr>
          <p:cNvGraphicFramePr>
            <a:graphicFrameLocks noGrp="1"/>
          </p:cNvGraphicFramePr>
          <p:nvPr>
            <p:extLst>
              <p:ext uri="{D42A27DB-BD31-4B8C-83A1-F6EECF244321}">
                <p14:modId xmlns:p14="http://schemas.microsoft.com/office/powerpoint/2010/main" val="2950882592"/>
              </p:ext>
            </p:extLst>
          </p:nvPr>
        </p:nvGraphicFramePr>
        <p:xfrm>
          <a:off x="59668" y="1887120"/>
          <a:ext cx="12072663" cy="2347212"/>
        </p:xfrm>
        <a:graphic>
          <a:graphicData uri="http://schemas.openxmlformats.org/drawingml/2006/table">
            <a:tbl>
              <a:tblPr/>
              <a:tblGrid>
                <a:gridCol w="2380489">
                  <a:extLst>
                    <a:ext uri="{9D8B030D-6E8A-4147-A177-3AD203B41FA5}">
                      <a16:colId xmlns:a16="http://schemas.microsoft.com/office/drawing/2014/main" val="20000"/>
                    </a:ext>
                  </a:extLst>
                </a:gridCol>
                <a:gridCol w="1682405">
                  <a:extLst>
                    <a:ext uri="{9D8B030D-6E8A-4147-A177-3AD203B41FA5}">
                      <a16:colId xmlns:a16="http://schemas.microsoft.com/office/drawing/2014/main" val="20001"/>
                    </a:ext>
                  </a:extLst>
                </a:gridCol>
                <a:gridCol w="1680346">
                  <a:extLst>
                    <a:ext uri="{9D8B030D-6E8A-4147-A177-3AD203B41FA5}">
                      <a16:colId xmlns:a16="http://schemas.microsoft.com/office/drawing/2014/main" val="20002"/>
                    </a:ext>
                  </a:extLst>
                </a:gridCol>
                <a:gridCol w="1308264">
                  <a:extLst>
                    <a:ext uri="{9D8B030D-6E8A-4147-A177-3AD203B41FA5}">
                      <a16:colId xmlns:a16="http://schemas.microsoft.com/office/drawing/2014/main" val="20003"/>
                    </a:ext>
                  </a:extLst>
                </a:gridCol>
                <a:gridCol w="1308264">
                  <a:extLst>
                    <a:ext uri="{9D8B030D-6E8A-4147-A177-3AD203B41FA5}">
                      <a16:colId xmlns:a16="http://schemas.microsoft.com/office/drawing/2014/main" val="4176769358"/>
                    </a:ext>
                  </a:extLst>
                </a:gridCol>
                <a:gridCol w="1765964">
                  <a:extLst>
                    <a:ext uri="{9D8B030D-6E8A-4147-A177-3AD203B41FA5}">
                      <a16:colId xmlns:a16="http://schemas.microsoft.com/office/drawing/2014/main" val="20004"/>
                    </a:ext>
                  </a:extLst>
                </a:gridCol>
                <a:gridCol w="1946931">
                  <a:extLst>
                    <a:ext uri="{9D8B030D-6E8A-4147-A177-3AD203B41FA5}">
                      <a16:colId xmlns:a16="http://schemas.microsoft.com/office/drawing/2014/main" val="20005"/>
                    </a:ext>
                  </a:extLst>
                </a:gridCol>
              </a:tblGrid>
              <a:tr h="3349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Working temperature</a:t>
                      </a:r>
                      <a:endPar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Design requirement</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zh-CN"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Design results</a:t>
                      </a:r>
                      <a:endPar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12738">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Pressure</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bar</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Heat load</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W</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Pressure</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bar</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Temperature</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K</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Heat load</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W</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Equivalent Heat load </a:t>
                      </a:r>
                      <a:r>
                        <a:rPr kumimoji="0" lang="en-GB" altLang="zh-CN" sz="16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1.8</a:t>
                      </a:r>
                      <a:r>
                        <a:rPr kumimoji="0" lang="en-GB" altLang="zh-CN" sz="16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K</a:t>
                      </a:r>
                      <a:r>
                        <a:rPr kumimoji="0" lang="en-GB"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endPar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2.0K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0.03</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0.03</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1.986</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2242</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2031.24</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40~80K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18~16</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13000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18.66~16.66</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39~78K</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13400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380.22</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5~8K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5~4</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5~4</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5~8K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630.87</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Total equivalent heat load </a:t>
                      </a:r>
                      <a:r>
                        <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GB"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1.8</a:t>
                      </a:r>
                      <a:r>
                        <a:rPr kumimoji="0" lang="en-GB"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K</a:t>
                      </a:r>
                      <a:r>
                        <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3042.33</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9" name="Group 3">
            <a:extLst>
              <a:ext uri="{FF2B5EF4-FFF2-40B4-BE49-F238E27FC236}">
                <a16:creationId xmlns:a16="http://schemas.microsoft.com/office/drawing/2014/main" id="{67752938-8CDA-4891-86A7-95DB9C55B88B}"/>
              </a:ext>
            </a:extLst>
          </p:cNvPr>
          <p:cNvGraphicFramePr>
            <a:graphicFrameLocks noGrp="1"/>
          </p:cNvGraphicFramePr>
          <p:nvPr>
            <p:extLst>
              <p:ext uri="{D42A27DB-BD31-4B8C-83A1-F6EECF244321}">
                <p14:modId xmlns:p14="http://schemas.microsoft.com/office/powerpoint/2010/main" val="3592306026"/>
              </p:ext>
            </p:extLst>
          </p:nvPr>
        </p:nvGraphicFramePr>
        <p:xfrm>
          <a:off x="46567" y="4354966"/>
          <a:ext cx="12145433" cy="1859280"/>
        </p:xfrm>
        <a:graphic>
          <a:graphicData uri="http://schemas.openxmlformats.org/drawingml/2006/table">
            <a:tbl>
              <a:tblPr/>
              <a:tblGrid>
                <a:gridCol w="4655840">
                  <a:extLst>
                    <a:ext uri="{9D8B030D-6E8A-4147-A177-3AD203B41FA5}">
                      <a16:colId xmlns:a16="http://schemas.microsoft.com/office/drawing/2014/main" val="20000"/>
                    </a:ext>
                  </a:extLst>
                </a:gridCol>
                <a:gridCol w="7489593">
                  <a:extLst>
                    <a:ext uri="{9D8B030D-6E8A-4147-A177-3AD203B41FA5}">
                      <a16:colId xmlns:a16="http://schemas.microsoft.com/office/drawing/2014/main" val="20001"/>
                    </a:ext>
                  </a:extLst>
                </a:gridCol>
              </a:tblGrid>
              <a:tr h="21602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Other parameters</a:t>
                      </a:r>
                      <a:endParaRPr kumimoji="0" lang="zh-CN" altLang="en-US"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Design target</a:t>
                      </a:r>
                      <a:endParaRPr kumimoji="0" lang="zh-CN" altLang="en-US"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260350">
                <a:tc>
                  <a:txBody>
                    <a:bodyPr/>
                    <a:lstStyle/>
                    <a:p>
                      <a:pPr marL="0" marR="0" lvl="0" indent="0" algn="ctr" defTabSz="914400" rtl="0" eaLnBrk="1" fontAlgn="ctr" latinLnBrk="0" hangingPunct="1">
                        <a:lnSpc>
                          <a:spcPts val="15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Liquid nitrogen consumption</a:t>
                      </a:r>
                      <a:endPar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0g/s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350">
                <a:tc>
                  <a:txBody>
                    <a:bodyPr/>
                    <a:lstStyle/>
                    <a:p>
                      <a:pPr algn="ctr"/>
                      <a:r>
                        <a:rPr lang="en-US" altLang="zh-CN" sz="1400" b="1" kern="1200" dirty="0">
                          <a:solidFill>
                            <a:srgbClr val="000099"/>
                          </a:solidFill>
                          <a:latin typeface="Arial" panose="020B0604020202020204" pitchFamily="34" charset="0"/>
                          <a:ea typeface="宋体" panose="02010600030101010101" pitchFamily="2" charset="-122"/>
                          <a:cs typeface="Arial" panose="020B0604020202020204" pitchFamily="34" charset="0"/>
                        </a:rPr>
                        <a:t>Precooling helium gas flow</a:t>
                      </a:r>
                      <a:endParaRPr lang="zh-CN" altLang="en-US" sz="1400" b="1" kern="1200" dirty="0">
                        <a:solidFill>
                          <a:srgbClr val="000099"/>
                        </a:solidFill>
                        <a:latin typeface="Arial" panose="020B0604020202020204" pitchFamily="34" charset="0"/>
                        <a:ea typeface="宋体" panose="02010600030101010101"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60g/s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Overall UA</a:t>
                      </a:r>
                      <a:r>
                        <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 </a:t>
                      </a: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value</a:t>
                      </a:r>
                      <a:endPar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943.9kJ/K·s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Helium gas flow</a:t>
                      </a:r>
                      <a:endPar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pitchFamily="2" charset="-122"/>
                          <a:cs typeface="Arial" panose="020B0604020202020204" pitchFamily="34" charset="0"/>
                        </a:rPr>
                        <a:t>1032g/s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Predication power consumption</a:t>
                      </a:r>
                      <a:r>
                        <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a:t>
                      </a: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KW</a:t>
                      </a:r>
                      <a:r>
                        <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a:t>
                      </a:r>
                      <a:endPar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400" b="0" i="0" u="none" strike="noStrike" dirty="0">
                          <a:solidFill>
                            <a:srgbClr val="000099"/>
                          </a:solidFill>
                          <a:latin typeface="Arial" panose="020B0604020202020204" pitchFamily="34" charset="0"/>
                          <a:cs typeface="Arial" panose="020B0604020202020204" pitchFamily="34" charset="0"/>
                        </a:rPr>
                        <a:t>2599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 name="文本框 1">
            <a:extLst>
              <a:ext uri="{FF2B5EF4-FFF2-40B4-BE49-F238E27FC236}">
                <a16:creationId xmlns:a16="http://schemas.microsoft.com/office/drawing/2014/main" id="{1733CE6E-3167-4E46-8B82-8D475D95740D}"/>
              </a:ext>
            </a:extLst>
          </p:cNvPr>
          <p:cNvSpPr txBox="1">
            <a:spLocks noChangeArrowheads="1"/>
          </p:cNvSpPr>
          <p:nvPr/>
        </p:nvSpPr>
        <p:spPr bwMode="auto">
          <a:xfrm>
            <a:off x="23283" y="6214246"/>
            <a:ext cx="12192000" cy="369888"/>
          </a:xfrm>
          <a:prstGeom prst="rect">
            <a:avLst/>
          </a:prstGeom>
          <a:noFill/>
          <a:ln w="9525">
            <a:noFill/>
            <a:miter lim="800000"/>
            <a:headEnd/>
            <a:tailEnd/>
          </a:ln>
        </p:spPr>
        <p:txBody>
          <a:bodyPr>
            <a:spAutoFit/>
          </a:bodyPr>
          <a:lstStyle/>
          <a:p>
            <a:pPr marL="342900" indent="-342900" algn="ctr">
              <a:spcBef>
                <a:spcPts val="1000"/>
              </a:spcBef>
              <a:spcAft>
                <a:spcPts val="0"/>
              </a:spcAft>
              <a:defRPr/>
            </a:pPr>
            <a:r>
              <a:rPr lang="en-US" altLang="zh-CN" b="1" dirty="0">
                <a:solidFill>
                  <a:srgbClr val="FF0000"/>
                </a:solidFill>
                <a:latin typeface="Times New Roman" pitchFamily="18" charset="0"/>
                <a:ea typeface="+mn-ea"/>
                <a:cs typeface="Times New Roman" pitchFamily="18" charset="0"/>
              </a:rPr>
              <a:t>Equivalent energy efficiency ratio for 1.8K: 857.60W/W*</a:t>
            </a:r>
          </a:p>
        </p:txBody>
      </p:sp>
      <p:sp>
        <p:nvSpPr>
          <p:cNvPr id="14" name="文本框 13">
            <a:extLst>
              <a:ext uri="{FF2B5EF4-FFF2-40B4-BE49-F238E27FC236}">
                <a16:creationId xmlns:a16="http://schemas.microsoft.com/office/drawing/2014/main" id="{F5E280C9-4056-4291-A8ED-94D4C41C56C3}"/>
              </a:ext>
            </a:extLst>
          </p:cNvPr>
          <p:cNvSpPr txBox="1"/>
          <p:nvPr/>
        </p:nvSpPr>
        <p:spPr>
          <a:xfrm>
            <a:off x="298450" y="880023"/>
            <a:ext cx="11893550" cy="584775"/>
          </a:xfrm>
          <a:prstGeom prst="rect">
            <a:avLst/>
          </a:prstGeom>
          <a:noFill/>
        </p:spPr>
        <p:txBody>
          <a:bodyPr wrap="square">
            <a:spAutoFit/>
          </a:bodyPr>
          <a:lstStyle/>
          <a:p>
            <a:r>
              <a:rPr lang="en-US" altLang="zh-CN" sz="1600" dirty="0">
                <a:effectLst/>
                <a:latin typeface="Arial" panose="020B0604020202020204" pitchFamily="34" charset="0"/>
                <a:cs typeface="Arial" panose="020B0604020202020204" pitchFamily="34" charset="0"/>
              </a:rPr>
              <a:t>These parameters are seriously determined to ensure that the refrigerator meets the required cooling capacity and efficiency standards, providing a reliable foundation for </a:t>
            </a:r>
            <a:r>
              <a:rPr lang="en-US" altLang="zh-CN" sz="1600" dirty="0">
                <a:latin typeface="Arial" panose="020B0604020202020204" pitchFamily="34" charset="0"/>
                <a:cs typeface="Arial" panose="020B0604020202020204" pitchFamily="34" charset="0"/>
              </a:rPr>
              <a:t>CEPC</a:t>
            </a:r>
            <a:r>
              <a:rPr lang="en-US" altLang="zh-CN" sz="1600" dirty="0">
                <a:effectLst/>
                <a:latin typeface="Arial" panose="020B0604020202020204" pitchFamily="34" charset="0"/>
                <a:cs typeface="Arial" panose="020B0604020202020204" pitchFamily="34" charset="0"/>
              </a:rPr>
              <a:t> cryogenic system.</a:t>
            </a:r>
            <a:endParaRPr lang="zh-CN" altLang="en-US" sz="16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97D1DB7-7633-4DD1-A1F5-626CFB8E9289}"/>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dirty="0"/>
          </a:p>
        </p:txBody>
      </p:sp>
      <p:sp>
        <p:nvSpPr>
          <p:cNvPr id="12" name="Textfeld 4">
            <a:extLst>
              <a:ext uri="{FF2B5EF4-FFF2-40B4-BE49-F238E27FC236}">
                <a16:creationId xmlns:a16="http://schemas.microsoft.com/office/drawing/2014/main" id="{0AF2356C-67E5-42C9-8246-87440327E23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a:t>
            </a:r>
            <a:r>
              <a:rPr lang="en-GB" sz="1400" b="1" dirty="0">
                <a:solidFill>
                  <a:schemeClr val="bg1"/>
                </a:solidFill>
                <a:highlight>
                  <a:srgbClr val="C0C0C0"/>
                </a:highlight>
                <a:latin typeface="Arial" panose="020B0604020202020204" pitchFamily="34" charset="0"/>
                <a:cs typeface="Arial" panose="020B0604020202020204" pitchFamily="34" charset="0"/>
              </a:rPr>
              <a:t>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321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en-US" altLang="zh-CN" dirty="0"/>
              <a:t>Main Design Results of refrigerator</a:t>
            </a:r>
            <a:endParaRPr lang="zh-CN" altLang="en-US" dirty="0"/>
          </a:p>
        </p:txBody>
      </p:sp>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9152086" y="1584068"/>
            <a:ext cx="3048000" cy="553100"/>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Technical Institute of Physics and Chemistry</a:t>
            </a:r>
            <a:r>
              <a:rPr kumimoji="1" lang="en-US" altLang="zh-CN" sz="1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12" name="Group 3">
            <a:extLst>
              <a:ext uri="{FF2B5EF4-FFF2-40B4-BE49-F238E27FC236}">
                <a16:creationId xmlns:a16="http://schemas.microsoft.com/office/drawing/2014/main" id="{9E383B3E-3C43-4056-8801-4274B513DEFE}"/>
              </a:ext>
            </a:extLst>
          </p:cNvPr>
          <p:cNvGraphicFramePr>
            <a:graphicFrameLocks noGrp="1"/>
          </p:cNvGraphicFramePr>
          <p:nvPr>
            <p:extLst>
              <p:ext uri="{D42A27DB-BD31-4B8C-83A1-F6EECF244321}">
                <p14:modId xmlns:p14="http://schemas.microsoft.com/office/powerpoint/2010/main" val="2054271258"/>
              </p:ext>
            </p:extLst>
          </p:nvPr>
        </p:nvGraphicFramePr>
        <p:xfrm>
          <a:off x="177338" y="2197480"/>
          <a:ext cx="11837323" cy="3926138"/>
        </p:xfrm>
        <a:graphic>
          <a:graphicData uri="http://schemas.openxmlformats.org/drawingml/2006/table">
            <a:tbl>
              <a:tblPr/>
              <a:tblGrid>
                <a:gridCol w="3192045">
                  <a:extLst>
                    <a:ext uri="{9D8B030D-6E8A-4147-A177-3AD203B41FA5}">
                      <a16:colId xmlns:a16="http://schemas.microsoft.com/office/drawing/2014/main" val="20000"/>
                    </a:ext>
                  </a:extLst>
                </a:gridCol>
                <a:gridCol w="2307136">
                  <a:extLst>
                    <a:ext uri="{9D8B030D-6E8A-4147-A177-3AD203B41FA5}">
                      <a16:colId xmlns:a16="http://schemas.microsoft.com/office/drawing/2014/main" val="20001"/>
                    </a:ext>
                  </a:extLst>
                </a:gridCol>
                <a:gridCol w="2167310">
                  <a:extLst>
                    <a:ext uri="{9D8B030D-6E8A-4147-A177-3AD203B41FA5}">
                      <a16:colId xmlns:a16="http://schemas.microsoft.com/office/drawing/2014/main" val="20002"/>
                    </a:ext>
                  </a:extLst>
                </a:gridCol>
                <a:gridCol w="2085416">
                  <a:extLst>
                    <a:ext uri="{9D8B030D-6E8A-4147-A177-3AD203B41FA5}">
                      <a16:colId xmlns:a16="http://schemas.microsoft.com/office/drawing/2014/main" val="20003"/>
                    </a:ext>
                  </a:extLst>
                </a:gridCol>
                <a:gridCol w="2085416">
                  <a:extLst>
                    <a:ext uri="{9D8B030D-6E8A-4147-A177-3AD203B41FA5}">
                      <a16:colId xmlns:a16="http://schemas.microsoft.com/office/drawing/2014/main" val="20004"/>
                    </a:ext>
                  </a:extLst>
                </a:gridCol>
              </a:tblGrid>
              <a:tr h="650802">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Parameter name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1</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st</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2</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nd</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3</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rd</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4</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th</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44742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Mass flow rate (</a:t>
                      </a:r>
                      <a:r>
                        <a:rPr 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g/s)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42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Inlet temperature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3.55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6.54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14.84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5616">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Inlet pressure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kPa</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static pressure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2.90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8.12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17.10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30.80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0192">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Outlet temperature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6.54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14.84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20.12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194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outlet pressure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kPa</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8.12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17.10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30.80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50.00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42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Predicated efficiency</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7427">
                <a:tc>
                  <a:txBody>
                    <a:bodyPr/>
                    <a:lstStyle/>
                    <a:p>
                      <a:pPr algn="ctr" fontAlgn="ctr"/>
                      <a:r>
                        <a:rPr kumimoji="0" lang="en-US" altLang="zh-CN" sz="1600" b="1" i="0" u="none" strike="noStrike" cap="none" normalizeH="0" baseline="0" dirty="0">
                          <a:ln>
                            <a:noFill/>
                          </a:ln>
                          <a:solidFill>
                            <a:srgbClr val="000099"/>
                          </a:solidFill>
                          <a:effectLst/>
                          <a:latin typeface="Arial" panose="020B0604020202020204" pitchFamily="34" charset="0"/>
                          <a:ea typeface="+mn-ea"/>
                          <a:cs typeface="Arial" panose="020B0604020202020204" pitchFamily="34" charset="0"/>
                        </a:rPr>
                        <a:t>Predication power consumption</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kW</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1.86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2.34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2.83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3.29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 name="Text Box 52">
            <a:extLst>
              <a:ext uri="{FF2B5EF4-FFF2-40B4-BE49-F238E27FC236}">
                <a16:creationId xmlns:a16="http://schemas.microsoft.com/office/drawing/2014/main" id="{1A119087-0BA7-40BE-ABC7-DAA262509468}"/>
              </a:ext>
            </a:extLst>
          </p:cNvPr>
          <p:cNvSpPr txBox="1">
            <a:spLocks noChangeArrowheads="1"/>
          </p:cNvSpPr>
          <p:nvPr/>
        </p:nvSpPr>
        <p:spPr bwMode="auto">
          <a:xfrm>
            <a:off x="1919536" y="6214633"/>
            <a:ext cx="3748142" cy="338554"/>
          </a:xfrm>
          <a:prstGeom prst="rect">
            <a:avLst/>
          </a:prstGeom>
          <a:noFill/>
          <a:ln w="9525">
            <a:noFill/>
            <a:miter lim="800000"/>
            <a:headEnd/>
            <a:tailEnd/>
          </a:ln>
        </p:spPr>
        <p:txBody>
          <a:bodyPr wrap="none">
            <a:spAutoFit/>
          </a:bodyPr>
          <a:lstStyle/>
          <a:p>
            <a:pPr eaLnBrk="1" hangingPunct="1"/>
            <a:r>
              <a:rPr lang="zh-CN" altLang="en-US" sz="1600" b="1" dirty="0">
                <a:solidFill>
                  <a:srgbClr val="000099"/>
                </a:solidFill>
                <a:latin typeface="Times New Roman" pitchFamily="18" charset="0"/>
              </a:rPr>
              <a:t>*：</a:t>
            </a:r>
            <a:r>
              <a:rPr lang="en-US" altLang="zh-CN" sz="1600" b="1" dirty="0">
                <a:solidFill>
                  <a:srgbClr val="000099"/>
                </a:solidFill>
                <a:latin typeface="Times New Roman" pitchFamily="18" charset="0"/>
              </a:rPr>
              <a:t>Expected value, internally adjustable</a:t>
            </a:r>
            <a:endParaRPr lang="zh-CN" altLang="en-US" sz="1600" b="1" dirty="0">
              <a:solidFill>
                <a:srgbClr val="000099"/>
              </a:solidFill>
              <a:latin typeface="Times New Roman" pitchFamily="18" charset="0"/>
            </a:endParaRPr>
          </a:p>
        </p:txBody>
      </p:sp>
      <p:sp>
        <p:nvSpPr>
          <p:cNvPr id="14" name="Text Box 2">
            <a:extLst>
              <a:ext uri="{FF2B5EF4-FFF2-40B4-BE49-F238E27FC236}">
                <a16:creationId xmlns:a16="http://schemas.microsoft.com/office/drawing/2014/main" id="{B5BCD476-CFD6-44E2-8C1F-E0630346F09B}"/>
              </a:ext>
            </a:extLst>
          </p:cNvPr>
          <p:cNvSpPr txBox="1">
            <a:spLocks noChangeArrowheads="1"/>
          </p:cNvSpPr>
          <p:nvPr/>
        </p:nvSpPr>
        <p:spPr bwMode="auto">
          <a:xfrm>
            <a:off x="3039914" y="1677146"/>
            <a:ext cx="5903913" cy="400110"/>
          </a:xfrm>
          <a:prstGeom prst="rect">
            <a:avLst/>
          </a:prstGeom>
          <a:solidFill>
            <a:srgbClr val="FFFF00"/>
          </a:solidFill>
          <a:ln w="9525">
            <a:noFill/>
            <a:miter lim="800000"/>
            <a:headEnd/>
            <a:tailEnd/>
          </a:ln>
        </p:spPr>
        <p:txBody>
          <a:bodyPr>
            <a:spAutoFit/>
          </a:bodyPr>
          <a:lstStyle/>
          <a:p>
            <a:pPr algn="ctr" eaLnBrk="1" hangingPunct="1"/>
            <a:r>
              <a:rPr lang="en-US" altLang="zh-CN" sz="2000" b="1" dirty="0">
                <a:solidFill>
                  <a:srgbClr val="000099"/>
                </a:solidFill>
                <a:latin typeface="Arial" panose="020B0604020202020204" pitchFamily="34" charset="0"/>
                <a:ea typeface="黑体" pitchFamily="49" charset="-122"/>
                <a:cs typeface="Arial" panose="020B0604020202020204" pitchFamily="34" charset="0"/>
              </a:rPr>
              <a:t>Main equipment parameters - cold compressor</a:t>
            </a:r>
            <a:endParaRPr lang="zh-CN" altLang="en-US" b="1" dirty="0">
              <a:solidFill>
                <a:srgbClr val="000099"/>
              </a:solidFill>
              <a:latin typeface="Arial" panose="020B0604020202020204" pitchFamily="34" charset="0"/>
              <a:ea typeface="黑体" pitchFamily="49" charset="-122"/>
              <a:cs typeface="Arial" panose="020B0604020202020204" pitchFamily="34" charset="0"/>
              <a:sym typeface="Symbol" pitchFamily="18" charset="2"/>
            </a:endParaRPr>
          </a:p>
        </p:txBody>
      </p:sp>
      <p:sp>
        <p:nvSpPr>
          <p:cNvPr id="15" name="文本框 14">
            <a:extLst>
              <a:ext uri="{FF2B5EF4-FFF2-40B4-BE49-F238E27FC236}">
                <a16:creationId xmlns:a16="http://schemas.microsoft.com/office/drawing/2014/main" id="{3B3E7B24-83FF-4DD1-9258-D9377CA2C9A8}"/>
              </a:ext>
            </a:extLst>
          </p:cNvPr>
          <p:cNvSpPr txBox="1"/>
          <p:nvPr/>
        </p:nvSpPr>
        <p:spPr>
          <a:xfrm>
            <a:off x="264964" y="945268"/>
            <a:ext cx="11453812" cy="646331"/>
          </a:xfrm>
          <a:prstGeom prst="rect">
            <a:avLst/>
          </a:prstGeom>
          <a:noFill/>
        </p:spPr>
        <p:txBody>
          <a:bodyPr wrap="square">
            <a:spAutoFit/>
          </a:bodyPr>
          <a:lstStyle/>
          <a:p>
            <a:pPr algn="just"/>
            <a:r>
              <a:rPr lang="en-US" altLang="zh-CN" sz="1800" kern="100" dirty="0">
                <a:effectLst/>
                <a:latin typeface="Arial" panose="020B0604020202020204" pitchFamily="34" charset="0"/>
                <a:ea typeface="等线" panose="02010600030101010101" pitchFamily="2" charset="-122"/>
                <a:cs typeface="Arial" panose="020B0604020202020204" pitchFamily="34" charset="0"/>
              </a:rPr>
              <a:t>The cold compressor plays a vital role in the low-temperature stages of the refrigeration cycle, and its design and performance significantly impact the system's ability to achieve and maintain 2K for superconductivity.</a:t>
            </a:r>
            <a:endParaRPr lang="zh-CN" altLang="zh-CN" sz="18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3BBD30E7-8821-4901-8E54-08EC375117ED}"/>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dirty="0"/>
          </a:p>
        </p:txBody>
      </p:sp>
      <p:sp>
        <p:nvSpPr>
          <p:cNvPr id="10" name="Textfeld 4">
            <a:extLst>
              <a:ext uri="{FF2B5EF4-FFF2-40B4-BE49-F238E27FC236}">
                <a16:creationId xmlns:a16="http://schemas.microsoft.com/office/drawing/2014/main" id="{38B72BA9-08A9-4563-9C18-E81D02F82DE6}"/>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a:t>
            </a:r>
            <a:r>
              <a:rPr lang="en-GB" sz="1400" b="1" dirty="0">
                <a:solidFill>
                  <a:schemeClr val="bg1"/>
                </a:solidFill>
                <a:highlight>
                  <a:srgbClr val="C0C0C0"/>
                </a:highlight>
                <a:latin typeface="Arial" panose="020B0604020202020204" pitchFamily="34" charset="0"/>
                <a:cs typeface="Arial" panose="020B0604020202020204" pitchFamily="34" charset="0"/>
              </a:rPr>
              <a:t>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59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457A444-EC7B-48AA-B2DA-89EAC327B7F6}"/>
              </a:ext>
            </a:extLst>
          </p:cNvPr>
          <p:cNvSpPr>
            <a:spLocks noGrp="1"/>
          </p:cNvSpPr>
          <p:nvPr>
            <p:ph type="title"/>
          </p:nvPr>
        </p:nvSpPr>
        <p:spPr/>
        <p:txBody>
          <a:bodyPr/>
          <a:lstStyle/>
          <a:p>
            <a:r>
              <a:rPr lang="en-US" altLang="zh-CN" dirty="0"/>
              <a:t>Preliminary design and optimization of cold box integration</a:t>
            </a:r>
            <a:endParaRPr lang="zh-CN" altLang="en-US" dirty="0"/>
          </a:p>
        </p:txBody>
      </p:sp>
      <p:pic>
        <p:nvPicPr>
          <p:cNvPr id="6" name="图片 5">
            <a:extLst>
              <a:ext uri="{FF2B5EF4-FFF2-40B4-BE49-F238E27FC236}">
                <a16:creationId xmlns:a16="http://schemas.microsoft.com/office/drawing/2014/main" id="{8F778C87-99FE-4978-A7A7-9015DE05DC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70" b="7931"/>
          <a:stretch/>
        </p:blipFill>
        <p:spPr>
          <a:xfrm>
            <a:off x="3199980" y="998689"/>
            <a:ext cx="3924500" cy="1862051"/>
          </a:xfrm>
          <a:prstGeom prst="rect">
            <a:avLst/>
          </a:prstGeom>
          <a:ln>
            <a:solidFill>
              <a:schemeClr val="tx1"/>
            </a:solidFill>
          </a:ln>
        </p:spPr>
      </p:pic>
      <p:pic>
        <p:nvPicPr>
          <p:cNvPr id="8" name="图片 7">
            <a:extLst>
              <a:ext uri="{FF2B5EF4-FFF2-40B4-BE49-F238E27FC236}">
                <a16:creationId xmlns:a16="http://schemas.microsoft.com/office/drawing/2014/main" id="{238F8FA4-1F95-4876-A625-D3573271F6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64" b="10625"/>
          <a:stretch/>
        </p:blipFill>
        <p:spPr>
          <a:xfrm>
            <a:off x="3556021" y="3048258"/>
            <a:ext cx="3240525" cy="1695797"/>
          </a:xfrm>
          <a:prstGeom prst="rect">
            <a:avLst/>
          </a:prstGeom>
          <a:ln>
            <a:solidFill>
              <a:schemeClr val="tx1"/>
            </a:solidFill>
          </a:ln>
        </p:spPr>
      </p:pic>
      <p:pic>
        <p:nvPicPr>
          <p:cNvPr id="10" name="图片 9">
            <a:extLst>
              <a:ext uri="{FF2B5EF4-FFF2-40B4-BE49-F238E27FC236}">
                <a16:creationId xmlns:a16="http://schemas.microsoft.com/office/drawing/2014/main" id="{0FE8AC26-C943-4195-9B96-A591C09608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66" b="4464"/>
          <a:stretch/>
        </p:blipFill>
        <p:spPr>
          <a:xfrm>
            <a:off x="3515535" y="5026330"/>
            <a:ext cx="3321495" cy="1523803"/>
          </a:xfrm>
          <a:prstGeom prst="rect">
            <a:avLst/>
          </a:prstGeom>
          <a:ln>
            <a:solidFill>
              <a:schemeClr val="tx1"/>
            </a:solidFill>
          </a:ln>
        </p:spPr>
      </p:pic>
      <p:sp>
        <p:nvSpPr>
          <p:cNvPr id="12" name="文本框 11">
            <a:extLst>
              <a:ext uri="{FF2B5EF4-FFF2-40B4-BE49-F238E27FC236}">
                <a16:creationId xmlns:a16="http://schemas.microsoft.com/office/drawing/2014/main" id="{7E804994-7ED1-446F-99F1-E42C65029A0A}"/>
              </a:ext>
            </a:extLst>
          </p:cNvPr>
          <p:cNvSpPr txBox="1"/>
          <p:nvPr/>
        </p:nvSpPr>
        <p:spPr>
          <a:xfrm>
            <a:off x="351906" y="1741312"/>
            <a:ext cx="194725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300K~40K Upper </a:t>
            </a:r>
            <a:r>
              <a:rPr lang="en-US" altLang="zh-CN" b="1" dirty="0" err="1">
                <a:latin typeface="Arial" panose="020B0604020202020204" pitchFamily="34" charset="0"/>
                <a:ea typeface="微软雅黑" panose="020B0503020204020204" pitchFamily="34" charset="-122"/>
                <a:cs typeface="Arial" panose="020B0604020202020204" pitchFamily="34" charset="0"/>
              </a:rPr>
              <a:t>ColdBox</a:t>
            </a:r>
            <a:r>
              <a:rPr lang="en-US" altLang="zh-CN" b="1" dirty="0">
                <a:latin typeface="Arial" panose="020B0604020202020204" pitchFamily="34" charset="0"/>
                <a:ea typeface="微软雅黑" panose="020B0503020204020204" pitchFamily="34" charset="-122"/>
                <a:cs typeface="Arial" panose="020B0604020202020204" pitchFamily="34" charset="0"/>
              </a:rPr>
              <a:t> </a:t>
            </a:r>
            <a:endParaRPr lang="zh-CN" altLang="en-US" dirty="0"/>
          </a:p>
        </p:txBody>
      </p:sp>
      <p:sp>
        <p:nvSpPr>
          <p:cNvPr id="13" name="文本框 12">
            <a:extLst>
              <a:ext uri="{FF2B5EF4-FFF2-40B4-BE49-F238E27FC236}">
                <a16:creationId xmlns:a16="http://schemas.microsoft.com/office/drawing/2014/main" id="{B9F530A1-D954-4570-ADDA-BC18852332B3}"/>
              </a:ext>
            </a:extLst>
          </p:cNvPr>
          <p:cNvSpPr txBox="1"/>
          <p:nvPr/>
        </p:nvSpPr>
        <p:spPr>
          <a:xfrm>
            <a:off x="351906" y="3547944"/>
            <a:ext cx="194725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40K~4.5K Lower </a:t>
            </a:r>
            <a:r>
              <a:rPr lang="en-US" altLang="zh-CN" b="1" dirty="0" err="1">
                <a:latin typeface="Arial" panose="020B0604020202020204" pitchFamily="34" charset="0"/>
                <a:ea typeface="微软雅黑" panose="020B0503020204020204" pitchFamily="34" charset="-122"/>
                <a:cs typeface="Arial" panose="020B0604020202020204" pitchFamily="34" charset="0"/>
              </a:rPr>
              <a:t>ColdBox</a:t>
            </a:r>
            <a:r>
              <a:rPr lang="en-US" altLang="zh-CN" b="1" dirty="0">
                <a:latin typeface="Arial" panose="020B0604020202020204" pitchFamily="34" charset="0"/>
                <a:ea typeface="微软雅黑" panose="020B0503020204020204" pitchFamily="34" charset="-122"/>
                <a:cs typeface="Arial" panose="020B0604020202020204" pitchFamily="34" charset="0"/>
              </a:rPr>
              <a:t> </a:t>
            </a:r>
            <a:endParaRPr lang="zh-CN" altLang="en-US" dirty="0"/>
          </a:p>
        </p:txBody>
      </p:sp>
      <p:sp>
        <p:nvSpPr>
          <p:cNvPr id="14" name="文本框 13">
            <a:extLst>
              <a:ext uri="{FF2B5EF4-FFF2-40B4-BE49-F238E27FC236}">
                <a16:creationId xmlns:a16="http://schemas.microsoft.com/office/drawing/2014/main" id="{48EEE3CB-95CD-4862-AB7B-4D4A80433923}"/>
              </a:ext>
            </a:extLst>
          </p:cNvPr>
          <p:cNvSpPr txBox="1"/>
          <p:nvPr/>
        </p:nvSpPr>
        <p:spPr>
          <a:xfrm>
            <a:off x="351906" y="5495385"/>
            <a:ext cx="1947256" cy="540739"/>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nchorCtr="1">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2K Coldbox</a:t>
            </a:r>
            <a:endParaRPr lang="zh-CN" altLang="en-US" dirty="0"/>
          </a:p>
        </p:txBody>
      </p:sp>
      <p:sp>
        <p:nvSpPr>
          <p:cNvPr id="16" name="AutoShape 3">
            <a:extLst>
              <a:ext uri="{FF2B5EF4-FFF2-40B4-BE49-F238E27FC236}">
                <a16:creationId xmlns:a16="http://schemas.microsoft.com/office/drawing/2014/main" id="{23D3C1D9-E9C6-46C4-9FFF-5ADDC07E84C3}"/>
              </a:ext>
            </a:extLst>
          </p:cNvPr>
          <p:cNvSpPr>
            <a:spLocks noChangeArrowheads="1"/>
          </p:cNvSpPr>
          <p:nvPr/>
        </p:nvSpPr>
        <p:spPr bwMode="gray">
          <a:xfrm>
            <a:off x="2563420" y="1741312"/>
            <a:ext cx="504825" cy="576262"/>
          </a:xfrm>
          <a:prstGeom prst="chevron">
            <a:avLst>
              <a:gd name="adj" fmla="val 52514"/>
            </a:avLst>
          </a:prstGeom>
          <a:gradFill rotWithShape="1">
            <a:gsLst>
              <a:gs pos="0">
                <a:srgbClr val="4EA7EA">
                  <a:gamma/>
                  <a:tint val="42353"/>
                  <a:invGamma/>
                </a:srgbClr>
              </a:gs>
              <a:gs pos="100000">
                <a:srgbClr val="4EA7EA"/>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17" name="AutoShape 3">
            <a:extLst>
              <a:ext uri="{FF2B5EF4-FFF2-40B4-BE49-F238E27FC236}">
                <a16:creationId xmlns:a16="http://schemas.microsoft.com/office/drawing/2014/main" id="{6906D9D4-9572-4E3B-876F-A48131008426}"/>
              </a:ext>
            </a:extLst>
          </p:cNvPr>
          <p:cNvSpPr>
            <a:spLocks noChangeArrowheads="1"/>
          </p:cNvSpPr>
          <p:nvPr/>
        </p:nvSpPr>
        <p:spPr bwMode="gray">
          <a:xfrm>
            <a:off x="2644801" y="3618013"/>
            <a:ext cx="504825" cy="576262"/>
          </a:xfrm>
          <a:prstGeom prst="chevron">
            <a:avLst>
              <a:gd name="adj" fmla="val 52514"/>
            </a:avLst>
          </a:prstGeom>
          <a:gradFill rotWithShape="1">
            <a:gsLst>
              <a:gs pos="0">
                <a:srgbClr val="4EA7EA">
                  <a:gamma/>
                  <a:tint val="42353"/>
                  <a:invGamma/>
                </a:srgbClr>
              </a:gs>
              <a:gs pos="100000">
                <a:srgbClr val="4EA7EA"/>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18" name="AutoShape 3">
            <a:extLst>
              <a:ext uri="{FF2B5EF4-FFF2-40B4-BE49-F238E27FC236}">
                <a16:creationId xmlns:a16="http://schemas.microsoft.com/office/drawing/2014/main" id="{D711C761-9D7E-41C9-AED0-B77401F1726B}"/>
              </a:ext>
            </a:extLst>
          </p:cNvPr>
          <p:cNvSpPr>
            <a:spLocks noChangeArrowheads="1"/>
          </p:cNvSpPr>
          <p:nvPr/>
        </p:nvSpPr>
        <p:spPr bwMode="gray">
          <a:xfrm>
            <a:off x="2620338" y="5477623"/>
            <a:ext cx="504825" cy="576262"/>
          </a:xfrm>
          <a:prstGeom prst="chevron">
            <a:avLst>
              <a:gd name="adj" fmla="val 52514"/>
            </a:avLst>
          </a:prstGeom>
          <a:gradFill rotWithShape="1">
            <a:gsLst>
              <a:gs pos="0">
                <a:srgbClr val="4EA7EA">
                  <a:gamma/>
                  <a:tint val="42353"/>
                  <a:invGamma/>
                </a:srgbClr>
              </a:gs>
              <a:gs pos="100000">
                <a:srgbClr val="4EA7EA"/>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graphicFrame>
        <p:nvGraphicFramePr>
          <p:cNvPr id="19" name="表格 19">
            <a:extLst>
              <a:ext uri="{FF2B5EF4-FFF2-40B4-BE49-F238E27FC236}">
                <a16:creationId xmlns:a16="http://schemas.microsoft.com/office/drawing/2014/main" id="{8FE0D67A-4031-431C-98B9-C871CCD18825}"/>
              </a:ext>
            </a:extLst>
          </p:cNvPr>
          <p:cNvGraphicFramePr>
            <a:graphicFrameLocks noGrp="1"/>
          </p:cNvGraphicFramePr>
          <p:nvPr>
            <p:extLst>
              <p:ext uri="{D42A27DB-BD31-4B8C-83A1-F6EECF244321}">
                <p14:modId xmlns:p14="http://schemas.microsoft.com/office/powerpoint/2010/main" val="184223845"/>
              </p:ext>
            </p:extLst>
          </p:nvPr>
        </p:nvGraphicFramePr>
        <p:xfrm>
          <a:off x="8382533" y="957610"/>
          <a:ext cx="2553551" cy="1828800"/>
        </p:xfrm>
        <a:graphic>
          <a:graphicData uri="http://schemas.openxmlformats.org/drawingml/2006/table">
            <a:tbl>
              <a:tblPr firstRow="1" bandRow="1">
                <a:tableStyleId>{C083E6E3-FA7D-4D7B-A595-EF9225AFEA82}</a:tableStyleId>
              </a:tblPr>
              <a:tblGrid>
                <a:gridCol w="1555252">
                  <a:extLst>
                    <a:ext uri="{9D8B030D-6E8A-4147-A177-3AD203B41FA5}">
                      <a16:colId xmlns:a16="http://schemas.microsoft.com/office/drawing/2014/main" val="1749014852"/>
                    </a:ext>
                  </a:extLst>
                </a:gridCol>
                <a:gridCol w="998299">
                  <a:extLst>
                    <a:ext uri="{9D8B030D-6E8A-4147-A177-3AD203B41FA5}">
                      <a16:colId xmlns:a16="http://schemas.microsoft.com/office/drawing/2014/main" val="2945052095"/>
                    </a:ext>
                  </a:extLst>
                </a:gridCol>
              </a:tblGrid>
              <a:tr h="284823">
                <a:tc>
                  <a:txBody>
                    <a:bodyPr/>
                    <a:lstStyle/>
                    <a:p>
                      <a:r>
                        <a:rPr lang="en-US" altLang="zh-CN" sz="1400" dirty="0">
                          <a:latin typeface="Arial" panose="020B0604020202020204" pitchFamily="34" charset="0"/>
                          <a:cs typeface="Arial" panose="020B0604020202020204" pitchFamily="34" charset="0"/>
                        </a:rPr>
                        <a:t>Item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Number</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8787030"/>
                  </a:ext>
                </a:extLst>
              </a:tr>
              <a:tr h="284823">
                <a:tc>
                  <a:txBody>
                    <a:bodyPr/>
                    <a:lstStyle/>
                    <a:p>
                      <a:r>
                        <a:rPr lang="en-US" altLang="zh-CN" sz="1400" dirty="0">
                          <a:latin typeface="Arial" panose="020B0604020202020204" pitchFamily="34" charset="0"/>
                          <a:cs typeface="Arial" panose="020B0604020202020204" pitchFamily="34" charset="0"/>
                        </a:rPr>
                        <a:t>Diameter/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9182606"/>
                  </a:ext>
                </a:extLst>
              </a:tr>
              <a:tr h="284823">
                <a:tc>
                  <a:txBody>
                    <a:bodyPr/>
                    <a:lstStyle/>
                    <a:p>
                      <a:r>
                        <a:rPr lang="en-US" altLang="zh-CN" sz="1400" dirty="0">
                          <a:latin typeface="Arial" panose="020B0604020202020204" pitchFamily="34" charset="0"/>
                          <a:cs typeface="Arial" panose="020B0604020202020204" pitchFamily="34" charset="0"/>
                        </a:rPr>
                        <a:t>Length/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15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0652"/>
                  </a:ext>
                </a:extLst>
              </a:tr>
              <a:tr h="284823">
                <a:tc>
                  <a:txBody>
                    <a:bodyPr/>
                    <a:lstStyle/>
                    <a:p>
                      <a:r>
                        <a:rPr lang="en-US" altLang="zh-CN" sz="1400" dirty="0">
                          <a:latin typeface="Arial" panose="020B0604020202020204" pitchFamily="34" charset="0"/>
                          <a:cs typeface="Arial" panose="020B0604020202020204" pitchFamily="34" charset="0"/>
                        </a:rPr>
                        <a:t>Width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7436006"/>
                  </a:ext>
                </a:extLst>
              </a:tr>
              <a:tr h="284823">
                <a:tc>
                  <a:txBody>
                    <a:bodyPr/>
                    <a:lstStyle/>
                    <a:p>
                      <a:r>
                        <a:rPr lang="en-US" altLang="zh-CN" sz="1400" dirty="0">
                          <a:latin typeface="Arial" panose="020B0604020202020204" pitchFamily="34" charset="0"/>
                          <a:cs typeface="Arial" panose="020B0604020202020204" pitchFamily="34" charset="0"/>
                        </a:rPr>
                        <a:t>Height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020530"/>
                  </a:ext>
                </a:extLst>
              </a:tr>
              <a:tr h="284823">
                <a:tc>
                  <a:txBody>
                    <a:bodyPr/>
                    <a:lstStyle/>
                    <a:p>
                      <a:r>
                        <a:rPr lang="en-US" altLang="zh-CN" sz="1400" dirty="0">
                          <a:latin typeface="Arial" panose="020B0604020202020204" pitchFamily="34" charset="0"/>
                          <a:cs typeface="Arial" panose="020B0604020202020204" pitchFamily="34" charset="0"/>
                        </a:rPr>
                        <a:t>Weight / tons</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95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2637916"/>
                  </a:ext>
                </a:extLst>
              </a:tr>
            </a:tbl>
          </a:graphicData>
        </a:graphic>
      </p:graphicFrame>
      <p:graphicFrame>
        <p:nvGraphicFramePr>
          <p:cNvPr id="20" name="表格 19">
            <a:extLst>
              <a:ext uri="{FF2B5EF4-FFF2-40B4-BE49-F238E27FC236}">
                <a16:creationId xmlns:a16="http://schemas.microsoft.com/office/drawing/2014/main" id="{2A1B71E5-6A0D-400B-8FDA-5A9B5E42061E}"/>
              </a:ext>
            </a:extLst>
          </p:cNvPr>
          <p:cNvGraphicFramePr>
            <a:graphicFrameLocks noGrp="1"/>
          </p:cNvGraphicFramePr>
          <p:nvPr>
            <p:extLst>
              <p:ext uri="{D42A27DB-BD31-4B8C-83A1-F6EECF244321}">
                <p14:modId xmlns:p14="http://schemas.microsoft.com/office/powerpoint/2010/main" val="1724019296"/>
              </p:ext>
            </p:extLst>
          </p:nvPr>
        </p:nvGraphicFramePr>
        <p:xfrm>
          <a:off x="8382531" y="2857961"/>
          <a:ext cx="2553551" cy="1828800"/>
        </p:xfrm>
        <a:graphic>
          <a:graphicData uri="http://schemas.openxmlformats.org/drawingml/2006/table">
            <a:tbl>
              <a:tblPr firstRow="1" bandRow="1">
                <a:tableStyleId>{0E3FDE45-AF77-4B5C-9715-49D594BDF05E}</a:tableStyleId>
              </a:tblPr>
              <a:tblGrid>
                <a:gridCol w="1555252">
                  <a:extLst>
                    <a:ext uri="{9D8B030D-6E8A-4147-A177-3AD203B41FA5}">
                      <a16:colId xmlns:a16="http://schemas.microsoft.com/office/drawing/2014/main" val="1749014852"/>
                    </a:ext>
                  </a:extLst>
                </a:gridCol>
                <a:gridCol w="998299">
                  <a:extLst>
                    <a:ext uri="{9D8B030D-6E8A-4147-A177-3AD203B41FA5}">
                      <a16:colId xmlns:a16="http://schemas.microsoft.com/office/drawing/2014/main" val="2945052095"/>
                    </a:ext>
                  </a:extLst>
                </a:gridCol>
              </a:tblGrid>
              <a:tr h="284823">
                <a:tc>
                  <a:txBody>
                    <a:bodyPr/>
                    <a:lstStyle/>
                    <a:p>
                      <a:r>
                        <a:rPr lang="en-US" altLang="zh-CN" sz="1400" dirty="0">
                          <a:latin typeface="Arial" panose="020B0604020202020204" pitchFamily="34" charset="0"/>
                          <a:cs typeface="Arial" panose="020B0604020202020204" pitchFamily="34" charset="0"/>
                        </a:rPr>
                        <a:t>Item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Number</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8787030"/>
                  </a:ext>
                </a:extLst>
              </a:tr>
              <a:tr h="284823">
                <a:tc>
                  <a:txBody>
                    <a:bodyPr/>
                    <a:lstStyle/>
                    <a:p>
                      <a:r>
                        <a:rPr lang="en-US" altLang="zh-CN" sz="1400" dirty="0">
                          <a:latin typeface="Arial" panose="020B0604020202020204" pitchFamily="34" charset="0"/>
                          <a:cs typeface="Arial" panose="020B0604020202020204" pitchFamily="34" charset="0"/>
                        </a:rPr>
                        <a:t>Diameter/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9182606"/>
                  </a:ext>
                </a:extLst>
              </a:tr>
              <a:tr h="284823">
                <a:tc>
                  <a:txBody>
                    <a:bodyPr/>
                    <a:lstStyle/>
                    <a:p>
                      <a:r>
                        <a:rPr lang="en-US" altLang="zh-CN" sz="1400" dirty="0">
                          <a:latin typeface="Arial" panose="020B0604020202020204" pitchFamily="34" charset="0"/>
                          <a:cs typeface="Arial" panose="020B0604020202020204" pitchFamily="34" charset="0"/>
                        </a:rPr>
                        <a:t>Length/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10.5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0652"/>
                  </a:ext>
                </a:extLst>
              </a:tr>
              <a:tr h="284823">
                <a:tc>
                  <a:txBody>
                    <a:bodyPr/>
                    <a:lstStyle/>
                    <a:p>
                      <a:r>
                        <a:rPr lang="en-US" altLang="zh-CN" sz="1400" dirty="0">
                          <a:latin typeface="Arial" panose="020B0604020202020204" pitchFamily="34" charset="0"/>
                          <a:cs typeface="Arial" panose="020B0604020202020204" pitchFamily="34" charset="0"/>
                        </a:rPr>
                        <a:t>Width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7436006"/>
                  </a:ext>
                </a:extLst>
              </a:tr>
              <a:tr h="284823">
                <a:tc>
                  <a:txBody>
                    <a:bodyPr/>
                    <a:lstStyle/>
                    <a:p>
                      <a:r>
                        <a:rPr lang="en-US" altLang="zh-CN" sz="1400" dirty="0">
                          <a:latin typeface="Arial" panose="020B0604020202020204" pitchFamily="34" charset="0"/>
                          <a:cs typeface="Arial" panose="020B0604020202020204" pitchFamily="34" charset="0"/>
                        </a:rPr>
                        <a:t>Height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020530"/>
                  </a:ext>
                </a:extLst>
              </a:tr>
              <a:tr h="284823">
                <a:tc>
                  <a:txBody>
                    <a:bodyPr/>
                    <a:lstStyle/>
                    <a:p>
                      <a:r>
                        <a:rPr lang="en-US" altLang="zh-CN" sz="1400" dirty="0">
                          <a:latin typeface="Arial" panose="020B0604020202020204" pitchFamily="34" charset="0"/>
                          <a:cs typeface="Arial" panose="020B0604020202020204" pitchFamily="34" charset="0"/>
                        </a:rPr>
                        <a:t>Weight / tons</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80</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2637916"/>
                  </a:ext>
                </a:extLst>
              </a:tr>
            </a:tbl>
          </a:graphicData>
        </a:graphic>
      </p:graphicFrame>
      <p:graphicFrame>
        <p:nvGraphicFramePr>
          <p:cNvPr id="21" name="表格 19">
            <a:extLst>
              <a:ext uri="{FF2B5EF4-FFF2-40B4-BE49-F238E27FC236}">
                <a16:creationId xmlns:a16="http://schemas.microsoft.com/office/drawing/2014/main" id="{D47A6DC1-D852-4C84-A8AD-5D8F9A605963}"/>
              </a:ext>
            </a:extLst>
          </p:cNvPr>
          <p:cNvGraphicFramePr>
            <a:graphicFrameLocks noGrp="1"/>
          </p:cNvGraphicFramePr>
          <p:nvPr>
            <p:extLst>
              <p:ext uri="{D42A27DB-BD31-4B8C-83A1-F6EECF244321}">
                <p14:modId xmlns:p14="http://schemas.microsoft.com/office/powerpoint/2010/main" val="2143262310"/>
              </p:ext>
            </p:extLst>
          </p:nvPr>
        </p:nvGraphicFramePr>
        <p:xfrm>
          <a:off x="8382531" y="4765569"/>
          <a:ext cx="2553551" cy="1828800"/>
        </p:xfrm>
        <a:graphic>
          <a:graphicData uri="http://schemas.openxmlformats.org/drawingml/2006/table">
            <a:tbl>
              <a:tblPr firstRow="1" bandRow="1">
                <a:tableStyleId>{3B4B98B0-60AC-42C2-AFA5-B58CD77FA1E5}</a:tableStyleId>
              </a:tblPr>
              <a:tblGrid>
                <a:gridCol w="1555252">
                  <a:extLst>
                    <a:ext uri="{9D8B030D-6E8A-4147-A177-3AD203B41FA5}">
                      <a16:colId xmlns:a16="http://schemas.microsoft.com/office/drawing/2014/main" val="1749014852"/>
                    </a:ext>
                  </a:extLst>
                </a:gridCol>
                <a:gridCol w="998299">
                  <a:extLst>
                    <a:ext uri="{9D8B030D-6E8A-4147-A177-3AD203B41FA5}">
                      <a16:colId xmlns:a16="http://schemas.microsoft.com/office/drawing/2014/main" val="2945052095"/>
                    </a:ext>
                  </a:extLst>
                </a:gridCol>
              </a:tblGrid>
              <a:tr h="261502">
                <a:tc>
                  <a:txBody>
                    <a:bodyPr/>
                    <a:lstStyle/>
                    <a:p>
                      <a:r>
                        <a:rPr lang="en-US" altLang="zh-CN" sz="1400" dirty="0">
                          <a:latin typeface="Arial" panose="020B0604020202020204" pitchFamily="34" charset="0"/>
                          <a:cs typeface="Arial" panose="020B0604020202020204" pitchFamily="34" charset="0"/>
                        </a:rPr>
                        <a:t>Item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Number</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8787030"/>
                  </a:ext>
                </a:extLst>
              </a:tr>
              <a:tr h="261502">
                <a:tc>
                  <a:txBody>
                    <a:bodyPr/>
                    <a:lstStyle/>
                    <a:p>
                      <a:r>
                        <a:rPr lang="en-US" altLang="zh-CN" sz="1400" dirty="0">
                          <a:latin typeface="Arial" panose="020B0604020202020204" pitchFamily="34" charset="0"/>
                          <a:cs typeface="Arial" panose="020B0604020202020204" pitchFamily="34" charset="0"/>
                        </a:rPr>
                        <a:t>Diameter/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9182606"/>
                  </a:ext>
                </a:extLst>
              </a:tr>
              <a:tr h="261502">
                <a:tc>
                  <a:txBody>
                    <a:bodyPr/>
                    <a:lstStyle/>
                    <a:p>
                      <a:r>
                        <a:rPr lang="en-US" altLang="zh-CN" sz="1400" dirty="0">
                          <a:latin typeface="Arial" panose="020B0604020202020204" pitchFamily="34" charset="0"/>
                          <a:cs typeface="Arial" panose="020B0604020202020204" pitchFamily="34" charset="0"/>
                        </a:rPr>
                        <a:t>Length/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10</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0652"/>
                  </a:ext>
                </a:extLst>
              </a:tr>
              <a:tr h="261502">
                <a:tc>
                  <a:txBody>
                    <a:bodyPr/>
                    <a:lstStyle/>
                    <a:p>
                      <a:r>
                        <a:rPr lang="en-US" altLang="zh-CN" sz="1400" dirty="0">
                          <a:latin typeface="Arial" panose="020B0604020202020204" pitchFamily="34" charset="0"/>
                          <a:cs typeface="Arial" panose="020B0604020202020204" pitchFamily="34" charset="0"/>
                        </a:rPr>
                        <a:t>Width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7436006"/>
                  </a:ext>
                </a:extLst>
              </a:tr>
              <a:tr h="261502">
                <a:tc>
                  <a:txBody>
                    <a:bodyPr/>
                    <a:lstStyle/>
                    <a:p>
                      <a:r>
                        <a:rPr lang="en-US" altLang="zh-CN" sz="1400" dirty="0">
                          <a:latin typeface="Arial" panose="020B0604020202020204" pitchFamily="34" charset="0"/>
                          <a:cs typeface="Arial" panose="020B0604020202020204" pitchFamily="34" charset="0"/>
                        </a:rPr>
                        <a:t>Height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020530"/>
                  </a:ext>
                </a:extLst>
              </a:tr>
              <a:tr h="261502">
                <a:tc>
                  <a:txBody>
                    <a:bodyPr/>
                    <a:lstStyle/>
                    <a:p>
                      <a:r>
                        <a:rPr lang="en-US" altLang="zh-CN" sz="1400" dirty="0">
                          <a:latin typeface="Arial" panose="020B0604020202020204" pitchFamily="34" charset="0"/>
                          <a:cs typeface="Arial" panose="020B0604020202020204" pitchFamily="34" charset="0"/>
                        </a:rPr>
                        <a:t>Weight / tons</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80</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2637916"/>
                  </a:ext>
                </a:extLst>
              </a:tr>
            </a:tbl>
          </a:graphicData>
        </a:graphic>
      </p:graphicFrame>
      <p:sp>
        <p:nvSpPr>
          <p:cNvPr id="22" name="AutoShape 4">
            <a:extLst>
              <a:ext uri="{FF2B5EF4-FFF2-40B4-BE49-F238E27FC236}">
                <a16:creationId xmlns:a16="http://schemas.microsoft.com/office/drawing/2014/main" id="{EEABE1CF-88A6-4FB4-9215-7FD1B5D683BC}"/>
              </a:ext>
            </a:extLst>
          </p:cNvPr>
          <p:cNvSpPr>
            <a:spLocks noChangeArrowheads="1"/>
          </p:cNvSpPr>
          <p:nvPr/>
        </p:nvSpPr>
        <p:spPr bwMode="gray">
          <a:xfrm>
            <a:off x="7359196" y="1776346"/>
            <a:ext cx="504825" cy="576262"/>
          </a:xfrm>
          <a:prstGeom prst="chevron">
            <a:avLst>
              <a:gd name="adj" fmla="val 52514"/>
            </a:avLst>
          </a:prstGeom>
          <a:gradFill rotWithShape="1">
            <a:gsLst>
              <a:gs pos="0">
                <a:srgbClr val="9999FF">
                  <a:gamma/>
                  <a:tint val="42353"/>
                  <a:invGamma/>
                </a:srgbClr>
              </a:gs>
              <a:gs pos="100000">
                <a:srgbClr val="9999FF"/>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23" name="AutoShape 4">
            <a:extLst>
              <a:ext uri="{FF2B5EF4-FFF2-40B4-BE49-F238E27FC236}">
                <a16:creationId xmlns:a16="http://schemas.microsoft.com/office/drawing/2014/main" id="{09F35E86-2F0C-4D9F-8C99-5703FE319E77}"/>
              </a:ext>
            </a:extLst>
          </p:cNvPr>
          <p:cNvSpPr>
            <a:spLocks noChangeArrowheads="1"/>
          </p:cNvSpPr>
          <p:nvPr/>
        </p:nvSpPr>
        <p:spPr bwMode="gray">
          <a:xfrm>
            <a:off x="7337126" y="3668548"/>
            <a:ext cx="504825" cy="576262"/>
          </a:xfrm>
          <a:prstGeom prst="chevron">
            <a:avLst>
              <a:gd name="adj" fmla="val 52514"/>
            </a:avLst>
          </a:prstGeom>
          <a:gradFill rotWithShape="1">
            <a:gsLst>
              <a:gs pos="0">
                <a:srgbClr val="9999FF">
                  <a:gamma/>
                  <a:tint val="42353"/>
                  <a:invGamma/>
                </a:srgbClr>
              </a:gs>
              <a:gs pos="100000">
                <a:srgbClr val="9999FF"/>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24" name="AutoShape 4">
            <a:extLst>
              <a:ext uri="{FF2B5EF4-FFF2-40B4-BE49-F238E27FC236}">
                <a16:creationId xmlns:a16="http://schemas.microsoft.com/office/drawing/2014/main" id="{6FF630BB-17AE-4382-919F-6F9CB0F083A7}"/>
              </a:ext>
            </a:extLst>
          </p:cNvPr>
          <p:cNvSpPr>
            <a:spLocks noChangeArrowheads="1"/>
          </p:cNvSpPr>
          <p:nvPr/>
        </p:nvSpPr>
        <p:spPr bwMode="gray">
          <a:xfrm>
            <a:off x="7391906" y="5500101"/>
            <a:ext cx="504825" cy="576262"/>
          </a:xfrm>
          <a:prstGeom prst="chevron">
            <a:avLst>
              <a:gd name="adj" fmla="val 52514"/>
            </a:avLst>
          </a:prstGeom>
          <a:gradFill rotWithShape="1">
            <a:gsLst>
              <a:gs pos="0">
                <a:srgbClr val="9999FF">
                  <a:gamma/>
                  <a:tint val="42353"/>
                  <a:invGamma/>
                </a:srgbClr>
              </a:gs>
              <a:gs pos="100000">
                <a:srgbClr val="9999FF"/>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26" name="文本框 25">
            <a:extLst>
              <a:ext uri="{FF2B5EF4-FFF2-40B4-BE49-F238E27FC236}">
                <a16:creationId xmlns:a16="http://schemas.microsoft.com/office/drawing/2014/main" id="{4AA94016-1E76-47BB-A2E0-6C31075F3393}"/>
              </a:ext>
            </a:extLst>
          </p:cNvPr>
          <p:cNvSpPr txBox="1"/>
          <p:nvPr/>
        </p:nvSpPr>
        <p:spPr>
          <a:xfrm>
            <a:off x="589356" y="4328481"/>
            <a:ext cx="1449115"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Auxiliary Tunnel</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4B2F0689-2C82-41E6-BDCF-28037DDD30BD}"/>
              </a:ext>
            </a:extLst>
          </p:cNvPr>
          <p:cNvSpPr txBox="1"/>
          <p:nvPr/>
        </p:nvSpPr>
        <p:spPr>
          <a:xfrm>
            <a:off x="609600" y="6091790"/>
            <a:ext cx="1449115"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Auxiliary Tunnel</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575FDFFD-8252-4EDD-A665-D758CD465BF1}"/>
              </a:ext>
            </a:extLst>
          </p:cNvPr>
          <p:cNvSpPr txBox="1"/>
          <p:nvPr/>
        </p:nvSpPr>
        <p:spPr>
          <a:xfrm>
            <a:off x="589356" y="2444027"/>
            <a:ext cx="1417376"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Ground surface</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46E051E-0305-4EBF-A211-7A1BEF591894}"/>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dirty="0"/>
          </a:p>
        </p:txBody>
      </p:sp>
      <p:sp>
        <p:nvSpPr>
          <p:cNvPr id="29" name="Textfeld 4">
            <a:extLst>
              <a:ext uri="{FF2B5EF4-FFF2-40B4-BE49-F238E27FC236}">
                <a16:creationId xmlns:a16="http://schemas.microsoft.com/office/drawing/2014/main" id="{A8441E2B-ACD1-4490-8E1C-6A97494AF7EE}"/>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a:t>
            </a:r>
            <a:r>
              <a:rPr lang="en-GB" sz="1400" b="1" dirty="0">
                <a:solidFill>
                  <a:schemeClr val="bg1"/>
                </a:solidFill>
                <a:highlight>
                  <a:srgbClr val="C0C0C0"/>
                </a:highlight>
                <a:latin typeface="Arial" panose="020B0604020202020204" pitchFamily="34" charset="0"/>
                <a:cs typeface="Arial" panose="020B0604020202020204" pitchFamily="34" charset="0"/>
              </a:rPr>
              <a:t>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651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en-US" altLang="zh-CN" dirty="0"/>
              <a:t>Preliminary design and optimization of cold box integration</a:t>
            </a:r>
            <a:endParaRPr lang="zh-CN" altLang="en-US" dirty="0"/>
          </a:p>
        </p:txBody>
      </p:sp>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62041" y="5995940"/>
            <a:ext cx="3048000" cy="553100"/>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ea typeface="微软雅黑" panose="020B0503020204020204" pitchFamily="34" charset="-122"/>
                <a:cs typeface="Arial" panose="020B0604020202020204" pitchFamily="34"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ea typeface="微软雅黑" panose="020B0503020204020204" pitchFamily="34" charset="-122"/>
                <a:cs typeface="Arial" panose="020B0604020202020204" pitchFamily="34" charset="0"/>
              </a:rPr>
              <a:t>Technical Institute of Physics and Chemistry</a:t>
            </a:r>
            <a:r>
              <a:rPr kumimoji="1" lang="en-US" altLang="zh-CN" sz="1200" b="1" dirty="0">
                <a:solidFill>
                  <a:srgbClr val="000000"/>
                </a:solidFill>
                <a:ea typeface="微软雅黑" panose="020B0503020204020204" pitchFamily="34" charset="-122"/>
                <a:cs typeface="Arial" panose="020B0604020202020204" pitchFamily="34" charset="0"/>
              </a:rPr>
              <a:t> </a:t>
            </a:r>
          </a:p>
        </p:txBody>
      </p:sp>
      <p:pic>
        <p:nvPicPr>
          <p:cNvPr id="6" name="图片 5">
            <a:extLst>
              <a:ext uri="{FF2B5EF4-FFF2-40B4-BE49-F238E27FC236}">
                <a16:creationId xmlns:a16="http://schemas.microsoft.com/office/drawing/2014/main" id="{9A668ECF-9805-4952-98FB-BCBE3C45723B}"/>
              </a:ext>
            </a:extLst>
          </p:cNvPr>
          <p:cNvPicPr>
            <a:picLocks noChangeAspect="1"/>
          </p:cNvPicPr>
          <p:nvPr/>
        </p:nvPicPr>
        <p:blipFill>
          <a:blip r:embed="rId3"/>
          <a:stretch>
            <a:fillRect/>
          </a:stretch>
        </p:blipFill>
        <p:spPr>
          <a:xfrm>
            <a:off x="161857" y="1027776"/>
            <a:ext cx="6362686" cy="5040000"/>
          </a:xfrm>
          <a:prstGeom prst="rect">
            <a:avLst/>
          </a:prstGeom>
        </p:spPr>
      </p:pic>
      <p:sp>
        <p:nvSpPr>
          <p:cNvPr id="9" name="文本框 8">
            <a:extLst>
              <a:ext uri="{FF2B5EF4-FFF2-40B4-BE49-F238E27FC236}">
                <a16:creationId xmlns:a16="http://schemas.microsoft.com/office/drawing/2014/main" id="{00AE6A1F-65B8-4EC1-9C6C-29036ABD266C}"/>
              </a:ext>
            </a:extLst>
          </p:cNvPr>
          <p:cNvSpPr txBox="1"/>
          <p:nvPr/>
        </p:nvSpPr>
        <p:spPr>
          <a:xfrm>
            <a:off x="3654290" y="5965571"/>
            <a:ext cx="6003109" cy="646331"/>
          </a:xfrm>
          <a:prstGeom prst="rect">
            <a:avLst/>
          </a:prstGeom>
          <a:noFill/>
        </p:spPr>
        <p:txBody>
          <a:bodyPr wrap="square" rtlCol="0">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40K~4.5K Lower </a:t>
            </a:r>
            <a:r>
              <a:rPr lang="en-US" altLang="zh-CN" b="1" dirty="0" err="1">
                <a:latin typeface="Arial" panose="020B0604020202020204" pitchFamily="34" charset="0"/>
                <a:ea typeface="微软雅黑" panose="020B0503020204020204" pitchFamily="34" charset="-122"/>
                <a:cs typeface="Arial" panose="020B0604020202020204" pitchFamily="34" charset="0"/>
              </a:rPr>
              <a:t>ColdBox</a:t>
            </a:r>
            <a:r>
              <a:rPr lang="en-US" altLang="zh-CN" b="1" dirty="0">
                <a:latin typeface="Arial" panose="020B0604020202020204" pitchFamily="34" charset="0"/>
                <a:ea typeface="微软雅黑" panose="020B0503020204020204" pitchFamily="34" charset="-122"/>
                <a:cs typeface="Arial" panose="020B0604020202020204" pitchFamily="34" charset="0"/>
              </a:rPr>
              <a:t>: multiple Transfer line (TL) layout </a:t>
            </a:r>
            <a:r>
              <a:rPr lang="zh-CN" altLang="en-US" b="1" dirty="0">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connection with Upper </a:t>
            </a:r>
            <a:r>
              <a:rPr lang="en-US" altLang="zh-CN" b="1" dirty="0" err="1">
                <a:latin typeface="Arial" panose="020B0604020202020204" pitchFamily="34" charset="0"/>
                <a:ea typeface="微软雅黑" panose="020B0503020204020204" pitchFamily="34" charset="-122"/>
                <a:cs typeface="Arial" panose="020B0604020202020204" pitchFamily="34" charset="0"/>
              </a:rPr>
              <a:t>ColdBox</a:t>
            </a:r>
            <a:r>
              <a:rPr lang="zh-CN" altLang="en-US" b="1" dirty="0">
                <a:latin typeface="Arial" panose="020B0604020202020204" pitchFamily="34" charset="0"/>
                <a:ea typeface="微软雅黑" panose="020B0503020204020204" pitchFamily="34" charset="-122"/>
                <a:cs typeface="Arial" panose="020B0604020202020204" pitchFamily="34" charset="0"/>
              </a:rPr>
              <a:t>）</a:t>
            </a:r>
          </a:p>
        </p:txBody>
      </p:sp>
      <p:sp>
        <p:nvSpPr>
          <p:cNvPr id="10" name="文本框 9">
            <a:extLst>
              <a:ext uri="{FF2B5EF4-FFF2-40B4-BE49-F238E27FC236}">
                <a16:creationId xmlns:a16="http://schemas.microsoft.com/office/drawing/2014/main" id="{D5C9A878-0DB9-4656-8957-39C95B294DF0}"/>
              </a:ext>
            </a:extLst>
          </p:cNvPr>
          <p:cNvSpPr txBox="1"/>
          <p:nvPr/>
        </p:nvSpPr>
        <p:spPr>
          <a:xfrm>
            <a:off x="169055" y="1758639"/>
            <a:ext cx="1124943" cy="338554"/>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To 2K</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11" name="直接箭头连接符 10">
            <a:extLst>
              <a:ext uri="{FF2B5EF4-FFF2-40B4-BE49-F238E27FC236}">
                <a16:creationId xmlns:a16="http://schemas.microsoft.com/office/drawing/2014/main" id="{EE22F3FA-7E34-4210-A089-725CF3CFB5C8}"/>
              </a:ext>
            </a:extLst>
          </p:cNvPr>
          <p:cNvCxnSpPr>
            <a:cxnSpLocks/>
            <a:stCxn id="10" idx="3"/>
          </p:cNvCxnSpPr>
          <p:nvPr/>
        </p:nvCxnSpPr>
        <p:spPr>
          <a:xfrm flipV="1">
            <a:off x="1293998" y="1514395"/>
            <a:ext cx="226004" cy="4135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2" name="文本框 11">
            <a:extLst>
              <a:ext uri="{FF2B5EF4-FFF2-40B4-BE49-F238E27FC236}">
                <a16:creationId xmlns:a16="http://schemas.microsoft.com/office/drawing/2014/main" id="{9BD2BEBB-6923-4A06-8A12-540A8856D5B9}"/>
              </a:ext>
            </a:extLst>
          </p:cNvPr>
          <p:cNvSpPr txBox="1"/>
          <p:nvPr/>
        </p:nvSpPr>
        <p:spPr>
          <a:xfrm>
            <a:off x="4105338" y="1027776"/>
            <a:ext cx="2664392" cy="338554"/>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From Upper </a:t>
            </a:r>
            <a:r>
              <a:rPr lang="en-US" altLang="zh-CN" sz="1600" dirty="0" err="1">
                <a:latin typeface="Arial" panose="020B0604020202020204" pitchFamily="34" charset="0"/>
                <a:ea typeface="微软雅黑" panose="020B0503020204020204" pitchFamily="34" charset="-122"/>
                <a:cs typeface="Arial" panose="020B0604020202020204" pitchFamily="34" charset="0"/>
              </a:rPr>
              <a:t>ColdBox</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13" name="直接箭头连接符 12">
            <a:extLst>
              <a:ext uri="{FF2B5EF4-FFF2-40B4-BE49-F238E27FC236}">
                <a16:creationId xmlns:a16="http://schemas.microsoft.com/office/drawing/2014/main" id="{44AFDE4F-951E-494C-B4A5-5807CDB93EF2}"/>
              </a:ext>
            </a:extLst>
          </p:cNvPr>
          <p:cNvCxnSpPr>
            <a:cxnSpLocks/>
            <a:stCxn id="12" idx="2"/>
          </p:cNvCxnSpPr>
          <p:nvPr/>
        </p:nvCxnSpPr>
        <p:spPr>
          <a:xfrm>
            <a:off x="5437534" y="1366330"/>
            <a:ext cx="166584" cy="3716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34" name="组合 33">
            <a:extLst>
              <a:ext uri="{FF2B5EF4-FFF2-40B4-BE49-F238E27FC236}">
                <a16:creationId xmlns:a16="http://schemas.microsoft.com/office/drawing/2014/main" id="{E7CBFD05-3177-4CBA-8527-97F901FB7E03}"/>
              </a:ext>
            </a:extLst>
          </p:cNvPr>
          <p:cNvGrpSpPr/>
          <p:nvPr/>
        </p:nvGrpSpPr>
        <p:grpSpPr>
          <a:xfrm>
            <a:off x="6913572" y="1322643"/>
            <a:ext cx="5184639" cy="4450266"/>
            <a:chOff x="6277291" y="823423"/>
            <a:chExt cx="6013432" cy="5234581"/>
          </a:xfrm>
        </p:grpSpPr>
        <p:pic>
          <p:nvPicPr>
            <p:cNvPr id="14" name="图片 13">
              <a:extLst>
                <a:ext uri="{FF2B5EF4-FFF2-40B4-BE49-F238E27FC236}">
                  <a16:creationId xmlns:a16="http://schemas.microsoft.com/office/drawing/2014/main" id="{55C03F64-9EC3-463B-86BC-23F7E9E3E9F0}"/>
                </a:ext>
              </a:extLst>
            </p:cNvPr>
            <p:cNvPicPr>
              <a:picLocks noChangeAspect="1"/>
            </p:cNvPicPr>
            <p:nvPr/>
          </p:nvPicPr>
          <p:blipFill>
            <a:blip r:embed="rId4"/>
            <a:stretch>
              <a:fillRect/>
            </a:stretch>
          </p:blipFill>
          <p:spPr>
            <a:xfrm>
              <a:off x="6769730" y="1738004"/>
              <a:ext cx="4926068" cy="4320000"/>
            </a:xfrm>
            <a:prstGeom prst="rect">
              <a:avLst/>
            </a:prstGeom>
          </p:spPr>
        </p:pic>
        <p:sp>
          <p:nvSpPr>
            <p:cNvPr id="15" name="文本框 14">
              <a:extLst>
                <a:ext uri="{FF2B5EF4-FFF2-40B4-BE49-F238E27FC236}">
                  <a16:creationId xmlns:a16="http://schemas.microsoft.com/office/drawing/2014/main" id="{2C70D207-AE1A-45D4-9373-2F22F7309ED3}"/>
                </a:ext>
              </a:extLst>
            </p:cNvPr>
            <p:cNvSpPr txBox="1"/>
            <p:nvPr/>
          </p:nvSpPr>
          <p:spPr>
            <a:xfrm>
              <a:off x="9781458" y="1027776"/>
              <a:ext cx="1643901" cy="584775"/>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Arial" panose="020B0604020202020204" pitchFamily="34" charset="0"/>
                </a:rPr>
                <a:t>低压通道</a:t>
              </a:r>
              <a:endParaRPr lang="en-US" altLang="zh-CN" sz="1400" dirty="0">
                <a:latin typeface="Arial" panose="020B0604020202020204" pitchFamily="34" charset="0"/>
                <a:ea typeface="微软雅黑" panose="020B0503020204020204" pitchFamily="34" charset="-122"/>
                <a:cs typeface="Arial" panose="020B0604020202020204" pitchFamily="34" charset="0"/>
              </a:endParaRP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Low pressure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16" name="直接箭头连接符 15">
              <a:extLst>
                <a:ext uri="{FF2B5EF4-FFF2-40B4-BE49-F238E27FC236}">
                  <a16:creationId xmlns:a16="http://schemas.microsoft.com/office/drawing/2014/main" id="{5BE2B6B1-B277-4916-9E2D-6988C9DC29AB}"/>
                </a:ext>
              </a:extLst>
            </p:cNvPr>
            <p:cNvCxnSpPr>
              <a:cxnSpLocks/>
              <a:stCxn id="15" idx="2"/>
            </p:cNvCxnSpPr>
            <p:nvPr/>
          </p:nvCxnSpPr>
          <p:spPr>
            <a:xfrm flipH="1">
              <a:off x="9412330" y="1612551"/>
              <a:ext cx="1191079" cy="20578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7" name="文本框 16">
              <a:extLst>
                <a:ext uri="{FF2B5EF4-FFF2-40B4-BE49-F238E27FC236}">
                  <a16:creationId xmlns:a16="http://schemas.microsoft.com/office/drawing/2014/main" id="{52D539FE-1DDD-4415-89C6-E90D041949B1}"/>
                </a:ext>
              </a:extLst>
            </p:cNvPr>
            <p:cNvSpPr txBox="1"/>
            <p:nvPr/>
          </p:nvSpPr>
          <p:spPr>
            <a:xfrm>
              <a:off x="8368861" y="1038860"/>
              <a:ext cx="1479204" cy="83099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Arial" panose="020B0604020202020204" pitchFamily="34" charset="0"/>
                </a:rPr>
                <a:t>负压通道</a:t>
              </a:r>
              <a:endParaRPr lang="en-US" altLang="zh-CN" sz="1400" dirty="0">
                <a:latin typeface="Arial" panose="020B0604020202020204" pitchFamily="34" charset="0"/>
                <a:ea typeface="微软雅黑" panose="020B0503020204020204" pitchFamily="34" charset="-122"/>
                <a:cs typeface="Arial" panose="020B0604020202020204" pitchFamily="34" charset="0"/>
              </a:endParaRP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Sub-atmosphere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18" name="直接箭头连接符 17">
              <a:extLst>
                <a:ext uri="{FF2B5EF4-FFF2-40B4-BE49-F238E27FC236}">
                  <a16:creationId xmlns:a16="http://schemas.microsoft.com/office/drawing/2014/main" id="{E95E10A4-9190-43F9-B6F6-2830A3A66553}"/>
                </a:ext>
              </a:extLst>
            </p:cNvPr>
            <p:cNvCxnSpPr>
              <a:cxnSpLocks/>
              <a:stCxn id="17" idx="2"/>
            </p:cNvCxnSpPr>
            <p:nvPr/>
          </p:nvCxnSpPr>
          <p:spPr>
            <a:xfrm>
              <a:off x="9108463" y="1869857"/>
              <a:ext cx="71474" cy="101409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9" name="文本框 18">
              <a:extLst>
                <a:ext uri="{FF2B5EF4-FFF2-40B4-BE49-F238E27FC236}">
                  <a16:creationId xmlns:a16="http://schemas.microsoft.com/office/drawing/2014/main" id="{8122B82B-CA19-44E8-8906-E337E04C2B70}"/>
                </a:ext>
              </a:extLst>
            </p:cNvPr>
            <p:cNvSpPr txBox="1"/>
            <p:nvPr/>
          </p:nvSpPr>
          <p:spPr>
            <a:xfrm>
              <a:off x="10732199" y="1725426"/>
              <a:ext cx="1386319" cy="345888"/>
            </a:xfrm>
            <a:prstGeom prst="rect">
              <a:avLst/>
            </a:prstGeom>
            <a:noFill/>
          </p:spPr>
          <p:txBody>
            <a:bodyPr wrap="square" rtlCol="0">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80KReturn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0" name="直接箭头连接符 19">
              <a:extLst>
                <a:ext uri="{FF2B5EF4-FFF2-40B4-BE49-F238E27FC236}">
                  <a16:creationId xmlns:a16="http://schemas.microsoft.com/office/drawing/2014/main" id="{6B82B24A-1B69-4EBC-B597-C9DB51B58DD7}"/>
                </a:ext>
              </a:extLst>
            </p:cNvPr>
            <p:cNvCxnSpPr>
              <a:cxnSpLocks/>
              <a:stCxn id="19" idx="2"/>
            </p:cNvCxnSpPr>
            <p:nvPr/>
          </p:nvCxnSpPr>
          <p:spPr>
            <a:xfrm flipH="1">
              <a:off x="10156626" y="2071314"/>
              <a:ext cx="1268732" cy="89662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文本框 20">
              <a:extLst>
                <a:ext uri="{FF2B5EF4-FFF2-40B4-BE49-F238E27FC236}">
                  <a16:creationId xmlns:a16="http://schemas.microsoft.com/office/drawing/2014/main" id="{3685614D-487D-4DFF-8EA8-92A2E02F96D9}"/>
                </a:ext>
              </a:extLst>
            </p:cNvPr>
            <p:cNvSpPr txBox="1"/>
            <p:nvPr/>
          </p:nvSpPr>
          <p:spPr>
            <a:xfrm>
              <a:off x="6497414" y="1716327"/>
              <a:ext cx="1362655" cy="345888"/>
            </a:xfrm>
            <a:prstGeom prst="rect">
              <a:avLst/>
            </a:prstGeom>
            <a:noFill/>
          </p:spPr>
          <p:txBody>
            <a:bodyPr wrap="square" rtlCol="0">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CD supply</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2" name="直接箭头连接符 21">
              <a:extLst>
                <a:ext uri="{FF2B5EF4-FFF2-40B4-BE49-F238E27FC236}">
                  <a16:creationId xmlns:a16="http://schemas.microsoft.com/office/drawing/2014/main" id="{D14A6FF2-FBA8-45A8-93FC-5D906341FDC8}"/>
                </a:ext>
              </a:extLst>
            </p:cNvPr>
            <p:cNvCxnSpPr>
              <a:cxnSpLocks/>
              <a:stCxn id="21" idx="2"/>
            </p:cNvCxnSpPr>
            <p:nvPr/>
          </p:nvCxnSpPr>
          <p:spPr>
            <a:xfrm>
              <a:off x="7178742" y="2062215"/>
              <a:ext cx="944931" cy="111196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文本框 22">
              <a:extLst>
                <a:ext uri="{FF2B5EF4-FFF2-40B4-BE49-F238E27FC236}">
                  <a16:creationId xmlns:a16="http://schemas.microsoft.com/office/drawing/2014/main" id="{E5D534F1-6B7C-4ABB-8AC2-AD305EE2351B}"/>
                </a:ext>
              </a:extLst>
            </p:cNvPr>
            <p:cNvSpPr txBox="1"/>
            <p:nvPr/>
          </p:nvSpPr>
          <p:spPr>
            <a:xfrm>
              <a:off x="10616973" y="3932507"/>
              <a:ext cx="1461420" cy="345888"/>
            </a:xfrm>
            <a:prstGeom prst="rect">
              <a:avLst/>
            </a:prstGeom>
            <a:noFill/>
          </p:spPr>
          <p:txBody>
            <a:bodyPr wrap="square" rtlCol="0">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40K Supply</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4" name="直接箭头连接符 23">
              <a:extLst>
                <a:ext uri="{FF2B5EF4-FFF2-40B4-BE49-F238E27FC236}">
                  <a16:creationId xmlns:a16="http://schemas.microsoft.com/office/drawing/2014/main" id="{438787B5-7B2D-46DD-BCD0-3B67AA703924}"/>
                </a:ext>
              </a:extLst>
            </p:cNvPr>
            <p:cNvCxnSpPr>
              <a:cxnSpLocks/>
            </p:cNvCxnSpPr>
            <p:nvPr/>
          </p:nvCxnSpPr>
          <p:spPr>
            <a:xfrm flipH="1">
              <a:off x="10130897" y="4229335"/>
              <a:ext cx="1020509" cy="44395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5" name="文本框 24">
              <a:extLst>
                <a:ext uri="{FF2B5EF4-FFF2-40B4-BE49-F238E27FC236}">
                  <a16:creationId xmlns:a16="http://schemas.microsoft.com/office/drawing/2014/main" id="{9B20D6C1-D98F-459B-97A2-04A3129F0B63}"/>
                </a:ext>
              </a:extLst>
            </p:cNvPr>
            <p:cNvSpPr txBox="1"/>
            <p:nvPr/>
          </p:nvSpPr>
          <p:spPr>
            <a:xfrm>
              <a:off x="10404685" y="2715309"/>
              <a:ext cx="1886038" cy="584775"/>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Arial" panose="020B0604020202020204" pitchFamily="34" charset="0"/>
                </a:rPr>
                <a:t>中压通道</a:t>
              </a:r>
              <a:endParaRPr lang="en-US" altLang="zh-CN" sz="1400" dirty="0">
                <a:latin typeface="Arial" panose="020B0604020202020204" pitchFamily="34" charset="0"/>
                <a:ea typeface="微软雅黑" panose="020B0503020204020204" pitchFamily="34" charset="-122"/>
                <a:cs typeface="Arial" panose="020B0604020202020204" pitchFamily="34" charset="0"/>
              </a:endParaRP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Medium pressure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6" name="直接箭头连接符 25">
              <a:extLst>
                <a:ext uri="{FF2B5EF4-FFF2-40B4-BE49-F238E27FC236}">
                  <a16:creationId xmlns:a16="http://schemas.microsoft.com/office/drawing/2014/main" id="{6B387B67-17A7-4AD5-B915-C07D261CF414}"/>
                </a:ext>
              </a:extLst>
            </p:cNvPr>
            <p:cNvCxnSpPr>
              <a:cxnSpLocks/>
              <a:stCxn id="25" idx="2"/>
            </p:cNvCxnSpPr>
            <p:nvPr/>
          </p:nvCxnSpPr>
          <p:spPr>
            <a:xfrm flipH="1">
              <a:off x="10616973" y="3300084"/>
              <a:ext cx="730731" cy="5661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7" name="文本框 26">
              <a:extLst>
                <a:ext uri="{FF2B5EF4-FFF2-40B4-BE49-F238E27FC236}">
                  <a16:creationId xmlns:a16="http://schemas.microsoft.com/office/drawing/2014/main" id="{D277E524-2AEE-4953-874C-DD7ABB53D5D3}"/>
                </a:ext>
              </a:extLst>
            </p:cNvPr>
            <p:cNvSpPr txBox="1"/>
            <p:nvPr/>
          </p:nvSpPr>
          <p:spPr>
            <a:xfrm>
              <a:off x="6286945" y="3136612"/>
              <a:ext cx="1690322" cy="584775"/>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Arial" panose="020B0604020202020204" pitchFamily="34" charset="0"/>
                </a:rPr>
                <a:t>高压通道</a:t>
              </a:r>
              <a:endParaRPr lang="en-US" altLang="zh-CN" sz="1400" dirty="0">
                <a:latin typeface="Arial" panose="020B0604020202020204" pitchFamily="34" charset="0"/>
                <a:ea typeface="微软雅黑" panose="020B0503020204020204" pitchFamily="34" charset="-122"/>
                <a:cs typeface="Arial" panose="020B0604020202020204" pitchFamily="34" charset="0"/>
              </a:endParaRP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High pressure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8" name="直接箭头连接符 27">
              <a:extLst>
                <a:ext uri="{FF2B5EF4-FFF2-40B4-BE49-F238E27FC236}">
                  <a16:creationId xmlns:a16="http://schemas.microsoft.com/office/drawing/2014/main" id="{7A14BCB1-4E1A-47F9-9EBC-446102B229CF}"/>
                </a:ext>
              </a:extLst>
            </p:cNvPr>
            <p:cNvCxnSpPr>
              <a:cxnSpLocks/>
              <a:stCxn id="27" idx="2"/>
            </p:cNvCxnSpPr>
            <p:nvPr/>
          </p:nvCxnSpPr>
          <p:spPr>
            <a:xfrm>
              <a:off x="7132106" y="3721387"/>
              <a:ext cx="845161" cy="6983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文本框 28">
              <a:extLst>
                <a:ext uri="{FF2B5EF4-FFF2-40B4-BE49-F238E27FC236}">
                  <a16:creationId xmlns:a16="http://schemas.microsoft.com/office/drawing/2014/main" id="{0E828A91-7F0F-46D9-B1BD-BC214D6B85CF}"/>
                </a:ext>
              </a:extLst>
            </p:cNvPr>
            <p:cNvSpPr txBox="1"/>
            <p:nvPr/>
          </p:nvSpPr>
          <p:spPr>
            <a:xfrm>
              <a:off x="6277291" y="4647347"/>
              <a:ext cx="1362655" cy="345888"/>
            </a:xfrm>
            <a:prstGeom prst="rect">
              <a:avLst/>
            </a:prstGeom>
            <a:noFill/>
          </p:spPr>
          <p:txBody>
            <a:bodyPr wrap="square" rtlCol="0">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CD Return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30" name="直接箭头连接符 29">
              <a:extLst>
                <a:ext uri="{FF2B5EF4-FFF2-40B4-BE49-F238E27FC236}">
                  <a16:creationId xmlns:a16="http://schemas.microsoft.com/office/drawing/2014/main" id="{BEACF5C0-B72B-4A17-8E4C-E61409F335D2}"/>
                </a:ext>
              </a:extLst>
            </p:cNvPr>
            <p:cNvCxnSpPr>
              <a:cxnSpLocks/>
            </p:cNvCxnSpPr>
            <p:nvPr/>
          </p:nvCxnSpPr>
          <p:spPr>
            <a:xfrm>
              <a:off x="7439891" y="4816624"/>
              <a:ext cx="1740045" cy="10342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0" name="文本框 39">
              <a:extLst>
                <a:ext uri="{FF2B5EF4-FFF2-40B4-BE49-F238E27FC236}">
                  <a16:creationId xmlns:a16="http://schemas.microsoft.com/office/drawing/2014/main" id="{768F396C-F7B8-413D-95AA-86C011211D3B}"/>
                </a:ext>
              </a:extLst>
            </p:cNvPr>
            <p:cNvSpPr txBox="1"/>
            <p:nvPr/>
          </p:nvSpPr>
          <p:spPr>
            <a:xfrm>
              <a:off x="6733063" y="2908979"/>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DN150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40">
              <a:extLst>
                <a:ext uri="{FF2B5EF4-FFF2-40B4-BE49-F238E27FC236}">
                  <a16:creationId xmlns:a16="http://schemas.microsoft.com/office/drawing/2014/main" id="{6EDBCC53-8407-4C2F-83BF-C657C47A4DDF}"/>
                </a:ext>
              </a:extLst>
            </p:cNvPr>
            <p:cNvSpPr txBox="1"/>
            <p:nvPr/>
          </p:nvSpPr>
          <p:spPr>
            <a:xfrm>
              <a:off x="8709574" y="864040"/>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DN200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1">
              <a:extLst>
                <a:ext uri="{FF2B5EF4-FFF2-40B4-BE49-F238E27FC236}">
                  <a16:creationId xmlns:a16="http://schemas.microsoft.com/office/drawing/2014/main" id="{22A4EBEF-041E-4FC2-91D3-29DDF46001A0}"/>
                </a:ext>
              </a:extLst>
            </p:cNvPr>
            <p:cNvSpPr txBox="1"/>
            <p:nvPr/>
          </p:nvSpPr>
          <p:spPr>
            <a:xfrm>
              <a:off x="10271126" y="823423"/>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DN250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3" name="文本框 42">
              <a:extLst>
                <a:ext uri="{FF2B5EF4-FFF2-40B4-BE49-F238E27FC236}">
                  <a16:creationId xmlns:a16="http://schemas.microsoft.com/office/drawing/2014/main" id="{7EAFCF7A-A221-4FF4-A926-7FC2DBCD6FED}"/>
                </a:ext>
              </a:extLst>
            </p:cNvPr>
            <p:cNvSpPr txBox="1"/>
            <p:nvPr/>
          </p:nvSpPr>
          <p:spPr>
            <a:xfrm>
              <a:off x="11210236" y="1514811"/>
              <a:ext cx="637160"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DN80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43">
              <a:extLst>
                <a:ext uri="{FF2B5EF4-FFF2-40B4-BE49-F238E27FC236}">
                  <a16:creationId xmlns:a16="http://schemas.microsoft.com/office/drawing/2014/main" id="{DB61FED4-524E-4B74-9EDA-C482B47FC3D6}"/>
                </a:ext>
              </a:extLst>
            </p:cNvPr>
            <p:cNvSpPr txBox="1"/>
            <p:nvPr/>
          </p:nvSpPr>
          <p:spPr>
            <a:xfrm>
              <a:off x="11110331" y="2455011"/>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DN200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44">
              <a:extLst>
                <a:ext uri="{FF2B5EF4-FFF2-40B4-BE49-F238E27FC236}">
                  <a16:creationId xmlns:a16="http://schemas.microsoft.com/office/drawing/2014/main" id="{07C5FDD1-0CF4-4CB4-9E96-564F60CEDA4B}"/>
                </a:ext>
              </a:extLst>
            </p:cNvPr>
            <p:cNvSpPr txBox="1"/>
            <p:nvPr/>
          </p:nvSpPr>
          <p:spPr>
            <a:xfrm>
              <a:off x="11286565" y="4208608"/>
              <a:ext cx="637160"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DN65</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a:extLst>
                <a:ext uri="{FF2B5EF4-FFF2-40B4-BE49-F238E27FC236}">
                  <a16:creationId xmlns:a16="http://schemas.microsoft.com/office/drawing/2014/main" id="{C0B71008-F515-4622-92AC-93901FA2BCF7}"/>
                </a:ext>
              </a:extLst>
            </p:cNvPr>
            <p:cNvSpPr txBox="1"/>
            <p:nvPr/>
          </p:nvSpPr>
          <p:spPr>
            <a:xfrm>
              <a:off x="6534240" y="4939138"/>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DN200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47">
              <a:extLst>
                <a:ext uri="{FF2B5EF4-FFF2-40B4-BE49-F238E27FC236}">
                  <a16:creationId xmlns:a16="http://schemas.microsoft.com/office/drawing/2014/main" id="{DDDB4F89-2FB7-4EE4-ACEC-7A2725499096}"/>
                </a:ext>
              </a:extLst>
            </p:cNvPr>
            <p:cNvSpPr txBox="1"/>
            <p:nvPr/>
          </p:nvSpPr>
          <p:spPr>
            <a:xfrm>
              <a:off x="6935554" y="1597930"/>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DN150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49">
              <a:extLst>
                <a:ext uri="{FF2B5EF4-FFF2-40B4-BE49-F238E27FC236}">
                  <a16:creationId xmlns:a16="http://schemas.microsoft.com/office/drawing/2014/main" id="{1DD498D2-8C64-4E5A-9274-9BE0590EE617}"/>
                </a:ext>
              </a:extLst>
            </p:cNvPr>
            <p:cNvSpPr txBox="1"/>
            <p:nvPr/>
          </p:nvSpPr>
          <p:spPr>
            <a:xfrm>
              <a:off x="8970878" y="5511363"/>
              <a:ext cx="731171" cy="311299"/>
            </a:xfrm>
            <a:prstGeom prst="rect">
              <a:avLst/>
            </a:prstGeom>
            <a:noFill/>
          </p:spPr>
          <p:txBody>
            <a:bodyPr wrap="none" rtlCol="0">
              <a:spAutoFit/>
            </a:bodyPr>
            <a:lstStyle/>
            <a:p>
              <a:pPr algn="ctr"/>
              <a:r>
                <a:rPr lang="en-US" altLang="zh-CN" sz="1200" dirty="0">
                  <a:latin typeface="Arial" panose="020B0604020202020204" pitchFamily="34" charset="0"/>
                  <a:ea typeface="微软雅黑" panose="020B0503020204020204" pitchFamily="34" charset="-122"/>
                  <a:cs typeface="Arial" panose="020B0604020202020204" pitchFamily="34" charset="0"/>
                </a:rPr>
                <a:t>DN650</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grpSp>
      <p:cxnSp>
        <p:nvCxnSpPr>
          <p:cNvPr id="37" name="直接箭头连接符 36">
            <a:extLst>
              <a:ext uri="{FF2B5EF4-FFF2-40B4-BE49-F238E27FC236}">
                <a16:creationId xmlns:a16="http://schemas.microsoft.com/office/drawing/2014/main" id="{0D52E5ED-EDD8-48D7-9791-7691AEE27D6C}"/>
              </a:ext>
            </a:extLst>
          </p:cNvPr>
          <p:cNvCxnSpPr>
            <a:cxnSpLocks/>
          </p:cNvCxnSpPr>
          <p:nvPr/>
        </p:nvCxnSpPr>
        <p:spPr>
          <a:xfrm>
            <a:off x="397393" y="5095800"/>
            <a:ext cx="4886551" cy="764650"/>
          </a:xfrm>
          <a:prstGeom prst="straightConnector1">
            <a:avLst/>
          </a:prstGeom>
          <a:ln w="28575">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0970AE86-E8C0-46F5-A77D-DAEA52DB98CE}"/>
              </a:ext>
            </a:extLst>
          </p:cNvPr>
          <p:cNvSpPr txBox="1"/>
          <p:nvPr/>
        </p:nvSpPr>
        <p:spPr>
          <a:xfrm rot="508411">
            <a:off x="2263610" y="5473768"/>
            <a:ext cx="609462" cy="276999"/>
          </a:xfrm>
          <a:prstGeom prst="rect">
            <a:avLst/>
          </a:prstGeom>
          <a:noFill/>
        </p:spPr>
        <p:txBody>
          <a:bodyPr wrap="none" rtlCol="0">
            <a:spAutoFit/>
          </a:bodyPr>
          <a:lstStyle/>
          <a:p>
            <a:r>
              <a:rPr lang="en-US" altLang="zh-CN" sz="1200" dirty="0">
                <a:solidFill>
                  <a:srgbClr val="0000FF"/>
                </a:solidFill>
                <a:latin typeface="Arial" panose="020B0604020202020204" pitchFamily="34" charset="0"/>
                <a:cs typeface="Arial" panose="020B0604020202020204" pitchFamily="34" charset="0"/>
              </a:rPr>
              <a:t>10500</a:t>
            </a:r>
            <a:endParaRPr lang="zh-CN" altLang="en-US" sz="1200" dirty="0">
              <a:solidFill>
                <a:srgbClr val="0000FF"/>
              </a:solidFill>
              <a:latin typeface="Arial" panose="020B0604020202020204" pitchFamily="34" charset="0"/>
              <a:cs typeface="Arial" panose="020B0604020202020204" pitchFamily="34" charset="0"/>
            </a:endParaRPr>
          </a:p>
        </p:txBody>
      </p:sp>
      <p:cxnSp>
        <p:nvCxnSpPr>
          <p:cNvPr id="39" name="直接箭头连接符 38">
            <a:extLst>
              <a:ext uri="{FF2B5EF4-FFF2-40B4-BE49-F238E27FC236}">
                <a16:creationId xmlns:a16="http://schemas.microsoft.com/office/drawing/2014/main" id="{6B0CBDA7-4555-4DE8-B54F-67C6F5DD42D6}"/>
              </a:ext>
            </a:extLst>
          </p:cNvPr>
          <p:cNvCxnSpPr>
            <a:cxnSpLocks/>
          </p:cNvCxnSpPr>
          <p:nvPr/>
        </p:nvCxnSpPr>
        <p:spPr>
          <a:xfrm flipV="1">
            <a:off x="5672973" y="3850197"/>
            <a:ext cx="739487" cy="1905841"/>
          </a:xfrm>
          <a:prstGeom prst="straightConnector1">
            <a:avLst/>
          </a:prstGeom>
          <a:ln w="28575">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242FCA79-C5AA-40B3-9EF1-8A43179C5095}"/>
              </a:ext>
            </a:extLst>
          </p:cNvPr>
          <p:cNvSpPr txBox="1"/>
          <p:nvPr/>
        </p:nvSpPr>
        <p:spPr>
          <a:xfrm rot="17745530">
            <a:off x="5915528" y="4705455"/>
            <a:ext cx="524503" cy="276999"/>
          </a:xfrm>
          <a:prstGeom prst="rect">
            <a:avLst/>
          </a:prstGeom>
          <a:noFill/>
        </p:spPr>
        <p:txBody>
          <a:bodyPr wrap="none" rtlCol="0">
            <a:spAutoFit/>
          </a:bodyPr>
          <a:lstStyle/>
          <a:p>
            <a:r>
              <a:rPr lang="en-US" altLang="zh-CN" sz="1200" dirty="0">
                <a:solidFill>
                  <a:srgbClr val="0000FF"/>
                </a:solidFill>
                <a:latin typeface="Arial" panose="020B0604020202020204" pitchFamily="34" charset="0"/>
                <a:cs typeface="Arial" panose="020B0604020202020204" pitchFamily="34" charset="0"/>
              </a:rPr>
              <a:t>5000</a:t>
            </a:r>
            <a:endParaRPr lang="zh-CN" altLang="en-US" sz="1200" dirty="0">
              <a:solidFill>
                <a:srgbClr val="0000FF"/>
              </a:solidFill>
              <a:latin typeface="Arial" panose="020B0604020202020204" pitchFamily="34" charset="0"/>
              <a:cs typeface="Arial" panose="020B0604020202020204" pitchFamily="34" charset="0"/>
            </a:endParaRPr>
          </a:p>
        </p:txBody>
      </p:sp>
      <p:cxnSp>
        <p:nvCxnSpPr>
          <p:cNvPr id="49" name="直接箭头连接符 48">
            <a:extLst>
              <a:ext uri="{FF2B5EF4-FFF2-40B4-BE49-F238E27FC236}">
                <a16:creationId xmlns:a16="http://schemas.microsoft.com/office/drawing/2014/main" id="{5383EB32-6360-4B2C-8B49-BECF1AA15B3B}"/>
              </a:ext>
            </a:extLst>
          </p:cNvPr>
          <p:cNvCxnSpPr>
            <a:cxnSpLocks/>
          </p:cNvCxnSpPr>
          <p:nvPr/>
        </p:nvCxnSpPr>
        <p:spPr>
          <a:xfrm flipV="1">
            <a:off x="306530" y="2515958"/>
            <a:ext cx="1024" cy="2469943"/>
          </a:xfrm>
          <a:prstGeom prst="straightConnector1">
            <a:avLst/>
          </a:prstGeom>
          <a:ln w="28575">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37801FFD-E540-47E8-8203-4945BBA69A29}"/>
              </a:ext>
            </a:extLst>
          </p:cNvPr>
          <p:cNvSpPr txBox="1"/>
          <p:nvPr/>
        </p:nvSpPr>
        <p:spPr>
          <a:xfrm rot="16200000">
            <a:off x="-93197" y="3497253"/>
            <a:ext cx="524503" cy="276999"/>
          </a:xfrm>
          <a:prstGeom prst="rect">
            <a:avLst/>
          </a:prstGeom>
          <a:noFill/>
        </p:spPr>
        <p:txBody>
          <a:bodyPr wrap="none" rtlCol="0">
            <a:spAutoFit/>
          </a:bodyPr>
          <a:lstStyle/>
          <a:p>
            <a:r>
              <a:rPr lang="en-US" altLang="zh-CN" sz="1200" dirty="0">
                <a:solidFill>
                  <a:srgbClr val="0000FF"/>
                </a:solidFill>
                <a:latin typeface="Arial" panose="020B0604020202020204" pitchFamily="34" charset="0"/>
                <a:cs typeface="Arial" panose="020B0604020202020204" pitchFamily="34" charset="0"/>
              </a:rPr>
              <a:t>6000</a:t>
            </a:r>
            <a:endParaRPr lang="zh-CN" altLang="en-US" sz="1200" dirty="0">
              <a:solidFill>
                <a:srgbClr val="0000FF"/>
              </a:solidFill>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7406A262-5C79-4BA0-8947-FD8CF11B175E}"/>
              </a:ext>
            </a:extLst>
          </p:cNvPr>
          <p:cNvSpPr txBox="1"/>
          <p:nvPr/>
        </p:nvSpPr>
        <p:spPr>
          <a:xfrm>
            <a:off x="2244232" y="1051631"/>
            <a:ext cx="1684396"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sz="1600" b="1" dirty="0">
                <a:latin typeface="Arial" panose="020B0604020202020204" pitchFamily="34" charset="0"/>
                <a:ea typeface="微软雅黑" panose="020B0503020204020204" pitchFamily="34" charset="-122"/>
                <a:cs typeface="Arial" panose="020B0604020202020204" pitchFamily="34" charset="0"/>
              </a:rPr>
              <a:t>40K~4.5K Lower </a:t>
            </a:r>
            <a:r>
              <a:rPr lang="en-US" altLang="zh-CN" sz="1600" b="1" dirty="0" err="1">
                <a:latin typeface="Arial" panose="020B0604020202020204" pitchFamily="34" charset="0"/>
                <a:ea typeface="微软雅黑" panose="020B0503020204020204" pitchFamily="34" charset="-122"/>
                <a:cs typeface="Arial" panose="020B0604020202020204" pitchFamily="34" charset="0"/>
              </a:rPr>
              <a:t>ColdBox</a:t>
            </a:r>
            <a:r>
              <a:rPr lang="en-US" altLang="zh-CN" sz="1600" b="1" dirty="0">
                <a:latin typeface="Arial" panose="020B0604020202020204" pitchFamily="34" charset="0"/>
                <a:ea typeface="微软雅黑" panose="020B0503020204020204" pitchFamily="34" charset="-122"/>
                <a:cs typeface="Arial" panose="020B0604020202020204" pitchFamily="34" charset="0"/>
              </a:rPr>
              <a:t> </a:t>
            </a:r>
            <a:endParaRPr lang="zh-CN" altLang="en-US" sz="1600" dirty="0"/>
          </a:p>
        </p:txBody>
      </p:sp>
      <p:sp>
        <p:nvSpPr>
          <p:cNvPr id="2" name="矩形: 圆角 1">
            <a:extLst>
              <a:ext uri="{FF2B5EF4-FFF2-40B4-BE49-F238E27FC236}">
                <a16:creationId xmlns:a16="http://schemas.microsoft.com/office/drawing/2014/main" id="{02C9D426-6AD2-4BA7-A351-4D9993123D7A}"/>
              </a:ext>
            </a:extLst>
          </p:cNvPr>
          <p:cNvSpPr/>
          <p:nvPr/>
        </p:nvSpPr>
        <p:spPr>
          <a:xfrm>
            <a:off x="5437534" y="1738005"/>
            <a:ext cx="1149326" cy="7779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右 6">
            <a:extLst>
              <a:ext uri="{FF2B5EF4-FFF2-40B4-BE49-F238E27FC236}">
                <a16:creationId xmlns:a16="http://schemas.microsoft.com/office/drawing/2014/main" id="{FE053995-819B-4337-B5D0-B3535F0D7B4E}"/>
              </a:ext>
            </a:extLst>
          </p:cNvPr>
          <p:cNvSpPr/>
          <p:nvPr/>
        </p:nvSpPr>
        <p:spPr>
          <a:xfrm rot="1670380">
            <a:off x="6764529" y="2104199"/>
            <a:ext cx="333627" cy="2646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BF4DD16A-4972-4FBE-8843-6437D1A394F7}"/>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dirty="0"/>
          </a:p>
        </p:txBody>
      </p:sp>
      <p:sp>
        <p:nvSpPr>
          <p:cNvPr id="52" name="Textfeld 4">
            <a:extLst>
              <a:ext uri="{FF2B5EF4-FFF2-40B4-BE49-F238E27FC236}">
                <a16:creationId xmlns:a16="http://schemas.microsoft.com/office/drawing/2014/main" id="{ED5DE104-72B9-482C-A635-CFA1DA8974CF}"/>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a:t>
            </a:r>
            <a:r>
              <a:rPr lang="en-GB" sz="1400" b="1" dirty="0">
                <a:solidFill>
                  <a:schemeClr val="bg1"/>
                </a:solidFill>
                <a:highlight>
                  <a:srgbClr val="C0C0C0"/>
                </a:highlight>
                <a:latin typeface="Arial" panose="020B0604020202020204" pitchFamily="34" charset="0"/>
                <a:cs typeface="Arial" panose="020B0604020202020204" pitchFamily="34" charset="0"/>
              </a:rPr>
              <a:t>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64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56F9A89-1E6E-4ED1-8424-82A7105C7312}"/>
              </a:ext>
            </a:extLst>
          </p:cNvPr>
          <p:cNvPicPr>
            <a:picLocks noChangeAspect="1"/>
          </p:cNvPicPr>
          <p:nvPr/>
        </p:nvPicPr>
        <p:blipFill rotWithShape="1">
          <a:blip r:embed="rId3">
            <a:extLst>
              <a:ext uri="{28A0092B-C50C-407E-A947-70E740481C1C}">
                <a14:useLocalDpi xmlns:a14="http://schemas.microsoft.com/office/drawing/2010/main" val="0"/>
              </a:ext>
            </a:extLst>
          </a:blip>
          <a:srcRect l="6897" t="14321" r="15370" b="33545"/>
          <a:stretch/>
        </p:blipFill>
        <p:spPr>
          <a:xfrm>
            <a:off x="524837" y="1009424"/>
            <a:ext cx="10849429" cy="5461667"/>
          </a:xfrm>
          <a:prstGeom prst="rect">
            <a:avLst/>
          </a:prstGeom>
        </p:spPr>
      </p:pic>
      <p:sp>
        <p:nvSpPr>
          <p:cNvPr id="8" name="文本框 7">
            <a:extLst>
              <a:ext uri="{FF2B5EF4-FFF2-40B4-BE49-F238E27FC236}">
                <a16:creationId xmlns:a16="http://schemas.microsoft.com/office/drawing/2014/main" id="{E8C8E01A-0193-46EB-B25B-A01EF3599F6E}"/>
              </a:ext>
            </a:extLst>
          </p:cNvPr>
          <p:cNvSpPr txBox="1"/>
          <p:nvPr/>
        </p:nvSpPr>
        <p:spPr>
          <a:xfrm>
            <a:off x="853731" y="6009426"/>
            <a:ext cx="10191639" cy="461665"/>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rPr>
              <a:t>18kW@4.5K large refrigerator, reached liquefaction rate &gt;3000L/h</a:t>
            </a:r>
            <a:endParaRPr lang="zh-CN" altLang="en-US" b="1" dirty="0">
              <a:solidFill>
                <a:schemeClr val="bg1"/>
              </a:solidFill>
              <a:latin typeface="Arial" panose="020B0604020202020204" pitchFamily="34" charset="0"/>
              <a:ea typeface="仿宋" panose="02010609060101010101" pitchFamily="49" charset="-122"/>
              <a:cs typeface="Arial" panose="020B0604020202020204" pitchFamily="34" charset="0"/>
            </a:endParaRPr>
          </a:p>
        </p:txBody>
      </p:sp>
      <p:sp>
        <p:nvSpPr>
          <p:cNvPr id="12" name="文本框 11">
            <a:extLst>
              <a:ext uri="{FF2B5EF4-FFF2-40B4-BE49-F238E27FC236}">
                <a16:creationId xmlns:a16="http://schemas.microsoft.com/office/drawing/2014/main" id="{D6E2E66D-06B2-45D5-B671-D8110631DC0C}"/>
              </a:ext>
            </a:extLst>
          </p:cNvPr>
          <p:cNvSpPr txBox="1"/>
          <p:nvPr/>
        </p:nvSpPr>
        <p:spPr>
          <a:xfrm>
            <a:off x="7477560" y="1009424"/>
            <a:ext cx="4051695"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buFont typeface="Arial" panose="020B0604020202020204" pitchFamily="34" charset="0"/>
              <a:buChar char="•"/>
            </a:pPr>
            <a:r>
              <a:rPr lang="en-US" altLang="zh-CN" sz="1200" b="1" dirty="0">
                <a:solidFill>
                  <a:schemeClr val="bg1"/>
                </a:solidFill>
                <a:latin typeface="微软雅黑" panose="020B0503020204020204" pitchFamily="34" charset="-122"/>
                <a:ea typeface="微软雅黑" panose="020B0503020204020204" pitchFamily="34" charset="-122"/>
              </a:rPr>
              <a:t>TIPC, CAS &amp; Zhongshan Institute of Advanced Cryogenic Technology</a:t>
            </a:r>
          </a:p>
        </p:txBody>
      </p:sp>
      <p:sp>
        <p:nvSpPr>
          <p:cNvPr id="10" name="标题 2">
            <a:extLst>
              <a:ext uri="{FF2B5EF4-FFF2-40B4-BE49-F238E27FC236}">
                <a16:creationId xmlns:a16="http://schemas.microsoft.com/office/drawing/2014/main" id="{0FFF5E7F-1598-4288-91B5-4662BC4EE9B9}"/>
              </a:ext>
            </a:extLst>
          </p:cNvPr>
          <p:cNvSpPr>
            <a:spLocks noGrp="1"/>
          </p:cNvSpPr>
          <p:nvPr>
            <p:ph type="title"/>
          </p:nvPr>
        </p:nvSpPr>
        <p:spPr>
          <a:xfrm>
            <a:off x="0" y="85702"/>
            <a:ext cx="12192000" cy="725470"/>
          </a:xfrm>
        </p:spPr>
        <p:txBody>
          <a:bodyPr/>
          <a:lstStyle/>
          <a:p>
            <a:pPr marL="0" indent="0">
              <a:buNone/>
            </a:pPr>
            <a:r>
              <a:rPr lang="en-US" altLang="zh-CN" dirty="0"/>
              <a:t>Mega-watts (18kW) </a:t>
            </a:r>
            <a:r>
              <a:rPr lang="en-US" altLang="zh-CN" b="1" dirty="0"/>
              <a:t>Large refrigerator R&amp;D status</a:t>
            </a:r>
          </a:p>
        </p:txBody>
      </p:sp>
      <p:sp>
        <p:nvSpPr>
          <p:cNvPr id="2" name="灯片编号占位符 1">
            <a:extLst>
              <a:ext uri="{FF2B5EF4-FFF2-40B4-BE49-F238E27FC236}">
                <a16:creationId xmlns:a16="http://schemas.microsoft.com/office/drawing/2014/main" id="{779830A8-EB5D-42E3-BD2F-00F5BC4E8264}"/>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dirty="0"/>
          </a:p>
        </p:txBody>
      </p:sp>
      <p:sp>
        <p:nvSpPr>
          <p:cNvPr id="9" name="Textfeld 4">
            <a:extLst>
              <a:ext uri="{FF2B5EF4-FFF2-40B4-BE49-F238E27FC236}">
                <a16:creationId xmlns:a16="http://schemas.microsoft.com/office/drawing/2014/main" id="{DCF6E1DA-347B-4167-9CBB-E098968A3D1B}"/>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PROCESS CALCULATION | </a:t>
            </a:r>
            <a:r>
              <a:rPr lang="en-GB" sz="1400" b="1" dirty="0">
                <a:solidFill>
                  <a:schemeClr val="bg1"/>
                </a:solidFill>
                <a:highlight>
                  <a:srgbClr val="C0C0C0"/>
                </a:highlight>
                <a:latin typeface="Arial" panose="020B0604020202020204" pitchFamily="34" charset="0"/>
                <a:cs typeface="Arial" panose="020B0604020202020204" pitchFamily="34" charset="0"/>
              </a:rPr>
              <a:t>LARGE HELIUM REFRIGERATOR</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475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3227696" y="1462116"/>
            <a:ext cx="6735170" cy="424731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1. CEPC </a:t>
            </a:r>
            <a:r>
              <a:rPr lang="en-US" altLang="zh-CN" sz="2000" b="1" dirty="0">
                <a:latin typeface="Arial" panose="020B0604020202020204" pitchFamily="34" charset="0"/>
                <a:cs typeface="Arial" panose="020B0604020202020204" pitchFamily="34" charset="0"/>
              </a:rPr>
              <a:t>Cryogenic System </a:t>
            </a:r>
            <a:r>
              <a:rPr lang="zh-CN" altLang="en-US" sz="2000" b="1" dirty="0">
                <a:latin typeface="Arial" panose="020B0604020202020204" pitchFamily="34" charset="0"/>
                <a:cs typeface="Arial" panose="020B0604020202020204" pitchFamily="34" charset="0"/>
              </a:rPr>
              <a:t>Overview</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1.3 2025 Mini-Review</a:t>
            </a:r>
          </a:p>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2. </a:t>
            </a:r>
            <a:r>
              <a:rPr lang="en-US" altLang="zh-CN" sz="2000" b="1" dirty="0">
                <a:latin typeface="Arial" panose="020B0604020202020204" pitchFamily="34" charset="0"/>
                <a:cs typeface="Arial" panose="020B0604020202020204" pitchFamily="34" charset="0"/>
              </a:rPr>
              <a:t>CEPC SRF Cryogenic System Scheme</a:t>
            </a:r>
            <a:r>
              <a:rPr lang="zh-CN" altLang="en-US" sz="2000" b="1" dirty="0">
                <a:latin typeface="Arial" panose="020B0604020202020204" pitchFamily="34" charset="0"/>
                <a:cs typeface="Arial" panose="020B0604020202020204" pitchFamily="34" charset="0"/>
              </a:rPr>
              <a:t> Design</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solidFill>
                  <a:srgbClr val="FF0000"/>
                </a:solidFill>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A0671CFC-5303-4126-B831-F4FE3D09C429}"/>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dirty="0"/>
          </a:p>
        </p:txBody>
      </p:sp>
    </p:spTree>
    <p:extLst>
      <p:ext uri="{BB962C8B-B14F-4D97-AF65-F5344CB8AC3E}">
        <p14:creationId xmlns:p14="http://schemas.microsoft.com/office/powerpoint/2010/main" val="88137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91942" y="782975"/>
            <a:ext cx="1568058" cy="416011"/>
          </a:xfrm>
          <a:prstGeom prst="rect">
            <a:avLst/>
          </a:prstGeom>
        </p:spPr>
        <p:txBody>
          <a:bodyPr wrap="none">
            <a:spAutoFit/>
          </a:bodyPr>
          <a:lstStyle/>
          <a:p>
            <a:pPr>
              <a:lnSpc>
                <a:spcPct val="150000"/>
              </a:lnSpc>
              <a:spcBef>
                <a:spcPts val="1200"/>
              </a:spcBef>
            </a:pPr>
            <a:r>
              <a:rPr lang="en-US" altLang="zh-CN" sz="1600" b="1" dirty="0">
                <a:solidFill>
                  <a:schemeClr val="tx1"/>
                </a:solidFill>
                <a:latin typeface="Arial" panose="020B0604020202020204" pitchFamily="34" charset="0"/>
                <a:ea typeface="微软雅黑" panose="020B0503020204020204" charset="-122"/>
                <a:cs typeface="Arial" panose="020B0604020202020204" pitchFamily="34" charset="0"/>
              </a:rPr>
              <a:t>Main material:</a:t>
            </a:r>
            <a:endParaRPr lang="zh-CN" altLang="en-US"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pic>
        <p:nvPicPr>
          <p:cNvPr id="10" name="图片 9">
            <a:extLst>
              <a:ext uri="{FF2B5EF4-FFF2-40B4-BE49-F238E27FC236}">
                <a16:creationId xmlns:a16="http://schemas.microsoft.com/office/drawing/2014/main" id="{9E3B9B9E-4C47-4B33-9CA2-5B642CF50711}"/>
              </a:ext>
            </a:extLst>
          </p:cNvPr>
          <p:cNvPicPr>
            <a:picLocks noChangeAspect="1"/>
          </p:cNvPicPr>
          <p:nvPr/>
        </p:nvPicPr>
        <p:blipFill rotWithShape="1">
          <a:blip r:embed="rId3"/>
          <a:srcRect l="16568" t="15332" r="19879" b="23397"/>
          <a:stretch/>
        </p:blipFill>
        <p:spPr>
          <a:xfrm>
            <a:off x="6038001" y="1044304"/>
            <a:ext cx="6153997" cy="3161298"/>
          </a:xfrm>
          <a:prstGeom prst="rect">
            <a:avLst/>
          </a:prstGeom>
        </p:spPr>
      </p:pic>
      <p:pic>
        <p:nvPicPr>
          <p:cNvPr id="9" name="图片 8">
            <a:extLst>
              <a:ext uri="{FF2B5EF4-FFF2-40B4-BE49-F238E27FC236}">
                <a16:creationId xmlns:a16="http://schemas.microsoft.com/office/drawing/2014/main" id="{75239FF5-75D4-40BE-A2BD-D82B7AA48974}"/>
              </a:ext>
            </a:extLst>
          </p:cNvPr>
          <p:cNvPicPr>
            <a:picLocks noChangeAspect="1"/>
          </p:cNvPicPr>
          <p:nvPr/>
        </p:nvPicPr>
        <p:blipFill rotWithShape="1">
          <a:blip r:embed="rId4"/>
          <a:srcRect l="2160" t="12250" r="25785" b="16747"/>
          <a:stretch/>
        </p:blipFill>
        <p:spPr>
          <a:xfrm>
            <a:off x="26246" y="3005272"/>
            <a:ext cx="6878058" cy="3611370"/>
          </a:xfrm>
          <a:prstGeom prst="rect">
            <a:avLst/>
          </a:prstGeom>
        </p:spPr>
      </p:pic>
      <p:cxnSp>
        <p:nvCxnSpPr>
          <p:cNvPr id="12" name="直接连接符 11">
            <a:extLst>
              <a:ext uri="{FF2B5EF4-FFF2-40B4-BE49-F238E27FC236}">
                <a16:creationId xmlns:a16="http://schemas.microsoft.com/office/drawing/2014/main" id="{C73DF2EA-A8E6-431E-94BE-1E4EC2462099}"/>
              </a:ext>
            </a:extLst>
          </p:cNvPr>
          <p:cNvCxnSpPr>
            <a:cxnSpLocks/>
          </p:cNvCxnSpPr>
          <p:nvPr/>
        </p:nvCxnSpPr>
        <p:spPr>
          <a:xfrm flipV="1">
            <a:off x="9049030" y="1472716"/>
            <a:ext cx="382303" cy="57221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2A1A51C0-006C-40C3-9EA2-841D232CDFD5}"/>
              </a:ext>
            </a:extLst>
          </p:cNvPr>
          <p:cNvCxnSpPr>
            <a:cxnSpLocks/>
            <a:endCxn id="81" idx="1"/>
          </p:cNvCxnSpPr>
          <p:nvPr/>
        </p:nvCxnSpPr>
        <p:spPr>
          <a:xfrm flipV="1">
            <a:off x="7164879" y="1102109"/>
            <a:ext cx="255188" cy="283058"/>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直接连接符 16">
            <a:extLst>
              <a:ext uri="{FF2B5EF4-FFF2-40B4-BE49-F238E27FC236}">
                <a16:creationId xmlns:a16="http://schemas.microsoft.com/office/drawing/2014/main" id="{DEBC1248-D871-4E13-B9D1-A6FD4969BB5C}"/>
              </a:ext>
            </a:extLst>
          </p:cNvPr>
          <p:cNvCxnSpPr>
            <a:cxnSpLocks/>
            <a:endCxn id="82" idx="2"/>
          </p:cNvCxnSpPr>
          <p:nvPr/>
        </p:nvCxnSpPr>
        <p:spPr>
          <a:xfrm flipH="1" flipV="1">
            <a:off x="6466161" y="1232914"/>
            <a:ext cx="129768" cy="128054"/>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892AAECF-E794-47B9-B355-380128507355}"/>
              </a:ext>
            </a:extLst>
          </p:cNvPr>
          <p:cNvCxnSpPr>
            <a:cxnSpLocks/>
            <a:endCxn id="45" idx="0"/>
          </p:cNvCxnSpPr>
          <p:nvPr/>
        </p:nvCxnSpPr>
        <p:spPr>
          <a:xfrm flipH="1">
            <a:off x="11268643" y="3797301"/>
            <a:ext cx="166015" cy="373579"/>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65C15CDD-C58B-49F6-960C-84B84AD463FF}"/>
              </a:ext>
            </a:extLst>
          </p:cNvPr>
          <p:cNvCxnSpPr>
            <a:cxnSpLocks/>
          </p:cNvCxnSpPr>
          <p:nvPr/>
        </p:nvCxnSpPr>
        <p:spPr>
          <a:xfrm flipV="1">
            <a:off x="11785334" y="2290681"/>
            <a:ext cx="147849" cy="150662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2982DC5F-DD2B-49AC-AF93-E60E01D5BF65}"/>
              </a:ext>
            </a:extLst>
          </p:cNvPr>
          <p:cNvCxnSpPr>
            <a:cxnSpLocks/>
            <a:stCxn id="114" idx="2"/>
          </p:cNvCxnSpPr>
          <p:nvPr/>
        </p:nvCxnSpPr>
        <p:spPr>
          <a:xfrm flipH="1">
            <a:off x="398873" y="4183601"/>
            <a:ext cx="242970" cy="1055808"/>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8BF334A2-748C-48B4-BECF-166D86EF7D5A}"/>
              </a:ext>
            </a:extLst>
          </p:cNvPr>
          <p:cNvCxnSpPr>
            <a:cxnSpLocks/>
            <a:endCxn id="55" idx="0"/>
          </p:cNvCxnSpPr>
          <p:nvPr/>
        </p:nvCxnSpPr>
        <p:spPr>
          <a:xfrm flipH="1">
            <a:off x="10340856" y="3960104"/>
            <a:ext cx="340275" cy="37395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直接连接符 26">
            <a:extLst>
              <a:ext uri="{FF2B5EF4-FFF2-40B4-BE49-F238E27FC236}">
                <a16:creationId xmlns:a16="http://schemas.microsoft.com/office/drawing/2014/main" id="{7E6EE763-1214-4EE0-AF19-3CFDF3361350}"/>
              </a:ext>
            </a:extLst>
          </p:cNvPr>
          <p:cNvCxnSpPr>
            <a:cxnSpLocks/>
            <a:endCxn id="57" idx="0"/>
          </p:cNvCxnSpPr>
          <p:nvPr/>
        </p:nvCxnSpPr>
        <p:spPr>
          <a:xfrm flipH="1">
            <a:off x="9467401" y="3754748"/>
            <a:ext cx="954864" cy="546062"/>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B391020E-B43E-49DB-B0BE-7927B39C7CCE}"/>
              </a:ext>
            </a:extLst>
          </p:cNvPr>
          <p:cNvCxnSpPr>
            <a:cxnSpLocks/>
            <a:endCxn id="60" idx="0"/>
          </p:cNvCxnSpPr>
          <p:nvPr/>
        </p:nvCxnSpPr>
        <p:spPr>
          <a:xfrm flipH="1">
            <a:off x="8279571" y="3546562"/>
            <a:ext cx="508354" cy="516382"/>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直接连接符 30">
            <a:extLst>
              <a:ext uri="{FF2B5EF4-FFF2-40B4-BE49-F238E27FC236}">
                <a16:creationId xmlns:a16="http://schemas.microsoft.com/office/drawing/2014/main" id="{0CD21D2A-55E5-42F0-935D-90FF7CD5DB40}"/>
              </a:ext>
            </a:extLst>
          </p:cNvPr>
          <p:cNvCxnSpPr>
            <a:cxnSpLocks/>
            <a:endCxn id="67" idx="0"/>
          </p:cNvCxnSpPr>
          <p:nvPr/>
        </p:nvCxnSpPr>
        <p:spPr>
          <a:xfrm flipH="1">
            <a:off x="7663318" y="3172619"/>
            <a:ext cx="120943" cy="373943"/>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直接连接符 32">
            <a:extLst>
              <a:ext uri="{FF2B5EF4-FFF2-40B4-BE49-F238E27FC236}">
                <a16:creationId xmlns:a16="http://schemas.microsoft.com/office/drawing/2014/main" id="{EB1F7528-A6DD-43CA-A214-4F678D1F22C0}"/>
              </a:ext>
            </a:extLst>
          </p:cNvPr>
          <p:cNvCxnSpPr>
            <a:cxnSpLocks/>
            <a:endCxn id="80" idx="2"/>
          </p:cNvCxnSpPr>
          <p:nvPr/>
        </p:nvCxnSpPr>
        <p:spPr>
          <a:xfrm flipV="1">
            <a:off x="7888282" y="1369778"/>
            <a:ext cx="1009242" cy="290303"/>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直接连接符 34">
            <a:extLst>
              <a:ext uri="{FF2B5EF4-FFF2-40B4-BE49-F238E27FC236}">
                <a16:creationId xmlns:a16="http://schemas.microsoft.com/office/drawing/2014/main" id="{9432C578-CF9D-4EA8-847F-D4F55052E35A}"/>
              </a:ext>
            </a:extLst>
          </p:cNvPr>
          <p:cNvCxnSpPr>
            <a:cxnSpLocks/>
          </p:cNvCxnSpPr>
          <p:nvPr/>
        </p:nvCxnSpPr>
        <p:spPr>
          <a:xfrm flipH="1" flipV="1">
            <a:off x="10454880" y="1235457"/>
            <a:ext cx="437145" cy="751932"/>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7E0D8332-8E59-4F47-ADA2-20E12E729B65}"/>
              </a:ext>
            </a:extLst>
          </p:cNvPr>
          <p:cNvCxnSpPr>
            <a:cxnSpLocks/>
            <a:endCxn id="104" idx="0"/>
          </p:cNvCxnSpPr>
          <p:nvPr/>
        </p:nvCxnSpPr>
        <p:spPr>
          <a:xfrm>
            <a:off x="5923484" y="3944273"/>
            <a:ext cx="1327986" cy="1290376"/>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E4103BD5-74AD-4A2F-A60C-896BB7E7A715}"/>
              </a:ext>
            </a:extLst>
          </p:cNvPr>
          <p:cNvCxnSpPr>
            <a:cxnSpLocks/>
          </p:cNvCxnSpPr>
          <p:nvPr/>
        </p:nvCxnSpPr>
        <p:spPr>
          <a:xfrm>
            <a:off x="1423449" y="5834697"/>
            <a:ext cx="1120989" cy="740733"/>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FE45B742-A875-4287-B844-5F298BDEBE97}"/>
              </a:ext>
            </a:extLst>
          </p:cNvPr>
          <p:cNvCxnSpPr>
            <a:cxnSpLocks/>
          </p:cNvCxnSpPr>
          <p:nvPr/>
        </p:nvCxnSpPr>
        <p:spPr>
          <a:xfrm>
            <a:off x="2914841" y="5248718"/>
            <a:ext cx="1200413" cy="1010175"/>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4D024328-6EC1-4336-85A3-339D0B161264}"/>
              </a:ext>
            </a:extLst>
          </p:cNvPr>
          <p:cNvCxnSpPr>
            <a:cxnSpLocks/>
            <a:endCxn id="110" idx="1"/>
          </p:cNvCxnSpPr>
          <p:nvPr/>
        </p:nvCxnSpPr>
        <p:spPr>
          <a:xfrm>
            <a:off x="3258803" y="5328257"/>
            <a:ext cx="1152771" cy="56085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A4ACD81C-B417-438E-B141-14DB552D8C43}"/>
              </a:ext>
            </a:extLst>
          </p:cNvPr>
          <p:cNvCxnSpPr>
            <a:cxnSpLocks/>
            <a:endCxn id="69" idx="0"/>
          </p:cNvCxnSpPr>
          <p:nvPr/>
        </p:nvCxnSpPr>
        <p:spPr>
          <a:xfrm flipH="1">
            <a:off x="7090393" y="2800339"/>
            <a:ext cx="260451" cy="250712"/>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直接连接符 33">
            <a:extLst>
              <a:ext uri="{FF2B5EF4-FFF2-40B4-BE49-F238E27FC236}">
                <a16:creationId xmlns:a16="http://schemas.microsoft.com/office/drawing/2014/main" id="{63090EF8-7D86-462C-A91F-3C7AD6811207}"/>
              </a:ext>
            </a:extLst>
          </p:cNvPr>
          <p:cNvCxnSpPr>
            <a:cxnSpLocks/>
          </p:cNvCxnSpPr>
          <p:nvPr/>
        </p:nvCxnSpPr>
        <p:spPr>
          <a:xfrm>
            <a:off x="4648009" y="5180392"/>
            <a:ext cx="846614" cy="573413"/>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接连接符 35">
            <a:extLst>
              <a:ext uri="{FF2B5EF4-FFF2-40B4-BE49-F238E27FC236}">
                <a16:creationId xmlns:a16="http://schemas.microsoft.com/office/drawing/2014/main" id="{8283C6CB-9C35-492B-BB71-6CF03A650C4A}"/>
              </a:ext>
            </a:extLst>
          </p:cNvPr>
          <p:cNvCxnSpPr>
            <a:cxnSpLocks/>
          </p:cNvCxnSpPr>
          <p:nvPr/>
        </p:nvCxnSpPr>
        <p:spPr>
          <a:xfrm>
            <a:off x="5816053" y="4404673"/>
            <a:ext cx="158094" cy="891889"/>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接连接符 36">
            <a:extLst>
              <a:ext uri="{FF2B5EF4-FFF2-40B4-BE49-F238E27FC236}">
                <a16:creationId xmlns:a16="http://schemas.microsoft.com/office/drawing/2014/main" id="{E6DDD33E-9F90-4125-A173-BADFA16EC225}"/>
              </a:ext>
            </a:extLst>
          </p:cNvPr>
          <p:cNvCxnSpPr>
            <a:cxnSpLocks/>
          </p:cNvCxnSpPr>
          <p:nvPr/>
        </p:nvCxnSpPr>
        <p:spPr>
          <a:xfrm>
            <a:off x="1808352" y="5667405"/>
            <a:ext cx="1049279" cy="591488"/>
          </a:xfrm>
          <a:prstGeom prst="line">
            <a:avLst/>
          </a:prstGeom>
          <a:ln w="19050"/>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99E0AC6C-6278-4F90-BE02-ED0D069C9EDC}"/>
              </a:ext>
            </a:extLst>
          </p:cNvPr>
          <p:cNvSpPr txBox="1"/>
          <p:nvPr/>
        </p:nvSpPr>
        <p:spPr>
          <a:xfrm>
            <a:off x="805685" y="1276295"/>
            <a:ext cx="4106813" cy="2000548"/>
          </a:xfrm>
          <a:prstGeom prst="rect">
            <a:avLst/>
          </a:prstGeom>
          <a:solidFill>
            <a:schemeClr val="bg1"/>
          </a:solidFill>
          <a:ln>
            <a:solidFill>
              <a:srgbClr val="F412B9"/>
            </a:solidFill>
          </a:ln>
        </p:spPr>
        <p:txBody>
          <a:bodyPr wrap="square" rtlCol="0">
            <a:spAutoFit/>
          </a:bodyPr>
          <a:lstStyle/>
          <a:p>
            <a:pPr marL="180000" lvl="0" indent="-180000">
              <a:spcBef>
                <a:spcPts val="1200"/>
              </a:spcBef>
              <a:buFont typeface="Arial" panose="020B0604020202020204" pitchFamily="34" charset="0"/>
              <a:buChar char="•"/>
              <a:defRPr/>
            </a:pPr>
            <a:r>
              <a:rPr lang="en-US" altLang="zh-CN" sz="1400" dirty="0">
                <a:solidFill>
                  <a:prstClr val="black"/>
                </a:solidFill>
                <a:latin typeface="Arial" panose="020B0604020202020204" pitchFamily="34" charset="0"/>
                <a:cs typeface="Arial" panose="020B0604020202020204" pitchFamily="34" charset="0"/>
              </a:rPr>
              <a:t>Vacuum house</a:t>
            </a:r>
            <a:r>
              <a:rPr lang="zh-CN" altLang="en-US" sz="1400" dirty="0">
                <a:solidFill>
                  <a:prstClr val="black"/>
                </a:solidFill>
                <a:latin typeface="Arial" panose="020B0604020202020204" pitchFamily="34" charset="0"/>
                <a:cs typeface="Arial" panose="020B0604020202020204" pitchFamily="34" charset="0"/>
              </a:rPr>
              <a:t>：</a:t>
            </a:r>
            <a:r>
              <a:rPr lang="en-US" altLang="zh-CN" sz="1400" dirty="0">
                <a:solidFill>
                  <a:prstClr val="black"/>
                </a:solidFill>
                <a:latin typeface="Arial" panose="020B0604020202020204" pitchFamily="34" charset="0"/>
                <a:cs typeface="Arial" panose="020B0604020202020204" pitchFamily="34" charset="0"/>
              </a:rPr>
              <a:t>Q345R; </a:t>
            </a:r>
          </a:p>
          <a:p>
            <a:pPr marL="180000" lvl="0" indent="-180000">
              <a:spcBef>
                <a:spcPts val="1200"/>
              </a:spcBef>
              <a:buFont typeface="Arial" panose="020B0604020202020204" pitchFamily="34" charset="0"/>
              <a:buChar char="•"/>
              <a:defRPr/>
            </a:pPr>
            <a:r>
              <a:rPr lang="en-US" altLang="zh-CN" sz="1400" dirty="0">
                <a:solidFill>
                  <a:prstClr val="black"/>
                </a:solidFill>
                <a:latin typeface="Arial" panose="020B0604020202020204" pitchFamily="34" charset="0"/>
                <a:cs typeface="Arial" panose="020B0604020202020204" pitchFamily="34" charset="0"/>
              </a:rPr>
              <a:t>Thermal shield</a:t>
            </a:r>
            <a:r>
              <a:rPr lang="zh-CN" altLang="en-US" sz="1400" dirty="0">
                <a:solidFill>
                  <a:prstClr val="black"/>
                </a:solidFill>
                <a:latin typeface="Arial" panose="020B0604020202020204" pitchFamily="34" charset="0"/>
                <a:cs typeface="Arial" panose="020B0604020202020204" pitchFamily="34" charset="0"/>
              </a:rPr>
              <a:t>：</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Aluminum6061-T6+AL1050-A</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180000" lvl="0" indent="-180000">
              <a:spcBef>
                <a:spcPts val="1200"/>
              </a:spcBef>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Cryogenic pipe</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316L</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180000" lvl="0" indent="-180000">
              <a:spcBef>
                <a:spcPts val="1200"/>
              </a:spcBef>
              <a:buFont typeface="Arial" panose="020B0604020202020204" pitchFamily="34" charset="0"/>
              <a:buChar char="•"/>
              <a:defRP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POST:G10</a:t>
            </a:r>
            <a:endPar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180000" lvl="0" indent="-180000">
              <a:spcBef>
                <a:spcPts val="1200"/>
              </a:spcBef>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Copper hoop + copper braided strap</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copper</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RRR&gt;100</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矩形 31">
            <a:extLst>
              <a:ext uri="{FF2B5EF4-FFF2-40B4-BE49-F238E27FC236}">
                <a16:creationId xmlns:a16="http://schemas.microsoft.com/office/drawing/2014/main" id="{E4A07510-2EE8-4175-B562-9A4229FF5C06}"/>
              </a:ext>
            </a:extLst>
          </p:cNvPr>
          <p:cNvSpPr/>
          <p:nvPr/>
        </p:nvSpPr>
        <p:spPr>
          <a:xfrm>
            <a:off x="11272307" y="2031043"/>
            <a:ext cx="888385"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Gate valve</a:t>
            </a:r>
            <a:endParaRPr lang="zh-CN" altLang="en-US" sz="110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42BDF86B-8142-4EA9-8459-37014DBA822A}"/>
              </a:ext>
            </a:extLst>
          </p:cNvPr>
          <p:cNvSpPr txBox="1"/>
          <p:nvPr/>
        </p:nvSpPr>
        <p:spPr>
          <a:xfrm>
            <a:off x="7837694" y="4898385"/>
            <a:ext cx="4240820" cy="1692771"/>
          </a:xfrm>
          <a:prstGeom prst="rect">
            <a:avLst/>
          </a:prstGeom>
          <a:solidFill>
            <a:schemeClr val="bg1"/>
          </a:solidFill>
          <a:ln>
            <a:solidFill>
              <a:srgbClr val="F412B9"/>
            </a:solidFill>
          </a:ln>
        </p:spPr>
        <p:txBody>
          <a:bodyPr wrap="square" rtlCol="0">
            <a:spAutoFit/>
          </a:bodyPr>
          <a:lstStyle/>
          <a:p>
            <a:pPr marL="180000" lvl="0" indent="-180000">
              <a:spcBef>
                <a:spcPts val="600"/>
              </a:spcBef>
              <a:buFont typeface="Arial" panose="020B0604020202020204" pitchFamily="34" charset="0"/>
              <a:buChar char="•"/>
              <a:defRPr/>
            </a:pPr>
            <a:r>
              <a:rPr lang="en-US" altLang="zh-CN" sz="1400" dirty="0">
                <a:solidFill>
                  <a:prstClr val="black"/>
                </a:solidFill>
                <a:latin typeface="Arial" panose="020B0604020202020204" pitchFamily="34" charset="0"/>
                <a:cs typeface="Arial" panose="020B0604020202020204" pitchFamily="34" charset="0"/>
              </a:rPr>
              <a:t>Size of vacuum chamber</a:t>
            </a:r>
            <a:r>
              <a:rPr lang="en-US" altLang="zh-CN" sz="1400" dirty="0">
                <a:solidFill>
                  <a:prstClr val="black"/>
                </a:solidFill>
                <a:latin typeface="Arial" panose="020B0604020202020204" pitchFamily="34" charset="0"/>
                <a:cs typeface="Arial" panose="020B0604020202020204" pitchFamily="34" charset="0"/>
                <a:sym typeface="+mn-ea"/>
              </a:rPr>
              <a:t>:</a:t>
            </a:r>
            <a:r>
              <a:rPr lang="el-GR" altLang="zh-CN" sz="1400" dirty="0">
                <a:solidFill>
                  <a:prstClr val="black"/>
                </a:solidFill>
                <a:latin typeface="Arial" panose="020B0604020202020204" pitchFamily="34" charset="0"/>
                <a:cs typeface="Arial" panose="020B0604020202020204" pitchFamily="34" charset="0"/>
                <a:sym typeface="+mn-ea"/>
              </a:rPr>
              <a:t>Φ</a:t>
            </a:r>
            <a:r>
              <a:rPr lang="en-US" altLang="zh-CN" sz="1400" dirty="0">
                <a:solidFill>
                  <a:prstClr val="black"/>
                </a:solidFill>
                <a:latin typeface="Arial" panose="020B0604020202020204" pitchFamily="34" charset="0"/>
                <a:cs typeface="Arial" panose="020B0604020202020204" pitchFamily="34" charset="0"/>
                <a:sym typeface="+mn-ea"/>
              </a:rPr>
              <a:t>1500</a:t>
            </a:r>
            <a:r>
              <a:rPr lang="zh-CN" altLang="en-US" sz="1400" dirty="0">
                <a:solidFill>
                  <a:prstClr val="black"/>
                </a:solidFill>
                <a:latin typeface="Arial" panose="020B0604020202020204" pitchFamily="34" charset="0"/>
                <a:cs typeface="Arial" panose="020B0604020202020204" pitchFamily="34" charset="0"/>
                <a:sym typeface="+mn-ea"/>
              </a:rPr>
              <a:t>*</a:t>
            </a:r>
            <a:r>
              <a:rPr lang="en-US" altLang="zh-CN" sz="1400" dirty="0">
                <a:solidFill>
                  <a:prstClr val="black"/>
                </a:solidFill>
                <a:latin typeface="Arial" panose="020B0604020202020204" pitchFamily="34" charset="0"/>
                <a:cs typeface="Arial" panose="020B0604020202020204" pitchFamily="34" charset="0"/>
                <a:sym typeface="+mn-ea"/>
              </a:rPr>
              <a:t>14-7747.6mm</a:t>
            </a:r>
            <a:endParaRPr lang="en-US" altLang="zh-CN" sz="1400" dirty="0">
              <a:solidFill>
                <a:prstClr val="black"/>
              </a:solidFill>
              <a:latin typeface="Arial" panose="020B0604020202020204" pitchFamily="34" charset="0"/>
              <a:cs typeface="Arial" panose="020B0604020202020204" pitchFamily="34" charset="0"/>
            </a:endParaRPr>
          </a:p>
          <a:p>
            <a:pPr marL="180000" lvl="0" indent="-180000">
              <a:spcBef>
                <a:spcPts val="600"/>
              </a:spcBef>
              <a:buFont typeface="Arial" panose="020B0604020202020204" pitchFamily="34" charset="0"/>
              <a:buChar char="•"/>
              <a:defRPr/>
            </a:pPr>
            <a:r>
              <a:rPr lang="en-US" altLang="zh-CN" sz="1400" dirty="0">
                <a:solidFill>
                  <a:prstClr val="black"/>
                </a:solidFill>
                <a:latin typeface="Arial" panose="020B0604020202020204" pitchFamily="34" charset="0"/>
                <a:cs typeface="Arial" panose="020B0604020202020204" pitchFamily="34" charset="0"/>
              </a:rPr>
              <a:t>Total length of beam tube:9293.6mm</a:t>
            </a:r>
          </a:p>
          <a:p>
            <a:pPr marL="180000" lvl="0" indent="-180000">
              <a:spcBef>
                <a:spcPts val="600"/>
              </a:spcBef>
              <a:buFont typeface="Arial" panose="020B0604020202020204" pitchFamily="34" charset="0"/>
              <a:buChar char="•"/>
              <a:defRPr/>
            </a:pPr>
            <a:r>
              <a:rPr lang="en-US" altLang="zh-CN" sz="1400" dirty="0">
                <a:solidFill>
                  <a:prstClr val="black"/>
                </a:solidFill>
                <a:latin typeface="Arial" panose="020B0604020202020204" pitchFamily="34" charset="0"/>
                <a:cs typeface="Arial" panose="020B0604020202020204" pitchFamily="34" charset="0"/>
              </a:rPr>
              <a:t>Total weight:10334Kg</a:t>
            </a:r>
          </a:p>
          <a:p>
            <a:pPr marL="180000" lvl="0" indent="-180000">
              <a:spcBef>
                <a:spcPts val="600"/>
              </a:spcBef>
              <a:buFont typeface="Arial" panose="020B0604020202020204" pitchFamily="34" charset="0"/>
              <a:buChar char="•"/>
              <a:defRPr/>
            </a:pPr>
            <a:r>
              <a:rPr lang="en-US" altLang="zh-CN" sz="1400" dirty="0">
                <a:latin typeface="Arial" panose="020B0604020202020204" pitchFamily="34" charset="0"/>
                <a:cs typeface="Arial" panose="020B0604020202020204" pitchFamily="34" charset="0"/>
              </a:rPr>
              <a:t>Beamline height </a:t>
            </a:r>
            <a:r>
              <a:rPr kumimoji="0" lang="zh-CN" altLang="en-US"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800mm</a:t>
            </a:r>
          </a:p>
          <a:p>
            <a:pPr marL="180000" lvl="0" indent="-180000">
              <a:spcBef>
                <a:spcPts val="600"/>
              </a:spcBef>
              <a:buFont typeface="Arial" panose="020B0604020202020204" pitchFamily="34" charset="0"/>
              <a:buChar char="•"/>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Height of cryomodule</a:t>
            </a:r>
            <a:r>
              <a:rPr kumimoji="0" lang="zh-CN" altLang="en-US"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3223.8mm(with quench valve)/2958mm</a:t>
            </a:r>
          </a:p>
        </p:txBody>
      </p:sp>
      <p:sp>
        <p:nvSpPr>
          <p:cNvPr id="45" name="矩形 44">
            <a:extLst>
              <a:ext uri="{FF2B5EF4-FFF2-40B4-BE49-F238E27FC236}">
                <a16:creationId xmlns:a16="http://schemas.microsoft.com/office/drawing/2014/main" id="{C9048F45-4E83-41E7-9CD8-AFA9F6A03671}"/>
              </a:ext>
            </a:extLst>
          </p:cNvPr>
          <p:cNvSpPr/>
          <p:nvPr/>
        </p:nvSpPr>
        <p:spPr>
          <a:xfrm>
            <a:off x="10690600" y="4170880"/>
            <a:ext cx="1156086"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HOM absorber</a:t>
            </a:r>
            <a:endParaRPr lang="zh-CN" altLang="en-US" sz="1100" b="1" dirty="0">
              <a:latin typeface="Arial" panose="020B0604020202020204" pitchFamily="34" charset="0"/>
              <a:cs typeface="Arial" panose="020B0604020202020204" pitchFamily="34" charset="0"/>
            </a:endParaRPr>
          </a:p>
        </p:txBody>
      </p:sp>
      <p:cxnSp>
        <p:nvCxnSpPr>
          <p:cNvPr id="47" name="直接连接符 46">
            <a:extLst>
              <a:ext uri="{FF2B5EF4-FFF2-40B4-BE49-F238E27FC236}">
                <a16:creationId xmlns:a16="http://schemas.microsoft.com/office/drawing/2014/main" id="{1496A22D-FEBC-4BBB-9DC2-CAB1D2F9EAE8}"/>
              </a:ext>
            </a:extLst>
          </p:cNvPr>
          <p:cNvCxnSpPr>
            <a:cxnSpLocks/>
          </p:cNvCxnSpPr>
          <p:nvPr/>
        </p:nvCxnSpPr>
        <p:spPr>
          <a:xfrm flipH="1" flipV="1">
            <a:off x="1208485" y="5965434"/>
            <a:ext cx="209174" cy="495884"/>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直接连接符 50">
            <a:extLst>
              <a:ext uri="{FF2B5EF4-FFF2-40B4-BE49-F238E27FC236}">
                <a16:creationId xmlns:a16="http://schemas.microsoft.com/office/drawing/2014/main" id="{8367ED29-22FF-4F96-8E0B-FC9E139C123B}"/>
              </a:ext>
            </a:extLst>
          </p:cNvPr>
          <p:cNvCxnSpPr>
            <a:cxnSpLocks/>
          </p:cNvCxnSpPr>
          <p:nvPr/>
        </p:nvCxnSpPr>
        <p:spPr>
          <a:xfrm flipH="1">
            <a:off x="1172549" y="3879910"/>
            <a:ext cx="339741" cy="920045"/>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直接连接符 52">
            <a:extLst>
              <a:ext uri="{FF2B5EF4-FFF2-40B4-BE49-F238E27FC236}">
                <a16:creationId xmlns:a16="http://schemas.microsoft.com/office/drawing/2014/main" id="{7D6F1CD4-CB13-4ECD-821D-078EB1112F94}"/>
              </a:ext>
            </a:extLst>
          </p:cNvPr>
          <p:cNvCxnSpPr>
            <a:cxnSpLocks/>
            <a:stCxn id="123" idx="2"/>
          </p:cNvCxnSpPr>
          <p:nvPr/>
        </p:nvCxnSpPr>
        <p:spPr>
          <a:xfrm flipH="1">
            <a:off x="1324544" y="3872643"/>
            <a:ext cx="1867714" cy="944814"/>
          </a:xfrm>
          <a:prstGeom prst="line">
            <a:avLst/>
          </a:prstGeom>
          <a:ln w="19050"/>
        </p:spPr>
        <p:style>
          <a:lnRef idx="1">
            <a:schemeClr val="dk1"/>
          </a:lnRef>
          <a:fillRef idx="0">
            <a:schemeClr val="dk1"/>
          </a:fillRef>
          <a:effectRef idx="0">
            <a:schemeClr val="dk1"/>
          </a:effectRef>
          <a:fontRef idx="minor">
            <a:schemeClr val="tx1"/>
          </a:fontRef>
        </p:style>
      </p:cxnSp>
      <p:sp>
        <p:nvSpPr>
          <p:cNvPr id="55" name="矩形 54">
            <a:extLst>
              <a:ext uri="{FF2B5EF4-FFF2-40B4-BE49-F238E27FC236}">
                <a16:creationId xmlns:a16="http://schemas.microsoft.com/office/drawing/2014/main" id="{2A8E1D5C-21C9-4D30-83C0-4F4A1507DCC9}"/>
              </a:ext>
            </a:extLst>
          </p:cNvPr>
          <p:cNvSpPr/>
          <p:nvPr/>
        </p:nvSpPr>
        <p:spPr>
          <a:xfrm>
            <a:off x="9751592" y="4334063"/>
            <a:ext cx="1178528"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Support for</a:t>
            </a:r>
          </a:p>
          <a:p>
            <a:r>
              <a:rPr lang="en-US" altLang="zh-CN" sz="1100" b="1" dirty="0">
                <a:latin typeface="Arial" panose="020B0604020202020204" pitchFamily="34" charset="0"/>
                <a:cs typeface="Arial" panose="020B0604020202020204" pitchFamily="34" charset="0"/>
              </a:rPr>
              <a:t> transportation</a:t>
            </a:r>
            <a:endParaRPr lang="zh-CN" altLang="en-US" sz="1100" b="1" dirty="0">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65ED5DCA-06D5-4ED1-B87D-9388BBBB72F5}"/>
              </a:ext>
            </a:extLst>
          </p:cNvPr>
          <p:cNvSpPr/>
          <p:nvPr/>
        </p:nvSpPr>
        <p:spPr>
          <a:xfrm>
            <a:off x="9108168" y="4300810"/>
            <a:ext cx="718466"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Coupler</a:t>
            </a:r>
            <a:endParaRPr lang="zh-CN" altLang="en-US" sz="1100" b="1" dirty="0">
              <a:latin typeface="Arial" panose="020B0604020202020204" pitchFamily="34" charset="0"/>
              <a:cs typeface="Arial" panose="020B0604020202020204" pitchFamily="34" charset="0"/>
            </a:endParaRPr>
          </a:p>
        </p:txBody>
      </p:sp>
      <p:sp>
        <p:nvSpPr>
          <p:cNvPr id="60" name="矩形 59">
            <a:extLst>
              <a:ext uri="{FF2B5EF4-FFF2-40B4-BE49-F238E27FC236}">
                <a16:creationId xmlns:a16="http://schemas.microsoft.com/office/drawing/2014/main" id="{6A9A6F50-7DEA-44D0-92BC-374CC8D12751}"/>
              </a:ext>
            </a:extLst>
          </p:cNvPr>
          <p:cNvSpPr/>
          <p:nvPr/>
        </p:nvSpPr>
        <p:spPr>
          <a:xfrm>
            <a:off x="7243870" y="4062944"/>
            <a:ext cx="2071401" cy="600164"/>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Vacuum relief valve/vacuum</a:t>
            </a:r>
          </a:p>
          <a:p>
            <a:r>
              <a:rPr lang="en-US" altLang="zh-CN" sz="1100" b="1" dirty="0">
                <a:latin typeface="Arial" panose="020B0604020202020204" pitchFamily="34" charset="0"/>
                <a:cs typeface="Arial" panose="020B0604020202020204" pitchFamily="34" charset="0"/>
              </a:rPr>
              <a:t> gauge/Gate valve/</a:t>
            </a:r>
          </a:p>
          <a:p>
            <a:r>
              <a:rPr lang="en-US" altLang="zh-CN" sz="1100" b="1" dirty="0">
                <a:latin typeface="Arial" panose="020B0604020202020204" pitchFamily="34" charset="0"/>
                <a:cs typeface="Arial" panose="020B0604020202020204" pitchFamily="34" charset="0"/>
              </a:rPr>
              <a:t>molecular pump</a:t>
            </a:r>
            <a:endParaRPr lang="zh-CN" altLang="en-US" sz="1100" b="1" dirty="0">
              <a:latin typeface="Arial" panose="020B0604020202020204" pitchFamily="34" charset="0"/>
              <a:cs typeface="Arial" panose="020B0604020202020204" pitchFamily="34" charset="0"/>
            </a:endParaRPr>
          </a:p>
        </p:txBody>
      </p:sp>
      <p:sp>
        <p:nvSpPr>
          <p:cNvPr id="67" name="矩形 66">
            <a:extLst>
              <a:ext uri="{FF2B5EF4-FFF2-40B4-BE49-F238E27FC236}">
                <a16:creationId xmlns:a16="http://schemas.microsoft.com/office/drawing/2014/main" id="{6F8E6E52-3861-4559-8C37-90AA2FBB67A1}"/>
              </a:ext>
            </a:extLst>
          </p:cNvPr>
          <p:cNvSpPr/>
          <p:nvPr/>
        </p:nvSpPr>
        <p:spPr>
          <a:xfrm>
            <a:off x="6999514" y="3546562"/>
            <a:ext cx="1327608"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Bottom adjustive</a:t>
            </a:r>
          </a:p>
          <a:p>
            <a:r>
              <a:rPr lang="en-US" altLang="zh-CN" sz="1100" b="1" dirty="0">
                <a:latin typeface="Arial" panose="020B0604020202020204" pitchFamily="34" charset="0"/>
                <a:cs typeface="Arial" panose="020B0604020202020204" pitchFamily="34" charset="0"/>
              </a:rPr>
              <a:t> component</a:t>
            </a:r>
            <a:endParaRPr lang="zh-CN" altLang="en-US" sz="1100" b="1" dirty="0">
              <a:latin typeface="Arial" panose="020B0604020202020204" pitchFamily="34" charset="0"/>
              <a:cs typeface="Arial" panose="020B0604020202020204" pitchFamily="34" charset="0"/>
            </a:endParaRPr>
          </a:p>
        </p:txBody>
      </p:sp>
      <p:sp>
        <p:nvSpPr>
          <p:cNvPr id="69" name="矩形 68">
            <a:extLst>
              <a:ext uri="{FF2B5EF4-FFF2-40B4-BE49-F238E27FC236}">
                <a16:creationId xmlns:a16="http://schemas.microsoft.com/office/drawing/2014/main" id="{8F5D3D88-B496-4AFC-AE80-3557E11CE5FC}"/>
              </a:ext>
            </a:extLst>
          </p:cNvPr>
          <p:cNvSpPr/>
          <p:nvPr/>
        </p:nvSpPr>
        <p:spPr>
          <a:xfrm>
            <a:off x="6606927" y="3051051"/>
            <a:ext cx="966931"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Coaxial line</a:t>
            </a:r>
            <a:endParaRPr lang="zh-CN" altLang="en-US" sz="1100" b="1"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BBCE6DE5-5B41-4289-B6C3-8B69F2E119DC}"/>
              </a:ext>
            </a:extLst>
          </p:cNvPr>
          <p:cNvSpPr/>
          <p:nvPr/>
        </p:nvSpPr>
        <p:spPr>
          <a:xfrm>
            <a:off x="10115553" y="1007350"/>
            <a:ext cx="1502334"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Quench valve,DN80</a:t>
            </a:r>
            <a:endParaRPr lang="zh-CN" altLang="en-US" sz="1100" b="1"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31F4E114-3454-44F6-9062-9B0B54A733AE}"/>
              </a:ext>
            </a:extLst>
          </p:cNvPr>
          <p:cNvSpPr/>
          <p:nvPr/>
        </p:nvSpPr>
        <p:spPr>
          <a:xfrm>
            <a:off x="9202145" y="858651"/>
            <a:ext cx="946093" cy="600164"/>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Fix POST</a:t>
            </a:r>
          </a:p>
          <a:p>
            <a:r>
              <a:rPr lang="en-US" altLang="zh-CN" sz="1100" b="1" dirty="0">
                <a:latin typeface="Arial" panose="020B0604020202020204" pitchFamily="34" charset="0"/>
                <a:cs typeface="Arial" panose="020B0604020202020204" pitchFamily="34" charset="0"/>
              </a:rPr>
              <a:t>Support </a:t>
            </a:r>
          </a:p>
          <a:p>
            <a:r>
              <a:rPr lang="en-US" altLang="zh-CN" sz="1100" b="1" dirty="0">
                <a:latin typeface="Arial" panose="020B0604020202020204" pitchFamily="34" charset="0"/>
                <a:cs typeface="Arial" panose="020B0604020202020204" pitchFamily="34" charset="0"/>
              </a:rPr>
              <a:t>component</a:t>
            </a:r>
            <a:endParaRPr lang="zh-CN" altLang="en-US" sz="1100" b="1"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D2DE73F6-3A77-44BE-9EDA-CFDE5285AECB}"/>
              </a:ext>
            </a:extLst>
          </p:cNvPr>
          <p:cNvSpPr/>
          <p:nvPr/>
        </p:nvSpPr>
        <p:spPr>
          <a:xfrm>
            <a:off x="8608823" y="1108168"/>
            <a:ext cx="577402"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Rings</a:t>
            </a:r>
            <a:endParaRPr lang="zh-CN" altLang="en-US" sz="1100" b="1" dirty="0">
              <a:latin typeface="Arial" panose="020B0604020202020204" pitchFamily="34" charset="0"/>
              <a:cs typeface="Arial" panose="020B0604020202020204" pitchFamily="34" charset="0"/>
            </a:endParaRPr>
          </a:p>
        </p:txBody>
      </p:sp>
      <p:sp>
        <p:nvSpPr>
          <p:cNvPr id="81" name="矩形 80">
            <a:extLst>
              <a:ext uri="{FF2B5EF4-FFF2-40B4-BE49-F238E27FC236}">
                <a16:creationId xmlns:a16="http://schemas.microsoft.com/office/drawing/2014/main" id="{7C4ED968-D716-4D36-9AA0-845361C7F34D}"/>
              </a:ext>
            </a:extLst>
          </p:cNvPr>
          <p:cNvSpPr/>
          <p:nvPr/>
        </p:nvSpPr>
        <p:spPr>
          <a:xfrm>
            <a:off x="7420067" y="802027"/>
            <a:ext cx="946093" cy="600164"/>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Slide POST</a:t>
            </a:r>
          </a:p>
          <a:p>
            <a:r>
              <a:rPr lang="en-US" altLang="zh-CN" sz="1100" b="1" dirty="0">
                <a:latin typeface="Arial" panose="020B0604020202020204" pitchFamily="34" charset="0"/>
                <a:cs typeface="Arial" panose="020B0604020202020204" pitchFamily="34" charset="0"/>
              </a:rPr>
              <a:t>Support </a:t>
            </a:r>
          </a:p>
          <a:p>
            <a:r>
              <a:rPr lang="en-US" altLang="zh-CN" sz="1100" b="1" dirty="0">
                <a:latin typeface="Arial" panose="020B0604020202020204" pitchFamily="34" charset="0"/>
                <a:cs typeface="Arial" panose="020B0604020202020204" pitchFamily="34" charset="0"/>
              </a:rPr>
              <a:t>component</a:t>
            </a:r>
            <a:endParaRPr lang="zh-CN" altLang="en-US" sz="1100" b="1" dirty="0">
              <a:latin typeface="Arial" panose="020B0604020202020204" pitchFamily="34" charset="0"/>
              <a:cs typeface="Arial" panose="020B0604020202020204" pitchFamily="34" charset="0"/>
            </a:endParaRPr>
          </a:p>
        </p:txBody>
      </p:sp>
      <p:sp>
        <p:nvSpPr>
          <p:cNvPr id="82" name="矩形 81">
            <a:extLst>
              <a:ext uri="{FF2B5EF4-FFF2-40B4-BE49-F238E27FC236}">
                <a16:creationId xmlns:a16="http://schemas.microsoft.com/office/drawing/2014/main" id="{4C9B99CB-4EC5-4152-9E51-421B40AC8F48}"/>
              </a:ext>
            </a:extLst>
          </p:cNvPr>
          <p:cNvSpPr/>
          <p:nvPr/>
        </p:nvSpPr>
        <p:spPr>
          <a:xfrm>
            <a:off x="5833616" y="802027"/>
            <a:ext cx="1265090"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Thermal shield </a:t>
            </a:r>
          </a:p>
          <a:p>
            <a:r>
              <a:rPr lang="en-US" altLang="zh-CN" sz="1100" b="1" dirty="0">
                <a:latin typeface="Arial" panose="020B0604020202020204" pitchFamily="34" charset="0"/>
                <a:cs typeface="Arial" panose="020B0604020202020204" pitchFamily="34" charset="0"/>
              </a:rPr>
              <a:t>inlet valve,DN15</a:t>
            </a:r>
            <a:endParaRPr lang="zh-CN" altLang="en-US" sz="1100" b="1" dirty="0">
              <a:latin typeface="Arial" panose="020B0604020202020204" pitchFamily="34" charset="0"/>
              <a:cs typeface="Arial" panose="020B0604020202020204" pitchFamily="34" charset="0"/>
            </a:endParaRPr>
          </a:p>
        </p:txBody>
      </p:sp>
      <p:cxnSp>
        <p:nvCxnSpPr>
          <p:cNvPr id="84" name="直接连接符 83">
            <a:extLst>
              <a:ext uri="{FF2B5EF4-FFF2-40B4-BE49-F238E27FC236}">
                <a16:creationId xmlns:a16="http://schemas.microsoft.com/office/drawing/2014/main" id="{808CD404-5406-4729-9615-9A3A921273A0}"/>
              </a:ext>
            </a:extLst>
          </p:cNvPr>
          <p:cNvCxnSpPr>
            <a:cxnSpLocks/>
            <a:stCxn id="86" idx="0"/>
          </p:cNvCxnSpPr>
          <p:nvPr/>
        </p:nvCxnSpPr>
        <p:spPr>
          <a:xfrm flipV="1">
            <a:off x="6339594" y="2032379"/>
            <a:ext cx="154156" cy="516604"/>
          </a:xfrm>
          <a:prstGeom prst="line">
            <a:avLst/>
          </a:prstGeom>
          <a:ln w="19050"/>
        </p:spPr>
        <p:style>
          <a:lnRef idx="1">
            <a:schemeClr val="dk1"/>
          </a:lnRef>
          <a:fillRef idx="0">
            <a:schemeClr val="dk1"/>
          </a:fillRef>
          <a:effectRef idx="0">
            <a:schemeClr val="dk1"/>
          </a:effectRef>
          <a:fontRef idx="minor">
            <a:schemeClr val="tx1"/>
          </a:fontRef>
        </p:style>
      </p:cxnSp>
      <p:sp>
        <p:nvSpPr>
          <p:cNvPr id="86" name="矩形 85">
            <a:extLst>
              <a:ext uri="{FF2B5EF4-FFF2-40B4-BE49-F238E27FC236}">
                <a16:creationId xmlns:a16="http://schemas.microsoft.com/office/drawing/2014/main" id="{C018DF17-7C4B-4AF0-A96B-255C6456EEF5}"/>
              </a:ext>
            </a:extLst>
          </p:cNvPr>
          <p:cNvSpPr/>
          <p:nvPr/>
        </p:nvSpPr>
        <p:spPr>
          <a:xfrm>
            <a:off x="5816053" y="2548983"/>
            <a:ext cx="1047082"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Welding/</a:t>
            </a:r>
          </a:p>
          <a:p>
            <a:r>
              <a:rPr lang="en-US" altLang="zh-CN" sz="1100" b="1" dirty="0">
                <a:latin typeface="Arial" panose="020B0604020202020204" pitchFamily="34" charset="0"/>
                <a:cs typeface="Arial" panose="020B0604020202020204" pitchFamily="34" charset="0"/>
              </a:rPr>
              <a:t>maintenance</a:t>
            </a:r>
            <a:endParaRPr lang="zh-CN" altLang="en-US" sz="1100" b="1" dirty="0">
              <a:latin typeface="Arial" panose="020B0604020202020204" pitchFamily="34" charset="0"/>
              <a:cs typeface="Arial" panose="020B0604020202020204" pitchFamily="34" charset="0"/>
            </a:endParaRPr>
          </a:p>
        </p:txBody>
      </p:sp>
      <p:sp>
        <p:nvSpPr>
          <p:cNvPr id="104" name="矩形 103">
            <a:extLst>
              <a:ext uri="{FF2B5EF4-FFF2-40B4-BE49-F238E27FC236}">
                <a16:creationId xmlns:a16="http://schemas.microsoft.com/office/drawing/2014/main" id="{757C0534-137F-460C-A3E2-FA6663ADA25E}"/>
              </a:ext>
            </a:extLst>
          </p:cNvPr>
          <p:cNvSpPr/>
          <p:nvPr/>
        </p:nvSpPr>
        <p:spPr>
          <a:xfrm>
            <a:off x="6428013" y="5234649"/>
            <a:ext cx="1646914" cy="430887"/>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FEEDTHROUGH</a:t>
            </a:r>
            <a:r>
              <a:rPr lang="zh-CN" altLang="en-US" sz="1100" b="1" dirty="0">
                <a:latin typeface="Arial" panose="020B0604020202020204" pitchFamily="34" charset="0"/>
                <a:cs typeface="Arial" panose="020B0604020202020204" pitchFamily="34" charset="0"/>
              </a:rPr>
              <a:t>，</a:t>
            </a:r>
            <a:endParaRPr lang="en-US" altLang="zh-CN" sz="1100" b="1" dirty="0">
              <a:latin typeface="Arial" panose="020B0604020202020204" pitchFamily="34" charset="0"/>
              <a:cs typeface="Arial" panose="020B0604020202020204" pitchFamily="34" charset="0"/>
            </a:endParaRPr>
          </a:p>
          <a:p>
            <a:r>
              <a:rPr lang="en-US" altLang="zh-CN" sz="1100" b="1" dirty="0">
                <a:latin typeface="Arial" panose="020B0604020202020204" pitchFamily="34" charset="0"/>
                <a:cs typeface="Arial" panose="020B0604020202020204" pitchFamily="34" charset="0"/>
              </a:rPr>
              <a:t>6</a:t>
            </a:r>
            <a:r>
              <a:rPr lang="zh-CN" altLang="en-US" sz="1100" b="1" dirty="0">
                <a:latin typeface="Arial" panose="020B0604020202020204" pitchFamily="34" charset="0"/>
                <a:cs typeface="Arial" panose="020B0604020202020204" pitchFamily="34" charset="0"/>
              </a:rPr>
              <a:t>*</a:t>
            </a:r>
            <a:r>
              <a:rPr lang="en-US" altLang="zh-CN" sz="1100" b="1" dirty="0">
                <a:latin typeface="Arial" panose="020B0604020202020204" pitchFamily="34" charset="0"/>
                <a:cs typeface="Arial" panose="020B0604020202020204" pitchFamily="34" charset="0"/>
              </a:rPr>
              <a:t>CF35</a:t>
            </a:r>
            <a:endParaRPr lang="zh-CN" altLang="en-US" sz="1100" b="1" dirty="0">
              <a:latin typeface="Arial" panose="020B0604020202020204" pitchFamily="34" charset="0"/>
              <a:cs typeface="Arial" panose="020B0604020202020204" pitchFamily="34" charset="0"/>
            </a:endParaRPr>
          </a:p>
        </p:txBody>
      </p:sp>
      <p:sp>
        <p:nvSpPr>
          <p:cNvPr id="107" name="矩形 106">
            <a:extLst>
              <a:ext uri="{FF2B5EF4-FFF2-40B4-BE49-F238E27FC236}">
                <a16:creationId xmlns:a16="http://schemas.microsoft.com/office/drawing/2014/main" id="{F1F081A4-BDB9-4EF1-AA7F-6BDA38DD1650}"/>
              </a:ext>
            </a:extLst>
          </p:cNvPr>
          <p:cNvSpPr/>
          <p:nvPr/>
        </p:nvSpPr>
        <p:spPr>
          <a:xfrm>
            <a:off x="5520638" y="5346808"/>
            <a:ext cx="873957"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Alignment</a:t>
            </a:r>
            <a:endParaRPr lang="zh-CN" altLang="en-US" sz="1100" b="1" dirty="0">
              <a:latin typeface="Arial" panose="020B0604020202020204" pitchFamily="34" charset="0"/>
              <a:cs typeface="Arial" panose="020B0604020202020204" pitchFamily="34" charset="0"/>
            </a:endParaRPr>
          </a:p>
        </p:txBody>
      </p:sp>
      <p:sp>
        <p:nvSpPr>
          <p:cNvPr id="109" name="矩形 108">
            <a:extLst>
              <a:ext uri="{FF2B5EF4-FFF2-40B4-BE49-F238E27FC236}">
                <a16:creationId xmlns:a16="http://schemas.microsoft.com/office/drawing/2014/main" id="{2B2F5D25-032D-415A-9EAB-6FFFDA681D15}"/>
              </a:ext>
            </a:extLst>
          </p:cNvPr>
          <p:cNvSpPr/>
          <p:nvPr/>
        </p:nvSpPr>
        <p:spPr>
          <a:xfrm>
            <a:off x="5379079" y="5723119"/>
            <a:ext cx="1438700" cy="430887"/>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Tuner maintenance</a:t>
            </a:r>
            <a:endParaRPr lang="zh-CN" altLang="en-US" sz="1100" b="1" dirty="0">
              <a:latin typeface="Arial" panose="020B0604020202020204" pitchFamily="34" charset="0"/>
              <a:cs typeface="Arial" panose="020B0604020202020204" pitchFamily="34" charset="0"/>
            </a:endParaRPr>
          </a:p>
        </p:txBody>
      </p:sp>
      <p:sp>
        <p:nvSpPr>
          <p:cNvPr id="110" name="矩形 109">
            <a:extLst>
              <a:ext uri="{FF2B5EF4-FFF2-40B4-BE49-F238E27FC236}">
                <a16:creationId xmlns:a16="http://schemas.microsoft.com/office/drawing/2014/main" id="{17EE4ECB-B330-4CE3-88FE-AB6066F5F0CA}"/>
              </a:ext>
            </a:extLst>
          </p:cNvPr>
          <p:cNvSpPr/>
          <p:nvPr/>
        </p:nvSpPr>
        <p:spPr>
          <a:xfrm>
            <a:off x="4411574" y="5758311"/>
            <a:ext cx="898003"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Nameplate</a:t>
            </a:r>
            <a:endParaRPr lang="zh-CN" altLang="en-US" sz="1100" b="1" dirty="0">
              <a:latin typeface="Arial" panose="020B0604020202020204" pitchFamily="34" charset="0"/>
              <a:cs typeface="Arial" panose="020B0604020202020204" pitchFamily="34" charset="0"/>
            </a:endParaRPr>
          </a:p>
        </p:txBody>
      </p:sp>
      <p:sp>
        <p:nvSpPr>
          <p:cNvPr id="111" name="矩形 110">
            <a:extLst>
              <a:ext uri="{FF2B5EF4-FFF2-40B4-BE49-F238E27FC236}">
                <a16:creationId xmlns:a16="http://schemas.microsoft.com/office/drawing/2014/main" id="{E013080C-56F9-4D02-B50B-9EBE64C4AF1F}"/>
              </a:ext>
            </a:extLst>
          </p:cNvPr>
          <p:cNvSpPr/>
          <p:nvPr/>
        </p:nvSpPr>
        <p:spPr>
          <a:xfrm>
            <a:off x="4135409" y="6028061"/>
            <a:ext cx="2300630"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Quench pipe</a:t>
            </a:r>
            <a:r>
              <a:rPr lang="zh-CN" altLang="en-US" sz="1100" b="1" dirty="0">
                <a:latin typeface="Arial" panose="020B0604020202020204" pitchFamily="34" charset="0"/>
                <a:cs typeface="Arial" panose="020B0604020202020204" pitchFamily="34" charset="0"/>
              </a:rPr>
              <a:t>：</a:t>
            </a:r>
            <a:endParaRPr lang="en-US" altLang="zh-CN" sz="1100" b="1" dirty="0">
              <a:latin typeface="Arial" panose="020B0604020202020204" pitchFamily="34" charset="0"/>
              <a:cs typeface="Arial" panose="020B0604020202020204" pitchFamily="34" charset="0"/>
            </a:endParaRPr>
          </a:p>
          <a:p>
            <a:r>
              <a:rPr lang="en-US" altLang="zh-CN" sz="1100" b="1" dirty="0">
                <a:latin typeface="Arial" panose="020B0604020202020204" pitchFamily="34" charset="0"/>
                <a:cs typeface="Arial" panose="020B0604020202020204" pitchFamily="34" charset="0"/>
              </a:rPr>
              <a:t>Outer pipe </a:t>
            </a:r>
            <a:r>
              <a:rPr lang="el-GR" altLang="zh-CN" sz="1100" b="1" dirty="0">
                <a:latin typeface="Arial" panose="020B0604020202020204" pitchFamily="34" charset="0"/>
                <a:cs typeface="Arial" panose="020B0604020202020204" pitchFamily="34" charset="0"/>
                <a:sym typeface="+mn-ea"/>
              </a:rPr>
              <a:t>Φ</a:t>
            </a:r>
            <a:r>
              <a:rPr lang="en-US" altLang="zh-CN" sz="1100" b="1" dirty="0">
                <a:latin typeface="Arial" panose="020B0604020202020204" pitchFamily="34" charset="0"/>
                <a:cs typeface="Arial" panose="020B0604020202020204" pitchFamily="34" charset="0"/>
                <a:sym typeface="+mn-ea"/>
              </a:rPr>
              <a:t>141/inner</a:t>
            </a:r>
            <a:r>
              <a:rPr lang="zh-CN" altLang="en-US" sz="1100" b="1" dirty="0">
                <a:latin typeface="Arial" panose="020B0604020202020204" pitchFamily="34" charset="0"/>
                <a:cs typeface="Arial" panose="020B0604020202020204" pitchFamily="34" charset="0"/>
                <a:sym typeface="+mn-ea"/>
              </a:rPr>
              <a:t> </a:t>
            </a:r>
            <a:r>
              <a:rPr lang="en-US" altLang="zh-CN" sz="1100" b="1" dirty="0">
                <a:latin typeface="Arial" panose="020B0604020202020204" pitchFamily="34" charset="0"/>
                <a:cs typeface="Arial" panose="020B0604020202020204" pitchFamily="34" charset="0"/>
                <a:sym typeface="+mn-ea"/>
              </a:rPr>
              <a:t>pipe</a:t>
            </a:r>
            <a:r>
              <a:rPr lang="zh-CN" altLang="en-US" sz="1100" b="1" dirty="0">
                <a:latin typeface="Arial" panose="020B0604020202020204" pitchFamily="34" charset="0"/>
                <a:cs typeface="Arial" panose="020B0604020202020204" pitchFamily="34" charset="0"/>
                <a:sym typeface="+mn-ea"/>
              </a:rPr>
              <a:t> </a:t>
            </a:r>
            <a:r>
              <a:rPr lang="el-GR" altLang="zh-CN" sz="1100" b="1" dirty="0">
                <a:latin typeface="Arial" panose="020B0604020202020204" pitchFamily="34" charset="0"/>
                <a:cs typeface="Arial" panose="020B0604020202020204" pitchFamily="34" charset="0"/>
                <a:sym typeface="+mn-ea"/>
              </a:rPr>
              <a:t>Φ</a:t>
            </a:r>
            <a:r>
              <a:rPr lang="en-US" altLang="zh-CN" sz="1100" b="1" dirty="0">
                <a:latin typeface="Arial" panose="020B0604020202020204" pitchFamily="34" charset="0"/>
                <a:cs typeface="Arial" panose="020B0604020202020204" pitchFamily="34" charset="0"/>
                <a:sym typeface="+mn-ea"/>
              </a:rPr>
              <a:t>89</a:t>
            </a:r>
            <a:endParaRPr lang="zh-CN" altLang="en-US" sz="1100" b="1" dirty="0">
              <a:latin typeface="Arial" panose="020B0604020202020204" pitchFamily="34" charset="0"/>
              <a:cs typeface="Arial" panose="020B0604020202020204" pitchFamily="34" charset="0"/>
            </a:endParaRPr>
          </a:p>
        </p:txBody>
      </p:sp>
      <p:sp>
        <p:nvSpPr>
          <p:cNvPr id="113" name="矩形 112">
            <a:extLst>
              <a:ext uri="{FF2B5EF4-FFF2-40B4-BE49-F238E27FC236}">
                <a16:creationId xmlns:a16="http://schemas.microsoft.com/office/drawing/2014/main" id="{05DB7090-4DB7-4C9E-934A-1C7F833D02D0}"/>
              </a:ext>
            </a:extLst>
          </p:cNvPr>
          <p:cNvSpPr/>
          <p:nvPr/>
        </p:nvSpPr>
        <p:spPr>
          <a:xfrm>
            <a:off x="2964786" y="6000118"/>
            <a:ext cx="924896" cy="430887"/>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Pressure relief valve</a:t>
            </a:r>
            <a:endParaRPr lang="zh-CN" altLang="en-US" sz="1100" b="1" dirty="0">
              <a:latin typeface="Arial" panose="020B0604020202020204" pitchFamily="34" charset="0"/>
              <a:cs typeface="Arial" panose="020B0604020202020204" pitchFamily="34" charset="0"/>
            </a:endParaRPr>
          </a:p>
        </p:txBody>
      </p:sp>
      <p:sp>
        <p:nvSpPr>
          <p:cNvPr id="114" name="矩形 113">
            <a:extLst>
              <a:ext uri="{FF2B5EF4-FFF2-40B4-BE49-F238E27FC236}">
                <a16:creationId xmlns:a16="http://schemas.microsoft.com/office/drawing/2014/main" id="{0507EF49-9421-4BB6-9839-3E9362DCE5CE}"/>
              </a:ext>
            </a:extLst>
          </p:cNvPr>
          <p:cNvSpPr/>
          <p:nvPr/>
        </p:nvSpPr>
        <p:spPr>
          <a:xfrm>
            <a:off x="87845" y="3583437"/>
            <a:ext cx="1107996" cy="600164"/>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Cryogenic pipeline connectors</a:t>
            </a:r>
            <a:endParaRPr lang="zh-CN" altLang="en-US" sz="1100" b="1" dirty="0">
              <a:latin typeface="Arial" panose="020B0604020202020204" pitchFamily="34" charset="0"/>
              <a:cs typeface="Arial" panose="020B0604020202020204" pitchFamily="34" charset="0"/>
            </a:endParaRPr>
          </a:p>
        </p:txBody>
      </p:sp>
      <p:sp>
        <p:nvSpPr>
          <p:cNvPr id="115" name="矩形 114">
            <a:extLst>
              <a:ext uri="{FF2B5EF4-FFF2-40B4-BE49-F238E27FC236}">
                <a16:creationId xmlns:a16="http://schemas.microsoft.com/office/drawing/2014/main" id="{F0F1E215-4A2E-407D-B0C7-9130C5425615}"/>
              </a:ext>
            </a:extLst>
          </p:cNvPr>
          <p:cNvSpPr/>
          <p:nvPr/>
        </p:nvSpPr>
        <p:spPr>
          <a:xfrm>
            <a:off x="677247" y="6416407"/>
            <a:ext cx="1830950"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Vacuumize/Conditioning</a:t>
            </a:r>
            <a:endParaRPr lang="zh-CN" altLang="en-US" sz="1100" b="1" dirty="0">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799A4C48-4EAA-404A-841E-1FC3E6D6672B}"/>
              </a:ext>
            </a:extLst>
          </p:cNvPr>
          <p:cNvSpPr/>
          <p:nvPr/>
        </p:nvSpPr>
        <p:spPr>
          <a:xfrm>
            <a:off x="2554481" y="6416407"/>
            <a:ext cx="1085554"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Bursting disc</a:t>
            </a:r>
            <a:endParaRPr lang="zh-CN" altLang="en-US" sz="1100" b="1" dirty="0">
              <a:latin typeface="Arial" panose="020B0604020202020204" pitchFamily="34" charset="0"/>
              <a:cs typeface="Arial" panose="020B0604020202020204" pitchFamily="34" charset="0"/>
            </a:endParaRPr>
          </a:p>
        </p:txBody>
      </p:sp>
      <p:sp>
        <p:nvSpPr>
          <p:cNvPr id="123" name="矩形 122">
            <a:extLst>
              <a:ext uri="{FF2B5EF4-FFF2-40B4-BE49-F238E27FC236}">
                <a16:creationId xmlns:a16="http://schemas.microsoft.com/office/drawing/2014/main" id="{E441B7DB-CFDE-4DD2-9E5F-D9A04CCF5B5D}"/>
              </a:ext>
            </a:extLst>
          </p:cNvPr>
          <p:cNvSpPr/>
          <p:nvPr/>
        </p:nvSpPr>
        <p:spPr>
          <a:xfrm>
            <a:off x="2621428" y="3611033"/>
            <a:ext cx="1141659"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JT</a:t>
            </a:r>
            <a:r>
              <a:rPr lang="zh-CN" altLang="en-US" sz="1100" b="1" dirty="0">
                <a:latin typeface="Arial" panose="020B0604020202020204" pitchFamily="34" charset="0"/>
                <a:cs typeface="Arial" panose="020B0604020202020204" pitchFamily="34" charset="0"/>
              </a:rPr>
              <a:t> </a:t>
            </a:r>
            <a:r>
              <a:rPr lang="en-US" altLang="zh-CN" sz="1100" b="1" dirty="0">
                <a:latin typeface="Arial" panose="020B0604020202020204" pitchFamily="34" charset="0"/>
                <a:cs typeface="Arial" panose="020B0604020202020204" pitchFamily="34" charset="0"/>
              </a:rPr>
              <a:t>valve,DN15</a:t>
            </a:r>
            <a:endParaRPr lang="zh-CN" altLang="en-US" sz="1100" b="1" dirty="0">
              <a:latin typeface="Arial" panose="020B0604020202020204" pitchFamily="34" charset="0"/>
              <a:cs typeface="Arial" panose="020B0604020202020204" pitchFamily="34" charset="0"/>
            </a:endParaRPr>
          </a:p>
        </p:txBody>
      </p:sp>
      <p:sp>
        <p:nvSpPr>
          <p:cNvPr id="124" name="矩形 123">
            <a:extLst>
              <a:ext uri="{FF2B5EF4-FFF2-40B4-BE49-F238E27FC236}">
                <a16:creationId xmlns:a16="http://schemas.microsoft.com/office/drawing/2014/main" id="{6840E37F-540E-489E-8589-464DEAD7EFCF}"/>
              </a:ext>
            </a:extLst>
          </p:cNvPr>
          <p:cNvSpPr/>
          <p:nvPr/>
        </p:nvSpPr>
        <p:spPr>
          <a:xfrm>
            <a:off x="1124922" y="3602911"/>
            <a:ext cx="1181734"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CD</a:t>
            </a:r>
            <a:r>
              <a:rPr lang="zh-CN" altLang="en-US" sz="1100" b="1" dirty="0">
                <a:latin typeface="Arial" panose="020B0604020202020204" pitchFamily="34" charset="0"/>
                <a:cs typeface="Arial" panose="020B0604020202020204" pitchFamily="34" charset="0"/>
              </a:rPr>
              <a:t> </a:t>
            </a:r>
            <a:r>
              <a:rPr lang="en-US" altLang="zh-CN" sz="1100" b="1" dirty="0">
                <a:latin typeface="Arial" panose="020B0604020202020204" pitchFamily="34" charset="0"/>
                <a:cs typeface="Arial" panose="020B0604020202020204" pitchFamily="34" charset="0"/>
              </a:rPr>
              <a:t>valve,DN25</a:t>
            </a:r>
            <a:endParaRPr lang="zh-CN" altLang="en-US" sz="1100" b="1" dirty="0">
              <a:latin typeface="Arial" panose="020B0604020202020204" pitchFamily="34" charset="0"/>
              <a:cs typeface="Arial" panose="020B0604020202020204" pitchFamily="34" charset="0"/>
            </a:endParaRPr>
          </a:p>
        </p:txBody>
      </p:sp>
      <p:sp>
        <p:nvSpPr>
          <p:cNvPr id="58" name="标题 2">
            <a:extLst>
              <a:ext uri="{FF2B5EF4-FFF2-40B4-BE49-F238E27FC236}">
                <a16:creationId xmlns:a16="http://schemas.microsoft.com/office/drawing/2014/main" id="{DA62FC00-093D-40D4-A2DC-0B72FF74CA94}"/>
              </a:ext>
            </a:extLst>
          </p:cNvPr>
          <p:cNvSpPr>
            <a:spLocks noGrp="1"/>
          </p:cNvSpPr>
          <p:nvPr>
            <p:ph type="title"/>
          </p:nvPr>
        </p:nvSpPr>
        <p:spPr>
          <a:xfrm>
            <a:off x="26246" y="-5295"/>
            <a:ext cx="12192000" cy="632946"/>
          </a:xfrm>
        </p:spPr>
        <p:txBody>
          <a:bodyPr>
            <a:normAutofit/>
          </a:bodyPr>
          <a:lstStyle/>
          <a:p>
            <a:r>
              <a:rPr lang="en-US" altLang="zh-CN" sz="2800" dirty="0"/>
              <a:t>650 MHz full-size Cryomodule Design (Top Suspension)</a:t>
            </a:r>
            <a:endParaRPr lang="zh-CN" altLang="en-US" sz="2800" dirty="0"/>
          </a:p>
        </p:txBody>
      </p:sp>
      <p:sp>
        <p:nvSpPr>
          <p:cNvPr id="61" name="Textfeld 4">
            <a:extLst>
              <a:ext uri="{FF2B5EF4-FFF2-40B4-BE49-F238E27FC236}">
                <a16:creationId xmlns:a16="http://schemas.microsoft.com/office/drawing/2014/main" id="{288E3128-AE54-4635-9030-EE6A84A7C0E3}"/>
              </a:ext>
            </a:extLst>
          </p:cNvPr>
          <p:cNvSpPr txBox="1"/>
          <p:nvPr/>
        </p:nvSpPr>
        <p:spPr>
          <a:xfrm>
            <a:off x="1" y="6644446"/>
            <a:ext cx="11687581" cy="200339"/>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3.</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COLLIDER 650MHz CM R&amp;D STATUS </a:t>
            </a:r>
            <a:r>
              <a:rPr lang="en-GB" sz="1400" b="1" dirty="0">
                <a:solidFill>
                  <a:schemeClr val="bg1"/>
                </a:solidFill>
                <a:latin typeface="Arial" panose="020B0604020202020204" pitchFamily="34" charset="0"/>
                <a:cs typeface="Arial" panose="020B0604020202020204" pitchFamily="34" charset="0"/>
              </a:rPr>
              <a:t>| BOOSTER 1.3GHz CM </a:t>
            </a:r>
            <a:r>
              <a:rPr lang="en-US" altLang="zh-CN" sz="1400" b="1" dirty="0">
                <a:solidFill>
                  <a:schemeClr val="bg1"/>
                </a:solidFill>
                <a:latin typeface="Arial" panose="020B0604020202020204" pitchFamily="34" charset="0"/>
                <a:cs typeface="Arial" panose="020B0604020202020204" pitchFamily="34" charset="0"/>
              </a:rPr>
              <a:t>R&amp;D STATUS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81DC6EB-01AA-4527-AFFF-493F66F68ED2}"/>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dirty="0"/>
          </a:p>
        </p:txBody>
      </p:sp>
      <p:sp>
        <p:nvSpPr>
          <p:cNvPr id="59" name="文本框 58">
            <a:extLst>
              <a:ext uri="{FF2B5EF4-FFF2-40B4-BE49-F238E27FC236}">
                <a16:creationId xmlns:a16="http://schemas.microsoft.com/office/drawing/2014/main" id="{8D1E1257-0B6A-457E-9334-56221A1387D2}"/>
              </a:ext>
            </a:extLst>
          </p:cNvPr>
          <p:cNvSpPr txBox="1"/>
          <p:nvPr/>
        </p:nvSpPr>
        <p:spPr>
          <a:xfrm>
            <a:off x="7523214" y="491682"/>
            <a:ext cx="4606839" cy="338554"/>
          </a:xfrm>
          <a:prstGeom prst="rect">
            <a:avLst/>
          </a:prstGeom>
          <a:noFill/>
        </p:spPr>
        <p:txBody>
          <a:bodyPr wrap="none" rtlCol="0">
            <a:spAutoFit/>
          </a:bodyPr>
          <a:lstStyle/>
          <a:p>
            <a:r>
              <a:rPr lang="en-US" altLang="zh-CN" sz="1600" dirty="0">
                <a:solidFill>
                  <a:srgbClr val="0000FF"/>
                </a:solidFill>
                <a:latin typeface="Arial" panose="020B0604020202020204" pitchFamily="34" charset="0"/>
                <a:cs typeface="Arial" panose="020B0604020202020204" pitchFamily="34" charset="0"/>
              </a:rPr>
              <a:t>Details can be referred to Prof. </a:t>
            </a:r>
            <a:r>
              <a:rPr lang="en-US" altLang="zh-CN" sz="1600" dirty="0" err="1">
                <a:solidFill>
                  <a:srgbClr val="0000FF"/>
                </a:solidFill>
                <a:latin typeface="Arial" panose="020B0604020202020204" pitchFamily="34" charset="0"/>
                <a:cs typeface="Arial" panose="020B0604020202020204" pitchFamily="34" charset="0"/>
              </a:rPr>
              <a:t>Jiyuan</a:t>
            </a:r>
            <a:r>
              <a:rPr lang="en-US" altLang="zh-CN" sz="1600" dirty="0">
                <a:solidFill>
                  <a:srgbClr val="0000FF"/>
                </a:solidFill>
                <a:latin typeface="Arial" panose="020B0604020202020204" pitchFamily="34" charset="0"/>
                <a:cs typeface="Arial" panose="020B0604020202020204" pitchFamily="34" charset="0"/>
              </a:rPr>
              <a:t> </a:t>
            </a:r>
            <a:r>
              <a:rPr lang="en-US" altLang="zh-CN" sz="1600" dirty="0" err="1">
                <a:solidFill>
                  <a:srgbClr val="0000FF"/>
                </a:solidFill>
                <a:latin typeface="Arial" panose="020B0604020202020204" pitchFamily="34" charset="0"/>
                <a:cs typeface="Arial" panose="020B0604020202020204" pitchFamily="34" charset="0"/>
              </a:rPr>
              <a:t>Zhai’s</a:t>
            </a:r>
            <a:r>
              <a:rPr lang="en-US" altLang="zh-CN" sz="1600" dirty="0">
                <a:solidFill>
                  <a:srgbClr val="0000FF"/>
                </a:solidFill>
                <a:latin typeface="Arial" panose="020B0604020202020204" pitchFamily="34" charset="0"/>
                <a:cs typeface="Arial" panose="020B0604020202020204" pitchFamily="34" charset="0"/>
              </a:rPr>
              <a:t> talk</a:t>
            </a:r>
            <a:endParaRPr lang="zh-CN" altLang="en-US" sz="16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4946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75E7975-59E1-4C6B-BBE6-8321F1849574}"/>
              </a:ext>
            </a:extLst>
          </p:cNvPr>
          <p:cNvPicPr>
            <a:picLocks noChangeAspect="1"/>
          </p:cNvPicPr>
          <p:nvPr/>
        </p:nvPicPr>
        <p:blipFill rotWithShape="1">
          <a:blip r:embed="rId3"/>
          <a:srcRect l="3341" t="32247" r="18698" b="26898"/>
          <a:stretch/>
        </p:blipFill>
        <p:spPr>
          <a:xfrm>
            <a:off x="1420" y="4052297"/>
            <a:ext cx="9118916" cy="2546346"/>
          </a:xfrm>
          <a:prstGeom prst="rect">
            <a:avLst/>
          </a:prstGeom>
        </p:spPr>
      </p:pic>
      <p:sp>
        <p:nvSpPr>
          <p:cNvPr id="11" name="文本框 10">
            <a:extLst>
              <a:ext uri="{FF2B5EF4-FFF2-40B4-BE49-F238E27FC236}">
                <a16:creationId xmlns:a16="http://schemas.microsoft.com/office/drawing/2014/main" id="{3AFDC30A-6519-4426-A727-9592C087D082}"/>
              </a:ext>
            </a:extLst>
          </p:cNvPr>
          <p:cNvSpPr txBox="1"/>
          <p:nvPr/>
        </p:nvSpPr>
        <p:spPr>
          <a:xfrm>
            <a:off x="9159720" y="936388"/>
            <a:ext cx="2922470" cy="5878532"/>
          </a:xfrm>
          <a:prstGeom prst="rect">
            <a:avLst/>
          </a:prstGeom>
          <a:solidFill>
            <a:schemeClr val="bg1"/>
          </a:solidFill>
          <a:ln>
            <a:solidFill>
              <a:srgbClr val="F412B9"/>
            </a:solidFill>
          </a:ln>
        </p:spPr>
        <p:txBody>
          <a:bodyPr wrap="square" rtlCol="0">
            <a:spAutoFit/>
          </a:bodyPr>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5 ~ 8 K Ø45 pipes for coupler</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40 ~ 70 K Ø45 pipes for thermal shield </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One 2 K Ø273 (inside CM)  Ø219 (outside CM) GRP</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One 3 Bara @ 2.4 K Ø45 pipe for subcooled supply.</a:t>
            </a:r>
            <a:endParaRPr kumimoji="0" lang="zh-CN" altLang="en-US"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Coupler change from horizontal to 15 deg tilt due to off-axis (move downward) and cold mass-vacuum chamber assembly requirement. Coupler length also reduced.</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12 coaxial cables for power extraction of 12 HOM couplers (1 kW each).</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Set </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RF shielded bellow between cavities. </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Impedance and heat load of cavity flange seal gap to be evaluated.</a:t>
            </a:r>
            <a:endParaRPr kumimoji="0" lang="zh-CN" altLang="en-US"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layers of magnetic shielding</a:t>
            </a:r>
          </a:p>
        </p:txBody>
      </p:sp>
      <p:grpSp>
        <p:nvGrpSpPr>
          <p:cNvPr id="26" name="组合 25">
            <a:extLst>
              <a:ext uri="{FF2B5EF4-FFF2-40B4-BE49-F238E27FC236}">
                <a16:creationId xmlns:a16="http://schemas.microsoft.com/office/drawing/2014/main" id="{49C85187-8CF4-4D7E-B340-D27D0397E3CF}"/>
              </a:ext>
            </a:extLst>
          </p:cNvPr>
          <p:cNvGrpSpPr/>
          <p:nvPr/>
        </p:nvGrpSpPr>
        <p:grpSpPr>
          <a:xfrm>
            <a:off x="109811" y="1178904"/>
            <a:ext cx="9044525" cy="2831121"/>
            <a:chOff x="109811" y="1521804"/>
            <a:chExt cx="9044525" cy="2831121"/>
          </a:xfrm>
        </p:grpSpPr>
        <p:pic>
          <p:nvPicPr>
            <p:cNvPr id="4" name="图片 3">
              <a:extLst>
                <a:ext uri="{FF2B5EF4-FFF2-40B4-BE49-F238E27FC236}">
                  <a16:creationId xmlns:a16="http://schemas.microsoft.com/office/drawing/2014/main" id="{65E15F89-72B0-4A84-977A-108E125007CE}"/>
                </a:ext>
              </a:extLst>
            </p:cNvPr>
            <p:cNvPicPr>
              <a:picLocks noChangeAspect="1"/>
            </p:cNvPicPr>
            <p:nvPr/>
          </p:nvPicPr>
          <p:blipFill rotWithShape="1">
            <a:blip r:embed="rId4"/>
            <a:srcRect l="388" t="15128" r="23422" b="20862"/>
            <a:stretch/>
          </p:blipFill>
          <p:spPr>
            <a:xfrm>
              <a:off x="109811" y="1620674"/>
              <a:ext cx="6026702" cy="2528717"/>
            </a:xfrm>
            <a:prstGeom prst="rect">
              <a:avLst/>
            </a:prstGeom>
          </p:spPr>
        </p:pic>
        <p:pic>
          <p:nvPicPr>
            <p:cNvPr id="7" name="图片 6">
              <a:extLst>
                <a:ext uri="{FF2B5EF4-FFF2-40B4-BE49-F238E27FC236}">
                  <a16:creationId xmlns:a16="http://schemas.microsoft.com/office/drawing/2014/main" id="{82E42D6E-9AB0-4C17-829E-95AFF12D91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1" t="9306" r="22525" b="10139"/>
            <a:stretch/>
          </p:blipFill>
          <p:spPr>
            <a:xfrm>
              <a:off x="6137671" y="1623337"/>
              <a:ext cx="3016665" cy="2729588"/>
            </a:xfrm>
            <a:prstGeom prst="rect">
              <a:avLst/>
            </a:prstGeom>
          </p:spPr>
        </p:pic>
        <p:sp>
          <p:nvSpPr>
            <p:cNvPr id="12" name="文本框 11">
              <a:extLst>
                <a:ext uri="{FF2B5EF4-FFF2-40B4-BE49-F238E27FC236}">
                  <a16:creationId xmlns:a16="http://schemas.microsoft.com/office/drawing/2014/main" id="{10B8CA89-D3C2-4D48-86EE-6A4115BA903C}"/>
                </a:ext>
              </a:extLst>
            </p:cNvPr>
            <p:cNvSpPr txBox="1"/>
            <p:nvPr/>
          </p:nvSpPr>
          <p:spPr>
            <a:xfrm>
              <a:off x="2579912" y="1866748"/>
              <a:ext cx="1240395" cy="276999"/>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Fix support</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4C6784F5-F5AB-4C46-9EEC-6F3BDF0A735F}"/>
                </a:ext>
              </a:extLst>
            </p:cNvPr>
            <p:cNvSpPr txBox="1"/>
            <p:nvPr/>
          </p:nvSpPr>
          <p:spPr>
            <a:xfrm>
              <a:off x="589187" y="2204323"/>
              <a:ext cx="1240395" cy="276999"/>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slide support</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B33194F1-7823-419C-A5D1-0CF7D0C1543E}"/>
                </a:ext>
              </a:extLst>
            </p:cNvPr>
            <p:cNvSpPr txBox="1"/>
            <p:nvPr/>
          </p:nvSpPr>
          <p:spPr>
            <a:xfrm>
              <a:off x="3747539" y="1521804"/>
              <a:ext cx="1240395" cy="276999"/>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slide support</a:t>
              </a:r>
              <a:endParaRPr lang="zh-CN" altLang="en-US" sz="1200" b="1" dirty="0">
                <a:solidFill>
                  <a:srgbClr val="FF0000"/>
                </a:solidFill>
                <a:latin typeface="Arial" panose="020B0604020202020204" pitchFamily="34" charset="0"/>
                <a:cs typeface="Arial" panose="020B0604020202020204" pitchFamily="34" charset="0"/>
              </a:endParaRPr>
            </a:p>
          </p:txBody>
        </p:sp>
        <p:cxnSp>
          <p:nvCxnSpPr>
            <p:cNvPr id="15" name="直接连接符 14">
              <a:extLst>
                <a:ext uri="{FF2B5EF4-FFF2-40B4-BE49-F238E27FC236}">
                  <a16:creationId xmlns:a16="http://schemas.microsoft.com/office/drawing/2014/main" id="{8000D376-81B5-4A87-8101-DAAD45AA3E7B}"/>
                </a:ext>
              </a:extLst>
            </p:cNvPr>
            <p:cNvCxnSpPr>
              <a:cxnSpLocks/>
            </p:cNvCxnSpPr>
            <p:nvPr/>
          </p:nvCxnSpPr>
          <p:spPr>
            <a:xfrm>
              <a:off x="4367736" y="1798803"/>
              <a:ext cx="667081" cy="67945"/>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直接连接符 20">
              <a:extLst>
                <a:ext uri="{FF2B5EF4-FFF2-40B4-BE49-F238E27FC236}">
                  <a16:creationId xmlns:a16="http://schemas.microsoft.com/office/drawing/2014/main" id="{B2FEADFB-51C2-4D22-B251-6F1D3EC8717A}"/>
                </a:ext>
              </a:extLst>
            </p:cNvPr>
            <p:cNvCxnSpPr>
              <a:cxnSpLocks/>
              <a:endCxn id="13" idx="2"/>
            </p:cNvCxnSpPr>
            <p:nvPr/>
          </p:nvCxnSpPr>
          <p:spPr>
            <a:xfrm flipV="1">
              <a:off x="1105089" y="2481322"/>
              <a:ext cx="104296" cy="24140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直接连接符 22">
              <a:extLst>
                <a:ext uri="{FF2B5EF4-FFF2-40B4-BE49-F238E27FC236}">
                  <a16:creationId xmlns:a16="http://schemas.microsoft.com/office/drawing/2014/main" id="{3C84FCB5-B001-4DA7-8017-3E803FB6BCB1}"/>
                </a:ext>
              </a:extLst>
            </p:cNvPr>
            <p:cNvCxnSpPr>
              <a:cxnSpLocks/>
            </p:cNvCxnSpPr>
            <p:nvPr/>
          </p:nvCxnSpPr>
          <p:spPr>
            <a:xfrm flipH="1" flipV="1">
              <a:off x="2987685" y="2083620"/>
              <a:ext cx="135477" cy="196017"/>
            </a:xfrm>
            <a:prstGeom prst="line">
              <a:avLst/>
            </a:prstGeom>
          </p:spPr>
          <p:style>
            <a:lnRef idx="1">
              <a:schemeClr val="accent2"/>
            </a:lnRef>
            <a:fillRef idx="0">
              <a:schemeClr val="accent2"/>
            </a:fillRef>
            <a:effectRef idx="0">
              <a:schemeClr val="accent2"/>
            </a:effectRef>
            <a:fontRef idx="minor">
              <a:schemeClr val="tx1"/>
            </a:fontRef>
          </p:style>
        </p:cxnSp>
        <p:sp>
          <p:nvSpPr>
            <p:cNvPr id="25" name="文本框 24">
              <a:extLst>
                <a:ext uri="{FF2B5EF4-FFF2-40B4-BE49-F238E27FC236}">
                  <a16:creationId xmlns:a16="http://schemas.microsoft.com/office/drawing/2014/main" id="{90AA7FE7-5FF8-47EF-A13A-3EE240D40B3B}"/>
                </a:ext>
              </a:extLst>
            </p:cNvPr>
            <p:cNvSpPr txBox="1"/>
            <p:nvPr/>
          </p:nvSpPr>
          <p:spPr>
            <a:xfrm>
              <a:off x="6948154" y="1620674"/>
              <a:ext cx="1240395" cy="461665"/>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Quench valve</a:t>
              </a:r>
            </a:p>
            <a:p>
              <a:r>
                <a:rPr lang="en-US" altLang="zh-CN" sz="1200" b="1" dirty="0">
                  <a:solidFill>
                    <a:srgbClr val="FF0000"/>
                  </a:solidFill>
                  <a:latin typeface="Arial" panose="020B0604020202020204" pitchFamily="34" charset="0"/>
                  <a:cs typeface="Arial" panose="020B0604020202020204" pitchFamily="34" charset="0"/>
                </a:rPr>
                <a:t>DN80</a:t>
              </a:r>
              <a:endParaRPr lang="zh-CN" altLang="en-US" sz="1200" b="1" dirty="0">
                <a:solidFill>
                  <a:srgbClr val="FF0000"/>
                </a:solidFill>
                <a:latin typeface="Arial" panose="020B0604020202020204" pitchFamily="34" charset="0"/>
                <a:cs typeface="Arial" panose="020B0604020202020204" pitchFamily="34" charset="0"/>
              </a:endParaRPr>
            </a:p>
          </p:txBody>
        </p:sp>
      </p:grpSp>
      <p:sp>
        <p:nvSpPr>
          <p:cNvPr id="31" name="标题 2">
            <a:extLst>
              <a:ext uri="{FF2B5EF4-FFF2-40B4-BE49-F238E27FC236}">
                <a16:creationId xmlns:a16="http://schemas.microsoft.com/office/drawing/2014/main" id="{A20828D1-B7D5-4E58-B9E7-50B2D04C5B7D}"/>
              </a:ext>
            </a:extLst>
          </p:cNvPr>
          <p:cNvSpPr>
            <a:spLocks noGrp="1"/>
          </p:cNvSpPr>
          <p:nvPr>
            <p:ph type="title"/>
          </p:nvPr>
        </p:nvSpPr>
        <p:spPr>
          <a:xfrm>
            <a:off x="0" y="132215"/>
            <a:ext cx="12192000" cy="725470"/>
          </a:xfrm>
        </p:spPr>
        <p:txBody>
          <a:bodyPr>
            <a:normAutofit/>
          </a:bodyPr>
          <a:lstStyle/>
          <a:p>
            <a:r>
              <a:rPr lang="en-US" altLang="zh-CN" sz="2800" dirty="0"/>
              <a:t>650 MHz full-size Cryomodule Design(Top Suspension)</a:t>
            </a:r>
            <a:endParaRPr lang="zh-CN" altLang="en-US" sz="2800" dirty="0"/>
          </a:p>
        </p:txBody>
      </p:sp>
      <p:sp>
        <p:nvSpPr>
          <p:cNvPr id="18" name="Textfeld 4">
            <a:extLst>
              <a:ext uri="{FF2B5EF4-FFF2-40B4-BE49-F238E27FC236}">
                <a16:creationId xmlns:a16="http://schemas.microsoft.com/office/drawing/2014/main" id="{44887F0A-FEDC-4B5C-8B41-B10158AE4CBD}"/>
              </a:ext>
            </a:extLst>
          </p:cNvPr>
          <p:cNvSpPr txBox="1"/>
          <p:nvPr/>
        </p:nvSpPr>
        <p:spPr>
          <a:xfrm>
            <a:off x="1" y="6644446"/>
            <a:ext cx="9512489"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3.</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COLLIDER 650MHz CM R&amp;D STATUS </a:t>
            </a:r>
            <a:r>
              <a:rPr lang="en-GB" sz="1400" b="1" dirty="0">
                <a:solidFill>
                  <a:schemeClr val="bg1"/>
                </a:solidFill>
                <a:latin typeface="Arial" panose="020B0604020202020204" pitchFamily="34" charset="0"/>
                <a:cs typeface="Arial" panose="020B0604020202020204" pitchFamily="34" charset="0"/>
              </a:rPr>
              <a:t>| BOOSTER 1.3GHz CM </a:t>
            </a:r>
            <a:r>
              <a:rPr lang="en-US" altLang="zh-CN" sz="1400" b="1" dirty="0">
                <a:solidFill>
                  <a:schemeClr val="bg1"/>
                </a:solidFill>
                <a:latin typeface="Arial" panose="020B0604020202020204" pitchFamily="34" charset="0"/>
                <a:cs typeface="Arial" panose="020B0604020202020204" pitchFamily="34" charset="0"/>
              </a:rPr>
              <a:t>R&amp;D STATUS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89BC3F7B-6649-4C36-82B3-6A3C9298C43C}"/>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dirty="0"/>
          </a:p>
        </p:txBody>
      </p:sp>
    </p:spTree>
    <p:extLst>
      <p:ext uri="{BB962C8B-B14F-4D97-AF65-F5344CB8AC3E}">
        <p14:creationId xmlns:p14="http://schemas.microsoft.com/office/powerpoint/2010/main" val="401957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5554BF7-8B53-4355-90B1-7EE5839E466F}"/>
              </a:ext>
            </a:extLst>
          </p:cNvPr>
          <p:cNvPicPr>
            <a:picLocks noChangeAspect="1"/>
          </p:cNvPicPr>
          <p:nvPr/>
        </p:nvPicPr>
        <p:blipFill rotWithShape="1">
          <a:blip r:embed="rId3"/>
          <a:srcRect l="20595" t="29380" r="15123" b="28710"/>
          <a:stretch/>
        </p:blipFill>
        <p:spPr>
          <a:xfrm>
            <a:off x="4572000" y="2592428"/>
            <a:ext cx="7174153" cy="3046372"/>
          </a:xfrm>
          <a:prstGeom prst="rect">
            <a:avLst/>
          </a:prstGeom>
        </p:spPr>
      </p:pic>
      <p:sp>
        <p:nvSpPr>
          <p:cNvPr id="2" name="内容占位符 1">
            <a:extLst>
              <a:ext uri="{FF2B5EF4-FFF2-40B4-BE49-F238E27FC236}">
                <a16:creationId xmlns:a16="http://schemas.microsoft.com/office/drawing/2014/main" id="{0FA7B064-F981-4425-8C1F-B521C304E4CB}"/>
              </a:ext>
            </a:extLst>
          </p:cNvPr>
          <p:cNvSpPr>
            <a:spLocks noGrp="1"/>
          </p:cNvSpPr>
          <p:nvPr>
            <p:ph idx="1"/>
          </p:nvPr>
        </p:nvSpPr>
        <p:spPr>
          <a:xfrm>
            <a:off x="407368" y="1310020"/>
            <a:ext cx="10801200" cy="504055"/>
          </a:xfrm>
        </p:spPr>
        <p:txBody>
          <a:bodyPr>
            <a:normAutofit/>
          </a:bodyPr>
          <a:lstStyle/>
          <a:p>
            <a:r>
              <a:rPr lang="en-US" altLang="zh-CN" sz="2000" dirty="0"/>
              <a:t>North HTS of PAPS SRF lab. New 2 K valve box and CTL. </a:t>
            </a:r>
            <a:endParaRPr lang="zh-CN" altLang="en-US" sz="2000" dirty="0"/>
          </a:p>
        </p:txBody>
      </p:sp>
      <p:sp>
        <p:nvSpPr>
          <p:cNvPr id="3" name="标题 2">
            <a:extLst>
              <a:ext uri="{FF2B5EF4-FFF2-40B4-BE49-F238E27FC236}">
                <a16:creationId xmlns:a16="http://schemas.microsoft.com/office/drawing/2014/main" id="{4FC659D7-F99E-46D5-8EC0-B044D860C90C}"/>
              </a:ext>
            </a:extLst>
          </p:cNvPr>
          <p:cNvSpPr>
            <a:spLocks noGrp="1"/>
          </p:cNvSpPr>
          <p:nvPr>
            <p:ph type="title"/>
          </p:nvPr>
        </p:nvSpPr>
        <p:spPr/>
        <p:txBody>
          <a:bodyPr>
            <a:normAutofit/>
          </a:bodyPr>
          <a:lstStyle/>
          <a:p>
            <a:r>
              <a:rPr lang="en-US" altLang="zh-CN" sz="3200" dirty="0">
                <a:latin typeface="Arial" panose="020B0604020202020204" pitchFamily="34" charset="0"/>
                <a:cs typeface="Arial" panose="020B0604020202020204" pitchFamily="34" charset="0"/>
              </a:rPr>
              <a:t>Horizontal test R&amp;D status</a:t>
            </a:r>
            <a:endParaRPr lang="zh-CN" altLang="en-US" dirty="0"/>
          </a:p>
        </p:txBody>
      </p:sp>
      <p:pic>
        <p:nvPicPr>
          <p:cNvPr id="9" name="图片 8">
            <a:extLst>
              <a:ext uri="{FF2B5EF4-FFF2-40B4-BE49-F238E27FC236}">
                <a16:creationId xmlns:a16="http://schemas.microsoft.com/office/drawing/2014/main" id="{B84C5FD0-E764-496D-BAEA-D3D1837EF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6006" y="2568552"/>
            <a:ext cx="4314500" cy="3235874"/>
          </a:xfrm>
          <a:prstGeom prst="rect">
            <a:avLst/>
          </a:prstGeom>
        </p:spPr>
      </p:pic>
      <p:sp>
        <p:nvSpPr>
          <p:cNvPr id="10" name="文本框 9">
            <a:extLst>
              <a:ext uri="{FF2B5EF4-FFF2-40B4-BE49-F238E27FC236}">
                <a16:creationId xmlns:a16="http://schemas.microsoft.com/office/drawing/2014/main" id="{E677494A-D001-4AB9-9273-5B864DCC1540}"/>
              </a:ext>
            </a:extLst>
          </p:cNvPr>
          <p:cNvSpPr txBox="1"/>
          <p:nvPr/>
        </p:nvSpPr>
        <p:spPr>
          <a:xfrm>
            <a:off x="6860657" y="2967216"/>
            <a:ext cx="288032" cy="144016"/>
          </a:xfrm>
          <a:prstGeom prst="rect">
            <a:avLst/>
          </a:prstGeom>
          <a:solidFill>
            <a:srgbClr val="FFC000"/>
          </a:solidFill>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8702134B-5E08-4042-8868-19A385E86D7A}"/>
              </a:ext>
            </a:extLst>
          </p:cNvPr>
          <p:cNvSpPr txBox="1"/>
          <p:nvPr/>
        </p:nvSpPr>
        <p:spPr>
          <a:xfrm>
            <a:off x="7508728" y="2967216"/>
            <a:ext cx="288032" cy="144016"/>
          </a:xfrm>
          <a:prstGeom prst="rect">
            <a:avLst/>
          </a:prstGeom>
          <a:solidFill>
            <a:srgbClr val="FFC000"/>
          </a:solidFill>
        </p:spPr>
        <p:txBody>
          <a:bodyPr wrap="square" rtlCol="0">
            <a:spAutoFit/>
          </a:bodyPr>
          <a:lstStyle/>
          <a:p>
            <a:endParaRPr lang="zh-CN" altLang="en-US" dirty="0"/>
          </a:p>
        </p:txBody>
      </p:sp>
      <p:sp>
        <p:nvSpPr>
          <p:cNvPr id="12" name="文本框 11">
            <a:extLst>
              <a:ext uri="{FF2B5EF4-FFF2-40B4-BE49-F238E27FC236}">
                <a16:creationId xmlns:a16="http://schemas.microsoft.com/office/drawing/2014/main" id="{F84114E8-760F-42E5-8786-05F64991562B}"/>
              </a:ext>
            </a:extLst>
          </p:cNvPr>
          <p:cNvSpPr txBox="1"/>
          <p:nvPr/>
        </p:nvSpPr>
        <p:spPr>
          <a:xfrm>
            <a:off x="8184233" y="2965946"/>
            <a:ext cx="288032" cy="144016"/>
          </a:xfrm>
          <a:prstGeom prst="rect">
            <a:avLst/>
          </a:prstGeom>
          <a:solidFill>
            <a:srgbClr val="FFC000"/>
          </a:solidFill>
        </p:spPr>
        <p:txBody>
          <a:bodyPr wrap="square" rtlCol="0">
            <a:spAutoFit/>
          </a:bodyPr>
          <a:lstStyle/>
          <a:p>
            <a:endParaRPr lang="zh-CN" altLang="en-US" dirty="0"/>
          </a:p>
        </p:txBody>
      </p:sp>
      <p:sp>
        <p:nvSpPr>
          <p:cNvPr id="13" name="文本框 12">
            <a:extLst>
              <a:ext uri="{FF2B5EF4-FFF2-40B4-BE49-F238E27FC236}">
                <a16:creationId xmlns:a16="http://schemas.microsoft.com/office/drawing/2014/main" id="{FE5E6B85-F09D-4FED-9697-129DD6E52B42}"/>
              </a:ext>
            </a:extLst>
          </p:cNvPr>
          <p:cNvSpPr txBox="1"/>
          <p:nvPr/>
        </p:nvSpPr>
        <p:spPr>
          <a:xfrm>
            <a:off x="8832304" y="2967216"/>
            <a:ext cx="288032" cy="144016"/>
          </a:xfrm>
          <a:prstGeom prst="rect">
            <a:avLst/>
          </a:prstGeom>
          <a:solidFill>
            <a:srgbClr val="FFC000"/>
          </a:solidFill>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F7835CCA-715F-46BD-8A2B-BF81BB94CD60}"/>
              </a:ext>
            </a:extLst>
          </p:cNvPr>
          <p:cNvSpPr txBox="1"/>
          <p:nvPr/>
        </p:nvSpPr>
        <p:spPr>
          <a:xfrm>
            <a:off x="6212586" y="2967216"/>
            <a:ext cx="288032" cy="144016"/>
          </a:xfrm>
          <a:prstGeom prst="rect">
            <a:avLst/>
          </a:prstGeom>
          <a:solidFill>
            <a:srgbClr val="FFC000"/>
          </a:solidFill>
        </p:spPr>
        <p:txBody>
          <a:bodyPr wrap="square" rtlCol="0">
            <a:spAutoFit/>
          </a:bodyPr>
          <a:lstStyle/>
          <a:p>
            <a:endParaRPr lang="zh-CN" altLang="en-US" dirty="0"/>
          </a:p>
        </p:txBody>
      </p:sp>
      <p:sp>
        <p:nvSpPr>
          <p:cNvPr id="15" name="文本框 14">
            <a:extLst>
              <a:ext uri="{FF2B5EF4-FFF2-40B4-BE49-F238E27FC236}">
                <a16:creationId xmlns:a16="http://schemas.microsoft.com/office/drawing/2014/main" id="{E532AD88-F9CC-43DC-A87B-7E400C86045E}"/>
              </a:ext>
            </a:extLst>
          </p:cNvPr>
          <p:cNvSpPr txBox="1"/>
          <p:nvPr/>
        </p:nvSpPr>
        <p:spPr>
          <a:xfrm>
            <a:off x="5570607" y="2970640"/>
            <a:ext cx="288032" cy="144016"/>
          </a:xfrm>
          <a:prstGeom prst="rect">
            <a:avLst/>
          </a:prstGeom>
          <a:solidFill>
            <a:srgbClr val="FFC000"/>
          </a:solidFill>
        </p:spPr>
        <p:txBody>
          <a:bodyPr wrap="square" rtlCol="0">
            <a:spAutoFit/>
          </a:bodyPr>
          <a:lstStyle/>
          <a:p>
            <a:endParaRPr lang="zh-CN" altLang="en-US" dirty="0"/>
          </a:p>
        </p:txBody>
      </p:sp>
      <p:sp>
        <p:nvSpPr>
          <p:cNvPr id="16" name="文本框 15">
            <a:extLst>
              <a:ext uri="{FF2B5EF4-FFF2-40B4-BE49-F238E27FC236}">
                <a16:creationId xmlns:a16="http://schemas.microsoft.com/office/drawing/2014/main" id="{5B4D6F3A-2FBE-4064-B6F4-CDED4454D1F6}"/>
              </a:ext>
            </a:extLst>
          </p:cNvPr>
          <p:cNvSpPr txBox="1"/>
          <p:nvPr/>
        </p:nvSpPr>
        <p:spPr>
          <a:xfrm>
            <a:off x="7148689" y="2658169"/>
            <a:ext cx="1705496"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Waveguide ports</a:t>
            </a:r>
            <a:endParaRPr lang="zh-CN" altLang="en-US" sz="140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ABEAD522-8016-41F3-A511-6661B01A855F}"/>
              </a:ext>
            </a:extLst>
          </p:cNvPr>
          <p:cNvSpPr txBox="1"/>
          <p:nvPr/>
        </p:nvSpPr>
        <p:spPr>
          <a:xfrm>
            <a:off x="8795221" y="5483476"/>
            <a:ext cx="2350361" cy="646331"/>
          </a:xfrm>
          <a:prstGeom prst="rect">
            <a:avLst/>
          </a:prstGeom>
          <a:noFill/>
        </p:spPr>
        <p:txBody>
          <a:bodyPr wrap="square">
            <a:spAutoFit/>
          </a:bodyPr>
          <a:lstStyle/>
          <a:p>
            <a:r>
              <a:rPr lang="en-US" altLang="zh-CN" sz="1800" dirty="0"/>
              <a:t>New 2 K valve box for 650MHz cryomodule</a:t>
            </a:r>
            <a:endParaRPr lang="zh-CN" altLang="en-US" dirty="0"/>
          </a:p>
        </p:txBody>
      </p:sp>
      <p:sp>
        <p:nvSpPr>
          <p:cNvPr id="19" name="文本框 18">
            <a:extLst>
              <a:ext uri="{FF2B5EF4-FFF2-40B4-BE49-F238E27FC236}">
                <a16:creationId xmlns:a16="http://schemas.microsoft.com/office/drawing/2014/main" id="{DA2A9A64-3EB9-4636-8F94-8B8D47072CAF}"/>
              </a:ext>
            </a:extLst>
          </p:cNvPr>
          <p:cNvSpPr txBox="1"/>
          <p:nvPr/>
        </p:nvSpPr>
        <p:spPr>
          <a:xfrm>
            <a:off x="4805706" y="5529129"/>
            <a:ext cx="2416322" cy="646331"/>
          </a:xfrm>
          <a:prstGeom prst="rect">
            <a:avLst/>
          </a:prstGeom>
          <a:noFill/>
        </p:spPr>
        <p:txBody>
          <a:bodyPr wrap="square">
            <a:spAutoFit/>
          </a:bodyPr>
          <a:lstStyle/>
          <a:p>
            <a:r>
              <a:rPr lang="en-US" altLang="zh-CN" dirty="0"/>
              <a:t>Old </a:t>
            </a:r>
            <a:r>
              <a:rPr lang="en-US" altLang="zh-CN" sz="1800" dirty="0"/>
              <a:t>4K valve box for 166MHz cryomodule</a:t>
            </a:r>
            <a:endParaRPr lang="zh-CN" altLang="en-US" dirty="0"/>
          </a:p>
        </p:txBody>
      </p:sp>
      <p:cxnSp>
        <p:nvCxnSpPr>
          <p:cNvPr id="21" name="直接连接符 20">
            <a:extLst>
              <a:ext uri="{FF2B5EF4-FFF2-40B4-BE49-F238E27FC236}">
                <a16:creationId xmlns:a16="http://schemas.microsoft.com/office/drawing/2014/main" id="{0B088437-35D6-4809-8172-4EA71CAA201D}"/>
              </a:ext>
            </a:extLst>
          </p:cNvPr>
          <p:cNvCxnSpPr>
            <a:endCxn id="19" idx="0"/>
          </p:cNvCxnSpPr>
          <p:nvPr/>
        </p:nvCxnSpPr>
        <p:spPr>
          <a:xfrm flipH="1">
            <a:off x="6013867" y="4762500"/>
            <a:ext cx="846790" cy="7666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B17749F-D572-4AFC-AEB2-E6FD89C2D642}"/>
              </a:ext>
            </a:extLst>
          </p:cNvPr>
          <p:cNvCxnSpPr>
            <a:cxnSpLocks/>
            <a:endCxn id="18" idx="0"/>
          </p:cNvCxnSpPr>
          <p:nvPr/>
        </p:nvCxnSpPr>
        <p:spPr>
          <a:xfrm>
            <a:off x="9399715" y="4804855"/>
            <a:ext cx="570687" cy="6786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连接符: 肘形 24">
            <a:extLst>
              <a:ext uri="{FF2B5EF4-FFF2-40B4-BE49-F238E27FC236}">
                <a16:creationId xmlns:a16="http://schemas.microsoft.com/office/drawing/2014/main" id="{EBBBB203-66E2-4A6B-B408-B2C730720BB2}"/>
              </a:ext>
            </a:extLst>
          </p:cNvPr>
          <p:cNvCxnSpPr>
            <a:cxnSpLocks/>
          </p:cNvCxnSpPr>
          <p:nvPr/>
        </p:nvCxnSpPr>
        <p:spPr>
          <a:xfrm>
            <a:off x="8428560" y="3711575"/>
            <a:ext cx="691776" cy="474744"/>
          </a:xfrm>
          <a:prstGeom prst="bentConnector3">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箭头: 右 3">
            <a:extLst>
              <a:ext uri="{FF2B5EF4-FFF2-40B4-BE49-F238E27FC236}">
                <a16:creationId xmlns:a16="http://schemas.microsoft.com/office/drawing/2014/main" id="{5BB70BA6-6E30-4D10-9FBD-BBDD75F1EE46}"/>
              </a:ext>
            </a:extLst>
          </p:cNvPr>
          <p:cNvSpPr/>
          <p:nvPr/>
        </p:nvSpPr>
        <p:spPr>
          <a:xfrm>
            <a:off x="4724400" y="3599879"/>
            <a:ext cx="390525" cy="1746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4521D6F6-BA1C-4EF4-B166-F5051B3985BC}"/>
              </a:ext>
            </a:extLst>
          </p:cNvPr>
          <p:cNvSpPr txBox="1"/>
          <p:nvPr/>
        </p:nvSpPr>
        <p:spPr>
          <a:xfrm>
            <a:off x="4510087" y="3116682"/>
            <a:ext cx="6096000" cy="523220"/>
          </a:xfrm>
          <a:prstGeom prst="rect">
            <a:avLst/>
          </a:prstGeom>
          <a:noFill/>
        </p:spPr>
        <p:txBody>
          <a:bodyPr wrap="square">
            <a:spAutoFit/>
          </a:bodyPr>
          <a:lstStyle/>
          <a:p>
            <a:r>
              <a:rPr lang="en-US" altLang="zh-CN" sz="1400" b="1" dirty="0">
                <a:solidFill>
                  <a:srgbClr val="FF0000"/>
                </a:solidFill>
                <a:latin typeface="Arial" panose="020B0604020202020204" pitchFamily="34" charset="0"/>
                <a:cs typeface="Arial" panose="020B0604020202020204" pitchFamily="34" charset="0"/>
              </a:rPr>
              <a:t>Transport </a:t>
            </a:r>
          </a:p>
          <a:p>
            <a:r>
              <a:rPr lang="en-US" altLang="zh-CN" sz="1400" b="1" dirty="0">
                <a:solidFill>
                  <a:srgbClr val="FF0000"/>
                </a:solidFill>
                <a:latin typeface="Arial" panose="020B0604020202020204" pitchFamily="34" charset="0"/>
                <a:cs typeface="Arial" panose="020B0604020202020204" pitchFamily="34" charset="0"/>
              </a:rPr>
              <a:t>path</a:t>
            </a:r>
          </a:p>
        </p:txBody>
      </p:sp>
      <p:sp>
        <p:nvSpPr>
          <p:cNvPr id="26" name="Textfeld 4">
            <a:extLst>
              <a:ext uri="{FF2B5EF4-FFF2-40B4-BE49-F238E27FC236}">
                <a16:creationId xmlns:a16="http://schemas.microsoft.com/office/drawing/2014/main" id="{1E38E4E8-9A85-4AA4-B182-E468FF0F0BF2}"/>
              </a:ext>
            </a:extLst>
          </p:cNvPr>
          <p:cNvSpPr txBox="1"/>
          <p:nvPr/>
        </p:nvSpPr>
        <p:spPr>
          <a:xfrm>
            <a:off x="1" y="6644446"/>
            <a:ext cx="11687581" cy="200339"/>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3.</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COLLIDER 650MHz CM R&amp;D STATUS </a:t>
            </a:r>
            <a:r>
              <a:rPr lang="en-GB" sz="1400" b="1" dirty="0">
                <a:solidFill>
                  <a:schemeClr val="bg1"/>
                </a:solidFill>
                <a:latin typeface="Arial" panose="020B0604020202020204" pitchFamily="34" charset="0"/>
                <a:cs typeface="Arial" panose="020B0604020202020204" pitchFamily="34" charset="0"/>
              </a:rPr>
              <a:t>| BOOSTER 1.3GHz CM </a:t>
            </a:r>
            <a:r>
              <a:rPr lang="en-US" altLang="zh-CN" sz="1400" b="1" dirty="0">
                <a:solidFill>
                  <a:schemeClr val="bg1"/>
                </a:solidFill>
                <a:latin typeface="Arial" panose="020B0604020202020204" pitchFamily="34" charset="0"/>
                <a:cs typeface="Arial" panose="020B0604020202020204" pitchFamily="34" charset="0"/>
              </a:rPr>
              <a:t>R&amp;D STATUS </a:t>
            </a:r>
            <a:endParaRPr lang="en-GB" sz="1400" b="1" dirty="0">
              <a:solidFill>
                <a:schemeClr val="bg1"/>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3B78ADB5-C787-4D17-A3F5-B2B81CF8D572}"/>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dirty="0"/>
          </a:p>
        </p:txBody>
      </p:sp>
    </p:spTree>
    <p:extLst>
      <p:ext uri="{BB962C8B-B14F-4D97-AF65-F5344CB8AC3E}">
        <p14:creationId xmlns:p14="http://schemas.microsoft.com/office/powerpoint/2010/main" val="2607897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4794171-9352-40FB-982C-D4631B1BDC2E}"/>
              </a:ext>
            </a:extLst>
          </p:cNvPr>
          <p:cNvPicPr>
            <a:picLocks noChangeAspect="1"/>
          </p:cNvPicPr>
          <p:nvPr/>
        </p:nvPicPr>
        <p:blipFill>
          <a:blip r:embed="rId3"/>
          <a:stretch>
            <a:fillRect/>
          </a:stretch>
        </p:blipFill>
        <p:spPr>
          <a:xfrm>
            <a:off x="929182" y="0"/>
            <a:ext cx="10333636" cy="6553187"/>
          </a:xfrm>
          <a:prstGeom prst="rect">
            <a:avLst/>
          </a:prstGeom>
        </p:spPr>
      </p:pic>
      <p:sp>
        <p:nvSpPr>
          <p:cNvPr id="6" name="标题 2">
            <a:extLst>
              <a:ext uri="{FF2B5EF4-FFF2-40B4-BE49-F238E27FC236}">
                <a16:creationId xmlns:a16="http://schemas.microsoft.com/office/drawing/2014/main" id="{B21AA932-E4FF-2C67-91B2-02345B10B4EC}"/>
              </a:ext>
            </a:extLst>
          </p:cNvPr>
          <p:cNvSpPr>
            <a:spLocks noGrp="1"/>
          </p:cNvSpPr>
          <p:nvPr>
            <p:ph type="title"/>
          </p:nvPr>
        </p:nvSpPr>
        <p:spPr>
          <a:xfrm>
            <a:off x="3759958" y="1437115"/>
            <a:ext cx="7861111" cy="725470"/>
          </a:xfrm>
        </p:spPr>
        <p:txBody>
          <a:bodyPr vert="horz" lIns="91440" tIns="45720" rIns="91440" bIns="45720" rtlCol="0" anchor="ctr">
            <a:normAutofit/>
          </a:bodyPr>
          <a:lstStyle/>
          <a:p>
            <a:r>
              <a:rPr lang="en-US" altLang="zh-CN" sz="2800" dirty="0"/>
              <a:t>650 MHz Module Horizontal Test PID Diagram</a:t>
            </a:r>
            <a:endParaRPr lang="zh-CN" altLang="en-US" sz="2800" dirty="0"/>
          </a:p>
        </p:txBody>
      </p:sp>
      <p:sp>
        <p:nvSpPr>
          <p:cNvPr id="8" name="Textfeld 4">
            <a:extLst>
              <a:ext uri="{FF2B5EF4-FFF2-40B4-BE49-F238E27FC236}">
                <a16:creationId xmlns:a16="http://schemas.microsoft.com/office/drawing/2014/main" id="{A94ABF69-FCFB-4025-B1F2-224CE3BDECD9}"/>
              </a:ext>
            </a:extLst>
          </p:cNvPr>
          <p:cNvSpPr txBox="1"/>
          <p:nvPr/>
        </p:nvSpPr>
        <p:spPr>
          <a:xfrm>
            <a:off x="1" y="6644446"/>
            <a:ext cx="11687581" cy="200339"/>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3.</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COLLIDER 650MHz CM R&amp;D STATUS </a:t>
            </a:r>
            <a:r>
              <a:rPr lang="en-GB" sz="1400" b="1" dirty="0">
                <a:solidFill>
                  <a:schemeClr val="bg1"/>
                </a:solidFill>
                <a:latin typeface="Arial" panose="020B0604020202020204" pitchFamily="34" charset="0"/>
                <a:cs typeface="Arial" panose="020B0604020202020204" pitchFamily="34" charset="0"/>
              </a:rPr>
              <a:t>| BOOSTER 1.3GHz CM </a:t>
            </a:r>
            <a:r>
              <a:rPr lang="en-US" altLang="zh-CN" sz="1400" b="1" dirty="0">
                <a:solidFill>
                  <a:schemeClr val="bg1"/>
                </a:solidFill>
                <a:latin typeface="Arial" panose="020B0604020202020204" pitchFamily="34" charset="0"/>
                <a:cs typeface="Arial" panose="020B0604020202020204" pitchFamily="34" charset="0"/>
              </a:rPr>
              <a:t>R&amp;D STATUS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F0E5708B-AA43-42F7-AC21-8F26EB2C5933}"/>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dirty="0"/>
          </a:p>
        </p:txBody>
      </p:sp>
    </p:spTree>
    <p:extLst>
      <p:ext uri="{BB962C8B-B14F-4D97-AF65-F5344CB8AC3E}">
        <p14:creationId xmlns:p14="http://schemas.microsoft.com/office/powerpoint/2010/main" val="56095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FF929487-DAD4-D103-44B9-970E4978FB48}"/>
              </a:ext>
            </a:extLst>
          </p:cNvPr>
          <p:cNvSpPr>
            <a:spLocks noGrp="1"/>
          </p:cNvSpPr>
          <p:nvPr>
            <p:ph type="title"/>
          </p:nvPr>
        </p:nvSpPr>
        <p:spPr>
          <a:xfrm>
            <a:off x="0" y="85702"/>
            <a:ext cx="12192000" cy="725470"/>
          </a:xfrm>
        </p:spPr>
        <p:txBody>
          <a:bodyPr/>
          <a:lstStyle/>
          <a:p>
            <a:pPr defTabSz="1097280" fontAlgn="base" latinLnBrk="1">
              <a:spcAft>
                <a:spcPct val="0"/>
              </a:spcAft>
              <a:tabLst>
                <a:tab pos="0" algn="l"/>
                <a:tab pos="1097280" algn="l"/>
                <a:tab pos="2194560" algn="l"/>
                <a:tab pos="3291840" algn="l"/>
                <a:tab pos="4389120" algn="l"/>
                <a:tab pos="5486400" algn="l"/>
                <a:tab pos="6583680" algn="l"/>
                <a:tab pos="7680960" algn="l"/>
                <a:tab pos="8778240" algn="l"/>
                <a:tab pos="9875520" algn="l"/>
                <a:tab pos="10972800" algn="l"/>
                <a:tab pos="12070080" algn="l"/>
              </a:tabLst>
            </a:pPr>
            <a:r>
              <a:rPr lang="en-US" altLang="zh-CN" dirty="0">
                <a:sym typeface="Arial" pitchFamily="34" charset="0"/>
              </a:rPr>
              <a:t>CEPC Cryogenic System Brief Introduction</a:t>
            </a:r>
            <a:endParaRPr lang="zh-CN" altLang="en-US" dirty="0">
              <a:sym typeface="Arial" pitchFamily="34" charset="0"/>
            </a:endParaRPr>
          </a:p>
        </p:txBody>
      </p:sp>
      <p:sp>
        <p:nvSpPr>
          <p:cNvPr id="6" name="文本框 5">
            <a:extLst>
              <a:ext uri="{FF2B5EF4-FFF2-40B4-BE49-F238E27FC236}">
                <a16:creationId xmlns:a16="http://schemas.microsoft.com/office/drawing/2014/main" id="{E2AAE014-A278-2221-0F73-C2D859EF00CA}"/>
              </a:ext>
            </a:extLst>
          </p:cNvPr>
          <p:cNvSpPr txBox="1"/>
          <p:nvPr/>
        </p:nvSpPr>
        <p:spPr>
          <a:xfrm>
            <a:off x="4937119" y="6282549"/>
            <a:ext cx="3938643" cy="30777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altLang="zh-CN" sz="1400" b="1" dirty="0">
                <a:latin typeface="Arial" panose="020B0604020202020204" pitchFamily="34" charset="0"/>
                <a:cs typeface="Arial" panose="020B0604020202020204" pitchFamily="34" charset="0"/>
              </a:rPr>
              <a:t>Overview of the CEPC cryogenic system</a:t>
            </a:r>
            <a:endParaRPr lang="zh-CN" altLang="en-US" sz="1400"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4E214443-251F-24C1-A86B-FFD4105C5D73}"/>
              </a:ext>
            </a:extLst>
          </p:cNvPr>
          <p:cNvSpPr txBox="1"/>
          <p:nvPr/>
        </p:nvSpPr>
        <p:spPr>
          <a:xfrm>
            <a:off x="72602" y="930830"/>
            <a:ext cx="12119398" cy="9079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spcBef>
                <a:spcPts val="600"/>
              </a:spcBef>
              <a:buFont typeface="Wingdings" panose="05000000000000000000" pitchFamily="2" charset="2"/>
              <a:buChar char="u"/>
            </a:pPr>
            <a:r>
              <a:rPr lang="en-US" altLang="zh-CN" sz="1600" dirty="0">
                <a:latin typeface="Arial" panose="020B0604020202020204" pitchFamily="34" charset="0"/>
                <a:cs typeface="Arial" panose="020B0604020202020204" pitchFamily="34" charset="0"/>
              </a:rPr>
              <a:t>CEPC is a positron and electron collider, and the beam is accelerated to 30 GeV by linear acceleration section, and then further accelerated to 120 GeV by RF cavities in the Booster and Collider ring.</a:t>
            </a:r>
          </a:p>
          <a:p>
            <a:pPr marL="285750" indent="-285750">
              <a:spcBef>
                <a:spcPts val="600"/>
              </a:spcBef>
              <a:buFont typeface="Wingdings" panose="05000000000000000000" pitchFamily="2" charset="2"/>
              <a:buChar char="u"/>
            </a:pPr>
            <a:r>
              <a:rPr lang="en-US" altLang="zh-CN" sz="1600" dirty="0">
                <a:latin typeface="Arial" panose="020B0604020202020204" pitchFamily="34" charset="0"/>
                <a:cs typeface="Arial" panose="020B0604020202020204" pitchFamily="34" charset="0"/>
              </a:rPr>
              <a:t>Cryogenic system is designed to provide a reliable and stable cooling environment (4.5K or 2K) for RF cavities and magnets. </a:t>
            </a:r>
          </a:p>
        </p:txBody>
      </p:sp>
      <p:sp>
        <p:nvSpPr>
          <p:cNvPr id="15" name="文本框 14">
            <a:extLst>
              <a:ext uri="{FF2B5EF4-FFF2-40B4-BE49-F238E27FC236}">
                <a16:creationId xmlns:a16="http://schemas.microsoft.com/office/drawing/2014/main" id="{B9F493F7-C676-1D91-DDB5-6C8CD3DD956D}"/>
              </a:ext>
            </a:extLst>
          </p:cNvPr>
          <p:cNvSpPr txBox="1"/>
          <p:nvPr/>
        </p:nvSpPr>
        <p:spPr>
          <a:xfrm>
            <a:off x="254442" y="2144902"/>
            <a:ext cx="3640991" cy="3916457"/>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lvl="1" indent="0" eaLnBrk="1" hangingPunct="1">
              <a:spcBef>
                <a:spcPts val="500"/>
              </a:spcBef>
              <a:buClr>
                <a:prstClr val="black"/>
              </a:buClr>
              <a:defRPr/>
            </a:pPr>
            <a:r>
              <a:rPr lang="en-US" altLang="zh-CN" sz="1600" b="1" dirty="0">
                <a:solidFill>
                  <a:srgbClr val="003399"/>
                </a:solidFill>
                <a:latin typeface="Arial" panose="020B0604020202020204" pitchFamily="34" charset="0"/>
                <a:cs typeface="Arial" panose="020B0604020202020204" pitchFamily="34" charset="0"/>
              </a:rPr>
              <a:t>Booster ring:</a:t>
            </a:r>
          </a:p>
          <a:p>
            <a:pPr eaLnBrk="1" fontAlgn="auto" hangingPunct="1">
              <a:spcBef>
                <a:spcPts val="1000"/>
              </a:spcBef>
              <a:spcAft>
                <a:spcPts val="0"/>
              </a:spcAft>
              <a:buClrTx/>
              <a:buSzTx/>
              <a:buFont typeface="Wingdings" panose="05000000000000000000" pitchFamily="2" charset="2"/>
              <a:buChar char="Ø"/>
              <a:defRPr/>
            </a:pPr>
            <a:r>
              <a:rPr lang="en-GB" altLang="ja-JP" sz="1600" dirty="0">
                <a:latin typeface="Arial" panose="020B0604020202020204" pitchFamily="34" charset="0"/>
                <a:cs typeface="Arial" panose="020B0604020202020204" pitchFamily="34" charset="0"/>
              </a:rPr>
              <a:t>1.3 GHz 9-cell cavities</a:t>
            </a:r>
            <a:r>
              <a:rPr lang="en-GB" altLang="zh-CN" sz="1600" dirty="0">
                <a:latin typeface="Arial" panose="020B0604020202020204" pitchFamily="34" charset="0"/>
                <a:cs typeface="Arial" panose="020B0604020202020204" pitchFamily="34" charset="0"/>
              </a:rPr>
              <a:t>, 96 cavities</a:t>
            </a:r>
          </a:p>
          <a:p>
            <a:pPr eaLnBrk="1" fontAlgn="auto" hangingPunct="1">
              <a:spcBef>
                <a:spcPts val="1000"/>
              </a:spcBef>
              <a:spcAft>
                <a:spcPts val="0"/>
              </a:spcAft>
              <a:buClrTx/>
              <a:buSzTx/>
              <a:buFont typeface="Wingdings" panose="05000000000000000000" pitchFamily="2" charset="2"/>
              <a:buChar char="Ø"/>
              <a:defRPr/>
            </a:pPr>
            <a:r>
              <a:rPr lang="en-GB" altLang="zh-CN" sz="1600" dirty="0">
                <a:latin typeface="Arial" panose="020B0604020202020204" pitchFamily="34" charset="0"/>
                <a:cs typeface="Arial" panose="020B0604020202020204" pitchFamily="34" charset="0"/>
              </a:rPr>
              <a:t>12 cryomodules</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3 cryomodules/each station</a:t>
            </a:r>
          </a:p>
          <a:p>
            <a:pPr eaLnBrk="1" fontAlgn="auto" hangingPunct="1">
              <a:spcBef>
                <a:spcPts val="600"/>
              </a:spcBef>
              <a:spcAft>
                <a:spcPts val="60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Temperature: 2K</a:t>
            </a:r>
          </a:p>
          <a:p>
            <a:pPr marL="0" lvl="1" indent="0" eaLnBrk="1" hangingPunct="1">
              <a:spcBef>
                <a:spcPts val="500"/>
              </a:spcBef>
              <a:buClr>
                <a:prstClr val="black"/>
              </a:buClr>
              <a:defRPr/>
            </a:pPr>
            <a:r>
              <a:rPr lang="en-US" altLang="zh-CN" sz="1600" b="1" dirty="0">
                <a:solidFill>
                  <a:srgbClr val="003399"/>
                </a:solidFill>
                <a:latin typeface="Arial" panose="020B0604020202020204" pitchFamily="34" charset="0"/>
                <a:cs typeface="Arial" panose="020B0604020202020204" pitchFamily="34" charset="0"/>
              </a:rPr>
              <a:t>Collider ring:</a:t>
            </a:r>
          </a:p>
          <a:p>
            <a:pPr eaLnBrk="1" fontAlgn="auto" hangingPunct="1">
              <a:spcBef>
                <a:spcPts val="1000"/>
              </a:spcBef>
              <a:spcAft>
                <a:spcPts val="0"/>
              </a:spcAft>
              <a:buClrTx/>
              <a:buSzTx/>
              <a:buFont typeface="Wingdings" panose="05000000000000000000" pitchFamily="2" charset="2"/>
              <a:buChar char="Ø"/>
              <a:defRPr/>
            </a:pPr>
            <a:r>
              <a:rPr lang="en-GB" altLang="ja-JP" sz="1600" dirty="0">
                <a:latin typeface="Arial" panose="020B0604020202020204" pitchFamily="34" charset="0"/>
                <a:cs typeface="Arial" panose="020B0604020202020204" pitchFamily="34" charset="0"/>
              </a:rPr>
              <a:t>650MHz 2-cell cavities</a:t>
            </a:r>
            <a:r>
              <a:rPr lang="en-GB" altLang="zh-CN" sz="1600" dirty="0">
                <a:latin typeface="Arial" panose="020B0604020202020204" pitchFamily="34" charset="0"/>
                <a:cs typeface="Arial" panose="020B0604020202020204" pitchFamily="34" charset="0"/>
              </a:rPr>
              <a:t>, 240 cavities</a:t>
            </a:r>
          </a:p>
          <a:p>
            <a:pPr eaLnBrk="1" fontAlgn="auto" hangingPunct="1">
              <a:spcBef>
                <a:spcPts val="1000"/>
              </a:spcBef>
              <a:spcAft>
                <a:spcPts val="0"/>
              </a:spcAft>
              <a:buClrTx/>
              <a:buSzTx/>
              <a:buFont typeface="Wingdings" panose="05000000000000000000" pitchFamily="2" charset="2"/>
              <a:buChar char="Ø"/>
              <a:defRPr/>
            </a:pPr>
            <a:r>
              <a:rPr lang="en-GB" altLang="zh-CN" sz="1600" dirty="0">
                <a:latin typeface="Arial" panose="020B0604020202020204" pitchFamily="34" charset="0"/>
                <a:cs typeface="Arial" panose="020B0604020202020204" pitchFamily="34" charset="0"/>
              </a:rPr>
              <a:t>32 cryomodules for Higgs 30MW, 56 for Higgs 50MW</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8 or 14 cryomodules/each station </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Temperature: 2K</a:t>
            </a:r>
          </a:p>
        </p:txBody>
      </p:sp>
      <p:sp>
        <p:nvSpPr>
          <p:cNvPr id="17" name="文本框 16">
            <a:extLst>
              <a:ext uri="{FF2B5EF4-FFF2-40B4-BE49-F238E27FC236}">
                <a16:creationId xmlns:a16="http://schemas.microsoft.com/office/drawing/2014/main" id="{AA6FA251-8FD4-0995-46F3-2CAFB873865B}"/>
              </a:ext>
            </a:extLst>
          </p:cNvPr>
          <p:cNvSpPr txBox="1"/>
          <p:nvPr/>
        </p:nvSpPr>
        <p:spPr>
          <a:xfrm>
            <a:off x="9548790" y="2612970"/>
            <a:ext cx="2558141" cy="301364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lvl="1" indent="0" eaLnBrk="1" hangingPunct="1">
              <a:spcBef>
                <a:spcPts val="500"/>
              </a:spcBef>
              <a:buClr>
                <a:prstClr val="black"/>
              </a:buClr>
              <a:defRPr/>
            </a:pPr>
            <a:r>
              <a:rPr lang="en-US" altLang="zh-CN" sz="1600" b="1" dirty="0">
                <a:solidFill>
                  <a:srgbClr val="003399"/>
                </a:solidFill>
                <a:latin typeface="Arial" panose="020B0604020202020204" pitchFamily="34" charset="0"/>
                <a:cs typeface="Arial" panose="020B0604020202020204" pitchFamily="34" charset="0"/>
              </a:rPr>
              <a:t>MDI IR magnets:</a:t>
            </a:r>
          </a:p>
          <a:p>
            <a:pPr eaLnBrk="1" fontAlgn="auto" hangingPunct="1">
              <a:spcBef>
                <a:spcPts val="1000"/>
              </a:spcBef>
              <a:spcAft>
                <a:spcPts val="0"/>
              </a:spcAft>
              <a:buClrTx/>
              <a:buSzTx/>
              <a:buFont typeface="Wingdings" panose="05000000000000000000" pitchFamily="2" charset="2"/>
              <a:buChar char="Ø"/>
              <a:defRPr/>
            </a:pPr>
            <a:r>
              <a:rPr lang="en-GB" altLang="zh-CN" sz="1600" dirty="0">
                <a:latin typeface="Arial" panose="020B0604020202020204" pitchFamily="34" charset="0"/>
                <a:cs typeface="Arial" panose="020B0604020202020204" pitchFamily="34" charset="0"/>
              </a:rPr>
              <a:t>4 IR magnets, 4 cryostats</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Temperature: 4.5K/2K</a:t>
            </a:r>
          </a:p>
          <a:p>
            <a:pPr eaLnBrk="1" fontAlgn="auto" hangingPunct="1">
              <a:spcBef>
                <a:spcPts val="1000"/>
              </a:spcBef>
              <a:spcAft>
                <a:spcPts val="0"/>
              </a:spcAft>
              <a:buClrTx/>
              <a:buSzTx/>
              <a:buFont typeface="Wingdings" panose="05000000000000000000" pitchFamily="2" charset="2"/>
              <a:buChar char="Ø"/>
              <a:defRPr/>
            </a:pPr>
            <a:endParaRPr lang="en-US" altLang="zh-CN" sz="1600" dirty="0">
              <a:latin typeface="Arial" panose="020B0604020202020204" pitchFamily="34" charset="0"/>
              <a:cs typeface="Arial" panose="020B0604020202020204" pitchFamily="34" charset="0"/>
            </a:endParaRPr>
          </a:p>
          <a:p>
            <a:pPr marL="0" marR="0" lvl="1" fontAlgn="auto">
              <a:spcBef>
                <a:spcPts val="500"/>
              </a:spcBef>
              <a:spcAft>
                <a:spcPts val="0"/>
              </a:spcAft>
              <a:buClr>
                <a:prstClr val="black"/>
              </a:buClr>
              <a:buSzTx/>
              <a:buFontTx/>
              <a:buNone/>
              <a:tabLst/>
              <a:defRPr/>
            </a:pPr>
            <a:r>
              <a:rPr lang="en-US" altLang="zh-CN" sz="1600" b="1" dirty="0">
                <a:solidFill>
                  <a:srgbClr val="003399"/>
                </a:solidFill>
                <a:latin typeface="Arial" panose="020B0604020202020204" pitchFamily="34" charset="0"/>
                <a:cs typeface="Arial" panose="020B0604020202020204" pitchFamily="34" charset="0"/>
              </a:rPr>
              <a:t>Detectors:</a:t>
            </a:r>
          </a:p>
          <a:p>
            <a:pPr marL="285750" marR="0" lvl="0" indent="-285750" algn="l" defTabSz="914400" rtl="0" eaLnBrk="1" fontAlgn="auto" latinLnBrk="0" hangingPunct="1">
              <a:spcBef>
                <a:spcPts val="1000"/>
              </a:spcBef>
              <a:spcAft>
                <a:spcPts val="0"/>
              </a:spcAft>
              <a:buClrTx/>
              <a:buSzTx/>
              <a:buFont typeface="Wingdings" panose="05000000000000000000" pitchFamily="2" charset="2"/>
              <a:buChar char="Ø"/>
              <a:tabLst/>
              <a:defRPr/>
            </a:pPr>
            <a:r>
              <a:rPr kumimoji="0" lang="en-GB" altLang="zh-CN" sz="16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2 detector magnets</a:t>
            </a:r>
          </a:p>
          <a:p>
            <a:pPr marL="285750" marR="0" lvl="0" indent="-285750" algn="l" defTabSz="914400" rtl="0" eaLnBrk="1" fontAlgn="auto" latinLnBrk="0" hangingPunct="1">
              <a:spcBef>
                <a:spcPts val="1000"/>
              </a:spcBef>
              <a:spcAft>
                <a:spcPts val="0"/>
              </a:spcAft>
              <a:buClrTx/>
              <a:buSzTx/>
              <a:buFont typeface="Wingdings" panose="05000000000000000000" pitchFamily="2" charset="2"/>
              <a:buChar char="Ø"/>
              <a:tabLst/>
              <a:defRPr/>
            </a:pPr>
            <a:r>
              <a:rPr lang="en-US" altLang="zh-CN" sz="1600" dirty="0" err="1">
                <a:solidFill>
                  <a:srgbClr val="000000"/>
                </a:solidFill>
                <a:latin typeface="Arial" panose="020B0604020202020204" pitchFamily="34" charset="0"/>
                <a:ea typeface="宋体" panose="02010600030101010101" pitchFamily="2" charset="-122"/>
                <a:cs typeface="Arial" panose="020B0604020202020204" pitchFamily="34" charset="0"/>
              </a:rPr>
              <a:t>HeI</a:t>
            </a: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Thermosiphon cooling</a:t>
            </a:r>
          </a:p>
        </p:txBody>
      </p:sp>
      <p:grpSp>
        <p:nvGrpSpPr>
          <p:cNvPr id="10" name="组合 9">
            <a:extLst>
              <a:ext uri="{FF2B5EF4-FFF2-40B4-BE49-F238E27FC236}">
                <a16:creationId xmlns:a16="http://schemas.microsoft.com/office/drawing/2014/main" id="{4C9EAEA1-CAC9-4C77-A875-294774FDBC03}"/>
              </a:ext>
            </a:extLst>
          </p:cNvPr>
          <p:cNvGrpSpPr/>
          <p:nvPr/>
        </p:nvGrpSpPr>
        <p:grpSpPr>
          <a:xfrm>
            <a:off x="4057379" y="1948341"/>
            <a:ext cx="5377805" cy="4327566"/>
            <a:chOff x="2080764" y="560711"/>
            <a:chExt cx="7017783" cy="5642940"/>
          </a:xfrm>
        </p:grpSpPr>
        <p:pic>
          <p:nvPicPr>
            <p:cNvPr id="20" name="Picture 1" descr="A picture containing circle, diagram, text, map&#10;&#10;Description automatically generated">
              <a:extLst>
                <a:ext uri="{FF2B5EF4-FFF2-40B4-BE49-F238E27FC236}">
                  <a16:creationId xmlns:a16="http://schemas.microsoft.com/office/drawing/2014/main" id="{64903CFA-3D3F-4D36-AC37-11064DE90F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416" t="9117" r="20665" b="9752"/>
            <a:stretch/>
          </p:blipFill>
          <p:spPr>
            <a:xfrm>
              <a:off x="3364308" y="1236813"/>
              <a:ext cx="4524391" cy="4214541"/>
            </a:xfrm>
            <a:prstGeom prst="rect">
              <a:avLst/>
            </a:prstGeom>
          </p:spPr>
        </p:pic>
        <p:pic>
          <p:nvPicPr>
            <p:cNvPr id="21" name="图片 20">
              <a:extLst>
                <a:ext uri="{FF2B5EF4-FFF2-40B4-BE49-F238E27FC236}">
                  <a16:creationId xmlns:a16="http://schemas.microsoft.com/office/drawing/2014/main" id="{3B3E77A1-3B90-4071-82FC-04D6CABF5133}"/>
                </a:ext>
              </a:extLst>
            </p:cNvPr>
            <p:cNvPicPr>
              <a:picLocks noChangeAspect="1"/>
            </p:cNvPicPr>
            <p:nvPr/>
          </p:nvPicPr>
          <p:blipFill>
            <a:blip r:embed="rId4"/>
            <a:stretch>
              <a:fillRect/>
            </a:stretch>
          </p:blipFill>
          <p:spPr>
            <a:xfrm>
              <a:off x="7851697" y="2996234"/>
              <a:ext cx="183263" cy="242584"/>
            </a:xfrm>
            <a:prstGeom prst="rect">
              <a:avLst/>
            </a:prstGeom>
          </p:spPr>
        </p:pic>
        <p:grpSp>
          <p:nvGrpSpPr>
            <p:cNvPr id="22" name="组合 21">
              <a:extLst>
                <a:ext uri="{FF2B5EF4-FFF2-40B4-BE49-F238E27FC236}">
                  <a16:creationId xmlns:a16="http://schemas.microsoft.com/office/drawing/2014/main" id="{85B66E9F-1214-40FB-AAC4-E3D49E24F036}"/>
                </a:ext>
              </a:extLst>
            </p:cNvPr>
            <p:cNvGrpSpPr/>
            <p:nvPr/>
          </p:nvGrpSpPr>
          <p:grpSpPr>
            <a:xfrm>
              <a:off x="3115036" y="2959728"/>
              <a:ext cx="361296" cy="242584"/>
              <a:chOff x="3141404" y="2974167"/>
              <a:chExt cx="366785" cy="245208"/>
            </a:xfrm>
          </p:grpSpPr>
          <p:pic>
            <p:nvPicPr>
              <p:cNvPr id="23" name="图片 22">
                <a:extLst>
                  <a:ext uri="{FF2B5EF4-FFF2-40B4-BE49-F238E27FC236}">
                    <a16:creationId xmlns:a16="http://schemas.microsoft.com/office/drawing/2014/main" id="{BBEF6488-F49F-4644-9D22-75F48317EC61}"/>
                  </a:ext>
                </a:extLst>
              </p:cNvPr>
              <p:cNvPicPr>
                <a:picLocks noChangeAspect="1"/>
              </p:cNvPicPr>
              <p:nvPr/>
            </p:nvPicPr>
            <p:blipFill>
              <a:blip r:embed="rId4"/>
              <a:stretch>
                <a:fillRect/>
              </a:stretch>
            </p:blipFill>
            <p:spPr>
              <a:xfrm>
                <a:off x="3141404" y="2974167"/>
                <a:ext cx="186047" cy="245208"/>
              </a:xfrm>
              <a:prstGeom prst="rect">
                <a:avLst/>
              </a:prstGeom>
            </p:spPr>
          </p:pic>
          <p:cxnSp>
            <p:nvCxnSpPr>
              <p:cNvPr id="24" name="直接箭头连接符 23">
                <a:extLst>
                  <a:ext uri="{FF2B5EF4-FFF2-40B4-BE49-F238E27FC236}">
                    <a16:creationId xmlns:a16="http://schemas.microsoft.com/office/drawing/2014/main" id="{290DC9A0-2A08-45AD-BA5E-1491BCC0AB0A}"/>
                  </a:ext>
                </a:extLst>
              </p:cNvPr>
              <p:cNvCxnSpPr>
                <a:cxnSpLocks/>
              </p:cNvCxnSpPr>
              <p:nvPr/>
            </p:nvCxnSpPr>
            <p:spPr>
              <a:xfrm>
                <a:off x="3327451" y="3166737"/>
                <a:ext cx="1807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pic>
          <p:nvPicPr>
            <p:cNvPr id="25" name="图片 24">
              <a:extLst>
                <a:ext uri="{FF2B5EF4-FFF2-40B4-BE49-F238E27FC236}">
                  <a16:creationId xmlns:a16="http://schemas.microsoft.com/office/drawing/2014/main" id="{E60B11D9-BB71-4948-BFF8-B39F32D993D7}"/>
                </a:ext>
              </a:extLst>
            </p:cNvPr>
            <p:cNvPicPr>
              <a:picLocks noChangeAspect="1"/>
            </p:cNvPicPr>
            <p:nvPr/>
          </p:nvPicPr>
          <p:blipFill>
            <a:blip r:embed="rId4"/>
            <a:stretch>
              <a:fillRect/>
            </a:stretch>
          </p:blipFill>
          <p:spPr>
            <a:xfrm>
              <a:off x="3110866" y="3288401"/>
              <a:ext cx="183263" cy="242584"/>
            </a:xfrm>
            <a:prstGeom prst="rect">
              <a:avLst/>
            </a:prstGeom>
          </p:spPr>
        </p:pic>
        <p:cxnSp>
          <p:nvCxnSpPr>
            <p:cNvPr id="26" name="直接箭头连接符 25">
              <a:extLst>
                <a:ext uri="{FF2B5EF4-FFF2-40B4-BE49-F238E27FC236}">
                  <a16:creationId xmlns:a16="http://schemas.microsoft.com/office/drawing/2014/main" id="{787013BF-3A2F-4D53-B334-B2654F87D4BD}"/>
                </a:ext>
              </a:extLst>
            </p:cNvPr>
            <p:cNvCxnSpPr>
              <a:cxnSpLocks/>
            </p:cNvCxnSpPr>
            <p:nvPr/>
          </p:nvCxnSpPr>
          <p:spPr>
            <a:xfrm>
              <a:off x="3294129" y="3478910"/>
              <a:ext cx="17803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1D68CD46-896F-403D-90D8-613649072259}"/>
                </a:ext>
              </a:extLst>
            </p:cNvPr>
            <p:cNvCxnSpPr>
              <a:cxnSpLocks/>
            </p:cNvCxnSpPr>
            <p:nvPr/>
          </p:nvCxnSpPr>
          <p:spPr>
            <a:xfrm flipH="1">
              <a:off x="7679428" y="3186743"/>
              <a:ext cx="177306"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28" name="图片 27">
              <a:extLst>
                <a:ext uri="{FF2B5EF4-FFF2-40B4-BE49-F238E27FC236}">
                  <a16:creationId xmlns:a16="http://schemas.microsoft.com/office/drawing/2014/main" id="{F3A7F952-4E32-4239-A76E-8AC150F182DC}"/>
                </a:ext>
              </a:extLst>
            </p:cNvPr>
            <p:cNvPicPr>
              <a:picLocks noChangeAspect="1"/>
            </p:cNvPicPr>
            <p:nvPr/>
          </p:nvPicPr>
          <p:blipFill>
            <a:blip r:embed="rId4"/>
            <a:stretch>
              <a:fillRect/>
            </a:stretch>
          </p:blipFill>
          <p:spPr>
            <a:xfrm>
              <a:off x="7851697" y="3353707"/>
              <a:ext cx="183263" cy="242584"/>
            </a:xfrm>
            <a:prstGeom prst="rect">
              <a:avLst/>
            </a:prstGeom>
          </p:spPr>
        </p:pic>
        <p:cxnSp>
          <p:nvCxnSpPr>
            <p:cNvPr id="29" name="直接箭头连接符 28">
              <a:extLst>
                <a:ext uri="{FF2B5EF4-FFF2-40B4-BE49-F238E27FC236}">
                  <a16:creationId xmlns:a16="http://schemas.microsoft.com/office/drawing/2014/main" id="{7C09AFCC-E4CA-4E5F-A98B-4A06A3C97CFA}"/>
                </a:ext>
              </a:extLst>
            </p:cNvPr>
            <p:cNvCxnSpPr>
              <a:cxnSpLocks/>
            </p:cNvCxnSpPr>
            <p:nvPr/>
          </p:nvCxnSpPr>
          <p:spPr>
            <a:xfrm flipH="1">
              <a:off x="7679428" y="3544216"/>
              <a:ext cx="177306"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FDF89C02-B7CB-46BF-8A04-CAF1B141073D}"/>
                </a:ext>
              </a:extLst>
            </p:cNvPr>
            <p:cNvSpPr txBox="1"/>
            <p:nvPr/>
          </p:nvSpPr>
          <p:spPr>
            <a:xfrm>
              <a:off x="2080764" y="2902892"/>
              <a:ext cx="938470" cy="842785"/>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RF</a:t>
              </a:r>
            </a:p>
            <a:p>
              <a:pPr algn="ctr"/>
              <a:r>
                <a:rPr lang="en-US" altLang="zh-CN" sz="1200" b="1" dirty="0">
                  <a:solidFill>
                    <a:srgbClr val="00B0F0"/>
                  </a:solidFill>
                  <a:latin typeface="Arial" panose="020B0604020202020204" pitchFamily="34" charset="0"/>
                  <a:cs typeface="Arial" panose="020B0604020202020204" pitchFamily="34" charset="0"/>
                </a:rPr>
                <a:t>Cryo-station</a:t>
              </a:r>
              <a:endParaRPr lang="zh-CN" altLang="en-US" sz="1200" dirty="0">
                <a:solidFill>
                  <a:srgbClr val="00B0F0"/>
                </a:solidFill>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42AB2DFE-76B1-4857-84CE-899BBFC1D864}"/>
                </a:ext>
              </a:extLst>
            </p:cNvPr>
            <p:cNvSpPr txBox="1"/>
            <p:nvPr/>
          </p:nvSpPr>
          <p:spPr>
            <a:xfrm>
              <a:off x="8207229" y="2954067"/>
              <a:ext cx="891318" cy="842785"/>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RF</a:t>
              </a:r>
            </a:p>
            <a:p>
              <a:pPr algn="ctr"/>
              <a:r>
                <a:rPr lang="en-US" altLang="zh-CN" sz="1200" b="1" dirty="0">
                  <a:solidFill>
                    <a:srgbClr val="00B0F0"/>
                  </a:solidFill>
                  <a:latin typeface="Arial" panose="020B0604020202020204" pitchFamily="34" charset="0"/>
                  <a:cs typeface="Arial" panose="020B0604020202020204" pitchFamily="34" charset="0"/>
                </a:rPr>
                <a:t>Cryo-station</a:t>
              </a:r>
              <a:endParaRPr lang="zh-CN" altLang="en-US" sz="1200" dirty="0">
                <a:solidFill>
                  <a:srgbClr val="00B0F0"/>
                </a:solidFill>
                <a:latin typeface="Arial" panose="020B0604020202020204" pitchFamily="34" charset="0"/>
                <a:cs typeface="Arial" panose="020B0604020202020204" pitchFamily="34" charset="0"/>
              </a:endParaRPr>
            </a:p>
          </p:txBody>
        </p:sp>
        <p:pic>
          <p:nvPicPr>
            <p:cNvPr id="32" name="图片 31">
              <a:extLst>
                <a:ext uri="{FF2B5EF4-FFF2-40B4-BE49-F238E27FC236}">
                  <a16:creationId xmlns:a16="http://schemas.microsoft.com/office/drawing/2014/main" id="{95FE4680-E345-40E8-9D94-B3D1A868099B}"/>
                </a:ext>
              </a:extLst>
            </p:cNvPr>
            <p:cNvPicPr>
              <a:picLocks noChangeAspect="1"/>
            </p:cNvPicPr>
            <p:nvPr/>
          </p:nvPicPr>
          <p:blipFill>
            <a:blip r:embed="rId4"/>
            <a:stretch>
              <a:fillRect/>
            </a:stretch>
          </p:blipFill>
          <p:spPr>
            <a:xfrm>
              <a:off x="5483284" y="1012730"/>
              <a:ext cx="183263" cy="242583"/>
            </a:xfrm>
            <a:prstGeom prst="rect">
              <a:avLst/>
            </a:prstGeom>
          </p:spPr>
        </p:pic>
        <p:cxnSp>
          <p:nvCxnSpPr>
            <p:cNvPr id="33" name="直接箭头连接符 32">
              <a:extLst>
                <a:ext uri="{FF2B5EF4-FFF2-40B4-BE49-F238E27FC236}">
                  <a16:creationId xmlns:a16="http://schemas.microsoft.com/office/drawing/2014/main" id="{C4A8A49A-6A43-4481-AAF4-E4C383D96DB3}"/>
                </a:ext>
              </a:extLst>
            </p:cNvPr>
            <p:cNvCxnSpPr>
              <a:cxnSpLocks/>
              <a:stCxn id="32" idx="2"/>
            </p:cNvCxnSpPr>
            <p:nvPr/>
          </p:nvCxnSpPr>
          <p:spPr>
            <a:xfrm>
              <a:off x="5574916" y="1255313"/>
              <a:ext cx="1975" cy="12952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4" name="图片 33">
              <a:extLst>
                <a:ext uri="{FF2B5EF4-FFF2-40B4-BE49-F238E27FC236}">
                  <a16:creationId xmlns:a16="http://schemas.microsoft.com/office/drawing/2014/main" id="{46517062-48D6-4327-87BC-060691E35495}"/>
                </a:ext>
              </a:extLst>
            </p:cNvPr>
            <p:cNvPicPr>
              <a:picLocks noChangeAspect="1"/>
            </p:cNvPicPr>
            <p:nvPr/>
          </p:nvPicPr>
          <p:blipFill>
            <a:blip r:embed="rId4"/>
            <a:stretch>
              <a:fillRect/>
            </a:stretch>
          </p:blipFill>
          <p:spPr>
            <a:xfrm>
              <a:off x="5506073" y="5535676"/>
              <a:ext cx="183263" cy="242583"/>
            </a:xfrm>
            <a:prstGeom prst="rect">
              <a:avLst/>
            </a:prstGeom>
          </p:spPr>
        </p:pic>
        <p:cxnSp>
          <p:nvCxnSpPr>
            <p:cNvPr id="35" name="直接箭头连接符 34">
              <a:extLst>
                <a:ext uri="{FF2B5EF4-FFF2-40B4-BE49-F238E27FC236}">
                  <a16:creationId xmlns:a16="http://schemas.microsoft.com/office/drawing/2014/main" id="{B6575B2E-854D-464F-810F-168B19DC0030}"/>
                </a:ext>
              </a:extLst>
            </p:cNvPr>
            <p:cNvCxnSpPr>
              <a:cxnSpLocks/>
            </p:cNvCxnSpPr>
            <p:nvPr/>
          </p:nvCxnSpPr>
          <p:spPr>
            <a:xfrm flipV="1">
              <a:off x="5587323" y="5315688"/>
              <a:ext cx="0" cy="20634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6" name="文本框 35">
              <a:extLst>
                <a:ext uri="{FF2B5EF4-FFF2-40B4-BE49-F238E27FC236}">
                  <a16:creationId xmlns:a16="http://schemas.microsoft.com/office/drawing/2014/main" id="{D1289339-15F4-4B5B-AD6A-E1DD36D38EAA}"/>
                </a:ext>
              </a:extLst>
            </p:cNvPr>
            <p:cNvSpPr txBox="1"/>
            <p:nvPr/>
          </p:nvSpPr>
          <p:spPr>
            <a:xfrm>
              <a:off x="4217377" y="560711"/>
              <a:ext cx="2739892" cy="362724"/>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SC magnets Cryo-station</a:t>
              </a:r>
              <a:endParaRPr lang="zh-CN" altLang="en-US" sz="1200" dirty="0">
                <a:solidFill>
                  <a:srgbClr val="00B0F0"/>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69A61008-61F9-4C0A-BD81-5882C666C898}"/>
                </a:ext>
              </a:extLst>
            </p:cNvPr>
            <p:cNvSpPr txBox="1"/>
            <p:nvPr/>
          </p:nvSpPr>
          <p:spPr>
            <a:xfrm>
              <a:off x="4308139" y="5842458"/>
              <a:ext cx="2762390" cy="361193"/>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SC magnets Cryo-station</a:t>
              </a:r>
              <a:endParaRPr lang="zh-CN" altLang="en-US" sz="1200" dirty="0">
                <a:solidFill>
                  <a:srgbClr val="00B0F0"/>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E681E5A0-D35F-4BE3-B875-5B863B420CF9}"/>
                </a:ext>
              </a:extLst>
            </p:cNvPr>
            <p:cNvSpPr txBox="1"/>
            <p:nvPr/>
          </p:nvSpPr>
          <p:spPr>
            <a:xfrm>
              <a:off x="4178814" y="2296638"/>
              <a:ext cx="3021041" cy="1027646"/>
            </a:xfrm>
            <a:prstGeom prst="rect">
              <a:avLst/>
            </a:prstGeom>
            <a:noFill/>
          </p:spPr>
          <p:txBody>
            <a:bodyPr wrap="none" rtlCol="0">
              <a:spAutoFit/>
            </a:bodyPr>
            <a:lstStyle/>
            <a:p>
              <a:pPr algn="ctr">
                <a:lnSpc>
                  <a:spcPct val="150000"/>
                </a:lnSpc>
              </a:pPr>
              <a:r>
                <a:rPr lang="en-US" altLang="zh-CN" sz="1050" b="1" dirty="0">
                  <a:latin typeface="Arial" panose="020B0604020202020204" pitchFamily="34" charset="0"/>
                  <a:cs typeface="Arial" panose="020B0604020202020204" pitchFamily="34" charset="0"/>
                </a:rPr>
                <a:t>SRF cryomodule: 4×15kW@4.5K</a:t>
              </a:r>
            </a:p>
            <a:p>
              <a:pPr algn="ctr">
                <a:lnSpc>
                  <a:spcPct val="150000"/>
                </a:lnSpc>
              </a:pPr>
              <a:r>
                <a:rPr lang="en-US" altLang="zh-CN" sz="1050" b="1" dirty="0">
                  <a:latin typeface="Arial" panose="020B0604020202020204" pitchFamily="34" charset="0"/>
                  <a:cs typeface="Arial" panose="020B0604020202020204" pitchFamily="34" charset="0"/>
                </a:rPr>
                <a:t>IR MDI magnets: 2×1kW@4.5K</a:t>
              </a:r>
            </a:p>
            <a:p>
              <a:pPr algn="ctr">
                <a:lnSpc>
                  <a:spcPct val="150000"/>
                </a:lnSpc>
              </a:pPr>
              <a:r>
                <a:rPr lang="en-US" altLang="zh-CN" sz="1050" b="1" dirty="0">
                  <a:latin typeface="Arial" panose="020B0604020202020204" pitchFamily="34" charset="0"/>
                  <a:cs typeface="Arial" panose="020B0604020202020204" pitchFamily="34" charset="0"/>
                </a:rPr>
                <a:t>Detectors: 2×1kW@4.5K</a:t>
              </a:r>
            </a:p>
          </p:txBody>
        </p:sp>
      </p:grpSp>
      <p:sp>
        <p:nvSpPr>
          <p:cNvPr id="2" name="灯片编号占位符 1">
            <a:extLst>
              <a:ext uri="{FF2B5EF4-FFF2-40B4-BE49-F238E27FC236}">
                <a16:creationId xmlns:a16="http://schemas.microsoft.com/office/drawing/2014/main" id="{F5644C05-C24C-4290-AA28-0F2362C172C0}"/>
              </a:ext>
            </a:extLst>
          </p:cNvPr>
          <p:cNvSpPr>
            <a:spLocks noGrp="1"/>
          </p:cNvSpPr>
          <p:nvPr>
            <p:ph type="sldNum" sz="quarter" idx="12"/>
          </p:nvPr>
        </p:nvSpPr>
        <p:spPr/>
        <p:txBody>
          <a:bodyPr/>
          <a:lstStyle/>
          <a:p>
            <a:fld id="{F15E9139-A00B-4B2A-98A6-095DC08F1345}" type="slidenum">
              <a:rPr lang="zh-CN" altLang="en-US" smtClean="0"/>
              <a:pPr/>
              <a:t>3</a:t>
            </a:fld>
            <a:endParaRPr lang="zh-CN" altLang="en-US" dirty="0"/>
          </a:p>
        </p:txBody>
      </p:sp>
      <p:sp>
        <p:nvSpPr>
          <p:cNvPr id="39" name="Textfeld 4">
            <a:extLst>
              <a:ext uri="{FF2B5EF4-FFF2-40B4-BE49-F238E27FC236}">
                <a16:creationId xmlns:a16="http://schemas.microsoft.com/office/drawing/2014/main" id="{AEC1965B-D1D9-4277-8D56-8EC6C29B9371}"/>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highlight>
                  <a:srgbClr val="C0C0C0"/>
                </a:highlight>
                <a:latin typeface="Arial" panose="020B0604020202020204" pitchFamily="34" charset="0"/>
                <a:cs typeface="Arial" panose="020B0604020202020204" pitchFamily="34" charset="0"/>
              </a:rPr>
              <a:t>OVERVIEW</a:t>
            </a:r>
            <a:r>
              <a:rPr lang="en-US"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OVERALL CRYO LAYOUT | 2024 IARC COMMENT </a:t>
            </a:r>
            <a:r>
              <a:rPr lang="en-GB" altLang="zh-CN" sz="1400" b="1" dirty="0">
                <a:solidFill>
                  <a:schemeClr val="bg1"/>
                </a:solidFill>
                <a:latin typeface="Arial" panose="020B0604020202020204" pitchFamily="34" charset="0"/>
                <a:cs typeface="Arial" panose="020B0604020202020204" pitchFamily="34" charset="0"/>
              </a:rPr>
              <a:t>| 2025 </a:t>
            </a:r>
            <a:r>
              <a:rPr lang="en-US" altLang="zh-CN" sz="1400" b="1" dirty="0">
                <a:solidFill>
                  <a:schemeClr val="bg1"/>
                </a:solidFill>
                <a:latin typeface="Arial" panose="020B0604020202020204" pitchFamily="34" charset="0"/>
                <a:cs typeface="Arial" panose="020B0604020202020204" pitchFamily="34" charset="0"/>
              </a:rPr>
              <a:t>MINI REVIEW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482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E34F4D25-B28F-4972-B48A-D9667A83785F}"/>
              </a:ext>
            </a:extLst>
          </p:cNvPr>
          <p:cNvPicPr>
            <a:picLocks noChangeAspect="1"/>
          </p:cNvPicPr>
          <p:nvPr/>
        </p:nvPicPr>
        <p:blipFill>
          <a:blip r:embed="rId3"/>
          <a:stretch>
            <a:fillRect/>
          </a:stretch>
        </p:blipFill>
        <p:spPr>
          <a:xfrm>
            <a:off x="84843" y="931337"/>
            <a:ext cx="12044019" cy="3716077"/>
          </a:xfrm>
          <a:prstGeom prst="rect">
            <a:avLst/>
          </a:prstGeom>
        </p:spPr>
      </p:pic>
      <p:sp>
        <p:nvSpPr>
          <p:cNvPr id="3" name="标题 2">
            <a:extLst>
              <a:ext uri="{FF2B5EF4-FFF2-40B4-BE49-F238E27FC236}">
                <a16:creationId xmlns:a16="http://schemas.microsoft.com/office/drawing/2014/main" id="{6EA7E468-06FC-4D25-AEDF-0919F3189065}"/>
              </a:ext>
            </a:extLst>
          </p:cNvPr>
          <p:cNvSpPr>
            <a:spLocks noGrp="1"/>
          </p:cNvSpPr>
          <p:nvPr>
            <p:ph type="title"/>
          </p:nvPr>
        </p:nvSpPr>
        <p:spPr/>
        <p:txBody>
          <a:bodyPr>
            <a:normAutofit/>
          </a:bodyPr>
          <a:lstStyle/>
          <a:p>
            <a:r>
              <a:rPr lang="en-US" altLang="zh-CN" sz="2800" dirty="0">
                <a:latin typeface="Arial" panose="020B0604020202020204" pitchFamily="34" charset="0"/>
                <a:cs typeface="Arial" panose="020B0604020202020204" pitchFamily="34" charset="0"/>
              </a:rPr>
              <a:t>Flow chart for </a:t>
            </a:r>
            <a:r>
              <a:rPr lang="en-US" altLang="zh-CN" sz="2800" dirty="0"/>
              <a:t>Booster </a:t>
            </a:r>
            <a:r>
              <a:rPr lang="en-US" altLang="zh-CN" sz="2800" dirty="0">
                <a:latin typeface="Arial" panose="020B0604020202020204" pitchFamily="34" charset="0"/>
                <a:cs typeface="Arial" panose="020B0604020202020204" pitchFamily="34" charset="0"/>
              </a:rPr>
              <a:t>1.3GHz CM</a:t>
            </a:r>
            <a:endParaRPr lang="zh-CN" altLang="en-US" sz="2800" dirty="0"/>
          </a:p>
        </p:txBody>
      </p:sp>
      <p:sp>
        <p:nvSpPr>
          <p:cNvPr id="6" name="文本框 5">
            <a:extLst>
              <a:ext uri="{FF2B5EF4-FFF2-40B4-BE49-F238E27FC236}">
                <a16:creationId xmlns:a16="http://schemas.microsoft.com/office/drawing/2014/main" id="{FE279C15-42A2-4F33-83D5-4E07E1D2394F}"/>
              </a:ext>
            </a:extLst>
          </p:cNvPr>
          <p:cNvSpPr txBox="1"/>
          <p:nvPr/>
        </p:nvSpPr>
        <p:spPr>
          <a:xfrm>
            <a:off x="790779" y="5330647"/>
            <a:ext cx="5232196" cy="1200329"/>
          </a:xfrm>
          <a:prstGeom prst="rect">
            <a:avLst/>
          </a:prstGeom>
          <a:noFill/>
        </p:spPr>
        <p:txBody>
          <a:bodyPr wrap="square">
            <a:spAutoFit/>
          </a:bodyPr>
          <a:lstStyle/>
          <a:p>
            <a:pPr marL="285750" indent="-285750" algn="just">
              <a:buFont typeface="Wingdings" panose="05000000000000000000" pitchFamily="2" charset="2"/>
              <a:buChar char="p"/>
            </a:pPr>
            <a:r>
              <a:rPr lang="en-GB" altLang="zh-CN" dirty="0">
                <a:latin typeface="Times New Roman" panose="02020603050405020304" pitchFamily="18" charset="0"/>
              </a:rPr>
              <a:t>Three 1.3 GHz cryomodules hung from ceiling at a different beamline</a:t>
            </a:r>
            <a:endParaRPr lang="en-US" altLang="zh-CN" dirty="0">
              <a:latin typeface="Times New Roman" panose="02020603050405020304" pitchFamily="18" charset="0"/>
            </a:endParaRPr>
          </a:p>
          <a:p>
            <a:pPr marL="285750" indent="-285750">
              <a:buFont typeface="Wingdings" panose="05000000000000000000" pitchFamily="2" charset="2"/>
              <a:buChar char="p"/>
            </a:pPr>
            <a:r>
              <a:rPr lang="en-US" altLang="zh-CN" sz="1800" b="0" i="0" u="none" strike="noStrike" baseline="0" dirty="0">
                <a:latin typeface="Times New Roman" panose="02020603050405020304" pitchFamily="18" charset="0"/>
              </a:rPr>
              <a:t>Working temperature:2K</a:t>
            </a:r>
          </a:p>
          <a:p>
            <a:pPr marL="285750" indent="-285750">
              <a:buFont typeface="Wingdings" panose="05000000000000000000" pitchFamily="2" charset="2"/>
              <a:buChar char="p"/>
            </a:pPr>
            <a:r>
              <a:rPr lang="en-US" altLang="zh-CN" sz="1800" b="0" i="0" u="none" strike="noStrike" baseline="0" dirty="0">
                <a:latin typeface="Times New Roman" panose="02020603050405020304" pitchFamily="18" charset="0"/>
              </a:rPr>
              <a:t>Two-phase flow </a:t>
            </a:r>
          </a:p>
        </p:txBody>
      </p:sp>
      <p:sp>
        <p:nvSpPr>
          <p:cNvPr id="7" name="文本框 6">
            <a:extLst>
              <a:ext uri="{FF2B5EF4-FFF2-40B4-BE49-F238E27FC236}">
                <a16:creationId xmlns:a16="http://schemas.microsoft.com/office/drawing/2014/main" id="{B6EA2B08-DFEA-4514-9364-D0DCAFB4BFCE}"/>
              </a:ext>
            </a:extLst>
          </p:cNvPr>
          <p:cNvSpPr txBox="1"/>
          <p:nvPr/>
        </p:nvSpPr>
        <p:spPr>
          <a:xfrm>
            <a:off x="119008" y="4979458"/>
            <a:ext cx="4601965"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Series connection</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modified TESLA CM</a:t>
            </a:r>
            <a:endParaRPr lang="zh-CN" altLang="en-US"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27FA351F-A2DC-4E85-9959-04D7C74B6015}"/>
              </a:ext>
            </a:extLst>
          </p:cNvPr>
          <p:cNvSpPr txBox="1"/>
          <p:nvPr/>
        </p:nvSpPr>
        <p:spPr>
          <a:xfrm>
            <a:off x="6388100" y="5295245"/>
            <a:ext cx="5232196" cy="1477328"/>
          </a:xfrm>
          <a:prstGeom prst="rect">
            <a:avLst/>
          </a:prstGeom>
          <a:noFill/>
        </p:spPr>
        <p:txBody>
          <a:bodyPr wrap="square">
            <a:spAutoFit/>
          </a:bodyPr>
          <a:lstStyle/>
          <a:p>
            <a:pPr marL="285750" indent="-285750">
              <a:buFont typeface="Wingdings" panose="05000000000000000000" pitchFamily="2" charset="2"/>
              <a:buChar char="p"/>
            </a:pPr>
            <a:r>
              <a:rPr lang="en-US" altLang="zh-CN" dirty="0">
                <a:latin typeface="Times New Roman" panose="02020603050405020304" pitchFamily="18" charset="0"/>
              </a:rPr>
              <a:t>300 mm OD helium gas return pipe (GRP) </a:t>
            </a:r>
            <a:r>
              <a:rPr lang="en-US" altLang="zh-CN" sz="1800" b="0" i="0" u="none" strike="noStrike" baseline="0" dirty="0">
                <a:latin typeface="Times New Roman" panose="02020603050405020304" pitchFamily="18" charset="0"/>
              </a:rPr>
              <a:t>is used as support backbone</a:t>
            </a:r>
          </a:p>
          <a:p>
            <a:pPr marL="285750" indent="-285750">
              <a:buFont typeface="Wingdings" panose="05000000000000000000" pitchFamily="2" charset="2"/>
              <a:buChar char="p"/>
            </a:pPr>
            <a:r>
              <a:rPr lang="en-US" altLang="zh-CN" dirty="0">
                <a:latin typeface="Times New Roman" panose="02020603050405020304" pitchFamily="18" charset="0"/>
              </a:rPr>
              <a:t>Shared thermal insulating vacuum</a:t>
            </a:r>
          </a:p>
          <a:p>
            <a:pPr marL="285750" indent="-285750">
              <a:buFont typeface="Wingdings" panose="05000000000000000000" pitchFamily="2" charset="2"/>
              <a:buChar char="p"/>
            </a:pPr>
            <a:r>
              <a:rPr lang="en-US" altLang="zh-CN" sz="1800" b="0" i="0" u="none" strike="noStrike" baseline="0" dirty="0">
                <a:latin typeface="Times New Roman" panose="02020603050405020304" pitchFamily="18" charset="0"/>
              </a:rPr>
              <a:t>No external parallel transfer cryogenic pipeline </a:t>
            </a:r>
          </a:p>
          <a:p>
            <a:endParaRPr lang="en-US" altLang="zh-CN" sz="1800" b="0" i="0" u="none" strike="noStrike" baseline="0" dirty="0">
              <a:latin typeface="Times New Roman" panose="02020603050405020304" pitchFamily="18" charset="0"/>
            </a:endParaRPr>
          </a:p>
        </p:txBody>
      </p:sp>
      <p:sp>
        <p:nvSpPr>
          <p:cNvPr id="23" name="文本框 22">
            <a:extLst>
              <a:ext uri="{FF2B5EF4-FFF2-40B4-BE49-F238E27FC236}">
                <a16:creationId xmlns:a16="http://schemas.microsoft.com/office/drawing/2014/main" id="{E6F88A76-69AA-49C5-9873-5595C3D53559}"/>
              </a:ext>
            </a:extLst>
          </p:cNvPr>
          <p:cNvSpPr txBox="1"/>
          <p:nvPr/>
        </p:nvSpPr>
        <p:spPr>
          <a:xfrm>
            <a:off x="7049898" y="2682501"/>
            <a:ext cx="1020494" cy="369332"/>
          </a:xfrm>
          <a:prstGeom prst="rect">
            <a:avLst/>
          </a:prstGeom>
          <a:noFill/>
        </p:spPr>
        <p:txBody>
          <a:bodyPr wrap="square">
            <a:spAutoFit/>
          </a:bodyPr>
          <a:lstStyle/>
          <a:p>
            <a:r>
              <a:rPr lang="en-US" altLang="zh-CN" sz="1800" b="1" dirty="0">
                <a:solidFill>
                  <a:srgbClr val="FF0000"/>
                </a:solidFill>
              </a:rPr>
              <a:t>Magnet</a:t>
            </a:r>
            <a:endParaRPr lang="zh-CN" altLang="en-US" dirty="0"/>
          </a:p>
        </p:txBody>
      </p:sp>
      <p:pic>
        <p:nvPicPr>
          <p:cNvPr id="9" name="图片 8">
            <a:extLst>
              <a:ext uri="{FF2B5EF4-FFF2-40B4-BE49-F238E27FC236}">
                <a16:creationId xmlns:a16="http://schemas.microsoft.com/office/drawing/2014/main" id="{677E98E0-D44D-473B-9E44-4DC5768B5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08" y="3879263"/>
            <a:ext cx="3297683" cy="1133418"/>
          </a:xfrm>
          <a:prstGeom prst="rect">
            <a:avLst/>
          </a:prstGeom>
        </p:spPr>
      </p:pic>
      <p:sp>
        <p:nvSpPr>
          <p:cNvPr id="12" name="Textfeld 4">
            <a:extLst>
              <a:ext uri="{FF2B5EF4-FFF2-40B4-BE49-F238E27FC236}">
                <a16:creationId xmlns:a16="http://schemas.microsoft.com/office/drawing/2014/main" id="{176155D4-DFF0-4F54-915B-047BA5F19FA4}"/>
              </a:ext>
            </a:extLst>
          </p:cNvPr>
          <p:cNvSpPr txBox="1"/>
          <p:nvPr/>
        </p:nvSpPr>
        <p:spPr>
          <a:xfrm>
            <a:off x="1" y="6644446"/>
            <a:ext cx="11687581" cy="200339"/>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3.</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COLLIDER 650MHz CM R&amp;D STATUS </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BOOSTER 1.3GHz CM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R&amp;D STATUS </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D5D8ED8C-27F6-409A-B32A-BDA275FF1340}"/>
              </a:ext>
            </a:extLst>
          </p:cNvPr>
          <p:cNvSpPr>
            <a:spLocks noGrp="1"/>
          </p:cNvSpPr>
          <p:nvPr>
            <p:ph type="sldNum" sz="quarter" idx="12"/>
          </p:nvPr>
        </p:nvSpPr>
        <p:spPr/>
        <p:txBody>
          <a:bodyPr/>
          <a:lstStyle/>
          <a:p>
            <a:fld id="{F15E9139-A00B-4B2A-98A6-095DC08F1345}" type="slidenum">
              <a:rPr lang="zh-CN" altLang="en-US" smtClean="0"/>
              <a:pPr/>
              <a:t>30</a:t>
            </a:fld>
            <a:endParaRPr lang="zh-CN" altLang="en-US" dirty="0"/>
          </a:p>
        </p:txBody>
      </p:sp>
    </p:spTree>
    <p:extLst>
      <p:ext uri="{BB962C8B-B14F-4D97-AF65-F5344CB8AC3E}">
        <p14:creationId xmlns:p14="http://schemas.microsoft.com/office/powerpoint/2010/main" val="412034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0BF43BB8-07CD-4F1B-ACC3-38E7516C6932}"/>
              </a:ext>
            </a:extLst>
          </p:cNvPr>
          <p:cNvGrpSpPr/>
          <p:nvPr/>
        </p:nvGrpSpPr>
        <p:grpSpPr>
          <a:xfrm>
            <a:off x="374059" y="4242731"/>
            <a:ext cx="4730204" cy="2363053"/>
            <a:chOff x="661431" y="1790502"/>
            <a:chExt cx="4795838" cy="2401594"/>
          </a:xfrm>
        </p:grpSpPr>
        <p:pic>
          <p:nvPicPr>
            <p:cNvPr id="18" name="图片 17">
              <a:extLst>
                <a:ext uri="{FF2B5EF4-FFF2-40B4-BE49-F238E27FC236}">
                  <a16:creationId xmlns:a16="http://schemas.microsoft.com/office/drawing/2014/main" id="{E4A7D797-A09F-4193-9CBA-BCDD4AD00C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661431" y="1790502"/>
              <a:ext cx="4795838" cy="2401594"/>
            </a:xfrm>
            <a:prstGeom prst="rect">
              <a:avLst/>
            </a:prstGeom>
          </p:spPr>
        </p:pic>
        <p:sp>
          <p:nvSpPr>
            <p:cNvPr id="19" name="矩形 18">
              <a:extLst>
                <a:ext uri="{FF2B5EF4-FFF2-40B4-BE49-F238E27FC236}">
                  <a16:creationId xmlns:a16="http://schemas.microsoft.com/office/drawing/2014/main" id="{5A5E61F0-E8DB-419E-951E-4BC33478D9A0}"/>
                </a:ext>
              </a:extLst>
            </p:cNvPr>
            <p:cNvSpPr/>
            <p:nvPr/>
          </p:nvSpPr>
          <p:spPr>
            <a:xfrm>
              <a:off x="756941" y="1867869"/>
              <a:ext cx="851115" cy="40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277DE67A-A9CD-4A2E-B395-A75AFECEE7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200" y="1944373"/>
              <a:ext cx="688596" cy="271190"/>
            </a:xfrm>
            <a:prstGeom prst="rect">
              <a:avLst/>
            </a:prstGeom>
          </p:spPr>
        </p:pic>
      </p:grpSp>
      <p:pic>
        <p:nvPicPr>
          <p:cNvPr id="21" name="图片 20">
            <a:extLst>
              <a:ext uri="{FF2B5EF4-FFF2-40B4-BE49-F238E27FC236}">
                <a16:creationId xmlns:a16="http://schemas.microsoft.com/office/drawing/2014/main" id="{1D7F3764-9291-4BA5-99E8-90E2B8461C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45961" y="4242731"/>
            <a:ext cx="3188769" cy="2347476"/>
          </a:xfrm>
          <a:prstGeom prst="rect">
            <a:avLst/>
          </a:prstGeom>
        </p:spPr>
      </p:pic>
      <p:pic>
        <p:nvPicPr>
          <p:cNvPr id="22" name="图片 21">
            <a:extLst>
              <a:ext uri="{FF2B5EF4-FFF2-40B4-BE49-F238E27FC236}">
                <a16:creationId xmlns:a16="http://schemas.microsoft.com/office/drawing/2014/main" id="{961E5CC5-DF19-427E-A6BA-5CA5CC3C53C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283354" y="4231205"/>
            <a:ext cx="3150962" cy="2361124"/>
          </a:xfrm>
          <a:prstGeom prst="rect">
            <a:avLst/>
          </a:prstGeom>
        </p:spPr>
      </p:pic>
      <p:pic>
        <p:nvPicPr>
          <p:cNvPr id="24" name="图片 23">
            <a:extLst>
              <a:ext uri="{FF2B5EF4-FFF2-40B4-BE49-F238E27FC236}">
                <a16:creationId xmlns:a16="http://schemas.microsoft.com/office/drawing/2014/main" id="{DC5F0297-F06A-487C-B99D-46679FF2276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74059" y="2030110"/>
            <a:ext cx="3729206" cy="2119249"/>
          </a:xfrm>
          <a:prstGeom prst="rect">
            <a:avLst/>
          </a:prstGeom>
        </p:spPr>
      </p:pic>
      <p:sp>
        <p:nvSpPr>
          <p:cNvPr id="3" name="内容占位符 2">
            <a:extLst>
              <a:ext uri="{FF2B5EF4-FFF2-40B4-BE49-F238E27FC236}">
                <a16:creationId xmlns:a16="http://schemas.microsoft.com/office/drawing/2014/main" id="{47E08EF6-78A4-4509-ABAA-330E7304E128}"/>
              </a:ext>
            </a:extLst>
          </p:cNvPr>
          <p:cNvSpPr>
            <a:spLocks noGrp="1"/>
          </p:cNvSpPr>
          <p:nvPr>
            <p:ph idx="1"/>
          </p:nvPr>
        </p:nvSpPr>
        <p:spPr>
          <a:xfrm>
            <a:off x="203684" y="998534"/>
            <a:ext cx="11988316" cy="987899"/>
          </a:xfrm>
        </p:spPr>
        <p:txBody>
          <a:bodyPr>
            <a:noAutofit/>
          </a:bodyPr>
          <a:lstStyle/>
          <a:p>
            <a:pPr>
              <a:lnSpc>
                <a:spcPct val="100000"/>
              </a:lnSpc>
            </a:pPr>
            <a:r>
              <a:rPr lang="en-US" altLang="zh-CN" sz="1600" dirty="0"/>
              <a:t>World’s first Mid-T Bake High Q 1.3 GHz Cryomodule, Developed for High-repetition-rate FEL project of DALS.</a:t>
            </a:r>
          </a:p>
          <a:p>
            <a:pPr>
              <a:lnSpc>
                <a:spcPct val="100000"/>
              </a:lnSpc>
            </a:pPr>
            <a:r>
              <a:rPr lang="en-US" altLang="zh-CN" sz="1600" dirty="0"/>
              <a:t>Key criteria for stable and reliable operation include a dependable cryogenic refrigeration system and process design, good thermal insulation, pressure control, temperature uniformity, and quench protection, etc.</a:t>
            </a:r>
          </a:p>
        </p:txBody>
      </p:sp>
      <p:sp>
        <p:nvSpPr>
          <p:cNvPr id="25" name="标题 1">
            <a:extLst>
              <a:ext uri="{FF2B5EF4-FFF2-40B4-BE49-F238E27FC236}">
                <a16:creationId xmlns:a16="http://schemas.microsoft.com/office/drawing/2014/main" id="{F8F7291C-916F-4E18-8D6B-79A8B1AD247E}"/>
              </a:ext>
            </a:extLst>
          </p:cNvPr>
          <p:cNvSpPr>
            <a:spLocks noGrp="1"/>
          </p:cNvSpPr>
          <p:nvPr>
            <p:ph type="title"/>
          </p:nvPr>
        </p:nvSpPr>
        <p:spPr>
          <a:xfrm>
            <a:off x="407988" y="-50575"/>
            <a:ext cx="11784012" cy="7667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lgn="ctr" eaLnBrk="0" fontAlgn="base" hangingPunct="0">
              <a:spcBef>
                <a:spcPts val="1200"/>
              </a:spcBef>
              <a:spcAft>
                <a:spcPts val="600"/>
              </a:spcAft>
              <a:buSzPct val="82000"/>
            </a:pPr>
            <a:r>
              <a:rPr lang="en-US" altLang="zh-CN" sz="2800" dirty="0">
                <a:solidFill>
                  <a:srgbClr val="C00000"/>
                </a:solidFill>
                <a:latin typeface="Arial" panose="020B0604020202020204" pitchFamily="34" charset="0"/>
                <a:ea typeface="+mj-ea"/>
                <a:cs typeface="Arial" panose="020B0604020202020204" pitchFamily="34" charset="0"/>
              </a:rPr>
              <a:t>IHEP High Q 1.3GHz TESLA Type Cryomodules</a:t>
            </a:r>
            <a:endParaRPr lang="zh-CN" altLang="en-US" sz="2800" dirty="0">
              <a:solidFill>
                <a:srgbClr val="C00000"/>
              </a:solidFill>
              <a:latin typeface="Arial" panose="020B0604020202020204" pitchFamily="34" charset="0"/>
              <a:ea typeface="+mj-ea"/>
              <a:cs typeface="Arial" panose="020B0604020202020204" pitchFamily="34" charset="0"/>
            </a:endParaRPr>
          </a:p>
        </p:txBody>
      </p:sp>
      <p:pic>
        <p:nvPicPr>
          <p:cNvPr id="4" name="图片 3">
            <a:extLst>
              <a:ext uri="{FF2B5EF4-FFF2-40B4-BE49-F238E27FC236}">
                <a16:creationId xmlns:a16="http://schemas.microsoft.com/office/drawing/2014/main" id="{20882108-7281-49DF-87E5-9DE80062897F}"/>
              </a:ext>
            </a:extLst>
          </p:cNvPr>
          <p:cNvPicPr>
            <a:picLocks noChangeAspect="1"/>
          </p:cNvPicPr>
          <p:nvPr/>
        </p:nvPicPr>
        <p:blipFill>
          <a:blip r:embed="rId9"/>
          <a:stretch>
            <a:fillRect/>
          </a:stretch>
        </p:blipFill>
        <p:spPr>
          <a:xfrm>
            <a:off x="4193616" y="2030110"/>
            <a:ext cx="3795065" cy="2212622"/>
          </a:xfrm>
          <a:prstGeom prst="rect">
            <a:avLst/>
          </a:prstGeom>
        </p:spPr>
      </p:pic>
      <p:pic>
        <p:nvPicPr>
          <p:cNvPr id="5" name="图片 4">
            <a:extLst>
              <a:ext uri="{FF2B5EF4-FFF2-40B4-BE49-F238E27FC236}">
                <a16:creationId xmlns:a16="http://schemas.microsoft.com/office/drawing/2014/main" id="{0B805700-356E-4282-994A-4411C19E1144}"/>
              </a:ext>
            </a:extLst>
          </p:cNvPr>
          <p:cNvPicPr>
            <a:picLocks noChangeAspect="1"/>
          </p:cNvPicPr>
          <p:nvPr/>
        </p:nvPicPr>
        <p:blipFill>
          <a:blip r:embed="rId10"/>
          <a:stretch>
            <a:fillRect/>
          </a:stretch>
        </p:blipFill>
        <p:spPr>
          <a:xfrm>
            <a:off x="8077284" y="2045201"/>
            <a:ext cx="3854649" cy="2104158"/>
          </a:xfrm>
          <a:prstGeom prst="rect">
            <a:avLst/>
          </a:prstGeom>
        </p:spPr>
      </p:pic>
      <p:sp>
        <p:nvSpPr>
          <p:cNvPr id="16" name="Textfeld 4">
            <a:extLst>
              <a:ext uri="{FF2B5EF4-FFF2-40B4-BE49-F238E27FC236}">
                <a16:creationId xmlns:a16="http://schemas.microsoft.com/office/drawing/2014/main" id="{34AA6F71-9812-4EF6-AF34-4B2C340E76D0}"/>
              </a:ext>
            </a:extLst>
          </p:cNvPr>
          <p:cNvSpPr txBox="1"/>
          <p:nvPr/>
        </p:nvSpPr>
        <p:spPr>
          <a:xfrm>
            <a:off x="1" y="6644446"/>
            <a:ext cx="11687581" cy="200339"/>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3.</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COLLIDER 650MHz CM R&amp;D STATUS </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BOOSTER 1.3GHz CM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R&amp;D STATUS </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
        <p:nvSpPr>
          <p:cNvPr id="6" name="灯片编号占位符 5">
            <a:extLst>
              <a:ext uri="{FF2B5EF4-FFF2-40B4-BE49-F238E27FC236}">
                <a16:creationId xmlns:a16="http://schemas.microsoft.com/office/drawing/2014/main" id="{D1083911-4773-4819-B778-B001C55B88DA}"/>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dirty="0"/>
          </a:p>
        </p:txBody>
      </p:sp>
      <p:sp>
        <p:nvSpPr>
          <p:cNvPr id="23" name="文本框 22">
            <a:extLst>
              <a:ext uri="{FF2B5EF4-FFF2-40B4-BE49-F238E27FC236}">
                <a16:creationId xmlns:a16="http://schemas.microsoft.com/office/drawing/2014/main" id="{A32D0D8A-B410-4237-A421-E9DCF6F9B4B4}"/>
              </a:ext>
            </a:extLst>
          </p:cNvPr>
          <p:cNvSpPr txBox="1"/>
          <p:nvPr/>
        </p:nvSpPr>
        <p:spPr>
          <a:xfrm>
            <a:off x="7523214" y="491682"/>
            <a:ext cx="4606839" cy="338554"/>
          </a:xfrm>
          <a:prstGeom prst="rect">
            <a:avLst/>
          </a:prstGeom>
          <a:noFill/>
        </p:spPr>
        <p:txBody>
          <a:bodyPr wrap="none" rtlCol="0">
            <a:spAutoFit/>
          </a:bodyPr>
          <a:lstStyle/>
          <a:p>
            <a:r>
              <a:rPr lang="en-US" altLang="zh-CN" sz="1600" dirty="0">
                <a:solidFill>
                  <a:srgbClr val="0000FF"/>
                </a:solidFill>
                <a:latin typeface="Arial" panose="020B0604020202020204" pitchFamily="34" charset="0"/>
                <a:cs typeface="Arial" panose="020B0604020202020204" pitchFamily="34" charset="0"/>
              </a:rPr>
              <a:t>Details can be referred to Prof. </a:t>
            </a:r>
            <a:r>
              <a:rPr lang="en-US" altLang="zh-CN" sz="1600" dirty="0" err="1">
                <a:solidFill>
                  <a:srgbClr val="0000FF"/>
                </a:solidFill>
                <a:latin typeface="Arial" panose="020B0604020202020204" pitchFamily="34" charset="0"/>
                <a:cs typeface="Arial" panose="020B0604020202020204" pitchFamily="34" charset="0"/>
              </a:rPr>
              <a:t>Jiyuan</a:t>
            </a:r>
            <a:r>
              <a:rPr lang="en-US" altLang="zh-CN" sz="1600" dirty="0">
                <a:solidFill>
                  <a:srgbClr val="0000FF"/>
                </a:solidFill>
                <a:latin typeface="Arial" panose="020B0604020202020204" pitchFamily="34" charset="0"/>
                <a:cs typeface="Arial" panose="020B0604020202020204" pitchFamily="34" charset="0"/>
              </a:rPr>
              <a:t> </a:t>
            </a:r>
            <a:r>
              <a:rPr lang="en-US" altLang="zh-CN" sz="1600" dirty="0" err="1">
                <a:solidFill>
                  <a:srgbClr val="0000FF"/>
                </a:solidFill>
                <a:latin typeface="Arial" panose="020B0604020202020204" pitchFamily="34" charset="0"/>
                <a:cs typeface="Arial" panose="020B0604020202020204" pitchFamily="34" charset="0"/>
              </a:rPr>
              <a:t>Zhai’s</a:t>
            </a:r>
            <a:r>
              <a:rPr lang="en-US" altLang="zh-CN" sz="1600" dirty="0">
                <a:solidFill>
                  <a:srgbClr val="0000FF"/>
                </a:solidFill>
                <a:latin typeface="Arial" panose="020B0604020202020204" pitchFamily="34" charset="0"/>
                <a:cs typeface="Arial" panose="020B0604020202020204" pitchFamily="34" charset="0"/>
              </a:rPr>
              <a:t> talk</a:t>
            </a:r>
            <a:endParaRPr lang="zh-CN" altLang="en-US" sz="16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527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3220980" y="1402423"/>
            <a:ext cx="6373397" cy="424731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1. CEPC </a:t>
            </a:r>
            <a:r>
              <a:rPr lang="en-US" altLang="zh-CN" sz="2000" b="1" dirty="0">
                <a:latin typeface="Arial" panose="020B0604020202020204" pitchFamily="34" charset="0"/>
                <a:cs typeface="Arial" panose="020B0604020202020204" pitchFamily="34" charset="0"/>
              </a:rPr>
              <a:t>Cryogenic System </a:t>
            </a:r>
            <a:r>
              <a:rPr lang="zh-CN" altLang="en-US" sz="2000" b="1" dirty="0">
                <a:latin typeface="Arial" panose="020B0604020202020204" pitchFamily="34" charset="0"/>
                <a:cs typeface="Arial" panose="020B0604020202020204" pitchFamily="34" charset="0"/>
              </a:rPr>
              <a:t>Overview</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1.3 2025 Mini-Review</a:t>
            </a:r>
          </a:p>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2. </a:t>
            </a:r>
            <a:r>
              <a:rPr lang="en-US" altLang="zh-CN" sz="2000" b="1" dirty="0">
                <a:latin typeface="Arial" panose="020B0604020202020204" pitchFamily="34" charset="0"/>
                <a:cs typeface="Arial" panose="020B0604020202020204" pitchFamily="34" charset="0"/>
              </a:rPr>
              <a:t>CEPC SRF Cryogenic System Scheme</a:t>
            </a:r>
            <a:r>
              <a:rPr lang="zh-CN" altLang="en-US" sz="2000" b="1" dirty="0">
                <a:latin typeface="Arial" panose="020B0604020202020204" pitchFamily="34" charset="0"/>
                <a:cs typeface="Arial" panose="020B0604020202020204" pitchFamily="34" charset="0"/>
              </a:rPr>
              <a:t> Design</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AB532D58-8378-4154-953A-61B40188E853}"/>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dirty="0"/>
          </a:p>
        </p:txBody>
      </p:sp>
    </p:spTree>
    <p:extLst>
      <p:ext uri="{BB962C8B-B14F-4D97-AF65-F5344CB8AC3E}">
        <p14:creationId xmlns:p14="http://schemas.microsoft.com/office/powerpoint/2010/main" val="2894962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841188C-CF20-4313-BE2A-D51CA0CA267D}"/>
              </a:ext>
            </a:extLst>
          </p:cNvPr>
          <p:cNvSpPr>
            <a:spLocks noGrp="1"/>
          </p:cNvSpPr>
          <p:nvPr>
            <p:ph type="title"/>
          </p:nvPr>
        </p:nvSpPr>
        <p:spPr/>
        <p:txBody>
          <a:bodyPr/>
          <a:lstStyle/>
          <a:p>
            <a:r>
              <a:rPr lang="en-US" altLang="zh-CN" dirty="0"/>
              <a:t>Summary &amp; Outlook</a:t>
            </a:r>
            <a:endParaRPr lang="zh-CN" altLang="en-US" dirty="0"/>
          </a:p>
        </p:txBody>
      </p:sp>
      <p:sp>
        <p:nvSpPr>
          <p:cNvPr id="8" name="文本框 7">
            <a:extLst>
              <a:ext uri="{FF2B5EF4-FFF2-40B4-BE49-F238E27FC236}">
                <a16:creationId xmlns:a16="http://schemas.microsoft.com/office/drawing/2014/main" id="{643AB868-3A56-4CC8-AF04-254BD65D839D}"/>
              </a:ext>
            </a:extLst>
          </p:cNvPr>
          <p:cNvSpPr txBox="1"/>
          <p:nvPr/>
        </p:nvSpPr>
        <p:spPr>
          <a:xfrm>
            <a:off x="130026" y="1330870"/>
            <a:ext cx="11931948" cy="4308872"/>
          </a:xfrm>
          <a:prstGeom prst="rect">
            <a:avLst/>
          </a:prstGeom>
          <a:noFill/>
        </p:spPr>
        <p:txBody>
          <a:bodyPr wrap="square">
            <a:spAutoFit/>
          </a:bodyPr>
          <a:lstStyle/>
          <a:p>
            <a:pPr marL="400050" indent="-400050" algn="l">
              <a:spcBef>
                <a:spcPts val="600"/>
              </a:spcBef>
              <a:buFont typeface="+mj-lt"/>
              <a:buAutoNum type="romanUcPeriod"/>
            </a:pPr>
            <a:r>
              <a:rPr lang="en-US" altLang="zh-CN" sz="1600" b="1" i="0" dirty="0">
                <a:solidFill>
                  <a:srgbClr val="404040"/>
                </a:solidFill>
                <a:effectLst/>
                <a:latin typeface="Arial" panose="020B0604020202020204" pitchFamily="34" charset="0"/>
                <a:cs typeface="Arial" panose="020B0604020202020204" pitchFamily="34" charset="0"/>
              </a:rPr>
              <a:t>Comprehensive Design addresses nearly all critical aspects of the CEPC SRF cryogenic system.</a:t>
            </a:r>
          </a:p>
          <a:p>
            <a:pPr algn="l">
              <a:spcBef>
                <a:spcPts val="600"/>
              </a:spcBef>
              <a:buFont typeface="+mj-lt"/>
              <a:buAutoNum type="romanUcPeriod"/>
            </a:pPr>
            <a:r>
              <a:rPr lang="en-US" altLang="zh-CN" sz="1600" b="1" i="0" dirty="0">
                <a:solidFill>
                  <a:srgbClr val="404040"/>
                </a:solidFill>
                <a:effectLst/>
                <a:latin typeface="Arial" panose="020B0604020202020204" pitchFamily="34" charset="0"/>
                <a:cs typeface="Arial" panose="020B0604020202020204" pitchFamily="34" charset="0"/>
              </a:rPr>
              <a:t>    Key R&amp;D Milestones</a:t>
            </a:r>
            <a:r>
              <a:rPr lang="en-US" altLang="zh-CN" sz="1600" b="0" i="0" dirty="0">
                <a:solidFill>
                  <a:srgbClr val="404040"/>
                </a:solidFill>
                <a:effectLst/>
                <a:latin typeface="Arial" panose="020B0604020202020204" pitchFamily="34" charset="0"/>
                <a:cs typeface="Arial" panose="020B0604020202020204" pitchFamily="34" charset="0"/>
              </a:rPr>
              <a:t>:</a:t>
            </a:r>
          </a:p>
          <a:p>
            <a:pPr marL="800100" lvl="1" indent="-342900" algn="l">
              <a:spcBef>
                <a:spcPts val="600"/>
              </a:spcBef>
              <a:buFont typeface="+mj-lt"/>
              <a:buAutoNum type="alphaLcParenR"/>
            </a:pPr>
            <a:r>
              <a:rPr lang="en-US" altLang="zh-CN" sz="1600" b="0" i="0" dirty="0">
                <a:solidFill>
                  <a:srgbClr val="404040"/>
                </a:solidFill>
                <a:effectLst/>
                <a:latin typeface="Arial" panose="020B0604020202020204" pitchFamily="34" charset="0"/>
                <a:cs typeface="Arial" panose="020B0604020202020204" pitchFamily="34" charset="0"/>
              </a:rPr>
              <a:t>Completed </a:t>
            </a:r>
            <a:r>
              <a:rPr lang="en-US" altLang="zh-CN" sz="1600" i="0" dirty="0">
                <a:solidFill>
                  <a:srgbClr val="404040"/>
                </a:solidFill>
                <a:effectLst/>
                <a:latin typeface="Arial" panose="020B0604020202020204" pitchFamily="34" charset="0"/>
                <a:cs typeface="Arial" panose="020B0604020202020204" pitchFamily="34" charset="0"/>
              </a:rPr>
              <a:t>650 MHz cryomodule 2K Horizontal test in 2026 or 2027, depends on when the construction fees are in place.</a:t>
            </a:r>
          </a:p>
          <a:p>
            <a:pPr marL="742950" lvl="1" indent="-285750" algn="l">
              <a:spcBef>
                <a:spcPts val="600"/>
              </a:spcBef>
              <a:buFont typeface="+mj-lt"/>
              <a:buAutoNum type="alphaLcParenR"/>
            </a:pPr>
            <a:r>
              <a:rPr lang="en-US" altLang="zh-CN" sz="1600" b="0" i="0" dirty="0">
                <a:solidFill>
                  <a:srgbClr val="404040"/>
                </a:solidFill>
                <a:effectLst/>
                <a:latin typeface="Arial" panose="020B0604020202020204" pitchFamily="34" charset="0"/>
                <a:cs typeface="Arial" panose="020B0604020202020204" pitchFamily="34" charset="0"/>
              </a:rPr>
              <a:t> Completed CEPC Cryogenic System Proposal in 2026.</a:t>
            </a:r>
          </a:p>
          <a:p>
            <a:pPr marL="742950" lvl="1" indent="-285750" algn="l">
              <a:spcBef>
                <a:spcPts val="600"/>
              </a:spcBef>
              <a:buFont typeface="+mj-lt"/>
              <a:buAutoNum type="alphaLcParenR"/>
            </a:pPr>
            <a:r>
              <a:rPr lang="en-US" altLang="zh-CN" sz="1600" b="0" i="0" dirty="0">
                <a:solidFill>
                  <a:srgbClr val="404040"/>
                </a:solidFill>
                <a:effectLst/>
                <a:latin typeface="Arial" panose="020B0604020202020204" pitchFamily="34" charset="0"/>
                <a:cs typeface="Arial" panose="020B0604020202020204" pitchFamily="34" charset="0"/>
              </a:rPr>
              <a:t> Completed CEPC Cryogenic System EDR Documentation in June, 2027. </a:t>
            </a:r>
          </a:p>
          <a:p>
            <a:pPr marR="0" lvl="0" indent="-400050" fontAlgn="auto">
              <a:lnSpc>
                <a:spcPct val="100000"/>
              </a:lnSpc>
              <a:spcBef>
                <a:spcPts val="600"/>
              </a:spcBef>
              <a:spcAft>
                <a:spcPts val="0"/>
              </a:spcAft>
              <a:buClrTx/>
              <a:buSzTx/>
              <a:buFont typeface="+mj-lt"/>
              <a:buAutoNum type="romanUcPeriod"/>
              <a:tabLst/>
              <a:defRPr/>
            </a:pPr>
            <a:r>
              <a:rPr lang="en-US" altLang="zh-CN" sz="1600" b="1" dirty="0">
                <a:solidFill>
                  <a:srgbClr val="404040"/>
                </a:solidFill>
                <a:latin typeface="Arial" panose="020B0604020202020204" pitchFamily="34" charset="0"/>
                <a:cs typeface="Arial" panose="020B0604020202020204" pitchFamily="34" charset="0"/>
              </a:rPr>
              <a:t>Collaboration &amp; Scalability:</a:t>
            </a:r>
          </a:p>
          <a:p>
            <a:pPr marL="800100" marR="0" lvl="1" indent="-3429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Collaboration with other projects (e.g., SHINE, Ci-ADS, S3FEL, HALF, etc.) and institutions will be maintained to leverage existing experience and expertise.</a:t>
            </a:r>
          </a:p>
          <a:p>
            <a:pPr marL="800100" marR="0" lvl="1" indent="-3429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Develop AI-driven monitoring for real-time tracking of safety parameters (pressure, temperature).</a:t>
            </a:r>
          </a:p>
          <a:p>
            <a:pPr marL="400050" indent="-400050">
              <a:spcBef>
                <a:spcPts val="600"/>
              </a:spcBef>
              <a:buFont typeface="+mj-lt"/>
              <a:buAutoNum type="romanUcPeriod"/>
              <a:defRPr/>
            </a:pPr>
            <a:r>
              <a:rPr lang="en-US" altLang="zh-CN" sz="1600" b="1" dirty="0">
                <a:solidFill>
                  <a:srgbClr val="404040"/>
                </a:solidFill>
                <a:latin typeface="Arial" panose="020B0604020202020204" pitchFamily="34" charset="0"/>
                <a:cs typeface="Arial" panose="020B0604020202020204" pitchFamily="34" charset="0"/>
              </a:rPr>
              <a:t>Long-Term Goals: </a:t>
            </a:r>
          </a:p>
          <a:p>
            <a:pPr marL="800100" lvl="1" indent="-342900">
              <a:spcBef>
                <a:spcPts val="600"/>
              </a:spcBef>
              <a:buFont typeface="+mj-lt"/>
              <a:buAutoNum type="alphaLcParenR"/>
              <a:defRPr/>
            </a:pPr>
            <a:r>
              <a:rPr lang="en-US" altLang="zh-CN" sz="1600" dirty="0">
                <a:solidFill>
                  <a:srgbClr val="404040"/>
                </a:solidFill>
                <a:latin typeface="Arial" panose="020B0604020202020204" pitchFamily="34" charset="0"/>
                <a:cs typeface="Arial" panose="020B0604020202020204" pitchFamily="34" charset="0"/>
              </a:rPr>
              <a:t>The cryogenic system design aims to support the long-term operation of the CEPC SRF project, with considerations for potential upgrades and future expansion. The system is designed to be flexible and adaptable to evolving requirements. </a:t>
            </a:r>
            <a:endParaRPr lang="en-US" altLang="zh-CN" sz="1600" b="1" dirty="0">
              <a:solidFill>
                <a:srgbClr val="404040"/>
              </a:solidFill>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Safety and reliability of the cryogenic system will remain a top priority. Continuous monitoring, testing, and validation of safety systems will be conducted to ensure the protection of personnel and equipment.</a:t>
            </a:r>
          </a:p>
        </p:txBody>
      </p:sp>
      <p:sp>
        <p:nvSpPr>
          <p:cNvPr id="5" name="文本框 4">
            <a:extLst>
              <a:ext uri="{FF2B5EF4-FFF2-40B4-BE49-F238E27FC236}">
                <a16:creationId xmlns:a16="http://schemas.microsoft.com/office/drawing/2014/main" id="{55AF7304-3847-46A7-B9E6-D0AB0ED5D920}"/>
              </a:ext>
            </a:extLst>
          </p:cNvPr>
          <p:cNvSpPr txBox="1"/>
          <p:nvPr/>
        </p:nvSpPr>
        <p:spPr>
          <a:xfrm>
            <a:off x="3160206" y="5867052"/>
            <a:ext cx="5258170" cy="584775"/>
          </a:xfrm>
          <a:prstGeom prst="rect">
            <a:avLst/>
          </a:prstGeom>
          <a:noFill/>
        </p:spPr>
        <p:txBody>
          <a:bodyPr wrap="none" rtlCol="0">
            <a:spAutoFit/>
          </a:bodyPr>
          <a:lstStyle/>
          <a:p>
            <a:pPr algn="ctr"/>
            <a:r>
              <a:rPr lang="en-US" altLang="zh-CN" sz="3200" b="1" dirty="0">
                <a:solidFill>
                  <a:srgbClr val="0070C0"/>
                </a:solidFill>
                <a:latin typeface="Arial" panose="020B0604020202020204" pitchFamily="34" charset="0"/>
                <a:cs typeface="Arial" panose="020B0604020202020204" pitchFamily="34" charset="0"/>
              </a:rPr>
              <a:t>Thanks for your attention!</a:t>
            </a:r>
            <a:endParaRPr lang="zh-CN" altLang="en-US" sz="3200" b="1" dirty="0">
              <a:solidFill>
                <a:srgbClr val="0070C0"/>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970F8D0-3432-40EE-B084-5477ACDE715D}"/>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dirty="0"/>
          </a:p>
        </p:txBody>
      </p:sp>
    </p:spTree>
    <p:extLst>
      <p:ext uri="{BB962C8B-B14F-4D97-AF65-F5344CB8AC3E}">
        <p14:creationId xmlns:p14="http://schemas.microsoft.com/office/powerpoint/2010/main" val="199702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D347163-EB05-4C49-8A6C-1DF625858438}"/>
              </a:ext>
            </a:extLst>
          </p:cNvPr>
          <p:cNvSpPr>
            <a:spLocks noGrp="1"/>
          </p:cNvSpPr>
          <p:nvPr>
            <p:ph type="title"/>
          </p:nvPr>
        </p:nvSpPr>
        <p:spPr>
          <a:xfrm>
            <a:off x="0" y="85702"/>
            <a:ext cx="12192000" cy="464102"/>
          </a:xfrm>
        </p:spPr>
        <p:txBody>
          <a:bodyPr>
            <a:normAutofit fontScale="90000"/>
          </a:bodyPr>
          <a:lstStyle/>
          <a:p>
            <a:r>
              <a:rPr lang="en-US" altLang="zh-CN" dirty="0"/>
              <a:t>MDI IR Magnets Cryogenic System Brief Introduction</a:t>
            </a:r>
            <a:endParaRPr lang="zh-CN" altLang="en-US" dirty="0"/>
          </a:p>
        </p:txBody>
      </p:sp>
      <p:pic>
        <p:nvPicPr>
          <p:cNvPr id="7" name="图片 6">
            <a:extLst>
              <a:ext uri="{FF2B5EF4-FFF2-40B4-BE49-F238E27FC236}">
                <a16:creationId xmlns:a16="http://schemas.microsoft.com/office/drawing/2014/main" id="{227D34EC-5B03-49CE-8415-F2000A1829B5}"/>
              </a:ext>
            </a:extLst>
          </p:cNvPr>
          <p:cNvPicPr>
            <a:picLocks noChangeAspect="1"/>
          </p:cNvPicPr>
          <p:nvPr/>
        </p:nvPicPr>
        <p:blipFill>
          <a:blip r:embed="rId2"/>
          <a:stretch>
            <a:fillRect/>
          </a:stretch>
        </p:blipFill>
        <p:spPr>
          <a:xfrm>
            <a:off x="88712" y="946431"/>
            <a:ext cx="11953652" cy="2880320"/>
          </a:xfrm>
          <a:prstGeom prst="rect">
            <a:avLst/>
          </a:prstGeom>
        </p:spPr>
      </p:pic>
      <p:sp>
        <p:nvSpPr>
          <p:cNvPr id="8" name="文本框 7">
            <a:extLst>
              <a:ext uri="{FF2B5EF4-FFF2-40B4-BE49-F238E27FC236}">
                <a16:creationId xmlns:a16="http://schemas.microsoft.com/office/drawing/2014/main" id="{357BBEA0-D883-4917-9E42-9D2E47C89E70}"/>
              </a:ext>
            </a:extLst>
          </p:cNvPr>
          <p:cNvSpPr txBox="1"/>
          <p:nvPr/>
        </p:nvSpPr>
        <p:spPr>
          <a:xfrm>
            <a:off x="9645776" y="1001022"/>
            <a:ext cx="2321469" cy="400110"/>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Cryostat scheme </a:t>
            </a:r>
            <a:endParaRPr lang="zh-CN" altLang="en-US" sz="2000" b="1" dirty="0">
              <a:solidFill>
                <a:srgbClr val="C00000"/>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782D012E-EE10-483E-A817-0FADDF03B233}"/>
              </a:ext>
            </a:extLst>
          </p:cNvPr>
          <p:cNvPicPr>
            <a:picLocks noChangeAspect="1"/>
          </p:cNvPicPr>
          <p:nvPr/>
        </p:nvPicPr>
        <p:blipFill rotWithShape="1">
          <a:blip r:embed="rId3"/>
          <a:srcRect t="16232" b="17582"/>
          <a:stretch/>
        </p:blipFill>
        <p:spPr>
          <a:xfrm>
            <a:off x="88712" y="3709954"/>
            <a:ext cx="4906370" cy="1410924"/>
          </a:xfrm>
          <a:prstGeom prst="rect">
            <a:avLst/>
          </a:prstGeom>
        </p:spPr>
      </p:pic>
      <p:sp>
        <p:nvSpPr>
          <p:cNvPr id="10" name="文本框 9">
            <a:extLst>
              <a:ext uri="{FF2B5EF4-FFF2-40B4-BE49-F238E27FC236}">
                <a16:creationId xmlns:a16="http://schemas.microsoft.com/office/drawing/2014/main" id="{ABBDD72D-C263-41F3-BA44-7BFEB47561BC}"/>
              </a:ext>
            </a:extLst>
          </p:cNvPr>
          <p:cNvSpPr txBox="1"/>
          <p:nvPr/>
        </p:nvSpPr>
        <p:spPr>
          <a:xfrm>
            <a:off x="3421866" y="3571455"/>
            <a:ext cx="2113079" cy="338554"/>
          </a:xfrm>
          <a:prstGeom prst="rect">
            <a:avLst/>
          </a:prstGeom>
          <a:noFill/>
        </p:spPr>
        <p:txBody>
          <a:bodyPr wrap="none" rtlCol="0">
            <a:spAutoFit/>
          </a:bodyPr>
          <a:lstStyle/>
          <a:p>
            <a:r>
              <a:rPr lang="en-US" altLang="zh-CN" sz="1600" b="1" dirty="0">
                <a:solidFill>
                  <a:srgbClr val="C00000"/>
                </a:solidFill>
                <a:latin typeface="Arial" panose="020B0604020202020204" pitchFamily="34" charset="0"/>
                <a:cs typeface="Arial" panose="020B0604020202020204" pitchFamily="34" charset="0"/>
              </a:rPr>
              <a:t>4 K cooling system </a:t>
            </a:r>
            <a:endParaRPr lang="zh-CN" altLang="en-US" sz="1600" b="1" dirty="0">
              <a:solidFill>
                <a:srgbClr val="C00000"/>
              </a:solidFill>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152E367C-4509-4D2B-A672-45BA590879D7}"/>
              </a:ext>
            </a:extLst>
          </p:cNvPr>
          <p:cNvPicPr>
            <a:picLocks noChangeAspect="1"/>
          </p:cNvPicPr>
          <p:nvPr/>
        </p:nvPicPr>
        <p:blipFill rotWithShape="1">
          <a:blip r:embed="rId4"/>
          <a:srcRect t="17643" b="16218"/>
          <a:stretch/>
        </p:blipFill>
        <p:spPr>
          <a:xfrm>
            <a:off x="110972" y="5191511"/>
            <a:ext cx="4981434" cy="1440116"/>
          </a:xfrm>
          <a:prstGeom prst="rect">
            <a:avLst/>
          </a:prstGeom>
        </p:spPr>
      </p:pic>
      <p:sp>
        <p:nvSpPr>
          <p:cNvPr id="12" name="文本框 11">
            <a:extLst>
              <a:ext uri="{FF2B5EF4-FFF2-40B4-BE49-F238E27FC236}">
                <a16:creationId xmlns:a16="http://schemas.microsoft.com/office/drawing/2014/main" id="{026DEF61-0FBC-4D84-BE52-6FB2C353950E}"/>
              </a:ext>
            </a:extLst>
          </p:cNvPr>
          <p:cNvSpPr txBox="1"/>
          <p:nvPr/>
        </p:nvSpPr>
        <p:spPr>
          <a:xfrm>
            <a:off x="3285271" y="5042395"/>
            <a:ext cx="2113079" cy="338554"/>
          </a:xfrm>
          <a:prstGeom prst="rect">
            <a:avLst/>
          </a:prstGeom>
          <a:noFill/>
        </p:spPr>
        <p:txBody>
          <a:bodyPr wrap="none" rtlCol="0">
            <a:spAutoFit/>
          </a:bodyPr>
          <a:lstStyle/>
          <a:p>
            <a:r>
              <a:rPr lang="en-US" altLang="zh-CN" sz="1600" b="1" dirty="0">
                <a:solidFill>
                  <a:srgbClr val="C00000"/>
                </a:solidFill>
                <a:latin typeface="Arial" panose="020B0604020202020204" pitchFamily="34" charset="0"/>
                <a:cs typeface="Arial" panose="020B0604020202020204" pitchFamily="34" charset="0"/>
              </a:rPr>
              <a:t>2 K cooling system </a:t>
            </a:r>
            <a:endParaRPr lang="zh-CN" altLang="en-US" sz="1600" b="1" dirty="0">
              <a:solidFill>
                <a:srgbClr val="C00000"/>
              </a:solidFill>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E333A882-CF0C-44F6-9E42-934E13DE5B2F}"/>
              </a:ext>
            </a:extLst>
          </p:cNvPr>
          <p:cNvPicPr>
            <a:picLocks noChangeAspect="1"/>
          </p:cNvPicPr>
          <p:nvPr/>
        </p:nvPicPr>
        <p:blipFill>
          <a:blip r:embed="rId5"/>
          <a:stretch>
            <a:fillRect/>
          </a:stretch>
        </p:blipFill>
        <p:spPr>
          <a:xfrm>
            <a:off x="7196920" y="3679787"/>
            <a:ext cx="4981433" cy="2910774"/>
          </a:xfrm>
          <a:prstGeom prst="rect">
            <a:avLst/>
          </a:prstGeom>
        </p:spPr>
      </p:pic>
      <p:sp>
        <p:nvSpPr>
          <p:cNvPr id="16" name="文本框 15">
            <a:extLst>
              <a:ext uri="{FF2B5EF4-FFF2-40B4-BE49-F238E27FC236}">
                <a16:creationId xmlns:a16="http://schemas.microsoft.com/office/drawing/2014/main" id="{A28DEFDA-9F0A-4669-AB63-4EC84A022B2F}"/>
              </a:ext>
            </a:extLst>
          </p:cNvPr>
          <p:cNvSpPr txBox="1"/>
          <p:nvPr/>
        </p:nvSpPr>
        <p:spPr>
          <a:xfrm>
            <a:off x="8433321" y="3679787"/>
            <a:ext cx="3679777" cy="338554"/>
          </a:xfrm>
          <a:prstGeom prst="rect">
            <a:avLst/>
          </a:prstGeom>
          <a:noFill/>
        </p:spPr>
        <p:txBody>
          <a:bodyPr wrap="square">
            <a:spAutoFit/>
          </a:bodyPr>
          <a:lstStyle/>
          <a:p>
            <a:pPr algn="ctr"/>
            <a:r>
              <a:rPr lang="en-US" altLang="zh-CN" sz="1600" b="1" dirty="0">
                <a:solidFill>
                  <a:srgbClr val="C00000"/>
                </a:solidFill>
                <a:latin typeface="Arial" panose="020B0604020202020204" pitchFamily="34" charset="0"/>
                <a:cs typeface="Arial" panose="020B0604020202020204" pitchFamily="34" charset="0"/>
              </a:rPr>
              <a:t>Structural design of the cryostat</a:t>
            </a:r>
          </a:p>
        </p:txBody>
      </p:sp>
      <p:pic>
        <p:nvPicPr>
          <p:cNvPr id="17" name="图片 16">
            <a:extLst>
              <a:ext uri="{FF2B5EF4-FFF2-40B4-BE49-F238E27FC236}">
                <a16:creationId xmlns:a16="http://schemas.microsoft.com/office/drawing/2014/main" id="{091ECE4E-2FCB-4056-BB7A-3401AC6F4F10}"/>
              </a:ext>
            </a:extLst>
          </p:cNvPr>
          <p:cNvPicPr>
            <a:picLocks noChangeAspect="1"/>
          </p:cNvPicPr>
          <p:nvPr/>
        </p:nvPicPr>
        <p:blipFill>
          <a:blip r:embed="rId6"/>
          <a:stretch>
            <a:fillRect/>
          </a:stretch>
        </p:blipFill>
        <p:spPr>
          <a:xfrm>
            <a:off x="5206473" y="5084582"/>
            <a:ext cx="1976780" cy="1547045"/>
          </a:xfrm>
          <a:prstGeom prst="rect">
            <a:avLst/>
          </a:prstGeom>
        </p:spPr>
      </p:pic>
      <p:sp>
        <p:nvSpPr>
          <p:cNvPr id="2" name="灯片编号占位符 1">
            <a:extLst>
              <a:ext uri="{FF2B5EF4-FFF2-40B4-BE49-F238E27FC236}">
                <a16:creationId xmlns:a16="http://schemas.microsoft.com/office/drawing/2014/main" id="{791D87FF-B628-407A-9CB9-BF5179AE502A}"/>
              </a:ext>
            </a:extLst>
          </p:cNvPr>
          <p:cNvSpPr>
            <a:spLocks noGrp="1"/>
          </p:cNvSpPr>
          <p:nvPr>
            <p:ph type="sldNum" sz="quarter" idx="12"/>
          </p:nvPr>
        </p:nvSpPr>
        <p:spPr/>
        <p:txBody>
          <a:bodyPr/>
          <a:lstStyle/>
          <a:p>
            <a:fld id="{F15E9139-A00B-4B2A-98A6-095DC08F1345}" type="slidenum">
              <a:rPr lang="zh-CN" altLang="en-US" smtClean="0"/>
              <a:pPr/>
              <a:t>4</a:t>
            </a:fld>
            <a:endParaRPr lang="zh-CN" altLang="en-US" dirty="0"/>
          </a:p>
        </p:txBody>
      </p:sp>
      <p:sp>
        <p:nvSpPr>
          <p:cNvPr id="4" name="文本框 3">
            <a:extLst>
              <a:ext uri="{FF2B5EF4-FFF2-40B4-BE49-F238E27FC236}">
                <a16:creationId xmlns:a16="http://schemas.microsoft.com/office/drawing/2014/main" id="{9181C2F1-70C4-4AC6-9A27-B339DB76EDD6}"/>
              </a:ext>
            </a:extLst>
          </p:cNvPr>
          <p:cNvSpPr txBox="1"/>
          <p:nvPr/>
        </p:nvSpPr>
        <p:spPr>
          <a:xfrm>
            <a:off x="8768454" y="514293"/>
            <a:ext cx="3273910" cy="338554"/>
          </a:xfrm>
          <a:prstGeom prst="rect">
            <a:avLst/>
          </a:prstGeom>
          <a:noFill/>
        </p:spPr>
        <p:txBody>
          <a:bodyPr wrap="none" rtlCol="0">
            <a:spAutoFit/>
          </a:bodyPr>
          <a:lstStyle/>
          <a:p>
            <a:r>
              <a:rPr lang="en-US" altLang="zh-CN" sz="1600" dirty="0">
                <a:solidFill>
                  <a:srgbClr val="0000FF"/>
                </a:solidFill>
                <a:latin typeface="Arial" panose="020B0604020202020204" pitchFamily="34" charset="0"/>
                <a:cs typeface="Arial" panose="020B0604020202020204" pitchFamily="34" charset="0"/>
              </a:rPr>
              <a:t>Zhang </a:t>
            </a:r>
            <a:r>
              <a:rPr lang="en-US" altLang="zh-CN" sz="1600" dirty="0" err="1">
                <a:solidFill>
                  <a:srgbClr val="0000FF"/>
                </a:solidFill>
                <a:latin typeface="Arial" panose="020B0604020202020204" pitchFamily="34" charset="0"/>
                <a:cs typeface="Arial" panose="020B0604020202020204" pitchFamily="34" charset="0"/>
              </a:rPr>
              <a:t>Xiangzhen</a:t>
            </a:r>
            <a:r>
              <a:rPr lang="en-US" altLang="zh-CN" sz="1600" dirty="0">
                <a:solidFill>
                  <a:srgbClr val="0000FF"/>
                </a:solidFill>
                <a:latin typeface="Arial" panose="020B0604020202020204" pitchFamily="34" charset="0"/>
                <a:cs typeface="Arial" panose="020B0604020202020204" pitchFamily="34" charset="0"/>
              </a:rPr>
              <a:t>, Yang </a:t>
            </a:r>
            <a:r>
              <a:rPr lang="en-US" altLang="zh-CN" sz="1600" dirty="0" err="1">
                <a:solidFill>
                  <a:srgbClr val="0000FF"/>
                </a:solidFill>
                <a:latin typeface="Arial" panose="020B0604020202020204" pitchFamily="34" charset="0"/>
                <a:cs typeface="Arial" panose="020B0604020202020204" pitchFamily="34" charset="0"/>
              </a:rPr>
              <a:t>Xiaochen</a:t>
            </a:r>
            <a:endParaRPr lang="zh-CN" altLang="en-US" sz="1600" dirty="0">
              <a:solidFill>
                <a:srgbClr val="0000FF"/>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A8E54592-32D4-4CCB-90F7-7B795E4FDB0A}"/>
              </a:ext>
            </a:extLst>
          </p:cNvPr>
          <p:cNvSpPr txBox="1"/>
          <p:nvPr/>
        </p:nvSpPr>
        <p:spPr>
          <a:xfrm>
            <a:off x="2535329" y="852847"/>
            <a:ext cx="6097136" cy="454035"/>
          </a:xfrm>
          <a:prstGeom prst="rect">
            <a:avLst/>
          </a:prstGeom>
          <a:noFill/>
        </p:spPr>
        <p:txBody>
          <a:bodyPr wrap="square">
            <a:spAutoFit/>
          </a:bodyPr>
          <a:lstStyle/>
          <a:p>
            <a:pPr algn="ctr">
              <a:lnSpc>
                <a:spcPct val="150000"/>
              </a:lnSpc>
            </a:pPr>
            <a:r>
              <a:rPr lang="en-US" altLang="zh-CN" sz="1800" b="1" dirty="0">
                <a:latin typeface="Arial" panose="020B0604020202020204" pitchFamily="34" charset="0"/>
                <a:cs typeface="Arial" panose="020B0604020202020204" pitchFamily="34" charset="0"/>
              </a:rPr>
              <a:t>IR MDI magnets Cryogenic System : 2×1 kW@4.5K</a:t>
            </a:r>
          </a:p>
        </p:txBody>
      </p:sp>
      <p:sp>
        <p:nvSpPr>
          <p:cNvPr id="20" name="Textfeld 4">
            <a:extLst>
              <a:ext uri="{FF2B5EF4-FFF2-40B4-BE49-F238E27FC236}">
                <a16:creationId xmlns:a16="http://schemas.microsoft.com/office/drawing/2014/main" id="{478C7265-8A4D-4DF9-90C8-EB9A32949FD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highlight>
                  <a:srgbClr val="C0C0C0"/>
                </a:highlight>
                <a:latin typeface="Arial" panose="020B0604020202020204" pitchFamily="34" charset="0"/>
                <a:cs typeface="Arial" panose="020B0604020202020204" pitchFamily="34" charset="0"/>
              </a:rPr>
              <a:t>OVERVIEW</a:t>
            </a:r>
            <a:r>
              <a:rPr lang="en-US"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OVERALL CRYO LAYOUT | 2024 IARC COMMENT </a:t>
            </a:r>
            <a:r>
              <a:rPr lang="en-GB" altLang="zh-CN" sz="1400" b="1" dirty="0">
                <a:solidFill>
                  <a:schemeClr val="bg1"/>
                </a:solidFill>
                <a:latin typeface="Arial" panose="020B0604020202020204" pitchFamily="34" charset="0"/>
                <a:cs typeface="Arial" panose="020B0604020202020204" pitchFamily="34" charset="0"/>
              </a:rPr>
              <a:t>| 2025 </a:t>
            </a:r>
            <a:r>
              <a:rPr lang="en-US" altLang="zh-CN" sz="1400" b="1" dirty="0">
                <a:solidFill>
                  <a:schemeClr val="bg1"/>
                </a:solidFill>
                <a:latin typeface="Arial" panose="020B0604020202020204" pitchFamily="34" charset="0"/>
                <a:cs typeface="Arial" panose="020B0604020202020204" pitchFamily="34" charset="0"/>
              </a:rPr>
              <a:t>MINI REVIEW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32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0C3EE0C-F6C0-41A5-B328-D21454679340}"/>
              </a:ext>
            </a:extLst>
          </p:cNvPr>
          <p:cNvPicPr>
            <a:picLocks noChangeAspect="1"/>
          </p:cNvPicPr>
          <p:nvPr/>
        </p:nvPicPr>
        <p:blipFill>
          <a:blip r:embed="rId2"/>
          <a:stretch>
            <a:fillRect/>
          </a:stretch>
        </p:blipFill>
        <p:spPr>
          <a:xfrm>
            <a:off x="7577847" y="1082934"/>
            <a:ext cx="4492845" cy="5403125"/>
          </a:xfrm>
          <a:prstGeom prst="rect">
            <a:avLst/>
          </a:prstGeom>
        </p:spPr>
      </p:pic>
      <p:sp>
        <p:nvSpPr>
          <p:cNvPr id="3" name="标题 2">
            <a:extLst>
              <a:ext uri="{FF2B5EF4-FFF2-40B4-BE49-F238E27FC236}">
                <a16:creationId xmlns:a16="http://schemas.microsoft.com/office/drawing/2014/main" id="{DE2C1B81-93ED-4080-B006-B2B1DE8410D4}"/>
              </a:ext>
            </a:extLst>
          </p:cNvPr>
          <p:cNvSpPr>
            <a:spLocks noGrp="1"/>
          </p:cNvSpPr>
          <p:nvPr>
            <p:ph type="title"/>
          </p:nvPr>
        </p:nvSpPr>
        <p:spPr>
          <a:xfrm>
            <a:off x="0" y="85702"/>
            <a:ext cx="12192000" cy="461665"/>
          </a:xfrm>
        </p:spPr>
        <p:txBody>
          <a:bodyPr>
            <a:normAutofit fontScale="90000"/>
          </a:bodyPr>
          <a:lstStyle/>
          <a:p>
            <a:r>
              <a:rPr lang="en-US" altLang="zh-CN" dirty="0"/>
              <a:t>Detectors Cryogenic System Brief Introduction</a:t>
            </a:r>
            <a:endParaRPr lang="zh-CN" altLang="en-US" dirty="0"/>
          </a:p>
        </p:txBody>
      </p:sp>
      <p:pic>
        <p:nvPicPr>
          <p:cNvPr id="5" name="图片 4">
            <a:extLst>
              <a:ext uri="{FF2B5EF4-FFF2-40B4-BE49-F238E27FC236}">
                <a16:creationId xmlns:a16="http://schemas.microsoft.com/office/drawing/2014/main" id="{BCBEA69A-6893-4720-8C9E-55DF9796E545}"/>
              </a:ext>
            </a:extLst>
          </p:cNvPr>
          <p:cNvPicPr>
            <a:picLocks noChangeAspect="1"/>
          </p:cNvPicPr>
          <p:nvPr/>
        </p:nvPicPr>
        <p:blipFill>
          <a:blip r:embed="rId3"/>
          <a:stretch>
            <a:fillRect/>
          </a:stretch>
        </p:blipFill>
        <p:spPr>
          <a:xfrm>
            <a:off x="121308" y="1006523"/>
            <a:ext cx="3902647" cy="2777974"/>
          </a:xfrm>
          <a:prstGeom prst="rect">
            <a:avLst/>
          </a:prstGeom>
        </p:spPr>
      </p:pic>
      <p:pic>
        <p:nvPicPr>
          <p:cNvPr id="6" name="图片 5">
            <a:extLst>
              <a:ext uri="{FF2B5EF4-FFF2-40B4-BE49-F238E27FC236}">
                <a16:creationId xmlns:a16="http://schemas.microsoft.com/office/drawing/2014/main" id="{0A1E159C-7416-4BFE-B7AF-C191D422062F}"/>
              </a:ext>
            </a:extLst>
          </p:cNvPr>
          <p:cNvPicPr>
            <a:picLocks noChangeAspect="1"/>
          </p:cNvPicPr>
          <p:nvPr/>
        </p:nvPicPr>
        <p:blipFill>
          <a:blip r:embed="rId4"/>
          <a:stretch>
            <a:fillRect/>
          </a:stretch>
        </p:blipFill>
        <p:spPr>
          <a:xfrm>
            <a:off x="4136494" y="1006521"/>
            <a:ext cx="3464242" cy="2777975"/>
          </a:xfrm>
          <a:prstGeom prst="rect">
            <a:avLst/>
          </a:prstGeom>
        </p:spPr>
      </p:pic>
      <p:pic>
        <p:nvPicPr>
          <p:cNvPr id="9" name="图片 8">
            <a:extLst>
              <a:ext uri="{FF2B5EF4-FFF2-40B4-BE49-F238E27FC236}">
                <a16:creationId xmlns:a16="http://schemas.microsoft.com/office/drawing/2014/main" id="{6BE8D368-3F87-4DF9-83AD-0556E3047DA3}"/>
              </a:ext>
            </a:extLst>
          </p:cNvPr>
          <p:cNvPicPr>
            <a:picLocks noChangeAspect="1"/>
          </p:cNvPicPr>
          <p:nvPr/>
        </p:nvPicPr>
        <p:blipFill>
          <a:blip r:embed="rId5"/>
          <a:stretch>
            <a:fillRect/>
          </a:stretch>
        </p:blipFill>
        <p:spPr>
          <a:xfrm>
            <a:off x="121308" y="4045262"/>
            <a:ext cx="3448870" cy="2501615"/>
          </a:xfrm>
          <a:prstGeom prst="rect">
            <a:avLst/>
          </a:prstGeom>
        </p:spPr>
      </p:pic>
      <p:sp>
        <p:nvSpPr>
          <p:cNvPr id="10" name="文本框 9">
            <a:extLst>
              <a:ext uri="{FF2B5EF4-FFF2-40B4-BE49-F238E27FC236}">
                <a16:creationId xmlns:a16="http://schemas.microsoft.com/office/drawing/2014/main" id="{62202F11-1E7E-445A-8E82-F1F1162E54E8}"/>
              </a:ext>
            </a:extLst>
          </p:cNvPr>
          <p:cNvSpPr txBox="1"/>
          <p:nvPr/>
        </p:nvSpPr>
        <p:spPr>
          <a:xfrm>
            <a:off x="0" y="3814429"/>
            <a:ext cx="1884856" cy="461665"/>
          </a:xfrm>
          <a:prstGeom prst="rect">
            <a:avLst/>
          </a:prstGeom>
          <a:noFill/>
        </p:spPr>
        <p:txBody>
          <a:bodyPr wrap="square" rtlCol="0">
            <a:spAutoFit/>
          </a:bodyPr>
          <a:lstStyle>
            <a:defPPr>
              <a:defRPr lang="zh-CN"/>
            </a:defPPr>
            <a:lvl1pPr>
              <a:defRPr sz="1600" b="1">
                <a:solidFill>
                  <a:srgbClr val="C00000"/>
                </a:solidFill>
                <a:latin typeface="Arial" panose="020B0604020202020204" pitchFamily="34" charset="0"/>
                <a:cs typeface="Arial" panose="020B0604020202020204" pitchFamily="34" charset="0"/>
              </a:defRPr>
            </a:lvl1pPr>
          </a:lstStyle>
          <a:p>
            <a:pPr algn="ctr"/>
            <a:r>
              <a:rPr lang="en-US" altLang="zh-CN" sz="1200" dirty="0"/>
              <a:t>Thermosiphon Cooling Solution</a:t>
            </a:r>
            <a:endParaRPr lang="zh-CN" altLang="en-US" sz="1200" dirty="0"/>
          </a:p>
        </p:txBody>
      </p:sp>
      <p:pic>
        <p:nvPicPr>
          <p:cNvPr id="12" name="图片 11">
            <a:extLst>
              <a:ext uri="{FF2B5EF4-FFF2-40B4-BE49-F238E27FC236}">
                <a16:creationId xmlns:a16="http://schemas.microsoft.com/office/drawing/2014/main" id="{AAB5E56B-BACE-449D-8F33-C306580B1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0178" y="4584508"/>
            <a:ext cx="1811786" cy="1867791"/>
          </a:xfrm>
          <a:prstGeom prst="rect">
            <a:avLst/>
          </a:prstGeom>
        </p:spPr>
      </p:pic>
      <p:pic>
        <p:nvPicPr>
          <p:cNvPr id="13" name="图片 12">
            <a:extLst>
              <a:ext uri="{FF2B5EF4-FFF2-40B4-BE49-F238E27FC236}">
                <a16:creationId xmlns:a16="http://schemas.microsoft.com/office/drawing/2014/main" id="{DE7E157A-EA95-4324-90F6-18881DE0FD6A}"/>
              </a:ext>
            </a:extLst>
          </p:cNvPr>
          <p:cNvPicPr>
            <a:picLocks noChangeAspect="1"/>
          </p:cNvPicPr>
          <p:nvPr/>
        </p:nvPicPr>
        <p:blipFill>
          <a:blip r:embed="rId7"/>
          <a:stretch>
            <a:fillRect/>
          </a:stretch>
        </p:blipFill>
        <p:spPr>
          <a:xfrm>
            <a:off x="5875238" y="4449170"/>
            <a:ext cx="2287619" cy="2003129"/>
          </a:xfrm>
          <a:prstGeom prst="rect">
            <a:avLst/>
          </a:prstGeom>
        </p:spPr>
      </p:pic>
      <p:sp>
        <p:nvSpPr>
          <p:cNvPr id="2" name="灯片编号占位符 1">
            <a:extLst>
              <a:ext uri="{FF2B5EF4-FFF2-40B4-BE49-F238E27FC236}">
                <a16:creationId xmlns:a16="http://schemas.microsoft.com/office/drawing/2014/main" id="{46560FB9-75CB-48F8-94E0-B9929ED029F1}"/>
              </a:ext>
            </a:extLst>
          </p:cNvPr>
          <p:cNvSpPr>
            <a:spLocks noGrp="1"/>
          </p:cNvSpPr>
          <p:nvPr>
            <p:ph type="sldNum" sz="quarter" idx="12"/>
          </p:nvPr>
        </p:nvSpPr>
        <p:spPr/>
        <p:txBody>
          <a:bodyPr/>
          <a:lstStyle/>
          <a:p>
            <a:fld id="{F15E9139-A00B-4B2A-98A6-095DC08F1345}" type="slidenum">
              <a:rPr lang="zh-CN" altLang="en-US" smtClean="0"/>
              <a:pPr/>
              <a:t>5</a:t>
            </a:fld>
            <a:endParaRPr lang="zh-CN" altLang="en-US" dirty="0"/>
          </a:p>
        </p:txBody>
      </p:sp>
      <p:sp>
        <p:nvSpPr>
          <p:cNvPr id="14" name="文本框 13">
            <a:extLst>
              <a:ext uri="{FF2B5EF4-FFF2-40B4-BE49-F238E27FC236}">
                <a16:creationId xmlns:a16="http://schemas.microsoft.com/office/drawing/2014/main" id="{80CAB830-D39D-4230-9B93-9AA062F75D21}"/>
              </a:ext>
            </a:extLst>
          </p:cNvPr>
          <p:cNvSpPr txBox="1"/>
          <p:nvPr/>
        </p:nvSpPr>
        <p:spPr>
          <a:xfrm>
            <a:off x="9347198" y="476596"/>
            <a:ext cx="2634054" cy="338554"/>
          </a:xfrm>
          <a:prstGeom prst="rect">
            <a:avLst/>
          </a:prstGeom>
          <a:noFill/>
        </p:spPr>
        <p:txBody>
          <a:bodyPr wrap="none" rtlCol="0">
            <a:spAutoFit/>
          </a:bodyPr>
          <a:lstStyle/>
          <a:p>
            <a:r>
              <a:rPr lang="en-US" altLang="zh-CN" sz="1600" dirty="0">
                <a:solidFill>
                  <a:srgbClr val="0000FF"/>
                </a:solidFill>
                <a:latin typeface="Arial" panose="020B0604020202020204" pitchFamily="34" charset="0"/>
                <a:cs typeface="Arial" panose="020B0604020202020204" pitchFamily="34" charset="0"/>
              </a:rPr>
              <a:t>Chang </a:t>
            </a:r>
            <a:r>
              <a:rPr lang="en-US" altLang="zh-CN" sz="1600" dirty="0" err="1">
                <a:solidFill>
                  <a:srgbClr val="0000FF"/>
                </a:solidFill>
                <a:latin typeface="Arial" panose="020B0604020202020204" pitchFamily="34" charset="0"/>
                <a:cs typeface="Arial" panose="020B0604020202020204" pitchFamily="34" charset="0"/>
              </a:rPr>
              <a:t>Zhengze</a:t>
            </a:r>
            <a:r>
              <a:rPr lang="en-US" altLang="zh-CN" sz="1600" dirty="0">
                <a:solidFill>
                  <a:srgbClr val="0000FF"/>
                </a:solidFill>
                <a:latin typeface="Arial" panose="020B0604020202020204" pitchFamily="34" charset="0"/>
                <a:cs typeface="Arial" panose="020B0604020202020204" pitchFamily="34" charset="0"/>
              </a:rPr>
              <a:t>, Zhu </a:t>
            </a:r>
            <a:r>
              <a:rPr lang="en-US" altLang="zh-CN" sz="1600" dirty="0" err="1">
                <a:solidFill>
                  <a:srgbClr val="0000FF"/>
                </a:solidFill>
                <a:latin typeface="Arial" panose="020B0604020202020204" pitchFamily="34" charset="0"/>
                <a:cs typeface="Arial" panose="020B0604020202020204" pitchFamily="34" charset="0"/>
              </a:rPr>
              <a:t>Keyu</a:t>
            </a:r>
            <a:endParaRPr lang="zh-CN" altLang="en-US" sz="1600" dirty="0">
              <a:solidFill>
                <a:srgbClr val="0000FF"/>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21207BCB-367F-44BE-BD88-9095FED20CFE}"/>
              </a:ext>
            </a:extLst>
          </p:cNvPr>
          <p:cNvSpPr txBox="1"/>
          <p:nvPr/>
        </p:nvSpPr>
        <p:spPr>
          <a:xfrm>
            <a:off x="2808603" y="3865249"/>
            <a:ext cx="6097136" cy="454035"/>
          </a:xfrm>
          <a:prstGeom prst="rect">
            <a:avLst/>
          </a:prstGeom>
          <a:noFill/>
        </p:spPr>
        <p:txBody>
          <a:bodyPr wrap="square">
            <a:spAutoFit/>
          </a:bodyPr>
          <a:lstStyle/>
          <a:p>
            <a:pPr algn="ctr">
              <a:lnSpc>
                <a:spcPct val="150000"/>
              </a:lnSpc>
            </a:pPr>
            <a:r>
              <a:rPr lang="en-US" altLang="zh-CN" sz="1800" b="1" dirty="0">
                <a:latin typeface="Arial" panose="020B0604020202020204" pitchFamily="34" charset="0"/>
                <a:cs typeface="Arial" panose="020B0604020202020204" pitchFamily="34" charset="0"/>
              </a:rPr>
              <a:t>Detectors Cryogenic System: 2×1kW@4.5K</a:t>
            </a:r>
          </a:p>
        </p:txBody>
      </p:sp>
      <p:sp>
        <p:nvSpPr>
          <p:cNvPr id="17" name="Textfeld 4">
            <a:extLst>
              <a:ext uri="{FF2B5EF4-FFF2-40B4-BE49-F238E27FC236}">
                <a16:creationId xmlns:a16="http://schemas.microsoft.com/office/drawing/2014/main" id="{730DDB5D-1502-46BD-A829-E376D1B6DCE3}"/>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highlight>
                  <a:srgbClr val="C0C0C0"/>
                </a:highlight>
                <a:latin typeface="Arial" panose="020B0604020202020204" pitchFamily="34" charset="0"/>
                <a:cs typeface="Arial" panose="020B0604020202020204" pitchFamily="34" charset="0"/>
              </a:rPr>
              <a:t>OVERVIEW</a:t>
            </a:r>
            <a:r>
              <a:rPr lang="en-US"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OVERALL CRYO LAYOUT | 2024 IARC COMMENT </a:t>
            </a:r>
            <a:r>
              <a:rPr lang="en-GB" altLang="zh-CN" sz="1400" b="1" dirty="0">
                <a:solidFill>
                  <a:schemeClr val="bg1"/>
                </a:solidFill>
                <a:latin typeface="Arial" panose="020B0604020202020204" pitchFamily="34" charset="0"/>
                <a:cs typeface="Arial" panose="020B0604020202020204" pitchFamily="34" charset="0"/>
              </a:rPr>
              <a:t>| 2025 </a:t>
            </a:r>
            <a:r>
              <a:rPr lang="en-US" altLang="zh-CN" sz="1400" b="1" dirty="0">
                <a:solidFill>
                  <a:schemeClr val="bg1"/>
                </a:solidFill>
                <a:latin typeface="Arial" panose="020B0604020202020204" pitchFamily="34" charset="0"/>
                <a:cs typeface="Arial" panose="020B0604020202020204" pitchFamily="34" charset="0"/>
              </a:rPr>
              <a:t>MINI REVIEW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339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0ED748C-3756-4172-A0F3-556751302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647" y="1096034"/>
            <a:ext cx="8087775" cy="5432226"/>
          </a:xfrm>
          <a:prstGeom prst="rect">
            <a:avLst/>
          </a:prstGeom>
        </p:spPr>
      </p:pic>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CEPC SRF Civil Engineering Cryo-Layout</a:t>
            </a:r>
            <a:endParaRPr lang="zh-CN" altLang="en-US" dirty="0"/>
          </a:p>
        </p:txBody>
      </p:sp>
      <p:sp>
        <p:nvSpPr>
          <p:cNvPr id="13" name="文本框 12">
            <a:extLst>
              <a:ext uri="{FF2B5EF4-FFF2-40B4-BE49-F238E27FC236}">
                <a16:creationId xmlns:a16="http://schemas.microsoft.com/office/drawing/2014/main" id="{402409EC-285C-47F1-95D0-09B5B936F1C6}"/>
              </a:ext>
            </a:extLst>
          </p:cNvPr>
          <p:cNvSpPr txBox="1"/>
          <p:nvPr/>
        </p:nvSpPr>
        <p:spPr>
          <a:xfrm>
            <a:off x="9123523" y="1317852"/>
            <a:ext cx="954107" cy="261610"/>
          </a:xfrm>
          <a:prstGeom prst="rect">
            <a:avLst/>
          </a:prstGeom>
          <a:solidFill>
            <a:srgbClr val="FFFF00"/>
          </a:solidFill>
        </p:spPr>
        <p:txBody>
          <a:bodyPr wrap="none" rtlCol="0">
            <a:spAutoFit/>
          </a:bodyPr>
          <a:lstStyle>
            <a:defPPr>
              <a:defRPr lang="zh-CN"/>
            </a:defPPr>
            <a:lvl1pPr algn="ctr">
              <a:defRPr sz="1100" b="1">
                <a:solidFill>
                  <a:srgbClr val="FF0000"/>
                </a:solidFill>
                <a:latin typeface="Arial" panose="020B0604020202020204" pitchFamily="34" charset="0"/>
                <a:cs typeface="Arial" panose="020B0604020202020204" pitchFamily="34" charset="0"/>
              </a:defRPr>
            </a:lvl1pPr>
          </a:lstStyle>
          <a:p>
            <a:r>
              <a:rPr lang="en-US" altLang="zh-CN" dirty="0"/>
              <a:t>Tanks zone</a:t>
            </a:r>
            <a:endParaRPr lang="zh-CN" altLang="en-US" dirty="0"/>
          </a:p>
        </p:txBody>
      </p:sp>
      <p:sp>
        <p:nvSpPr>
          <p:cNvPr id="18" name="文本框 17">
            <a:extLst>
              <a:ext uri="{FF2B5EF4-FFF2-40B4-BE49-F238E27FC236}">
                <a16:creationId xmlns:a16="http://schemas.microsoft.com/office/drawing/2014/main" id="{7E0386B0-675C-412F-9DED-409FE3AA0454}"/>
              </a:ext>
            </a:extLst>
          </p:cNvPr>
          <p:cNvSpPr txBox="1"/>
          <p:nvPr/>
        </p:nvSpPr>
        <p:spPr>
          <a:xfrm>
            <a:off x="8974147" y="2297178"/>
            <a:ext cx="1156086" cy="261610"/>
          </a:xfrm>
          <a:prstGeom prst="rect">
            <a:avLst/>
          </a:prstGeom>
          <a:solidFill>
            <a:srgbClr val="FFFF00"/>
          </a:solid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Cryogenic hall</a:t>
            </a:r>
            <a:endParaRPr lang="zh-CN" altLang="en-US" sz="1100" b="1" dirty="0">
              <a:solidFill>
                <a:srgbClr val="FF0000"/>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3B3B4BE7-6700-4C3D-BB47-9EA36F0CD173}"/>
              </a:ext>
            </a:extLst>
          </p:cNvPr>
          <p:cNvSpPr txBox="1"/>
          <p:nvPr/>
        </p:nvSpPr>
        <p:spPr>
          <a:xfrm>
            <a:off x="10963780" y="3196158"/>
            <a:ext cx="521298" cy="261610"/>
          </a:xfrm>
          <a:prstGeom prst="rect">
            <a:avLst/>
          </a:prstGeom>
          <a:solidFill>
            <a:srgbClr val="FFFF00"/>
          </a:solid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shaft</a:t>
            </a:r>
            <a:endParaRPr lang="zh-CN" altLang="en-US" sz="1100" b="1" dirty="0">
              <a:solidFill>
                <a:srgbClr val="FF0000"/>
              </a:solidFill>
              <a:latin typeface="Arial" panose="020B0604020202020204" pitchFamily="34" charset="0"/>
              <a:cs typeface="Arial" panose="020B0604020202020204" pitchFamily="34" charset="0"/>
            </a:endParaRPr>
          </a:p>
        </p:txBody>
      </p:sp>
      <p:grpSp>
        <p:nvGrpSpPr>
          <p:cNvPr id="56" name="组合 55">
            <a:extLst>
              <a:ext uri="{FF2B5EF4-FFF2-40B4-BE49-F238E27FC236}">
                <a16:creationId xmlns:a16="http://schemas.microsoft.com/office/drawing/2014/main" id="{E3B7543F-0096-4085-9F17-54525612A4E6}"/>
              </a:ext>
            </a:extLst>
          </p:cNvPr>
          <p:cNvGrpSpPr/>
          <p:nvPr/>
        </p:nvGrpSpPr>
        <p:grpSpPr>
          <a:xfrm>
            <a:off x="458967" y="3810235"/>
            <a:ext cx="4299930" cy="2801155"/>
            <a:chOff x="6427448" y="3737757"/>
            <a:chExt cx="4299930" cy="2801155"/>
          </a:xfrm>
        </p:grpSpPr>
        <p:pic>
          <p:nvPicPr>
            <p:cNvPr id="10" name="图片 9">
              <a:extLst>
                <a:ext uri="{FF2B5EF4-FFF2-40B4-BE49-F238E27FC236}">
                  <a16:creationId xmlns:a16="http://schemas.microsoft.com/office/drawing/2014/main" id="{AB2BE4B3-42CE-4751-83B5-798E31861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5140" y="3737757"/>
              <a:ext cx="2805907" cy="2801155"/>
            </a:xfrm>
            <a:prstGeom prst="rect">
              <a:avLst/>
            </a:prstGeom>
          </p:spPr>
        </p:pic>
        <p:sp>
          <p:nvSpPr>
            <p:cNvPr id="40" name="文本框 39">
              <a:extLst>
                <a:ext uri="{FF2B5EF4-FFF2-40B4-BE49-F238E27FC236}">
                  <a16:creationId xmlns:a16="http://schemas.microsoft.com/office/drawing/2014/main" id="{07A5A03D-390D-4176-891D-C16B7A1BDF03}"/>
                </a:ext>
              </a:extLst>
            </p:cNvPr>
            <p:cNvSpPr txBox="1"/>
            <p:nvPr/>
          </p:nvSpPr>
          <p:spPr>
            <a:xfrm>
              <a:off x="6427448" y="5620022"/>
              <a:ext cx="1439818" cy="307777"/>
            </a:xfrm>
            <a:prstGeom prst="rect">
              <a:avLst/>
            </a:prstGeom>
            <a:noFill/>
          </p:spPr>
          <p:txBody>
            <a:bodyPr wrap="none" rtlCol="0">
              <a:spAutoFit/>
            </a:bodyPr>
            <a:lstStyle/>
            <a:p>
              <a:r>
                <a:rPr lang="en-US" altLang="zh-CN" sz="1400" dirty="0">
                  <a:latin typeface="Arial" panose="020B0604020202020204" pitchFamily="34" charset="0"/>
                  <a:ea typeface="等线" panose="02010600030101010101" pitchFamily="2" charset="-122"/>
                </a:rPr>
                <a:t>A</a:t>
              </a:r>
              <a:r>
                <a:rPr lang="en-US" altLang="zh-CN" sz="1400" dirty="0">
                  <a:effectLst/>
                  <a:latin typeface="Arial" panose="020B0604020202020204" pitchFamily="34" charset="0"/>
                  <a:ea typeface="等线" panose="02010600030101010101" pitchFamily="2" charset="-122"/>
                </a:rPr>
                <a:t>uxiliary gallery</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382CBC41-9511-413D-9359-FAA92F1C8595}"/>
                </a:ext>
              </a:extLst>
            </p:cNvPr>
            <p:cNvSpPr txBox="1"/>
            <p:nvPr/>
          </p:nvSpPr>
          <p:spPr>
            <a:xfrm rot="19860537">
              <a:off x="9425419" y="4524998"/>
              <a:ext cx="1301959"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LCB (40K-4.5K)</a:t>
              </a:r>
              <a:endParaRPr lang="zh-CN" altLang="en-US" sz="1200" b="1"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5FBEA646-4838-475B-A164-C27C8A077EC3}"/>
                </a:ext>
              </a:extLst>
            </p:cNvPr>
            <p:cNvSpPr txBox="1"/>
            <p:nvPr/>
          </p:nvSpPr>
          <p:spPr>
            <a:xfrm rot="19638285">
              <a:off x="8766093" y="5076850"/>
              <a:ext cx="64472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2K CB</a:t>
              </a:r>
              <a:endParaRPr lang="zh-CN" altLang="en-US" sz="120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54C576DC-767E-4329-8E67-F11E64AFEC25}"/>
                </a:ext>
              </a:extLst>
            </p:cNvPr>
            <p:cNvSpPr txBox="1"/>
            <p:nvPr/>
          </p:nvSpPr>
          <p:spPr>
            <a:xfrm rot="19891203">
              <a:off x="8038566" y="5383230"/>
              <a:ext cx="63671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MDVB</a:t>
              </a:r>
              <a:endParaRPr lang="zh-CN" altLang="en-US" sz="1200" b="1" dirty="0">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E825BCFC-0841-4279-9644-855790D0038B}"/>
                </a:ext>
              </a:extLst>
            </p:cNvPr>
            <p:cNvSpPr txBox="1"/>
            <p:nvPr/>
          </p:nvSpPr>
          <p:spPr>
            <a:xfrm>
              <a:off x="7561211" y="6174434"/>
              <a:ext cx="1239122"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Beam Tunnel</a:t>
              </a:r>
              <a:endParaRPr lang="en-US" altLang="zh-CN" sz="1400" dirty="0">
                <a:solidFill>
                  <a:srgbClr val="FF0000"/>
                </a:solidFill>
                <a:latin typeface="Arial" panose="020B0604020202020204" pitchFamily="34" charset="0"/>
                <a:cs typeface="Arial" panose="020B0604020202020204" pitchFamily="34" charset="0"/>
              </a:endParaRPr>
            </a:p>
          </p:txBody>
        </p:sp>
      </p:grpSp>
      <p:sp>
        <p:nvSpPr>
          <p:cNvPr id="19" name="文本框 18">
            <a:extLst>
              <a:ext uri="{FF2B5EF4-FFF2-40B4-BE49-F238E27FC236}">
                <a16:creationId xmlns:a16="http://schemas.microsoft.com/office/drawing/2014/main" id="{C8E719E4-A8F1-4308-A319-6BC9C766C35D}"/>
              </a:ext>
            </a:extLst>
          </p:cNvPr>
          <p:cNvSpPr txBox="1"/>
          <p:nvPr/>
        </p:nvSpPr>
        <p:spPr>
          <a:xfrm>
            <a:off x="764082" y="3664427"/>
            <a:ext cx="2571538"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Cryogenic hall-ground surface</a:t>
            </a:r>
          </a:p>
        </p:txBody>
      </p:sp>
      <p:cxnSp>
        <p:nvCxnSpPr>
          <p:cNvPr id="59" name="直接箭头连接符 58">
            <a:extLst>
              <a:ext uri="{FF2B5EF4-FFF2-40B4-BE49-F238E27FC236}">
                <a16:creationId xmlns:a16="http://schemas.microsoft.com/office/drawing/2014/main" id="{8B677FE4-6F9B-41FA-BA7F-3777E5D5479D}"/>
              </a:ext>
            </a:extLst>
          </p:cNvPr>
          <p:cNvCxnSpPr>
            <a:cxnSpLocks/>
          </p:cNvCxnSpPr>
          <p:nvPr/>
        </p:nvCxnSpPr>
        <p:spPr>
          <a:xfrm flipH="1">
            <a:off x="4308626" y="5230523"/>
            <a:ext cx="1518435" cy="1243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DBCBDFB0-1B1A-4963-8E90-44532D8B7795}"/>
              </a:ext>
            </a:extLst>
          </p:cNvPr>
          <p:cNvGrpSpPr/>
          <p:nvPr/>
        </p:nvGrpSpPr>
        <p:grpSpPr>
          <a:xfrm>
            <a:off x="114161" y="1279485"/>
            <a:ext cx="9265584" cy="2628497"/>
            <a:chOff x="114161" y="1131175"/>
            <a:chExt cx="9265584" cy="2776807"/>
          </a:xfrm>
        </p:grpSpPr>
        <p:pic>
          <p:nvPicPr>
            <p:cNvPr id="73" name="图片 72">
              <a:extLst>
                <a:ext uri="{FF2B5EF4-FFF2-40B4-BE49-F238E27FC236}">
                  <a16:creationId xmlns:a16="http://schemas.microsoft.com/office/drawing/2014/main" id="{7A07C069-1803-462E-89AA-2FC537C79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61" y="1133840"/>
              <a:ext cx="4194464" cy="2549531"/>
            </a:xfrm>
            <a:prstGeom prst="rect">
              <a:avLst/>
            </a:prstGeom>
            <a:ln w="19050">
              <a:solidFill>
                <a:srgbClr val="FF0000"/>
              </a:solidFill>
              <a:tailEnd type="triangle"/>
            </a:ln>
          </p:spPr>
        </p:pic>
        <p:grpSp>
          <p:nvGrpSpPr>
            <p:cNvPr id="22" name="组合 21">
              <a:extLst>
                <a:ext uri="{FF2B5EF4-FFF2-40B4-BE49-F238E27FC236}">
                  <a16:creationId xmlns:a16="http://schemas.microsoft.com/office/drawing/2014/main" id="{624144C0-D5F8-4FA8-A779-2F4E9FF1046A}"/>
                </a:ext>
              </a:extLst>
            </p:cNvPr>
            <p:cNvGrpSpPr/>
            <p:nvPr/>
          </p:nvGrpSpPr>
          <p:grpSpPr>
            <a:xfrm>
              <a:off x="4557680" y="1131175"/>
              <a:ext cx="4822065" cy="2776807"/>
              <a:chOff x="8239900" y="1165538"/>
              <a:chExt cx="4465456" cy="2427199"/>
            </a:xfrm>
          </p:grpSpPr>
          <p:pic>
            <p:nvPicPr>
              <p:cNvPr id="8" name="图片 7">
                <a:extLst>
                  <a:ext uri="{FF2B5EF4-FFF2-40B4-BE49-F238E27FC236}">
                    <a16:creationId xmlns:a16="http://schemas.microsoft.com/office/drawing/2014/main" id="{4D17457B-1EF2-4408-8681-5D1C11E79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900" y="1165538"/>
                <a:ext cx="4145885" cy="2167692"/>
              </a:xfrm>
              <a:prstGeom prst="rect">
                <a:avLst/>
              </a:prstGeom>
              <a:ln w="19050">
                <a:solidFill>
                  <a:srgbClr val="FF0000"/>
                </a:solidFill>
                <a:tailEnd type="triangle"/>
              </a:ln>
            </p:spPr>
          </p:pic>
          <p:cxnSp>
            <p:nvCxnSpPr>
              <p:cNvPr id="14" name="直接箭头连接符 13">
                <a:extLst>
                  <a:ext uri="{FF2B5EF4-FFF2-40B4-BE49-F238E27FC236}">
                    <a16:creationId xmlns:a16="http://schemas.microsoft.com/office/drawing/2014/main" id="{62FAD246-9F2F-4E4D-B28B-3C730740DA3C}"/>
                  </a:ext>
                </a:extLst>
              </p:cNvPr>
              <p:cNvCxnSpPr>
                <a:cxnSpLocks/>
              </p:cNvCxnSpPr>
              <p:nvPr/>
            </p:nvCxnSpPr>
            <p:spPr>
              <a:xfrm flipH="1">
                <a:off x="12063212" y="1923639"/>
                <a:ext cx="642144" cy="577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F9CC65E2-969C-44DC-9D2B-4026662666FF}"/>
                  </a:ext>
                </a:extLst>
              </p:cNvPr>
              <p:cNvSpPr txBox="1"/>
              <p:nvPr/>
            </p:nvSpPr>
            <p:spPr>
              <a:xfrm>
                <a:off x="9764651" y="3323710"/>
                <a:ext cx="1009133" cy="26902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Tanks zone</a:t>
                </a:r>
                <a:endParaRPr lang="zh-CN" altLang="en-US" sz="1400" dirty="0">
                  <a:latin typeface="Arial" panose="020B0604020202020204" pitchFamily="34" charset="0"/>
                  <a:cs typeface="Arial" panose="020B0604020202020204" pitchFamily="34" charset="0"/>
                </a:endParaRPr>
              </a:p>
            </p:txBody>
          </p:sp>
        </p:grpSp>
        <p:cxnSp>
          <p:nvCxnSpPr>
            <p:cNvPr id="27" name="直接箭头连接符 26">
              <a:extLst>
                <a:ext uri="{FF2B5EF4-FFF2-40B4-BE49-F238E27FC236}">
                  <a16:creationId xmlns:a16="http://schemas.microsoft.com/office/drawing/2014/main" id="{FE4B71D3-3CC7-4303-8A9D-6D3441A4859A}"/>
                </a:ext>
              </a:extLst>
            </p:cNvPr>
            <p:cNvCxnSpPr>
              <a:cxnSpLocks/>
            </p:cNvCxnSpPr>
            <p:nvPr/>
          </p:nvCxnSpPr>
          <p:spPr>
            <a:xfrm>
              <a:off x="1236079" y="1131175"/>
              <a:ext cx="3080800" cy="90042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A2D97095-7738-46C1-9230-17FBEFE6B0AE}"/>
                </a:ext>
              </a:extLst>
            </p:cNvPr>
            <p:cNvSpPr txBox="1"/>
            <p:nvPr/>
          </p:nvSpPr>
          <p:spPr>
            <a:xfrm rot="1146519">
              <a:off x="2516051" y="1286751"/>
              <a:ext cx="712232" cy="323811"/>
            </a:xfrm>
            <a:prstGeom prst="rect">
              <a:avLst/>
            </a:prstGeom>
            <a:no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100m</a:t>
              </a:r>
              <a:endParaRPr lang="zh-CN" altLang="en-US" sz="1100" b="1" dirty="0">
                <a:solidFill>
                  <a:srgbClr val="FF0000"/>
                </a:solidFill>
                <a:latin typeface="Arial" panose="020B0604020202020204" pitchFamily="34" charset="0"/>
                <a:cs typeface="Arial" panose="020B0604020202020204" pitchFamily="34" charset="0"/>
              </a:endParaRPr>
            </a:p>
          </p:txBody>
        </p:sp>
        <p:cxnSp>
          <p:nvCxnSpPr>
            <p:cNvPr id="29" name="直接箭头连接符 28">
              <a:extLst>
                <a:ext uri="{FF2B5EF4-FFF2-40B4-BE49-F238E27FC236}">
                  <a16:creationId xmlns:a16="http://schemas.microsoft.com/office/drawing/2014/main" id="{54F936D1-F3D0-4A72-9808-62303C2BE2FC}"/>
                </a:ext>
              </a:extLst>
            </p:cNvPr>
            <p:cNvCxnSpPr>
              <a:cxnSpLocks/>
            </p:cNvCxnSpPr>
            <p:nvPr/>
          </p:nvCxnSpPr>
          <p:spPr>
            <a:xfrm flipV="1">
              <a:off x="3386635" y="2416786"/>
              <a:ext cx="1005594" cy="135510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6A6C65E4-8384-4798-8139-5A31D5A8F992}"/>
                </a:ext>
              </a:extLst>
            </p:cNvPr>
            <p:cNvSpPr txBox="1"/>
            <p:nvPr/>
          </p:nvSpPr>
          <p:spPr>
            <a:xfrm rot="18446486">
              <a:off x="3773933" y="2922883"/>
              <a:ext cx="577780" cy="341670"/>
            </a:xfrm>
            <a:prstGeom prst="rect">
              <a:avLst/>
            </a:prstGeom>
            <a:no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60m</a:t>
              </a:r>
              <a:endParaRPr lang="zh-CN" altLang="en-US" sz="1100" b="1" dirty="0">
                <a:solidFill>
                  <a:srgbClr val="FF0000"/>
                </a:solidFill>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64923932-3AB7-467A-94B8-E1B3ED095EAB}"/>
                </a:ext>
              </a:extLst>
            </p:cNvPr>
            <p:cNvSpPr txBox="1"/>
            <p:nvPr/>
          </p:nvSpPr>
          <p:spPr>
            <a:xfrm rot="1089406">
              <a:off x="465711" y="2769881"/>
              <a:ext cx="135966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UCB (300K-40K)</a:t>
              </a:r>
              <a:endParaRPr lang="zh-CN" altLang="en-US" sz="1200" b="1" dirty="0">
                <a:latin typeface="Arial" panose="020B0604020202020204" pitchFamily="34" charset="0"/>
                <a:cs typeface="Arial" panose="020B0604020202020204" pitchFamily="34" charset="0"/>
              </a:endParaRPr>
            </a:p>
          </p:txBody>
        </p:sp>
        <p:cxnSp>
          <p:nvCxnSpPr>
            <p:cNvPr id="47" name="直接箭头连接符 46">
              <a:extLst>
                <a:ext uri="{FF2B5EF4-FFF2-40B4-BE49-F238E27FC236}">
                  <a16:creationId xmlns:a16="http://schemas.microsoft.com/office/drawing/2014/main" id="{9CB91B8E-78D2-4B5D-A9ED-A8F206D03AA4}"/>
                </a:ext>
              </a:extLst>
            </p:cNvPr>
            <p:cNvCxnSpPr>
              <a:cxnSpLocks/>
              <a:endCxn id="45" idx="0"/>
            </p:cNvCxnSpPr>
            <p:nvPr/>
          </p:nvCxnSpPr>
          <p:spPr>
            <a:xfrm>
              <a:off x="1188704" y="1882075"/>
              <a:ext cx="0" cy="8947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rotWithShape="1">
            <a:blip r:embed="rId7"/>
            <a:srcRect l="48315" t="34704" r="13903" b="12823"/>
            <a:stretch/>
          </p:blipFill>
          <p:spPr>
            <a:xfrm>
              <a:off x="6756984" y="1998470"/>
              <a:ext cx="1651531" cy="1326883"/>
            </a:xfrm>
            <a:prstGeom prst="rect">
              <a:avLst/>
            </a:prstGeom>
          </p:spPr>
        </p:pic>
        <p:sp>
          <p:nvSpPr>
            <p:cNvPr id="4" name="矩形: 圆角 3">
              <a:extLst>
                <a:ext uri="{FF2B5EF4-FFF2-40B4-BE49-F238E27FC236}">
                  <a16:creationId xmlns:a16="http://schemas.microsoft.com/office/drawing/2014/main" id="{1880421B-446A-4811-BDD2-4FFD57C63BF8}"/>
                </a:ext>
              </a:extLst>
            </p:cNvPr>
            <p:cNvSpPr/>
            <p:nvPr/>
          </p:nvSpPr>
          <p:spPr>
            <a:xfrm rot="1011050">
              <a:off x="344727" y="2758523"/>
              <a:ext cx="1625678" cy="33286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圆角 34">
            <a:extLst>
              <a:ext uri="{FF2B5EF4-FFF2-40B4-BE49-F238E27FC236}">
                <a16:creationId xmlns:a16="http://schemas.microsoft.com/office/drawing/2014/main" id="{9E279455-484A-45B7-BB4F-4642A0FC96EA}"/>
              </a:ext>
            </a:extLst>
          </p:cNvPr>
          <p:cNvSpPr/>
          <p:nvPr/>
        </p:nvSpPr>
        <p:spPr>
          <a:xfrm rot="19742888">
            <a:off x="3372017" y="4581957"/>
            <a:ext cx="1360445" cy="33286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a:extLst>
              <a:ext uri="{FF2B5EF4-FFF2-40B4-BE49-F238E27FC236}">
                <a16:creationId xmlns:a16="http://schemas.microsoft.com/office/drawing/2014/main" id="{E3E35346-81DE-4D29-8ABF-4C03C66A11D1}"/>
              </a:ext>
            </a:extLst>
          </p:cNvPr>
          <p:cNvPicPr>
            <a:picLocks noChangeAspect="1"/>
          </p:cNvPicPr>
          <p:nvPr/>
        </p:nvPicPr>
        <p:blipFill>
          <a:blip r:embed="rId8"/>
          <a:stretch>
            <a:fillRect/>
          </a:stretch>
        </p:blipFill>
        <p:spPr>
          <a:xfrm>
            <a:off x="10566512" y="239549"/>
            <a:ext cx="1625486" cy="1542809"/>
          </a:xfrm>
          <a:prstGeom prst="rect">
            <a:avLst/>
          </a:prstGeom>
        </p:spPr>
      </p:pic>
      <p:cxnSp>
        <p:nvCxnSpPr>
          <p:cNvPr id="38" name="直接箭头连接符 37">
            <a:extLst>
              <a:ext uri="{FF2B5EF4-FFF2-40B4-BE49-F238E27FC236}">
                <a16:creationId xmlns:a16="http://schemas.microsoft.com/office/drawing/2014/main" id="{C46EF75C-A3BB-478A-8174-8C2CB5BB93E9}"/>
              </a:ext>
            </a:extLst>
          </p:cNvPr>
          <p:cNvCxnSpPr>
            <a:cxnSpLocks/>
          </p:cNvCxnSpPr>
          <p:nvPr/>
        </p:nvCxnSpPr>
        <p:spPr>
          <a:xfrm flipV="1">
            <a:off x="11243909" y="1781563"/>
            <a:ext cx="9052" cy="14474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BE3F5DC4-9D86-45D8-924F-592D94EDA7FF}"/>
              </a:ext>
            </a:extLst>
          </p:cNvPr>
          <p:cNvSpPr txBox="1"/>
          <p:nvPr/>
        </p:nvSpPr>
        <p:spPr>
          <a:xfrm>
            <a:off x="7143417" y="5166953"/>
            <a:ext cx="4951293" cy="143116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a:spcBef>
                <a:spcPts val="600"/>
              </a:spcBef>
              <a:buFont typeface="Wingdings" panose="05000000000000000000" pitchFamily="2" charset="2"/>
              <a:buChar char="n"/>
              <a:defRPr/>
            </a:pPr>
            <a:r>
              <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The inclined shaft (width 7m*height 6m) is used for cryogenic equipment transportation</a:t>
            </a:r>
            <a:r>
              <a:rPr kumimoji="0" lang="zh-CN" altLang="en-US"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285750" indent="-285750">
              <a:spcBef>
                <a:spcPts val="600"/>
              </a:spcBef>
              <a:buFont typeface="Wingdings" panose="05000000000000000000" pitchFamily="2" charset="2"/>
              <a:buChar char="n"/>
              <a:defRPr/>
            </a:pPr>
            <a:r>
              <a:rPr lang="en-US" altLang="zh-CN" sz="1200" dirty="0">
                <a:latin typeface="Arial" panose="020B0604020202020204" pitchFamily="34" charset="0"/>
                <a:cs typeface="Arial" panose="020B0604020202020204" pitchFamily="34" charset="0"/>
              </a:rPr>
              <a:t>Cryogenic transfer line and cable  through vertical RF shaft (diameter 13m)</a:t>
            </a:r>
            <a:endParaRPr lang="zh-CN" altLang="en-US" sz="1200" dirty="0">
              <a:latin typeface="Arial" panose="020B0604020202020204" pitchFamily="34" charset="0"/>
              <a:cs typeface="Arial" panose="020B0604020202020204" pitchFamily="34" charset="0"/>
            </a:endParaRPr>
          </a:p>
          <a:p>
            <a:pPr marL="285750" lvl="0" indent="-285750">
              <a:spcBef>
                <a:spcPts val="600"/>
              </a:spcBef>
              <a:buFont typeface="Wingdings" panose="05000000000000000000" pitchFamily="2" charset="2"/>
              <a:buChar char="n"/>
              <a:defRPr/>
            </a:pPr>
            <a:r>
              <a:rPr lang="en-US" altLang="zh-CN" sz="1200" dirty="0">
                <a:solidFill>
                  <a:schemeClr val="tx1"/>
                </a:solidFill>
                <a:latin typeface="Arial" panose="020B0604020202020204" pitchFamily="34" charset="0"/>
                <a:ea typeface="宋体" panose="02010600030101010101" pitchFamily="2" charset="-122"/>
                <a:cs typeface="Arial" panose="020B0604020202020204" pitchFamily="34" charset="0"/>
              </a:rPr>
              <a:t>T</a:t>
            </a:r>
            <a:r>
              <a:rPr kumimoji="0" lang="en-US" altLang="zh-CN" sz="120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he size of 1.3 GHz 9-cell cavity cryomodule:</a:t>
            </a:r>
            <a:r>
              <a:rPr lang="en-US" altLang="zh-CN" sz="1200" dirty="0">
                <a:solidFill>
                  <a:schemeClr val="tx1"/>
                </a:solidFill>
                <a:latin typeface="Arial" panose="020B0604020202020204" pitchFamily="34" charset="0"/>
                <a:cs typeface="Arial" panose="020B0604020202020204" pitchFamily="34" charset="0"/>
              </a:rPr>
              <a:t> </a:t>
            </a:r>
            <a:r>
              <a:rPr lang="en-US" altLang="zh-CN" sz="1200" dirty="0">
                <a:solidFill>
                  <a:srgbClr val="FF0000"/>
                </a:solidFill>
                <a:latin typeface="Arial" panose="020B0604020202020204" pitchFamily="34" charset="0"/>
                <a:cs typeface="Arial" panose="020B0604020202020204" pitchFamily="34" charset="0"/>
              </a:rPr>
              <a:t>OD1160-11500mm</a:t>
            </a:r>
            <a:endParaRPr kumimoji="0" lang="en-US" altLang="zh-CN" sz="120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a:p>
            <a:pPr marL="285750" indent="-285750">
              <a:spcBef>
                <a:spcPts val="600"/>
              </a:spcBef>
              <a:buFont typeface="Wingdings" panose="05000000000000000000" pitchFamily="2" charset="2"/>
              <a:buChar char="n"/>
              <a:defRPr/>
            </a:pPr>
            <a:r>
              <a:rPr lang="en-US" altLang="zh-CN" sz="1200" dirty="0">
                <a:solidFill>
                  <a:schemeClr val="tx1"/>
                </a:solidFill>
                <a:latin typeface="Arial" panose="020B0604020202020204" pitchFamily="34" charset="0"/>
                <a:ea typeface="宋体" panose="02010600030101010101" pitchFamily="2" charset="-122"/>
                <a:cs typeface="Arial" panose="020B0604020202020204" pitchFamily="34" charset="0"/>
              </a:rPr>
              <a:t>T</a:t>
            </a:r>
            <a:r>
              <a:rPr kumimoji="0" lang="en-US" altLang="zh-CN" sz="120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he size of 650 MHz </a:t>
            </a:r>
            <a:r>
              <a:rPr lang="en-US" altLang="zh-CN" sz="1200" dirty="0">
                <a:solidFill>
                  <a:schemeClr val="tx1"/>
                </a:solidFill>
                <a:latin typeface="Arial" panose="020B0604020202020204" pitchFamily="34" charset="0"/>
                <a:ea typeface="宋体" panose="02010600030101010101" pitchFamily="2" charset="-122"/>
                <a:cs typeface="Arial" panose="020B0604020202020204" pitchFamily="34" charset="0"/>
              </a:rPr>
              <a:t>2</a:t>
            </a:r>
            <a:r>
              <a:rPr kumimoji="0" lang="en-US" altLang="zh-CN" sz="120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-cell cavity cryomodule:</a:t>
            </a:r>
            <a:r>
              <a:rPr lang="en-US" altLang="zh-CN" sz="1200" dirty="0">
                <a:solidFill>
                  <a:schemeClr val="tx1"/>
                </a:solidFill>
                <a:latin typeface="Arial" panose="020B0604020202020204" pitchFamily="34" charset="0"/>
                <a:cs typeface="Arial" panose="020B0604020202020204" pitchFamily="34" charset="0"/>
              </a:rPr>
              <a:t> </a:t>
            </a:r>
            <a:r>
              <a:rPr lang="en-US" altLang="zh-CN" sz="1200" dirty="0">
                <a:solidFill>
                  <a:srgbClr val="FF0000"/>
                </a:solidFill>
                <a:latin typeface="Arial" panose="020B0604020202020204" pitchFamily="34" charset="0"/>
                <a:cs typeface="Arial" panose="020B0604020202020204" pitchFamily="34" charset="0"/>
              </a:rPr>
              <a:t>OD1650-9293.6mm</a:t>
            </a:r>
            <a:endParaRPr kumimoji="0" lang="en-US" altLang="zh-CN" sz="120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46" name="直接连接符 45">
            <a:extLst>
              <a:ext uri="{FF2B5EF4-FFF2-40B4-BE49-F238E27FC236}">
                <a16:creationId xmlns:a16="http://schemas.microsoft.com/office/drawing/2014/main" id="{201A47C3-D8B6-45AC-AE86-B7106D2A37BF}"/>
              </a:ext>
            </a:extLst>
          </p:cNvPr>
          <p:cNvCxnSpPr/>
          <p:nvPr/>
        </p:nvCxnSpPr>
        <p:spPr>
          <a:xfrm flipH="1" flipV="1">
            <a:off x="5960830" y="5019164"/>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2A015422-6903-4661-964C-D9361A790EDB}"/>
              </a:ext>
            </a:extLst>
          </p:cNvPr>
          <p:cNvCxnSpPr/>
          <p:nvPr/>
        </p:nvCxnSpPr>
        <p:spPr>
          <a:xfrm flipH="1" flipV="1">
            <a:off x="10394613" y="3180865"/>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1C6F4375-4FD9-4A33-A94D-593D2768B1F3}"/>
              </a:ext>
            </a:extLst>
          </p:cNvPr>
          <p:cNvCxnSpPr>
            <a:cxnSpLocks/>
          </p:cNvCxnSpPr>
          <p:nvPr/>
        </p:nvCxnSpPr>
        <p:spPr>
          <a:xfrm flipV="1">
            <a:off x="5961125" y="3337422"/>
            <a:ext cx="4433488" cy="183568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F4236F94-5CB6-426A-9925-7C15CAD7C8F5}"/>
              </a:ext>
            </a:extLst>
          </p:cNvPr>
          <p:cNvSpPr txBox="1"/>
          <p:nvPr/>
        </p:nvSpPr>
        <p:spPr>
          <a:xfrm rot="20124441">
            <a:off x="7291336" y="4164716"/>
            <a:ext cx="918461" cy="307777"/>
          </a:xfrm>
          <a:prstGeom prst="rect">
            <a:avLst/>
          </a:prstGeom>
          <a:noFill/>
        </p:spPr>
        <p:txBody>
          <a:bodyPr wrap="square">
            <a:spAutoFit/>
          </a:bodyPr>
          <a:lstStyle/>
          <a:p>
            <a:pPr algn="ctr"/>
            <a:r>
              <a:rPr lang="en-US" altLang="zh-CN" sz="1400" b="1" dirty="0">
                <a:solidFill>
                  <a:srgbClr val="FF0000"/>
                </a:solidFill>
                <a:latin typeface="Arial" panose="020B0604020202020204" pitchFamily="34" charset="0"/>
                <a:cs typeface="Arial" panose="020B0604020202020204" pitchFamily="34" charset="0"/>
              </a:rPr>
              <a:t>660m</a:t>
            </a:r>
            <a:endParaRPr lang="zh-CN" altLang="en-US" sz="1400" dirty="0">
              <a:latin typeface="Arial" panose="020B0604020202020204" pitchFamily="34" charset="0"/>
              <a:cs typeface="Arial" panose="020B0604020202020204" pitchFamily="34" charset="0"/>
            </a:endParaRPr>
          </a:p>
        </p:txBody>
      </p:sp>
      <p:cxnSp>
        <p:nvCxnSpPr>
          <p:cNvPr id="51" name="直接连接符 50">
            <a:extLst>
              <a:ext uri="{FF2B5EF4-FFF2-40B4-BE49-F238E27FC236}">
                <a16:creationId xmlns:a16="http://schemas.microsoft.com/office/drawing/2014/main" id="{867A4752-292F-4213-875A-158D16DE7D4B}"/>
              </a:ext>
            </a:extLst>
          </p:cNvPr>
          <p:cNvCxnSpPr/>
          <p:nvPr/>
        </p:nvCxnSpPr>
        <p:spPr>
          <a:xfrm flipH="1" flipV="1">
            <a:off x="5562796" y="5283329"/>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B1D5A6F6-3F1B-4243-B6A3-A1C88A1E2F69}"/>
              </a:ext>
            </a:extLst>
          </p:cNvPr>
          <p:cNvCxnSpPr>
            <a:cxnSpLocks/>
          </p:cNvCxnSpPr>
          <p:nvPr/>
        </p:nvCxnSpPr>
        <p:spPr>
          <a:xfrm flipV="1">
            <a:off x="5564625" y="5137389"/>
            <a:ext cx="455221" cy="19427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27BC61C9-095B-494F-9707-6D34FF03CFD6}"/>
              </a:ext>
            </a:extLst>
          </p:cNvPr>
          <p:cNvSpPr txBox="1"/>
          <p:nvPr/>
        </p:nvSpPr>
        <p:spPr>
          <a:xfrm rot="20124441">
            <a:off x="5207377" y="4936587"/>
            <a:ext cx="918461" cy="307777"/>
          </a:xfrm>
          <a:prstGeom prst="rect">
            <a:avLst/>
          </a:prstGeom>
          <a:noFill/>
        </p:spPr>
        <p:txBody>
          <a:bodyPr wrap="square">
            <a:spAutoFit/>
          </a:bodyPr>
          <a:lstStyle/>
          <a:p>
            <a:pPr algn="ctr"/>
            <a:r>
              <a:rPr lang="en-US" altLang="zh-CN" sz="1400" b="1" dirty="0">
                <a:solidFill>
                  <a:srgbClr val="FF0000"/>
                </a:solidFill>
                <a:latin typeface="Arial" panose="020B0604020202020204" pitchFamily="34" charset="0"/>
                <a:cs typeface="Arial" panose="020B0604020202020204" pitchFamily="34" charset="0"/>
              </a:rPr>
              <a:t>~50m</a:t>
            </a:r>
            <a:endParaRPr lang="zh-CN" altLang="en-US" sz="1400" dirty="0">
              <a:latin typeface="Arial" panose="020B0604020202020204" pitchFamily="34" charset="0"/>
              <a:cs typeface="Arial" panose="020B0604020202020204" pitchFamily="34" charset="0"/>
            </a:endParaRPr>
          </a:p>
        </p:txBody>
      </p:sp>
      <p:pic>
        <p:nvPicPr>
          <p:cNvPr id="54" name="图片 53">
            <a:extLst>
              <a:ext uri="{FF2B5EF4-FFF2-40B4-BE49-F238E27FC236}">
                <a16:creationId xmlns:a16="http://schemas.microsoft.com/office/drawing/2014/main" id="{2F324E26-C47E-41C6-9727-19B8323CC449}"/>
              </a:ext>
            </a:extLst>
          </p:cNvPr>
          <p:cNvPicPr>
            <a:picLocks noChangeAspect="1"/>
          </p:cNvPicPr>
          <p:nvPr/>
        </p:nvPicPr>
        <p:blipFill rotWithShape="1">
          <a:blip r:embed="rId9"/>
          <a:srcRect l="16020" t="37822" r="14817" b="51440"/>
          <a:stretch/>
        </p:blipFill>
        <p:spPr>
          <a:xfrm rot="20250486">
            <a:off x="4296165" y="4549886"/>
            <a:ext cx="6476136" cy="336953"/>
          </a:xfrm>
          <a:prstGeom prst="rect">
            <a:avLst/>
          </a:prstGeom>
        </p:spPr>
      </p:pic>
      <p:sp>
        <p:nvSpPr>
          <p:cNvPr id="2" name="灯片编号占位符 1">
            <a:extLst>
              <a:ext uri="{FF2B5EF4-FFF2-40B4-BE49-F238E27FC236}">
                <a16:creationId xmlns:a16="http://schemas.microsoft.com/office/drawing/2014/main" id="{2A7D7001-EFE0-4836-8A80-56BA37CA2DF5}"/>
              </a:ext>
            </a:extLst>
          </p:cNvPr>
          <p:cNvSpPr>
            <a:spLocks noGrp="1"/>
          </p:cNvSpPr>
          <p:nvPr>
            <p:ph type="sldNum" sz="quarter" idx="12"/>
          </p:nvPr>
        </p:nvSpPr>
        <p:spPr/>
        <p:txBody>
          <a:bodyPr/>
          <a:lstStyle/>
          <a:p>
            <a:fld id="{F15E9139-A00B-4B2A-98A6-095DC08F1345}" type="slidenum">
              <a:rPr lang="zh-CN" altLang="en-US" smtClean="0"/>
              <a:pPr/>
              <a:t>6</a:t>
            </a:fld>
            <a:endParaRPr lang="zh-CN" altLang="en-US" dirty="0"/>
          </a:p>
        </p:txBody>
      </p:sp>
      <p:sp>
        <p:nvSpPr>
          <p:cNvPr id="55" name="Textfeld 4">
            <a:extLst>
              <a:ext uri="{FF2B5EF4-FFF2-40B4-BE49-F238E27FC236}">
                <a16:creationId xmlns:a16="http://schemas.microsoft.com/office/drawing/2014/main" id="{70F87384-0A3C-46E9-810C-DA240FD72FC5}"/>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highlight>
                  <a:srgbClr val="C0C0C0"/>
                </a:highlight>
                <a:latin typeface="Arial" panose="020B0604020202020204" pitchFamily="34" charset="0"/>
                <a:cs typeface="Arial" panose="020B0604020202020204" pitchFamily="34" charset="0"/>
              </a:rPr>
              <a:t>| OVERALL CRYO LAYOUT </a:t>
            </a:r>
            <a:r>
              <a:rPr lang="en-GB" sz="1400" b="1" dirty="0">
                <a:solidFill>
                  <a:schemeClr val="bg1"/>
                </a:solidFill>
                <a:latin typeface="Arial" panose="020B0604020202020204" pitchFamily="34" charset="0"/>
                <a:cs typeface="Arial" panose="020B0604020202020204" pitchFamily="34" charset="0"/>
              </a:rPr>
              <a:t>| 2024 IARC COMMENT </a:t>
            </a:r>
            <a:r>
              <a:rPr lang="en-GB" altLang="zh-CN" sz="1400" b="1" dirty="0">
                <a:solidFill>
                  <a:schemeClr val="bg1"/>
                </a:solidFill>
                <a:latin typeface="Arial" panose="020B0604020202020204" pitchFamily="34" charset="0"/>
                <a:cs typeface="Arial" panose="020B0604020202020204" pitchFamily="34" charset="0"/>
              </a:rPr>
              <a:t>| 2025 </a:t>
            </a:r>
            <a:r>
              <a:rPr lang="en-US" altLang="zh-CN" sz="1400" b="1" dirty="0">
                <a:solidFill>
                  <a:schemeClr val="bg1"/>
                </a:solidFill>
                <a:latin typeface="Arial" panose="020B0604020202020204" pitchFamily="34" charset="0"/>
                <a:cs typeface="Arial" panose="020B0604020202020204" pitchFamily="34" charset="0"/>
              </a:rPr>
              <a:t>MINI REVIEW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
        <p:nvSpPr>
          <p:cNvPr id="57" name="文本框 56">
            <a:extLst>
              <a:ext uri="{FF2B5EF4-FFF2-40B4-BE49-F238E27FC236}">
                <a16:creationId xmlns:a16="http://schemas.microsoft.com/office/drawing/2014/main" id="{B4715E8A-98DC-4D08-9C0E-B4DF02DBCEB8}"/>
              </a:ext>
            </a:extLst>
          </p:cNvPr>
          <p:cNvSpPr txBox="1"/>
          <p:nvPr/>
        </p:nvSpPr>
        <p:spPr>
          <a:xfrm>
            <a:off x="2015229" y="812433"/>
            <a:ext cx="6097136" cy="454035"/>
          </a:xfrm>
          <a:prstGeom prst="rect">
            <a:avLst/>
          </a:prstGeom>
          <a:noFill/>
        </p:spPr>
        <p:txBody>
          <a:bodyPr wrap="square">
            <a:spAutoFit/>
          </a:bodyPr>
          <a:lstStyle/>
          <a:p>
            <a:pPr algn="ctr">
              <a:lnSpc>
                <a:spcPct val="150000"/>
              </a:lnSpc>
            </a:pPr>
            <a:r>
              <a:rPr lang="en-US" altLang="zh-CN" sz="1800" b="1" dirty="0">
                <a:latin typeface="Arial" panose="020B0604020202020204" pitchFamily="34" charset="0"/>
                <a:cs typeface="Arial" panose="020B0604020202020204" pitchFamily="34" charset="0"/>
              </a:rPr>
              <a:t>SRF Cryogenic System: 4×15kW@4.5K</a:t>
            </a:r>
          </a:p>
        </p:txBody>
      </p:sp>
    </p:spTree>
    <p:extLst>
      <p:ext uri="{BB962C8B-B14F-4D97-AF65-F5344CB8AC3E}">
        <p14:creationId xmlns:p14="http://schemas.microsoft.com/office/powerpoint/2010/main" val="1240313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52FA73A-6456-486D-984E-E5FB5F041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77" y="1650843"/>
            <a:ext cx="11459429" cy="3815393"/>
          </a:xfrm>
          <a:prstGeom prst="rect">
            <a:avLst/>
          </a:prstGeom>
        </p:spPr>
      </p:pic>
      <p:pic>
        <p:nvPicPr>
          <p:cNvPr id="30" name="图片 29">
            <a:extLst>
              <a:ext uri="{FF2B5EF4-FFF2-40B4-BE49-F238E27FC236}">
                <a16:creationId xmlns:a16="http://schemas.microsoft.com/office/drawing/2014/main" id="{6BFA0AA3-7385-4610-AC2D-5331967DBE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15" y="4130031"/>
            <a:ext cx="6900608" cy="2399382"/>
          </a:xfrm>
          <a:prstGeom prst="rect">
            <a:avLst/>
          </a:prstGeom>
        </p:spPr>
      </p:pic>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CEPC SRF Beam Tunnel Cryomodule Layout</a:t>
            </a:r>
            <a:endParaRPr lang="zh-CN" altLang="en-US" dirty="0"/>
          </a:p>
        </p:txBody>
      </p:sp>
      <p:sp>
        <p:nvSpPr>
          <p:cNvPr id="23" name="文本框 22">
            <a:extLst>
              <a:ext uri="{FF2B5EF4-FFF2-40B4-BE49-F238E27FC236}">
                <a16:creationId xmlns:a16="http://schemas.microsoft.com/office/drawing/2014/main" id="{38FD0B2E-4464-466E-9F1E-76FC96EF8005}"/>
              </a:ext>
            </a:extLst>
          </p:cNvPr>
          <p:cNvSpPr txBox="1"/>
          <p:nvPr/>
        </p:nvSpPr>
        <p:spPr>
          <a:xfrm rot="20619994">
            <a:off x="3266461" y="4062959"/>
            <a:ext cx="3834704" cy="738664"/>
          </a:xfrm>
          <a:prstGeom prst="rect">
            <a:avLst/>
          </a:prstGeom>
          <a:noFill/>
        </p:spPr>
        <p:txBody>
          <a:bodyPr wrap="none" rtlCol="0">
            <a:spAutoFit/>
          </a:bodyPr>
          <a:lstStyle/>
          <a:p>
            <a:r>
              <a:rPr lang="en-US" altLang="zh-CN" sz="1400" b="1" dirty="0">
                <a:effectLst/>
                <a:latin typeface="Arial" panose="020B0604020202020204" pitchFamily="34" charset="0"/>
                <a:ea typeface="等线" panose="02010600030101010101" pitchFamily="2" charset="-122"/>
              </a:rPr>
              <a:t>Beam Tunnel Collider 650MHz CMs layout</a:t>
            </a:r>
          </a:p>
          <a:p>
            <a:pPr marL="285750" indent="-285750">
              <a:buFont typeface="Wingdings" panose="05000000000000000000" pitchFamily="2" charset="2"/>
              <a:buChar char="p"/>
            </a:pPr>
            <a:r>
              <a:rPr lang="en-US" altLang="zh-CN" sz="1400" dirty="0">
                <a:latin typeface="Arial" panose="020B0604020202020204" pitchFamily="34" charset="0"/>
                <a:cs typeface="Arial" panose="020B0604020202020204" pitchFamily="34" charset="0"/>
              </a:rPr>
              <a:t>14 650MHz cryomodules</a:t>
            </a:r>
          </a:p>
          <a:p>
            <a:pPr marL="285750" indent="-285750">
              <a:buFont typeface="Wingdings" panose="05000000000000000000" pitchFamily="2" charset="2"/>
              <a:buChar char="p"/>
            </a:pPr>
            <a:r>
              <a:rPr lang="en-US" altLang="zh-CN" sz="1400" dirty="0">
                <a:latin typeface="Arial" panose="020B0604020202020204" pitchFamily="34" charset="0"/>
                <a:cs typeface="Arial" panose="020B0604020202020204" pitchFamily="34" charset="0"/>
              </a:rPr>
              <a:t>Set a vacuum barrier per two cryomodules</a:t>
            </a:r>
          </a:p>
        </p:txBody>
      </p:sp>
      <p:sp>
        <p:nvSpPr>
          <p:cNvPr id="33" name="文本框 32">
            <a:extLst>
              <a:ext uri="{FF2B5EF4-FFF2-40B4-BE49-F238E27FC236}">
                <a16:creationId xmlns:a16="http://schemas.microsoft.com/office/drawing/2014/main" id="{20E4E5BC-217C-48D9-B053-539FC838BF97}"/>
              </a:ext>
            </a:extLst>
          </p:cNvPr>
          <p:cNvSpPr txBox="1"/>
          <p:nvPr/>
        </p:nvSpPr>
        <p:spPr>
          <a:xfrm rot="20847200">
            <a:off x="7366259" y="5259133"/>
            <a:ext cx="3834704" cy="738664"/>
          </a:xfrm>
          <a:prstGeom prst="rect">
            <a:avLst/>
          </a:prstGeom>
          <a:noFill/>
        </p:spPr>
        <p:txBody>
          <a:bodyPr wrap="none" rtlCol="0">
            <a:spAutoFit/>
          </a:bodyPr>
          <a:lstStyle/>
          <a:p>
            <a:r>
              <a:rPr lang="en-US" altLang="zh-CN" sz="1400" b="1" dirty="0">
                <a:effectLst/>
                <a:latin typeface="Arial" panose="020B0604020202020204" pitchFamily="34" charset="0"/>
                <a:ea typeface="等线" panose="02010600030101010101" pitchFamily="2" charset="-122"/>
              </a:rPr>
              <a:t>Beam Tunnel Booster 1.3GHz CMs layout</a:t>
            </a:r>
          </a:p>
          <a:p>
            <a:pPr marL="285750" indent="-285750">
              <a:buFont typeface="Wingdings" panose="05000000000000000000" pitchFamily="2" charset="2"/>
              <a:buChar char="p"/>
            </a:pPr>
            <a:r>
              <a:rPr lang="en-US" altLang="zh-CN" sz="1400" dirty="0">
                <a:latin typeface="Arial" panose="020B0604020202020204" pitchFamily="34" charset="0"/>
                <a:cs typeface="Arial" panose="020B0604020202020204" pitchFamily="34" charset="0"/>
              </a:rPr>
              <a:t>3 1.3GHz 9-cell SRF cavities cryomodules</a:t>
            </a:r>
          </a:p>
          <a:p>
            <a:pPr marL="285750" indent="-285750">
              <a:buFont typeface="Wingdings" panose="05000000000000000000" pitchFamily="2" charset="2"/>
              <a:buChar char="p"/>
            </a:pPr>
            <a:r>
              <a:rPr lang="en-US" altLang="zh-CN" sz="1400" dirty="0">
                <a:latin typeface="Arial" panose="020B0604020202020204" pitchFamily="34" charset="0"/>
                <a:cs typeface="Arial" panose="020B0604020202020204" pitchFamily="34" charset="0"/>
              </a:rPr>
              <a:t>Set a vacuum barrier per cryomodule</a:t>
            </a:r>
          </a:p>
        </p:txBody>
      </p:sp>
      <p:pic>
        <p:nvPicPr>
          <p:cNvPr id="20" name="图片 19">
            <a:extLst>
              <a:ext uri="{FF2B5EF4-FFF2-40B4-BE49-F238E27FC236}">
                <a16:creationId xmlns:a16="http://schemas.microsoft.com/office/drawing/2014/main" id="{F67B76BE-B1D3-4F8F-8A7F-311B53A46A8C}"/>
              </a:ext>
            </a:extLst>
          </p:cNvPr>
          <p:cNvPicPr>
            <a:picLocks noChangeAspect="1"/>
          </p:cNvPicPr>
          <p:nvPr/>
        </p:nvPicPr>
        <p:blipFill rotWithShape="1">
          <a:blip r:embed="rId5"/>
          <a:srcRect l="14319" t="15543" r="22602" b="25179"/>
          <a:stretch/>
        </p:blipFill>
        <p:spPr>
          <a:xfrm>
            <a:off x="743803" y="5252199"/>
            <a:ext cx="2434758" cy="1323740"/>
          </a:xfrm>
          <a:prstGeom prst="rect">
            <a:avLst/>
          </a:prstGeom>
        </p:spPr>
      </p:pic>
      <p:sp>
        <p:nvSpPr>
          <p:cNvPr id="21" name="矩形: 圆角 20">
            <a:extLst>
              <a:ext uri="{FF2B5EF4-FFF2-40B4-BE49-F238E27FC236}">
                <a16:creationId xmlns:a16="http://schemas.microsoft.com/office/drawing/2014/main" id="{76FC2543-696C-4A0E-865D-6BA74B2EEACB}"/>
              </a:ext>
            </a:extLst>
          </p:cNvPr>
          <p:cNvSpPr/>
          <p:nvPr/>
        </p:nvSpPr>
        <p:spPr>
          <a:xfrm>
            <a:off x="516394" y="4851437"/>
            <a:ext cx="670870" cy="4744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81E61979-553A-4441-8E41-247D5060016E}"/>
              </a:ext>
            </a:extLst>
          </p:cNvPr>
          <p:cNvCxnSpPr>
            <a:cxnSpLocks/>
          </p:cNvCxnSpPr>
          <p:nvPr/>
        </p:nvCxnSpPr>
        <p:spPr>
          <a:xfrm>
            <a:off x="1158241" y="5321635"/>
            <a:ext cx="344640" cy="2892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49E8498C-74B8-494E-BFA3-CC862E928BEA}"/>
              </a:ext>
            </a:extLst>
          </p:cNvPr>
          <p:cNvPicPr>
            <a:picLocks noChangeAspect="1"/>
          </p:cNvPicPr>
          <p:nvPr/>
        </p:nvPicPr>
        <p:blipFill rotWithShape="1">
          <a:blip r:embed="rId6"/>
          <a:srcRect l="15367" t="28148" r="18445" b="28593"/>
          <a:stretch/>
        </p:blipFill>
        <p:spPr>
          <a:xfrm>
            <a:off x="8270171" y="3169852"/>
            <a:ext cx="2767201" cy="1119581"/>
          </a:xfrm>
          <a:prstGeom prst="rect">
            <a:avLst/>
          </a:prstGeom>
        </p:spPr>
      </p:pic>
      <p:sp>
        <p:nvSpPr>
          <p:cNvPr id="29" name="矩形: 圆角 28">
            <a:extLst>
              <a:ext uri="{FF2B5EF4-FFF2-40B4-BE49-F238E27FC236}">
                <a16:creationId xmlns:a16="http://schemas.microsoft.com/office/drawing/2014/main" id="{8649AF4A-9B7F-4019-8E08-B5C9AB01232C}"/>
              </a:ext>
            </a:extLst>
          </p:cNvPr>
          <p:cNvSpPr/>
          <p:nvPr/>
        </p:nvSpPr>
        <p:spPr>
          <a:xfrm rot="20760497">
            <a:off x="9216755" y="4575536"/>
            <a:ext cx="1535875" cy="4511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箭头连接符 30">
            <a:extLst>
              <a:ext uri="{FF2B5EF4-FFF2-40B4-BE49-F238E27FC236}">
                <a16:creationId xmlns:a16="http://schemas.microsoft.com/office/drawing/2014/main" id="{EC237052-5B52-4A7F-96CB-B6D74E4775A6}"/>
              </a:ext>
            </a:extLst>
          </p:cNvPr>
          <p:cNvCxnSpPr>
            <a:cxnSpLocks/>
          </p:cNvCxnSpPr>
          <p:nvPr/>
        </p:nvCxnSpPr>
        <p:spPr>
          <a:xfrm flipH="1" flipV="1">
            <a:off x="9921922" y="4052243"/>
            <a:ext cx="72607" cy="513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1587C0D6-A1C9-4F92-AB7B-86F3C2D5F4A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3732" r="56667" b="3996"/>
          <a:stretch/>
        </p:blipFill>
        <p:spPr>
          <a:xfrm>
            <a:off x="113182" y="1091903"/>
            <a:ext cx="2434758" cy="2402010"/>
          </a:xfrm>
          <a:prstGeom prst="rect">
            <a:avLst/>
          </a:prstGeom>
        </p:spPr>
      </p:pic>
      <p:pic>
        <p:nvPicPr>
          <p:cNvPr id="25" name="图片 24">
            <a:extLst>
              <a:ext uri="{FF2B5EF4-FFF2-40B4-BE49-F238E27FC236}">
                <a16:creationId xmlns:a16="http://schemas.microsoft.com/office/drawing/2014/main" id="{BEEDB149-D118-4FD9-A05D-90310FBE87E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8176" r="58414" b="3148"/>
          <a:stretch/>
        </p:blipFill>
        <p:spPr>
          <a:xfrm>
            <a:off x="2609355" y="1043299"/>
            <a:ext cx="2591708" cy="2493005"/>
          </a:xfrm>
          <a:prstGeom prst="rect">
            <a:avLst/>
          </a:prstGeom>
        </p:spPr>
      </p:pic>
      <p:cxnSp>
        <p:nvCxnSpPr>
          <p:cNvPr id="35" name="直接连接符 34">
            <a:extLst>
              <a:ext uri="{FF2B5EF4-FFF2-40B4-BE49-F238E27FC236}">
                <a16:creationId xmlns:a16="http://schemas.microsoft.com/office/drawing/2014/main" id="{4E2802F7-9F42-442E-AD6C-C3837CDE8D22}"/>
              </a:ext>
            </a:extLst>
          </p:cNvPr>
          <p:cNvCxnSpPr/>
          <p:nvPr/>
        </p:nvCxnSpPr>
        <p:spPr>
          <a:xfrm flipH="1" flipV="1">
            <a:off x="5438081" y="5285096"/>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E7DD9E4-9AFD-4069-9F14-6C369A86FFA9}"/>
              </a:ext>
            </a:extLst>
          </p:cNvPr>
          <p:cNvCxnSpPr>
            <a:cxnSpLocks/>
          </p:cNvCxnSpPr>
          <p:nvPr/>
        </p:nvCxnSpPr>
        <p:spPr>
          <a:xfrm flipH="1" flipV="1">
            <a:off x="10598465" y="4081020"/>
            <a:ext cx="117459" cy="3873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72999A5C-8047-4249-9710-24F7234C6E96}"/>
              </a:ext>
            </a:extLst>
          </p:cNvPr>
          <p:cNvCxnSpPr>
            <a:cxnSpLocks/>
          </p:cNvCxnSpPr>
          <p:nvPr/>
        </p:nvCxnSpPr>
        <p:spPr>
          <a:xfrm flipV="1">
            <a:off x="5532813" y="4268678"/>
            <a:ext cx="5065652" cy="121389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10E95F8F-B05C-4638-8FEB-1189567110D5}"/>
              </a:ext>
            </a:extLst>
          </p:cNvPr>
          <p:cNvSpPr txBox="1"/>
          <p:nvPr/>
        </p:nvSpPr>
        <p:spPr>
          <a:xfrm rot="20914040">
            <a:off x="7396057" y="4628969"/>
            <a:ext cx="918461" cy="307777"/>
          </a:xfrm>
          <a:prstGeom prst="rect">
            <a:avLst/>
          </a:prstGeom>
          <a:noFill/>
        </p:spPr>
        <p:txBody>
          <a:bodyPr wrap="square">
            <a:spAutoFit/>
          </a:bodyPr>
          <a:lstStyle/>
          <a:p>
            <a:pPr algn="ctr"/>
            <a:r>
              <a:rPr lang="en-US" altLang="zh-CN" sz="1400" b="1" dirty="0">
                <a:solidFill>
                  <a:srgbClr val="FF0000"/>
                </a:solidFill>
                <a:latin typeface="Arial" panose="020B0604020202020204" pitchFamily="34" charset="0"/>
                <a:cs typeface="Arial" panose="020B0604020202020204" pitchFamily="34" charset="0"/>
              </a:rPr>
              <a:t>32m</a:t>
            </a:r>
            <a:endParaRPr lang="zh-CN" altLang="en-US" sz="1400" dirty="0">
              <a:latin typeface="Arial" panose="020B0604020202020204" pitchFamily="34" charset="0"/>
              <a:cs typeface="Arial" panose="020B0604020202020204" pitchFamily="34" charset="0"/>
            </a:endParaRPr>
          </a:p>
        </p:txBody>
      </p:sp>
      <p:cxnSp>
        <p:nvCxnSpPr>
          <p:cNvPr id="39" name="直接连接符 38">
            <a:extLst>
              <a:ext uri="{FF2B5EF4-FFF2-40B4-BE49-F238E27FC236}">
                <a16:creationId xmlns:a16="http://schemas.microsoft.com/office/drawing/2014/main" id="{A2263609-4BC9-4074-9631-62EAFB74BD44}"/>
              </a:ext>
            </a:extLst>
          </p:cNvPr>
          <p:cNvCxnSpPr/>
          <p:nvPr/>
        </p:nvCxnSpPr>
        <p:spPr>
          <a:xfrm flipH="1" flipV="1">
            <a:off x="443281" y="4709036"/>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337F23C-387B-4EEF-893E-05D3CD62B032}"/>
              </a:ext>
            </a:extLst>
          </p:cNvPr>
          <p:cNvCxnSpPr/>
          <p:nvPr/>
        </p:nvCxnSpPr>
        <p:spPr>
          <a:xfrm flipH="1" flipV="1">
            <a:off x="10880370" y="1872492"/>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E1FBD7AD-2A1B-4FA5-B568-C43778127C89}"/>
              </a:ext>
            </a:extLst>
          </p:cNvPr>
          <p:cNvCxnSpPr>
            <a:cxnSpLocks/>
          </p:cNvCxnSpPr>
          <p:nvPr/>
        </p:nvCxnSpPr>
        <p:spPr>
          <a:xfrm flipV="1">
            <a:off x="516394" y="1954138"/>
            <a:ext cx="10355591" cy="291657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B2D0B6D5-F5E8-4D7F-A0B4-3BD0F1B8ABF6}"/>
              </a:ext>
            </a:extLst>
          </p:cNvPr>
          <p:cNvSpPr txBox="1"/>
          <p:nvPr/>
        </p:nvSpPr>
        <p:spPr>
          <a:xfrm rot="20684963">
            <a:off x="5352803" y="3089078"/>
            <a:ext cx="918461" cy="307777"/>
          </a:xfrm>
          <a:prstGeom prst="rect">
            <a:avLst/>
          </a:prstGeom>
          <a:noFill/>
        </p:spPr>
        <p:txBody>
          <a:bodyPr wrap="square">
            <a:spAutoFit/>
          </a:bodyPr>
          <a:lstStyle/>
          <a:p>
            <a:pPr algn="ctr"/>
            <a:r>
              <a:rPr lang="en-US" altLang="zh-CN" sz="1400" b="1" dirty="0">
                <a:solidFill>
                  <a:srgbClr val="FF0000"/>
                </a:solidFill>
                <a:latin typeface="Arial" panose="020B0604020202020204" pitchFamily="34" charset="0"/>
                <a:cs typeface="Arial" panose="020B0604020202020204" pitchFamily="34" charset="0"/>
              </a:rPr>
              <a:t>224m</a:t>
            </a:r>
            <a:endParaRPr lang="zh-CN" altLang="en-US" sz="1400" dirty="0">
              <a:latin typeface="Arial" panose="020B0604020202020204" pitchFamily="34" charset="0"/>
              <a:cs typeface="Arial" panose="020B0604020202020204" pitchFamily="34" charset="0"/>
            </a:endParaRPr>
          </a:p>
        </p:txBody>
      </p:sp>
      <p:cxnSp>
        <p:nvCxnSpPr>
          <p:cNvPr id="43" name="直接连接符 42">
            <a:extLst>
              <a:ext uri="{FF2B5EF4-FFF2-40B4-BE49-F238E27FC236}">
                <a16:creationId xmlns:a16="http://schemas.microsoft.com/office/drawing/2014/main" id="{536143CC-8D32-4E89-8CBD-D548CEE27394}"/>
              </a:ext>
            </a:extLst>
          </p:cNvPr>
          <p:cNvCxnSpPr/>
          <p:nvPr/>
        </p:nvCxnSpPr>
        <p:spPr>
          <a:xfrm flipH="1" flipV="1">
            <a:off x="45777" y="4906525"/>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539DBF1F-E87A-499F-A7D5-38ACBD7B86E5}"/>
              </a:ext>
            </a:extLst>
          </p:cNvPr>
          <p:cNvCxnSpPr>
            <a:cxnSpLocks/>
          </p:cNvCxnSpPr>
          <p:nvPr/>
        </p:nvCxnSpPr>
        <p:spPr>
          <a:xfrm flipV="1">
            <a:off x="65376" y="4870715"/>
            <a:ext cx="459791" cy="1736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FE0375F9-27A1-464C-9E03-B5D735FC3E04}"/>
              </a:ext>
            </a:extLst>
          </p:cNvPr>
          <p:cNvCxnSpPr/>
          <p:nvPr/>
        </p:nvCxnSpPr>
        <p:spPr>
          <a:xfrm>
            <a:off x="200777" y="4906525"/>
            <a:ext cx="185666" cy="118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A0767A3D-8CFC-470D-AE7D-D9E302A45531}"/>
              </a:ext>
            </a:extLst>
          </p:cNvPr>
          <p:cNvCxnSpPr/>
          <p:nvPr/>
        </p:nvCxnSpPr>
        <p:spPr>
          <a:xfrm>
            <a:off x="277079" y="4885090"/>
            <a:ext cx="185666" cy="118195"/>
          </a:xfrm>
          <a:prstGeom prst="line">
            <a:avLst/>
          </a:prstGeom>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F62C753E-6587-42AC-9ED9-76088C610409}"/>
              </a:ext>
            </a:extLst>
          </p:cNvPr>
          <p:cNvSpPr txBox="1"/>
          <p:nvPr/>
        </p:nvSpPr>
        <p:spPr>
          <a:xfrm rot="20684963">
            <a:off x="-189077" y="4659571"/>
            <a:ext cx="918461" cy="307777"/>
          </a:xfrm>
          <a:prstGeom prst="rect">
            <a:avLst/>
          </a:prstGeom>
          <a:noFill/>
        </p:spPr>
        <p:txBody>
          <a:bodyPr wrap="square">
            <a:spAutoFit/>
          </a:bodyPr>
          <a:lstStyle/>
          <a:p>
            <a:pPr algn="ctr"/>
            <a:r>
              <a:rPr lang="en-US" altLang="zh-CN" sz="1400" b="1" dirty="0">
                <a:solidFill>
                  <a:srgbClr val="FF0000"/>
                </a:solidFill>
                <a:latin typeface="Arial" panose="020B0604020202020204" pitchFamily="34" charset="0"/>
                <a:cs typeface="Arial" panose="020B0604020202020204" pitchFamily="34" charset="0"/>
              </a:rPr>
              <a:t>80m</a:t>
            </a:r>
            <a:endParaRPr lang="zh-CN" altLang="en-US" sz="1400" dirty="0">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B04D4803-ED48-4B7B-9D39-9C9EE5B08EB5}"/>
              </a:ext>
            </a:extLst>
          </p:cNvPr>
          <p:cNvSpPr txBox="1"/>
          <p:nvPr/>
        </p:nvSpPr>
        <p:spPr>
          <a:xfrm>
            <a:off x="5431180" y="1005337"/>
            <a:ext cx="5804228" cy="1384995"/>
          </a:xfrm>
          <a:prstGeom prst="rect">
            <a:avLst/>
          </a:prstGeom>
          <a:solidFill>
            <a:schemeClr val="bg2">
              <a:lumMod val="90000"/>
              <a:alpha val="40000"/>
            </a:schemeClr>
          </a:solidFill>
        </p:spPr>
        <p:txBody>
          <a:bodyPr wrap="square" rtlCol="0">
            <a:spAutoFit/>
          </a:bodyPr>
          <a:lstStyle/>
          <a:p>
            <a:pPr marL="285750" indent="-285750">
              <a:buFont typeface="Wingdings" panose="05000000000000000000" pitchFamily="2" charset="2"/>
              <a:buChar char="p"/>
            </a:pPr>
            <a:r>
              <a:rPr lang="en-US" altLang="zh-CN" sz="1200" b="1" dirty="0">
                <a:latin typeface="Arial" panose="020B0604020202020204" pitchFamily="34" charset="0"/>
                <a:cs typeface="Arial" panose="020B0604020202020204" pitchFamily="34" charset="0"/>
              </a:rPr>
              <a:t>Ground: tanks zone to shaft:     150m</a:t>
            </a:r>
          </a:p>
          <a:p>
            <a:pPr marL="285750" indent="-285750">
              <a:buFont typeface="Wingdings" panose="05000000000000000000" pitchFamily="2" charset="2"/>
              <a:buChar char="p"/>
            </a:pPr>
            <a:r>
              <a:rPr lang="en-US" altLang="zh-CN" sz="1200" b="1" dirty="0">
                <a:latin typeface="Arial" panose="020B0604020202020204" pitchFamily="34" charset="0"/>
                <a:cs typeface="Arial" panose="020B0604020202020204" pitchFamily="34" charset="0"/>
              </a:rPr>
              <a:t>Shaft length:    300m~400m</a:t>
            </a:r>
          </a:p>
          <a:p>
            <a:pPr marL="285750" indent="-285750">
              <a:buFont typeface="Wingdings" panose="05000000000000000000" pitchFamily="2" charset="2"/>
              <a:buChar char="p"/>
            </a:pPr>
            <a:r>
              <a:rPr lang="en-US" altLang="zh-CN" sz="1200" b="1" dirty="0">
                <a:latin typeface="Arial" panose="020B0604020202020204" pitchFamily="34" charset="0"/>
                <a:cs typeface="Arial" panose="020B0604020202020204" pitchFamily="34" charset="0"/>
              </a:rPr>
              <a:t>Auxiliary gallery: shaft to cryo-section:    660m</a:t>
            </a:r>
          </a:p>
          <a:p>
            <a:pPr marL="285750" indent="-285750">
              <a:buFont typeface="Wingdings" panose="05000000000000000000" pitchFamily="2" charset="2"/>
              <a:buChar char="p"/>
            </a:pPr>
            <a:r>
              <a:rPr lang="en-US" altLang="zh-CN" sz="1200" b="1" dirty="0">
                <a:latin typeface="Arial" panose="020B0604020202020204" pitchFamily="34" charset="0"/>
                <a:cs typeface="Arial" panose="020B0604020202020204" pitchFamily="34" charset="0"/>
              </a:rPr>
              <a:t>Beam tunnel: </a:t>
            </a:r>
          </a:p>
          <a:p>
            <a:r>
              <a:rPr lang="en-US" altLang="zh-CN" sz="1200" b="1" dirty="0">
                <a:latin typeface="Arial" panose="020B0604020202020204" pitchFamily="34" charset="0"/>
                <a:cs typeface="Arial" panose="020B0604020202020204" pitchFamily="34" charset="0"/>
              </a:rPr>
              <a:t>      Cryo-section in Auxiliary gallery </a:t>
            </a:r>
            <a:r>
              <a:rPr lang="zh-CN" altLang="en-US" sz="1200" b="1" dirty="0">
                <a:latin typeface="Arial" panose="020B0604020202020204" pitchFamily="34" charset="0"/>
                <a:cs typeface="Arial" panose="020B0604020202020204" pitchFamily="34" charset="0"/>
              </a:rPr>
              <a:t>→</a:t>
            </a:r>
            <a:r>
              <a:rPr lang="en-US" altLang="zh-CN" sz="1200" b="1" dirty="0">
                <a:latin typeface="Arial" panose="020B0604020202020204" pitchFamily="34" charset="0"/>
                <a:cs typeface="Arial" panose="020B0604020202020204" pitchFamily="34" charset="0"/>
              </a:rPr>
              <a:t>Collider 14th CM:  304m</a:t>
            </a:r>
            <a:r>
              <a:rPr lang="zh-CN" altLang="en-US" sz="1200" b="1" dirty="0">
                <a:latin typeface="Arial" panose="020B0604020202020204" pitchFamily="34" charset="0"/>
                <a:cs typeface="Arial" panose="020B0604020202020204" pitchFamily="34" charset="0"/>
              </a:rPr>
              <a:t>；</a:t>
            </a:r>
            <a:endParaRPr lang="en-US" altLang="zh-CN" sz="1200" b="1" dirty="0">
              <a:latin typeface="Arial" panose="020B0604020202020204" pitchFamily="34" charset="0"/>
              <a:cs typeface="Arial" panose="020B0604020202020204" pitchFamily="34" charset="0"/>
            </a:endParaRPr>
          </a:p>
          <a:p>
            <a:r>
              <a:rPr lang="en-US" altLang="zh-CN" sz="1200" b="1" dirty="0">
                <a:latin typeface="Arial" panose="020B0604020202020204" pitchFamily="34" charset="0"/>
                <a:cs typeface="Arial" panose="020B0604020202020204" pitchFamily="34" charset="0"/>
              </a:rPr>
              <a:t>      Cryo-section in Auxiliary gallery </a:t>
            </a:r>
            <a:r>
              <a:rPr lang="zh-CN" altLang="en-US" sz="1200" b="1" dirty="0">
                <a:latin typeface="Arial" panose="020B0604020202020204" pitchFamily="34" charset="0"/>
                <a:cs typeface="Arial" panose="020B0604020202020204" pitchFamily="34" charset="0"/>
              </a:rPr>
              <a:t>→ </a:t>
            </a:r>
            <a:r>
              <a:rPr lang="en-US" altLang="zh-CN" sz="1200" b="1" dirty="0">
                <a:latin typeface="Arial" panose="020B0604020202020204" pitchFamily="34" charset="0"/>
                <a:cs typeface="Arial" panose="020B0604020202020204" pitchFamily="34" charset="0"/>
              </a:rPr>
              <a:t>Booster 3th CM:  52m;</a:t>
            </a:r>
          </a:p>
          <a:p>
            <a:pPr marL="285750" indent="-285750">
              <a:buFont typeface="Wingdings" panose="05000000000000000000" pitchFamily="2" charset="2"/>
              <a:buChar char="p"/>
            </a:pPr>
            <a:r>
              <a:rPr lang="en-US" altLang="zh-CN" sz="1200" b="1" dirty="0">
                <a:solidFill>
                  <a:srgbClr val="FF0000"/>
                </a:solidFill>
                <a:latin typeface="Arial" panose="020B0604020202020204" pitchFamily="34" charset="0"/>
                <a:cs typeface="Arial" panose="020B0604020202020204" pitchFamily="34" charset="0"/>
              </a:rPr>
              <a:t>Total 3.0km transfer </a:t>
            </a:r>
            <a:r>
              <a:rPr lang="en-US" altLang="zh-CN" sz="1200" b="1" dirty="0">
                <a:latin typeface="Arial" panose="020B0604020202020204" pitchFamily="34" charset="0"/>
                <a:cs typeface="Arial" panose="020B0604020202020204" pitchFamily="34" charset="0"/>
              </a:rPr>
              <a:t>is challenging for achieving an efficient design. </a:t>
            </a:r>
            <a:endParaRPr lang="zh-CN" altLang="en-US" sz="1200" b="1" dirty="0">
              <a:latin typeface="Arial" panose="020B0604020202020204" pitchFamily="34" charset="0"/>
              <a:cs typeface="Arial" panose="020B0604020202020204" pitchFamily="34" charset="0"/>
            </a:endParaRPr>
          </a:p>
        </p:txBody>
      </p:sp>
      <p:cxnSp>
        <p:nvCxnSpPr>
          <p:cNvPr id="47" name="直接连接符 46">
            <a:extLst>
              <a:ext uri="{FF2B5EF4-FFF2-40B4-BE49-F238E27FC236}">
                <a16:creationId xmlns:a16="http://schemas.microsoft.com/office/drawing/2014/main" id="{E471CE14-57F8-4F51-B008-94E34CBC3170}"/>
              </a:ext>
            </a:extLst>
          </p:cNvPr>
          <p:cNvCxnSpPr/>
          <p:nvPr/>
        </p:nvCxnSpPr>
        <p:spPr>
          <a:xfrm flipH="1" flipV="1">
            <a:off x="4835161" y="5526548"/>
            <a:ext cx="163773" cy="375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8D10952B-8D07-409E-8934-C5F53E5674DC}"/>
              </a:ext>
            </a:extLst>
          </p:cNvPr>
          <p:cNvCxnSpPr>
            <a:cxnSpLocks/>
          </p:cNvCxnSpPr>
          <p:nvPr/>
        </p:nvCxnSpPr>
        <p:spPr>
          <a:xfrm flipV="1">
            <a:off x="4908521" y="5492658"/>
            <a:ext cx="611446" cy="18778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2F62EE3-27CA-44C5-B0D4-1216270F6382}"/>
              </a:ext>
            </a:extLst>
          </p:cNvPr>
          <p:cNvCxnSpPr/>
          <p:nvPr/>
        </p:nvCxnSpPr>
        <p:spPr>
          <a:xfrm>
            <a:off x="5052714" y="5559765"/>
            <a:ext cx="185666" cy="118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721BA275-B258-4E4D-88A7-2EB1365F26CA}"/>
              </a:ext>
            </a:extLst>
          </p:cNvPr>
          <p:cNvCxnSpPr/>
          <p:nvPr/>
        </p:nvCxnSpPr>
        <p:spPr>
          <a:xfrm>
            <a:off x="5161368" y="5510270"/>
            <a:ext cx="185666" cy="118195"/>
          </a:xfrm>
          <a:prstGeom prst="line">
            <a:avLst/>
          </a:prstGeom>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D8FFC5E3-F486-43ED-8934-1480F164A0C5}"/>
              </a:ext>
            </a:extLst>
          </p:cNvPr>
          <p:cNvSpPr txBox="1"/>
          <p:nvPr/>
        </p:nvSpPr>
        <p:spPr>
          <a:xfrm rot="20684963">
            <a:off x="4718705" y="5239618"/>
            <a:ext cx="918461" cy="307777"/>
          </a:xfrm>
          <a:prstGeom prst="rect">
            <a:avLst/>
          </a:prstGeom>
          <a:noFill/>
        </p:spPr>
        <p:txBody>
          <a:bodyPr wrap="square">
            <a:spAutoFit/>
          </a:bodyPr>
          <a:lstStyle/>
          <a:p>
            <a:pPr algn="ctr"/>
            <a:r>
              <a:rPr lang="en-US" altLang="zh-CN" sz="1400" b="1" dirty="0">
                <a:solidFill>
                  <a:srgbClr val="FF0000"/>
                </a:solidFill>
                <a:latin typeface="Arial" panose="020B0604020202020204" pitchFamily="34" charset="0"/>
                <a:cs typeface="Arial" panose="020B0604020202020204" pitchFamily="34" charset="0"/>
              </a:rPr>
              <a:t>20m</a:t>
            </a:r>
            <a:endParaRPr lang="zh-CN" altLang="en-US" sz="14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EC707AF7-BD49-479A-AE65-70391E43C0A3}"/>
              </a:ext>
            </a:extLst>
          </p:cNvPr>
          <p:cNvSpPr>
            <a:spLocks noGrp="1"/>
          </p:cNvSpPr>
          <p:nvPr>
            <p:ph type="sldNum" sz="quarter" idx="12"/>
          </p:nvPr>
        </p:nvSpPr>
        <p:spPr/>
        <p:txBody>
          <a:bodyPr/>
          <a:lstStyle/>
          <a:p>
            <a:fld id="{F15E9139-A00B-4B2A-98A6-095DC08F1345}" type="slidenum">
              <a:rPr lang="zh-CN" altLang="en-US" smtClean="0"/>
              <a:pPr/>
              <a:t>7</a:t>
            </a:fld>
            <a:endParaRPr lang="zh-CN" altLang="en-US" dirty="0"/>
          </a:p>
        </p:txBody>
      </p:sp>
      <p:sp>
        <p:nvSpPr>
          <p:cNvPr id="52" name="Textfeld 4">
            <a:extLst>
              <a:ext uri="{FF2B5EF4-FFF2-40B4-BE49-F238E27FC236}">
                <a16:creationId xmlns:a16="http://schemas.microsoft.com/office/drawing/2014/main" id="{F5494F95-8EA2-4D87-B14B-64D4BF848DB4}"/>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highlight>
                  <a:srgbClr val="C0C0C0"/>
                </a:highlight>
                <a:latin typeface="Arial" panose="020B0604020202020204" pitchFamily="34" charset="0"/>
                <a:cs typeface="Arial" panose="020B0604020202020204" pitchFamily="34" charset="0"/>
              </a:rPr>
              <a:t>| OVERALL CRYO LAYOUT </a:t>
            </a:r>
            <a:r>
              <a:rPr lang="en-GB" sz="1400" b="1" dirty="0">
                <a:solidFill>
                  <a:schemeClr val="bg1"/>
                </a:solidFill>
                <a:latin typeface="Arial" panose="020B0604020202020204" pitchFamily="34" charset="0"/>
                <a:cs typeface="Arial" panose="020B0604020202020204" pitchFamily="34" charset="0"/>
              </a:rPr>
              <a:t>| 2024 IARC COMMENT </a:t>
            </a:r>
            <a:r>
              <a:rPr lang="en-GB" altLang="zh-CN" sz="1400" b="1" dirty="0">
                <a:solidFill>
                  <a:schemeClr val="bg1"/>
                </a:solidFill>
                <a:latin typeface="Arial" panose="020B0604020202020204" pitchFamily="34" charset="0"/>
                <a:cs typeface="Arial" panose="020B0604020202020204" pitchFamily="34" charset="0"/>
              </a:rPr>
              <a:t>| 2025 </a:t>
            </a:r>
            <a:r>
              <a:rPr lang="en-US" altLang="zh-CN" sz="1400" b="1" dirty="0">
                <a:solidFill>
                  <a:schemeClr val="bg1"/>
                </a:solidFill>
                <a:latin typeface="Arial" panose="020B0604020202020204" pitchFamily="34" charset="0"/>
                <a:cs typeface="Arial" panose="020B0604020202020204" pitchFamily="34" charset="0"/>
              </a:rPr>
              <a:t>MINI REVIEW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91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2024 IARC comment </a:t>
            </a:r>
            <a:endParaRPr lang="zh-CN" altLang="en-US" dirty="0"/>
          </a:p>
        </p:txBody>
      </p:sp>
      <p:pic>
        <p:nvPicPr>
          <p:cNvPr id="5" name="图片 4">
            <a:extLst>
              <a:ext uri="{FF2B5EF4-FFF2-40B4-BE49-F238E27FC236}">
                <a16:creationId xmlns:a16="http://schemas.microsoft.com/office/drawing/2014/main" id="{179816DB-3BAD-414A-B604-DDB2C5296F2D}"/>
              </a:ext>
            </a:extLst>
          </p:cNvPr>
          <p:cNvPicPr>
            <a:picLocks noChangeAspect="1"/>
          </p:cNvPicPr>
          <p:nvPr/>
        </p:nvPicPr>
        <p:blipFill rotWithShape="1">
          <a:blip r:embed="rId3"/>
          <a:srcRect l="9854" r="11080" b="78508"/>
          <a:stretch/>
        </p:blipFill>
        <p:spPr>
          <a:xfrm>
            <a:off x="486229" y="1177435"/>
            <a:ext cx="4826000" cy="1291771"/>
          </a:xfrm>
          <a:prstGeom prst="rect">
            <a:avLst/>
          </a:prstGeom>
        </p:spPr>
      </p:pic>
      <p:pic>
        <p:nvPicPr>
          <p:cNvPr id="11" name="图片 10">
            <a:extLst>
              <a:ext uri="{FF2B5EF4-FFF2-40B4-BE49-F238E27FC236}">
                <a16:creationId xmlns:a16="http://schemas.microsoft.com/office/drawing/2014/main" id="{1C797363-D2F8-4449-845C-29C37733DB42}"/>
              </a:ext>
            </a:extLst>
          </p:cNvPr>
          <p:cNvPicPr>
            <a:picLocks noChangeAspect="1"/>
          </p:cNvPicPr>
          <p:nvPr/>
        </p:nvPicPr>
        <p:blipFill rotWithShape="1">
          <a:blip r:embed="rId4"/>
          <a:srcRect t="1" b="50000"/>
          <a:stretch/>
        </p:blipFill>
        <p:spPr>
          <a:xfrm>
            <a:off x="0" y="2805504"/>
            <a:ext cx="6168887" cy="3429000"/>
          </a:xfrm>
          <a:prstGeom prst="rect">
            <a:avLst/>
          </a:prstGeom>
        </p:spPr>
      </p:pic>
      <p:pic>
        <p:nvPicPr>
          <p:cNvPr id="13" name="图片 12">
            <a:extLst>
              <a:ext uri="{FF2B5EF4-FFF2-40B4-BE49-F238E27FC236}">
                <a16:creationId xmlns:a16="http://schemas.microsoft.com/office/drawing/2014/main" id="{2184AAA2-85C3-4337-9861-47772347DAC7}"/>
              </a:ext>
            </a:extLst>
          </p:cNvPr>
          <p:cNvPicPr>
            <a:picLocks noChangeAspect="1"/>
          </p:cNvPicPr>
          <p:nvPr/>
        </p:nvPicPr>
        <p:blipFill>
          <a:blip r:embed="rId5"/>
          <a:stretch>
            <a:fillRect/>
          </a:stretch>
        </p:blipFill>
        <p:spPr>
          <a:xfrm>
            <a:off x="6007504" y="1603829"/>
            <a:ext cx="5975439" cy="3941247"/>
          </a:xfrm>
          <a:prstGeom prst="rect">
            <a:avLst/>
          </a:prstGeom>
        </p:spPr>
      </p:pic>
      <p:sp>
        <p:nvSpPr>
          <p:cNvPr id="14" name="矩形 13">
            <a:extLst>
              <a:ext uri="{FF2B5EF4-FFF2-40B4-BE49-F238E27FC236}">
                <a16:creationId xmlns:a16="http://schemas.microsoft.com/office/drawing/2014/main" id="{7435C3D7-7385-4631-8007-52D2006540B4}"/>
              </a:ext>
            </a:extLst>
          </p:cNvPr>
          <p:cNvSpPr/>
          <p:nvPr/>
        </p:nvSpPr>
        <p:spPr>
          <a:xfrm>
            <a:off x="6248400" y="4085771"/>
            <a:ext cx="5660571" cy="4209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057C1BBA-31D5-4CF1-BA94-90CB7314682F}"/>
              </a:ext>
            </a:extLst>
          </p:cNvPr>
          <p:cNvSpPr>
            <a:spLocks noGrp="1"/>
          </p:cNvSpPr>
          <p:nvPr>
            <p:ph type="sldNum" sz="quarter" idx="12"/>
          </p:nvPr>
        </p:nvSpPr>
        <p:spPr/>
        <p:txBody>
          <a:bodyPr/>
          <a:lstStyle/>
          <a:p>
            <a:fld id="{F15E9139-A00B-4B2A-98A6-095DC08F1345}" type="slidenum">
              <a:rPr lang="zh-CN" altLang="en-US" smtClean="0"/>
              <a:pPr/>
              <a:t>8</a:t>
            </a:fld>
            <a:r>
              <a:rPr lang="en-US" altLang="zh-CN"/>
              <a:t>/41</a:t>
            </a:r>
            <a:endParaRPr lang="zh-CN" altLang="en-US" dirty="0"/>
          </a:p>
        </p:txBody>
      </p:sp>
      <p:sp>
        <p:nvSpPr>
          <p:cNvPr id="9" name="Textfeld 4">
            <a:extLst>
              <a:ext uri="{FF2B5EF4-FFF2-40B4-BE49-F238E27FC236}">
                <a16:creationId xmlns:a16="http://schemas.microsoft.com/office/drawing/2014/main" id="{E00B35B9-408E-4420-9BF2-5756E0BAC43F}"/>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OVERALL CRYO LAYOUT | </a:t>
            </a:r>
            <a:r>
              <a:rPr lang="en-GB" sz="1400" b="1" dirty="0">
                <a:solidFill>
                  <a:schemeClr val="bg1"/>
                </a:solidFill>
                <a:highlight>
                  <a:srgbClr val="C0C0C0"/>
                </a:highlight>
                <a:latin typeface="Arial" panose="020B0604020202020204" pitchFamily="34" charset="0"/>
                <a:cs typeface="Arial" panose="020B0604020202020204" pitchFamily="34" charset="0"/>
              </a:rPr>
              <a:t>2024 IARC COMMENT </a:t>
            </a:r>
            <a:r>
              <a:rPr lang="en-GB" altLang="zh-CN" sz="1400" b="1" dirty="0">
                <a:solidFill>
                  <a:schemeClr val="bg1"/>
                </a:solidFill>
                <a:latin typeface="Arial" panose="020B0604020202020204" pitchFamily="34" charset="0"/>
                <a:cs typeface="Arial" panose="020B0604020202020204" pitchFamily="34" charset="0"/>
              </a:rPr>
              <a:t>| 2025 </a:t>
            </a:r>
            <a:r>
              <a:rPr lang="en-US" altLang="zh-CN" sz="1400" b="1" dirty="0">
                <a:solidFill>
                  <a:schemeClr val="bg1"/>
                </a:solidFill>
                <a:latin typeface="Arial" panose="020B0604020202020204" pitchFamily="34" charset="0"/>
                <a:cs typeface="Arial" panose="020B0604020202020204" pitchFamily="34" charset="0"/>
              </a:rPr>
              <a:t>MINI REVIEW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380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660ABBC1-A3C4-4326-BBB3-546378C3F3C9}"/>
              </a:ext>
            </a:extLst>
          </p:cNvPr>
          <p:cNvSpPr>
            <a:spLocks noGrp="1"/>
          </p:cNvSpPr>
          <p:nvPr>
            <p:ph type="title"/>
          </p:nvPr>
        </p:nvSpPr>
        <p:spPr>
          <a:xfrm>
            <a:off x="0" y="85702"/>
            <a:ext cx="12192000" cy="725470"/>
          </a:xfrm>
        </p:spPr>
        <p:txBody>
          <a:bodyPr/>
          <a:lstStyle/>
          <a:p>
            <a:r>
              <a:rPr lang="en-US" altLang="zh-CN" dirty="0"/>
              <a:t>2025 SRF Cryogenic System Peer Review</a:t>
            </a:r>
            <a:endParaRPr lang="zh-CN" altLang="en-US" dirty="0"/>
          </a:p>
        </p:txBody>
      </p:sp>
      <p:pic>
        <p:nvPicPr>
          <p:cNvPr id="7" name="图片 6">
            <a:extLst>
              <a:ext uri="{FF2B5EF4-FFF2-40B4-BE49-F238E27FC236}">
                <a16:creationId xmlns:a16="http://schemas.microsoft.com/office/drawing/2014/main" id="{DCE340F8-C10C-4BD6-9C58-9915949CA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04" y="1414154"/>
            <a:ext cx="5677469" cy="4256438"/>
          </a:xfrm>
          <a:prstGeom prst="rect">
            <a:avLst/>
          </a:prstGeom>
        </p:spPr>
      </p:pic>
      <p:sp>
        <p:nvSpPr>
          <p:cNvPr id="10" name="标题 2">
            <a:extLst>
              <a:ext uri="{FF2B5EF4-FFF2-40B4-BE49-F238E27FC236}">
                <a16:creationId xmlns:a16="http://schemas.microsoft.com/office/drawing/2014/main" id="{C1F55023-8715-4F4A-8E3B-74AF34C51488}"/>
              </a:ext>
            </a:extLst>
          </p:cNvPr>
          <p:cNvSpPr txBox="1">
            <a:spLocks/>
          </p:cNvSpPr>
          <p:nvPr/>
        </p:nvSpPr>
        <p:spPr>
          <a:xfrm>
            <a:off x="470846" y="5850103"/>
            <a:ext cx="10645255" cy="708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sz="2000" dirty="0"/>
              <a:t>Successfully Held CEPC SRF Cryogenic System Peer Review, May 13, 2025</a:t>
            </a:r>
            <a:endParaRPr lang="zh-CN" altLang="en-US" sz="2000" dirty="0"/>
          </a:p>
        </p:txBody>
      </p:sp>
      <p:pic>
        <p:nvPicPr>
          <p:cNvPr id="4" name="图片 3">
            <a:extLst>
              <a:ext uri="{FF2B5EF4-FFF2-40B4-BE49-F238E27FC236}">
                <a16:creationId xmlns:a16="http://schemas.microsoft.com/office/drawing/2014/main" id="{F05766B4-4216-4009-A021-D0590460A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754" y="1414154"/>
            <a:ext cx="6097502" cy="4256438"/>
          </a:xfrm>
          <a:prstGeom prst="rect">
            <a:avLst/>
          </a:prstGeom>
        </p:spPr>
      </p:pic>
      <p:sp>
        <p:nvSpPr>
          <p:cNvPr id="3" name="灯片编号占位符 2">
            <a:extLst>
              <a:ext uri="{FF2B5EF4-FFF2-40B4-BE49-F238E27FC236}">
                <a16:creationId xmlns:a16="http://schemas.microsoft.com/office/drawing/2014/main" id="{BA1A59FE-3830-4E03-A38D-DC9966FF4EF6}"/>
              </a:ext>
            </a:extLst>
          </p:cNvPr>
          <p:cNvSpPr>
            <a:spLocks noGrp="1"/>
          </p:cNvSpPr>
          <p:nvPr>
            <p:ph type="sldNum" sz="quarter" idx="12"/>
          </p:nvPr>
        </p:nvSpPr>
        <p:spPr/>
        <p:txBody>
          <a:bodyPr/>
          <a:lstStyle/>
          <a:p>
            <a:fld id="{F15E9139-A00B-4B2A-98A6-095DC08F1345}" type="slidenum">
              <a:rPr lang="zh-CN" altLang="en-US" smtClean="0"/>
              <a:pPr/>
              <a:t>9</a:t>
            </a:fld>
            <a:endParaRPr lang="zh-CN" altLang="en-US" dirty="0"/>
          </a:p>
        </p:txBody>
      </p:sp>
      <p:sp>
        <p:nvSpPr>
          <p:cNvPr id="8" name="Textfeld 4">
            <a:extLst>
              <a:ext uri="{FF2B5EF4-FFF2-40B4-BE49-F238E27FC236}">
                <a16:creationId xmlns:a16="http://schemas.microsoft.com/office/drawing/2014/main" id="{61A2533B-6E1A-47FB-A608-7455D376C8BA}"/>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OVERALL CRYO LAYOUT | 2024 IARC COMMENT </a:t>
            </a:r>
            <a:r>
              <a:rPr lang="en-GB"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2025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MINI REVIEW</a:t>
            </a:r>
            <a:r>
              <a:rPr lang="en-US"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86971"/>
      </p:ext>
    </p:extLst>
  </p:cSld>
  <p:clrMapOvr>
    <a:masterClrMapping/>
  </p:clrMapOvr>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161440</TotalTime>
  <Words>6074</Words>
  <Application>Microsoft Office PowerPoint</Application>
  <PresentationFormat>宽屏</PresentationFormat>
  <Paragraphs>1309</Paragraphs>
  <Slides>33</Slides>
  <Notes>30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33</vt:i4>
      </vt:variant>
    </vt:vector>
  </HeadingPairs>
  <TitlesOfParts>
    <vt:vector size="41" baseType="lpstr">
      <vt:lpstr>PingFang SC</vt:lpstr>
      <vt:lpstr>等线</vt:lpstr>
      <vt:lpstr>微软雅黑</vt:lpstr>
      <vt:lpstr>Arial</vt:lpstr>
      <vt:lpstr>Calibri</vt:lpstr>
      <vt:lpstr>Times New Roman</vt:lpstr>
      <vt:lpstr>Wingdings</vt:lpstr>
      <vt:lpstr>4_Office 主题</vt:lpstr>
      <vt:lpstr>PowerPoint 演示文稿</vt:lpstr>
      <vt:lpstr>Content </vt:lpstr>
      <vt:lpstr>CEPC Cryogenic System Brief Introduction</vt:lpstr>
      <vt:lpstr>MDI IR Magnets Cryogenic System Brief Introduction</vt:lpstr>
      <vt:lpstr>Detectors Cryogenic System Brief Introduction</vt:lpstr>
      <vt:lpstr>CEPC SRF Civil Engineering Cryo-Layout</vt:lpstr>
      <vt:lpstr>CEPC SRF Beam Tunnel Cryomodule Layout</vt:lpstr>
      <vt:lpstr>2024 IARC comment </vt:lpstr>
      <vt:lpstr>2025 SRF Cryogenic System Peer Review</vt:lpstr>
      <vt:lpstr>2025 SRF Cryogenic System Peer Review</vt:lpstr>
      <vt:lpstr>Content </vt:lpstr>
      <vt:lpstr>Process Flow Block Diagram of SRF Cryogenic System</vt:lpstr>
      <vt:lpstr>SRF Cryogenic system process flow diagram / IP2 RF1 Section</vt:lpstr>
      <vt:lpstr>Individual CM Warmup Consideration When Abnormal Conditions</vt:lpstr>
      <vt:lpstr>Higgs30MW--2K process calculation and optimization</vt:lpstr>
      <vt:lpstr>EDR- CEPC Cryo-layout at RF section- Higgs 30/50MW</vt:lpstr>
      <vt:lpstr>PowerPoint 演示文稿</vt:lpstr>
      <vt:lpstr>PowerPoint 演示文稿</vt:lpstr>
      <vt:lpstr>Large Refrigerator PFD diagram</vt:lpstr>
      <vt:lpstr>Main Design Results of refrigerator</vt:lpstr>
      <vt:lpstr>Main Design Results of refrigerator</vt:lpstr>
      <vt:lpstr>Preliminary design and optimization of cold box integration</vt:lpstr>
      <vt:lpstr>Preliminary design and optimization of cold box integration</vt:lpstr>
      <vt:lpstr>Mega-watts (18kW) Large refrigerator R&amp;D status</vt:lpstr>
      <vt:lpstr>Content </vt:lpstr>
      <vt:lpstr>650 MHz full-size Cryomodule Design (Top Suspension)</vt:lpstr>
      <vt:lpstr>650 MHz full-size Cryomodule Design(Top Suspension)</vt:lpstr>
      <vt:lpstr>Horizontal test R&amp;D status</vt:lpstr>
      <vt:lpstr>650 MHz Module Horizontal Test PID Diagram</vt:lpstr>
      <vt:lpstr>Flow chart for Booster 1.3GHz CM</vt:lpstr>
      <vt:lpstr>IHEP High Q 1.3GHz TESLA Type Cryomodules</vt:lpstr>
      <vt:lpstr>Content </vt:lpstr>
      <vt:lpstr>Summary &amp;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Mei Li</cp:lastModifiedBy>
  <cp:revision>3687</cp:revision>
  <dcterms:created xsi:type="dcterms:W3CDTF">2019-07-08T06:55:01Z</dcterms:created>
  <dcterms:modified xsi:type="dcterms:W3CDTF">2025-11-07T02:31:20Z</dcterms:modified>
</cp:coreProperties>
</file>