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230" r:id="rId2"/>
    <p:sldId id="1164" r:id="rId3"/>
    <p:sldId id="1169" r:id="rId4"/>
    <p:sldId id="1232" r:id="rId5"/>
    <p:sldId id="1236" r:id="rId6"/>
    <p:sldId id="1237" r:id="rId7"/>
    <p:sldId id="1117" r:id="rId8"/>
    <p:sldId id="1242" r:id="rId9"/>
    <p:sldId id="1244" r:id="rId10"/>
    <p:sldId id="1245" r:id="rId11"/>
    <p:sldId id="1246" r:id="rId12"/>
    <p:sldId id="1031" r:id="rId13"/>
    <p:sldId id="1033" r:id="rId14"/>
    <p:sldId id="1248" r:id="rId15"/>
    <p:sldId id="1231" r:id="rId16"/>
    <p:sldId id="1247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FDCC6D"/>
    <a:srgbClr val="FFFF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81245" autoAdjust="0"/>
  </p:normalViewPr>
  <p:slideViewPr>
    <p:cSldViewPr>
      <p:cViewPr varScale="1">
        <p:scale>
          <a:sx n="73" d="100"/>
          <a:sy n="73" d="100"/>
        </p:scale>
        <p:origin x="69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108" d="100"/>
          <a:sy n="108" d="100"/>
        </p:scale>
        <p:origin x="5152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0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5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7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2025/11/8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Wingdings" pitchFamily="2" charset="2"/>
              <a:buChar char="n"/>
              <a:defRPr sz="2800" b="0" baseline="0">
                <a:latin typeface="Times New Roman" panose="02020603050405020304" pitchFamily="18" charset="0"/>
                <a:ea typeface="新宋体" panose="02010609030101010101" pitchFamily="49" charset="-122"/>
              </a:defRPr>
            </a:lvl1pPr>
            <a:lvl2pPr>
              <a:buClrTx/>
              <a:defRPr sz="2400" baseline="0">
                <a:latin typeface="Times New Roman" panose="02020603050405020304" pitchFamily="18" charset="0"/>
                <a:ea typeface="新宋体" panose="02010609030101010101" pitchFamily="49" charset="-122"/>
              </a:defRPr>
            </a:lvl2pPr>
            <a:lvl3pPr>
              <a:buClrTx/>
              <a:defRPr baseline="0">
                <a:latin typeface="Times New Roman" panose="02020603050405020304" pitchFamily="18" charset="0"/>
                <a:ea typeface="新宋体" panose="02010609030101010101" pitchFamily="49" charset="-122"/>
              </a:defRPr>
            </a:lvl3pPr>
            <a:lvl4pPr marL="1600200" indent="-228600">
              <a:buClrTx/>
              <a:buFont typeface="Wingdings" panose="05000000000000000000" pitchFamily="2" charset="2"/>
              <a:buChar char="ü"/>
              <a:defRPr baseline="0">
                <a:latin typeface="Times New Roman" panose="02020603050405020304" pitchFamily="18" charset="0"/>
                <a:ea typeface="新宋体" panose="02010609030101010101" pitchFamily="49" charset="-122"/>
              </a:defRPr>
            </a:lvl4pPr>
            <a:lvl5pPr>
              <a:buClrTx/>
              <a:defRPr baseline="0">
                <a:latin typeface="Times New Roman" panose="02020603050405020304" pitchFamily="18" charset="0"/>
                <a:ea typeface="新宋体" panose="0201060903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Workshop 2024/10/23-27, Hangzhou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B4675414-A8D6-408E-A730-7A2861EA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AE8D2C3-E4EE-4507-8B92-8AE7B7B616F4}" type="datetime1">
              <a:rPr lang="zh-CN" altLang="en-US" smtClean="0"/>
              <a:t>2025/11/8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Workshop 2024/10/23-27, Hangzhou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Times New Roman" panose="02020603050405020304" pitchFamily="18" charset="0"/>
          <a:ea typeface="新宋体" panose="0201060903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061646" y="2506345"/>
            <a:ext cx="10434953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dumps and the dump experimental hall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2025 International Workshop on the High Energy Circular Electron Positron Collider (CEPC2025), 6-10 Nov, 2025, Guangzhou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7">
            <a:extLst>
              <a:ext uri="{FF2B5EF4-FFF2-40B4-BE49-F238E27FC236}">
                <a16:creationId xmlns:a16="http://schemas.microsoft.com/office/drawing/2014/main" id="{FB0A78BC-80C9-41E6-ACDC-D3248CD25E37}"/>
              </a:ext>
            </a:extLst>
          </p:cNvPr>
          <p:cNvSpPr txBox="1"/>
          <p:nvPr/>
        </p:nvSpPr>
        <p:spPr>
          <a:xfrm>
            <a:off x="2621737" y="4005064"/>
            <a:ext cx="676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Guangyi TANG,  </a:t>
            </a:r>
            <a:r>
              <a:rPr kumimoji="0" lang="en-US" altLang="zh-CN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Zhongjian MA</a:t>
            </a:r>
            <a:endParaRPr kumimoji="0" lang="zh-CN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RP team of IHEP</a:t>
            </a:r>
          </a:p>
        </p:txBody>
      </p:sp>
    </p:spTree>
    <p:extLst>
      <p:ext uri="{BB962C8B-B14F-4D97-AF65-F5344CB8AC3E}">
        <p14:creationId xmlns:p14="http://schemas.microsoft.com/office/powerpoint/2010/main" val="12755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>
                <a:solidFill>
                  <a:schemeClr val="tx1"/>
                </a:solidFill>
              </a:rPr>
              <a:t>Design results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554285-4205-4225-8E19-84A2F6E42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6972"/>
            <a:ext cx="10369152" cy="50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Dumps used for machine protection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63635F8A-83E1-447E-9F6A-CFBFBC5D7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96751"/>
            <a:ext cx="10795963" cy="5189639"/>
          </a:xfr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6BB0AEC-5E83-4730-B7A9-0E0C1915AAC4}"/>
              </a:ext>
            </a:extLst>
          </p:cNvPr>
          <p:cNvGrpSpPr/>
          <p:nvPr/>
        </p:nvGrpSpPr>
        <p:grpSpPr>
          <a:xfrm>
            <a:off x="767408" y="4293096"/>
            <a:ext cx="6624736" cy="1919239"/>
            <a:chOff x="1199456" y="4437112"/>
            <a:chExt cx="6624736" cy="191923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70CB90-3585-46ED-A58D-7195A644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63"/>
            <a:stretch/>
          </p:blipFill>
          <p:spPr>
            <a:xfrm>
              <a:off x="1199457" y="4437112"/>
              <a:ext cx="6336704" cy="132697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DE14C70-3455-4383-AB21-291ECAF7B88E}"/>
                </a:ext>
              </a:extLst>
            </p:cNvPr>
            <p:cNvSpPr/>
            <p:nvPr/>
          </p:nvSpPr>
          <p:spPr>
            <a:xfrm>
              <a:off x="1199456" y="5589240"/>
              <a:ext cx="6624736" cy="767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00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6532" y="72920"/>
            <a:ext cx="11856640" cy="809403"/>
          </a:xfrm>
        </p:spPr>
        <p:txBody>
          <a:bodyPr>
            <a:normAutofit/>
          </a:bodyPr>
          <a:lstStyle/>
          <a:p>
            <a:r>
              <a:rPr lang="en-US" altLang="zh-CN" dirty="0"/>
              <a:t>Dumps used for machine protection-</a:t>
            </a:r>
            <a:r>
              <a:rPr lang="en-US" altLang="zh-CN" dirty="0">
                <a:solidFill>
                  <a:schemeClr val="tx1"/>
                </a:solidFill>
              </a:rPr>
              <a:t> Main issues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816532" y="1052736"/>
                <a:ext cx="10752076" cy="538089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Total energy stored in the machine: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Maximum: 20 MJ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Collider dump response time:.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Passive protection is needed to deal </a:t>
                </a:r>
                <a:br>
                  <a:rPr lang="en-US" altLang="zh-CN" sz="2000" dirty="0"/>
                </a:br>
                <a:r>
                  <a:rPr lang="en-US" altLang="zh-CN" sz="2000" dirty="0"/>
                  <a:t>with beam losses faster than 500 us, </a:t>
                </a:r>
                <a:br>
                  <a:rPr lang="en-US" altLang="zh-CN" sz="2000" dirty="0"/>
                </a:br>
                <a:r>
                  <a:rPr lang="en-US" altLang="zh-CN" sz="2000" dirty="0"/>
                  <a:t>aiming to,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Protect detector/IR,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Protect beam pipe, flange, magnets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…</a:t>
                </a:r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Scenarios: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Failure cases, such as 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power loss, </a:t>
                </a:r>
                <a:br>
                  <a:rPr lang="en-US" altLang="zh-CN" sz="1600" dirty="0">
                    <a:solidFill>
                      <a:srgbClr val="C00000"/>
                    </a:solidFill>
                  </a:rPr>
                </a:br>
                <a:r>
                  <a:rPr lang="en-US" altLang="zh-CN" sz="1600" dirty="0"/>
                  <a:t>sudden beam loss, quench, …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600" dirty="0"/>
                  <a:t>Beam halo</a:t>
                </a:r>
              </a:p>
              <a:p>
                <a:pPr lvl="1">
                  <a:spcBef>
                    <a:spcPts val="0"/>
                  </a:spcBef>
                </a:pPr>
                <a:endParaRPr lang="en-US" altLang="zh-CN" sz="1600" dirty="0"/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The time limits of power loss scenarios:</a:t>
                </a:r>
              </a:p>
              <a:p>
                <a:pPr lvl="1"/>
                <a:r>
                  <a:rPr lang="en-US" altLang="zh-CN" sz="1600" dirty="0"/>
                  <a:t>RF failures: 800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600" dirty="0"/>
                  <a:t> (2.7 turns)</a:t>
                </a:r>
              </a:p>
              <a:p>
                <a:pPr lvl="1"/>
                <a:r>
                  <a:rPr lang="en-US" altLang="zh-CN" sz="1600" dirty="0"/>
                  <a:t>Quenches of superconducting quadrupole magnets: 10 </a:t>
                </a:r>
                <a:r>
                  <a:rPr lang="en-US" altLang="zh-CN" sz="1600" dirty="0" err="1"/>
                  <a:t>ms</a:t>
                </a:r>
                <a:r>
                  <a:rPr lang="en-US" altLang="zh-CN" sz="1600" dirty="0"/>
                  <a:t> – 100 </a:t>
                </a:r>
                <a:r>
                  <a:rPr lang="en-US" altLang="zh-CN" sz="1600" dirty="0" err="1"/>
                  <a:t>ms</a:t>
                </a:r>
                <a:r>
                  <a:rPr lang="en-US" altLang="zh-CN" sz="1600" dirty="0"/>
                  <a:t> (33 turns – 333 turns)</a:t>
                </a:r>
              </a:p>
              <a:p>
                <a:pPr lvl="1"/>
                <a:r>
                  <a:rPr lang="en-US" altLang="zh-CN" sz="1600" dirty="0">
                    <a:solidFill>
                      <a:srgbClr val="C00000"/>
                    </a:solidFill>
                  </a:rPr>
                  <a:t>Power failure of normal magnets: 10 </a:t>
                </a:r>
                <a:r>
                  <a:rPr lang="en-US" altLang="zh-CN" sz="1600" dirty="0" err="1">
                    <a:solidFill>
                      <a:srgbClr val="C00000"/>
                    </a:solidFill>
                  </a:rPr>
                  <a:t>ms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 – 100 </a:t>
                </a:r>
                <a:r>
                  <a:rPr lang="en-US" altLang="zh-CN" sz="1600" dirty="0" err="1">
                    <a:solidFill>
                      <a:srgbClr val="C00000"/>
                    </a:solidFill>
                  </a:rPr>
                  <a:t>ms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 (33 turns – 333 turns)  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(current study)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6532" y="1052736"/>
                <a:ext cx="10752076" cy="5380892"/>
              </a:xfrm>
              <a:blipFill>
                <a:blip r:embed="rId2"/>
                <a:stretch>
                  <a:fillRect l="-227" t="-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CA6F3B3-1A46-4766-8212-FFCBDFBD8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48831"/>
              </p:ext>
            </p:extLst>
          </p:nvPr>
        </p:nvGraphicFramePr>
        <p:xfrm>
          <a:off x="5643629" y="2535084"/>
          <a:ext cx="604867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398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Higgs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ttbar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Beam energy/GeV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45.5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Energy stored in the machine/MJ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0.33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4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D825E01-E0A0-4484-A864-9FB69F66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4782" y="955294"/>
            <a:ext cx="3237357" cy="329423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16532" y="72920"/>
            <a:ext cx="10968100" cy="80940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Dumps used for machine protection-</a:t>
            </a:r>
            <a:r>
              <a:rPr lang="en-US" altLang="zh-CN" dirty="0">
                <a:solidFill>
                  <a:schemeClr val="tx1"/>
                </a:solidFill>
              </a:rPr>
              <a:t> Add passive devices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16531" y="1052736"/>
            <a:ext cx="6447503" cy="538089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000" dirty="0"/>
              <a:t>We add collimators for each ring 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located at positions where the beta function or dispersion is larger than at other position.</a:t>
            </a:r>
          </a:p>
          <a:p>
            <a:pPr lvl="1">
              <a:spcBef>
                <a:spcPts val="0"/>
              </a:spcBef>
            </a:pPr>
            <a:endParaRPr lang="en-US" altLang="zh-CN" sz="1600" dirty="0"/>
          </a:p>
          <a:p>
            <a:pPr>
              <a:spcAft>
                <a:spcPts val="0"/>
              </a:spcAft>
            </a:pPr>
            <a:r>
              <a:rPr lang="en-US" altLang="zh-CN" sz="2000" dirty="0"/>
              <a:t>Three types: 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horizontal collimator, vertical collimator and circular collimator</a:t>
            </a:r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>
              <a:spcAft>
                <a:spcPts val="0"/>
              </a:spcAft>
            </a:pPr>
            <a:endParaRPr lang="en-US" altLang="zh-CN" sz="2000" dirty="0"/>
          </a:p>
          <a:p>
            <a:pPr lvl="1"/>
            <a:endParaRPr lang="en-US" altLang="zh-CN" sz="1600" dirty="0"/>
          </a:p>
          <a:p>
            <a:pPr lvl="1"/>
            <a:r>
              <a:rPr lang="en-US" altLang="zh-CN" sz="1600" dirty="0"/>
              <a:t>All types have 1:10 tapers.</a:t>
            </a:r>
          </a:p>
          <a:p>
            <a:pPr lvl="1"/>
            <a:r>
              <a:rPr lang="en-US" altLang="zh-CN" sz="1600" dirty="0"/>
              <a:t>Aperture &gt; 2.5 mm.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Material: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Copper, or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Molybdenum – Carbon composite</a:t>
            </a:r>
            <a:endParaRPr lang="zh-CN" altLang="en-US" sz="1600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829E57A2-2956-4102-AF63-8DA28A93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95" y="2775460"/>
            <a:ext cx="1576552" cy="1440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CCF5CF55-CAFC-4168-989E-79C56166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913" y="4226028"/>
            <a:ext cx="1601119" cy="1440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F55F92B9-E821-4DD4-8AEE-6EDF3C044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664" y="2775460"/>
            <a:ext cx="1589223" cy="14400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A287A391-5612-423F-8C48-47571F4E4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309" y="2781088"/>
            <a:ext cx="1599723" cy="14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5F74275-4F16-4F51-BB3A-AF97895E85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58" t="10448" r="81799" b="77612"/>
          <a:stretch/>
        </p:blipFill>
        <p:spPr>
          <a:xfrm>
            <a:off x="11149594" y="4955939"/>
            <a:ext cx="515498" cy="57606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F998F0F-B51B-4427-80AA-3C802C62E1F2}"/>
              </a:ext>
            </a:extLst>
          </p:cNvPr>
          <p:cNvSpPr txBox="1"/>
          <p:nvPr/>
        </p:nvSpPr>
        <p:spPr>
          <a:xfrm>
            <a:off x="7888233" y="644364"/>
            <a:ext cx="40404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5E5E5E"/>
                </a:solidFill>
                <a:latin typeface="AAAAAC+Arial-ItalicMT"/>
              </a:rPr>
              <a:t>Offered by </a:t>
            </a:r>
            <a:r>
              <a:rPr lang="en-US" altLang="zh-CN" i="1" dirty="0" err="1">
                <a:solidFill>
                  <a:srgbClr val="5E5E5E"/>
                </a:solidFill>
                <a:latin typeface="AAAAAC+Arial-ItalicMT"/>
              </a:rPr>
              <a:t>Xiaohao</a:t>
            </a:r>
            <a:r>
              <a:rPr lang="en-US" altLang="zh-CN" i="1" dirty="0">
                <a:solidFill>
                  <a:srgbClr val="5E5E5E"/>
                </a:solidFill>
                <a:latin typeface="AAAAAC+Arial-ItalicMT"/>
              </a:rPr>
              <a:t> Cui and Guangyi Tang</a:t>
            </a:r>
            <a:endParaRPr lang="zh-CN" altLang="en-US" i="1" dirty="0">
              <a:solidFill>
                <a:srgbClr val="5E5E5E"/>
              </a:solidFill>
              <a:latin typeface="AAAAAC+Arial-ItalicM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8621E19-8348-4F4D-AB0A-EBB7A6EA89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34" y="3833817"/>
            <a:ext cx="4464496" cy="27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73154F-0759-405B-B58A-2868ED0E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Dump design for </a:t>
            </a:r>
            <a:r>
              <a:rPr lang="en-US" altLang="zh-CN" dirty="0" err="1"/>
              <a:t>Linac</a:t>
            </a:r>
            <a:r>
              <a:rPr lang="en-US" altLang="zh-CN" dirty="0"/>
              <a:t> and main ring had been finished, can be further optimized or detailed.</a:t>
            </a:r>
          </a:p>
          <a:p>
            <a:r>
              <a:rPr lang="en-US" altLang="zh-CN" dirty="0"/>
              <a:t>Dumps used for machine protection have been studied and combined by the passive devices as collimators, now in iterative design stage.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EDC6054-9648-4B7E-9D1C-093E22C3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D1E481-462E-43C7-B0CA-8C59C9BE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6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your attention!</a:t>
            </a:r>
            <a:endParaRPr lang="zh-CN" altLang="en-US" sz="48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640F955F-CB51-44B5-B47B-C28387F0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 2024/10/23-27, Hangzhou</a:t>
            </a:r>
          </a:p>
        </p:txBody>
      </p:sp>
    </p:spTree>
    <p:extLst>
      <p:ext uri="{BB962C8B-B14F-4D97-AF65-F5344CB8AC3E}">
        <p14:creationId xmlns:p14="http://schemas.microsoft.com/office/powerpoint/2010/main" val="34072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1319913-A861-44D8-BC1C-CB185534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441494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Electromagnetic cascade shower similar to cosmic rays</a:t>
            </a:r>
          </a:p>
          <a:p>
            <a:pPr lvl="1"/>
            <a:r>
              <a:rPr lang="en-US" altLang="zh-CN" sz="1800" dirty="0"/>
              <a:t>Rich of secondary particles</a:t>
            </a:r>
            <a:r>
              <a:rPr lang="zh-CN" altLang="en-US" sz="1800" dirty="0"/>
              <a:t>，</a:t>
            </a:r>
            <a:r>
              <a:rPr lang="en-US" altLang="zh-CN" sz="1800" dirty="0"/>
              <a:t>neutrons and muons have atmospheric-like spectra  </a:t>
            </a:r>
          </a:p>
          <a:p>
            <a:pPr lvl="1"/>
            <a:r>
              <a:rPr lang="en-US" altLang="zh-CN" sz="1800" dirty="0"/>
              <a:t>high-intensity, large-area, Irradiation field are favored </a:t>
            </a:r>
          </a:p>
          <a:p>
            <a:pPr lvl="1"/>
            <a:r>
              <a:rPr lang="en-US" altLang="zh-CN" sz="1800" dirty="0"/>
              <a:t>Physics Beyond Colliders (PBC)</a:t>
            </a:r>
          </a:p>
          <a:p>
            <a:pPr lvl="2"/>
            <a:r>
              <a:rPr lang="en-US" altLang="zh-CN" sz="1800" dirty="0"/>
              <a:t>Heavy Neutral Leptons (HNLs), New particles from electromagnetic showers, Searches for Long-Lived Particles, </a:t>
            </a:r>
            <a:r>
              <a:rPr lang="en-US" altLang="zh-CN" sz="1800" dirty="0" err="1"/>
              <a:t>etc</a:t>
            </a:r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Other possible application for the wasted beam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EA3A38-82B7-4784-B090-11741C0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 2024/10/23-27, Hangzhou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5BEE41-CC97-4706-A971-247A5F01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" y="3446606"/>
            <a:ext cx="7998684" cy="16385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B2BDA3-0D6A-48FB-8705-D4229A9613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6900" y="5031728"/>
            <a:ext cx="3326312" cy="16526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78B6F8-5479-4C27-B13D-83569D158900}"/>
              </a:ext>
            </a:extLst>
          </p:cNvPr>
          <p:cNvPicPr/>
          <p:nvPr/>
        </p:nvPicPr>
        <p:blipFill rotWithShape="1">
          <a:blip r:embed="rId4"/>
          <a:srcRect l="8847" t="17237"/>
          <a:stretch/>
        </p:blipFill>
        <p:spPr>
          <a:xfrm>
            <a:off x="4501600" y="5040557"/>
            <a:ext cx="3907141" cy="1652633"/>
          </a:xfrm>
          <a:prstGeom prst="rect">
            <a:avLst/>
          </a:prstGeom>
        </p:spPr>
      </p:pic>
      <p:pic>
        <p:nvPicPr>
          <p:cNvPr id="1026" name="Picture 2" descr="Formation of electromagnetic showers in the atmosphere [8]. | Download ...">
            <a:extLst>
              <a:ext uri="{FF2B5EF4-FFF2-40B4-BE49-F238E27FC236}">
                <a16:creationId xmlns:a16="http://schemas.microsoft.com/office/drawing/2014/main" id="{51D45B58-3A1A-46F9-BB83-09C599CE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03" y="3175012"/>
            <a:ext cx="3396032" cy="33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43CB788-B9B4-4EA0-8881-30D9BE6F7E3D}"/>
              </a:ext>
            </a:extLst>
          </p:cNvPr>
          <p:cNvSpPr txBox="1"/>
          <p:nvPr/>
        </p:nvSpPr>
        <p:spPr>
          <a:xfrm>
            <a:off x="2440056" y="4605390"/>
            <a:ext cx="362907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 err="1">
                <a:solidFill>
                  <a:srgbClr val="5E5E5E"/>
                </a:solidFill>
                <a:latin typeface="AAAAAC+Arial-ItalicMT"/>
              </a:rPr>
              <a:t>Ref:Yasuhito</a:t>
            </a:r>
            <a:r>
              <a:rPr lang="en-US" altLang="zh-CN" i="1" dirty="0">
                <a:solidFill>
                  <a:srgbClr val="5E5E5E"/>
                </a:solidFill>
                <a:latin typeface="AAAAAC+Arial-ItalicMT"/>
              </a:rPr>
              <a:t> Sakaki @LCWS2024 </a:t>
            </a:r>
            <a:r>
              <a:rPr lang="en-US" altLang="zh-CN" sz="1800" b="0" i="1" u="none" strike="noStrike" baseline="0" dirty="0">
                <a:solidFill>
                  <a:srgbClr val="5E5E5E"/>
                </a:solidFill>
                <a:latin typeface="AAAAAC+Arial-ItalicMT"/>
              </a:rPr>
              <a:t>talk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33970DE-1317-4272-9252-C3CD0A218F07}"/>
              </a:ext>
            </a:extLst>
          </p:cNvPr>
          <p:cNvSpPr txBox="1"/>
          <p:nvPr/>
        </p:nvSpPr>
        <p:spPr>
          <a:xfrm>
            <a:off x="1073831" y="6380865"/>
            <a:ext cx="62771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i="1" dirty="0" err="1">
                <a:solidFill>
                  <a:srgbClr val="5E5E5E"/>
                </a:solidFill>
                <a:latin typeface="AAAAAC+Arial-ItalicMT"/>
              </a:rPr>
              <a:t>Ref:https</a:t>
            </a:r>
            <a:r>
              <a:rPr lang="en-US" altLang="zh-CN" i="1" dirty="0">
                <a:solidFill>
                  <a:srgbClr val="5E5E5E"/>
                </a:solidFill>
                <a:latin typeface="AAAAAC+Arial-ItalicMT"/>
              </a:rPr>
              <a:t>://r2e.web.cern.ch/about-radiation/test-facilities/charm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3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dumps in CEPC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design for dumps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Dumps used for machine protection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0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to dumps in CEPC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0910687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Dumps in the CPEC is used for machine commissioning/unwanted beam collection/collect beam in abnormal situation/sudden beam loss for machine protection</a:t>
            </a:r>
          </a:p>
          <a:p>
            <a:pPr lvl="1">
              <a:spcBef>
                <a:spcPts val="600"/>
              </a:spcBef>
            </a:pPr>
            <a:r>
              <a:rPr lang="en-US" altLang="zh-CN" sz="2000" b="1" dirty="0">
                <a:latin typeface="+mj-lt"/>
              </a:rPr>
              <a:t>In the </a:t>
            </a:r>
            <a:r>
              <a:rPr lang="en-US" altLang="zh-CN" sz="2000" b="1" dirty="0" err="1">
                <a:latin typeface="+mj-lt"/>
              </a:rPr>
              <a:t>Linac</a:t>
            </a:r>
            <a:r>
              <a:rPr lang="en-US" altLang="zh-CN" sz="2000" b="1" dirty="0">
                <a:latin typeface="+mj-lt"/>
              </a:rPr>
              <a:t>, there are 6 Beam energy analysis stations used for beam characteristic analysis, 1 dump in the end for commissioning, 1 collimation station</a:t>
            </a:r>
          </a:p>
          <a:p>
            <a:pPr lvl="1">
              <a:spcBef>
                <a:spcPts val="600"/>
              </a:spcBef>
            </a:pPr>
            <a:r>
              <a:rPr lang="en-US" altLang="zh-CN" sz="2000" b="1" dirty="0">
                <a:latin typeface="+mj-lt"/>
              </a:rPr>
              <a:t>In the Booster and Collider, there are now 2 dumps, more can be added according to design</a:t>
            </a:r>
          </a:p>
          <a:p>
            <a:pPr lvl="1">
              <a:spcBef>
                <a:spcPts val="600"/>
              </a:spcBef>
            </a:pPr>
            <a:endParaRPr lang="en-US" altLang="zh-CN" sz="2000" b="1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b="1" dirty="0">
              <a:latin typeface="+mj-lt"/>
            </a:endParaRPr>
          </a:p>
          <a:p>
            <a:pPr>
              <a:spcBef>
                <a:spcPts val="600"/>
              </a:spcBef>
            </a:pPr>
            <a:endParaRPr lang="en-US" altLang="zh-CN" sz="2400" b="1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CEPC Workshop 2024/10/23-27, Hangzhou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11D24A-02CE-4841-A8A1-F655EEFE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1" y="4254571"/>
            <a:ext cx="10374597" cy="23945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6C71A-6135-43C4-800A-AB29F1574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0" y="1196752"/>
            <a:ext cx="11420291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585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483AF4-E6E9-411D-BA1C-9582AFF6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4910336" cy="2930844"/>
          </a:xfrm>
        </p:spPr>
        <p:txBody>
          <a:bodyPr>
            <a:normAutofit lnSpcReduction="10000"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energy in the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increased step by step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dose induced by hot points(beam energy analysis station or dumps) is higher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Shielding thickness for the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tunnel is determined by the random beam loss alone the beam line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 err="1">
                <a:solidFill>
                  <a:schemeClr val="tx1"/>
                </a:solidFill>
              </a:rPr>
              <a:t>Linac</a:t>
            </a:r>
            <a:r>
              <a:rPr lang="en-US" altLang="zh-CN" dirty="0">
                <a:solidFill>
                  <a:schemeClr val="tx1"/>
                </a:solidFill>
              </a:rPr>
              <a:t> dumps Intro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EA3A38-82B7-4784-B090-11741C0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 2024/10/23-27, Hangzhou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9466F81-E52C-42CD-8AD5-B06DD6F06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271612"/>
            <a:ext cx="11377264" cy="2515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FB15267D-3249-4C83-82FE-411DB51E06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91652"/>
                  </p:ext>
                </p:extLst>
              </p:nvPr>
            </p:nvGraphicFramePr>
            <p:xfrm>
              <a:off x="5519936" y="1340768"/>
              <a:ext cx="5976664" cy="2930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8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1587">
                      <a:extLst>
                        <a:ext uri="{9D8B030D-6E8A-4147-A177-3AD203B41FA5}">
                          <a16:colId xmlns:a16="http://schemas.microsoft.com/office/drawing/2014/main" val="989439887"/>
                        </a:ext>
                      </a:extLst>
                    </a:gridCol>
                    <a:gridCol w="942546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780543">
                      <a:extLst>
                        <a:ext uri="{9D8B030D-6E8A-4147-A177-3AD203B41FA5}">
                          <a16:colId xmlns:a16="http://schemas.microsoft.com/office/drawing/2014/main" val="1360774199"/>
                        </a:ext>
                      </a:extLst>
                    </a:gridCol>
                    <a:gridCol w="630977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654487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85913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79257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4478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No.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Beam energy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size/mm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Frequency/Hz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charge/</a:t>
                          </a:r>
                          <a:r>
                            <a:rPr lang="en-US" altLang="zh-CN" sz="1400" dirty="0" err="1"/>
                            <a:t>nC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/>
                            <a:t>/s]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Total energy[W]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234953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TDR 30GeV</a:t>
                          </a:r>
                          <a:endParaRPr lang="zh-CN" alt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34953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FB15267D-3249-4C83-82FE-411DB51E06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691652"/>
                  </p:ext>
                </p:extLst>
              </p:nvPr>
            </p:nvGraphicFramePr>
            <p:xfrm>
              <a:off x="5519936" y="1340768"/>
              <a:ext cx="5976664" cy="2930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8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1587">
                      <a:extLst>
                        <a:ext uri="{9D8B030D-6E8A-4147-A177-3AD203B41FA5}">
                          <a16:colId xmlns:a16="http://schemas.microsoft.com/office/drawing/2014/main" val="989439887"/>
                        </a:ext>
                      </a:extLst>
                    </a:gridCol>
                    <a:gridCol w="942546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780543">
                      <a:extLst>
                        <a:ext uri="{9D8B030D-6E8A-4147-A177-3AD203B41FA5}">
                          <a16:colId xmlns:a16="http://schemas.microsoft.com/office/drawing/2014/main" val="1360774199"/>
                        </a:ext>
                      </a:extLst>
                    </a:gridCol>
                    <a:gridCol w="630977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654487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85913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79257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73628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No.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Beam energy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size/mm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Frequency/Hz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bunch charge/</a:t>
                          </a:r>
                          <a:r>
                            <a:rPr lang="en-US" altLang="zh-CN" sz="1400" dirty="0" err="1"/>
                            <a:t>nC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791" t="-826" r="-63981" b="-304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Total energy[W]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27432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050" dirty="0"/>
                            <a:t>TDR 30GeV</a:t>
                          </a:r>
                          <a:endParaRPr lang="zh-CN" altLang="en-US" sz="10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2/1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80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1.1GeV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0.5/0.3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30GeV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0.3/0.3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3.7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120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250MeV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1.5/1.5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624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03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483AF4-E6E9-411D-BA1C-9582AFF6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 layers cylindrical structure is used for dump design</a:t>
            </a:r>
          </a:p>
          <a:p>
            <a:pPr lvl="1"/>
            <a:r>
              <a:rPr lang="en-US" altLang="zh-CN" sz="2400" dirty="0"/>
              <a:t>Carbon and iron is selected as the absorber material, surrounded by the polyethylene as local shielding.</a:t>
            </a:r>
          </a:p>
          <a:p>
            <a:pPr lvl="1"/>
            <a:r>
              <a:rPr lang="en-US" altLang="zh-CN" sz="2400" dirty="0"/>
              <a:t>5.5mSv/h is set as upper limit to decide the thickness of local shielding. 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>
                <a:solidFill>
                  <a:schemeClr val="tx1"/>
                </a:solidFill>
              </a:rPr>
              <a:t>Design principle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7A6946-6B97-4EC4-BADB-DC919D5D1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381640"/>
            <a:ext cx="4393754" cy="28746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E14C377-D1DB-435C-8228-0BD2F2CFBFA4}"/>
              </a:ext>
            </a:extLst>
          </p:cNvPr>
          <p:cNvSpPr txBox="1"/>
          <p:nvPr/>
        </p:nvSpPr>
        <p:spPr>
          <a:xfrm>
            <a:off x="5578454" y="3706012"/>
            <a:ext cx="60973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To suppress the back scattering radiation, extra iron and polyethylene was designed on the left part from the negative side of z position.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u"/>
            </a:pPr>
            <a:r>
              <a:rPr lang="en-US" altLang="zh-CN" b="0" dirty="0">
                <a:latin typeface="等线" panose="02010600030101010101" pitchFamily="2" charset="-122"/>
                <a:ea typeface="等线" panose="02010600030101010101" pitchFamily="2" charset="-122"/>
              </a:rPr>
              <a:t>Radiation level nearby each energy analysis station was figured out, and then,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roughly specified the</a:t>
            </a:r>
            <a:r>
              <a:rPr lang="en-US" altLang="zh-CN" b="0" dirty="0">
                <a:latin typeface="等线" panose="02010600030101010101" pitchFamily="2" charset="-122"/>
                <a:ea typeface="等线" panose="02010600030101010101" pitchFamily="2" charset="-122"/>
              </a:rPr>
              <a:t> space for the local shielding. </a:t>
            </a:r>
          </a:p>
        </p:txBody>
      </p:sp>
    </p:spTree>
    <p:extLst>
      <p:ext uri="{BB962C8B-B14F-4D97-AF65-F5344CB8AC3E}">
        <p14:creationId xmlns:p14="http://schemas.microsoft.com/office/powerpoint/2010/main" val="37155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483AF4-E6E9-411D-BA1C-9582AFF6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21088"/>
            <a:ext cx="6422504" cy="2494060"/>
          </a:xfrm>
        </p:spPr>
        <p:txBody>
          <a:bodyPr>
            <a:normAutofit fontScale="925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external dimensions for each dumps were designed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local shielding can be further optimized, considering the beam loss optimization process and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tunnel thickness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>
                <a:solidFill>
                  <a:schemeClr val="tx1"/>
                </a:solidFill>
              </a:rPr>
              <a:t>Design results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72CF21-9FBF-47E3-BD63-3B467BFA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70879"/>
              </p:ext>
            </p:extLst>
          </p:nvPr>
        </p:nvGraphicFramePr>
        <p:xfrm>
          <a:off x="609600" y="1285861"/>
          <a:ext cx="10612631" cy="2804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32994">
                  <a:extLst>
                    <a:ext uri="{9D8B030D-6E8A-4147-A177-3AD203B41FA5}">
                      <a16:colId xmlns:a16="http://schemas.microsoft.com/office/drawing/2014/main" val="177945362"/>
                    </a:ext>
                  </a:extLst>
                </a:gridCol>
                <a:gridCol w="1278378">
                  <a:extLst>
                    <a:ext uri="{9D8B030D-6E8A-4147-A177-3AD203B41FA5}">
                      <a16:colId xmlns:a16="http://schemas.microsoft.com/office/drawing/2014/main" val="989439887"/>
                    </a:ext>
                  </a:extLst>
                </a:gridCol>
                <a:gridCol w="106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79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No.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Beam energy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C+Fe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C+Fe+Polyethylene</a:t>
                      </a:r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R/m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Length/m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R/m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Length/m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R/m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Length/m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895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60MeV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0.05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0.15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0.7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---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30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Dump_2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4GeV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1.25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2.4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Dump_3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250MeV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0.4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0.95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>
                          <a:solidFill>
                            <a:schemeClr val="dk1"/>
                          </a:solidFill>
                        </a:rPr>
                        <a:t>0.55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822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Dump_4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1.1GeV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0.75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0.75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1.6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0.85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Dump_5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6GeV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1.45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0.92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2.4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1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22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Dump_6/7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30GeV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2.6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1.2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3.7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1.3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56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Collimator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250MeV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R=1.3m L=1.8m (outer dimension)</a:t>
                      </a:r>
                      <a:endParaRPr lang="zh-CN" altLang="en-US" sz="14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070423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6C679CC5-0B13-473E-B215-4C7A8FD3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0"/>
          <a:stretch/>
        </p:blipFill>
        <p:spPr>
          <a:xfrm>
            <a:off x="7622843" y="4208179"/>
            <a:ext cx="3599388" cy="24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en-US" altLang="zh-CN" dirty="0"/>
              <a:t>-Damping ring &amp; Linac-DR transport lines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6463027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Random beam losses are simulated along </a:t>
            </a:r>
            <a:br>
              <a:rPr lang="en-US" altLang="zh-CN" sz="2400" dirty="0"/>
            </a:br>
            <a:r>
              <a:rPr lang="en-US" altLang="zh-CN" sz="2400" dirty="0"/>
              <a:t>damping ring and transport lines;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since the SR critical energy is around 1 keV</a:t>
            </a:r>
            <a:br>
              <a:rPr lang="en-US" altLang="zh-CN" sz="2000" dirty="0"/>
            </a:br>
            <a:r>
              <a:rPr lang="en-US" altLang="zh-CN" sz="2000" dirty="0"/>
              <a:t>and power of SR is low.</a:t>
            </a:r>
            <a:br>
              <a:rPr lang="en-US" altLang="zh-CN" sz="2000" dirty="0"/>
            </a:br>
            <a:endParaRPr lang="en-US" altLang="zh-CN" sz="2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CA40ED5-D009-445D-892D-6AF6527F57B0}"/>
              </a:ext>
            </a:extLst>
          </p:cNvPr>
          <p:cNvGrpSpPr/>
          <p:nvPr/>
        </p:nvGrpSpPr>
        <p:grpSpPr>
          <a:xfrm>
            <a:off x="197247" y="2878009"/>
            <a:ext cx="3113609" cy="3828721"/>
            <a:chOff x="8358517" y="2721154"/>
            <a:chExt cx="3772751" cy="39894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3B5699-9200-47B2-AAC8-1ECFBB41875A}"/>
                </a:ext>
              </a:extLst>
            </p:cNvPr>
            <p:cNvSpPr txBox="1"/>
            <p:nvPr/>
          </p:nvSpPr>
          <p:spPr>
            <a:xfrm>
              <a:off x="8938602" y="2721154"/>
              <a:ext cx="291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FLUKA setup</a:t>
              </a:r>
              <a:endParaRPr lang="zh-CN" altLang="en-US" dirty="0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3E31B10-FDD8-40A3-B841-E9AB2BDC1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58517" y="3020913"/>
              <a:ext cx="3772751" cy="368965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C824AB7-D189-4CB2-B9B6-989FF2ACC184}"/>
                </a:ext>
              </a:extLst>
            </p:cNvPr>
            <p:cNvSpPr txBox="1"/>
            <p:nvPr/>
          </p:nvSpPr>
          <p:spPr>
            <a:xfrm>
              <a:off x="9853549" y="4862296"/>
              <a:ext cx="1333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Concrete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8DEE25-0237-4ECE-8B34-E5862DAF3A3F}"/>
                </a:ext>
              </a:extLst>
            </p:cNvPr>
            <p:cNvSpPr txBox="1"/>
            <p:nvPr/>
          </p:nvSpPr>
          <p:spPr>
            <a:xfrm>
              <a:off x="9853549" y="3663264"/>
              <a:ext cx="1333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Concrete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D527F82F-3122-4CE6-86F5-7E62C983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857" y="2984655"/>
            <a:ext cx="3430326" cy="3828721"/>
          </a:xfrm>
          <a:prstGeom prst="rect">
            <a:avLst/>
          </a:prstGeom>
        </p:spPr>
      </p:pic>
      <p:sp>
        <p:nvSpPr>
          <p:cNvPr id="15" name="内容占位符 15">
            <a:extLst>
              <a:ext uri="{FF2B5EF4-FFF2-40B4-BE49-F238E27FC236}">
                <a16:creationId xmlns:a16="http://schemas.microsoft.com/office/drawing/2014/main" id="{573A8885-4780-4697-B2AC-00C570F4AB9C}"/>
              </a:ext>
            </a:extLst>
          </p:cNvPr>
          <p:cNvSpPr txBox="1">
            <a:spLocks/>
          </p:cNvSpPr>
          <p:nvPr/>
        </p:nvSpPr>
        <p:spPr>
          <a:xfrm>
            <a:off x="7193813" y="1094675"/>
            <a:ext cx="4734835" cy="549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Tx/>
            </a:pPr>
            <a: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</a:rPr>
              <a:t>The </a:t>
            </a:r>
            <a:r>
              <a:rPr lang="en-US" altLang="zh-CN" sz="2400" dirty="0" err="1">
                <a:latin typeface="Times New Roman" panose="02020603050405020304" pitchFamily="18" charset="0"/>
                <a:ea typeface="新宋体" panose="02010609030101010101" pitchFamily="49" charset="-122"/>
              </a:rPr>
              <a:t>linac</a:t>
            </a:r>
            <a: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</a:rPr>
              <a:t>-to-booster and booster-to-collider transport line are simulated also.</a:t>
            </a:r>
            <a:b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</a:rPr>
            </a:br>
            <a:endParaRPr lang="en-US" altLang="zh-CN" sz="2400" dirty="0">
              <a:latin typeface="Times New Roman" panose="02020603050405020304" pitchFamily="18" charset="0"/>
              <a:ea typeface="新宋体" panose="02010609030101010101" pitchFamily="49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663C5B-A164-438A-BE1B-E291E725ADB7}"/>
              </a:ext>
            </a:extLst>
          </p:cNvPr>
          <p:cNvGrpSpPr/>
          <p:nvPr/>
        </p:nvGrpSpPr>
        <p:grpSpPr>
          <a:xfrm>
            <a:off x="8752492" y="2336958"/>
            <a:ext cx="3242260" cy="2309704"/>
            <a:chOff x="8752492" y="2336958"/>
            <a:chExt cx="3242260" cy="230970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FBA5F29-6160-4980-98F2-628FF3E13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2492" y="2336958"/>
              <a:ext cx="3242260" cy="2309704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69A5C9B-E024-4837-AED7-CF5C066C37C5}"/>
                </a:ext>
              </a:extLst>
            </p:cNvPr>
            <p:cNvSpPr txBox="1"/>
            <p:nvPr/>
          </p:nvSpPr>
          <p:spPr>
            <a:xfrm>
              <a:off x="9621020" y="2717321"/>
              <a:ext cx="118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Rock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2C52941-79EB-4A1B-8434-031E39B4AF8F}"/>
                </a:ext>
              </a:extLst>
            </p:cNvPr>
            <p:cNvSpPr txBox="1"/>
            <p:nvPr/>
          </p:nvSpPr>
          <p:spPr>
            <a:xfrm rot="19390350">
              <a:off x="9920512" y="3282350"/>
              <a:ext cx="169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Transport line</a:t>
              </a:r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007D97-5F6C-4FE2-B68C-CC1028291259}"/>
              </a:ext>
            </a:extLst>
          </p:cNvPr>
          <p:cNvGrpSpPr/>
          <p:nvPr/>
        </p:nvGrpSpPr>
        <p:grpSpPr>
          <a:xfrm>
            <a:off x="6984283" y="4514054"/>
            <a:ext cx="3241286" cy="2298283"/>
            <a:chOff x="6984283" y="4514054"/>
            <a:chExt cx="3241286" cy="229828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1707BFC-AC04-4FAC-95E1-49D4C768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4283" y="4514054"/>
              <a:ext cx="3226935" cy="2298283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3480058-0620-4C9F-811A-EA9AB2FB41F9}"/>
                </a:ext>
              </a:extLst>
            </p:cNvPr>
            <p:cNvSpPr txBox="1"/>
            <p:nvPr/>
          </p:nvSpPr>
          <p:spPr>
            <a:xfrm>
              <a:off x="8072593" y="4535055"/>
              <a:ext cx="118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Rock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456F09C-B7AE-4CCE-9E55-34881771C142}"/>
                </a:ext>
              </a:extLst>
            </p:cNvPr>
            <p:cNvSpPr txBox="1"/>
            <p:nvPr/>
          </p:nvSpPr>
          <p:spPr>
            <a:xfrm>
              <a:off x="8798080" y="5003312"/>
              <a:ext cx="118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booster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2E47675-0C66-4F94-8F24-A4837A770FF1}"/>
                </a:ext>
              </a:extLst>
            </p:cNvPr>
            <p:cNvSpPr txBox="1"/>
            <p:nvPr/>
          </p:nvSpPr>
          <p:spPr>
            <a:xfrm>
              <a:off x="7430490" y="5663195"/>
              <a:ext cx="118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collider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36F65CB-1A80-4B74-98FD-E8486258F0F6}"/>
                </a:ext>
              </a:extLst>
            </p:cNvPr>
            <p:cNvSpPr txBox="1"/>
            <p:nvPr/>
          </p:nvSpPr>
          <p:spPr>
            <a:xfrm rot="733849">
              <a:off x="8426261" y="5505811"/>
              <a:ext cx="1799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Transport line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66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>
                <a:solidFill>
                  <a:schemeClr val="tx1"/>
                </a:solidFill>
              </a:rPr>
              <a:t>Dumps for Booster/Ring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1BF76A4-5551-43C1-B8F8-569882C7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77" y="3822014"/>
            <a:ext cx="3211583" cy="2617725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4C02449-D681-4138-9E76-CE1C392B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06" y="1325698"/>
            <a:ext cx="5322280" cy="4880580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system for collider ring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necessary to be close to IP</a:t>
            </a:r>
          </a:p>
          <a:p>
            <a:pPr lvl="2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machine protection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beam loss with time larger than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turns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at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STR1 and STR2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dump for each collider ring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STR4 for future option of ep collision</a:t>
            </a:r>
          </a:p>
          <a:p>
            <a:pPr lvl="1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side of tunnel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SPPC will locates outer side of CEPC</a:t>
            </a:r>
          </a:p>
          <a:p>
            <a:pPr lvl="2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of the dump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system for booster ring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charge bunches can be dumped by collimator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Dumping for bunches can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the dump with collider ring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182825-0ED7-4DB1-B34F-0C8C62716446}"/>
              </a:ext>
            </a:extLst>
          </p:cNvPr>
          <p:cNvGrpSpPr/>
          <p:nvPr/>
        </p:nvGrpSpPr>
        <p:grpSpPr>
          <a:xfrm>
            <a:off x="5804319" y="3622384"/>
            <a:ext cx="3307326" cy="2786815"/>
            <a:chOff x="6704345" y="2867200"/>
            <a:chExt cx="3971925" cy="353995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1FA2FAE-47DE-496E-B911-DD1EC07C7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4345" y="2867200"/>
              <a:ext cx="3971925" cy="3539950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4A10702-9ED6-4B78-91F9-46E7A29ED596}"/>
                </a:ext>
              </a:extLst>
            </p:cNvPr>
            <p:cNvSpPr/>
            <p:nvPr/>
          </p:nvSpPr>
          <p:spPr>
            <a:xfrm>
              <a:off x="7534275" y="4867275"/>
              <a:ext cx="1485900" cy="77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7F8EB9-0445-45C8-A9E0-B2CA80052B02}"/>
              </a:ext>
            </a:extLst>
          </p:cNvPr>
          <p:cNvGrpSpPr/>
          <p:nvPr/>
        </p:nvGrpSpPr>
        <p:grpSpPr>
          <a:xfrm>
            <a:off x="6096749" y="1195513"/>
            <a:ext cx="5736520" cy="2301686"/>
            <a:chOff x="853652" y="3392513"/>
            <a:chExt cx="4595747" cy="284703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A8CF0BE-DED4-4B69-ADB9-B1283C03BCAD}"/>
                </a:ext>
              </a:extLst>
            </p:cNvPr>
            <p:cNvGrpSpPr/>
            <p:nvPr/>
          </p:nvGrpSpPr>
          <p:grpSpPr>
            <a:xfrm>
              <a:off x="853652" y="3392513"/>
              <a:ext cx="4595747" cy="2847031"/>
              <a:chOff x="7968354" y="1294402"/>
              <a:chExt cx="4038577" cy="2380349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E1223CF1-9423-40A7-A5C7-FBB8C199233D}"/>
                  </a:ext>
                </a:extLst>
              </p:cNvPr>
              <p:cNvGrpSpPr/>
              <p:nvPr/>
            </p:nvGrpSpPr>
            <p:grpSpPr>
              <a:xfrm>
                <a:off x="7968354" y="1418523"/>
                <a:ext cx="3893040" cy="2111026"/>
                <a:chOff x="5530782" y="475571"/>
                <a:chExt cx="5468084" cy="2878979"/>
              </a:xfrm>
            </p:grpSpPr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163614CE-3C8F-4133-B996-9EED2FA98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30782" y="475571"/>
                  <a:ext cx="5468084" cy="2878979"/>
                </a:xfrm>
                <a:prstGeom prst="rect">
                  <a:avLst/>
                </a:prstGeom>
              </p:spPr>
            </p:pic>
            <p:cxnSp>
              <p:nvCxnSpPr>
                <p:cNvPr id="37" name="直接箭头连接符 36">
                  <a:extLst>
                    <a:ext uri="{FF2B5EF4-FFF2-40B4-BE49-F238E27FC236}">
                      <a16:creationId xmlns:a16="http://schemas.microsoft.com/office/drawing/2014/main" id="{FE0063F9-3F5C-4358-8E7C-75DE56EF5EA1}"/>
                    </a:ext>
                  </a:extLst>
                </p:cNvPr>
                <p:cNvCxnSpPr/>
                <p:nvPr/>
              </p:nvCxnSpPr>
              <p:spPr>
                <a:xfrm flipH="1" flipV="1">
                  <a:off x="9395460" y="941070"/>
                  <a:ext cx="419100" cy="121920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37">
                  <a:extLst>
                    <a:ext uri="{FF2B5EF4-FFF2-40B4-BE49-F238E27FC236}">
                      <a16:creationId xmlns:a16="http://schemas.microsoft.com/office/drawing/2014/main" id="{E1E55946-2E38-4CBA-A243-47EBA3B06A0C}"/>
                    </a:ext>
                  </a:extLst>
                </p:cNvPr>
                <p:cNvCxnSpPr/>
                <p:nvPr/>
              </p:nvCxnSpPr>
              <p:spPr>
                <a:xfrm flipH="1">
                  <a:off x="9408795" y="2787015"/>
                  <a:ext cx="419100" cy="10668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0AC2B81-6048-48E8-88D8-E705F52CF38D}"/>
                  </a:ext>
                </a:extLst>
              </p:cNvPr>
              <p:cNvSpPr txBox="1"/>
              <p:nvPr/>
            </p:nvSpPr>
            <p:spPr>
              <a:xfrm>
                <a:off x="11160441" y="1294402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STR1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1377F7A-6B60-44AD-9D57-366D9D4B0D02}"/>
                  </a:ext>
                </a:extLst>
              </p:cNvPr>
              <p:cNvSpPr txBox="1"/>
              <p:nvPr/>
            </p:nvSpPr>
            <p:spPr>
              <a:xfrm>
                <a:off x="11163756" y="3305419"/>
                <a:ext cx="843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STR2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4D8C836-DAA1-46BF-ADDA-4A8122C5267B}"/>
                </a:ext>
              </a:extLst>
            </p:cNvPr>
            <p:cNvSpPr txBox="1"/>
            <p:nvPr/>
          </p:nvSpPr>
          <p:spPr>
            <a:xfrm>
              <a:off x="1010109" y="33926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STR4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D03EBC2-46E9-41E4-B63E-35874CDB8297}"/>
                </a:ext>
              </a:extLst>
            </p:cNvPr>
            <p:cNvSpPr txBox="1"/>
            <p:nvPr/>
          </p:nvSpPr>
          <p:spPr>
            <a:xfrm>
              <a:off x="984687" y="5814014"/>
              <a:ext cx="959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STR3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97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CBD726C-FBAF-4465-A878-DEE1B48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Functional design in TDR- </a:t>
            </a:r>
            <a:r>
              <a:rPr lang="en-US" altLang="zh-CN" dirty="0">
                <a:solidFill>
                  <a:schemeClr val="tx1"/>
                </a:solidFill>
              </a:rPr>
              <a:t>Design scheme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9C7ABF-0F24-4DC7-B321-89880796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ABF798-A1DC-4594-A9B2-AB3C9749F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" y="1153804"/>
            <a:ext cx="10662629" cy="52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133894</TotalTime>
  <Words>1063</Words>
  <Application>Microsoft Office PowerPoint</Application>
  <PresentationFormat>宽屏</PresentationFormat>
  <Paragraphs>269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AAAAAC+Arial-ItalicMT</vt:lpstr>
      <vt:lpstr>等线</vt:lpstr>
      <vt:lpstr>等线 Light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Outline</vt:lpstr>
      <vt:lpstr>Introduction to dumps in CEPC</vt:lpstr>
      <vt:lpstr>Functional design in TDR- Linac dumps Intro</vt:lpstr>
      <vt:lpstr>Functional design in TDR- Design principle</vt:lpstr>
      <vt:lpstr>Functional design in TDR- Design results</vt:lpstr>
      <vt:lpstr>Linac-Damping ring &amp; Linac-DR transport lines</vt:lpstr>
      <vt:lpstr>Functional design in TDR- Dumps for Booster/Ring</vt:lpstr>
      <vt:lpstr>Functional design in TDR- Design scheme</vt:lpstr>
      <vt:lpstr>Functional design in TDR- Design results</vt:lpstr>
      <vt:lpstr>Dumps used for machine protection</vt:lpstr>
      <vt:lpstr>Dumps used for machine protection- Main issues</vt:lpstr>
      <vt:lpstr>Dumps used for machine protection- Add passive devices</vt:lpstr>
      <vt:lpstr>Summary</vt:lpstr>
      <vt:lpstr>Thank you for your attention!</vt:lpstr>
      <vt:lpstr>Other possible application for the wasted beam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忠剑 马</cp:lastModifiedBy>
  <cp:revision>3700</cp:revision>
  <cp:lastPrinted>2022-11-06T05:19:21Z</cp:lastPrinted>
  <dcterms:created xsi:type="dcterms:W3CDTF">2012-09-04T11:33:36Z</dcterms:created>
  <dcterms:modified xsi:type="dcterms:W3CDTF">2025-11-08T00:48:55Z</dcterms:modified>
</cp:coreProperties>
</file>