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5" r:id="rId2"/>
    <p:sldMasterId id="2147483692" r:id="rId3"/>
    <p:sldMasterId id="2147483696" r:id="rId4"/>
  </p:sldMasterIdLst>
  <p:notesMasterIdLst>
    <p:notesMasterId r:id="rId26"/>
  </p:notesMasterIdLst>
  <p:handoutMasterIdLst>
    <p:handoutMasterId r:id="rId27"/>
  </p:handoutMasterIdLst>
  <p:sldIdLst>
    <p:sldId id="953" r:id="rId5"/>
    <p:sldId id="907" r:id="rId6"/>
    <p:sldId id="946" r:id="rId7"/>
    <p:sldId id="1663" r:id="rId8"/>
    <p:sldId id="1664" r:id="rId9"/>
    <p:sldId id="1683" r:id="rId10"/>
    <p:sldId id="1684" r:id="rId11"/>
    <p:sldId id="1685" r:id="rId12"/>
    <p:sldId id="1641" r:id="rId13"/>
    <p:sldId id="2657" r:id="rId14"/>
    <p:sldId id="2658" r:id="rId15"/>
    <p:sldId id="2659" r:id="rId16"/>
    <p:sldId id="2660" r:id="rId17"/>
    <p:sldId id="1672" r:id="rId18"/>
    <p:sldId id="2661" r:id="rId19"/>
    <p:sldId id="2662" r:id="rId20"/>
    <p:sldId id="2663" r:id="rId21"/>
    <p:sldId id="1032" r:id="rId22"/>
    <p:sldId id="1133" r:id="rId23"/>
    <p:sldId id="1678" r:id="rId24"/>
    <p:sldId id="954" r:id="rId2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1732" autoAdjust="0"/>
  </p:normalViewPr>
  <p:slideViewPr>
    <p:cSldViewPr>
      <p:cViewPr varScale="1">
        <p:scale>
          <a:sx n="68" d="100"/>
          <a:sy n="68" d="100"/>
        </p:scale>
        <p:origin x="300" y="52"/>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2025/11/8</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2025/11/8</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377277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1DF17-A28C-4D46-829F-D8D110C09314}" type="slidenum">
              <a:rPr kumimoji="0" lang="zh-CN" altLang="en-US" sz="13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3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6161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1DF17-A28C-4D46-829F-D8D110C09314}" type="slidenum">
              <a:rPr kumimoji="0" lang="zh-CN" altLang="en-US" sz="13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3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728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1DF17-A28C-4D46-829F-D8D110C09314}" type="slidenum">
              <a:rPr kumimoji="0" lang="zh-CN" altLang="en-US" sz="13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3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9319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5B889F7-C555-4236-83C4-595B6DB6B49E}" type="datetime1">
              <a:rPr lang="zh-CN" altLang="en-US" smtClean="0"/>
              <a:t>2025/11/8</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The 2025 international CEPC workshop</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solidFill>
                  <a:srgbClr val="0000FF"/>
                </a:solidFill>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02245B-F0E6-46D5-BA83-99A9851939A0}" type="datetime1">
              <a:rPr lang="zh-CN" altLang="en-US" smtClean="0"/>
              <a:t>2025/11/8</a:t>
            </a:fld>
            <a:endParaRPr lang="zh-CN" altLang="en-US"/>
          </a:p>
        </p:txBody>
      </p:sp>
      <p:sp>
        <p:nvSpPr>
          <p:cNvPr id="2" name="标题 1"/>
          <p:cNvSpPr>
            <a:spLocks noGrp="1"/>
          </p:cNvSpPr>
          <p:nvPr>
            <p:ph type="title" hasCustomPrompt="1"/>
          </p:nvPr>
        </p:nvSpPr>
        <p:spPr>
          <a:xfrm>
            <a:off x="666712" y="142852"/>
            <a:ext cx="10763325" cy="725470"/>
          </a:xfrm>
        </p:spPr>
        <p:txBody>
          <a:bodyPr>
            <a:normAutofit/>
          </a:bodyPr>
          <a:lstStyle>
            <a:lvl1pPr algn="ctr">
              <a:defRPr sz="4000" b="1" baseline="0">
                <a:solidFill>
                  <a:srgbClr val="C00000"/>
                </a:solidFill>
                <a:effectLst/>
                <a:latin typeface="Arial Black" panose="020B0A04020102020204" pitchFamily="34" charset="0"/>
                <a:ea typeface="微软雅黑" pitchFamily="34" charset="-122"/>
                <a:cs typeface="Arial" panose="020B0604020202020204" pitchFamily="34" charset="0"/>
              </a:defRPr>
            </a:lvl1pPr>
          </a:lstStyle>
          <a:p>
            <a:r>
              <a:rPr lang="zh-CN" altLang="en-US"/>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The 2025 international CEPC workshop</a:t>
            </a:r>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extLst>
      <p:ext uri="{BB962C8B-B14F-4D97-AF65-F5344CB8AC3E}">
        <p14:creationId xmlns:p14="http://schemas.microsoft.com/office/powerpoint/2010/main" val="128796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EA07EF-499A-4BC1-81D9-25C550781F63}" type="datetime1">
              <a:rPr lang="zh-CN" altLang="en-US" smtClean="0"/>
              <a:t>2025/11/8</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The 2025 international CEPC workshop</a:t>
            </a:r>
            <a:endParaRPr lang="zh-CN" altLang="en-US"/>
          </a:p>
        </p:txBody>
      </p:sp>
    </p:spTree>
    <p:extLst>
      <p:ext uri="{BB962C8B-B14F-4D97-AF65-F5344CB8AC3E}">
        <p14:creationId xmlns:p14="http://schemas.microsoft.com/office/powerpoint/2010/main" val="368998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6D08D62-AF0B-461C-81D6-763D207EBD61}" type="datetime1">
              <a:rPr lang="zh-CN" altLang="en-US" smtClean="0"/>
              <a:t>2025/11/8</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The 2025 international CEPC workshop</a:t>
            </a:r>
            <a:endParaRPr lang="zh-CN" altLang="en-US" dirty="0"/>
          </a:p>
        </p:txBody>
      </p:sp>
    </p:spTree>
    <p:extLst>
      <p:ext uri="{BB962C8B-B14F-4D97-AF65-F5344CB8AC3E}">
        <p14:creationId xmlns:p14="http://schemas.microsoft.com/office/powerpoint/2010/main" val="280917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059883"/>
            <a:ext cx="10972800" cy="4840303"/>
          </a:xfrm>
        </p:spPr>
        <p:txBody>
          <a:bodyPr/>
          <a:lstStyle>
            <a:lvl1pPr>
              <a:lnSpc>
                <a:spcPct val="100000"/>
              </a:lnSpc>
              <a:spcBef>
                <a:spcPts val="0"/>
              </a:spcBef>
              <a:spcAft>
                <a:spcPts val="600"/>
              </a:spcAft>
              <a:buClr>
                <a:srgbClr val="FFC000"/>
              </a:buClr>
              <a:buSzPct val="80000"/>
              <a:buFont typeface="Wingdings" pitchFamily="2" charset="2"/>
              <a:buChar char="n"/>
              <a:defRPr sz="2200" b="0" baseline="0">
                <a:latin typeface="+mn-lt"/>
                <a:ea typeface="微软雅黑" pitchFamily="34" charset="-122"/>
              </a:defRPr>
            </a:lvl1pPr>
            <a:lvl2pPr>
              <a:lnSpc>
                <a:spcPct val="100000"/>
              </a:lnSpc>
              <a:spcBef>
                <a:spcPts val="0"/>
              </a:spcBef>
              <a:spcAft>
                <a:spcPts val="600"/>
              </a:spcAft>
              <a:defRPr sz="2000" baseline="0">
                <a:latin typeface="Times New Roman" panose="02020603050405020304" pitchFamily="18" charset="0"/>
                <a:ea typeface="微软雅黑" pitchFamily="34" charset="-122"/>
              </a:defRPr>
            </a:lvl2pPr>
            <a:lvl3pPr>
              <a:lnSpc>
                <a:spcPct val="100000"/>
              </a:lnSpc>
              <a:spcBef>
                <a:spcPts val="0"/>
              </a:spcBef>
              <a:spcAft>
                <a:spcPts val="0"/>
              </a:spcAft>
              <a:defRPr sz="1800" baseline="0">
                <a:latin typeface="+mn-lt"/>
                <a:ea typeface="微软雅黑" panose="020B0503020204020204" pitchFamily="34" charset="-122"/>
              </a:defRPr>
            </a:lvl3pPr>
            <a:lvl4pPr>
              <a:defRPr sz="1800" baseline="0">
                <a:latin typeface="微软雅黑" panose="020B0503020204020204" pitchFamily="34" charset="-122"/>
                <a:ea typeface="微软雅黑" panose="020B0503020204020204" pitchFamily="34" charset="-122"/>
              </a:defRPr>
            </a:lvl4pPr>
            <a:lvl5pPr>
              <a:defRPr sz="1800"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B6A69C4-DAD9-48EF-B5A4-41031D885FAF}" type="datetime1">
              <a:rPr lang="zh-CN" altLang="en-US" smtClean="0"/>
              <a:t>2025/11/8</a:t>
            </a:fld>
            <a:endParaRPr lang="zh-CN" altLang="en-US" dirty="0"/>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The 2025 international CEPC workshop</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extLst>
      <p:ext uri="{BB962C8B-B14F-4D97-AF65-F5344CB8AC3E}">
        <p14:creationId xmlns:p14="http://schemas.microsoft.com/office/powerpoint/2010/main" val="1789831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AF0E00-BF32-4A6C-B950-1E0E3040D57D}" type="datetime1">
              <a:rPr lang="zh-CN" altLang="en-US" smtClean="0"/>
              <a:t>2025/11/8</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The 2025 international CEPC workshop</a:t>
            </a:r>
            <a:endParaRPr lang="zh-CN" altLang="en-US" dirty="0"/>
          </a:p>
        </p:txBody>
      </p:sp>
    </p:spTree>
    <p:extLst>
      <p:ext uri="{BB962C8B-B14F-4D97-AF65-F5344CB8AC3E}">
        <p14:creationId xmlns:p14="http://schemas.microsoft.com/office/powerpoint/2010/main" val="362475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E3D9033-A10C-4881-9BBA-9655DA3762E6}" type="datetime1">
              <a:rPr lang="zh-CN" altLang="en-US" smtClean="0"/>
              <a:t>2025/11/8</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The 2025 international CEPC workshop</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7C30C8-F551-4ED0-82AB-7D8CC3EF94D7}" type="datetime1">
              <a:rPr lang="zh-CN" altLang="en-US" smtClean="0"/>
              <a:t>2025/11/8</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The 2025 international CEPC workshop</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256D8D17-36DE-4A3E-A4D6-61811D820FF7}" type="datetime1">
              <a:rPr lang="zh-CN" altLang="en-US" smtClean="0"/>
              <a:t>2025/11/8</a:t>
            </a:fld>
            <a:endParaRPr lang="zh-CN" altLang="en-US"/>
          </a:p>
        </p:txBody>
      </p:sp>
      <p:sp>
        <p:nvSpPr>
          <p:cNvPr id="5" name="Footer Placeholder 4"/>
          <p:cNvSpPr>
            <a:spLocks noGrp="1"/>
          </p:cNvSpPr>
          <p:nvPr>
            <p:ph type="ftr" sz="quarter" idx="11"/>
          </p:nvPr>
        </p:nvSpPr>
        <p:spPr/>
        <p:txBody>
          <a:bodyPr/>
          <a:lstStyle/>
          <a:p>
            <a:r>
              <a:rPr lang="en-US" altLang="zh-CN"/>
              <a:t>The 2025 international CEPC workshop</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4AF9984-4A40-4AB9-A87E-E23875E7F46B}" type="datetime1">
              <a:rPr lang="zh-CN" altLang="en-US" smtClean="0"/>
              <a:t>2025/11/8</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The 2025 international CEPC workshop</a:t>
            </a:r>
            <a:endParaRPr lang="zh-CN" altLang="en-US" dirty="0"/>
          </a:p>
        </p:txBody>
      </p:sp>
    </p:spTree>
    <p:extLst>
      <p:ext uri="{BB962C8B-B14F-4D97-AF65-F5344CB8AC3E}">
        <p14:creationId xmlns:p14="http://schemas.microsoft.com/office/powerpoint/2010/main" val="41391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400" b="0" baseline="0">
                <a:latin typeface="Arial" panose="020B0604020202020204" pitchFamily="34" charset="0"/>
                <a:ea typeface="微软雅黑" pitchFamily="34" charset="-122"/>
              </a:defRPr>
            </a:lvl1pPr>
            <a:lvl2pPr>
              <a:defRPr sz="2000" baseline="0">
                <a:latin typeface="Arial" panose="020B0604020202020204" pitchFamily="34" charset="0"/>
                <a:ea typeface="微软雅黑" pitchFamily="34" charset="-122"/>
              </a:defRPr>
            </a:lvl2pPr>
            <a:lvl3pPr>
              <a:defRPr sz="1800"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33EAD4E-DAED-4D03-81FB-211CD2F06D57}" type="datetime1">
              <a:rPr lang="zh-CN" altLang="en-US" smtClean="0"/>
              <a:t>2025/11/8</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extLst>
      <p:ext uri="{BB962C8B-B14F-4D97-AF65-F5344CB8AC3E}">
        <p14:creationId xmlns:p14="http://schemas.microsoft.com/office/powerpoint/2010/main" val="406892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D67B1D-0F18-4D0E-988F-CC16CE726BF5}" type="datetime1">
              <a:rPr lang="zh-CN" altLang="en-US" smtClean="0"/>
              <a:t>2025/11/8</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The 2025 international CEPC workshop</a:t>
            </a:r>
            <a:endParaRPr lang="zh-CN" altLang="en-US" dirty="0"/>
          </a:p>
        </p:txBody>
      </p:sp>
    </p:spTree>
    <p:extLst>
      <p:ext uri="{BB962C8B-B14F-4D97-AF65-F5344CB8AC3E}">
        <p14:creationId xmlns:p14="http://schemas.microsoft.com/office/powerpoint/2010/main" val="363091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70D9DDFF-4B14-4263-B408-F27A481820BF}" type="datetime1">
              <a:rPr lang="zh-CN" altLang="en-US" smtClean="0"/>
              <a:t>2025/11/8</a:t>
            </a:fld>
            <a:endParaRPr lang="zh-CN" altLang="en-US"/>
          </a:p>
        </p:txBody>
      </p:sp>
      <p:sp>
        <p:nvSpPr>
          <p:cNvPr id="5" name="Footer Placeholder 4"/>
          <p:cNvSpPr>
            <a:spLocks noGrp="1"/>
          </p:cNvSpPr>
          <p:nvPr>
            <p:ph type="ftr" sz="quarter" idx="11"/>
          </p:nvPr>
        </p:nvSpPr>
        <p:spPr/>
        <p:txBody>
          <a:bodyPr/>
          <a:lstStyle/>
          <a:p>
            <a:r>
              <a:rPr lang="en-US" altLang="zh-CN"/>
              <a:t>The 2025 international CEPC workshop</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327171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4A982DD-FEF1-4103-8734-3DC1ED19BC42}" type="datetime1">
              <a:rPr lang="zh-CN" altLang="en-US" smtClean="0"/>
              <a:t>2025/11/8</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The 2025 international CEPC workshop</a:t>
            </a:r>
            <a:endParaRPr lang="zh-CN" altLang="en-US"/>
          </a:p>
        </p:txBody>
      </p:sp>
    </p:spTree>
    <p:extLst>
      <p:ext uri="{BB962C8B-B14F-4D97-AF65-F5344CB8AC3E}">
        <p14:creationId xmlns:p14="http://schemas.microsoft.com/office/powerpoint/2010/main" val="4227983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9E11F-155D-4CB3-A13C-5D62AFAB35EC}" type="datetime1">
              <a:rPr lang="zh-CN" altLang="en-US" smtClean="0"/>
              <a:t>2025/11/8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The 2025 international CEPC workshop</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54358-F975-419F-9EA8-7379D02C81FC}" type="datetime1">
              <a:rPr lang="zh-CN" altLang="en-US" smtClean="0"/>
              <a:t>2025/11/8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The 2025 international CEPC workshop</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extLst>
      <p:ext uri="{BB962C8B-B14F-4D97-AF65-F5344CB8AC3E}">
        <p14:creationId xmlns:p14="http://schemas.microsoft.com/office/powerpoint/2010/main" val="35420324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075AC-8F4E-4AAC-918A-76D82BA07E32}" type="datetime1">
              <a:rPr lang="zh-CN" altLang="en-US" smtClean="0"/>
              <a:t>2025/11/8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The 2025 international CEPC workshop</a:t>
            </a: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extLst>
      <p:ext uri="{BB962C8B-B14F-4D97-AF65-F5344CB8AC3E}">
        <p14:creationId xmlns:p14="http://schemas.microsoft.com/office/powerpoint/2010/main" val="1823454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08F10-01A3-498F-8EA9-3D0C77B98DC3}" type="datetime1">
              <a:rPr lang="zh-CN" altLang="en-US" smtClean="0"/>
              <a:t>2025/11/8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The 2025 international CEPC workshop</a:t>
            </a:r>
            <a:endParaRPr lang="en-US" altLang="zh-CN"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extLst>
      <p:ext uri="{BB962C8B-B14F-4D97-AF65-F5344CB8AC3E}">
        <p14:creationId xmlns:p14="http://schemas.microsoft.com/office/powerpoint/2010/main" val="15575572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C000"/>
        </a:buClr>
        <a:buFont typeface="Wingdings" panose="05000000000000000000" pitchFamily="2" charset="2"/>
        <a:buChar char="n"/>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263352" y="2563697"/>
            <a:ext cx="11233248"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5400" dirty="0">
                <a:solidFill>
                  <a:srgbClr val="C00000"/>
                </a:solidFill>
              </a:rPr>
              <a:t>CEPC machine protection with collimators and transport line systems</a:t>
            </a:r>
            <a:endParaRPr lang="zh-CN" altLang="en-US" sz="54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7" y="4242209"/>
            <a:ext cx="6769500" cy="1200329"/>
          </a:xfrm>
          <a:prstGeom prst="rect">
            <a:avLst/>
          </a:prstGeom>
          <a:noFill/>
        </p:spPr>
        <p:txBody>
          <a:bodyPr wrap="square" rtlCol="0">
            <a:spAutoFit/>
          </a:bodyPr>
          <a:lstStyle/>
          <a:p>
            <a:pPr algn="ctr"/>
            <a:r>
              <a:rPr lang="en-US" altLang="zh-CN" sz="2400" dirty="0">
                <a:latin typeface="Times New Roman" panose="02020603050405020304" pitchFamily="18" charset="0"/>
                <a:ea typeface="微软雅黑" panose="020B0503020204020204" pitchFamily="34" charset="-122"/>
              </a:rPr>
              <a:t>Cui Xiaohao (IHEP)</a:t>
            </a:r>
          </a:p>
          <a:p>
            <a:pPr algn="ctr"/>
            <a:endParaRPr lang="en-US" altLang="zh-CN" sz="2400" dirty="0">
              <a:latin typeface="Times New Roman" panose="02020603050405020304" pitchFamily="18" charset="0"/>
              <a:ea typeface="微软雅黑" panose="020B0503020204020204" pitchFamily="34" charset="-122"/>
            </a:endParaRPr>
          </a:p>
          <a:p>
            <a:pPr algn="ctr"/>
            <a:r>
              <a:rPr lang="en-US" altLang="zh-CN" sz="2400" dirty="0">
                <a:latin typeface="Times New Roman" panose="02020603050405020304" pitchFamily="18" charset="0"/>
                <a:ea typeface="微软雅黑" panose="020B0503020204020204" pitchFamily="34" charset="-122"/>
              </a:rPr>
              <a:t>on behalf of CEPC machine protection team</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Guangzhou, Nov 5-10, The 2025 international workshop on the high energy Circular Electron Positron Collider </a:t>
            </a: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1784" y="5613758"/>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
        <p:nvSpPr>
          <p:cNvPr id="3" name="页脚占位符 2">
            <a:extLst>
              <a:ext uri="{FF2B5EF4-FFF2-40B4-BE49-F238E27FC236}">
                <a16:creationId xmlns:a16="http://schemas.microsoft.com/office/drawing/2014/main" id="{5543AAFB-6B55-BEED-7959-4665D0D92BD5}"/>
              </a:ext>
            </a:extLst>
          </p:cNvPr>
          <p:cNvSpPr>
            <a:spLocks noGrp="1"/>
          </p:cNvSpPr>
          <p:nvPr>
            <p:ph type="ftr" sz="quarter" idx="11"/>
          </p:nvPr>
        </p:nvSpPr>
        <p:spPr/>
        <p:txBody>
          <a:bodyPr/>
          <a:lstStyle/>
          <a:p>
            <a:r>
              <a:rPr lang="en-US" altLang="zh-CN"/>
              <a:t>The 2025 international CEPC workshop</a:t>
            </a:r>
            <a:endParaRPr lang="zh-CN" altLang="en-US"/>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47676-7AB1-CD7C-A0E3-6AE67B77DCB4}"/>
            </a:ext>
          </a:extLst>
        </p:cNvPr>
        <p:cNvGrpSpPr/>
        <p:nvPr/>
      </p:nvGrpSpPr>
      <p:grpSpPr>
        <a:xfrm>
          <a:off x="0" y="0"/>
          <a:ext cx="0" cy="0"/>
          <a:chOff x="0" y="0"/>
          <a:chExt cx="0" cy="0"/>
        </a:xfrm>
      </p:grpSpPr>
      <p:pic>
        <p:nvPicPr>
          <p:cNvPr id="14" name="图片 13">
            <a:extLst>
              <a:ext uri="{FF2B5EF4-FFF2-40B4-BE49-F238E27FC236}">
                <a16:creationId xmlns:a16="http://schemas.microsoft.com/office/drawing/2014/main" id="{726C5ABD-67B7-4258-BC07-FBAC49C0B592}"/>
              </a:ext>
            </a:extLst>
          </p:cNvPr>
          <p:cNvPicPr>
            <a:picLocks noChangeAspect="1"/>
          </p:cNvPicPr>
          <p:nvPr/>
        </p:nvPicPr>
        <p:blipFill>
          <a:blip r:embed="rId2"/>
          <a:stretch>
            <a:fillRect/>
          </a:stretch>
        </p:blipFill>
        <p:spPr>
          <a:xfrm>
            <a:off x="7233733" y="3098033"/>
            <a:ext cx="3506800" cy="3003213"/>
          </a:xfrm>
          <a:prstGeom prst="rect">
            <a:avLst/>
          </a:prstGeom>
        </p:spPr>
      </p:pic>
      <p:sp>
        <p:nvSpPr>
          <p:cNvPr id="2" name="内容占位符 1">
            <a:extLst>
              <a:ext uri="{FF2B5EF4-FFF2-40B4-BE49-F238E27FC236}">
                <a16:creationId xmlns:a16="http://schemas.microsoft.com/office/drawing/2014/main" id="{E4CA0323-B3DB-4635-21FA-DAC217D9F357}"/>
              </a:ext>
            </a:extLst>
          </p:cNvPr>
          <p:cNvSpPr>
            <a:spLocks noGrp="1"/>
          </p:cNvSpPr>
          <p:nvPr>
            <p:ph idx="1"/>
          </p:nvPr>
        </p:nvSpPr>
        <p:spPr>
          <a:xfrm>
            <a:off x="609600" y="1122104"/>
            <a:ext cx="10972800" cy="4840303"/>
          </a:xfrm>
        </p:spPr>
        <p:txBody>
          <a:bodyPr>
            <a:normAutofit/>
          </a:bodyPr>
          <a:lstStyle/>
          <a:p>
            <a:pPr>
              <a:lnSpc>
                <a:spcPct val="110000"/>
              </a:lnSpc>
              <a:spcBef>
                <a:spcPts val="0"/>
              </a:spcBef>
              <a:spcAft>
                <a:spcPts val="0"/>
              </a:spcAft>
            </a:pPr>
            <a:r>
              <a:rPr lang="en-US" altLang="zh-CN" sz="2000" dirty="0"/>
              <a:t>Single beam only, bare lattice with beam-beam.</a:t>
            </a:r>
          </a:p>
          <a:p>
            <a:pPr>
              <a:lnSpc>
                <a:spcPct val="110000"/>
              </a:lnSpc>
              <a:spcBef>
                <a:spcPts val="0"/>
              </a:spcBef>
              <a:spcAft>
                <a:spcPts val="0"/>
              </a:spcAft>
            </a:pPr>
            <a:r>
              <a:rPr lang="en-US" altLang="zh-CN" sz="2000" dirty="0"/>
              <a:t>Loss rate reduced ~66%-99% at Higgs mode</a:t>
            </a:r>
          </a:p>
          <a:p>
            <a:pPr lvl="1">
              <a:lnSpc>
                <a:spcPct val="110000"/>
              </a:lnSpc>
              <a:spcBef>
                <a:spcPts val="0"/>
              </a:spcBef>
            </a:pPr>
            <a:r>
              <a:rPr lang="en-US" altLang="zh-CN" sz="1800" dirty="0"/>
              <a:t>The single beam BG can be effectively mitigated by optimizing the collimators in bare lattice.</a:t>
            </a:r>
          </a:p>
          <a:p>
            <a:pPr lvl="1">
              <a:lnSpc>
                <a:spcPct val="110000"/>
              </a:lnSpc>
              <a:spcBef>
                <a:spcPts val="0"/>
              </a:spcBef>
            </a:pPr>
            <a:r>
              <a:rPr lang="en-US" altLang="zh-CN" sz="1800" dirty="0"/>
              <a:t>The SR mask considered in SAD tracking and detector simulation.</a:t>
            </a:r>
          </a:p>
          <a:p>
            <a:pPr>
              <a:lnSpc>
                <a:spcPct val="110000"/>
              </a:lnSpc>
              <a:spcBef>
                <a:spcPts val="0"/>
              </a:spcBef>
              <a:spcAft>
                <a:spcPts val="0"/>
              </a:spcAft>
            </a:pPr>
            <a:endParaRPr lang="en-US" altLang="zh-CN" sz="1600" dirty="0"/>
          </a:p>
        </p:txBody>
      </p:sp>
      <p:sp>
        <p:nvSpPr>
          <p:cNvPr id="4" name="灯片编号占位符 3">
            <a:extLst>
              <a:ext uri="{FF2B5EF4-FFF2-40B4-BE49-F238E27FC236}">
                <a16:creationId xmlns:a16="http://schemas.microsoft.com/office/drawing/2014/main" id="{29FCAE5A-C5BE-CD8A-8F0E-516574247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10" name="文本框 9">
            <a:extLst>
              <a:ext uri="{FF2B5EF4-FFF2-40B4-BE49-F238E27FC236}">
                <a16:creationId xmlns:a16="http://schemas.microsoft.com/office/drawing/2014/main" id="{FB13D5DD-2443-C22A-074B-F5D6D9064795}"/>
              </a:ext>
            </a:extLst>
          </p:cNvPr>
          <p:cNvSpPr txBox="1"/>
          <p:nvPr/>
        </p:nvSpPr>
        <p:spPr>
          <a:xfrm>
            <a:off x="110349" y="3728238"/>
            <a:ext cx="96058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Beam Way</a:t>
            </a:r>
            <a:endParaRPr kumimoji="0" lang="zh-CN" altLang="en-US"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 name="Right Arrow 5">
            <a:extLst>
              <a:ext uri="{FF2B5EF4-FFF2-40B4-BE49-F238E27FC236}">
                <a16:creationId xmlns:a16="http://schemas.microsoft.com/office/drawing/2014/main" id="{04D43A24-72E0-8CC4-E4C7-DCB907CD527B}"/>
              </a:ext>
            </a:extLst>
          </p:cNvPr>
          <p:cNvSpPr/>
          <p:nvPr/>
        </p:nvSpPr>
        <p:spPr>
          <a:xfrm>
            <a:off x="5476874" y="3870929"/>
            <a:ext cx="1143000" cy="4000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文本框 7">
            <a:extLst>
              <a:ext uri="{FF2B5EF4-FFF2-40B4-BE49-F238E27FC236}">
                <a16:creationId xmlns:a16="http://schemas.microsoft.com/office/drawing/2014/main" id="{5B6DE2FF-516A-8FA3-D54E-960C5243B32F}"/>
              </a:ext>
            </a:extLst>
          </p:cNvPr>
          <p:cNvSpPr txBox="1"/>
          <p:nvPr/>
        </p:nvSpPr>
        <p:spPr>
          <a:xfrm>
            <a:off x="4967486" y="3323280"/>
            <a:ext cx="22570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With MDI Collimators </a:t>
            </a: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7" name="图片 6">
            <a:extLst>
              <a:ext uri="{FF2B5EF4-FFF2-40B4-BE49-F238E27FC236}">
                <a16:creationId xmlns:a16="http://schemas.microsoft.com/office/drawing/2014/main" id="{F1E02576-0DAA-98EB-B63E-4C943F02C1BA}"/>
              </a:ext>
            </a:extLst>
          </p:cNvPr>
          <p:cNvPicPr>
            <a:picLocks noChangeAspect="1"/>
          </p:cNvPicPr>
          <p:nvPr/>
        </p:nvPicPr>
        <p:blipFill>
          <a:blip r:embed="rId3"/>
          <a:stretch>
            <a:fillRect/>
          </a:stretch>
        </p:blipFill>
        <p:spPr>
          <a:xfrm>
            <a:off x="1192356" y="2996952"/>
            <a:ext cx="3562668" cy="2864639"/>
          </a:xfrm>
          <a:prstGeom prst="rect">
            <a:avLst/>
          </a:prstGeom>
        </p:spPr>
      </p:pic>
      <p:sp>
        <p:nvSpPr>
          <p:cNvPr id="9" name="箭头: 右 8">
            <a:extLst>
              <a:ext uri="{FF2B5EF4-FFF2-40B4-BE49-F238E27FC236}">
                <a16:creationId xmlns:a16="http://schemas.microsoft.com/office/drawing/2014/main" id="{7937FA0E-87E4-B57F-035C-5690785594B9}"/>
              </a:ext>
            </a:extLst>
          </p:cNvPr>
          <p:cNvSpPr/>
          <p:nvPr/>
        </p:nvSpPr>
        <p:spPr>
          <a:xfrm>
            <a:off x="60189" y="3470279"/>
            <a:ext cx="1063487" cy="2061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17">
            <a:extLst>
              <a:ext uri="{FF2B5EF4-FFF2-40B4-BE49-F238E27FC236}">
                <a16:creationId xmlns:a16="http://schemas.microsoft.com/office/drawing/2014/main" id="{F0242B21-BC6B-8751-12DD-B832FC9D6129}"/>
              </a:ext>
            </a:extLst>
          </p:cNvPr>
          <p:cNvSpPr/>
          <p:nvPr/>
        </p:nvSpPr>
        <p:spPr>
          <a:xfrm>
            <a:off x="9858177" y="2485563"/>
            <a:ext cx="2282933"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宋体" panose="02010600030101010101" pitchFamily="2" charset="-122"/>
                <a:cs typeface="+mn-cs"/>
              </a:rPr>
              <a:t>Acceptable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宋体" panose="02010600030101010101" pitchFamily="2" charset="-122"/>
                <a:cs typeface="+mn-cs"/>
              </a:rPr>
              <a:t>with Collimators</a:t>
            </a:r>
            <a:endParaRPr kumimoji="0" lang="zh-CN" altLang="en-US" sz="2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宋体" panose="02010600030101010101" pitchFamily="2" charset="-122"/>
              <a:cs typeface="+mn-cs"/>
            </a:endParaRPr>
          </a:p>
        </p:txBody>
      </p:sp>
      <p:sp>
        <p:nvSpPr>
          <p:cNvPr id="11" name="椭圆 10">
            <a:extLst>
              <a:ext uri="{FF2B5EF4-FFF2-40B4-BE49-F238E27FC236}">
                <a16:creationId xmlns:a16="http://schemas.microsoft.com/office/drawing/2014/main" id="{249F1716-6ECB-EA8C-D14D-A80E4A00E6D8}"/>
              </a:ext>
            </a:extLst>
          </p:cNvPr>
          <p:cNvSpPr/>
          <p:nvPr/>
        </p:nvSpPr>
        <p:spPr>
          <a:xfrm>
            <a:off x="8646289" y="4380544"/>
            <a:ext cx="254643" cy="949124"/>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文本框 11">
            <a:extLst>
              <a:ext uri="{FF2B5EF4-FFF2-40B4-BE49-F238E27FC236}">
                <a16:creationId xmlns:a16="http://schemas.microsoft.com/office/drawing/2014/main" id="{BE9ED4E8-59A3-FB3C-A904-7DCCF8985027}"/>
              </a:ext>
            </a:extLst>
          </p:cNvPr>
          <p:cNvSpPr txBox="1"/>
          <p:nvPr/>
        </p:nvSpPr>
        <p:spPr>
          <a:xfrm>
            <a:off x="8086331" y="3898139"/>
            <a:ext cx="9701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rPr>
              <a:t>SR Mask</a:t>
            </a:r>
            <a:endParaRPr kumimoji="1" lang="zh-CN" altLang="en-US" sz="1800" b="0" i="0" u="none" strike="noStrike" kern="1200" cap="none" spc="0" normalizeH="0" baseline="0" noProof="0" dirty="0">
              <a:ln>
                <a:noFill/>
              </a:ln>
              <a:solidFill>
                <a:srgbClr val="0070C0"/>
              </a:solidFill>
              <a:effectLst/>
              <a:uLnTx/>
              <a:uFillTx/>
              <a:latin typeface="Calibri"/>
              <a:ea typeface="宋体" panose="02010600030101010101" pitchFamily="2" charset="-122"/>
              <a:cs typeface="+mn-cs"/>
            </a:endParaRPr>
          </a:p>
        </p:txBody>
      </p:sp>
      <p:cxnSp>
        <p:nvCxnSpPr>
          <p:cNvPr id="16" name="直线箭头连接符 15">
            <a:extLst>
              <a:ext uri="{FF2B5EF4-FFF2-40B4-BE49-F238E27FC236}">
                <a16:creationId xmlns:a16="http://schemas.microsoft.com/office/drawing/2014/main" id="{4B980E47-72CF-46CD-7098-6B96368323CF}"/>
              </a:ext>
            </a:extLst>
          </p:cNvPr>
          <p:cNvCxnSpPr>
            <a:cxnSpLocks/>
          </p:cNvCxnSpPr>
          <p:nvPr/>
        </p:nvCxnSpPr>
        <p:spPr>
          <a:xfrm>
            <a:off x="8552404" y="4267471"/>
            <a:ext cx="62565" cy="369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标题 2">
            <a:extLst>
              <a:ext uri="{FF2B5EF4-FFF2-40B4-BE49-F238E27FC236}">
                <a16:creationId xmlns:a16="http://schemas.microsoft.com/office/drawing/2014/main" id="{E2A21AE3-6359-4A49-B3CD-B5345C15F299}"/>
              </a:ext>
            </a:extLst>
          </p:cNvPr>
          <p:cNvSpPr>
            <a:spLocks noGrp="1"/>
          </p:cNvSpPr>
          <p:nvPr>
            <p:ph type="title"/>
          </p:nvPr>
        </p:nvSpPr>
        <p:spPr>
          <a:xfrm>
            <a:off x="666712" y="142852"/>
            <a:ext cx="10763325" cy="725470"/>
          </a:xfrm>
        </p:spPr>
        <p:txBody>
          <a:bodyPr>
            <a:normAutofit/>
          </a:bodyPr>
          <a:lstStyle/>
          <a:p>
            <a:pPr algn="l">
              <a:defRPr/>
            </a:pPr>
            <a:r>
              <a:rPr lang="en-US" altLang="zh-CN" sz="3200" dirty="0">
                <a:solidFill>
                  <a:srgbClr val="FF0000"/>
                </a:solidFill>
                <a:effectLst>
                  <a:outerShdw blurRad="38100" dist="38100" dir="2700000" algn="tl">
                    <a:srgbClr val="000000">
                      <a:alpha val="43137"/>
                    </a:srgbClr>
                  </a:outerShdw>
                </a:effectLst>
              </a:rPr>
              <a:t>2. Collimator Setting-</a:t>
            </a:r>
            <a:r>
              <a:rPr kumimoji="0" lang="en-US" altLang="zh-CN"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BG collimators</a:t>
            </a:r>
          </a:p>
        </p:txBody>
      </p:sp>
      <p:sp>
        <p:nvSpPr>
          <p:cNvPr id="3" name="页脚占位符 2">
            <a:extLst>
              <a:ext uri="{FF2B5EF4-FFF2-40B4-BE49-F238E27FC236}">
                <a16:creationId xmlns:a16="http://schemas.microsoft.com/office/drawing/2014/main" id="{A3CFAC92-1C2E-35E8-FDAD-05E0816C7A6D}"/>
              </a:ext>
            </a:extLst>
          </p:cNvPr>
          <p:cNvSpPr>
            <a:spLocks noGrp="1"/>
          </p:cNvSpPr>
          <p:nvPr>
            <p:ph type="ftr" sz="quarter" idx="11"/>
          </p:nvPr>
        </p:nvSpPr>
        <p:spPr/>
        <p:txBody>
          <a:bodyPr/>
          <a:lstStyle/>
          <a:p>
            <a:r>
              <a:rPr lang="en-US" altLang="zh-CN"/>
              <a:t>The 2025 international CEPC workshop</a:t>
            </a:r>
            <a:endParaRPr lang="zh-CN" altLang="en-US"/>
          </a:p>
        </p:txBody>
      </p:sp>
      <p:sp>
        <p:nvSpPr>
          <p:cNvPr id="5" name="文本框 4">
            <a:extLst>
              <a:ext uri="{FF2B5EF4-FFF2-40B4-BE49-F238E27FC236}">
                <a16:creationId xmlns:a16="http://schemas.microsoft.com/office/drawing/2014/main" id="{34C70D4B-3425-0CD6-4C41-4F95F6C50A71}"/>
              </a:ext>
            </a:extLst>
          </p:cNvPr>
          <p:cNvSpPr txBox="1"/>
          <p:nvPr/>
        </p:nvSpPr>
        <p:spPr>
          <a:xfrm>
            <a:off x="10790312" y="-24408"/>
            <a:ext cx="1584176" cy="369332"/>
          </a:xfrm>
          <a:prstGeom prst="rect">
            <a:avLst/>
          </a:prstGeom>
          <a:noFill/>
        </p:spPr>
        <p:txBody>
          <a:bodyPr wrap="square" rtlCol="0">
            <a:spAutoFit/>
          </a:bodyPr>
          <a:lstStyle/>
          <a:p>
            <a:r>
              <a:rPr lang="en-US" altLang="zh-CN" dirty="0"/>
              <a:t>By Shi </a:t>
            </a:r>
            <a:r>
              <a:rPr lang="en-US" altLang="zh-CN" dirty="0" err="1"/>
              <a:t>Haoyu</a:t>
            </a:r>
            <a:endParaRPr lang="zh-CN" altLang="en-US" dirty="0"/>
          </a:p>
        </p:txBody>
      </p:sp>
    </p:spTree>
    <p:extLst>
      <p:ext uri="{BB962C8B-B14F-4D97-AF65-F5344CB8AC3E}">
        <p14:creationId xmlns:p14="http://schemas.microsoft.com/office/powerpoint/2010/main" val="9096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1D45CCC-9301-48C1-B590-11389AE1D87A}"/>
              </a:ext>
            </a:extLst>
          </p:cNvPr>
          <p:cNvSpPr>
            <a:spLocks noGrp="1"/>
          </p:cNvSpPr>
          <p:nvPr>
            <p:ph type="title"/>
          </p:nvPr>
        </p:nvSpPr>
        <p:spPr/>
        <p:txBody>
          <a:bodyPr>
            <a:normAutofit/>
          </a:bodyPr>
          <a:lstStyle/>
          <a:p>
            <a:r>
              <a:rPr lang="en-US" altLang="zh-CN" dirty="0"/>
              <a:t>2. Collimator Setting-</a:t>
            </a:r>
            <a:r>
              <a:rPr lang="en-US" altLang="zh-CN" sz="3000" b="1"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 </a:t>
            </a:r>
            <a:r>
              <a:rPr lang="en-US" altLang="zh-CN" sz="2800" dirty="0">
                <a:solidFill>
                  <a:prstClr val="black"/>
                </a:solidFill>
                <a:cs typeface="Arial" panose="020B0604020202020204" pitchFamily="34" charset="0"/>
              </a:rPr>
              <a:t>MP collimator design</a:t>
            </a:r>
            <a:endParaRPr lang="en-US" altLang="zh-CN" sz="3000" b="1" dirty="0">
              <a:effectLst>
                <a:outerShdw blurRad="38100" dist="38100" dir="2700000" algn="tl">
                  <a:srgbClr val="000000">
                    <a:alpha val="43137"/>
                  </a:srgbClr>
                </a:outerShdw>
              </a:effectLst>
              <a:latin typeface="Arial Black" pitchFamily="34" charset="0"/>
              <a:ea typeface="微软雅黑" pitchFamily="34" charset="-122"/>
              <a:cs typeface="+mj-cs"/>
            </a:endParaRPr>
          </a:p>
        </p:txBody>
      </p:sp>
      <p:sp>
        <p:nvSpPr>
          <p:cNvPr id="4" name="灯片编号占位符 3">
            <a:extLst>
              <a:ext uri="{FF2B5EF4-FFF2-40B4-BE49-F238E27FC236}">
                <a16:creationId xmlns:a16="http://schemas.microsoft.com/office/drawing/2014/main" id="{DF8FF0E2-9FA8-471C-8C0C-3AFAE2F864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9" name="文本框 18">
            <a:extLst>
              <a:ext uri="{FF2B5EF4-FFF2-40B4-BE49-F238E27FC236}">
                <a16:creationId xmlns:a16="http://schemas.microsoft.com/office/drawing/2014/main" id="{555A16C2-309E-41C2-9457-93C24D78AE11}"/>
              </a:ext>
            </a:extLst>
          </p:cNvPr>
          <p:cNvSpPr txBox="1"/>
          <p:nvPr/>
        </p:nvSpPr>
        <p:spPr>
          <a:xfrm>
            <a:off x="1271464" y="1303460"/>
            <a:ext cx="9865096" cy="3939540"/>
          </a:xfrm>
          <a:prstGeom prst="rect">
            <a:avLst/>
          </a:prstGeom>
          <a:noFill/>
        </p:spPr>
        <p:txBody>
          <a:bodyPr wrap="square">
            <a:spAutoFit/>
          </a:bodyPr>
          <a:lstStyle/>
          <a:p>
            <a:pPr indent="-285750"/>
            <a:r>
              <a:rPr lang="en-US" altLang="zh-CN" sz="2000" dirty="0">
                <a:latin typeface="Arial"/>
                <a:cs typeface="Arial"/>
              </a:rPr>
              <a:t>Currently, focus on 4 beam loss scenarios</a:t>
            </a:r>
            <a:r>
              <a:rPr lang="en-US" altLang="zh-CN" sz="2000" b="1" dirty="0">
                <a:latin typeface="Arial"/>
                <a:cs typeface="Arial"/>
              </a:rPr>
              <a:t>:</a:t>
            </a:r>
          </a:p>
          <a:p>
            <a:pPr marL="742950" lvl="1" indent="-285750">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Superconducting RF cavity quenching</a:t>
            </a:r>
          </a:p>
          <a:p>
            <a:pPr marL="742950" lvl="1" indent="-285750">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Final focus quadrupole quenching</a:t>
            </a:r>
          </a:p>
          <a:p>
            <a:pPr marL="742950" lvl="1" indent="-285750">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Dipole power supply failure</a:t>
            </a:r>
          </a:p>
          <a:p>
            <a:pPr marL="742950" lvl="1" indent="-285750">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Quadrupole power failure</a:t>
            </a:r>
          </a:p>
          <a:p>
            <a:pPr marL="742950" lvl="1" indent="-285750">
              <a:spcAft>
                <a:spcPts val="600"/>
              </a:spcAft>
              <a:buFont typeface="Arial" pitchFamily="34" charset="0"/>
              <a:buChar char="–"/>
            </a:pPr>
            <a:endParaRPr lang="en-US" altLang="zh-CN" sz="2000" dirty="0">
              <a:solidFill>
                <a:sysClr val="windowText" lastClr="000000"/>
              </a:solidFill>
              <a:latin typeface="Times New Roman" panose="02020603050405020304" pitchFamily="18" charset="0"/>
              <a:ea typeface="微软雅黑" pitchFamily="34" charset="-122"/>
            </a:endParaRPr>
          </a:p>
          <a:p>
            <a:r>
              <a:rPr lang="en-US" altLang="zh-CN" sz="2000" dirty="0"/>
              <a:t>The bottom line of the passive protection system is to ensure that in the beam loss situations the IRs are not damaged and to protect equipment in the ring except the collimators:</a:t>
            </a:r>
          </a:p>
          <a:p>
            <a:endParaRPr lang="en-US" altLang="zh-CN" sz="2000" dirty="0"/>
          </a:p>
          <a:p>
            <a:pPr marL="742950" lvl="1" indent="-285750">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Particles hit in IR should be very low</a:t>
            </a:r>
          </a:p>
          <a:p>
            <a:pPr marL="742950" lvl="1" indent="-285750">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The temperature rise should be low enough</a:t>
            </a:r>
          </a:p>
        </p:txBody>
      </p:sp>
    </p:spTree>
    <p:extLst>
      <p:ext uri="{BB962C8B-B14F-4D97-AF65-F5344CB8AC3E}">
        <p14:creationId xmlns:p14="http://schemas.microsoft.com/office/powerpoint/2010/main" val="303776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1D45CCC-9301-48C1-B590-11389AE1D87A}"/>
              </a:ext>
            </a:extLst>
          </p:cNvPr>
          <p:cNvSpPr>
            <a:spLocks noGrp="1"/>
          </p:cNvSpPr>
          <p:nvPr>
            <p:ph type="title"/>
          </p:nvPr>
        </p:nvSpPr>
        <p:spPr/>
        <p:txBody>
          <a:bodyPr/>
          <a:lstStyle/>
          <a:p>
            <a:pPr marL="0" indent="0" algn="l">
              <a:lnSpc>
                <a:spcPct val="100000"/>
              </a:lnSpc>
              <a:buNone/>
            </a:pPr>
            <a:r>
              <a:rPr lang="en-US" altLang="zh-CN" sz="3000" b="1"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3. </a:t>
            </a:r>
            <a:r>
              <a:rPr lang="en-US" altLang="zh-CN" dirty="0"/>
              <a:t>Particle loss simulation</a:t>
            </a:r>
          </a:p>
        </p:txBody>
      </p:sp>
      <p:sp>
        <p:nvSpPr>
          <p:cNvPr id="4" name="灯片编号占位符 3">
            <a:extLst>
              <a:ext uri="{FF2B5EF4-FFF2-40B4-BE49-F238E27FC236}">
                <a16:creationId xmlns:a16="http://schemas.microsoft.com/office/drawing/2014/main" id="{DF8FF0E2-9FA8-471C-8C0C-3AFAE2F864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内容占位符 1">
            <a:extLst>
              <a:ext uri="{FF2B5EF4-FFF2-40B4-BE49-F238E27FC236}">
                <a16:creationId xmlns:a16="http://schemas.microsoft.com/office/drawing/2014/main" id="{42585511-5CF7-4A19-B9A6-D18E9EA2754A}"/>
              </a:ext>
            </a:extLst>
          </p:cNvPr>
          <p:cNvSpPr>
            <a:spLocks noGrp="1"/>
          </p:cNvSpPr>
          <p:nvPr>
            <p:ph idx="1"/>
          </p:nvPr>
        </p:nvSpPr>
        <p:spPr>
          <a:xfrm>
            <a:off x="609600" y="1285861"/>
            <a:ext cx="10972800" cy="4840303"/>
          </a:xfrm>
        </p:spPr>
        <p:txBody>
          <a:bodyPr/>
          <a:lstStyle/>
          <a:p>
            <a:pPr algn="l" fontAlgn="base">
              <a:buFont typeface="Arial" panose="020B0604020202020204" pitchFamily="34" charset="0"/>
              <a:buChar char="•"/>
            </a:pPr>
            <a:r>
              <a:rPr lang="en-US" altLang="zh-CN" b="1" i="0" dirty="0">
                <a:effectLst/>
                <a:latin typeface="inherit"/>
              </a:rPr>
              <a:t>Tool:</a:t>
            </a:r>
            <a:r>
              <a:rPr lang="en-US" altLang="zh-CN" b="0" i="0" dirty="0">
                <a:effectLst/>
                <a:latin typeface="inherit"/>
              </a:rPr>
              <a:t> SAD tracking code</a:t>
            </a:r>
          </a:p>
          <a:p>
            <a:pPr algn="l" fontAlgn="base">
              <a:buFont typeface="Arial" panose="020B0604020202020204" pitchFamily="34" charset="0"/>
              <a:buChar char="•"/>
            </a:pPr>
            <a:r>
              <a:rPr lang="en-US" altLang="zh-CN" b="1" i="0" dirty="0">
                <a:effectLst/>
                <a:latin typeface="inherit"/>
              </a:rPr>
              <a:t>Features:</a:t>
            </a:r>
            <a:endParaRPr lang="en-US" altLang="zh-CN" b="0" i="0" dirty="0">
              <a:effectLst/>
              <a:latin typeface="inherit"/>
            </a:endParaRPr>
          </a:p>
          <a:p>
            <a:pPr marL="742950" lvl="1" indent="-285750" algn="l" fontAlgn="base">
              <a:buFont typeface="Arial" panose="020B0604020202020204" pitchFamily="34" charset="0"/>
              <a:buChar char="•"/>
            </a:pPr>
            <a:r>
              <a:rPr lang="en-US" altLang="zh-CN" b="0" i="0" dirty="0">
                <a:effectLst/>
                <a:latin typeface="inherit"/>
              </a:rPr>
              <a:t>Synchrotron radiation included</a:t>
            </a:r>
          </a:p>
          <a:p>
            <a:pPr marL="742950" lvl="1" indent="-285750" algn="l" fontAlgn="base">
              <a:buFont typeface="Arial" panose="020B0604020202020204" pitchFamily="34" charset="0"/>
              <a:buChar char="•"/>
            </a:pPr>
            <a:r>
              <a:rPr lang="en-US" altLang="zh-CN" b="0" i="0" dirty="0">
                <a:effectLst/>
                <a:latin typeface="inherit"/>
              </a:rPr>
              <a:t>Vacuum pipe aperture: 28 mm radius</a:t>
            </a:r>
          </a:p>
          <a:p>
            <a:pPr marL="742950" lvl="1" indent="-285750" algn="l" fontAlgn="base">
              <a:buFont typeface="Arial" panose="020B0604020202020204" pitchFamily="34" charset="0"/>
              <a:buChar char="•"/>
            </a:pPr>
            <a:r>
              <a:rPr lang="en-US" altLang="zh-CN" b="0" i="0" dirty="0">
                <a:effectLst/>
                <a:latin typeface="inherit"/>
              </a:rPr>
              <a:t>Collimator aperture set by real geometry</a:t>
            </a:r>
          </a:p>
          <a:p>
            <a:pPr algn="l" fontAlgn="base">
              <a:buFont typeface="Arial" panose="020B0604020202020204" pitchFamily="34" charset="0"/>
              <a:buChar char="•"/>
            </a:pPr>
            <a:r>
              <a:rPr lang="en-US" altLang="zh-CN" b="1" i="0" dirty="0">
                <a:effectLst/>
                <a:latin typeface="inherit"/>
              </a:rPr>
              <a:t>Parameters:</a:t>
            </a:r>
            <a:r>
              <a:rPr lang="en-US" altLang="zh-CN" b="0" i="0" dirty="0">
                <a:effectLst/>
                <a:latin typeface="inherit"/>
              </a:rPr>
              <a:t> Beam energy 45 GeV (Z) and 120 GeV (Higgs)</a:t>
            </a:r>
            <a:endParaRPr lang="zh-CN" altLang="zh-CN" sz="1800" kern="0" dirty="0">
              <a:solidFill>
                <a:srgbClr val="000000"/>
              </a:solidFill>
              <a:latin typeface="inherit"/>
              <a:ea typeface="宋体" panose="02010600030101010101" pitchFamily="2" charset="-122"/>
              <a:cs typeface="Segoe UI" panose="020B0502040204020203" pitchFamily="34" charset="0"/>
            </a:endParaRPr>
          </a:p>
          <a:p>
            <a:pPr marL="342900" lvl="0" indent="-342900" algn="l" fontAlgn="base">
              <a:spcAft>
                <a:spcPts val="900"/>
              </a:spcAft>
              <a:buSzPts val="1000"/>
              <a:buFont typeface="Symbol" panose="05050102010706020507" pitchFamily="18" charset="2"/>
              <a:buChar char=""/>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fontAlgn="base">
              <a:buSzPts val="1000"/>
              <a:buFont typeface="Symbol" panose="05050102010706020507" pitchFamily="18" charset="2"/>
              <a:buChar char=""/>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37279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1D45CCC-9301-48C1-B590-11389AE1D87A}"/>
              </a:ext>
            </a:extLst>
          </p:cNvPr>
          <p:cNvSpPr>
            <a:spLocks noGrp="1"/>
          </p:cNvSpPr>
          <p:nvPr>
            <p:ph type="title"/>
          </p:nvPr>
        </p:nvSpPr>
        <p:spPr/>
        <p:txBody>
          <a:bodyPr>
            <a:normAutofit fontScale="90000"/>
          </a:bodyPr>
          <a:lstStyle/>
          <a:p>
            <a:r>
              <a:rPr lang="en-US" altLang="zh-CN" dirty="0"/>
              <a:t>3. Particle loss simulation</a:t>
            </a:r>
            <a:r>
              <a:rPr lang="en-US" altLang="zh-CN" sz="3000" b="1"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 </a:t>
            </a:r>
            <a:r>
              <a:rPr lang="en-US" altLang="zh-CN" sz="2800" dirty="0">
                <a:solidFill>
                  <a:prstClr val="black"/>
                </a:solidFill>
                <a:cs typeface="Arial" panose="020B0604020202020204" pitchFamily="34" charset="0"/>
              </a:rPr>
              <a:t>Particle loss simulation-RF (Z)</a:t>
            </a:r>
            <a:endParaRPr lang="en-US" altLang="zh-CN" sz="3000" b="1" dirty="0">
              <a:effectLst>
                <a:outerShdw blurRad="38100" dist="38100" dir="2700000" algn="tl">
                  <a:srgbClr val="000000">
                    <a:alpha val="43137"/>
                  </a:srgbClr>
                </a:outerShdw>
              </a:effectLst>
              <a:latin typeface="Arial Black" pitchFamily="34" charset="0"/>
              <a:ea typeface="微软雅黑" pitchFamily="34" charset="-122"/>
              <a:cs typeface="+mj-cs"/>
            </a:endParaRPr>
          </a:p>
        </p:txBody>
      </p:sp>
      <p:sp>
        <p:nvSpPr>
          <p:cNvPr id="4" name="灯片编号占位符 3">
            <a:extLst>
              <a:ext uri="{FF2B5EF4-FFF2-40B4-BE49-F238E27FC236}">
                <a16:creationId xmlns:a16="http://schemas.microsoft.com/office/drawing/2014/main" id="{DF8FF0E2-9FA8-471C-8C0C-3AFAE2F864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内容占位符 5">
            <a:extLst>
              <a:ext uri="{FF2B5EF4-FFF2-40B4-BE49-F238E27FC236}">
                <a16:creationId xmlns:a16="http://schemas.microsoft.com/office/drawing/2014/main" id="{79A7EFF3-1FBB-41CB-B9F1-3136CC21BECC}"/>
              </a:ext>
            </a:extLst>
          </p:cNvPr>
          <p:cNvSpPr>
            <a:spLocks noGrp="1"/>
          </p:cNvSpPr>
          <p:nvPr>
            <p:ph idx="1"/>
          </p:nvPr>
        </p:nvSpPr>
        <p:spPr/>
        <p:txBody>
          <a:bodyPr/>
          <a:lstStyle/>
          <a:p>
            <a:r>
              <a:rPr lang="en-US" altLang="zh-CN" b="0" i="0" dirty="0">
                <a:effectLst/>
                <a:latin typeface="inherit"/>
              </a:rPr>
              <a:t>RF cavity voltage drops exponentially: V(t) = V₀·e^(−t/τ), τ = 773 µs</a:t>
            </a:r>
          </a:p>
          <a:p>
            <a:endParaRPr lang="zh-CN" altLang="en-US" dirty="0"/>
          </a:p>
        </p:txBody>
      </p:sp>
      <p:pic>
        <p:nvPicPr>
          <p:cNvPr id="8" name="图片 7">
            <a:extLst>
              <a:ext uri="{FF2B5EF4-FFF2-40B4-BE49-F238E27FC236}">
                <a16:creationId xmlns:a16="http://schemas.microsoft.com/office/drawing/2014/main" id="{D8DC9C2D-7505-4AD9-AE20-C5DA3594D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92" y="1969957"/>
            <a:ext cx="5093825" cy="3820369"/>
          </a:xfrm>
          <a:prstGeom prst="rect">
            <a:avLst/>
          </a:prstGeom>
        </p:spPr>
      </p:pic>
      <p:sp>
        <p:nvSpPr>
          <p:cNvPr id="12" name="文本框 11">
            <a:extLst>
              <a:ext uri="{FF2B5EF4-FFF2-40B4-BE49-F238E27FC236}">
                <a16:creationId xmlns:a16="http://schemas.microsoft.com/office/drawing/2014/main" id="{738B5BB3-9D6D-445C-A078-F7E574E1CF1D}"/>
              </a:ext>
            </a:extLst>
          </p:cNvPr>
          <p:cNvSpPr txBox="1"/>
          <p:nvPr/>
        </p:nvSpPr>
        <p:spPr>
          <a:xfrm>
            <a:off x="1271464" y="6116968"/>
            <a:ext cx="10310936" cy="646331"/>
          </a:xfrm>
          <a:prstGeom prst="rect">
            <a:avLst/>
          </a:prstGeom>
          <a:noFill/>
        </p:spPr>
        <p:txBody>
          <a:bodyPr wrap="square">
            <a:spAutoFit/>
          </a:bodyPr>
          <a:lstStyle/>
          <a:p>
            <a:pPr marL="742950" lvl="1" indent="-285750" algn="l" fontAlgn="base">
              <a:buFont typeface="Arial" panose="020B0604020202020204" pitchFamily="34" charset="0"/>
              <a:buChar char="•"/>
            </a:pPr>
            <a:r>
              <a:rPr lang="en-US" altLang="zh-CN" b="0" i="0" dirty="0">
                <a:effectLst/>
                <a:latin typeface="inherit"/>
              </a:rPr>
              <a:t>Beam loss starts ~15 turns                                               particle distributions hit on several collimators</a:t>
            </a:r>
          </a:p>
          <a:p>
            <a:pPr marL="742950" lvl="1" indent="-285750" algn="l" fontAlgn="base">
              <a:buFont typeface="Arial" panose="020B0604020202020204" pitchFamily="34" charset="0"/>
              <a:buChar char="•"/>
            </a:pPr>
            <a:endParaRPr lang="en-US" altLang="zh-CN" b="0" i="0" dirty="0">
              <a:effectLst/>
              <a:latin typeface="inherit"/>
            </a:endParaRPr>
          </a:p>
        </p:txBody>
      </p:sp>
      <p:pic>
        <p:nvPicPr>
          <p:cNvPr id="13" name="图片 12">
            <a:extLst>
              <a:ext uri="{FF2B5EF4-FFF2-40B4-BE49-F238E27FC236}">
                <a16:creationId xmlns:a16="http://schemas.microsoft.com/office/drawing/2014/main" id="{176C4C8C-3983-4BB2-B6CB-6D7A4A814A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040" y="1969957"/>
            <a:ext cx="2398347" cy="2016224"/>
          </a:xfrm>
          <a:prstGeom prst="rect">
            <a:avLst/>
          </a:prstGeom>
        </p:spPr>
      </p:pic>
      <p:pic>
        <p:nvPicPr>
          <p:cNvPr id="14" name="图片 13">
            <a:extLst>
              <a:ext uri="{FF2B5EF4-FFF2-40B4-BE49-F238E27FC236}">
                <a16:creationId xmlns:a16="http://schemas.microsoft.com/office/drawing/2014/main" id="{C7A5914D-D93A-4448-B12C-7E3000F813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6402" y="1969957"/>
            <a:ext cx="2482741" cy="2087172"/>
          </a:xfrm>
          <a:prstGeom prst="rect">
            <a:avLst/>
          </a:prstGeom>
        </p:spPr>
      </p:pic>
      <p:pic>
        <p:nvPicPr>
          <p:cNvPr id="15" name="图片 14">
            <a:extLst>
              <a:ext uri="{FF2B5EF4-FFF2-40B4-BE49-F238E27FC236}">
                <a16:creationId xmlns:a16="http://schemas.microsoft.com/office/drawing/2014/main" id="{4719F5CD-7212-4A66-9756-191646CE4C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3266" y="3992031"/>
            <a:ext cx="2479521" cy="2084465"/>
          </a:xfrm>
          <a:prstGeom prst="rect">
            <a:avLst/>
          </a:prstGeom>
        </p:spPr>
      </p:pic>
      <p:pic>
        <p:nvPicPr>
          <p:cNvPr id="17" name="图片 16">
            <a:extLst>
              <a:ext uri="{FF2B5EF4-FFF2-40B4-BE49-F238E27FC236}">
                <a16:creationId xmlns:a16="http://schemas.microsoft.com/office/drawing/2014/main" id="{7DBA1359-3D2E-4B7A-AFCA-6C7D677DC2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7837" y="4097600"/>
            <a:ext cx="2401305" cy="2018711"/>
          </a:xfrm>
          <a:prstGeom prst="rect">
            <a:avLst/>
          </a:prstGeom>
        </p:spPr>
      </p:pic>
    </p:spTree>
    <p:extLst>
      <p:ext uri="{BB962C8B-B14F-4D97-AF65-F5344CB8AC3E}">
        <p14:creationId xmlns:p14="http://schemas.microsoft.com/office/powerpoint/2010/main" val="2605275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C1EAE0A-38D4-4B6A-A649-B7DCB38D51F2}"/>
              </a:ext>
            </a:extLst>
          </p:cNvPr>
          <p:cNvSpPr>
            <a:spLocks noGrp="1"/>
          </p:cNvSpPr>
          <p:nvPr>
            <p:ph idx="1"/>
          </p:nvPr>
        </p:nvSpPr>
        <p:spPr/>
        <p:txBody>
          <a:bodyPr/>
          <a:lstStyle/>
          <a:p>
            <a:pPr marL="342900" lvl="0" indent="-342900" algn="l" fontAlgn="base">
              <a:spcAft>
                <a:spcPts val="900"/>
              </a:spcAft>
              <a:buSzPts val="1000"/>
              <a:buFont typeface="Symbol" panose="05050102010706020507" pitchFamily="18" charset="2"/>
              <a:buChar char=""/>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fontAlgn="base">
              <a:buSzPts val="1000"/>
              <a:buFont typeface="Symbol" panose="05050102010706020507" pitchFamily="18" charset="2"/>
              <a:buChar char=""/>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B1F07528-5809-40C0-941C-C88326B162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4" name="文本框 13">
            <a:extLst>
              <a:ext uri="{FF2B5EF4-FFF2-40B4-BE49-F238E27FC236}">
                <a16:creationId xmlns:a16="http://schemas.microsoft.com/office/drawing/2014/main" id="{37596F76-D119-4569-A2EA-4B869741E43E}"/>
              </a:ext>
            </a:extLst>
          </p:cNvPr>
          <p:cNvSpPr txBox="1"/>
          <p:nvPr/>
        </p:nvSpPr>
        <p:spPr>
          <a:xfrm>
            <a:off x="1343472" y="1219791"/>
            <a:ext cx="9217024" cy="923330"/>
          </a:xfrm>
          <a:prstGeom prst="rect">
            <a:avLst/>
          </a:prstGeom>
          <a:noFill/>
        </p:spPr>
        <p:txBody>
          <a:bodyPr wrap="square">
            <a:spAutoFit/>
          </a:bodyPr>
          <a:lstStyle/>
          <a:p>
            <a:pPr algn="l" fontAlgn="base">
              <a:buFont typeface="Arial" panose="020B0604020202020204" pitchFamily="34" charset="0"/>
              <a:buChar char="•"/>
            </a:pPr>
            <a:r>
              <a:rPr lang="en-US" altLang="zh-CN" b="0" i="0" dirty="0">
                <a:effectLst/>
                <a:latin typeface="inherit"/>
              </a:rPr>
              <a:t>1/8 dipole in the ring powere</a:t>
            </a:r>
            <a:r>
              <a:rPr lang="en-US" altLang="zh-CN" dirty="0">
                <a:latin typeface="inherit"/>
              </a:rPr>
              <a:t>d in series. After power failure, magnetic </a:t>
            </a:r>
            <a:r>
              <a:rPr lang="en-US" altLang="zh-CN" b="0" i="0" dirty="0">
                <a:effectLst/>
                <a:latin typeface="inherit"/>
              </a:rPr>
              <a:t>field drops </a:t>
            </a:r>
            <a:r>
              <a:rPr lang="en-US" altLang="zh-CN" b="0" i="0" dirty="0" err="1">
                <a:effectLst/>
                <a:latin typeface="inherit"/>
              </a:rPr>
              <a:t>exponentially:B</a:t>
            </a:r>
            <a:r>
              <a:rPr lang="en-US" altLang="zh-CN" b="0" i="0" dirty="0">
                <a:effectLst/>
                <a:latin typeface="inherit"/>
              </a:rPr>
              <a:t>(t) = B₀·e^(−t/τ), τ = 10 </a:t>
            </a:r>
            <a:r>
              <a:rPr lang="en-US" altLang="zh-CN" b="0" i="0" dirty="0" err="1">
                <a:effectLst/>
                <a:latin typeface="inherit"/>
              </a:rPr>
              <a:t>ms</a:t>
            </a:r>
            <a:r>
              <a:rPr lang="en-US" altLang="zh-CN" dirty="0" err="1">
                <a:latin typeface="inherit"/>
              </a:rPr>
              <a:t>.</a:t>
            </a:r>
            <a:r>
              <a:rPr lang="en-US" altLang="zh-CN" dirty="0">
                <a:latin typeface="inherit"/>
              </a:rPr>
              <a:t> Tracked the beam for 50 turns, only a small portion get lost</a:t>
            </a:r>
            <a:endParaRPr lang="en-US" altLang="zh-CN" b="0" i="0" dirty="0">
              <a:effectLst/>
              <a:latin typeface="inherit"/>
            </a:endParaRPr>
          </a:p>
        </p:txBody>
      </p:sp>
      <p:sp>
        <p:nvSpPr>
          <p:cNvPr id="11" name="标题 2">
            <a:extLst>
              <a:ext uri="{FF2B5EF4-FFF2-40B4-BE49-F238E27FC236}">
                <a16:creationId xmlns:a16="http://schemas.microsoft.com/office/drawing/2014/main" id="{19C2D3C7-A054-4E1C-A254-F498E75484F1}"/>
              </a:ext>
            </a:extLst>
          </p:cNvPr>
          <p:cNvSpPr txBox="1">
            <a:spLocks/>
          </p:cNvSpPr>
          <p:nvPr/>
        </p:nvSpPr>
        <p:spPr>
          <a:xfrm>
            <a:off x="819112" y="295252"/>
            <a:ext cx="10763325" cy="725470"/>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3000" b="1" kern="1200"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r>
              <a:rPr lang="en-US" altLang="zh-CN" dirty="0"/>
              <a:t>3. Particle loss simulation– </a:t>
            </a:r>
            <a:r>
              <a:rPr lang="en-US" altLang="zh-CN" sz="2800" dirty="0">
                <a:solidFill>
                  <a:prstClr val="black"/>
                </a:solidFill>
                <a:cs typeface="Arial" panose="020B0604020202020204" pitchFamily="34" charset="0"/>
              </a:rPr>
              <a:t>Particle loss simulation-Dipole (Z)</a:t>
            </a:r>
            <a:endParaRPr lang="en-US" altLang="zh-CN" dirty="0"/>
          </a:p>
        </p:txBody>
      </p:sp>
      <p:pic>
        <p:nvPicPr>
          <p:cNvPr id="10" name="图片 9">
            <a:extLst>
              <a:ext uri="{FF2B5EF4-FFF2-40B4-BE49-F238E27FC236}">
                <a16:creationId xmlns:a16="http://schemas.microsoft.com/office/drawing/2014/main" id="{ADF5F347-DFF5-4581-A0C4-B020CF9C6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184" y="2173620"/>
            <a:ext cx="4850768" cy="3638076"/>
          </a:xfrm>
          <a:prstGeom prst="rect">
            <a:avLst/>
          </a:prstGeom>
        </p:spPr>
      </p:pic>
      <p:pic>
        <p:nvPicPr>
          <p:cNvPr id="13" name="图片 12">
            <a:extLst>
              <a:ext uri="{FF2B5EF4-FFF2-40B4-BE49-F238E27FC236}">
                <a16:creationId xmlns:a16="http://schemas.microsoft.com/office/drawing/2014/main" id="{742169AF-5E39-4253-9B8B-44C16455B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8163" y="2470342"/>
            <a:ext cx="3790311" cy="3186410"/>
          </a:xfrm>
          <a:prstGeom prst="rect">
            <a:avLst/>
          </a:prstGeom>
        </p:spPr>
      </p:pic>
      <p:sp>
        <p:nvSpPr>
          <p:cNvPr id="16" name="文本框 15">
            <a:extLst>
              <a:ext uri="{FF2B5EF4-FFF2-40B4-BE49-F238E27FC236}">
                <a16:creationId xmlns:a16="http://schemas.microsoft.com/office/drawing/2014/main" id="{D28C2A28-84EB-40B4-B960-04E09BD73EC7}"/>
              </a:ext>
            </a:extLst>
          </p:cNvPr>
          <p:cNvSpPr txBox="1"/>
          <p:nvPr/>
        </p:nvSpPr>
        <p:spPr>
          <a:xfrm>
            <a:off x="1127448" y="5886939"/>
            <a:ext cx="9649072" cy="369332"/>
          </a:xfrm>
          <a:prstGeom prst="rect">
            <a:avLst/>
          </a:prstGeom>
          <a:noFill/>
        </p:spPr>
        <p:txBody>
          <a:bodyPr wrap="square">
            <a:spAutoFit/>
          </a:bodyPr>
          <a:lstStyle/>
          <a:p>
            <a:pPr marL="742950" lvl="1" indent="-285750" algn="l" fontAlgn="base">
              <a:buFont typeface="Arial" panose="020B0604020202020204" pitchFamily="34" charset="0"/>
              <a:buChar char="•"/>
            </a:pPr>
            <a:r>
              <a:rPr lang="en-US" altLang="zh-CN" b="0" i="0" dirty="0">
                <a:effectLst/>
                <a:latin typeface="inherit"/>
              </a:rPr>
              <a:t>Get lost after 20 turns, and only a small portion get lost in 50 turns</a:t>
            </a:r>
          </a:p>
        </p:txBody>
      </p:sp>
    </p:spTree>
    <p:extLst>
      <p:ext uri="{BB962C8B-B14F-4D97-AF65-F5344CB8AC3E}">
        <p14:creationId xmlns:p14="http://schemas.microsoft.com/office/powerpoint/2010/main" val="158781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C1EAE0A-38D4-4B6A-A649-B7DCB38D51F2}"/>
              </a:ext>
            </a:extLst>
          </p:cNvPr>
          <p:cNvSpPr>
            <a:spLocks noGrp="1"/>
          </p:cNvSpPr>
          <p:nvPr>
            <p:ph idx="1"/>
          </p:nvPr>
        </p:nvSpPr>
        <p:spPr/>
        <p:txBody>
          <a:bodyPr/>
          <a:lstStyle/>
          <a:p>
            <a:pPr marL="342900" lvl="0" indent="-342900" algn="l" fontAlgn="base">
              <a:spcAft>
                <a:spcPts val="900"/>
              </a:spcAft>
              <a:buSzPts val="1000"/>
              <a:buFont typeface="Symbol" panose="05050102010706020507" pitchFamily="18" charset="2"/>
              <a:buChar char=""/>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fontAlgn="base">
              <a:buSzPts val="1000"/>
              <a:buFont typeface="Symbol" panose="05050102010706020507" pitchFamily="18" charset="2"/>
              <a:buChar char=""/>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B1F07528-5809-40C0-941C-C88326B162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4" name="文本框 13">
            <a:extLst>
              <a:ext uri="{FF2B5EF4-FFF2-40B4-BE49-F238E27FC236}">
                <a16:creationId xmlns:a16="http://schemas.microsoft.com/office/drawing/2014/main" id="{37596F76-D119-4569-A2EA-4B869741E43E}"/>
              </a:ext>
            </a:extLst>
          </p:cNvPr>
          <p:cNvSpPr txBox="1"/>
          <p:nvPr/>
        </p:nvSpPr>
        <p:spPr>
          <a:xfrm>
            <a:off x="1343472" y="1219791"/>
            <a:ext cx="9217024" cy="64633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nherit"/>
                <a:ea typeface="宋体" panose="02010600030101010101" pitchFamily="2" charset="-122"/>
                <a:cs typeface="+mn-cs"/>
              </a:rPr>
              <a:t>Assuming 9 </a:t>
            </a:r>
            <a:r>
              <a:rPr lang="en-US" altLang="zh-CN" dirty="0">
                <a:solidFill>
                  <a:prstClr val="black"/>
                </a:solidFill>
                <a:latin typeface="inherit"/>
                <a:ea typeface="宋体" panose="02010600030101010101" pitchFamily="2" charset="-122"/>
              </a:rPr>
              <a:t>or</a:t>
            </a:r>
            <a:r>
              <a:rPr lang="zh-CN" altLang="en-US" dirty="0">
                <a:solidFill>
                  <a:prstClr val="black"/>
                </a:solidFill>
                <a:latin typeface="inherit"/>
                <a:ea typeface="宋体" panose="02010600030101010101" pitchFamily="2" charset="-122"/>
              </a:rPr>
              <a:t> </a:t>
            </a:r>
            <a:r>
              <a:rPr lang="en-US" altLang="zh-CN" dirty="0">
                <a:solidFill>
                  <a:prstClr val="black"/>
                </a:solidFill>
                <a:latin typeface="inherit"/>
                <a:ea typeface="宋体" panose="02010600030101010101" pitchFamily="2" charset="-122"/>
              </a:rPr>
              <a:t>10</a:t>
            </a:r>
            <a:r>
              <a:rPr lang="zh-CN" altLang="en-US" dirty="0">
                <a:solidFill>
                  <a:prstClr val="black"/>
                </a:solidFill>
                <a:latin typeface="inherit"/>
                <a:ea typeface="宋体" panose="02010600030101010101" pitchFamily="2" charset="-122"/>
              </a:rPr>
              <a:t> </a:t>
            </a:r>
            <a:r>
              <a:rPr kumimoji="0" lang="en-US" altLang="zh-CN" sz="1800" b="0" i="0" u="none" strike="noStrike" kern="1200" cap="none" spc="0" normalizeH="0" baseline="0" noProof="0" dirty="0">
                <a:ln>
                  <a:noFill/>
                </a:ln>
                <a:solidFill>
                  <a:prstClr val="black"/>
                </a:solidFill>
                <a:effectLst/>
                <a:uLnTx/>
                <a:uFillTx/>
                <a:latin typeface="inherit"/>
                <a:ea typeface="宋体" panose="02010600030101010101" pitchFamily="2" charset="-122"/>
                <a:cs typeface="+mn-cs"/>
              </a:rPr>
              <a:t>quadrupole magnets in the accelerator experiences power loss, the magnetic field of the quadrupole magnet decays exponentially </a:t>
            </a:r>
            <a:r>
              <a:rPr lang="en-US" altLang="zh-CN" b="0" i="0" dirty="0">
                <a:effectLst/>
                <a:latin typeface="inherit"/>
              </a:rPr>
              <a:t>B(t) = B₀·e^(−t/τ), τ = 10 </a:t>
            </a:r>
            <a:r>
              <a:rPr lang="en-US" altLang="zh-CN" b="0" i="0" dirty="0" err="1">
                <a:effectLst/>
                <a:latin typeface="inherit"/>
              </a:rPr>
              <a:t>ms</a:t>
            </a:r>
            <a:r>
              <a:rPr lang="en-US" altLang="zh-CN" dirty="0" err="1">
                <a:latin typeface="inherit"/>
              </a:rPr>
              <a:t>.</a:t>
            </a:r>
            <a:r>
              <a:rPr lang="en-US" altLang="zh-CN" dirty="0">
                <a:latin typeface="inherit"/>
              </a:rPr>
              <a:t> </a:t>
            </a:r>
            <a:endParaRPr kumimoji="0" lang="en-US" altLang="zh-CN" sz="1800" b="0" i="0" u="none" strike="noStrike" kern="1200" cap="none" spc="0" normalizeH="0" baseline="0" noProof="0" dirty="0">
              <a:ln>
                <a:noFill/>
              </a:ln>
              <a:solidFill>
                <a:prstClr val="black"/>
              </a:solidFill>
              <a:effectLst/>
              <a:uLnTx/>
              <a:uFillTx/>
              <a:latin typeface="inherit"/>
              <a:ea typeface="宋体" panose="02010600030101010101" pitchFamily="2" charset="-122"/>
              <a:cs typeface="+mn-cs"/>
            </a:endParaRPr>
          </a:p>
        </p:txBody>
      </p:sp>
      <p:sp>
        <p:nvSpPr>
          <p:cNvPr id="11" name="标题 2">
            <a:extLst>
              <a:ext uri="{FF2B5EF4-FFF2-40B4-BE49-F238E27FC236}">
                <a16:creationId xmlns:a16="http://schemas.microsoft.com/office/drawing/2014/main" id="{19C2D3C7-A054-4E1C-A254-F498E75484F1}"/>
              </a:ext>
            </a:extLst>
          </p:cNvPr>
          <p:cNvSpPr txBox="1">
            <a:spLocks/>
          </p:cNvSpPr>
          <p:nvPr/>
        </p:nvSpPr>
        <p:spPr>
          <a:xfrm>
            <a:off x="819112" y="295252"/>
            <a:ext cx="10763325" cy="72547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000" b="1" kern="1200"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lvl="0">
              <a:defRPr/>
            </a:pPr>
            <a:r>
              <a:rPr lang="en-US" altLang="zh-CN" dirty="0"/>
              <a:t>3. Particle loss simulation</a:t>
            </a:r>
            <a:r>
              <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微软雅黑" pitchFamily="34" charset="-122"/>
                <a:cs typeface="+mj-cs"/>
              </a:rPr>
              <a:t>– </a:t>
            </a:r>
            <a:r>
              <a:rPr kumimoji="0" lang="en-US" altLang="zh-CN"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Particle loss simulation-Q (Z)</a:t>
            </a:r>
            <a:endPar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微软雅黑" pitchFamily="34" charset="-122"/>
              <a:cs typeface="+mj-cs"/>
            </a:endParaRPr>
          </a:p>
        </p:txBody>
      </p:sp>
      <p:pic>
        <p:nvPicPr>
          <p:cNvPr id="7" name="图片 6">
            <a:extLst>
              <a:ext uri="{FF2B5EF4-FFF2-40B4-BE49-F238E27FC236}">
                <a16:creationId xmlns:a16="http://schemas.microsoft.com/office/drawing/2014/main" id="{F6ADD916-717A-4CC8-A66D-D8DAB963C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428" y="2274102"/>
            <a:ext cx="2550107" cy="2201983"/>
          </a:xfrm>
          <a:prstGeom prst="rect">
            <a:avLst/>
          </a:prstGeom>
        </p:spPr>
      </p:pic>
      <p:pic>
        <p:nvPicPr>
          <p:cNvPr id="9" name="图片 8">
            <a:extLst>
              <a:ext uri="{FF2B5EF4-FFF2-40B4-BE49-F238E27FC236}">
                <a16:creationId xmlns:a16="http://schemas.microsoft.com/office/drawing/2014/main" id="{F0CABCDA-14DB-49EB-A3BE-9C40A70DA6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2293" y="2274101"/>
            <a:ext cx="2550107" cy="2201983"/>
          </a:xfrm>
          <a:prstGeom prst="rect">
            <a:avLst/>
          </a:prstGeom>
        </p:spPr>
      </p:pic>
      <p:pic>
        <p:nvPicPr>
          <p:cNvPr id="15" name="图片 14">
            <a:extLst>
              <a:ext uri="{FF2B5EF4-FFF2-40B4-BE49-F238E27FC236}">
                <a16:creationId xmlns:a16="http://schemas.microsoft.com/office/drawing/2014/main" id="{5DA5F819-CCA6-4255-B188-BBBE2C183D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9599" y="4442462"/>
            <a:ext cx="2455493" cy="2120286"/>
          </a:xfrm>
          <a:prstGeom prst="rect">
            <a:avLst/>
          </a:prstGeom>
        </p:spPr>
      </p:pic>
      <p:sp>
        <p:nvSpPr>
          <p:cNvPr id="17" name="文本框 16">
            <a:extLst>
              <a:ext uri="{FF2B5EF4-FFF2-40B4-BE49-F238E27FC236}">
                <a16:creationId xmlns:a16="http://schemas.microsoft.com/office/drawing/2014/main" id="{4CFE70DD-B734-402A-BFF2-104931FAE939}"/>
              </a:ext>
            </a:extLst>
          </p:cNvPr>
          <p:cNvSpPr txBox="1"/>
          <p:nvPr/>
        </p:nvSpPr>
        <p:spPr>
          <a:xfrm>
            <a:off x="1168855" y="5861801"/>
            <a:ext cx="9649072" cy="369332"/>
          </a:xfrm>
          <a:prstGeom prst="rect">
            <a:avLst/>
          </a:prstGeom>
          <a:noFill/>
        </p:spPr>
        <p:txBody>
          <a:bodyPr wrap="square">
            <a:spAutoFit/>
          </a:bodyPr>
          <a:lstStyle/>
          <a:p>
            <a:pPr marL="742950" lvl="1" indent="-285750" algn="l" fontAlgn="base">
              <a:buFont typeface="Arial" panose="020B0604020202020204" pitchFamily="34" charset="0"/>
              <a:buChar char="•"/>
            </a:pPr>
            <a:r>
              <a:rPr lang="en-US" altLang="zh-CN" b="0" i="0" dirty="0">
                <a:effectLst/>
                <a:latin typeface="inherit"/>
              </a:rPr>
              <a:t>Get lost after several turns</a:t>
            </a:r>
          </a:p>
        </p:txBody>
      </p:sp>
      <p:pic>
        <p:nvPicPr>
          <p:cNvPr id="10" name="图片 9">
            <a:extLst>
              <a:ext uri="{FF2B5EF4-FFF2-40B4-BE49-F238E27FC236}">
                <a16:creationId xmlns:a16="http://schemas.microsoft.com/office/drawing/2014/main" id="{DF87A0F5-BB1A-E65A-C33C-D7521B972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926" y="1966553"/>
            <a:ext cx="5230342" cy="3922757"/>
          </a:xfrm>
          <a:prstGeom prst="rect">
            <a:avLst/>
          </a:prstGeom>
        </p:spPr>
      </p:pic>
    </p:spTree>
    <p:extLst>
      <p:ext uri="{BB962C8B-B14F-4D97-AF65-F5344CB8AC3E}">
        <p14:creationId xmlns:p14="http://schemas.microsoft.com/office/powerpoint/2010/main" val="3295164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C1EAE0A-38D4-4B6A-A649-B7DCB38D51F2}"/>
              </a:ext>
            </a:extLst>
          </p:cNvPr>
          <p:cNvSpPr>
            <a:spLocks noGrp="1"/>
          </p:cNvSpPr>
          <p:nvPr>
            <p:ph idx="1"/>
          </p:nvPr>
        </p:nvSpPr>
        <p:spPr/>
        <p:txBody>
          <a:bodyPr/>
          <a:lstStyle/>
          <a:p>
            <a:pPr marL="342900" lvl="0" indent="-342900" algn="l" fontAlgn="base">
              <a:spcAft>
                <a:spcPts val="900"/>
              </a:spcAft>
              <a:buSzPts val="1000"/>
              <a:buFont typeface="Symbol" panose="05050102010706020507" pitchFamily="18" charset="2"/>
              <a:buChar char=""/>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fontAlgn="base">
              <a:buSzPts val="1000"/>
              <a:buFont typeface="Symbol" panose="05050102010706020507" pitchFamily="18" charset="2"/>
              <a:buChar char=""/>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B1F07528-5809-40C0-941C-C88326B162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4" name="文本框 13">
            <a:extLst>
              <a:ext uri="{FF2B5EF4-FFF2-40B4-BE49-F238E27FC236}">
                <a16:creationId xmlns:a16="http://schemas.microsoft.com/office/drawing/2014/main" id="{37596F76-D119-4569-A2EA-4B869741E43E}"/>
              </a:ext>
            </a:extLst>
          </p:cNvPr>
          <p:cNvSpPr txBox="1"/>
          <p:nvPr/>
        </p:nvSpPr>
        <p:spPr>
          <a:xfrm>
            <a:off x="1343472" y="1219791"/>
            <a:ext cx="9217024" cy="64633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nherit"/>
                <a:ea typeface="宋体" panose="02010600030101010101" pitchFamily="2" charset="-122"/>
                <a:cs typeface="+mn-cs"/>
              </a:rPr>
              <a:t>In Final focus SC quadrupole magnets quench case, the magnetic field of the </a:t>
            </a:r>
            <a:r>
              <a:rPr lang="en-US" altLang="zh-CN" dirty="0">
                <a:solidFill>
                  <a:prstClr val="black"/>
                </a:solidFill>
                <a:latin typeface="inherit"/>
                <a:ea typeface="宋体" panose="02010600030101010101" pitchFamily="2" charset="-122"/>
              </a:rPr>
              <a:t>SCQ is assumed to drop linearly, and get to 0 at 200 </a:t>
            </a:r>
            <a:r>
              <a:rPr lang="en-US" altLang="zh-CN" dirty="0" err="1">
                <a:solidFill>
                  <a:prstClr val="black"/>
                </a:solidFill>
                <a:latin typeface="inherit"/>
                <a:ea typeface="宋体" panose="02010600030101010101" pitchFamily="2" charset="-122"/>
              </a:rPr>
              <a:t>ms</a:t>
            </a:r>
            <a:endParaRPr kumimoji="0" lang="en-US" altLang="zh-CN" sz="1800" b="0" i="0" u="none" strike="noStrike" kern="1200" cap="none" spc="0" normalizeH="0" baseline="0" noProof="0" dirty="0">
              <a:ln>
                <a:noFill/>
              </a:ln>
              <a:solidFill>
                <a:prstClr val="black"/>
              </a:solidFill>
              <a:effectLst/>
              <a:uLnTx/>
              <a:uFillTx/>
              <a:latin typeface="inherit"/>
              <a:ea typeface="宋体" panose="02010600030101010101" pitchFamily="2" charset="-122"/>
              <a:cs typeface="+mn-cs"/>
            </a:endParaRPr>
          </a:p>
        </p:txBody>
      </p:sp>
      <p:sp>
        <p:nvSpPr>
          <p:cNvPr id="11" name="标题 2">
            <a:extLst>
              <a:ext uri="{FF2B5EF4-FFF2-40B4-BE49-F238E27FC236}">
                <a16:creationId xmlns:a16="http://schemas.microsoft.com/office/drawing/2014/main" id="{19C2D3C7-A054-4E1C-A254-F498E75484F1}"/>
              </a:ext>
            </a:extLst>
          </p:cNvPr>
          <p:cNvSpPr txBox="1">
            <a:spLocks/>
          </p:cNvSpPr>
          <p:nvPr/>
        </p:nvSpPr>
        <p:spPr>
          <a:xfrm>
            <a:off x="819112" y="295252"/>
            <a:ext cx="10763325" cy="725470"/>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3000" b="1" kern="1200"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lvl="0">
              <a:defRPr/>
            </a:pPr>
            <a:r>
              <a:rPr lang="en-US" altLang="zh-CN" dirty="0"/>
              <a:t>3. Particle loss simulation</a:t>
            </a:r>
            <a:r>
              <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微软雅黑" pitchFamily="34" charset="-122"/>
                <a:cs typeface="+mj-cs"/>
              </a:rPr>
              <a:t>– </a:t>
            </a:r>
            <a:r>
              <a:rPr kumimoji="0" lang="en-US" altLang="zh-CN"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Particle loss simulation-SCQ (Z)</a:t>
            </a:r>
            <a:endPar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微软雅黑" pitchFamily="34" charset="-122"/>
              <a:cs typeface="+mj-cs"/>
            </a:endParaRPr>
          </a:p>
        </p:txBody>
      </p:sp>
      <p:sp>
        <p:nvSpPr>
          <p:cNvPr id="17" name="文本框 16">
            <a:extLst>
              <a:ext uri="{FF2B5EF4-FFF2-40B4-BE49-F238E27FC236}">
                <a16:creationId xmlns:a16="http://schemas.microsoft.com/office/drawing/2014/main" id="{4CFE70DD-B734-402A-BFF2-104931FAE939}"/>
              </a:ext>
            </a:extLst>
          </p:cNvPr>
          <p:cNvSpPr txBox="1"/>
          <p:nvPr/>
        </p:nvSpPr>
        <p:spPr>
          <a:xfrm>
            <a:off x="1127448" y="5687260"/>
            <a:ext cx="9649072" cy="369332"/>
          </a:xfrm>
          <a:prstGeom prst="rect">
            <a:avLst/>
          </a:prstGeom>
          <a:noFill/>
        </p:spPr>
        <p:txBody>
          <a:bodyPr wrap="square">
            <a:spAutoFit/>
          </a:bodyPr>
          <a:lstStyle/>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nherit"/>
                <a:ea typeface="宋体" panose="02010600030101010101" pitchFamily="2" charset="-122"/>
                <a:cs typeface="+mn-cs"/>
              </a:rPr>
              <a:t>Get lost in the second turn</a:t>
            </a:r>
          </a:p>
        </p:txBody>
      </p:sp>
      <p:pic>
        <p:nvPicPr>
          <p:cNvPr id="6" name="图片 5">
            <a:extLst>
              <a:ext uri="{FF2B5EF4-FFF2-40B4-BE49-F238E27FC236}">
                <a16:creationId xmlns:a16="http://schemas.microsoft.com/office/drawing/2014/main" id="{108DB605-A373-4E27-BE8B-B46CD675D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131261"/>
            <a:ext cx="4354052" cy="3265539"/>
          </a:xfrm>
          <a:prstGeom prst="rect">
            <a:avLst/>
          </a:prstGeom>
        </p:spPr>
      </p:pic>
      <p:pic>
        <p:nvPicPr>
          <p:cNvPr id="10" name="图片 9">
            <a:extLst>
              <a:ext uri="{FF2B5EF4-FFF2-40B4-BE49-F238E27FC236}">
                <a16:creationId xmlns:a16="http://schemas.microsoft.com/office/drawing/2014/main" id="{43BE23E3-67FA-49E7-A74A-403625F069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5353" y="2142094"/>
            <a:ext cx="2606951" cy="2227257"/>
          </a:xfrm>
          <a:prstGeom prst="rect">
            <a:avLst/>
          </a:prstGeom>
        </p:spPr>
      </p:pic>
      <p:pic>
        <p:nvPicPr>
          <p:cNvPr id="13" name="图片 12">
            <a:extLst>
              <a:ext uri="{FF2B5EF4-FFF2-40B4-BE49-F238E27FC236}">
                <a16:creationId xmlns:a16="http://schemas.microsoft.com/office/drawing/2014/main" id="{E1B575F1-F256-4684-A878-94AC7742E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7989" y="2191989"/>
            <a:ext cx="2521592" cy="2177362"/>
          </a:xfrm>
          <a:prstGeom prst="rect">
            <a:avLst/>
          </a:prstGeom>
        </p:spPr>
      </p:pic>
      <p:pic>
        <p:nvPicPr>
          <p:cNvPr id="18" name="图片 17">
            <a:extLst>
              <a:ext uri="{FF2B5EF4-FFF2-40B4-BE49-F238E27FC236}">
                <a16:creationId xmlns:a16="http://schemas.microsoft.com/office/drawing/2014/main" id="{C09D4B9B-FB86-4B0D-8185-40A86B813E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8031" y="4389629"/>
            <a:ext cx="2521593" cy="2177362"/>
          </a:xfrm>
          <a:prstGeom prst="rect">
            <a:avLst/>
          </a:prstGeom>
        </p:spPr>
      </p:pic>
      <p:pic>
        <p:nvPicPr>
          <p:cNvPr id="20" name="图片 19">
            <a:extLst>
              <a:ext uri="{FF2B5EF4-FFF2-40B4-BE49-F238E27FC236}">
                <a16:creationId xmlns:a16="http://schemas.microsoft.com/office/drawing/2014/main" id="{2ABE282D-4EE3-4045-BB54-FF2E4685DE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7723" y="4483458"/>
            <a:ext cx="2548550" cy="2177362"/>
          </a:xfrm>
          <a:prstGeom prst="rect">
            <a:avLst/>
          </a:prstGeom>
        </p:spPr>
      </p:pic>
    </p:spTree>
    <p:extLst>
      <p:ext uri="{BB962C8B-B14F-4D97-AF65-F5344CB8AC3E}">
        <p14:creationId xmlns:p14="http://schemas.microsoft.com/office/powerpoint/2010/main" val="548496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C1EAE0A-38D4-4B6A-A649-B7DCB38D51F2}"/>
              </a:ext>
            </a:extLst>
          </p:cNvPr>
          <p:cNvSpPr>
            <a:spLocks noGrp="1"/>
          </p:cNvSpPr>
          <p:nvPr>
            <p:ph idx="1"/>
          </p:nvPr>
        </p:nvSpPr>
        <p:spPr/>
        <p:txBody>
          <a:bodyPr/>
          <a:lstStyle/>
          <a:p>
            <a:pPr marL="342900" lvl="0" indent="-342900" algn="l" fontAlgn="base">
              <a:spcAft>
                <a:spcPts val="900"/>
              </a:spcAft>
              <a:buSzPts val="1000"/>
              <a:buFont typeface="Symbol" panose="05050102010706020507" pitchFamily="18" charset="2"/>
              <a:buChar char=""/>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fontAlgn="base">
              <a:buSzPts val="1000"/>
              <a:buFont typeface="Symbol" panose="05050102010706020507" pitchFamily="18" charset="2"/>
              <a:buChar char=""/>
              <a:tabLst>
                <a:tab pos="457200" algn="l"/>
              </a:tabLs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a:extLst>
              <a:ext uri="{FF2B5EF4-FFF2-40B4-BE49-F238E27FC236}">
                <a16:creationId xmlns:a16="http://schemas.microsoft.com/office/drawing/2014/main" id="{B1F07528-5809-40C0-941C-C88326B162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4" name="文本框 13">
            <a:extLst>
              <a:ext uri="{FF2B5EF4-FFF2-40B4-BE49-F238E27FC236}">
                <a16:creationId xmlns:a16="http://schemas.microsoft.com/office/drawing/2014/main" id="{37596F76-D119-4569-A2EA-4B869741E43E}"/>
              </a:ext>
            </a:extLst>
          </p:cNvPr>
          <p:cNvSpPr txBox="1"/>
          <p:nvPr/>
        </p:nvSpPr>
        <p:spPr>
          <a:xfrm>
            <a:off x="1343472" y="1219791"/>
            <a:ext cx="9217024" cy="64633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inherit"/>
                <a:ea typeface="宋体" panose="02010600030101010101" pitchFamily="2" charset="-122"/>
                <a:cs typeface="+mn-cs"/>
              </a:rPr>
              <a:t>Simulations were also conducted at Higgs energy levels. The results were similar to that of Z mode.</a:t>
            </a:r>
          </a:p>
        </p:txBody>
      </p:sp>
      <p:sp>
        <p:nvSpPr>
          <p:cNvPr id="11" name="标题 2">
            <a:extLst>
              <a:ext uri="{FF2B5EF4-FFF2-40B4-BE49-F238E27FC236}">
                <a16:creationId xmlns:a16="http://schemas.microsoft.com/office/drawing/2014/main" id="{19C2D3C7-A054-4E1C-A254-F498E75484F1}"/>
              </a:ext>
            </a:extLst>
          </p:cNvPr>
          <p:cNvSpPr txBox="1">
            <a:spLocks/>
          </p:cNvSpPr>
          <p:nvPr/>
        </p:nvSpPr>
        <p:spPr>
          <a:xfrm>
            <a:off x="819112" y="295252"/>
            <a:ext cx="10763325" cy="725470"/>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3000" b="1" kern="1200"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lvl="0">
              <a:defRPr/>
            </a:pPr>
            <a:r>
              <a:rPr lang="en-US" altLang="zh-CN" dirty="0"/>
              <a:t>3. Particle loss simulation</a:t>
            </a:r>
            <a:r>
              <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微软雅黑" pitchFamily="34" charset="-122"/>
                <a:cs typeface="+mj-cs"/>
              </a:rPr>
              <a:t>– </a:t>
            </a:r>
            <a:r>
              <a:rPr kumimoji="0" lang="en-US" altLang="zh-CN"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Particle loss simulation-Higgs</a:t>
            </a:r>
            <a:endPar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微软雅黑" pitchFamily="34" charset="-122"/>
              <a:cs typeface="+mj-cs"/>
            </a:endParaRPr>
          </a:p>
        </p:txBody>
      </p:sp>
      <p:pic>
        <p:nvPicPr>
          <p:cNvPr id="6" name="图片 5">
            <a:extLst>
              <a:ext uri="{FF2B5EF4-FFF2-40B4-BE49-F238E27FC236}">
                <a16:creationId xmlns:a16="http://schemas.microsoft.com/office/drawing/2014/main" id="{D9C9B101-5CC3-191E-6601-F5CFFB92C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16" y="2065191"/>
            <a:ext cx="5060084" cy="3795063"/>
          </a:xfrm>
          <a:prstGeom prst="rect">
            <a:avLst/>
          </a:prstGeom>
        </p:spPr>
      </p:pic>
      <p:pic>
        <p:nvPicPr>
          <p:cNvPr id="9" name="图片 8">
            <a:extLst>
              <a:ext uri="{FF2B5EF4-FFF2-40B4-BE49-F238E27FC236}">
                <a16:creationId xmlns:a16="http://schemas.microsoft.com/office/drawing/2014/main" id="{5737989A-148F-047F-51C4-1DB3E311C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099" y="2131261"/>
            <a:ext cx="4936985" cy="3702738"/>
          </a:xfrm>
          <a:prstGeom prst="rect">
            <a:avLst/>
          </a:prstGeom>
        </p:spPr>
      </p:pic>
      <p:sp>
        <p:nvSpPr>
          <p:cNvPr id="10" name="文本框 9">
            <a:extLst>
              <a:ext uri="{FF2B5EF4-FFF2-40B4-BE49-F238E27FC236}">
                <a16:creationId xmlns:a16="http://schemas.microsoft.com/office/drawing/2014/main" id="{187BA359-C3DD-A988-1FDB-8D0EBFC06CF3}"/>
              </a:ext>
            </a:extLst>
          </p:cNvPr>
          <p:cNvSpPr txBox="1"/>
          <p:nvPr/>
        </p:nvSpPr>
        <p:spPr>
          <a:xfrm>
            <a:off x="1127448" y="5687260"/>
            <a:ext cx="9649072" cy="369332"/>
          </a:xfrm>
          <a:prstGeom prst="rect">
            <a:avLst/>
          </a:prstGeom>
          <a:noFill/>
        </p:spPr>
        <p:txBody>
          <a:bodyPr wrap="square">
            <a:spAutoFit/>
          </a:bodyPr>
          <a:lstStyle/>
          <a:p>
            <a:pPr marR="0" lvl="1" algn="l" defTabSz="914400" rtl="0" eaLnBrk="1" fontAlgn="base" latinLnBrk="0" hangingPunct="1">
              <a:lnSpc>
                <a:spcPct val="100000"/>
              </a:lnSpc>
              <a:spcBef>
                <a:spcPts val="0"/>
              </a:spcBef>
              <a:spcAft>
                <a:spcPts val="0"/>
              </a:spcAft>
              <a:buClrTx/>
              <a:buSzTx/>
              <a:tabLst/>
              <a:defRPr/>
            </a:pPr>
            <a:r>
              <a:rPr lang="en-US" altLang="zh-CN" dirty="0">
                <a:solidFill>
                  <a:prstClr val="black"/>
                </a:solidFill>
                <a:latin typeface="inherit"/>
                <a:ea typeface="宋体" panose="02010600030101010101" pitchFamily="2" charset="-122"/>
              </a:rPr>
              <a:t>1. Particle lost every turn for Dipole failure                         2. Particle lost every turn for SCQ failure </a:t>
            </a:r>
            <a:endParaRPr kumimoji="0" lang="en-US" altLang="zh-CN" sz="1800" b="0" i="0" u="none" strike="noStrike" kern="1200" cap="none" spc="0" normalizeH="0" baseline="0" noProof="0" dirty="0">
              <a:ln>
                <a:noFill/>
              </a:ln>
              <a:solidFill>
                <a:prstClr val="black"/>
              </a:solidFill>
              <a:effectLst/>
              <a:uLnTx/>
              <a:uFillTx/>
              <a:latin typeface="inherit"/>
              <a:ea typeface="宋体" panose="02010600030101010101" pitchFamily="2" charset="-122"/>
              <a:cs typeface="+mn-cs"/>
            </a:endParaRPr>
          </a:p>
        </p:txBody>
      </p:sp>
    </p:spTree>
    <p:extLst>
      <p:ext uri="{BB962C8B-B14F-4D97-AF65-F5344CB8AC3E}">
        <p14:creationId xmlns:p14="http://schemas.microsoft.com/office/powerpoint/2010/main" val="249783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816532" y="1000436"/>
            <a:ext cx="11112116" cy="5380892"/>
          </a:xfrm>
        </p:spPr>
        <p:txBody>
          <a:bodyPr>
            <a:normAutofit/>
          </a:bodyPr>
          <a:lstStyle/>
          <a:p>
            <a:pPr>
              <a:spcAft>
                <a:spcPts val="0"/>
              </a:spcAft>
            </a:pPr>
            <a:r>
              <a:rPr lang="en-US" altLang="zh-CN" sz="2400" dirty="0"/>
              <a:t>Different scenarios can be set in SAD simulation. </a:t>
            </a:r>
          </a:p>
          <a:p>
            <a:pPr>
              <a:spcAft>
                <a:spcPts val="0"/>
              </a:spcAft>
            </a:pPr>
            <a:r>
              <a:rPr lang="en-US" altLang="zh-CN" sz="2400" dirty="0"/>
              <a:t>Beam losses along beam pipe/collimators will be record.</a:t>
            </a:r>
          </a:p>
          <a:p>
            <a:pPr>
              <a:spcAft>
                <a:spcPts val="0"/>
              </a:spcAft>
            </a:pPr>
            <a:r>
              <a:rPr lang="en-US" altLang="zh-CN" sz="2400" dirty="0"/>
              <a:t>All processes that beam losses hitting collimators would pass to FLUKA simulations, then secondaries send back to SAD.</a:t>
            </a:r>
          </a:p>
          <a:p>
            <a:pPr>
              <a:spcAft>
                <a:spcPts val="0"/>
              </a:spcAft>
            </a:pPr>
            <a:r>
              <a:rPr lang="en-US" altLang="zh-CN" sz="2400" dirty="0">
                <a:solidFill>
                  <a:srgbClr val="0070C0"/>
                </a:solidFill>
              </a:rPr>
              <a:t>What’s new: </a:t>
            </a:r>
            <a:r>
              <a:rPr lang="en-US" altLang="zh-CN" sz="2400" dirty="0"/>
              <a:t>the kicker and </a:t>
            </a:r>
            <a:br>
              <a:rPr lang="en-US" altLang="zh-CN" sz="2400" dirty="0"/>
            </a:br>
            <a:r>
              <a:rPr lang="en-US" altLang="zh-CN" sz="2400" dirty="0"/>
              <a:t>septum for the extraction </a:t>
            </a:r>
            <a:br>
              <a:rPr lang="en-US" altLang="zh-CN" sz="2400" dirty="0"/>
            </a:br>
            <a:r>
              <a:rPr lang="en-US" altLang="zh-CN" sz="2400" dirty="0"/>
              <a:t>line to collider dump are </a:t>
            </a:r>
            <a:br>
              <a:rPr lang="en-US" altLang="zh-CN" sz="2400" dirty="0"/>
            </a:br>
            <a:r>
              <a:rPr lang="en-US" altLang="zh-CN" sz="2400" dirty="0"/>
              <a:t>added in the SAD </a:t>
            </a:r>
            <a:br>
              <a:rPr lang="en-US" altLang="zh-CN" sz="2400" dirty="0"/>
            </a:br>
            <a:r>
              <a:rPr lang="en-US" altLang="zh-CN" sz="2400" dirty="0"/>
              <a:t>simulation to study the  </a:t>
            </a:r>
            <a:br>
              <a:rPr lang="en-US" altLang="zh-CN" sz="2400" dirty="0"/>
            </a:br>
            <a:r>
              <a:rPr lang="en-US" altLang="zh-CN" sz="2400" dirty="0"/>
              <a:t>extraction efficiency. </a:t>
            </a:r>
            <a:br>
              <a:rPr lang="en-US" altLang="zh-CN" sz="2400" dirty="0"/>
            </a:br>
            <a:endParaRPr lang="en-US" altLang="zh-CN" sz="2400" dirty="0"/>
          </a:p>
          <a:p>
            <a:pPr>
              <a:spcAft>
                <a:spcPts val="0"/>
              </a:spcAft>
            </a:pPr>
            <a:endParaRPr lang="en-US" altLang="zh-CN" sz="2000" dirty="0"/>
          </a:p>
        </p:txBody>
      </p:sp>
      <p:pic>
        <p:nvPicPr>
          <p:cNvPr id="5" name="图片 4">
            <a:extLst>
              <a:ext uri="{FF2B5EF4-FFF2-40B4-BE49-F238E27FC236}">
                <a16:creationId xmlns:a16="http://schemas.microsoft.com/office/drawing/2014/main" id="{E210925B-DFE2-4C22-84A0-BBCFE682E6D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80520" y="2125982"/>
            <a:ext cx="7608168" cy="4659097"/>
          </a:xfrm>
          <a:prstGeom prst="rect">
            <a:avLst/>
          </a:prstGeom>
        </p:spPr>
      </p:pic>
      <p:sp>
        <p:nvSpPr>
          <p:cNvPr id="6" name="标题 2">
            <a:extLst>
              <a:ext uri="{FF2B5EF4-FFF2-40B4-BE49-F238E27FC236}">
                <a16:creationId xmlns:a16="http://schemas.microsoft.com/office/drawing/2014/main" id="{E72BDD4C-EC66-4B7E-84E7-9C1E15530333}"/>
              </a:ext>
            </a:extLst>
          </p:cNvPr>
          <p:cNvSpPr txBox="1">
            <a:spLocks/>
          </p:cNvSpPr>
          <p:nvPr/>
        </p:nvSpPr>
        <p:spPr>
          <a:xfrm>
            <a:off x="990927" y="233950"/>
            <a:ext cx="10763325" cy="72547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lvl="0">
              <a:defRPr/>
            </a:pPr>
            <a:r>
              <a:rPr lang="en-US" altLang="zh-CN" dirty="0"/>
              <a:t>3. Particle loss simulation</a:t>
            </a:r>
            <a:r>
              <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微软雅黑" pitchFamily="34" charset="-122"/>
                <a:cs typeface="+mj-cs"/>
              </a:rPr>
              <a:t>– </a:t>
            </a:r>
            <a:r>
              <a:rPr kumimoji="0" lang="en-US" altLang="zh-CN"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SAD-</a:t>
            </a:r>
            <a:r>
              <a:rPr kumimoji="0" lang="en-US" altLang="zh-CN"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Fluka</a:t>
            </a:r>
            <a:r>
              <a:rPr kumimoji="0" lang="en-US" altLang="zh-CN"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 Simulation</a:t>
            </a:r>
            <a:endPar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微软雅黑" pitchFamily="34" charset="-122"/>
              <a:cs typeface="+mj-cs"/>
            </a:endParaRPr>
          </a:p>
        </p:txBody>
      </p:sp>
      <p:sp>
        <p:nvSpPr>
          <p:cNvPr id="8" name="文本框 7">
            <a:extLst>
              <a:ext uri="{FF2B5EF4-FFF2-40B4-BE49-F238E27FC236}">
                <a16:creationId xmlns:a16="http://schemas.microsoft.com/office/drawing/2014/main" id="{22C69620-FE87-4799-9657-7BAB2AD70D43}"/>
              </a:ext>
            </a:extLst>
          </p:cNvPr>
          <p:cNvSpPr txBox="1"/>
          <p:nvPr/>
        </p:nvSpPr>
        <p:spPr>
          <a:xfrm>
            <a:off x="11136560" y="192934"/>
            <a:ext cx="1055440" cy="646331"/>
          </a:xfrm>
          <a:prstGeom prst="rect">
            <a:avLst/>
          </a:prstGeom>
          <a:noFill/>
        </p:spPr>
        <p:txBody>
          <a:bodyPr wrap="square" rtlCol="0">
            <a:spAutoFit/>
          </a:bodyPr>
          <a:lstStyle/>
          <a:p>
            <a:r>
              <a:rPr lang="en-US" altLang="zh-CN" dirty="0"/>
              <a:t>By Tang </a:t>
            </a:r>
            <a:r>
              <a:rPr lang="en-US" altLang="zh-CN" dirty="0" err="1"/>
              <a:t>Guangyi</a:t>
            </a:r>
            <a:endParaRPr lang="zh-CN" altLang="en-US" dirty="0"/>
          </a:p>
        </p:txBody>
      </p:sp>
      <p:sp>
        <p:nvSpPr>
          <p:cNvPr id="2" name="页脚占位符 1">
            <a:extLst>
              <a:ext uri="{FF2B5EF4-FFF2-40B4-BE49-F238E27FC236}">
                <a16:creationId xmlns:a16="http://schemas.microsoft.com/office/drawing/2014/main" id="{CD82B7AD-A5B2-51E1-80DF-EB2D6ABF6CF8}"/>
              </a:ext>
            </a:extLst>
          </p:cNvPr>
          <p:cNvSpPr>
            <a:spLocks noGrp="1"/>
          </p:cNvSpPr>
          <p:nvPr>
            <p:ph type="ftr" sz="quarter" idx="11"/>
          </p:nvPr>
        </p:nvSpPr>
        <p:spPr/>
        <p:txBody>
          <a:bodyPr/>
          <a:lstStyle/>
          <a:p>
            <a:r>
              <a:rPr lang="en-US" altLang="zh-CN"/>
              <a:t>The 2025 international CEPC workshop</a:t>
            </a:r>
            <a:endParaRPr lang="zh-CN" altLang="en-US" dirty="0"/>
          </a:p>
        </p:txBody>
      </p:sp>
      <p:sp>
        <p:nvSpPr>
          <p:cNvPr id="3" name="灯片编号占位符 2">
            <a:extLst>
              <a:ext uri="{FF2B5EF4-FFF2-40B4-BE49-F238E27FC236}">
                <a16:creationId xmlns:a16="http://schemas.microsoft.com/office/drawing/2014/main" id="{88888A46-6B9D-2CC2-4267-01EA348B49C2}"/>
              </a:ext>
            </a:extLst>
          </p:cNvPr>
          <p:cNvSpPr>
            <a:spLocks noGrp="1"/>
          </p:cNvSpPr>
          <p:nvPr>
            <p:ph type="sldNum" sz="quarter" idx="12"/>
          </p:nvPr>
        </p:nvSpPr>
        <p:spPr/>
        <p:txBody>
          <a:bodyPr/>
          <a:lstStyle/>
          <a:p>
            <a:fld id="{F15E9139-A00B-4B2A-98A6-095DC08F1345}" type="slidenum">
              <a:rPr lang="zh-CN" altLang="en-US" smtClean="0"/>
              <a:pPr/>
              <a:t>18</a:t>
            </a:fld>
            <a:endParaRPr lang="zh-CN" altLang="en-US"/>
          </a:p>
        </p:txBody>
      </p:sp>
    </p:spTree>
    <p:extLst>
      <p:ext uri="{BB962C8B-B14F-4D97-AF65-F5344CB8AC3E}">
        <p14:creationId xmlns:p14="http://schemas.microsoft.com/office/powerpoint/2010/main" val="179682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1400762-E37A-45C2-AB86-1D26900A2407}"/>
              </a:ext>
            </a:extLst>
          </p:cNvPr>
          <p:cNvSpPr>
            <a:spLocks noGrp="1"/>
          </p:cNvSpPr>
          <p:nvPr>
            <p:ph idx="1"/>
          </p:nvPr>
        </p:nvSpPr>
        <p:spPr/>
        <p:txBody>
          <a:bodyPr/>
          <a:lstStyle/>
          <a:p>
            <a:r>
              <a:rPr lang="en-US" altLang="zh-CN" sz="2400" dirty="0"/>
              <a:t>One-power-supply-breakdown case: beams begin to loss after tens of turns. </a:t>
            </a:r>
          </a:p>
          <a:p>
            <a:pPr lvl="1"/>
            <a:r>
              <a:rPr lang="en-US" altLang="zh-CN" sz="2200" dirty="0"/>
              <a:t>Have enough time to extract beams</a:t>
            </a:r>
          </a:p>
          <a:p>
            <a:r>
              <a:rPr lang="en-US" altLang="zh-CN" sz="2400" dirty="0"/>
              <a:t>Superconducting-RF-cavities-quenching case: beams begin to loss after 12 turns.</a:t>
            </a:r>
          </a:p>
          <a:p>
            <a:pPr lvl="1"/>
            <a:r>
              <a:rPr lang="en-US" altLang="zh-CN" sz="2200" dirty="0"/>
              <a:t>Have enough time to extract beams, too</a:t>
            </a:r>
          </a:p>
          <a:p>
            <a:r>
              <a:rPr lang="en-US" altLang="zh-CN" sz="2400" dirty="0"/>
              <a:t>Superconducting-magnets-quenching case: beams begin to loss at the first turn.</a:t>
            </a:r>
          </a:p>
          <a:p>
            <a:pPr lvl="1"/>
            <a:r>
              <a:rPr lang="en-US" altLang="zh-CN" sz="2200" dirty="0"/>
              <a:t>Extract nothing even though the response time of extraction line is set to be 1 turn.</a:t>
            </a:r>
          </a:p>
          <a:p>
            <a:pPr lvl="1"/>
            <a:endParaRPr lang="en-US" altLang="zh-CN" sz="2200" dirty="0"/>
          </a:p>
          <a:p>
            <a:r>
              <a:rPr lang="en-US" altLang="zh-CN" sz="2400" dirty="0"/>
              <a:t>For Higgs/WW/ttbar operations, the similar simulations will be finished soon.</a:t>
            </a:r>
          </a:p>
          <a:p>
            <a:pPr lvl="1"/>
            <a:endParaRPr lang="en-US" altLang="zh-CN" sz="2200" dirty="0"/>
          </a:p>
          <a:p>
            <a:endParaRPr lang="en-US" altLang="zh-CN" dirty="0"/>
          </a:p>
          <a:p>
            <a:pPr lvl="1"/>
            <a:endParaRPr lang="zh-CN" altLang="en-US" dirty="0"/>
          </a:p>
        </p:txBody>
      </p:sp>
      <p:sp>
        <p:nvSpPr>
          <p:cNvPr id="4" name="灯片编号占位符 3">
            <a:extLst>
              <a:ext uri="{FF2B5EF4-FFF2-40B4-BE49-F238E27FC236}">
                <a16:creationId xmlns:a16="http://schemas.microsoft.com/office/drawing/2014/main" id="{74BFBB85-C769-4DED-9EA7-1847F5A23E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Times New Roman"/>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tint val="75000"/>
                </a:prstClr>
              </a:solidFill>
              <a:effectLst/>
              <a:uLnTx/>
              <a:uFillTx/>
              <a:latin typeface="Times New Roman"/>
              <a:ea typeface="宋体"/>
              <a:cs typeface="+mn-cs"/>
            </a:endParaRPr>
          </a:p>
        </p:txBody>
      </p:sp>
      <p:sp>
        <p:nvSpPr>
          <p:cNvPr id="7" name="标题 2">
            <a:extLst>
              <a:ext uri="{FF2B5EF4-FFF2-40B4-BE49-F238E27FC236}">
                <a16:creationId xmlns:a16="http://schemas.microsoft.com/office/drawing/2014/main" id="{37D01222-C3CD-42B9-BD2A-6DDD8664A319}"/>
              </a:ext>
            </a:extLst>
          </p:cNvPr>
          <p:cNvSpPr txBox="1">
            <a:spLocks/>
          </p:cNvSpPr>
          <p:nvPr/>
        </p:nvSpPr>
        <p:spPr>
          <a:xfrm>
            <a:off x="990927" y="233950"/>
            <a:ext cx="10763325" cy="72547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lvl="0">
              <a:defRPr/>
            </a:pPr>
            <a:r>
              <a:rPr lang="en-US" altLang="zh-CN" dirty="0"/>
              <a:t>3. Particle loss simulation</a:t>
            </a:r>
            <a:r>
              <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微软雅黑" pitchFamily="34" charset="-122"/>
                <a:cs typeface="+mj-cs"/>
              </a:rPr>
              <a:t>– </a:t>
            </a:r>
            <a:r>
              <a:rPr kumimoji="0" lang="en-US" altLang="zh-CN"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SAD-</a:t>
            </a:r>
            <a:r>
              <a:rPr kumimoji="0" lang="en-US" altLang="zh-CN" sz="2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Fluka</a:t>
            </a:r>
            <a:r>
              <a:rPr kumimoji="0" lang="en-US" altLang="zh-CN"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 Simulation</a:t>
            </a:r>
            <a:endPar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微软雅黑" pitchFamily="34" charset="-122"/>
              <a:cs typeface="+mj-cs"/>
            </a:endParaRPr>
          </a:p>
        </p:txBody>
      </p:sp>
      <p:sp>
        <p:nvSpPr>
          <p:cNvPr id="3" name="页脚占位符 2">
            <a:extLst>
              <a:ext uri="{FF2B5EF4-FFF2-40B4-BE49-F238E27FC236}">
                <a16:creationId xmlns:a16="http://schemas.microsoft.com/office/drawing/2014/main" id="{0B26D104-D5BB-A3AB-5820-6499998B6522}"/>
              </a:ext>
            </a:extLst>
          </p:cNvPr>
          <p:cNvSpPr>
            <a:spLocks noGrp="1"/>
          </p:cNvSpPr>
          <p:nvPr>
            <p:ph type="ftr" sz="quarter" idx="11"/>
          </p:nvPr>
        </p:nvSpPr>
        <p:spPr/>
        <p:txBody>
          <a:bodyPr/>
          <a:lstStyle/>
          <a:p>
            <a:r>
              <a:rPr lang="en-US" altLang="zh-CN"/>
              <a:t>The 2025 international CEPC workshop</a:t>
            </a:r>
            <a:endParaRPr lang="zh-CN" altLang="en-US" dirty="0"/>
          </a:p>
        </p:txBody>
      </p:sp>
      <p:sp>
        <p:nvSpPr>
          <p:cNvPr id="5" name="文本框 4">
            <a:extLst>
              <a:ext uri="{FF2B5EF4-FFF2-40B4-BE49-F238E27FC236}">
                <a16:creationId xmlns:a16="http://schemas.microsoft.com/office/drawing/2014/main" id="{89F52FAF-A7D1-96DB-66DC-4C1FF84AB293}"/>
              </a:ext>
            </a:extLst>
          </p:cNvPr>
          <p:cNvSpPr txBox="1"/>
          <p:nvPr/>
        </p:nvSpPr>
        <p:spPr>
          <a:xfrm>
            <a:off x="11136560" y="192934"/>
            <a:ext cx="1055440" cy="646331"/>
          </a:xfrm>
          <a:prstGeom prst="rect">
            <a:avLst/>
          </a:prstGeom>
          <a:noFill/>
        </p:spPr>
        <p:txBody>
          <a:bodyPr wrap="square" rtlCol="0">
            <a:spAutoFit/>
          </a:bodyPr>
          <a:lstStyle/>
          <a:p>
            <a:r>
              <a:rPr lang="en-US" altLang="zh-CN" dirty="0"/>
              <a:t>By Tang </a:t>
            </a:r>
            <a:r>
              <a:rPr lang="en-US" altLang="zh-CN" dirty="0" err="1"/>
              <a:t>Guangyi</a:t>
            </a:r>
            <a:endParaRPr lang="zh-CN" altLang="en-US" dirty="0"/>
          </a:p>
        </p:txBody>
      </p:sp>
    </p:spTree>
    <p:extLst>
      <p:ext uri="{BB962C8B-B14F-4D97-AF65-F5344CB8AC3E}">
        <p14:creationId xmlns:p14="http://schemas.microsoft.com/office/powerpoint/2010/main" val="355061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335360" y="1412776"/>
            <a:ext cx="10578570" cy="4747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fontAlgn="base">
              <a:lnSpc>
                <a:spcPct val="100000"/>
              </a:lnSpc>
              <a:spcBef>
                <a:spcPts val="0"/>
              </a:spcBef>
              <a:buAutoNum type="arabicPeriod"/>
            </a:pPr>
            <a:r>
              <a:rPr lang="en-US" altLang="zh-CN" sz="3500" b="1" dirty="0">
                <a:solidFill>
                  <a:srgbClr val="C00000"/>
                </a:solidFill>
                <a:latin typeface="+mj-lt"/>
                <a:ea typeface="+mj-ea"/>
                <a:cs typeface="+mj-cs"/>
              </a:rPr>
              <a:t>Introduction</a:t>
            </a:r>
          </a:p>
          <a:p>
            <a:pPr marL="514350" lvl="1" indent="-514350" fontAlgn="base">
              <a:lnSpc>
                <a:spcPct val="100000"/>
              </a:lnSpc>
              <a:spcBef>
                <a:spcPts val="0"/>
              </a:spcBef>
              <a:buAutoNum type="arabicPeriod"/>
            </a:pPr>
            <a:r>
              <a:rPr lang="en-US" altLang="zh-CN" sz="3500" b="1" dirty="0">
                <a:solidFill>
                  <a:srgbClr val="C00000"/>
                </a:solidFill>
                <a:latin typeface="+mj-lt"/>
                <a:ea typeface="+mj-ea"/>
                <a:cs typeface="+mj-cs"/>
              </a:rPr>
              <a:t>Collimator Setting</a:t>
            </a:r>
          </a:p>
          <a:p>
            <a:pPr marL="514350" lvl="1" indent="-514350" fontAlgn="base">
              <a:lnSpc>
                <a:spcPct val="100000"/>
              </a:lnSpc>
              <a:spcBef>
                <a:spcPts val="0"/>
              </a:spcBef>
              <a:buAutoNum type="arabicPeriod"/>
            </a:pPr>
            <a:r>
              <a:rPr lang="en-US" altLang="zh-CN" sz="3500" b="1" dirty="0">
                <a:solidFill>
                  <a:srgbClr val="C00000"/>
                </a:solidFill>
                <a:latin typeface="+mj-lt"/>
                <a:ea typeface="+mj-ea"/>
                <a:cs typeface="+mj-cs"/>
              </a:rPr>
              <a:t>Simulation results</a:t>
            </a:r>
          </a:p>
          <a:p>
            <a:pPr marL="0" lvl="1" indent="0" fontAlgn="base">
              <a:lnSpc>
                <a:spcPct val="100000"/>
              </a:lnSpc>
              <a:spcBef>
                <a:spcPts val="0"/>
              </a:spcBef>
              <a:buNone/>
            </a:pPr>
            <a:r>
              <a:rPr lang="en-US" altLang="zh-CN" sz="3500" b="1" dirty="0">
                <a:solidFill>
                  <a:srgbClr val="C00000"/>
                </a:solidFill>
                <a:latin typeface="+mj-lt"/>
                <a:ea typeface="+mj-ea"/>
                <a:cs typeface="+mj-cs"/>
              </a:rPr>
              <a:t>4. Summary &amp; Outlook</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B41C91A-DEE9-4103-9DF1-09F74CEF4A3D}"/>
              </a:ext>
            </a:extLst>
          </p:cNvPr>
          <p:cNvSpPr>
            <a:spLocks noGrp="1"/>
          </p:cNvSpPr>
          <p:nvPr>
            <p:ph idx="1"/>
          </p:nvPr>
        </p:nvSpPr>
        <p:spPr/>
        <p:txBody>
          <a:bodyPr>
            <a:normAutofit fontScale="92500" lnSpcReduction="20000"/>
          </a:bodyPr>
          <a:lstStyle/>
          <a:p>
            <a:pPr fontAlgn="base"/>
            <a:r>
              <a:rPr lang="en-US" altLang="zh-CN" dirty="0"/>
              <a:t>The CEPC stores extremely high beam energy; a robust Machine Protection System (MPS) is essential.</a:t>
            </a:r>
          </a:p>
          <a:p>
            <a:pPr fontAlgn="base"/>
            <a:r>
              <a:rPr lang="en-US" altLang="zh-CN" dirty="0"/>
              <a:t>Passive protection: &gt;40 collimators (BG/MP/momentum) + 2 SR masks in one ring have been optimized, effectively suppressing backgrounds and protecting the IR and ring equipment.</a:t>
            </a:r>
          </a:p>
          <a:p>
            <a:pPr fontAlgn="base"/>
            <a:r>
              <a:rPr lang="en-US" altLang="zh-CN" dirty="0"/>
              <a:t>Active protection: a beam-dump system has been included. For most power-failure scenarios (RF, dipole, quadrupole) the beam can be fully extracted, but the super-conducting final-focus quadrupole (SCQ) quench loses beam within 2 turns—faster response or secondary collimators are under study.</a:t>
            </a:r>
          </a:p>
          <a:p>
            <a:pPr fontAlgn="base"/>
            <a:r>
              <a:rPr lang="en-US" altLang="zh-CN" dirty="0"/>
              <a:t>Next steps: complete loss-map studies, couple FLUKA hotspot-temperature calculations, further optimize collimator numbers/positions, and evaluate downstream secondary collimators to finalize the protection scheme for the EDR.</a:t>
            </a:r>
          </a:p>
          <a:p>
            <a:pPr lvl="1" fontAlgn="base">
              <a:buFont typeface="Wingdings" panose="05000000000000000000" pitchFamily="2" charset="2"/>
              <a:buChar char="p"/>
            </a:pPr>
            <a:endParaRPr lang="en-US" altLang="zh-CN" dirty="0">
              <a:latin typeface="inherit"/>
            </a:endParaRPr>
          </a:p>
          <a:p>
            <a:pPr lvl="1" fontAlgn="base">
              <a:buFont typeface="Wingdings" panose="05000000000000000000" pitchFamily="2" charset="2"/>
              <a:buChar char="p"/>
            </a:pPr>
            <a:r>
              <a:rPr lang="en-US" altLang="zh-CN" sz="2000" dirty="0">
                <a:solidFill>
                  <a:srgbClr val="FFFFFF"/>
                </a:solidFill>
                <a:latin typeface="MiSans" pitchFamily="34" charset="0"/>
                <a:ea typeface="MiSans" pitchFamily="34" charset="-122"/>
                <a:cs typeface="MiSans" pitchFamily="34" charset="-120"/>
              </a:rPr>
              <a:t>Ongoing SAD-FLUKA coupling is refining hotspot temperature calculations.</a:t>
            </a:r>
            <a:endParaRPr lang="en-US" altLang="zh-CN" dirty="0">
              <a:latin typeface="inherit"/>
            </a:endParaRPr>
          </a:p>
          <a:p>
            <a:pPr marL="457200" lvl="1" indent="0" algn="l" fontAlgn="base">
              <a:buNone/>
            </a:pPr>
            <a:endParaRPr lang="zh-CN" altLang="en-US" dirty="0">
              <a:latin typeface="inherit"/>
            </a:endParaRPr>
          </a:p>
        </p:txBody>
      </p:sp>
      <p:sp>
        <p:nvSpPr>
          <p:cNvPr id="3" name="标题 2">
            <a:extLst>
              <a:ext uri="{FF2B5EF4-FFF2-40B4-BE49-F238E27FC236}">
                <a16:creationId xmlns:a16="http://schemas.microsoft.com/office/drawing/2014/main" id="{467645FB-659D-4275-8B5D-51CB7E188981}"/>
              </a:ext>
            </a:extLst>
          </p:cNvPr>
          <p:cNvSpPr>
            <a:spLocks noGrp="1"/>
          </p:cNvSpPr>
          <p:nvPr>
            <p:ph type="title"/>
          </p:nvPr>
        </p:nvSpPr>
        <p:spPr/>
        <p:txBody>
          <a:bodyPr/>
          <a:lstStyle/>
          <a:p>
            <a:r>
              <a:rPr lang="en-US" altLang="zh-CN" dirty="0"/>
              <a:t>4. Summary &amp; outlook</a:t>
            </a:r>
            <a:endParaRPr lang="zh-CN" altLang="en-US" dirty="0"/>
          </a:p>
        </p:txBody>
      </p:sp>
      <p:sp>
        <p:nvSpPr>
          <p:cNvPr id="4" name="灯片编号占位符 3">
            <a:extLst>
              <a:ext uri="{FF2B5EF4-FFF2-40B4-BE49-F238E27FC236}">
                <a16:creationId xmlns:a16="http://schemas.microsoft.com/office/drawing/2014/main" id="{7188F209-BF38-4A8B-9437-70BB105345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34312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F967216-3FA8-4C1B-9BC7-457D1FF124EF}"/>
              </a:ext>
            </a:extLst>
          </p:cNvPr>
          <p:cNvSpPr>
            <a:spLocks noGrp="1"/>
          </p:cNvSpPr>
          <p:nvPr>
            <p:ph type="title"/>
          </p:nvPr>
        </p:nvSpPr>
        <p:spPr>
          <a:xfrm>
            <a:off x="5087888" y="2924944"/>
            <a:ext cx="4205152" cy="725470"/>
          </a:xfrm>
        </p:spPr>
        <p:txBody>
          <a:bodyPr/>
          <a:lstStyle/>
          <a:p>
            <a:r>
              <a:rPr lang="en-US" altLang="zh-CN" dirty="0"/>
              <a:t>Thank You</a:t>
            </a:r>
            <a:endParaRPr lang="zh-CN" altLang="en-US" dirty="0"/>
          </a:p>
        </p:txBody>
      </p:sp>
      <p:sp>
        <p:nvSpPr>
          <p:cNvPr id="4" name="页脚占位符 3">
            <a:extLst>
              <a:ext uri="{FF2B5EF4-FFF2-40B4-BE49-F238E27FC236}">
                <a16:creationId xmlns:a16="http://schemas.microsoft.com/office/drawing/2014/main" id="{0B6DBADE-3795-4ED4-9952-29C820022898}"/>
              </a:ext>
            </a:extLst>
          </p:cNvPr>
          <p:cNvSpPr>
            <a:spLocks noGrp="1"/>
          </p:cNvSpPr>
          <p:nvPr>
            <p:ph type="ftr" sz="quarter" idx="11"/>
          </p:nvPr>
        </p:nvSpPr>
        <p:spPr/>
        <p:txBody>
          <a:bodyPr/>
          <a:lstStyle/>
          <a:p>
            <a:r>
              <a:rPr lang="en-US" altLang="zh-CN"/>
              <a:t>The 2025 international CEPC workshop</a:t>
            </a:r>
            <a:endParaRPr lang="zh-CN" altLang="en-US" dirty="0"/>
          </a:p>
        </p:txBody>
      </p:sp>
      <p:sp>
        <p:nvSpPr>
          <p:cNvPr id="5" name="灯片编号占位符 4">
            <a:extLst>
              <a:ext uri="{FF2B5EF4-FFF2-40B4-BE49-F238E27FC236}">
                <a16:creationId xmlns:a16="http://schemas.microsoft.com/office/drawing/2014/main" id="{3880FD9F-0546-4955-8AD0-32B18EC058A8}"/>
              </a:ext>
            </a:extLst>
          </p:cNvPr>
          <p:cNvSpPr>
            <a:spLocks noGrp="1"/>
          </p:cNvSpPr>
          <p:nvPr>
            <p:ph type="sldNum" sz="quarter" idx="12"/>
          </p:nvPr>
        </p:nvSpPr>
        <p:spPr/>
        <p:txBody>
          <a:bodyPr/>
          <a:lstStyle/>
          <a:p>
            <a:fld id="{F15E9139-A00B-4B2A-98A6-095DC08F1345}" type="slidenum">
              <a:rPr lang="zh-CN" altLang="en-US" smtClean="0"/>
              <a:pPr/>
              <a:t>21</a:t>
            </a:fld>
            <a:endParaRPr lang="zh-CN" altLang="en-US"/>
          </a:p>
        </p:txBody>
      </p:sp>
    </p:spTree>
    <p:extLst>
      <p:ext uri="{BB962C8B-B14F-4D97-AF65-F5344CB8AC3E}">
        <p14:creationId xmlns:p14="http://schemas.microsoft.com/office/powerpoint/2010/main" val="78349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pPr/>
              <a:t>3</a:t>
            </a:fld>
            <a:endParaRPr lang="zh-CN" altLang="en-US" dirty="0"/>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marL="0" indent="0" algn="l">
              <a:lnSpc>
                <a:spcPct val="100000"/>
              </a:lnSpc>
              <a:buNone/>
            </a:pPr>
            <a:r>
              <a:rPr lang="en-US" altLang="zh-CN" sz="3000" b="1" dirty="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rPr>
              <a:t>1. Introduction</a:t>
            </a:r>
            <a:endParaRPr lang="en-US" altLang="zh-CN" sz="3000" b="1" dirty="0">
              <a:effectLst>
                <a:outerShdw blurRad="38100" dist="38100" dir="2700000" algn="tl">
                  <a:srgbClr val="000000">
                    <a:alpha val="43137"/>
                  </a:srgbClr>
                </a:outerShdw>
              </a:effectLst>
              <a:latin typeface="Arial Black" pitchFamily="34" charset="0"/>
              <a:ea typeface="微软雅黑" pitchFamily="34" charset="-122"/>
            </a:endParaRPr>
          </a:p>
        </p:txBody>
      </p:sp>
      <p:pic>
        <p:nvPicPr>
          <p:cNvPr id="6" name="图片 5">
            <a:extLst>
              <a:ext uri="{FF2B5EF4-FFF2-40B4-BE49-F238E27FC236}">
                <a16:creationId xmlns:a16="http://schemas.microsoft.com/office/drawing/2014/main" id="{3FC0B9B4-EF68-4139-B2F2-3F82C12E49EC}"/>
              </a:ext>
            </a:extLst>
          </p:cNvPr>
          <p:cNvPicPr>
            <a:picLocks noChangeAspect="1"/>
          </p:cNvPicPr>
          <p:nvPr/>
        </p:nvPicPr>
        <p:blipFill>
          <a:blip r:embed="rId3"/>
          <a:stretch>
            <a:fillRect/>
          </a:stretch>
        </p:blipFill>
        <p:spPr>
          <a:xfrm>
            <a:off x="1399857" y="2814243"/>
            <a:ext cx="9705673" cy="3456732"/>
          </a:xfrm>
          <a:prstGeom prst="rect">
            <a:avLst/>
          </a:prstGeom>
        </p:spPr>
      </p:pic>
      <p:sp>
        <p:nvSpPr>
          <p:cNvPr id="8" name="Text 19">
            <a:extLst>
              <a:ext uri="{FF2B5EF4-FFF2-40B4-BE49-F238E27FC236}">
                <a16:creationId xmlns:a16="http://schemas.microsoft.com/office/drawing/2014/main" id="{BF71D78E-4D34-459D-A1AA-B4DD4E6CEF4A}"/>
              </a:ext>
            </a:extLst>
          </p:cNvPr>
          <p:cNvSpPr/>
          <p:nvPr/>
        </p:nvSpPr>
        <p:spPr>
          <a:xfrm>
            <a:off x="839416" y="1059917"/>
            <a:ext cx="10476299" cy="1754326"/>
          </a:xfrm>
          <a:prstGeom prst="rect">
            <a:avLst/>
          </a:prstGeom>
          <a:noFill/>
          <a:ln/>
        </p:spPr>
        <p:txBody>
          <a:bodyPr wrap="square" lIns="91440" tIns="45720" rIns="91440" bIns="45720" rtlCol="0" anchor="t">
            <a:spAutoFit/>
          </a:bodyPr>
          <a:lstStyle/>
          <a:p>
            <a:pPr marL="742950" lvl="1" indent="-285750">
              <a:buFont typeface="Courier New"/>
              <a:buChar char="o"/>
            </a:pPr>
            <a:r>
              <a:rPr lang="en-US" dirty="0">
                <a:latin typeface="Arial"/>
                <a:cs typeface="Arial"/>
              </a:rPr>
              <a:t>The energy stored in the beam at CEPC is very high, and the machine protection system is needed to mitigate beam damage to critical machine components.</a:t>
            </a:r>
          </a:p>
          <a:p>
            <a:pPr marL="742950" lvl="1" indent="-285750">
              <a:buFont typeface="Courier New"/>
              <a:buChar char="o"/>
            </a:pPr>
            <a:r>
              <a:rPr lang="en-US" dirty="0">
                <a:latin typeface="Arial"/>
                <a:cs typeface="Arial"/>
              </a:rPr>
              <a:t>In  Z mode, the beam energy in the ring is maximum. So in our study, we primarily considered the Z mode while also referencing the Higgs mode</a:t>
            </a:r>
          </a:p>
          <a:p>
            <a:pPr marL="742950" lvl="1" indent="-285750">
              <a:buFont typeface="Courier New"/>
              <a:buChar char="o"/>
            </a:pPr>
            <a:r>
              <a:rPr lang="en-US" altLang="zh-CN" dirty="0">
                <a:latin typeface="Arial"/>
                <a:cs typeface="Arial"/>
              </a:rPr>
              <a:t>In our study, we used TDR parameters and 30MW SR power.</a:t>
            </a:r>
          </a:p>
          <a:p>
            <a:pPr lvl="1"/>
            <a:endParaRPr lang="en-US" dirty="0">
              <a:latin typeface="Arial"/>
              <a:cs typeface="Arial"/>
            </a:endParaRPr>
          </a:p>
        </p:txBody>
      </p:sp>
      <p:sp>
        <p:nvSpPr>
          <p:cNvPr id="2" name="页脚占位符 1">
            <a:extLst>
              <a:ext uri="{FF2B5EF4-FFF2-40B4-BE49-F238E27FC236}">
                <a16:creationId xmlns:a16="http://schemas.microsoft.com/office/drawing/2014/main" id="{352F725F-43A2-493B-A883-83640898E3B4}"/>
              </a:ext>
            </a:extLst>
          </p:cNvPr>
          <p:cNvSpPr>
            <a:spLocks noGrp="1"/>
          </p:cNvSpPr>
          <p:nvPr>
            <p:ph type="ftr" sz="quarter" idx="11"/>
          </p:nvPr>
        </p:nvSpPr>
        <p:spPr/>
        <p:txBody>
          <a:bodyPr/>
          <a:lstStyle/>
          <a:p>
            <a:r>
              <a:rPr lang="en-US" altLang="zh-CN"/>
              <a:t>The 2025 international CEPC workshop</a:t>
            </a:r>
            <a:endParaRPr lang="zh-CN" altLang="en-US" dirty="0"/>
          </a:p>
        </p:txBody>
      </p:sp>
    </p:spTree>
    <p:extLst>
      <p:ext uri="{BB962C8B-B14F-4D97-AF65-F5344CB8AC3E}">
        <p14:creationId xmlns:p14="http://schemas.microsoft.com/office/powerpoint/2010/main" val="450977743"/>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E6720B8-68FD-48A3-BAA4-5343E75E9517}"/>
              </a:ext>
            </a:extLst>
          </p:cNvPr>
          <p:cNvSpPr>
            <a:spLocks noGrp="1"/>
          </p:cNvSpPr>
          <p:nvPr>
            <p:ph idx="1"/>
          </p:nvPr>
        </p:nvSpPr>
        <p:spPr>
          <a:xfrm>
            <a:off x="609599" y="1285861"/>
            <a:ext cx="7142583" cy="4840303"/>
          </a:xfrm>
        </p:spPr>
        <p:txBody>
          <a:bodyPr>
            <a:normAutofit/>
          </a:bodyPr>
          <a:lstStyle/>
          <a:p>
            <a:pPr algn="l" fontAlgn="base"/>
            <a:r>
              <a:rPr lang="en-US" altLang="zh-CN" b="1" i="0" dirty="0">
                <a:effectLst/>
                <a:latin typeface="inherit"/>
              </a:rPr>
              <a:t>Active Protection System</a:t>
            </a:r>
            <a:endParaRPr lang="en-US" altLang="zh-CN" b="1" i="0" dirty="0">
              <a:effectLst/>
              <a:latin typeface="-apple-system"/>
            </a:endParaRPr>
          </a:p>
          <a:p>
            <a:pPr algn="l" fontAlgn="base">
              <a:buFont typeface="Arial" panose="020B0604020202020204" pitchFamily="34" charset="0"/>
              <a:buChar char="•"/>
            </a:pPr>
            <a:r>
              <a:rPr lang="en-US" altLang="zh-CN" b="0" i="0" dirty="0">
                <a:effectLst/>
                <a:latin typeface="inherit"/>
              </a:rPr>
              <a:t>Consists of:</a:t>
            </a:r>
          </a:p>
          <a:p>
            <a:pPr marL="742950" lvl="1" indent="-285750" algn="l" fontAlgn="base">
              <a:buFont typeface="Arial" panose="020B0604020202020204" pitchFamily="34" charset="0"/>
              <a:buChar char="•"/>
            </a:pPr>
            <a:r>
              <a:rPr lang="en-US" altLang="zh-CN" b="0" i="0" dirty="0">
                <a:effectLst/>
                <a:latin typeface="inherit"/>
              </a:rPr>
              <a:t>Beam loss monitors</a:t>
            </a:r>
          </a:p>
          <a:p>
            <a:pPr marL="742950" lvl="1" indent="-285750" algn="l" fontAlgn="base">
              <a:buFont typeface="Arial" panose="020B0604020202020204" pitchFamily="34" charset="0"/>
              <a:buChar char="•"/>
            </a:pPr>
            <a:r>
              <a:rPr lang="en-US" altLang="zh-CN" b="0" i="0" dirty="0">
                <a:effectLst/>
                <a:latin typeface="inherit"/>
              </a:rPr>
              <a:t>Signal control system</a:t>
            </a:r>
          </a:p>
          <a:p>
            <a:pPr marL="742950" lvl="1" indent="-285750" algn="l" fontAlgn="base">
              <a:buFont typeface="Arial" panose="020B0604020202020204" pitchFamily="34" charset="0"/>
              <a:buChar char="•"/>
            </a:pPr>
            <a:r>
              <a:rPr lang="en-US" altLang="zh-CN" b="0" i="0" dirty="0">
                <a:effectLst/>
                <a:latin typeface="inherit"/>
              </a:rPr>
              <a:t>Beam dump system (kicker + dump line)</a:t>
            </a:r>
          </a:p>
          <a:p>
            <a:pPr algn="l" fontAlgn="base">
              <a:buFont typeface="Arial" panose="020B0604020202020204" pitchFamily="34" charset="0"/>
              <a:buChar char="•"/>
            </a:pPr>
            <a:r>
              <a:rPr lang="en-US" altLang="zh-CN" b="1" i="0" dirty="0">
                <a:effectLst/>
                <a:latin typeface="inherit"/>
              </a:rPr>
              <a:t>Advantage:</a:t>
            </a:r>
            <a:r>
              <a:rPr lang="en-US" altLang="zh-CN" b="0" i="0" dirty="0">
                <a:effectLst/>
                <a:latin typeface="inherit"/>
              </a:rPr>
              <a:t> Beam is extracted from ring → no internal damage</a:t>
            </a:r>
          </a:p>
          <a:p>
            <a:pPr algn="l" fontAlgn="base">
              <a:buFont typeface="Arial" panose="020B0604020202020204" pitchFamily="34" charset="0"/>
              <a:buChar char="•"/>
            </a:pPr>
            <a:r>
              <a:rPr lang="en-US" altLang="zh-CN" b="1" i="0" dirty="0">
                <a:effectLst/>
                <a:latin typeface="inherit"/>
              </a:rPr>
              <a:t>Disadvantage:</a:t>
            </a:r>
            <a:r>
              <a:rPr lang="en-US" altLang="zh-CN" b="0" i="0" dirty="0">
                <a:effectLst/>
                <a:latin typeface="inherit"/>
              </a:rPr>
              <a:t> Slower response (~3 turns):</a:t>
            </a:r>
          </a:p>
          <a:p>
            <a:pPr marL="742950" lvl="1" indent="-285750" algn="l" fontAlgn="base">
              <a:buFont typeface="Arial" panose="020B0604020202020204" pitchFamily="34" charset="0"/>
              <a:buChar char="•"/>
            </a:pPr>
            <a:r>
              <a:rPr lang="en-US" altLang="zh-CN" b="0" i="0" dirty="0">
                <a:effectLst/>
                <a:latin typeface="inherit"/>
              </a:rPr>
              <a:t>Detection + transmission + processing + </a:t>
            </a:r>
            <a:r>
              <a:rPr lang="en-US" altLang="zh-CN" dirty="0">
                <a:latin typeface="inherit"/>
              </a:rPr>
              <a:t>extraction</a:t>
            </a:r>
            <a:r>
              <a:rPr lang="en-US" altLang="zh-CN" b="0" i="0" dirty="0">
                <a:effectLst/>
                <a:latin typeface="inherit"/>
              </a:rPr>
              <a:t> time</a:t>
            </a:r>
          </a:p>
          <a:p>
            <a:endParaRPr lang="zh-CN" altLang="en-US" dirty="0"/>
          </a:p>
        </p:txBody>
      </p:sp>
      <p:sp>
        <p:nvSpPr>
          <p:cNvPr id="3" name="标题 2">
            <a:extLst>
              <a:ext uri="{FF2B5EF4-FFF2-40B4-BE49-F238E27FC236}">
                <a16:creationId xmlns:a16="http://schemas.microsoft.com/office/drawing/2014/main" id="{31D45CCC-9301-48C1-B590-11389AE1D87A}"/>
              </a:ext>
            </a:extLst>
          </p:cNvPr>
          <p:cNvSpPr>
            <a:spLocks noGrp="1"/>
          </p:cNvSpPr>
          <p:nvPr>
            <p:ph type="title"/>
          </p:nvPr>
        </p:nvSpPr>
        <p:spPr/>
        <p:txBody>
          <a:bodyPr/>
          <a:lstStyle/>
          <a:p>
            <a:r>
              <a:rPr lang="en-US" altLang="zh-CN" dirty="0"/>
              <a:t>1. Introduction</a:t>
            </a:r>
          </a:p>
        </p:txBody>
      </p:sp>
      <p:pic>
        <p:nvPicPr>
          <p:cNvPr id="10" name="图片 9">
            <a:extLst>
              <a:ext uri="{FF2B5EF4-FFF2-40B4-BE49-F238E27FC236}">
                <a16:creationId xmlns:a16="http://schemas.microsoft.com/office/drawing/2014/main" id="{6465B760-6767-449B-8C70-3E8E30826DFE}"/>
              </a:ext>
            </a:extLst>
          </p:cNvPr>
          <p:cNvPicPr>
            <a:picLocks noChangeAspect="1"/>
          </p:cNvPicPr>
          <p:nvPr/>
        </p:nvPicPr>
        <p:blipFill>
          <a:blip r:embed="rId2"/>
          <a:stretch>
            <a:fillRect/>
          </a:stretch>
        </p:blipFill>
        <p:spPr>
          <a:xfrm>
            <a:off x="7977276" y="1390720"/>
            <a:ext cx="3456384" cy="2038280"/>
          </a:xfrm>
          <a:prstGeom prst="rect">
            <a:avLst/>
          </a:prstGeom>
        </p:spPr>
      </p:pic>
      <p:pic>
        <p:nvPicPr>
          <p:cNvPr id="12" name="图片 11">
            <a:extLst>
              <a:ext uri="{FF2B5EF4-FFF2-40B4-BE49-F238E27FC236}">
                <a16:creationId xmlns:a16="http://schemas.microsoft.com/office/drawing/2014/main" id="{27BFE19A-0AFB-425F-8856-B24FC1620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183" y="3645023"/>
            <a:ext cx="3677853" cy="2753473"/>
          </a:xfrm>
          <a:prstGeom prst="rect">
            <a:avLst/>
          </a:prstGeom>
        </p:spPr>
      </p:pic>
      <p:sp>
        <p:nvSpPr>
          <p:cNvPr id="4" name="灯片编号占位符 3">
            <a:extLst>
              <a:ext uri="{FF2B5EF4-FFF2-40B4-BE49-F238E27FC236}">
                <a16:creationId xmlns:a16="http://schemas.microsoft.com/office/drawing/2014/main" id="{7D0A47E7-997B-4725-B356-C2E8B9FF9D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文本框 4">
            <a:extLst>
              <a:ext uri="{FF2B5EF4-FFF2-40B4-BE49-F238E27FC236}">
                <a16:creationId xmlns:a16="http://schemas.microsoft.com/office/drawing/2014/main" id="{B1921AC2-C9C2-40D4-A4A2-51CDD9B4F710}"/>
              </a:ext>
            </a:extLst>
          </p:cNvPr>
          <p:cNvSpPr txBox="1"/>
          <p:nvPr/>
        </p:nvSpPr>
        <p:spPr>
          <a:xfrm>
            <a:off x="2855640" y="5708332"/>
            <a:ext cx="144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500 us</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 name="右大括号 5">
            <a:extLst>
              <a:ext uri="{FF2B5EF4-FFF2-40B4-BE49-F238E27FC236}">
                <a16:creationId xmlns:a16="http://schemas.microsoft.com/office/drawing/2014/main" id="{EF17CA6E-AB4D-4F78-8847-FDADB1FEB4EE}"/>
              </a:ext>
            </a:extLst>
          </p:cNvPr>
          <p:cNvSpPr/>
          <p:nvPr/>
        </p:nvSpPr>
        <p:spPr>
          <a:xfrm rot="5400000">
            <a:off x="3272520" y="4332835"/>
            <a:ext cx="102344" cy="23762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9" name="文本框 8">
            <a:extLst>
              <a:ext uri="{FF2B5EF4-FFF2-40B4-BE49-F238E27FC236}">
                <a16:creationId xmlns:a16="http://schemas.microsoft.com/office/drawing/2014/main" id="{56F3B81A-D18E-44C2-965C-39CC7ECB472D}"/>
              </a:ext>
            </a:extLst>
          </p:cNvPr>
          <p:cNvSpPr txBox="1"/>
          <p:nvPr/>
        </p:nvSpPr>
        <p:spPr>
          <a:xfrm>
            <a:off x="5951984" y="5708332"/>
            <a:ext cx="144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~330 us</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1" name="右大括号 10">
            <a:extLst>
              <a:ext uri="{FF2B5EF4-FFF2-40B4-BE49-F238E27FC236}">
                <a16:creationId xmlns:a16="http://schemas.microsoft.com/office/drawing/2014/main" id="{B9B004C7-D4F1-486F-B3BC-24471FE8AE67}"/>
              </a:ext>
            </a:extLst>
          </p:cNvPr>
          <p:cNvSpPr/>
          <p:nvPr/>
        </p:nvSpPr>
        <p:spPr>
          <a:xfrm rot="5400000">
            <a:off x="6279512" y="4940711"/>
            <a:ext cx="86137" cy="1160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27478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E6720B8-68FD-48A3-BAA4-5343E75E9517}"/>
              </a:ext>
            </a:extLst>
          </p:cNvPr>
          <p:cNvSpPr>
            <a:spLocks noGrp="1"/>
          </p:cNvSpPr>
          <p:nvPr>
            <p:ph idx="1"/>
          </p:nvPr>
        </p:nvSpPr>
        <p:spPr>
          <a:xfrm>
            <a:off x="609600" y="1285861"/>
            <a:ext cx="6350496" cy="4840303"/>
          </a:xfrm>
        </p:spPr>
        <p:txBody>
          <a:bodyPr>
            <a:normAutofit/>
          </a:bodyPr>
          <a:lstStyle/>
          <a:p>
            <a:pPr algn="l" fontAlgn="base"/>
            <a:r>
              <a:rPr lang="en-US" altLang="zh-CN" b="1" i="0" dirty="0">
                <a:effectLst/>
                <a:latin typeface="inherit"/>
              </a:rPr>
              <a:t>Passive Protection System</a:t>
            </a:r>
            <a:endParaRPr lang="en-US" altLang="zh-CN" b="1" i="0" dirty="0">
              <a:effectLst/>
              <a:latin typeface="-apple-system"/>
            </a:endParaRPr>
          </a:p>
          <a:p>
            <a:pPr algn="l" fontAlgn="base">
              <a:buFont typeface="Arial" panose="020B0604020202020204" pitchFamily="34" charset="0"/>
              <a:buChar char="•"/>
            </a:pPr>
            <a:r>
              <a:rPr lang="en-US" altLang="zh-CN" b="0" i="0" dirty="0">
                <a:effectLst/>
                <a:latin typeface="inherit"/>
              </a:rPr>
              <a:t>Includes: collimators, masks, shielding</a:t>
            </a:r>
          </a:p>
          <a:p>
            <a:pPr algn="l" fontAlgn="base">
              <a:buFont typeface="Arial" panose="020B0604020202020204" pitchFamily="34" charset="0"/>
              <a:buChar char="•"/>
            </a:pPr>
            <a:r>
              <a:rPr lang="en-US" altLang="zh-CN" b="1" i="0" dirty="0">
                <a:effectLst/>
                <a:latin typeface="inherit"/>
              </a:rPr>
              <a:t>Advantage:</a:t>
            </a:r>
            <a:endParaRPr lang="en-US" altLang="zh-CN" b="0" i="0" dirty="0">
              <a:effectLst/>
              <a:latin typeface="inherit"/>
            </a:endParaRPr>
          </a:p>
          <a:p>
            <a:pPr marL="742950" lvl="1" indent="-285750" algn="l" fontAlgn="base">
              <a:buFont typeface="Arial" panose="020B0604020202020204" pitchFamily="34" charset="0"/>
              <a:buChar char="•"/>
            </a:pPr>
            <a:r>
              <a:rPr lang="en-US" altLang="zh-CN" b="0" i="0" dirty="0">
                <a:effectLst/>
                <a:latin typeface="inherit"/>
              </a:rPr>
              <a:t>Always present, can block beam losses</a:t>
            </a:r>
          </a:p>
          <a:p>
            <a:pPr marL="742950" lvl="1" indent="-285750" algn="l" fontAlgn="base">
              <a:buFont typeface="Arial" panose="020B0604020202020204" pitchFamily="34" charset="0"/>
              <a:buChar char="•"/>
            </a:pPr>
            <a:r>
              <a:rPr lang="en-US" altLang="zh-CN" b="0" i="0" dirty="0">
                <a:effectLst/>
                <a:latin typeface="inherit"/>
              </a:rPr>
              <a:t>Reduces detector background</a:t>
            </a:r>
          </a:p>
          <a:p>
            <a:pPr algn="l" fontAlgn="base">
              <a:buFont typeface="Arial" panose="020B0604020202020204" pitchFamily="34" charset="0"/>
              <a:buChar char="•"/>
            </a:pPr>
            <a:r>
              <a:rPr lang="en-US" altLang="zh-CN" b="1" i="0" dirty="0">
                <a:effectLst/>
                <a:latin typeface="inherit"/>
              </a:rPr>
              <a:t>Disadvantage:</a:t>
            </a:r>
            <a:endParaRPr lang="en-US" altLang="zh-CN" b="0" i="0" dirty="0">
              <a:effectLst/>
              <a:latin typeface="inherit"/>
            </a:endParaRPr>
          </a:p>
          <a:p>
            <a:pPr marL="742950" lvl="1" indent="-285750" algn="l" fontAlgn="base">
              <a:buFont typeface="Arial" panose="020B0604020202020204" pitchFamily="34" charset="0"/>
              <a:buChar char="•"/>
            </a:pPr>
            <a:r>
              <a:rPr lang="en-US" altLang="zh-CN" b="0" i="0" dirty="0">
                <a:effectLst/>
                <a:latin typeface="inherit"/>
              </a:rPr>
              <a:t>Beam lost inside ring → secondary particles</a:t>
            </a:r>
          </a:p>
          <a:p>
            <a:pPr marL="742950" lvl="1" indent="-285750" algn="l" fontAlgn="base">
              <a:buFont typeface="Arial" panose="020B0604020202020204" pitchFamily="34" charset="0"/>
              <a:buChar char="•"/>
            </a:pPr>
            <a:r>
              <a:rPr lang="en-US" altLang="zh-CN" b="0" i="0" dirty="0">
                <a:effectLst/>
                <a:latin typeface="inherit"/>
              </a:rPr>
              <a:t>May not block 100% of losses</a:t>
            </a:r>
          </a:p>
          <a:p>
            <a:pPr marL="742950" lvl="1" indent="-285750" algn="l" fontAlgn="base">
              <a:buFont typeface="Arial" panose="020B0604020202020204" pitchFamily="34" charset="0"/>
              <a:buChar char="•"/>
            </a:pPr>
            <a:r>
              <a:rPr lang="en-US" altLang="zh-CN" b="0" i="0" dirty="0">
                <a:effectLst/>
                <a:latin typeface="inherit"/>
              </a:rPr>
              <a:t>Collimators may be damaged</a:t>
            </a:r>
          </a:p>
        </p:txBody>
      </p:sp>
      <p:sp>
        <p:nvSpPr>
          <p:cNvPr id="3" name="标题 2">
            <a:extLst>
              <a:ext uri="{FF2B5EF4-FFF2-40B4-BE49-F238E27FC236}">
                <a16:creationId xmlns:a16="http://schemas.microsoft.com/office/drawing/2014/main" id="{31D45CCC-9301-48C1-B590-11389AE1D87A}"/>
              </a:ext>
            </a:extLst>
          </p:cNvPr>
          <p:cNvSpPr>
            <a:spLocks noGrp="1"/>
          </p:cNvSpPr>
          <p:nvPr>
            <p:ph type="title"/>
          </p:nvPr>
        </p:nvSpPr>
        <p:spPr/>
        <p:txBody>
          <a:bodyPr/>
          <a:lstStyle/>
          <a:p>
            <a:r>
              <a:rPr lang="en-US" altLang="zh-CN" dirty="0"/>
              <a:t>1. Introduction</a:t>
            </a:r>
          </a:p>
        </p:txBody>
      </p:sp>
      <p:sp>
        <p:nvSpPr>
          <p:cNvPr id="4" name="灯片编号占位符 3">
            <a:extLst>
              <a:ext uri="{FF2B5EF4-FFF2-40B4-BE49-F238E27FC236}">
                <a16:creationId xmlns:a16="http://schemas.microsoft.com/office/drawing/2014/main" id="{DF8FF0E2-9FA8-471C-8C0C-3AFAE2F864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grpSp>
        <p:nvGrpSpPr>
          <p:cNvPr id="5" name="组合 4">
            <a:extLst>
              <a:ext uri="{FF2B5EF4-FFF2-40B4-BE49-F238E27FC236}">
                <a16:creationId xmlns:a16="http://schemas.microsoft.com/office/drawing/2014/main" id="{9B2DBC79-94B8-4C88-965B-12FF2A571035}"/>
              </a:ext>
            </a:extLst>
          </p:cNvPr>
          <p:cNvGrpSpPr/>
          <p:nvPr/>
        </p:nvGrpSpPr>
        <p:grpSpPr>
          <a:xfrm>
            <a:off x="6312024" y="2201168"/>
            <a:ext cx="5699444" cy="2455663"/>
            <a:chOff x="776100" y="2636912"/>
            <a:chExt cx="5699444" cy="2455663"/>
          </a:xfrm>
        </p:grpSpPr>
        <p:pic>
          <p:nvPicPr>
            <p:cNvPr id="6" name="图片 5">
              <a:extLst>
                <a:ext uri="{FF2B5EF4-FFF2-40B4-BE49-F238E27FC236}">
                  <a16:creationId xmlns:a16="http://schemas.microsoft.com/office/drawing/2014/main" id="{F76A733E-0968-402D-9E9E-8F6E991EFA8F}"/>
                </a:ext>
              </a:extLst>
            </p:cNvPr>
            <p:cNvPicPr>
              <a:picLocks noChangeAspect="1"/>
            </p:cNvPicPr>
            <p:nvPr/>
          </p:nvPicPr>
          <p:blipFill>
            <a:blip r:embed="rId2"/>
            <a:stretch>
              <a:fillRect/>
            </a:stretch>
          </p:blipFill>
          <p:spPr>
            <a:xfrm>
              <a:off x="1008292" y="2650700"/>
              <a:ext cx="1576552" cy="1440000"/>
            </a:xfrm>
            <a:prstGeom prst="rect">
              <a:avLst/>
            </a:prstGeom>
          </p:spPr>
        </p:pic>
        <p:pic>
          <p:nvPicPr>
            <p:cNvPr id="7" name="图片 6">
              <a:extLst>
                <a:ext uri="{FF2B5EF4-FFF2-40B4-BE49-F238E27FC236}">
                  <a16:creationId xmlns:a16="http://schemas.microsoft.com/office/drawing/2014/main" id="{91AB04EB-3071-4F0E-B82B-74DC6C8F3EF2}"/>
                </a:ext>
              </a:extLst>
            </p:cNvPr>
            <p:cNvPicPr>
              <a:picLocks noChangeAspect="1"/>
            </p:cNvPicPr>
            <p:nvPr/>
          </p:nvPicPr>
          <p:blipFill>
            <a:blip r:embed="rId3"/>
            <a:stretch>
              <a:fillRect/>
            </a:stretch>
          </p:blipFill>
          <p:spPr>
            <a:xfrm>
              <a:off x="4874425" y="2653618"/>
              <a:ext cx="1601119" cy="1440000"/>
            </a:xfrm>
            <a:prstGeom prst="rect">
              <a:avLst/>
            </a:prstGeom>
          </p:spPr>
        </p:pic>
        <p:pic>
          <p:nvPicPr>
            <p:cNvPr id="8" name="图片 7">
              <a:extLst>
                <a:ext uri="{FF2B5EF4-FFF2-40B4-BE49-F238E27FC236}">
                  <a16:creationId xmlns:a16="http://schemas.microsoft.com/office/drawing/2014/main" id="{1D11BA09-DB43-4790-A9FF-77C33EEA1FBD}"/>
                </a:ext>
              </a:extLst>
            </p:cNvPr>
            <p:cNvPicPr>
              <a:picLocks noChangeAspect="1"/>
            </p:cNvPicPr>
            <p:nvPr/>
          </p:nvPicPr>
          <p:blipFill>
            <a:blip r:embed="rId4"/>
            <a:stretch>
              <a:fillRect/>
            </a:stretch>
          </p:blipFill>
          <p:spPr>
            <a:xfrm>
              <a:off x="2915732" y="2636912"/>
              <a:ext cx="1589223" cy="1440000"/>
            </a:xfrm>
            <a:prstGeom prst="rect">
              <a:avLst/>
            </a:prstGeom>
          </p:spPr>
        </p:pic>
        <p:sp>
          <p:nvSpPr>
            <p:cNvPr id="9" name="文本框 8">
              <a:extLst>
                <a:ext uri="{FF2B5EF4-FFF2-40B4-BE49-F238E27FC236}">
                  <a16:creationId xmlns:a16="http://schemas.microsoft.com/office/drawing/2014/main" id="{8CC5C68B-D950-4BE3-AD57-45E942E67C99}"/>
                </a:ext>
              </a:extLst>
            </p:cNvPr>
            <p:cNvSpPr txBox="1"/>
            <p:nvPr/>
          </p:nvSpPr>
          <p:spPr>
            <a:xfrm>
              <a:off x="979591" y="3915936"/>
              <a:ext cx="163314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horizontal collimator</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a:extLst>
                <a:ext uri="{FF2B5EF4-FFF2-40B4-BE49-F238E27FC236}">
                  <a16:creationId xmlns:a16="http://schemas.microsoft.com/office/drawing/2014/main" id="{6C2727B0-5195-4182-900E-294DB8E45B64}"/>
                </a:ext>
              </a:extLst>
            </p:cNvPr>
            <p:cNvSpPr txBox="1"/>
            <p:nvPr/>
          </p:nvSpPr>
          <p:spPr>
            <a:xfrm>
              <a:off x="776100" y="3009388"/>
              <a:ext cx="3409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y</a:t>
              </a:r>
            </a:p>
          </p:txBody>
        </p:sp>
        <p:sp>
          <p:nvSpPr>
            <p:cNvPr id="11" name="文本框 10">
              <a:extLst>
                <a:ext uri="{FF2B5EF4-FFF2-40B4-BE49-F238E27FC236}">
                  <a16:creationId xmlns:a16="http://schemas.microsoft.com/office/drawing/2014/main" id="{18BA6930-E590-49DC-99CC-5409534DB242}"/>
                </a:ext>
              </a:extLst>
            </p:cNvPr>
            <p:cNvSpPr txBox="1"/>
            <p:nvPr/>
          </p:nvSpPr>
          <p:spPr>
            <a:xfrm>
              <a:off x="2982205" y="3892246"/>
              <a:ext cx="148883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vertical collimator</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 name="文本框 11">
              <a:extLst>
                <a:ext uri="{FF2B5EF4-FFF2-40B4-BE49-F238E27FC236}">
                  <a16:creationId xmlns:a16="http://schemas.microsoft.com/office/drawing/2014/main" id="{F2FF048E-AD3E-433B-A83F-0123CA4D18CC}"/>
                </a:ext>
              </a:extLst>
            </p:cNvPr>
            <p:cNvSpPr txBox="1"/>
            <p:nvPr/>
          </p:nvSpPr>
          <p:spPr>
            <a:xfrm>
              <a:off x="2718384" y="3030926"/>
              <a:ext cx="3409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y</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3" name="文本框 12">
              <a:extLst>
                <a:ext uri="{FF2B5EF4-FFF2-40B4-BE49-F238E27FC236}">
                  <a16:creationId xmlns:a16="http://schemas.microsoft.com/office/drawing/2014/main" id="{79B69CC4-7DA6-41DA-A684-88B952164D4E}"/>
                </a:ext>
              </a:extLst>
            </p:cNvPr>
            <p:cNvSpPr txBox="1"/>
            <p:nvPr/>
          </p:nvSpPr>
          <p:spPr>
            <a:xfrm>
              <a:off x="5545878" y="3906034"/>
              <a:ext cx="3409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z</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4" name="文本框 13">
              <a:extLst>
                <a:ext uri="{FF2B5EF4-FFF2-40B4-BE49-F238E27FC236}">
                  <a16:creationId xmlns:a16="http://schemas.microsoft.com/office/drawing/2014/main" id="{707B0189-8801-45A9-BB99-C1C39A9046A2}"/>
                </a:ext>
              </a:extLst>
            </p:cNvPr>
            <p:cNvSpPr txBox="1"/>
            <p:nvPr/>
          </p:nvSpPr>
          <p:spPr>
            <a:xfrm>
              <a:off x="4665361" y="3059668"/>
              <a:ext cx="3409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x</a:t>
              </a: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sp>
        <p:nvSpPr>
          <p:cNvPr id="15" name="内容占位符 3">
            <a:extLst>
              <a:ext uri="{FF2B5EF4-FFF2-40B4-BE49-F238E27FC236}">
                <a16:creationId xmlns:a16="http://schemas.microsoft.com/office/drawing/2014/main" id="{CF396223-4023-4290-A2DA-466E7A086753}"/>
              </a:ext>
            </a:extLst>
          </p:cNvPr>
          <p:cNvSpPr txBox="1">
            <a:spLocks/>
          </p:cNvSpPr>
          <p:nvPr/>
        </p:nvSpPr>
        <p:spPr>
          <a:xfrm>
            <a:off x="6669155" y="1240846"/>
            <a:ext cx="5184576" cy="3514084"/>
          </a:xfrm>
          <a:prstGeom prst="rect">
            <a:avLst/>
          </a:prstGeom>
        </p:spPr>
        <p:txBody>
          <a:bodyPr vert="horz" lIns="91440" tIns="45720" rIns="91440" bIns="45720" rtlCol="0">
            <a:no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10000"/>
              </a:lnSpc>
              <a:spcBef>
                <a:spcPts val="0"/>
              </a:spcBef>
              <a:spcAft>
                <a:spcPts val="0"/>
              </a:spcAft>
              <a:buClr>
                <a:srgbClr val="FFC000"/>
              </a:buClr>
              <a:buSzPct val="80000"/>
              <a:buFont typeface="Wingdings" pitchFamily="2" charset="2"/>
              <a:buChar char="n"/>
              <a:tabLst/>
              <a:defRPr/>
            </a:pPr>
            <a:r>
              <a:rPr kumimoji="0" lang="en-US" altLang="zh-CN" sz="2400" b="0" i="0" u="none" strike="noStrike" kern="1200" cap="none" spc="0" normalizeH="0" baseline="0" noProof="0" dirty="0">
                <a:ln>
                  <a:noFill/>
                </a:ln>
                <a:solidFill>
                  <a:prstClr val="black"/>
                </a:solidFill>
                <a:effectLst/>
                <a:uLnTx/>
                <a:uFillTx/>
                <a:latin typeface="Calibri"/>
                <a:ea typeface="微软雅黑" pitchFamily="34" charset="-122"/>
                <a:cs typeface="+mn-cs"/>
              </a:rPr>
              <a:t>Two types: horizontal/vertical collimator</a:t>
            </a:r>
          </a:p>
          <a:p>
            <a:pPr marL="342900" marR="0" lvl="0" indent="-342900" algn="l" defTabSz="914400" rtl="0" eaLnBrk="1" fontAlgn="auto" latinLnBrk="0" hangingPunct="1">
              <a:lnSpc>
                <a:spcPct val="110000"/>
              </a:lnSpc>
              <a:spcBef>
                <a:spcPts val="0"/>
              </a:spcBef>
              <a:spcAft>
                <a:spcPts val="0"/>
              </a:spcAft>
              <a:buClr>
                <a:srgbClr val="FFC000"/>
              </a:buClr>
              <a:buSzPct val="80000"/>
              <a:buFont typeface="Wingdings" pitchFamily="2" charset="2"/>
              <a:buChar char="n"/>
              <a:tabLst/>
              <a:defRPr/>
            </a:pP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a:p>
            <a:pPr marL="342900" marR="0" lvl="0" indent="-342900" algn="l" defTabSz="914400" rtl="0" eaLnBrk="1" fontAlgn="auto" latinLnBrk="0" hangingPunct="1">
              <a:lnSpc>
                <a:spcPct val="110000"/>
              </a:lnSpc>
              <a:spcBef>
                <a:spcPts val="0"/>
              </a:spcBef>
              <a:spcAft>
                <a:spcPts val="0"/>
              </a:spcAft>
              <a:buClr>
                <a:srgbClr val="FFC000"/>
              </a:buClr>
              <a:buSzPct val="80000"/>
              <a:buFont typeface="Wingdings" pitchFamily="2" charset="2"/>
              <a:buChar char="n"/>
              <a:tabLst/>
              <a:defRPr/>
            </a:pP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a:p>
            <a:pPr marL="342900" marR="0" lvl="0" indent="-342900" algn="l" defTabSz="914400" rtl="0" eaLnBrk="1" fontAlgn="auto" latinLnBrk="0" hangingPunct="1">
              <a:lnSpc>
                <a:spcPct val="110000"/>
              </a:lnSpc>
              <a:spcBef>
                <a:spcPts val="0"/>
              </a:spcBef>
              <a:spcAft>
                <a:spcPts val="0"/>
              </a:spcAft>
              <a:buClr>
                <a:srgbClr val="FFC000"/>
              </a:buClr>
              <a:buSzPct val="80000"/>
              <a:buFont typeface="Wingdings" pitchFamily="2" charset="2"/>
              <a:buChar char="n"/>
              <a:tabLst/>
              <a:defRPr/>
            </a:pP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a:p>
            <a:pPr marL="342900" marR="0" lvl="0" indent="-342900" algn="l" defTabSz="914400" rtl="0" eaLnBrk="1" fontAlgn="auto" latinLnBrk="0" hangingPunct="1">
              <a:lnSpc>
                <a:spcPct val="110000"/>
              </a:lnSpc>
              <a:spcBef>
                <a:spcPts val="0"/>
              </a:spcBef>
              <a:spcAft>
                <a:spcPts val="0"/>
              </a:spcAft>
              <a:buClr>
                <a:srgbClr val="FFC000"/>
              </a:buClr>
              <a:buSzPct val="80000"/>
              <a:buFont typeface="Wingdings" pitchFamily="2" charset="2"/>
              <a:buChar char="n"/>
              <a:tabLst/>
              <a:defRPr/>
            </a:pP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a:p>
            <a:pPr marL="342900" marR="0" lvl="0" indent="-342900" algn="l" defTabSz="914400" rtl="0" eaLnBrk="1" fontAlgn="auto" latinLnBrk="0" hangingPunct="1">
              <a:lnSpc>
                <a:spcPct val="110000"/>
              </a:lnSpc>
              <a:spcBef>
                <a:spcPts val="0"/>
              </a:spcBef>
              <a:spcAft>
                <a:spcPts val="0"/>
              </a:spcAft>
              <a:buClr>
                <a:srgbClr val="FFC000"/>
              </a:buClr>
              <a:buSzPct val="80000"/>
              <a:buFont typeface="Wingdings" pitchFamily="2" charset="2"/>
              <a:buChar char="n"/>
              <a:tabLst/>
              <a:defRPr/>
            </a:pP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a:p>
            <a:pPr marL="342900" marR="0" lvl="0" indent="-342900" algn="l" defTabSz="914400" rtl="0" eaLnBrk="1" fontAlgn="auto" latinLnBrk="0" hangingPunct="1">
              <a:lnSpc>
                <a:spcPct val="110000"/>
              </a:lnSpc>
              <a:spcBef>
                <a:spcPts val="0"/>
              </a:spcBef>
              <a:spcAft>
                <a:spcPts val="0"/>
              </a:spcAft>
              <a:buClr>
                <a:srgbClr val="FFC000"/>
              </a:buClr>
              <a:buSzPct val="80000"/>
              <a:buFont typeface="Wingdings" pitchFamily="2" charset="2"/>
              <a:buChar char="n"/>
              <a:tabLst/>
              <a:defRPr/>
            </a:pP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Aperture: 3~4 mm</a:t>
            </a:r>
          </a:p>
          <a:p>
            <a:pPr marL="342900" marR="0" lvl="0" indent="-342900" algn="l" defTabSz="914400" rtl="0" eaLnBrk="1" fontAlgn="auto" latinLnBrk="0" hangingPunct="1">
              <a:lnSpc>
                <a:spcPct val="110000"/>
              </a:lnSpc>
              <a:spcBef>
                <a:spcPts val="0"/>
              </a:spcBef>
              <a:spcAft>
                <a:spcPts val="0"/>
              </a:spcAft>
              <a:buClr>
                <a:srgbClr val="FFC000"/>
              </a:buClr>
              <a:buSzPct val="80000"/>
              <a:buFont typeface="Wingdings" pitchFamily="2" charset="2"/>
              <a:buChar char="n"/>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rPr>
              <a:t>Material: Molybdenum – Carbon composite</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微软雅黑" pitchFamily="34" charset="-122"/>
              <a:cs typeface="+mn-cs"/>
            </a:endParaRPr>
          </a:p>
        </p:txBody>
      </p:sp>
    </p:spTree>
    <p:extLst>
      <p:ext uri="{BB962C8B-B14F-4D97-AF65-F5344CB8AC3E}">
        <p14:creationId xmlns:p14="http://schemas.microsoft.com/office/powerpoint/2010/main" val="144518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a:solidFill>
                  <a:srgbClr val="FF0000"/>
                </a:solidFill>
                <a:effectLst>
                  <a:outerShdw blurRad="38100" dist="38100" dir="2700000" algn="tl">
                    <a:srgbClr val="000000">
                      <a:alpha val="43137"/>
                    </a:srgbClr>
                  </a:outerShdw>
                </a:effectLst>
                <a:latin typeface="Arial Black" pitchFamily="34" charset="0"/>
                <a:ea typeface="微软雅黑" pitchFamily="34" charset="-122"/>
              </a:rPr>
              <a:t>2</a:t>
            </a:r>
            <a:r>
              <a:rPr kumimoji="0" lang="en-US" altLang="zh-CN"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 Collimator Setting</a:t>
            </a:r>
            <a:endParaRPr kumimoji="0" lang="en-US" altLang="zh-CN" sz="3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endParaRPr>
          </a:p>
        </p:txBody>
      </p:sp>
      <p:sp>
        <p:nvSpPr>
          <p:cNvPr id="2" name="页脚占位符 1">
            <a:extLst>
              <a:ext uri="{FF2B5EF4-FFF2-40B4-BE49-F238E27FC236}">
                <a16:creationId xmlns:a16="http://schemas.microsoft.com/office/drawing/2014/main" id="{352F725F-43A2-493B-A883-83640898E3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The 2025 international CEPC workshop</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11" name="文本框 10">
            <a:extLst>
              <a:ext uri="{FF2B5EF4-FFF2-40B4-BE49-F238E27FC236}">
                <a16:creationId xmlns:a16="http://schemas.microsoft.com/office/drawing/2014/main" id="{6755CAE4-B95D-472A-903B-FE814F7C07C6}"/>
              </a:ext>
            </a:extLst>
          </p:cNvPr>
          <p:cNvSpPr txBox="1"/>
          <p:nvPr/>
        </p:nvSpPr>
        <p:spPr>
          <a:xfrm>
            <a:off x="983432" y="1412776"/>
            <a:ext cx="9649072" cy="2939266"/>
          </a:xfrm>
          <a:prstGeom prst="rect">
            <a:avLst/>
          </a:prstGeom>
          <a:noFill/>
        </p:spPr>
        <p:txBody>
          <a:bodyPr wrap="square">
            <a:spAutoFit/>
          </a:bodyPr>
          <a:lstStyle/>
          <a:p>
            <a:pPr marL="0" marR="0" lvl="0" indent="-28575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Arial"/>
                <a:ea typeface="宋体" panose="02010600030101010101" pitchFamily="2" charset="-122"/>
                <a:cs typeface="Arial"/>
              </a:rPr>
              <a:t>Functions:</a:t>
            </a:r>
          </a:p>
          <a:p>
            <a:pPr marL="742950" marR="0" lvl="1"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itchFamily="34" charset="-122"/>
                <a:cs typeface="+mn-cs"/>
              </a:rPr>
              <a:t>Reduce detector backgrounds</a:t>
            </a:r>
          </a:p>
          <a:p>
            <a:pPr marL="742950" marR="0" lvl="1"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itchFamily="34" charset="-122"/>
                <a:cs typeface="+mn-cs"/>
              </a:rPr>
              <a:t>Protect accelerator components from beam losses</a:t>
            </a:r>
          </a:p>
          <a:p>
            <a:pPr marL="742950" marR="0" lvl="1"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itchFamily="34" charset="-122"/>
                <a:cs typeface="+mn-cs"/>
              </a:rPr>
              <a:t>Improve beam stability and lifetime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Types of Collimators in CEPC:</a:t>
            </a:r>
          </a:p>
          <a:p>
            <a:pPr marL="742950" marR="0" lvl="1" indent="-285750" algn="l" defTabSz="914400" rtl="0" eaLnBrk="1" fontAlgn="base" latinLnBrk="0" hangingPunct="1">
              <a:lnSpc>
                <a:spcPct val="100000"/>
              </a:lnSpc>
              <a:spcBef>
                <a:spcPts val="0"/>
              </a:spcBef>
              <a:spcAft>
                <a:spcPts val="600"/>
              </a:spcAft>
              <a:buClrTx/>
              <a:buSzTx/>
              <a:buFont typeface="Arial" pitchFamily="34" charset="0"/>
              <a:buChar char="–"/>
              <a:tabLst/>
              <a:defRPr/>
            </a:pPr>
            <a:r>
              <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itchFamily="34" charset="-122"/>
                <a:cs typeface="+mn-cs"/>
              </a:rPr>
              <a:t>BG Collimators: Reduce beam background at detectors</a:t>
            </a:r>
          </a:p>
          <a:p>
            <a:pPr marL="742950" marR="0" lvl="1" indent="-285750" algn="l" defTabSz="914400" rtl="0" eaLnBrk="1" fontAlgn="base" latinLnBrk="0" hangingPunct="1">
              <a:lnSpc>
                <a:spcPct val="100000"/>
              </a:lnSpc>
              <a:spcBef>
                <a:spcPts val="0"/>
              </a:spcBef>
              <a:spcAft>
                <a:spcPts val="600"/>
              </a:spcAft>
              <a:buClrTx/>
              <a:buSzTx/>
              <a:buFont typeface="Arial" pitchFamily="34" charset="0"/>
              <a:buChar char="–"/>
              <a:tabLst/>
              <a:defRPr/>
            </a:pPr>
            <a:r>
              <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itchFamily="34" charset="-122"/>
                <a:cs typeface="+mn-cs"/>
              </a:rPr>
              <a:t>SR Masks: Located ~1.9 m from IP, block synchrotron radiation</a:t>
            </a:r>
          </a:p>
          <a:p>
            <a:pPr marL="742950" marR="0" lvl="1" indent="-285750" algn="l" defTabSz="914400" rtl="0" eaLnBrk="1" fontAlgn="base" latinLnBrk="0" hangingPunct="1">
              <a:lnSpc>
                <a:spcPct val="100000"/>
              </a:lnSpc>
              <a:spcBef>
                <a:spcPts val="0"/>
              </a:spcBef>
              <a:spcAft>
                <a:spcPts val="600"/>
              </a:spcAft>
              <a:buClrTx/>
              <a:buSzTx/>
              <a:buFont typeface="Arial" pitchFamily="34" charset="0"/>
              <a:buChar char="–"/>
              <a:tabLst/>
              <a:defRPr/>
            </a:pPr>
            <a:r>
              <a:rPr kumimoji="0" lang="en-US" altLang="zh-CN" sz="20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itchFamily="34" charset="-122"/>
                <a:cs typeface="+mn-cs"/>
              </a:rPr>
              <a:t>Machine Protection Collimators: Protect accelerator components</a:t>
            </a:r>
          </a:p>
        </p:txBody>
      </p:sp>
    </p:spTree>
    <p:extLst>
      <p:ext uri="{BB962C8B-B14F-4D97-AF65-F5344CB8AC3E}">
        <p14:creationId xmlns:p14="http://schemas.microsoft.com/office/powerpoint/2010/main" val="3596921930"/>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lvl="0" algn="l">
              <a:lnSpc>
                <a:spcPct val="100000"/>
              </a:lnSpc>
              <a:defRPr/>
            </a:pPr>
            <a:r>
              <a:rPr lang="en-US" altLang="zh-CN" sz="3000" b="1" dirty="0">
                <a:solidFill>
                  <a:srgbClr val="FF0000"/>
                </a:solidFill>
                <a:effectLst>
                  <a:outerShdw blurRad="38100" dist="38100" dir="2700000" algn="tl">
                    <a:srgbClr val="000000">
                      <a:alpha val="43137"/>
                    </a:srgbClr>
                  </a:outerShdw>
                </a:effectLst>
                <a:latin typeface="Arial Black" pitchFamily="34" charset="0"/>
                <a:ea typeface="微软雅黑" pitchFamily="34" charset="-122"/>
              </a:rPr>
              <a:t>2. Collimator Setting</a:t>
            </a:r>
            <a:endParaRPr lang="en-US" altLang="zh-CN" sz="3000" b="1" dirty="0">
              <a:solidFill>
                <a:prstClr val="black"/>
              </a:solidFill>
              <a:effectLst>
                <a:outerShdw blurRad="38100" dist="38100" dir="2700000" algn="tl">
                  <a:srgbClr val="000000">
                    <a:alpha val="43137"/>
                  </a:srgbClr>
                </a:outerShdw>
              </a:effectLst>
              <a:latin typeface="Arial Black" pitchFamily="34" charset="0"/>
              <a:ea typeface="微软雅黑" pitchFamily="34" charset="-122"/>
            </a:endParaRPr>
          </a:p>
        </p:txBody>
      </p:sp>
      <p:sp>
        <p:nvSpPr>
          <p:cNvPr id="2" name="页脚占位符 1">
            <a:extLst>
              <a:ext uri="{FF2B5EF4-FFF2-40B4-BE49-F238E27FC236}">
                <a16:creationId xmlns:a16="http://schemas.microsoft.com/office/drawing/2014/main" id="{352F725F-43A2-493B-A883-83640898E3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The 2025 international CEPC workshop</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pic>
        <p:nvPicPr>
          <p:cNvPr id="5" name="图片 4">
            <a:extLst>
              <a:ext uri="{FF2B5EF4-FFF2-40B4-BE49-F238E27FC236}">
                <a16:creationId xmlns:a16="http://schemas.microsoft.com/office/drawing/2014/main" id="{C1A3826F-7B78-4062-A118-4866F0DEC6E6}"/>
              </a:ext>
            </a:extLst>
          </p:cNvPr>
          <p:cNvPicPr>
            <a:picLocks noChangeAspect="1"/>
          </p:cNvPicPr>
          <p:nvPr/>
        </p:nvPicPr>
        <p:blipFill>
          <a:blip r:embed="rId3"/>
          <a:stretch>
            <a:fillRect/>
          </a:stretch>
        </p:blipFill>
        <p:spPr>
          <a:xfrm rot="5400000">
            <a:off x="6569767" y="1371057"/>
            <a:ext cx="4749525" cy="4832963"/>
          </a:xfrm>
          <a:prstGeom prst="rect">
            <a:avLst/>
          </a:prstGeom>
        </p:spPr>
      </p:pic>
      <p:sp>
        <p:nvSpPr>
          <p:cNvPr id="9" name="文本框 8">
            <a:extLst>
              <a:ext uri="{FF2B5EF4-FFF2-40B4-BE49-F238E27FC236}">
                <a16:creationId xmlns:a16="http://schemas.microsoft.com/office/drawing/2014/main" id="{E1433977-7882-4D61-9E81-73E9F92C7D9D}"/>
              </a:ext>
            </a:extLst>
          </p:cNvPr>
          <p:cNvSpPr txBox="1"/>
          <p:nvPr/>
        </p:nvSpPr>
        <p:spPr>
          <a:xfrm>
            <a:off x="479376" y="1484784"/>
            <a:ext cx="6192688" cy="3247043"/>
          </a:xfrm>
          <a:prstGeom prst="rect">
            <a:avLst/>
          </a:prstGeom>
          <a:noFill/>
        </p:spPr>
        <p:txBody>
          <a:bodyPr wrap="square">
            <a:spAutoFit/>
          </a:bodyPr>
          <a:lstStyle/>
          <a:p>
            <a:pPr indent="-285750"/>
            <a:r>
              <a:rPr lang="en-US" altLang="zh-CN" sz="2000" b="1" dirty="0">
                <a:latin typeface="Arial"/>
                <a:cs typeface="Arial"/>
              </a:rPr>
              <a:t>BG collimators:</a:t>
            </a:r>
          </a:p>
          <a:p>
            <a:pPr marL="742950" lvl="1" indent="-285750">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10 horizontal BG collimators in one ring</a:t>
            </a:r>
          </a:p>
          <a:p>
            <a:pPr marL="742950" lvl="1" indent="-285750">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12 vertical BG collimators in one ring</a:t>
            </a:r>
          </a:p>
          <a:p>
            <a:pPr marL="742950" lvl="1" indent="-285750">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2 SR mask in one ring</a:t>
            </a:r>
          </a:p>
          <a:p>
            <a:r>
              <a:rPr lang="en-US" altLang="zh-CN" sz="2000" b="1" dirty="0"/>
              <a:t>Types of Collimators in CEPC:</a:t>
            </a:r>
          </a:p>
          <a:p>
            <a:pPr marL="742950" lvl="1" indent="-285750" fontAlgn="base">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4 horizontal MP collimators in a ring</a:t>
            </a:r>
          </a:p>
          <a:p>
            <a:pPr marL="742950" lvl="1" indent="-285750" fontAlgn="base">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4 vertical MP collimators in one ring</a:t>
            </a:r>
          </a:p>
          <a:p>
            <a:pPr marL="742950" lvl="1" indent="-285750" fontAlgn="base">
              <a:spcAft>
                <a:spcPts val="600"/>
              </a:spcAft>
              <a:buFont typeface="Arial" pitchFamily="34" charset="0"/>
              <a:buChar char="–"/>
            </a:pPr>
            <a:r>
              <a:rPr lang="en-US" altLang="zh-CN" sz="2000" dirty="0">
                <a:solidFill>
                  <a:sysClr val="windowText" lastClr="000000"/>
                </a:solidFill>
                <a:latin typeface="Times New Roman" panose="02020603050405020304" pitchFamily="18" charset="0"/>
                <a:ea typeface="微软雅黑" pitchFamily="34" charset="-122"/>
              </a:rPr>
              <a:t>4 Momentum collimators in one ring (horizontal collimator located at position with large dispersion)</a:t>
            </a:r>
          </a:p>
        </p:txBody>
      </p:sp>
      <p:sp>
        <p:nvSpPr>
          <p:cNvPr id="10" name="文本框 9">
            <a:extLst>
              <a:ext uri="{FF2B5EF4-FFF2-40B4-BE49-F238E27FC236}">
                <a16:creationId xmlns:a16="http://schemas.microsoft.com/office/drawing/2014/main" id="{A4B7031A-31D3-40E3-A36C-BBCBE6462AAA}"/>
              </a:ext>
            </a:extLst>
          </p:cNvPr>
          <p:cNvSpPr txBox="1"/>
          <p:nvPr/>
        </p:nvSpPr>
        <p:spPr>
          <a:xfrm>
            <a:off x="551384" y="4941168"/>
            <a:ext cx="5184576" cy="923330"/>
          </a:xfrm>
          <a:prstGeom prst="rect">
            <a:avLst/>
          </a:prstGeom>
          <a:noFill/>
        </p:spPr>
        <p:txBody>
          <a:bodyPr wrap="square" rtlCol="0">
            <a:spAutoFit/>
          </a:bodyPr>
          <a:lstStyle/>
          <a:p>
            <a:r>
              <a:rPr lang="en-US" altLang="zh-CN" dirty="0"/>
              <a:t>The number and positions may have slight variations as the collimator settings are still in the optimization process.</a:t>
            </a:r>
            <a:endParaRPr lang="zh-CN" altLang="en-US" dirty="0"/>
          </a:p>
        </p:txBody>
      </p:sp>
    </p:spTree>
    <p:extLst>
      <p:ext uri="{BB962C8B-B14F-4D97-AF65-F5344CB8AC3E}">
        <p14:creationId xmlns:p14="http://schemas.microsoft.com/office/powerpoint/2010/main" val="3208174735"/>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9069808" y="633862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7" name="文本框 23">
            <a:extLst>
              <a:ext uri="{FF2B5EF4-FFF2-40B4-BE49-F238E27FC236}">
                <a16:creationId xmlns:a16="http://schemas.microsoft.com/office/drawing/2014/main" id="{3545BBB0-F5A1-4124-8C5A-A942C707EE66}"/>
              </a:ext>
            </a:extLst>
          </p:cNvPr>
          <p:cNvSpPr txBox="1"/>
          <p:nvPr/>
        </p:nvSpPr>
        <p:spPr>
          <a:xfrm>
            <a:off x="407368" y="73386"/>
            <a:ext cx="11690652" cy="733031"/>
          </a:xfrm>
          <a:prstGeom prst="rect">
            <a:avLst/>
          </a:prstGeom>
          <a:solidFill>
            <a:schemeClr val="bg1"/>
          </a:solidFill>
        </p:spPr>
        <p:txBody>
          <a:bodyPr vert="horz" lIns="91440" tIns="45720" rIns="91440" bIns="45720" rtlCol="0" anchor="ctr">
            <a:noAutofit/>
          </a:bodyPr>
          <a:lstStyle>
            <a:lvl1pPr algn="ctr" defTabSz="914400">
              <a:lnSpc>
                <a:spcPct val="90000"/>
              </a:lnSpc>
              <a:spcBef>
                <a:spcPct val="0"/>
              </a:spcBef>
              <a:buNone/>
              <a:defRPr sz="4000">
                <a:latin typeface="Arial" panose="020B0604020202020204" pitchFamily="34" charset="0"/>
                <a:ea typeface="+mj-ea"/>
                <a:cs typeface="Arial" panose="020B0604020202020204" pitchFamily="34" charset="0"/>
              </a:defRPr>
            </a:lvl1pPr>
          </a:lstStyle>
          <a:p>
            <a:pPr lvl="0" algn="l">
              <a:lnSpc>
                <a:spcPct val="100000"/>
              </a:lnSpc>
              <a:defRPr/>
            </a:pPr>
            <a:r>
              <a:rPr lang="en-US" altLang="zh-CN" sz="3000" b="1" dirty="0">
                <a:solidFill>
                  <a:srgbClr val="FF0000"/>
                </a:solidFill>
                <a:effectLst>
                  <a:outerShdw blurRad="38100" dist="38100" dir="2700000" algn="tl">
                    <a:srgbClr val="000000">
                      <a:alpha val="43137"/>
                    </a:srgbClr>
                  </a:outerShdw>
                </a:effectLst>
                <a:latin typeface="Arial Black" pitchFamily="34" charset="0"/>
                <a:ea typeface="微软雅黑" pitchFamily="34" charset="-122"/>
              </a:rPr>
              <a:t>2. Collimator Setting</a:t>
            </a:r>
            <a:endParaRPr lang="en-US" altLang="zh-CN" sz="3000" b="1" dirty="0">
              <a:solidFill>
                <a:prstClr val="black"/>
              </a:solidFill>
              <a:effectLst>
                <a:outerShdw blurRad="38100" dist="38100" dir="2700000" algn="tl">
                  <a:srgbClr val="000000">
                    <a:alpha val="43137"/>
                  </a:srgbClr>
                </a:outerShdw>
              </a:effectLst>
              <a:latin typeface="Arial Black" pitchFamily="34" charset="0"/>
              <a:ea typeface="微软雅黑" pitchFamily="34" charset="-122"/>
            </a:endParaRPr>
          </a:p>
        </p:txBody>
      </p:sp>
      <p:sp>
        <p:nvSpPr>
          <p:cNvPr id="2" name="页脚占位符 1">
            <a:extLst>
              <a:ext uri="{FF2B5EF4-FFF2-40B4-BE49-F238E27FC236}">
                <a16:creationId xmlns:a16="http://schemas.microsoft.com/office/drawing/2014/main" id="{352F725F-43A2-493B-A883-83640898E3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The 2025 international CEPC workshop</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8" name="文本框 7">
            <a:extLst>
              <a:ext uri="{FF2B5EF4-FFF2-40B4-BE49-F238E27FC236}">
                <a16:creationId xmlns:a16="http://schemas.microsoft.com/office/drawing/2014/main" id="{C6316A20-99AA-4E14-BEF4-C908FC3754E7}"/>
              </a:ext>
            </a:extLst>
          </p:cNvPr>
          <p:cNvSpPr txBox="1"/>
          <p:nvPr/>
        </p:nvSpPr>
        <p:spPr>
          <a:xfrm>
            <a:off x="479376" y="1484784"/>
            <a:ext cx="10801200" cy="707886"/>
          </a:xfrm>
          <a:prstGeom prst="rect">
            <a:avLst/>
          </a:prstGeom>
          <a:noFill/>
        </p:spPr>
        <p:txBody>
          <a:bodyPr wrap="square">
            <a:spAutoFit/>
          </a:bodyPr>
          <a:lstStyle/>
          <a:p>
            <a:pPr indent="-285750"/>
            <a:r>
              <a:rPr lang="en-US" altLang="zh-CN" sz="2000" dirty="0">
                <a:latin typeface="Arial"/>
                <a:cs typeface="Arial"/>
              </a:rPr>
              <a:t>The collimators are designed with movable jaws, so that we can change the apertures at different operating modes. </a:t>
            </a:r>
          </a:p>
        </p:txBody>
      </p:sp>
      <p:graphicFrame>
        <p:nvGraphicFramePr>
          <p:cNvPr id="4" name="表格 5">
            <a:extLst>
              <a:ext uri="{FF2B5EF4-FFF2-40B4-BE49-F238E27FC236}">
                <a16:creationId xmlns:a16="http://schemas.microsoft.com/office/drawing/2014/main" id="{7E4AE8D0-9ACF-4992-BB17-CDD1CDB180B0}"/>
              </a:ext>
            </a:extLst>
          </p:cNvPr>
          <p:cNvGraphicFramePr>
            <a:graphicFrameLocks noGrp="1"/>
          </p:cNvGraphicFramePr>
          <p:nvPr>
            <p:extLst>
              <p:ext uri="{D42A27DB-BD31-4B8C-83A1-F6EECF244321}">
                <p14:modId xmlns:p14="http://schemas.microsoft.com/office/powerpoint/2010/main" val="15588581"/>
              </p:ext>
            </p:extLst>
          </p:nvPr>
        </p:nvGraphicFramePr>
        <p:xfrm>
          <a:off x="1415480" y="2564904"/>
          <a:ext cx="8128000" cy="2225040"/>
        </p:xfrm>
        <a:graphic>
          <a:graphicData uri="http://schemas.openxmlformats.org/drawingml/2006/table">
            <a:tbl>
              <a:tblPr firstRow="1" bandRow="1">
                <a:tableStyleId>{BC89EF96-8CEA-46FF-86C4-4CE0E7609802}</a:tableStyleId>
              </a:tblPr>
              <a:tblGrid>
                <a:gridCol w="4064000">
                  <a:extLst>
                    <a:ext uri="{9D8B030D-6E8A-4147-A177-3AD203B41FA5}">
                      <a16:colId xmlns:a16="http://schemas.microsoft.com/office/drawing/2014/main" val="4270089256"/>
                    </a:ext>
                  </a:extLst>
                </a:gridCol>
                <a:gridCol w="4064000">
                  <a:extLst>
                    <a:ext uri="{9D8B030D-6E8A-4147-A177-3AD203B41FA5}">
                      <a16:colId xmlns:a16="http://schemas.microsoft.com/office/drawing/2014/main" val="3971910726"/>
                    </a:ext>
                  </a:extLst>
                </a:gridCol>
              </a:tblGrid>
              <a:tr h="370840">
                <a:tc>
                  <a:txBody>
                    <a:bodyPr/>
                    <a:lstStyle/>
                    <a:p>
                      <a:pPr algn="ctr"/>
                      <a:r>
                        <a:rPr lang="en-US" altLang="zh-CN" dirty="0"/>
                        <a:t>Collimators</a:t>
                      </a:r>
                      <a:endParaRPr lang="zh-CN" altLang="en-US" dirty="0"/>
                    </a:p>
                  </a:txBody>
                  <a:tcPr/>
                </a:tc>
                <a:tc>
                  <a:txBody>
                    <a:bodyPr/>
                    <a:lstStyle/>
                    <a:p>
                      <a:pPr algn="ctr"/>
                      <a:r>
                        <a:rPr lang="en-US" altLang="zh-CN" dirty="0"/>
                        <a:t>Half Aperture in simulation (mm)</a:t>
                      </a:r>
                      <a:endParaRPr lang="zh-CN" altLang="en-US" dirty="0"/>
                    </a:p>
                  </a:txBody>
                  <a:tcPr/>
                </a:tc>
                <a:extLst>
                  <a:ext uri="{0D108BD9-81ED-4DB2-BD59-A6C34878D82A}">
                    <a16:rowId xmlns:a16="http://schemas.microsoft.com/office/drawing/2014/main" val="3127442555"/>
                  </a:ext>
                </a:extLst>
              </a:tr>
              <a:tr h="370840">
                <a:tc>
                  <a:txBody>
                    <a:bodyPr/>
                    <a:lstStyle/>
                    <a:p>
                      <a:pPr algn="ctr"/>
                      <a:r>
                        <a:rPr lang="en-US" altLang="zh-CN" dirty="0"/>
                        <a:t>Horizontal MP collimators</a:t>
                      </a:r>
                      <a:endParaRPr lang="zh-CN" altLang="en-US" dirty="0"/>
                    </a:p>
                  </a:txBody>
                  <a:tcPr/>
                </a:tc>
                <a:tc>
                  <a:txBody>
                    <a:bodyPr/>
                    <a:lstStyle/>
                    <a:p>
                      <a:pPr algn="ctr"/>
                      <a:r>
                        <a:rPr lang="en-US" altLang="zh-CN" dirty="0"/>
                        <a:t>3</a:t>
                      </a:r>
                      <a:endParaRPr lang="zh-CN" altLang="en-US" dirty="0"/>
                    </a:p>
                  </a:txBody>
                  <a:tcPr/>
                </a:tc>
                <a:extLst>
                  <a:ext uri="{0D108BD9-81ED-4DB2-BD59-A6C34878D82A}">
                    <a16:rowId xmlns:a16="http://schemas.microsoft.com/office/drawing/2014/main" val="28024107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Momentum MP collimators</a:t>
                      </a:r>
                      <a:endParaRPr lang="zh-CN" altLang="en-US" dirty="0"/>
                    </a:p>
                  </a:txBody>
                  <a:tcPr/>
                </a:tc>
                <a:tc>
                  <a:txBody>
                    <a:bodyPr/>
                    <a:lstStyle/>
                    <a:p>
                      <a:pPr algn="ctr"/>
                      <a:r>
                        <a:rPr lang="en-US" altLang="zh-CN" dirty="0"/>
                        <a:t>3</a:t>
                      </a:r>
                      <a:endParaRPr lang="zh-CN" altLang="en-US" dirty="0"/>
                    </a:p>
                  </a:txBody>
                  <a:tcPr/>
                </a:tc>
                <a:extLst>
                  <a:ext uri="{0D108BD9-81ED-4DB2-BD59-A6C34878D82A}">
                    <a16:rowId xmlns:a16="http://schemas.microsoft.com/office/drawing/2014/main" val="19512349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Vertical MP collimators</a:t>
                      </a:r>
                      <a:endParaRPr lang="zh-CN" altLang="en-US" dirty="0"/>
                    </a:p>
                  </a:txBody>
                  <a:tcPr/>
                </a:tc>
                <a:tc>
                  <a:txBody>
                    <a:bodyPr/>
                    <a:lstStyle/>
                    <a:p>
                      <a:pPr algn="ctr"/>
                      <a:r>
                        <a:rPr lang="en-US" altLang="zh-CN" dirty="0"/>
                        <a:t>2.5</a:t>
                      </a:r>
                      <a:endParaRPr lang="zh-CN" altLang="en-US" dirty="0"/>
                    </a:p>
                  </a:txBody>
                  <a:tcPr/>
                </a:tc>
                <a:extLst>
                  <a:ext uri="{0D108BD9-81ED-4DB2-BD59-A6C34878D82A}">
                    <a16:rowId xmlns:a16="http://schemas.microsoft.com/office/drawing/2014/main" val="1539532676"/>
                  </a:ext>
                </a:extLst>
              </a:tr>
              <a:tr h="370840">
                <a:tc>
                  <a:txBody>
                    <a:bodyPr/>
                    <a:lstStyle/>
                    <a:p>
                      <a:pPr algn="ctr"/>
                      <a:r>
                        <a:rPr lang="en-US" altLang="zh-CN" dirty="0"/>
                        <a:t>Horizontal BG collimators</a:t>
                      </a:r>
                      <a:endParaRPr lang="zh-CN" altLang="en-US" dirty="0"/>
                    </a:p>
                  </a:txBody>
                  <a:tcPr/>
                </a:tc>
                <a:tc>
                  <a:txBody>
                    <a:bodyPr/>
                    <a:lstStyle/>
                    <a:p>
                      <a:pPr algn="ctr"/>
                      <a:r>
                        <a:rPr lang="en-US" altLang="zh-CN" dirty="0"/>
                        <a:t>4</a:t>
                      </a:r>
                      <a:endParaRPr lang="zh-CN" altLang="en-US" dirty="0"/>
                    </a:p>
                  </a:txBody>
                  <a:tcPr/>
                </a:tc>
                <a:extLst>
                  <a:ext uri="{0D108BD9-81ED-4DB2-BD59-A6C34878D82A}">
                    <a16:rowId xmlns:a16="http://schemas.microsoft.com/office/drawing/2014/main" val="527364195"/>
                  </a:ext>
                </a:extLst>
              </a:tr>
              <a:tr h="370840">
                <a:tc>
                  <a:txBody>
                    <a:bodyPr/>
                    <a:lstStyle/>
                    <a:p>
                      <a:pPr algn="ctr"/>
                      <a:r>
                        <a:rPr lang="en-US" altLang="zh-CN" dirty="0"/>
                        <a:t>Vertical BG collimators</a:t>
                      </a:r>
                      <a:endParaRPr lang="zh-CN" altLang="en-US" dirty="0"/>
                    </a:p>
                  </a:txBody>
                  <a:tcPr/>
                </a:tc>
                <a:tc>
                  <a:txBody>
                    <a:bodyPr/>
                    <a:lstStyle/>
                    <a:p>
                      <a:pPr algn="ctr"/>
                      <a:r>
                        <a:rPr lang="en-US" altLang="zh-CN" dirty="0"/>
                        <a:t>3</a:t>
                      </a:r>
                      <a:endParaRPr lang="zh-CN" altLang="en-US" dirty="0"/>
                    </a:p>
                  </a:txBody>
                  <a:tcPr/>
                </a:tc>
                <a:extLst>
                  <a:ext uri="{0D108BD9-81ED-4DB2-BD59-A6C34878D82A}">
                    <a16:rowId xmlns:a16="http://schemas.microsoft.com/office/drawing/2014/main" val="2223209780"/>
                  </a:ext>
                </a:extLst>
              </a:tr>
            </a:tbl>
          </a:graphicData>
        </a:graphic>
      </p:graphicFrame>
    </p:spTree>
    <p:extLst>
      <p:ext uri="{BB962C8B-B14F-4D97-AF65-F5344CB8AC3E}">
        <p14:creationId xmlns:p14="http://schemas.microsoft.com/office/powerpoint/2010/main" val="3755268040"/>
      </p:ext>
    </p:extLst>
  </p:cSld>
  <p:clrMapOvr>
    <a:masterClrMapping/>
  </p:clrMapOvr>
  <mc:AlternateContent xmlns:mc="http://schemas.openxmlformats.org/markup-compatibility/2006" xmlns:p14="http://schemas.microsoft.com/office/powerpoint/2010/main">
    <mc:Choice Requires="p14">
      <p:transition spd="slow" p14:dur="2000" advTm="155837"/>
    </mc:Choice>
    <mc:Fallback xmlns="">
      <p:transition spd="slow" advTm="1558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03BF2-488B-19D0-5401-C26D1E223984}"/>
            </a:ext>
          </a:extLst>
        </p:cNvPr>
        <p:cNvGrpSpPr/>
        <p:nvPr/>
      </p:nvGrpSpPr>
      <p:grpSpPr>
        <a:xfrm>
          <a:off x="0" y="0"/>
          <a:ext cx="0" cy="0"/>
          <a:chOff x="0" y="0"/>
          <a:chExt cx="0" cy="0"/>
        </a:xfrm>
      </p:grpSpPr>
      <p:sp>
        <p:nvSpPr>
          <p:cNvPr id="3" name="标题 2">
            <a:extLst>
              <a:ext uri="{FF2B5EF4-FFF2-40B4-BE49-F238E27FC236}">
                <a16:creationId xmlns:a16="http://schemas.microsoft.com/office/drawing/2014/main" id="{481EAE97-DAC0-F995-984A-37FADAFACD08}"/>
              </a:ext>
            </a:extLst>
          </p:cNvPr>
          <p:cNvSpPr>
            <a:spLocks noGrp="1"/>
          </p:cNvSpPr>
          <p:nvPr>
            <p:ph type="title"/>
          </p:nvPr>
        </p:nvSpPr>
        <p:spPr/>
        <p:txBody>
          <a:bodyPr>
            <a:normAutofit/>
          </a:bodyPr>
          <a:lstStyle/>
          <a:p>
            <a:pPr algn="l">
              <a:defRPr/>
            </a:pPr>
            <a:r>
              <a:rPr lang="en-US" altLang="zh-CN" sz="3200" dirty="0">
                <a:solidFill>
                  <a:srgbClr val="FF0000"/>
                </a:solidFill>
                <a:effectLst>
                  <a:outerShdw blurRad="38100" dist="38100" dir="2700000" algn="tl">
                    <a:srgbClr val="000000">
                      <a:alpha val="43137"/>
                    </a:srgbClr>
                  </a:outerShdw>
                </a:effectLst>
              </a:rPr>
              <a:t>2. Collimator Setting- </a:t>
            </a:r>
            <a:r>
              <a:rPr kumimoji="0" lang="en-US" altLang="zh-CN"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微软雅黑" pitchFamily="34" charset="-122"/>
                <a:cs typeface="Arial" panose="020B0604020202020204" pitchFamily="34" charset="0"/>
              </a:rPr>
              <a:t>BG collimators</a:t>
            </a:r>
          </a:p>
        </p:txBody>
      </p:sp>
      <p:sp>
        <p:nvSpPr>
          <p:cNvPr id="4" name="灯片编号占位符 3">
            <a:extLst>
              <a:ext uri="{FF2B5EF4-FFF2-40B4-BE49-F238E27FC236}">
                <a16:creationId xmlns:a16="http://schemas.microsoft.com/office/drawing/2014/main" id="{95233743-DE68-007C-A19C-4863C1794C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E9139-A00B-4B2A-98A6-095DC08F1345}"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内容占位符 2">
            <a:extLst>
              <a:ext uri="{FF2B5EF4-FFF2-40B4-BE49-F238E27FC236}">
                <a16:creationId xmlns:a16="http://schemas.microsoft.com/office/drawing/2014/main" id="{0E2B83FF-0C4D-3896-7630-217D93BDE71D}"/>
              </a:ext>
            </a:extLst>
          </p:cNvPr>
          <p:cNvSpPr>
            <a:spLocks noGrp="1"/>
          </p:cNvSpPr>
          <p:nvPr>
            <p:ph idx="1"/>
          </p:nvPr>
        </p:nvSpPr>
        <p:spPr>
          <a:xfrm>
            <a:off x="191344" y="1090435"/>
            <a:ext cx="6995216" cy="5265916"/>
          </a:xfrm>
        </p:spPr>
        <p:txBody>
          <a:bodyPr>
            <a:noAutofit/>
          </a:bodyPr>
          <a:lstStyle/>
          <a:p>
            <a:pPr>
              <a:lnSpc>
                <a:spcPct val="100000"/>
              </a:lnSpc>
              <a:spcBef>
                <a:spcPts val="0"/>
              </a:spcBef>
              <a:spcAft>
                <a:spcPts val="0"/>
              </a:spcAft>
            </a:pPr>
            <a:r>
              <a:rPr lang="en-US" altLang="zh-CN" sz="2200" dirty="0">
                <a:cs typeface="Arial" panose="020B0604020202020204" pitchFamily="34" charset="0"/>
              </a:rPr>
              <a:t>Collimators were implemented to reduce IR loss caused by single beam.</a:t>
            </a:r>
          </a:p>
          <a:p>
            <a:pPr lvl="1">
              <a:spcBef>
                <a:spcPts val="0"/>
              </a:spcBef>
            </a:pPr>
            <a:r>
              <a:rPr kumimoji="1" lang="en-US" altLang="zh-CN" sz="1800" dirty="0"/>
              <a:t>22 sets of collimators were implemented</a:t>
            </a:r>
            <a:r>
              <a:rPr kumimoji="1" lang="zh-CN" altLang="en-US" sz="1800" dirty="0"/>
              <a:t> </a:t>
            </a:r>
            <a:r>
              <a:rPr kumimoji="1" lang="en-US" altLang="zh-CN" sz="1800" dirty="0"/>
              <a:t>for MDI purpose with updated position.</a:t>
            </a:r>
            <a:r>
              <a:rPr kumimoji="1" lang="zh-CN" altLang="en-US" sz="1800" dirty="0"/>
              <a:t> </a:t>
            </a:r>
            <a:r>
              <a:rPr kumimoji="1" lang="en-US" altLang="zh-CN" sz="1800" dirty="0"/>
              <a:t>The parameters of the collimators is keeping optimizing.</a:t>
            </a:r>
          </a:p>
          <a:p>
            <a:pPr lvl="1">
              <a:spcBef>
                <a:spcPts val="0"/>
              </a:spcBef>
            </a:pPr>
            <a:r>
              <a:rPr kumimoji="1" lang="en-US" altLang="zh-CN" sz="1800" dirty="0"/>
              <a:t>2 SR mask, may also hit by single BGs.</a:t>
            </a:r>
            <a:endParaRPr lang="en-US" altLang="zh-CN" sz="2200" dirty="0">
              <a:cs typeface="Arial" panose="020B0604020202020204" pitchFamily="34" charset="0"/>
            </a:endParaRPr>
          </a:p>
          <a:p>
            <a:pPr>
              <a:lnSpc>
                <a:spcPct val="100000"/>
              </a:lnSpc>
              <a:spcBef>
                <a:spcPts val="0"/>
              </a:spcBef>
              <a:spcAft>
                <a:spcPts val="0"/>
              </a:spcAft>
            </a:pPr>
            <a:r>
              <a:rPr lang="en-US" altLang="zh-CN" sz="2200" dirty="0">
                <a:cs typeface="Arial" panose="020B0604020202020204" pitchFamily="34" charset="0"/>
                <a:sym typeface="Symbol" panose="05050102010706020507" pitchFamily="18" charset="2"/>
              </a:rPr>
              <a:t>With the implementation of collimators, multi-turn </a:t>
            </a:r>
            <a:r>
              <a:rPr lang="en-US" altLang="zh-CN" sz="2200" dirty="0" err="1">
                <a:cs typeface="Arial" panose="020B0604020202020204" pitchFamily="34" charset="0"/>
                <a:sym typeface="Symbol" panose="05050102010706020507" pitchFamily="18" charset="2"/>
              </a:rPr>
              <a:t>beamstrahlung</a:t>
            </a:r>
            <a:r>
              <a:rPr lang="en-US" altLang="zh-CN" sz="2200" dirty="0">
                <a:cs typeface="Arial" panose="020B0604020202020204" pitchFamily="34" charset="0"/>
                <a:sym typeface="Symbol" panose="05050102010706020507" pitchFamily="18" charset="2"/>
              </a:rPr>
              <a:t> and radiative Bhabha loss particles have been effectively shielded outside of the IR.</a:t>
            </a:r>
          </a:p>
        </p:txBody>
      </p:sp>
      <p:pic>
        <p:nvPicPr>
          <p:cNvPr id="8" name="图片 7">
            <a:extLst>
              <a:ext uri="{FF2B5EF4-FFF2-40B4-BE49-F238E27FC236}">
                <a16:creationId xmlns:a16="http://schemas.microsoft.com/office/drawing/2014/main" id="{312E61B8-C854-C870-F95D-488E2B40E19B}"/>
              </a:ext>
            </a:extLst>
          </p:cNvPr>
          <p:cNvPicPr>
            <a:picLocks noChangeAspect="1"/>
          </p:cNvPicPr>
          <p:nvPr/>
        </p:nvPicPr>
        <p:blipFill>
          <a:blip r:embed="rId2"/>
          <a:stretch>
            <a:fillRect/>
          </a:stretch>
        </p:blipFill>
        <p:spPr>
          <a:xfrm>
            <a:off x="7079066" y="1730253"/>
            <a:ext cx="4814537" cy="4699448"/>
          </a:xfrm>
          <a:prstGeom prst="rect">
            <a:avLst/>
          </a:prstGeom>
        </p:spPr>
      </p:pic>
      <p:sp>
        <p:nvSpPr>
          <p:cNvPr id="9" name="文本框 8">
            <a:extLst>
              <a:ext uri="{FF2B5EF4-FFF2-40B4-BE49-F238E27FC236}">
                <a16:creationId xmlns:a16="http://schemas.microsoft.com/office/drawing/2014/main" id="{F351F025-316F-E470-3C95-89141788379A}"/>
              </a:ext>
            </a:extLst>
          </p:cNvPr>
          <p:cNvSpPr txBox="1"/>
          <p:nvPr/>
        </p:nvSpPr>
        <p:spPr>
          <a:xfrm>
            <a:off x="7186560" y="1214221"/>
            <a:ext cx="39359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Current Settings on TDR Lattice w/o SOL</a:t>
            </a: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 name="文本框 1">
            <a:extLst>
              <a:ext uri="{FF2B5EF4-FFF2-40B4-BE49-F238E27FC236}">
                <a16:creationId xmlns:a16="http://schemas.microsoft.com/office/drawing/2014/main" id="{1EB895AD-3967-4B02-A35C-2B88422B3317}"/>
              </a:ext>
            </a:extLst>
          </p:cNvPr>
          <p:cNvSpPr txBox="1"/>
          <p:nvPr/>
        </p:nvSpPr>
        <p:spPr>
          <a:xfrm>
            <a:off x="10790312" y="-24408"/>
            <a:ext cx="1584176" cy="369332"/>
          </a:xfrm>
          <a:prstGeom prst="rect">
            <a:avLst/>
          </a:prstGeom>
          <a:noFill/>
        </p:spPr>
        <p:txBody>
          <a:bodyPr wrap="square" rtlCol="0">
            <a:spAutoFit/>
          </a:bodyPr>
          <a:lstStyle/>
          <a:p>
            <a:r>
              <a:rPr lang="en-US" altLang="zh-CN" dirty="0"/>
              <a:t>By Shi </a:t>
            </a:r>
            <a:r>
              <a:rPr lang="en-US" altLang="zh-CN" dirty="0" err="1"/>
              <a:t>Haoyu</a:t>
            </a:r>
            <a:endParaRPr lang="zh-CN" altLang="en-US" dirty="0"/>
          </a:p>
        </p:txBody>
      </p:sp>
      <p:sp>
        <p:nvSpPr>
          <p:cNvPr id="6" name="页脚占位符 5">
            <a:extLst>
              <a:ext uri="{FF2B5EF4-FFF2-40B4-BE49-F238E27FC236}">
                <a16:creationId xmlns:a16="http://schemas.microsoft.com/office/drawing/2014/main" id="{CDAAF5B3-9B8B-303B-D835-6ED3164840D0}"/>
              </a:ext>
            </a:extLst>
          </p:cNvPr>
          <p:cNvSpPr>
            <a:spLocks noGrp="1"/>
          </p:cNvSpPr>
          <p:nvPr>
            <p:ph type="ftr" sz="quarter" idx="11"/>
          </p:nvPr>
        </p:nvSpPr>
        <p:spPr/>
        <p:txBody>
          <a:bodyPr/>
          <a:lstStyle/>
          <a:p>
            <a:r>
              <a:rPr lang="en-US" altLang="zh-CN"/>
              <a:t>The 2025 international CEPC workshop</a:t>
            </a:r>
            <a:endParaRPr lang="zh-CN" altLang="en-US"/>
          </a:p>
        </p:txBody>
      </p:sp>
    </p:spTree>
    <p:extLst>
      <p:ext uri="{BB962C8B-B14F-4D97-AF65-F5344CB8AC3E}">
        <p14:creationId xmlns:p14="http://schemas.microsoft.com/office/powerpoint/2010/main" val="272703461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28927</TotalTime>
  <Words>1397</Words>
  <Application>Microsoft Office PowerPoint</Application>
  <PresentationFormat>宽屏</PresentationFormat>
  <Paragraphs>202</Paragraphs>
  <Slides>21</Slides>
  <Notes>5</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21</vt:i4>
      </vt:variant>
    </vt:vector>
  </HeadingPairs>
  <TitlesOfParts>
    <vt:vector size="37" baseType="lpstr">
      <vt:lpstr>-apple-system</vt:lpstr>
      <vt:lpstr>inherit</vt:lpstr>
      <vt:lpstr>MiSans</vt:lpstr>
      <vt:lpstr>等线</vt:lpstr>
      <vt:lpstr>微软雅黑</vt:lpstr>
      <vt:lpstr>Arial</vt:lpstr>
      <vt:lpstr>Arial Black</vt:lpstr>
      <vt:lpstr>Calibri</vt:lpstr>
      <vt:lpstr>Courier New</vt:lpstr>
      <vt:lpstr>Symbol</vt:lpstr>
      <vt:lpstr>Times New Roman</vt:lpstr>
      <vt:lpstr>Wingdings</vt:lpstr>
      <vt:lpstr>Office 主题</vt:lpstr>
      <vt:lpstr>1_Office 主题</vt:lpstr>
      <vt:lpstr>2_Office 主题</vt:lpstr>
      <vt:lpstr>3_Office 主题</vt:lpstr>
      <vt:lpstr>PowerPoint 演示文稿</vt:lpstr>
      <vt:lpstr>Content</vt:lpstr>
      <vt:lpstr>PowerPoint 演示文稿</vt:lpstr>
      <vt:lpstr>1. Introduction</vt:lpstr>
      <vt:lpstr>1. Introduction</vt:lpstr>
      <vt:lpstr>PowerPoint 演示文稿</vt:lpstr>
      <vt:lpstr>PowerPoint 演示文稿</vt:lpstr>
      <vt:lpstr>PowerPoint 演示文稿</vt:lpstr>
      <vt:lpstr>2. Collimator Setting- BG collimators</vt:lpstr>
      <vt:lpstr>2. Collimator Setting-BG collimators</vt:lpstr>
      <vt:lpstr>2. Collimator Setting- MP collimator design</vt:lpstr>
      <vt:lpstr>3. Particle loss simulation</vt:lpstr>
      <vt:lpstr>3. Particle loss simulation– Particle loss simulation-RF (Z)</vt:lpstr>
      <vt:lpstr>PowerPoint 演示文稿</vt:lpstr>
      <vt:lpstr>PowerPoint 演示文稿</vt:lpstr>
      <vt:lpstr>PowerPoint 演示文稿</vt:lpstr>
      <vt:lpstr>PowerPoint 演示文稿</vt:lpstr>
      <vt:lpstr>PowerPoint 演示文稿</vt:lpstr>
      <vt:lpstr>PowerPoint 演示文稿</vt:lpstr>
      <vt:lpstr>4. Summary &amp; outlook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xiaohao cui</cp:lastModifiedBy>
  <cp:revision>2333</cp:revision>
  <cp:lastPrinted>2022-11-06T05:19:21Z</cp:lastPrinted>
  <dcterms:created xsi:type="dcterms:W3CDTF">2012-09-04T11:33:36Z</dcterms:created>
  <dcterms:modified xsi:type="dcterms:W3CDTF">2025-11-07T21:49:21Z</dcterms:modified>
</cp:coreProperties>
</file>