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953" r:id="rId2"/>
    <p:sldId id="1008" r:id="rId3"/>
    <p:sldId id="2342" r:id="rId4"/>
    <p:sldId id="2365" r:id="rId5"/>
    <p:sldId id="2369" r:id="rId6"/>
    <p:sldId id="2366" r:id="rId7"/>
    <p:sldId id="2370" r:id="rId8"/>
    <p:sldId id="2368" r:id="rId9"/>
    <p:sldId id="2371" r:id="rId10"/>
    <p:sldId id="2343" r:id="rId11"/>
    <p:sldId id="2360" r:id="rId12"/>
    <p:sldId id="2328" r:id="rId13"/>
    <p:sldId id="2329" r:id="rId14"/>
    <p:sldId id="2323" r:id="rId15"/>
    <p:sldId id="2361" r:id="rId16"/>
    <p:sldId id="2345" r:id="rId17"/>
    <p:sldId id="2357" r:id="rId18"/>
    <p:sldId id="2362" r:id="rId19"/>
    <p:sldId id="2358" r:id="rId20"/>
    <p:sldId id="2355" r:id="rId21"/>
    <p:sldId id="2363" r:id="rId22"/>
    <p:sldId id="1057" r:id="rId23"/>
    <p:sldId id="1055" r:id="rId24"/>
    <p:sldId id="2364" r:id="rId25"/>
    <p:sldId id="2335" r:id="rId26"/>
    <p:sldId id="2341" r:id="rId27"/>
    <p:sldId id="2353" r:id="rId28"/>
    <p:sldId id="2348" r:id="rId29"/>
    <p:sldId id="2359" r:id="rId30"/>
    <p:sldId id="2349" r:id="rId31"/>
    <p:sldId id="2350" r:id="rId32"/>
    <p:sldId id="2351" r:id="rId33"/>
    <p:sldId id="2419" r:id="rId3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  <p:cmAuthor id="2" name="zzsxyz" initials="z" lastIdx="2" clrIdx="1">
    <p:extLst>
      <p:ext uri="{19B8F6BF-5375-455C-9EA6-DF929625EA0E}">
        <p15:presenceInfo xmlns:p15="http://schemas.microsoft.com/office/powerpoint/2012/main" userId="zzsxyz" providerId="None"/>
      </p:ext>
    </p:extLst>
  </p:cmAuthor>
  <p:cmAuthor id="3" name="Zhou" initials="Z" lastIdx="0" clrIdx="2">
    <p:extLst>
      <p:ext uri="{19B8F6BF-5375-455C-9EA6-DF929625EA0E}">
        <p15:presenceInfo xmlns:p15="http://schemas.microsoft.com/office/powerpoint/2012/main" userId="Zho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249"/>
    <a:srgbClr val="0070C0"/>
    <a:srgbClr val="E6E6E6"/>
    <a:srgbClr val="FFFFFF"/>
    <a:srgbClr val="0000FF"/>
    <a:srgbClr val="003399"/>
    <a:srgbClr val="4D8357"/>
    <a:srgbClr val="005800"/>
    <a:srgbClr val="008400"/>
    <a:srgbClr val="FDC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1" autoAdjust="0"/>
    <p:restoredTop sz="93898" autoAdjust="0"/>
  </p:normalViewPr>
  <p:slideViewPr>
    <p:cSldViewPr>
      <p:cViewPr varScale="1">
        <p:scale>
          <a:sx n="87" d="100"/>
          <a:sy n="87" d="100"/>
        </p:scale>
        <p:origin x="57" y="2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45" d="100"/>
          <a:sy n="45" d="100"/>
        </p:scale>
        <p:origin x="2788" y="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88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918C8-9CB8-4E60-8092-1B35EB5624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39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75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b="0"/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309320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309320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309320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309320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algn="r"/>
            <a:fld id="{F15E9139-A00B-4B2A-98A6-095DC08F1345}" type="slidenum">
              <a:rPr lang="zh-CN" altLang="en-US" smtClean="0"/>
              <a:pPr algn="r"/>
              <a:t>‹#›</a:t>
            </a:fld>
            <a:endParaRPr lang="zh-CN" altLang="en-US" dirty="0"/>
          </a:p>
        </p:txBody>
      </p:sp>
      <p:sp>
        <p:nvSpPr>
          <p:cNvPr id="12" name="标题占位符 1"/>
          <p:cNvSpPr>
            <a:spLocks noGrp="1"/>
          </p:cNvSpPr>
          <p:nvPr>
            <p:ph type="title"/>
          </p:nvPr>
        </p:nvSpPr>
        <p:spPr>
          <a:xfrm>
            <a:off x="609600" y="25009"/>
            <a:ext cx="10972800" cy="883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35360" y="6424992"/>
            <a:ext cx="11521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1"/>
                </a:solidFill>
              </a:rPr>
              <a:t>The 2025 International Workshop on the High Energy Circular Electron Positron Collider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74" r:id="rId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package" Target="../embeddings/Microsoft_Visio_Drawing1.vsdx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tags" Target="../tags/tag7.xml"/><Relationship Id="rId7" Type="http://schemas.openxmlformats.org/officeDocument/2006/relationships/image" Target="../media/image53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11" Type="http://schemas.openxmlformats.org/officeDocument/2006/relationships/image" Target="../media/image80.jpeg"/><Relationship Id="rId5" Type="http://schemas.openxmlformats.org/officeDocument/2006/relationships/image" Target="../media/image74.emf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emf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/>
          <p:cNvSpPr txBox="1">
            <a:spLocks/>
          </p:cNvSpPr>
          <p:nvPr/>
        </p:nvSpPr>
        <p:spPr>
          <a:xfrm>
            <a:off x="263352" y="1814649"/>
            <a:ext cx="11809312" cy="31985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CEPC RF power sources and power distribution EDR plan and status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711567" y="4573577"/>
            <a:ext cx="6769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ZHOU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Zusheng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High power &amp; high efficiency klystron team</a:t>
            </a: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80551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The 2025 International Workshop on the High Energy Circular Electron Positron Collider,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Nov 5-10, 2025, Guangzhou China</a:t>
            </a: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928" y="5678535"/>
            <a:ext cx="4090778" cy="774801"/>
          </a:xfrm>
          <a:prstGeom prst="rect">
            <a:avLst/>
          </a:prstGeom>
        </p:spPr>
      </p:pic>
      <p:pic>
        <p:nvPicPr>
          <p:cNvPr id="8" name="图片 3" descr="8d5d924e275b0c7f58feed1244176003">
            <a:extLst>
              <a:ext uri="{FF2B5EF4-FFF2-40B4-BE49-F238E27FC236}">
                <a16:creationId xmlns:a16="http://schemas.microsoft.com/office/drawing/2014/main" id="{543C59E4-C4D9-46E4-9C06-D4D969D443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pic>
        <p:nvPicPr>
          <p:cNvPr id="12" name="Picture 2" descr="C:\Users\Administrator\Desktop\11112.png">
            <a:extLst>
              <a:ext uri="{FF2B5EF4-FFF2-40B4-BE49-F238E27FC236}">
                <a16:creationId xmlns:a16="http://schemas.microsoft.com/office/drawing/2014/main" id="{7D376009-CB1B-44AA-A072-5B8C570C5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0662BF8-F4A7-4A4D-B7E6-88008572C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175032" cy="4840303"/>
          </a:xfrm>
        </p:spPr>
        <p:txBody>
          <a:bodyPr>
            <a:normAutofit/>
          </a:bodyPr>
          <a:lstStyle/>
          <a:p>
            <a:pPr algn="just"/>
            <a:r>
              <a:rPr lang="en-US" altLang="zh-CN" dirty="0"/>
              <a:t>Accomplishment of high-power test for high efficiency klystron prototype (single</a:t>
            </a:r>
            <a:r>
              <a:rPr lang="zh-CN" altLang="en-US" dirty="0"/>
              <a:t> </a:t>
            </a:r>
            <a:r>
              <a:rPr lang="en-US" altLang="zh-CN" dirty="0"/>
              <a:t>beam klystron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multi-beam klystron) </a:t>
            </a:r>
          </a:p>
          <a:p>
            <a:pPr algn="just"/>
            <a:r>
              <a:rPr lang="en-US" altLang="zh-CN" dirty="0"/>
              <a:t>R&amp;D</a:t>
            </a:r>
          </a:p>
          <a:p>
            <a:pPr lvl="1" algn="just"/>
            <a:r>
              <a:rPr lang="en-US" altLang="zh-CN" dirty="0"/>
              <a:t>C band 80MW klystron(80MW/100Hz/3us)</a:t>
            </a:r>
          </a:p>
          <a:p>
            <a:pPr lvl="1" algn="just"/>
            <a:r>
              <a:rPr lang="en-US" altLang="zh-CN" dirty="0"/>
              <a:t>S band 80MW high efficiency klystron(80MW/55%)</a:t>
            </a:r>
          </a:p>
          <a:p>
            <a:pPr lvl="1" algn="just"/>
            <a:r>
              <a:rPr lang="en-US" altLang="zh-CN" dirty="0"/>
              <a:t>S band high efficiency PPM klystron</a:t>
            </a:r>
          </a:p>
          <a:p>
            <a:pPr lvl="1" algn="just"/>
            <a:r>
              <a:rPr lang="en-US" altLang="zh-CN" dirty="0"/>
              <a:t>P band resonant ring(1.2MW CW power)</a:t>
            </a:r>
          </a:p>
          <a:p>
            <a:pPr lvl="1" algn="just"/>
            <a:r>
              <a:rPr lang="en-US" altLang="zh-CN" dirty="0"/>
              <a:t>Energy recovery klystron</a:t>
            </a:r>
          </a:p>
          <a:p>
            <a:pPr lvl="1" algn="just"/>
            <a:r>
              <a:rPr lang="en-US" altLang="zh-CN" dirty="0"/>
              <a:t>LLRF system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2F7D49A-3805-4A2B-A900-82705B87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10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FCDA3B1-544D-4AAE-A816-2F63359D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EDR goal, scope and plan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470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5940E72-D5B1-4F25-9326-E2E2654B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11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301BEAF-3CD1-4950-AD43-1C2B1690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36912"/>
            <a:ext cx="10972800" cy="883901"/>
          </a:xfrm>
        </p:spPr>
        <p:txBody>
          <a:bodyPr>
            <a:normAutofit fontScale="90000"/>
          </a:bodyPr>
          <a:lstStyle/>
          <a:p>
            <a:r>
              <a:rPr lang="en-US" altLang="zh-CN" sz="5400" dirty="0"/>
              <a:t>EDR Progress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28021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DAF379-AED5-4148-B752-80ACC056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High power test of high efficiency klystron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66FDC3-8338-4A45-AE05-DBB6A9C9A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072437"/>
            <a:ext cx="5688632" cy="5236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/>
              <a:t>Milestone(2024)</a:t>
            </a:r>
          </a:p>
          <a:p>
            <a:r>
              <a:rPr lang="en-US" altLang="zh-CN" sz="2400" dirty="0"/>
              <a:t>Jan.11 Klystron shipped to PAPS site</a:t>
            </a:r>
            <a:r>
              <a:rPr lang="zh-CN" altLang="en-US" sz="2400" dirty="0"/>
              <a:t>；</a:t>
            </a:r>
            <a:endParaRPr lang="en-US" altLang="zh-CN" sz="2400" dirty="0"/>
          </a:p>
          <a:p>
            <a:pPr algn="just"/>
            <a:r>
              <a:rPr lang="en-US" altLang="zh-CN" sz="2400" dirty="0"/>
              <a:t>Feb.2, 1‰ duty factor, 800kW</a:t>
            </a:r>
          </a:p>
          <a:p>
            <a:pPr algn="just"/>
            <a:r>
              <a:rPr lang="en-US" altLang="zh-CN" sz="2400" dirty="0"/>
              <a:t>Jun.18, 10%</a:t>
            </a:r>
            <a:r>
              <a:rPr lang="zh-CN" altLang="en-US" sz="2400" dirty="0"/>
              <a:t> </a:t>
            </a:r>
            <a:r>
              <a:rPr lang="en-US" altLang="zh-CN" sz="2400" dirty="0"/>
              <a:t>duty factor, 800kW</a:t>
            </a:r>
          </a:p>
          <a:p>
            <a:pPr algn="just"/>
            <a:r>
              <a:rPr lang="en-US" altLang="zh-CN" sz="2400" dirty="0"/>
              <a:t>Jul.10, 50% duty factor, 800kW</a:t>
            </a:r>
          </a:p>
          <a:p>
            <a:pPr algn="just"/>
            <a:r>
              <a:rPr lang="en-US" altLang="zh-CN" sz="2400" dirty="0"/>
              <a:t>Jul.15, CW 600kW</a:t>
            </a:r>
          </a:p>
          <a:p>
            <a:pPr algn="just"/>
            <a:r>
              <a:rPr lang="en-US" altLang="zh-CN" sz="2400" dirty="0"/>
              <a:t>Jul.16, CW 700kW</a:t>
            </a:r>
          </a:p>
          <a:p>
            <a:pPr algn="just"/>
            <a:r>
              <a:rPr lang="en-US" altLang="zh-CN" sz="2400" dirty="0"/>
              <a:t>Jul.23, CW 800kW</a:t>
            </a:r>
            <a:r>
              <a:rPr lang="zh-CN" altLang="en-US" sz="2400" dirty="0"/>
              <a:t>（</a:t>
            </a:r>
            <a:r>
              <a:rPr lang="en-US" altLang="zh-CN" sz="2400" dirty="0"/>
              <a:t>max. 809kW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algn="just"/>
            <a:r>
              <a:rPr lang="en-US" altLang="zh-CN" sz="2400" dirty="0"/>
              <a:t>Aug.18, CW 803kW,</a:t>
            </a:r>
            <a:r>
              <a:rPr lang="zh-CN" altLang="en-US" sz="2400" dirty="0"/>
              <a:t> </a:t>
            </a:r>
            <a:r>
              <a:rPr lang="en-US" altLang="zh-CN" sz="2400" dirty="0"/>
              <a:t>Eff. 78.5%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3399C50F-9A55-4B5B-8BC0-F43DD657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12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1ED221-8968-462B-A1C7-30FD863C8E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711" y="2661589"/>
            <a:ext cx="5435595" cy="3623730"/>
          </a:xfrm>
          <a:prstGeom prst="rect">
            <a:avLst/>
          </a:prstGeom>
        </p:spPr>
      </p:pic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CADF1A41-3AF6-4CD9-9B58-52B163C194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438925"/>
              </p:ext>
            </p:extLst>
          </p:nvPr>
        </p:nvGraphicFramePr>
        <p:xfrm>
          <a:off x="6486754" y="1073150"/>
          <a:ext cx="5507037" cy="261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" name="Visio" r:id="rId5" imgW="7260336" imgH="3403600" progId="Visio.Drawing.15">
                  <p:embed/>
                </p:oleObj>
              </mc:Choice>
              <mc:Fallback>
                <p:oleObj name="Visio" r:id="rId5" imgW="7260336" imgH="3403600" progId="Visio.Drawing.15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48B8E9FF-DC09-4C60-BF1F-13E9F2CC0C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754" y="1073150"/>
                        <a:ext cx="5507037" cy="2611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561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DAF379-AED5-4148-B752-80ACC056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650MHz/</a:t>
            </a:r>
            <a:r>
              <a:rPr lang="en-US" altLang="zh-CN"/>
              <a:t>800kW CW klystron </a:t>
            </a:r>
            <a:r>
              <a:rPr lang="en-US" altLang="zh-CN" dirty="0"/>
              <a:t>test results</a:t>
            </a:r>
            <a:endParaRPr lang="zh-CN" altLang="en-US" dirty="0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E9A312B6-6AB2-45CB-AC50-3032D998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13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184F78-74C5-470F-B156-B163CBC60D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412776"/>
            <a:ext cx="5719575" cy="46397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D938C5C-7BE8-4516-93B6-18D99E0B6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24" y="1428111"/>
            <a:ext cx="5616624" cy="46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89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C4B943-377B-4A29-B3C6-BC39B5EC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Multi-beam klystron Fabrication</a:t>
            </a:r>
            <a:endParaRPr lang="zh-CN" altLang="en-US" dirty="0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D727ED1A-1CED-4C62-BD50-06F300A47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14</a:t>
            </a:fld>
            <a:endParaRPr lang="zh-CN" altLang="en-US" dirty="0"/>
          </a:p>
        </p:txBody>
      </p:sp>
      <p:sp>
        <p:nvSpPr>
          <p:cNvPr id="28" name="内容占位符 2">
            <a:extLst>
              <a:ext uri="{FF2B5EF4-FFF2-40B4-BE49-F238E27FC236}">
                <a16:creationId xmlns:a16="http://schemas.microsoft.com/office/drawing/2014/main" id="{82077D94-7FC9-48A3-9109-700A26D59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072437"/>
            <a:ext cx="9865096" cy="5236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/>
              <a:t>Milestone</a:t>
            </a:r>
          </a:p>
          <a:p>
            <a:r>
              <a:rPr lang="en-US" altLang="zh-CN" sz="2400" dirty="0"/>
              <a:t>July, 2021, Physical design review</a:t>
            </a:r>
            <a:r>
              <a:rPr lang="zh-CN" altLang="en-US" sz="2400" dirty="0"/>
              <a:t>；</a:t>
            </a:r>
            <a:endParaRPr lang="en-US" altLang="zh-CN" sz="2400" dirty="0"/>
          </a:p>
          <a:p>
            <a:pPr algn="just"/>
            <a:r>
              <a:rPr lang="en-US" altLang="zh-CN" sz="2400" dirty="0"/>
              <a:t>Sep. 2021, Mechanical design review(beam tester and prototype)</a:t>
            </a:r>
          </a:p>
          <a:p>
            <a:pPr algn="just"/>
            <a:r>
              <a:rPr lang="en-US" altLang="zh-CN" sz="2400" dirty="0"/>
              <a:t>Mar. 2023, High power test of beam tester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1CEF473-2FA2-46E5-B0A9-7ECFCDA2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00" y="3443918"/>
            <a:ext cx="5400600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85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C4B943-377B-4A29-B3C6-BC39B5EC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Multi-beam klystron Fabrication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B8927D-CBD1-416C-80FD-EC8C250AD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58963"/>
          </a:xfrm>
        </p:spPr>
        <p:txBody>
          <a:bodyPr>
            <a:normAutofit/>
          </a:bodyPr>
          <a:lstStyle/>
          <a:p>
            <a:pPr algn="just"/>
            <a:r>
              <a:rPr lang="en-US" altLang="zh-CN" sz="2400" dirty="0"/>
              <a:t>Klystron prototype manufacture is in progress.</a:t>
            </a:r>
            <a:endParaRPr lang="zh-CN" altLang="en-US" sz="2400" dirty="0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D727ED1A-1CED-4C62-BD50-06F300A47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15</a:t>
            </a:fld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7ECBB07-92B4-4C2E-BD45-DA163B800928}"/>
              </a:ext>
            </a:extLst>
          </p:cNvPr>
          <p:cNvSpPr txBox="1"/>
          <p:nvPr/>
        </p:nvSpPr>
        <p:spPr>
          <a:xfrm>
            <a:off x="974874" y="3911422"/>
            <a:ext cx="183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Cavity cold test</a:t>
            </a:r>
            <a:endParaRPr lang="zh-CN" altLang="en-US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510BFB-C99A-415D-89A6-89391E1C65F3}"/>
              </a:ext>
            </a:extLst>
          </p:cNvPr>
          <p:cNvSpPr txBox="1"/>
          <p:nvPr/>
        </p:nvSpPr>
        <p:spPr>
          <a:xfrm>
            <a:off x="3075386" y="3895972"/>
            <a:ext cx="235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Cathode preprocessing</a:t>
            </a:r>
            <a:endParaRPr lang="zh-CN" altLang="en-US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B4FF0F1-1850-4B88-901C-E0D18203B943}"/>
              </a:ext>
            </a:extLst>
          </p:cNvPr>
          <p:cNvSpPr txBox="1"/>
          <p:nvPr/>
        </p:nvSpPr>
        <p:spPr>
          <a:xfrm>
            <a:off x="9840416" y="5939988"/>
            <a:ext cx="159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Klystron body</a:t>
            </a:r>
            <a:endParaRPr lang="zh-CN" altLang="en-US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22DE9F-3F30-475E-B046-63810980AB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1735493"/>
            <a:ext cx="1641817" cy="21809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89DDD3-E10A-433F-840E-F8A20E5169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04" y="1735493"/>
            <a:ext cx="2117508" cy="21809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3881CC3-A934-4365-BB58-6941EB813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960" y="1735493"/>
            <a:ext cx="3096344" cy="217592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B17CB3F-9CCF-4567-925C-7D76CAACE083}"/>
              </a:ext>
            </a:extLst>
          </p:cNvPr>
          <p:cNvSpPr txBox="1"/>
          <p:nvPr/>
        </p:nvSpPr>
        <p:spPr>
          <a:xfrm>
            <a:off x="6132004" y="3861048"/>
            <a:ext cx="235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Focusing magnet</a:t>
            </a:r>
            <a:endParaRPr lang="zh-CN" altLang="en-US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E15175A-9ECF-42B4-9C25-01BB1F2DCE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368" y="1113575"/>
            <a:ext cx="2174032" cy="48600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EB8A9A-2D4B-4F0B-95A5-2D084D5D7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48" y="4253821"/>
            <a:ext cx="1374903" cy="17166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5041898-3113-4B11-B035-0B809EB61D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970" y="4243771"/>
            <a:ext cx="2449100" cy="171879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F9BC697-CA25-458C-B913-8BFB2F83610A}"/>
              </a:ext>
            </a:extLst>
          </p:cNvPr>
          <p:cNvSpPr txBox="1"/>
          <p:nvPr/>
        </p:nvSpPr>
        <p:spPr>
          <a:xfrm>
            <a:off x="4953665" y="5927963"/>
            <a:ext cx="366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ea typeface="微软雅黑" panose="020B0503020204020204" charset="-122"/>
                <a:cs typeface="微软雅黑" panose="020B0503020204020204" charset="-122"/>
              </a:rPr>
              <a:t>Window re-fabrication</a:t>
            </a:r>
            <a:endParaRPr lang="zh-CN" altLang="en-US" b="1" dirty="0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547FDDC-45E3-4AF3-859F-9263353CCBBE}"/>
              </a:ext>
            </a:extLst>
          </p:cNvPr>
          <p:cNvSpPr/>
          <p:nvPr/>
        </p:nvSpPr>
        <p:spPr>
          <a:xfrm>
            <a:off x="688832" y="4727634"/>
            <a:ext cx="396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new window fabrication was completed and klystron baking are expected to begin </a:t>
            </a: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at the end of this year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969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18630-4D1B-4A34-9E1A-D9B23AA3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3. C band 80MW klystron(Li Fei’s Poster)</a:t>
            </a:r>
            <a:endParaRPr lang="zh-CN" altLang="en-US" dirty="0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A744AA7E-D546-47D4-957D-B508861A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16</a:t>
            </a:fld>
            <a:endParaRPr lang="zh-CN" altLang="en-US" dirty="0"/>
          </a:p>
        </p:txBody>
      </p:sp>
      <p:sp>
        <p:nvSpPr>
          <p:cNvPr id="8" name="Freeform 97">
            <a:extLst>
              <a:ext uri="{FF2B5EF4-FFF2-40B4-BE49-F238E27FC236}">
                <a16:creationId xmlns:a16="http://schemas.microsoft.com/office/drawing/2014/main" id="{20E80EC5-3595-4218-8E24-1C481C020D5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9634" y="4233521"/>
            <a:ext cx="250190" cy="219075"/>
          </a:xfrm>
          <a:custGeom>
            <a:avLst/>
            <a:gdLst>
              <a:gd name="T0" fmla="*/ 2147483646 w 602"/>
              <a:gd name="T1" fmla="*/ 0 h 531"/>
              <a:gd name="T2" fmla="*/ 2147483646 w 602"/>
              <a:gd name="T3" fmla="*/ 0 h 531"/>
              <a:gd name="T4" fmla="*/ 2147483646 w 602"/>
              <a:gd name="T5" fmla="*/ 2147483646 h 531"/>
              <a:gd name="T6" fmla="*/ 2147483646 w 602"/>
              <a:gd name="T7" fmla="*/ 2147483646 h 531"/>
              <a:gd name="T8" fmla="*/ 2147483646 w 602"/>
              <a:gd name="T9" fmla="*/ 2147483646 h 531"/>
              <a:gd name="T10" fmla="*/ 2147483646 w 602"/>
              <a:gd name="T11" fmla="*/ 2147483646 h 531"/>
              <a:gd name="T12" fmla="*/ 2147483646 w 602"/>
              <a:gd name="T13" fmla="*/ 2147483646 h 531"/>
              <a:gd name="T14" fmla="*/ 2147483646 w 602"/>
              <a:gd name="T15" fmla="*/ 2147483646 h 531"/>
              <a:gd name="T16" fmla="*/ 2147483646 w 602"/>
              <a:gd name="T17" fmla="*/ 2147483646 h 531"/>
              <a:gd name="T18" fmla="*/ 2147483646 w 602"/>
              <a:gd name="T19" fmla="*/ 2147483646 h 531"/>
              <a:gd name="T20" fmla="*/ 2147483646 w 602"/>
              <a:gd name="T21" fmla="*/ 0 h 531"/>
              <a:gd name="T22" fmla="*/ 2147483646 w 602"/>
              <a:gd name="T23" fmla="*/ 2147483646 h 531"/>
              <a:gd name="T24" fmla="*/ 0 w 602"/>
              <a:gd name="T25" fmla="*/ 2147483646 h 531"/>
              <a:gd name="T26" fmla="*/ 2147483646 w 602"/>
              <a:gd name="T27" fmla="*/ 2147483646 h 531"/>
              <a:gd name="T28" fmla="*/ 2147483646 w 602"/>
              <a:gd name="T29" fmla="*/ 2147483646 h 531"/>
              <a:gd name="T30" fmla="*/ 2147483646 w 602"/>
              <a:gd name="T31" fmla="*/ 2147483646 h 531"/>
              <a:gd name="T32" fmla="*/ 2147483646 w 602"/>
              <a:gd name="T33" fmla="*/ 2147483646 h 531"/>
              <a:gd name="T34" fmla="*/ 2147483646 w 602"/>
              <a:gd name="T35" fmla="*/ 2147483646 h 531"/>
              <a:gd name="T36" fmla="*/ 2147483646 w 602"/>
              <a:gd name="T37" fmla="*/ 2147483646 h 531"/>
              <a:gd name="T38" fmla="*/ 2147483646 w 602"/>
              <a:gd name="T39" fmla="*/ 2147483646 h 531"/>
              <a:gd name="T40" fmla="*/ 2147483646 w 602"/>
              <a:gd name="T41" fmla="*/ 0 h 53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602" h="531">
                <a:moveTo>
                  <a:pt x="431" y="0"/>
                </a:moveTo>
                <a:lnTo>
                  <a:pt x="431" y="0"/>
                </a:lnTo>
                <a:cubicBezTo>
                  <a:pt x="389" y="0"/>
                  <a:pt x="346" y="21"/>
                  <a:pt x="318" y="49"/>
                </a:cubicBezTo>
                <a:cubicBezTo>
                  <a:pt x="297" y="70"/>
                  <a:pt x="297" y="70"/>
                  <a:pt x="297" y="70"/>
                </a:cubicBezTo>
                <a:cubicBezTo>
                  <a:pt x="283" y="49"/>
                  <a:pt x="283" y="49"/>
                  <a:pt x="283" y="49"/>
                </a:cubicBezTo>
                <a:cubicBezTo>
                  <a:pt x="248" y="21"/>
                  <a:pt x="212" y="0"/>
                  <a:pt x="170" y="0"/>
                </a:cubicBezTo>
                <a:cubicBezTo>
                  <a:pt x="120" y="0"/>
                  <a:pt x="78" y="21"/>
                  <a:pt x="50" y="49"/>
                </a:cubicBezTo>
                <a:cubicBezTo>
                  <a:pt x="14" y="84"/>
                  <a:pt x="0" y="127"/>
                  <a:pt x="0" y="169"/>
                </a:cubicBezTo>
                <a:cubicBezTo>
                  <a:pt x="0" y="219"/>
                  <a:pt x="14" y="261"/>
                  <a:pt x="50" y="290"/>
                </a:cubicBezTo>
                <a:cubicBezTo>
                  <a:pt x="276" y="516"/>
                  <a:pt x="276" y="516"/>
                  <a:pt x="276" y="516"/>
                </a:cubicBezTo>
                <a:cubicBezTo>
                  <a:pt x="283" y="523"/>
                  <a:pt x="290" y="530"/>
                  <a:pt x="297" y="530"/>
                </a:cubicBezTo>
                <a:cubicBezTo>
                  <a:pt x="311" y="530"/>
                  <a:pt x="318" y="523"/>
                  <a:pt x="325" y="516"/>
                </a:cubicBezTo>
                <a:cubicBezTo>
                  <a:pt x="551" y="290"/>
                  <a:pt x="551" y="290"/>
                  <a:pt x="551" y="290"/>
                </a:cubicBezTo>
                <a:cubicBezTo>
                  <a:pt x="587" y="261"/>
                  <a:pt x="601" y="219"/>
                  <a:pt x="601" y="169"/>
                </a:cubicBezTo>
                <a:cubicBezTo>
                  <a:pt x="601" y="127"/>
                  <a:pt x="587" y="84"/>
                  <a:pt x="551" y="49"/>
                </a:cubicBezTo>
                <a:cubicBezTo>
                  <a:pt x="516" y="21"/>
                  <a:pt x="474" y="0"/>
                  <a:pt x="431" y="0"/>
                </a:cubicBezTo>
              </a:path>
            </a:pathLst>
          </a:custGeom>
          <a:solidFill>
            <a:schemeClr val="l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 sz="200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1782C6-C66D-4981-AE8E-183656513059}"/>
              </a:ext>
            </a:extLst>
          </p:cNvPr>
          <p:cNvSpPr txBox="1"/>
          <p:nvPr/>
        </p:nvSpPr>
        <p:spPr>
          <a:xfrm>
            <a:off x="308476" y="4230678"/>
            <a:ext cx="2713953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20000"/>
              </a:lnSpc>
              <a:spcBef>
                <a:spcPct val="0"/>
              </a:spcBef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Physics design review</a:t>
            </a:r>
          </a:p>
          <a:p>
            <a:pPr algn="ctr" defTabSz="913765">
              <a:lnSpc>
                <a:spcPct val="120000"/>
              </a:lnSpc>
              <a:spcBef>
                <a:spcPct val="0"/>
              </a:spcBef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May.12 2024</a:t>
            </a: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4E0C37B-37BA-4A5D-9974-CDFE5565F677}"/>
              </a:ext>
            </a:extLst>
          </p:cNvPr>
          <p:cNvSpPr txBox="1"/>
          <p:nvPr/>
        </p:nvSpPr>
        <p:spPr>
          <a:xfrm>
            <a:off x="2140901" y="4884535"/>
            <a:ext cx="3149855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20000"/>
              </a:lnSpc>
              <a:spcBef>
                <a:spcPct val="0"/>
              </a:spcBef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Mechanical design review</a:t>
            </a:r>
          </a:p>
          <a:p>
            <a:pPr algn="ctr" defTabSz="913765">
              <a:lnSpc>
                <a:spcPct val="120000"/>
              </a:lnSpc>
              <a:spcBef>
                <a:spcPct val="0"/>
              </a:spcBef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Aug. 12 2024</a:t>
            </a: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EC048B5-637D-4B77-BCF6-2A12D24CF7F7}"/>
              </a:ext>
            </a:extLst>
          </p:cNvPr>
          <p:cNvSpPr txBox="1"/>
          <p:nvPr/>
        </p:nvSpPr>
        <p:spPr>
          <a:xfrm>
            <a:off x="6096000" y="4936178"/>
            <a:ext cx="4176619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20000"/>
              </a:lnSpc>
              <a:spcBef>
                <a:spcPct val="0"/>
              </a:spcBef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Gun and cavity manufacturing</a:t>
            </a:r>
          </a:p>
          <a:p>
            <a:pPr algn="ctr" defTabSz="913765">
              <a:lnSpc>
                <a:spcPct val="120000"/>
              </a:lnSpc>
              <a:spcBef>
                <a:spcPct val="0"/>
              </a:spcBef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Feb. 28 2025</a:t>
            </a: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2127A2-83B6-4B88-B7FE-14B2639D8B56}"/>
              </a:ext>
            </a:extLst>
          </p:cNvPr>
          <p:cNvSpPr txBox="1"/>
          <p:nvPr/>
        </p:nvSpPr>
        <p:spPr>
          <a:xfrm>
            <a:off x="4765487" y="4286567"/>
            <a:ext cx="2331455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20000"/>
              </a:lnSpc>
              <a:spcBef>
                <a:spcPct val="0"/>
              </a:spcBef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Part manufacturing</a:t>
            </a:r>
          </a:p>
          <a:p>
            <a:pPr algn="ctr" defTabSz="913765">
              <a:lnSpc>
                <a:spcPct val="120000"/>
              </a:lnSpc>
              <a:spcBef>
                <a:spcPct val="0"/>
              </a:spcBef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Oct. 15 2024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5FF95D2-9DF3-4732-B1C8-57C3B15B705F}"/>
              </a:ext>
            </a:extLst>
          </p:cNvPr>
          <p:cNvSpPr txBox="1"/>
          <p:nvPr/>
        </p:nvSpPr>
        <p:spPr>
          <a:xfrm>
            <a:off x="9520929" y="4269831"/>
            <a:ext cx="1938958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20000"/>
              </a:lnSpc>
              <a:spcBef>
                <a:spcPct val="0"/>
              </a:spcBef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Cavity cold test</a:t>
            </a:r>
          </a:p>
          <a:p>
            <a:pPr algn="ctr" defTabSz="913765">
              <a:lnSpc>
                <a:spcPct val="120000"/>
              </a:lnSpc>
              <a:spcBef>
                <a:spcPct val="0"/>
              </a:spcBef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Apr. 14 2025</a:t>
            </a: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A55DB60-E157-4752-8789-8D6D2DC0C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543" y="3019079"/>
            <a:ext cx="2809172" cy="91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F5C5CB-62E4-4615-A99C-3B7442F99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831" y="1162568"/>
            <a:ext cx="1475502" cy="2649880"/>
          </a:xfrm>
          <a:prstGeom prst="rect">
            <a:avLst/>
          </a:prstGeom>
        </p:spPr>
      </p:pic>
      <p:pic>
        <p:nvPicPr>
          <p:cNvPr id="16" name="内容占位符 5" descr="微信图片_20250220104710.jpg">
            <a:extLst>
              <a:ext uri="{FF2B5EF4-FFF2-40B4-BE49-F238E27FC236}">
                <a16:creationId xmlns:a16="http://schemas.microsoft.com/office/drawing/2014/main" id="{013910B6-3BF3-4F8E-A58D-5CDA1C1C9A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48575" y="2035488"/>
            <a:ext cx="2360906" cy="17706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BA3B4F7-370B-47FA-A58B-5F996E6D89FD}"/>
              </a:ext>
            </a:extLst>
          </p:cNvPr>
          <p:cNvGrpSpPr/>
          <p:nvPr/>
        </p:nvGrpSpPr>
        <p:grpSpPr>
          <a:xfrm>
            <a:off x="7341349" y="1017022"/>
            <a:ext cx="1760638" cy="2894094"/>
            <a:chOff x="7215424" y="1724765"/>
            <a:chExt cx="1416014" cy="2745634"/>
          </a:xfrm>
        </p:grpSpPr>
        <p:pic>
          <p:nvPicPr>
            <p:cNvPr id="18" name="图片 1">
              <a:extLst>
                <a:ext uri="{FF2B5EF4-FFF2-40B4-BE49-F238E27FC236}">
                  <a16:creationId xmlns:a16="http://schemas.microsoft.com/office/drawing/2014/main" id="{33E5364F-CDCB-440D-A235-85FFEA6A6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825" y="1724765"/>
              <a:ext cx="1411613" cy="1058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7" descr="D:\李艳红\C波段80MW\20241127\80CPPT\图片_20250722\微信图片_20250722095640.jpg">
              <a:extLst>
                <a:ext uri="{FF2B5EF4-FFF2-40B4-BE49-F238E27FC236}">
                  <a16:creationId xmlns:a16="http://schemas.microsoft.com/office/drawing/2014/main" id="{4C1CD94F-595F-4D71-A82C-3F222B61D9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24" y="2593231"/>
              <a:ext cx="1411613" cy="1877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841668ED-DF8A-4F49-A65A-9EEBD817ADCE}"/>
              </a:ext>
            </a:extLst>
          </p:cNvPr>
          <p:cNvCxnSpPr>
            <a:cxnSpLocks/>
            <a:stCxn id="21" idx="6"/>
          </p:cNvCxnSpPr>
          <p:nvPr/>
        </p:nvCxnSpPr>
        <p:spPr>
          <a:xfrm>
            <a:off x="425013" y="4107534"/>
            <a:ext cx="11034874" cy="0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椭圆 20">
            <a:extLst>
              <a:ext uri="{FF2B5EF4-FFF2-40B4-BE49-F238E27FC236}">
                <a16:creationId xmlns:a16="http://schemas.microsoft.com/office/drawing/2014/main" id="{28700977-B5AB-4AA7-A203-00D833FA0016}"/>
              </a:ext>
            </a:extLst>
          </p:cNvPr>
          <p:cNvSpPr/>
          <p:nvPr/>
        </p:nvSpPr>
        <p:spPr>
          <a:xfrm>
            <a:off x="295336" y="4035526"/>
            <a:ext cx="129677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8D505DF-69A0-468E-A02A-8D5A10135AE7}"/>
              </a:ext>
            </a:extLst>
          </p:cNvPr>
          <p:cNvSpPr/>
          <p:nvPr/>
        </p:nvSpPr>
        <p:spPr>
          <a:xfrm>
            <a:off x="2614408" y="4035526"/>
            <a:ext cx="129677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6247384-7095-4CA1-87F1-558D751810BF}"/>
              </a:ext>
            </a:extLst>
          </p:cNvPr>
          <p:cNvSpPr/>
          <p:nvPr/>
        </p:nvSpPr>
        <p:spPr>
          <a:xfrm>
            <a:off x="4709088" y="4039154"/>
            <a:ext cx="129677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0E63710-73D0-4A22-9484-056B34B24628}"/>
              </a:ext>
            </a:extLst>
          </p:cNvPr>
          <p:cNvSpPr/>
          <p:nvPr/>
        </p:nvSpPr>
        <p:spPr>
          <a:xfrm>
            <a:off x="7032104" y="4035526"/>
            <a:ext cx="129677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D6B2D725-A52A-4252-BC48-C6977AD73618}"/>
              </a:ext>
            </a:extLst>
          </p:cNvPr>
          <p:cNvSpPr/>
          <p:nvPr/>
        </p:nvSpPr>
        <p:spPr>
          <a:xfrm>
            <a:off x="9181156" y="4034970"/>
            <a:ext cx="129677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C992D0E2-A70A-4377-9B3D-D7A4F87B3F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71058" y="1046409"/>
            <a:ext cx="2052943" cy="156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F:\2025\IHEP\Simulation\C-band Test data-Haguang-15-08-25\C80_FULL.png">
            <a:extLst>
              <a:ext uri="{FF2B5EF4-FFF2-40B4-BE49-F238E27FC236}">
                <a16:creationId xmlns:a16="http://schemas.microsoft.com/office/drawing/2014/main" id="{194CB0CD-3DFC-4235-82C2-46A0A1DB2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79790" y="2320084"/>
            <a:ext cx="2052943" cy="159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CEC3C9C2-35DC-4DAA-9D12-A290D5B4A784}"/>
              </a:ext>
            </a:extLst>
          </p:cNvPr>
          <p:cNvSpPr txBox="1"/>
          <p:nvPr/>
        </p:nvSpPr>
        <p:spPr>
          <a:xfrm>
            <a:off x="494515" y="5589240"/>
            <a:ext cx="1126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l"/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Mechanical processing and manufacturing are in progress.</a:t>
            </a:r>
          </a:p>
          <a:p>
            <a:pPr marL="342900" lvl="0" indent="-342900" algn="just"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High-power test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expected to be carried out </a:t>
            </a: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in Dec. 2025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DB76FF1E-D652-4124-99D6-B6BC1B83D0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39" y="1125311"/>
            <a:ext cx="2353507" cy="184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66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18630-4D1B-4A34-9E1A-D9B23AA3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09"/>
            <a:ext cx="11582400" cy="88390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4. S band 80MW high efficiency klystron</a:t>
            </a:r>
            <a:r>
              <a:rPr lang="en-US" altLang="zh-CN" sz="2700" dirty="0"/>
              <a:t>(Wang </a:t>
            </a:r>
            <a:r>
              <a:rPr lang="en-US" altLang="zh-CN" sz="2700" dirty="0" err="1"/>
              <a:t>Yiao’s</a:t>
            </a:r>
            <a:r>
              <a:rPr lang="en-US" altLang="zh-CN" sz="2700" dirty="0"/>
              <a:t> Poster)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619FD6-B364-4ED6-AEB7-0630ABAF8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052736"/>
            <a:ext cx="11319049" cy="165618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altLang="zh-CN" dirty="0"/>
              <a:t>Aiming at 80 MW peak power and 55% RF efficiency with high-efficiency design approaches, the optical design of the electron gun, the electromagnetic focusing coil, and the beam dynamics design have all been completed.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A744AA7E-D546-47D4-957D-B508861A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17</a:t>
            </a:fld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19B4203-31FC-4668-A473-239153AE0FAB}"/>
              </a:ext>
            </a:extLst>
          </p:cNvPr>
          <p:cNvGrpSpPr/>
          <p:nvPr/>
        </p:nvGrpSpPr>
        <p:grpSpPr>
          <a:xfrm>
            <a:off x="1287879" y="4797152"/>
            <a:ext cx="7163554" cy="1471004"/>
            <a:chOff x="989662" y="1826639"/>
            <a:chExt cx="10414286" cy="20113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B968A8F-2DC6-4FA1-9D02-68E51AA7B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662" y="1826639"/>
              <a:ext cx="9725566" cy="201134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1413DD1-D8F6-4EBA-A40D-0A19D78B4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0915" y="1826640"/>
              <a:ext cx="713033" cy="201134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1501F0-9285-4820-91EE-E93FBBF6C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013" y="2758434"/>
            <a:ext cx="3555902" cy="20387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8D97CBC-9CE8-49A3-81C4-6E0737C44E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9" r="31970" b="6852"/>
          <a:stretch/>
        </p:blipFill>
        <p:spPr>
          <a:xfrm>
            <a:off x="1287879" y="2756463"/>
            <a:ext cx="1999809" cy="19246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BF6F6B4-09AF-440D-97CB-57567FCF2E62}"/>
              </a:ext>
            </a:extLst>
          </p:cNvPr>
          <p:cNvSpPr txBox="1"/>
          <p:nvPr/>
        </p:nvSpPr>
        <p:spPr>
          <a:xfrm>
            <a:off x="3359696" y="3284984"/>
            <a:ext cx="2393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GUN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Voltage: 350 kV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Current: 415A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E102EB3-EBA2-4C8E-83CA-75358D4BB4A0}"/>
              </a:ext>
            </a:extLst>
          </p:cNvPr>
          <p:cNvSpPr txBox="1"/>
          <p:nvPr/>
        </p:nvSpPr>
        <p:spPr>
          <a:xfrm>
            <a:off x="8501277" y="4855724"/>
            <a:ext cx="3081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dynamics simulation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 of cavity: 8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conversion efficiency: 55%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power: 80MW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27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619FD6-B364-4ED6-AEB7-0630ABAF8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052736"/>
            <a:ext cx="11319049" cy="2238538"/>
          </a:xfrm>
        </p:spPr>
        <p:txBody>
          <a:bodyPr>
            <a:normAutofit/>
          </a:bodyPr>
          <a:lstStyle/>
          <a:p>
            <a:pPr algn="just"/>
            <a:r>
              <a:rPr lang="en-US" altLang="zh-CN" sz="2400" dirty="0"/>
              <a:t>Machining has begun, and part machining is complete. </a:t>
            </a:r>
          </a:p>
          <a:p>
            <a:pPr algn="just"/>
            <a:r>
              <a:rPr lang="en-US" altLang="zh-CN" sz="2400" dirty="0"/>
              <a:t>The cavity machining met design requirements through frequency error analysis and error control during welding and cold tests. </a:t>
            </a:r>
          </a:p>
          <a:p>
            <a:pPr algn="just"/>
            <a:r>
              <a:rPr lang="en-US" altLang="zh-CN" sz="2400" dirty="0"/>
              <a:t>Assembly will now move forward, with high-power testing expected by year-end.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A744AA7E-D546-47D4-957D-B508861A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18</a:t>
            </a:fld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127FCB0-322A-4315-9BC8-1FA88B091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23" y="3508409"/>
            <a:ext cx="3240106" cy="27420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9FB886-BCFC-4035-BB2B-390A64D2B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726" y="3575644"/>
            <a:ext cx="3486485" cy="2733676"/>
          </a:xfrm>
          <a:prstGeom prst="rect">
            <a:avLst/>
          </a:prstGeom>
        </p:spPr>
      </p:pic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A5963728-5E5A-4210-8C92-311C29F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48850"/>
              </p:ext>
            </p:extLst>
          </p:nvPr>
        </p:nvGraphicFramePr>
        <p:xfrm>
          <a:off x="7932608" y="3507298"/>
          <a:ext cx="3636000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632">
                  <a:extLst>
                    <a:ext uri="{9D8B030D-6E8A-4147-A177-3AD203B41FA5}">
                      <a16:colId xmlns:a16="http://schemas.microsoft.com/office/drawing/2014/main" val="580750388"/>
                    </a:ext>
                  </a:extLst>
                </a:gridCol>
                <a:gridCol w="1570253">
                  <a:extLst>
                    <a:ext uri="{9D8B030D-6E8A-4147-A177-3AD203B41FA5}">
                      <a16:colId xmlns:a16="http://schemas.microsoft.com/office/drawing/2014/main" val="1101276699"/>
                    </a:ext>
                  </a:extLst>
                </a:gridCol>
                <a:gridCol w="1331115">
                  <a:extLst>
                    <a:ext uri="{9D8B030D-6E8A-4147-A177-3AD203B41FA5}">
                      <a16:colId xmlns:a16="http://schemas.microsoft.com/office/drawing/2014/main" val="2735664361"/>
                    </a:ext>
                  </a:extLst>
                </a:gridCol>
              </a:tblGrid>
              <a:tr h="4834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Num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value(</a:t>
                      </a:r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MHz)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Measure value</a:t>
                      </a:r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(MHz)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9440551"/>
                  </a:ext>
                </a:extLst>
              </a:tr>
              <a:tr h="271855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2859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2857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752302"/>
                  </a:ext>
                </a:extLst>
              </a:tr>
              <a:tr h="271855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2853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2853</a:t>
                      </a:r>
                      <a:endParaRPr lang="zh-CN" alt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670997"/>
                  </a:ext>
                </a:extLst>
              </a:tr>
              <a:tr h="271855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zh-CN" altLang="en-US" sz="1800" kern="120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2870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2871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58976"/>
                  </a:ext>
                </a:extLst>
              </a:tr>
              <a:tr h="271855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2326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2328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4901152"/>
                  </a:ext>
                </a:extLst>
              </a:tr>
              <a:tr h="271855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5558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5559</a:t>
                      </a:r>
                      <a:endParaRPr lang="zh-CN" alt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980846"/>
                  </a:ext>
                </a:extLst>
              </a:tr>
              <a:tr h="271855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3010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3010</a:t>
                      </a:r>
                      <a:endParaRPr lang="zh-CN" alt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9271984"/>
                  </a:ext>
                </a:extLst>
              </a:tr>
              <a:tr h="271855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3065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3065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3203814"/>
                  </a:ext>
                </a:extLst>
              </a:tr>
              <a:tr h="271855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2852</a:t>
                      </a:r>
                      <a:endParaRPr lang="zh-CN" alt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6457690"/>
                  </a:ext>
                </a:extLst>
              </a:tr>
            </a:tbl>
          </a:graphicData>
        </a:graphic>
      </p:graphicFrame>
      <p:sp>
        <p:nvSpPr>
          <p:cNvPr id="20" name="标题 1">
            <a:extLst>
              <a:ext uri="{FF2B5EF4-FFF2-40B4-BE49-F238E27FC236}">
                <a16:creationId xmlns:a16="http://schemas.microsoft.com/office/drawing/2014/main" id="{F6F84E29-860F-4354-8072-0E070443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09"/>
            <a:ext cx="11582400" cy="88390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4. S band 80MW high efficiency klystron</a:t>
            </a:r>
            <a:r>
              <a:rPr lang="en-US" altLang="zh-CN" sz="2700" dirty="0"/>
              <a:t>(Wang </a:t>
            </a:r>
            <a:r>
              <a:rPr lang="en-US" altLang="zh-CN" sz="2700" dirty="0" err="1"/>
              <a:t>Yiao’s</a:t>
            </a:r>
            <a:r>
              <a:rPr lang="en-US" altLang="zh-CN" sz="2700" dirty="0"/>
              <a:t> Poster)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5544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18630-4D1B-4A34-9E1A-D9B23AA3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5. S band PPM klystron(Xiao Han’s Poster)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619FD6-B364-4ED6-AEB7-0630ABAF8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052736"/>
            <a:ext cx="11319049" cy="2304256"/>
          </a:xfrm>
        </p:spPr>
        <p:txBody>
          <a:bodyPr>
            <a:normAutofit/>
          </a:bodyPr>
          <a:lstStyle/>
          <a:p>
            <a:pPr algn="just"/>
            <a:r>
              <a:rPr lang="en-US" altLang="zh-CN" sz="2400" dirty="0"/>
              <a:t>To improve efficiency, reduce system size, and support localization, we are developing an S-band 50 MW PPM klystron. CST Particle Studio simulations indicate 51.2 MW output power and 53.8% efficiency.</a:t>
            </a:r>
          </a:p>
          <a:p>
            <a:pPr algn="just"/>
            <a:r>
              <a:rPr lang="en-US" altLang="zh-CN" sz="2400" dirty="0"/>
              <a:t>Fabrication is expected to begin at the start of next year.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A744AA7E-D546-47D4-957D-B508861A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19</a:t>
            </a:fld>
            <a:endParaRPr lang="zh-CN" altLang="en-US" dirty="0"/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005FAF88-1301-48B5-B775-D07724685A7E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7029219"/>
              </p:ext>
            </p:extLst>
          </p:nvPr>
        </p:nvGraphicFramePr>
        <p:xfrm>
          <a:off x="1620027" y="3068014"/>
          <a:ext cx="323151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S-band 50MW </a:t>
                      </a:r>
                    </a:p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 Klystron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 Specifications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2856MHz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Tube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DA329589-7D62-4EA9-829F-4642B7162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6" y="4415110"/>
            <a:ext cx="4824536" cy="18534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7FF0C76-8AA2-4984-8329-53A530063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90"/>
          <a:stretch>
            <a:fillRect/>
          </a:stretch>
        </p:blipFill>
        <p:spPr>
          <a:xfrm>
            <a:off x="6127071" y="2971537"/>
            <a:ext cx="4991735" cy="110553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AEACD44-DD6D-4C57-9BA2-3D5D6109EAB4}"/>
              </a:ext>
            </a:extLst>
          </p:cNvPr>
          <p:cNvSpPr txBox="1"/>
          <p:nvPr/>
        </p:nvSpPr>
        <p:spPr>
          <a:xfrm>
            <a:off x="7195680" y="4068812"/>
            <a:ext cx="28092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Beam dynamic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CBA70EF-6391-4C84-80AC-EFD6F4CFC7B5}"/>
              </a:ext>
            </a:extLst>
          </p:cNvPr>
          <p:cNvSpPr txBox="1"/>
          <p:nvPr/>
        </p:nvSpPr>
        <p:spPr>
          <a:xfrm>
            <a:off x="7218319" y="6024031"/>
            <a:ext cx="28092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>
                <a:sym typeface="+mn-ea"/>
              </a:rPr>
              <a:t>Klystron structure</a:t>
            </a:r>
          </a:p>
        </p:txBody>
      </p:sp>
    </p:spTree>
    <p:extLst>
      <p:ext uri="{BB962C8B-B14F-4D97-AF65-F5344CB8AC3E}">
        <p14:creationId xmlns:p14="http://schemas.microsoft.com/office/powerpoint/2010/main" val="3419631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08977"/>
            <a:ext cx="11319048" cy="5056327"/>
          </a:xfrm>
        </p:spPr>
        <p:txBody>
          <a:bodyPr>
            <a:normAutofit/>
          </a:bodyPr>
          <a:lstStyle/>
          <a:p>
            <a:pPr algn="just"/>
            <a:r>
              <a:rPr lang="en-US" altLang="zh-CN" dirty="0">
                <a:ea typeface="Microsoft YaHei UI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algn="just"/>
            <a:r>
              <a:rPr lang="en-US" altLang="zh-CN" dirty="0">
                <a:ea typeface="Microsoft YaHei UI" panose="020B0503020204020204" pitchFamily="34" charset="-122"/>
                <a:cs typeface="Arial" panose="020B0604020202020204" pitchFamily="34" charset="0"/>
              </a:rPr>
              <a:t>EDR goal, scope and plan</a:t>
            </a:r>
          </a:p>
          <a:p>
            <a:pPr algn="just"/>
            <a:r>
              <a:rPr lang="en-US" altLang="zh-CN" dirty="0">
                <a:ea typeface="Microsoft YaHei UI" panose="020B0503020204020204" pitchFamily="34" charset="-122"/>
                <a:cs typeface="Arial" panose="020B0604020202020204" pitchFamily="34" charset="0"/>
              </a:rPr>
              <a:t>EDR progress </a:t>
            </a:r>
          </a:p>
          <a:p>
            <a:pPr algn="just"/>
            <a:r>
              <a:rPr lang="en-US" altLang="zh-CN" dirty="0">
                <a:ea typeface="Microsoft YaHei UI" panose="020B0503020204020204" pitchFamily="34" charset="-122"/>
                <a:cs typeface="Arial" panose="020B0604020202020204" pitchFamily="34" charset="0"/>
              </a:rPr>
              <a:t>Industrialization preparation progress and status</a:t>
            </a:r>
            <a:endParaRPr lang="zh-CN" altLang="en-US" dirty="0"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algn="just"/>
            <a:r>
              <a:rPr lang="en-US" altLang="zh-CN" dirty="0">
                <a:ea typeface="Microsoft YaHei UI" panose="020B0503020204020204" pitchFamily="34" charset="-122"/>
                <a:cs typeface="Arial" panose="020B0604020202020204" pitchFamily="34" charset="0"/>
              </a:rPr>
              <a:t>Key milestones from 2025-2027</a:t>
            </a:r>
          </a:p>
          <a:p>
            <a:pPr algn="just"/>
            <a:r>
              <a:rPr lang="en-US" altLang="zh-CN" dirty="0">
                <a:ea typeface="Microsoft YaHei UI" panose="020B0503020204020204" pitchFamily="34" charset="-122"/>
                <a:cs typeface="Arial" panose="020B0604020202020204" pitchFamily="34" charset="0"/>
              </a:rPr>
              <a:t>Conclusion</a:t>
            </a:r>
          </a:p>
          <a:p>
            <a:pPr algn="just"/>
            <a:r>
              <a:rPr lang="en-US" altLang="zh-CN" dirty="0">
                <a:ea typeface="Microsoft YaHei UI" panose="020B0503020204020204" pitchFamily="34" charset="-122"/>
                <a:cs typeface="Arial" panose="020B0604020202020204" pitchFamily="34" charset="0"/>
              </a:rPr>
              <a:t>Acknowledgement</a:t>
            </a:r>
            <a:endParaRPr lang="zh-CN" altLang="en-US" dirty="0"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5666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0B6520-9A38-4283-9834-59C9215E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6. P band resonant ring(Wang Fanyu’s Poster)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851FD4-2DE0-4E0A-9DB6-1DC4B097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2736"/>
            <a:ext cx="11391056" cy="2736304"/>
          </a:xfrm>
        </p:spPr>
        <p:txBody>
          <a:bodyPr>
            <a:normAutofit/>
          </a:bodyPr>
          <a:lstStyle/>
          <a:p>
            <a:pPr algn="just"/>
            <a:r>
              <a:rPr lang="en-US" altLang="zh-CN" sz="2000" dirty="0"/>
              <a:t>Ensures reliable high-power testing of RF components such as klystron ceramic windows and coupler of cavity. </a:t>
            </a:r>
          </a:p>
          <a:p>
            <a:pPr algn="just"/>
            <a:r>
              <a:rPr lang="en-US" altLang="zh-CN" sz="2000" dirty="0"/>
              <a:t>System components: </a:t>
            </a:r>
            <a:r>
              <a:rPr lang="en-US" altLang="zh-CN" sz="1800" dirty="0"/>
              <a:t>main directional coupler, power detection coupler, four H-bends, observation window, three-stub tuner, phase shifter.</a:t>
            </a:r>
          </a:p>
          <a:p>
            <a:pPr algn="just"/>
            <a:r>
              <a:rPr lang="en-US" altLang="zh-CN" sz="2000" dirty="0"/>
              <a:t>Capable of 1.2 MW testing power (1.5 × the rated output of an 800-kW klystron)</a:t>
            </a: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2604119A-70A5-4E3C-A7EC-6C2897E9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20</a:t>
            </a:fld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27407ED-AC20-413A-8745-FB70274D4EDB}"/>
              </a:ext>
            </a:extLst>
          </p:cNvPr>
          <p:cNvSpPr/>
          <p:nvPr/>
        </p:nvSpPr>
        <p:spPr>
          <a:xfrm>
            <a:off x="6458585" y="3140968"/>
            <a:ext cx="5254039" cy="3250298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ABB2132-D88B-45A9-8D05-D51F6D2AE0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4775" y="3191510"/>
            <a:ext cx="5485765" cy="300672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EE3D0EA-1850-4ADA-8A42-CC14D74838CD}"/>
              </a:ext>
            </a:extLst>
          </p:cNvPr>
          <p:cNvGrpSpPr/>
          <p:nvPr/>
        </p:nvGrpSpPr>
        <p:grpSpPr>
          <a:xfrm>
            <a:off x="616062" y="3026474"/>
            <a:ext cx="5186690" cy="3326001"/>
            <a:chOff x="72" y="4001"/>
            <a:chExt cx="9154" cy="625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E7733CC-A6AD-4BAB-BD1E-4468B1CF1869}"/>
                </a:ext>
              </a:extLst>
            </p:cNvPr>
            <p:cNvSpPr/>
            <p:nvPr/>
          </p:nvSpPr>
          <p:spPr>
            <a:xfrm>
              <a:off x="226" y="4427"/>
              <a:ext cx="9000" cy="5824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66DE33CD-D0E1-49F3-98A5-960FD035F21A}"/>
                </a:ext>
              </a:extLst>
            </p:cNvPr>
            <p:cNvGrpSpPr/>
            <p:nvPr/>
          </p:nvGrpSpPr>
          <p:grpSpPr>
            <a:xfrm>
              <a:off x="72" y="4001"/>
              <a:ext cx="8849" cy="6222"/>
              <a:chOff x="75" y="826"/>
              <a:chExt cx="8849" cy="622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1A8A123-BF91-461D-A749-55CC73DC3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4" y="1318"/>
                <a:ext cx="8510" cy="5730"/>
              </a:xfrm>
              <a:prstGeom prst="rect">
                <a:avLst/>
              </a:prstGeom>
            </p:spPr>
          </p:pic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FD0882A-4674-4E14-867C-4DD0FD380C84}"/>
                  </a:ext>
                </a:extLst>
              </p:cNvPr>
              <p:cNvSpPr/>
              <p:nvPr/>
            </p:nvSpPr>
            <p:spPr>
              <a:xfrm>
                <a:off x="75" y="826"/>
                <a:ext cx="5036" cy="52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/>
                  <a:t>Traveling-wave resonator schematic</a:t>
                </a:r>
              </a:p>
            </p:txBody>
          </p:sp>
        </p:grp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86B27BBC-BEA6-4413-8981-98F83190225A}"/>
              </a:ext>
            </a:extLst>
          </p:cNvPr>
          <p:cNvSpPr/>
          <p:nvPr/>
        </p:nvSpPr>
        <p:spPr>
          <a:xfrm>
            <a:off x="6454775" y="3083983"/>
            <a:ext cx="2419350" cy="33274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Power Build-up Process</a:t>
            </a:r>
          </a:p>
        </p:txBody>
      </p:sp>
    </p:spTree>
    <p:extLst>
      <p:ext uri="{BB962C8B-B14F-4D97-AF65-F5344CB8AC3E}">
        <p14:creationId xmlns:p14="http://schemas.microsoft.com/office/powerpoint/2010/main" val="1835737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0B6520-9A38-4283-9834-59C9215E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6. P band resonant ring(Wang Fanyu’s Poster)</a:t>
            </a:r>
            <a:endParaRPr lang="zh-CN" altLang="en-US" dirty="0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2604119A-70A5-4E3C-A7EC-6C2897E9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21</a:t>
            </a:fld>
            <a:endParaRPr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EFD1333-BD92-4398-87CA-ABCD075F652A}"/>
              </a:ext>
            </a:extLst>
          </p:cNvPr>
          <p:cNvGrpSpPr/>
          <p:nvPr/>
        </p:nvGrpSpPr>
        <p:grpSpPr>
          <a:xfrm>
            <a:off x="1055440" y="3212976"/>
            <a:ext cx="4501773" cy="2438360"/>
            <a:chOff x="813" y="5891"/>
            <a:chExt cx="7543" cy="4130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A5616184-7759-4FC7-927E-B82E1236AF2C}"/>
                </a:ext>
              </a:extLst>
            </p:cNvPr>
            <p:cNvGrpSpPr/>
            <p:nvPr/>
          </p:nvGrpSpPr>
          <p:grpSpPr>
            <a:xfrm>
              <a:off x="813" y="6040"/>
              <a:ext cx="7543" cy="3981"/>
              <a:chOff x="300" y="1657"/>
              <a:chExt cx="7543" cy="3981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9EA5827C-960B-439F-91F0-0CD7C0A35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0" y="1657"/>
                <a:ext cx="7543" cy="3605"/>
              </a:xfrm>
              <a:prstGeom prst="rect">
                <a:avLst/>
              </a:prstGeom>
            </p:spPr>
          </p:pic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7EE41DA-830F-499B-8B6D-AB0555FDA663}"/>
                  </a:ext>
                </a:extLst>
              </p:cNvPr>
              <p:cNvSpPr txBox="1"/>
              <p:nvPr/>
            </p:nvSpPr>
            <p:spPr>
              <a:xfrm>
                <a:off x="2599" y="5155"/>
                <a:ext cx="3078" cy="48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1400"/>
                  <a:t>  </a:t>
                </a:r>
                <a:r>
                  <a:rPr lang="en-US" sz="1200">
                    <a:sym typeface="+mn-ea"/>
                  </a:rPr>
                  <a:t>P-band TWRR model</a:t>
                </a:r>
                <a:r>
                  <a:rPr lang="en-US" altLang="zh-CN" sz="1200"/>
                  <a:t>       </a:t>
                </a:r>
                <a:r>
                  <a:rPr lang="en-US" altLang="zh-CN" sz="1400"/>
                  <a:t>                          </a:t>
                </a:r>
                <a:endParaRPr lang="zh-CN" altLang="en-US" sz="1400"/>
              </a:p>
            </p:txBody>
          </p:sp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2B2EDE6-9963-4C1C-B164-768C885A3BF9}"/>
                </a:ext>
              </a:extLst>
            </p:cNvPr>
            <p:cNvSpPr txBox="1"/>
            <p:nvPr/>
          </p:nvSpPr>
          <p:spPr>
            <a:xfrm>
              <a:off x="6494" y="5891"/>
              <a:ext cx="128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port1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689FA89-4023-484C-8C97-9002675B6A40}"/>
                </a:ext>
              </a:extLst>
            </p:cNvPr>
            <p:cNvSpPr txBox="1"/>
            <p:nvPr/>
          </p:nvSpPr>
          <p:spPr>
            <a:xfrm>
              <a:off x="3660" y="5891"/>
              <a:ext cx="128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port2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0C70E1B-FF87-48ED-BEB2-F400676E3BFD}"/>
                </a:ext>
              </a:extLst>
            </p:cNvPr>
            <p:cNvSpPr txBox="1"/>
            <p:nvPr/>
          </p:nvSpPr>
          <p:spPr>
            <a:xfrm>
              <a:off x="1958" y="7932"/>
              <a:ext cx="128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port3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D6E67BA-5B01-4220-BB70-1FC73133C790}"/>
                </a:ext>
              </a:extLst>
            </p:cNvPr>
            <p:cNvSpPr txBox="1"/>
            <p:nvPr/>
          </p:nvSpPr>
          <p:spPr>
            <a:xfrm>
              <a:off x="813" y="7552"/>
              <a:ext cx="128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port4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C990CAA-0316-49BE-9CF1-C0EC6A08219C}"/>
              </a:ext>
            </a:extLst>
          </p:cNvPr>
          <p:cNvGrpSpPr/>
          <p:nvPr/>
        </p:nvGrpSpPr>
        <p:grpSpPr>
          <a:xfrm>
            <a:off x="6229953" y="1132066"/>
            <a:ext cx="4078798" cy="2143644"/>
            <a:chOff x="10600" y="986"/>
            <a:chExt cx="6559" cy="4720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AB5718C-161F-4C18-87EF-A4F7A7A8F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600" y="986"/>
              <a:ext cx="6559" cy="4286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B253F5D-694F-4385-AB9A-1CE86AADD4DF}"/>
                </a:ext>
              </a:extLst>
            </p:cNvPr>
            <p:cNvSpPr txBox="1"/>
            <p:nvPr/>
          </p:nvSpPr>
          <p:spPr>
            <a:xfrm>
              <a:off x="10883" y="5272"/>
              <a:ext cx="6083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200" dirty="0">
                  <a:sym typeface="+mn-ea"/>
                </a:rPr>
                <a:t>P-band TWRR power gain is 15.56dB@650MHz</a:t>
              </a:r>
              <a:r>
                <a:rPr lang="zh-CN" altLang="en-US" sz="1200" dirty="0">
                  <a:sym typeface="+mn-ea"/>
                </a:rPr>
                <a:t>（</a:t>
              </a:r>
              <a:r>
                <a:rPr lang="en-US" altLang="zh-CN" sz="1200" dirty="0">
                  <a:sym typeface="+mn-ea"/>
                </a:rPr>
                <a:t>35.9</a:t>
              </a:r>
              <a:r>
                <a:rPr lang="zh-CN" altLang="en-US" sz="1200" dirty="0">
                  <a:sym typeface="+mn-ea"/>
                </a:rPr>
                <a:t>）</a:t>
              </a:r>
            </a:p>
          </p:txBody>
        </p:sp>
      </p:grpSp>
      <p:graphicFrame>
        <p:nvGraphicFramePr>
          <p:cNvPr id="31" name="表格 30">
            <a:extLst>
              <a:ext uri="{FF2B5EF4-FFF2-40B4-BE49-F238E27FC236}">
                <a16:creationId xmlns:a16="http://schemas.microsoft.com/office/drawing/2014/main" id="{B8D5DC88-58F7-4E3F-8E01-5B52F58222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6298620"/>
              </p:ext>
            </p:extLst>
          </p:nvPr>
        </p:nvGraphicFramePr>
        <p:xfrm>
          <a:off x="911424" y="1144945"/>
          <a:ext cx="4680520" cy="1924015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2825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Waveguide</a:t>
                      </a:r>
                      <a:endParaRPr lang="en-US" altLang="zh-CN" sz="18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WR1500</a:t>
                      </a:r>
                      <a:endParaRPr lang="en-US" altLang="zh-CN" sz="18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</a:t>
                      </a:r>
                      <a:r>
                        <a:rPr lang="zh-CN" altLang="en-US" sz="18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ength of </a:t>
                      </a:r>
                      <a:r>
                        <a:rPr lang="en-US" altLang="zh-CN" sz="18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the ring</a:t>
                      </a:r>
                      <a:endParaRPr lang="en-US" altLang="zh-CN" sz="18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9.28m</a:t>
                      </a:r>
                      <a:endParaRPr lang="en-US" altLang="zh-CN" sz="18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altLang="zh-CN" sz="18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Coupling coeficeent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altLang="zh-CN" sz="18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–10dB</a:t>
                      </a:r>
                      <a:endParaRPr lang="en-US" altLang="zh-CN" sz="18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altLang="zh-CN" sz="18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Power Gain</a:t>
                      </a:r>
                      <a:r>
                        <a:rPr lang="en-US" altLang="zh-CN" sz="1800" baseline="-250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therectical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altLang="zh-CN" sz="18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36.7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altLang="zh-CN" sz="18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Max. power gain</a:t>
                      </a:r>
                      <a:endParaRPr lang="en-US" altLang="zh-CN" sz="1800" baseline="-250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altLang="zh-CN" sz="18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15.56 dB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altLang="zh-CN" sz="1800" dirty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Max.temperature rise </a:t>
                      </a:r>
                      <a:endParaRPr lang="en-US" altLang="zh-CN" sz="1800" baseline="-250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altLang="zh-CN" sz="18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38℃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3" name="组合 32">
            <a:extLst>
              <a:ext uri="{FF2B5EF4-FFF2-40B4-BE49-F238E27FC236}">
                <a16:creationId xmlns:a16="http://schemas.microsoft.com/office/drawing/2014/main" id="{AC8B779C-AEE2-43B4-9DEF-F93D3EBD7B8A}"/>
              </a:ext>
            </a:extLst>
          </p:cNvPr>
          <p:cNvGrpSpPr/>
          <p:nvPr/>
        </p:nvGrpSpPr>
        <p:grpSpPr>
          <a:xfrm>
            <a:off x="6135859" y="3329293"/>
            <a:ext cx="4184208" cy="2625224"/>
            <a:chOff x="10849" y="6036"/>
            <a:chExt cx="7070" cy="4252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663F4DC1-62DF-4920-B520-0329CC41756E}"/>
                </a:ext>
              </a:extLst>
            </p:cNvPr>
            <p:cNvGrpSpPr/>
            <p:nvPr/>
          </p:nvGrpSpPr>
          <p:grpSpPr>
            <a:xfrm>
              <a:off x="10849" y="6036"/>
              <a:ext cx="7070" cy="3818"/>
              <a:chOff x="11975" y="3318"/>
              <a:chExt cx="7070" cy="381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5D2BA5F9-8AF8-4854-A1C4-DFEEBCE5D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75" y="3664"/>
                <a:ext cx="7070" cy="3472"/>
              </a:xfrm>
              <a:prstGeom prst="rect">
                <a:avLst/>
              </a:prstGeom>
            </p:spPr>
          </p:pic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E88B8249-98FF-4B6E-BAFA-9B9C9A96EEE4}"/>
                  </a:ext>
                </a:extLst>
              </p:cNvPr>
              <p:cNvSpPr txBox="1"/>
              <p:nvPr/>
            </p:nvSpPr>
            <p:spPr>
              <a:xfrm>
                <a:off x="16471" y="3318"/>
                <a:ext cx="128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port1</a:t>
                </a: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95BA757-12D5-4E9C-A8B6-41ECFC3205E3}"/>
                  </a:ext>
                </a:extLst>
              </p:cNvPr>
              <p:cNvSpPr txBox="1"/>
              <p:nvPr/>
            </p:nvSpPr>
            <p:spPr>
              <a:xfrm>
                <a:off x="14971" y="3363"/>
                <a:ext cx="128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port2</a:t>
                </a: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568F2075-6287-4F19-A953-5E6C09D556B6}"/>
                  </a:ext>
                </a:extLst>
              </p:cNvPr>
              <p:cNvSpPr txBox="1"/>
              <p:nvPr/>
            </p:nvSpPr>
            <p:spPr>
              <a:xfrm>
                <a:off x="13449" y="5460"/>
                <a:ext cx="128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port3</a:t>
                </a: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DE5C69B3-4FE8-4AFD-A761-A60AC5641150}"/>
                  </a:ext>
                </a:extLst>
              </p:cNvPr>
              <p:cNvSpPr txBox="1"/>
              <p:nvPr/>
            </p:nvSpPr>
            <p:spPr>
              <a:xfrm>
                <a:off x="12160" y="5110"/>
                <a:ext cx="128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port4</a:t>
                </a:r>
              </a:p>
            </p:txBody>
          </p: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EEBB672-1816-4058-B5CE-F3AA103111E4}"/>
                </a:ext>
              </a:extLst>
            </p:cNvPr>
            <p:cNvSpPr txBox="1"/>
            <p:nvPr/>
          </p:nvSpPr>
          <p:spPr>
            <a:xfrm>
              <a:off x="12583" y="9854"/>
              <a:ext cx="4310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200" dirty="0">
                  <a:sym typeface="+mn-ea"/>
                </a:rPr>
                <a:t>Temperature rise of P-band TWRR</a:t>
              </a:r>
              <a:endParaRPr lang="zh-CN" altLang="en-US" sz="1200" dirty="0">
                <a:sym typeface="+mn-ea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E5CF5C0D-3A21-4C7C-BA6D-E60F75509570}"/>
              </a:ext>
            </a:extLst>
          </p:cNvPr>
          <p:cNvSpPr txBox="1"/>
          <p:nvPr/>
        </p:nvSpPr>
        <p:spPr>
          <a:xfrm>
            <a:off x="1043087" y="5868016"/>
            <a:ext cx="6277049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P-band TWRR fabrication planned for early next year.</a:t>
            </a:r>
            <a:endParaRPr lang="en-US" altLang="zh-CN" sz="20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0218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04DAFEE8-819D-435C-8023-793AA5BB2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09"/>
            <a:ext cx="10972800" cy="883901"/>
          </a:xfrm>
        </p:spPr>
        <p:txBody>
          <a:bodyPr>
            <a:normAutofit/>
          </a:bodyPr>
          <a:lstStyle/>
          <a:p>
            <a:r>
              <a:rPr lang="en-US" altLang="zh-CN" dirty="0"/>
              <a:t>7. Energy recovery klystron (Liu Yu’s Poster)</a:t>
            </a:r>
            <a:endParaRPr lang="zh-CN" altLang="en-US" dirty="0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DEC030F3-38A4-4737-A9AA-20AC7310F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072437"/>
            <a:ext cx="9865096" cy="5236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/>
              <a:t>Milestone</a:t>
            </a:r>
          </a:p>
          <a:p>
            <a:r>
              <a:rPr lang="en-US" altLang="zh-CN" sz="2400" dirty="0"/>
              <a:t>May, 2025, Physical design review</a:t>
            </a:r>
            <a:r>
              <a:rPr lang="zh-CN" altLang="en-US" sz="2400" dirty="0"/>
              <a:t>；</a:t>
            </a:r>
            <a:endParaRPr lang="en-US" altLang="zh-CN" sz="2400" dirty="0"/>
          </a:p>
          <a:p>
            <a:pPr algn="just"/>
            <a:r>
              <a:rPr lang="en-US" altLang="zh-CN" sz="2400" dirty="0"/>
              <a:t>Jul. 2025, Mechanical design review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7BFAC68-6D07-48C5-8FEB-65E2BC75B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3496270"/>
            <a:ext cx="4218940" cy="2813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A70E943-102C-4A05-8F95-B9D117841E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3496270"/>
            <a:ext cx="4227964" cy="2813050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BD576847-9B42-4DE0-B0AB-2E8094BAAD54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423527"/>
              </p:ext>
            </p:extLst>
          </p:nvPr>
        </p:nvGraphicFramePr>
        <p:xfrm>
          <a:off x="6528048" y="1323424"/>
          <a:ext cx="5233527" cy="1872393"/>
        </p:xfrm>
        <a:graphic>
          <a:graphicData uri="http://schemas.openxmlformats.org/drawingml/2006/table">
            <a:tbl>
              <a:tblPr/>
              <a:tblGrid>
                <a:gridCol w="3812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1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Parameters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DDDDDD"/>
                      </a:solidFill>
                      <a:prstDash val="solid"/>
                    </a:lnR>
                    <a:lnT w="12700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9D7EA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9D7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Value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DDDDDD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 w="12700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9D7EA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9D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96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Frequency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 w="6350" cap="flat" cmpd="sng">
                      <a:solidFill>
                        <a:srgbClr val="B9D7EA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0" kern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650 MHz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 w="6350" cap="flat" cmpd="sng">
                      <a:solidFill>
                        <a:srgbClr val="B9D7EA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96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Beam voltage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0" kern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113 kV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96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Output power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 w="9525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0" kern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800 kW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4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Pervence</a:t>
                      </a:r>
                      <a:endParaRPr lang="en-US" altLang="zh-CN" sz="1600" b="1" kern="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0" kern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0.25 </a:t>
                      </a:r>
                      <a:r>
                        <a:rPr lang="en-US" altLang="zh-CN" sz="1600" b="0" kern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μP</a:t>
                      </a:r>
                      <a:endParaRPr lang="en-US" altLang="zh-CN" sz="1600" b="0" kern="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87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  <a:sym typeface="+mn-ea"/>
                        </a:rPr>
                        <a:t>Efficiency (with 1 stage depressed collector)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 w="9525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软雅黑" pitchFamily="34" charset="-122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364BDA3B-5F23-41B8-A8AA-3E66321B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09"/>
            <a:ext cx="10972800" cy="883901"/>
          </a:xfrm>
        </p:spPr>
        <p:txBody>
          <a:bodyPr/>
          <a:lstStyle/>
          <a:p>
            <a:r>
              <a:rPr lang="en-US" altLang="zh-CN" dirty="0"/>
              <a:t>Collector design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07B9282-3E9A-4B73-8CC9-F9B247D82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801" y="1247090"/>
            <a:ext cx="5616624" cy="1845605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A850FEE-F9CA-426F-A280-39B2BDBE2356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 flipH="1">
            <a:off x="9854356" y="1535246"/>
            <a:ext cx="575945" cy="287655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F49F836-4BBE-4127-8FDB-77EC26B30B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90121" y="1751146"/>
            <a:ext cx="1218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294℃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0D549C1-6CE2-4635-947E-737A704C7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68" y="3810354"/>
            <a:ext cx="4108156" cy="197098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251F4C-2C74-4955-8468-83F5CE1E63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709" y="3810354"/>
            <a:ext cx="3167483" cy="199491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D3B6F8C-EBEE-47E1-BDD3-68E34B6FC0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515" y="3810354"/>
            <a:ext cx="3636101" cy="19949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2DBF852-2FE2-41BB-89D6-26D31CAEF5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960" y="1096905"/>
            <a:ext cx="3558107" cy="23075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63C8FC4-AE6D-4870-9CFE-07DD09420E0E}"/>
              </a:ext>
            </a:extLst>
          </p:cNvPr>
          <p:cNvSpPr/>
          <p:nvPr/>
        </p:nvSpPr>
        <p:spPr>
          <a:xfrm>
            <a:off x="6710929" y="4323527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32MPa</a:t>
            </a:r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FD82C64-FA49-4EB4-BC26-59911C1B8493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 flipH="1">
            <a:off x="6109801" y="4508193"/>
            <a:ext cx="575945" cy="287655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1D810C83-EC70-4B67-91D5-FFD6FCA2EC2A}"/>
              </a:ext>
            </a:extLst>
          </p:cNvPr>
          <p:cNvSpPr txBox="1"/>
          <p:nvPr/>
        </p:nvSpPr>
        <p:spPr>
          <a:xfrm>
            <a:off x="4583832" y="5840163"/>
            <a:ext cx="331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Mechanical analysis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5CCC7F4-0878-40F4-9978-5DD61D141227}"/>
              </a:ext>
            </a:extLst>
          </p:cNvPr>
          <p:cNvSpPr txBox="1"/>
          <p:nvPr/>
        </p:nvSpPr>
        <p:spPr>
          <a:xfrm>
            <a:off x="7261929" y="3116066"/>
            <a:ext cx="331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Thermal analysis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364BDA3B-5F23-41B8-A8AA-3E66321B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09"/>
            <a:ext cx="10972800" cy="883901"/>
          </a:xfrm>
        </p:spPr>
        <p:txBody>
          <a:bodyPr/>
          <a:lstStyle/>
          <a:p>
            <a:r>
              <a:rPr lang="en-US" altLang="zh-CN" dirty="0"/>
              <a:t>Klystron body optimization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D810C83-EC70-4B67-91D5-FFD6FCA2EC2A}"/>
              </a:ext>
            </a:extLst>
          </p:cNvPr>
          <p:cNvSpPr txBox="1"/>
          <p:nvPr/>
        </p:nvSpPr>
        <p:spPr>
          <a:xfrm>
            <a:off x="1753798" y="3516091"/>
            <a:ext cx="331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Magnet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310200D-D29F-4F7D-8D74-1EA61727C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731" y="1151233"/>
            <a:ext cx="2435225" cy="228028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8AA3F4A-8C1F-4450-9560-BE78CDFCA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404" y="1151233"/>
            <a:ext cx="2458720" cy="230251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D0923731-DC75-4C1A-BAF9-0B22BF562907}"/>
              </a:ext>
            </a:extLst>
          </p:cNvPr>
          <p:cNvGrpSpPr/>
          <p:nvPr/>
        </p:nvGrpSpPr>
        <p:grpSpPr>
          <a:xfrm>
            <a:off x="335360" y="1111525"/>
            <a:ext cx="6383020" cy="2423795"/>
            <a:chOff x="869" y="1885"/>
            <a:chExt cx="10686" cy="4092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D924FC7D-BC45-41CD-88AB-E4963EE19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" y="1885"/>
              <a:ext cx="10686" cy="4093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DAE2E0D-775C-40FD-A02A-30971CCC49C8}"/>
                </a:ext>
              </a:extLst>
            </p:cNvPr>
            <p:cNvSpPr/>
            <p:nvPr/>
          </p:nvSpPr>
          <p:spPr>
            <a:xfrm>
              <a:off x="8949" y="2452"/>
              <a:ext cx="1247" cy="2948"/>
            </a:xfrm>
            <a:prstGeom prst="rect">
              <a:avLst/>
            </a:prstGeom>
            <a:noFill/>
            <a:ln w="539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4A7D654-16BC-406D-8074-9D08F9CA2F9B}"/>
                </a:ext>
              </a:extLst>
            </p:cNvPr>
            <p:cNvSpPr/>
            <p:nvPr/>
          </p:nvSpPr>
          <p:spPr>
            <a:xfrm>
              <a:off x="870" y="2452"/>
              <a:ext cx="7823" cy="2948"/>
            </a:xfrm>
            <a:prstGeom prst="rect">
              <a:avLst/>
            </a:prstGeom>
            <a:noFill/>
            <a:ln w="539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2493A538-9255-4E42-AE0C-73B63BB06E97}"/>
                </a:ext>
              </a:extLst>
            </p:cNvPr>
            <p:cNvCxnSpPr/>
            <p:nvPr/>
          </p:nvCxnSpPr>
          <p:spPr>
            <a:xfrm flipH="1">
              <a:off x="9062" y="2111"/>
              <a:ext cx="1134" cy="1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3355B66B-EAC0-4E88-9A1D-F345A42A259F}"/>
                </a:ext>
              </a:extLst>
            </p:cNvPr>
            <p:cNvCxnSpPr/>
            <p:nvPr/>
          </p:nvCxnSpPr>
          <p:spPr>
            <a:xfrm>
              <a:off x="7446" y="2112"/>
              <a:ext cx="102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圆角矩形 18">
            <a:extLst>
              <a:ext uri="{FF2B5EF4-FFF2-40B4-BE49-F238E27FC236}">
                <a16:creationId xmlns:a16="http://schemas.microsoft.com/office/drawing/2014/main" id="{B193340F-6ECA-49D0-9C7C-5969EC24F4FF}"/>
              </a:ext>
            </a:extLst>
          </p:cNvPr>
          <p:cNvSpPr/>
          <p:nvPr/>
        </p:nvSpPr>
        <p:spPr>
          <a:xfrm>
            <a:off x="7294449" y="1533503"/>
            <a:ext cx="1183005" cy="548640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19">
            <a:extLst>
              <a:ext uri="{FF2B5EF4-FFF2-40B4-BE49-F238E27FC236}">
                <a16:creationId xmlns:a16="http://schemas.microsoft.com/office/drawing/2014/main" id="{237F36A6-F25E-4B46-8544-EB1D8E37A87F}"/>
              </a:ext>
            </a:extLst>
          </p:cNvPr>
          <p:cNvSpPr/>
          <p:nvPr/>
        </p:nvSpPr>
        <p:spPr>
          <a:xfrm>
            <a:off x="10697726" y="1511278"/>
            <a:ext cx="752475" cy="922655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C01CC146-680C-4E84-8DF1-0826B9031818}"/>
              </a:ext>
            </a:extLst>
          </p:cNvPr>
          <p:cNvSpPr/>
          <p:nvPr/>
        </p:nvSpPr>
        <p:spPr>
          <a:xfrm>
            <a:off x="5229305" y="2789830"/>
            <a:ext cx="360045" cy="360045"/>
          </a:xfrm>
          <a:prstGeom prst="ellipse">
            <a:avLst/>
          </a:prstGeom>
          <a:noFill/>
          <a:ln w="50800" cmpd="sng">
            <a:solidFill>
              <a:srgbClr val="0070C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68BA73CC-76CE-4839-83A1-80C1A395B56B}"/>
              </a:ext>
            </a:extLst>
          </p:cNvPr>
          <p:cNvCxnSpPr/>
          <p:nvPr/>
        </p:nvCxnSpPr>
        <p:spPr>
          <a:xfrm>
            <a:off x="5519500" y="3149875"/>
            <a:ext cx="288290" cy="431800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F6FA008D-6A80-4733-8797-532A8099CC6B}"/>
              </a:ext>
            </a:extLst>
          </p:cNvPr>
          <p:cNvSpPr txBox="1"/>
          <p:nvPr/>
        </p:nvSpPr>
        <p:spPr>
          <a:xfrm>
            <a:off x="5211263" y="3574834"/>
            <a:ext cx="1193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Coil 15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B982FFA-B39B-466D-910B-CD2B95CE80EF}"/>
              </a:ext>
            </a:extLst>
          </p:cNvPr>
          <p:cNvSpPr txBox="1"/>
          <p:nvPr/>
        </p:nvSpPr>
        <p:spPr>
          <a:xfrm>
            <a:off x="7879855" y="3524378"/>
            <a:ext cx="331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Window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4E868C4-F37F-4551-9AE0-1515FF633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74" y="3888859"/>
            <a:ext cx="1800146" cy="24011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A87D18A-F934-4DA3-A6C9-962959B171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636" y="3914104"/>
            <a:ext cx="3150727" cy="2362295"/>
          </a:xfrm>
          <a:prstGeom prst="rect">
            <a:avLst/>
          </a:prstGeom>
        </p:spPr>
      </p:pic>
      <p:sp>
        <p:nvSpPr>
          <p:cNvPr id="35" name="右箭头 6">
            <a:extLst>
              <a:ext uri="{FF2B5EF4-FFF2-40B4-BE49-F238E27FC236}">
                <a16:creationId xmlns:a16="http://schemas.microsoft.com/office/drawing/2014/main" id="{7F2005A0-94A2-46FA-811B-B14A377F4696}"/>
              </a:ext>
            </a:extLst>
          </p:cNvPr>
          <p:cNvSpPr/>
          <p:nvPr/>
        </p:nvSpPr>
        <p:spPr>
          <a:xfrm>
            <a:off x="7264112" y="5085184"/>
            <a:ext cx="1280160" cy="32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EF49026-0A3F-4774-9791-CF5E1C18074E}"/>
              </a:ext>
            </a:extLst>
          </p:cNvPr>
          <p:cNvSpPr txBox="1"/>
          <p:nvPr/>
        </p:nvSpPr>
        <p:spPr>
          <a:xfrm>
            <a:off x="383621" y="4509120"/>
            <a:ext cx="4793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l"/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Mechanical processing and manufacturing are in progress.</a:t>
            </a:r>
          </a:p>
          <a:p>
            <a:pPr marL="342900" lvl="0" indent="-342900" algn="just"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High-power test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expected to be carried out </a:t>
            </a: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in Sep. 2026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6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91BA80-A526-430F-A879-52A2D4E1F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8. LLRF system(Gao </a:t>
            </a:r>
            <a:r>
              <a:rPr lang="en-US" altLang="zh-CN" dirty="0" err="1"/>
              <a:t>Wenbin’s</a:t>
            </a:r>
            <a:r>
              <a:rPr lang="en-US" altLang="zh-CN" dirty="0"/>
              <a:t> Poster)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2459BD-0023-4317-8FAB-5D3525844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744"/>
            <a:ext cx="11090448" cy="4351338"/>
          </a:xfrm>
        </p:spPr>
        <p:txBody>
          <a:bodyPr/>
          <a:lstStyle/>
          <a:p>
            <a:pPr algn="just"/>
            <a:r>
              <a:rPr lang="en-US" altLang="zh-CN" sz="2400" dirty="0"/>
              <a:t>Design consideration</a:t>
            </a:r>
            <a:r>
              <a:rPr lang="zh-CN" altLang="en-US" sz="2400" dirty="0"/>
              <a:t>：</a:t>
            </a:r>
          </a:p>
          <a:p>
            <a:pPr lvl="1" algn="just"/>
            <a:r>
              <a:rPr lang="en-US" altLang="zh-CN" sz="2000" dirty="0"/>
              <a:t>The system is based on a </a:t>
            </a:r>
            <a:r>
              <a:rPr lang="en-US" altLang="zh-CN" sz="2000" b="1" dirty="0">
                <a:solidFill>
                  <a:srgbClr val="C00000"/>
                </a:solidFill>
              </a:rPr>
              <a:t>domestic </a:t>
            </a:r>
            <a:r>
              <a:rPr lang="en-US" altLang="zh-CN" sz="2000" b="1" dirty="0" err="1">
                <a:solidFill>
                  <a:srgbClr val="C00000"/>
                </a:solidFill>
              </a:rPr>
              <a:t>MicroTCA</a:t>
            </a:r>
            <a:r>
              <a:rPr lang="en-US" altLang="zh-CN" sz="2000" b="1" dirty="0">
                <a:solidFill>
                  <a:srgbClr val="C00000"/>
                </a:solidFill>
              </a:rPr>
              <a:t> platform </a:t>
            </a:r>
            <a:r>
              <a:rPr lang="en-US" altLang="zh-CN" sz="2000" dirty="0"/>
              <a:t>and includes three control boards.  </a:t>
            </a:r>
          </a:p>
          <a:p>
            <a:pPr lvl="1" algn="just"/>
            <a:r>
              <a:rPr lang="en-US" altLang="zh-CN" sz="2000" b="1" dirty="0">
                <a:solidFill>
                  <a:srgbClr val="C00000"/>
                </a:solidFill>
              </a:rPr>
              <a:t>A vector-sum-based multi-cavity control algorithm </a:t>
            </a:r>
            <a:r>
              <a:rPr lang="en-US" altLang="zh-CN" sz="2000" dirty="0"/>
              <a:t>is used to achieve synchronous control of the amplitude, phase, and frequency of the six cavities.</a:t>
            </a:r>
          </a:p>
        </p:txBody>
      </p: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30E71AAB-F90B-4AAA-A2C5-8C06C7AC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25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C0800E-1706-4FC9-9569-EAE01CF823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530" y="3104669"/>
            <a:ext cx="4910402" cy="10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D60AC56-A970-47F5-A56F-1498DDC97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48" y="4128532"/>
            <a:ext cx="4744765" cy="192978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ED9123C3-E8FE-4A2C-B2A3-033240B535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05750" y="3146746"/>
            <a:ext cx="6263700" cy="24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7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形用户界面&#10;&#10;AI 生成的内容可能不正确。">
            <a:extLst>
              <a:ext uri="{FF2B5EF4-FFF2-40B4-BE49-F238E27FC236}">
                <a16:creationId xmlns:a16="http://schemas.microsoft.com/office/drawing/2014/main" id="{17402B97-C44B-4660-AB94-FEAF38F57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3068960"/>
            <a:ext cx="3627931" cy="324035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D91BA80-A526-430F-A879-52A2D4E1F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LLRF progress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2459BD-0023-4317-8FAB-5D3525844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744"/>
            <a:ext cx="10744200" cy="216024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altLang="zh-CN" dirty="0"/>
              <a:t>Software</a:t>
            </a:r>
          </a:p>
          <a:p>
            <a:pPr lvl="1" algn="just"/>
            <a:r>
              <a:rPr lang="en-US" altLang="zh-CN" dirty="0"/>
              <a:t>Completed development of the </a:t>
            </a:r>
            <a:r>
              <a:rPr lang="en-US" altLang="zh-CN" dirty="0">
                <a:solidFill>
                  <a:srgbClr val="C00000"/>
                </a:solidFill>
              </a:rPr>
              <a:t>domestic FPGA control board firmware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C00000"/>
                </a:solidFill>
              </a:rPr>
              <a:t>EPICS software</a:t>
            </a:r>
          </a:p>
          <a:p>
            <a:pPr lvl="1" algn="just"/>
            <a:r>
              <a:rPr lang="en-US" altLang="zh-CN" dirty="0"/>
              <a:t>Developed model-based superconducting cavity </a:t>
            </a:r>
            <a:r>
              <a:rPr lang="en-US" altLang="zh-CN" dirty="0">
                <a:solidFill>
                  <a:srgbClr val="C00000"/>
                </a:solidFill>
              </a:rPr>
              <a:t>tuning algorithms</a:t>
            </a:r>
            <a:r>
              <a:rPr lang="en-US" altLang="zh-CN" dirty="0"/>
              <a:t>, including </a:t>
            </a:r>
            <a:r>
              <a:rPr lang="en-US" altLang="zh-CN" dirty="0">
                <a:solidFill>
                  <a:srgbClr val="C00000"/>
                </a:solidFill>
              </a:rPr>
              <a:t>detuning calculation and quench detection</a:t>
            </a:r>
          </a:p>
          <a:p>
            <a:pPr lvl="1" algn="just"/>
            <a:r>
              <a:rPr lang="en-US" altLang="zh-CN" dirty="0">
                <a:solidFill>
                  <a:srgbClr val="C00000"/>
                </a:solidFill>
              </a:rPr>
              <a:t>Vector-sum–based multi-cavity control algorithms </a:t>
            </a:r>
            <a:r>
              <a:rPr lang="en-US" altLang="zh-CN" dirty="0"/>
              <a:t>are currently under development</a:t>
            </a:r>
          </a:p>
        </p:txBody>
      </p: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30E71AAB-F90B-4AAA-A2C5-8C06C7AC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26</a:t>
            </a:fld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C5F7BDA-C0D6-4507-8351-5F7ECA069065}"/>
              </a:ext>
            </a:extLst>
          </p:cNvPr>
          <p:cNvGrpSpPr/>
          <p:nvPr/>
        </p:nvGrpSpPr>
        <p:grpSpPr>
          <a:xfrm>
            <a:off x="2063552" y="3357509"/>
            <a:ext cx="3501809" cy="2880319"/>
            <a:chOff x="970339" y="2669547"/>
            <a:chExt cx="5106167" cy="4188453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B8750CAF-6323-46C5-85DA-F9EECFADE6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339" y="2669547"/>
              <a:ext cx="5106167" cy="4188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F7D326E-D75A-461D-B8BE-B31BB09D259B}"/>
                </a:ext>
              </a:extLst>
            </p:cNvPr>
            <p:cNvSpPr/>
            <p:nvPr/>
          </p:nvSpPr>
          <p:spPr>
            <a:xfrm>
              <a:off x="3743937" y="4225035"/>
              <a:ext cx="2070847" cy="2599491"/>
            </a:xfrm>
            <a:prstGeom prst="roundRect">
              <a:avLst>
                <a:gd name="adj" fmla="val 4401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2024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91BA80-A526-430F-A879-52A2D4E1F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LLRF progress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2459BD-0023-4317-8FAB-5D3525844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744"/>
            <a:ext cx="10744200" cy="35283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altLang="zh-CN" sz="2400" dirty="0"/>
              <a:t>Hardware</a:t>
            </a:r>
          </a:p>
          <a:p>
            <a:pPr lvl="1" algn="just"/>
            <a:r>
              <a:rPr lang="en-US" altLang="zh-CN" sz="2000" dirty="0"/>
              <a:t>Developed a </a:t>
            </a:r>
            <a:r>
              <a:rPr lang="en-US" altLang="zh-CN" sz="2000" dirty="0">
                <a:solidFill>
                  <a:srgbClr val="C00000"/>
                </a:solidFill>
              </a:rPr>
              <a:t>multi-channel piezo and motor control FMC module</a:t>
            </a:r>
          </a:p>
          <a:p>
            <a:pPr lvl="1" algn="just"/>
            <a:r>
              <a:rPr lang="en-US" altLang="zh-CN" sz="2000" dirty="0"/>
              <a:t>Designed </a:t>
            </a:r>
            <a:r>
              <a:rPr lang="en-US" altLang="zh-CN" sz="2000" dirty="0">
                <a:solidFill>
                  <a:srgbClr val="C00000"/>
                </a:solidFill>
              </a:rPr>
              <a:t>inter-board communication</a:t>
            </a:r>
            <a:r>
              <a:rPr lang="en-US" altLang="zh-CN" sz="2000" dirty="0"/>
              <a:t> for multiple superconducting cavities using a 40 Gbps optical transceiver and fiber link</a:t>
            </a:r>
          </a:p>
          <a:p>
            <a:pPr lvl="1" algn="just"/>
            <a:r>
              <a:rPr lang="en-US" altLang="zh-CN" sz="2000" dirty="0">
                <a:solidFill>
                  <a:srgbClr val="C00000"/>
                </a:solidFill>
              </a:rPr>
              <a:t>Inter-board loopback </a:t>
            </a:r>
            <a:r>
              <a:rPr lang="en-US" altLang="zh-CN" sz="2000" dirty="0"/>
              <a:t>testing completed</a:t>
            </a:r>
          </a:p>
          <a:p>
            <a:pPr lvl="1" algn="just"/>
            <a:r>
              <a:rPr lang="en-US" altLang="zh-CN" sz="2000" dirty="0"/>
              <a:t>Hardware procurement and testing finalized</a:t>
            </a:r>
          </a:p>
          <a:p>
            <a:pPr lvl="1" algn="just"/>
            <a:r>
              <a:rPr lang="en-US" altLang="zh-CN" sz="2000" dirty="0"/>
              <a:t>Plan to set up a test platform for integrated debugging and testing of:</a:t>
            </a:r>
          </a:p>
          <a:p>
            <a:pPr lvl="2" algn="just"/>
            <a:r>
              <a:rPr lang="en-US" altLang="zh-CN" sz="2000" dirty="0">
                <a:solidFill>
                  <a:srgbClr val="C00000"/>
                </a:solidFill>
              </a:rPr>
              <a:t>Tuning algorithms</a:t>
            </a:r>
          </a:p>
          <a:p>
            <a:pPr lvl="2" algn="just"/>
            <a:r>
              <a:rPr lang="en-US" altLang="zh-CN" sz="2000" dirty="0">
                <a:solidFill>
                  <a:srgbClr val="C00000"/>
                </a:solidFill>
              </a:rPr>
              <a:t>Tuning control FMC</a:t>
            </a:r>
          </a:p>
          <a:p>
            <a:pPr lvl="2" algn="just"/>
            <a:r>
              <a:rPr lang="en-US" altLang="zh-CN" sz="2000" dirty="0">
                <a:solidFill>
                  <a:srgbClr val="C00000"/>
                </a:solidFill>
              </a:rPr>
              <a:t>Inter-board communication</a:t>
            </a:r>
          </a:p>
        </p:txBody>
      </p: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30E71AAB-F90B-4AAA-A2C5-8C06C7AC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27</a:t>
            </a:fld>
            <a:endParaRPr lang="zh-CN" altLang="en-US" dirty="0"/>
          </a:p>
        </p:txBody>
      </p:sp>
      <p:pic>
        <p:nvPicPr>
          <p:cNvPr id="15" name="图片 14" descr="图片包含 游戏机, 电路, 发动机&#10;&#10;AI 生成的内容可能不正确。">
            <a:extLst>
              <a:ext uri="{FF2B5EF4-FFF2-40B4-BE49-F238E27FC236}">
                <a16:creationId xmlns:a16="http://schemas.microsoft.com/office/drawing/2014/main" id="{4FA2DDCF-C306-4372-89FC-9D9DD21E2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36" y="3853785"/>
            <a:ext cx="1831674" cy="244318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132F80-7777-46D9-B936-0E15BFBFE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264" y="4070406"/>
            <a:ext cx="3959944" cy="222656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0D1C8F6-2B90-478F-ADCA-4296DA2D6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44568" y="4641370"/>
            <a:ext cx="1202775" cy="1899288"/>
          </a:xfrm>
          <a:prstGeom prst="rect">
            <a:avLst/>
          </a:prstGeom>
        </p:spPr>
      </p:pic>
      <p:pic>
        <p:nvPicPr>
          <p:cNvPr id="18" name="图片 17" descr="电子屏幕&#10;&#10;AI 生成的内容可能不正确。">
            <a:extLst>
              <a:ext uri="{FF2B5EF4-FFF2-40B4-BE49-F238E27FC236}">
                <a16:creationId xmlns:a16="http://schemas.microsoft.com/office/drawing/2014/main" id="{2DA64042-A103-4008-BE9C-CAEF331B10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11624" y="4547792"/>
            <a:ext cx="2238375" cy="176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56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2D37E6C-C89F-460F-9AD4-DDD0D3621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5"/>
            <a:ext cx="10972800" cy="3744416"/>
          </a:xfrm>
        </p:spPr>
        <p:txBody>
          <a:bodyPr>
            <a:normAutofit/>
          </a:bodyPr>
          <a:lstStyle/>
          <a:p>
            <a:r>
              <a:rPr lang="en-US" altLang="zh-CN" dirty="0"/>
              <a:t>650MHz/800kW high efficiency klystron R&amp;D</a:t>
            </a:r>
          </a:p>
          <a:p>
            <a:pPr lvl="1" algn="just"/>
            <a:r>
              <a:rPr lang="en-US" altLang="zh-CN" dirty="0"/>
              <a:t>Close collaboration with GUOLI company at Jiangsu province</a:t>
            </a:r>
            <a:r>
              <a:rPr lang="zh-CN" altLang="en-US" dirty="0"/>
              <a:t>）</a:t>
            </a:r>
            <a:endParaRPr lang="en-US" altLang="zh-CN" dirty="0"/>
          </a:p>
          <a:p>
            <a:pPr algn="just">
              <a:spcBef>
                <a:spcPts val="600"/>
              </a:spcBef>
            </a:pPr>
            <a:r>
              <a:rPr lang="en-US" altLang="zh-CN" dirty="0"/>
              <a:t>S band, C band 80MW high power klystron R&amp;D</a:t>
            </a:r>
          </a:p>
          <a:p>
            <a:pPr lvl="1" algn="just"/>
            <a:r>
              <a:rPr lang="en-US" altLang="zh-CN" dirty="0"/>
              <a:t>Close collaboration with HANGUANG company at Hubei province</a:t>
            </a:r>
          </a:p>
          <a:p>
            <a:pPr algn="just"/>
            <a:r>
              <a:rPr lang="en-US" altLang="zh-CN" dirty="0"/>
              <a:t>650MHz, 2860MHz, 5720MHz and 1.3GHz solid state amplifier</a:t>
            </a:r>
          </a:p>
          <a:p>
            <a:pPr lvl="1" algn="just"/>
            <a:r>
              <a:rPr lang="en-US" altLang="zh-CN" dirty="0"/>
              <a:t>Close collaboration with HUAKANG company at Jiangsu province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4FDE1E8-C99F-46A4-865E-BB833D3F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28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6DBD704-B7E8-493C-9154-7B5DABB75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Industrialization preparation progress and status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1009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A99EBA5-8386-4229-AEBF-115F8108B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416" y="1883159"/>
            <a:ext cx="4248472" cy="2531225"/>
          </a:xfrm>
          <a:prstGeom prst="rect">
            <a:avLst/>
          </a:prstGeo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747B9517-D601-40E5-B92A-8513D7269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" y="3623676"/>
            <a:ext cx="4276937" cy="3207704"/>
          </a:xfr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89E238-6742-4647-9CFC-CA82163D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8BD4B92-FEF4-4BDA-9E97-DBB25AE7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2013B04-7ADD-43A4-B612-89DC46482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4346721"/>
            <a:ext cx="4464496" cy="251127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7E56E09-3D34-40E7-9BCA-524B10E13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1" y="21602"/>
            <a:ext cx="3994348" cy="22243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792E00-1C5C-4B92-9BEC-501464C758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21602"/>
            <a:ext cx="4290771" cy="21286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0CB000-6C22-4A8D-AA5F-271EC70259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017" y="-10323"/>
            <a:ext cx="4290771" cy="24436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D79868-59B3-4E4C-B4AB-8B0B599FD0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1" y="2179673"/>
            <a:ext cx="4707798" cy="21797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BC4EB05-DD45-4AD9-AD2A-D752227F64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763" y="2594064"/>
            <a:ext cx="1851025" cy="1167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9ABD93-38D2-4913-A247-2ED4D22DDF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1744" y="5454753"/>
            <a:ext cx="4363787" cy="14032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7BDB28B-9910-423D-861F-5A706D4CDC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722" y="2583600"/>
            <a:ext cx="1850390" cy="138557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D26C8DE-444E-494C-8A0B-6B04920E99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9" y="4308281"/>
            <a:ext cx="3592449" cy="12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6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198D64F-EA9E-4958-AE5F-EDE0E2C68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dirty="0"/>
              <a:t>This talk is about RF power sources and power distribution for CEPC collider ring, booster ring, damping ring and </a:t>
            </a:r>
            <a:r>
              <a:rPr lang="en-US" altLang="zh-CN" dirty="0" err="1"/>
              <a:t>linac</a:t>
            </a:r>
            <a:r>
              <a:rPr lang="en-US" altLang="zh-CN" dirty="0"/>
              <a:t> injector.</a:t>
            </a:r>
          </a:p>
          <a:p>
            <a:pPr algn="just"/>
            <a:r>
              <a:rPr lang="en-US" altLang="zh-CN" dirty="0"/>
              <a:t>This talk relates to the EDR goal, scope and plan and also includes recent progress of EDR.</a:t>
            </a:r>
          </a:p>
          <a:p>
            <a:pPr algn="just"/>
            <a:r>
              <a:rPr lang="en-US" altLang="zh-CN" dirty="0"/>
              <a:t>The content relates to the item “key technology research and development”.</a:t>
            </a:r>
          </a:p>
          <a:p>
            <a:pPr algn="just"/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9D4F83D-841D-4AFF-A654-5D3BE6BE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3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2B9BA56F-A405-405E-8994-03A0DA7D2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9993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CE00F23-2CD9-4D21-91AD-0AEBDF177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>
            <a:normAutofit fontScale="92500"/>
          </a:bodyPr>
          <a:lstStyle/>
          <a:p>
            <a:pPr algn="just"/>
            <a:r>
              <a:rPr lang="en-US" altLang="zh-CN" dirty="0"/>
              <a:t>Mass production preparation for high efficiency klystron.(</a:t>
            </a:r>
            <a:r>
              <a:rPr lang="en-US" altLang="zh-CN" b="1" dirty="0">
                <a:solidFill>
                  <a:srgbClr val="C00000"/>
                </a:solidFill>
              </a:rPr>
              <a:t>2025-2027</a:t>
            </a:r>
            <a:r>
              <a:rPr lang="en-US" altLang="zh-CN" dirty="0"/>
              <a:t>)</a:t>
            </a:r>
          </a:p>
          <a:p>
            <a:pPr lvl="1" algn="just">
              <a:spcAft>
                <a:spcPts val="1200"/>
              </a:spcAft>
            </a:pPr>
            <a:r>
              <a:rPr lang="en-US" altLang="zh-CN" dirty="0"/>
              <a:t>S band and C band klystron for BEPCII, BEPCII-U and other facilities in China.</a:t>
            </a:r>
          </a:p>
          <a:p>
            <a:pPr lvl="1" algn="just">
              <a:spcAft>
                <a:spcPts val="1200"/>
              </a:spcAft>
            </a:pPr>
            <a:r>
              <a:rPr lang="en-US" altLang="zh-CN" dirty="0"/>
              <a:t>26-set P band klystron for CSNSII project</a:t>
            </a:r>
          </a:p>
          <a:p>
            <a:pPr algn="just"/>
            <a:r>
              <a:rPr lang="en-US" altLang="zh-CN" dirty="0"/>
              <a:t>LLRF, klystron protection system and power distribution system will be implemented for horizontal test of superconducting cavity.(</a:t>
            </a:r>
            <a:r>
              <a:rPr lang="en-US" altLang="zh-CN" b="1" dirty="0">
                <a:solidFill>
                  <a:srgbClr val="C00000"/>
                </a:solidFill>
              </a:rPr>
              <a:t>2025-2026</a:t>
            </a:r>
            <a:r>
              <a:rPr lang="en-US" altLang="zh-CN" dirty="0"/>
              <a:t>)</a:t>
            </a:r>
          </a:p>
          <a:p>
            <a:pPr algn="just"/>
            <a:r>
              <a:rPr lang="en-US" altLang="zh-CN" dirty="0"/>
              <a:t>Development of energy recovery klystron is for exploration of a much higher efficiency klystron.(</a:t>
            </a:r>
            <a:r>
              <a:rPr lang="en-US" altLang="zh-CN" b="1" dirty="0">
                <a:solidFill>
                  <a:srgbClr val="C00000"/>
                </a:solidFill>
              </a:rPr>
              <a:t>2025-2026</a:t>
            </a:r>
            <a:r>
              <a:rPr lang="en-US" altLang="zh-CN" dirty="0"/>
              <a:t>)</a:t>
            </a:r>
          </a:p>
          <a:p>
            <a:pPr algn="just"/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201FE84-0ECB-4CF8-AF90-18B34E44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30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71D9127-F533-407B-9A03-F02439E3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Key milestones from 2025-2027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6428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BAE4DF6-A365-4CB1-8767-96012F93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altLang="zh-CN" dirty="0"/>
              <a:t>The high power test of high-efficiency klystron prototype has been successfully completed, achieving </a:t>
            </a:r>
            <a:r>
              <a:rPr lang="en-US" altLang="zh-CN" dirty="0">
                <a:solidFill>
                  <a:srgbClr val="C00000"/>
                </a:solidFill>
              </a:rPr>
              <a:t>a continuous wave (CW) output of 803 kW and an efficiency of 78.5%</a:t>
            </a:r>
            <a:r>
              <a:rPr lang="en-US" altLang="zh-CN" dirty="0"/>
              <a:t>. </a:t>
            </a:r>
          </a:p>
          <a:p>
            <a:pPr algn="just"/>
            <a:r>
              <a:rPr lang="en-US" altLang="zh-CN" dirty="0">
                <a:solidFill>
                  <a:srgbClr val="C00000"/>
                </a:solidFill>
              </a:rPr>
              <a:t>Mass production preparations</a:t>
            </a:r>
            <a:r>
              <a:rPr lang="en-US" altLang="zh-CN" dirty="0"/>
              <a:t> are underway for high efficiency klystron and high power klystron.</a:t>
            </a:r>
          </a:p>
          <a:p>
            <a:pPr algn="just"/>
            <a:r>
              <a:rPr lang="en-US" altLang="zh-CN" dirty="0"/>
              <a:t>Processing and high-power test of the </a:t>
            </a:r>
            <a:r>
              <a:rPr lang="en-US" altLang="zh-CN" dirty="0">
                <a:solidFill>
                  <a:srgbClr val="C00000"/>
                </a:solidFill>
              </a:rPr>
              <a:t>MBK</a:t>
            </a:r>
            <a:r>
              <a:rPr lang="en-US" altLang="zh-CN" dirty="0"/>
              <a:t> will be conducted this year.</a:t>
            </a:r>
          </a:p>
          <a:p>
            <a:pPr algn="just"/>
            <a:r>
              <a:rPr lang="en-US" altLang="zh-CN" dirty="0"/>
              <a:t>Development of S band </a:t>
            </a:r>
            <a:r>
              <a:rPr lang="en-US" altLang="zh-CN" dirty="0">
                <a:solidFill>
                  <a:srgbClr val="C00000"/>
                </a:solidFill>
              </a:rPr>
              <a:t>PPM klystron </a:t>
            </a:r>
            <a:r>
              <a:rPr lang="en-US" altLang="zh-CN" dirty="0"/>
              <a:t>and energy recovery klystron is progressing. </a:t>
            </a:r>
          </a:p>
          <a:p>
            <a:pPr algn="just"/>
            <a:r>
              <a:rPr lang="en-US" altLang="zh-CN" dirty="0"/>
              <a:t>Efforts are also being made in the development of P-band </a:t>
            </a:r>
            <a:r>
              <a:rPr lang="en-US" altLang="zh-CN" dirty="0">
                <a:solidFill>
                  <a:srgbClr val="C00000"/>
                </a:solidFill>
              </a:rPr>
              <a:t>resonant ring</a:t>
            </a:r>
            <a:r>
              <a:rPr lang="en-US" altLang="zh-CN" dirty="0"/>
              <a:t>.</a:t>
            </a:r>
          </a:p>
          <a:p>
            <a:pPr algn="just"/>
            <a:r>
              <a:rPr lang="en-US" altLang="zh-CN" dirty="0"/>
              <a:t>An auxiliary system for the horizontal test of superconducting cavities will encompass </a:t>
            </a:r>
            <a:r>
              <a:rPr lang="en-US" altLang="zh-CN" dirty="0">
                <a:solidFill>
                  <a:srgbClr val="C00000"/>
                </a:solidFill>
              </a:rPr>
              <a:t>LLRF</a:t>
            </a:r>
            <a:r>
              <a:rPr lang="en-US" altLang="zh-CN" dirty="0"/>
              <a:t>, klystron </a:t>
            </a:r>
            <a:r>
              <a:rPr lang="en-US" altLang="zh-CN" dirty="0">
                <a:solidFill>
                  <a:srgbClr val="C00000"/>
                </a:solidFill>
              </a:rPr>
              <a:t>energy dissipation protection</a:t>
            </a:r>
            <a:r>
              <a:rPr lang="en-US" altLang="zh-CN" dirty="0"/>
              <a:t>, power distribution and transmission systems.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C471644-D1ED-4DFE-8B19-DE4E3856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31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C479EED-ADEC-4757-9A33-3D36A0B0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Conclusion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6377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DB476FA-4EF9-41E3-9DEA-969E16AD2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 algn="just"/>
            <a:r>
              <a:rPr lang="en-US" altLang="zh-CN" dirty="0"/>
              <a:t>We would like to express our sincere gratitude to </a:t>
            </a:r>
            <a:r>
              <a:rPr lang="en-US" altLang="zh-CN" b="1" dirty="0" err="1">
                <a:solidFill>
                  <a:srgbClr val="C00000"/>
                </a:solidFill>
              </a:rPr>
              <a:t>Yifang</a:t>
            </a:r>
            <a:r>
              <a:rPr lang="en-US" altLang="zh-CN" b="1" dirty="0">
                <a:solidFill>
                  <a:srgbClr val="C00000"/>
                </a:solidFill>
              </a:rPr>
              <a:t> Wang </a:t>
            </a:r>
            <a:r>
              <a:rPr lang="en-US" altLang="zh-CN" dirty="0"/>
              <a:t>for his leadership and support through the </a:t>
            </a:r>
            <a:r>
              <a:rPr lang="en-US" altLang="zh-CN" b="1" dirty="0">
                <a:solidFill>
                  <a:srgbClr val="C00000"/>
                </a:solidFill>
              </a:rPr>
              <a:t>Ten Thousand Talents Program</a:t>
            </a:r>
            <a:r>
              <a:rPr lang="en-US" altLang="zh-CN" dirty="0"/>
              <a:t>, which has been instrumental to the success of this work. </a:t>
            </a:r>
          </a:p>
          <a:p>
            <a:pPr algn="just"/>
            <a:r>
              <a:rPr lang="en-US" altLang="zh-CN" dirty="0"/>
              <a:t>We also acknowledge the CEPC study group, </a:t>
            </a:r>
            <a:r>
              <a:rPr lang="en-US" altLang="zh-CN" b="1" dirty="0" err="1">
                <a:solidFill>
                  <a:srgbClr val="C00000"/>
                </a:solidFill>
              </a:rPr>
              <a:t>GuoLi</a:t>
            </a:r>
            <a:r>
              <a:rPr lang="en-US" altLang="zh-CN" b="1" dirty="0">
                <a:solidFill>
                  <a:srgbClr val="C00000"/>
                </a:solidFill>
              </a:rPr>
              <a:t>, </a:t>
            </a:r>
            <a:r>
              <a:rPr lang="en-US" altLang="zh-CN" b="1" dirty="0" err="1">
                <a:solidFill>
                  <a:srgbClr val="C00000"/>
                </a:solidFill>
              </a:rPr>
              <a:t>Hanguang</a:t>
            </a:r>
            <a:r>
              <a:rPr lang="en-US" altLang="zh-CN" b="1" dirty="0">
                <a:solidFill>
                  <a:srgbClr val="C00000"/>
                </a:solidFill>
              </a:rPr>
              <a:t>, and </a:t>
            </a:r>
            <a:r>
              <a:rPr lang="en-US" altLang="zh-CN" b="1" dirty="0" err="1">
                <a:solidFill>
                  <a:srgbClr val="C00000"/>
                </a:solidFill>
              </a:rPr>
              <a:t>Huakang</a:t>
            </a:r>
            <a:r>
              <a:rPr lang="en-US" altLang="zh-CN" b="1" dirty="0">
                <a:solidFill>
                  <a:srgbClr val="C00000"/>
                </a:solidFill>
              </a:rPr>
              <a:t> </a:t>
            </a:r>
            <a:r>
              <a:rPr lang="en-US" altLang="zh-CN" dirty="0"/>
              <a:t>for their excellent cooperation. </a:t>
            </a:r>
          </a:p>
          <a:p>
            <a:pPr algn="just"/>
            <a:r>
              <a:rPr lang="en-US" altLang="zh-CN" dirty="0"/>
              <a:t>Additionally, we extend our appreciation to </a:t>
            </a:r>
            <a:r>
              <a:rPr lang="en-US" altLang="zh-CN" b="1" dirty="0">
                <a:solidFill>
                  <a:srgbClr val="C00000"/>
                </a:solidFill>
              </a:rPr>
              <a:t>colleagues</a:t>
            </a:r>
            <a:r>
              <a:rPr lang="en-US" altLang="zh-CN" dirty="0"/>
              <a:t> and </a:t>
            </a:r>
            <a:r>
              <a:rPr lang="en-US" altLang="zh-CN" b="1" dirty="0">
                <a:solidFill>
                  <a:srgbClr val="C00000"/>
                </a:solidFill>
              </a:rPr>
              <a:t>students</a:t>
            </a:r>
            <a:r>
              <a:rPr lang="en-US" altLang="zh-CN" dirty="0"/>
              <a:t> who contributed their time, expertise, and resources to this effort.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EFC23EE-59E3-434D-BD71-4646A6CD1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32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497D4DE-6D26-4A8F-A847-71CE7A54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Acknowledgement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3639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B9CDD713-1C41-4E7F-8F46-50F37704F26B}"/>
              </a:ext>
            </a:extLst>
          </p:cNvPr>
          <p:cNvSpPr txBox="1">
            <a:spLocks/>
          </p:cNvSpPr>
          <p:nvPr/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5E9139-A00B-4B2A-98A6-095DC08F1345}" type="slidenum">
              <a:rPr lang="zh-CN" altLang="en-US" smtClean="0"/>
              <a:pPr algn="r"/>
              <a:t>33</a:t>
            </a:fld>
            <a:endParaRPr lang="zh-CN" altLang="en-US" dirty="0"/>
          </a:p>
        </p:txBody>
      </p:sp>
      <p:sp>
        <p:nvSpPr>
          <p:cNvPr id="21" name="日期占位符 2">
            <a:extLst>
              <a:ext uri="{FF2B5EF4-FFF2-40B4-BE49-F238E27FC236}">
                <a16:creationId xmlns:a16="http://schemas.microsoft.com/office/drawing/2014/main" id="{89A60AEF-B8A8-43D1-B03B-7F6CDDE59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48251"/>
            <a:ext cx="2844800" cy="365125"/>
          </a:xfrm>
        </p:spPr>
        <p:txBody>
          <a:bodyPr/>
          <a:lstStyle/>
          <a:p>
            <a:fld id="{426682D0-5A21-4E47-8FC1-0F7FE4F588DE}" type="datetime1">
              <a:rPr lang="zh-CN" altLang="en-US" smtClean="0"/>
              <a:t>2025/11/8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17617E-7C69-46AB-A5D0-7A3C65E9C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834" y="1052736"/>
            <a:ext cx="8347133" cy="53115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468BD5-D55B-4BF4-9F64-E61A0DE60F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" y="18364"/>
            <a:ext cx="5050260" cy="37876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C36BA7-36BD-4479-A6F9-F61AC5D5FF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626" y="14790"/>
            <a:ext cx="5661374" cy="37742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3799D16-E04C-4618-ADD4-240EC6472A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392" y="1263350"/>
            <a:ext cx="6080156" cy="29599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BE85156-1A61-49A6-BB69-20EF775C12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708" y="3794203"/>
            <a:ext cx="4058783" cy="30440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AAC1EA1-517F-46CB-BD1F-45466E4AF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343" y="3728327"/>
            <a:ext cx="4197657" cy="31482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9722F38-D169-40FB-803D-D3C4FF74A9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0" y="3844340"/>
            <a:ext cx="4452163" cy="29690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2A5789-1A81-4E9D-A0EF-D07CD00E28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773" y="3230250"/>
            <a:ext cx="4795061" cy="3596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CE30F90-D07D-4E98-AAA7-53C9595781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485" y="30751"/>
            <a:ext cx="5050260" cy="33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7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1F503C8-1632-4115-B0A7-CD6AC0FA0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altLang="zh-CN" dirty="0"/>
              <a:t>Considering klystron lifetime, power redundancy, and cost, </a:t>
            </a:r>
            <a:r>
              <a:rPr lang="en-US" altLang="zh-CN" b="1" dirty="0">
                <a:solidFill>
                  <a:srgbClr val="C00000"/>
                </a:solidFill>
              </a:rPr>
              <a:t>the two cavities will be powered by a single CW klystron</a:t>
            </a:r>
            <a:r>
              <a:rPr lang="en-US" altLang="zh-CN" dirty="0"/>
              <a:t> capable of delivering more than 800 kW. </a:t>
            </a:r>
          </a:p>
          <a:p>
            <a:pPr algn="just"/>
            <a:r>
              <a:rPr lang="en-US" altLang="zh-CN" b="1" dirty="0">
                <a:solidFill>
                  <a:srgbClr val="C00000"/>
                </a:solidFill>
              </a:rPr>
              <a:t>A high-voltage DC power supply</a:t>
            </a:r>
            <a:r>
              <a:rPr lang="en-US" altLang="zh-CN" dirty="0"/>
              <a:t> will be implemented to support the operation of the high-power and high-efficiency klystron.</a:t>
            </a:r>
          </a:p>
          <a:p>
            <a:pPr algn="just"/>
            <a:r>
              <a:rPr lang="en-US" altLang="zh-CN" dirty="0"/>
              <a:t>The RF power will be distributed to the cavities through a transmission system composed of </a:t>
            </a:r>
            <a:r>
              <a:rPr lang="en-US" altLang="zh-CN" b="1" dirty="0">
                <a:solidFill>
                  <a:srgbClr val="C00000"/>
                </a:solidFill>
              </a:rPr>
              <a:t>waveguides, a power divider, phase shifters, circulators, and loads</a:t>
            </a:r>
            <a:r>
              <a:rPr lang="en-US" altLang="zh-CN" dirty="0"/>
              <a:t>. In addition to the main RF chain, the system also includes </a:t>
            </a:r>
            <a:r>
              <a:rPr lang="en-US" altLang="zh-CN" b="1" dirty="0">
                <a:solidFill>
                  <a:srgbClr val="C00000"/>
                </a:solidFill>
              </a:rPr>
              <a:t>auxiliary power supplies</a:t>
            </a:r>
            <a:r>
              <a:rPr lang="en-US" altLang="zh-CN" dirty="0"/>
              <a:t>, </a:t>
            </a:r>
            <a:r>
              <a:rPr lang="en-US" altLang="zh-CN" b="1" dirty="0">
                <a:solidFill>
                  <a:srgbClr val="C00000"/>
                </a:solidFill>
              </a:rPr>
              <a:t>interlocks and controls, an LLRF system, and a pre-amplifier</a:t>
            </a:r>
            <a:r>
              <a:rPr lang="en-US" altLang="zh-CN" dirty="0"/>
              <a:t> to ensure reliable and stable RF power delivery.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FF8D95-5428-416B-BFD6-5756A023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E9DEAD8-1BAA-465C-8B02-545D4F13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consideration for Collider RF sources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8886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FF8D95-5428-416B-BFD6-5756A023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5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E9DEAD8-1BAA-465C-8B02-545D4F13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consideration for Collider RF sources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9C0BD2-B80E-4250-A6A4-932B6DE12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12" y="1124744"/>
            <a:ext cx="5040559" cy="26387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86E21-7E97-4F2B-A001-A3E239308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70" y="1340768"/>
            <a:ext cx="5665484" cy="22661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226CE21-80C0-4334-997A-8C07B50B0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70" y="3645024"/>
            <a:ext cx="5665484" cy="26387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68D184-8938-4501-A9B7-62EDC8F7F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30" y="3689657"/>
            <a:ext cx="4902941" cy="260000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CC46406-3509-4E3F-87A2-18DB703243CD}"/>
              </a:ext>
            </a:extLst>
          </p:cNvPr>
          <p:cNvSpPr txBox="1"/>
          <p:nvPr/>
        </p:nvSpPr>
        <p:spPr>
          <a:xfrm>
            <a:off x="4829932" y="3120075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TDR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B749F67-0244-4743-B19E-2AA4493F36D1}"/>
              </a:ext>
            </a:extLst>
          </p:cNvPr>
          <p:cNvSpPr txBox="1"/>
          <p:nvPr/>
        </p:nvSpPr>
        <p:spPr>
          <a:xfrm>
            <a:off x="5317243" y="5445224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EDR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49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2D4DA33-8920-414B-9AC5-F5BF17E0E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28" y="1124744"/>
            <a:ext cx="5481494" cy="2611243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FF8D95-5428-416B-BFD6-5756A023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6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E9DEAD8-1BAA-465C-8B02-545D4F13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consideration for Booster RF sources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E3314D0-F00A-4EC6-856B-E9AB5B40D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203" y="1071872"/>
            <a:ext cx="4784782" cy="26112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66428B-87B7-42AF-9964-0D54308E8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14" y="3694194"/>
            <a:ext cx="5334295" cy="25961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5D2103D-B1E9-4F7D-ABF8-90D2267EF5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633" y="3694194"/>
            <a:ext cx="4784785" cy="261124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8CDED3A-EF25-4814-AC42-FD6700D5BC15}"/>
              </a:ext>
            </a:extLst>
          </p:cNvPr>
          <p:cNvSpPr txBox="1"/>
          <p:nvPr/>
        </p:nvSpPr>
        <p:spPr>
          <a:xfrm>
            <a:off x="5469366" y="3120075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TDR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B39CAEF-DCFE-4B0E-BA86-61E58FEF1A97}"/>
              </a:ext>
            </a:extLst>
          </p:cNvPr>
          <p:cNvSpPr txBox="1"/>
          <p:nvPr/>
        </p:nvSpPr>
        <p:spPr>
          <a:xfrm>
            <a:off x="5956677" y="5445224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EDR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93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FF8D95-5428-416B-BFD6-5756A023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7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E9DEAD8-1BAA-465C-8B02-545D4F13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consideration for Ring RF sources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E3511E7-FD44-4177-AFFA-8D0455733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18" y="1124744"/>
            <a:ext cx="11588421" cy="2328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05D634B-D67D-4BA0-9598-A0502B33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3917790"/>
            <a:ext cx="11811571" cy="21605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B1B5379-4082-456E-93DE-BAF1A8A50EAD}"/>
              </a:ext>
            </a:extLst>
          </p:cNvPr>
          <p:cNvSpPr txBox="1"/>
          <p:nvPr/>
        </p:nvSpPr>
        <p:spPr>
          <a:xfrm>
            <a:off x="5015880" y="3415453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</a:rPr>
              <a:t>EDR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23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FF8D95-5428-416B-BFD6-5756A023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8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E9DEAD8-1BAA-465C-8B02-545D4F13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consideration for </a:t>
            </a:r>
            <a:r>
              <a:rPr lang="en-US" altLang="zh-CN" dirty="0" err="1"/>
              <a:t>Linac</a:t>
            </a:r>
            <a:r>
              <a:rPr lang="en-US" altLang="zh-CN" dirty="0"/>
              <a:t> RF sources</a:t>
            </a:r>
            <a:endParaRPr lang="zh-CN" altLang="en-US" dirty="0"/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AD574AFF-6EE4-4BBA-B72E-937DAED87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5299266" cy="2583403"/>
          </a:xfrm>
        </p:spPr>
        <p:txBody>
          <a:bodyPr>
            <a:noAutofit/>
          </a:bodyPr>
          <a:lstStyle/>
          <a:p>
            <a:pPr algn="just"/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primary high-power RF sources for </a:t>
            </a:r>
            <a:r>
              <a:rPr lang="en-US" altLang="zh-CN" sz="2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Linac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consist of 33 units of 80 MW S-band klystrons and 236 units of 50 MW C-band klystrons, along with the corresponding high-voltage modulators and associated subsystems.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A78934-DCEB-47BB-BC55-400691FD8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866" y="1412776"/>
            <a:ext cx="5936130" cy="2456488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9EDFECBB-4322-4BFE-BB5D-7D2C789C6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667661"/>
              </p:ext>
            </p:extLst>
          </p:nvPr>
        </p:nvGraphicFramePr>
        <p:xfrm>
          <a:off x="891094" y="4149080"/>
          <a:ext cx="10821530" cy="20297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0276">
                  <a:extLst>
                    <a:ext uri="{9D8B030D-6E8A-4147-A177-3AD203B41FA5}">
                      <a16:colId xmlns:a16="http://schemas.microsoft.com/office/drawing/2014/main" val="236692892"/>
                    </a:ext>
                  </a:extLst>
                </a:gridCol>
                <a:gridCol w="938386">
                  <a:extLst>
                    <a:ext uri="{9D8B030D-6E8A-4147-A177-3AD203B41FA5}">
                      <a16:colId xmlns:a16="http://schemas.microsoft.com/office/drawing/2014/main" val="2560353489"/>
                    </a:ext>
                  </a:extLst>
                </a:gridCol>
                <a:gridCol w="1952221">
                  <a:extLst>
                    <a:ext uri="{9D8B030D-6E8A-4147-A177-3AD203B41FA5}">
                      <a16:colId xmlns:a16="http://schemas.microsoft.com/office/drawing/2014/main" val="1291594480"/>
                    </a:ext>
                  </a:extLst>
                </a:gridCol>
                <a:gridCol w="5790647">
                  <a:extLst>
                    <a:ext uri="{9D8B030D-6E8A-4147-A177-3AD203B41FA5}">
                      <a16:colId xmlns:a16="http://schemas.microsoft.com/office/drawing/2014/main" val="1186689547"/>
                    </a:ext>
                  </a:extLst>
                </a:gridCol>
              </a:tblGrid>
              <a:tr h="4086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Type</a:t>
                      </a:r>
                      <a:endParaRPr lang="zh-CN" alt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QTY</a:t>
                      </a:r>
                      <a:endParaRPr lang="zh-CN" alt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Freq.(</a:t>
                      </a:r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MHz)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Structure type</a:t>
                      </a:r>
                      <a:endParaRPr lang="zh-CN" alt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extLst>
                  <a:ext uri="{0D108BD9-81ED-4DB2-BD59-A6C34878D82A}">
                    <a16:rowId xmlns:a16="http://schemas.microsoft.com/office/drawing/2014/main" val="3658728990"/>
                  </a:ext>
                </a:extLst>
              </a:tr>
              <a:tr h="673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S-band klystron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33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2860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1-to-1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，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standard-bunch</a:t>
                      </a:r>
                      <a:b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</a:b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1-to-2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，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standard acc. structure.</a:t>
                      </a:r>
                      <a:b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</a:b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8 1-to-2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，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large aperture acc. structure</a:t>
                      </a:r>
                    </a:p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21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1-to-4, standard acc. structure.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extLst>
                  <a:ext uri="{0D108BD9-81ED-4DB2-BD59-A6C34878D82A}">
                    <a16:rowId xmlns:a16="http://schemas.microsoft.com/office/drawing/2014/main" val="474455149"/>
                  </a:ext>
                </a:extLst>
              </a:tr>
              <a:tr h="3924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C-band</a:t>
                      </a:r>
                      <a:r>
                        <a:rPr lang="zh-CN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klystron</a:t>
                      </a:r>
                      <a:endParaRPr lang="zh-CN" alt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+mn-cs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236</a:t>
                      </a: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5720</a:t>
                      </a: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1-to-2</a:t>
                      </a:r>
                      <a:r>
                        <a:rPr lang="zh-CN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，</a:t>
                      </a:r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standard acc. structure.</a:t>
                      </a:r>
                      <a:endParaRPr lang="zh-CN" alt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+mn-cs"/>
                      </a:endParaRPr>
                    </a:p>
                  </a:txBody>
                  <a:tcPr marL="9434" marR="9434" marT="9434" marB="0" anchor="ctr"/>
                </a:tc>
                <a:extLst>
                  <a:ext uri="{0D108BD9-81ED-4DB2-BD59-A6C34878D82A}">
                    <a16:rowId xmlns:a16="http://schemas.microsoft.com/office/drawing/2014/main" val="2462531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80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FF8D95-5428-416B-BFD6-5756A023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E9DEAD8-1BAA-465C-8B02-545D4F13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consideration for </a:t>
            </a:r>
            <a:r>
              <a:rPr lang="en-US" altLang="zh-CN" dirty="0" err="1"/>
              <a:t>Linac</a:t>
            </a:r>
            <a:r>
              <a:rPr lang="en-US" altLang="zh-CN" dirty="0"/>
              <a:t> RF sources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9BC8AF-0FA2-479E-B9C0-70FFD9AED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8" y="1061824"/>
            <a:ext cx="5962138" cy="35913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D2672D3-7BA4-41BF-A107-52BA8BCAB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792" y="2996119"/>
            <a:ext cx="6057918" cy="33052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D500C27-D3C1-46BF-96AC-D759353AE4F4}"/>
              </a:ext>
            </a:extLst>
          </p:cNvPr>
          <p:cNvSpPr txBox="1"/>
          <p:nvPr/>
        </p:nvSpPr>
        <p:spPr>
          <a:xfrm>
            <a:off x="4902849" y="4806049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EDR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8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54*138"/>
  <p:tag name="TABLE_ENDDRAG_RECT" val="448*116*254*1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789*316"/>
  <p:tag name="TABLE_ENDDRAG_RECT" val="70*2779*789*3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61*227"/>
  <p:tag name="TABLE_ENDDRAG_RECT" val="577*22*261*2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2.85,&quot;left&quot;:497.05,&quot;top&quot;:149.7,&quot;width&quot;:35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2.85,&quot;left&quot;:497.05,&quot;top&quot;:149.7,&quot;width&quot;:35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2.85,&quot;left&quot;:497.05,&quot;top&quot;:149.7,&quot;width&quot;:35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73674</TotalTime>
  <Words>1673</Words>
  <Application>Microsoft Office PowerPoint</Application>
  <PresentationFormat>宽屏</PresentationFormat>
  <Paragraphs>292</Paragraphs>
  <Slides>33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Microsoft YaHei UI</vt:lpstr>
      <vt:lpstr>等线</vt:lpstr>
      <vt:lpstr>黑体</vt:lpstr>
      <vt:lpstr>宋体</vt:lpstr>
      <vt:lpstr>微软雅黑</vt:lpstr>
      <vt:lpstr>Arial</vt:lpstr>
      <vt:lpstr>Calibri</vt:lpstr>
      <vt:lpstr>Times New Roman</vt:lpstr>
      <vt:lpstr>Wingdings</vt:lpstr>
      <vt:lpstr>Office 主题</vt:lpstr>
      <vt:lpstr>Visio</vt:lpstr>
      <vt:lpstr>PowerPoint 演示文稿</vt:lpstr>
      <vt:lpstr>Outline</vt:lpstr>
      <vt:lpstr>Introduction</vt:lpstr>
      <vt:lpstr>Design consideration for Collider RF sources</vt:lpstr>
      <vt:lpstr>Design consideration for Collider RF sources</vt:lpstr>
      <vt:lpstr>Design consideration for Booster RF sources</vt:lpstr>
      <vt:lpstr>Design consideration for Ring RF sources</vt:lpstr>
      <vt:lpstr>Design consideration for Linac RF sources</vt:lpstr>
      <vt:lpstr>Design consideration for Linac RF sources</vt:lpstr>
      <vt:lpstr>EDR goal, scope and plan</vt:lpstr>
      <vt:lpstr>EDR Progress</vt:lpstr>
      <vt:lpstr>1. High power test of high efficiency klystron</vt:lpstr>
      <vt:lpstr>650MHz/800kW CW klystron test results</vt:lpstr>
      <vt:lpstr>2. Multi-beam klystron Fabrication</vt:lpstr>
      <vt:lpstr>Multi-beam klystron Fabrication</vt:lpstr>
      <vt:lpstr>3. C band 80MW klystron(Li Fei’s Poster)</vt:lpstr>
      <vt:lpstr>4. S band 80MW high efficiency klystron(Wang Yiao’s Poster)</vt:lpstr>
      <vt:lpstr>4. S band 80MW high efficiency klystron(Wang Yiao’s Poster)</vt:lpstr>
      <vt:lpstr>5. S band PPM klystron(Xiao Han’s Poster)</vt:lpstr>
      <vt:lpstr>6. P band resonant ring(Wang Fanyu’s Poster)</vt:lpstr>
      <vt:lpstr>6. P band resonant ring(Wang Fanyu’s Poster)</vt:lpstr>
      <vt:lpstr>7. Energy recovery klystron (Liu Yu’s Poster)</vt:lpstr>
      <vt:lpstr>Collector design</vt:lpstr>
      <vt:lpstr>Klystron body optimization</vt:lpstr>
      <vt:lpstr>8. LLRF system(Gao Wenbin’s Poster)</vt:lpstr>
      <vt:lpstr>LLRF progress</vt:lpstr>
      <vt:lpstr>LLRF progress</vt:lpstr>
      <vt:lpstr>Industrialization preparation progress and status</vt:lpstr>
      <vt:lpstr>PowerPoint 演示文稿</vt:lpstr>
      <vt:lpstr>Key milestones from 2025-2027</vt:lpstr>
      <vt:lpstr>Conclusion</vt:lpstr>
      <vt:lpstr>Acknowledgement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Zhou</cp:lastModifiedBy>
  <cp:revision>2821</cp:revision>
  <cp:lastPrinted>2022-11-06T05:19:21Z</cp:lastPrinted>
  <dcterms:created xsi:type="dcterms:W3CDTF">2012-09-04T11:33:36Z</dcterms:created>
  <dcterms:modified xsi:type="dcterms:W3CDTF">2025-11-08T01:42:57Z</dcterms:modified>
</cp:coreProperties>
</file>