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953" r:id="rId2"/>
    <p:sldId id="907" r:id="rId3"/>
    <p:sldId id="1009" r:id="rId4"/>
    <p:sldId id="1010" r:id="rId5"/>
    <p:sldId id="1510" r:id="rId6"/>
    <p:sldId id="1177" r:id="rId7"/>
    <p:sldId id="1631" r:id="rId8"/>
    <p:sldId id="1216" r:id="rId9"/>
    <p:sldId id="1593" r:id="rId10"/>
    <p:sldId id="1594" r:id="rId11"/>
    <p:sldId id="1217" r:id="rId12"/>
    <p:sldId id="1643" r:id="rId13"/>
    <p:sldId id="1204" r:id="rId14"/>
    <p:sldId id="1595" r:id="rId15"/>
    <p:sldId id="1596" r:id="rId16"/>
    <p:sldId id="1598" r:id="rId17"/>
    <p:sldId id="1599" r:id="rId18"/>
    <p:sldId id="1601" r:id="rId19"/>
    <p:sldId id="1602" r:id="rId20"/>
    <p:sldId id="1605" r:id="rId21"/>
    <p:sldId id="1644" r:id="rId22"/>
    <p:sldId id="1208" r:id="rId23"/>
    <p:sldId id="1646" r:id="rId24"/>
    <p:sldId id="1645" r:id="rId25"/>
    <p:sldId id="1210" r:id="rId26"/>
    <p:sldId id="1625" r:id="rId27"/>
    <p:sldId id="1179" r:id="rId28"/>
    <p:sldId id="1504" r:id="rId29"/>
    <p:sldId id="1654" r:id="rId30"/>
    <p:sldId id="1547" r:id="rId31"/>
    <p:sldId id="1356" r:id="rId32"/>
    <p:sldId id="1678" r:id="rId33"/>
    <p:sldId id="1672" r:id="rId34"/>
    <p:sldId id="1674" r:id="rId35"/>
    <p:sldId id="1673" r:id="rId36"/>
    <p:sldId id="1675" r:id="rId37"/>
    <p:sldId id="1677" r:id="rId38"/>
    <p:sldId id="1647" r:id="rId39"/>
    <p:sldId id="1679" r:id="rId40"/>
    <p:sldId id="1651" r:id="rId41"/>
    <p:sldId id="1650" r:id="rId42"/>
    <p:sldId id="1652" r:id="rId43"/>
    <p:sldId id="1680" r:id="rId44"/>
    <p:sldId id="957" r:id="rId45"/>
    <p:sldId id="1023" r:id="rId4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FFFFFF"/>
    <a:srgbClr val="003399"/>
    <a:srgbClr val="0070C0"/>
    <a:srgbClr val="008400"/>
    <a:srgbClr val="2214AC"/>
    <a:srgbClr val="005800"/>
    <a:srgbClr val="E6E6E6"/>
    <a:srgbClr val="4D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32" autoAdjust="0"/>
  </p:normalViewPr>
  <p:slideViewPr>
    <p:cSldViewPr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35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43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48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8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B944-6B39-4A1F-B32E-0F7ABCF3CC6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28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8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2025/11/7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 meet 2025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lang="zh-CN" altLang="en-US" sz="4000" b="1" kern="120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 meet 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 meet 2025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 meet 2025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 meet 2025</a:t>
            </a:r>
            <a:endParaRPr lang="zh-CN" altLang="en-US" dirty="0"/>
          </a:p>
        </p:txBody>
      </p:sp>
      <p:sp>
        <p:nvSpPr>
          <p:cNvPr id="12" name="内容占位符 13"/>
          <p:cNvSpPr>
            <a:spLocks noGrp="1"/>
          </p:cNvSpPr>
          <p:nvPr>
            <p:ph sz="quarter" idx="13" hasCustomPrompt="1"/>
          </p:nvPr>
        </p:nvSpPr>
        <p:spPr>
          <a:xfrm>
            <a:off x="0" y="1329893"/>
            <a:ext cx="8783781" cy="191207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7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 meet 2025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  <p:sldLayoutId id="2147483675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wmf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6.png"/><Relationship Id="rId5" Type="http://schemas.openxmlformats.org/officeDocument/2006/relationships/image" Target="../media/image42.wmf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wmf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4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image" Target="../media/image77.pn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image" Target="../media/image76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image" Target="../media/image75.pn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image" Target="../media/image74.png"/><Relationship Id="rId8" Type="http://schemas.openxmlformats.org/officeDocument/2006/relationships/tags" Target="../tags/tag17.xml"/><Relationship Id="rId3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46770" y="2480570"/>
            <a:ext cx="9129750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rgbClr val="C00000"/>
                </a:solidFill>
              </a:rPr>
              <a:t>CEPC injection and extraction system</a:t>
            </a:r>
          </a:p>
          <a:p>
            <a:pPr>
              <a:spcBef>
                <a:spcPts val="1200"/>
              </a:spcBef>
            </a:pPr>
            <a:r>
              <a:rPr lang="en-US" altLang="zh-CN" sz="2800" dirty="0">
                <a:solidFill>
                  <a:srgbClr val="0070C0"/>
                </a:solidFill>
              </a:rPr>
              <a:t>(Latest progress in EDR phase)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141240" y="4144525"/>
            <a:ext cx="1044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Jinhui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Chen,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Xiaohao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Cui, Lei Wang 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Huo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Lihua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Guanjian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 International Workshop on the CEPC (Nov. 6-10</a:t>
            </a:r>
            <a:r>
              <a:rPr lang="zh-CN" altLang="zh-CN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zh-CN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Guangzhou, China)</a:t>
            </a:r>
            <a:endParaRPr lang="zh-CN" altLang="zh-CN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 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9"/>
    </mc:Choice>
    <mc:Fallback xmlns="">
      <p:transition spd="slow" advTm="368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BB8D7A7-E76A-47CA-8E58-2AD8C1F4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7" y="142852"/>
            <a:ext cx="10754870" cy="72547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Collider on-axis extraction</a:t>
            </a:r>
            <a:endParaRPr lang="zh-CN" altLang="en-US" sz="40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8CFD89-62E0-4EFB-842A-DA1D4409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4A4890D-3DC7-495F-97B2-DBF0DEF6F65F}"/>
              </a:ext>
            </a:extLst>
          </p:cNvPr>
          <p:cNvGrpSpPr/>
          <p:nvPr/>
        </p:nvGrpSpPr>
        <p:grpSpPr>
          <a:xfrm>
            <a:off x="9048327" y="1068821"/>
            <a:ext cx="3024337" cy="2551225"/>
            <a:chOff x="9048327" y="1068821"/>
            <a:chExt cx="3024337" cy="255122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3077A2C-BC05-4C7D-A814-765E2C4DA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8327" y="1068821"/>
              <a:ext cx="3024337" cy="2551225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24A3466-C655-486E-A57E-32ED755B571A}"/>
                </a:ext>
              </a:extLst>
            </p:cNvPr>
            <p:cNvSpPr/>
            <p:nvPr/>
          </p:nvSpPr>
          <p:spPr>
            <a:xfrm>
              <a:off x="11352584" y="2780928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999948C-DD94-4DE6-965A-3F429BDF2EEA}"/>
                </a:ext>
              </a:extLst>
            </p:cNvPr>
            <p:cNvSpPr/>
            <p:nvPr/>
          </p:nvSpPr>
          <p:spPr>
            <a:xfrm>
              <a:off x="11352584" y="1412776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C17D224-E621-4D8A-ACB1-402C83438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3949" y="5503465"/>
            <a:ext cx="1934564" cy="8148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8B00487-4E2A-4E00-BAAE-03C6F8159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585" y="3620046"/>
            <a:ext cx="1957836" cy="11938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6F6DDD-E1B8-4573-98EE-DEDED66F86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4206377"/>
            <a:ext cx="2585690" cy="10881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64F4EF-1AE9-4875-AB36-5D4887730F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54" y="1080169"/>
            <a:ext cx="7620966" cy="53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8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EDCC197-3AA6-4B5B-B5BE-0700DD1F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Booster re-injection from SR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05273F-8D5F-4E8D-89FE-B13939B0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29885A-48A6-4B69-881F-9503042E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CD18515-B4C3-4AD8-A494-08A34C8F8882}"/>
              </a:ext>
            </a:extLst>
          </p:cNvPr>
          <p:cNvGrpSpPr/>
          <p:nvPr/>
        </p:nvGrpSpPr>
        <p:grpSpPr>
          <a:xfrm>
            <a:off x="9048327" y="1068821"/>
            <a:ext cx="3024337" cy="2551225"/>
            <a:chOff x="9048327" y="1068821"/>
            <a:chExt cx="3024337" cy="255122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0D552A7-1303-42FB-92D3-ADF58073C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8327" y="1068821"/>
              <a:ext cx="3024337" cy="2551225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CF512AF-768E-408B-9E4B-68EAD6AD8D95}"/>
                </a:ext>
              </a:extLst>
            </p:cNvPr>
            <p:cNvSpPr/>
            <p:nvPr/>
          </p:nvSpPr>
          <p:spPr>
            <a:xfrm>
              <a:off x="11404223" y="2780928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AA75049-4727-4F7F-8494-C3A2FFFB0CBD}"/>
                </a:ext>
              </a:extLst>
            </p:cNvPr>
            <p:cNvSpPr/>
            <p:nvPr/>
          </p:nvSpPr>
          <p:spPr>
            <a:xfrm>
              <a:off x="11352584" y="1412776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13D1EF6-680D-4FE0-A1FB-BC8109D43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068821"/>
            <a:ext cx="8148336" cy="56612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82F045-62F6-4C0E-8151-00AB35E0A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3949" y="5503465"/>
            <a:ext cx="1934564" cy="8148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D193A6-A048-4B93-8AFD-2346310AF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29">
            <a:off x="9386253" y="4054796"/>
            <a:ext cx="2509958" cy="13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A1E408-81FC-4C98-8EBF-7C47BBA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1370065A-818B-4CA5-B2B9-B55F189AD254}"/>
              </a:ext>
            </a:extLst>
          </p:cNvPr>
          <p:cNvGrpSpPr/>
          <p:nvPr/>
        </p:nvGrpSpPr>
        <p:grpSpPr>
          <a:xfrm>
            <a:off x="862978" y="331681"/>
            <a:ext cx="10487776" cy="1381273"/>
            <a:chOff x="862978" y="427460"/>
            <a:chExt cx="10487776" cy="138127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1CAC0E68-0B2E-4E8A-B8EF-AD5143F6C7A0}"/>
                </a:ext>
              </a:extLst>
            </p:cNvPr>
            <p:cNvGrpSpPr/>
            <p:nvPr/>
          </p:nvGrpSpPr>
          <p:grpSpPr>
            <a:xfrm>
              <a:off x="862978" y="780790"/>
              <a:ext cx="10487776" cy="1027943"/>
              <a:chOff x="754674" y="973189"/>
              <a:chExt cx="10487776" cy="1027943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593E171F-1949-45CF-BC45-0C865A509512}"/>
                  </a:ext>
                </a:extLst>
              </p:cNvPr>
              <p:cNvGrpSpPr/>
              <p:nvPr/>
            </p:nvGrpSpPr>
            <p:grpSpPr>
              <a:xfrm>
                <a:off x="971338" y="973189"/>
                <a:ext cx="9899110" cy="1027943"/>
                <a:chOff x="519418" y="3930294"/>
                <a:chExt cx="11060413" cy="11485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BE787F5F-E1C1-46E1-9DD6-F6C2C3FBC749}"/>
                    </a:ext>
                  </a:extLst>
                </p:cNvPr>
                <p:cNvGrpSpPr/>
                <p:nvPr/>
              </p:nvGrpSpPr>
              <p:grpSpPr>
                <a:xfrm>
                  <a:off x="519418" y="4099759"/>
                  <a:ext cx="11060413" cy="796290"/>
                  <a:chOff x="241876" y="4321422"/>
                  <a:chExt cx="11060413" cy="796290"/>
                </a:xfrm>
              </p:grpSpPr>
              <p:pic>
                <p:nvPicPr>
                  <p:cNvPr id="30" name="图片 29">
                    <a:extLst>
                      <a:ext uri="{FF2B5EF4-FFF2-40B4-BE49-F238E27FC236}">
                        <a16:creationId xmlns:a16="http://schemas.microsoft.com/office/drawing/2014/main" id="{0E370F89-868D-4A47-B005-E9AD322730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397272" y="4338055"/>
                    <a:ext cx="623873" cy="779657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>
                    <a:extLst>
                      <a:ext uri="{FF2B5EF4-FFF2-40B4-BE49-F238E27FC236}">
                        <a16:creationId xmlns:a16="http://schemas.microsoft.com/office/drawing/2014/main" id="{4A53AFC2-83B8-4F16-9FFA-CECBA56A6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25212" y="4321422"/>
                    <a:ext cx="623873" cy="779657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>
                    <a:extLst>
                      <a:ext uri="{FF2B5EF4-FFF2-40B4-BE49-F238E27FC236}">
                        <a16:creationId xmlns:a16="http://schemas.microsoft.com/office/drawing/2014/main" id="{550A28B9-32A6-4D34-9608-663E6A2830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241876" y="4362404"/>
                    <a:ext cx="3312309" cy="71413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>
                    <a:extLst>
                      <a:ext uri="{FF2B5EF4-FFF2-40B4-BE49-F238E27FC236}">
                        <a16:creationId xmlns:a16="http://schemas.microsoft.com/office/drawing/2014/main" id="{834076BF-8400-4F91-8D29-850CDAD876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4120112" y="4362404"/>
                    <a:ext cx="3312309" cy="714138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>
                    <a:extLst>
                      <a:ext uri="{FF2B5EF4-FFF2-40B4-BE49-F238E27FC236}">
                        <a16:creationId xmlns:a16="http://schemas.microsoft.com/office/drawing/2014/main" id="{F85BB286-6DAE-489C-AB5C-A24A9FEE3C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7989980" y="4362404"/>
                    <a:ext cx="3312309" cy="714138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25E3E73C-0784-4859-A857-58AB993CC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418" y="4797152"/>
                  <a:ext cx="0" cy="2520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F5F0D10C-10EC-4D29-98C3-F5EC72F8B5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65849" y="4797152"/>
                  <a:ext cx="0" cy="2520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2179FB97-BBDB-4D37-814D-9A719D49AE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418" y="4904348"/>
                  <a:ext cx="1104643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3DDE06C-D882-4FEB-9362-279247D3B9FD}"/>
                    </a:ext>
                  </a:extLst>
                </p:cNvPr>
                <p:cNvSpPr txBox="1"/>
                <p:nvPr/>
              </p:nvSpPr>
              <p:spPr>
                <a:xfrm>
                  <a:off x="5547209" y="4740275"/>
                  <a:ext cx="1012750" cy="33855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4.2m</a:t>
                  </a:r>
                  <a:endParaRPr lang="zh-CN" altLang="en-US" sz="1600" dirty="0"/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D726694-5D59-4057-BA57-36A26F42481D}"/>
                    </a:ext>
                  </a:extLst>
                </p:cNvPr>
                <p:cNvSpPr txBox="1"/>
                <p:nvPr/>
              </p:nvSpPr>
              <p:spPr>
                <a:xfrm>
                  <a:off x="3579978" y="3930294"/>
                  <a:ext cx="1012750" cy="33855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300mm</a:t>
                  </a:r>
                  <a:endParaRPr lang="zh-CN" altLang="en-US" sz="1600" dirty="0"/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310C119-FD8F-4ED1-A936-7B211993AE16}"/>
                    </a:ext>
                  </a:extLst>
                </p:cNvPr>
                <p:cNvSpPr txBox="1"/>
                <p:nvPr/>
              </p:nvSpPr>
              <p:spPr>
                <a:xfrm>
                  <a:off x="1669197" y="3930294"/>
                  <a:ext cx="1082117" cy="378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1200mm</a:t>
                  </a:r>
                  <a:endParaRPr lang="zh-CN" altLang="en-US" sz="1600" dirty="0"/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40F1F14B-0AC3-4C22-BD58-F2E7F300345E}"/>
                    </a:ext>
                  </a:extLst>
                </p:cNvPr>
                <p:cNvSpPr txBox="1"/>
                <p:nvPr/>
              </p:nvSpPr>
              <p:spPr>
                <a:xfrm>
                  <a:off x="7471444" y="3930294"/>
                  <a:ext cx="1012750" cy="33855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300mm</a:t>
                  </a:r>
                  <a:endParaRPr lang="zh-CN" altLang="en-US" sz="1600" dirty="0"/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9E2B866-152F-42AB-8B07-1B64395A45CD}"/>
                    </a:ext>
                  </a:extLst>
                </p:cNvPr>
                <p:cNvSpPr txBox="1"/>
                <p:nvPr/>
              </p:nvSpPr>
              <p:spPr>
                <a:xfrm>
                  <a:off x="5421392" y="3930294"/>
                  <a:ext cx="1221389" cy="378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1200mm</a:t>
                  </a:r>
                  <a:endParaRPr lang="zh-CN" altLang="en-US" sz="1600" dirty="0"/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8C0E6EFC-C46E-4090-9517-C0CD396668B2}"/>
                    </a:ext>
                  </a:extLst>
                </p:cNvPr>
                <p:cNvSpPr txBox="1"/>
                <p:nvPr/>
              </p:nvSpPr>
              <p:spPr>
                <a:xfrm>
                  <a:off x="9516228" y="3930294"/>
                  <a:ext cx="1114914" cy="378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1200mm</a:t>
                  </a:r>
                  <a:endParaRPr lang="zh-CN" altLang="en-US" sz="1600" dirty="0"/>
                </a:p>
              </p:txBody>
            </p:sp>
          </p:grp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74B2E9E0-B72B-482D-86D8-AF74CF1FC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674" y="1488645"/>
                <a:ext cx="10487776" cy="0"/>
              </a:xfrm>
              <a:prstGeom prst="straightConnector1">
                <a:avLst/>
              </a:prstGeom>
              <a:ln w="158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0D33C93C-484A-46AA-B642-2715BB0323C4}"/>
                </a:ext>
              </a:extLst>
            </p:cNvPr>
            <p:cNvSpPr txBox="1"/>
            <p:nvPr/>
          </p:nvSpPr>
          <p:spPr>
            <a:xfrm>
              <a:off x="4616965" y="427460"/>
              <a:ext cx="3505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</a:rPr>
                <a:t>Kickers for BST extraction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F893611C-267F-4448-8320-8324827E635D}"/>
              </a:ext>
            </a:extLst>
          </p:cNvPr>
          <p:cNvGrpSpPr/>
          <p:nvPr/>
        </p:nvGrpSpPr>
        <p:grpSpPr>
          <a:xfrm>
            <a:off x="2910196" y="5013176"/>
            <a:ext cx="6873898" cy="1440159"/>
            <a:chOff x="2910196" y="5013176"/>
            <a:chExt cx="6873898" cy="1440159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EDB7039B-4D1F-45DC-AF51-B5CEEA6BC5D0}"/>
                </a:ext>
              </a:extLst>
            </p:cNvPr>
            <p:cNvGrpSpPr/>
            <p:nvPr/>
          </p:nvGrpSpPr>
          <p:grpSpPr>
            <a:xfrm>
              <a:off x="2910196" y="5226245"/>
              <a:ext cx="6873898" cy="1227090"/>
              <a:chOff x="754674" y="973187"/>
              <a:chExt cx="6873898" cy="1227090"/>
            </a:xfrm>
          </p:grpSpPr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96A9DDAF-E5B8-4530-BB8F-870C54A2AFB7}"/>
                  </a:ext>
                </a:extLst>
              </p:cNvPr>
              <p:cNvGrpSpPr/>
              <p:nvPr/>
            </p:nvGrpSpPr>
            <p:grpSpPr>
              <a:xfrm>
                <a:off x="971338" y="973187"/>
                <a:ext cx="6436383" cy="1227090"/>
                <a:chOff x="519418" y="3930294"/>
                <a:chExt cx="7191460" cy="1371045"/>
              </a:xfrm>
            </p:grpSpPr>
            <p:grpSp>
              <p:nvGrpSpPr>
                <p:cNvPr id="78" name="组合 77">
                  <a:extLst>
                    <a:ext uri="{FF2B5EF4-FFF2-40B4-BE49-F238E27FC236}">
                      <a16:creationId xmlns:a16="http://schemas.microsoft.com/office/drawing/2014/main" id="{0639C9AF-D55E-45FC-A8E0-97345A39F193}"/>
                    </a:ext>
                  </a:extLst>
                </p:cNvPr>
                <p:cNvGrpSpPr/>
                <p:nvPr/>
              </p:nvGrpSpPr>
              <p:grpSpPr>
                <a:xfrm>
                  <a:off x="519418" y="4099759"/>
                  <a:ext cx="7190545" cy="779657"/>
                  <a:chOff x="241876" y="4321422"/>
                  <a:chExt cx="7190545" cy="779657"/>
                </a:xfrm>
              </p:grpSpPr>
              <p:pic>
                <p:nvPicPr>
                  <p:cNvPr id="89" name="图片 88">
                    <a:extLst>
                      <a:ext uri="{FF2B5EF4-FFF2-40B4-BE49-F238E27FC236}">
                        <a16:creationId xmlns:a16="http://schemas.microsoft.com/office/drawing/2014/main" id="{4F37D7A0-370D-45F9-8A23-54306C1E09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25212" y="4321422"/>
                    <a:ext cx="623873" cy="779657"/>
                  </a:xfrm>
                  <a:prstGeom prst="rect">
                    <a:avLst/>
                  </a:prstGeom>
                </p:spPr>
              </p:pic>
              <p:pic>
                <p:nvPicPr>
                  <p:cNvPr id="90" name="图片 89">
                    <a:extLst>
                      <a:ext uri="{FF2B5EF4-FFF2-40B4-BE49-F238E27FC236}">
                        <a16:creationId xmlns:a16="http://schemas.microsoft.com/office/drawing/2014/main" id="{945CD92E-DA06-4EF7-A88C-0E84CC3240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241876" y="4362404"/>
                    <a:ext cx="3312309" cy="714138"/>
                  </a:xfrm>
                  <a:prstGeom prst="rect">
                    <a:avLst/>
                  </a:prstGeom>
                </p:spPr>
              </p:pic>
              <p:pic>
                <p:nvPicPr>
                  <p:cNvPr id="91" name="图片 90">
                    <a:extLst>
                      <a:ext uri="{FF2B5EF4-FFF2-40B4-BE49-F238E27FC236}">
                        <a16:creationId xmlns:a16="http://schemas.microsoft.com/office/drawing/2014/main" id="{1E4FA7EE-EE3F-4924-82C5-85A2101689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4120112" y="4362404"/>
                    <a:ext cx="3312309" cy="714138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C734ABDA-2833-45F5-B7BD-98B5D94C50F1}"/>
                    </a:ext>
                  </a:extLst>
                </p:cNvPr>
                <p:cNvCxnSpPr/>
                <p:nvPr/>
              </p:nvCxnSpPr>
              <p:spPr>
                <a:xfrm>
                  <a:off x="519418" y="4797152"/>
                  <a:ext cx="0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05B0DA2E-AA0C-4098-B426-DB130C0608E6}"/>
                    </a:ext>
                  </a:extLst>
                </p:cNvPr>
                <p:cNvCxnSpPr/>
                <p:nvPr/>
              </p:nvCxnSpPr>
              <p:spPr>
                <a:xfrm>
                  <a:off x="7710878" y="4797283"/>
                  <a:ext cx="0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EA0C2021-DB81-4E48-BCF9-25E272E4A3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418" y="5059973"/>
                  <a:ext cx="71905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0A394EDF-B816-47BD-9557-B10E0F381972}"/>
                    </a:ext>
                  </a:extLst>
                </p:cNvPr>
                <p:cNvSpPr txBox="1"/>
                <p:nvPr/>
              </p:nvSpPr>
              <p:spPr>
                <a:xfrm>
                  <a:off x="3538691" y="4842613"/>
                  <a:ext cx="1012750" cy="378271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2.7m</a:t>
                  </a:r>
                  <a:endParaRPr lang="zh-CN" altLang="en-US" sz="1600" dirty="0"/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E41C41AA-1401-488B-B034-14921ADCA8C1}"/>
                    </a:ext>
                  </a:extLst>
                </p:cNvPr>
                <p:cNvSpPr txBox="1"/>
                <p:nvPr/>
              </p:nvSpPr>
              <p:spPr>
                <a:xfrm>
                  <a:off x="3579978" y="3930294"/>
                  <a:ext cx="1012750" cy="33855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300mm</a:t>
                  </a:r>
                  <a:endParaRPr lang="zh-CN" altLang="en-US" sz="1600" dirty="0"/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DD12A715-8F27-42A8-91B6-867FC28B21BB}"/>
                    </a:ext>
                  </a:extLst>
                </p:cNvPr>
                <p:cNvSpPr txBox="1"/>
                <p:nvPr/>
              </p:nvSpPr>
              <p:spPr>
                <a:xfrm>
                  <a:off x="1669197" y="3930294"/>
                  <a:ext cx="1082117" cy="378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1200mm</a:t>
                  </a:r>
                  <a:endParaRPr lang="zh-CN" altLang="en-US" sz="1600" dirty="0"/>
                </a:p>
              </p:txBody>
            </p:sp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4533DCC7-4275-4BF6-A82D-FC4FCEFE7BF6}"/>
                    </a:ext>
                  </a:extLst>
                </p:cNvPr>
                <p:cNvSpPr txBox="1"/>
                <p:nvPr/>
              </p:nvSpPr>
              <p:spPr>
                <a:xfrm>
                  <a:off x="5421392" y="3930294"/>
                  <a:ext cx="1221389" cy="378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/>
                    <a:t>1200mm</a:t>
                  </a:r>
                  <a:endParaRPr lang="zh-CN" altLang="en-US" sz="1600" dirty="0"/>
                </a:p>
              </p:txBody>
            </p:sp>
          </p:grp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5EC77973-EBDB-453F-95F0-16F5D32DE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674" y="1488645"/>
                <a:ext cx="6873898" cy="0"/>
              </a:xfrm>
              <a:prstGeom prst="straightConnector1">
                <a:avLst/>
              </a:prstGeom>
              <a:ln w="158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7B61FC43-B593-4DB9-A909-A7DFA6C140C9}"/>
                </a:ext>
              </a:extLst>
            </p:cNvPr>
            <p:cNvSpPr txBox="1"/>
            <p:nvPr/>
          </p:nvSpPr>
          <p:spPr>
            <a:xfrm>
              <a:off x="3126860" y="5013176"/>
              <a:ext cx="646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</a:rPr>
                <a:t>Kickers for CR on-axis injection 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A3225173-C330-46C3-B9DF-C9823D7363D4}"/>
              </a:ext>
            </a:extLst>
          </p:cNvPr>
          <p:cNvGrpSpPr/>
          <p:nvPr/>
        </p:nvGrpSpPr>
        <p:grpSpPr>
          <a:xfrm>
            <a:off x="862978" y="1916832"/>
            <a:ext cx="9760276" cy="1417482"/>
            <a:chOff x="862978" y="2092786"/>
            <a:chExt cx="9760276" cy="141748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3717A0A-EC0E-4D3E-BAEA-EF1FE302D65E}"/>
                </a:ext>
              </a:extLst>
            </p:cNvPr>
            <p:cNvGrpSpPr/>
            <p:nvPr/>
          </p:nvGrpSpPr>
          <p:grpSpPr>
            <a:xfrm>
              <a:off x="1334250" y="2092786"/>
              <a:ext cx="9099580" cy="1205137"/>
              <a:chOff x="1568420" y="2031447"/>
              <a:chExt cx="9099580" cy="1205137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09997464-EDFC-4385-AFB2-FB4C8E78F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68016" y="2287844"/>
                <a:ext cx="8964488" cy="948740"/>
              </a:xfrm>
              <a:prstGeom prst="rect">
                <a:avLst/>
              </a:prstGeom>
            </p:spPr>
          </p:pic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45DA5A68-ABFA-4025-AFC2-F7F20EB84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8420" y="2649459"/>
                <a:ext cx="9064085" cy="250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FF823BA3-918F-4EC8-87A9-E50CC0E6B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7528" y="2664460"/>
                <a:ext cx="8820472" cy="145382"/>
              </a:xfrm>
              <a:prstGeom prst="straightConnector1">
                <a:avLst/>
              </a:prstGeom>
              <a:ln w="158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D235F425-6048-4368-BDAD-6508959CA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6268" y="2305711"/>
                <a:ext cx="0" cy="358749"/>
              </a:xfrm>
              <a:prstGeom prst="straightConnector1">
                <a:avLst/>
              </a:prstGeom>
              <a:ln w="127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69A4387-A84A-4D6E-B635-393D8DFE790F}"/>
                  </a:ext>
                </a:extLst>
              </p:cNvPr>
              <p:cNvSpPr txBox="1"/>
              <p:nvPr/>
            </p:nvSpPr>
            <p:spPr>
              <a:xfrm>
                <a:off x="1670208" y="2031447"/>
                <a:ext cx="1566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Ext. point</a:t>
                </a:r>
                <a:endParaRPr lang="zh-CN" altLang="en-US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5D0A712-5D62-41A7-9AB1-C87329977769}"/>
                  </a:ext>
                </a:extLst>
              </p:cNvPr>
              <p:cNvSpPr txBox="1"/>
              <p:nvPr/>
            </p:nvSpPr>
            <p:spPr>
              <a:xfrm>
                <a:off x="9262053" y="2866863"/>
                <a:ext cx="1405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Ext. beam</a:t>
                </a:r>
                <a:endParaRPr lang="zh-CN" altLang="en-US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22D82B0-2D8E-4D09-9D14-29ECBE9B9EF6}"/>
                </a:ext>
              </a:extLst>
            </p:cNvPr>
            <p:cNvCxnSpPr>
              <a:cxnSpLocks/>
            </p:cNvCxnSpPr>
            <p:nvPr/>
          </p:nvCxnSpPr>
          <p:spPr>
            <a:xfrm>
              <a:off x="1648762" y="2878673"/>
              <a:ext cx="0" cy="326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B8BF742-6A14-473E-BCAB-C3C149E97BDB}"/>
                </a:ext>
              </a:extLst>
            </p:cNvPr>
            <p:cNvSpPr txBox="1"/>
            <p:nvPr/>
          </p:nvSpPr>
          <p:spPr>
            <a:xfrm>
              <a:off x="9001018" y="2288829"/>
              <a:ext cx="1622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Stored beam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4CAF406-4804-4FA9-AEE7-669B6B374CD9}"/>
                </a:ext>
              </a:extLst>
            </p:cNvPr>
            <p:cNvCxnSpPr/>
            <p:nvPr/>
          </p:nvCxnSpPr>
          <p:spPr>
            <a:xfrm>
              <a:off x="2652238" y="2846791"/>
              <a:ext cx="0" cy="451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E4832E1-DCE0-4C10-97B0-77262D80E077}"/>
                </a:ext>
              </a:extLst>
            </p:cNvPr>
            <p:cNvCxnSpPr>
              <a:cxnSpLocks/>
            </p:cNvCxnSpPr>
            <p:nvPr/>
          </p:nvCxnSpPr>
          <p:spPr>
            <a:xfrm>
              <a:off x="10316476" y="2987369"/>
              <a:ext cx="0" cy="522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6415582-BADD-40E3-9EA6-90DF7342E0C1}"/>
                </a:ext>
              </a:extLst>
            </p:cNvPr>
            <p:cNvCxnSpPr>
              <a:cxnSpLocks/>
            </p:cNvCxnSpPr>
            <p:nvPr/>
          </p:nvCxnSpPr>
          <p:spPr>
            <a:xfrm>
              <a:off x="1461437" y="3376151"/>
              <a:ext cx="8855039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337BBAF-48D8-431F-8FD7-F96326EA1E3C}"/>
                </a:ext>
              </a:extLst>
            </p:cNvPr>
            <p:cNvCxnSpPr/>
            <p:nvPr/>
          </p:nvCxnSpPr>
          <p:spPr>
            <a:xfrm>
              <a:off x="2888350" y="2831701"/>
              <a:ext cx="0" cy="451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C429077-FBC6-4C9D-9C44-CCCD0B080A19}"/>
                </a:ext>
              </a:extLst>
            </p:cNvPr>
            <p:cNvCxnSpPr>
              <a:cxnSpLocks/>
            </p:cNvCxnSpPr>
            <p:nvPr/>
          </p:nvCxnSpPr>
          <p:spPr>
            <a:xfrm>
              <a:off x="1648762" y="3054222"/>
              <a:ext cx="1003476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F682F1A-8938-4DD0-9327-35F037AE5680}"/>
                </a:ext>
              </a:extLst>
            </p:cNvPr>
            <p:cNvCxnSpPr>
              <a:cxnSpLocks/>
            </p:cNvCxnSpPr>
            <p:nvPr/>
          </p:nvCxnSpPr>
          <p:spPr>
            <a:xfrm>
              <a:off x="2903098" y="3054222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D79E4A2-9FCE-4205-B2A1-777B0DA58BE1}"/>
                </a:ext>
              </a:extLst>
            </p:cNvPr>
            <p:cNvSpPr txBox="1"/>
            <p:nvPr/>
          </p:nvSpPr>
          <p:spPr>
            <a:xfrm>
              <a:off x="1813684" y="3020924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2600mm</a:t>
              </a:r>
              <a:endParaRPr lang="zh-CN" altLang="en-US" sz="120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1405A14-B319-43EA-B368-0268344FA238}"/>
                </a:ext>
              </a:extLst>
            </p:cNvPr>
            <p:cNvSpPr txBox="1"/>
            <p:nvPr/>
          </p:nvSpPr>
          <p:spPr>
            <a:xfrm>
              <a:off x="2890415" y="3022696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620mm</a:t>
              </a:r>
              <a:endParaRPr lang="zh-CN" altLang="en-US" sz="12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AC00D7BC-3B4A-49E0-981C-A68EE10492AF}"/>
                </a:ext>
              </a:extLst>
            </p:cNvPr>
            <p:cNvSpPr txBox="1"/>
            <p:nvPr/>
          </p:nvSpPr>
          <p:spPr>
            <a:xfrm>
              <a:off x="4610914" y="2092786"/>
              <a:ext cx="3457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</a:rPr>
                <a:t>LSMs for BST extraction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417C69E1-0EA7-4A78-906D-25F112ED628D}"/>
                </a:ext>
              </a:extLst>
            </p:cNvPr>
            <p:cNvSpPr txBox="1"/>
            <p:nvPr/>
          </p:nvSpPr>
          <p:spPr>
            <a:xfrm>
              <a:off x="5558319" y="3204966"/>
              <a:ext cx="90641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22.94m</a:t>
              </a:r>
              <a:endParaRPr lang="zh-CN" altLang="en-US" sz="1200" dirty="0"/>
            </a:p>
          </p:txBody>
        </p: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3A9D2629-EFCF-4AC1-B273-D295B498E80F}"/>
                </a:ext>
              </a:extLst>
            </p:cNvPr>
            <p:cNvCxnSpPr>
              <a:cxnSpLocks/>
            </p:cNvCxnSpPr>
            <p:nvPr/>
          </p:nvCxnSpPr>
          <p:spPr>
            <a:xfrm>
              <a:off x="3943243" y="2391392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F0D0FD3A-94C1-43EC-9E93-801469DDCE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5720" y="2474072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BA4CEE0D-6BC1-4439-9850-159C4576E885}"/>
                </a:ext>
              </a:extLst>
            </p:cNvPr>
            <p:cNvCxnSpPr>
              <a:cxnSpLocks/>
            </p:cNvCxnSpPr>
            <p:nvPr/>
          </p:nvCxnSpPr>
          <p:spPr>
            <a:xfrm>
              <a:off x="4103017" y="2396312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0B427D0B-F07A-4673-8ECE-CB6132035B12}"/>
                </a:ext>
              </a:extLst>
            </p:cNvPr>
            <p:cNvCxnSpPr>
              <a:cxnSpLocks/>
            </p:cNvCxnSpPr>
            <p:nvPr/>
          </p:nvCxnSpPr>
          <p:spPr>
            <a:xfrm>
              <a:off x="4095644" y="2474072"/>
              <a:ext cx="32194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E607ACDE-FB90-401A-9F8B-464F2AD5E7A8}"/>
                </a:ext>
              </a:extLst>
            </p:cNvPr>
            <p:cNvSpPr txBox="1"/>
            <p:nvPr/>
          </p:nvSpPr>
          <p:spPr>
            <a:xfrm>
              <a:off x="5181015" y="2983833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110mm</a:t>
              </a:r>
              <a:endParaRPr lang="zh-CN" altLang="en-US" sz="1200" dirty="0"/>
            </a:p>
          </p:txBody>
        </p: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083DE75B-8305-437A-9036-79BDAEEEEFD5}"/>
                </a:ext>
              </a:extLst>
            </p:cNvPr>
            <p:cNvCxnSpPr>
              <a:cxnSpLocks/>
            </p:cNvCxnSpPr>
            <p:nvPr/>
          </p:nvCxnSpPr>
          <p:spPr>
            <a:xfrm>
              <a:off x="1461437" y="2636524"/>
              <a:ext cx="0" cy="873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6A864F1F-0B92-4918-A4A6-FE7C51CB78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914" y="3088364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34C26C3C-2E46-43BB-A6FF-71E36B055220}"/>
                </a:ext>
              </a:extLst>
            </p:cNvPr>
            <p:cNvSpPr txBox="1"/>
            <p:nvPr/>
          </p:nvSpPr>
          <p:spPr>
            <a:xfrm>
              <a:off x="862978" y="2855240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510mm</a:t>
              </a:r>
              <a:endParaRPr lang="zh-CN" altLang="en-US" sz="1200" dirty="0"/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E482BC3-931D-4BA6-B3BE-81A9E172886A}"/>
                </a:ext>
              </a:extLst>
            </p:cNvPr>
            <p:cNvCxnSpPr>
              <a:cxnSpLocks/>
            </p:cNvCxnSpPr>
            <p:nvPr/>
          </p:nvCxnSpPr>
          <p:spPr>
            <a:xfrm>
              <a:off x="5137774" y="2666358"/>
              <a:ext cx="2237" cy="402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C481002D-6FD9-482B-99A0-8BBA4CC410E9}"/>
                </a:ext>
              </a:extLst>
            </p:cNvPr>
            <p:cNvCxnSpPr>
              <a:cxnSpLocks/>
            </p:cNvCxnSpPr>
            <p:nvPr/>
          </p:nvCxnSpPr>
          <p:spPr>
            <a:xfrm>
              <a:off x="5189881" y="2672479"/>
              <a:ext cx="2237" cy="402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E2E464A5-63F6-4638-8F45-46C04EB46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109" y="3041819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5004168A-2961-4615-B658-280E0C0F7CAC}"/>
                </a:ext>
              </a:extLst>
            </p:cNvPr>
            <p:cNvCxnSpPr>
              <a:cxnSpLocks/>
            </p:cNvCxnSpPr>
            <p:nvPr/>
          </p:nvCxnSpPr>
          <p:spPr>
            <a:xfrm>
              <a:off x="5193805" y="3039474"/>
              <a:ext cx="331586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C79168F5-E39A-4D9E-BABB-C22EE5E57FC3}"/>
                </a:ext>
              </a:extLst>
            </p:cNvPr>
            <p:cNvSpPr txBox="1"/>
            <p:nvPr/>
          </p:nvSpPr>
          <p:spPr>
            <a:xfrm>
              <a:off x="4325457" y="2348880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400mm</a:t>
              </a:r>
              <a:endParaRPr lang="zh-CN" altLang="en-US" sz="1200" dirty="0"/>
            </a:p>
          </p:txBody>
        </p:sp>
      </p:grp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5643C922-40C1-412F-BB4F-779BF9B3BFC9}"/>
              </a:ext>
            </a:extLst>
          </p:cNvPr>
          <p:cNvGrpSpPr/>
          <p:nvPr/>
        </p:nvGrpSpPr>
        <p:grpSpPr>
          <a:xfrm>
            <a:off x="843404" y="3573016"/>
            <a:ext cx="10021971" cy="1439781"/>
            <a:chOff x="843404" y="3573016"/>
            <a:chExt cx="10021971" cy="1439781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ABF93D0-96FB-4818-9455-D7CB449B3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1437" y="3941537"/>
              <a:ext cx="9003940" cy="810912"/>
            </a:xfrm>
            <a:prstGeom prst="rect">
              <a:avLst/>
            </a:prstGeom>
          </p:spPr>
        </p:pic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78B7FA7C-07B7-4581-8454-677869C689AF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27" y="4184585"/>
              <a:ext cx="9433048" cy="15227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F7C4FFD7-E4AF-42F7-9D28-7AA75CEDD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1437" y="4332469"/>
              <a:ext cx="9214765" cy="317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4BB7CD6-C0AB-467E-8FAB-46CE93935CD0}"/>
                </a:ext>
              </a:extLst>
            </p:cNvPr>
            <p:cNvCxnSpPr>
              <a:cxnSpLocks/>
            </p:cNvCxnSpPr>
            <p:nvPr/>
          </p:nvCxnSpPr>
          <p:spPr>
            <a:xfrm>
              <a:off x="10383025" y="3918526"/>
              <a:ext cx="0" cy="384552"/>
            </a:xfrm>
            <a:prstGeom prst="straightConnector1">
              <a:avLst/>
            </a:prstGeom>
            <a:ln w="127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873A307-8F4B-4AED-AE37-5292FA8E734C}"/>
                </a:ext>
              </a:extLst>
            </p:cNvPr>
            <p:cNvSpPr txBox="1"/>
            <p:nvPr/>
          </p:nvSpPr>
          <p:spPr>
            <a:xfrm>
              <a:off x="9164043" y="3573016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Inj.</a:t>
              </a:r>
              <a:r>
                <a:rPr lang="zh-CN" altLang="en-US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point</a:t>
              </a:r>
              <a:endParaRPr lang="zh-CN" altLang="en-US" sz="2000" b="1" dirty="0">
                <a:solidFill>
                  <a:srgbClr val="00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0FEB4182-1394-4A1C-A8FC-36C34886B6EE}"/>
                </a:ext>
              </a:extLst>
            </p:cNvPr>
            <p:cNvSpPr txBox="1"/>
            <p:nvPr/>
          </p:nvSpPr>
          <p:spPr>
            <a:xfrm>
              <a:off x="1486339" y="4301615"/>
              <a:ext cx="1582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Stored beam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0959D718-D241-4FFF-AD37-09A13D4B3E98}"/>
                </a:ext>
              </a:extLst>
            </p:cNvPr>
            <p:cNvSpPr txBox="1"/>
            <p:nvPr/>
          </p:nvSpPr>
          <p:spPr>
            <a:xfrm>
              <a:off x="1500334" y="3724251"/>
              <a:ext cx="1583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Inj</a:t>
              </a:r>
              <a:r>
                <a:rPr lang="en-US" altLang="zh-CN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beam</a:t>
              </a:r>
              <a:endPara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4CF064F-2EC1-4CD3-A6B4-25A1929E254B}"/>
                </a:ext>
              </a:extLst>
            </p:cNvPr>
            <p:cNvSpPr txBox="1"/>
            <p:nvPr/>
          </p:nvSpPr>
          <p:spPr>
            <a:xfrm>
              <a:off x="4685717" y="3604954"/>
              <a:ext cx="3400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</a:rPr>
                <a:t>LSMs for CR on-axis injection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5633CE5D-EADD-4F56-8FC1-6FC3C909542B}"/>
                </a:ext>
              </a:extLst>
            </p:cNvPr>
            <p:cNvCxnSpPr>
              <a:cxnSpLocks/>
            </p:cNvCxnSpPr>
            <p:nvPr/>
          </p:nvCxnSpPr>
          <p:spPr>
            <a:xfrm>
              <a:off x="3848551" y="4375902"/>
              <a:ext cx="0" cy="259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509E6D20-761C-4520-B6D5-594A062C7CE9}"/>
                </a:ext>
              </a:extLst>
            </p:cNvPr>
            <p:cNvCxnSpPr>
              <a:cxnSpLocks/>
            </p:cNvCxnSpPr>
            <p:nvPr/>
          </p:nvCxnSpPr>
          <p:spPr>
            <a:xfrm>
              <a:off x="4725269" y="4394716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7427FE34-E0E9-4398-9604-D1FE6C67AC85}"/>
                </a:ext>
              </a:extLst>
            </p:cNvPr>
            <p:cNvCxnSpPr>
              <a:cxnSpLocks/>
            </p:cNvCxnSpPr>
            <p:nvPr/>
          </p:nvCxnSpPr>
          <p:spPr>
            <a:xfrm>
              <a:off x="4981044" y="4394716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01410799-3E47-4366-B4D5-88BFAB169B63}"/>
                </a:ext>
              </a:extLst>
            </p:cNvPr>
            <p:cNvCxnSpPr>
              <a:cxnSpLocks/>
            </p:cNvCxnSpPr>
            <p:nvPr/>
          </p:nvCxnSpPr>
          <p:spPr>
            <a:xfrm>
              <a:off x="3850015" y="4535247"/>
              <a:ext cx="875254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312F0F1-FDFB-4FA3-9CCE-A20898EF6035}"/>
                </a:ext>
              </a:extLst>
            </p:cNvPr>
            <p:cNvSpPr txBox="1"/>
            <p:nvPr/>
          </p:nvSpPr>
          <p:spPr>
            <a:xfrm>
              <a:off x="3923260" y="4532448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2200mm</a:t>
              </a:r>
              <a:endParaRPr lang="zh-CN" altLang="en-US" sz="1200" dirty="0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C8050D0D-70B6-4A80-B4E2-97EF25EF992F}"/>
                </a:ext>
              </a:extLst>
            </p:cNvPr>
            <p:cNvSpPr txBox="1"/>
            <p:nvPr/>
          </p:nvSpPr>
          <p:spPr>
            <a:xfrm>
              <a:off x="5050412" y="4546535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620mm</a:t>
              </a:r>
              <a:endParaRPr lang="zh-CN" altLang="en-US" sz="1200" dirty="0"/>
            </a:p>
          </p:txBody>
        </p: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4D74304B-B451-4400-83D3-FF66A4C58FB0}"/>
                </a:ext>
              </a:extLst>
            </p:cNvPr>
            <p:cNvCxnSpPr>
              <a:cxnSpLocks/>
            </p:cNvCxnSpPr>
            <p:nvPr/>
          </p:nvCxnSpPr>
          <p:spPr>
            <a:xfrm>
              <a:off x="6089130" y="4464264"/>
              <a:ext cx="0" cy="259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43A11296-FA39-4832-802F-1FBF3E9009CC}"/>
                </a:ext>
              </a:extLst>
            </p:cNvPr>
            <p:cNvCxnSpPr>
              <a:cxnSpLocks/>
            </p:cNvCxnSpPr>
            <p:nvPr/>
          </p:nvCxnSpPr>
          <p:spPr>
            <a:xfrm>
              <a:off x="6864184" y="4449064"/>
              <a:ext cx="0" cy="259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128A8AF8-29A1-4FBA-B305-AF6BF4E0ADA7}"/>
                </a:ext>
              </a:extLst>
            </p:cNvPr>
            <p:cNvSpPr txBox="1"/>
            <p:nvPr/>
          </p:nvSpPr>
          <p:spPr>
            <a:xfrm>
              <a:off x="6128171" y="4545123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1940mm</a:t>
              </a:r>
              <a:endParaRPr lang="zh-CN" altLang="en-US" sz="1200" dirty="0"/>
            </a:p>
          </p:txBody>
        </p: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DD0BD5B5-9E9F-4261-8DF9-3BCF5159815C}"/>
                </a:ext>
              </a:extLst>
            </p:cNvPr>
            <p:cNvCxnSpPr>
              <a:cxnSpLocks/>
            </p:cNvCxnSpPr>
            <p:nvPr/>
          </p:nvCxnSpPr>
          <p:spPr>
            <a:xfrm>
              <a:off x="5000956" y="4546535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E19CFCB9-8CE0-4859-B1A9-37C618AA5B23}"/>
                </a:ext>
              </a:extLst>
            </p:cNvPr>
            <p:cNvCxnSpPr>
              <a:cxnSpLocks/>
            </p:cNvCxnSpPr>
            <p:nvPr/>
          </p:nvCxnSpPr>
          <p:spPr>
            <a:xfrm>
              <a:off x="6091389" y="4593999"/>
              <a:ext cx="772795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8F64273E-0425-4977-AE77-B78444CFC6D2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24" y="4452312"/>
              <a:ext cx="0" cy="259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1CBDA426-ADD0-476C-B3B7-44BB67B69F50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24" y="459815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9427EA01-2688-4A85-B521-9CF075A022E0}"/>
                </a:ext>
              </a:extLst>
            </p:cNvPr>
            <p:cNvSpPr txBox="1"/>
            <p:nvPr/>
          </p:nvSpPr>
          <p:spPr>
            <a:xfrm>
              <a:off x="6981639" y="4521368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410mm</a:t>
              </a:r>
              <a:endParaRPr lang="zh-CN" altLang="en-US" sz="1200" dirty="0"/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48E28451-2B13-4305-94C5-B552C01D57AC}"/>
                </a:ext>
              </a:extLst>
            </p:cNvPr>
            <p:cNvCxnSpPr>
              <a:cxnSpLocks/>
            </p:cNvCxnSpPr>
            <p:nvPr/>
          </p:nvCxnSpPr>
          <p:spPr>
            <a:xfrm>
              <a:off x="4785108" y="3973126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01B1EDCF-BE4C-4CBA-A2A5-6EC9FF7C0682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2" y="3973126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549DC7B8-1C92-47FA-BA5F-0BF49C2D32CB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2" y="404930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5B2A6CA9-176C-40C5-BBD8-B53AFBA62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7585" y="4055806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50CD9A4D-DA86-4408-953B-78942151F2D8}"/>
                </a:ext>
              </a:extLst>
            </p:cNvPr>
            <p:cNvSpPr txBox="1"/>
            <p:nvPr/>
          </p:nvSpPr>
          <p:spPr>
            <a:xfrm>
              <a:off x="4943871" y="3850691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400mm</a:t>
              </a:r>
              <a:endParaRPr lang="zh-CN" altLang="en-US" sz="1200" dirty="0"/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318C01B1-3D41-41A9-B635-432C8078D406}"/>
                </a:ext>
              </a:extLst>
            </p:cNvPr>
            <p:cNvCxnSpPr>
              <a:cxnSpLocks/>
            </p:cNvCxnSpPr>
            <p:nvPr/>
          </p:nvCxnSpPr>
          <p:spPr>
            <a:xfrm>
              <a:off x="8658792" y="3941537"/>
              <a:ext cx="0" cy="4235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AA35B429-6259-476E-A363-B6A7F12EC0F7}"/>
                </a:ext>
              </a:extLst>
            </p:cNvPr>
            <p:cNvCxnSpPr>
              <a:cxnSpLocks/>
            </p:cNvCxnSpPr>
            <p:nvPr/>
          </p:nvCxnSpPr>
          <p:spPr>
            <a:xfrm>
              <a:off x="8725158" y="3941537"/>
              <a:ext cx="0" cy="438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E918132A-F599-4821-9912-2E201AD08D63}"/>
                </a:ext>
              </a:extLst>
            </p:cNvPr>
            <p:cNvCxnSpPr>
              <a:cxnSpLocks/>
            </p:cNvCxnSpPr>
            <p:nvPr/>
          </p:nvCxnSpPr>
          <p:spPr>
            <a:xfrm>
              <a:off x="8716052" y="400923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05237FA9-0FA8-43E8-BCB4-53A90ED48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9260" y="4008361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43B819DE-0754-4A60-97BC-C6102D8D1F9D}"/>
                </a:ext>
              </a:extLst>
            </p:cNvPr>
            <p:cNvSpPr txBox="1"/>
            <p:nvPr/>
          </p:nvSpPr>
          <p:spPr>
            <a:xfrm>
              <a:off x="7996410" y="3819845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150mm</a:t>
              </a:r>
              <a:endParaRPr lang="zh-CN" altLang="en-US" sz="1200" dirty="0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BBDB904-E3AC-4E8A-B93D-477B03E69FDC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80" y="4184585"/>
              <a:ext cx="0" cy="828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EFCBBF51-AB52-4894-8D12-32ABC63D6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4332469"/>
              <a:ext cx="0" cy="608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E88B258D-503E-4F40-8747-72D03BDF5886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80" y="4870576"/>
              <a:ext cx="9145016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5DAE787A-4214-445E-A7B8-EE8701FD3DA9}"/>
                </a:ext>
              </a:extLst>
            </p:cNvPr>
            <p:cNvSpPr txBox="1"/>
            <p:nvPr/>
          </p:nvSpPr>
          <p:spPr>
            <a:xfrm>
              <a:off x="5906018" y="4735798"/>
              <a:ext cx="7526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23.58m</a:t>
              </a:r>
              <a:endParaRPr lang="zh-CN" altLang="en-US" sz="1200" dirty="0"/>
            </a:p>
          </p:txBody>
        </p: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E68577A2-FDA9-4206-9F56-C57C45E1D9B7}"/>
                </a:ext>
              </a:extLst>
            </p:cNvPr>
            <p:cNvCxnSpPr>
              <a:cxnSpLocks/>
            </p:cNvCxnSpPr>
            <p:nvPr/>
          </p:nvCxnSpPr>
          <p:spPr>
            <a:xfrm>
              <a:off x="5907740" y="3969926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CEF64CB5-0353-4A6C-B28C-815E75A16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0217" y="4052606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F9FC8215-72C3-43E4-AEA9-23B633E75782}"/>
                </a:ext>
              </a:extLst>
            </p:cNvPr>
            <p:cNvCxnSpPr>
              <a:cxnSpLocks/>
            </p:cNvCxnSpPr>
            <p:nvPr/>
          </p:nvCxnSpPr>
          <p:spPr>
            <a:xfrm>
              <a:off x="6060140" y="3967472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17596BEC-B0F5-4DD8-9EC6-A4890F5DB393}"/>
                </a:ext>
              </a:extLst>
            </p:cNvPr>
            <p:cNvCxnSpPr>
              <a:cxnSpLocks/>
            </p:cNvCxnSpPr>
            <p:nvPr/>
          </p:nvCxnSpPr>
          <p:spPr>
            <a:xfrm>
              <a:off x="6060141" y="4049308"/>
              <a:ext cx="40459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5DDC418A-5A3C-47F5-B552-23D43FAB315A}"/>
                </a:ext>
              </a:extLst>
            </p:cNvPr>
            <p:cNvSpPr txBox="1"/>
            <p:nvPr/>
          </p:nvSpPr>
          <p:spPr>
            <a:xfrm>
              <a:off x="6055492" y="3854082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400mm</a:t>
              </a:r>
              <a:endParaRPr lang="zh-CN" altLang="en-US" sz="1200" dirty="0"/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830BE08-4876-4C3D-851C-C6CDAAB8B50A}"/>
                </a:ext>
              </a:extLst>
            </p:cNvPr>
            <p:cNvCxnSpPr>
              <a:cxnSpLocks/>
            </p:cNvCxnSpPr>
            <p:nvPr/>
          </p:nvCxnSpPr>
          <p:spPr>
            <a:xfrm>
              <a:off x="1544748" y="4313184"/>
              <a:ext cx="0" cy="422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F4C2C870-B1AB-4386-A40E-0C9CE3DE9D92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27" y="3861048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DEB7AD17-FD0C-49C1-B3BF-865259FD9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1704" y="3987972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FF8D82F6-77FE-483D-9454-A5E9CA368215}"/>
                </a:ext>
              </a:extLst>
            </p:cNvPr>
            <p:cNvCxnSpPr>
              <a:cxnSpLocks/>
            </p:cNvCxnSpPr>
            <p:nvPr/>
          </p:nvCxnSpPr>
          <p:spPr>
            <a:xfrm>
              <a:off x="3849004" y="3861048"/>
              <a:ext cx="0" cy="240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B53DEDBC-D0AB-4023-8C38-06BF789BD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58694" y="3999450"/>
              <a:ext cx="357834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67FA2108-C3B5-4DFB-941F-3AF603BB67A0}"/>
                </a:ext>
              </a:extLst>
            </p:cNvPr>
            <p:cNvSpPr txBox="1"/>
            <p:nvPr/>
          </p:nvSpPr>
          <p:spPr>
            <a:xfrm>
              <a:off x="3843577" y="3801105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110mm</a:t>
              </a:r>
              <a:endParaRPr lang="zh-CN" altLang="en-US" sz="1200" dirty="0"/>
            </a:p>
          </p:txBody>
        </p:sp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id="{40821763-1A19-4897-BE34-FC75AE756A9E}"/>
                </a:ext>
              </a:extLst>
            </p:cNvPr>
            <p:cNvSpPr txBox="1"/>
            <p:nvPr/>
          </p:nvSpPr>
          <p:spPr>
            <a:xfrm>
              <a:off x="843404" y="4431787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400mm</a:t>
              </a:r>
              <a:endParaRPr lang="zh-CN" altLang="en-US" sz="1200" dirty="0"/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9A10E703-82E3-46F4-A870-C4B82A5E9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957" y="4659867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80EC1223-9A82-48BB-8052-21BF5DD3F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309" y="4662759"/>
              <a:ext cx="233282" cy="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4692A6BE-07D5-4BC3-A51B-8CC61B1CB2EC}"/>
                </a:ext>
              </a:extLst>
            </p:cNvPr>
            <p:cNvCxnSpPr>
              <a:cxnSpLocks/>
            </p:cNvCxnSpPr>
            <p:nvPr/>
          </p:nvCxnSpPr>
          <p:spPr>
            <a:xfrm>
              <a:off x="7781680" y="4017241"/>
              <a:ext cx="0" cy="297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71CC6B58-E0E7-4585-AE15-743A0BB4DFCD}"/>
                </a:ext>
              </a:extLst>
            </p:cNvPr>
            <p:cNvCxnSpPr>
              <a:cxnSpLocks/>
            </p:cNvCxnSpPr>
            <p:nvPr/>
          </p:nvCxnSpPr>
          <p:spPr>
            <a:xfrm>
              <a:off x="7744810" y="4022261"/>
              <a:ext cx="0" cy="206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E25697AA-D540-4C45-A4EE-86197BC58329}"/>
                </a:ext>
              </a:extLst>
            </p:cNvPr>
            <p:cNvCxnSpPr>
              <a:cxnSpLocks/>
            </p:cNvCxnSpPr>
            <p:nvPr/>
          </p:nvCxnSpPr>
          <p:spPr>
            <a:xfrm>
              <a:off x="7776098" y="4041234"/>
              <a:ext cx="220312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DB8DAA8A-9BE5-4215-86DE-7565392C40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4152" y="4047576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51B2903D-031B-4FAF-A576-29CB7124EF32}"/>
                </a:ext>
              </a:extLst>
            </p:cNvPr>
            <p:cNvSpPr txBox="1"/>
            <p:nvPr/>
          </p:nvSpPr>
          <p:spPr>
            <a:xfrm>
              <a:off x="7103610" y="3847470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130mm</a:t>
              </a:r>
              <a:endParaRPr lang="zh-CN" altLang="en-US" sz="1200" dirty="0"/>
            </a:p>
          </p:txBody>
        </p: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B531741A-E252-4B68-9DC2-3CC6BB3534A0}"/>
                </a:ext>
              </a:extLst>
            </p:cNvPr>
            <p:cNvCxnSpPr>
              <a:cxnSpLocks/>
            </p:cNvCxnSpPr>
            <p:nvPr/>
          </p:nvCxnSpPr>
          <p:spPr>
            <a:xfrm>
              <a:off x="10431228" y="4379852"/>
              <a:ext cx="0" cy="442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17A21630-A8B8-4921-975A-C5F344F06E0F}"/>
                </a:ext>
              </a:extLst>
            </p:cNvPr>
            <p:cNvSpPr txBox="1"/>
            <p:nvPr/>
          </p:nvSpPr>
          <p:spPr>
            <a:xfrm>
              <a:off x="9836785" y="4510720"/>
              <a:ext cx="752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300mm</a:t>
              </a:r>
              <a:endParaRPr lang="zh-CN" altLang="en-US" sz="1200" dirty="0"/>
            </a:p>
          </p:txBody>
        </p: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A7000740-24F5-4890-8EDD-F1B2A2B756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6438" y="4762014"/>
              <a:ext cx="367523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16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163744" cy="1752600"/>
          </a:xfrm>
        </p:spPr>
        <p:txBody>
          <a:bodyPr/>
          <a:lstStyle/>
          <a:p>
            <a:r>
              <a:rPr lang="en-US" altLang="zh-CN" dirty="0"/>
              <a:t>Contributed by Lei Wang</a:t>
            </a:r>
            <a:r>
              <a:rPr lang="zh-CN" altLang="en-US" dirty="0"/>
              <a:t>，</a:t>
            </a:r>
            <a:r>
              <a:rPr lang="en-US" altLang="zh-CN" dirty="0"/>
              <a:t>Hua Shi and </a:t>
            </a:r>
            <a:r>
              <a:rPr lang="en-US" altLang="zh-CN" dirty="0" err="1"/>
              <a:t>Guanjian</a:t>
            </a:r>
            <a:r>
              <a:rPr lang="en-US" altLang="zh-CN" dirty="0"/>
              <a:t> Wu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9480375" cy="1912071"/>
          </a:xfrm>
        </p:spPr>
        <p:txBody>
          <a:bodyPr>
            <a:normAutofit/>
          </a:bodyPr>
          <a:lstStyle/>
          <a:p>
            <a:pPr marL="804863" indent="-533400">
              <a:lnSpc>
                <a:spcPct val="120000"/>
              </a:lnSpc>
            </a:pPr>
            <a:r>
              <a:rPr lang="en-US" altLang="zh-CN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/>
              <a:t>Kicker system EDR design update</a:t>
            </a:r>
          </a:p>
        </p:txBody>
      </p:sp>
    </p:spTree>
    <p:extLst>
      <p:ext uri="{BB962C8B-B14F-4D97-AF65-F5344CB8AC3E}">
        <p14:creationId xmlns:p14="http://schemas.microsoft.com/office/powerpoint/2010/main" val="165352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Kickers for CEPC injection &amp; extraction</a:t>
            </a:r>
            <a:endParaRPr lang="zh-CN" altLang="en-US" sz="40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18581"/>
              </p:ext>
            </p:extLst>
          </p:nvPr>
        </p:nvGraphicFramePr>
        <p:xfrm>
          <a:off x="679481" y="1268760"/>
          <a:ext cx="10750556" cy="30258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5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zh-CN" altLang="zh-CN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Magnetic strength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Quantity(e+/e-)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Slotted-pipe kicker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0.02095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Strip-line kicker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1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In-air d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</a:rPr>
                        <a:t>elay-line</a:t>
                      </a:r>
                      <a:r>
                        <a:rPr lang="en-US" altLang="zh-CN" sz="180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</a:rPr>
                        <a:t>dipole</a:t>
                      </a:r>
                      <a:r>
                        <a:rPr lang="en-US" altLang="zh-CN" sz="1800" kern="1200" baseline="0" dirty="0">
                          <a:solidFill>
                            <a:schemeClr val="tx1"/>
                          </a:solidFill>
                        </a:rPr>
                        <a:t> kicker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1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In-air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</a:rPr>
                        <a:t>lumped parameter dipole</a:t>
                      </a:r>
                      <a:r>
                        <a:rPr lang="en-US" altLang="zh-CN" sz="1800" kern="1200" baseline="0" dirty="0">
                          <a:solidFill>
                            <a:schemeClr val="tx1"/>
                          </a:solidFill>
                        </a:rPr>
                        <a:t> kicker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0.035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6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5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61AEAC75-3D2A-45AD-822E-1521789AF5B4}"/>
              </a:ext>
            </a:extLst>
          </p:cNvPr>
          <p:cNvGrpSpPr/>
          <p:nvPr/>
        </p:nvGrpSpPr>
        <p:grpSpPr>
          <a:xfrm>
            <a:off x="484811" y="4931246"/>
            <a:ext cx="3041090" cy="1391667"/>
            <a:chOff x="301244" y="5805264"/>
            <a:chExt cx="1888235" cy="8640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3320E8-2B6A-4DC8-8F72-528AC4DAB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244" y="5805264"/>
              <a:ext cx="1888235" cy="715241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AD39EB6-FB10-4412-BA5C-6F08AAE6E9EB}"/>
                </a:ext>
              </a:extLst>
            </p:cNvPr>
            <p:cNvSpPr txBox="1"/>
            <p:nvPr/>
          </p:nvSpPr>
          <p:spPr>
            <a:xfrm>
              <a:off x="666712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Slotted</a:t>
              </a:r>
              <a:r>
                <a:rPr lang="en-US" altLang="zh-CN" sz="1000" baseline="0" dirty="0">
                  <a:solidFill>
                    <a:srgbClr val="003399"/>
                  </a:solidFill>
                </a:rPr>
                <a:t>-pipe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8A8FCD-CA45-4138-9767-11EFA5A64F0C}"/>
              </a:ext>
            </a:extLst>
          </p:cNvPr>
          <p:cNvGrpSpPr/>
          <p:nvPr/>
        </p:nvGrpSpPr>
        <p:grpSpPr>
          <a:xfrm>
            <a:off x="3789375" y="5059671"/>
            <a:ext cx="2127359" cy="1275695"/>
            <a:chOff x="2478489" y="5877272"/>
            <a:chExt cx="1320892" cy="79208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6B02772-0A79-4F3E-A69D-3A334A1CB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5600" y="5877272"/>
              <a:ext cx="1224136" cy="53285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CB5537-96E9-4715-82E3-D7900694B973}"/>
                </a:ext>
              </a:extLst>
            </p:cNvPr>
            <p:cNvSpPr txBox="1"/>
            <p:nvPr/>
          </p:nvSpPr>
          <p:spPr>
            <a:xfrm>
              <a:off x="2478489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Strip-line</a:t>
              </a:r>
              <a:r>
                <a:rPr lang="en-US" altLang="zh-CN" sz="1000" baseline="0" dirty="0">
                  <a:solidFill>
                    <a:srgbClr val="003399"/>
                  </a:solidFill>
                </a:rPr>
                <a:t>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F4F18A-46F3-41E4-8255-53B967732594}"/>
              </a:ext>
            </a:extLst>
          </p:cNvPr>
          <p:cNvGrpSpPr/>
          <p:nvPr/>
        </p:nvGrpSpPr>
        <p:grpSpPr>
          <a:xfrm>
            <a:off x="6263721" y="4722358"/>
            <a:ext cx="2295326" cy="1633993"/>
            <a:chOff x="4129599" y="5654802"/>
            <a:chExt cx="1425184" cy="101455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79694D5-2969-4101-A01A-59A321E8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9599" y="5654802"/>
              <a:ext cx="1390337" cy="87054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066F069-B002-4E0A-8315-E12AFED31FFE}"/>
                </a:ext>
              </a:extLst>
            </p:cNvPr>
            <p:cNvSpPr txBox="1"/>
            <p:nvPr/>
          </p:nvSpPr>
          <p:spPr>
            <a:xfrm>
              <a:off x="4233891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baseline="0" dirty="0">
                  <a:solidFill>
                    <a:srgbClr val="003399"/>
                  </a:solidFill>
                </a:rPr>
                <a:t>Delay-line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86F258-AF27-4209-AF48-F81231F49BD1}"/>
              </a:ext>
            </a:extLst>
          </p:cNvPr>
          <p:cNvGrpSpPr/>
          <p:nvPr/>
        </p:nvGrpSpPr>
        <p:grpSpPr>
          <a:xfrm>
            <a:off x="8945132" y="4964684"/>
            <a:ext cx="2762057" cy="1391667"/>
            <a:chOff x="5831192" y="5805264"/>
            <a:chExt cx="1714981" cy="86409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6B57F97-65D2-47A6-87C3-D22E33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79976" y="5805264"/>
              <a:ext cx="1666197" cy="70183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D2AC5B7-01F5-47F0-B628-C09FAF1235CD}"/>
                </a:ext>
              </a:extLst>
            </p:cNvPr>
            <p:cNvSpPr txBox="1"/>
            <p:nvPr/>
          </p:nvSpPr>
          <p:spPr>
            <a:xfrm>
              <a:off x="5831192" y="6408519"/>
              <a:ext cx="1585699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Lumped ferrite-core</a:t>
              </a:r>
              <a:r>
                <a:rPr lang="en-US" altLang="zh-CN" sz="1000" baseline="0" dirty="0">
                  <a:solidFill>
                    <a:srgbClr val="003399"/>
                  </a:solidFill>
                </a:rPr>
                <a:t>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98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E632D53-D1B6-4D02-857A-6F157D38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）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Slotted-pipe kicker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DR inj</a:t>
            </a:r>
            <a:r>
              <a:rPr lang="en-US" altLang="zh-CN" sz="3200" spc="-60" dirty="0"/>
              <a:t>.</a:t>
            </a:r>
            <a:r>
              <a:rPr lang="zh-CN" altLang="en-US" sz="3200" spc="-60" dirty="0"/>
              <a:t> 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ext. system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D51D1A-6C35-4AFD-88B7-A2955AF6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A2521296-B3FC-4245-9223-1ADB4A5DB24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890923"/>
              </p:ext>
            </p:extLst>
          </p:nvPr>
        </p:nvGraphicFramePr>
        <p:xfrm>
          <a:off x="983432" y="1196752"/>
          <a:ext cx="9361039" cy="462884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31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CEPC-DR-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</a:rPr>
                        <a:t>kicker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HEPS-BST-kicker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Quantity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1+1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</a:rPr>
                        <a:t>1+3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Type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Slotted-pipe kicker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</a:rPr>
                        <a:t>Slotted-pipe kicker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Deflect direction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Vertical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Vertical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Beam Energy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GeV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1.1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0.5/6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Deflect angle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dk1"/>
                          </a:solidFill>
                          <a:effectLst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8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9.104/1.75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Magnetic effective length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en-US" alt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</a:rPr>
                        <a:t>0.8/1.4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Magnetic strength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0.02095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</a:rPr>
                        <a:t>0.02/0.025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Integral magnetic strength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>
                          <a:solidFill>
                            <a:schemeClr val="dk1"/>
                          </a:solidFill>
                          <a:effectLst/>
                        </a:rPr>
                        <a:t>T·m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0.0293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0.016/0.035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</a:rPr>
                        <a:t>Clearance region(H×V)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</a:rPr>
                        <a:t>30×20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22×28/30×28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Good field region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</a:rPr>
                        <a:t>(H×V)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19.8×16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12×16/12×10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8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Field uniformity in good field region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±1.5%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±1%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0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Repetition rate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Hz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100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Amplitude repeatability 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±0.5%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Pulse jitter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≤5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</a:rPr>
                        <a:t>Bottom width of pulse(5%-5%)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&lt; 250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</a:rPr>
                        <a:t>&lt; 300</a:t>
                      </a:r>
                      <a:endParaRPr lang="zh-CN" altLang="zh-CN" sz="1600" b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4C168E13-5C28-4297-9684-7D9FAD883642}"/>
              </a:ext>
            </a:extLst>
          </p:cNvPr>
          <p:cNvSpPr/>
          <p:nvPr/>
        </p:nvSpPr>
        <p:spPr>
          <a:xfrm>
            <a:off x="873545" y="5969356"/>
            <a:ext cx="1044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slotted-pipe kicker for CEPC DR is very similar to HEPS booster injection kicker.</a:t>
            </a:r>
            <a:endParaRPr lang="zh-CN" altLang="zh-CN" sz="1200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B7F0247-4AC9-45D4-AEF7-0115FD675473}"/>
              </a:ext>
            </a:extLst>
          </p:cNvPr>
          <p:cNvSpPr/>
          <p:nvPr/>
        </p:nvSpPr>
        <p:spPr>
          <a:xfrm>
            <a:off x="5663950" y="1196752"/>
            <a:ext cx="2232250" cy="4679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90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983" y="3767652"/>
            <a:ext cx="7045256" cy="297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1261936" cy="725470"/>
          </a:xfrm>
        </p:spPr>
        <p:txBody>
          <a:bodyPr>
            <a:normAutofit fontScale="90000"/>
          </a:bodyPr>
          <a:lstStyle/>
          <a:p>
            <a:r>
              <a:rPr lang="en-US" altLang="zh-CN" sz="40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Physics design of slotted-pipe kicker for CEPC DR</a:t>
            </a:r>
            <a:endParaRPr lang="zh-CN" altLang="en-US" sz="40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55191" y="6237805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05679" y="395879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Un.= -0.5%~0.5%</a:t>
            </a:r>
          </a:p>
          <a:p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Range: x=±10mm, y=±8mm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AF1228-CC00-4DF5-BF4E-08AEE682466A}"/>
              </a:ext>
            </a:extLst>
          </p:cNvPr>
          <p:cNvGrpSpPr/>
          <p:nvPr/>
        </p:nvGrpSpPr>
        <p:grpSpPr>
          <a:xfrm>
            <a:off x="781619" y="3957740"/>
            <a:ext cx="2866109" cy="2711620"/>
            <a:chOff x="364647" y="1130604"/>
            <a:chExt cx="3302704" cy="312468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9F2FD1C-2262-40B3-A603-56996246CF7C}"/>
                </a:ext>
              </a:extLst>
            </p:cNvPr>
            <p:cNvGrpSpPr/>
            <p:nvPr/>
          </p:nvGrpSpPr>
          <p:grpSpPr>
            <a:xfrm>
              <a:off x="364647" y="1130604"/>
              <a:ext cx="3302704" cy="3042569"/>
              <a:chOff x="1446939" y="1052736"/>
              <a:chExt cx="2370474" cy="2183765"/>
            </a:xfrm>
          </p:grpSpPr>
          <p:pic>
            <p:nvPicPr>
              <p:cNvPr id="17" name="图片 16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46939" y="1052736"/>
                <a:ext cx="2370474" cy="218376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2153293" y="1868350"/>
                <a:ext cx="1353218" cy="1114030"/>
                <a:chOff x="2146207" y="3204508"/>
                <a:chExt cx="1971265" cy="1593151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43808" y="3204508"/>
                  <a:ext cx="576064" cy="771789"/>
                  <a:chOff x="2843808" y="3204508"/>
                  <a:chExt cx="576064" cy="771789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2843808" y="3204508"/>
                    <a:ext cx="576064" cy="440515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" name="直接箭头连接符 11"/>
                  <p:cNvCxnSpPr>
                    <a:cxnSpLocks/>
                    <a:stCxn id="9" idx="0"/>
                    <a:endCxn id="11" idx="2"/>
                  </p:cNvCxnSpPr>
                  <p:nvPr/>
                </p:nvCxnSpPr>
                <p:spPr>
                  <a:xfrm flipV="1">
                    <a:off x="3131839" y="3645023"/>
                    <a:ext cx="1" cy="331274"/>
                  </a:xfrm>
                  <a:prstGeom prst="straightConnector1">
                    <a:avLst/>
                  </a:prstGeom>
                  <a:ln w="28575"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文本框 8"/>
                <p:cNvSpPr txBox="1"/>
                <p:nvPr/>
              </p:nvSpPr>
              <p:spPr>
                <a:xfrm>
                  <a:off x="2146207" y="3976297"/>
                  <a:ext cx="1971265" cy="821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Good field region</a:t>
                  </a:r>
                </a:p>
                <a:p>
                  <a:pPr algn="ctr"/>
                  <a:r>
                    <a:rPr lang="en-US" altLang="zh-CN" sz="1400" kern="100" dirty="0">
                      <a:solidFill>
                        <a:schemeClr val="dk1"/>
                      </a:solidFill>
                    </a:rPr>
                    <a:t>19.8×16mm</a:t>
                  </a:r>
                  <a:endParaRPr lang="zh-CN" altLang="zh-CN" sz="1400" kern="100" dirty="0">
                    <a:solidFill>
                      <a:schemeClr val="dk1"/>
                    </a:solidFill>
                  </a:endParaRPr>
                </a:p>
                <a:p>
                  <a:endParaRPr lang="zh-CN" altLang="en-US" dirty="0"/>
                </a:p>
              </p:txBody>
            </p:sp>
          </p:grpSp>
        </p:grpSp>
        <p:sp>
          <p:nvSpPr>
            <p:cNvPr id="2" name="矩形 1"/>
            <p:cNvSpPr/>
            <p:nvPr/>
          </p:nvSpPr>
          <p:spPr>
            <a:xfrm>
              <a:off x="1029230" y="3719601"/>
              <a:ext cx="2524507" cy="535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</a:rPr>
                <a:t>2D simulation model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3D60F4-246D-4217-966F-F24A5C7227BB}"/>
              </a:ext>
            </a:extLst>
          </p:cNvPr>
          <p:cNvGrpSpPr/>
          <p:nvPr/>
        </p:nvGrpSpPr>
        <p:grpSpPr>
          <a:xfrm>
            <a:off x="976591" y="1196752"/>
            <a:ext cx="2748135" cy="2508553"/>
            <a:chOff x="289661" y="1307825"/>
            <a:chExt cx="5112568" cy="466685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18F7536-F8BB-474F-BC8C-B0A0133933AC}"/>
                </a:ext>
              </a:extLst>
            </p:cNvPr>
            <p:cNvGrpSpPr/>
            <p:nvPr/>
          </p:nvGrpSpPr>
          <p:grpSpPr>
            <a:xfrm>
              <a:off x="289661" y="1307825"/>
              <a:ext cx="5112568" cy="4666856"/>
              <a:chOff x="289661" y="1307825"/>
              <a:chExt cx="5112568" cy="4666856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5117D31-9718-4B78-B1A9-B5142F670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661" y="1307825"/>
                <a:ext cx="5112568" cy="4666856"/>
              </a:xfrm>
              <a:prstGeom prst="rect">
                <a:avLst/>
              </a:prstGeom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0164515-378F-458F-9F8B-F3080CA88323}"/>
                  </a:ext>
                </a:extLst>
              </p:cNvPr>
              <p:cNvSpPr/>
              <p:nvPr/>
            </p:nvSpPr>
            <p:spPr>
              <a:xfrm>
                <a:off x="2843808" y="3204508"/>
                <a:ext cx="576064" cy="44051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76C32438-1105-40AB-BC1C-9591A1C83962}"/>
                  </a:ext>
                </a:extLst>
              </p:cNvPr>
              <p:cNvCxnSpPr>
                <a:endCxn id="23" idx="2"/>
              </p:cNvCxnSpPr>
              <p:nvPr/>
            </p:nvCxnSpPr>
            <p:spPr>
              <a:xfrm flipV="1">
                <a:off x="3131840" y="3645023"/>
                <a:ext cx="0" cy="792089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20200CE-19EE-4825-984A-1D4C08DA3C65}"/>
                </a:ext>
              </a:extLst>
            </p:cNvPr>
            <p:cNvSpPr txBox="1"/>
            <p:nvPr/>
          </p:nvSpPr>
          <p:spPr>
            <a:xfrm>
              <a:off x="1787894" y="4377872"/>
              <a:ext cx="3020628" cy="148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Good field region</a:t>
              </a:r>
            </a:p>
            <a:p>
              <a:pPr algn="ctr"/>
              <a:r>
                <a:rPr lang="en-US" altLang="zh-CN" sz="1400" kern="100" dirty="0">
                  <a:solidFill>
                    <a:schemeClr val="dk1"/>
                  </a:solidFill>
                </a:rPr>
                <a:t>19.8×16mm</a:t>
              </a:r>
              <a:endParaRPr lang="zh-CN" altLang="zh-CN" sz="1400" kern="100" dirty="0">
                <a:solidFill>
                  <a:schemeClr val="dk1"/>
                </a:solidFill>
              </a:endParaRPr>
            </a:p>
            <a:p>
              <a:endParaRPr lang="zh-CN" altLang="en-US" dirty="0"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7145A7C2-1195-4F0B-B5D0-D1A48BC18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170" y="1068558"/>
            <a:ext cx="6637046" cy="260992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ECE1931-AAD3-46C0-87BB-320BA4C192AF}"/>
              </a:ext>
            </a:extLst>
          </p:cNvPr>
          <p:cNvSpPr/>
          <p:nvPr/>
        </p:nvSpPr>
        <p:spPr>
          <a:xfrm>
            <a:off x="7076693" y="1303856"/>
            <a:ext cx="3690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Un.= -0.9%~1.5%</a:t>
            </a:r>
          </a:p>
          <a:p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x=±10mm, y=±8mm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4666233-6098-482A-BD18-F788D12F5D0A}"/>
              </a:ext>
            </a:extLst>
          </p:cNvPr>
          <p:cNvSpPr/>
          <p:nvPr/>
        </p:nvSpPr>
        <p:spPr>
          <a:xfrm>
            <a:off x="2298917" y="3715519"/>
            <a:ext cx="309647" cy="2912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39B27-DDA6-4E0F-AAE9-007A6A70D663}"/>
              </a:ext>
            </a:extLst>
          </p:cNvPr>
          <p:cNvSpPr txBox="1"/>
          <p:nvPr/>
        </p:nvSpPr>
        <p:spPr>
          <a:xfrm>
            <a:off x="263352" y="2400915"/>
            <a:ext cx="71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TDR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3768B14-F3CF-4560-80E3-0621CC1CEFDB}"/>
              </a:ext>
            </a:extLst>
          </p:cNvPr>
          <p:cNvSpPr txBox="1"/>
          <p:nvPr/>
        </p:nvSpPr>
        <p:spPr>
          <a:xfrm>
            <a:off x="355225" y="4959052"/>
            <a:ext cx="71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EDR</a:t>
            </a:r>
            <a:endParaRPr lang="zh-CN" altLang="en-US" dirty="0"/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EA90F590-B2DF-46CA-8097-BEFD694F1FA0}"/>
              </a:ext>
            </a:extLst>
          </p:cNvPr>
          <p:cNvSpPr/>
          <p:nvPr/>
        </p:nvSpPr>
        <p:spPr>
          <a:xfrm>
            <a:off x="7896200" y="3636349"/>
            <a:ext cx="309647" cy="2912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666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 design of slotted-pipe kicker for CEPC DR </a:t>
            </a:r>
            <a:endParaRPr lang="zh-CN" altLang="en-US" sz="32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55094" y="1063567"/>
            <a:ext cx="1185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Features</a:t>
            </a:r>
            <a:r>
              <a:rPr lang="zh-CN" altLang="en-US" sz="2000" dirty="0"/>
              <a:t>：</a:t>
            </a:r>
            <a:r>
              <a:rPr lang="en-US" altLang="zh-CN" sz="2000" dirty="0"/>
              <a:t>the both electrodes are electrical connected to the vacuum chamber at up-stream end, which is at ground potential. This feature is good for beam impedance. However, the kicker must be excited by a bipolar pulsed power supply.</a:t>
            </a: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68512F6-0DA8-498C-B60C-B2FAD3405978}"/>
              </a:ext>
            </a:extLst>
          </p:cNvPr>
          <p:cNvGrpSpPr/>
          <p:nvPr/>
        </p:nvGrpSpPr>
        <p:grpSpPr>
          <a:xfrm>
            <a:off x="335360" y="4509120"/>
            <a:ext cx="7749341" cy="2022097"/>
            <a:chOff x="120631" y="4578671"/>
            <a:chExt cx="7749341" cy="2022097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0837B730-0383-4D7D-B361-4352D330EDE4}"/>
                </a:ext>
              </a:extLst>
            </p:cNvPr>
            <p:cNvGrpSpPr/>
            <p:nvPr/>
          </p:nvGrpSpPr>
          <p:grpSpPr>
            <a:xfrm>
              <a:off x="120631" y="4578671"/>
              <a:ext cx="5959435" cy="1800810"/>
              <a:chOff x="120631" y="4578671"/>
              <a:chExt cx="5959435" cy="1800810"/>
            </a:xfrm>
          </p:grpSpPr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B7A46A41-4489-4B39-BB32-71CEC97513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631" y="5010421"/>
                <a:ext cx="5959435" cy="1369060"/>
              </a:xfrm>
              <a:prstGeom prst="rect">
                <a:avLst/>
              </a:prstGeom>
            </p:spPr>
          </p:pic>
          <p:cxnSp>
            <p:nvCxnSpPr>
              <p:cNvPr id="70" name="直接箭头连接符 69">
                <a:extLst>
                  <a:ext uri="{FF2B5EF4-FFF2-40B4-BE49-F238E27FC236}">
                    <a16:creationId xmlns:a16="http://schemas.microsoft.com/office/drawing/2014/main" id="{BF595AE9-334E-400D-9E54-F06EDE1277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996" y="4901187"/>
                <a:ext cx="569098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B6737F85-E476-484A-9F9B-CCF1629D4712}"/>
                  </a:ext>
                </a:extLst>
              </p:cNvPr>
              <p:cNvCxnSpPr/>
              <p:nvPr/>
            </p:nvCxnSpPr>
            <p:spPr>
              <a:xfrm>
                <a:off x="251201" y="4806336"/>
                <a:ext cx="0" cy="1763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4C41EB09-B729-4A36-836B-F46D9E12657A}"/>
                  </a:ext>
                </a:extLst>
              </p:cNvPr>
              <p:cNvSpPr txBox="1"/>
              <p:nvPr/>
            </p:nvSpPr>
            <p:spPr>
              <a:xfrm>
                <a:off x="3040446" y="4578671"/>
                <a:ext cx="1132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F0"/>
                    </a:solidFill>
                  </a:rPr>
                  <a:t>1700 mm</a:t>
                </a:r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596D60CC-90B2-45D4-84BB-BB79A384C36C}"/>
                  </a:ext>
                </a:extLst>
              </p:cNvPr>
              <p:cNvCxnSpPr/>
              <p:nvPr/>
            </p:nvCxnSpPr>
            <p:spPr>
              <a:xfrm>
                <a:off x="5951984" y="4843368"/>
                <a:ext cx="0" cy="1763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3601A67F-4283-49E7-A948-7108B243E726}"/>
                </a:ext>
              </a:extLst>
            </p:cNvPr>
            <p:cNvGrpSpPr/>
            <p:nvPr/>
          </p:nvGrpSpPr>
          <p:grpSpPr>
            <a:xfrm>
              <a:off x="6032359" y="4588179"/>
              <a:ext cx="1837613" cy="2012589"/>
              <a:chOff x="6032359" y="4588179"/>
              <a:chExt cx="1837613" cy="2012589"/>
            </a:xfrm>
          </p:grpSpPr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C48758FB-ABDE-462C-96F4-8F105055A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0829" y="4901128"/>
                <a:ext cx="87883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50BEC8CD-3971-4643-9AD4-639E162839B3}"/>
                  </a:ext>
                </a:extLst>
              </p:cNvPr>
              <p:cNvCxnSpPr/>
              <p:nvPr/>
            </p:nvCxnSpPr>
            <p:spPr>
              <a:xfrm>
                <a:off x="6450829" y="4840980"/>
                <a:ext cx="0" cy="186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22219817-EA8B-4963-A486-9AEDA2327548}"/>
                  </a:ext>
                </a:extLst>
              </p:cNvPr>
              <p:cNvCxnSpPr/>
              <p:nvPr/>
            </p:nvCxnSpPr>
            <p:spPr>
              <a:xfrm>
                <a:off x="7329661" y="4835052"/>
                <a:ext cx="0" cy="186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E88E40CC-E323-4CB5-A482-082026E1B754}"/>
                  </a:ext>
                </a:extLst>
              </p:cNvPr>
              <p:cNvSpPr txBox="1"/>
              <p:nvPr/>
            </p:nvSpPr>
            <p:spPr>
              <a:xfrm>
                <a:off x="6418946" y="4588179"/>
                <a:ext cx="145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F0"/>
                    </a:solidFill>
                  </a:rPr>
                  <a:t>200 mm</a:t>
                </a:r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CC740A6E-41EB-4B8E-B91D-068583FD18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9790" y="5020597"/>
                <a:ext cx="1" cy="145413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A1D1B177-1C83-4B22-97DC-C3180E3F3FCA}"/>
                  </a:ext>
                </a:extLst>
              </p:cNvPr>
              <p:cNvCxnSpPr/>
              <p:nvPr/>
            </p:nvCxnSpPr>
            <p:spPr>
              <a:xfrm rot="5400000">
                <a:off x="6309790" y="4927173"/>
                <a:ext cx="0" cy="186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30B748DD-1835-47E5-8AED-953EE082D402}"/>
                  </a:ext>
                </a:extLst>
              </p:cNvPr>
              <p:cNvCxnSpPr/>
              <p:nvPr/>
            </p:nvCxnSpPr>
            <p:spPr>
              <a:xfrm flipH="1">
                <a:off x="6197317" y="6487244"/>
                <a:ext cx="1868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203EA43B-480D-4D68-BB3F-543699EA64EA}"/>
                  </a:ext>
                </a:extLst>
              </p:cNvPr>
              <p:cNvSpPr txBox="1"/>
              <p:nvPr/>
            </p:nvSpPr>
            <p:spPr>
              <a:xfrm rot="16200000">
                <a:off x="5597037" y="5400013"/>
                <a:ext cx="1239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F0"/>
                    </a:solidFill>
                  </a:rPr>
                  <a:t>400 mm</a:t>
                </a:r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4D70739E-8B25-412B-A5E9-A3F9D287E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35138" y="4939171"/>
                <a:ext cx="1148030" cy="1661597"/>
              </a:xfrm>
              <a:prstGeom prst="rect">
                <a:avLst/>
              </a:prstGeom>
            </p:spPr>
          </p:pic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FCDECB1-C506-4EDE-B3A6-902051630589}"/>
              </a:ext>
            </a:extLst>
          </p:cNvPr>
          <p:cNvGrpSpPr/>
          <p:nvPr/>
        </p:nvGrpSpPr>
        <p:grpSpPr>
          <a:xfrm>
            <a:off x="4510012" y="2268129"/>
            <a:ext cx="7274620" cy="1808943"/>
            <a:chOff x="4196592" y="1947139"/>
            <a:chExt cx="7274620" cy="18089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29576" y="2110783"/>
              <a:ext cx="1141636" cy="1645299"/>
            </a:xfrm>
            <a:prstGeom prst="rect">
              <a:avLst/>
            </a:prstGeom>
          </p:spPr>
        </p:pic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0F3A25E2-76D7-4EDB-ADEE-791B87EC461B}"/>
                </a:ext>
              </a:extLst>
            </p:cNvPr>
            <p:cNvGrpSpPr/>
            <p:nvPr/>
          </p:nvGrpSpPr>
          <p:grpSpPr>
            <a:xfrm>
              <a:off x="4196592" y="1947139"/>
              <a:ext cx="6161802" cy="1681870"/>
              <a:chOff x="3918213" y="1948770"/>
              <a:chExt cx="6161802" cy="168187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8213" y="2118573"/>
                <a:ext cx="6161802" cy="1512067"/>
              </a:xfrm>
              <a:prstGeom prst="rect">
                <a:avLst/>
              </a:prstGeom>
            </p:spPr>
          </p:pic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1AEDE295-D0F9-41C0-9B17-D57C68E36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8460" y="2747459"/>
                <a:ext cx="1585828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F4DF05DB-C5CB-4F82-B975-45A963EEAF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80277" y="2950729"/>
                <a:ext cx="1794962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A501F2C2-CC8F-409C-81D8-2658CF8F20DF}"/>
                  </a:ext>
                </a:extLst>
              </p:cNvPr>
              <p:cNvGrpSpPr/>
              <p:nvPr/>
            </p:nvGrpSpPr>
            <p:grpSpPr>
              <a:xfrm>
                <a:off x="9310954" y="2863201"/>
                <a:ext cx="313438" cy="738390"/>
                <a:chOff x="9310954" y="2863201"/>
                <a:chExt cx="313438" cy="738390"/>
              </a:xfrm>
            </p:grpSpPr>
            <p:cxnSp>
              <p:nvCxnSpPr>
                <p:cNvPr id="87" name="直接箭头连接符 86">
                  <a:extLst>
                    <a:ext uri="{FF2B5EF4-FFF2-40B4-BE49-F238E27FC236}">
                      <a16:creationId xmlns:a16="http://schemas.microsoft.com/office/drawing/2014/main" id="{97335EF5-BDE7-47C6-B211-C60D96959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80376" y="2863201"/>
                  <a:ext cx="0" cy="551245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箭头连接符 87">
                  <a:extLst>
                    <a:ext uri="{FF2B5EF4-FFF2-40B4-BE49-F238E27FC236}">
                      <a16:creationId xmlns:a16="http://schemas.microsoft.com/office/drawing/2014/main" id="{5469E728-45CB-4280-A1A2-140CBE89AC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10954" y="3429000"/>
                  <a:ext cx="313438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箭头连接符 88">
                  <a:extLst>
                    <a:ext uri="{FF2B5EF4-FFF2-40B4-BE49-F238E27FC236}">
                      <a16:creationId xmlns:a16="http://schemas.microsoft.com/office/drawing/2014/main" id="{FD2FBCAE-885B-43AD-B92B-DB5F6197E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57402" y="3513657"/>
                  <a:ext cx="239593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箭头连接符 89">
                  <a:extLst>
                    <a:ext uri="{FF2B5EF4-FFF2-40B4-BE49-F238E27FC236}">
                      <a16:creationId xmlns:a16="http://schemas.microsoft.com/office/drawing/2014/main" id="{779AF742-DD38-4FB2-8CA8-C0CCBAB968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33603" y="3601591"/>
                  <a:ext cx="87192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C4E33972-DFF5-441B-AF03-EE103C949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8408" y="2410912"/>
                <a:ext cx="20923" cy="377604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89DD348E-31C4-47FF-87AA-AAF8D2BDB4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1685" y="2410912"/>
                <a:ext cx="0" cy="59275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56A0E90-ABB4-4083-A6DC-C815B0C4DEF5}"/>
                  </a:ext>
                </a:extLst>
              </p:cNvPr>
              <p:cNvSpPr txBox="1"/>
              <p:nvPr/>
            </p:nvSpPr>
            <p:spPr>
              <a:xfrm>
                <a:off x="4530874" y="1948770"/>
                <a:ext cx="6473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C000"/>
                    </a:solidFill>
                  </a:rPr>
                  <a:t>-  +</a:t>
                </a:r>
                <a:endParaRPr lang="zh-CN" altLang="en-US" sz="2000" b="1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285D244-CC8F-4565-B53A-503AABD1C9EB}"/>
              </a:ext>
            </a:extLst>
          </p:cNvPr>
          <p:cNvGrpSpPr/>
          <p:nvPr/>
        </p:nvGrpSpPr>
        <p:grpSpPr>
          <a:xfrm>
            <a:off x="8596264" y="4552632"/>
            <a:ext cx="3044352" cy="1972712"/>
            <a:chOff x="8280896" y="4528737"/>
            <a:chExt cx="3044352" cy="1972712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3EB66307-7379-4B0E-AB2D-70C1CAFF09BD}"/>
                </a:ext>
              </a:extLst>
            </p:cNvPr>
            <p:cNvGrpSpPr/>
            <p:nvPr/>
          </p:nvGrpSpPr>
          <p:grpSpPr>
            <a:xfrm>
              <a:off x="8328248" y="4528737"/>
              <a:ext cx="2997000" cy="1972712"/>
              <a:chOff x="8686395" y="4528737"/>
              <a:chExt cx="2997000" cy="1972712"/>
            </a:xfrm>
          </p:grpSpPr>
          <p:pic>
            <p:nvPicPr>
              <p:cNvPr id="84" name="图片 83">
                <a:extLst>
                  <a:ext uri="{FF2B5EF4-FFF2-40B4-BE49-F238E27FC236}">
                    <a16:creationId xmlns:a16="http://schemas.microsoft.com/office/drawing/2014/main" id="{604EBE94-564D-43AA-9F94-205F3F868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86395" y="4528737"/>
                <a:ext cx="2997000" cy="999000"/>
              </a:xfrm>
              <a:prstGeom prst="rect">
                <a:avLst/>
              </a:prstGeom>
            </p:spPr>
          </p:pic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3F7A4AC1-3D7B-4632-B69A-55ED10D80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16851" y="5383143"/>
                <a:ext cx="2952328" cy="1118306"/>
              </a:xfrm>
              <a:prstGeom prst="rect">
                <a:avLst/>
              </a:prstGeom>
            </p:spPr>
          </p:pic>
        </p:grp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A0129299-DA50-4455-A3D5-B0DF079F88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0936" y="5554171"/>
              <a:ext cx="193328" cy="205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171D37CD-6C11-474D-88F1-166ACCBA0A54}"/>
                </a:ext>
              </a:extLst>
            </p:cNvPr>
            <p:cNvSpPr txBox="1"/>
            <p:nvPr/>
          </p:nvSpPr>
          <p:spPr>
            <a:xfrm>
              <a:off x="8280896" y="5391529"/>
              <a:ext cx="913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feedthrough</a:t>
              </a:r>
              <a:endParaRPr lang="zh-CN" altLang="en-US" sz="1000" dirty="0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28432B0B-5F71-4344-B8B6-E056A5D333F7}"/>
                </a:ext>
              </a:extLst>
            </p:cNvPr>
            <p:cNvSpPr txBox="1"/>
            <p:nvPr/>
          </p:nvSpPr>
          <p:spPr>
            <a:xfrm>
              <a:off x="10041036" y="5087282"/>
              <a:ext cx="913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buses</a:t>
              </a:r>
              <a:endParaRPr lang="zh-CN" altLang="en-US" sz="1000" dirty="0"/>
            </a:p>
          </p:txBody>
        </p: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981860D0-6783-4B61-9726-DD09AAF220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41036" y="4963201"/>
              <a:ext cx="193328" cy="205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B0AD88DF-9382-490A-874F-05C763C3C8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44230" y="4878685"/>
              <a:ext cx="490134" cy="29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4" name="表格 93">
            <a:extLst>
              <a:ext uri="{FF2B5EF4-FFF2-40B4-BE49-F238E27FC236}">
                <a16:creationId xmlns:a16="http://schemas.microsoft.com/office/drawing/2014/main" id="{7912049C-7455-419B-9306-E828FC0ED1E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541577"/>
              </p:ext>
            </p:extLst>
          </p:nvPr>
        </p:nvGraphicFramePr>
        <p:xfrm>
          <a:off x="368675" y="2160762"/>
          <a:ext cx="3783111" cy="21945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98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3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Design</a:t>
                      </a:r>
                      <a:r>
                        <a:rPr lang="en-US" altLang="zh-CN" sz="1200" b="1" baseline="0" dirty="0"/>
                        <a:t> parameters</a:t>
                      </a:r>
                      <a:endParaRPr lang="zh-CN" alt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unit</a:t>
                      </a:r>
                      <a:endParaRPr lang="zh-CN" alt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value</a:t>
                      </a:r>
                      <a:endParaRPr lang="zh-CN" alt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/>
                        <a:t>Maximum voltage of coil</a:t>
                      </a:r>
                      <a:r>
                        <a:rPr lang="en-US" altLang="zh-CN" sz="1200" b="0" baseline="0" dirty="0"/>
                        <a:t> </a:t>
                      </a:r>
                      <a:r>
                        <a:rPr lang="en-US" altLang="zh-CN" sz="1200" b="0" dirty="0"/>
                        <a:t> 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kV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/>
                        <a:t>Maximum</a:t>
                      </a:r>
                      <a:r>
                        <a:rPr lang="en-US" altLang="zh-CN" sz="1200" b="0" baseline="0" dirty="0"/>
                        <a:t> </a:t>
                      </a:r>
                      <a:r>
                        <a:rPr lang="en-US" altLang="zh-CN" sz="1200" b="0" dirty="0"/>
                        <a:t>exciting current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kA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2.45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/>
                        <a:t>Inductance of</a:t>
                      </a:r>
                      <a:r>
                        <a:rPr lang="en-US" altLang="zh-CN" sz="1200" b="0" baseline="0" dirty="0"/>
                        <a:t> m</a:t>
                      </a:r>
                      <a:r>
                        <a:rPr lang="en-US" altLang="zh-CN" sz="1200" b="0" dirty="0"/>
                        <a:t>agnet coil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err="1"/>
                        <a:t>nH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</a:rPr>
                        <a:t>Good field region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</a:rPr>
                        <a:t>（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</a:rPr>
                        <a:t>H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×V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</a:rPr>
                        <a:t>）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mm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19.8×16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3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Field uniformity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-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-0.9%~1.5%</a:t>
                      </a:r>
                      <a:endParaRPr lang="en-US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</a:rPr>
                        <a:t>Magnetic effective length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mm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 dirty="0">
                          <a:solidFill>
                            <a:schemeClr val="tx1"/>
                          </a:solidFill>
                        </a:rPr>
                        <a:t>1400</a:t>
                      </a:r>
                      <a:endParaRPr lang="en-US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311">
                <a:tc>
                  <a:txBody>
                    <a:bodyPr/>
                    <a:lstStyle/>
                    <a:p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</a:rPr>
                        <a:t>Total length 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</a:rPr>
                        <a:t>mm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</a:rPr>
                        <a:t>1700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7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2) Strip-line kicker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BST LE injection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6" name="内容占位符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1556136"/>
              </p:ext>
            </p:extLst>
          </p:nvPr>
        </p:nvGraphicFramePr>
        <p:xfrm>
          <a:off x="152520" y="1183920"/>
          <a:ext cx="11737305" cy="411891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0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CEPC-BSTLEIK</a:t>
                      </a:r>
                      <a:endParaRPr lang="en-US" alt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HEPS-TF kicker prototype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</a:rPr>
                        <a:t>HEPS-SR-kicker</a:t>
                      </a:r>
                      <a:endParaRPr lang="zh-CN" alt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Quantity 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 ×2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5×2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</a:rPr>
                        <a:t>Strip-line kicker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</a:rPr>
                        <a:t>Strip-line kicker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</a:rPr>
                        <a:t>Strip-line kicker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Deflect direction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Vertical 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Vertical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Vertical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Beam Energy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GeV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30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Deflect angle of each magnet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solidFill>
                            <a:schemeClr val="dk1"/>
                          </a:solidFill>
                          <a:effectLst/>
                        </a:rPr>
                        <a:t>mrad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0.0366(total 0.11)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0.32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baseline="0" dirty="0">
                          <a:solidFill>
                            <a:srgbClr val="FF0000"/>
                          </a:solidFill>
                          <a:effectLst/>
                        </a:rPr>
                        <a:t>Effective </a:t>
                      </a: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Length of Strip-line kicker</a:t>
                      </a:r>
                      <a:r>
                        <a:rPr lang="zh-CN" altLang="en-US" sz="1400" b="0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electrode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mm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1000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750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Gap between two electrodes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mm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Odd mode impedance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  <a:sym typeface="Symbol" panose="05050102010706020507"/>
                        </a:rPr>
                        <a:t></a:t>
                      </a:r>
                      <a:endParaRPr lang="en-US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50±1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50±1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50±1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Even mode impedance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  <a:sym typeface="Symbol" panose="05050102010706020507"/>
                        </a:rPr>
                        <a:t></a:t>
                      </a:r>
                      <a:endParaRPr lang="en-US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&lt;65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&lt;65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&lt;65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Clearance region(H×V)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mm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20×13</a:t>
                      </a:r>
                      <a:endParaRPr lang="zh-CN" altLang="en-US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Good field region</a:t>
                      </a: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(H×V)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mm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10×12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x=±2.3</a:t>
                      </a:r>
                      <a:r>
                        <a:rPr lang="zh-CN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y= ±1 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x=±1.1</a:t>
                      </a:r>
                      <a:r>
                        <a:rPr lang="zh-CN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y= (-0.85, 2.1)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868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Integral field uniformity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±1.5%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</a:t>
                      </a:r>
                      <a:r>
                        <a:rPr lang="zh-CN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±</a:t>
                      </a: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1%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</a:t>
                      </a:r>
                      <a:r>
                        <a:rPr lang="zh-CN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±</a:t>
                      </a: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1%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marR="95885" lvl="0" indent="2159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Amplitude of electrical pulse</a:t>
                      </a:r>
                      <a:r>
                        <a:rPr lang="zh-CN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into 50</a:t>
                      </a:r>
                      <a:r>
                        <a:rPr lang="zh-CN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Ω）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lvl="0" indent="2159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kV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±10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±18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±15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Repetition rate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Hz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100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50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50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Amplitude repeatability 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&lt;2% (RMS)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lvl="0" indent="2159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&lt;2% (RMS)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lvl="0" indent="2159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&lt;2% (RMS)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Pulse jitter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ns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dk1"/>
                          </a:solidFill>
                          <a:effectLst/>
                        </a:rPr>
                        <a:t>≤1</a:t>
                      </a:r>
                      <a:endParaRPr 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≤0.1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</a:rPr>
                        <a:t>≤0.1</a:t>
                      </a:r>
                      <a:endParaRPr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88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Bottom width of electrical pulse</a:t>
                      </a:r>
                      <a:r>
                        <a:rPr lang="zh-CN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3%-3%</a:t>
                      </a:r>
                      <a:r>
                        <a:rPr lang="zh-CN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FF0000"/>
                          </a:solidFill>
                          <a:effectLst/>
                        </a:rPr>
                        <a:t>ns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FF0000"/>
                          </a:solidFill>
                          <a:effectLst/>
                        </a:rPr>
                        <a:t>&lt; 43.3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&lt; 10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00" dirty="0">
                          <a:solidFill>
                            <a:srgbClr val="FF0000"/>
                          </a:solidFill>
                          <a:effectLst/>
                        </a:rPr>
                        <a:t>&lt; 10</a:t>
                      </a:r>
                      <a:endParaRPr lang="zh-CN" alt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5087888" y="1124744"/>
            <a:ext cx="2232248" cy="4366350"/>
          </a:xfrm>
          <a:prstGeom prst="roundRect">
            <a:avLst>
              <a:gd name="adj" fmla="val 689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E78183-B631-42F6-8050-431926932C71}"/>
              </a:ext>
            </a:extLst>
          </p:cNvPr>
          <p:cNvSpPr/>
          <p:nvPr/>
        </p:nvSpPr>
        <p:spPr>
          <a:xfrm>
            <a:off x="245995" y="5592142"/>
            <a:ext cx="7291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More flexible bunch filing patterns are achieved by using faster pulse kickers.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strip-line kicker for CEPC BST LE injection is very similar to HEPS-TF kicker prototype.</a:t>
            </a:r>
            <a:r>
              <a:rPr lang="zh-CN" altLang="en-US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gap between 2 electrodes decreased in EDR from 44mm to 20mm.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96200" y="5474626"/>
            <a:ext cx="2872851" cy="1266742"/>
            <a:chOff x="7896200" y="5373216"/>
            <a:chExt cx="2872851" cy="126674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97365FC-7B4B-4EAA-BB31-D90B4B86D859}"/>
                </a:ext>
              </a:extLst>
            </p:cNvPr>
            <p:cNvGrpSpPr/>
            <p:nvPr/>
          </p:nvGrpSpPr>
          <p:grpSpPr>
            <a:xfrm>
              <a:off x="7896200" y="5373216"/>
              <a:ext cx="2872851" cy="1266742"/>
              <a:chOff x="8267426" y="5526962"/>
              <a:chExt cx="2872851" cy="1266742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0131B859-7750-48D0-A54B-F3200A9AB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67426" y="5526962"/>
                <a:ext cx="1180251" cy="1193033"/>
              </a:xfrm>
              <a:prstGeom prst="rect">
                <a:avLst/>
              </a:prstGeom>
            </p:spPr>
          </p:pic>
          <p:sp>
            <p:nvSpPr>
              <p:cNvPr id="2" name="箭头: 右 1">
                <a:extLst>
                  <a:ext uri="{FF2B5EF4-FFF2-40B4-BE49-F238E27FC236}">
                    <a16:creationId xmlns:a16="http://schemas.microsoft.com/office/drawing/2014/main" id="{6B124EFC-2D18-4393-8679-E7DB8EB9F003}"/>
                  </a:ext>
                </a:extLst>
              </p:cNvPr>
              <p:cNvSpPr/>
              <p:nvPr/>
            </p:nvSpPr>
            <p:spPr>
              <a:xfrm>
                <a:off x="9623048" y="5958305"/>
                <a:ext cx="338761" cy="335063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341A53BC-0CA9-4FC8-9892-5547CFBAF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3053" y="5644840"/>
                <a:ext cx="897013" cy="880504"/>
              </a:xfrm>
              <a:prstGeom prst="rect">
                <a:avLst/>
              </a:prstGeom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D6D0B9-265C-43EF-9F07-17E909F647BD}"/>
                  </a:ext>
                </a:extLst>
              </p:cNvPr>
              <p:cNvSpPr txBox="1"/>
              <p:nvPr/>
            </p:nvSpPr>
            <p:spPr>
              <a:xfrm>
                <a:off x="8577278" y="6369282"/>
                <a:ext cx="855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TDR</a:t>
                </a:r>
                <a:endParaRPr lang="zh-CN" altLang="en-US" dirty="0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22D5D96-6CDC-49BF-912B-42CF0A9876AB}"/>
                  </a:ext>
                </a:extLst>
              </p:cNvPr>
              <p:cNvSpPr txBox="1"/>
              <p:nvPr/>
            </p:nvSpPr>
            <p:spPr>
              <a:xfrm>
                <a:off x="10284289" y="6424372"/>
                <a:ext cx="855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EDR</a:t>
                </a:r>
                <a:endParaRPr lang="zh-CN" altLang="en-US" dirty="0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993D5FE-1FB6-4747-987A-291E0AB8CE8B}"/>
                </a:ext>
              </a:extLst>
            </p:cNvPr>
            <p:cNvSpPr txBox="1"/>
            <p:nvPr/>
          </p:nvSpPr>
          <p:spPr>
            <a:xfrm>
              <a:off x="8214212" y="5825260"/>
              <a:ext cx="62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44mm</a:t>
              </a:r>
              <a:endParaRPr lang="zh-CN" altLang="en-US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FC1BCBF-2DE8-49AB-B2B6-2E513973F73B}"/>
                </a:ext>
              </a:extLst>
            </p:cNvPr>
            <p:cNvSpPr txBox="1"/>
            <p:nvPr/>
          </p:nvSpPr>
          <p:spPr>
            <a:xfrm>
              <a:off x="9765954" y="5835967"/>
              <a:ext cx="62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20mm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90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Physics design of Strip-line kicker for CEPC</a:t>
            </a:r>
            <a:endParaRPr lang="zh-CN" altLang="en-US" sz="32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7" name="内容占位符 1"/>
          <p:cNvSpPr txBox="1"/>
          <p:nvPr/>
        </p:nvSpPr>
        <p:spPr>
          <a:xfrm>
            <a:off x="216026" y="945448"/>
            <a:ext cx="9912422" cy="216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srgbClr val="FF0000"/>
                </a:solidFill>
              </a:rPr>
              <a:t>Length</a:t>
            </a:r>
            <a:r>
              <a:rPr lang="zh-CN" altLang="en-US" sz="1600" b="1" dirty="0">
                <a:solidFill>
                  <a:srgbClr val="FF0000"/>
                </a:solidFill>
              </a:rPr>
              <a:t>：</a:t>
            </a:r>
            <a:r>
              <a:rPr lang="en-US" altLang="zh-CN" sz="1600" b="1" dirty="0">
                <a:solidFill>
                  <a:schemeClr val="tx1"/>
                </a:solidFill>
              </a:rPr>
              <a:t>To realize injection bunch by bunch(</a:t>
            </a:r>
            <a:r>
              <a:rPr lang="el-GR" altLang="zh-CN" sz="1600" b="1" dirty="0">
                <a:solidFill>
                  <a:schemeClr val="tx1"/>
                </a:solidFill>
              </a:rPr>
              <a:t>τ=</a:t>
            </a:r>
            <a:r>
              <a:rPr lang="en-US" altLang="zh-CN" sz="1600" b="1" dirty="0">
                <a:solidFill>
                  <a:schemeClr val="tx1"/>
                </a:solidFill>
              </a:rPr>
              <a:t>25ns),</a:t>
            </a:r>
            <a:r>
              <a:rPr lang="zh-CN" altLang="en-US" sz="1600" b="1" dirty="0">
                <a:solidFill>
                  <a:schemeClr val="tx1"/>
                </a:solidFill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</a:rPr>
              <a:t>the strip-line electrode length=1m, electrical pulse width 6.7ns&lt; </a:t>
            </a:r>
            <a:r>
              <a:rPr lang="en-US" altLang="zh-CN" sz="1600" b="1" dirty="0" err="1">
                <a:solidFill>
                  <a:schemeClr val="tx1"/>
                </a:solidFill>
              </a:rPr>
              <a:t>t</a:t>
            </a:r>
            <a:r>
              <a:rPr lang="en-US" altLang="zh-CN" sz="1600" b="1" baseline="-25000" dirty="0" err="1">
                <a:solidFill>
                  <a:schemeClr val="tx1"/>
                </a:solidFill>
              </a:rPr>
              <a:t>p</a:t>
            </a:r>
            <a:r>
              <a:rPr lang="en-US" altLang="zh-CN" sz="1600" b="1" dirty="0">
                <a:solidFill>
                  <a:schemeClr val="tx1"/>
                </a:solidFill>
              </a:rPr>
              <a:t> &lt;43.3ns</a:t>
            </a:r>
            <a:r>
              <a:rPr lang="zh-CN" altLang="en-US" sz="1600" b="1" dirty="0">
                <a:solidFill>
                  <a:schemeClr val="tx1"/>
                </a:solidFill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</a:rPr>
              <a:t>Flat-top   </a:t>
            </a:r>
            <a:r>
              <a:rPr lang="en-US" altLang="zh-CN" sz="1600" b="1" dirty="0" err="1">
                <a:solidFill>
                  <a:schemeClr val="tx1"/>
                </a:solidFill>
              </a:rPr>
              <a:t>t</a:t>
            </a:r>
            <a:r>
              <a:rPr lang="en-US" altLang="zh-CN" sz="1600" b="1" baseline="-25000" dirty="0" err="1">
                <a:solidFill>
                  <a:schemeClr val="tx1"/>
                </a:solidFill>
              </a:rPr>
              <a:t>top</a:t>
            </a:r>
            <a:r>
              <a:rPr lang="en-US" altLang="zh-CN" sz="1600" b="1" dirty="0">
                <a:solidFill>
                  <a:schemeClr val="tx1"/>
                </a:solidFill>
              </a:rPr>
              <a:t> &gt;6.7ns </a:t>
            </a:r>
            <a:r>
              <a:rPr lang="zh-CN" altLang="en-US" sz="1600" b="1" dirty="0">
                <a:solidFill>
                  <a:schemeClr val="tx1"/>
                </a:solidFill>
              </a:rPr>
              <a:t>，</a:t>
            </a:r>
            <a:r>
              <a:rPr lang="en-US" altLang="zh-CN" sz="1600" b="1" dirty="0">
                <a:solidFill>
                  <a:schemeClr val="tx1"/>
                </a:solidFill>
              </a:rPr>
              <a:t>Rise/fall Time  </a:t>
            </a:r>
            <a:r>
              <a:rPr lang="en-US" altLang="zh-CN" sz="1600" b="1" dirty="0" err="1">
                <a:solidFill>
                  <a:schemeClr val="tx1"/>
                </a:solidFill>
              </a:rPr>
              <a:t>t</a:t>
            </a:r>
            <a:r>
              <a:rPr lang="en-US" altLang="zh-CN" sz="1600" b="1" baseline="-25000" dirty="0" err="1">
                <a:solidFill>
                  <a:schemeClr val="tx1"/>
                </a:solidFill>
              </a:rPr>
              <a:t>r</a:t>
            </a:r>
            <a:r>
              <a:rPr lang="en-US" altLang="zh-CN" sz="1600" b="1" dirty="0">
                <a:solidFill>
                  <a:schemeClr val="tx1"/>
                </a:solidFill>
              </a:rPr>
              <a:t>/</a:t>
            </a:r>
            <a:r>
              <a:rPr lang="en-US" altLang="zh-CN" sz="1600" b="1" dirty="0" err="1">
                <a:solidFill>
                  <a:schemeClr val="tx1"/>
                </a:solidFill>
              </a:rPr>
              <a:t>t</a:t>
            </a:r>
            <a:r>
              <a:rPr lang="en-US" altLang="zh-CN" sz="1600" b="1" baseline="-25000" dirty="0" err="1">
                <a:solidFill>
                  <a:schemeClr val="tx1"/>
                </a:solidFill>
              </a:rPr>
              <a:t>f</a:t>
            </a:r>
            <a:r>
              <a:rPr lang="en-US" altLang="zh-CN" sz="1600" b="1" dirty="0">
                <a:solidFill>
                  <a:schemeClr val="tx1"/>
                </a:solidFill>
              </a:rPr>
              <a:t> &lt;18.3ns</a:t>
            </a:r>
            <a:r>
              <a:rPr lang="zh-CN" altLang="en-US" sz="1600" b="1" dirty="0">
                <a:solidFill>
                  <a:schemeClr val="tx1"/>
                </a:solidFill>
              </a:rPr>
              <a:t>）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srgbClr val="FF0000"/>
                </a:solidFill>
              </a:rPr>
              <a:t>Distance: </a:t>
            </a:r>
            <a:r>
              <a:rPr lang="en-US" altLang="zh-CN" sz="1600" b="1" dirty="0">
                <a:solidFill>
                  <a:schemeClr val="tx1"/>
                </a:solidFill>
              </a:rPr>
              <a:t>Minimum distanced of blades is d=20mm, which determined by beam clearance. Voltage between blades=10kV.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srgbClr val="FF0000"/>
                </a:solidFill>
              </a:rPr>
              <a:t>Blades</a:t>
            </a:r>
            <a:r>
              <a:rPr lang="zh-CN" altLang="en-US" sz="1600" b="1" dirty="0">
                <a:solidFill>
                  <a:srgbClr val="FF0000"/>
                </a:solidFill>
              </a:rPr>
              <a:t>：</a:t>
            </a:r>
            <a:r>
              <a:rPr lang="en-US" altLang="zh-CN" sz="1600" b="1" dirty="0">
                <a:solidFill>
                  <a:schemeClr val="tx1"/>
                </a:solidFill>
              </a:rPr>
              <a:t>To achieve highest geometric factor(g=0.966) the blade width should be w=25mm. Blade thickness=6.2mm.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srgbClr val="FF0000"/>
                </a:solidFill>
              </a:rPr>
              <a:t>Outer body: </a:t>
            </a:r>
            <a:r>
              <a:rPr lang="en-US" altLang="zh-CN" sz="1600" b="1" dirty="0">
                <a:solidFill>
                  <a:schemeClr val="tx1"/>
                </a:solidFill>
              </a:rPr>
              <a:t>distance between vanes =28mm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srgbClr val="FF0000"/>
                </a:solidFill>
              </a:rPr>
              <a:t>Impedance: </a:t>
            </a:r>
            <a:r>
              <a:rPr lang="en-US" altLang="zh-CN" sz="1600" b="1" dirty="0">
                <a:solidFill>
                  <a:schemeClr val="tx1"/>
                </a:solidFill>
              </a:rPr>
              <a:t>Odd-mode impedance </a:t>
            </a:r>
            <a:r>
              <a:rPr lang="en-US" altLang="zh-CN" sz="1600" b="1" dirty="0" err="1">
                <a:solidFill>
                  <a:schemeClr val="tx1"/>
                </a:solidFill>
              </a:rPr>
              <a:t>Z</a:t>
            </a:r>
            <a:r>
              <a:rPr lang="en-US" altLang="zh-CN" sz="1600" b="1" baseline="-25000" dirty="0" err="1">
                <a:solidFill>
                  <a:schemeClr val="tx1"/>
                </a:solidFill>
              </a:rPr>
              <a:t>odd</a:t>
            </a:r>
            <a:r>
              <a:rPr lang="en-US" altLang="zh-CN" sz="1600" b="1" dirty="0">
                <a:solidFill>
                  <a:schemeClr val="tx1"/>
                </a:solidFill>
              </a:rPr>
              <a:t>=50Ω, even-mode impedance </a:t>
            </a:r>
            <a:r>
              <a:rPr lang="en-US" altLang="zh-CN" sz="1600" b="1" dirty="0" err="1">
                <a:solidFill>
                  <a:schemeClr val="tx1"/>
                </a:solidFill>
              </a:rPr>
              <a:t>Z</a:t>
            </a:r>
            <a:r>
              <a:rPr lang="en-US" altLang="zh-CN" sz="1600" b="1" baseline="-25000" dirty="0" err="1">
                <a:solidFill>
                  <a:schemeClr val="tx1"/>
                </a:solidFill>
              </a:rPr>
              <a:t>even</a:t>
            </a:r>
            <a:r>
              <a:rPr lang="en-US" altLang="zh-CN" sz="1600" b="1" dirty="0">
                <a:solidFill>
                  <a:schemeClr val="tx1"/>
                </a:solidFill>
              </a:rPr>
              <a:t>=64.3Ω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67758"/>
              </p:ext>
            </p:extLst>
          </p:nvPr>
        </p:nvGraphicFramePr>
        <p:xfrm>
          <a:off x="10086201" y="1789254"/>
          <a:ext cx="2058471" cy="44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" name="Equation" r:id="rId4" imgW="1803400" imgH="393700" progId="">
                  <p:embed/>
                </p:oleObj>
              </mc:Choice>
              <mc:Fallback>
                <p:oleObj name="Equation" r:id="rId4" imgW="1803400" imgH="393700" progId="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201" y="1789254"/>
                        <a:ext cx="2058471" cy="4457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0414"/>
              </p:ext>
            </p:extLst>
          </p:nvPr>
        </p:nvGraphicFramePr>
        <p:xfrm>
          <a:off x="10551343" y="1110600"/>
          <a:ext cx="1593329" cy="58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" name="Equation" r:id="rId6" imgW="1397000" imgH="482600" progId="">
                  <p:embed/>
                </p:oleObj>
              </mc:Choice>
              <mc:Fallback>
                <p:oleObj name="Equation" r:id="rId6" imgW="1397000" imgH="482600" progId="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1343" y="1110600"/>
                        <a:ext cx="1593329" cy="5858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1321"/>
              </p:ext>
            </p:extLst>
          </p:nvPr>
        </p:nvGraphicFramePr>
        <p:xfrm>
          <a:off x="11146723" y="2318591"/>
          <a:ext cx="997949" cy="4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" name="Equation" r:id="rId8" imgW="888365" imgH="393700" progId="">
                  <p:embed/>
                </p:oleObj>
              </mc:Choice>
              <mc:Fallback>
                <p:oleObj name="Equation" r:id="rId8" imgW="888365" imgH="393700" progId="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6723" y="2318591"/>
                        <a:ext cx="997949" cy="43909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704" y="3156469"/>
            <a:ext cx="1591539" cy="15622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3E13AF2-349C-4BA6-82A7-4767CE8D6F82}"/>
              </a:ext>
            </a:extLst>
          </p:cNvPr>
          <p:cNvSpPr txBox="1"/>
          <p:nvPr/>
        </p:nvSpPr>
        <p:spPr>
          <a:xfrm>
            <a:off x="643579" y="3705387"/>
            <a:ext cx="116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2D-geometry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r>
              <a:rPr lang="en-US" altLang="zh-CN" sz="1400" dirty="0"/>
              <a:t>Unit : mm</a:t>
            </a:r>
            <a:endParaRPr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43A0C6E-4449-4B55-831C-AA66B0FCAE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937" y="3225795"/>
            <a:ext cx="1969764" cy="139145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71C5E59-6C39-4598-B5FB-56DD25DDCE68}"/>
              </a:ext>
            </a:extLst>
          </p:cNvPr>
          <p:cNvSpPr txBox="1"/>
          <p:nvPr/>
        </p:nvSpPr>
        <p:spPr>
          <a:xfrm>
            <a:off x="5288955" y="3950407"/>
            <a:ext cx="947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en-US" altLang="zh-CN" dirty="0">
                <a:solidFill>
                  <a:srgbClr val="4BACC6"/>
                </a:solidFill>
              </a:rPr>
              <a:t>CST-3D</a:t>
            </a:r>
            <a:endParaRPr lang="zh-CN" altLang="en-US" dirty="0">
              <a:solidFill>
                <a:srgbClr val="4BACC6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5E0C1A3-9BF3-406E-997F-440DB4DB2053}"/>
              </a:ext>
            </a:extLst>
          </p:cNvPr>
          <p:cNvGrpSpPr/>
          <p:nvPr/>
        </p:nvGrpSpPr>
        <p:grpSpPr>
          <a:xfrm>
            <a:off x="7495007" y="3172908"/>
            <a:ext cx="3937883" cy="1347735"/>
            <a:chOff x="5605798" y="3279027"/>
            <a:chExt cx="4503837" cy="154143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689AE0F-DE12-415F-9C3C-32AFA2F37F20}"/>
                </a:ext>
              </a:extLst>
            </p:cNvPr>
            <p:cNvGrpSpPr/>
            <p:nvPr/>
          </p:nvGrpSpPr>
          <p:grpSpPr>
            <a:xfrm>
              <a:off x="5605798" y="3279027"/>
              <a:ext cx="4503837" cy="1541432"/>
              <a:chOff x="629020" y="4376055"/>
              <a:chExt cx="5645847" cy="1932284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9F014289-59A1-4C5D-BF88-15FAA8C6A6EB}"/>
                  </a:ext>
                </a:extLst>
              </p:cNvPr>
              <p:cNvGrpSpPr/>
              <p:nvPr/>
            </p:nvGrpSpPr>
            <p:grpSpPr>
              <a:xfrm>
                <a:off x="629020" y="4380309"/>
                <a:ext cx="4734909" cy="1928030"/>
                <a:chOff x="4167036" y="1013747"/>
                <a:chExt cx="4734909" cy="1928030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7012D33C-3C27-4658-A3B4-6A1F11041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7739" y="1366441"/>
                  <a:ext cx="4021825" cy="977822"/>
                </a:xfrm>
                <a:prstGeom prst="rect">
                  <a:avLst/>
                </a:prstGeom>
              </p:spPr>
            </p:pic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3A1945E8-AC88-400B-BA04-243670FF249B}"/>
                    </a:ext>
                  </a:extLst>
                </p:cNvPr>
                <p:cNvCxnSpPr/>
                <p:nvPr/>
              </p:nvCxnSpPr>
              <p:spPr>
                <a:xfrm>
                  <a:off x="4167739" y="2269918"/>
                  <a:ext cx="0" cy="6236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4F778E38-5972-4911-8E1A-C5817C976124}"/>
                    </a:ext>
                  </a:extLst>
                </p:cNvPr>
                <p:cNvCxnSpPr/>
                <p:nvPr/>
              </p:nvCxnSpPr>
              <p:spPr>
                <a:xfrm>
                  <a:off x="8133050" y="2344262"/>
                  <a:ext cx="0" cy="2949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06B19C0E-A637-4746-9D10-AA6A996414EC}"/>
                    </a:ext>
                  </a:extLst>
                </p:cNvPr>
                <p:cNvCxnSpPr/>
                <p:nvPr/>
              </p:nvCxnSpPr>
              <p:spPr>
                <a:xfrm>
                  <a:off x="4256584" y="2564904"/>
                  <a:ext cx="3865580" cy="1"/>
                </a:xfrm>
                <a:prstGeom prst="line">
                  <a:avLst/>
                </a:prstGeom>
                <a:ln w="1905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BCAAFC8B-0846-4F05-8AE7-86355E71E636}"/>
                    </a:ext>
                  </a:extLst>
                </p:cNvPr>
                <p:cNvSpPr/>
                <p:nvPr/>
              </p:nvSpPr>
              <p:spPr>
                <a:xfrm>
                  <a:off x="5640117" y="2269918"/>
                  <a:ext cx="1069154" cy="397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/>
                    <a:t>1000mm</a:t>
                  </a:r>
                  <a:endParaRPr lang="zh-CN" altLang="en-US" sz="1200" dirty="0"/>
                </a:p>
              </p:txBody>
            </p: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B5D96CDC-7FAC-4261-A2F8-5CE0EC147BE2}"/>
                    </a:ext>
                  </a:extLst>
                </p:cNvPr>
                <p:cNvCxnSpPr/>
                <p:nvPr/>
              </p:nvCxnSpPr>
              <p:spPr>
                <a:xfrm flipH="1">
                  <a:off x="4234812" y="1284514"/>
                  <a:ext cx="184788" cy="1527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ABD7605-74A6-49C4-9A8D-A9F0413D9CC2}"/>
                    </a:ext>
                  </a:extLst>
                </p:cNvPr>
                <p:cNvSpPr txBox="1"/>
                <p:nvPr/>
              </p:nvSpPr>
              <p:spPr>
                <a:xfrm>
                  <a:off x="4306854" y="1013747"/>
                  <a:ext cx="4595091" cy="397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r>
                    <a:rPr lang="el-GR" altLang="zh-CN" sz="1200" dirty="0"/>
                    <a:t>Ω</a:t>
                  </a:r>
                  <a:r>
                    <a:rPr lang="en-US" altLang="zh-CN" sz="1200" dirty="0"/>
                    <a:t> co-axis feedthrough</a:t>
                  </a:r>
                  <a:r>
                    <a:rPr lang="zh-CN" altLang="en-US" sz="1200" dirty="0"/>
                    <a:t>，</a:t>
                  </a:r>
                  <a:r>
                    <a:rPr lang="en-US" altLang="zh-CN" sz="1200" dirty="0"/>
                    <a:t>d/D=7/16mm</a:t>
                  </a:r>
                  <a:endParaRPr lang="zh-CN" altLang="en-US" sz="1200" dirty="0"/>
                </a:p>
              </p:txBody>
            </p: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7E80330C-97C9-440A-8AC8-09EC9E739EE9}"/>
                    </a:ext>
                  </a:extLst>
                </p:cNvPr>
                <p:cNvCxnSpPr/>
                <p:nvPr/>
              </p:nvCxnSpPr>
              <p:spPr>
                <a:xfrm>
                  <a:off x="4234812" y="2299528"/>
                  <a:ext cx="0" cy="3397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6E52A72D-8813-438D-BBD3-2843871CE9E6}"/>
                    </a:ext>
                  </a:extLst>
                </p:cNvPr>
                <p:cNvCxnSpPr/>
                <p:nvPr/>
              </p:nvCxnSpPr>
              <p:spPr>
                <a:xfrm>
                  <a:off x="8188178" y="2269918"/>
                  <a:ext cx="683" cy="6718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3932757A-1271-4848-B785-9D62808BF864}"/>
                    </a:ext>
                  </a:extLst>
                </p:cNvPr>
                <p:cNvCxnSpPr/>
                <p:nvPr/>
              </p:nvCxnSpPr>
              <p:spPr>
                <a:xfrm>
                  <a:off x="4167036" y="2819043"/>
                  <a:ext cx="4020439" cy="0"/>
                </a:xfrm>
                <a:prstGeom prst="line">
                  <a:avLst/>
                </a:prstGeom>
                <a:ln w="1905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C3608D56-377D-4C0C-85EB-0C1FB22C02E8}"/>
                    </a:ext>
                  </a:extLst>
                </p:cNvPr>
                <p:cNvSpPr/>
                <p:nvPr/>
              </p:nvSpPr>
              <p:spPr>
                <a:xfrm>
                  <a:off x="5645651" y="2535645"/>
                  <a:ext cx="1069154" cy="397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/>
                    <a:t>1010mm</a:t>
                  </a:r>
                  <a:endParaRPr lang="zh-CN" altLang="en-US" sz="1200" dirty="0"/>
                </a:p>
              </p:txBody>
            </p:sp>
          </p:grp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85C584C-A6BD-4EB4-A2F9-C660589BCF88}"/>
                  </a:ext>
                </a:extLst>
              </p:cNvPr>
              <p:cNvSpPr/>
              <p:nvPr/>
            </p:nvSpPr>
            <p:spPr>
              <a:xfrm>
                <a:off x="4445444" y="4940932"/>
                <a:ext cx="255095" cy="27663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48F1E733-21D6-41C4-94FC-BDEF2764F969}"/>
                  </a:ext>
                </a:extLst>
              </p:cNvPr>
              <p:cNvGrpSpPr/>
              <p:nvPr/>
            </p:nvGrpSpPr>
            <p:grpSpPr>
              <a:xfrm>
                <a:off x="4685296" y="4376055"/>
                <a:ext cx="1589571" cy="1751566"/>
                <a:chOff x="7188116" y="1009492"/>
                <a:chExt cx="1589571" cy="1751566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A3CB0340-5FB9-47E5-81C7-1E255299EBDD}"/>
                    </a:ext>
                  </a:extLst>
                </p:cNvPr>
                <p:cNvSpPr/>
                <p:nvPr/>
              </p:nvSpPr>
              <p:spPr>
                <a:xfrm>
                  <a:off x="7478173" y="2143776"/>
                  <a:ext cx="1081304" cy="8340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009A5BAB-7532-46CC-B7D8-2ED0A9646212}"/>
                    </a:ext>
                  </a:extLst>
                </p:cNvPr>
                <p:cNvSpPr/>
                <p:nvPr/>
              </p:nvSpPr>
              <p:spPr>
                <a:xfrm flipH="1">
                  <a:off x="8144111" y="1484784"/>
                  <a:ext cx="215737" cy="6558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544549A5-FB2D-4065-91B4-3FFD43B99E67}"/>
                    </a:ext>
                  </a:extLst>
                </p:cNvPr>
                <p:cNvCxnSpPr/>
                <p:nvPr/>
              </p:nvCxnSpPr>
              <p:spPr>
                <a:xfrm flipH="1">
                  <a:off x="8261649" y="2234711"/>
                  <a:ext cx="2739" cy="48373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5462D877-2EFD-485C-911F-02B7196550AF}"/>
                    </a:ext>
                  </a:extLst>
                </p:cNvPr>
                <p:cNvCxnSpPr/>
                <p:nvPr/>
              </p:nvCxnSpPr>
              <p:spPr>
                <a:xfrm flipH="1">
                  <a:off x="8559477" y="2227182"/>
                  <a:ext cx="3402" cy="47645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851B88BF-C09B-41C9-AB9B-EBF11BDE5A46}"/>
                    </a:ext>
                  </a:extLst>
                </p:cNvPr>
                <p:cNvCxnSpPr/>
                <p:nvPr/>
              </p:nvCxnSpPr>
              <p:spPr>
                <a:xfrm flipV="1">
                  <a:off x="8253826" y="2548581"/>
                  <a:ext cx="312256" cy="1"/>
                </a:xfrm>
                <a:prstGeom prst="line">
                  <a:avLst/>
                </a:prstGeom>
                <a:ln w="1905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7F3709F-1C33-4C00-9165-87CFCD8BE5F8}"/>
                    </a:ext>
                  </a:extLst>
                </p:cNvPr>
                <p:cNvSpPr/>
                <p:nvPr/>
              </p:nvSpPr>
              <p:spPr>
                <a:xfrm>
                  <a:off x="7590570" y="2363917"/>
                  <a:ext cx="731309" cy="397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/>
                    <a:t>8mm</a:t>
                  </a:r>
                  <a:endParaRPr lang="zh-CN" altLang="en-US" sz="1200" dirty="0"/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5669D65-9F90-4D68-8704-6ABCA4FA8E99}"/>
                    </a:ext>
                  </a:extLst>
                </p:cNvPr>
                <p:cNvSpPr/>
                <p:nvPr/>
              </p:nvSpPr>
              <p:spPr>
                <a:xfrm>
                  <a:off x="8009334" y="1533567"/>
                  <a:ext cx="484740" cy="387443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7AC8C460-7841-45FA-B279-621B614208C5}"/>
                    </a:ext>
                  </a:extLst>
                </p:cNvPr>
                <p:cNvCxnSpPr/>
                <p:nvPr/>
              </p:nvCxnSpPr>
              <p:spPr>
                <a:xfrm flipH="1">
                  <a:off x="8152629" y="1334151"/>
                  <a:ext cx="1888" cy="16076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4C2670B3-CEB6-44C9-BA1A-80F56D890C0C}"/>
                    </a:ext>
                  </a:extLst>
                </p:cNvPr>
                <p:cNvCxnSpPr/>
                <p:nvPr/>
              </p:nvCxnSpPr>
              <p:spPr>
                <a:xfrm flipH="1">
                  <a:off x="8354513" y="1318625"/>
                  <a:ext cx="1153" cy="18284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574C26E0-FEBD-4C0E-B2BD-A998BA9E29D1}"/>
                    </a:ext>
                  </a:extLst>
                </p:cNvPr>
                <p:cNvCxnSpPr/>
                <p:nvPr/>
              </p:nvCxnSpPr>
              <p:spPr>
                <a:xfrm flipV="1">
                  <a:off x="8153400" y="1407913"/>
                  <a:ext cx="226335" cy="4863"/>
                </a:xfrm>
                <a:prstGeom prst="line">
                  <a:avLst/>
                </a:prstGeom>
                <a:ln w="1905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12416455-B09A-4706-A00B-8EDDE01ACAF1}"/>
                    </a:ext>
                  </a:extLst>
                </p:cNvPr>
                <p:cNvSpPr/>
                <p:nvPr/>
              </p:nvSpPr>
              <p:spPr>
                <a:xfrm>
                  <a:off x="7936457" y="1009492"/>
                  <a:ext cx="731309" cy="397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/>
                    <a:t>7mm</a:t>
                  </a:r>
                  <a:endParaRPr lang="zh-CN" altLang="en-US" sz="1200" dirty="0"/>
                </a:p>
              </p:txBody>
            </p: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078358CB-E62E-4427-8BED-E38BA40B3478}"/>
                    </a:ext>
                  </a:extLst>
                </p:cNvPr>
                <p:cNvCxnSpPr/>
                <p:nvPr/>
              </p:nvCxnSpPr>
              <p:spPr>
                <a:xfrm flipH="1">
                  <a:off x="8012415" y="1259066"/>
                  <a:ext cx="4474" cy="28985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B1865EE-9108-4991-9046-41BBE33062BB}"/>
                    </a:ext>
                  </a:extLst>
                </p:cNvPr>
                <p:cNvCxnSpPr/>
                <p:nvPr/>
              </p:nvCxnSpPr>
              <p:spPr>
                <a:xfrm flipH="1">
                  <a:off x="8490031" y="1272545"/>
                  <a:ext cx="4474" cy="28985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8392CAC1-2FB1-4809-98F1-77A2AA3F0CF1}"/>
                    </a:ext>
                  </a:extLst>
                </p:cNvPr>
                <p:cNvCxnSpPr/>
                <p:nvPr/>
              </p:nvCxnSpPr>
              <p:spPr>
                <a:xfrm flipV="1">
                  <a:off x="7788261" y="1412610"/>
                  <a:ext cx="226335" cy="4863"/>
                </a:xfrm>
                <a:prstGeom prst="line">
                  <a:avLst/>
                </a:prstGeom>
                <a:ln w="1905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E110A0A1-3D1D-4BF6-A4AB-F9EEDE343EB6}"/>
                    </a:ext>
                  </a:extLst>
                </p:cNvPr>
                <p:cNvCxnSpPr/>
                <p:nvPr/>
              </p:nvCxnSpPr>
              <p:spPr>
                <a:xfrm flipH="1">
                  <a:off x="8497007" y="1416694"/>
                  <a:ext cx="280680" cy="779"/>
                </a:xfrm>
                <a:prstGeom prst="line">
                  <a:avLst/>
                </a:prstGeom>
                <a:ln w="1905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F690485A-13CD-4F62-85C9-A2A39AAD1E0D}"/>
                    </a:ext>
                  </a:extLst>
                </p:cNvPr>
                <p:cNvSpPr/>
                <p:nvPr/>
              </p:nvSpPr>
              <p:spPr>
                <a:xfrm>
                  <a:off x="7188116" y="1310252"/>
                  <a:ext cx="843924" cy="397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/>
                    <a:t>16mm</a:t>
                  </a:r>
                  <a:endParaRPr lang="zh-CN" altLang="en-US" sz="1200" dirty="0"/>
                </a:p>
              </p:txBody>
            </p:sp>
          </p:grpSp>
        </p:grp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18F847D4-66A7-40A0-A61D-8C3D0D9004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3485" y="3829842"/>
              <a:ext cx="501116" cy="213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3EA01A6-D55D-44A7-BC18-30A76AC33D14}"/>
              </a:ext>
            </a:extLst>
          </p:cNvPr>
          <p:cNvGrpSpPr/>
          <p:nvPr/>
        </p:nvGrpSpPr>
        <p:grpSpPr>
          <a:xfrm>
            <a:off x="3575720" y="4730464"/>
            <a:ext cx="2803808" cy="1983101"/>
            <a:chOff x="3114091" y="3994640"/>
            <a:chExt cx="3446428" cy="2437618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F45CB2BA-B592-4EB4-A71C-10FE7A0F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4091" y="3994640"/>
              <a:ext cx="3002541" cy="2437618"/>
            </a:xfrm>
            <a:prstGeom prst="rect">
              <a:avLst/>
            </a:prstGeom>
          </p:spPr>
        </p:pic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20EBFF7-C6C3-4E5C-9D9B-C362EE6A076C}"/>
                </a:ext>
              </a:extLst>
            </p:cNvPr>
            <p:cNvSpPr/>
            <p:nvPr/>
          </p:nvSpPr>
          <p:spPr>
            <a:xfrm>
              <a:off x="4443883" y="4231108"/>
              <a:ext cx="628508" cy="401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TDR</a:t>
              </a:r>
              <a:endParaRPr lang="zh-CN" altLang="en-US" sz="1400" dirty="0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A717B0F-EA88-4281-BA6A-D420682FF33E}"/>
                </a:ext>
              </a:extLst>
            </p:cNvPr>
            <p:cNvSpPr txBox="1"/>
            <p:nvPr/>
          </p:nvSpPr>
          <p:spPr>
            <a:xfrm>
              <a:off x="3314316" y="4578898"/>
              <a:ext cx="3246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Impedance mismatching</a:t>
              </a:r>
            </a:p>
            <a:p>
              <a:pPr algn="ctr"/>
              <a:r>
                <a:rPr lang="zh-CN" altLang="en-US" sz="1400" dirty="0"/>
                <a:t>（</a:t>
              </a:r>
              <a:r>
                <a:rPr lang="en-US" altLang="zh-CN" sz="1400" dirty="0"/>
                <a:t>from feedthrough 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to blade</a:t>
              </a:r>
              <a:r>
                <a:rPr lang="zh-CN" altLang="en-US" sz="1400" dirty="0"/>
                <a:t>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28AACA0-3D9E-4F1F-98D4-CA630D6CEAC8}"/>
              </a:ext>
            </a:extLst>
          </p:cNvPr>
          <p:cNvGrpSpPr/>
          <p:nvPr/>
        </p:nvGrpSpPr>
        <p:grpSpPr>
          <a:xfrm>
            <a:off x="9269524" y="4831542"/>
            <a:ext cx="2513953" cy="1666016"/>
            <a:chOff x="9581039" y="4713358"/>
            <a:chExt cx="2513953" cy="1666016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719935C5-6AEF-4C07-B37A-83C4E602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1039" y="4713358"/>
              <a:ext cx="2513953" cy="1666016"/>
            </a:xfrm>
            <a:prstGeom prst="rect">
              <a:avLst/>
            </a:prstGeom>
          </p:spPr>
        </p:pic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CA24E39-D3D1-4388-8B94-57D7D124AB42}"/>
                </a:ext>
              </a:extLst>
            </p:cNvPr>
            <p:cNvSpPr/>
            <p:nvPr/>
          </p:nvSpPr>
          <p:spPr>
            <a:xfrm>
              <a:off x="9619943" y="4803707"/>
              <a:ext cx="1992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err="1"/>
                <a:t>E</a:t>
              </a:r>
              <a:r>
                <a:rPr lang="en-US" altLang="zh-CN" sz="1200" baseline="-25000" dirty="0" err="1"/>
                <a:t>max</a:t>
              </a:r>
              <a:r>
                <a:rPr lang="en-US" altLang="zh-CN" sz="1200" dirty="0"/>
                <a:t>=11.1MV/m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@ excited pulse peak=</a:t>
              </a:r>
              <a:r>
                <a:rPr lang="en-US" altLang="zh-CN" sz="1200" dirty="0">
                  <a:sym typeface="Symbol" panose="05050102010706020507" pitchFamily="18" charset="2"/>
                </a:rPr>
                <a:t></a:t>
              </a:r>
              <a:r>
                <a:rPr lang="en-US" altLang="zh-CN" sz="1200" dirty="0"/>
                <a:t>10kV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EB9B783-7501-425E-AB9F-735550AA5D64}"/>
              </a:ext>
            </a:extLst>
          </p:cNvPr>
          <p:cNvGrpSpPr/>
          <p:nvPr/>
        </p:nvGrpSpPr>
        <p:grpSpPr>
          <a:xfrm>
            <a:off x="6456040" y="4807038"/>
            <a:ext cx="2454678" cy="1959979"/>
            <a:chOff x="6277251" y="4295405"/>
            <a:chExt cx="2618752" cy="2090986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4D4FCC58-E591-4D72-ABF1-41B094FD1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7251" y="4295405"/>
              <a:ext cx="2618752" cy="2090986"/>
            </a:xfrm>
            <a:prstGeom prst="rect">
              <a:avLst/>
            </a:prstGeom>
          </p:spPr>
        </p:pic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B04136B-32FE-4570-B73B-D4D429882FB6}"/>
                </a:ext>
              </a:extLst>
            </p:cNvPr>
            <p:cNvSpPr/>
            <p:nvPr/>
          </p:nvSpPr>
          <p:spPr>
            <a:xfrm>
              <a:off x="6963834" y="4519904"/>
              <a:ext cx="1805371" cy="352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Field distribution </a:t>
              </a:r>
              <a:endParaRPr lang="zh-CN" altLang="en-US" sz="1400" dirty="0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46C0A1C-318C-4564-8ED4-C94184BEB1C8}"/>
              </a:ext>
            </a:extLst>
          </p:cNvPr>
          <p:cNvGrpSpPr/>
          <p:nvPr/>
        </p:nvGrpSpPr>
        <p:grpSpPr>
          <a:xfrm>
            <a:off x="590272" y="4801965"/>
            <a:ext cx="2777433" cy="1824676"/>
            <a:chOff x="858814" y="4403346"/>
            <a:chExt cx="2586913" cy="2145558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1A834C71-BB8D-4676-925A-110DB0EF1F00}"/>
                </a:ext>
              </a:extLst>
            </p:cNvPr>
            <p:cNvGrpSpPr/>
            <p:nvPr/>
          </p:nvGrpSpPr>
          <p:grpSpPr>
            <a:xfrm>
              <a:off x="858814" y="4403346"/>
              <a:ext cx="2586913" cy="2145558"/>
              <a:chOff x="139652" y="4099058"/>
              <a:chExt cx="2953769" cy="2449825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DD2BE5A6-50BB-47CA-86CE-5A3A1144A081}"/>
                  </a:ext>
                </a:extLst>
              </p:cNvPr>
              <p:cNvGrpSpPr/>
              <p:nvPr/>
            </p:nvGrpSpPr>
            <p:grpSpPr>
              <a:xfrm>
                <a:off x="139652" y="4099058"/>
                <a:ext cx="2744771" cy="2449825"/>
                <a:chOff x="838199" y="3607551"/>
                <a:chExt cx="2952250" cy="2635009"/>
              </a:xfrm>
            </p:grpSpPr>
            <p:pic>
              <p:nvPicPr>
                <p:cNvPr id="56" name="图片 55">
                  <a:extLst>
                    <a:ext uri="{FF2B5EF4-FFF2-40B4-BE49-F238E27FC236}">
                      <a16:creationId xmlns:a16="http://schemas.microsoft.com/office/drawing/2014/main" id="{F966D1C9-D9CB-4612-BEF0-D68EA8A8A4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199" y="3607551"/>
                  <a:ext cx="2952250" cy="1293012"/>
                </a:xfrm>
                <a:prstGeom prst="rect">
                  <a:avLst/>
                </a:prstGeom>
              </p:spPr>
            </p:pic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id="{C4B3A6C5-0156-4915-8B38-78B157B72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201" y="4952973"/>
                  <a:ext cx="2941948" cy="1289587"/>
                </a:xfrm>
                <a:prstGeom prst="rect">
                  <a:avLst/>
                </a:prstGeom>
              </p:spPr>
            </p:pic>
          </p:grp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9062C5AB-8A35-499D-825F-C3FD7DEF5EF5}"/>
                  </a:ext>
                </a:extLst>
              </p:cNvPr>
              <p:cNvSpPr/>
              <p:nvPr/>
            </p:nvSpPr>
            <p:spPr>
              <a:xfrm>
                <a:off x="1050718" y="4824399"/>
                <a:ext cx="2042703" cy="413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/>
                  <a:t>S-parameter</a:t>
                </a:r>
                <a:endParaRPr lang="zh-CN" altLang="en-US" sz="1400" dirty="0"/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19432C-20A0-4E6B-98DD-E3026D0DC860}"/>
                  </a:ext>
                </a:extLst>
              </p:cNvPr>
              <p:cNvSpPr txBox="1"/>
              <p:nvPr/>
            </p:nvSpPr>
            <p:spPr>
              <a:xfrm>
                <a:off x="407631" y="5895571"/>
                <a:ext cx="2624933" cy="31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Pulse bandwidth</a:t>
                </a:r>
                <a:r>
                  <a:rPr lang="zh-CN" altLang="en-US" sz="1200" dirty="0"/>
                  <a:t>：</a:t>
                </a:r>
                <a:r>
                  <a:rPr lang="en-US" altLang="zh-CN" sz="1200" dirty="0"/>
                  <a:t>300MHz</a:t>
                </a:r>
                <a:endParaRPr lang="zh-CN" altLang="en-US" sz="1200" dirty="0"/>
              </a:p>
            </p:txBody>
          </p:sp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6245DC96-D990-4519-903B-962B61BABA10}"/>
                </a:ext>
              </a:extLst>
            </p:cNvPr>
            <p:cNvSpPr/>
            <p:nvPr/>
          </p:nvSpPr>
          <p:spPr>
            <a:xfrm>
              <a:off x="1005724" y="4558529"/>
              <a:ext cx="533505" cy="36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S11</a:t>
              </a:r>
              <a:endParaRPr lang="zh-CN" altLang="en-US" sz="1400" dirty="0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F82C762D-4263-4AFD-BC4E-DC152698451F}"/>
                </a:ext>
              </a:extLst>
            </p:cNvPr>
            <p:cNvSpPr/>
            <p:nvPr/>
          </p:nvSpPr>
          <p:spPr>
            <a:xfrm>
              <a:off x="1023122" y="5554392"/>
              <a:ext cx="633602" cy="36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S21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858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911424" y="1700808"/>
            <a:ext cx="1000250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Overview of CEPC Injection &amp; extraction system 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Inj. &amp; ext. system layout and survey design 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design update of kickers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design update of septa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 inj. &amp; ext. tech. demonstration in HEPS beam commissioning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B5D2D8-9DF9-43B3-89D2-812F15C2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88"/>
    </mc:Choice>
    <mc:Fallback xmlns="">
      <p:transition spd="slow" advTm="561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7262" y="2544611"/>
            <a:ext cx="3532651" cy="153774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-60" dirty="0"/>
              <a:t>Engineer design of s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trip-line kicker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337720" y="1683135"/>
            <a:ext cx="1521578" cy="2257148"/>
            <a:chOff x="1628786" y="3636933"/>
            <a:chExt cx="1879762" cy="2788488"/>
          </a:xfrm>
        </p:grpSpPr>
        <p:cxnSp>
          <p:nvCxnSpPr>
            <p:cNvPr id="22" name="直接箭头连接符 21"/>
            <p:cNvCxnSpPr/>
            <p:nvPr/>
          </p:nvCxnSpPr>
          <p:spPr>
            <a:xfrm>
              <a:off x="1752594" y="6261726"/>
              <a:ext cx="127586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752596" y="6147423"/>
              <a:ext cx="0" cy="277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029075" y="6147423"/>
              <a:ext cx="0" cy="269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822055" y="5908314"/>
              <a:ext cx="1387913" cy="45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</a:rPr>
                <a:t>260 mm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>
              <a:off x="3408779" y="3746335"/>
              <a:ext cx="1036" cy="22165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408779" y="3652911"/>
              <a:ext cx="0" cy="18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3415125" y="5881695"/>
              <a:ext cx="0" cy="18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 rot="16200000">
              <a:off x="2498770" y="4431323"/>
              <a:ext cx="1540785" cy="45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</a:rPr>
                <a:t>460 mm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8786" y="3636933"/>
              <a:ext cx="1594183" cy="2361753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356" y="1102052"/>
            <a:ext cx="3500325" cy="165293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77EF17-704E-4594-AF54-A09CAA64F5E9}"/>
              </a:ext>
            </a:extLst>
          </p:cNvPr>
          <p:cNvGrpSpPr/>
          <p:nvPr/>
        </p:nvGrpSpPr>
        <p:grpSpPr>
          <a:xfrm>
            <a:off x="206870" y="1230561"/>
            <a:ext cx="6105188" cy="2781009"/>
            <a:chOff x="281380" y="1366489"/>
            <a:chExt cx="4956676" cy="2053257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348651" y="1596598"/>
              <a:ext cx="48832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47236" y="1501021"/>
              <a:ext cx="0" cy="18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1904" y="1501021"/>
              <a:ext cx="0" cy="18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2129570" y="1366489"/>
              <a:ext cx="145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00B0F0"/>
                  </a:solidFill>
                </a:rPr>
                <a:t>1300 mm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380" y="1615639"/>
              <a:ext cx="4956676" cy="1545983"/>
            </a:xfrm>
            <a:prstGeom prst="rect">
              <a:avLst/>
            </a:prstGeom>
          </p:spPr>
        </p:pic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EE015946-2FBE-4AA5-A01D-ED4C7B6589CC}"/>
                </a:ext>
              </a:extLst>
            </p:cNvPr>
            <p:cNvCxnSpPr>
              <a:cxnSpLocks/>
            </p:cNvCxnSpPr>
            <p:nvPr/>
          </p:nvCxnSpPr>
          <p:spPr>
            <a:xfrm>
              <a:off x="939999" y="3265934"/>
              <a:ext cx="36166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F0AB364-8B83-4167-803A-B9CE4F05433D}"/>
                </a:ext>
              </a:extLst>
            </p:cNvPr>
            <p:cNvCxnSpPr>
              <a:cxnSpLocks/>
            </p:cNvCxnSpPr>
            <p:nvPr/>
          </p:nvCxnSpPr>
          <p:spPr>
            <a:xfrm>
              <a:off x="939999" y="3020574"/>
              <a:ext cx="0" cy="360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C746BA7-8EAF-4E96-832A-97088D2070D8}"/>
                </a:ext>
              </a:extLst>
            </p:cNvPr>
            <p:cNvCxnSpPr>
              <a:cxnSpLocks/>
            </p:cNvCxnSpPr>
            <p:nvPr/>
          </p:nvCxnSpPr>
          <p:spPr>
            <a:xfrm>
              <a:off x="4574307" y="3020574"/>
              <a:ext cx="0" cy="360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3EF14FA-038C-4C3F-BF96-61216D801DAB}"/>
                </a:ext>
              </a:extLst>
            </p:cNvPr>
            <p:cNvSpPr txBox="1"/>
            <p:nvPr/>
          </p:nvSpPr>
          <p:spPr>
            <a:xfrm>
              <a:off x="2106894" y="3050414"/>
              <a:ext cx="145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00B0F0"/>
                  </a:solidFill>
                </a:rPr>
                <a:t>1000 mm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3890" y="4734183"/>
            <a:ext cx="11117374" cy="1128313"/>
            <a:chOff x="473890" y="4734183"/>
            <a:chExt cx="11117374" cy="1128313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8AB4BBA-51F4-474F-9EAF-FE3AD23AB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9132" y="4899284"/>
              <a:ext cx="636455" cy="79538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38AB4BBA-51F4-474F-9EAF-FE3AD23AB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7003" y="4894886"/>
              <a:ext cx="636455" cy="795381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90" y="4734183"/>
              <a:ext cx="3512866" cy="112831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991" y="4734183"/>
              <a:ext cx="3512866" cy="112831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8398" y="4734183"/>
              <a:ext cx="3512866" cy="1128313"/>
            </a:xfrm>
            <a:prstGeom prst="rect">
              <a:avLst/>
            </a:prstGeom>
          </p:spPr>
        </p:pic>
      </p:grp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E015946-2FBE-4AA5-A01D-ED4C7B6589CC}"/>
              </a:ext>
            </a:extLst>
          </p:cNvPr>
          <p:cNvCxnSpPr>
            <a:cxnSpLocks/>
          </p:cNvCxnSpPr>
          <p:nvPr/>
        </p:nvCxnSpPr>
        <p:spPr>
          <a:xfrm>
            <a:off x="623392" y="6165304"/>
            <a:ext cx="108066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F0AB364-8B83-4167-803A-B9CE4F05433D}"/>
              </a:ext>
            </a:extLst>
          </p:cNvPr>
          <p:cNvCxnSpPr>
            <a:cxnSpLocks/>
          </p:cNvCxnSpPr>
          <p:nvPr/>
        </p:nvCxnSpPr>
        <p:spPr>
          <a:xfrm>
            <a:off x="623392" y="5892645"/>
            <a:ext cx="0" cy="48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C746BA7-8EAF-4E96-832A-97088D2070D8}"/>
              </a:ext>
            </a:extLst>
          </p:cNvPr>
          <p:cNvCxnSpPr>
            <a:cxnSpLocks/>
          </p:cNvCxnSpPr>
          <p:nvPr/>
        </p:nvCxnSpPr>
        <p:spPr>
          <a:xfrm>
            <a:off x="11434060" y="5849656"/>
            <a:ext cx="0" cy="48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3662321" y="4323032"/>
            <a:ext cx="9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</a:rPr>
              <a:t>300 mm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F0AB364-8B83-4167-803A-B9CE4F05433D}"/>
              </a:ext>
            </a:extLst>
          </p:cNvPr>
          <p:cNvCxnSpPr>
            <a:cxnSpLocks/>
          </p:cNvCxnSpPr>
          <p:nvPr/>
        </p:nvCxnSpPr>
        <p:spPr>
          <a:xfrm>
            <a:off x="3863752" y="4650544"/>
            <a:ext cx="0" cy="48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F0AB364-8B83-4167-803A-B9CE4F05433D}"/>
              </a:ext>
            </a:extLst>
          </p:cNvPr>
          <p:cNvCxnSpPr>
            <a:cxnSpLocks/>
          </p:cNvCxnSpPr>
          <p:nvPr/>
        </p:nvCxnSpPr>
        <p:spPr>
          <a:xfrm>
            <a:off x="573570" y="4637557"/>
            <a:ext cx="0" cy="48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E015946-2FBE-4AA5-A01D-ED4C7B6589CC}"/>
              </a:ext>
            </a:extLst>
          </p:cNvPr>
          <p:cNvCxnSpPr>
            <a:cxnSpLocks/>
          </p:cNvCxnSpPr>
          <p:nvPr/>
        </p:nvCxnSpPr>
        <p:spPr>
          <a:xfrm>
            <a:off x="573570" y="4650544"/>
            <a:ext cx="32901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635626" y="4343942"/>
            <a:ext cx="127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</a:rPr>
              <a:t>1300 mm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F0AB364-8B83-4167-803A-B9CE4F05433D}"/>
              </a:ext>
            </a:extLst>
          </p:cNvPr>
          <p:cNvCxnSpPr>
            <a:cxnSpLocks/>
          </p:cNvCxnSpPr>
          <p:nvPr/>
        </p:nvCxnSpPr>
        <p:spPr>
          <a:xfrm>
            <a:off x="4385702" y="4631148"/>
            <a:ext cx="0" cy="48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EE015946-2FBE-4AA5-A01D-ED4C7B6589CC}"/>
              </a:ext>
            </a:extLst>
          </p:cNvPr>
          <p:cNvCxnSpPr>
            <a:cxnSpLocks/>
          </p:cNvCxnSpPr>
          <p:nvPr/>
        </p:nvCxnSpPr>
        <p:spPr>
          <a:xfrm>
            <a:off x="3849421" y="4650544"/>
            <a:ext cx="5540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5412884" y="5952320"/>
            <a:ext cx="1270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</a:rPr>
              <a:t>4500 mm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95287" y="18857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3) Delay-line kickers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CR </a:t>
            </a:r>
            <a:r>
              <a:rPr lang="en-US" altLang="zh-CN" sz="3200" spc="-60" dirty="0"/>
              <a:t>off-axis inj. and ext. to dump</a:t>
            </a:r>
            <a:endParaRPr lang="zh-CN" altLang="en-US" sz="32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689276"/>
              </p:ext>
            </p:extLst>
          </p:nvPr>
        </p:nvGraphicFramePr>
        <p:xfrm>
          <a:off x="88862" y="1136299"/>
          <a:ext cx="11983802" cy="452795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19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8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BST-ext-</a:t>
                      </a:r>
                      <a:r>
                        <a:rPr lang="en-US" altLang="zh-CN" sz="1600" kern="100" baseline="0" dirty="0">
                          <a:effectLst/>
                        </a:rPr>
                        <a:t>kicker1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effectLst/>
                        </a:rPr>
                        <a:t>（</a:t>
                      </a:r>
                      <a:r>
                        <a:rPr lang="en-US" altLang="zh-CN" sz="1600" kern="100" baseline="0" dirty="0">
                          <a:effectLst/>
                        </a:rPr>
                        <a:t>for CR off-axis inj.</a:t>
                      </a:r>
                      <a:r>
                        <a:rPr lang="zh-CN" altLang="en-US" sz="1600" kern="100" baseline="0" dirty="0">
                          <a:effectLst/>
                        </a:rPr>
                        <a:t>）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BST-dump kicker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baseline="0" dirty="0">
                          <a:effectLst/>
                        </a:rPr>
                        <a:t>CR-inj-kicker1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effectLst/>
                        </a:rPr>
                        <a:t>（</a:t>
                      </a:r>
                      <a:r>
                        <a:rPr lang="en-US" altLang="zh-CN" sz="1600" kern="100" baseline="0" dirty="0">
                          <a:effectLst/>
                        </a:rPr>
                        <a:t>for CR off-axis inj.</a:t>
                      </a:r>
                      <a:r>
                        <a:rPr lang="zh-CN" altLang="en-US" sz="1600" kern="100" baseline="0" dirty="0">
                          <a:effectLst/>
                        </a:rPr>
                        <a:t>）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CR-dump kicker</a:t>
                      </a:r>
                      <a:endParaRPr lang="zh-CN" altLang="zh-CN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Type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-</a:t>
                      </a:r>
                      <a:endParaRPr lang="zh-CN" alt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In-air d</a:t>
                      </a:r>
                      <a:r>
                        <a:rPr lang="en-US" altLang="zh-CN" sz="1600" b="0" dirty="0"/>
                        <a:t>elay-line</a:t>
                      </a:r>
                      <a:r>
                        <a:rPr lang="en-US" altLang="zh-CN" sz="1600" b="0" baseline="0" dirty="0"/>
                        <a:t> </a:t>
                      </a:r>
                      <a:r>
                        <a:rPr lang="en-US" altLang="zh-CN" sz="1600" b="0" dirty="0"/>
                        <a:t>dipole</a:t>
                      </a:r>
                      <a:r>
                        <a:rPr lang="en-US" altLang="zh-CN" sz="1600" b="0" baseline="0" dirty="0"/>
                        <a:t> kicker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Horizontal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Vertical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Horizontal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Vertical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effectLst/>
                        </a:rPr>
                        <a:t>Quantity(e+/e-)</a:t>
                      </a:r>
                      <a:endParaRPr lang="en-US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effectLst/>
                        </a:rPr>
                        <a:t>3×2</a:t>
                      </a:r>
                      <a:endParaRPr lang="en-US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00" dirty="0">
                          <a:effectLst/>
                          <a:sym typeface="+mn-ea"/>
                        </a:rPr>
                        <a:t>2×2</a:t>
                      </a:r>
                      <a:endParaRPr lang="en-US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4×2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2×</a:t>
                      </a:r>
                      <a:r>
                        <a:rPr lang="en-US" altLang="zh-CN" sz="1600" b="0" kern="100" dirty="0">
                          <a:effectLst/>
                          <a:sym typeface="+mn-ea"/>
                        </a:rPr>
                        <a:t>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Beam</a:t>
                      </a:r>
                      <a:r>
                        <a:rPr lang="en-US" altLang="zh-CN" sz="1600" kern="100" baseline="0" dirty="0">
                          <a:effectLst/>
                        </a:rPr>
                        <a:t>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GeV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120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120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120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120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Deflect</a:t>
                      </a:r>
                      <a:r>
                        <a:rPr lang="en-US" altLang="zh-CN" sz="1600" kern="100" baseline="0" dirty="0">
                          <a:effectLst/>
                        </a:rPr>
                        <a:t> angle of each magnet</a:t>
                      </a:r>
                      <a:endParaRPr lang="zh-CN" altLang="en-US" sz="1600" b="0" kern="1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0.0866× 3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baseline="0" dirty="0">
                          <a:effectLst/>
                        </a:rPr>
                        <a:t>0.05</a:t>
                      </a:r>
                      <a:r>
                        <a:rPr lang="en-US" altLang="zh-CN" sz="1600" b="0" kern="100" dirty="0">
                          <a:effectLst/>
                        </a:rPr>
                        <a:t>×2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0.1×2+0.024×2</a:t>
                      </a: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baseline="0" dirty="0">
                          <a:effectLst/>
                        </a:rPr>
                        <a:t>0.05</a:t>
                      </a:r>
                      <a:r>
                        <a:rPr lang="en-US" altLang="zh-CN" sz="1600" b="0" kern="100" dirty="0">
                          <a:effectLst/>
                        </a:rPr>
                        <a:t>×2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Magnetic</a:t>
                      </a:r>
                      <a:r>
                        <a:rPr lang="en-US" altLang="zh-CN" sz="1600" kern="100" baseline="0" dirty="0">
                          <a:effectLst/>
                        </a:rPr>
                        <a:t> effective length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Magnetic</a:t>
                      </a:r>
                      <a:r>
                        <a:rPr lang="en-US" altLang="zh-CN" sz="1600" kern="100" baseline="0" dirty="0">
                          <a:effectLst/>
                        </a:rPr>
                        <a:t> strength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0.035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0.04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Integral magnetic strength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</a:rPr>
                        <a:t>T·m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0.035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0.04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Clearance</a:t>
                      </a:r>
                      <a:r>
                        <a:rPr lang="en-US" sz="1600" kern="100" baseline="0" dirty="0">
                          <a:effectLst/>
                        </a:rPr>
                        <a:t> region</a:t>
                      </a:r>
                      <a:r>
                        <a:rPr lang="en-US" sz="1600" kern="100" dirty="0">
                          <a:effectLst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20×13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effectLst/>
                        </a:rPr>
                        <a:t>20×13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50×15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13×10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Good</a:t>
                      </a:r>
                      <a:r>
                        <a:rPr lang="en-US" altLang="zh-CN" sz="1600" kern="100" baseline="0" dirty="0">
                          <a:effectLst/>
                        </a:rPr>
                        <a:t> field region</a:t>
                      </a:r>
                      <a:r>
                        <a:rPr lang="en-US" sz="1600" kern="100" dirty="0">
                          <a:effectLst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20×13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20×13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20×13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13×10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Field</a:t>
                      </a:r>
                      <a:r>
                        <a:rPr lang="en-US" altLang="zh-CN" sz="1600" kern="100" baseline="0" dirty="0">
                          <a:effectLst/>
                        </a:rPr>
                        <a:t> uniformity in good field region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Repetition</a:t>
                      </a:r>
                      <a:r>
                        <a:rPr lang="en-US" altLang="zh-CN" sz="1600" kern="100" baseline="0" dirty="0">
                          <a:effectLst/>
                        </a:rPr>
                        <a:t> rate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Hz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1k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1k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Amplitude</a:t>
                      </a:r>
                      <a:r>
                        <a:rPr lang="en-US" altLang="zh-CN" sz="1600" kern="100" baseline="0" dirty="0">
                          <a:effectLst/>
                        </a:rPr>
                        <a:t> repeatability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Pulse</a:t>
                      </a:r>
                      <a:r>
                        <a:rPr lang="en-US" altLang="zh-CN" sz="1600" kern="100" baseline="0" dirty="0">
                          <a:effectLst/>
                        </a:rPr>
                        <a:t> jitter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Bottom</a:t>
                      </a:r>
                      <a:r>
                        <a:rPr lang="en-US" altLang="zh-CN" sz="1600" kern="100" baseline="0" dirty="0">
                          <a:effectLst/>
                        </a:rPr>
                        <a:t> width of pulse(5%-5%)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/>
                        <a:t>Trapezoid</a:t>
                      </a:r>
                      <a:r>
                        <a:rPr lang="zh-CN" altLang="en-US" sz="1600" dirty="0"/>
                        <a:t>：</a:t>
                      </a:r>
                      <a:r>
                        <a:rPr lang="en-US" sz="1600" kern="100" dirty="0">
                          <a:effectLst/>
                        </a:rPr>
                        <a:t>440~2420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/>
                        <a:t>Trapezoid</a:t>
                      </a:r>
                      <a:r>
                        <a:rPr lang="zh-CN" altLang="en-US" sz="1600" b="0" dirty="0"/>
                        <a:t>：</a:t>
                      </a:r>
                      <a:r>
                        <a:rPr lang="en-US" sz="1600" b="0" kern="100" dirty="0">
                          <a:effectLst/>
                        </a:rPr>
                        <a:t>330000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/>
                        <a:t>Trapezoid</a:t>
                      </a:r>
                      <a:r>
                        <a:rPr lang="zh-CN" altLang="en-US" sz="1600" b="0" dirty="0"/>
                        <a:t>：</a:t>
                      </a:r>
                      <a:r>
                        <a:rPr lang="en-US" sz="1600" b="0" kern="100" dirty="0">
                          <a:effectLst/>
                        </a:rPr>
                        <a:t>440~2420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/>
                        <a:t>Trapezoid</a:t>
                      </a:r>
                      <a:r>
                        <a:rPr lang="zh-CN" altLang="en-US" sz="1600" b="0" dirty="0"/>
                        <a:t>：</a:t>
                      </a:r>
                      <a:r>
                        <a:rPr lang="en-US" sz="1600" b="0" kern="100" dirty="0">
                          <a:effectLst/>
                        </a:rPr>
                        <a:t>330000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err="1"/>
                        <a:t>Tr</a:t>
                      </a:r>
                      <a:r>
                        <a:rPr lang="en-US" altLang="zh-CN" sz="1600" dirty="0"/>
                        <a:t>/</a:t>
                      </a:r>
                      <a:r>
                        <a:rPr lang="en-US" altLang="zh-CN" sz="1600" dirty="0" err="1"/>
                        <a:t>Tf</a:t>
                      </a:r>
                      <a:r>
                        <a:rPr lang="en-US" altLang="zh-CN" sz="1600" dirty="0"/>
                        <a:t>(5%-95%)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&lt;200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</a:rPr>
                        <a:t>&lt;200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</a:rPr>
                        <a:t>&lt;200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</a:rPr>
                        <a:t>&lt;200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317011" y="5744688"/>
            <a:ext cx="1759938" cy="661607"/>
            <a:chOff x="6988165" y="5614471"/>
            <a:chExt cx="2262351" cy="850476"/>
          </a:xfrm>
        </p:grpSpPr>
        <p:grpSp>
          <p:nvGrpSpPr>
            <p:cNvPr id="6" name="组合 5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328387" y="5670791"/>
              <a:ext cx="115212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40~2000ns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1kHz</a:t>
              </a:r>
              <a:endParaRPr lang="zh-CN" altLang="en-US" sz="12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67356" y="5733319"/>
            <a:ext cx="2067503" cy="669388"/>
            <a:chOff x="6988165" y="5614471"/>
            <a:chExt cx="2657717" cy="860478"/>
          </a:xfrm>
        </p:grpSpPr>
        <p:grpSp>
          <p:nvGrpSpPr>
            <p:cNvPr id="34" name="组合 33"/>
            <p:cNvGrpSpPr/>
            <p:nvPr/>
          </p:nvGrpSpPr>
          <p:grpSpPr>
            <a:xfrm>
              <a:off x="7156468" y="5614471"/>
              <a:ext cx="2489414" cy="354673"/>
              <a:chOff x="6948264" y="5259984"/>
              <a:chExt cx="3294367" cy="789168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7236296" y="5259984"/>
                <a:ext cx="25577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 flipV="1">
                <a:off x="9794072" y="5259984"/>
                <a:ext cx="232534" cy="7891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0026606" y="6049152"/>
                <a:ext cx="2160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>
              <a:off x="7413484" y="6007045"/>
              <a:ext cx="197226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9385745" y="5882925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8002428" y="6118875"/>
              <a:ext cx="115212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0.33ms</a:t>
              </a:r>
              <a:endParaRPr lang="zh-CN" altLang="en-US" sz="1200" dirty="0"/>
            </a:p>
          </p:txBody>
        </p:sp>
      </p:grpSp>
      <p:sp>
        <p:nvSpPr>
          <p:cNvPr id="41" name="灯片编号占位符 4">
            <a:extLst>
              <a:ext uri="{FF2B5EF4-FFF2-40B4-BE49-F238E27FC236}">
                <a16:creationId xmlns:a16="http://schemas.microsoft.com/office/drawing/2014/main" id="{75FA7923-F794-4B22-8ACF-C4907940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108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1189928" cy="725470"/>
          </a:xfrm>
        </p:spPr>
        <p:txBody>
          <a:bodyPr>
            <a:normAutofit/>
          </a:bodyPr>
          <a:lstStyle/>
          <a:p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Delay-line kicker design for BST HE ext</a:t>
            </a:r>
            <a:r>
              <a:rPr lang="en-US" altLang="zh-CN" sz="3200" spc="-60" dirty="0"/>
              <a:t>. and CR 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off-axis inj.</a:t>
            </a:r>
            <a:endParaRPr lang="zh-CN" altLang="en-US" sz="32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F130443A-E2C9-46C5-95F2-AB593608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84" y="1167537"/>
            <a:ext cx="9858477" cy="1757407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/>
              <a:t>For trapezoid kicker system, a delay-line dipole kicker is preferred, because it can helps to achieve ideal trapezoid waveform. While, its structure is complicated.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/>
              <a:t>Dual-C type magnet structure is adopted for CEPC.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/>
              <a:t>Ceramic vacuum chamber with </a:t>
            </a:r>
            <a:r>
              <a:rPr lang="en-US" altLang="zh-CN" sz="1400" dirty="0" err="1"/>
              <a:t>TiN</a:t>
            </a:r>
            <a:r>
              <a:rPr lang="en-US" altLang="zh-CN" sz="1400" dirty="0"/>
              <a:t>-Ag ladder pattern film is applied due to in-air magnet structure.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</a:rPr>
              <a:t>Update: design a new delay-line kicker with ceramic dielectric to reduce the volume of magnet.  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06" y="2812703"/>
            <a:ext cx="2877526" cy="18017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563" y="4533617"/>
            <a:ext cx="4661265" cy="21749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992" y="2677853"/>
            <a:ext cx="2806218" cy="1947117"/>
          </a:xfrm>
          <a:prstGeom prst="rect">
            <a:avLst/>
          </a:prstGeom>
        </p:spPr>
      </p:pic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35110"/>
              </p:ext>
            </p:extLst>
          </p:nvPr>
        </p:nvGraphicFramePr>
        <p:xfrm>
          <a:off x="359184" y="2778439"/>
          <a:ext cx="4658379" cy="37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dirty="0">
                          <a:effectLst/>
                        </a:rPr>
                        <a:t>Delay-line dipole kicker and </a:t>
                      </a:r>
                      <a:r>
                        <a:rPr lang="en-US" altLang="zh-CN" sz="1000" dirty="0" err="1">
                          <a:effectLst/>
                        </a:rPr>
                        <a:t>pulser</a:t>
                      </a:r>
                      <a:r>
                        <a:rPr lang="en-US" altLang="zh-CN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Parameter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9202" marR="49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Value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9202" marR="4920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Aperture of magnet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100 × 80</a:t>
                      </a:r>
                      <a:endParaRPr lang="zh-CN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Longitudinal length of magnet cell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36</a:t>
                      </a:r>
                      <a:endParaRPr lang="zh-CN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Cell number of magnet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26</a:t>
                      </a:r>
                      <a:endParaRPr lang="zh-CN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Differential impedance of magnet (Ω)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</a:rPr>
                        <a:t>12.5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Length of magnet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942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Total mechanical Length of magnet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1018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Inductance of magnet cell (</a:t>
                      </a:r>
                      <a:r>
                        <a:rPr lang="en-US" sz="1000" kern="1200" dirty="0" err="1">
                          <a:effectLst/>
                        </a:rPr>
                        <a:t>nH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56.6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Total inductance of magnet (</a:t>
                      </a:r>
                      <a:r>
                        <a:rPr lang="en-US" sz="1000" kern="1200" dirty="0" err="1">
                          <a:effectLst/>
                        </a:rPr>
                        <a:t>nH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1471.6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Capacitance of magnet cell (pF)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362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Total capacitance of magnet (</a:t>
                      </a:r>
                      <a:r>
                        <a:rPr lang="en-US" sz="1000" kern="1200" dirty="0" err="1">
                          <a:effectLst/>
                        </a:rPr>
                        <a:t>nF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9.412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Magnetic strength (</a:t>
                      </a:r>
                      <a:r>
                        <a:rPr lang="en-US" sz="1000" kern="1200" dirty="0" err="1">
                          <a:effectLst/>
                        </a:rPr>
                        <a:t>Gs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425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Exciting current of magnet (A)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2703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Differential voltage of magnet (V)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effectLst/>
                        </a:rPr>
                        <a:t>+/-16895.5</a:t>
                      </a:r>
                      <a:endParaRPr lang="zh-CN" altLang="zh-CN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Pulse</a:t>
                      </a:r>
                      <a:r>
                        <a:rPr lang="en-US" altLang="zh-CN" sz="1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waveform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trapezoid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Rise/fall time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200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Flat-top width of pulse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40~2000 adjustable 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Filling time of magnet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117.728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Rise/fall time of </a:t>
                      </a:r>
                      <a:r>
                        <a:rPr lang="en-US" sz="1000" kern="1200" dirty="0" err="1">
                          <a:effectLst/>
                        </a:rPr>
                        <a:t>pulser</a:t>
                      </a:r>
                      <a:r>
                        <a:rPr lang="en-US" sz="1000" kern="1200" dirty="0">
                          <a:effectLst/>
                        </a:rPr>
                        <a:t>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80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Repetition rate (kHz)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22" name="组合 21">
            <a:extLst>
              <a:ext uri="{FF2B5EF4-FFF2-40B4-BE49-F238E27FC236}">
                <a16:creationId xmlns:a16="http://schemas.microsoft.com/office/drawing/2014/main" id="{C64D221E-69BF-40E9-B9A7-46CF29BFDE81}"/>
              </a:ext>
            </a:extLst>
          </p:cNvPr>
          <p:cNvGrpSpPr/>
          <p:nvPr/>
        </p:nvGrpSpPr>
        <p:grpSpPr>
          <a:xfrm>
            <a:off x="10312991" y="1393005"/>
            <a:ext cx="1759938" cy="661607"/>
            <a:chOff x="6988165" y="5614471"/>
            <a:chExt cx="2262351" cy="85047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BE6AE2B-CFDB-4502-B993-944D641205F4}"/>
                </a:ext>
              </a:extLst>
            </p:cNvPr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75C1F0BD-0E44-489F-A912-FAF6CA261A4C}"/>
                  </a:ext>
                </a:extLst>
              </p:cNvPr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F8386684-FCE5-44ED-93A1-EC2805CF247B}"/>
                  </a:ext>
                </a:extLst>
              </p:cNvPr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ABA75216-607D-4F44-8E09-CFB43783695A}"/>
                  </a:ext>
                </a:extLst>
              </p:cNvPr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AD9F636-F9A5-4825-94DB-90D0D6929095}"/>
                  </a:ext>
                </a:extLst>
              </p:cNvPr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C3BAFE10-CB3D-4E4C-A66D-82F7DD789EB0}"/>
                  </a:ext>
                </a:extLst>
              </p:cNvPr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F947B57-27BA-4D5F-910D-95B5B9F8E60F}"/>
                </a:ext>
              </a:extLst>
            </p:cNvPr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64D79A3-125A-47CF-8111-C2E74541B412}"/>
                </a:ext>
              </a:extLst>
            </p:cNvPr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A62DB22D-B1A0-4D4E-B0FE-AB15A049DB34}"/>
                </a:ext>
              </a:extLst>
            </p:cNvPr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3D487228-3FA6-489C-95F2-1D4DDD4FAC58}"/>
                </a:ext>
              </a:extLst>
            </p:cNvPr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A19CF7B-E736-40C7-A9E8-274E09EF0F67}"/>
                </a:ext>
              </a:extLst>
            </p:cNvPr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148CA85-B0F6-469A-A3A3-F999BC04C6ED}"/>
                </a:ext>
              </a:extLst>
            </p:cNvPr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ADF05EB-EAF5-449D-9F75-3C71524A5EE5}"/>
                </a:ext>
              </a:extLst>
            </p:cNvPr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E04D3645-29E2-450B-9486-B67F84CD6E42}"/>
                </a:ext>
              </a:extLst>
            </p:cNvPr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EB05892-4FC3-488A-8A79-C5C8AD2639B6}"/>
                </a:ext>
              </a:extLst>
            </p:cNvPr>
            <p:cNvSpPr txBox="1"/>
            <p:nvPr/>
          </p:nvSpPr>
          <p:spPr>
            <a:xfrm>
              <a:off x="7210886" y="5670791"/>
              <a:ext cx="1861601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440~2420ns</a:t>
              </a:r>
              <a:endParaRPr lang="zh-CN" altLang="en-US" sz="12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F966203-9734-4C4E-9D86-82B656888199}"/>
                </a:ext>
              </a:extLst>
            </p:cNvPr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E282227-B4C9-4B89-B4FE-A554784CAB24}"/>
                </a:ext>
              </a:extLst>
            </p:cNvPr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1kHz</a:t>
              </a:r>
              <a:endParaRPr lang="zh-CN" altLang="en-US" sz="1200" dirty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9819252" y="3994009"/>
            <a:ext cx="666999" cy="665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366622" y="4533617"/>
            <a:ext cx="103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ceramic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40" name="图片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252" y="4980564"/>
            <a:ext cx="1656183" cy="1241663"/>
          </a:xfrm>
          <a:prstGeom prst="rect">
            <a:avLst/>
          </a:prstGeom>
        </p:spPr>
      </p:pic>
      <p:sp>
        <p:nvSpPr>
          <p:cNvPr id="41" name="灯片编号占位符 4">
            <a:extLst>
              <a:ext uri="{FF2B5EF4-FFF2-40B4-BE49-F238E27FC236}">
                <a16:creationId xmlns:a16="http://schemas.microsoft.com/office/drawing/2014/main" id="{0C5841C6-8EA0-4977-8EF4-511C0B76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24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pc="-60" dirty="0"/>
              <a:t>Engineer design of delay-line</a:t>
            </a:r>
            <a:r>
              <a:rPr lang="en-US" altLang="zh-CN" spc="-60" dirty="0">
                <a:sym typeface="+mn-ea"/>
              </a:rPr>
              <a:t> kicker</a:t>
            </a:r>
            <a:r>
              <a:rPr lang="en-US" altLang="zh-CN" spc="-60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3DC759-90AF-430F-9EDF-ECB024CAC044}"/>
              </a:ext>
            </a:extLst>
          </p:cNvPr>
          <p:cNvGrpSpPr/>
          <p:nvPr/>
        </p:nvGrpSpPr>
        <p:grpSpPr>
          <a:xfrm>
            <a:off x="-96688" y="1212841"/>
            <a:ext cx="5472608" cy="2648207"/>
            <a:chOff x="-168696" y="165121"/>
            <a:chExt cx="6225766" cy="301266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68696" y="200721"/>
              <a:ext cx="6225766" cy="2869743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363068" y="1624725"/>
              <a:ext cx="0" cy="1471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564236" y="1768741"/>
              <a:ext cx="0" cy="132717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63068" y="2996952"/>
              <a:ext cx="5201168" cy="0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52986" y="390810"/>
              <a:ext cx="4032448" cy="0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85434" y="239867"/>
              <a:ext cx="0" cy="39808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947872" y="239867"/>
              <a:ext cx="0" cy="39808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2595316" y="165121"/>
              <a:ext cx="115212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945.1mm</a:t>
              </a:r>
              <a:endParaRPr lang="zh-CN" altLang="en-US" sz="16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95316" y="2839229"/>
              <a:ext cx="115212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1216mm</a:t>
              </a:r>
              <a:endParaRPr lang="zh-CN" altLang="en-US" sz="16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A84B32F-02C3-4FDF-A7B2-EDA7CA6AAA3C}"/>
              </a:ext>
            </a:extLst>
          </p:cNvPr>
          <p:cNvGrpSpPr/>
          <p:nvPr/>
        </p:nvGrpSpPr>
        <p:grpSpPr>
          <a:xfrm>
            <a:off x="4804177" y="1270365"/>
            <a:ext cx="3596079" cy="2533049"/>
            <a:chOff x="5303912" y="239867"/>
            <a:chExt cx="4054624" cy="285604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3912" y="239867"/>
              <a:ext cx="4054624" cy="2856044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8735399" y="541753"/>
              <a:ext cx="49868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735399" y="2825228"/>
              <a:ext cx="49868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9167447" y="541754"/>
              <a:ext cx="0" cy="2283474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 rot="5400000">
              <a:off x="8597567" y="1599464"/>
              <a:ext cx="115212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535mm</a:t>
              </a:r>
              <a:endParaRPr lang="zh-CN" altLang="en-US" sz="1600" dirty="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3" t="2504" r="6300"/>
          <a:stretch/>
        </p:blipFill>
        <p:spPr>
          <a:xfrm>
            <a:off x="8546154" y="1367447"/>
            <a:ext cx="3238478" cy="227595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B8264BC-5797-4D97-8A52-189A39DE8877}"/>
              </a:ext>
            </a:extLst>
          </p:cNvPr>
          <p:cNvGrpSpPr/>
          <p:nvPr/>
        </p:nvGrpSpPr>
        <p:grpSpPr>
          <a:xfrm>
            <a:off x="503758" y="3953642"/>
            <a:ext cx="11089232" cy="2643710"/>
            <a:chOff x="767408" y="3573016"/>
            <a:chExt cx="11089232" cy="264371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1A69ABA-ED20-42F8-B3E3-4FE351ADA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65679" y="4236294"/>
              <a:ext cx="816313" cy="102015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AB4BBA-51F4-474F-9EAF-FE3AD23AB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3543" y="4236294"/>
              <a:ext cx="816313" cy="102015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408" y="3616790"/>
              <a:ext cx="3528392" cy="210976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71041F7-FACE-4284-AB45-34B03A6B2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3959" y="3616790"/>
              <a:ext cx="3528392" cy="210976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DD4CDCF-133E-492C-ACB8-B73B99A0D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248" y="3616790"/>
              <a:ext cx="3528392" cy="2109760"/>
            </a:xfrm>
            <a:prstGeom prst="rect">
              <a:avLst/>
            </a:prstGeom>
          </p:spPr>
        </p:pic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7B25BE4-DA2D-4326-BD85-62400F7C5526}"/>
                </a:ext>
              </a:extLst>
            </p:cNvPr>
            <p:cNvCxnSpPr>
              <a:cxnSpLocks/>
            </p:cNvCxnSpPr>
            <p:nvPr/>
          </p:nvCxnSpPr>
          <p:spPr>
            <a:xfrm>
              <a:off x="983432" y="5256445"/>
              <a:ext cx="0" cy="960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D1E7E19-911B-4442-8CF5-62D64DA606EE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5073882"/>
              <a:ext cx="0" cy="1031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2046C0A-246B-49E4-9622-A3C347215B1A}"/>
                </a:ext>
              </a:extLst>
            </p:cNvPr>
            <p:cNvCxnSpPr>
              <a:cxnSpLocks/>
            </p:cNvCxnSpPr>
            <p:nvPr/>
          </p:nvCxnSpPr>
          <p:spPr>
            <a:xfrm>
              <a:off x="983432" y="5861061"/>
              <a:ext cx="1059896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FDAFE8B-A58E-4049-B262-04D632C05209}"/>
                </a:ext>
              </a:extLst>
            </p:cNvPr>
            <p:cNvSpPr txBox="1"/>
            <p:nvPr/>
          </p:nvSpPr>
          <p:spPr>
            <a:xfrm>
              <a:off x="5967414" y="5700912"/>
              <a:ext cx="1012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4.25m</a:t>
              </a:r>
              <a:endParaRPr lang="zh-CN" altLang="en-US" sz="1600" dirty="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6E87BD9-9AB0-44CC-A183-D38582A13421}"/>
                </a:ext>
              </a:extLst>
            </p:cNvPr>
            <p:cNvCxnSpPr>
              <a:cxnSpLocks/>
            </p:cNvCxnSpPr>
            <p:nvPr/>
          </p:nvCxnSpPr>
          <p:spPr>
            <a:xfrm>
              <a:off x="4019918" y="3897652"/>
              <a:ext cx="0" cy="960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C95F40E6-2E65-4F60-B82E-A7C2248B220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603" y="3897652"/>
              <a:ext cx="0" cy="960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7D184F1-2A7F-4883-A29C-80B247C90215}"/>
                </a:ext>
              </a:extLst>
            </p:cNvPr>
            <p:cNvSpPr txBox="1"/>
            <p:nvPr/>
          </p:nvSpPr>
          <p:spPr>
            <a:xfrm>
              <a:off x="3902374" y="3765951"/>
              <a:ext cx="1012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300mm</a:t>
              </a:r>
              <a:endParaRPr lang="zh-CN" altLang="en-US" sz="1600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2808CE8-4428-43FA-9B69-E07AFB2D5C12}"/>
                </a:ext>
              </a:extLst>
            </p:cNvPr>
            <p:cNvSpPr txBox="1"/>
            <p:nvPr/>
          </p:nvSpPr>
          <p:spPr>
            <a:xfrm>
              <a:off x="7765679" y="3776806"/>
              <a:ext cx="1012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300mm</a:t>
              </a:r>
              <a:endParaRPr lang="zh-CN" altLang="en-US" sz="1600" dirty="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932AEB9-9962-46A9-A94B-F9F23F6FFC50}"/>
                </a:ext>
              </a:extLst>
            </p:cNvPr>
            <p:cNvCxnSpPr>
              <a:cxnSpLocks/>
            </p:cNvCxnSpPr>
            <p:nvPr/>
          </p:nvCxnSpPr>
          <p:spPr>
            <a:xfrm>
              <a:off x="7854489" y="3935228"/>
              <a:ext cx="0" cy="960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F9FA6A7-A5BA-4AFB-A512-99B525EB99BE}"/>
                </a:ext>
              </a:extLst>
            </p:cNvPr>
            <p:cNvCxnSpPr>
              <a:cxnSpLocks/>
            </p:cNvCxnSpPr>
            <p:nvPr/>
          </p:nvCxnSpPr>
          <p:spPr>
            <a:xfrm>
              <a:off x="8670174" y="3935228"/>
              <a:ext cx="0" cy="960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2A21098-657C-40E9-B092-EA640679C842}"/>
                </a:ext>
              </a:extLst>
            </p:cNvPr>
            <p:cNvSpPr txBox="1"/>
            <p:nvPr/>
          </p:nvSpPr>
          <p:spPr>
            <a:xfrm>
              <a:off x="9653625" y="3595763"/>
              <a:ext cx="101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1216mm</a:t>
              </a:r>
              <a:endParaRPr lang="zh-CN" altLang="en-US" sz="1600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CC135DA-B4D2-4444-8C33-A796223AD5A8}"/>
                </a:ext>
              </a:extLst>
            </p:cNvPr>
            <p:cNvSpPr txBox="1"/>
            <p:nvPr/>
          </p:nvSpPr>
          <p:spPr>
            <a:xfrm>
              <a:off x="5947854" y="3573016"/>
              <a:ext cx="101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1216mm</a:t>
              </a:r>
              <a:endParaRPr lang="zh-CN" altLang="en-US" sz="1600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693FEEE-6C41-4B6E-BBCD-76B26521BBB8}"/>
                </a:ext>
              </a:extLst>
            </p:cNvPr>
            <p:cNvSpPr txBox="1"/>
            <p:nvPr/>
          </p:nvSpPr>
          <p:spPr>
            <a:xfrm>
              <a:off x="2135560" y="3594502"/>
              <a:ext cx="101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1216mm</a:t>
              </a:r>
              <a:endParaRPr lang="zh-CN" altLang="en-US" sz="1600" dirty="0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5265C2B3-CBA7-4A1C-A3C1-54B52218B1C4}"/>
              </a:ext>
            </a:extLst>
          </p:cNvPr>
          <p:cNvSpPr txBox="1"/>
          <p:nvPr/>
        </p:nvSpPr>
        <p:spPr>
          <a:xfrm>
            <a:off x="807230" y="6402814"/>
            <a:ext cx="8817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*Graphene heat dissipation film is considered to</a:t>
            </a:r>
            <a:r>
              <a:rPr lang="zh-CN" altLang="en-US" sz="1600" dirty="0"/>
              <a:t> </a:t>
            </a:r>
            <a:r>
              <a:rPr lang="en-US" altLang="zh-CN" sz="1600" dirty="0"/>
              <a:t>adopted for the vacuum chamber cooling.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8045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95287" y="188572"/>
            <a:ext cx="11377377" cy="725470"/>
          </a:xfrm>
        </p:spPr>
        <p:txBody>
          <a:bodyPr>
            <a:normAutofit/>
          </a:bodyPr>
          <a:lstStyle/>
          <a:p>
            <a:r>
              <a:rPr lang="en-US" altLang="zh-CN" sz="3200" spc="-60" dirty="0">
                <a:sym typeface="+mn-ea"/>
              </a:rPr>
              <a:t>4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) Lumped parameter kickers</a:t>
            </a:r>
            <a:r>
              <a:rPr lang="en-US" altLang="zh-CN" sz="32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CR </a:t>
            </a:r>
            <a:r>
              <a:rPr lang="en-US" altLang="zh-CN" sz="3200" spc="-60" dirty="0"/>
              <a:t>on-axis inj. </a:t>
            </a:r>
            <a:endParaRPr lang="zh-CN" altLang="en-US" sz="32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714281"/>
              </p:ext>
            </p:extLst>
          </p:nvPr>
        </p:nvGraphicFramePr>
        <p:xfrm>
          <a:off x="88862" y="1257914"/>
          <a:ext cx="11983802" cy="457381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19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BST-EXT-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kicker2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CR on-axis inj.</a:t>
                      </a: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sym typeface="+mn-ea"/>
                        </a:rPr>
                        <a:t>BST-HE-inj-kicker2</a:t>
                      </a:r>
                      <a:endParaRPr lang="en-US" altLang="zh-CN" sz="1600" b="1" kern="1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CR on-axis inj.</a:t>
                      </a: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sym typeface="+mn-ea"/>
                        </a:rPr>
                        <a:t>CR-inj-kicker2</a:t>
                      </a:r>
                      <a:endParaRPr lang="en-US" altLang="zh-CN" sz="1600" b="1" kern="1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CR on-axis inj.</a:t>
                      </a: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CR-ext-kicker1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CR on-axis inj.</a:t>
                      </a: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Type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-</a:t>
                      </a:r>
                      <a:endParaRPr lang="zh-CN" alt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</a:t>
                      </a:r>
                      <a:r>
                        <a:rPr lang="en-US" altLang="zh-CN" sz="1600" b="0" kern="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lumped</a:t>
                      </a:r>
                      <a:r>
                        <a:rPr lang="en-US" altLang="zh-CN" sz="160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parameter 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dipole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kicker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effectLst/>
                        </a:rPr>
                        <a:t>Quantity(e+/e-)</a:t>
                      </a:r>
                      <a:endParaRPr lang="en-US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effectLst/>
                          <a:latin typeface="+mj-lt"/>
                          <a:sym typeface="+mn-ea"/>
                        </a:rPr>
                        <a:t>2×2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+mn-ea"/>
                        </a:rPr>
                        <a:t>5(4)×2</a:t>
                      </a:r>
                      <a:endParaRPr lang="en-US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+mn-ea"/>
                        </a:rPr>
                        <a:t>2×2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+mn-ea"/>
                        </a:rPr>
                        <a:t>2×2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Beam</a:t>
                      </a:r>
                      <a:r>
                        <a:rPr lang="en-US" altLang="zh-CN" sz="1600" kern="100" baseline="0" dirty="0">
                          <a:effectLst/>
                        </a:rPr>
                        <a:t>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GeV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Deflect</a:t>
                      </a:r>
                      <a:r>
                        <a:rPr lang="en-US" altLang="zh-CN" sz="1600" kern="100" baseline="0" dirty="0">
                          <a:effectLst/>
                        </a:rPr>
                        <a:t> angle of each magnet</a:t>
                      </a:r>
                      <a:endParaRPr lang="zh-CN" altLang="en-US" sz="1600" b="0" kern="1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0.05</a:t>
                      </a: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+mn-ea"/>
                        </a:rPr>
                        <a:t>×2</a:t>
                      </a:r>
                      <a:endParaRPr lang="en-US" altLang="zh-CN" sz="14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0.087+0.068×2+0.065×2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0.05×2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0.05×2</a:t>
                      </a:r>
                      <a:endParaRPr lang="zh-CN" altLang="en-US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Magnetic</a:t>
                      </a:r>
                      <a:r>
                        <a:rPr lang="en-US" altLang="zh-CN" sz="1600" kern="100" baseline="0" dirty="0">
                          <a:effectLst/>
                        </a:rPr>
                        <a:t> effective length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Magnetic</a:t>
                      </a:r>
                      <a:r>
                        <a:rPr lang="en-US" altLang="zh-CN" sz="1600" kern="100" baseline="0" dirty="0">
                          <a:effectLst/>
                        </a:rPr>
                        <a:t> strength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0.035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Integral magnetic strength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</a:rPr>
                        <a:t>T·m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0.035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Clearance</a:t>
                      </a:r>
                      <a:r>
                        <a:rPr lang="en-US" sz="1600" kern="100" baseline="0" dirty="0">
                          <a:effectLst/>
                        </a:rPr>
                        <a:t> region</a:t>
                      </a:r>
                      <a:r>
                        <a:rPr lang="en-US" sz="1600" kern="100" dirty="0">
                          <a:effectLst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×13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50×15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13×10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13×10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Good</a:t>
                      </a:r>
                      <a:r>
                        <a:rPr lang="en-US" altLang="zh-CN" sz="1600" kern="100" baseline="0" dirty="0">
                          <a:effectLst/>
                        </a:rPr>
                        <a:t> field region</a:t>
                      </a:r>
                      <a:r>
                        <a:rPr lang="en-US" sz="1600" kern="100" dirty="0">
                          <a:effectLst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20×13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20×13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13×10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13×10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Field</a:t>
                      </a:r>
                      <a:r>
                        <a:rPr lang="en-US" altLang="zh-CN" sz="1600" kern="100" baseline="0" dirty="0">
                          <a:effectLst/>
                        </a:rPr>
                        <a:t> uniformity in good field region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Repetition</a:t>
                      </a:r>
                      <a:r>
                        <a:rPr lang="en-US" altLang="zh-CN" sz="1600" kern="100" baseline="0" dirty="0">
                          <a:effectLst/>
                        </a:rPr>
                        <a:t> rate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Hz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Amplitude</a:t>
                      </a:r>
                      <a:r>
                        <a:rPr lang="en-US" altLang="zh-CN" sz="1600" kern="100" baseline="0" dirty="0">
                          <a:effectLst/>
                        </a:rPr>
                        <a:t> repeatability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Pulse</a:t>
                      </a:r>
                      <a:r>
                        <a:rPr lang="en-US" altLang="zh-CN" sz="1600" kern="100" baseline="0" dirty="0">
                          <a:effectLst/>
                        </a:rPr>
                        <a:t> jitter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Bottom</a:t>
                      </a:r>
                      <a:r>
                        <a:rPr lang="en-US" altLang="zh-CN" sz="1600" kern="100" baseline="0" dirty="0">
                          <a:effectLst/>
                        </a:rPr>
                        <a:t> width of pulse(5%-5%)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err="1"/>
                        <a:t>Tr</a:t>
                      </a:r>
                      <a:r>
                        <a:rPr lang="en-US" altLang="zh-CN" sz="1600" dirty="0"/>
                        <a:t>/</a:t>
                      </a:r>
                      <a:r>
                        <a:rPr lang="en-US" altLang="zh-CN" sz="1600" dirty="0" err="1"/>
                        <a:t>Tf</a:t>
                      </a:r>
                      <a:r>
                        <a:rPr lang="en-US" altLang="zh-CN" sz="1600" dirty="0"/>
                        <a:t>(5%-95%)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4511824" y="6021288"/>
            <a:ext cx="1080123" cy="743432"/>
            <a:chOff x="7594893" y="4385476"/>
            <a:chExt cx="424560" cy="1090018"/>
          </a:xfrm>
        </p:grpSpPr>
        <p:grpSp>
          <p:nvGrpSpPr>
            <p:cNvPr id="42" name="组合 41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54" name="任意多边形 5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直接连接符 43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1360ns,1kHz</a:t>
              </a:r>
              <a:endParaRPr lang="zh-CN" altLang="en-US" sz="1200" dirty="0"/>
            </a:p>
          </p:txBody>
        </p:sp>
      </p:grp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8477D39D-C508-472D-AA11-4DA6BDBA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649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368" y="142852"/>
            <a:ext cx="11593288" cy="725470"/>
          </a:xfrm>
        </p:spPr>
        <p:txBody>
          <a:bodyPr>
            <a:noAutofit/>
          </a:bodyPr>
          <a:lstStyle/>
          <a:p>
            <a:r>
              <a:rPr lang="en-US" altLang="zh-CN" sz="28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lumped parameter kicker design for BST HE </a:t>
            </a:r>
            <a:r>
              <a:rPr lang="en-US" altLang="zh-CN" sz="2800" spc="-6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ext</a:t>
            </a:r>
            <a:r>
              <a:rPr lang="en-US" altLang="zh-CN" sz="2800" spc="-60" dirty="0">
                <a:sym typeface="+mn-ea"/>
              </a:rPr>
              <a:t>/</a:t>
            </a:r>
            <a:r>
              <a:rPr lang="en-US" altLang="zh-CN" sz="2800" spc="-60" dirty="0" err="1">
                <a:sym typeface="+mn-ea"/>
              </a:rPr>
              <a:t>reinj</a:t>
            </a:r>
            <a:r>
              <a:rPr lang="en-US" altLang="zh-CN" sz="2800" spc="-60" dirty="0">
                <a:sym typeface="+mn-ea"/>
              </a:rPr>
              <a:t>. </a:t>
            </a:r>
            <a:r>
              <a:rPr lang="en-US" altLang="zh-CN" sz="2800" spc="-6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&amp; CR on-axis inj. </a:t>
            </a:r>
            <a:endParaRPr lang="zh-CN" altLang="en-US" sz="2800" spc="-6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07368" y="1025635"/>
            <a:ext cx="11236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As for 1.3</a:t>
            </a: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us 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half-sine wave kicker system, the lumped parameter type kicker is </a:t>
            </a: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adopted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, because of its simpler structure and lower cost.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The kicker magnet with ferrite core is preferred due to its higher exciting efficiency.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Ceramic vacuum chamber with </a:t>
            </a:r>
            <a:r>
              <a:rPr lang="en-US" altLang="zh-CN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TiN</a:t>
            </a: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-Ag continuous film is applied due to in-air magnet structure.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zh-CN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2399523"/>
              </p:ext>
            </p:extLst>
          </p:nvPr>
        </p:nvGraphicFramePr>
        <p:xfrm>
          <a:off x="326364" y="2425415"/>
          <a:ext cx="4974405" cy="326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</a:rPr>
                        <a:t>Lumped dipole kicker </a:t>
                      </a:r>
                      <a:r>
                        <a:rPr lang="en-GB" sz="1400" dirty="0">
                          <a:effectLst/>
                        </a:rPr>
                        <a:t>Parameter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Value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Magnetic field B (T)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Inner aperture of ceramic vacuum chamber (</a:t>
                      </a:r>
                      <a:r>
                        <a:rPr lang="en-GB" sz="1400" dirty="0" err="1">
                          <a:effectLst/>
                        </a:rPr>
                        <a:t>mm×mm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56×56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Ceramic vacuum chamber outer aperture (</a:t>
                      </a:r>
                      <a:r>
                        <a:rPr lang="en-GB" sz="1400" dirty="0" err="1">
                          <a:effectLst/>
                        </a:rPr>
                        <a:t>mm×mm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85×66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Magnet aperture w × h (</a:t>
                      </a:r>
                      <a:r>
                        <a:rPr lang="en-GB" sz="1400" dirty="0" err="1">
                          <a:effectLst/>
                        </a:rPr>
                        <a:t>mm×mm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100×80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Length of magnet l (m)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Inductance of magnet L (</a:t>
                      </a:r>
                      <a:r>
                        <a:rPr lang="el-GR" sz="1400" dirty="0">
                          <a:effectLst/>
                        </a:rPr>
                        <a:t>μ</a:t>
                      </a:r>
                      <a:r>
                        <a:rPr lang="en-GB" sz="1400" dirty="0">
                          <a:effectLst/>
                        </a:rPr>
                        <a:t>H)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Magnet exercitation current I (kA)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Impedance Z (</a:t>
                      </a:r>
                      <a:r>
                        <a:rPr lang="el-GR" sz="1400" dirty="0">
                          <a:effectLst/>
                        </a:rPr>
                        <a:t>Ω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3.7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Voltage of magnet U (kV)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9.62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Pules bottom width τ</a:t>
                      </a:r>
                      <a:r>
                        <a:rPr lang="en-GB" sz="1400" dirty="0">
                          <a:effectLst/>
                        </a:rPr>
                        <a:t> (ns)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1360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Repetition rate</a:t>
                      </a:r>
                      <a:r>
                        <a:rPr lang="ja-JP" sz="1400" dirty="0">
                          <a:effectLst/>
                        </a:rPr>
                        <a:t>（</a:t>
                      </a:r>
                      <a:r>
                        <a:rPr lang="el-GR" sz="1400" dirty="0">
                          <a:effectLst/>
                        </a:rPr>
                        <a:t>Hz</a:t>
                      </a:r>
                      <a:r>
                        <a:rPr lang="ja-JP" sz="1400" dirty="0">
                          <a:effectLst/>
                        </a:rPr>
                        <a:t>）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1000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135560" y="5812040"/>
            <a:ext cx="1569589" cy="1011800"/>
            <a:chOff x="7644408" y="4385476"/>
            <a:chExt cx="425713" cy="1023651"/>
          </a:xfrm>
        </p:grpSpPr>
        <p:grpSp>
          <p:nvGrpSpPr>
            <p:cNvPr id="10" name="组合 9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667022" y="5160022"/>
              <a:ext cx="403099" cy="2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&lt;1360ns,1kHz</a:t>
              </a:r>
              <a:endParaRPr lang="zh-CN" altLang="en-US" sz="1000" dirty="0"/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2CFDE177-C77E-43D1-8D3B-3D4E31781F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810" y="4759550"/>
            <a:ext cx="4625425" cy="185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998035DE-AC13-4377-BA93-D6FB7AA7F46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945" y="2340160"/>
            <a:ext cx="2592288" cy="2183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81D2C75B-131B-4D94-9922-163AB030CD11}"/>
              </a:ext>
            </a:extLst>
          </p:cNvPr>
          <p:cNvGrpSpPr/>
          <p:nvPr/>
        </p:nvGrpSpPr>
        <p:grpSpPr>
          <a:xfrm>
            <a:off x="8566368" y="2329644"/>
            <a:ext cx="3772480" cy="2264345"/>
            <a:chOff x="5389292" y="2058632"/>
            <a:chExt cx="3772480" cy="226434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7E485DD5-0F66-4F30-936B-69737ACC3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4066" y="2447243"/>
              <a:ext cx="1979543" cy="1552583"/>
            </a:xfrm>
            <a:prstGeom prst="rect">
              <a:avLst/>
            </a:prstGeom>
          </p:spPr>
        </p:pic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740F697D-EC39-4639-9137-7EFC39E364D3}"/>
                </a:ext>
              </a:extLst>
            </p:cNvPr>
            <p:cNvCxnSpPr/>
            <p:nvPr/>
          </p:nvCxnSpPr>
          <p:spPr>
            <a:xfrm flipH="1">
              <a:off x="6773242" y="2326922"/>
              <a:ext cx="216024" cy="36095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29081109-E81C-4A18-8681-A72B21FE8D40}"/>
                </a:ext>
              </a:extLst>
            </p:cNvPr>
            <p:cNvSpPr txBox="1"/>
            <p:nvPr/>
          </p:nvSpPr>
          <p:spPr>
            <a:xfrm>
              <a:off x="6795622" y="2058632"/>
              <a:ext cx="1435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Ferrite core</a:t>
              </a:r>
              <a:endPara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667DFD12-A999-4D74-B702-CDA3EA6E817B}"/>
                </a:ext>
              </a:extLst>
            </p:cNvPr>
            <p:cNvCxnSpPr/>
            <p:nvPr/>
          </p:nvCxnSpPr>
          <p:spPr>
            <a:xfrm flipH="1">
              <a:off x="7083860" y="2743895"/>
              <a:ext cx="673088" cy="24218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67A47F76-8451-402E-B126-3FAED37B7C08}"/>
                </a:ext>
              </a:extLst>
            </p:cNvPr>
            <p:cNvSpPr txBox="1"/>
            <p:nvPr/>
          </p:nvSpPr>
          <p:spPr>
            <a:xfrm>
              <a:off x="7726625" y="2566468"/>
              <a:ext cx="14351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Ceramic vacuum chamber</a:t>
              </a:r>
              <a:endPara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2A856DF0-4C02-4E8A-A8A5-5ED79A71AC3C}"/>
                </a:ext>
              </a:extLst>
            </p:cNvPr>
            <p:cNvCxnSpPr/>
            <p:nvPr/>
          </p:nvCxnSpPr>
          <p:spPr>
            <a:xfrm flipH="1" flipV="1">
              <a:off x="6985588" y="3550301"/>
              <a:ext cx="336626" cy="51136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A25DC686-23C2-48C4-A99E-CF670071E80A}"/>
                </a:ext>
              </a:extLst>
            </p:cNvPr>
            <p:cNvSpPr txBox="1"/>
            <p:nvPr/>
          </p:nvSpPr>
          <p:spPr>
            <a:xfrm>
              <a:off x="6458462" y="4015200"/>
              <a:ext cx="2445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Ceramic support components</a:t>
              </a:r>
              <a:endPara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90C671AC-6FD0-473D-BAD0-317954793AA9}"/>
                </a:ext>
              </a:extLst>
            </p:cNvPr>
            <p:cNvCxnSpPr/>
            <p:nvPr/>
          </p:nvCxnSpPr>
          <p:spPr>
            <a:xfrm>
              <a:off x="5979897" y="2438123"/>
              <a:ext cx="599488" cy="47401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9D16B46E-832C-4B2F-8156-73F187382C72}"/>
                </a:ext>
              </a:extLst>
            </p:cNvPr>
            <p:cNvSpPr txBox="1"/>
            <p:nvPr/>
          </p:nvSpPr>
          <p:spPr>
            <a:xfrm>
              <a:off x="5389292" y="2137027"/>
              <a:ext cx="1435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HV conductor</a:t>
              </a:r>
              <a:endParaRPr lang="zh-CN" altLang="en-US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44E283A6-4604-4CB3-89AC-6740CB0BAF6B}"/>
                </a:ext>
              </a:extLst>
            </p:cNvPr>
            <p:cNvCxnSpPr/>
            <p:nvPr/>
          </p:nvCxnSpPr>
          <p:spPr>
            <a:xfrm>
              <a:off x="5979897" y="2441163"/>
              <a:ext cx="168691" cy="49317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76A54DD9-8C63-4F00-9F80-99BC9E6DF749}"/>
              </a:ext>
            </a:extLst>
          </p:cNvPr>
          <p:cNvSpPr/>
          <p:nvPr/>
        </p:nvSpPr>
        <p:spPr>
          <a:xfrm>
            <a:off x="7879194" y="4585659"/>
            <a:ext cx="2282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en-US" altLang="zh-CN" sz="1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=±</a:t>
            </a:r>
            <a:r>
              <a:rPr lang="en-US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 y=±15</a:t>
            </a:r>
          </a:p>
          <a:p>
            <a:r>
              <a:rPr lang="en-US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Un.= -0.2%~0.2%</a:t>
            </a:r>
          </a:p>
        </p:txBody>
      </p:sp>
    </p:spTree>
    <p:extLst>
      <p:ext uri="{BB962C8B-B14F-4D97-AF65-F5344CB8AC3E}">
        <p14:creationId xmlns:p14="http://schemas.microsoft.com/office/powerpoint/2010/main" val="152082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49662E6-7104-4D86-9D1F-9BB102D0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spc="-60" dirty="0"/>
              <a:t>Engineer design of lumped-parameter</a:t>
            </a:r>
            <a:r>
              <a:rPr lang="en-US" altLang="zh-CN" sz="2800" spc="-60" dirty="0">
                <a:sym typeface="+mn-ea"/>
              </a:rPr>
              <a:t> kicker</a:t>
            </a:r>
            <a:r>
              <a:rPr lang="en-US" altLang="zh-CN" sz="2800" spc="-60" dirty="0"/>
              <a:t>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260D3E-59D7-47C4-85BC-09A5E1B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EA2AEF5-A4C4-4EC9-B4C8-637E1089C7D1}"/>
              </a:ext>
            </a:extLst>
          </p:cNvPr>
          <p:cNvGrpSpPr/>
          <p:nvPr/>
        </p:nvGrpSpPr>
        <p:grpSpPr>
          <a:xfrm>
            <a:off x="6018384" y="2208193"/>
            <a:ext cx="4141616" cy="2007892"/>
            <a:chOff x="7957039" y="4436745"/>
            <a:chExt cx="4141616" cy="200789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0E54DAA-78AE-414E-9010-0BA6A74D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40370" y="4436745"/>
              <a:ext cx="4058285" cy="1709420"/>
            </a:xfrm>
            <a:prstGeom prst="rect">
              <a:avLst/>
            </a:prstGeom>
          </p:spPr>
        </p:pic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968AA1D0-9C5E-4075-BE82-690E11F78AD5}"/>
                </a:ext>
              </a:extLst>
            </p:cNvPr>
            <p:cNvCxnSpPr/>
            <p:nvPr/>
          </p:nvCxnSpPr>
          <p:spPr>
            <a:xfrm>
              <a:off x="8034272" y="5544724"/>
              <a:ext cx="3565273" cy="8313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6EA72DF-0F8E-4029-9E95-456BF7452F76}"/>
                </a:ext>
              </a:extLst>
            </p:cNvPr>
            <p:cNvCxnSpPr/>
            <p:nvPr/>
          </p:nvCxnSpPr>
          <p:spPr>
            <a:xfrm flipH="1">
              <a:off x="7957039" y="5481300"/>
              <a:ext cx="158745" cy="1164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C08BA9B-E9C2-416E-884E-B21B77501F4A}"/>
                </a:ext>
              </a:extLst>
            </p:cNvPr>
            <p:cNvCxnSpPr/>
            <p:nvPr/>
          </p:nvCxnSpPr>
          <p:spPr>
            <a:xfrm flipH="1">
              <a:off x="11518033" y="6328144"/>
              <a:ext cx="158745" cy="1164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47CE254-965C-468C-81BA-D5023E40044A}"/>
                </a:ext>
              </a:extLst>
            </p:cNvPr>
            <p:cNvSpPr txBox="1"/>
            <p:nvPr/>
          </p:nvSpPr>
          <p:spPr>
            <a:xfrm rot="747008">
              <a:off x="9149294" y="5913281"/>
              <a:ext cx="145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</a:rPr>
                <a:t>1200 mm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E02BBF6-C779-4996-9259-2F53F7E20551}"/>
              </a:ext>
            </a:extLst>
          </p:cNvPr>
          <p:cNvGrpSpPr/>
          <p:nvPr/>
        </p:nvGrpSpPr>
        <p:grpSpPr>
          <a:xfrm>
            <a:off x="845514" y="4652827"/>
            <a:ext cx="9899110" cy="1226973"/>
            <a:chOff x="519418" y="3930294"/>
            <a:chExt cx="11060413" cy="137091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2372EAB-AB77-4F0A-9512-F24FC673CFB0}"/>
                </a:ext>
              </a:extLst>
            </p:cNvPr>
            <p:cNvGrpSpPr/>
            <p:nvPr/>
          </p:nvGrpSpPr>
          <p:grpSpPr>
            <a:xfrm>
              <a:off x="519418" y="4099759"/>
              <a:ext cx="11060413" cy="796290"/>
              <a:chOff x="241876" y="4321422"/>
              <a:chExt cx="11060413" cy="796290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89D67780-B076-4BF1-B3B0-6CD406E8F9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97272" y="4338055"/>
                <a:ext cx="623873" cy="779657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25B06115-DA02-497E-A697-8201E070AB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25212" y="4321422"/>
                <a:ext cx="623873" cy="779657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2FD0F806-CA07-4CE4-BFAB-33A13BC22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1876" y="4362404"/>
                <a:ext cx="3312309" cy="714138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2B9D5C3C-C951-4682-A9D2-CCB0CC41D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20112" y="4362404"/>
                <a:ext cx="3312309" cy="714138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22893213-4E93-4A4E-9ACE-8FCEFCA46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989980" y="4362404"/>
                <a:ext cx="3312309" cy="714138"/>
              </a:xfrm>
              <a:prstGeom prst="rect">
                <a:avLst/>
              </a:prstGeom>
            </p:spPr>
          </p:pic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EB5A273-C3AB-4802-88BA-1927984F94D5}"/>
                </a:ext>
              </a:extLst>
            </p:cNvPr>
            <p:cNvCxnSpPr/>
            <p:nvPr/>
          </p:nvCxnSpPr>
          <p:spPr>
            <a:xfrm>
              <a:off x="519418" y="479715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B4AE9AB-3114-4AC6-9629-A323FABBC6C2}"/>
                </a:ext>
              </a:extLst>
            </p:cNvPr>
            <p:cNvCxnSpPr/>
            <p:nvPr/>
          </p:nvCxnSpPr>
          <p:spPr>
            <a:xfrm>
              <a:off x="11565849" y="479715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3222AED-CEA1-49B4-92F4-7889EF073BCB}"/>
                </a:ext>
              </a:extLst>
            </p:cNvPr>
            <p:cNvCxnSpPr>
              <a:cxnSpLocks/>
            </p:cNvCxnSpPr>
            <p:nvPr/>
          </p:nvCxnSpPr>
          <p:spPr>
            <a:xfrm>
              <a:off x="519418" y="5157192"/>
              <a:ext cx="11046431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4DCE7AD-EBD6-4B9C-B8D1-CE5F05EE0DB0}"/>
                </a:ext>
              </a:extLst>
            </p:cNvPr>
            <p:cNvSpPr txBox="1"/>
            <p:nvPr/>
          </p:nvSpPr>
          <p:spPr>
            <a:xfrm>
              <a:off x="5536258" y="4794102"/>
              <a:ext cx="1012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4.2m</a:t>
              </a:r>
              <a:endParaRPr lang="zh-CN" altLang="en-US" sz="1600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BA01A22-0870-467B-BB1B-0FFAE07C1979}"/>
                </a:ext>
              </a:extLst>
            </p:cNvPr>
            <p:cNvSpPr txBox="1"/>
            <p:nvPr/>
          </p:nvSpPr>
          <p:spPr>
            <a:xfrm>
              <a:off x="3579978" y="3930294"/>
              <a:ext cx="1012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300mm</a:t>
              </a:r>
              <a:endParaRPr lang="zh-CN" altLang="en-US" sz="160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4548BBB-2608-4243-8C94-777B80CE1B68}"/>
                </a:ext>
              </a:extLst>
            </p:cNvPr>
            <p:cNvSpPr txBox="1"/>
            <p:nvPr/>
          </p:nvSpPr>
          <p:spPr>
            <a:xfrm>
              <a:off x="1669197" y="3930294"/>
              <a:ext cx="101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1200mm</a:t>
              </a:r>
              <a:endParaRPr lang="zh-CN" altLang="en-US" sz="1600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5C250D0-B654-4FDF-A832-7B22C7DAA215}"/>
                </a:ext>
              </a:extLst>
            </p:cNvPr>
            <p:cNvSpPr txBox="1"/>
            <p:nvPr/>
          </p:nvSpPr>
          <p:spPr>
            <a:xfrm>
              <a:off x="7471444" y="3930294"/>
              <a:ext cx="1012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300mm</a:t>
              </a:r>
              <a:endParaRPr lang="zh-CN" altLang="en-US" sz="1600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82EAE82-7207-4E18-B1B9-00F854D2DEF9}"/>
                </a:ext>
              </a:extLst>
            </p:cNvPr>
            <p:cNvSpPr txBox="1"/>
            <p:nvPr/>
          </p:nvSpPr>
          <p:spPr>
            <a:xfrm>
              <a:off x="5630031" y="3930294"/>
              <a:ext cx="101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1200mm</a:t>
              </a:r>
              <a:endParaRPr lang="zh-CN" altLang="en-US" sz="16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4E885A8-7B17-4CF7-AD10-08A2636D2D83}"/>
                </a:ext>
              </a:extLst>
            </p:cNvPr>
            <p:cNvSpPr txBox="1"/>
            <p:nvPr/>
          </p:nvSpPr>
          <p:spPr>
            <a:xfrm>
              <a:off x="9618391" y="3930294"/>
              <a:ext cx="101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1200mm</a:t>
              </a:r>
              <a:endParaRPr lang="zh-CN" altLang="en-US" sz="1600" dirty="0"/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D5E302E1-03D7-4FAC-82E9-27B22C5F7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014" y="1567241"/>
            <a:ext cx="3162179" cy="2480141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9444DD6-4097-459C-89EE-13938C7765DB}"/>
              </a:ext>
            </a:extLst>
          </p:cNvPr>
          <p:cNvCxnSpPr/>
          <p:nvPr/>
        </p:nvCxnSpPr>
        <p:spPr>
          <a:xfrm>
            <a:off x="1666665" y="4163186"/>
            <a:ext cx="3101046" cy="13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B368D10-4E57-4192-B0DD-DACB125BC311}"/>
              </a:ext>
            </a:extLst>
          </p:cNvPr>
          <p:cNvCxnSpPr/>
          <p:nvPr/>
        </p:nvCxnSpPr>
        <p:spPr>
          <a:xfrm>
            <a:off x="1666665" y="4079133"/>
            <a:ext cx="0" cy="18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E4E43FD-B07B-4B2E-92D2-212A494B2F84}"/>
              </a:ext>
            </a:extLst>
          </p:cNvPr>
          <p:cNvCxnSpPr/>
          <p:nvPr/>
        </p:nvCxnSpPr>
        <p:spPr>
          <a:xfrm>
            <a:off x="4767711" y="4069763"/>
            <a:ext cx="0" cy="18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F096ABBA-521C-4B35-A814-06653A34FA5A}"/>
              </a:ext>
            </a:extLst>
          </p:cNvPr>
          <p:cNvSpPr txBox="1"/>
          <p:nvPr/>
        </p:nvSpPr>
        <p:spPr>
          <a:xfrm>
            <a:off x="2795829" y="3885902"/>
            <a:ext cx="145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mm</a:t>
            </a:r>
            <a:endParaRPr lang="zh-CN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E030209F-1EBF-47CE-AB33-4B2D38572EDF}"/>
              </a:ext>
            </a:extLst>
          </p:cNvPr>
          <p:cNvCxnSpPr/>
          <p:nvPr/>
        </p:nvCxnSpPr>
        <p:spPr>
          <a:xfrm flipH="1">
            <a:off x="4896993" y="1585903"/>
            <a:ext cx="6510" cy="2324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CF1665D-2633-4EC7-98F5-1E804481EE26}"/>
              </a:ext>
            </a:extLst>
          </p:cNvPr>
          <p:cNvCxnSpPr/>
          <p:nvPr/>
        </p:nvCxnSpPr>
        <p:spPr>
          <a:xfrm rot="5400000">
            <a:off x="4902467" y="1483148"/>
            <a:ext cx="0" cy="18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4AFA5A6-E7A0-4BC7-AE30-E4EF19D6B33B}"/>
              </a:ext>
            </a:extLst>
          </p:cNvPr>
          <p:cNvCxnSpPr/>
          <p:nvPr/>
        </p:nvCxnSpPr>
        <p:spPr>
          <a:xfrm rot="5400000">
            <a:off x="4901616" y="3837601"/>
            <a:ext cx="0" cy="18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E349965C-1A36-48B9-922C-3FD25B636FA4}"/>
              </a:ext>
            </a:extLst>
          </p:cNvPr>
          <p:cNvSpPr txBox="1"/>
          <p:nvPr/>
        </p:nvSpPr>
        <p:spPr>
          <a:xfrm rot="16200000">
            <a:off x="4436153" y="2477530"/>
            <a:ext cx="115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mm</a:t>
            </a:r>
            <a:endParaRPr lang="zh-CN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7DA1B0C-1F25-4360-B7CE-D50AFA57FF2A}"/>
              </a:ext>
            </a:extLst>
          </p:cNvPr>
          <p:cNvSpPr txBox="1"/>
          <p:nvPr/>
        </p:nvSpPr>
        <p:spPr>
          <a:xfrm>
            <a:off x="905178" y="6054578"/>
            <a:ext cx="8817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*Graphene heat dissipation film is considered to</a:t>
            </a:r>
            <a:r>
              <a:rPr lang="zh-CN" altLang="en-US" sz="1600" dirty="0"/>
              <a:t> </a:t>
            </a:r>
            <a:r>
              <a:rPr lang="en-US" altLang="zh-CN" sz="1600" dirty="0"/>
              <a:t>adopted for the vacuum chamber cooling.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5252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Contributed by </a:t>
            </a:r>
            <a:r>
              <a:rPr lang="en-US" altLang="zh-CN" dirty="0" err="1"/>
              <a:t>Lihua</a:t>
            </a:r>
            <a:r>
              <a:rPr lang="en-US" altLang="zh-CN" dirty="0"/>
              <a:t> </a:t>
            </a:r>
            <a:r>
              <a:rPr lang="en-US" altLang="zh-CN" dirty="0" err="1"/>
              <a:t>Huo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9480375" cy="1912071"/>
          </a:xfrm>
        </p:spPr>
        <p:txBody>
          <a:bodyPr>
            <a:normAutofit/>
          </a:bodyPr>
          <a:lstStyle/>
          <a:p>
            <a:pPr marL="804863" indent="-533400">
              <a:lnSpc>
                <a:spcPct val="120000"/>
              </a:lnSpc>
            </a:pPr>
            <a:r>
              <a:rPr lang="en-US" altLang="zh-CN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altLang="zh-CN" dirty="0"/>
              <a:t>Septum magnets EDR design update</a:t>
            </a:r>
          </a:p>
        </p:txBody>
      </p:sp>
    </p:spTree>
    <p:extLst>
      <p:ext uri="{BB962C8B-B14F-4D97-AF65-F5344CB8AC3E}">
        <p14:creationId xmlns:p14="http://schemas.microsoft.com/office/powerpoint/2010/main" val="351119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>
            <a:extLst>
              <a:ext uri="{FF2B5EF4-FFF2-40B4-BE49-F238E27FC236}">
                <a16:creationId xmlns:a16="http://schemas.microsoft.com/office/drawing/2014/main" id="{0BD58824-680E-4C00-B193-FD298717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3"/>
            <a:ext cx="11377264" cy="6635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Transport lines and septa for </a:t>
            </a:r>
            <a:r>
              <a:rPr lang="en-US" altLang="zh-CN" sz="40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inj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.&amp;ext. system  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184047C-A32F-453F-8621-4E8ED1E3A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6142"/>
              </p:ext>
            </p:extLst>
          </p:nvPr>
        </p:nvGraphicFramePr>
        <p:xfrm>
          <a:off x="4655840" y="1073699"/>
          <a:ext cx="7344816" cy="5352905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41598778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1294084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0386086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8776269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22953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68780059"/>
                    </a:ext>
                  </a:extLst>
                </a:gridCol>
              </a:tblGrid>
              <a:tr h="1265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Transport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.&amp;</a:t>
                      </a:r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sub-systems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Septa model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Quantity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96800"/>
                  </a:ext>
                </a:extLst>
              </a:tr>
              <a:tr h="1712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[1]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Lianc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DR e+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(LD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仿宋" panose="02010600040101010101" pitchFamily="2" charset="-122"/>
                          <a:cs typeface="+mn-cs"/>
                        </a:rPr>
                        <a:t>Damping ring  </a:t>
                      </a:r>
                      <a:r>
                        <a:rPr lang="en-US" altLang="zh-CN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仿宋" panose="02010600040101010101" pitchFamily="2" charset="-122"/>
                          <a:cs typeface="+mn-cs"/>
                        </a:rPr>
                        <a:t>inj</a:t>
                      </a:r>
                      <a:r>
                        <a:rPr lang="en-US" altLang="zh-C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仿宋" panose="02010600040101010101" pitchFamily="2" charset="-122"/>
                          <a:cs typeface="+mn-cs"/>
                        </a:rPr>
                        <a:t> 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and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38882"/>
                  </a:ext>
                </a:extLst>
              </a:tr>
              <a:tr h="126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[2]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DR to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Linac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e+(DL)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2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19807"/>
                  </a:ext>
                </a:extLst>
              </a:tr>
              <a:tr h="126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[3]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Linac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BST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e+(LBP</a:t>
                      </a:r>
                      <a:r>
                        <a:rPr lang="en-US" altLang="zh-C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仿宋" panose="0201060004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3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 Low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energy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3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66586"/>
                  </a:ext>
                </a:extLst>
              </a:tr>
              <a:tr h="126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[4]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Linca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BST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e-(LBE)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3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8502"/>
                  </a:ext>
                </a:extLst>
              </a:tr>
              <a:tr h="126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[5]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BST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CR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off-axis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(BCFP)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5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e+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(off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-axis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00197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6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off-axis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LSM1 (in-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vac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22147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LSM2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42930"/>
                  </a:ext>
                </a:extLst>
              </a:tr>
              <a:tr h="126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[6]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BST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CR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off-axis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(BCFE)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off-axis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59489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8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off-axis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LSM1 (in-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vac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18276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LSM2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38166"/>
                  </a:ext>
                </a:extLst>
              </a:tr>
              <a:tr h="126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[7]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BST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CR </a:t>
                      </a:r>
                      <a:r>
                        <a:rPr lang="en-US" altLang="zh-C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仿宋" panose="02010600040101010101" pitchFamily="2" charset="-122"/>
                          <a:cs typeface="+mn-cs"/>
                        </a:rPr>
                        <a:t>e+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 </a:t>
                      </a:r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(BCNP)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9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86995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10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LSM1 (in-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vac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5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04464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LSM2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905990"/>
                  </a:ext>
                </a:extLst>
              </a:tr>
              <a:tr h="126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[8]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BST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CR e- on-axis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(BCNE)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11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87530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12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</a:t>
                      </a:r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LSM1 (in-vac)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5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85911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LSM2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91931"/>
                  </a:ext>
                </a:extLst>
              </a:tr>
              <a:tr h="171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[9]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CR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BST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(CBP)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13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high energy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8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30674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e+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Booster（on-axis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LSM1 (in-vac)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5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42990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LSM2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97606"/>
                  </a:ext>
                </a:extLst>
              </a:tr>
              <a:tr h="171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[10]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CR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BST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(CBE)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15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 e- high energy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inj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8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72584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16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e-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Booster（on-axis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）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LSM1 (in-vac)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5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94578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LSM2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88045"/>
                  </a:ext>
                </a:extLst>
              </a:tr>
              <a:tr h="1712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[11]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BST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Dump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(BDPP)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Booster</a:t>
                      </a:r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dump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93729"/>
                  </a:ext>
                </a:extLst>
              </a:tr>
              <a:tr h="1712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[12]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BST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Dump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(BDPE)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18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7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36463"/>
                  </a:ext>
                </a:extLst>
              </a:tr>
              <a:tr h="1712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[13]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CR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Dump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e+ (CDPP)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19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Collider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ext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dump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LSM (in-air)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8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26776"/>
                  </a:ext>
                </a:extLst>
              </a:tr>
              <a:tr h="1712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[14]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CR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 to Dump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e- (CDPE)</a:t>
                      </a:r>
                    </a:p>
                  </a:txBody>
                  <a:tcPr marL="3805" marR="3805" marT="3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20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8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3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997694"/>
                  </a:ext>
                </a:extLst>
              </a:tr>
              <a:tr h="162372">
                <a:tc>
                  <a:txBody>
                    <a:bodyPr/>
                    <a:lstStyle/>
                    <a:p>
                      <a:pPr algn="l" fontAlgn="ctr"/>
                      <a:endParaRPr lang="zh-CN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805" marR="3805" marT="38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Total: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华文仿宋" panose="02010600040101010101" pitchFamily="2" charset="-122"/>
                        </a:rPr>
                        <a:t>134</a:t>
                      </a:r>
                    </a:p>
                  </a:txBody>
                  <a:tcPr marL="3805" marR="3805" marT="3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802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538201B-5C86-4BB5-839C-4433C6B55225}"/>
              </a:ext>
            </a:extLst>
          </p:cNvPr>
          <p:cNvSpPr txBox="1"/>
          <p:nvPr/>
        </p:nvSpPr>
        <p:spPr>
          <a:xfrm>
            <a:off x="263352" y="1052736"/>
            <a:ext cx="43924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Transport line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Inj&amp;ext</a:t>
            </a:r>
            <a:r>
              <a:rPr lang="en-US" altLang="zh-CN" dirty="0"/>
              <a:t> sub-system</a:t>
            </a:r>
            <a:r>
              <a:rPr lang="zh-CN" altLang="en-US" dirty="0"/>
              <a:t>：</a:t>
            </a:r>
            <a:r>
              <a:rPr lang="en-US" altLang="zh-CN" dirty="0"/>
              <a:t>10×2=20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Type of LSMs</a:t>
            </a:r>
            <a:r>
              <a:rPr lang="zh-CN" altLang="en-US" dirty="0"/>
              <a:t>：</a:t>
            </a:r>
            <a:r>
              <a:rPr lang="en-US" altLang="zh-CN" dirty="0"/>
              <a:t>in-air and half-in-vacuum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Total quantity of septa: 134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EDR Design progress: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physical models: 23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Mechanical models: 102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79EF3D-F866-4CD9-879A-49EAD6E3F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4023823"/>
            <a:ext cx="3935760" cy="2429513"/>
          </a:xfrm>
          <a:prstGeom prst="rect">
            <a:avLst/>
          </a:prstGeom>
        </p:spPr>
      </p:pic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1E92F0DF-062C-4ABD-B7E6-9C5C8BA3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9628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Physical requirements of all LSMs for CEPC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90544"/>
              </p:ext>
            </p:extLst>
          </p:nvPr>
        </p:nvGraphicFramePr>
        <p:xfrm>
          <a:off x="191344" y="1139626"/>
          <a:ext cx="11737304" cy="35699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41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Subsystem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</a:t>
                      </a:r>
                      <a:r>
                        <a:rPr lang="en-US" sz="10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inj&amp;ext</a:t>
                      </a:r>
                      <a:endParaRPr lang="en-US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 LE </a:t>
                      </a:r>
                      <a:r>
                        <a:rPr lang="en-US" sz="10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</a:t>
                      </a:r>
                      <a:endParaRPr lang="en-US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 HE ext.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(off-axis)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 HE ext.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(on-axis)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 HE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re-injection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 ext.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dump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 off-axis injection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 on-axis injection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 on-axis extraction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 ext.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dump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Operation</a:t>
                      </a:r>
                      <a:r>
                        <a:rPr lang="en-US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ode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Z, W, Higgs, </a:t>
                      </a:r>
                      <a:r>
                        <a:rPr lang="en-US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Z, W, Higgs, </a:t>
                      </a:r>
                      <a:r>
                        <a:rPr lang="en-US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Z, W, Higgs, </a:t>
                      </a:r>
                      <a:r>
                        <a:rPr lang="en-US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Higgs, tt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Z, W, Higgs, tt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Z, W, Higgs, tt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Higgs, tt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Z, W, Higgs, tt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 Energy （GeV）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Deflection direction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Horizontal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Horizontal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Vertical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Vertical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Horizontal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Vertical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Vertical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Horizontal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Integral field strength of septa (T-m) 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11.68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deflection angle (m rad)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Deflection Radium (m)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4.167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133.333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Magnetic field strength for injected/extracted beam (T)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0.7/0.75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0.7/0.75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magnetic length (m)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Septum thickness (incl. septum board, inj./ext. beam pipe wall, installation gap) (mm)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2/3.5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2/3.5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4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Clearance of inj. &amp; ext. beam at </a:t>
                      </a:r>
                      <a:r>
                        <a:rPr lang="en-US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Lambertson</a:t>
                      </a: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(H×V) (w.r.t. inj. &amp; ext. beam orbit) (mm)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× 22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×30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10×5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10×5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10×10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9.2×4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6.6×4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7×6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1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uniformity in clearance of inj. &amp; ext. beam 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4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Clearance of stored beam at </a:t>
                      </a:r>
                      <a:r>
                        <a:rPr lang="en-US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Lambertson</a:t>
                      </a: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(H×V) (w.r.t. stored beam orbit) (mm)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× 11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×50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× 50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× 50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× 20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× 10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× 10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× 10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6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Integral leakage magnetic field / Integral main magnetic field 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1×10-3</a:t>
                      </a:r>
                      <a:endParaRPr lang="zh-CN" alt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4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leakage magnetic field position from septum plate in circulating tube (mm)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14" marR="4314" marT="43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14" marR="4314" marT="431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4314" marR="4314" marT="431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14" marR="4314" marT="431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03207" y="5060104"/>
            <a:ext cx="3237811" cy="1037694"/>
            <a:chOff x="678132" y="2109698"/>
            <a:chExt cx="3237811" cy="1037694"/>
          </a:xfrm>
        </p:grpSpPr>
        <p:sp>
          <p:nvSpPr>
            <p:cNvPr id="9" name="圆角矩形 8"/>
            <p:cNvSpPr/>
            <p:nvPr/>
          </p:nvSpPr>
          <p:spPr>
            <a:xfrm>
              <a:off x="1994182" y="2137924"/>
              <a:ext cx="1653546" cy="1772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8132" y="2109698"/>
              <a:ext cx="3237811" cy="1037694"/>
              <a:chOff x="678132" y="2109698"/>
              <a:chExt cx="3237811" cy="103769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678132" y="2367734"/>
                <a:ext cx="96996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Septum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thickness</a:t>
                </a:r>
                <a:endParaRPr lang="zh-CN" altLang="en-US" sz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左大括号 16"/>
              <p:cNvSpPr/>
              <p:nvPr/>
            </p:nvSpPr>
            <p:spPr>
              <a:xfrm>
                <a:off x="1719471" y="2109698"/>
                <a:ext cx="162483" cy="979620"/>
              </a:xfrm>
              <a:prstGeom prst="leftBrac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28204" y="2142052"/>
                <a:ext cx="2187739" cy="100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Wall of stored beam pipe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</a:rPr>
                  <a:t>+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Wall of injected beam pipe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</a:rPr>
                  <a:t>+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Iron septum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</a:rPr>
                  <a:t>+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installation margins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428122" y="2488474"/>
              <a:ext cx="300082" cy="284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zh-CN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991544" y="2411835"/>
              <a:ext cx="1653546" cy="1772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991544" y="2664071"/>
              <a:ext cx="1653546" cy="1772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991544" y="2927542"/>
              <a:ext cx="1653546" cy="1772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806339" y="2407707"/>
              <a:ext cx="690620" cy="3978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87688" y="4862037"/>
            <a:ext cx="2148101" cy="1804373"/>
            <a:chOff x="187683" y="2634084"/>
            <a:chExt cx="3551883" cy="2983528"/>
          </a:xfrm>
        </p:grpSpPr>
        <p:grpSp>
          <p:nvGrpSpPr>
            <p:cNvPr id="20" name="组合 19"/>
            <p:cNvGrpSpPr/>
            <p:nvPr/>
          </p:nvGrpSpPr>
          <p:grpSpPr>
            <a:xfrm>
              <a:off x="273242" y="2634084"/>
              <a:ext cx="3466324" cy="2983528"/>
              <a:chOff x="273242" y="2634084"/>
              <a:chExt cx="3466324" cy="298352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70319" y="2634084"/>
                <a:ext cx="2892089" cy="2309051"/>
                <a:chOff x="611560" y="3534461"/>
                <a:chExt cx="3476809" cy="2543293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611560" y="3534461"/>
                  <a:ext cx="3476809" cy="2543293"/>
                  <a:chOff x="1698172" y="118569"/>
                  <a:chExt cx="4367282" cy="3532751"/>
                </a:xfrm>
              </p:grpSpPr>
              <p:sp>
                <p:nvSpPr>
                  <p:cNvPr id="32" name="圆角矩形 31"/>
                  <p:cNvSpPr/>
                  <p:nvPr/>
                </p:nvSpPr>
                <p:spPr>
                  <a:xfrm>
                    <a:off x="2413363" y="1104206"/>
                    <a:ext cx="2357846" cy="828000"/>
                  </a:xfrm>
                  <a:prstGeom prst="roundRect">
                    <a:avLst/>
                  </a:prstGeom>
                  <a:noFill/>
                  <a:ln w="952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1698172" y="118569"/>
                    <a:ext cx="3788228" cy="71999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>
                    <a:off x="1698172" y="838567"/>
                    <a:ext cx="3788228" cy="2160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>
                    <a:off x="1698172" y="1964115"/>
                    <a:ext cx="3788228" cy="2160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矩形 35"/>
                  <p:cNvSpPr/>
                  <p:nvPr/>
                </p:nvSpPr>
                <p:spPr>
                  <a:xfrm>
                    <a:off x="1698172" y="2180115"/>
                    <a:ext cx="3788228" cy="147120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椭圆 36"/>
                  <p:cNvSpPr/>
                  <p:nvPr/>
                </p:nvSpPr>
                <p:spPr>
                  <a:xfrm>
                    <a:off x="3023942" y="2366425"/>
                    <a:ext cx="1136687" cy="113668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3479800" y="1533167"/>
                    <a:ext cx="241300" cy="1094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3479800" y="2618980"/>
                    <a:ext cx="241300" cy="1094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2418222" y="1047591"/>
                    <a:ext cx="3496299" cy="622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b="1" dirty="0"/>
                      <a:t>Injected bunch</a:t>
                    </a:r>
                    <a:endParaRPr lang="zh-CN" altLang="en-US" sz="1000" b="1" dirty="0"/>
                  </a:p>
                </p:txBody>
              </p:sp>
              <p:sp>
                <p:nvSpPr>
                  <p:cNvPr id="41" name="文本框 40"/>
                  <p:cNvSpPr txBox="1"/>
                  <p:nvPr/>
                </p:nvSpPr>
                <p:spPr>
                  <a:xfrm>
                    <a:off x="1902227" y="165076"/>
                    <a:ext cx="3609771" cy="622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000" b="1" dirty="0"/>
                      <a:t>Magnet pole</a:t>
                    </a:r>
                    <a:endParaRPr lang="zh-CN" altLang="en-US" sz="1000" b="1" dirty="0"/>
                  </a:p>
                </p:txBody>
              </p:sp>
              <p:sp>
                <p:nvSpPr>
                  <p:cNvPr id="42" name="文本框 41"/>
                  <p:cNvSpPr txBox="1"/>
                  <p:nvPr/>
                </p:nvSpPr>
                <p:spPr>
                  <a:xfrm>
                    <a:off x="2228167" y="602063"/>
                    <a:ext cx="3368142" cy="642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b="1" dirty="0"/>
                      <a:t>Installation margin</a:t>
                    </a:r>
                    <a:endParaRPr lang="zh-CN" altLang="en-US" sz="1000" b="1" dirty="0"/>
                  </a:p>
                </p:txBody>
              </p:sp>
              <p:sp>
                <p:nvSpPr>
                  <p:cNvPr id="43" name="文本框 42"/>
                  <p:cNvSpPr txBox="1"/>
                  <p:nvPr/>
                </p:nvSpPr>
                <p:spPr>
                  <a:xfrm>
                    <a:off x="2248304" y="1727834"/>
                    <a:ext cx="3350412" cy="642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50" b="1" dirty="0"/>
                      <a:t>Installation margin</a:t>
                    </a:r>
                    <a:endParaRPr lang="zh-CN" altLang="en-US" sz="1050" b="1" dirty="0"/>
                  </a:p>
                </p:txBody>
              </p:sp>
              <p:sp>
                <p:nvSpPr>
                  <p:cNvPr id="44" name="文本框 43"/>
                  <p:cNvSpPr txBox="1"/>
                  <p:nvPr/>
                </p:nvSpPr>
                <p:spPr>
                  <a:xfrm>
                    <a:off x="4363099" y="2303979"/>
                    <a:ext cx="1702355" cy="700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/>
                      <a:t>Yoke</a:t>
                    </a:r>
                    <a:endParaRPr lang="zh-CN" altLang="en-US" sz="1200" b="1" dirty="0"/>
                  </a:p>
                </p:txBody>
              </p:sp>
              <p:sp>
                <p:nvSpPr>
                  <p:cNvPr id="45" name="文本框 44"/>
                  <p:cNvSpPr txBox="1"/>
                  <p:nvPr/>
                </p:nvSpPr>
                <p:spPr>
                  <a:xfrm>
                    <a:off x="2485543" y="2715845"/>
                    <a:ext cx="2372399" cy="622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b="1" dirty="0"/>
                      <a:t>Stored bunch</a:t>
                    </a:r>
                    <a:endParaRPr lang="zh-CN" altLang="en-US" sz="1000" b="1" dirty="0"/>
                  </a:p>
                </p:txBody>
              </p:sp>
            </p:grpSp>
            <p:sp>
              <p:nvSpPr>
                <p:cNvPr id="30" name="同心圆 29"/>
                <p:cNvSpPr/>
                <p:nvPr/>
              </p:nvSpPr>
              <p:spPr>
                <a:xfrm>
                  <a:off x="1669392" y="5152734"/>
                  <a:ext cx="904920" cy="818322"/>
                </a:xfrm>
                <a:prstGeom prst="donut">
                  <a:avLst>
                    <a:gd name="adj" fmla="val 1769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同心圆 30"/>
                <p:cNvSpPr/>
                <p:nvPr/>
              </p:nvSpPr>
              <p:spPr>
                <a:xfrm>
                  <a:off x="1699057" y="5188397"/>
                  <a:ext cx="846000" cy="756000"/>
                </a:xfrm>
                <a:prstGeom prst="donut">
                  <a:avLst>
                    <a:gd name="adj" fmla="val 6453"/>
                  </a:avLst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2707863" y="3379813"/>
                <a:ext cx="580452" cy="45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SS</a:t>
                </a:r>
                <a:endParaRPr lang="zh-CN" altLang="en-US" sz="1200" dirty="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30593" y="4857662"/>
                <a:ext cx="3208973" cy="51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altLang="zh-CN" sz="1200" dirty="0"/>
                  <a:t>Iron or VP(</a:t>
                </a:r>
                <a:r>
                  <a:rPr lang="en-US" altLang="zh-CN" sz="1200" dirty="0" err="1"/>
                  <a:t>FeCoV</a:t>
                </a:r>
                <a:r>
                  <a:rPr lang="zh-CN" altLang="en-US" sz="1200" dirty="0"/>
                  <a:t>，</a:t>
                </a:r>
                <a:r>
                  <a:rPr lang="en-US" altLang="zh-CN" sz="1200" dirty="0"/>
                  <a:t>1J22)</a:t>
                </a:r>
                <a:endParaRPr lang="zh-CN" altLang="en-US" sz="1200" dirty="0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451677" y="3578274"/>
                <a:ext cx="274717" cy="498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105427" y="4731525"/>
                <a:ext cx="285770" cy="3112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273242" y="5108703"/>
                <a:ext cx="3137535" cy="50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FF0000"/>
                    </a:solidFill>
                  </a:rPr>
                  <a:t>Traditional LSM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H="1">
              <a:off x="652260" y="4699714"/>
              <a:ext cx="764861" cy="384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87683" y="4906465"/>
              <a:ext cx="931159" cy="45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SS</a:t>
              </a:r>
              <a:endParaRPr lang="zh-CN" altLang="en-US" sz="1200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544272" y="4798293"/>
            <a:ext cx="2701189" cy="1853368"/>
            <a:chOff x="8688288" y="4798293"/>
            <a:chExt cx="2701189" cy="1853368"/>
          </a:xfrm>
        </p:grpSpPr>
        <p:grpSp>
          <p:nvGrpSpPr>
            <p:cNvPr id="46" name="组合 45"/>
            <p:cNvGrpSpPr/>
            <p:nvPr/>
          </p:nvGrpSpPr>
          <p:grpSpPr>
            <a:xfrm>
              <a:off x="9012049" y="4798293"/>
              <a:ext cx="1912236" cy="1558058"/>
              <a:chOff x="8140990" y="2225200"/>
              <a:chExt cx="3004813" cy="244827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8140990" y="2225200"/>
                <a:ext cx="2847085" cy="2448272"/>
                <a:chOff x="4745630" y="2708920"/>
                <a:chExt cx="3530667" cy="3113018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4944382" y="2708920"/>
                  <a:ext cx="3110951" cy="2935994"/>
                  <a:chOff x="1698172" y="118569"/>
                  <a:chExt cx="3788229" cy="3532750"/>
                </a:xfrm>
              </p:grpSpPr>
              <p:sp>
                <p:nvSpPr>
                  <p:cNvPr id="55" name="矩形 54"/>
                  <p:cNvSpPr/>
                  <p:nvPr/>
                </p:nvSpPr>
                <p:spPr>
                  <a:xfrm>
                    <a:off x="1698172" y="118569"/>
                    <a:ext cx="3788228" cy="720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1698172" y="838567"/>
                    <a:ext cx="3788228" cy="2160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1698172" y="2180114"/>
                    <a:ext cx="3788229" cy="147120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3023942" y="2366425"/>
                    <a:ext cx="1136687" cy="113668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椭圆 58"/>
                  <p:cNvSpPr/>
                  <p:nvPr/>
                </p:nvSpPr>
                <p:spPr>
                  <a:xfrm>
                    <a:off x="3479800" y="1846983"/>
                    <a:ext cx="241300" cy="1094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3479800" y="2618980"/>
                    <a:ext cx="241300" cy="1094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" name="圆角矩形 53"/>
                <p:cNvSpPr/>
                <p:nvPr/>
              </p:nvSpPr>
              <p:spPr>
                <a:xfrm>
                  <a:off x="4745630" y="3543016"/>
                  <a:ext cx="3530667" cy="2278922"/>
                </a:xfrm>
                <a:prstGeom prst="roundRect">
                  <a:avLst/>
                </a:prstGeom>
                <a:noFill/>
                <a:ln w="952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8782921" y="2940495"/>
                <a:ext cx="2298042" cy="386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/>
                  <a:t>Injected bunch</a:t>
                </a:r>
                <a:endParaRPr lang="zh-CN" altLang="en-US" sz="1000" b="1" dirty="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8883647" y="3985646"/>
                <a:ext cx="1503414" cy="386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/>
                  <a:t>Stored bunch</a:t>
                </a:r>
                <a:endParaRPr lang="zh-CN" altLang="en-US" sz="1000" b="1" dirty="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8622948" y="2281190"/>
                <a:ext cx="1980307" cy="41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/>
                  <a:t>Magnet pole</a:t>
                </a:r>
                <a:endParaRPr lang="zh-CN" altLang="en-US" sz="1000" b="1" dirty="0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8651198" y="2549092"/>
                <a:ext cx="2494605" cy="433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/>
                  <a:t>Installation margin</a:t>
                </a:r>
                <a:endParaRPr lang="zh-CN" altLang="en-US" sz="1050" b="1" dirty="0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025778" y="3572652"/>
                <a:ext cx="1008740" cy="4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Yoke</a:t>
                </a:r>
                <a:endParaRPr lang="zh-CN" altLang="en-US" sz="1200" b="1" dirty="0"/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688288" y="6343884"/>
              <a:ext cx="2701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Half in-vacuum</a:t>
              </a:r>
              <a:r>
                <a:rPr lang="zh-CN" altLang="en-US" sz="1400" dirty="0">
                  <a:solidFill>
                    <a:srgbClr val="FF0000"/>
                  </a:solidFill>
                </a:rPr>
                <a:t>（</a:t>
              </a:r>
              <a:r>
                <a:rPr lang="en-US" altLang="zh-CN" sz="1400" dirty="0">
                  <a:solidFill>
                    <a:srgbClr val="FF0000"/>
                  </a:solidFill>
                </a:rPr>
                <a:t>septum=2mm</a:t>
              </a:r>
              <a:r>
                <a:rPr lang="zh-CN" altLang="en-US" sz="1400" dirty="0">
                  <a:solidFill>
                    <a:srgbClr val="FF0000"/>
                  </a:solidFill>
                </a:rPr>
                <a:t>）</a:t>
              </a:r>
              <a:r>
                <a:rPr lang="en-US" altLang="zh-CN" sz="1400" dirty="0">
                  <a:solidFill>
                    <a:srgbClr val="FF0000"/>
                  </a:solidFill>
                </a:rPr>
                <a:t> 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80277" y="4845219"/>
            <a:ext cx="2120324" cy="1817967"/>
            <a:chOff x="6080277" y="4845219"/>
            <a:chExt cx="2120324" cy="1817967"/>
          </a:xfrm>
        </p:grpSpPr>
        <p:grpSp>
          <p:nvGrpSpPr>
            <p:cNvPr id="63" name="组合 62"/>
            <p:cNvGrpSpPr/>
            <p:nvPr/>
          </p:nvGrpSpPr>
          <p:grpSpPr>
            <a:xfrm>
              <a:off x="6221891" y="4845219"/>
              <a:ext cx="1658504" cy="1492137"/>
              <a:chOff x="5580139" y="4176120"/>
              <a:chExt cx="2072543" cy="1864643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5580139" y="4176120"/>
                <a:ext cx="2072543" cy="1864643"/>
                <a:chOff x="4295800" y="4648341"/>
                <a:chExt cx="2566500" cy="2309051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4295800" y="4648341"/>
                  <a:ext cx="2508632" cy="2309051"/>
                  <a:chOff x="611933" y="3536176"/>
                  <a:chExt cx="3015822" cy="2543293"/>
                </a:xfrm>
              </p:grpSpPr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1043608" y="4245755"/>
                    <a:ext cx="2160240" cy="935998"/>
                    <a:chOff x="1043608" y="4245755"/>
                    <a:chExt cx="2160240" cy="901177"/>
                  </a:xfrm>
                </p:grpSpPr>
                <p:sp>
                  <p:nvSpPr>
                    <p:cNvPr id="79" name="圆角矩形 78"/>
                    <p:cNvSpPr/>
                    <p:nvPr/>
                  </p:nvSpPr>
                  <p:spPr>
                    <a:xfrm>
                      <a:off x="1181300" y="4245755"/>
                      <a:ext cx="1877090" cy="702140"/>
                    </a:xfrm>
                    <a:prstGeom prst="roundRect">
                      <a:avLst/>
                    </a:prstGeom>
                    <a:noFill/>
                    <a:ln w="952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0" name="矩形 79"/>
                    <p:cNvSpPr/>
                    <p:nvPr/>
                  </p:nvSpPr>
                  <p:spPr>
                    <a:xfrm>
                      <a:off x="1043608" y="5021968"/>
                      <a:ext cx="2160240" cy="1249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73" name="矩形 72"/>
                  <p:cNvSpPr/>
                  <p:nvPr/>
                </p:nvSpPr>
                <p:spPr>
                  <a:xfrm>
                    <a:off x="611933" y="3536176"/>
                    <a:ext cx="3015822" cy="518341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矩形 73"/>
                  <p:cNvSpPr/>
                  <p:nvPr/>
                </p:nvSpPr>
                <p:spPr>
                  <a:xfrm>
                    <a:off x="611933" y="4054516"/>
                    <a:ext cx="3015822" cy="155502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611933" y="5020321"/>
                    <a:ext cx="3015822" cy="105914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椭圆 75"/>
                  <p:cNvSpPr/>
                  <p:nvPr/>
                </p:nvSpPr>
                <p:spPr>
                  <a:xfrm>
                    <a:off x="1667383" y="5154449"/>
                    <a:ext cx="904921" cy="818322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>
                    <a:off x="2030294" y="4602836"/>
                    <a:ext cx="192099" cy="7876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椭圆 77"/>
                  <p:cNvSpPr/>
                  <p:nvPr/>
                </p:nvSpPr>
                <p:spPr>
                  <a:xfrm>
                    <a:off x="2030293" y="5336268"/>
                    <a:ext cx="192100" cy="7876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7" name="文本框 66"/>
                <p:cNvSpPr txBox="1"/>
                <p:nvPr/>
              </p:nvSpPr>
              <p:spPr>
                <a:xfrm>
                  <a:off x="4822118" y="5271381"/>
                  <a:ext cx="1573463" cy="381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Injected bunch</a:t>
                  </a:r>
                  <a:endParaRPr lang="zh-CN" altLang="en-US" sz="1000" b="1" dirty="0"/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>
                <a:xfrm>
                  <a:off x="4992433" y="4699587"/>
                  <a:ext cx="1451127" cy="381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Magnet pole</a:t>
                  </a:r>
                  <a:endParaRPr lang="zh-CN" altLang="en-US" sz="1000" b="1" dirty="0"/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4847673" y="4976144"/>
                  <a:ext cx="1864707" cy="381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Installation margin</a:t>
                  </a:r>
                  <a:endParaRPr lang="zh-CN" altLang="en-US" sz="1000" b="1" dirty="0"/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6052770" y="6000143"/>
                  <a:ext cx="809530" cy="439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/>
                    <a:t>Yoke</a:t>
                  </a:r>
                  <a:endParaRPr lang="zh-CN" altLang="en-US" sz="1200" b="1" dirty="0"/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4965527" y="6423999"/>
                  <a:ext cx="1503415" cy="381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/>
                    <a:t>Stored bunch</a:t>
                  </a:r>
                  <a:endParaRPr lang="zh-CN" altLang="en-US" sz="1000" b="1" dirty="0"/>
                </a:p>
              </p:txBody>
            </p:sp>
          </p:grpSp>
          <p:sp>
            <p:nvSpPr>
              <p:cNvPr id="65" name="同心圆 64"/>
              <p:cNvSpPr/>
              <p:nvPr/>
            </p:nvSpPr>
            <p:spPr>
              <a:xfrm>
                <a:off x="6304523" y="5380389"/>
                <a:ext cx="566973" cy="552994"/>
              </a:xfrm>
              <a:prstGeom prst="donut">
                <a:avLst>
                  <a:gd name="adj" fmla="val 6453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6080277" y="6355409"/>
              <a:ext cx="21203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In-air</a:t>
              </a:r>
              <a:r>
                <a:rPr lang="zh-CN" altLang="en-US" sz="1400" dirty="0">
                  <a:solidFill>
                    <a:srgbClr val="FF0000"/>
                  </a:solidFill>
                </a:rPr>
                <a:t>（</a:t>
              </a:r>
              <a:r>
                <a:rPr lang="en-US" altLang="zh-CN" sz="1400" dirty="0">
                  <a:solidFill>
                    <a:srgbClr val="FF0000"/>
                  </a:solidFill>
                </a:rPr>
                <a:t>septum</a:t>
              </a:r>
              <a:r>
                <a:rPr lang="zh-CN" altLang="en-US" sz="1400" dirty="0">
                  <a:solidFill>
                    <a:srgbClr val="FF0000"/>
                  </a:solidFill>
                </a:rPr>
                <a:t>≥</a:t>
              </a:r>
              <a:r>
                <a:rPr lang="en-US" altLang="zh-CN" sz="1400" dirty="0">
                  <a:solidFill>
                    <a:srgbClr val="FF0000"/>
                  </a:solidFill>
                </a:rPr>
                <a:t>3.5mm</a:t>
              </a:r>
              <a:r>
                <a:rPr lang="zh-CN" altLang="en-US" sz="1400" dirty="0">
                  <a:solidFill>
                    <a:srgbClr val="FF0000"/>
                  </a:solidFill>
                </a:rPr>
                <a:t>）</a:t>
              </a:r>
              <a:r>
                <a:rPr lang="en-US" altLang="zh-CN" sz="1400" dirty="0">
                  <a:solidFill>
                    <a:srgbClr val="FF0000"/>
                  </a:solidFill>
                </a:rPr>
                <a:t> 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1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7464151" cy="1912071"/>
          </a:xfrm>
        </p:spPr>
        <p:txBody>
          <a:bodyPr>
            <a:normAutofit/>
          </a:bodyPr>
          <a:lstStyle/>
          <a:p>
            <a:r>
              <a:rPr lang="en-US" altLang="zh-CN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/>
              <a:t>Overview of CEPC Injection &amp; extraction system</a:t>
            </a:r>
          </a:p>
        </p:txBody>
      </p:sp>
    </p:spTree>
    <p:extLst>
      <p:ext uri="{BB962C8B-B14F-4D97-AF65-F5344CB8AC3E}">
        <p14:creationId xmlns:p14="http://schemas.microsoft.com/office/powerpoint/2010/main" val="201809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711" y="1109551"/>
            <a:ext cx="2979181" cy="2535473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7170165" y="3336315"/>
            <a:ext cx="15122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down stream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36002"/>
              </p:ext>
            </p:extLst>
          </p:nvPr>
        </p:nvGraphicFramePr>
        <p:xfrm>
          <a:off x="488085" y="4051176"/>
          <a:ext cx="11233237" cy="258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2069156486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865798903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1480136629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361230325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731486028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2622934560"/>
                    </a:ext>
                  </a:extLst>
                </a:gridCol>
                <a:gridCol w="856372">
                  <a:extLst>
                    <a:ext uri="{9D8B030D-6E8A-4147-A177-3AD203B41FA5}">
                      <a16:colId xmlns:a16="http://schemas.microsoft.com/office/drawing/2014/main" val="3213489187"/>
                    </a:ext>
                  </a:extLst>
                </a:gridCol>
              </a:tblGrid>
              <a:tr h="195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zh-CN" altLang="en-US" sz="11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beam pipe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(Stainless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Steel or copper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1J77A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1J22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73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Down stream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(T)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0.8007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0.8010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87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Leakage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(T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5.06E-04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4.69E-03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1.51E-02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1.07E-06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1.53E-03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1.10E-02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2.52E-05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4.46E-03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Leakage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(T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3.03E-07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-1.99E-06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-1.76E-05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2.57E-10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-5.76E-06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6.33E-04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4.89E-09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6.06E-04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6.66E-04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6.78E-04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Leakage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By/main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6.33E-04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5.25E-03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1.34E-06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3.15E-05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4.46E-03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73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stream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(T)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0.80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0.8007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0.905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1.039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0.8010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0.905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1.040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1.040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73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Leakage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(T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5.06E-04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8.39E-04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5.89E-03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+mj-lt"/>
                        </a:rPr>
                        <a:t>1.07E-06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3.63E-06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1.58E-03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2.52E-05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2.99E-05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4.27E-04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2.63E-04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73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Leakage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(T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3.03E-07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2.45E-04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-5.83E-03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2.57E-10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2.13E-06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-2.22E-03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4.89E-09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-3.37E-04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-1.25E-03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-1.10E-03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Leakage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By/main</a:t>
                      </a:r>
                      <a:r>
                        <a:rPr lang="en-US" altLang="zh-CN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6.33E-04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j-lt"/>
                        </a:rPr>
                        <a:t>9.26E-04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+mj-lt"/>
                        </a:rPr>
                        <a:t>5.68E-03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1.34E-06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j-lt"/>
                        </a:rPr>
                        <a:t>4.01E-06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+mj-lt"/>
                        </a:rPr>
                        <a:t>1.52E-03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3.15E-05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j-lt"/>
                        </a:rPr>
                        <a:t>3.30E-05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j-lt"/>
                        </a:rPr>
                        <a:t>4.11E-04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j-lt"/>
                        </a:rPr>
                        <a:t>2.53E-04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标题 4"/>
          <p:cNvSpPr>
            <a:spLocks noGrp="1"/>
          </p:cNvSpPr>
          <p:nvPr>
            <p:ph type="title"/>
          </p:nvPr>
        </p:nvSpPr>
        <p:spPr>
          <a:xfrm>
            <a:off x="479376" y="105353"/>
            <a:ext cx="10985322" cy="663575"/>
          </a:xfrm>
        </p:spPr>
        <p:txBody>
          <a:bodyPr>
            <a:no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magnet physical design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LSMs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EFDFA7-7841-4A7C-AAC1-3B78B508FF1F}"/>
              </a:ext>
            </a:extLst>
          </p:cNvPr>
          <p:cNvSpPr txBox="1"/>
          <p:nvPr/>
        </p:nvSpPr>
        <p:spPr>
          <a:xfrm>
            <a:off x="119336" y="1098940"/>
            <a:ext cx="625581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altLang="zh-CN" sz="1400" dirty="0"/>
              <a:t>2D simulation model with total thickness of septum </a:t>
            </a:r>
            <a:r>
              <a:rPr lang="zh-CN" altLang="en-US" sz="1400" dirty="0"/>
              <a:t>：</a:t>
            </a:r>
            <a:r>
              <a:rPr lang="en-US" altLang="zh-CN" sz="1400" dirty="0"/>
              <a:t>5.5mm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Wall thickness of injected beam pipe</a:t>
            </a:r>
            <a:r>
              <a:rPr lang="zh-CN" altLang="en-US" sz="1400" dirty="0"/>
              <a:t>：</a:t>
            </a:r>
            <a:r>
              <a:rPr lang="en-US" altLang="zh-CN" sz="1400" dirty="0"/>
              <a:t>1mm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Iron septum</a:t>
            </a:r>
            <a:r>
              <a:rPr lang="zh-CN" altLang="en-US" sz="1400" dirty="0"/>
              <a:t>（</a:t>
            </a:r>
            <a:r>
              <a:rPr lang="en-US" altLang="zh-CN" sz="1400" dirty="0"/>
              <a:t>DT4</a:t>
            </a:r>
            <a:r>
              <a:rPr lang="zh-CN" altLang="en-US" sz="1400" dirty="0"/>
              <a:t>）：</a:t>
            </a:r>
            <a:r>
              <a:rPr lang="en-US" altLang="zh-CN" sz="1400" dirty="0"/>
              <a:t>3mm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Installation margin of stored beam pipe</a:t>
            </a:r>
            <a:r>
              <a:rPr lang="zh-CN" altLang="en-US" sz="1400" dirty="0"/>
              <a:t>：</a:t>
            </a:r>
            <a:r>
              <a:rPr lang="en-US" altLang="zh-CN" sz="1400" dirty="0"/>
              <a:t>0.5mm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Wall thickness of stored beam pipe</a:t>
            </a:r>
            <a:r>
              <a:rPr lang="zh-CN" altLang="en-US" sz="1400" dirty="0"/>
              <a:t>：</a:t>
            </a:r>
            <a:r>
              <a:rPr lang="en-US" altLang="zh-CN" sz="1400" dirty="0"/>
              <a:t>1mm</a:t>
            </a:r>
          </a:p>
          <a:p>
            <a:pPr marL="266700" lvl="1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Conclusions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marL="723900" lvl="2" indent="-266700">
              <a:buFont typeface="Arial" panose="020B0604020202020204" pitchFamily="34" charset="0"/>
              <a:buChar char="•"/>
            </a:pPr>
            <a:r>
              <a:rPr lang="en-US" altLang="zh-CN" sz="1400" dirty="0"/>
              <a:t>If main field=1T</a:t>
            </a:r>
            <a:r>
              <a:rPr lang="zh-CN" altLang="en-US" sz="1400" dirty="0"/>
              <a:t>，</a:t>
            </a:r>
            <a:r>
              <a:rPr lang="en-US" altLang="zh-CN" sz="1400" dirty="0"/>
              <a:t>the shielding structure don’t meet requirements with any materials</a:t>
            </a:r>
          </a:p>
          <a:p>
            <a:pPr marL="723900" lvl="2" indent="-266700">
              <a:buFont typeface="Arial" panose="020B0604020202020204" pitchFamily="34" charset="0"/>
              <a:buChar char="•"/>
            </a:pPr>
            <a:r>
              <a:rPr lang="en-US" altLang="zh-CN" sz="1400" dirty="0"/>
              <a:t>If main field=0.9T</a:t>
            </a:r>
            <a:r>
              <a:rPr lang="zh-CN" altLang="en-US" sz="1400" dirty="0"/>
              <a:t>，</a:t>
            </a:r>
            <a:r>
              <a:rPr lang="en-US" altLang="zh-CN" sz="1400" dirty="0"/>
              <a:t> the shielding structure do meet requirements with DT4 vacuum chamber</a:t>
            </a:r>
          </a:p>
          <a:p>
            <a:pPr marL="723900" lvl="2" indent="-266700">
              <a:buFont typeface="Arial" panose="020B0604020202020204" pitchFamily="34" charset="0"/>
              <a:buChar char="•"/>
            </a:pPr>
            <a:r>
              <a:rPr lang="en-US" altLang="zh-CN" sz="1400" dirty="0"/>
              <a:t>If main field=0.8T</a:t>
            </a:r>
            <a:r>
              <a:rPr lang="zh-CN" altLang="en-US" sz="1400" dirty="0"/>
              <a:t>，</a:t>
            </a:r>
            <a:r>
              <a:rPr lang="en-US" altLang="zh-CN" sz="1400" dirty="0"/>
              <a:t> the shielding structure do meet requirements with any materials</a:t>
            </a:r>
            <a:endParaRPr lang="en-US" altLang="zh-CN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38F0A8-CDE6-4CE2-A829-0BFD573B232C}"/>
              </a:ext>
            </a:extLst>
          </p:cNvPr>
          <p:cNvSpPr txBox="1"/>
          <p:nvPr/>
        </p:nvSpPr>
        <p:spPr>
          <a:xfrm>
            <a:off x="9218972" y="6567155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Data In red represent not meeting requirements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972" y="1123229"/>
            <a:ext cx="2925700" cy="2448474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272464" y="3306573"/>
            <a:ext cx="11922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 stream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3452" y="3715934"/>
            <a:ext cx="441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The main field strength is preferred less than 0.8T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86FDBE-FDEF-4602-862F-258DB4E08E66}"/>
              </a:ext>
            </a:extLst>
          </p:cNvPr>
          <p:cNvGrpSpPr/>
          <p:nvPr/>
        </p:nvGrpSpPr>
        <p:grpSpPr>
          <a:xfrm>
            <a:off x="5015880" y="1238563"/>
            <a:ext cx="1359272" cy="968637"/>
            <a:chOff x="5015880" y="1238563"/>
            <a:chExt cx="1359272" cy="968637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E08008C-9CD9-4035-A088-54ADFBBBEB67}"/>
                </a:ext>
              </a:extLst>
            </p:cNvPr>
            <p:cNvGrpSpPr/>
            <p:nvPr/>
          </p:nvGrpSpPr>
          <p:grpSpPr>
            <a:xfrm>
              <a:off x="5015880" y="1238563"/>
              <a:ext cx="1080120" cy="968637"/>
              <a:chOff x="5015880" y="1238563"/>
              <a:chExt cx="1080120" cy="96863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8481D3F-B432-476B-BA41-985846CEE139}"/>
                  </a:ext>
                </a:extLst>
              </p:cNvPr>
              <p:cNvSpPr/>
              <p:nvPr/>
            </p:nvSpPr>
            <p:spPr>
              <a:xfrm>
                <a:off x="5015880" y="1892520"/>
                <a:ext cx="720080" cy="1264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8674C6F-378B-4A76-9453-EC69EAC92358}"/>
                  </a:ext>
                </a:extLst>
              </p:cNvPr>
              <p:cNvSpPr/>
              <p:nvPr/>
            </p:nvSpPr>
            <p:spPr>
              <a:xfrm>
                <a:off x="5015880" y="1454859"/>
                <a:ext cx="720080" cy="43766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694C658-6C05-4F87-AC82-3896F454CE10}"/>
                  </a:ext>
                </a:extLst>
              </p:cNvPr>
              <p:cNvSpPr/>
              <p:nvPr/>
            </p:nvSpPr>
            <p:spPr>
              <a:xfrm>
                <a:off x="5015880" y="1992855"/>
                <a:ext cx="720080" cy="18588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AC1A8A5-C8B2-4BCA-B6E1-172EF9F3F977}"/>
                  </a:ext>
                </a:extLst>
              </p:cNvPr>
              <p:cNvSpPr/>
              <p:nvPr/>
            </p:nvSpPr>
            <p:spPr>
              <a:xfrm>
                <a:off x="5015880" y="1277469"/>
                <a:ext cx="720080" cy="16764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3EECDE-B4DF-4E00-9BB2-20678F2AC130}"/>
                  </a:ext>
                </a:extLst>
              </p:cNvPr>
              <p:cNvSpPr txBox="1"/>
              <p:nvPr/>
            </p:nvSpPr>
            <p:spPr>
              <a:xfrm>
                <a:off x="5094514" y="1238563"/>
                <a:ext cx="569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/>
                  <a:t>1mm</a:t>
                </a:r>
                <a:endParaRPr lang="zh-CN" altLang="en-US" sz="1000" dirty="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FDFA743-D7DE-4DEF-9BBA-6A56222E8A73}"/>
                  </a:ext>
                </a:extLst>
              </p:cNvPr>
              <p:cNvSpPr txBox="1"/>
              <p:nvPr/>
            </p:nvSpPr>
            <p:spPr>
              <a:xfrm>
                <a:off x="5091201" y="1536726"/>
                <a:ext cx="569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/>
                  <a:t>3mm</a:t>
                </a:r>
                <a:endParaRPr lang="zh-CN" altLang="en-US" sz="1000" dirty="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0EB5E44-2CB9-45C2-9971-9FEDCDBF4B7C}"/>
                  </a:ext>
                </a:extLst>
              </p:cNvPr>
              <p:cNvSpPr txBox="1"/>
              <p:nvPr/>
            </p:nvSpPr>
            <p:spPr>
              <a:xfrm>
                <a:off x="5091201" y="1960979"/>
                <a:ext cx="569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/>
                  <a:t>1mm</a:t>
                </a:r>
                <a:endParaRPr lang="zh-CN" altLang="en-US" sz="1000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488BA4F-66C3-4AF5-8F72-58944F1962ED}"/>
                  </a:ext>
                </a:extLst>
              </p:cNvPr>
              <p:cNvSpPr txBox="1"/>
              <p:nvPr/>
            </p:nvSpPr>
            <p:spPr>
              <a:xfrm>
                <a:off x="5095794" y="1814627"/>
                <a:ext cx="569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/>
                  <a:t>0.5mm</a:t>
                </a:r>
                <a:endParaRPr lang="zh-CN" altLang="en-US" sz="1000" dirty="0"/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3EA0F081-13C7-4AF0-82EC-72618600D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5960" y="1283487"/>
                <a:ext cx="3600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306BF7F6-6850-4BD4-A406-C1A8BB423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5960" y="2169001"/>
                <a:ext cx="3600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0F90BC0F-9D86-46F6-8CC2-00867BE08C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3992" y="1289507"/>
                <a:ext cx="0" cy="87949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ED1EF0C-B610-4858-9129-A7E067F28F99}"/>
                </a:ext>
              </a:extLst>
            </p:cNvPr>
            <p:cNvSpPr txBox="1"/>
            <p:nvPr/>
          </p:nvSpPr>
          <p:spPr>
            <a:xfrm>
              <a:off x="5745145" y="1661429"/>
              <a:ext cx="63000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5.5mm</a:t>
              </a:r>
              <a:endParaRPr lang="zh-CN" altLang="en-US" sz="1000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6079E181-17E4-47FE-9AD8-A258EF08229D}"/>
              </a:ext>
            </a:extLst>
          </p:cNvPr>
          <p:cNvSpPr/>
          <p:nvPr/>
        </p:nvSpPr>
        <p:spPr>
          <a:xfrm>
            <a:off x="839416" y="2492896"/>
            <a:ext cx="5328592" cy="12495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484494B-802A-44D6-B6A7-99FD26C6CA20}"/>
              </a:ext>
            </a:extLst>
          </p:cNvPr>
          <p:cNvSpPr/>
          <p:nvPr/>
        </p:nvSpPr>
        <p:spPr>
          <a:xfrm>
            <a:off x="914297" y="3833636"/>
            <a:ext cx="216024" cy="118592"/>
          </a:xfrm>
          <a:prstGeom prst="rightArrow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灯片编号占位符 4">
            <a:extLst>
              <a:ext uri="{FF2B5EF4-FFF2-40B4-BE49-F238E27FC236}">
                <a16:creationId xmlns:a16="http://schemas.microsoft.com/office/drawing/2014/main" id="{BD997CA3-C997-47DF-8D69-33E62D9C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36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7368" y="105353"/>
            <a:ext cx="1017231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mechanical design of LSM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22855" y="4865695"/>
            <a:ext cx="3966065" cy="1892975"/>
            <a:chOff x="614040" y="4653136"/>
            <a:chExt cx="3966065" cy="1892975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 rotWithShape="1"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506" y="4653136"/>
              <a:ext cx="3625534" cy="179079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32"/>
              </p:custDataLst>
            </p:nvPr>
          </p:nvSpPr>
          <p:spPr>
            <a:xfrm>
              <a:off x="1392798" y="6177811"/>
              <a:ext cx="210185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up stream flange</a:t>
              </a:r>
            </a:p>
          </p:txBody>
        </p:sp>
        <p:cxnSp>
          <p:nvCxnSpPr>
            <p:cNvPr id="20" name="直接箭头连接符 19"/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1079641" y="6170558"/>
              <a:ext cx="335839" cy="259144"/>
            </a:xfrm>
            <a:prstGeom prst="straightConnector1">
              <a:avLst/>
            </a:prstGeom>
            <a:ln>
              <a:solidFill>
                <a:srgbClr val="00081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14040" y="5026633"/>
              <a:ext cx="3966065" cy="1198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938727" y="3945526"/>
            <a:ext cx="3971136" cy="1807384"/>
            <a:chOff x="440168" y="1772816"/>
            <a:chExt cx="3971136" cy="180738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 rotWithShape="1"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30"/>
            <a:stretch/>
          </p:blipFill>
          <p:spPr>
            <a:xfrm>
              <a:off x="631938" y="1772816"/>
              <a:ext cx="3779366" cy="174433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29"/>
              </p:custDataLst>
            </p:nvPr>
          </p:nvSpPr>
          <p:spPr>
            <a:xfrm>
              <a:off x="1075756" y="3211900"/>
              <a:ext cx="220821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down stream flange</a:t>
              </a:r>
            </a:p>
          </p:txBody>
        </p:sp>
        <p:cxnSp>
          <p:nvCxnSpPr>
            <p:cNvPr id="7" name="直接箭头连接符 6"/>
            <p:cNvCxnSpPr>
              <a:stCxn id="6" idx="1"/>
            </p:cNvCxnSpPr>
            <p:nvPr>
              <p:custDataLst>
                <p:tags r:id="rId30"/>
              </p:custDataLst>
            </p:nvPr>
          </p:nvCxnSpPr>
          <p:spPr>
            <a:xfrm flipH="1" flipV="1">
              <a:off x="897038" y="3246114"/>
              <a:ext cx="178718" cy="149936"/>
            </a:xfrm>
            <a:prstGeom prst="straightConnector1">
              <a:avLst/>
            </a:prstGeom>
            <a:ln>
              <a:solidFill>
                <a:srgbClr val="00081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440168" y="2006764"/>
              <a:ext cx="3966065" cy="11987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09E819C-A35A-4DA7-9A3D-EEB779425E73}"/>
              </a:ext>
            </a:extLst>
          </p:cNvPr>
          <p:cNvGrpSpPr/>
          <p:nvPr/>
        </p:nvGrpSpPr>
        <p:grpSpPr>
          <a:xfrm>
            <a:off x="236654" y="4437988"/>
            <a:ext cx="6365972" cy="1961671"/>
            <a:chOff x="4835647" y="4182613"/>
            <a:chExt cx="7292203" cy="2247089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5647" y="4182613"/>
              <a:ext cx="7292203" cy="1374090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>
              <p:custDataLst>
                <p:tags r:id="rId16"/>
              </p:custDataLst>
            </p:nvPr>
          </p:nvCxnSpPr>
          <p:spPr>
            <a:xfrm flipV="1">
              <a:off x="5574188" y="4916173"/>
              <a:ext cx="0" cy="7437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>
              <p:custDataLst>
                <p:tags r:id="rId17"/>
              </p:custDataLst>
            </p:nvPr>
          </p:nvCxnSpPr>
          <p:spPr>
            <a:xfrm flipH="1">
              <a:off x="5574188" y="5524717"/>
              <a:ext cx="5913534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18"/>
              </p:custDataLst>
            </p:nvPr>
          </p:nvCxnSpPr>
          <p:spPr>
            <a:xfrm flipV="1">
              <a:off x="11487722" y="4799924"/>
              <a:ext cx="0" cy="7893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17"/>
            <p:cNvSpPr txBox="1"/>
            <p:nvPr>
              <p:custDataLst>
                <p:tags r:id="rId19"/>
              </p:custDataLst>
            </p:nvPr>
          </p:nvSpPr>
          <p:spPr>
            <a:xfrm>
              <a:off x="7714633" y="5324843"/>
              <a:ext cx="102143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2500mm</a:t>
              </a:r>
              <a:endParaRPr lang="zh-CN" altLang="en-US" dirty="0"/>
            </a:p>
          </p:txBody>
        </p:sp>
        <p:cxnSp>
          <p:nvCxnSpPr>
            <p:cNvPr id="46" name="直接连接符 45"/>
            <p:cNvCxnSpPr/>
            <p:nvPr>
              <p:custDataLst>
                <p:tags r:id="rId20"/>
              </p:custDataLst>
            </p:nvPr>
          </p:nvCxnSpPr>
          <p:spPr>
            <a:xfrm flipV="1">
              <a:off x="5322652" y="5019043"/>
              <a:ext cx="0" cy="9180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21"/>
              </p:custDataLst>
            </p:nvPr>
          </p:nvCxnSpPr>
          <p:spPr>
            <a:xfrm flipV="1">
              <a:off x="11712624" y="4842269"/>
              <a:ext cx="0" cy="10948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>
              <p:custDataLst>
                <p:tags r:id="rId22"/>
              </p:custDataLst>
            </p:nvPr>
          </p:nvCxnSpPr>
          <p:spPr>
            <a:xfrm flipH="1">
              <a:off x="5322652" y="5877272"/>
              <a:ext cx="638997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32"/>
            <p:cNvSpPr txBox="1"/>
            <p:nvPr>
              <p:custDataLst>
                <p:tags r:id="rId23"/>
              </p:custDataLst>
            </p:nvPr>
          </p:nvSpPr>
          <p:spPr>
            <a:xfrm>
              <a:off x="7706936" y="5709383"/>
              <a:ext cx="102143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2700mm</a:t>
              </a:r>
              <a:endParaRPr lang="zh-CN" altLang="en-US" dirty="0"/>
            </a:p>
          </p:txBody>
        </p:sp>
        <p:cxnSp>
          <p:nvCxnSpPr>
            <p:cNvPr id="54" name="直接连接符 53"/>
            <p:cNvCxnSpPr/>
            <p:nvPr>
              <p:custDataLst>
                <p:tags r:id="rId24"/>
              </p:custDataLst>
            </p:nvPr>
          </p:nvCxnSpPr>
          <p:spPr>
            <a:xfrm flipV="1">
              <a:off x="5087888" y="5250357"/>
              <a:ext cx="0" cy="10589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25"/>
              </p:custDataLst>
            </p:nvPr>
          </p:nvCxnSpPr>
          <p:spPr>
            <a:xfrm flipV="1">
              <a:off x="11974022" y="5214493"/>
              <a:ext cx="0" cy="10948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>
              <p:custDataLst>
                <p:tags r:id="rId26"/>
              </p:custDataLst>
            </p:nvPr>
          </p:nvCxnSpPr>
          <p:spPr>
            <a:xfrm flipH="1">
              <a:off x="5087888" y="6237312"/>
              <a:ext cx="6886134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32"/>
            <p:cNvSpPr txBox="1"/>
            <p:nvPr>
              <p:custDataLst>
                <p:tags r:id="rId27"/>
              </p:custDataLst>
            </p:nvPr>
          </p:nvSpPr>
          <p:spPr>
            <a:xfrm>
              <a:off x="7692932" y="6060370"/>
              <a:ext cx="102143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2940mm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91428" y="1041159"/>
            <a:ext cx="4994689" cy="3034596"/>
            <a:chOff x="6144507" y="1045216"/>
            <a:chExt cx="5531140" cy="3360524"/>
          </a:xfrm>
        </p:grpSpPr>
        <p:cxnSp>
          <p:nvCxnSpPr>
            <p:cNvPr id="18" name="直接箭头连接符 17"/>
            <p:cNvCxnSpPr/>
            <p:nvPr>
              <p:custDataLst>
                <p:tags r:id="rId2"/>
              </p:custDataLst>
            </p:nvPr>
          </p:nvCxnSpPr>
          <p:spPr>
            <a:xfrm flipV="1">
              <a:off x="8258144" y="3062596"/>
              <a:ext cx="144145" cy="360045"/>
            </a:xfrm>
            <a:prstGeom prst="straightConnector1">
              <a:avLst/>
            </a:prstGeom>
            <a:ln>
              <a:solidFill>
                <a:srgbClr val="00081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7866265" y="1339443"/>
              <a:ext cx="3089910" cy="2456815"/>
            </a:xfrm>
            <a:prstGeom prst="rect">
              <a:avLst/>
            </a:prstGeom>
          </p:spPr>
        </p:pic>
        <p:sp>
          <p:nvSpPr>
            <p:cNvPr id="32" name="标题 15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8058097" y="3742165"/>
              <a:ext cx="3617550" cy="6635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微软雅黑" pitchFamily="34" charset="-122"/>
                  <a:cs typeface="+mj-cs"/>
                </a:defRPr>
              </a:lvl1pPr>
            </a:lstStyle>
            <a:p>
              <a:r>
                <a:rPr lang="en-US" altLang="zh-CN" sz="1600" dirty="0">
                  <a:solidFill>
                    <a:srgbClr val="0070C0"/>
                  </a:solidFill>
                </a:rPr>
                <a:t>down stream of LSM</a:t>
              </a:r>
            </a:p>
          </p:txBody>
        </p:sp>
        <p:cxnSp>
          <p:nvCxnSpPr>
            <p:cNvPr id="33" name="直接连接符 32"/>
            <p:cNvCxnSpPr/>
            <p:nvPr>
              <p:custDataLst>
                <p:tags r:id="rId5"/>
              </p:custDataLst>
            </p:nvPr>
          </p:nvCxnSpPr>
          <p:spPr>
            <a:xfrm flipV="1">
              <a:off x="8235183" y="1142519"/>
              <a:ext cx="0" cy="91172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>
              <p:custDataLst>
                <p:tags r:id="rId6"/>
              </p:custDataLst>
            </p:nvPr>
          </p:nvCxnSpPr>
          <p:spPr>
            <a:xfrm flipH="1">
              <a:off x="8234812" y="1223386"/>
              <a:ext cx="229575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8876647" y="1045216"/>
              <a:ext cx="90441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400mm</a:t>
              </a:r>
              <a:endParaRPr lang="zh-CN" altLang="en-US" dirty="0"/>
            </a:p>
          </p:txBody>
        </p:sp>
        <p:cxnSp>
          <p:nvCxnSpPr>
            <p:cNvPr id="36" name="直接连接符 35"/>
            <p:cNvCxnSpPr/>
            <p:nvPr>
              <p:custDataLst>
                <p:tags r:id="rId8"/>
              </p:custDataLst>
            </p:nvPr>
          </p:nvCxnSpPr>
          <p:spPr>
            <a:xfrm flipV="1">
              <a:off x="10521683" y="1142519"/>
              <a:ext cx="0" cy="91172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9"/>
              </p:custDataLst>
            </p:nvPr>
          </p:nvCxnSpPr>
          <p:spPr>
            <a:xfrm flipV="1">
              <a:off x="9713967" y="1481919"/>
              <a:ext cx="867973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>
              <p:custDataLst>
                <p:tags r:id="rId10"/>
              </p:custDataLst>
            </p:nvPr>
          </p:nvCxnSpPr>
          <p:spPr>
            <a:xfrm flipV="1">
              <a:off x="10493457" y="3543012"/>
              <a:ext cx="867973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>
              <p:custDataLst>
                <p:tags r:id="rId11"/>
              </p:custDataLst>
            </p:nvPr>
          </p:nvCxnSpPr>
          <p:spPr>
            <a:xfrm>
              <a:off x="11178172" y="1481919"/>
              <a:ext cx="0" cy="206109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60"/>
            <p:cNvSpPr txBox="1"/>
            <p:nvPr>
              <p:custDataLst>
                <p:tags r:id="rId12"/>
              </p:custDataLst>
            </p:nvPr>
          </p:nvSpPr>
          <p:spPr>
            <a:xfrm>
              <a:off x="10736201" y="2364478"/>
              <a:ext cx="90441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360mm</a:t>
              </a:r>
              <a:endParaRPr lang="zh-CN" altLang="en-US" dirty="0"/>
            </a:p>
          </p:txBody>
        </p:sp>
        <p:sp>
          <p:nvSpPr>
            <p:cNvPr id="78" name="文本框 77"/>
            <p:cNvSpPr txBox="1"/>
            <p:nvPr>
              <p:custDataLst>
                <p:tags r:id="rId13"/>
              </p:custDataLst>
            </p:nvPr>
          </p:nvSpPr>
          <p:spPr>
            <a:xfrm>
              <a:off x="6144507" y="1919662"/>
              <a:ext cx="1742426" cy="81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injected beam pipe</a:t>
              </a:r>
              <a:r>
                <a:rPr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Idφ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30mm/</a:t>
              </a:r>
            </a:p>
            <a:p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Thickness=0.7mm</a:t>
              </a:r>
            </a:p>
          </p:txBody>
        </p:sp>
        <p:cxnSp>
          <p:nvCxnSpPr>
            <p:cNvPr id="80" name="直接箭头连接符 79"/>
            <p:cNvCxnSpPr/>
            <p:nvPr/>
          </p:nvCxnSpPr>
          <p:spPr>
            <a:xfrm>
              <a:off x="7722249" y="2364478"/>
              <a:ext cx="1656184" cy="6542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/>
            <p:cNvSpPr txBox="1"/>
            <p:nvPr>
              <p:custDataLst>
                <p:tags r:id="rId14"/>
              </p:custDataLst>
            </p:nvPr>
          </p:nvSpPr>
          <p:spPr>
            <a:xfrm>
              <a:off x="6144508" y="3480348"/>
              <a:ext cx="2448564" cy="81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stored beam pipe:</a:t>
              </a:r>
            </a:p>
            <a:p>
              <a:r>
                <a:rPr lang="en-US" altLang="zh-CN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Idφ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=56mm</a:t>
              </a:r>
            </a:p>
            <a:p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Thickness=1mm</a:t>
              </a:r>
              <a:endPara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 flipV="1">
              <a:off x="7644268" y="3345318"/>
              <a:ext cx="1623234" cy="5136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66A3904-E8B3-486B-9058-961146080F1F}"/>
              </a:ext>
            </a:extLst>
          </p:cNvPr>
          <p:cNvSpPr txBox="1"/>
          <p:nvPr/>
        </p:nvSpPr>
        <p:spPr>
          <a:xfrm>
            <a:off x="82662" y="1244211"/>
            <a:ext cx="70170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The mechanical length of a single magnet is must less than </a:t>
            </a:r>
            <a:r>
              <a:rPr lang="en-US" altLang="zh-CN" sz="1600" b="1" i="0" dirty="0">
                <a:solidFill>
                  <a:srgbClr val="FF3300"/>
                </a:solidFill>
                <a:effectLst/>
                <a:latin typeface="Helvetica" panose="020B0604020202020204" pitchFamily="34" charset="0"/>
              </a:rPr>
              <a:t>2.7 meters</a:t>
            </a: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, mainly considering the following points: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Machining and manufacturing capability of the magnet core(solid iron + deep hole drilling)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Assembly and alignment errors of the magnet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Weight considerations for individual magnets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Processing,</a:t>
            </a:r>
            <a:r>
              <a:rPr lang="zh-CN" altLang="en-US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assembly and vacuum achievement of </a:t>
            </a:r>
            <a:r>
              <a:rPr lang="en-US" altLang="zh-CN" sz="1600" dirty="0">
                <a:solidFill>
                  <a:srgbClr val="1F2937"/>
                </a:solidFill>
                <a:latin typeface="Helvetica" panose="020B0604020202020204" pitchFamily="34" charset="0"/>
              </a:rPr>
              <a:t>beam</a:t>
            </a: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 pipes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1F2937"/>
                </a:solidFill>
                <a:effectLst/>
                <a:latin typeface="Helvetica" panose="020B0604020202020204" pitchFamily="34" charset="0"/>
              </a:rPr>
              <a:t>Measurement of the magnetic field (Hall point measurement)</a:t>
            </a:r>
            <a:endParaRPr lang="en-US" altLang="zh-CN" sz="1600" dirty="0"/>
          </a:p>
        </p:txBody>
      </p:sp>
      <p:sp>
        <p:nvSpPr>
          <p:cNvPr id="44" name="灯片编号占位符 4">
            <a:extLst>
              <a:ext uri="{FF2B5EF4-FFF2-40B4-BE49-F238E27FC236}">
                <a16:creationId xmlns:a16="http://schemas.microsoft.com/office/drawing/2014/main" id="{F9511A6C-4DBE-462D-952E-8C573D5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226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 designs of all of LSMs for CEPC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60460"/>
              </p:ext>
            </p:extLst>
          </p:nvPr>
        </p:nvGraphicFramePr>
        <p:xfrm>
          <a:off x="71709" y="1493973"/>
          <a:ext cx="12000958" cy="44540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1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5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Sub-system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DR </a:t>
                      </a:r>
                      <a:r>
                        <a:rPr lang="en-US" sz="1000" u="none" strike="noStrike" dirty="0" err="1">
                          <a:effectLst/>
                        </a:rPr>
                        <a:t>inj&amp;ext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BST LE </a:t>
                      </a:r>
                      <a:r>
                        <a:rPr lang="en-US" sz="1000" u="none" strike="noStrike" dirty="0" err="1">
                          <a:effectLst/>
                        </a:rPr>
                        <a:t>inj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BST ext.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(on-axis)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BST ext.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(off-axis)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BST HE re-inj.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BST ext. 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 dump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CR off-axis inj.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CR on-axis inj.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CR on-axis ext.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CR ext. 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 dump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Type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 air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 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Thickness</a:t>
                      </a:r>
                      <a:r>
                        <a:rPr lang="en-US" altLang="zh-CN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of septum(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Quantity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per </a:t>
                      </a:r>
                      <a:r>
                        <a:rPr lang="en-US" altLang="zh-CN" sz="1000" u="none" strike="noStrike" dirty="0">
                          <a:effectLst/>
                        </a:rPr>
                        <a:t>group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Deflection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angle</a:t>
                      </a:r>
                      <a:r>
                        <a:rPr lang="zh-CN" altLang="en-US" sz="1000" u="none" strike="noStrike" dirty="0">
                          <a:effectLst/>
                        </a:rPr>
                        <a:t> 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m rad)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Gap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magnet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Integral main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1000" u="none" strike="noStrike" dirty="0">
                          <a:effectLst/>
                        </a:rPr>
                        <a:t>field strength </a:t>
                      </a:r>
                      <a:r>
                        <a:rPr lang="zh-CN" altLang="en-US" sz="1000" u="none" strike="noStrike" dirty="0">
                          <a:effectLst/>
                        </a:rPr>
                        <a:t> 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T*mm)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Field strength of magnet</a:t>
                      </a:r>
                      <a:r>
                        <a:rPr lang="zh-CN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Magnetic</a:t>
                      </a:r>
                      <a:r>
                        <a:rPr lang="en-US" altLang="zh-CN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effective length </a:t>
                      </a:r>
                      <a:r>
                        <a:rPr lang="zh-CN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7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Main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field uniformity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Integral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l</a:t>
                      </a:r>
                      <a:r>
                        <a:rPr lang="en-US" altLang="zh-CN" sz="1000" u="none" strike="noStrike" dirty="0">
                          <a:effectLst/>
                        </a:rPr>
                        <a:t>eakage field/main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field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58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baseline="0" dirty="0">
                          <a:effectLst/>
                        </a:rPr>
                        <a:t>Size of coil wire (</a:t>
                      </a:r>
                      <a:r>
                        <a:rPr lang="en-US" sz="1000" u="none" strike="noStrike" dirty="0"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7x7 Ø4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Turn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number of coil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Resistance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coil (</a:t>
                      </a:r>
                      <a:r>
                        <a:rPr lang="en-US" sz="1000" u="none" strike="noStrike" dirty="0">
                          <a:effectLst/>
                        </a:rPr>
                        <a:t>m </a:t>
                      </a:r>
                      <a:r>
                        <a:rPr lang="el-GR" sz="1000" u="none" strike="noStrike" dirty="0">
                          <a:effectLst/>
                        </a:rPr>
                        <a:t>Ω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68.25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519.73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519.73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519.73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170.69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195.78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173.69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173.69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170.69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Inductance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magnet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H)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Voltage drop (</a:t>
                      </a:r>
                      <a:r>
                        <a:rPr lang="en-US" sz="1000" u="none" strike="noStrike" dirty="0">
                          <a:effectLst/>
                        </a:rPr>
                        <a:t>V)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Exciting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current (A)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147.17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96.43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Power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consumption (kW)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Current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density of coil (</a:t>
                      </a:r>
                      <a:r>
                        <a:rPr lang="en-US" altLang="zh-CN" sz="1000" u="none" strike="noStrike" dirty="0">
                          <a:effectLst/>
                        </a:rPr>
                        <a:t>A/mm</a:t>
                      </a:r>
                      <a:r>
                        <a:rPr lang="en-US" altLang="zh-CN" sz="1000" u="none" strike="noStrike" baseline="30000" dirty="0">
                          <a:effectLst/>
                        </a:rPr>
                        <a:t>2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)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Pressure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cooling water 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kg/cm2）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Number of water channel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Velocity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water flow (</a:t>
                      </a:r>
                      <a:r>
                        <a:rPr lang="en-US" sz="1000" u="none" strike="noStrike" dirty="0">
                          <a:effectLst/>
                        </a:rPr>
                        <a:t>m/sec)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Flow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water (</a:t>
                      </a:r>
                      <a:r>
                        <a:rPr lang="en-US" sz="1000" u="none" strike="noStrike" dirty="0">
                          <a:effectLst/>
                        </a:rPr>
                        <a:t>ml/sec)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Temperature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rise (</a:t>
                      </a:r>
                      <a:r>
                        <a:rPr lang="en-US" altLang="zh-CN" sz="1000" u="none" strike="noStrike" dirty="0">
                          <a:effectLst/>
                        </a:rPr>
                        <a:t>°</a:t>
                      </a:r>
                      <a:r>
                        <a:rPr lang="en-US" sz="1000" u="none" strike="noStrike" dirty="0">
                          <a:effectLst/>
                        </a:rPr>
                        <a:t>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Length</a:t>
                      </a:r>
                      <a:r>
                        <a:rPr lang="en-US" altLang="zh-CN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of magnet</a:t>
                      </a:r>
                      <a:r>
                        <a:rPr lang="zh-CN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Width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magnet</a:t>
                      </a:r>
                      <a:r>
                        <a:rPr lang="zh-CN" altLang="en-US" sz="1000" u="none" strike="noStrike" dirty="0">
                          <a:effectLst/>
                        </a:rPr>
                        <a:t>  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55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Height</a:t>
                      </a:r>
                      <a:r>
                        <a:rPr lang="en-US" altLang="zh-CN" sz="1000" u="none" strike="noStrike" baseline="0" dirty="0">
                          <a:effectLst/>
                        </a:rPr>
                        <a:t> of magnet </a:t>
                      </a:r>
                      <a:r>
                        <a:rPr lang="en-US" altLang="zh-CN" sz="1000" u="none" strike="noStrike" dirty="0">
                          <a:effectLst/>
                        </a:rPr>
                        <a:t>(</a:t>
                      </a:r>
                      <a:r>
                        <a:rPr lang="en-US" sz="1000" u="none" strike="noStrike" dirty="0">
                          <a:effectLst/>
                        </a:rPr>
                        <a:t>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085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>
            <a:extLst>
              <a:ext uri="{FF2B5EF4-FFF2-40B4-BE49-F238E27FC236}">
                <a16:creationId xmlns:a16="http://schemas.microsoft.com/office/drawing/2014/main" id="{446CFB21-C3B1-4F53-9154-2B260173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353"/>
            <a:ext cx="9937104" cy="663575"/>
          </a:xfrm>
        </p:spPr>
        <p:txBody>
          <a:bodyPr/>
          <a:lstStyle/>
          <a:p>
            <a:r>
              <a:rPr lang="en-US" altLang="zh-CN" sz="2800" dirty="0"/>
              <a:t>Design example: LSMs for 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 on-axis injection system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B2F09D9-6554-4C7A-9D3F-0A0CFF2D7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03689"/>
              </p:ext>
            </p:extLst>
          </p:nvPr>
        </p:nvGraphicFramePr>
        <p:xfrm>
          <a:off x="551384" y="3579152"/>
          <a:ext cx="11089225" cy="30497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7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568">
                  <a:extLst>
                    <a:ext uri="{9D8B030D-6E8A-4147-A177-3AD203B41FA5}">
                      <a16:colId xmlns:a16="http://schemas.microsoft.com/office/drawing/2014/main" val="1858327502"/>
                    </a:ext>
                  </a:extLst>
                </a:gridCol>
                <a:gridCol w="1781992">
                  <a:extLst>
                    <a:ext uri="{9D8B030D-6E8A-4147-A177-3AD203B41FA5}">
                      <a16:colId xmlns:a16="http://schemas.microsoft.com/office/drawing/2014/main" val="2079346298"/>
                    </a:ext>
                  </a:extLst>
                </a:gridCol>
              </a:tblGrid>
              <a:tr h="184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effectLst/>
                          <a:latin typeface="+mj-lt"/>
                        </a:rPr>
                        <a:t>Mode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Higgs</a:t>
                      </a: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tt</a:t>
                      </a: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Energy </a:t>
                      </a:r>
                      <a:r>
                        <a:rPr lang="zh-CN" altLang="en-US" sz="1400" b="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CN" sz="1400" b="0" dirty="0">
                          <a:effectLst/>
                          <a:latin typeface="+mj-lt"/>
                        </a:rPr>
                        <a:t>GeV</a:t>
                      </a:r>
                      <a:r>
                        <a:rPr lang="zh-CN" altLang="en-US" sz="1400" b="0" dirty="0">
                          <a:effectLst/>
                          <a:latin typeface="+mj-lt"/>
                        </a:rPr>
                        <a:t>）</a:t>
                      </a:r>
                      <a:endParaRPr 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120 </a:t>
                      </a:r>
                      <a:endParaRPr lang="en-GB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180 </a:t>
                      </a: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2708271230"/>
                  </a:ext>
                </a:extLst>
              </a:tr>
              <a:tr h="169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400" b="0" dirty="0">
                          <a:effectLst/>
                          <a:latin typeface="+mj-lt"/>
                        </a:rPr>
                        <a:t>Deflection direction</a:t>
                      </a:r>
                      <a:endParaRPr lang="en-GB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Vertical</a:t>
                      </a:r>
                      <a:endParaRPr lang="en-GB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Total Integral field strength of septa (</a:t>
                      </a:r>
                      <a:r>
                        <a:rPr lang="en-US" altLang="zh-CN" sz="1400" b="0" dirty="0">
                          <a:effectLst/>
                          <a:latin typeface="+mj-lt"/>
                        </a:rPr>
                        <a:t>T-m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) 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7.733333</a:t>
                      </a: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+mj-lt"/>
                        </a:rPr>
                        <a:t>Total deflection angle (m rad)</a:t>
                      </a: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+mj-lt"/>
                        </a:rPr>
                        <a:t>Deflection Radium (m)</a:t>
                      </a: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Magnetic field strength for injected/extracted beam (T)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0.46667/0.5</a:t>
                      </a:r>
                    </a:p>
                  </a:txBody>
                  <a:tcPr marL="81345" marR="813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0.7/0.75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+mj-lt"/>
                        </a:rPr>
                        <a:t>Total magnetic  length (m)</a:t>
                      </a: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Septum thickness (incl. septum board, inj./ext. beam pipe wall, installation gap) (mm)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2/3.5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Clearance of inj. beam at </a:t>
                      </a:r>
                      <a:r>
                        <a:rPr lang="en-US" sz="1400" b="0" dirty="0" err="1">
                          <a:effectLst/>
                          <a:latin typeface="+mj-lt"/>
                        </a:rPr>
                        <a:t>Lambertson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(H</a:t>
                      </a:r>
                      <a:r>
                        <a:rPr lang="en-US" sz="1400" b="0" dirty="0">
                          <a:effectLst/>
                          <a:latin typeface="+mj-lt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V) (</a:t>
                      </a:r>
                      <a:r>
                        <a:rPr lang="en-US" sz="1400" b="0" dirty="0" err="1">
                          <a:effectLst/>
                          <a:latin typeface="+mj-lt"/>
                        </a:rPr>
                        <a:t>w.r.t.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inj. beam orbit) </a:t>
                      </a:r>
                      <a:r>
                        <a:rPr lang="en-US" altLang="zh-CN" sz="1400" b="0" dirty="0">
                          <a:effectLst/>
                          <a:latin typeface="+mj-lt"/>
                        </a:rPr>
                        <a:t>(mm)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6.6 x 4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445298699"/>
                  </a:ext>
                </a:extLst>
              </a:tr>
              <a:tr h="172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Field uniformity in clearance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 inj. beam 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 ±0.05%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Clearance of stored beam at </a:t>
                      </a:r>
                      <a:r>
                        <a:rPr lang="en-US" sz="1400" b="0" dirty="0" err="1">
                          <a:effectLst/>
                          <a:latin typeface="+mj-lt"/>
                        </a:rPr>
                        <a:t>Lambertson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(H</a:t>
                      </a:r>
                      <a:r>
                        <a:rPr lang="en-US" sz="1400" b="0" dirty="0">
                          <a:effectLst/>
                          <a:latin typeface="+mj-lt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V) (</a:t>
                      </a:r>
                      <a:r>
                        <a:rPr lang="en-US" sz="1400" b="0" dirty="0" err="1">
                          <a:effectLst/>
                          <a:latin typeface="+mj-lt"/>
                        </a:rPr>
                        <a:t>w.r.t.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stored beam orbit) (mm)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 x 10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671511238"/>
                  </a:ext>
                </a:extLst>
              </a:tr>
              <a:tr h="18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Integral</a:t>
                      </a:r>
                      <a:r>
                        <a:rPr lang="en-US" sz="1400" b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leakage magnetic field /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Integral</a:t>
                      </a:r>
                      <a:r>
                        <a:rPr lang="en-US" altLang="zh-CN" sz="1400" b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main magnetic field 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≤ 1×10</a:t>
                      </a:r>
                      <a:r>
                        <a:rPr lang="en-US" altLang="zh-CN" sz="1400" b="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The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leakage magnetic field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position from septum plate in circulating tube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(mm)</a:t>
                      </a:r>
                      <a:endParaRPr lang="en-US" sz="1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81345" marR="8134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345" marR="8134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11270F8-813B-4DE1-B922-D0CCBCB261E5}"/>
              </a:ext>
            </a:extLst>
          </p:cNvPr>
          <p:cNvSpPr txBox="1"/>
          <p:nvPr/>
        </p:nvSpPr>
        <p:spPr>
          <a:xfrm>
            <a:off x="967566" y="1287736"/>
            <a:ext cx="433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e+ </a:t>
            </a:r>
            <a:r>
              <a:rPr lang="en-US" altLang="zh-CN" sz="1600" dirty="0" err="1"/>
              <a:t>inj</a:t>
            </a:r>
            <a:r>
              <a:rPr lang="en-US" altLang="zh-CN" sz="1600" dirty="0"/>
              <a:t> region</a:t>
            </a:r>
            <a:r>
              <a:rPr lang="zh-CN" altLang="en-US" sz="1600" dirty="0"/>
              <a:t>：</a:t>
            </a:r>
            <a:r>
              <a:rPr lang="en-US" altLang="zh-CN" sz="1600" dirty="0"/>
              <a:t>9 sets of LSM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LSM1~LSM5</a:t>
            </a:r>
            <a:r>
              <a:rPr lang="zh-CN" altLang="en-US" sz="1600" dirty="0"/>
              <a:t>：</a:t>
            </a:r>
            <a:r>
              <a:rPr lang="en-US" altLang="zh-CN" sz="1600" dirty="0"/>
              <a:t>half-in-</a:t>
            </a:r>
            <a:r>
              <a:rPr lang="en-US" altLang="zh-CN" sz="1600" dirty="0" err="1"/>
              <a:t>vac</a:t>
            </a:r>
            <a:r>
              <a:rPr lang="en-US" altLang="zh-CN" sz="1600" dirty="0"/>
              <a:t> (septum=2mm)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LSM6~LSM8</a:t>
            </a:r>
            <a:r>
              <a:rPr lang="zh-CN" altLang="en-US" sz="1600" dirty="0"/>
              <a:t>：</a:t>
            </a:r>
            <a:r>
              <a:rPr lang="en-US" altLang="zh-CN" sz="1600" dirty="0"/>
              <a:t>in-air(septum=3.5mm)</a:t>
            </a:r>
            <a:endParaRPr lang="zh-CN" altLang="en-US" sz="1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5362309" y="1134916"/>
            <a:ext cx="6074804" cy="1632954"/>
            <a:chOff x="2344672" y="4410731"/>
            <a:chExt cx="4821826" cy="129614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F36B5F9-DF62-4436-9CCB-AF252DE9C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5640" y="4410731"/>
              <a:ext cx="4310858" cy="129614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0BA325B-38D9-49FF-8E58-D3A68E77ED6A}"/>
                </a:ext>
              </a:extLst>
            </p:cNvPr>
            <p:cNvSpPr txBox="1"/>
            <p:nvPr/>
          </p:nvSpPr>
          <p:spPr>
            <a:xfrm>
              <a:off x="2344672" y="5024166"/>
              <a:ext cx="965014" cy="2198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Stored beam</a:t>
              </a:r>
              <a:endPara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6ED4538-5F7B-49CD-A9D6-DBA2B293FF22}"/>
                </a:ext>
              </a:extLst>
            </p:cNvPr>
            <p:cNvSpPr txBox="1"/>
            <p:nvPr/>
          </p:nvSpPr>
          <p:spPr>
            <a:xfrm>
              <a:off x="2417808" y="4443718"/>
              <a:ext cx="9272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Inj. beam</a:t>
              </a:r>
              <a:endParaRPr lang="zh-CN" altLang="en-US" sz="1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16A4767-964B-440E-948B-12BA3E0B1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3988"/>
              </p:ext>
            </p:extLst>
          </p:nvPr>
        </p:nvGraphicFramePr>
        <p:xfrm>
          <a:off x="551384" y="2914251"/>
          <a:ext cx="11089225" cy="609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6293">
                  <a:extLst>
                    <a:ext uri="{9D8B030D-6E8A-4147-A177-3AD203B41FA5}">
                      <a16:colId xmlns:a16="http://schemas.microsoft.com/office/drawing/2014/main" val="2609062279"/>
                    </a:ext>
                  </a:extLst>
                </a:gridCol>
                <a:gridCol w="660674">
                  <a:extLst>
                    <a:ext uri="{9D8B030D-6E8A-4147-A177-3AD203B41FA5}">
                      <a16:colId xmlns:a16="http://schemas.microsoft.com/office/drawing/2014/main" val="1504121151"/>
                    </a:ext>
                  </a:extLst>
                </a:gridCol>
                <a:gridCol w="648982">
                  <a:extLst>
                    <a:ext uri="{9D8B030D-6E8A-4147-A177-3AD203B41FA5}">
                      <a16:colId xmlns:a16="http://schemas.microsoft.com/office/drawing/2014/main" val="912811457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3524373576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4176754350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1056655181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2454318168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3927499271"/>
                    </a:ext>
                  </a:extLst>
                </a:gridCol>
                <a:gridCol w="511848">
                  <a:extLst>
                    <a:ext uri="{9D8B030D-6E8A-4147-A177-3AD203B41FA5}">
                      <a16:colId xmlns:a16="http://schemas.microsoft.com/office/drawing/2014/main" val="1393580156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2974251619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1187802679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1509938771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215973261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1031186041"/>
                    </a:ext>
                  </a:extLst>
                </a:gridCol>
                <a:gridCol w="511848">
                  <a:extLst>
                    <a:ext uri="{9D8B030D-6E8A-4147-A177-3AD203B41FA5}">
                      <a16:colId xmlns:a16="http://schemas.microsoft.com/office/drawing/2014/main" val="122805968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2145087840"/>
                    </a:ext>
                  </a:extLst>
                </a:gridCol>
                <a:gridCol w="511848">
                  <a:extLst>
                    <a:ext uri="{9D8B030D-6E8A-4147-A177-3AD203B41FA5}">
                      <a16:colId xmlns:a16="http://schemas.microsoft.com/office/drawing/2014/main" val="308717525"/>
                    </a:ext>
                  </a:extLst>
                </a:gridCol>
                <a:gridCol w="597157">
                  <a:extLst>
                    <a:ext uri="{9D8B030D-6E8A-4147-A177-3AD203B41FA5}">
                      <a16:colId xmlns:a16="http://schemas.microsoft.com/office/drawing/2014/main" val="1289459173"/>
                    </a:ext>
                  </a:extLst>
                </a:gridCol>
                <a:gridCol w="511848">
                  <a:extLst>
                    <a:ext uri="{9D8B030D-6E8A-4147-A177-3AD203B41FA5}">
                      <a16:colId xmlns:a16="http://schemas.microsoft.com/office/drawing/2014/main" val="750584437"/>
                    </a:ext>
                  </a:extLst>
                </a:gridCol>
              </a:tblGrid>
              <a:tr h="2441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L10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LSM8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L9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LSM8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L8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LSM7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L7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j-lt"/>
                          <a:ea typeface="华文楷体" panose="02010600040101010101" pitchFamily="2" charset="-122"/>
                          <a:cs typeface="+mn-cs"/>
                        </a:rPr>
                        <a:t>LSM6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j-lt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L6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j-lt"/>
                          <a:ea typeface="华文楷体" panose="02010600040101010101" pitchFamily="2" charset="-122"/>
                          <a:cs typeface="+mn-cs"/>
                        </a:rPr>
                        <a:t>LSM5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j-lt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L5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j-lt"/>
                          <a:ea typeface="华文楷体" panose="02010600040101010101" pitchFamily="2" charset="-122"/>
                          <a:cs typeface="+mn-cs"/>
                        </a:rPr>
                        <a:t>LSM4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j-lt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L4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j-lt"/>
                          <a:ea typeface="华文楷体" panose="02010600040101010101" pitchFamily="2" charset="-122"/>
                          <a:cs typeface="+mn-cs"/>
                        </a:rPr>
                        <a:t>LSM3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j-lt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L3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j-lt"/>
                          <a:ea typeface="华文楷体" panose="02010600040101010101" pitchFamily="2" charset="-122"/>
                          <a:cs typeface="+mn-cs"/>
                        </a:rPr>
                        <a:t>LSM2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j-lt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L2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j-lt"/>
                          <a:ea typeface="华文楷体" panose="02010600040101010101" pitchFamily="2" charset="-122"/>
                          <a:cs typeface="+mn-cs"/>
                        </a:rPr>
                        <a:t>LSM1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j-lt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L1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43754"/>
                  </a:ext>
                </a:extLst>
              </a:tr>
              <a:tr h="2441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610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2000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820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2000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820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2000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820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2000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910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1600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750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1600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750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1600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750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1600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750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1600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j-lt"/>
                          <a:ea typeface="华文楷体" panose="02010600040101010101" pitchFamily="2" charset="-122"/>
                        </a:rPr>
                        <a:t>600</a:t>
                      </a:r>
                      <a:endParaRPr lang="zh-CN" altLang="en-US" sz="1400" b="0" dirty="0">
                        <a:latin typeface="+mj-lt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96898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4283033" y="2634446"/>
            <a:ext cx="362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Length of straight section of inj. beam </a:t>
            </a:r>
            <a:r>
              <a:rPr lang="zh-CN" altLang="en-US" sz="1400" dirty="0"/>
              <a:t>（</a:t>
            </a:r>
            <a:r>
              <a:rPr lang="en-US" altLang="zh-CN" sz="1400" dirty="0"/>
              <a:t>mm</a:t>
            </a:r>
            <a:r>
              <a:rPr lang="zh-CN" altLang="en-US" sz="1400" dirty="0"/>
              <a:t>）</a:t>
            </a:r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6ED04226-C19B-4567-AE33-26A3E8D5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607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>
            <a:extLst>
              <a:ext uri="{FF2B5EF4-FFF2-40B4-BE49-F238E27FC236}">
                <a16:creationId xmlns:a16="http://schemas.microsoft.com/office/drawing/2014/main" id="{788E3802-11EF-4E8F-BAA3-4C2E009B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353"/>
            <a:ext cx="11089232" cy="66357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The LSMs for CR on-axis injection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387E06-DA88-4363-9F92-18283DA46D77}"/>
              </a:ext>
            </a:extLst>
          </p:cNvPr>
          <p:cNvGrpSpPr/>
          <p:nvPr/>
        </p:nvGrpSpPr>
        <p:grpSpPr>
          <a:xfrm>
            <a:off x="1143627" y="1543680"/>
            <a:ext cx="2746032" cy="2781256"/>
            <a:chOff x="2978571" y="1309884"/>
            <a:chExt cx="5250827" cy="531818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32B4666-E3F6-47E9-AA09-C4F34EE5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5514" y="1309884"/>
              <a:ext cx="3817952" cy="4976290"/>
            </a:xfrm>
            <a:prstGeom prst="rect">
              <a:avLst/>
            </a:prstGeom>
          </p:spPr>
        </p:pic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C55292C-0A27-4804-AE79-731A84EAD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7884" y="4435910"/>
              <a:ext cx="522625" cy="1005673"/>
            </a:xfrm>
            <a:prstGeom prst="straightConnector1">
              <a:avLst/>
            </a:prstGeom>
            <a:ln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13D47DA-0C93-4A82-A484-8D0FA45C793A}"/>
                </a:ext>
              </a:extLst>
            </p:cNvPr>
            <p:cNvSpPr txBox="1"/>
            <p:nvPr/>
          </p:nvSpPr>
          <p:spPr>
            <a:xfrm>
              <a:off x="3709944" y="5302943"/>
              <a:ext cx="1797726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Coil</a:t>
              </a:r>
              <a:endParaRPr lang="en-US" altLang="zh-CN" dirty="0"/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90ACB201-B9C5-4FDD-B590-04F309C5657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574" y="2204582"/>
              <a:ext cx="888538" cy="13040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7D390E3-111D-4CA0-A208-8DEEF1E7FAF1}"/>
                </a:ext>
              </a:extLst>
            </p:cNvPr>
            <p:cNvSpPr txBox="1"/>
            <p:nvPr/>
          </p:nvSpPr>
          <p:spPr>
            <a:xfrm>
              <a:off x="2978571" y="1498363"/>
              <a:ext cx="4719096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Stored beam pipe(1J22)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0D1CEDA-75F6-4696-93B0-335080F614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68548" y="5915663"/>
              <a:ext cx="813" cy="285735"/>
            </a:xfrm>
            <a:prstGeom prst="straightConnector1">
              <a:avLst/>
            </a:prstGeom>
            <a:ln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A9400E7-5B44-452F-8B98-B6ADC137950D}"/>
                </a:ext>
              </a:extLst>
            </p:cNvPr>
            <p:cNvSpPr txBox="1"/>
            <p:nvPr/>
          </p:nvSpPr>
          <p:spPr>
            <a:xfrm>
              <a:off x="4427884" y="5921849"/>
              <a:ext cx="3801514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Vacuum chamber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D169D449-5657-4736-A1DC-7C62F75B8673}"/>
              </a:ext>
            </a:extLst>
          </p:cNvPr>
          <p:cNvSpPr/>
          <p:nvPr/>
        </p:nvSpPr>
        <p:spPr>
          <a:xfrm>
            <a:off x="767409" y="1102054"/>
            <a:ext cx="529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LSM1~LSM5: half-in-vacuum, septum=2mm</a:t>
            </a:r>
            <a:endParaRPr lang="zh-CN" altLang="en-US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D5EA528-8723-4B74-9E14-342F03D9FEF8}"/>
              </a:ext>
            </a:extLst>
          </p:cNvPr>
          <p:cNvSpPr/>
          <p:nvPr/>
        </p:nvSpPr>
        <p:spPr>
          <a:xfrm>
            <a:off x="3935231" y="1507332"/>
            <a:ext cx="16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LSM1-inj. point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1A9747D-73F6-4354-AB14-09602308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183" y="1804656"/>
            <a:ext cx="1998438" cy="216832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5DC4BD3-D14A-49FD-BC8B-15DD9969DA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3400" y="4192641"/>
            <a:ext cx="2035135" cy="2579807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8673AD3C-46FA-420F-B10E-2BEB8472A7B7}"/>
              </a:ext>
            </a:extLst>
          </p:cNvPr>
          <p:cNvSpPr/>
          <p:nvPr/>
        </p:nvSpPr>
        <p:spPr>
          <a:xfrm>
            <a:off x="3935231" y="4036904"/>
            <a:ext cx="138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LSM5-export</a:t>
            </a:r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10419145-A7D4-452A-955A-F0C797D5A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883" y="4349147"/>
            <a:ext cx="2109037" cy="2168327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A8DFD27-9112-46E9-9234-8DA68E9889D4}"/>
              </a:ext>
            </a:extLst>
          </p:cNvPr>
          <p:cNvSpPr/>
          <p:nvPr/>
        </p:nvSpPr>
        <p:spPr>
          <a:xfrm>
            <a:off x="7392144" y="1102054"/>
            <a:ext cx="3870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LSM6~LSM9: in-air, septum=3.5mm</a:t>
            </a:r>
            <a:endParaRPr lang="zh-CN" altLang="en-US" b="1" dirty="0"/>
          </a:p>
        </p:txBody>
      </p:sp>
      <p:grpSp>
        <p:nvGrpSpPr>
          <p:cNvPr id="54" name="组合 53"/>
          <p:cNvGrpSpPr/>
          <p:nvPr/>
        </p:nvGrpSpPr>
        <p:grpSpPr>
          <a:xfrm>
            <a:off x="6960096" y="1725737"/>
            <a:ext cx="3869315" cy="4933808"/>
            <a:chOff x="3898233" y="1967846"/>
            <a:chExt cx="3511327" cy="447733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1B1B896-EF97-44F1-857E-911E5464A35B}"/>
                </a:ext>
              </a:extLst>
            </p:cNvPr>
            <p:cNvSpPr/>
            <p:nvPr/>
          </p:nvSpPr>
          <p:spPr>
            <a:xfrm>
              <a:off x="5906767" y="1967846"/>
              <a:ext cx="15027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LSM6 export</a:t>
              </a:r>
              <a:endParaRPr lang="zh-CN" altLang="en-US" dirty="0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898233" y="2295034"/>
              <a:ext cx="3351233" cy="4150146"/>
              <a:chOff x="3898233" y="2295034"/>
              <a:chExt cx="3351233" cy="4150146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9E98ED98-5A7C-4E79-8DCE-A406463422CE}"/>
                  </a:ext>
                </a:extLst>
              </p:cNvPr>
              <p:cNvGrpSpPr/>
              <p:nvPr/>
            </p:nvGrpSpPr>
            <p:grpSpPr>
              <a:xfrm>
                <a:off x="4755220" y="2303612"/>
                <a:ext cx="2494246" cy="4141568"/>
                <a:chOff x="4191951" y="1033435"/>
                <a:chExt cx="4263224" cy="7078867"/>
              </a:xfrm>
            </p:grpSpPr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id="{E37255EE-BBD2-47AE-9E41-AC43297A2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9603" y="1033435"/>
                  <a:ext cx="3825572" cy="5281117"/>
                </a:xfrm>
                <a:prstGeom prst="rect">
                  <a:avLst/>
                </a:prstGeom>
              </p:spPr>
            </p:pic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66C464CC-9442-4EB8-BA33-FA2A9E3E3B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5904" y="4365107"/>
                  <a:ext cx="305076" cy="879300"/>
                </a:xfrm>
                <a:prstGeom prst="straightConnector1">
                  <a:avLst/>
                </a:prstGeom>
                <a:ln>
                  <a:solidFill>
                    <a:srgbClr val="FF33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A54B1133-1334-4ED0-94AE-260DBE1FF2F5}"/>
                    </a:ext>
                  </a:extLst>
                </p:cNvPr>
                <p:cNvSpPr txBox="1"/>
                <p:nvPr/>
              </p:nvSpPr>
              <p:spPr>
                <a:xfrm>
                  <a:off x="4191951" y="5148209"/>
                  <a:ext cx="2014089" cy="631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polar</a:t>
                  </a:r>
                </a:p>
              </p:txBody>
            </p:sp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97F62C14-9226-4067-A012-72D3D5BFC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43650" y="5905446"/>
                  <a:ext cx="323057" cy="7727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A488972-1297-4820-9A97-E0E2FA6B8631}"/>
                    </a:ext>
                  </a:extLst>
                </p:cNvPr>
                <p:cNvSpPr txBox="1"/>
                <p:nvPr/>
              </p:nvSpPr>
              <p:spPr>
                <a:xfrm>
                  <a:off x="4478237" y="6534124"/>
                  <a:ext cx="3976937" cy="1578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Stored beam pipe</a:t>
                  </a:r>
                </a:p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Wall thickness=0.7mm</a:t>
                  </a:r>
                </a:p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316LSST</a:t>
                  </a:r>
                </a:p>
              </p:txBody>
            </p:sp>
          </p:grp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A488972-1297-4820-9A97-E0E2FA6B8631}"/>
                  </a:ext>
                </a:extLst>
              </p:cNvPr>
              <p:cNvSpPr txBox="1"/>
              <p:nvPr/>
            </p:nvSpPr>
            <p:spPr>
              <a:xfrm>
                <a:off x="3898233" y="2295034"/>
                <a:ext cx="23267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Inj. beam pipe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Wall thickness=0.7mm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316LSST</a:t>
                </a:r>
              </a:p>
            </p:txBody>
          </p: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66C464CC-9442-4EB8-BA33-FA2A9E3E3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805" y="2932501"/>
                <a:ext cx="477602" cy="782410"/>
              </a:xfrm>
              <a:prstGeom prst="straightConnector1">
                <a:avLst/>
              </a:prstGeom>
              <a:ln>
                <a:solidFill>
                  <a:srgbClr val="FF33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灯片编号占位符 4">
            <a:extLst>
              <a:ext uri="{FF2B5EF4-FFF2-40B4-BE49-F238E27FC236}">
                <a16:creationId xmlns:a16="http://schemas.microsoft.com/office/drawing/2014/main" id="{0DCE5706-2ED1-4229-9914-DA65E2CC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705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81E5C9F0-1E3C-47C1-83FE-A6FB839C8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669" y="4125419"/>
            <a:ext cx="2604006" cy="1796137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BEA85136-EE99-41F7-BE54-95983F60B2F7}"/>
              </a:ext>
            </a:extLst>
          </p:cNvPr>
          <p:cNvSpPr txBox="1"/>
          <p:nvPr/>
        </p:nvSpPr>
        <p:spPr>
          <a:xfrm>
            <a:off x="-6034" y="2379905"/>
            <a:ext cx="9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import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AD46D2F-C330-46F6-BDF7-F0BEE86A8D8F}"/>
              </a:ext>
            </a:extLst>
          </p:cNvPr>
          <p:cNvSpPr txBox="1"/>
          <p:nvPr/>
        </p:nvSpPr>
        <p:spPr>
          <a:xfrm>
            <a:off x="37214" y="4588968"/>
            <a:ext cx="9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export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DD37716-1293-4797-A4BE-05B679963B2B}"/>
              </a:ext>
            </a:extLst>
          </p:cNvPr>
          <p:cNvSpPr txBox="1"/>
          <p:nvPr/>
        </p:nvSpPr>
        <p:spPr>
          <a:xfrm>
            <a:off x="7475979" y="1268760"/>
            <a:ext cx="9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latin typeface="+mj-lt"/>
              </a:rPr>
              <a:t>LSM1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54D67E5-7F96-4E7B-909B-D31E6786B34C}"/>
              </a:ext>
            </a:extLst>
          </p:cNvPr>
          <p:cNvSpPr txBox="1"/>
          <p:nvPr/>
        </p:nvSpPr>
        <p:spPr>
          <a:xfrm>
            <a:off x="5601192" y="1268760"/>
            <a:ext cx="9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latin typeface="+mj-lt"/>
              </a:rPr>
              <a:t>LSM5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F2DBD2C-C708-4757-A38B-EAE76AF654C6}"/>
              </a:ext>
            </a:extLst>
          </p:cNvPr>
          <p:cNvSpPr txBox="1"/>
          <p:nvPr/>
        </p:nvSpPr>
        <p:spPr>
          <a:xfrm>
            <a:off x="1418673" y="1268760"/>
            <a:ext cx="9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latin typeface="+mj-lt"/>
              </a:rPr>
              <a:t>LSM8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7A95824-481A-4E9B-8DDF-0E9B47D72039}"/>
              </a:ext>
            </a:extLst>
          </p:cNvPr>
          <p:cNvSpPr txBox="1"/>
          <p:nvPr/>
        </p:nvSpPr>
        <p:spPr>
          <a:xfrm>
            <a:off x="3650921" y="1280524"/>
            <a:ext cx="9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latin typeface="+mj-lt"/>
              </a:rPr>
              <a:t>LSM6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0C66F07-36B1-4292-9F15-7A798C2A4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70" y="3836693"/>
            <a:ext cx="1728663" cy="215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75796C4-2AFF-48AF-97E1-219481E3D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6" y="1645293"/>
            <a:ext cx="1729657" cy="215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3963FED-C725-4B78-9CCB-410D6CE1E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554" y="1645293"/>
            <a:ext cx="1728662" cy="21590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2FD94AF-B053-46DD-896F-5C5621FF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253" y="3836693"/>
            <a:ext cx="1739265" cy="21508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B50A752-A982-49CB-AF8C-90E52C4D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4020" y="3836693"/>
            <a:ext cx="1772726" cy="21508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AE1A8D6-DEBA-469A-9B8A-8726E8CA2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020" y="1659216"/>
            <a:ext cx="1772726" cy="21508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99AEA98-03A9-4AA8-9CEF-DE52731EF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25" y="3836693"/>
            <a:ext cx="1772726" cy="215088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7ED31BB-D938-4FE6-AA81-D06071B397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424" y="1627068"/>
            <a:ext cx="1772726" cy="2152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4941B15-7C99-41CA-A9E5-1F2A076ADC30}"/>
              </a:ext>
            </a:extLst>
          </p:cNvPr>
          <p:cNvSpPr/>
          <p:nvPr/>
        </p:nvSpPr>
        <p:spPr>
          <a:xfrm>
            <a:off x="3806656" y="6165304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2D model in Opera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7" name="标题 2">
            <a:extLst>
              <a:ext uri="{FF2B5EF4-FFF2-40B4-BE49-F238E27FC236}">
                <a16:creationId xmlns:a16="http://schemas.microsoft.com/office/drawing/2014/main" id="{71FD2D57-9191-44F2-84D1-5FDC19EA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353"/>
            <a:ext cx="9937104" cy="663575"/>
          </a:xfrm>
        </p:spPr>
        <p:txBody>
          <a:bodyPr/>
          <a:lstStyle/>
          <a:p>
            <a:r>
              <a:rPr lang="en-US" altLang="zh-CN" sz="2800" dirty="0"/>
              <a:t>Physical design of the LSMs for 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 on-axis injection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E83CAFF-6D4F-497B-8B91-73EE832E74F2}"/>
              </a:ext>
            </a:extLst>
          </p:cNvPr>
          <p:cNvSpPr txBox="1"/>
          <p:nvPr/>
        </p:nvSpPr>
        <p:spPr>
          <a:xfrm>
            <a:off x="9689798" y="1279241"/>
            <a:ext cx="161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Half-in-vacuum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31F8947-1368-4EEC-A471-2220E5E396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8328" y="1671783"/>
            <a:ext cx="2820030" cy="204525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37DE3DAA-584F-405E-AF30-BBF451A72DD9}"/>
              </a:ext>
            </a:extLst>
          </p:cNvPr>
          <p:cNvSpPr txBox="1"/>
          <p:nvPr/>
        </p:nvSpPr>
        <p:spPr>
          <a:xfrm>
            <a:off x="9768408" y="4005064"/>
            <a:ext cx="82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In-air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4941B15-7C99-41CA-A9E5-1F2A076ADC30}"/>
              </a:ext>
            </a:extLst>
          </p:cNvPr>
          <p:cNvSpPr/>
          <p:nvPr/>
        </p:nvSpPr>
        <p:spPr>
          <a:xfrm>
            <a:off x="9467685" y="6103197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3D model in Opera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3" name="灯片编号占位符 4">
            <a:extLst>
              <a:ext uri="{FF2B5EF4-FFF2-40B4-BE49-F238E27FC236}">
                <a16:creationId xmlns:a16="http://schemas.microsoft.com/office/drawing/2014/main" id="{B71DF5BF-BE23-41F3-9309-5F448FA8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5609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>
            <a:extLst>
              <a:ext uri="{FF2B5EF4-FFF2-40B4-BE49-F238E27FC236}">
                <a16:creationId xmlns:a16="http://schemas.microsoft.com/office/drawing/2014/main" id="{7597F30C-E477-42B3-9436-1B460B41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353"/>
            <a:ext cx="9937104" cy="663575"/>
          </a:xfrm>
        </p:spPr>
        <p:txBody>
          <a:bodyPr/>
          <a:lstStyle/>
          <a:p>
            <a:r>
              <a:rPr lang="en-US" altLang="zh-CN" sz="2800" dirty="0"/>
              <a:t>Mechanical design of LSMs for CR on-axis injection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4A50E909-26E0-4C10-8E5A-A05C012A6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86675"/>
              </p:ext>
            </p:extLst>
          </p:nvPr>
        </p:nvGraphicFramePr>
        <p:xfrm>
          <a:off x="187887" y="1125752"/>
          <a:ext cx="4968550" cy="5471600"/>
        </p:xfrm>
        <a:graphic>
          <a:graphicData uri="http://schemas.openxmlformats.org/drawingml/2006/table">
            <a:tbl>
              <a:tblPr bandCol="1">
                <a:tableStyleId>{5940675A-B579-460E-94D1-54222C63F5DA}</a:tableStyleId>
              </a:tblPr>
              <a:tblGrid>
                <a:gridCol w="2720008">
                  <a:extLst>
                    <a:ext uri="{9D8B030D-6E8A-4147-A177-3AD203B41FA5}">
                      <a16:colId xmlns:a16="http://schemas.microsoft.com/office/drawing/2014/main" val="3378153802"/>
                    </a:ext>
                  </a:extLst>
                </a:gridCol>
                <a:gridCol w="1124271">
                  <a:extLst>
                    <a:ext uri="{9D8B030D-6E8A-4147-A177-3AD203B41FA5}">
                      <a16:colId xmlns:a16="http://schemas.microsoft.com/office/drawing/2014/main" val="223066110"/>
                    </a:ext>
                  </a:extLst>
                </a:gridCol>
                <a:gridCol w="112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Quantity per group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4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295437613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Thickness of septum (mm)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3.5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Deflection angle</a:t>
                      </a:r>
                      <a:r>
                        <a:rPr lang="zh-CN" altLang="en-US" sz="1400" u="none" strike="noStrike" kern="1200" dirty="0">
                          <a:effectLst/>
                        </a:rPr>
                        <a:t> 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(</a:t>
                      </a:r>
                      <a:r>
                        <a:rPr lang="en-US" sz="1400" u="none" strike="noStrike" kern="1200" dirty="0">
                          <a:effectLst/>
                        </a:rPr>
                        <a:t>m rad)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2.5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070776033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Gap of magnet(</a:t>
                      </a:r>
                      <a:r>
                        <a:rPr lang="en-US" sz="1400" u="none" strike="noStrike" kern="1200" dirty="0">
                          <a:effectLst/>
                        </a:rPr>
                        <a:t>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15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553866517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Integral main field strength </a:t>
                      </a:r>
                      <a:r>
                        <a:rPr lang="zh-CN" altLang="en-US" sz="1400" u="none" strike="noStrike" kern="1200" dirty="0">
                          <a:effectLst/>
                        </a:rPr>
                        <a:t> 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(</a:t>
                      </a:r>
                      <a:r>
                        <a:rPr lang="en-US" sz="1400" u="none" strike="noStrike" kern="1200" dirty="0">
                          <a:effectLst/>
                        </a:rPr>
                        <a:t>T*mm)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1500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552234823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Field strength of magnet</a:t>
                      </a:r>
                      <a:r>
                        <a:rPr lang="zh-CN" altLang="en-US" sz="1400" u="none" strike="noStrike" kern="1200" dirty="0">
                          <a:effectLst/>
                        </a:rPr>
                        <a:t> 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(</a:t>
                      </a:r>
                      <a:r>
                        <a:rPr lang="en-US" sz="1400" u="none" strike="noStrike" kern="1200" dirty="0">
                          <a:effectLst/>
                        </a:rPr>
                        <a:t>T)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0.75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376545415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Magnetic effective length </a:t>
                      </a:r>
                      <a:r>
                        <a:rPr lang="zh-CN" altLang="en-US" sz="1400" u="none" strike="noStrike" kern="1200" dirty="0">
                          <a:effectLst/>
                        </a:rPr>
                        <a:t> 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(</a:t>
                      </a:r>
                      <a:r>
                        <a:rPr lang="en-US" sz="1400" u="none" strike="noStrike" kern="1200" dirty="0">
                          <a:effectLst/>
                        </a:rPr>
                        <a:t>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1600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2000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3715006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Main field uniformity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dirty="0">
                          <a:effectLst/>
                        </a:rPr>
                        <a:t>±0.05%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±0.05%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166370700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Integral leakage field/main field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dirty="0">
                          <a:effectLst/>
                        </a:rPr>
                        <a:t>0.1%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0.1%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3008641856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Size of coil wire (</a:t>
                      </a:r>
                      <a:r>
                        <a:rPr lang="en-US" sz="1400" u="none" strike="noStrike" kern="1200" dirty="0">
                          <a:effectLst/>
                        </a:rPr>
                        <a:t>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7x7 Ø4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7x7 Ø4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944907531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Turn number of coil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80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4265783049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Resistance of coil (</a:t>
                      </a:r>
                      <a:r>
                        <a:rPr lang="en-US" sz="1400" u="none" strike="noStrike" kern="1200" dirty="0">
                          <a:effectLst/>
                        </a:rPr>
                        <a:t>m </a:t>
                      </a:r>
                      <a:r>
                        <a:rPr lang="el-GR" sz="1400" u="none" strike="noStrike" kern="1200" dirty="0">
                          <a:effectLst/>
                        </a:rPr>
                        <a:t>Ω</a:t>
                      </a:r>
                      <a:r>
                        <a:rPr lang="en-US" sz="1400" u="none" strike="noStrike" kern="1200" dirty="0">
                          <a:effectLst/>
                        </a:rPr>
                        <a:t>)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99.55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173.69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1552022253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Inductance of magnet(</a:t>
                      </a:r>
                      <a:r>
                        <a:rPr lang="en-US" sz="1400" u="none" strike="noStrike" kern="1200" dirty="0">
                          <a:effectLst/>
                        </a:rPr>
                        <a:t>H)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0.22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14032218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Voltage drop (</a:t>
                      </a:r>
                      <a:r>
                        <a:rPr lang="en-US" sz="1400" u="none" strike="noStrike" kern="1200" dirty="0">
                          <a:effectLst/>
                        </a:rPr>
                        <a:t>V)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14.93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19.54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48185301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Exciting current (A)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112.5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945865186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Power consumption (kW)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2.24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2.20 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1128752247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Current density of coil (A/mm2)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4.22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3.16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913745533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Pressure of cooling water (</a:t>
                      </a:r>
                      <a:r>
                        <a:rPr lang="en-US" sz="1400" u="none" strike="noStrike" kern="1200" dirty="0">
                          <a:effectLst/>
                        </a:rPr>
                        <a:t>kg/cm2）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6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553186425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Number of water channel 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10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3013807028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Velocity of water flow (</a:t>
                      </a:r>
                      <a:r>
                        <a:rPr lang="en-US" sz="1400" u="none" strike="noStrike" kern="1200" dirty="0">
                          <a:effectLst/>
                        </a:rPr>
                        <a:t>m/sec)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2.07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788195402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Flow of water (</a:t>
                      </a:r>
                      <a:r>
                        <a:rPr lang="en-US" sz="1400" u="none" strike="noStrike" kern="1200" dirty="0">
                          <a:effectLst/>
                        </a:rPr>
                        <a:t>ml/sec)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0.20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0.26 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453913995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Temperature rise (°</a:t>
                      </a:r>
                      <a:r>
                        <a:rPr lang="en-US" sz="1400" u="none" strike="noStrike" kern="1200" dirty="0">
                          <a:effectLst/>
                        </a:rPr>
                        <a:t>C)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2.62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2.02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573048663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Length of magnet</a:t>
                      </a:r>
                      <a:r>
                        <a:rPr lang="zh-CN" altLang="en-US" sz="1400" u="none" strike="noStrike" kern="1200" dirty="0">
                          <a:effectLst/>
                        </a:rPr>
                        <a:t> 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(</a:t>
                      </a:r>
                      <a:r>
                        <a:rPr lang="en-US" sz="1400" u="none" strike="noStrike" kern="1200" dirty="0">
                          <a:effectLst/>
                        </a:rPr>
                        <a:t>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1940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2200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2316047676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Width of magnet</a:t>
                      </a:r>
                      <a:r>
                        <a:rPr lang="zh-CN" altLang="en-US" sz="1400" u="none" strike="noStrike" kern="1200" dirty="0">
                          <a:effectLst/>
                        </a:rPr>
                        <a:t>  </a:t>
                      </a:r>
                      <a:r>
                        <a:rPr lang="en-US" altLang="zh-CN" sz="1400" u="none" strike="noStrike" kern="1200" dirty="0">
                          <a:effectLst/>
                        </a:rPr>
                        <a:t>(</a:t>
                      </a:r>
                      <a:r>
                        <a:rPr lang="en-US" sz="1400" u="none" strike="noStrike" kern="1200" dirty="0">
                          <a:effectLst/>
                        </a:rPr>
                        <a:t>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380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3753273801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Height of magnet (</a:t>
                      </a:r>
                      <a:r>
                        <a:rPr lang="en-US" sz="1400" u="none" strike="noStrike" kern="1200" dirty="0">
                          <a:effectLst/>
                        </a:rPr>
                        <a:t>mm)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华文仿宋" panose="02010600040101010101" pitchFamily="2" charset="-122"/>
                      </a:endParaRPr>
                    </a:p>
                  </a:txBody>
                  <a:tcPr marL="5504" marR="5504" marT="55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effectLst/>
                        </a:rPr>
                        <a:t>400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4" marR="5504" marT="5504" marB="0" anchor="ctr"/>
                </a:tc>
                <a:extLst>
                  <a:ext uri="{0D108BD9-81ED-4DB2-BD59-A6C34878D82A}">
                    <a16:rowId xmlns:a16="http://schemas.microsoft.com/office/drawing/2014/main" val="941137096"/>
                  </a:ext>
                </a:extLst>
              </a:tr>
            </a:tbl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599AA4F5-B46E-489D-8D94-38BE2753C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473" y="2226566"/>
            <a:ext cx="2174065" cy="13038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B61EC19-BE76-4468-99F4-1BA881B29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452">
            <a:off x="9619289" y="3268374"/>
            <a:ext cx="2156881" cy="10614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A54CADB-D61E-498C-8198-24D510944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311" y="4200268"/>
            <a:ext cx="2136244" cy="130381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E9586CA2-DB2E-46ED-A39B-3622BB2C7CE9}"/>
              </a:ext>
            </a:extLst>
          </p:cNvPr>
          <p:cNvSpPr txBox="1"/>
          <p:nvPr/>
        </p:nvSpPr>
        <p:spPr>
          <a:xfrm>
            <a:off x="9040138" y="2412330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LSM4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FF6660-F62B-414C-A7C6-7C7D45862F50}"/>
              </a:ext>
            </a:extLst>
          </p:cNvPr>
          <p:cNvSpPr txBox="1"/>
          <p:nvPr/>
        </p:nvSpPr>
        <p:spPr>
          <a:xfrm>
            <a:off x="9040138" y="3356992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LSM3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C4C612F-F8C1-4337-83E2-CAEA3F6124B6}"/>
              </a:ext>
            </a:extLst>
          </p:cNvPr>
          <p:cNvSpPr txBox="1"/>
          <p:nvPr/>
        </p:nvSpPr>
        <p:spPr>
          <a:xfrm>
            <a:off x="9040138" y="4401710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LSM2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3BD3E5B-6027-4873-B793-65786C4F94CD}"/>
              </a:ext>
            </a:extLst>
          </p:cNvPr>
          <p:cNvSpPr txBox="1"/>
          <p:nvPr/>
        </p:nvSpPr>
        <p:spPr>
          <a:xfrm>
            <a:off x="9040138" y="5363924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A63DE5-8E36-4843-8C94-2314012626F8}"/>
              </a:ext>
            </a:extLst>
          </p:cNvPr>
          <p:cNvSpPr txBox="1"/>
          <p:nvPr/>
        </p:nvSpPr>
        <p:spPr>
          <a:xfrm>
            <a:off x="7552805" y="6234533"/>
            <a:ext cx="223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DA006D"/>
                </a:solidFill>
                <a:latin typeface="+mj-lt"/>
              </a:rPr>
              <a:t>e+ injection </a:t>
            </a:r>
            <a:endParaRPr lang="zh-CN" altLang="en-US" sz="2800" b="1" dirty="0">
              <a:solidFill>
                <a:srgbClr val="DA006D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F4EA4968-41AF-499F-8CC1-24BB8C042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532" y="5155832"/>
            <a:ext cx="2253105" cy="137393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3838406-AC1B-47AB-9AAD-D4EA34691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0842">
            <a:off x="9662979" y="1149652"/>
            <a:ext cx="2170087" cy="1669517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EFA661F4-1277-40D0-8ADA-178BC478AE7F}"/>
              </a:ext>
            </a:extLst>
          </p:cNvPr>
          <p:cNvSpPr txBox="1"/>
          <p:nvPr/>
        </p:nvSpPr>
        <p:spPr>
          <a:xfrm>
            <a:off x="9040138" y="1484784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LSM5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6E0DA9D-D52C-4D51-B124-414B3CAEDF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77" y="1395924"/>
            <a:ext cx="2975648" cy="125229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F9D525E-DD6C-43B7-BD4B-9944E289845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6760" y="2442915"/>
            <a:ext cx="3056852" cy="145849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6096BD0-9882-4F67-8E81-0602030085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833" y="3699606"/>
            <a:ext cx="2999463" cy="138557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B44E38B-1CDE-4063-A85C-1FB89254D8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1739">
            <a:off x="5674060" y="4976701"/>
            <a:ext cx="3247933" cy="10568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7195559-4BAB-4A27-8E84-B0AE13974A81}"/>
              </a:ext>
            </a:extLst>
          </p:cNvPr>
          <p:cNvSpPr txBox="1"/>
          <p:nvPr/>
        </p:nvSpPr>
        <p:spPr>
          <a:xfrm>
            <a:off x="5702340" y="5587395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LSM9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3803F5-92BB-4106-88AE-239544CD0A19}"/>
              </a:ext>
            </a:extLst>
          </p:cNvPr>
          <p:cNvSpPr txBox="1"/>
          <p:nvPr/>
        </p:nvSpPr>
        <p:spPr>
          <a:xfrm>
            <a:off x="5702340" y="3233875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LSM7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4EF70CF-BFEE-47F7-9163-AA628E5A1923}"/>
              </a:ext>
            </a:extLst>
          </p:cNvPr>
          <p:cNvSpPr txBox="1"/>
          <p:nvPr/>
        </p:nvSpPr>
        <p:spPr>
          <a:xfrm>
            <a:off x="5702340" y="2095183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LSM6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4321310-CEF5-48AE-8CFC-67CBC15B3702}"/>
              </a:ext>
            </a:extLst>
          </p:cNvPr>
          <p:cNvSpPr txBox="1"/>
          <p:nvPr/>
        </p:nvSpPr>
        <p:spPr>
          <a:xfrm>
            <a:off x="5702340" y="4401710"/>
            <a:ext cx="7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+mj-lt"/>
              </a:rPr>
              <a:t>LSM8</a:t>
            </a:r>
          </a:p>
        </p:txBody>
      </p:sp>
      <p:sp>
        <p:nvSpPr>
          <p:cNvPr id="42" name="灯片编号占位符 4">
            <a:extLst>
              <a:ext uri="{FF2B5EF4-FFF2-40B4-BE49-F238E27FC236}">
                <a16:creationId xmlns:a16="http://schemas.microsoft.com/office/drawing/2014/main" id="{6110A9D9-B762-4A3F-9B4A-DA0FAB21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963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99456" y="5085184"/>
            <a:ext cx="10148123" cy="1301901"/>
            <a:chOff x="1564501" y="3999307"/>
            <a:chExt cx="10148123" cy="13019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2009742-C885-494D-9763-F283A99C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0347" y="4214324"/>
              <a:ext cx="8949681" cy="1086884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8E61CA91-4534-4995-BBFF-CA612FBF4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501" y="4841148"/>
              <a:ext cx="9040360" cy="1833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C3137DDB-00D3-4B14-9902-C5301FC2FF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5520" y="4653136"/>
              <a:ext cx="9937104" cy="20634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A1683DD-93A8-458C-B0F1-B0BDC56FDA4E}"/>
                </a:ext>
              </a:extLst>
            </p:cNvPr>
            <p:cNvSpPr txBox="1"/>
            <p:nvPr/>
          </p:nvSpPr>
          <p:spPr>
            <a:xfrm>
              <a:off x="5605045" y="4059596"/>
              <a:ext cx="1356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DA006D"/>
                  </a:solidFill>
                  <a:latin typeface="+mj-lt"/>
                </a:rPr>
                <a:t>e-</a:t>
              </a:r>
              <a:r>
                <a:rPr lang="zh-CN" altLang="en-US" sz="2000" dirty="0">
                  <a:solidFill>
                    <a:srgbClr val="DA006D"/>
                  </a:solidFill>
                  <a:latin typeface="+mj-lt"/>
                </a:rPr>
                <a:t> </a:t>
              </a:r>
              <a:r>
                <a:rPr lang="en-US" altLang="zh-CN" sz="2000" dirty="0">
                  <a:solidFill>
                    <a:srgbClr val="DA006D"/>
                  </a:solidFill>
                  <a:latin typeface="+mj-lt"/>
                </a:rPr>
                <a:t>injection</a:t>
              </a:r>
              <a:endParaRPr lang="zh-CN" altLang="en-US" sz="2000" dirty="0">
                <a:solidFill>
                  <a:srgbClr val="DA006D"/>
                </a:solidFill>
                <a:latin typeface="+mj-lt"/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60B755A-A700-40E0-815E-39448C05AA4C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1818577" y="4399417"/>
              <a:ext cx="901504" cy="432792"/>
            </a:xfrm>
            <a:prstGeom prst="straightConnector1">
              <a:avLst/>
            </a:prstGeom>
            <a:ln w="127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181AB10-919B-4027-8956-3A56957D21AA}"/>
                </a:ext>
              </a:extLst>
            </p:cNvPr>
            <p:cNvSpPr txBox="1"/>
            <p:nvPr/>
          </p:nvSpPr>
          <p:spPr>
            <a:xfrm>
              <a:off x="1653923" y="3999307"/>
              <a:ext cx="2132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Injection</a:t>
              </a:r>
              <a:r>
                <a:rPr lang="zh-CN" altLang="en-US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point</a:t>
              </a:r>
              <a:endParaRPr lang="zh-CN" altLang="en-US" sz="2000" b="1" dirty="0">
                <a:solidFill>
                  <a:srgbClr val="00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E03C61E-3A20-43FA-AEEA-3DAC6ABB8A62}"/>
                </a:ext>
              </a:extLst>
            </p:cNvPr>
            <p:cNvSpPr txBox="1"/>
            <p:nvPr/>
          </p:nvSpPr>
          <p:spPr>
            <a:xfrm>
              <a:off x="9750406" y="4884265"/>
              <a:ext cx="153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Stored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beam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E1AFAD2-A952-46F9-8DD5-1E0730FE3DFB}"/>
                </a:ext>
              </a:extLst>
            </p:cNvPr>
            <p:cNvSpPr txBox="1"/>
            <p:nvPr/>
          </p:nvSpPr>
          <p:spPr>
            <a:xfrm>
              <a:off x="9750132" y="4221088"/>
              <a:ext cx="1314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Inj</a:t>
              </a:r>
              <a:r>
                <a:rPr lang="en-US" altLang="zh-CN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beam</a:t>
              </a:r>
              <a:endPara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标题 2">
            <a:extLst>
              <a:ext uri="{FF2B5EF4-FFF2-40B4-BE49-F238E27FC236}">
                <a16:creationId xmlns:a16="http://schemas.microsoft.com/office/drawing/2014/main" id="{9EB17AA6-A4D1-4CC4-B86A-E82A8D4A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353"/>
            <a:ext cx="9937104" cy="66357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Layout of 9 LSMs in CR on-axis injection region</a:t>
            </a:r>
            <a:endParaRPr lang="zh-CN" altLang="en-US" sz="28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86990" y="1143324"/>
            <a:ext cx="10528541" cy="3629304"/>
            <a:chOff x="452673" y="1455881"/>
            <a:chExt cx="10528541" cy="3629304"/>
          </a:xfrm>
        </p:grpSpPr>
        <p:grpSp>
          <p:nvGrpSpPr>
            <p:cNvPr id="5" name="组合 4"/>
            <p:cNvGrpSpPr/>
            <p:nvPr/>
          </p:nvGrpSpPr>
          <p:grpSpPr>
            <a:xfrm>
              <a:off x="1343473" y="1455881"/>
              <a:ext cx="9637741" cy="3629304"/>
              <a:chOff x="1343473" y="1455881"/>
              <a:chExt cx="9637741" cy="3629304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55D7B2EB-79B9-4525-AD50-78B804126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6900" y="2239492"/>
                <a:ext cx="9003940" cy="810912"/>
              </a:xfrm>
              <a:prstGeom prst="rect">
                <a:avLst/>
              </a:prstGeom>
            </p:spPr>
          </p:pic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869FB053-8330-4CD2-8E65-F42416048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480" y="2511859"/>
                <a:ext cx="9073008" cy="10148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A91F7EE3-2206-439B-858C-D724CAA946F0}"/>
                  </a:ext>
                </a:extLst>
              </p:cNvPr>
              <p:cNvCxnSpPr>
                <a:cxnSpLocks/>
                <a:stCxn id="24" idx="1"/>
              </p:cNvCxnSpPr>
              <p:nvPr/>
            </p:nvCxnSpPr>
            <p:spPr>
              <a:xfrm flipV="1">
                <a:off x="1566901" y="2634816"/>
                <a:ext cx="9070469" cy="1013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2A590F7-72F4-4485-99BE-B5CFC7E38433}"/>
                  </a:ext>
                </a:extLst>
              </p:cNvPr>
              <p:cNvSpPr txBox="1"/>
              <p:nvPr/>
            </p:nvSpPr>
            <p:spPr>
              <a:xfrm>
                <a:off x="5159897" y="1455881"/>
                <a:ext cx="147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DA006D"/>
                    </a:solidFill>
                    <a:latin typeface="+mj-lt"/>
                  </a:rPr>
                  <a:t>e+</a:t>
                </a:r>
                <a:r>
                  <a:rPr lang="zh-CN" altLang="en-US" sz="2000" dirty="0">
                    <a:solidFill>
                      <a:srgbClr val="DA006D"/>
                    </a:solidFill>
                    <a:latin typeface="+mj-lt"/>
                  </a:rPr>
                  <a:t> </a:t>
                </a:r>
                <a:r>
                  <a:rPr lang="en-US" altLang="zh-CN" sz="2000" dirty="0" err="1">
                    <a:solidFill>
                      <a:srgbClr val="DA006D"/>
                    </a:solidFill>
                    <a:latin typeface="+mj-lt"/>
                  </a:rPr>
                  <a:t>inj</a:t>
                </a:r>
                <a:r>
                  <a:rPr lang="en-US" altLang="zh-CN" sz="2000" dirty="0">
                    <a:solidFill>
                      <a:srgbClr val="DA006D"/>
                    </a:solidFill>
                    <a:latin typeface="+mj-lt"/>
                  </a:rPr>
                  <a:t> region</a:t>
                </a:r>
                <a:endParaRPr lang="zh-CN" altLang="en-US" sz="2000" dirty="0">
                  <a:solidFill>
                    <a:srgbClr val="DA006D"/>
                  </a:solidFill>
                  <a:latin typeface="+mj-lt"/>
                </a:endParaRPr>
              </a:p>
            </p:txBody>
          </p: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2FA1911B-2969-40D6-8FB4-C69783CE4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87044" y="1944723"/>
                <a:ext cx="101444" cy="656311"/>
              </a:xfrm>
              <a:prstGeom prst="straightConnector1">
                <a:avLst/>
              </a:prstGeom>
              <a:ln w="127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20572AF-425D-40D7-BB32-CD84EFA86351}"/>
                  </a:ext>
                </a:extLst>
              </p:cNvPr>
              <p:cNvSpPr txBox="1"/>
              <p:nvPr/>
            </p:nvSpPr>
            <p:spPr>
              <a:xfrm>
                <a:off x="8651062" y="1605214"/>
                <a:ext cx="2132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Injection</a:t>
                </a:r>
                <a:r>
                  <a:rPr lang="zh-CN" altLang="en-US" sz="2000" b="1" dirty="0">
                    <a:solidFill>
                      <a:srgbClr val="00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000" b="1" dirty="0">
                    <a:solidFill>
                      <a:srgbClr val="00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point</a:t>
                </a:r>
                <a:endParaRPr lang="zh-CN" altLang="en-US" sz="2000" b="1" dirty="0">
                  <a:solidFill>
                    <a:srgbClr val="00FF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175672D8-7C95-4AE1-8914-0BD1611F99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6900" y="4941168"/>
                <a:ext cx="906127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9">
                <a:extLst>
                  <a:ext uri="{FF2B5EF4-FFF2-40B4-BE49-F238E27FC236}">
                    <a16:creationId xmlns:a16="http://schemas.microsoft.com/office/drawing/2014/main" id="{53131836-FC0D-4F48-86B0-D7C339DE8C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23992" y="2564905"/>
                <a:ext cx="0" cy="131811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B0A96E1-1E09-4D60-B807-227D4BD6378C}"/>
                  </a:ext>
                </a:extLst>
              </p:cNvPr>
              <p:cNvSpPr txBox="1"/>
              <p:nvPr/>
            </p:nvSpPr>
            <p:spPr>
              <a:xfrm>
                <a:off x="6259735" y="3130216"/>
                <a:ext cx="556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400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B63FB706-B7FC-4840-846A-4D6EF863E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0243" y="3422522"/>
                <a:ext cx="5637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604F2C8-D784-4003-80D3-8AB72B3334BD}"/>
                  </a:ext>
                </a:extLst>
              </p:cNvPr>
              <p:cNvSpPr txBox="1"/>
              <p:nvPr/>
            </p:nvSpPr>
            <p:spPr>
              <a:xfrm>
                <a:off x="5648379" y="4571836"/>
                <a:ext cx="1400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+mj-lt"/>
                  </a:rPr>
                  <a:t>≈</a:t>
                </a:r>
                <a:r>
                  <a:rPr lang="en-US" altLang="zh-CN" dirty="0">
                    <a:latin typeface="+mj-lt"/>
                  </a:rPr>
                  <a:t>23580mm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40" name="直接连接符 9">
                <a:extLst>
                  <a:ext uri="{FF2B5EF4-FFF2-40B4-BE49-F238E27FC236}">
                    <a16:creationId xmlns:a16="http://schemas.microsoft.com/office/drawing/2014/main" id="{477F191E-E3AF-4BCD-830E-48E05DD28A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39616" y="2525331"/>
                <a:ext cx="0" cy="9158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直接连接符 9">
                <a:extLst>
                  <a:ext uri="{FF2B5EF4-FFF2-40B4-BE49-F238E27FC236}">
                    <a16:creationId xmlns:a16="http://schemas.microsoft.com/office/drawing/2014/main" id="{BC9CA251-7602-46DA-801A-F31CA09898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625269" y="2634816"/>
                <a:ext cx="0" cy="245036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A60ED9D0-16B8-4394-8EA3-88789D6DF3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3536" y="4220474"/>
                <a:ext cx="347678" cy="17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9D29C0D-53C2-4ACA-A666-E3F2CEC5FCD8}"/>
                  </a:ext>
                </a:extLst>
              </p:cNvPr>
              <p:cNvSpPr txBox="1"/>
              <p:nvPr/>
            </p:nvSpPr>
            <p:spPr>
              <a:xfrm>
                <a:off x="9717220" y="1975059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LSM1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4057286-091B-45F7-9266-F08B8E4582D8}"/>
                  </a:ext>
                </a:extLst>
              </p:cNvPr>
              <p:cNvSpPr txBox="1"/>
              <p:nvPr/>
            </p:nvSpPr>
            <p:spPr>
              <a:xfrm>
                <a:off x="2895552" y="1965799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LSM8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F5AFA35-8734-40DE-8984-1F4C48550FC1}"/>
                  </a:ext>
                </a:extLst>
              </p:cNvPr>
              <p:cNvSpPr txBox="1"/>
              <p:nvPr/>
            </p:nvSpPr>
            <p:spPr>
              <a:xfrm>
                <a:off x="4023689" y="1968902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LSM7</a:t>
                </a: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85D69AC-6BE7-4FDD-B517-3930E81E1E37}"/>
                  </a:ext>
                </a:extLst>
              </p:cNvPr>
              <p:cNvSpPr txBox="1"/>
              <p:nvPr/>
            </p:nvSpPr>
            <p:spPr>
              <a:xfrm>
                <a:off x="5140151" y="1964832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LSM6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0456725-0795-4E1B-9C30-774F0E5498FF}"/>
                  </a:ext>
                </a:extLst>
              </p:cNvPr>
              <p:cNvSpPr txBox="1"/>
              <p:nvPr/>
            </p:nvSpPr>
            <p:spPr>
              <a:xfrm>
                <a:off x="6201396" y="1953430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LSM5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53D8A81-46AF-4E74-A66C-4858E6C32354}"/>
                  </a:ext>
                </a:extLst>
              </p:cNvPr>
              <p:cNvSpPr txBox="1"/>
              <p:nvPr/>
            </p:nvSpPr>
            <p:spPr>
              <a:xfrm>
                <a:off x="7095107" y="1964339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LSM4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530F6C5-BE8E-412A-844C-7B156F6F0A41}"/>
                  </a:ext>
                </a:extLst>
              </p:cNvPr>
              <p:cNvSpPr txBox="1"/>
              <p:nvPr/>
            </p:nvSpPr>
            <p:spPr>
              <a:xfrm>
                <a:off x="7983609" y="1964339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LSM3</a:t>
                </a: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7923C39-5FD3-46D0-B5B9-EFDC7F32ED25}"/>
                  </a:ext>
                </a:extLst>
              </p:cNvPr>
              <p:cNvSpPr txBox="1"/>
              <p:nvPr/>
            </p:nvSpPr>
            <p:spPr>
              <a:xfrm>
                <a:off x="8855318" y="1968902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LSM2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DC8CC80-E964-4CEE-84A8-7E4010FFA110}"/>
                  </a:ext>
                </a:extLst>
              </p:cNvPr>
              <p:cNvSpPr txBox="1"/>
              <p:nvPr/>
            </p:nvSpPr>
            <p:spPr>
              <a:xfrm>
                <a:off x="1826674" y="1964832"/>
                <a:ext cx="91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  <a:latin typeface="+mj-lt"/>
                  </a:rPr>
                  <a:t>LSM9</a:t>
                </a:r>
              </a:p>
            </p:txBody>
          </p:sp>
          <p:cxnSp>
            <p:nvCxnSpPr>
              <p:cNvPr id="52" name="直接连接符 9">
                <a:extLst>
                  <a:ext uri="{FF2B5EF4-FFF2-40B4-BE49-F238E27FC236}">
                    <a16:creationId xmlns:a16="http://schemas.microsoft.com/office/drawing/2014/main" id="{F3370C3D-CE02-4B08-A0C9-C788A0CD54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566900" y="2511860"/>
                <a:ext cx="0" cy="257332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直接连接符 9">
                <a:extLst>
                  <a:ext uri="{FF2B5EF4-FFF2-40B4-BE49-F238E27FC236}">
                    <a16:creationId xmlns:a16="http://schemas.microsoft.com/office/drawing/2014/main" id="{3E771630-0701-48FA-9857-91BBC78E22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31504" y="2511859"/>
                <a:ext cx="0" cy="201768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直接连接符 9">
                <a:extLst>
                  <a:ext uri="{FF2B5EF4-FFF2-40B4-BE49-F238E27FC236}">
                    <a16:creationId xmlns:a16="http://schemas.microsoft.com/office/drawing/2014/main" id="{EF77A782-4671-4364-87C2-8E89956855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560496" y="2658103"/>
                <a:ext cx="0" cy="201768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40677123-9703-40A8-B54D-20A10BDB3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6949" y="4220474"/>
                <a:ext cx="57606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1AF0490-8B58-459D-B0BB-2BC90DBC43A9}"/>
                  </a:ext>
                </a:extLst>
              </p:cNvPr>
              <p:cNvSpPr txBox="1"/>
              <p:nvPr/>
            </p:nvSpPr>
            <p:spPr>
              <a:xfrm>
                <a:off x="9981442" y="3852876"/>
                <a:ext cx="556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300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52020A95-5C66-4EBD-9D95-0EE0006411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2141" y="4220474"/>
                <a:ext cx="63326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9D187DA0-9A14-4E74-A69D-0D591CA29D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3473" y="4220474"/>
                <a:ext cx="223429" cy="44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08A1AA4-EAB2-4B35-BB63-3764969F59BB}"/>
                  </a:ext>
                </a:extLst>
              </p:cNvPr>
              <p:cNvSpPr txBox="1"/>
              <p:nvPr/>
            </p:nvSpPr>
            <p:spPr>
              <a:xfrm>
                <a:off x="1704611" y="3897795"/>
                <a:ext cx="556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400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60" name="直接连接符 9">
                <a:extLst>
                  <a:ext uri="{FF2B5EF4-FFF2-40B4-BE49-F238E27FC236}">
                    <a16:creationId xmlns:a16="http://schemas.microsoft.com/office/drawing/2014/main" id="{3BD7BB2F-ED31-49D2-977F-38163635C2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36979" y="2540684"/>
                <a:ext cx="0" cy="11043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直接连接符 9">
                <a:extLst>
                  <a:ext uri="{FF2B5EF4-FFF2-40B4-BE49-F238E27FC236}">
                    <a16:creationId xmlns:a16="http://schemas.microsoft.com/office/drawing/2014/main" id="{3CFB9E68-1315-4283-94BB-5B72734747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99856" y="2562603"/>
                <a:ext cx="0" cy="11043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BA35764E-6AC7-486D-BC99-DAA3BF95EA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68009" y="3422521"/>
                <a:ext cx="5652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C570A138-E68A-4027-926C-00D6CA770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6980" y="3390008"/>
                <a:ext cx="855449" cy="9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761C4BF0-E24C-47D9-85E8-3BB770452329}"/>
                  </a:ext>
                </a:extLst>
              </p:cNvPr>
              <p:cNvSpPr txBox="1"/>
              <p:nvPr/>
            </p:nvSpPr>
            <p:spPr>
              <a:xfrm>
                <a:off x="3942536" y="3071873"/>
                <a:ext cx="835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4-2200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65" name="直接连接符 9">
                <a:extLst>
                  <a:ext uri="{FF2B5EF4-FFF2-40B4-BE49-F238E27FC236}">
                    <a16:creationId xmlns:a16="http://schemas.microsoft.com/office/drawing/2014/main" id="{318CF04C-ACA4-4E03-8A45-4A9B4BC7C5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69502" y="2525331"/>
                <a:ext cx="0" cy="9158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639AF324-8E81-4EE1-B810-E4472F376E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9503" y="3284984"/>
                <a:ext cx="5652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485309CE-1A0A-45DC-B36C-A931DBB3D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284984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14E3581-6A2F-4505-9A5C-47328A4971AE}"/>
                  </a:ext>
                </a:extLst>
              </p:cNvPr>
              <p:cNvSpPr txBox="1"/>
              <p:nvPr/>
            </p:nvSpPr>
            <p:spPr>
              <a:xfrm>
                <a:off x="2767381" y="2968385"/>
                <a:ext cx="835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3-400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69" name="直接连接符 9">
                <a:extLst>
                  <a:ext uri="{FF2B5EF4-FFF2-40B4-BE49-F238E27FC236}">
                    <a16:creationId xmlns:a16="http://schemas.microsoft.com/office/drawing/2014/main" id="{4C70D0C0-1810-41A3-ABD6-557E09F4A0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8008" y="2571778"/>
                <a:ext cx="0" cy="131811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直接连接符 9">
                <a:extLst>
                  <a:ext uri="{FF2B5EF4-FFF2-40B4-BE49-F238E27FC236}">
                    <a16:creationId xmlns:a16="http://schemas.microsoft.com/office/drawing/2014/main" id="{9A3075F2-5EA3-4A22-8A5E-A242EC284C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760296" y="2598874"/>
                <a:ext cx="0" cy="131811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52DA45E-5E2A-4E90-82C5-64C4B5279032}"/>
                  </a:ext>
                </a:extLst>
              </p:cNvPr>
              <p:cNvSpPr txBox="1"/>
              <p:nvPr/>
            </p:nvSpPr>
            <p:spPr>
              <a:xfrm>
                <a:off x="8082216" y="3106924"/>
                <a:ext cx="792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4-150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09F127A8-85D4-47AE-AD58-4138BBCAEA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6546" y="3429000"/>
                <a:ext cx="5637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AAF4B1AB-6D9D-43C1-BD26-106876C380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1900" y="3427765"/>
                <a:ext cx="5652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9">
                <a:extLst>
                  <a:ext uri="{FF2B5EF4-FFF2-40B4-BE49-F238E27FC236}">
                    <a16:creationId xmlns:a16="http://schemas.microsoft.com/office/drawing/2014/main" id="{219F358C-8F24-4994-AC0C-C53A919CF4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811899" y="2598874"/>
                <a:ext cx="0" cy="131811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直接连接符 9">
                <a:extLst>
                  <a:ext uri="{FF2B5EF4-FFF2-40B4-BE49-F238E27FC236}">
                    <a16:creationId xmlns:a16="http://schemas.microsoft.com/office/drawing/2014/main" id="{70E19ECA-599D-4520-A789-8DD546488D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91837" y="2672103"/>
                <a:ext cx="0" cy="11043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直接连接符 9">
                <a:extLst>
                  <a:ext uri="{FF2B5EF4-FFF2-40B4-BE49-F238E27FC236}">
                    <a16:creationId xmlns:a16="http://schemas.microsoft.com/office/drawing/2014/main" id="{2A764964-2138-4385-8CD4-1F3296C1E8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24192" y="2672103"/>
                <a:ext cx="0" cy="11043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1187E1DC-6BAA-4C7A-9CCF-FACD74E32577}"/>
                  </a:ext>
                </a:extLst>
              </p:cNvPr>
              <p:cNvSpPr txBox="1"/>
              <p:nvPr/>
            </p:nvSpPr>
            <p:spPr>
              <a:xfrm>
                <a:off x="7049219" y="3098300"/>
                <a:ext cx="835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5-1940</a:t>
                </a:r>
                <a:endParaRPr lang="zh-CN" altLang="en-US" dirty="0">
                  <a:latin typeface="+mj-lt"/>
                </a:endParaRPr>
              </a:p>
            </p:txBody>
          </p: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337A802C-CAA7-4C9B-A3EB-4AE00852D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0213" y="3413145"/>
                <a:ext cx="7439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2E03C61E-3A20-43FA-AEEA-3DAC6ABB8A62}"/>
                </a:ext>
              </a:extLst>
            </p:cNvPr>
            <p:cNvSpPr txBox="1"/>
            <p:nvPr/>
          </p:nvSpPr>
          <p:spPr>
            <a:xfrm>
              <a:off x="452673" y="2572205"/>
              <a:ext cx="153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Stored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beam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9E1AFAD2-A952-46F9-8DD5-1E0730FE3DFB}"/>
                </a:ext>
              </a:extLst>
            </p:cNvPr>
            <p:cNvSpPr txBox="1"/>
            <p:nvPr/>
          </p:nvSpPr>
          <p:spPr>
            <a:xfrm>
              <a:off x="490853" y="2202446"/>
              <a:ext cx="1314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Inj</a:t>
              </a:r>
              <a:r>
                <a:rPr lang="en-US" altLang="zh-CN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beam</a:t>
              </a:r>
              <a:endPara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1" name="灯片编号占位符 4">
            <a:extLst>
              <a:ext uri="{FF2B5EF4-FFF2-40B4-BE49-F238E27FC236}">
                <a16:creationId xmlns:a16="http://schemas.microsoft.com/office/drawing/2014/main" id="{AFC9314D-8231-47C2-8301-0A45C393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341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9480375" cy="1912071"/>
          </a:xfrm>
        </p:spPr>
        <p:txBody>
          <a:bodyPr>
            <a:normAutofit lnSpcReduction="10000"/>
          </a:bodyPr>
          <a:lstStyle/>
          <a:p>
            <a:pPr marL="87313">
              <a:lnSpc>
                <a:spcPct val="120000"/>
              </a:lnSpc>
            </a:pPr>
            <a:r>
              <a:rPr lang="en-US" altLang="zh-CN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</a:t>
            </a:r>
            <a:r>
              <a:rPr lang="en-US" altLang="zh-CN" dirty="0"/>
              <a:t>Inj. &amp; ext. tech. demonstration in HEPS beam commissioning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968208" y="3785457"/>
            <a:ext cx="3816424" cy="2413889"/>
            <a:chOff x="7968208" y="3785457"/>
            <a:chExt cx="3816424" cy="24138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2D4A2B8-B92D-492B-A724-087FF6CD8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322" y="3785457"/>
              <a:ext cx="2868108" cy="19120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文本框 1"/>
            <p:cNvSpPr txBox="1"/>
            <p:nvPr/>
          </p:nvSpPr>
          <p:spPr>
            <a:xfrm>
              <a:off x="7968208" y="5737681"/>
              <a:ext cx="3816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High Energy Photon Source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442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1477960" cy="72547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Overview of injection &amp; extraction system of HEPS</a:t>
            </a:r>
            <a:endParaRPr lang="zh-CN" altLang="en-US" sz="3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39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4B9CFF-E798-40E9-A17C-EED0B65915E6}"/>
              </a:ext>
            </a:extLst>
          </p:cNvPr>
          <p:cNvGrpSpPr/>
          <p:nvPr/>
        </p:nvGrpSpPr>
        <p:grpSpPr>
          <a:xfrm>
            <a:off x="526034" y="1679543"/>
            <a:ext cx="8139385" cy="3754706"/>
            <a:chOff x="141819" y="917707"/>
            <a:chExt cx="8139385" cy="375470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C9EC5DB-C2C2-4291-A573-93D8DE0C1E0A}"/>
                </a:ext>
              </a:extLst>
            </p:cNvPr>
            <p:cNvPicPr/>
            <p:nvPr/>
          </p:nvPicPr>
          <p:blipFill>
            <a:blip r:embed="rId2" cstate="print">
              <a:grayscl/>
              <a:lum contrast="10000"/>
            </a:blip>
            <a:srcRect/>
            <a:stretch>
              <a:fillRect/>
            </a:stretch>
          </p:blipFill>
          <p:spPr bwMode="auto">
            <a:xfrm>
              <a:off x="141819" y="2007853"/>
              <a:ext cx="3145569" cy="25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83AA8C2-D705-4A94-9DE3-F611866D7E80}"/>
                </a:ext>
              </a:extLst>
            </p:cNvPr>
            <p:cNvSpPr/>
            <p:nvPr/>
          </p:nvSpPr>
          <p:spPr>
            <a:xfrm>
              <a:off x="2260188" y="2257917"/>
              <a:ext cx="216024" cy="216024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FB5EC10-799D-4F74-878B-93C804581AB7}"/>
                </a:ext>
              </a:extLst>
            </p:cNvPr>
            <p:cNvSpPr/>
            <p:nvPr/>
          </p:nvSpPr>
          <p:spPr>
            <a:xfrm>
              <a:off x="967892" y="2265537"/>
              <a:ext cx="216024" cy="216024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FA8918B-B648-42E6-BB20-15175ED56919}"/>
                </a:ext>
              </a:extLst>
            </p:cNvPr>
            <p:cNvSpPr/>
            <p:nvPr/>
          </p:nvSpPr>
          <p:spPr>
            <a:xfrm>
              <a:off x="695100" y="3664169"/>
              <a:ext cx="216024" cy="216024"/>
            </a:xfrm>
            <a:prstGeom prst="ellipse">
              <a:avLst/>
            </a:prstGeom>
            <a:noFill/>
            <a:ln>
              <a:solidFill>
                <a:srgbClr val="FF669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3BC4647-3E38-4FEF-BCCB-5463DDB69D80}"/>
                </a:ext>
              </a:extLst>
            </p:cNvPr>
            <p:cNvSpPr/>
            <p:nvPr/>
          </p:nvSpPr>
          <p:spPr>
            <a:xfrm>
              <a:off x="1343172" y="2656057"/>
              <a:ext cx="216024" cy="216024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71B0B73-E0E5-46BF-A939-F0437844000C}"/>
                </a:ext>
              </a:extLst>
            </p:cNvPr>
            <p:cNvSpPr/>
            <p:nvPr/>
          </p:nvSpPr>
          <p:spPr>
            <a:xfrm>
              <a:off x="1919236" y="2656057"/>
              <a:ext cx="216024" cy="216024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22F5CC2-709E-486C-895B-6A5BD804B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7148" y="1293353"/>
              <a:ext cx="1349064" cy="1011181"/>
            </a:xfrm>
            <a:prstGeom prst="line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FD01941-211B-4B79-A18F-AA0EC5242C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76212" y="1293354"/>
              <a:ext cx="1675273" cy="1"/>
            </a:xfrm>
            <a:prstGeom prst="line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36">
              <a:extLst>
                <a:ext uri="{FF2B5EF4-FFF2-40B4-BE49-F238E27FC236}">
                  <a16:creationId xmlns:a16="http://schemas.microsoft.com/office/drawing/2014/main" id="{4C5503CD-8989-4674-A776-12CAE9909713}"/>
                </a:ext>
              </a:extLst>
            </p:cNvPr>
            <p:cNvSpPr/>
            <p:nvPr/>
          </p:nvSpPr>
          <p:spPr>
            <a:xfrm>
              <a:off x="4151482" y="1716981"/>
              <a:ext cx="4129721" cy="58444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400" dirty="0">
                  <a:solidFill>
                    <a:schemeClr val="tx1"/>
                  </a:solidFill>
                </a:rPr>
                <a:t> STB: </a:t>
              </a:r>
              <a:r>
                <a:rPr lang="en-US" altLang="zh-CN" sz="1400" b="1" u="sng" dirty="0">
                  <a:solidFill>
                    <a:schemeClr val="tx1"/>
                  </a:solidFill>
                </a:rPr>
                <a:t>SR 6GeV extraction system</a:t>
              </a:r>
              <a:r>
                <a:rPr lang="en-US" altLang="zh-CN" sz="1400" dirty="0">
                  <a:solidFill>
                    <a:schemeClr val="tx1"/>
                  </a:solidFill>
                </a:rPr>
                <a:t>/WBS:AB-0101</a:t>
              </a:r>
            </a:p>
            <a:p>
              <a:r>
                <a:rPr lang="en-US" altLang="zh-CN" sz="1400" dirty="0">
                  <a:solidFill>
                    <a:schemeClr val="tx1"/>
                  </a:solidFill>
                </a:rPr>
                <a:t>(Bunch by bunch/for on-axis swap-out injection) 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圆角矩形 37">
              <a:extLst>
                <a:ext uri="{FF2B5EF4-FFF2-40B4-BE49-F238E27FC236}">
                  <a16:creationId xmlns:a16="http://schemas.microsoft.com/office/drawing/2014/main" id="{87CC0F20-8F34-4A53-A172-E8CB52595AEE}"/>
                </a:ext>
              </a:extLst>
            </p:cNvPr>
            <p:cNvSpPr/>
            <p:nvPr/>
          </p:nvSpPr>
          <p:spPr>
            <a:xfrm>
              <a:off x="4151482" y="3070250"/>
              <a:ext cx="4129722" cy="88208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zh-CN" altLang="en-US" sz="1400" dirty="0">
                  <a:solidFill>
                    <a:schemeClr val="tx1"/>
                  </a:solidFill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</a:rPr>
                <a:t>BTS: </a:t>
              </a:r>
              <a:r>
                <a:rPr lang="en-US" altLang="zh-CN" sz="1400" b="1" u="sng" dirty="0">
                  <a:solidFill>
                    <a:schemeClr val="tx1"/>
                  </a:solidFill>
                </a:rPr>
                <a:t>BST 6GeV extraction system</a:t>
              </a:r>
              <a:r>
                <a:rPr lang="en-US" altLang="zh-CN" sz="1400" dirty="0">
                  <a:solidFill>
                    <a:schemeClr val="tx1"/>
                  </a:solidFill>
                </a:rPr>
                <a:t>/WBS:AB-0201</a:t>
              </a:r>
            </a:p>
            <a:p>
              <a:r>
                <a:rPr lang="en-US" altLang="zh-CN" sz="1400" dirty="0">
                  <a:solidFill>
                    <a:schemeClr val="tx1"/>
                  </a:solidFill>
                </a:rPr>
                <a:t>(Bunch by bunch/fast extraction with 4 slow bumpers assisted)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圆角矩形 38">
              <a:extLst>
                <a:ext uri="{FF2B5EF4-FFF2-40B4-BE49-F238E27FC236}">
                  <a16:creationId xmlns:a16="http://schemas.microsoft.com/office/drawing/2014/main" id="{F7887597-3761-4C16-A7D4-7DA71A11B623}"/>
                </a:ext>
              </a:extLst>
            </p:cNvPr>
            <p:cNvSpPr/>
            <p:nvPr/>
          </p:nvSpPr>
          <p:spPr>
            <a:xfrm>
              <a:off x="4151482" y="2347913"/>
              <a:ext cx="4129722" cy="66831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zh-CN" altLang="en-US" sz="1400" dirty="0">
                  <a:solidFill>
                    <a:schemeClr val="tx1"/>
                  </a:solidFill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</a:rPr>
                <a:t>STB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: </a:t>
              </a:r>
              <a:r>
                <a:rPr lang="en-US" altLang="zh-CN" sz="1400" b="1" u="sng" dirty="0">
                  <a:solidFill>
                    <a:schemeClr val="tx1"/>
                  </a:solidFill>
                </a:rPr>
                <a:t>BST 6GeV injection system</a:t>
              </a:r>
              <a:r>
                <a:rPr lang="en-US" altLang="zh-CN" sz="1400" dirty="0">
                  <a:solidFill>
                    <a:schemeClr val="tx1"/>
                  </a:solidFill>
                </a:rPr>
                <a:t>/WBS:AB-0203</a:t>
              </a:r>
            </a:p>
            <a:p>
              <a:r>
                <a:rPr lang="en-US" altLang="zh-CN" sz="1400" dirty="0">
                  <a:solidFill>
                    <a:schemeClr val="tx1"/>
                  </a:solidFill>
                </a:rPr>
                <a:t>(Pulsed local bump injection with 2 kickers )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圆角矩形 39">
              <a:extLst>
                <a:ext uri="{FF2B5EF4-FFF2-40B4-BE49-F238E27FC236}">
                  <a16:creationId xmlns:a16="http://schemas.microsoft.com/office/drawing/2014/main" id="{D12DA24E-AF65-4292-80FD-AFE8385B2A13}"/>
                </a:ext>
              </a:extLst>
            </p:cNvPr>
            <p:cNvSpPr/>
            <p:nvPr/>
          </p:nvSpPr>
          <p:spPr>
            <a:xfrm>
              <a:off x="4151482" y="4024341"/>
              <a:ext cx="4129721" cy="648072"/>
            </a:xfrm>
            <a:prstGeom prst="round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zh-CN" altLang="en-US" sz="1400" dirty="0">
                  <a:solidFill>
                    <a:schemeClr val="tx1"/>
                  </a:solidFill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</a:rPr>
                <a:t>LTB: </a:t>
              </a:r>
              <a:r>
                <a:rPr lang="en-US" altLang="zh-CN" sz="1400" b="1" u="sng" dirty="0">
                  <a:solidFill>
                    <a:schemeClr val="tx1"/>
                  </a:solidFill>
                </a:rPr>
                <a:t>BST 0.5GeV injection system</a:t>
              </a:r>
              <a:r>
                <a:rPr lang="en-US" altLang="zh-CN" sz="1400" dirty="0">
                  <a:solidFill>
                    <a:schemeClr val="tx1"/>
                  </a:solidFill>
                </a:rPr>
                <a:t>/WBS:AB-0202</a:t>
              </a:r>
            </a:p>
            <a:p>
              <a:r>
                <a:rPr lang="en-US" altLang="zh-CN" sz="1400" dirty="0">
                  <a:solidFill>
                    <a:schemeClr val="tx1"/>
                  </a:solidFill>
                </a:rPr>
                <a:t>(Bunch by bunch/on-axis /one turn injection )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478F64B-2063-4113-8626-4BA80A56F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743" y="2007853"/>
              <a:ext cx="350589" cy="284135"/>
            </a:xfrm>
            <a:prstGeom prst="line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74C052D-741A-480D-A87A-A317FA73716D}"/>
                </a:ext>
              </a:extLst>
            </p:cNvPr>
            <p:cNvCxnSpPr>
              <a:stCxn id="11" idx="6"/>
            </p:cNvCxnSpPr>
            <p:nvPr/>
          </p:nvCxnSpPr>
          <p:spPr>
            <a:xfrm flipV="1">
              <a:off x="1559196" y="2580020"/>
              <a:ext cx="360040" cy="184049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F728075-5E28-4EA8-BF65-0A19A563CFA7}"/>
                </a:ext>
              </a:extLst>
            </p:cNvPr>
            <p:cNvCxnSpPr/>
            <p:nvPr/>
          </p:nvCxnSpPr>
          <p:spPr>
            <a:xfrm flipH="1" flipV="1">
              <a:off x="2576097" y="2785348"/>
              <a:ext cx="711291" cy="727749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0AF82A9-FFE5-4453-A6CE-91A88735BF17}"/>
                </a:ext>
              </a:extLst>
            </p:cNvPr>
            <p:cNvCxnSpPr/>
            <p:nvPr/>
          </p:nvCxnSpPr>
          <p:spPr>
            <a:xfrm flipH="1">
              <a:off x="3431404" y="4312373"/>
              <a:ext cx="720080" cy="0"/>
            </a:xfrm>
            <a:prstGeom prst="line">
              <a:avLst/>
            </a:prstGeom>
            <a:ln w="12700">
              <a:solidFill>
                <a:srgbClr val="FF66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8ED515F-6557-477D-93F6-A8908201B047}"/>
                </a:ext>
              </a:extLst>
            </p:cNvPr>
            <p:cNvCxnSpPr/>
            <p:nvPr/>
          </p:nvCxnSpPr>
          <p:spPr>
            <a:xfrm flipH="1">
              <a:off x="911124" y="3808317"/>
              <a:ext cx="1872208" cy="0"/>
            </a:xfrm>
            <a:prstGeom prst="line">
              <a:avLst/>
            </a:prstGeom>
            <a:ln w="12700">
              <a:solidFill>
                <a:srgbClr val="FF66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FBB1E06-6AFF-46BE-B316-3FB2D0C2D7AF}"/>
                </a:ext>
              </a:extLst>
            </p:cNvPr>
            <p:cNvCxnSpPr/>
            <p:nvPr/>
          </p:nvCxnSpPr>
          <p:spPr>
            <a:xfrm flipH="1" flipV="1">
              <a:off x="3287388" y="3511292"/>
              <a:ext cx="864094" cy="1806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15F9721-00D9-487C-A840-88F501235EC3}"/>
                </a:ext>
              </a:extLst>
            </p:cNvPr>
            <p:cNvCxnSpPr/>
            <p:nvPr/>
          </p:nvCxnSpPr>
          <p:spPr>
            <a:xfrm>
              <a:off x="2783332" y="3808317"/>
              <a:ext cx="648072" cy="504056"/>
            </a:xfrm>
            <a:prstGeom prst="line">
              <a:avLst/>
            </a:prstGeom>
            <a:ln w="12700">
              <a:solidFill>
                <a:srgbClr val="FF66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C2F243B-BBD8-42D2-AEF3-15F3A7B714F2}"/>
                </a:ext>
              </a:extLst>
            </p:cNvPr>
            <p:cNvCxnSpPr/>
            <p:nvPr/>
          </p:nvCxnSpPr>
          <p:spPr>
            <a:xfrm flipH="1" flipV="1">
              <a:off x="1919236" y="2580020"/>
              <a:ext cx="2232246" cy="416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93FA53B-A138-49B8-92B9-D5D6D1FD4B00}"/>
                </a:ext>
              </a:extLst>
            </p:cNvPr>
            <p:cNvCxnSpPr/>
            <p:nvPr/>
          </p:nvCxnSpPr>
          <p:spPr>
            <a:xfrm flipH="1" flipV="1">
              <a:off x="2153558" y="2767983"/>
              <a:ext cx="422539" cy="686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650AC9A9-A39E-4EC3-9976-9FEE718CABF1}"/>
                </a:ext>
              </a:extLst>
            </p:cNvPr>
            <p:cNvSpPr/>
            <p:nvPr/>
          </p:nvSpPr>
          <p:spPr>
            <a:xfrm>
              <a:off x="4151481" y="917707"/>
              <a:ext cx="4129721" cy="7404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400" dirty="0">
                  <a:solidFill>
                    <a:schemeClr val="tx1"/>
                  </a:solidFill>
                </a:rPr>
                <a:t> BTS: </a:t>
              </a:r>
              <a:r>
                <a:rPr lang="en-US" altLang="zh-CN" sz="1400" b="1" u="sng" dirty="0">
                  <a:solidFill>
                    <a:schemeClr val="tx1"/>
                  </a:solidFill>
                </a:rPr>
                <a:t>SR 6GeV</a:t>
              </a:r>
              <a:r>
                <a:rPr lang="zh-CN" altLang="en-US" sz="1400" b="1" u="sng" dirty="0">
                  <a:solidFill>
                    <a:schemeClr val="tx1"/>
                  </a:solidFill>
                </a:rPr>
                <a:t> </a:t>
              </a:r>
              <a:r>
                <a:rPr lang="en-US" altLang="zh-CN" sz="1400" b="1" u="sng" dirty="0">
                  <a:solidFill>
                    <a:schemeClr val="tx1"/>
                  </a:solidFill>
                </a:rPr>
                <a:t>injection system</a:t>
              </a:r>
              <a:r>
                <a:rPr lang="en-US" altLang="zh-CN" sz="1400" dirty="0">
                  <a:solidFill>
                    <a:schemeClr val="tx1"/>
                  </a:solidFill>
                </a:rPr>
                <a:t>/WBS:AB-0102</a:t>
              </a:r>
            </a:p>
            <a:p>
              <a:r>
                <a:rPr lang="en-US" altLang="zh-CN" sz="1400" dirty="0">
                  <a:solidFill>
                    <a:schemeClr val="tx1"/>
                  </a:solidFill>
                </a:rPr>
                <a:t>(Bunch by bunch/for on-axis swap-out or longitudinal injection) 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3685D69-95F2-44F0-ABD9-D8D9EBC771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3332" y="2007853"/>
              <a:ext cx="1363427" cy="0"/>
            </a:xfrm>
            <a:prstGeom prst="line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7877CCC-C969-40F5-B7EB-FD944E4ADCF2}"/>
              </a:ext>
            </a:extLst>
          </p:cNvPr>
          <p:cNvGrpSpPr/>
          <p:nvPr/>
        </p:nvGrpSpPr>
        <p:grpSpPr>
          <a:xfrm>
            <a:off x="9178473" y="1101175"/>
            <a:ext cx="2361286" cy="5232246"/>
            <a:chOff x="9082679" y="1118593"/>
            <a:chExt cx="2361286" cy="5232246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E32C66A-92E4-413D-A8C3-812D8B0F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679" y="4179283"/>
              <a:ext cx="2197824" cy="1031435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10373644-85B2-4F55-9442-53247DE5C4C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679" y="3235506"/>
              <a:ext cx="2197824" cy="909675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0A88AC79-DD30-4EB8-B1B0-C8A9890D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679" y="2175514"/>
              <a:ext cx="2197824" cy="103480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681" y="1118593"/>
              <a:ext cx="2197824" cy="103481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541273" y="1822882"/>
              <a:ext cx="1699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</a:rPr>
                <a:t>SR injection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478453" y="2901469"/>
              <a:ext cx="1579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</a:rPr>
                <a:t>SR extraction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38074" y="3834825"/>
              <a:ext cx="2105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</a:rPr>
                <a:t>BST re-injection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338074" y="4892777"/>
              <a:ext cx="2105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</a:rPr>
                <a:t>BST extraction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7377DA9E-D658-4EFA-98FF-77B39AE5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679" y="5238709"/>
              <a:ext cx="2197824" cy="1031434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EE3CEEA-E112-47F3-B06B-71A226A4A8A5}"/>
                </a:ext>
              </a:extLst>
            </p:cNvPr>
            <p:cNvSpPr txBox="1"/>
            <p:nvPr/>
          </p:nvSpPr>
          <p:spPr>
            <a:xfrm>
              <a:off x="9391599" y="5950729"/>
              <a:ext cx="1666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</a:rPr>
                <a:t>BST injection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2D35A59-D973-455F-9F7F-DFCF80273B1C}"/>
              </a:ext>
            </a:extLst>
          </p:cNvPr>
          <p:cNvSpPr txBox="1"/>
          <p:nvPr/>
        </p:nvSpPr>
        <p:spPr>
          <a:xfrm>
            <a:off x="790279" y="5445224"/>
            <a:ext cx="818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u="sng" dirty="0">
                <a:solidFill>
                  <a:srgbClr val="FF0000"/>
                </a:solidFill>
              </a:rPr>
              <a:t>Highlight feature: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sz="2000" dirty="0"/>
              <a:t>SR on-axis swap-out top-up injection based on beam accumulating in the full-energy booster.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177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7100" y="142852"/>
            <a:ext cx="11032938" cy="72547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the </a:t>
            </a:r>
            <a:r>
              <a:rPr lang="en-US" altLang="zh-CN" sz="40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inj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.&amp;ext. system in CEPC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5" name="图片 54" descr="H:\CEPC\TDR\20221228版CEPC机器示意图\CEPC机器示意图\CEPC机器示意图-视角1-20221229-jpeg格式.jpg">
            <a:extLst>
              <a:ext uri="{FF2B5EF4-FFF2-40B4-BE49-F238E27FC236}">
                <a16:creationId xmlns:a16="http://schemas.microsoft.com/office/drawing/2014/main" id="{7B266CF1-D63B-465B-8890-31567A0A1B9E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6697" y="1134550"/>
            <a:ext cx="3192424" cy="248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879EF3D-F866-4CD9-879A-49EAD6E3F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71703"/>
            <a:ext cx="5039186" cy="3110649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9D87B0CD-04F9-4641-8C2A-D7EF6F3E4B71}"/>
              </a:ext>
            </a:extLst>
          </p:cNvPr>
          <p:cNvGrpSpPr/>
          <p:nvPr/>
        </p:nvGrpSpPr>
        <p:grpSpPr>
          <a:xfrm>
            <a:off x="615480" y="3993225"/>
            <a:ext cx="5192488" cy="2169825"/>
            <a:chOff x="330557" y="4401617"/>
            <a:chExt cx="4834977" cy="2020429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0B69F3A-E6A3-468B-846B-AD912B22920F}"/>
                </a:ext>
              </a:extLst>
            </p:cNvPr>
            <p:cNvSpPr txBox="1"/>
            <p:nvPr/>
          </p:nvSpPr>
          <p:spPr>
            <a:xfrm>
              <a:off x="394495" y="4401617"/>
              <a:ext cx="4698231" cy="202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DR injection and Extraction system(e+)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Booster LE injection system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Booster Extraction system1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Collider off-axis injection system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Booster Extraction system2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Collider swap out injection system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Collider swap out extraction system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Booster HE injection system 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Collider beam dump system(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</a:p>
            <a:p>
              <a:pPr marL="257175" indent="-257175">
                <a:buFont typeface="+mj-ea"/>
                <a:buAutoNum type="circleNumDbPlain"/>
              </a:pP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Booster beam dump system(</a:t>
              </a:r>
              <a:r>
                <a:rPr lang="en-US" altLang="zh-CN" sz="1350" dirty="0" err="1">
                  <a:solidFill>
                    <a:schemeClr val="accent3">
                      <a:lumMod val="75000"/>
                    </a:schemeClr>
                  </a:solidFill>
                </a:rPr>
                <a:t>e+,e</a:t>
              </a:r>
              <a:r>
                <a:rPr lang="en-US" altLang="zh-CN" sz="1350" dirty="0">
                  <a:solidFill>
                    <a:schemeClr val="accent3">
                      <a:lumMod val="75000"/>
                    </a:schemeClr>
                  </a:solidFill>
                </a:rPr>
                <a:t>-)</a:t>
              </a:r>
              <a:endParaRPr lang="zh-CN" altLang="en-US" sz="13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9" name="圆角矩形 48">
              <a:extLst>
                <a:ext uri="{FF2B5EF4-FFF2-40B4-BE49-F238E27FC236}">
                  <a16:creationId xmlns:a16="http://schemas.microsoft.com/office/drawing/2014/main" id="{E3444B13-07F6-4752-86A4-FA2374773162}"/>
                </a:ext>
              </a:extLst>
            </p:cNvPr>
            <p:cNvSpPr/>
            <p:nvPr/>
          </p:nvSpPr>
          <p:spPr>
            <a:xfrm>
              <a:off x="330557" y="4828778"/>
              <a:ext cx="3324417" cy="37592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0000"/>
                </a:solidFill>
              </a:endParaRPr>
            </a:p>
          </p:txBody>
        </p:sp>
        <p:sp>
          <p:nvSpPr>
            <p:cNvPr id="60" name="圆角矩形 49">
              <a:extLst>
                <a:ext uri="{FF2B5EF4-FFF2-40B4-BE49-F238E27FC236}">
                  <a16:creationId xmlns:a16="http://schemas.microsoft.com/office/drawing/2014/main" id="{957179C7-AD19-47D7-B174-1437F3804F96}"/>
                </a:ext>
              </a:extLst>
            </p:cNvPr>
            <p:cNvSpPr/>
            <p:nvPr/>
          </p:nvSpPr>
          <p:spPr>
            <a:xfrm>
              <a:off x="346777" y="5211144"/>
              <a:ext cx="3308197" cy="78165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0000"/>
                </a:solidFill>
              </a:endParaRPr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94D9F5BC-81B9-4538-A5CC-DA168524A435}"/>
                </a:ext>
              </a:extLst>
            </p:cNvPr>
            <p:cNvCxnSpPr/>
            <p:nvPr/>
          </p:nvCxnSpPr>
          <p:spPr>
            <a:xfrm>
              <a:off x="3654974" y="5731957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58A1045B-8795-486E-AA9C-2F0910AB7E35}"/>
                </a:ext>
              </a:extLst>
            </p:cNvPr>
            <p:cNvCxnSpPr/>
            <p:nvPr/>
          </p:nvCxnSpPr>
          <p:spPr>
            <a:xfrm>
              <a:off x="3654974" y="5073074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1D66F57D-7751-4CEA-99E8-E22A50BEC9AA}"/>
                    </a:ext>
                  </a:extLst>
                </p:cNvPr>
                <p:cNvSpPr txBox="1"/>
                <p:nvPr/>
              </p:nvSpPr>
              <p:spPr>
                <a:xfrm>
                  <a:off x="3780429" y="4804110"/>
                  <a:ext cx="1376233" cy="623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dirty="0"/>
                    <a:t>Off-axis injection</a:t>
                  </a:r>
                </a:p>
                <a:p>
                  <a:r>
                    <a:rPr lang="en-US" altLang="zh-CN" sz="1050" dirty="0"/>
                    <a:t>(in W, Z and </a:t>
                  </a:r>
                  <a14:m>
                    <m:oMath xmlns:m="http://schemas.openxmlformats.org/officeDocument/2006/math">
                      <m:r>
                        <a:rPr lang="en-GB" altLang="zh-CN" sz="1050" b="1" i="1">
                          <a:latin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̅"/>
                          <m:ctrlPr>
                            <a:rPr lang="zh-CN" altLang="zh-CN" sz="105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altLang="zh-CN" sz="105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</m:oMath>
                  </a14:m>
                  <a:r>
                    <a:rPr lang="en-US" altLang="zh-CN" sz="1050" dirty="0"/>
                    <a:t> mode)</a:t>
                  </a:r>
                  <a:endParaRPr lang="zh-CN" altLang="en-US" sz="1050" dirty="0"/>
                </a:p>
                <a:p>
                  <a:endParaRPr lang="zh-CN" altLang="en-US" sz="1350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1D66F57D-7751-4CEA-99E8-E22A50BEC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429" y="4804110"/>
                  <a:ext cx="1376233" cy="6232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608F1D4F-DC42-40D7-8250-DFA5DA797AC7}"/>
                </a:ext>
              </a:extLst>
            </p:cNvPr>
            <p:cNvSpPr txBox="1"/>
            <p:nvPr/>
          </p:nvSpPr>
          <p:spPr>
            <a:xfrm>
              <a:off x="3789301" y="5472480"/>
              <a:ext cx="13762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On-axis injection </a:t>
              </a:r>
            </a:p>
            <a:p>
              <a:r>
                <a:rPr lang="en-US" altLang="zh-CN" sz="1050" dirty="0"/>
                <a:t>(only in Higgs mode)</a:t>
              </a:r>
              <a:endParaRPr lang="zh-CN" altLang="en-US" sz="1050" dirty="0"/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2A061FEE-9CBA-4953-BF87-D41FD4960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6260" y="1247681"/>
            <a:ext cx="2912642" cy="2262746"/>
          </a:xfrm>
          <a:prstGeom prst="rect">
            <a:avLst/>
          </a:prstGeom>
        </p:spPr>
      </p:pic>
      <p:sp>
        <p:nvSpPr>
          <p:cNvPr id="66" name="内容占位符 1">
            <a:extLst>
              <a:ext uri="{FF2B5EF4-FFF2-40B4-BE49-F238E27FC236}">
                <a16:creationId xmlns:a16="http://schemas.microsoft.com/office/drawing/2014/main" id="{0A72C654-09E1-4CD0-8055-11C8C122B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29" y="1322674"/>
            <a:ext cx="5192489" cy="2670552"/>
          </a:xfrm>
        </p:spPr>
        <p:txBody>
          <a:bodyPr>
            <a:norm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1400" dirty="0"/>
              <a:t>The CEPC complex consists of 4 circular accelerators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marL="406004" indent="-207169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/>
              <a:t>A damping ring (1.1GeV/147m)</a:t>
            </a:r>
          </a:p>
          <a:p>
            <a:pPr marL="406004" indent="-207169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/>
              <a:t>A booster ring (30~120/180GeV/100km)</a:t>
            </a:r>
          </a:p>
          <a:p>
            <a:pPr marL="406004" indent="-207169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/>
              <a:t>2 storage rings (120/180GeV/100km)</a:t>
            </a:r>
          </a:p>
          <a:p>
            <a:pPr marL="2667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1400" dirty="0"/>
              <a:t>The 4 rings being linked with 14 transport lines and 10 injection &amp; extraction sub-systems :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46828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98446C-EF1C-4818-83B8-DF72EE74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48" y="1162589"/>
            <a:ext cx="7456339" cy="550677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Top-up injection physics solutions</a:t>
            </a:r>
            <a:r>
              <a:rPr lang="zh-CN" altLang="en-US" dirty="0"/>
              <a:t>（</a:t>
            </a:r>
            <a:r>
              <a:rPr lang="en-US" altLang="zh-CN" dirty="0"/>
              <a:t>due to small DA</a:t>
            </a:r>
            <a:r>
              <a:rPr lang="zh-CN" altLang="en-US" dirty="0"/>
              <a:t>）</a:t>
            </a:r>
            <a:r>
              <a:rPr lang="en-US" altLang="zh-CN" dirty="0"/>
              <a:t>: </a:t>
            </a:r>
          </a:p>
          <a:p>
            <a:pPr marL="357188" lvl="1" indent="-174625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short-term goal: on-axis swap-out injection with the full-energy BST as accumulating ring. </a:t>
            </a:r>
            <a:r>
              <a:rPr lang="en-US" altLang="zh-CN" sz="2500" b="1" u="sng" dirty="0">
                <a:solidFill>
                  <a:srgbClr val="FF0000"/>
                </a:solidFill>
              </a:rPr>
              <a:t>(baseline)</a:t>
            </a:r>
          </a:p>
          <a:p>
            <a:pPr marL="357188" lvl="1" indent="-174625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Long-term goal: on-axis longitudinal injection with harmonic cavities.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SR injection &amp; extraction system:</a:t>
            </a:r>
          </a:p>
          <a:p>
            <a:pPr marL="333375" lvl="1" indent="-130969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2 straight sections with length of only 6 meters  applied to accommodate </a:t>
            </a:r>
            <a:r>
              <a:rPr lang="en-US" altLang="zh-CN" sz="2500" dirty="0" err="1"/>
              <a:t>inj</a:t>
            </a:r>
            <a:r>
              <a:rPr lang="en-US" altLang="zh-CN" sz="2500" dirty="0"/>
              <a:t>.&amp;ext. components for 6 GeV beam manipulation.</a:t>
            </a:r>
          </a:p>
          <a:p>
            <a:pPr marL="333375" lvl="1" indent="-130969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Fast kicker system: 5-cell 300mm long strip-line kicker module with 8mm gap and  </a:t>
            </a:r>
            <a:r>
              <a:rPr lang="en-US" altLang="zh-CN" sz="2500" b="1" u="sng" dirty="0">
                <a:solidFill>
                  <a:srgbClr val="FF0000"/>
                </a:solidFill>
              </a:rPr>
              <a:t>super fast pulser with pulse bottom width of 10ns/4ns (3%-3%) </a:t>
            </a:r>
            <a:r>
              <a:rPr lang="zh-CN" altLang="en-US" sz="2500" b="1" u="sng" dirty="0">
                <a:solidFill>
                  <a:srgbClr val="FF0000"/>
                </a:solidFill>
              </a:rPr>
              <a:t>，</a:t>
            </a:r>
            <a:r>
              <a:rPr lang="en-US" altLang="zh-CN" sz="2500" b="1" u="sng" dirty="0">
                <a:solidFill>
                  <a:srgbClr val="FF0000"/>
                </a:solidFill>
              </a:rPr>
              <a:t>±15kV peak voltage into 50Ω allowing to charge all the buckets.</a:t>
            </a:r>
          </a:p>
          <a:p>
            <a:pPr marL="333375" lvl="1" indent="-130969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Thin septum:  Half-in-vacuum </a:t>
            </a:r>
            <a:r>
              <a:rPr lang="en-US" altLang="zh-CN" sz="2500" dirty="0" err="1"/>
              <a:t>Lambertson</a:t>
            </a:r>
            <a:r>
              <a:rPr lang="en-US" altLang="zh-CN" sz="2500" dirty="0"/>
              <a:t> magnet with </a:t>
            </a:r>
            <a:r>
              <a:rPr lang="en-US" altLang="zh-CN" sz="2500" b="1" u="sng" dirty="0">
                <a:solidFill>
                  <a:srgbClr val="FF0000"/>
                </a:solidFill>
              </a:rPr>
              <a:t>septum as thin as</a:t>
            </a:r>
            <a:r>
              <a:rPr lang="zh-CN" altLang="en-US" sz="2500" b="1" u="sng" dirty="0">
                <a:solidFill>
                  <a:srgbClr val="FF0000"/>
                </a:solidFill>
              </a:rPr>
              <a:t> </a:t>
            </a:r>
            <a:r>
              <a:rPr lang="en-US" altLang="zh-CN" sz="2500" b="1" u="sng" dirty="0">
                <a:solidFill>
                  <a:srgbClr val="FF0000"/>
                </a:solidFill>
              </a:rPr>
              <a:t>2mm</a:t>
            </a:r>
            <a:r>
              <a:rPr lang="zh-CN" altLang="en-US" sz="2500" dirty="0"/>
              <a:t>，</a:t>
            </a:r>
            <a:r>
              <a:rPr lang="en-US" altLang="zh-CN" sz="2500" dirty="0"/>
              <a:t>high vacuum achievement with small beam physic aperture.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BST injection &amp; extraction system:</a:t>
            </a:r>
          </a:p>
          <a:p>
            <a:pPr marL="333375" lvl="1" indent="-130969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kicker system: slotted-pipe kicker with large physic aperture and  </a:t>
            </a:r>
            <a:r>
              <a:rPr lang="en-US" altLang="zh-CN" sz="2500" b="1" u="sng" dirty="0">
                <a:solidFill>
                  <a:srgbClr val="FF0000"/>
                </a:solidFill>
              </a:rPr>
              <a:t>fast pulser with pulse bottom width of 300ns (at least 600ns</a:t>
            </a:r>
            <a:r>
              <a:rPr lang="zh-CN" altLang="en-US" sz="2500" b="1" u="sng" dirty="0">
                <a:solidFill>
                  <a:srgbClr val="FF0000"/>
                </a:solidFill>
              </a:rPr>
              <a:t>，</a:t>
            </a:r>
            <a:r>
              <a:rPr lang="en-US" altLang="zh-CN" sz="2500" b="1" u="sng" dirty="0">
                <a:solidFill>
                  <a:srgbClr val="FF0000"/>
                </a:solidFill>
              </a:rPr>
              <a:t>10%-10%)</a:t>
            </a:r>
            <a:r>
              <a:rPr lang="zh-CN" altLang="en-US" sz="2500" b="1" u="sng" dirty="0">
                <a:solidFill>
                  <a:srgbClr val="FF0000"/>
                </a:solidFill>
              </a:rPr>
              <a:t>，</a:t>
            </a:r>
            <a:r>
              <a:rPr lang="en-US" altLang="zh-CN" sz="2500" b="1" u="sng" dirty="0">
                <a:solidFill>
                  <a:srgbClr val="FF0000"/>
                </a:solidFill>
              </a:rPr>
              <a:t>2.8kA peak current into 0.7</a:t>
            </a:r>
            <a:r>
              <a:rPr lang="el-GR" altLang="zh-CN" sz="2500" b="1" u="sng" dirty="0">
                <a:solidFill>
                  <a:srgbClr val="FF0000"/>
                </a:solidFill>
              </a:rPr>
              <a:t>μ</a:t>
            </a:r>
            <a:r>
              <a:rPr lang="en-US" altLang="zh-CN" sz="2500" b="1" u="sng" dirty="0">
                <a:solidFill>
                  <a:srgbClr val="FF0000"/>
                </a:solidFill>
              </a:rPr>
              <a:t>H </a:t>
            </a:r>
            <a:r>
              <a:rPr lang="en-US" altLang="zh-CN" sz="2500" dirty="0"/>
              <a:t>to inject 10 (at least 5) bunches into the BST ring in a cycling period.</a:t>
            </a:r>
          </a:p>
          <a:p>
            <a:pPr marL="333375" lvl="1" indent="-130969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Thin septum:  </a:t>
            </a:r>
            <a:r>
              <a:rPr lang="en-US" altLang="zh-CN" sz="2500" dirty="0" err="1"/>
              <a:t>Lambertson</a:t>
            </a:r>
            <a:r>
              <a:rPr lang="en-US" altLang="zh-CN" sz="2500" dirty="0"/>
              <a:t> magnet with </a:t>
            </a:r>
            <a:r>
              <a:rPr lang="en-US" altLang="zh-CN" sz="2500" b="1" u="sng" dirty="0">
                <a:solidFill>
                  <a:srgbClr val="FF0000"/>
                </a:solidFill>
              </a:rPr>
              <a:t>thickness septum</a:t>
            </a:r>
            <a:r>
              <a:rPr lang="zh-CN" altLang="en-US" sz="2500" b="1" u="sng" dirty="0">
                <a:solidFill>
                  <a:srgbClr val="FF0000"/>
                </a:solidFill>
              </a:rPr>
              <a:t> </a:t>
            </a:r>
            <a:r>
              <a:rPr lang="en-US" altLang="zh-CN" sz="2500" b="1" u="sng" dirty="0">
                <a:solidFill>
                  <a:srgbClr val="FF0000"/>
                </a:solidFill>
              </a:rPr>
              <a:t>of 3.5mm </a:t>
            </a:r>
          </a:p>
          <a:p>
            <a:pPr marL="333375" lvl="1" indent="-130969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500" dirty="0"/>
              <a:t>Slow bumper: half-sine wave pulse with bottom width of 1ms  and consistent waveform (only for extraction subsystem)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0CFBF1-745E-4DCC-B105-8956CE6D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Challenges of HEPS inj. &amp; ext. system</a:t>
            </a:r>
            <a:endParaRPr lang="zh-CN" altLang="en-US" sz="36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B7D1B28-C801-4439-9CCA-4494C1912B07}"/>
              </a:ext>
            </a:extLst>
          </p:cNvPr>
          <p:cNvGrpSpPr/>
          <p:nvPr/>
        </p:nvGrpSpPr>
        <p:grpSpPr>
          <a:xfrm>
            <a:off x="8575553" y="1237871"/>
            <a:ext cx="2970332" cy="1375412"/>
            <a:chOff x="6600056" y="4581128"/>
            <a:chExt cx="3960442" cy="18338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4E4BB25-4EF1-4C72-A30C-5BD2172D55E1}"/>
                </a:ext>
              </a:extLst>
            </p:cNvPr>
            <p:cNvGrpSpPr/>
            <p:nvPr/>
          </p:nvGrpSpPr>
          <p:grpSpPr>
            <a:xfrm>
              <a:off x="6873708" y="4581129"/>
              <a:ext cx="1909069" cy="1531859"/>
              <a:chOff x="3976076" y="4221088"/>
              <a:chExt cx="2451187" cy="196686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F7A79800-58CE-459B-8FB7-9F0DCF10DAAD}"/>
                  </a:ext>
                </a:extLst>
              </p:cNvPr>
              <p:cNvGrpSpPr/>
              <p:nvPr/>
            </p:nvGrpSpPr>
            <p:grpSpPr>
              <a:xfrm>
                <a:off x="4086994" y="4221088"/>
                <a:ext cx="2160240" cy="1656184"/>
                <a:chOff x="3563888" y="4221088"/>
                <a:chExt cx="2160240" cy="1656184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BC91890F-E725-4288-8F94-5F3A153D0A2B}"/>
                    </a:ext>
                  </a:extLst>
                </p:cNvPr>
                <p:cNvSpPr/>
                <p:nvPr/>
              </p:nvSpPr>
              <p:spPr>
                <a:xfrm>
                  <a:off x="3563888" y="465313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B9ECA080-2F35-4F3B-BC74-1758D093EAA6}"/>
                    </a:ext>
                  </a:extLst>
                </p:cNvPr>
                <p:cNvSpPr/>
                <p:nvPr/>
              </p:nvSpPr>
              <p:spPr>
                <a:xfrm>
                  <a:off x="4572000" y="465313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DEE1B1F6-0FCE-4647-9C6D-E3EC4E98476E}"/>
                    </a:ext>
                  </a:extLst>
                </p:cNvPr>
                <p:cNvSpPr/>
                <p:nvPr/>
              </p:nvSpPr>
              <p:spPr>
                <a:xfrm>
                  <a:off x="5508104" y="465313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FD1B5E1B-C0B9-42AC-B8DA-278E1CE6AB29}"/>
                    </a:ext>
                  </a:extLst>
                </p:cNvPr>
                <p:cNvCxnSpPr/>
                <p:nvPr/>
              </p:nvCxnSpPr>
              <p:spPr>
                <a:xfrm>
                  <a:off x="3923928" y="551723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4966A077-A316-4542-91EA-6A0EB2C813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39952" y="5013177"/>
                  <a:ext cx="432047" cy="5040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496ABA3A-CCC7-48DE-AF07-33E346957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5013177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44C2461A-149C-4932-BD9A-663E98512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88023" y="5013177"/>
                  <a:ext cx="432052" cy="5040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A6755EFE-AB6F-4AA2-BD63-DE56EB7E5D33}"/>
                    </a:ext>
                  </a:extLst>
                </p:cNvPr>
                <p:cNvCxnSpPr/>
                <p:nvPr/>
              </p:nvCxnSpPr>
              <p:spPr>
                <a:xfrm>
                  <a:off x="5220072" y="551723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>
                  <a:extLst>
                    <a:ext uri="{FF2B5EF4-FFF2-40B4-BE49-F238E27FC236}">
                      <a16:creationId xmlns:a16="http://schemas.microsoft.com/office/drawing/2014/main" id="{7EB194CE-B690-4BD1-928D-6F9ACD34C2BA}"/>
                    </a:ext>
                  </a:extLst>
                </p:cNvPr>
                <p:cNvCxnSpPr/>
                <p:nvPr/>
              </p:nvCxnSpPr>
              <p:spPr>
                <a:xfrm>
                  <a:off x="4672583" y="4509120"/>
                  <a:ext cx="936104" cy="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DDBCE70F-1E36-4160-B061-7779FC15D6DF}"/>
                    </a:ext>
                  </a:extLst>
                </p:cNvPr>
                <p:cNvCxnSpPr/>
                <p:nvPr/>
              </p:nvCxnSpPr>
              <p:spPr>
                <a:xfrm>
                  <a:off x="4672583" y="443711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60029083-9CD2-4AFF-9A40-7F115F363494}"/>
                    </a:ext>
                  </a:extLst>
                </p:cNvPr>
                <p:cNvCxnSpPr/>
                <p:nvPr/>
              </p:nvCxnSpPr>
              <p:spPr>
                <a:xfrm>
                  <a:off x="5618212" y="443711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39">
                  <a:extLst>
                    <a:ext uri="{FF2B5EF4-FFF2-40B4-BE49-F238E27FC236}">
                      <a16:creationId xmlns:a16="http://schemas.microsoft.com/office/drawing/2014/main" id="{9A95292D-465F-4886-AE44-1FBABC1690B3}"/>
                    </a:ext>
                  </a:extLst>
                </p:cNvPr>
                <p:cNvSpPr txBox="1"/>
                <p:nvPr/>
              </p:nvSpPr>
              <p:spPr>
                <a:xfrm>
                  <a:off x="4932041" y="4221088"/>
                  <a:ext cx="648072" cy="434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6ns</a:t>
                  </a:r>
                  <a:endParaRPr lang="zh-CN" altLang="en-US" sz="105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13A97828-4A2B-4082-9B1B-E32C82805A75}"/>
                    </a:ext>
                  </a:extLst>
                </p:cNvPr>
                <p:cNvCxnSpPr/>
                <p:nvPr/>
              </p:nvCxnSpPr>
              <p:spPr>
                <a:xfrm>
                  <a:off x="4168527" y="5733256"/>
                  <a:ext cx="1051545" cy="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81CDF0A6-FA9C-4A7F-992B-A369EAFF8473}"/>
                    </a:ext>
                  </a:extLst>
                </p:cNvPr>
                <p:cNvCxnSpPr/>
                <p:nvPr/>
              </p:nvCxnSpPr>
              <p:spPr>
                <a:xfrm>
                  <a:off x="4168527" y="5661248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E3BE941B-1A2A-4477-B00B-7656F6142B84}"/>
                    </a:ext>
                  </a:extLst>
                </p:cNvPr>
                <p:cNvCxnSpPr/>
                <p:nvPr/>
              </p:nvCxnSpPr>
              <p:spPr>
                <a:xfrm>
                  <a:off x="5220072" y="5661248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3">
                  <a:extLst>
                    <a:ext uri="{FF2B5EF4-FFF2-40B4-BE49-F238E27FC236}">
                      <a16:creationId xmlns:a16="http://schemas.microsoft.com/office/drawing/2014/main" id="{359AE51E-14BF-4A4A-8F50-6A9C024E8EF4}"/>
                    </a:ext>
                  </a:extLst>
                </p:cNvPr>
                <p:cNvSpPr txBox="1"/>
                <p:nvPr/>
              </p:nvSpPr>
              <p:spPr>
                <a:xfrm>
                  <a:off x="4345105" y="5419546"/>
                  <a:ext cx="823978" cy="434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10ns</a:t>
                  </a:r>
                  <a:endParaRPr lang="zh-CN" altLang="en-US" sz="105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A2F1250-1151-49CE-8D9C-3E6F1F3B5809}"/>
                  </a:ext>
                </a:extLst>
              </p:cNvPr>
              <p:cNvSpPr/>
              <p:nvPr/>
            </p:nvSpPr>
            <p:spPr>
              <a:xfrm>
                <a:off x="3976076" y="5792773"/>
                <a:ext cx="2451187" cy="395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900" u="sng" dirty="0"/>
                  <a:t>On-axis swap-out injection</a:t>
                </a:r>
                <a:endParaRPr lang="zh-CN" altLang="en-US" sz="900" dirty="0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3397F11-2BAC-469D-8205-E7E58DC530A4}"/>
                </a:ext>
              </a:extLst>
            </p:cNvPr>
            <p:cNvGrpSpPr/>
            <p:nvPr/>
          </p:nvGrpSpPr>
          <p:grpSpPr>
            <a:xfrm>
              <a:off x="8686085" y="4581128"/>
              <a:ext cx="1874413" cy="1541587"/>
              <a:chOff x="6413783" y="4221088"/>
              <a:chExt cx="2406689" cy="1979351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40ACD9F8-0448-45E6-9168-4BDC5DDA0117}"/>
                  </a:ext>
                </a:extLst>
              </p:cNvPr>
              <p:cNvGrpSpPr/>
              <p:nvPr/>
            </p:nvGrpSpPr>
            <p:grpSpPr>
              <a:xfrm>
                <a:off x="6751290" y="4221088"/>
                <a:ext cx="2069182" cy="1599193"/>
                <a:chOff x="6895306" y="4211796"/>
                <a:chExt cx="2069182" cy="159919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9D97777B-6F0B-452F-A47C-0CBF98EF27E3}"/>
                    </a:ext>
                  </a:extLst>
                </p:cNvPr>
                <p:cNvSpPr/>
                <p:nvPr/>
              </p:nvSpPr>
              <p:spPr>
                <a:xfrm>
                  <a:off x="6895306" y="465313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DCE11B33-A1DC-4510-B421-15BC12699E78}"/>
                    </a:ext>
                  </a:extLst>
                </p:cNvPr>
                <p:cNvSpPr/>
                <p:nvPr/>
              </p:nvSpPr>
              <p:spPr>
                <a:xfrm>
                  <a:off x="7865318" y="465313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346C5062-7160-4A03-8EF2-950C95167B91}"/>
                    </a:ext>
                  </a:extLst>
                </p:cNvPr>
                <p:cNvSpPr/>
                <p:nvPr/>
              </p:nvSpPr>
              <p:spPr>
                <a:xfrm>
                  <a:off x="7380312" y="4653136"/>
                  <a:ext cx="216024" cy="72008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C47D5B8A-47FE-4A10-93E5-93BAA234C0FE}"/>
                    </a:ext>
                  </a:extLst>
                </p:cNvPr>
                <p:cNvCxnSpPr/>
                <p:nvPr/>
              </p:nvCxnSpPr>
              <p:spPr>
                <a:xfrm>
                  <a:off x="7092280" y="551723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2FD45364-B9E3-4CCC-9A4E-C89BDACC8961}"/>
                    </a:ext>
                  </a:extLst>
                </p:cNvPr>
                <p:cNvCxnSpPr/>
                <p:nvPr/>
              </p:nvCxnSpPr>
              <p:spPr>
                <a:xfrm flipV="1">
                  <a:off x="7308304" y="5013176"/>
                  <a:ext cx="72008" cy="5040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1A8AFDD2-785A-4A00-85D1-BF76E2CA1CE4}"/>
                    </a:ext>
                  </a:extLst>
                </p:cNvPr>
                <p:cNvCxnSpPr/>
                <p:nvPr/>
              </p:nvCxnSpPr>
              <p:spPr>
                <a:xfrm>
                  <a:off x="7380312" y="5013176"/>
                  <a:ext cx="288032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5D294418-82CF-4FE7-B84A-69E81BFBF4F3}"/>
                    </a:ext>
                  </a:extLst>
                </p:cNvPr>
                <p:cNvCxnSpPr/>
                <p:nvPr/>
              </p:nvCxnSpPr>
              <p:spPr>
                <a:xfrm flipH="1" flipV="1">
                  <a:off x="7668344" y="5013176"/>
                  <a:ext cx="72008" cy="5040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AA5CEF1B-51BA-4B87-974F-D170A5199BE5}"/>
                    </a:ext>
                  </a:extLst>
                </p:cNvPr>
                <p:cNvCxnSpPr/>
                <p:nvPr/>
              </p:nvCxnSpPr>
              <p:spPr>
                <a:xfrm>
                  <a:off x="7740352" y="551723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3A3DBC92-8692-48BD-B548-123ECDD225CE}"/>
                    </a:ext>
                  </a:extLst>
                </p:cNvPr>
                <p:cNvCxnSpPr/>
                <p:nvPr/>
              </p:nvCxnSpPr>
              <p:spPr>
                <a:xfrm>
                  <a:off x="7020272" y="4509120"/>
                  <a:ext cx="936104" cy="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574E560C-D1DD-4AFF-BDCC-D223585318FF}"/>
                    </a:ext>
                  </a:extLst>
                </p:cNvPr>
                <p:cNvCxnSpPr/>
                <p:nvPr/>
              </p:nvCxnSpPr>
              <p:spPr>
                <a:xfrm>
                  <a:off x="7020272" y="443711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BA45DC4F-801D-4D63-8E13-83FF589A2E9F}"/>
                    </a:ext>
                  </a:extLst>
                </p:cNvPr>
                <p:cNvCxnSpPr/>
                <p:nvPr/>
              </p:nvCxnSpPr>
              <p:spPr>
                <a:xfrm>
                  <a:off x="7965901" y="443711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48">
                  <a:extLst>
                    <a:ext uri="{FF2B5EF4-FFF2-40B4-BE49-F238E27FC236}">
                      <a16:creationId xmlns:a16="http://schemas.microsoft.com/office/drawing/2014/main" id="{A7F258ED-2607-4947-9E8F-1B9FAF5475A3}"/>
                    </a:ext>
                  </a:extLst>
                </p:cNvPr>
                <p:cNvSpPr txBox="1"/>
                <p:nvPr/>
              </p:nvSpPr>
              <p:spPr>
                <a:xfrm>
                  <a:off x="7236296" y="4211796"/>
                  <a:ext cx="648073" cy="434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6ns</a:t>
                  </a:r>
                  <a:endParaRPr lang="zh-CN" altLang="en-US" sz="105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23" name="直接箭头连接符 22">
                  <a:extLst>
                    <a:ext uri="{FF2B5EF4-FFF2-40B4-BE49-F238E27FC236}">
                      <a16:creationId xmlns:a16="http://schemas.microsoft.com/office/drawing/2014/main" id="{AE2798EE-CCF1-4520-962B-67AEB175A6F8}"/>
                    </a:ext>
                  </a:extLst>
                </p:cNvPr>
                <p:cNvCxnSpPr/>
                <p:nvPr/>
              </p:nvCxnSpPr>
              <p:spPr>
                <a:xfrm>
                  <a:off x="7308304" y="5733256"/>
                  <a:ext cx="432048" cy="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87295E15-45AE-4E65-B131-7C40E8DB2326}"/>
                    </a:ext>
                  </a:extLst>
                </p:cNvPr>
                <p:cNvCxnSpPr/>
                <p:nvPr/>
              </p:nvCxnSpPr>
              <p:spPr>
                <a:xfrm>
                  <a:off x="7308304" y="5589240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3AFE20A5-8222-4111-A0FE-BE2FC1807B8E}"/>
                    </a:ext>
                  </a:extLst>
                </p:cNvPr>
                <p:cNvCxnSpPr/>
                <p:nvPr/>
              </p:nvCxnSpPr>
              <p:spPr>
                <a:xfrm>
                  <a:off x="7740352" y="5589240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52">
                  <a:extLst>
                    <a:ext uri="{FF2B5EF4-FFF2-40B4-BE49-F238E27FC236}">
                      <a16:creationId xmlns:a16="http://schemas.microsoft.com/office/drawing/2014/main" id="{C45CE6CA-2BC2-48EC-8319-E7A0E2C8436C}"/>
                    </a:ext>
                  </a:extLst>
                </p:cNvPr>
                <p:cNvSpPr txBox="1"/>
                <p:nvPr/>
              </p:nvSpPr>
              <p:spPr>
                <a:xfrm>
                  <a:off x="7225528" y="5376295"/>
                  <a:ext cx="648073" cy="434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4ns</a:t>
                  </a:r>
                  <a:endParaRPr lang="zh-CN" altLang="en-US" sz="105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5390C4B1-C3CF-4F78-8DDA-FD036CDB3593}"/>
                    </a:ext>
                  </a:extLst>
                </p:cNvPr>
                <p:cNvSpPr/>
                <p:nvPr/>
              </p:nvSpPr>
              <p:spPr>
                <a:xfrm>
                  <a:off x="8748464" y="465313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C9CE2BC-93C0-42DF-BC91-347D551AC851}"/>
                  </a:ext>
                </a:extLst>
              </p:cNvPr>
              <p:cNvSpPr/>
              <p:nvPr/>
            </p:nvSpPr>
            <p:spPr>
              <a:xfrm>
                <a:off x="6413783" y="5805264"/>
                <a:ext cx="2099921" cy="395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900" u="sng" dirty="0"/>
                  <a:t>On-axis long. injection</a:t>
                </a:r>
                <a:endParaRPr lang="zh-CN" altLang="en-US" sz="900" dirty="0"/>
              </a:p>
            </p:txBody>
          </p:sp>
        </p:grpSp>
        <p:sp>
          <p:nvSpPr>
            <p:cNvPr id="7" name="TextBox 53">
              <a:extLst>
                <a:ext uri="{FF2B5EF4-FFF2-40B4-BE49-F238E27FC236}">
                  <a16:creationId xmlns:a16="http://schemas.microsoft.com/office/drawing/2014/main" id="{62FB1AD8-60F3-4E55-B25E-EFE4F16680D5}"/>
                </a:ext>
              </a:extLst>
            </p:cNvPr>
            <p:cNvSpPr txBox="1"/>
            <p:nvPr/>
          </p:nvSpPr>
          <p:spPr>
            <a:xfrm>
              <a:off x="6600056" y="4661648"/>
              <a:ext cx="15841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accent1"/>
                  </a:solidFill>
                </a:rPr>
                <a:t>RF=166MHz</a:t>
              </a:r>
              <a:endParaRPr lang="zh-CN" altLang="en-US" sz="1050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5CBE4E07-AC46-4B3E-9DE9-F27D16BF49AF}"/>
                </a:ext>
              </a:extLst>
            </p:cNvPr>
            <p:cNvSpPr txBox="1"/>
            <p:nvPr/>
          </p:nvSpPr>
          <p:spPr>
            <a:xfrm>
              <a:off x="7184851" y="6004641"/>
              <a:ext cx="322283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Electrical pulse for fast kicker </a:t>
              </a:r>
              <a:endParaRPr lang="zh-CN" altLang="en-US" sz="1400" dirty="0"/>
            </a:p>
          </p:txBody>
        </p:sp>
      </p:grpSp>
      <p:pic>
        <p:nvPicPr>
          <p:cNvPr id="46" name="Picture 4">
            <a:extLst>
              <a:ext uri="{FF2B5EF4-FFF2-40B4-BE49-F238E27FC236}">
                <a16:creationId xmlns:a16="http://schemas.microsoft.com/office/drawing/2014/main" id="{5ECA1D86-C0D5-4C64-9337-253232C1B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95" y="4229593"/>
            <a:ext cx="1802224" cy="1997571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028A21F-0A20-4561-A2BA-24DACF78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551" y="2738538"/>
            <a:ext cx="3911398" cy="1197709"/>
          </a:xfrm>
          <a:prstGeom prst="rect">
            <a:avLst/>
          </a:prstGeom>
        </p:spPr>
      </p:pic>
      <p:pic>
        <p:nvPicPr>
          <p:cNvPr id="48" name="图片 4">
            <a:extLst>
              <a:ext uri="{FF2B5EF4-FFF2-40B4-BE49-F238E27FC236}">
                <a16:creationId xmlns:a16="http://schemas.microsoft.com/office/drawing/2014/main" id="{69858512-B270-4B46-8EE5-1899EA8AC8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606" y="5236911"/>
            <a:ext cx="1605507" cy="1107870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1C9334BA-5458-4328-94E8-35FF6DD8B00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024" y="4093261"/>
            <a:ext cx="1605507" cy="1135117"/>
          </a:xfrm>
          <a:prstGeom prst="rect">
            <a:avLst/>
          </a:prstGeom>
        </p:spPr>
      </p:pic>
      <p:sp>
        <p:nvSpPr>
          <p:cNvPr id="50" name="灯片编号占位符 4">
            <a:extLst>
              <a:ext uri="{FF2B5EF4-FFF2-40B4-BE49-F238E27FC236}">
                <a16:creationId xmlns:a16="http://schemas.microsoft.com/office/drawing/2014/main" id="{793B8F32-1917-436B-BFA7-5B59748D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034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39609F6-43C0-455F-9C74-80004DAC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/>
              <a:t>Hardware for HEPS injection &amp; extraction system</a:t>
            </a:r>
            <a:endParaRPr lang="zh-CN" altLang="en-US" sz="36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C8F00E0-9A54-4C56-ABDD-FDE43FD8A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26829"/>
              </p:ext>
            </p:extLst>
          </p:nvPr>
        </p:nvGraphicFramePr>
        <p:xfrm>
          <a:off x="587197" y="1412776"/>
          <a:ext cx="10922353" cy="415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8667">
                  <a:extLst>
                    <a:ext uri="{9D8B030D-6E8A-4147-A177-3AD203B41FA5}">
                      <a16:colId xmlns:a16="http://schemas.microsoft.com/office/drawing/2014/main" val="3444213082"/>
                    </a:ext>
                  </a:extLst>
                </a:gridCol>
              </a:tblGrid>
              <a:tr h="321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Hardware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Type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Quantity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Typical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parameters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Features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Status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BST kicker magnet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Slotted-pipe kicker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4+1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300ns/450ns/1us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In-vacuum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On-line operation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BST</a:t>
                      </a:r>
                      <a:r>
                        <a:rPr lang="en-US" altLang="zh-CN" sz="1400" baseline="0" dirty="0"/>
                        <a:t> kicker </a:t>
                      </a:r>
                      <a:r>
                        <a:rPr lang="en-US" altLang="zh-CN" sz="1400" baseline="0" dirty="0" err="1"/>
                        <a:t>pulser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Thyratron based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4+1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300ns/450ns/1us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Made in house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On-line operation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BST</a:t>
                      </a:r>
                      <a:r>
                        <a:rPr lang="en-US" altLang="zh-CN" sz="1400" baseline="0" dirty="0"/>
                        <a:t> bump magnet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Laminated core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1ms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In-air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On-line operation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BST bumper </a:t>
                      </a:r>
                      <a:r>
                        <a:rPr lang="en-US" altLang="zh-CN" sz="1400" dirty="0" err="1"/>
                        <a:t>pulser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IGBT based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1ms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Made in house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On-line operation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BST septum magnet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>
                          <a:solidFill>
                            <a:srgbClr val="FF0000"/>
                          </a:solidFill>
                        </a:rPr>
                        <a:t>Lambertson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Septum=3.5mm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In-air/DC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On-line operation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SR septum magnet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>
                          <a:solidFill>
                            <a:srgbClr val="FF0000"/>
                          </a:solidFill>
                        </a:rPr>
                        <a:t>Lambertson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2+1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Septum=2mm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Half in-vacuum/DC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On-line operation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SR kicker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Strip-line kicker 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300mm/8mm/±15kV/V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5-cell module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On-line operation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71288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SR pre-ext.</a:t>
                      </a:r>
                      <a:r>
                        <a:rPr lang="en-US" altLang="zh-CN" sz="1400" baseline="0" dirty="0"/>
                        <a:t>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Strip-line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300mm/16mm/±8.4kV/H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In-vacuum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On-line operation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SR fast kicker</a:t>
                      </a:r>
                      <a:r>
                        <a:rPr lang="en-US" altLang="zh-CN" sz="1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baseline="0" dirty="0" err="1">
                          <a:solidFill>
                            <a:srgbClr val="FF0000"/>
                          </a:solidFill>
                        </a:rPr>
                        <a:t>pulser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DSRD+MOSFET based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10ns/±17kV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Made in house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On-line operation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fast kicker pulser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 based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4ns/</a:t>
                      </a:r>
                      <a:r>
                        <a:rPr lang="en-US" altLang="zh-CN" sz="1400" dirty="0"/>
                        <a:t>±20kV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Commercial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On-line operation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51903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pre-dump kicker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Slotted-pipe kicker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4.5us/half</a:t>
                      </a: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sine/H+V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In-vacuum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On-line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262822"/>
                  </a:ext>
                </a:extLst>
              </a:tr>
              <a:tr h="321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pre-dump kicker</a:t>
                      </a: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pulser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IGBT based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4.5us/half</a:t>
                      </a: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Made in house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Off-line test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612841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87197" y="5987215"/>
            <a:ext cx="66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Most of the hardware technologies are applied in the CEPC. </a:t>
            </a:r>
            <a:endParaRPr lang="zh-CN" altLang="en-US" b="1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64745F-0124-4A98-ACDA-C974F39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021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箭头: 燕尾形 17">
            <a:extLst>
              <a:ext uri="{FF2B5EF4-FFF2-40B4-BE49-F238E27FC236}">
                <a16:creationId xmlns:a16="http://schemas.microsoft.com/office/drawing/2014/main" id="{14F99D2E-55A8-49A5-A984-C4577CFC7D92}"/>
              </a:ext>
            </a:extLst>
          </p:cNvPr>
          <p:cNvSpPr/>
          <p:nvPr/>
        </p:nvSpPr>
        <p:spPr>
          <a:xfrm rot="5400000">
            <a:off x="-1913199" y="3605429"/>
            <a:ext cx="5242462" cy="569127"/>
          </a:xfrm>
          <a:prstGeom prst="notched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F3100CD-2F50-4EC5-9A4D-EA1013ED6A6E}"/>
              </a:ext>
            </a:extLst>
          </p:cNvPr>
          <p:cNvSpPr txBox="1"/>
          <p:nvPr/>
        </p:nvSpPr>
        <p:spPr>
          <a:xfrm>
            <a:off x="429405" y="1346061"/>
            <a:ext cx="9502800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2023/02/09: To complete 4 bumpers,BS1LSM,BS1K,BS2k,BS3K,BS4K installation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2023/06/06: To</a:t>
            </a:r>
            <a:r>
              <a:rPr lang="zh-CN" altLang="en-US" dirty="0">
                <a:solidFill>
                  <a:srgbClr val="000099"/>
                </a:solidFill>
              </a:rPr>
              <a:t> </a:t>
            </a:r>
            <a:r>
              <a:rPr lang="en-US" altLang="zh-CN" dirty="0">
                <a:solidFill>
                  <a:srgbClr val="000099"/>
                </a:solidFill>
              </a:rPr>
              <a:t>complete BS1K pulser installation and commissioning 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2023/07/23: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Success in BST 1</a:t>
            </a:r>
            <a:r>
              <a:rPr lang="en-US" altLang="zh-CN" baseline="30000" dirty="0">
                <a:solidFill>
                  <a:srgbClr val="FF0000"/>
                </a:solidFill>
              </a:rPr>
              <a:t>st</a:t>
            </a:r>
            <a:r>
              <a:rPr lang="en-US" altLang="zh-CN" dirty="0">
                <a:solidFill>
                  <a:srgbClr val="FF0000"/>
                </a:solidFill>
              </a:rPr>
              <a:t> phase beam commissioning with BST LE injection system</a:t>
            </a:r>
          </a:p>
          <a:p>
            <a:pPr marL="539750" indent="-450850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2023/10/23: To complete BS2K,BS3K,BS4K,4 bumpers pulsers installation and commissioning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2023/12/18: To complete BS3LSM,BS4LSM installation</a:t>
            </a:r>
          </a:p>
          <a:p>
            <a:pPr marL="539750" indent="-450850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2024/05/17: Success in BST beam extraction commissioning</a:t>
            </a:r>
            <a:endParaRPr lang="en-US" altLang="zh-CN" dirty="0">
              <a:solidFill>
                <a:srgbClr val="000099"/>
              </a:solidFill>
            </a:endParaRP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2024/05/29: To accept all hardware of SR </a:t>
            </a:r>
            <a:r>
              <a:rPr lang="en-US" altLang="zh-CN" dirty="0" err="1">
                <a:solidFill>
                  <a:srgbClr val="000099"/>
                </a:solidFill>
              </a:rPr>
              <a:t>inj</a:t>
            </a:r>
            <a:r>
              <a:rPr lang="en-US" altLang="zh-CN" dirty="0">
                <a:solidFill>
                  <a:srgbClr val="000099"/>
                </a:solidFill>
              </a:rPr>
              <a:t>.&amp;ext. and enter final installation stage</a:t>
            </a:r>
          </a:p>
          <a:p>
            <a:pPr marL="539750" indent="-450850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2024/07/01: To complete vacuum connection of all SR devices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2024/07/23: Success in SR 1</a:t>
            </a:r>
            <a:r>
              <a:rPr lang="en-US" altLang="zh-CN" baseline="30000" dirty="0">
                <a:solidFill>
                  <a:srgbClr val="FF0000"/>
                </a:solidFill>
              </a:rPr>
              <a:t>st</a:t>
            </a:r>
            <a:r>
              <a:rPr lang="en-US" altLang="zh-CN" dirty="0">
                <a:solidFill>
                  <a:srgbClr val="FF0000"/>
                </a:solidFill>
              </a:rPr>
              <a:t> phase beam commissioning with the backup kicker(450ns) </a:t>
            </a:r>
          </a:p>
          <a:p>
            <a:pPr marL="539750" indent="-450850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2024/08/24: Success in SR extraction to dump with fast kickers (10ns) 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2024/09/12: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Success in SR 2</a:t>
            </a:r>
            <a:r>
              <a:rPr lang="en-US" altLang="zh-CN" baseline="30000" dirty="0">
                <a:solidFill>
                  <a:srgbClr val="FF0000"/>
                </a:solidFill>
              </a:rPr>
              <a:t>nd</a:t>
            </a:r>
            <a:r>
              <a:rPr lang="en-US" altLang="zh-CN" dirty="0">
                <a:solidFill>
                  <a:srgbClr val="FF0000"/>
                </a:solidFill>
              </a:rPr>
              <a:t> phase beam commissioning with the final kickers(10ns)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2024/12/25:</a:t>
            </a:r>
            <a:r>
              <a:rPr lang="zh-CN" altLang="en-US" dirty="0">
                <a:solidFill>
                  <a:srgbClr val="000099"/>
                </a:solidFill>
              </a:rPr>
              <a:t> </a:t>
            </a:r>
            <a:r>
              <a:rPr lang="en-US" altLang="zh-CN" dirty="0">
                <a:solidFill>
                  <a:srgbClr val="000099"/>
                </a:solidFill>
              </a:rPr>
              <a:t>Success in SR extraction to BST with fast kickers (4ns)</a:t>
            </a:r>
          </a:p>
          <a:p>
            <a:pPr marL="539750" indent="-450850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2024/12/28:</a:t>
            </a:r>
            <a:r>
              <a:rPr lang="zh-CN" altLang="en-US" dirty="0">
                <a:solidFill>
                  <a:srgbClr val="000099"/>
                </a:solidFill>
              </a:rPr>
              <a:t> </a:t>
            </a:r>
            <a:r>
              <a:rPr lang="en-US" altLang="zh-CN" dirty="0">
                <a:solidFill>
                  <a:srgbClr val="000099"/>
                </a:solidFill>
              </a:rPr>
              <a:t>Success in BST</a:t>
            </a:r>
            <a:r>
              <a:rPr lang="zh-CN" altLang="en-US" dirty="0">
                <a:solidFill>
                  <a:srgbClr val="000099"/>
                </a:solidFill>
              </a:rPr>
              <a:t> </a:t>
            </a:r>
            <a:r>
              <a:rPr lang="en-US" altLang="zh-CN" dirty="0">
                <a:solidFill>
                  <a:srgbClr val="000099"/>
                </a:solidFill>
              </a:rPr>
              <a:t>full-energy re-injection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2025/01/02: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Success in on-axis swap-out injection with beam accumulating by full-energy BST</a:t>
            </a:r>
          </a:p>
          <a:p>
            <a:pPr marL="539750" indent="-450850" algn="l">
              <a:spcBef>
                <a:spcPts val="4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2025/09/26: HEPS accelerator passing national acceptance testing successfully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0890" y="260629"/>
            <a:ext cx="11229978" cy="66357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Milestone of inj. &amp; ext. system installation and commissioning</a:t>
            </a:r>
            <a:endParaRPr lang="zh-CN" altLang="en-US" sz="28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DC7B573-27A0-49D1-A206-DFAB3195E3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6051" y="2109736"/>
            <a:ext cx="1533837" cy="71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6346E2-E793-41D4-B2BF-CD6C21961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050" y="2884055"/>
            <a:ext cx="1516226" cy="85287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E558A9E-DADE-46EE-80A6-58071C1A2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8331" y="1052736"/>
            <a:ext cx="1516226" cy="10051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0013932-AD0F-4B8C-87C7-696CECF76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050" y="3788150"/>
            <a:ext cx="1516226" cy="85255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EB964F7-DF5F-475C-A868-7B31235554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050" y="4703528"/>
            <a:ext cx="1516226" cy="11358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81A1A2F-10B9-4A5C-B8B1-E12C1C4023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331" y="5883438"/>
            <a:ext cx="1516226" cy="85255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EAA4F435-66EF-4373-96A5-97F2DE57EC83}"/>
              </a:ext>
            </a:extLst>
          </p:cNvPr>
          <p:cNvSpPr txBox="1"/>
          <p:nvPr/>
        </p:nvSpPr>
        <p:spPr>
          <a:xfrm>
            <a:off x="10528122" y="2544726"/>
            <a:ext cx="130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2024/05/29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5CEB21C-FEAE-470B-8FA0-FB29C139A802}"/>
              </a:ext>
            </a:extLst>
          </p:cNvPr>
          <p:cNvSpPr txBox="1"/>
          <p:nvPr/>
        </p:nvSpPr>
        <p:spPr>
          <a:xfrm>
            <a:off x="10528122" y="3447478"/>
            <a:ext cx="130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2024/07/01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72C3FB7-8E5D-43EF-9001-B52CBA6357B9}"/>
              </a:ext>
            </a:extLst>
          </p:cNvPr>
          <p:cNvSpPr txBox="1"/>
          <p:nvPr/>
        </p:nvSpPr>
        <p:spPr>
          <a:xfrm>
            <a:off x="10528122" y="1770645"/>
            <a:ext cx="130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2024/05/17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341D3E0-F026-4EE5-8BF5-63AB3B327489}"/>
              </a:ext>
            </a:extLst>
          </p:cNvPr>
          <p:cNvSpPr txBox="1"/>
          <p:nvPr/>
        </p:nvSpPr>
        <p:spPr>
          <a:xfrm>
            <a:off x="10528122" y="4350230"/>
            <a:ext cx="130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2024/07/23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6DFD6D9-A60E-4638-A2FB-F3A8F5D8A5DB}"/>
              </a:ext>
            </a:extLst>
          </p:cNvPr>
          <p:cNvSpPr txBox="1"/>
          <p:nvPr/>
        </p:nvSpPr>
        <p:spPr>
          <a:xfrm>
            <a:off x="10528122" y="5562674"/>
            <a:ext cx="130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2024/08/24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74AB85A-D432-436F-B3F2-595974BC6116}"/>
              </a:ext>
            </a:extLst>
          </p:cNvPr>
          <p:cNvSpPr txBox="1"/>
          <p:nvPr/>
        </p:nvSpPr>
        <p:spPr>
          <a:xfrm>
            <a:off x="10528122" y="6442453"/>
            <a:ext cx="130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2025/01/02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922E71C8-AA1E-481A-A4E5-59CA7D73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745" y="6376036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8547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HEPS IAC review report 2025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43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A7D221A-FE94-428D-895F-DBA6EE3E2B6C}"/>
              </a:ext>
            </a:extLst>
          </p:cNvPr>
          <p:cNvGrpSpPr/>
          <p:nvPr/>
        </p:nvGrpSpPr>
        <p:grpSpPr>
          <a:xfrm>
            <a:off x="263352" y="1517899"/>
            <a:ext cx="6082642" cy="4265144"/>
            <a:chOff x="1775520" y="1601930"/>
            <a:chExt cx="6082642" cy="426514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8B647CE-6BB7-4039-8C4B-5B4500810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351"/>
            <a:stretch/>
          </p:blipFill>
          <p:spPr>
            <a:xfrm>
              <a:off x="1775520" y="1628800"/>
              <a:ext cx="6082642" cy="42382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1A5B834-B7FB-441C-944B-D4A2EECC0DEA}"/>
                </a:ext>
              </a:extLst>
            </p:cNvPr>
            <p:cNvSpPr txBox="1"/>
            <p:nvPr/>
          </p:nvSpPr>
          <p:spPr>
            <a:xfrm>
              <a:off x="2063552" y="1601930"/>
              <a:ext cx="5616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u="sng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HEPS IAC review report in Jan.2025</a:t>
              </a:r>
              <a:endParaRPr lang="zh-CN" alt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矩形: 圆角 6">
              <a:extLst>
                <a:ext uri="{FF2B5EF4-FFF2-40B4-BE49-F238E27FC236}">
                  <a16:creationId xmlns:a16="http://schemas.microsoft.com/office/drawing/2014/main" id="{66E71373-7F31-462E-A5EB-839723A6C45D}"/>
                </a:ext>
              </a:extLst>
            </p:cNvPr>
            <p:cNvSpPr/>
            <p:nvPr/>
          </p:nvSpPr>
          <p:spPr>
            <a:xfrm>
              <a:off x="2495600" y="3789040"/>
              <a:ext cx="4896544" cy="43204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AE85597-ED85-4086-A342-15C224F66D98}"/>
                </a:ext>
              </a:extLst>
            </p:cNvPr>
            <p:cNvCxnSpPr>
              <a:cxnSpLocks/>
            </p:cNvCxnSpPr>
            <p:nvPr/>
          </p:nvCxnSpPr>
          <p:spPr>
            <a:xfrm>
              <a:off x="2531605" y="3140968"/>
              <a:ext cx="1908211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76F344F-21C4-4780-9A07-3B7067A3B6D2}"/>
                </a:ext>
              </a:extLst>
            </p:cNvPr>
            <p:cNvCxnSpPr>
              <a:cxnSpLocks/>
            </p:cNvCxnSpPr>
            <p:nvPr/>
          </p:nvCxnSpPr>
          <p:spPr>
            <a:xfrm>
              <a:off x="2495600" y="5257663"/>
              <a:ext cx="4032448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: 圆角 20">
              <a:extLst>
                <a:ext uri="{FF2B5EF4-FFF2-40B4-BE49-F238E27FC236}">
                  <a16:creationId xmlns:a16="http://schemas.microsoft.com/office/drawing/2014/main" id="{EECA0603-F54B-46CB-A05A-BE9353964AEF}"/>
                </a:ext>
              </a:extLst>
            </p:cNvPr>
            <p:cNvSpPr/>
            <p:nvPr/>
          </p:nvSpPr>
          <p:spPr>
            <a:xfrm>
              <a:off x="3841056" y="5313070"/>
              <a:ext cx="1246832" cy="21602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22">
              <a:extLst>
                <a:ext uri="{FF2B5EF4-FFF2-40B4-BE49-F238E27FC236}">
                  <a16:creationId xmlns:a16="http://schemas.microsoft.com/office/drawing/2014/main" id="{F2B19901-A78F-4474-9D65-3C13B7C85B0B}"/>
                </a:ext>
              </a:extLst>
            </p:cNvPr>
            <p:cNvSpPr/>
            <p:nvPr/>
          </p:nvSpPr>
          <p:spPr>
            <a:xfrm>
              <a:off x="2963170" y="5554405"/>
              <a:ext cx="1764678" cy="21602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23">
              <a:extLst>
                <a:ext uri="{FF2B5EF4-FFF2-40B4-BE49-F238E27FC236}">
                  <a16:creationId xmlns:a16="http://schemas.microsoft.com/office/drawing/2014/main" id="{A06DB072-DD18-4683-B4E6-9F3A03E23EF2}"/>
                </a:ext>
              </a:extLst>
            </p:cNvPr>
            <p:cNvSpPr/>
            <p:nvPr/>
          </p:nvSpPr>
          <p:spPr>
            <a:xfrm>
              <a:off x="6611330" y="5301208"/>
              <a:ext cx="780814" cy="21602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AE35C06-8351-4452-B7B5-E238F671EE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004" y="1228841"/>
            <a:ext cx="1985652" cy="141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5082D37-8B17-472C-A0F4-6636526E4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988" y="1223369"/>
            <a:ext cx="3034536" cy="14246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988" y="2802313"/>
            <a:ext cx="1978611" cy="165008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195442" y="2804244"/>
            <a:ext cx="2846649" cy="1715786"/>
            <a:chOff x="12054522" y="3038832"/>
            <a:chExt cx="2846649" cy="171578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7FF928C-0C6A-49CC-A8FE-D91B4D68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54522" y="3038832"/>
              <a:ext cx="2846649" cy="166013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2686181" y="4477619"/>
              <a:ext cx="1446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with kicker &amp; cables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3025839" y="3398717"/>
              <a:ext cx="1817662" cy="865522"/>
              <a:chOff x="4615183" y="4845713"/>
              <a:chExt cx="1817662" cy="86552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4621733" y="4845713"/>
                <a:ext cx="0" cy="19531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206834" y="4859358"/>
                <a:ext cx="0" cy="19531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4615183" y="4957014"/>
                <a:ext cx="594523" cy="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4685493" y="4932272"/>
                <a:ext cx="6270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10ns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376265" y="5177007"/>
                <a:ext cx="1056580" cy="53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15.17kV @DC=400V</a:t>
                </a:r>
                <a:r>
                  <a:rPr lang="en-US" altLang="zh-CN" sz="1400" dirty="0"/>
                  <a:t>.</a:t>
                </a:r>
                <a:endParaRPr lang="zh-CN" altLang="en-US" sz="1400" dirty="0"/>
              </a:p>
            </p:txBody>
          </p:sp>
        </p:grpSp>
      </p:grp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988" y="4639714"/>
            <a:ext cx="2865404" cy="158702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9642676" y="4613043"/>
            <a:ext cx="2399415" cy="1594644"/>
            <a:chOff x="6519402" y="1952393"/>
            <a:chExt cx="2113500" cy="1585125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5BC7C484-04C7-4FEA-8FDA-E311EBA7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9402" y="1952393"/>
              <a:ext cx="2113500" cy="1585125"/>
            </a:xfrm>
            <a:prstGeom prst="rect">
              <a:avLst/>
            </a:prstGeom>
          </p:spPr>
        </p:pic>
        <p:cxnSp>
          <p:nvCxnSpPr>
            <p:cNvPr id="52" name="直接箭头连接符 51"/>
            <p:cNvCxnSpPr/>
            <p:nvPr/>
          </p:nvCxnSpPr>
          <p:spPr>
            <a:xfrm>
              <a:off x="6712894" y="2486940"/>
              <a:ext cx="99052" cy="102918"/>
            </a:xfrm>
            <a:prstGeom prst="straightConnector1">
              <a:avLst/>
            </a:prstGeom>
            <a:ln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6568081" y="2250829"/>
              <a:ext cx="10340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>
                  <a:solidFill>
                    <a:srgbClr val="66FF33"/>
                  </a:solidFill>
                </a:rPr>
                <a:t>FeCoV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H="1" flipV="1">
              <a:off x="7014051" y="2653483"/>
              <a:ext cx="174017" cy="228969"/>
            </a:xfrm>
            <a:prstGeom prst="straightConnector1">
              <a:avLst/>
            </a:prstGeom>
            <a:ln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7104887" y="2747056"/>
              <a:ext cx="57782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66FF33"/>
                  </a:solidFill>
                </a:rPr>
                <a:t>Cu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7014142" y="2557100"/>
              <a:ext cx="457504" cy="0"/>
            </a:xfrm>
            <a:prstGeom prst="line">
              <a:avLst/>
            </a:prstGeom>
            <a:ln w="3175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014142" y="2589858"/>
              <a:ext cx="457504" cy="0"/>
            </a:xfrm>
            <a:prstGeom prst="line">
              <a:avLst/>
            </a:prstGeom>
            <a:ln w="3175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7381577" y="2388744"/>
              <a:ext cx="0" cy="139084"/>
            </a:xfrm>
            <a:prstGeom prst="straightConnector1">
              <a:avLst/>
            </a:prstGeom>
            <a:ln w="31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V="1">
              <a:off x="7381577" y="2589858"/>
              <a:ext cx="0" cy="213665"/>
            </a:xfrm>
            <a:prstGeom prst="straightConnector1">
              <a:avLst/>
            </a:prstGeom>
            <a:ln w="31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7468533" y="2445927"/>
              <a:ext cx="74109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66FF33"/>
                  </a:solidFill>
                </a:rPr>
                <a:t>2mm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V="1">
              <a:off x="6821112" y="2742000"/>
              <a:ext cx="127506" cy="178294"/>
            </a:xfrm>
            <a:prstGeom prst="straightConnector1">
              <a:avLst/>
            </a:prstGeom>
            <a:ln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6658852" y="2839299"/>
              <a:ext cx="52921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66FF33"/>
                  </a:solidFill>
                </a:rPr>
                <a:t>DT4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</p:grpSp>
      <p:sp>
        <p:nvSpPr>
          <p:cNvPr id="63" name="圆角矩形 62"/>
          <p:cNvSpPr/>
          <p:nvPr/>
        </p:nvSpPr>
        <p:spPr>
          <a:xfrm>
            <a:off x="6606548" y="1174727"/>
            <a:ext cx="5519936" cy="1523307"/>
          </a:xfrm>
          <a:prstGeom prst="roundRect">
            <a:avLst>
              <a:gd name="adj" fmla="val 73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6606548" y="2740930"/>
            <a:ext cx="5519936" cy="1740643"/>
          </a:xfrm>
          <a:prstGeom prst="roundRect">
            <a:avLst>
              <a:gd name="adj" fmla="val 73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6606548" y="4537294"/>
            <a:ext cx="5519936" cy="1740643"/>
          </a:xfrm>
          <a:prstGeom prst="roundRect">
            <a:avLst>
              <a:gd name="adj" fmla="val 73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6784535" y="2362966"/>
            <a:ext cx="182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Strip-line kickers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784535" y="4124223"/>
            <a:ext cx="182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Fast </a:t>
            </a:r>
            <a:r>
              <a:rPr lang="en-US" altLang="zh-CN" b="1" dirty="0" err="1">
                <a:solidFill>
                  <a:srgbClr val="FFFF00"/>
                </a:solidFill>
              </a:rPr>
              <a:t>pulsers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784535" y="5883007"/>
            <a:ext cx="232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Half-in-vacuum LSMs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89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Summary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3352" y="1196752"/>
            <a:ext cx="116906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7408" y="1444676"/>
            <a:ext cx="10513168" cy="479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inj. &amp; ext. system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layout designs and hardware designs for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discussed.</a:t>
            </a:r>
          </a:p>
          <a:p>
            <a:pPr algn="just">
              <a:spcBef>
                <a:spcPts val="600"/>
              </a:spcBef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layout and hardware design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of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.&amp;ext. system has be updated, including kickers and </a:t>
            </a:r>
            <a:r>
              <a:rPr lang="en-US" altLang="zh-CN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Lambertson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magnets. The preliminary mechanical designs of the most magnets with dimensions were presented. </a:t>
            </a:r>
          </a:p>
          <a:p>
            <a:pPr algn="just">
              <a:spcBef>
                <a:spcPts val="600"/>
              </a:spcBef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key inj. &amp; ext. technologies applied in the CEPC were demonstrated in the HEPS beam commissioning.</a:t>
            </a:r>
          </a:p>
          <a:p>
            <a:pPr algn="just">
              <a:spcBef>
                <a:spcPts val="600"/>
              </a:spcBef>
            </a:pP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37"/>
    </mc:Choice>
    <mc:Fallback xmlns="">
      <p:transition spd="slow" advTm="10153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Thank you for attentions!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/>
              <a:t>END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2804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List of the types of inj. &amp; ext. hardware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7205697"/>
              </p:ext>
            </p:extLst>
          </p:nvPr>
        </p:nvGraphicFramePr>
        <p:xfrm>
          <a:off x="119336" y="1124744"/>
          <a:ext cx="11953327" cy="4429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147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zh-CN" alt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Sub-system</a:t>
                      </a:r>
                      <a:endParaRPr lang="zh-CN" alt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Kicker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Septa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4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bg1"/>
                          </a:solidFill>
                        </a:rPr>
                        <a:t>Kicker Type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bg1"/>
                          </a:solidFill>
                        </a:rPr>
                        <a:t>Kicker waveform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bg1"/>
                          </a:solidFill>
                        </a:rPr>
                        <a:t>Septum Type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bg1"/>
                          </a:solidFill>
                        </a:rPr>
                        <a:t>Stored beam pipe aperture /Thickness of septum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DR inj./ext.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Slotted</a:t>
                      </a:r>
                      <a:r>
                        <a:rPr lang="en-US" altLang="zh-CN" sz="1600" baseline="0" dirty="0"/>
                        <a:t>-pipe kicker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Half-sine /245ns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Horizontal</a:t>
                      </a:r>
                      <a:r>
                        <a:rPr lang="en-US" altLang="zh-CN" sz="1600" baseline="0" dirty="0"/>
                        <a:t> </a:t>
                      </a:r>
                      <a:r>
                        <a:rPr lang="en-US" altLang="zh-CN" sz="1600" dirty="0"/>
                        <a:t>LMS </a:t>
                      </a:r>
                      <a:r>
                        <a:rPr lang="en-US" altLang="zh-CN" sz="1600" baseline="0" dirty="0"/>
                        <a:t>in air 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dirty="0"/>
                        <a:t>30/6mm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BST LE</a:t>
                      </a:r>
                      <a:r>
                        <a:rPr lang="en-US" altLang="zh-CN" sz="1600" baseline="0" dirty="0"/>
                        <a:t> inj.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Strip-line</a:t>
                      </a:r>
                      <a:r>
                        <a:rPr lang="en-US" altLang="zh-CN" sz="1600" baseline="0" dirty="0"/>
                        <a:t> kicker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Half-sine/50ns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Horizontal LMS in air</a:t>
                      </a:r>
                      <a:r>
                        <a:rPr lang="en-US" altLang="zh-CN" sz="1600" baseline="0" dirty="0"/>
                        <a:t> 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dirty="0"/>
                        <a:t>56/10mm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BST</a:t>
                      </a:r>
                      <a:r>
                        <a:rPr lang="en-US" altLang="zh-CN" sz="1600" baseline="0" dirty="0"/>
                        <a:t> ext. for CR off-axis inj.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Delay-line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dipole kicker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Trapezoid </a:t>
                      </a:r>
                      <a:r>
                        <a:rPr lang="en-US" altLang="zh-CN" sz="1600" baseline="0" dirty="0"/>
                        <a:t>/440-2420ns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Vertical LMS in air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dirty="0"/>
                        <a:t>56/10mm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CR off-axis</a:t>
                      </a:r>
                      <a:r>
                        <a:rPr lang="en-US" altLang="zh-CN" sz="1600" baseline="0" dirty="0"/>
                        <a:t> inj.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Delay-line dipole kicker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Trapezoid </a:t>
                      </a:r>
                      <a:r>
                        <a:rPr lang="en-US" altLang="zh-CN" sz="1600" baseline="0" dirty="0"/>
                        <a:t>/440-2420ns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Vertical LMS in </a:t>
                      </a:r>
                      <a:r>
                        <a:rPr lang="en-US" altLang="zh-CN" sz="1600" dirty="0" err="1"/>
                        <a:t>vac.&amp;air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kern="100" dirty="0">
                          <a:effectLst/>
                        </a:rPr>
                        <a:t>56</a:t>
                      </a:r>
                      <a:r>
                        <a:rPr lang="en-US" altLang="zh-CN" sz="1600" dirty="0"/>
                        <a:t>/2mm&amp;3.5mm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BST</a:t>
                      </a:r>
                      <a:r>
                        <a:rPr lang="en-US" altLang="zh-CN" sz="1600" baseline="0" dirty="0"/>
                        <a:t> ext. for CR on-axis inj.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Ferrite core 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Half-sine/1360ns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Vertical LMS in air 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dirty="0"/>
                        <a:t>56/6mm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BST HE inj. </a:t>
                      </a:r>
                      <a:r>
                        <a:rPr lang="en-US" altLang="zh-CN" sz="1600" baseline="0" dirty="0"/>
                        <a:t>for CR on-axis inj.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Ferrite core 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Half-sine/0.333ms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Vertical LMS in air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dirty="0"/>
                        <a:t>56/10mm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CR swap out inj. 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Ferrite core 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Half-sine/1360ns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Vertical LMS in </a:t>
                      </a:r>
                      <a:r>
                        <a:rPr lang="en-US" altLang="zh-CN" sz="1600" dirty="0" err="1"/>
                        <a:t>vac.&amp;air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kern="100" dirty="0">
                          <a:effectLst/>
                        </a:rPr>
                        <a:t>56/</a:t>
                      </a:r>
                      <a:r>
                        <a:rPr lang="en-US" altLang="zh-CN" sz="1600" kern="1200" dirty="0">
                          <a:effectLst/>
                        </a:rPr>
                        <a:t>2</a:t>
                      </a:r>
                      <a:r>
                        <a:rPr lang="en-US" altLang="zh-CN" sz="1600" dirty="0"/>
                        <a:t>mm&amp;3.5mm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CR swap out ext.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Ferrite core 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Half-sine/1360ns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Vertical LMS in </a:t>
                      </a:r>
                      <a:r>
                        <a:rPr lang="en-US" altLang="zh-CN" sz="1600" dirty="0" err="1"/>
                        <a:t>vac.&amp;air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kern="100" dirty="0">
                          <a:effectLst/>
                        </a:rPr>
                        <a:t>56/</a:t>
                      </a:r>
                      <a:r>
                        <a:rPr lang="en-US" altLang="zh-CN" sz="1600" kern="1200" dirty="0">
                          <a:effectLst/>
                        </a:rPr>
                        <a:t>2</a:t>
                      </a:r>
                      <a:r>
                        <a:rPr lang="en-US" altLang="zh-CN" sz="1600" dirty="0"/>
                        <a:t>mm&amp;3.5mm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CR beam dump 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Delay-line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Trapezoid </a:t>
                      </a:r>
                      <a:r>
                        <a:rPr lang="en-US" altLang="zh-CN" sz="1600" baseline="0" dirty="0"/>
                        <a:t>/0.333ms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Horizontal LMS in air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kern="100" dirty="0">
                          <a:effectLst/>
                        </a:rPr>
                        <a:t>56/5</a:t>
                      </a:r>
                      <a:r>
                        <a:rPr lang="en-US" altLang="zh-CN" sz="1600" dirty="0"/>
                        <a:t>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10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/>
                        <a:t>BST beam dump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Delay-line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600" dirty="0"/>
                        <a:t>Trapezoid </a:t>
                      </a:r>
                      <a:r>
                        <a:rPr lang="en-US" altLang="zh-CN" sz="1600" baseline="0" dirty="0"/>
                        <a:t>/0.333ms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Horizontal LMS in air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z-Cyrl-AZ" altLang="zh-CN" sz="1600" dirty="0"/>
                        <a:t>Ф</a:t>
                      </a:r>
                      <a:r>
                        <a:rPr lang="en-US" altLang="zh-CN" sz="1600" kern="100" dirty="0">
                          <a:effectLst/>
                        </a:rPr>
                        <a:t>56/5</a:t>
                      </a:r>
                      <a:r>
                        <a:rPr lang="en-US" altLang="zh-CN" sz="1600" dirty="0"/>
                        <a:t>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13581FF2-A6A6-45C9-96E7-39C0C775EDD1}"/>
              </a:ext>
            </a:extLst>
          </p:cNvPr>
          <p:cNvGrpSpPr/>
          <p:nvPr/>
        </p:nvGrpSpPr>
        <p:grpSpPr>
          <a:xfrm>
            <a:off x="301244" y="5805264"/>
            <a:ext cx="1888235" cy="864096"/>
            <a:chOff x="301244" y="5805264"/>
            <a:chExt cx="1888235" cy="86409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499527-8ED1-4353-BAE2-4B94864EE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244" y="5805264"/>
              <a:ext cx="1888235" cy="715241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EEDFEE-5459-40DF-93CD-9FCE076A9F94}"/>
                </a:ext>
              </a:extLst>
            </p:cNvPr>
            <p:cNvSpPr txBox="1"/>
            <p:nvPr/>
          </p:nvSpPr>
          <p:spPr>
            <a:xfrm>
              <a:off x="666712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Slotted</a:t>
              </a:r>
              <a:r>
                <a:rPr lang="en-US" altLang="zh-CN" sz="1000" baseline="0" dirty="0">
                  <a:solidFill>
                    <a:srgbClr val="003399"/>
                  </a:solidFill>
                </a:rPr>
                <a:t>-pipe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595BD87-09EB-4147-8CF4-96988A6A029C}"/>
              </a:ext>
            </a:extLst>
          </p:cNvPr>
          <p:cNvGrpSpPr/>
          <p:nvPr/>
        </p:nvGrpSpPr>
        <p:grpSpPr>
          <a:xfrm>
            <a:off x="2478489" y="5877272"/>
            <a:ext cx="1320892" cy="792088"/>
            <a:chOff x="2478489" y="5877272"/>
            <a:chExt cx="1320892" cy="79208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244341B-2D54-4581-853D-6F5B4D61B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5600" y="5877272"/>
              <a:ext cx="1224136" cy="53285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702FE56-F06B-4FFB-97CA-F103CBB1C138}"/>
                </a:ext>
              </a:extLst>
            </p:cNvPr>
            <p:cNvSpPr txBox="1"/>
            <p:nvPr/>
          </p:nvSpPr>
          <p:spPr>
            <a:xfrm>
              <a:off x="2478489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Strip-line</a:t>
              </a:r>
              <a:r>
                <a:rPr lang="en-US" altLang="zh-CN" sz="1000" baseline="0" dirty="0">
                  <a:solidFill>
                    <a:srgbClr val="003399"/>
                  </a:solidFill>
                </a:rPr>
                <a:t>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88486A-183D-4E3F-B4E2-4D890CF7DDAB}"/>
              </a:ext>
            </a:extLst>
          </p:cNvPr>
          <p:cNvGrpSpPr/>
          <p:nvPr/>
        </p:nvGrpSpPr>
        <p:grpSpPr>
          <a:xfrm>
            <a:off x="4129599" y="5654802"/>
            <a:ext cx="1425184" cy="1014558"/>
            <a:chOff x="4129599" y="5654802"/>
            <a:chExt cx="1425184" cy="101455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FA4A63-0831-4E54-B170-60B677D93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9599" y="5654802"/>
              <a:ext cx="1390337" cy="87054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2799CD5-71AA-4AE4-AF85-04A348C7D4F1}"/>
                </a:ext>
              </a:extLst>
            </p:cNvPr>
            <p:cNvSpPr txBox="1"/>
            <p:nvPr/>
          </p:nvSpPr>
          <p:spPr>
            <a:xfrm>
              <a:off x="4233891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baseline="0" dirty="0">
                  <a:solidFill>
                    <a:srgbClr val="003399"/>
                  </a:solidFill>
                </a:rPr>
                <a:t>Delay-line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66148DB-DF63-4908-8843-CF20BC33CFE0}"/>
              </a:ext>
            </a:extLst>
          </p:cNvPr>
          <p:cNvGrpSpPr/>
          <p:nvPr/>
        </p:nvGrpSpPr>
        <p:grpSpPr>
          <a:xfrm>
            <a:off x="5893187" y="5805264"/>
            <a:ext cx="1714981" cy="864096"/>
            <a:chOff x="5831192" y="5805264"/>
            <a:chExt cx="1714981" cy="86409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6936856-2535-406A-833A-69004677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79976" y="5805264"/>
              <a:ext cx="1666197" cy="701831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3A61FBE-7435-4146-8C9A-355FADEC2A4C}"/>
                </a:ext>
              </a:extLst>
            </p:cNvPr>
            <p:cNvSpPr txBox="1"/>
            <p:nvPr/>
          </p:nvSpPr>
          <p:spPr>
            <a:xfrm>
              <a:off x="5831192" y="6408519"/>
              <a:ext cx="1585699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Lumped ferrite-core</a:t>
              </a:r>
              <a:r>
                <a:rPr lang="en-US" altLang="zh-CN" sz="1000" baseline="0" dirty="0">
                  <a:solidFill>
                    <a:srgbClr val="003399"/>
                  </a:solidFill>
                </a:rPr>
                <a:t> kicker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84F7E52-73C9-4F49-A0E9-DCCB6D2CB53B}"/>
              </a:ext>
            </a:extLst>
          </p:cNvPr>
          <p:cNvGrpSpPr/>
          <p:nvPr/>
        </p:nvGrpSpPr>
        <p:grpSpPr>
          <a:xfrm>
            <a:off x="8040216" y="5771489"/>
            <a:ext cx="1903762" cy="897871"/>
            <a:chOff x="8040216" y="5771489"/>
            <a:chExt cx="1903762" cy="89787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5414486-BDA1-41C7-AA16-2ECA7EC1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16" y="5771489"/>
              <a:ext cx="1903762" cy="83230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3FB4AE1-D948-4F25-973C-08ED2F46FAD7}"/>
                </a:ext>
              </a:extLst>
            </p:cNvPr>
            <p:cNvSpPr txBox="1"/>
            <p:nvPr/>
          </p:nvSpPr>
          <p:spPr>
            <a:xfrm>
              <a:off x="8328248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H LSM in air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FD7B6F-1A4D-4DEE-A13A-0565F3D7DC4C}"/>
              </a:ext>
            </a:extLst>
          </p:cNvPr>
          <p:cNvGrpSpPr/>
          <p:nvPr/>
        </p:nvGrpSpPr>
        <p:grpSpPr>
          <a:xfrm>
            <a:off x="10118963" y="5653639"/>
            <a:ext cx="1665670" cy="1015721"/>
            <a:chOff x="10118963" y="5653639"/>
            <a:chExt cx="1665670" cy="101572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C5E0D1A-A462-417A-B870-481CECC3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8963" y="5653639"/>
              <a:ext cx="1665670" cy="101572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8BB0044-32AA-45BE-A782-0C311F79E33E}"/>
                </a:ext>
              </a:extLst>
            </p:cNvPr>
            <p:cNvSpPr txBox="1"/>
            <p:nvPr/>
          </p:nvSpPr>
          <p:spPr>
            <a:xfrm>
              <a:off x="10200456" y="6408519"/>
              <a:ext cx="1320892" cy="260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000" dirty="0">
                  <a:solidFill>
                    <a:srgbClr val="003399"/>
                  </a:solidFill>
                </a:rPr>
                <a:t>V LSM half in vac.</a:t>
              </a:r>
              <a:endParaRPr lang="zh-CN" altLang="en-US" sz="1000" dirty="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52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7536159" cy="1912071"/>
          </a:xfrm>
        </p:spPr>
        <p:txBody>
          <a:bodyPr>
            <a:normAutofit/>
          </a:bodyPr>
          <a:lstStyle/>
          <a:p>
            <a:r>
              <a:rPr lang="en-US" altLang="zh-CN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/>
              <a:t>Layout and survey design progress status</a:t>
            </a:r>
          </a:p>
        </p:txBody>
      </p:sp>
      <p:sp>
        <p:nvSpPr>
          <p:cNvPr id="6" name="副标题 1">
            <a:extLst>
              <a:ext uri="{FF2B5EF4-FFF2-40B4-BE49-F238E27FC236}">
                <a16:creationId xmlns:a16="http://schemas.microsoft.com/office/drawing/2014/main" id="{30E15C31-328D-4477-B47E-916CC2008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464" y="3886200"/>
            <a:ext cx="9091736" cy="1752600"/>
          </a:xfrm>
        </p:spPr>
        <p:txBody>
          <a:bodyPr/>
          <a:lstStyle/>
          <a:p>
            <a:r>
              <a:rPr lang="en-US" altLang="zh-CN" dirty="0"/>
              <a:t>Contributed by </a:t>
            </a:r>
            <a:r>
              <a:rPr lang="en-US" altLang="zh-CN" dirty="0" err="1"/>
              <a:t>Xiaohao</a:t>
            </a:r>
            <a:r>
              <a:rPr lang="en-US" altLang="zh-CN" dirty="0"/>
              <a:t> Cui, </a:t>
            </a:r>
            <a:r>
              <a:rPr lang="en-US" altLang="zh-CN" dirty="0" err="1"/>
              <a:t>Lihua</a:t>
            </a:r>
            <a:r>
              <a:rPr lang="en-US" altLang="zh-CN" dirty="0"/>
              <a:t> </a:t>
            </a:r>
            <a:r>
              <a:rPr lang="en-US" altLang="zh-CN" dirty="0" err="1"/>
              <a:t>Huo</a:t>
            </a:r>
            <a:r>
              <a:rPr lang="en-US" altLang="zh-CN" dirty="0"/>
              <a:t>, Lei Wang 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46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F6EAE3E-2966-489F-9151-407CA08BD4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147" y="1116199"/>
                <a:ext cx="10763325" cy="2497647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en-US" altLang="zh-CN" b="1" dirty="0">
                    <a:solidFill>
                      <a:srgbClr val="FF0000"/>
                    </a:solidFill>
                    <a:latin typeface="quote-cjk-patch"/>
                  </a:rPr>
                  <a:t>Layout: </a:t>
                </a:r>
                <a:r>
                  <a:rPr lang="en-US" altLang="zh-CN" sz="2900" dirty="0"/>
                  <a:t>The initial layout and survey iterative designs of all 10 inj.</a:t>
                </a:r>
                <a:r>
                  <a:rPr lang="zh-CN" altLang="en-US" sz="2900" dirty="0"/>
                  <a:t> </a:t>
                </a:r>
                <a:r>
                  <a:rPr lang="en-US" altLang="zh-CN" sz="2900" dirty="0"/>
                  <a:t>&amp; ext. sub-system have completed.  </a:t>
                </a:r>
              </a:p>
              <a:p>
                <a:pPr algn="just"/>
                <a:r>
                  <a:rPr lang="en-US" altLang="zh-CN" b="1" i="0" dirty="0">
                    <a:solidFill>
                      <a:srgbClr val="FF0000"/>
                    </a:solidFill>
                    <a:effectLst/>
                    <a:latin typeface="quote-cjk-patch"/>
                  </a:rPr>
                  <a:t>Septum:</a:t>
                </a:r>
                <a:r>
                  <a:rPr lang="en-US" altLang="zh-CN" b="0" i="0" dirty="0">
                    <a:solidFill>
                      <a:srgbClr val="FF0000"/>
                    </a:solidFill>
                    <a:effectLst/>
                    <a:latin typeface="quote-cjk-patch"/>
                  </a:rPr>
                  <a:t> </a:t>
                </a:r>
                <a:r>
                  <a:rPr lang="en-US" altLang="zh-CN" sz="2900" dirty="0"/>
                  <a:t>The septa in the BST and CR are designed for a maximum energy of 180 GeV and are capable of operating in </a:t>
                </a:r>
                <a14:m>
                  <m:oMath xmlns:m="http://schemas.openxmlformats.org/officeDocument/2006/math">
                    <m:r>
                      <a:rPr lang="en-US" altLang="zh-CN" sz="2900" dirty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900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2900" dirty="0"/>
                  <a:t> mode.</a:t>
                </a:r>
              </a:p>
              <a:p>
                <a:pPr algn="just"/>
                <a:r>
                  <a:rPr lang="en-US" altLang="zh-CN" b="1" i="0" dirty="0">
                    <a:solidFill>
                      <a:srgbClr val="FF0000"/>
                    </a:solidFill>
                    <a:effectLst/>
                    <a:latin typeface="quote-cjk-patch"/>
                  </a:rPr>
                  <a:t>Kicker:</a:t>
                </a:r>
                <a:r>
                  <a:rPr lang="en-US" altLang="zh-CN" b="0" i="0" dirty="0">
                    <a:solidFill>
                      <a:srgbClr val="FF0000"/>
                    </a:solidFill>
                    <a:effectLst/>
                    <a:latin typeface="quote-cjk-patch"/>
                  </a:rPr>
                  <a:t> </a:t>
                </a:r>
                <a:r>
                  <a:rPr lang="en-US" altLang="zh-CN" sz="2900" dirty="0"/>
                  <a:t>The kickers in the BST and CR, however, have a design maximum energy of only 120 GeV. To enable operation in </a:t>
                </a:r>
                <a14:m>
                  <m:oMath xmlns:m="http://schemas.openxmlformats.org/officeDocument/2006/math">
                    <m:r>
                      <a:rPr lang="en-US" altLang="zh-CN" sz="2900" dirty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900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2900" dirty="0"/>
                  <a:t> mode, additional kickers will need to be installed in a later phase.</a:t>
                </a:r>
              </a:p>
              <a:p>
                <a:pPr algn="just"/>
                <a:r>
                  <a:rPr lang="en-US" altLang="zh-CN" sz="2900" dirty="0"/>
                  <a:t>The</a:t>
                </a:r>
                <a:r>
                  <a:rPr lang="zh-CN" altLang="en-US" sz="2900" dirty="0"/>
                  <a:t> </a:t>
                </a:r>
                <a:r>
                  <a:rPr lang="en-US" altLang="zh-CN" sz="2900" dirty="0"/>
                  <a:t>preliminary physical designs and mechanical design of all septa and kickers have been completed. 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6EAE3E-2966-489F-9151-407CA08BD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147" y="1116199"/>
                <a:ext cx="10763325" cy="2497647"/>
              </a:xfrm>
              <a:blipFill rotWithShape="0">
                <a:blip r:embed="rId2"/>
                <a:stretch>
                  <a:fillRect l="-113" t="-2927" r="-453" b="-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0EA8DD1-DC7E-47FB-89A2-CEDA5AFA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Overall progress status of CEPC EDR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49BD95-54AB-4A34-9F32-A84C5710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23508A-BEDA-4E55-9D17-70D4D3698423}"/>
              </a:ext>
            </a:extLst>
          </p:cNvPr>
          <p:cNvSpPr txBox="1"/>
          <p:nvPr/>
        </p:nvSpPr>
        <p:spPr>
          <a:xfrm>
            <a:off x="532147" y="3998816"/>
            <a:ext cx="5789328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Due to time constraints, this presentation will focus only on the layout design of </a:t>
            </a:r>
            <a:r>
              <a:rPr lang="en-US" altLang="zh-CN" dirty="0">
                <a:solidFill>
                  <a:srgbClr val="FF0000"/>
                </a:solidFill>
              </a:rPr>
              <a:t>the CR on-axis swap-out injection subsystem</a:t>
            </a:r>
            <a:r>
              <a:rPr lang="en-US" altLang="zh-CN" dirty="0"/>
              <a:t> dedicated for Higgs energy mode operation.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8B9BB1-DA1B-4BC2-853A-4E14AEDC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929" y="3275742"/>
            <a:ext cx="5039186" cy="311064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2BD7467-E184-4B8A-BF6C-DE9CCFC4133F}"/>
              </a:ext>
            </a:extLst>
          </p:cNvPr>
          <p:cNvSpPr/>
          <p:nvPr/>
        </p:nvSpPr>
        <p:spPr>
          <a:xfrm>
            <a:off x="9264352" y="3948931"/>
            <a:ext cx="864096" cy="5831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C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6852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1E6ED8F-3C02-43D6-8496-26CFCEE860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64" y="1042074"/>
            <a:ext cx="8184808" cy="5760093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161604C-7C06-417C-B46C-22DFCBA9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Booster extraction </a:t>
            </a:r>
            <a:r>
              <a:rPr lang="en-US" altLang="zh-CN" dirty="0"/>
              <a:t>for CR on-axis 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injection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FFC13D-D893-4A9A-82CD-F13B9D52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8271ED7-EFC2-4293-BFE0-5BD2BF253D98}"/>
              </a:ext>
            </a:extLst>
          </p:cNvPr>
          <p:cNvGrpSpPr/>
          <p:nvPr/>
        </p:nvGrpSpPr>
        <p:grpSpPr>
          <a:xfrm>
            <a:off x="9048327" y="1068821"/>
            <a:ext cx="3024337" cy="2551225"/>
            <a:chOff x="9048327" y="1068821"/>
            <a:chExt cx="3024337" cy="255122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1BC22B2-F9A7-4D8A-8353-277E88374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8327" y="1068821"/>
              <a:ext cx="3024337" cy="2551225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2C542D0-E0BE-4D8F-B8E8-44C57797721D}"/>
                </a:ext>
              </a:extLst>
            </p:cNvPr>
            <p:cNvSpPr/>
            <p:nvPr/>
          </p:nvSpPr>
          <p:spPr>
            <a:xfrm>
              <a:off x="11404223" y="2780928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B404A4D-FF86-4994-B837-D892BBE60727}"/>
                </a:ext>
              </a:extLst>
            </p:cNvPr>
            <p:cNvSpPr/>
            <p:nvPr/>
          </p:nvSpPr>
          <p:spPr>
            <a:xfrm>
              <a:off x="11352584" y="1412776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E945788C-AFFF-4172-9D0E-650F2AC81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29">
            <a:off x="9214122" y="3773851"/>
            <a:ext cx="2509958" cy="13332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3B5DC0-4031-4DAE-93D5-B62A93C35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1819" y="5260928"/>
            <a:ext cx="1934564" cy="8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BB8D7A7-E76A-47CA-8E58-2AD8C1F4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Collider on-axis injection</a:t>
            </a:r>
            <a:endParaRPr lang="zh-CN" altLang="en-US" sz="40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8CFD89-62E0-4EFB-842A-DA1D4409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4A4890D-3DC7-495F-97B2-DBF0DEF6F65F}"/>
              </a:ext>
            </a:extLst>
          </p:cNvPr>
          <p:cNvGrpSpPr/>
          <p:nvPr/>
        </p:nvGrpSpPr>
        <p:grpSpPr>
          <a:xfrm>
            <a:off x="9048327" y="1068821"/>
            <a:ext cx="3024337" cy="2551225"/>
            <a:chOff x="9048327" y="1068821"/>
            <a:chExt cx="3024337" cy="255122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3077A2C-BC05-4C7D-A814-765E2C4DA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8327" y="1068821"/>
              <a:ext cx="3024337" cy="2551225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24A3466-C655-486E-A57E-32ED755B571A}"/>
                </a:ext>
              </a:extLst>
            </p:cNvPr>
            <p:cNvSpPr/>
            <p:nvPr/>
          </p:nvSpPr>
          <p:spPr>
            <a:xfrm>
              <a:off x="11352584" y="2780928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999948C-DD94-4DE6-965A-3F429BDF2EEA}"/>
                </a:ext>
              </a:extLst>
            </p:cNvPr>
            <p:cNvSpPr/>
            <p:nvPr/>
          </p:nvSpPr>
          <p:spPr>
            <a:xfrm>
              <a:off x="11352584" y="1412776"/>
              <a:ext cx="356354" cy="420500"/>
            </a:xfrm>
            <a:prstGeom prst="ellipse">
              <a:avLst/>
            </a:prstGeom>
            <a:noFill/>
            <a:ln w="19050">
              <a:solidFill>
                <a:srgbClr val="FF5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2122A81-EB99-4061-ABAD-BFEDC2F1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087699"/>
            <a:ext cx="7560840" cy="53428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4AEC72-C91D-4C53-A362-E9975E3AE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3949" y="5503465"/>
            <a:ext cx="1934564" cy="8148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200AF0-EF95-40CD-8646-89E769405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585" y="3620046"/>
            <a:ext cx="1957836" cy="11938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7B87765-C271-409C-AD88-185CBC8F3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4206377"/>
            <a:ext cx="2585690" cy="10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2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18f2168-b82f-408b-8afc-6e4aae74516a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10de640-a97e-45e4-9914-9d73c242ef6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d7d8bba-5edb-421e-a198-87197069d5aa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1b70ce-3ee4-426f-978e-a999b637fd19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c29019-bdef-4cfa-89f5-2edf2d23118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c29019-bdef-4cfa-89f5-2edf2d23118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75cfac-f852-4903-ba49-c1e364a6f34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53131</TotalTime>
  <Words>6106</Words>
  <Application>Microsoft Office PowerPoint</Application>
  <PresentationFormat>宽屏</PresentationFormat>
  <Paragraphs>1988</Paragraphs>
  <Slides>45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1" baseType="lpstr">
      <vt:lpstr>quote-cjk-patch</vt:lpstr>
      <vt:lpstr>等线</vt:lpstr>
      <vt:lpstr>华文仿宋</vt:lpstr>
      <vt:lpstr>楷体</vt:lpstr>
      <vt:lpstr>宋体</vt:lpstr>
      <vt:lpstr>微软雅黑</vt:lpstr>
      <vt:lpstr>Arial</vt:lpstr>
      <vt:lpstr>Arial Black</vt:lpstr>
      <vt:lpstr>Calibri</vt:lpstr>
      <vt:lpstr>Cambria Math</vt:lpstr>
      <vt:lpstr>Helvetica</vt:lpstr>
      <vt:lpstr>Symbol</vt:lpstr>
      <vt:lpstr>Times New Roman</vt:lpstr>
      <vt:lpstr>Wingdings</vt:lpstr>
      <vt:lpstr>Office 主题</vt:lpstr>
      <vt:lpstr>Equation</vt:lpstr>
      <vt:lpstr>PowerPoint 演示文稿</vt:lpstr>
      <vt:lpstr>Content</vt:lpstr>
      <vt:lpstr>PowerPoint 演示文稿</vt:lpstr>
      <vt:lpstr>Overview of the inj.&amp;ext. system in CEPC</vt:lpstr>
      <vt:lpstr>List of the types of inj. &amp; ext. hardware</vt:lpstr>
      <vt:lpstr>PowerPoint 演示文稿</vt:lpstr>
      <vt:lpstr>Overall progress status of CEPC EDR</vt:lpstr>
      <vt:lpstr>Booster extraction for CR on-axis injection</vt:lpstr>
      <vt:lpstr>Collider on-axis injection</vt:lpstr>
      <vt:lpstr>Collider on-axis extraction</vt:lpstr>
      <vt:lpstr>Booster re-injection from SR</vt:lpstr>
      <vt:lpstr>PowerPoint 演示文稿</vt:lpstr>
      <vt:lpstr>PowerPoint 演示文稿</vt:lpstr>
      <vt:lpstr>Kickers for CEPC injection &amp; extraction</vt:lpstr>
      <vt:lpstr>1）Slotted-pipe kicker for DR inj. &amp; ext. system</vt:lpstr>
      <vt:lpstr>Physics design of slotted-pipe kicker for CEPC DR</vt:lpstr>
      <vt:lpstr>Engineer design of slotted-pipe kicker for CEPC DR </vt:lpstr>
      <vt:lpstr>2) Strip-line kicker for BST LE injection</vt:lpstr>
      <vt:lpstr>Physics design of Strip-line kicker for CEPC</vt:lpstr>
      <vt:lpstr>Engineer design of strip-line kicker  </vt:lpstr>
      <vt:lpstr>3) Delay-line kickers for CR off-axis inj. and ext. to dump</vt:lpstr>
      <vt:lpstr>Delay-line kicker design for BST HE ext. and CR off-axis inj.</vt:lpstr>
      <vt:lpstr>Engineer design of delay-line kicker </vt:lpstr>
      <vt:lpstr>4) Lumped parameter kickers for CR on-axis inj. </vt:lpstr>
      <vt:lpstr>lumped parameter kicker design for BST HE ext/reinj. &amp; CR on-axis inj. </vt:lpstr>
      <vt:lpstr>Engineer design of lumped-parameter kicker </vt:lpstr>
      <vt:lpstr>PowerPoint 演示文稿</vt:lpstr>
      <vt:lpstr>Transport lines and septa for inj.&amp;ext. system  </vt:lpstr>
      <vt:lpstr>Physical requirements of all LSMs for CEPC </vt:lpstr>
      <vt:lpstr>Preliminary magnet physical design of LSMs </vt:lpstr>
      <vt:lpstr>PowerPoint 演示文稿</vt:lpstr>
      <vt:lpstr>Magnet designs of all of LSMs for CEPC </vt:lpstr>
      <vt:lpstr>Design example: LSMs for CR on-axis injection system</vt:lpstr>
      <vt:lpstr>The LSMs for CR on-axis injection</vt:lpstr>
      <vt:lpstr>Physical design of the LSMs for CR on-axis injection</vt:lpstr>
      <vt:lpstr>Mechanical design of LSMs for CR on-axis injection</vt:lpstr>
      <vt:lpstr>Layout of 9 LSMs in CR on-axis injection region</vt:lpstr>
      <vt:lpstr>PowerPoint 演示文稿</vt:lpstr>
      <vt:lpstr>Overview of injection &amp; extraction system of HEPS</vt:lpstr>
      <vt:lpstr>Challenges of HEPS inj. &amp; ext. system</vt:lpstr>
      <vt:lpstr>Hardware for HEPS injection &amp; extraction system</vt:lpstr>
      <vt:lpstr>Milestone of inj. &amp; ext. system installation and commissioning</vt:lpstr>
      <vt:lpstr>HEPS IAC review report 2025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guoxl</cp:lastModifiedBy>
  <cp:revision>3153</cp:revision>
  <cp:lastPrinted>2022-11-06T05:19:21Z</cp:lastPrinted>
  <dcterms:created xsi:type="dcterms:W3CDTF">2012-09-04T11:33:36Z</dcterms:created>
  <dcterms:modified xsi:type="dcterms:W3CDTF">2025-11-07T15:16:54Z</dcterms:modified>
</cp:coreProperties>
</file>