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30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31.xml" ContentType="application/vnd.openxmlformats-officedocument.presentationml.notesSlid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953" r:id="rId2"/>
    <p:sldId id="907" r:id="rId3"/>
    <p:sldId id="954" r:id="rId4"/>
    <p:sldId id="956" r:id="rId5"/>
    <p:sldId id="957" r:id="rId6"/>
    <p:sldId id="958" r:id="rId7"/>
    <p:sldId id="959" r:id="rId8"/>
    <p:sldId id="963" r:id="rId9"/>
    <p:sldId id="964" r:id="rId10"/>
    <p:sldId id="990" r:id="rId11"/>
    <p:sldId id="965" r:id="rId12"/>
    <p:sldId id="966" r:id="rId13"/>
    <p:sldId id="967" r:id="rId14"/>
    <p:sldId id="968" r:id="rId15"/>
    <p:sldId id="969" r:id="rId16"/>
    <p:sldId id="971" r:id="rId17"/>
    <p:sldId id="972" r:id="rId18"/>
    <p:sldId id="973" r:id="rId19"/>
    <p:sldId id="974" r:id="rId20"/>
    <p:sldId id="975" r:id="rId21"/>
    <p:sldId id="976" r:id="rId22"/>
    <p:sldId id="977" r:id="rId23"/>
    <p:sldId id="979" r:id="rId24"/>
    <p:sldId id="980" r:id="rId25"/>
    <p:sldId id="981" r:id="rId26"/>
    <p:sldId id="978" r:id="rId27"/>
    <p:sldId id="982" r:id="rId28"/>
    <p:sldId id="970" r:id="rId29"/>
    <p:sldId id="983" r:id="rId30"/>
    <p:sldId id="984" r:id="rId31"/>
    <p:sldId id="960" r:id="rId32"/>
    <p:sldId id="985" r:id="rId33"/>
    <p:sldId id="986" r:id="rId34"/>
    <p:sldId id="988" r:id="rId35"/>
    <p:sldId id="987" r:id="rId36"/>
    <p:sldId id="989" r:id="rId37"/>
    <p:sldId id="962" r:id="rId38"/>
  </p:sldIdLst>
  <p:sldSz cx="12192000" cy="6858000"/>
  <p:notesSz cx="7104063" cy="10234613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沙 鹏" initials="沙" lastIdx="1" clrIdx="0">
    <p:extLst>
      <p:ext uri="{19B8F6BF-5375-455C-9EA6-DF929625EA0E}">
        <p15:presenceInfo xmlns:p15="http://schemas.microsoft.com/office/powerpoint/2012/main" userId="b8608ec0e979a9e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FF"/>
    <a:srgbClr val="CC00FF"/>
    <a:srgbClr val="6699FF"/>
    <a:srgbClr val="FFFFFF"/>
    <a:srgbClr val="003399"/>
    <a:srgbClr val="E6E6E6"/>
    <a:srgbClr val="0070C0"/>
    <a:srgbClr val="4D8357"/>
    <a:srgbClr val="005800"/>
    <a:srgbClr val="008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中度样式 4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3C2FFA5D-87B4-456A-9821-1D502468CF0F}" styleName="主题样式 1 - 强调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69C7853C-536D-4A76-A0AE-DD22124D55A5}" styleName="主题样式 1 - 强调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主题样式 1 - 强调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浅色样式 3 - 强调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中度样式 2 - 强调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09" autoAdjust="0"/>
    <p:restoredTop sz="91716" autoAdjust="0"/>
  </p:normalViewPr>
  <p:slideViewPr>
    <p:cSldViewPr>
      <p:cViewPr varScale="1">
        <p:scale>
          <a:sx n="100" d="100"/>
          <a:sy n="100" d="100"/>
        </p:scale>
        <p:origin x="690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90" d="100"/>
        <a:sy n="90" d="100"/>
      </p:scale>
      <p:origin x="0" y="9182"/>
    </p:cViewPr>
  </p:sorterViewPr>
  <p:notesViewPr>
    <p:cSldViewPr>
      <p:cViewPr varScale="1">
        <p:scale>
          <a:sx n="74" d="100"/>
          <a:sy n="74" d="100"/>
        </p:scale>
        <p:origin x="397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4313" y="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9E6D00-2C1C-47F1-8495-043F093F9ED6}" type="datetimeFigureOut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8163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4313" y="9721850"/>
            <a:ext cx="3078162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5A05AE-EECD-457A-A033-312F4EB81B8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86177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992" y="0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/>
          <a:lstStyle>
            <a:lvl1pPr algn="r">
              <a:defRPr sz="1300"/>
            </a:lvl1pPr>
          </a:lstStyle>
          <a:p>
            <a:fld id="{A3E0D183-6031-4C32-B44B-14746A336CF0}" type="datetimeFigureOut">
              <a:rPr lang="zh-CN" altLang="en-US" smtClean="0"/>
              <a:pPr/>
              <a:t>2025/10/9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42875" y="768350"/>
            <a:ext cx="68183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75" tIns="49538" rIns="99075" bIns="49538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407" y="4861441"/>
            <a:ext cx="5683250" cy="4605576"/>
          </a:xfrm>
          <a:prstGeom prst="rect">
            <a:avLst/>
          </a:prstGeom>
        </p:spPr>
        <p:txBody>
          <a:bodyPr vert="horz" lIns="99075" tIns="49538" rIns="99075" bIns="49538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l">
              <a:defRPr sz="13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992" y="9721106"/>
            <a:ext cx="3078427" cy="511731"/>
          </a:xfrm>
          <a:prstGeom prst="rect">
            <a:avLst/>
          </a:prstGeom>
        </p:spPr>
        <p:txBody>
          <a:bodyPr vert="horz" lIns="99075" tIns="49538" rIns="99075" bIns="49538" rtlCol="0" anchor="b"/>
          <a:lstStyle>
            <a:lvl1pPr algn="r">
              <a:defRPr sz="1300"/>
            </a:lvl1pPr>
          </a:lstStyle>
          <a:p>
            <a:fld id="{03A1DF17-A28C-4D46-829F-D8D110C0931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462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1384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79012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354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2802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295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6362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1135826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3342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21158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6361456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94694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99184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144908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006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72175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383116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504778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70586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8303614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64545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707300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4103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864913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1132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918157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1901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2762121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132186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9644773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37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420515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8379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159200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23019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7965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252375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A1DF17-A28C-4D46-829F-D8D110C09314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9483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21308" y="1718148"/>
            <a:ext cx="10363200" cy="1470025"/>
          </a:xfrm>
        </p:spPr>
        <p:txBody>
          <a:bodyPr>
            <a:noAutofit/>
          </a:bodyPr>
          <a:lstStyle>
            <a:lvl1pPr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B2B-8DAF-4635-9F01-0B9C458933E3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9" name="矩形 8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0" name="矩形 9"/>
          <p:cNvSpPr/>
          <p:nvPr userDrawn="1"/>
        </p:nvSpPr>
        <p:spPr>
          <a:xfrm>
            <a:off x="-1" y="0"/>
            <a:ext cx="12192000" cy="216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9239272" y="-2"/>
            <a:ext cx="2952728" cy="216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733552" y="6356351"/>
            <a:ext cx="4738712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zh-CN" dirty="0"/>
              <a:t>CEPC Workshop 2025, Guangzhou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917917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285861"/>
            <a:ext cx="10972800" cy="4840303"/>
          </a:xfrm>
        </p:spPr>
        <p:txBody>
          <a:bodyPr/>
          <a:lstStyle>
            <a:lvl1pPr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  <a:defRPr sz="2800" b="0" baseline="0">
                <a:latin typeface="Arial" panose="020B0604020202020204" pitchFamily="34" charset="0"/>
                <a:ea typeface="微软雅黑" pitchFamily="34" charset="-122"/>
              </a:defRPr>
            </a:lvl1pPr>
            <a:lvl2pPr>
              <a:defRPr sz="2400" baseline="0">
                <a:latin typeface="Arial" panose="020B0604020202020204" pitchFamily="34" charset="0"/>
                <a:ea typeface="微软雅黑" pitchFamily="34" charset="-122"/>
              </a:defRPr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AB315D-5845-4E10-96EE-900B6420E4E9}" type="datetime1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6712" y="142852"/>
            <a:ext cx="10763325" cy="725470"/>
          </a:xfrm>
        </p:spPr>
        <p:txBody>
          <a:bodyPr>
            <a:normAutofit/>
          </a:bodyPr>
          <a:lstStyle>
            <a:lvl1pPr algn="l">
              <a:defRPr sz="3000" b="1" baseline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微软雅黑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5" name="矩形 14"/>
          <p:cNvSpPr/>
          <p:nvPr userDrawn="1"/>
        </p:nvSpPr>
        <p:spPr>
          <a:xfrm>
            <a:off x="0" y="6750024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6" name="矩形 15"/>
          <p:cNvSpPr/>
          <p:nvPr userDrawn="1"/>
        </p:nvSpPr>
        <p:spPr>
          <a:xfrm>
            <a:off x="2476476" y="6750024"/>
            <a:ext cx="9715525" cy="108000"/>
          </a:xfrm>
          <a:prstGeom prst="rect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8" name="矩形 17"/>
          <p:cNvSpPr/>
          <p:nvPr userDrawn="1"/>
        </p:nvSpPr>
        <p:spPr>
          <a:xfrm>
            <a:off x="-1" y="937526"/>
            <a:ext cx="12192000" cy="1080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23" name="矩形 22"/>
          <p:cNvSpPr/>
          <p:nvPr userDrawn="1"/>
        </p:nvSpPr>
        <p:spPr>
          <a:xfrm>
            <a:off x="0" y="0"/>
            <a:ext cx="285709" cy="91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 2025, Guangzhou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8D2C3-E4EE-4507-8B92-8AE7B7B616F4}" type="datetime1">
              <a:rPr lang="zh-CN" altLang="en-US" smtClean="0"/>
              <a:t>2025/10/9</a:t>
            </a:fld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586586" y="6386391"/>
            <a:ext cx="5040560" cy="354977"/>
          </a:xfrm>
        </p:spPr>
        <p:txBody>
          <a:bodyPr/>
          <a:lstStyle/>
          <a:p>
            <a:r>
              <a:rPr lang="en-US" altLang="zh-CN" dirty="0"/>
              <a:t>CEPC Workshop 2025, Guangzhou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D92942-8651-4956-B7C0-A7B74FFC6096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CEPC Workshop 2025, Guangzhou</a:t>
            </a:r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552FA-C358-4F70-9CE8-3E41459FCE3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96756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1CE2C9-0858-40D0-852F-2215466EB8FC}" type="datetime1">
              <a:rPr lang="zh-CN" altLang="en-US" smtClean="0"/>
              <a:t>2025/10/9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zh-CN" dirty="0"/>
              <a:t>CEPC Workshop 2025, Guangzhou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E9139-A00B-4B2A-98A6-095DC08F1345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50" r:id="rId2"/>
    <p:sldLayoutId id="2147483655" r:id="rId3"/>
    <p:sldLayoutId id="2147483674" r:id="rId4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42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41.png"/><Relationship Id="rId2" Type="http://schemas.openxmlformats.org/officeDocument/2006/relationships/tags" Target="../tags/tag2.xml"/><Relationship Id="rId16" Type="http://schemas.openxmlformats.org/officeDocument/2006/relationships/image" Target="../media/image40.jpeg"/><Relationship Id="rId20" Type="http://schemas.openxmlformats.org/officeDocument/2006/relationships/image" Target="../media/image44.emf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5" Type="http://schemas.openxmlformats.org/officeDocument/2006/relationships/tags" Target="../tags/tag5.xml"/><Relationship Id="rId15" Type="http://schemas.openxmlformats.org/officeDocument/2006/relationships/notesSlide" Target="../notesSlides/notesSlide30.xml"/><Relationship Id="rId10" Type="http://schemas.openxmlformats.org/officeDocument/2006/relationships/tags" Target="../tags/tag10.xml"/><Relationship Id="rId19" Type="http://schemas.openxmlformats.org/officeDocument/2006/relationships/image" Target="../media/image43.emf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image" Target="../media/image47.png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12" Type="http://schemas.openxmlformats.org/officeDocument/2006/relationships/notesSlide" Target="../notesSlides/notesSlide32.xml"/><Relationship Id="rId2" Type="http://schemas.openxmlformats.org/officeDocument/2006/relationships/tags" Target="../tags/tag17.xml"/><Relationship Id="rId16" Type="http://schemas.openxmlformats.org/officeDocument/2006/relationships/image" Target="../media/image5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0.xml"/><Relationship Id="rId15" Type="http://schemas.openxmlformats.org/officeDocument/2006/relationships/image" Target="../media/image49.png"/><Relationship Id="rId10" Type="http://schemas.openxmlformats.org/officeDocument/2006/relationships/tags" Target="../tags/tag25.xml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image" Target="../media/image48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3" descr="8d5d924e275b0c7f58feed1244176003"/>
          <p:cNvPicPr>
            <a:picLocks noChangeAspect="1"/>
          </p:cNvPicPr>
          <p:nvPr/>
        </p:nvPicPr>
        <p:blipFill rotWithShape="1">
          <a:blip r:embed="rId2"/>
          <a:srcRect t="28679" b="6192"/>
          <a:stretch/>
        </p:blipFill>
        <p:spPr>
          <a:xfrm>
            <a:off x="635" y="0"/>
            <a:ext cx="12191365" cy="2118283"/>
          </a:xfrm>
          <a:prstGeom prst="rect">
            <a:avLst/>
          </a:prstGeom>
        </p:spPr>
      </p:pic>
      <p:sp>
        <p:nvSpPr>
          <p:cNvPr id="6" name="标题 3"/>
          <p:cNvSpPr txBox="1">
            <a:spLocks/>
          </p:cNvSpPr>
          <p:nvPr/>
        </p:nvSpPr>
        <p:spPr>
          <a:xfrm>
            <a:off x="1692720" y="2480570"/>
            <a:ext cx="8627534" cy="1326319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ctr" defTabSz="914354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CN" sz="6000" dirty="0">
                <a:solidFill>
                  <a:srgbClr val="C00000"/>
                </a:solidFill>
              </a:rPr>
              <a:t>CEPC Control System</a:t>
            </a:r>
            <a:endParaRPr lang="zh-CN" altLang="en-US" sz="6000" dirty="0">
              <a:solidFill>
                <a:srgbClr val="C00000"/>
              </a:solidFill>
            </a:endParaRPr>
          </a:p>
        </p:txBody>
      </p:sp>
      <p:sp>
        <p:nvSpPr>
          <p:cNvPr id="7" name="文本框 7">
            <a:extLst>
              <a:ext uri="{FF2B5EF4-FFF2-40B4-BE49-F238E27FC236}">
                <a16:creationId xmlns:a16="http://schemas.microsoft.com/office/drawing/2014/main" id="{785816F2-AEF2-4FFE-A0DA-84B4490709A4}"/>
              </a:ext>
            </a:extLst>
          </p:cNvPr>
          <p:cNvSpPr txBox="1"/>
          <p:nvPr/>
        </p:nvSpPr>
        <p:spPr>
          <a:xfrm>
            <a:off x="2621737" y="4242209"/>
            <a:ext cx="67695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Dapeng</a:t>
            </a:r>
            <a:r>
              <a:rPr lang="en-US" altLang="zh-CN" sz="2800" dirty="0"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lang="en-US" altLang="zh-CN" sz="2800" dirty="0" err="1">
                <a:latin typeface="Times New Roman" panose="02020603050405020304" pitchFamily="18" charset="0"/>
                <a:ea typeface="微软雅黑" panose="020B0503020204020204" pitchFamily="34" charset="-122"/>
              </a:rPr>
              <a:t>Jin</a:t>
            </a:r>
            <a:endParaRPr lang="en-US" altLang="zh-CN" sz="2800" dirty="0"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5" y="6457890"/>
            <a:ext cx="12191365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5-10. Nov. 2025, CEPC Workshop, Guangzhou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" name="Picture 2" descr="C:\Users\Administrator\Desktop\1111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2" y="35979"/>
            <a:ext cx="1548428" cy="91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363" y="5398314"/>
            <a:ext cx="3552825" cy="672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9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56"/>
    </mc:Choice>
    <mc:Fallback xmlns="">
      <p:transition spd="slow" advTm="8556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8C04DD72-5EFC-4725-A32A-698237B1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764" y="1196752"/>
            <a:ext cx="11343860" cy="25346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000FF"/>
                </a:solidFill>
              </a:rPr>
              <a:t>Movable collimators.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0000FF"/>
                </a:solidFill>
              </a:rPr>
              <a:t>Vacuum chamber temperature monitoring …</a:t>
            </a:r>
          </a:p>
          <a:p>
            <a:pPr>
              <a:buFont typeface="Wingdings" panose="05000000000000000000" pitchFamily="2" charset="2"/>
              <a:buChar char="n"/>
            </a:pP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 to all.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45635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Booster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DFF4778-D530-463F-AC75-99A10705E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7090" y="1083366"/>
            <a:ext cx="7545001" cy="537853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FBB0E6DB-DED0-4698-B3E7-03C261CB2641}"/>
              </a:ext>
            </a:extLst>
          </p:cNvPr>
          <p:cNvSpPr/>
          <p:nvPr/>
        </p:nvSpPr>
        <p:spPr>
          <a:xfrm>
            <a:off x="4603159" y="1990366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388C1FA3-E0DA-4FC5-B746-3D5C87EF2705}"/>
              </a:ext>
            </a:extLst>
          </p:cNvPr>
          <p:cNvSpPr/>
          <p:nvPr/>
        </p:nvSpPr>
        <p:spPr>
          <a:xfrm>
            <a:off x="4878144" y="3352027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0C4E5857-ACE0-4B60-A6BF-37C33E428254}"/>
              </a:ext>
            </a:extLst>
          </p:cNvPr>
          <p:cNvSpPr/>
          <p:nvPr/>
        </p:nvSpPr>
        <p:spPr>
          <a:xfrm>
            <a:off x="4878144" y="3908080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A83F150F-AF91-4448-B483-4C2FA26AB90E}"/>
              </a:ext>
            </a:extLst>
          </p:cNvPr>
          <p:cNvSpPr/>
          <p:nvPr/>
        </p:nvSpPr>
        <p:spPr>
          <a:xfrm>
            <a:off x="4878144" y="4395636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7AF235A3-E007-49C3-B8D7-F326C0346D71}"/>
              </a:ext>
            </a:extLst>
          </p:cNvPr>
          <p:cNvSpPr/>
          <p:nvPr/>
        </p:nvSpPr>
        <p:spPr>
          <a:xfrm>
            <a:off x="4878144" y="5479001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70633D18-7CB1-4FFA-9954-052E23FA6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9517" y="1097328"/>
            <a:ext cx="3896139" cy="516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LLRF 96, cryomodule 12.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Reference line and timing</a:t>
            </a:r>
            <a:r>
              <a:rPr lang="en-US" altLang="zh-CN" dirty="0"/>
              <a:t> for LLRF.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5610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Booster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BFFAAE77-0634-4119-835C-2574C63360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550" y="1119469"/>
            <a:ext cx="8326012" cy="1895740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F4E9E738-5590-43A2-8B62-6217A599C9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3249875"/>
            <a:ext cx="11343860" cy="301177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Timing</a:t>
            </a:r>
            <a:r>
              <a:rPr lang="en-US" altLang="zh-CN" dirty="0"/>
              <a:t> to all power supplies.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Timing uncertainty to be clarified and proper technique to be used.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~192 alcoves, ~25</a:t>
            </a:r>
          </a:p>
          <a:p>
            <a:pPr marL="0" indent="0">
              <a:buNone/>
            </a:pPr>
            <a:r>
              <a:rPr lang="en-US" altLang="zh-CN" dirty="0">
                <a:solidFill>
                  <a:srgbClr val="FF0000"/>
                </a:solidFill>
              </a:rPr>
              <a:t>   power supplies/alcove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48DB8728-EF45-46AD-91B6-1A53771F6A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67807" y="4349439"/>
            <a:ext cx="7662169" cy="2070573"/>
          </a:xfrm>
          <a:prstGeom prst="rect">
            <a:avLst/>
          </a:prstGeom>
        </p:spPr>
      </p:pic>
      <p:sp>
        <p:nvSpPr>
          <p:cNvPr id="10" name="矩形: 圆角 9">
            <a:extLst>
              <a:ext uri="{FF2B5EF4-FFF2-40B4-BE49-F238E27FC236}">
                <a16:creationId xmlns:a16="http://schemas.microsoft.com/office/drawing/2014/main" id="{D804A84E-9ED8-44F4-B270-CC734CD602C9}"/>
              </a:ext>
            </a:extLst>
          </p:cNvPr>
          <p:cNvSpPr/>
          <p:nvPr/>
        </p:nvSpPr>
        <p:spPr>
          <a:xfrm>
            <a:off x="6533320" y="1251189"/>
            <a:ext cx="1119809" cy="1627478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811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Booster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F2FA072B-02E2-4928-8760-29E5946F4D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970" y="1099591"/>
            <a:ext cx="7973538" cy="1895740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7CE9914C-3977-47BA-BD23-E635FD0F81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3035088"/>
            <a:ext cx="11343860" cy="321662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Controlled </a:t>
            </a:r>
            <a:r>
              <a:rPr lang="en-US" altLang="zh-CN" dirty="0">
                <a:solidFill>
                  <a:srgbClr val="FF0000"/>
                </a:solidFill>
              </a:rPr>
              <a:t>together with the storage ring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 controllers.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217128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Booster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8109A0F1-D824-4731-BF65-396D64FCEE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464" y="1102861"/>
            <a:ext cx="8164064" cy="2505425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80B7C6D3-1D70-4A04-BFFE-F41DB1D9E5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3717014"/>
            <a:ext cx="11343860" cy="25346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Timing</a:t>
            </a:r>
            <a:r>
              <a:rPr lang="en-US" altLang="zh-CN" dirty="0"/>
              <a:t> to all.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Reference line </a:t>
            </a:r>
            <a:r>
              <a:rPr lang="en-US" altLang="zh-CN" dirty="0"/>
              <a:t>maybe to BPMs and to few others.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~192 alcoves, ~12 BPMs &amp; 4 BLMs/alcove.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287BAAD5-1544-4B17-8F83-469DBFE43E1C}"/>
              </a:ext>
            </a:extLst>
          </p:cNvPr>
          <p:cNvSpPr txBox="1"/>
          <p:nvPr/>
        </p:nvSpPr>
        <p:spPr>
          <a:xfrm>
            <a:off x="8707041" y="1769165"/>
            <a:ext cx="3163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200" dirty="0">
                <a:solidFill>
                  <a:srgbClr val="0000CC"/>
                </a:solidFill>
              </a:rPr>
              <a:t>Booster to storage rings</a:t>
            </a:r>
          </a:p>
          <a:p>
            <a:pPr algn="ctr"/>
            <a:r>
              <a:rPr lang="en-US" altLang="zh-CN" sz="2200" dirty="0">
                <a:solidFill>
                  <a:srgbClr val="0000CC"/>
                </a:solidFill>
              </a:rPr>
              <a:t>32 BPMs</a:t>
            </a:r>
            <a:endParaRPr lang="zh-CN" altLang="en-US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96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Number of devices to be controlled : LN, DR, TLs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7EFB2C7-3275-485F-AD5F-FEFD758AFA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968" y="1186116"/>
            <a:ext cx="9391289" cy="3644302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759B0AC9-EFF5-49E7-8737-6D04A1057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4919870"/>
            <a:ext cx="11343860" cy="14411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Total </a:t>
            </a:r>
            <a:r>
              <a:rPr lang="en-US" altLang="zh-CN" dirty="0">
                <a:solidFill>
                  <a:srgbClr val="FF0000"/>
                </a:solidFill>
              </a:rPr>
              <a:t>272(LN) + 2 (DR) </a:t>
            </a:r>
            <a:r>
              <a:rPr lang="en-US" altLang="zh-CN" dirty="0"/>
              <a:t>LLRFs, </a:t>
            </a:r>
            <a:r>
              <a:rPr lang="en-US" altLang="zh-CN" dirty="0">
                <a:solidFill>
                  <a:srgbClr val="FF0000"/>
                </a:solidFill>
              </a:rPr>
              <a:t>reference line and timing </a:t>
            </a:r>
            <a:r>
              <a:rPr lang="en-US" altLang="zh-CN" dirty="0"/>
              <a:t>to all.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 </a:t>
            </a:r>
            <a:r>
              <a:rPr lang="en-US" altLang="zh-CN" dirty="0"/>
              <a:t>to all.</a:t>
            </a:r>
          </a:p>
        </p:txBody>
      </p:sp>
    </p:spTree>
    <p:extLst>
      <p:ext uri="{BB962C8B-B14F-4D97-AF65-F5344CB8AC3E}">
        <p14:creationId xmlns:p14="http://schemas.microsoft.com/office/powerpoint/2010/main" val="1612329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Number of devices to be controlled : LN, DR, TLs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5E47456-7093-4ED1-A9C7-7B3FBB4B6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1212574"/>
            <a:ext cx="11343860" cy="1441173"/>
          </a:xfrm>
          <a:noFill/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Total </a:t>
            </a:r>
            <a:r>
              <a:rPr lang="en-US" altLang="zh-CN" dirty="0">
                <a:solidFill>
                  <a:srgbClr val="FF0000"/>
                </a:solidFill>
              </a:rPr>
              <a:t>789 power supplies </a:t>
            </a:r>
            <a:r>
              <a:rPr lang="en-US" altLang="zh-CN" dirty="0"/>
              <a:t>with 583 of LINAC, 206 of damping ring &amp; its TLs.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Timing</a:t>
            </a:r>
            <a:r>
              <a:rPr lang="en-US" altLang="zh-CN" dirty="0"/>
              <a:t> to all.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9C570A34-55CF-4387-AE0D-027D0003B2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545" y="2713382"/>
            <a:ext cx="7973538" cy="1867161"/>
          </a:xfrm>
          <a:prstGeom prst="rect">
            <a:avLst/>
          </a:prstGeom>
        </p:spPr>
      </p:pic>
      <p:sp>
        <p:nvSpPr>
          <p:cNvPr id="9" name="内容占位符 4">
            <a:extLst>
              <a:ext uri="{FF2B5EF4-FFF2-40B4-BE49-F238E27FC236}">
                <a16:creationId xmlns:a16="http://schemas.microsoft.com/office/drawing/2014/main" id="{B334B7CD-DCAC-404E-9402-38EC68B28F62}"/>
              </a:ext>
            </a:extLst>
          </p:cNvPr>
          <p:cNvSpPr txBox="1">
            <a:spLocks/>
          </p:cNvSpPr>
          <p:nvPr/>
        </p:nvSpPr>
        <p:spPr>
          <a:xfrm>
            <a:off x="447262" y="4580542"/>
            <a:ext cx="11343860" cy="186716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Controlled together with vacuum stations</a:t>
            </a:r>
            <a:r>
              <a:rPr lang="en-US" altLang="zh-CN" dirty="0"/>
              <a:t>, valve control cabinets as less as possible.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 controllers.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53131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sz="3600" b="1" dirty="0">
                <a:solidFill>
                  <a:srgbClr val="C00000"/>
                </a:solidFill>
              </a:rPr>
              <a:t>Number of devices to be controlled : LN, DR, TLs</a:t>
            </a:r>
            <a:endParaRPr lang="zh-CN" altLang="en-US" sz="3600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E6B41176-412D-40B3-AEAC-4E98389B4B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4070" y="3200178"/>
            <a:ext cx="11343860" cy="1236934"/>
          </a:xfrm>
          <a:noFill/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Timing</a:t>
            </a:r>
            <a:r>
              <a:rPr lang="en-US" altLang="zh-CN" dirty="0"/>
              <a:t> to all. </a:t>
            </a:r>
            <a:endParaRPr lang="en-US" altLang="zh-CN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4BA62D42-9B18-47F7-8DBF-7057970234E3}"/>
              </a:ext>
            </a:extLst>
          </p:cNvPr>
          <p:cNvSpPr txBox="1">
            <a:spLocks/>
          </p:cNvSpPr>
          <p:nvPr/>
        </p:nvSpPr>
        <p:spPr>
          <a:xfrm>
            <a:off x="424070" y="5026535"/>
            <a:ext cx="11343860" cy="1143222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Ø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ü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p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lnSpc>
                <a:spcPct val="110000"/>
              </a:lnSpc>
              <a:spcBef>
                <a:spcPts val="0"/>
              </a:spcBef>
              <a:spcAft>
                <a:spcPts val="1000"/>
              </a:spcAft>
              <a:buClr>
                <a:srgbClr val="FFC000"/>
              </a:buClr>
              <a:buSzPct val="80000"/>
              <a:buFont typeface="Wingdings" pitchFamily="2" charset="2"/>
              <a:buChar char="n"/>
            </a:pPr>
            <a:r>
              <a:rPr lang="en-US" altLang="zh-CN" dirty="0">
                <a:solidFill>
                  <a:srgbClr val="CC00FF"/>
                </a:solidFill>
                <a:latin typeface="Arial" panose="020B0604020202020204" pitchFamily="34" charset="0"/>
                <a:ea typeface="微软雅黑" pitchFamily="34" charset="-122"/>
              </a:rPr>
              <a:t>Injection &amp; extraction of whole CEPC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: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</a:rPr>
              <a:t>190 equipment in 5 stations. Timing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to all. </a:t>
            </a:r>
            <a:r>
              <a:rPr lang="en-US" altLang="zh-CN" dirty="0">
                <a:solidFill>
                  <a:srgbClr val="FF0000"/>
                </a:solidFill>
                <a:latin typeface="Arial" panose="020B0604020202020204" pitchFamily="34" charset="0"/>
                <a:ea typeface="微软雅黑" pitchFamily="34" charset="-122"/>
              </a:rPr>
              <a:t>Network </a:t>
            </a:r>
            <a:r>
              <a:rPr lang="en-US" altLang="zh-CN" dirty="0">
                <a:latin typeface="Arial" panose="020B0604020202020204" pitchFamily="34" charset="0"/>
                <a:ea typeface="微软雅黑" pitchFamily="34" charset="-122"/>
              </a:rPr>
              <a:t>to all.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D1A8943F-62A1-426B-BEFC-6A2BCC012F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070" y="1044846"/>
            <a:ext cx="6247362" cy="2016406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B73E6D7F-C0B8-49F1-A8EA-5923F94151A3}"/>
              </a:ext>
            </a:extLst>
          </p:cNvPr>
          <p:cNvSpPr txBox="1"/>
          <p:nvPr/>
        </p:nvSpPr>
        <p:spPr>
          <a:xfrm>
            <a:off x="7623676" y="1327714"/>
            <a:ext cx="316359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00" dirty="0">
                <a:solidFill>
                  <a:srgbClr val="0000CC"/>
                </a:solidFill>
              </a:rPr>
              <a:t>LINAC to booster</a:t>
            </a:r>
          </a:p>
          <a:p>
            <a:pPr algn="ctr"/>
            <a:r>
              <a:rPr lang="en-US" altLang="zh-CN" sz="2200" dirty="0">
                <a:solidFill>
                  <a:srgbClr val="0000CC"/>
                </a:solidFill>
              </a:rPr>
              <a:t>28 BPMs &amp; 2 PRs</a:t>
            </a:r>
            <a:endParaRPr lang="zh-CN" altLang="en-US" sz="2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6027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Accelerator data acquisition &amp; applications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CEB2647-DD53-49C1-83D2-C4552B7ED9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1120549"/>
            <a:ext cx="9365973" cy="5240242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56CF200C-A3EA-41F7-B67C-52CBF3B85142}"/>
              </a:ext>
            </a:extLst>
          </p:cNvPr>
          <p:cNvSpPr/>
          <p:nvPr/>
        </p:nvSpPr>
        <p:spPr>
          <a:xfrm>
            <a:off x="3240065" y="1612471"/>
            <a:ext cx="8490808" cy="2140269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78DD642C-DDD9-4281-8DD8-D6B0E78E2645}"/>
              </a:ext>
            </a:extLst>
          </p:cNvPr>
          <p:cNvSpPr txBox="1"/>
          <p:nvPr/>
        </p:nvSpPr>
        <p:spPr>
          <a:xfrm>
            <a:off x="3469899" y="5076291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…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34AA25C9-E329-4E66-BB6D-2F2AE7D905ED}"/>
              </a:ext>
            </a:extLst>
          </p:cNvPr>
          <p:cNvSpPr/>
          <p:nvPr/>
        </p:nvSpPr>
        <p:spPr>
          <a:xfrm>
            <a:off x="3240065" y="4190628"/>
            <a:ext cx="8490808" cy="1363878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F7C0CF1-26BD-4BAE-AD28-C1FB6BF630C7}"/>
              </a:ext>
            </a:extLst>
          </p:cNvPr>
          <p:cNvSpPr txBox="1"/>
          <p:nvPr/>
        </p:nvSpPr>
        <p:spPr>
          <a:xfrm>
            <a:off x="3469900" y="2556813"/>
            <a:ext cx="36622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perform. computing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9161C562-FA79-457B-B516-4BA787815A16}"/>
              </a:ext>
            </a:extLst>
          </p:cNvPr>
          <p:cNvSpPr txBox="1"/>
          <p:nvPr/>
        </p:nvSpPr>
        <p:spPr>
          <a:xfrm>
            <a:off x="3469900" y="2155114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speed DAQ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6330CB78-A05C-4E19-BB42-9DE3C24D93DC}"/>
              </a:ext>
            </a:extLst>
          </p:cNvPr>
          <p:cNvSpPr txBox="1"/>
          <p:nvPr/>
        </p:nvSpPr>
        <p:spPr>
          <a:xfrm>
            <a:off x="3478601" y="1755616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quality data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A2064F95-9416-44A9-A2D4-D911D8D62FCC}"/>
              </a:ext>
            </a:extLst>
          </p:cNvPr>
          <p:cNvSpPr txBox="1"/>
          <p:nvPr/>
        </p:nvSpPr>
        <p:spPr>
          <a:xfrm>
            <a:off x="3469900" y="2954722"/>
            <a:ext cx="32348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perform. actuator</a:t>
            </a:r>
            <a:endParaRPr lang="zh-CN" altLang="en-US" sz="2000" b="1" dirty="0">
              <a:solidFill>
                <a:srgbClr val="66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D6C64DE6-E95F-4363-8A0A-A0FA17C0931B}"/>
              </a:ext>
            </a:extLst>
          </p:cNvPr>
          <p:cNvSpPr txBox="1"/>
          <p:nvPr/>
        </p:nvSpPr>
        <p:spPr>
          <a:xfrm>
            <a:off x="3478601" y="3352631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High bandwidth</a:t>
            </a:r>
            <a:endParaRPr lang="zh-CN" altLang="en-US" sz="2000" b="1" dirty="0">
              <a:solidFill>
                <a:srgbClr val="66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右大括号 15">
            <a:extLst>
              <a:ext uri="{FF2B5EF4-FFF2-40B4-BE49-F238E27FC236}">
                <a16:creationId xmlns:a16="http://schemas.microsoft.com/office/drawing/2014/main" id="{9DC9E89B-4360-48BA-8570-59D17D39BAAE}"/>
              </a:ext>
            </a:extLst>
          </p:cNvPr>
          <p:cNvSpPr/>
          <p:nvPr/>
        </p:nvSpPr>
        <p:spPr>
          <a:xfrm>
            <a:off x="6992993" y="1809243"/>
            <a:ext cx="278296" cy="1091851"/>
          </a:xfrm>
          <a:prstGeom prst="rightBrace">
            <a:avLst/>
          </a:prstGeom>
          <a:ln w="38100">
            <a:solidFill>
              <a:srgbClr val="3E94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17" name="右大括号 16">
            <a:extLst>
              <a:ext uri="{FF2B5EF4-FFF2-40B4-BE49-F238E27FC236}">
                <a16:creationId xmlns:a16="http://schemas.microsoft.com/office/drawing/2014/main" id="{D45BAF84-FAD2-4C04-ACBF-99D46FD8B047}"/>
              </a:ext>
            </a:extLst>
          </p:cNvPr>
          <p:cNvSpPr/>
          <p:nvPr/>
        </p:nvSpPr>
        <p:spPr>
          <a:xfrm>
            <a:off x="7533019" y="1809243"/>
            <a:ext cx="276222" cy="1817407"/>
          </a:xfrm>
          <a:prstGeom prst="rightBrac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83A78964-169C-4080-9355-80941706A176}"/>
              </a:ext>
            </a:extLst>
          </p:cNvPr>
          <p:cNvSpPr txBox="1"/>
          <p:nvPr/>
        </p:nvSpPr>
        <p:spPr>
          <a:xfrm>
            <a:off x="8282503" y="2155113"/>
            <a:ext cx="332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Open loop applications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FC64231E-F194-453D-88BB-FA1D85B6BF16}"/>
              </a:ext>
            </a:extLst>
          </p:cNvPr>
          <p:cNvSpPr txBox="1"/>
          <p:nvPr/>
        </p:nvSpPr>
        <p:spPr>
          <a:xfrm>
            <a:off x="8282503" y="2515541"/>
            <a:ext cx="3320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699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Closed loop applications</a:t>
            </a:r>
            <a:endParaRPr lang="zh-CN" altLang="en-US" sz="2000" b="1" dirty="0">
              <a:solidFill>
                <a:srgbClr val="6699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: 圆角 19">
            <a:extLst>
              <a:ext uri="{FF2B5EF4-FFF2-40B4-BE49-F238E27FC236}">
                <a16:creationId xmlns:a16="http://schemas.microsoft.com/office/drawing/2014/main" id="{DD20F709-7673-44F1-AC5D-485AF9E7D1F6}"/>
              </a:ext>
            </a:extLst>
          </p:cNvPr>
          <p:cNvSpPr/>
          <p:nvPr/>
        </p:nvSpPr>
        <p:spPr>
          <a:xfrm>
            <a:off x="7809242" y="3079765"/>
            <a:ext cx="3794040" cy="400110"/>
          </a:xfrm>
          <a:prstGeom prst="roundRect">
            <a:avLst/>
          </a:prstGeom>
          <a:solidFill>
            <a:srgbClr val="FF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0000"/>
                </a:solidFill>
              </a:rPr>
              <a:t>High Performance applications</a:t>
            </a:r>
            <a:endParaRPr lang="zh-CN" altLang="en-US" sz="2200" b="1" dirty="0">
              <a:solidFill>
                <a:srgbClr val="000000"/>
              </a:solidFill>
            </a:endParaRPr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4767089D-5D12-49A1-A57B-CBB02429B5C5}"/>
              </a:ext>
            </a:extLst>
          </p:cNvPr>
          <p:cNvSpPr txBox="1"/>
          <p:nvPr/>
        </p:nvSpPr>
        <p:spPr>
          <a:xfrm>
            <a:off x="3478601" y="4284935"/>
            <a:ext cx="24099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Digital twin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文本框 21">
            <a:extLst>
              <a:ext uri="{FF2B5EF4-FFF2-40B4-BE49-F238E27FC236}">
                <a16:creationId xmlns:a16="http://schemas.microsoft.com/office/drawing/2014/main" id="{EF573CEA-79A9-413F-8242-08083D8AE7E2}"/>
              </a:ext>
            </a:extLst>
          </p:cNvPr>
          <p:cNvSpPr txBox="1"/>
          <p:nvPr/>
        </p:nvSpPr>
        <p:spPr>
          <a:xfrm>
            <a:off x="3478601" y="4676181"/>
            <a:ext cx="37529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Slow control &amp; monitoring</a:t>
            </a:r>
            <a:endParaRPr lang="zh-CN" altLang="en-US" sz="20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矩形: 圆角 22">
            <a:extLst>
              <a:ext uri="{FF2B5EF4-FFF2-40B4-BE49-F238E27FC236}">
                <a16:creationId xmlns:a16="http://schemas.microsoft.com/office/drawing/2014/main" id="{BBD856F2-8DCC-4F98-8697-B424B263B0B6}"/>
              </a:ext>
            </a:extLst>
          </p:cNvPr>
          <p:cNvSpPr/>
          <p:nvPr/>
        </p:nvSpPr>
        <p:spPr>
          <a:xfrm>
            <a:off x="8451620" y="4876236"/>
            <a:ext cx="2509284" cy="400110"/>
          </a:xfrm>
          <a:prstGeom prst="roundRect">
            <a:avLst/>
          </a:prstGeom>
          <a:solidFill>
            <a:srgbClr val="FF9900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r>
              <a:rPr lang="en-US" altLang="zh-CN" sz="2200" b="1" dirty="0">
                <a:solidFill>
                  <a:srgbClr val="000000"/>
                </a:solidFill>
              </a:rPr>
              <a:t>Other applications</a:t>
            </a:r>
            <a:endParaRPr lang="zh-CN" altLang="en-US" sz="2200" b="1" dirty="0">
              <a:solidFill>
                <a:srgbClr val="000000"/>
              </a:solidFill>
            </a:endParaRPr>
          </a:p>
        </p:txBody>
      </p:sp>
      <p:cxnSp>
        <p:nvCxnSpPr>
          <p:cNvPr id="24" name="直接连接符 23">
            <a:extLst>
              <a:ext uri="{FF2B5EF4-FFF2-40B4-BE49-F238E27FC236}">
                <a16:creationId xmlns:a16="http://schemas.microsoft.com/office/drawing/2014/main" id="{86C9E364-432C-47E4-ADAD-7116833F70EF}"/>
              </a:ext>
            </a:extLst>
          </p:cNvPr>
          <p:cNvCxnSpPr>
            <a:cxnSpLocks/>
          </p:cNvCxnSpPr>
          <p:nvPr/>
        </p:nvCxnSpPr>
        <p:spPr>
          <a:xfrm>
            <a:off x="7271289" y="2355169"/>
            <a:ext cx="965335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>
            <a:extLst>
              <a:ext uri="{FF2B5EF4-FFF2-40B4-BE49-F238E27FC236}">
                <a16:creationId xmlns:a16="http://schemas.microsoft.com/office/drawing/2014/main" id="{6B912AA9-73B4-4492-8099-B5B92C8C6BD6}"/>
              </a:ext>
            </a:extLst>
          </p:cNvPr>
          <p:cNvCxnSpPr>
            <a:cxnSpLocks/>
          </p:cNvCxnSpPr>
          <p:nvPr/>
        </p:nvCxnSpPr>
        <p:spPr>
          <a:xfrm>
            <a:off x="7809241" y="2717947"/>
            <a:ext cx="427383" cy="0"/>
          </a:xfrm>
          <a:prstGeom prst="line">
            <a:avLst/>
          </a:prstGeom>
          <a:ln w="38100">
            <a:solidFill>
              <a:srgbClr val="66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48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/>
      <p:bldP spid="12" grpId="0"/>
      <p:bldP spid="13" grpId="0"/>
      <p:bldP spid="14" grpId="0"/>
      <p:bldP spid="15" grpId="0"/>
      <p:bldP spid="16" grpId="0" animBg="1"/>
      <p:bldP spid="17" grpId="0" animBg="1"/>
      <p:bldP spid="18" grpId="0"/>
      <p:bldP spid="19" grpId="0"/>
      <p:bldP spid="20" grpId="0" animBg="1"/>
      <p:bldP spid="21" grpId="0"/>
      <p:bldP spid="22" grpId="0"/>
      <p:bldP spid="2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19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Accelerator data acquisition &amp; applications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9E64AC7-E3A9-4F76-8FB2-A1050C8E591B}"/>
              </a:ext>
            </a:extLst>
          </p:cNvPr>
          <p:cNvSpPr/>
          <p:nvPr/>
        </p:nvSpPr>
        <p:spPr>
          <a:xfrm>
            <a:off x="-844" y="-35417"/>
            <a:ext cx="12192000" cy="688848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BCFD2ACE-56FF-4D05-A4FD-0C6A04AE30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7773" y="298116"/>
            <a:ext cx="8527053" cy="626176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0519A15-F699-4244-81AE-F2054E3583FF}"/>
              </a:ext>
            </a:extLst>
          </p:cNvPr>
          <p:cNvSpPr txBox="1"/>
          <p:nvPr/>
        </p:nvSpPr>
        <p:spPr>
          <a:xfrm>
            <a:off x="149877" y="3161603"/>
            <a:ext cx="6033059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Distributed data acquisition, storage &amp; services.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F5F39F41-B357-4FDA-B60B-92B0154C50AE}"/>
              </a:ext>
            </a:extLst>
          </p:cNvPr>
          <p:cNvSpPr txBox="1"/>
          <p:nvPr/>
        </p:nvSpPr>
        <p:spPr>
          <a:xfrm>
            <a:off x="149877" y="1020478"/>
            <a:ext cx="7852490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Services with only local data deployed on distribution servers.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5BAE2E54-53FD-4B93-AF31-46796FFEEC15}"/>
              </a:ext>
            </a:extLst>
          </p:cNvPr>
          <p:cNvSpPr txBox="1"/>
          <p:nvPr/>
        </p:nvSpPr>
        <p:spPr>
          <a:xfrm>
            <a:off x="149877" y="216441"/>
            <a:ext cx="7661124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Services with multi-region data deployed on central servers 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40A114B-BF28-434A-9756-E80CA3719074}"/>
              </a:ext>
            </a:extLst>
          </p:cNvPr>
          <p:cNvSpPr txBox="1"/>
          <p:nvPr/>
        </p:nvSpPr>
        <p:spPr>
          <a:xfrm>
            <a:off x="147682" y="4532325"/>
            <a:ext cx="3120886" cy="830997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Physical separation of control &amp; DAQ network.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978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BF1B0E5B-A381-4DD5-B416-AE85F26F7A7F}"/>
              </a:ext>
            </a:extLst>
          </p:cNvPr>
          <p:cNvSpPr txBox="1">
            <a:spLocks/>
          </p:cNvSpPr>
          <p:nvPr/>
        </p:nvSpPr>
        <p:spPr>
          <a:xfrm>
            <a:off x="3791744" y="0"/>
            <a:ext cx="4831080" cy="98072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zh-CN" altLang="en-US" sz="6600" b="1" kern="1200" dirty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25400" stA="30000" endPos="30000" dist="50800" dir="5400000" sy="-100000" algn="bl" rotWithShape="0"/>
                </a:effectLst>
                <a:latin typeface="微软雅黑" pitchFamily="34" charset="-122"/>
                <a:ea typeface="微软雅黑" pitchFamily="34" charset="-122"/>
                <a:cs typeface="+mn-cs"/>
              </a:defRPr>
            </a:lvl1pPr>
          </a:lstStyle>
          <a:p>
            <a:pPr>
              <a:lnSpc>
                <a:spcPct val="150000"/>
              </a:lnSpc>
              <a:defRPr/>
            </a:pPr>
            <a:r>
              <a:rPr lang="en-US" altLang="zh-CN" sz="6000" kern="0" dirty="0">
                <a:latin typeface="Arial Black" panose="020B0A04020102020204" pitchFamily="34" charset="0"/>
              </a:rPr>
              <a:t>Outline</a:t>
            </a:r>
            <a:endParaRPr lang="en-US" altLang="en-US" sz="6000" kern="0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86CB631-FCDE-4749-959E-E66DEABB2672}"/>
              </a:ext>
            </a:extLst>
          </p:cNvPr>
          <p:cNvSpPr txBox="1">
            <a:spLocks/>
          </p:cNvSpPr>
          <p:nvPr/>
        </p:nvSpPr>
        <p:spPr>
          <a:xfrm>
            <a:off x="477385" y="1124744"/>
            <a:ext cx="11237230" cy="527767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System overview &amp; progress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Next to do</a:t>
            </a: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en-US" altLang="zh-CN" sz="2800" b="1" dirty="0">
              <a:solidFill>
                <a:srgbClr val="C0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pPr marL="228600" indent="-228600" algn="l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altLang="zh-CN" sz="2800" b="1" dirty="0">
                <a:solidFill>
                  <a:srgbClr val="C0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161026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78"/>
    </mc:Choice>
    <mc:Fallback xmlns="">
      <p:transition spd="slow" advTm="57378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Accelerator data acquisition &amp; applications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AF08661-3752-4878-9A35-203ACDE6E3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4907" y="302058"/>
            <a:ext cx="7920434" cy="5562698"/>
          </a:xfrm>
          <a:prstGeom prst="rect">
            <a:avLst/>
          </a:prstGeom>
        </p:spPr>
      </p:pic>
      <p:cxnSp>
        <p:nvCxnSpPr>
          <p:cNvPr id="8" name="直接连接符 7">
            <a:extLst>
              <a:ext uri="{FF2B5EF4-FFF2-40B4-BE49-F238E27FC236}">
                <a16:creationId xmlns:a16="http://schemas.microsoft.com/office/drawing/2014/main" id="{D0A770FF-042B-47E4-B759-09B0C4FC79B9}"/>
              </a:ext>
            </a:extLst>
          </p:cNvPr>
          <p:cNvCxnSpPr>
            <a:cxnSpLocks/>
          </p:cNvCxnSpPr>
          <p:nvPr/>
        </p:nvCxnSpPr>
        <p:spPr>
          <a:xfrm>
            <a:off x="4458740" y="3236498"/>
            <a:ext cx="6980678" cy="0"/>
          </a:xfrm>
          <a:prstGeom prst="line">
            <a:avLst/>
          </a:prstGeom>
          <a:ln w="508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94C8D5C-6493-4801-AA03-2CCB3BEF3E4D}"/>
              </a:ext>
            </a:extLst>
          </p:cNvPr>
          <p:cNvSpPr/>
          <p:nvPr/>
        </p:nvSpPr>
        <p:spPr>
          <a:xfrm>
            <a:off x="4728587" y="1250071"/>
            <a:ext cx="6484408" cy="1822106"/>
          </a:xfrm>
          <a:prstGeom prst="roundRect">
            <a:avLst/>
          </a:prstGeom>
          <a:solidFill>
            <a:srgbClr val="FF0000">
              <a:alpha val="40000"/>
            </a:srgbClr>
          </a:solidFill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3961D4FF-30EE-41E6-BD85-9EBC1552F782}"/>
              </a:ext>
            </a:extLst>
          </p:cNvPr>
          <p:cNvSpPr txBox="1"/>
          <p:nvPr/>
        </p:nvSpPr>
        <p:spPr>
          <a:xfrm>
            <a:off x="202334" y="5841350"/>
            <a:ext cx="36362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en-US" altLang="zh-CN" sz="1600" b="1" dirty="0">
                <a:solidFill>
                  <a:srgbClr val="0070C0"/>
                </a:solidFill>
              </a:rPr>
              <a:t>Note: Referenced to documents of </a:t>
            </a:r>
            <a:r>
              <a:rPr lang="en-US" altLang="zh-CN" sz="1600" b="1" dirty="0" err="1">
                <a:solidFill>
                  <a:srgbClr val="0070C0"/>
                </a:solidFill>
              </a:rPr>
              <a:t>Sinong</a:t>
            </a:r>
            <a:r>
              <a:rPr lang="en-US" altLang="zh-CN" sz="1600" b="1" dirty="0">
                <a:solidFill>
                  <a:srgbClr val="0070C0"/>
                </a:solidFill>
              </a:rPr>
              <a:t> Cheng, from APS-U and Apache Software Foundation.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60DC2A33-362E-473E-844B-BDECA3F51F54}"/>
              </a:ext>
            </a:extLst>
          </p:cNvPr>
          <p:cNvSpPr txBox="1"/>
          <p:nvPr/>
        </p:nvSpPr>
        <p:spPr>
          <a:xfrm>
            <a:off x="269847" y="1215208"/>
            <a:ext cx="3487144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Fault tolerance &amp; recovery.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6B70B45B-313E-41C9-AE8A-9C2B7EAC5415}"/>
              </a:ext>
            </a:extLst>
          </p:cNvPr>
          <p:cNvSpPr txBox="1"/>
          <p:nvPr/>
        </p:nvSpPr>
        <p:spPr>
          <a:xfrm>
            <a:off x="5832920" y="5995718"/>
            <a:ext cx="5380075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Overall structure of the whole data flow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1A715136-715F-4842-827B-D29166703BD5}"/>
              </a:ext>
            </a:extLst>
          </p:cNvPr>
          <p:cNvCxnSpPr>
            <a:cxnSpLocks/>
          </p:cNvCxnSpPr>
          <p:nvPr/>
        </p:nvCxnSpPr>
        <p:spPr>
          <a:xfrm>
            <a:off x="4458740" y="2213241"/>
            <a:ext cx="6980678" cy="0"/>
          </a:xfrm>
          <a:prstGeom prst="line">
            <a:avLst/>
          </a:prstGeom>
          <a:ln w="508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>
            <a:extLst>
              <a:ext uri="{FF2B5EF4-FFF2-40B4-BE49-F238E27FC236}">
                <a16:creationId xmlns:a16="http://schemas.microsoft.com/office/drawing/2014/main" id="{23373AE9-1C95-4AB4-B36A-C0600EDE99C3}"/>
              </a:ext>
            </a:extLst>
          </p:cNvPr>
          <p:cNvCxnSpPr>
            <a:cxnSpLocks/>
          </p:cNvCxnSpPr>
          <p:nvPr/>
        </p:nvCxnSpPr>
        <p:spPr>
          <a:xfrm>
            <a:off x="4458740" y="1168212"/>
            <a:ext cx="6980678" cy="0"/>
          </a:xfrm>
          <a:prstGeom prst="line">
            <a:avLst/>
          </a:prstGeom>
          <a:ln w="50800">
            <a:solidFill>
              <a:srgbClr val="FF99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>
            <a:extLst>
              <a:ext uri="{FF2B5EF4-FFF2-40B4-BE49-F238E27FC236}">
                <a16:creationId xmlns:a16="http://schemas.microsoft.com/office/drawing/2014/main" id="{C17E646D-AA3A-4F94-AFD0-1274ABAA13B4}"/>
              </a:ext>
            </a:extLst>
          </p:cNvPr>
          <p:cNvSpPr txBox="1"/>
          <p:nvPr/>
        </p:nvSpPr>
        <p:spPr>
          <a:xfrm>
            <a:off x="119336" y="4448890"/>
            <a:ext cx="3200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CC"/>
                </a:solidFill>
              </a:rPr>
              <a:t>To be applied on BEPCII with the implementation of the “BEPCII digital &amp; intelligent upgrade” project.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061376AB-DC94-4AB5-AB66-372F6DBCC22C}"/>
              </a:ext>
            </a:extLst>
          </p:cNvPr>
          <p:cNvSpPr txBox="1"/>
          <p:nvPr/>
        </p:nvSpPr>
        <p:spPr>
          <a:xfrm>
            <a:off x="249886" y="2170338"/>
            <a:ext cx="3876508" cy="1938992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Total data for one trigger:</a:t>
            </a:r>
          </a:p>
          <a:p>
            <a:r>
              <a:rPr lang="en-US" altLang="zh-CN" sz="2400" dirty="0">
                <a:solidFill>
                  <a:srgbClr val="0000FF"/>
                </a:solidFill>
              </a:rPr>
              <a:t>5MB * 40,000 = 200GB/10s</a:t>
            </a:r>
          </a:p>
          <a:p>
            <a:endParaRPr lang="en-US" altLang="zh-CN" sz="2400" dirty="0">
              <a:solidFill>
                <a:srgbClr val="0000FF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Total data rate for continuous trigger &amp; readout: </a:t>
            </a:r>
            <a:r>
              <a:rPr lang="en-US" altLang="zh-CN" sz="2400" dirty="0">
                <a:solidFill>
                  <a:srgbClr val="0000FF"/>
                </a:solidFill>
              </a:rPr>
              <a:t>160Gb/s</a:t>
            </a:r>
            <a:endParaRPr lang="zh-CN" alt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Accelerator data acquisition &amp; applications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9045977-12A2-418E-BAA3-E811B2B2A95B}"/>
              </a:ext>
            </a:extLst>
          </p:cNvPr>
          <p:cNvSpPr/>
          <p:nvPr/>
        </p:nvSpPr>
        <p:spPr>
          <a:xfrm>
            <a:off x="-39931" y="-30481"/>
            <a:ext cx="12192000" cy="6888481"/>
          </a:xfrm>
          <a:prstGeom prst="rect">
            <a:avLst/>
          </a:prstGeom>
          <a:solidFill>
            <a:schemeClr val="bg1"/>
          </a:solidFill>
          <a:ln w="38100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rgbClr val="3E94CA"/>
              </a:solidFill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FD6F0CC4-0DC0-46E7-A74A-1A7481907C36}"/>
              </a:ext>
            </a:extLst>
          </p:cNvPr>
          <p:cNvSpPr txBox="1"/>
          <p:nvPr/>
        </p:nvSpPr>
        <p:spPr>
          <a:xfrm>
            <a:off x="479376" y="6168367"/>
            <a:ext cx="10633483" cy="461665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Data &amp; message flow of DAQ with &amp; without event building for accelerator physics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4AAB3EFD-6D2B-4BB5-906E-08FE4100527B}"/>
              </a:ext>
            </a:extLst>
          </p:cNvPr>
          <p:cNvSpPr txBox="1"/>
          <p:nvPr/>
        </p:nvSpPr>
        <p:spPr>
          <a:xfrm>
            <a:off x="8282763" y="314308"/>
            <a:ext cx="339178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0000CC"/>
                </a:solidFill>
              </a:rPr>
              <a:t>To be applied on BEPCII with the implementation of the “BEPCII digital &amp; intelligent upgrade” project.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C436BAD0-BD3C-4F26-8854-1FA4BCC05F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008" y="212340"/>
            <a:ext cx="5881079" cy="5887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Fiber routing &amp; radiation experiment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75720" y="6462991"/>
            <a:ext cx="5040560" cy="354977"/>
          </a:xfrm>
        </p:spPr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389F41C-0EE4-4B41-8797-046871974E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127" y="1133062"/>
            <a:ext cx="6446569" cy="5053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/>
              <a:t>Fiber routing in tunnel with IP3 as the center. </a:t>
            </a:r>
            <a:endParaRPr lang="en-US" altLang="zh-CN" b="1" dirty="0">
              <a:solidFill>
                <a:srgbClr val="0000FF"/>
              </a:solidFill>
            </a:endParaRP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0000FF"/>
                </a:solidFill>
              </a:rPr>
              <a:t>G.652 single-mode fiber attenuation</a:t>
            </a:r>
            <a:r>
              <a:rPr lang="en-US" altLang="zh-CN" b="1">
                <a:solidFill>
                  <a:srgbClr val="0000FF"/>
                </a:solidFill>
              </a:rPr>
              <a:t>: ~0.2dB</a:t>
            </a:r>
            <a:r>
              <a:rPr lang="en-US" altLang="zh-CN" b="1" dirty="0">
                <a:solidFill>
                  <a:srgbClr val="0000FF"/>
                </a:solidFill>
              </a:rPr>
              <a:t>/km @1550nm</a:t>
            </a:r>
          </a:p>
          <a:p>
            <a:pPr>
              <a:lnSpc>
                <a:spcPct val="110000"/>
              </a:lnSpc>
            </a:pPr>
            <a:r>
              <a:rPr lang="en-US" altLang="zh-CN" b="1" dirty="0"/>
              <a:t>Radiation hardness &amp; cost.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~3000km </a:t>
            </a:r>
            <a:r>
              <a:rPr lang="en-US" altLang="zh-CN" b="1" dirty="0"/>
              <a:t>48-core opt. fiber needed.</a:t>
            </a: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AC4C7006-2059-4B25-A886-0C423F07465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9529" y="1028701"/>
            <a:ext cx="4280618" cy="428061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560A8218-8AE3-4C78-B274-046D1FC5393A}"/>
              </a:ext>
            </a:extLst>
          </p:cNvPr>
          <p:cNvSpPr txBox="1"/>
          <p:nvPr/>
        </p:nvSpPr>
        <p:spPr>
          <a:xfrm>
            <a:off x="9624392" y="5127058"/>
            <a:ext cx="533656" cy="36774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b="1" dirty="0">
                <a:solidFill>
                  <a:srgbClr val="FF0000"/>
                </a:solidFill>
              </a:rPr>
              <a:t>IP3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FF1E8991-EEC7-496C-A1AA-197572C6A3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928" y="4450387"/>
            <a:ext cx="7143817" cy="205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943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Fiber routing &amp; radiation experiment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071135BA-3225-4871-B746-962285687C9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020" y="4005352"/>
            <a:ext cx="4481582" cy="238633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B272138-7706-4BFD-8D59-09B92A597E2D}"/>
              </a:ext>
            </a:extLst>
          </p:cNvPr>
          <p:cNvSpPr txBox="1"/>
          <p:nvPr/>
        </p:nvSpPr>
        <p:spPr>
          <a:xfrm>
            <a:off x="5910244" y="3803518"/>
            <a:ext cx="161013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Total dose:</a:t>
            </a:r>
          </a:p>
          <a:p>
            <a:r>
              <a:rPr lang="en-US" altLang="zh-CN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354Gy@HCF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268Gy@RRF</a:t>
            </a:r>
            <a:r>
              <a:rPr lang="zh-CN" altLang="en-US" sz="16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，</a:t>
            </a:r>
            <a:r>
              <a:rPr lang="en-US" altLang="zh-CN" sz="1600" b="1" dirty="0">
                <a:solidFill>
                  <a:srgbClr val="3E94C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195Gy@G652</a:t>
            </a:r>
            <a:endParaRPr lang="zh-CN" altLang="en-US" sz="1600" b="1" dirty="0">
              <a:solidFill>
                <a:srgbClr val="3E94C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55367C22-15E2-4D37-889F-F62225F458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3915" y="1028110"/>
            <a:ext cx="3241668" cy="2418548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84E442D9-F4DD-4DF4-840B-547F998A83A9}"/>
              </a:ext>
            </a:extLst>
          </p:cNvPr>
          <p:cNvSpPr txBox="1"/>
          <p:nvPr/>
        </p:nvSpPr>
        <p:spPr>
          <a:xfrm>
            <a:off x="4847973" y="4822308"/>
            <a:ext cx="10956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00C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1550nm</a:t>
            </a:r>
            <a:endParaRPr lang="zh-CN" altLang="en-US" sz="1600" b="1" dirty="0">
              <a:solidFill>
                <a:srgbClr val="0000C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DB751713-427E-4599-93CF-9E14274EC4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00" y="3912624"/>
            <a:ext cx="4202145" cy="217861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C3EE5D7D-B398-49AD-B1A6-367A85AEC401}"/>
              </a:ext>
            </a:extLst>
          </p:cNvPr>
          <p:cNvSpPr txBox="1"/>
          <p:nvPr/>
        </p:nvSpPr>
        <p:spPr>
          <a:xfrm>
            <a:off x="248478" y="6121224"/>
            <a:ext cx="69474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9900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Joint fiber radiation experiment among YOFC, CSNS &amp; IHEP.</a:t>
            </a:r>
            <a:endParaRPr lang="zh-CN" altLang="en-US" sz="1600" b="1" dirty="0">
              <a:solidFill>
                <a:srgbClr val="9900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3" name="图片 12">
            <a:extLst>
              <a:ext uri="{FF2B5EF4-FFF2-40B4-BE49-F238E27FC236}">
                <a16:creationId xmlns:a16="http://schemas.microsoft.com/office/drawing/2014/main" id="{1482A8B7-00B2-4F77-A120-62A7BCB018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7" y="0"/>
            <a:ext cx="5230996" cy="3861946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C2CA382C-D8CA-459D-BF30-4C11E3129760}"/>
              </a:ext>
            </a:extLst>
          </p:cNvPr>
          <p:cNvSpPr txBox="1"/>
          <p:nvPr/>
        </p:nvSpPr>
        <p:spPr>
          <a:xfrm>
            <a:off x="9004791" y="1300553"/>
            <a:ext cx="315754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Neutron radiation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experiment done at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ANIS of CSNS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Ge doped fiber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very radiation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sensitive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Even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 doped fiber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is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not suitable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for accelerator.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HCF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is much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better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with a price </a:t>
            </a: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~50RMB/core/m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at present.</a:t>
            </a:r>
          </a:p>
          <a:p>
            <a:pPr marL="342900" indent="-342900">
              <a:buFont typeface="Wingdings" panose="05000000000000000000" pitchFamily="2" charset="2"/>
              <a:buChar char="l"/>
            </a:pPr>
            <a:r>
              <a:rPr lang="en-US" altLang="zh-CN" sz="20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Further experiment </a:t>
            </a:r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planned.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4673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Fast protection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2285186-A073-40B6-B752-9D19CD64F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948" y="1060712"/>
            <a:ext cx="6579705" cy="5053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Loop</a:t>
            </a:r>
            <a:r>
              <a:rPr lang="en-US" altLang="zh-CN" b="1" dirty="0"/>
              <a:t> structure in the ring.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Heart-beat</a:t>
            </a:r>
            <a:r>
              <a:rPr lang="en-US" altLang="zh-CN" b="1" dirty="0"/>
              <a:t> function from the front end electronics &amp; along the loop for both </a:t>
            </a:r>
            <a:r>
              <a:rPr lang="en-US" altLang="zh-CN" b="1" dirty="0">
                <a:solidFill>
                  <a:srgbClr val="FF0000"/>
                </a:solidFill>
              </a:rPr>
              <a:t>real-time health monitoring &amp; protection</a:t>
            </a:r>
            <a:r>
              <a:rPr lang="en-US" altLang="zh-CN" b="1" dirty="0"/>
              <a:t>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Redundant loops </a:t>
            </a:r>
            <a:r>
              <a:rPr lang="en-US" altLang="zh-CN" b="1" dirty="0"/>
              <a:t>for both reliability &amp; availability. 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Delay</a:t>
            </a:r>
            <a:r>
              <a:rPr lang="en-US" altLang="zh-CN" b="1" dirty="0">
                <a:solidFill>
                  <a:srgbClr val="0000FF"/>
                </a:solidFill>
              </a:rPr>
              <a:t> </a:t>
            </a:r>
            <a:r>
              <a:rPr lang="en-US" altLang="zh-CN" b="1" dirty="0"/>
              <a:t>of transmission &amp; electronics </a:t>
            </a:r>
            <a:r>
              <a:rPr lang="en-US" altLang="zh-CN" b="1" dirty="0">
                <a:solidFill>
                  <a:srgbClr val="FF0000"/>
                </a:solidFill>
              </a:rPr>
              <a:t>&lt; 500us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C43D67A2-C50B-406B-83E6-8E0B3B0067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360" y="1235172"/>
            <a:ext cx="4824860" cy="4387656"/>
          </a:xfrm>
          <a:prstGeom prst="rect">
            <a:avLst/>
          </a:prstGeom>
        </p:spPr>
      </p:pic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81D50DFF-FECB-4865-9A54-E60A7835E769}"/>
              </a:ext>
            </a:extLst>
          </p:cNvPr>
          <p:cNvCxnSpPr/>
          <p:nvPr/>
        </p:nvCxnSpPr>
        <p:spPr>
          <a:xfrm>
            <a:off x="1786565" y="6507156"/>
            <a:ext cx="129220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>
            <a:extLst>
              <a:ext uri="{FF2B5EF4-FFF2-40B4-BE49-F238E27FC236}">
                <a16:creationId xmlns:a16="http://schemas.microsoft.com/office/drawing/2014/main" id="{230A98B0-E7F8-4DDB-ABF7-5124929016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565" y="5712408"/>
            <a:ext cx="1217660" cy="413404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77F4ABC9-DDB0-448F-85CE-269B68BCD9E0}"/>
              </a:ext>
            </a:extLst>
          </p:cNvPr>
          <p:cNvSpPr txBox="1"/>
          <p:nvPr/>
        </p:nvSpPr>
        <p:spPr>
          <a:xfrm>
            <a:off x="3117712" y="5756480"/>
            <a:ext cx="1038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Normal</a:t>
            </a:r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1784C3C5-CE1D-4F70-AB07-670F0119B69A}"/>
              </a:ext>
            </a:extLst>
          </p:cNvPr>
          <p:cNvSpPr txBox="1"/>
          <p:nvPr/>
        </p:nvSpPr>
        <p:spPr>
          <a:xfrm>
            <a:off x="3115213" y="6146126"/>
            <a:ext cx="10380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dirty="0">
                <a:latin typeface="Arial" panose="020B0604020202020204" pitchFamily="34" charset="0"/>
              </a:rPr>
              <a:t>Fault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1155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Fast orbit feedback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2E81702-B15D-43CB-ABD6-115AB9F94E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6948" y="1060712"/>
            <a:ext cx="6579705" cy="5053328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Loop</a:t>
            </a:r>
            <a:r>
              <a:rPr lang="en-US" altLang="zh-CN" b="1" dirty="0"/>
              <a:t> structure.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Bi-direction transmission loops </a:t>
            </a:r>
            <a:r>
              <a:rPr lang="en-US" altLang="zh-CN" b="1" dirty="0"/>
              <a:t>for both reliability &amp; availability.</a:t>
            </a:r>
          </a:p>
          <a:p>
            <a:pPr>
              <a:lnSpc>
                <a:spcPct val="110000"/>
              </a:lnSpc>
            </a:pPr>
            <a:r>
              <a:rPr lang="en-US" altLang="zh-CN" b="1" dirty="0">
                <a:solidFill>
                  <a:srgbClr val="FF0000"/>
                </a:solidFill>
              </a:rPr>
              <a:t>A bandwidth of tens of Hz </a:t>
            </a:r>
            <a:r>
              <a:rPr lang="en-US" altLang="zh-CN" b="1" dirty="0"/>
              <a:t>is expected mainly determined by the </a:t>
            </a:r>
            <a:r>
              <a:rPr lang="en-US" altLang="zh-CN" b="1" dirty="0">
                <a:solidFill>
                  <a:srgbClr val="FF0000"/>
                </a:solidFill>
              </a:rPr>
              <a:t>response time of BPMs &amp; power supplies together with the magnets</a:t>
            </a:r>
            <a:r>
              <a:rPr lang="en-US" altLang="zh-CN" b="1" dirty="0"/>
              <a:t>.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D435CDD-C135-4DB5-AE80-2E1CC213CA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861" y="1200328"/>
            <a:ext cx="4774095" cy="4774095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1ED76AB3-C21A-42E8-A545-837E3DD55BBD}"/>
              </a:ext>
            </a:extLst>
          </p:cNvPr>
          <p:cNvSpPr txBox="1"/>
          <p:nvPr/>
        </p:nvSpPr>
        <p:spPr>
          <a:xfrm>
            <a:off x="3644732" y="5051093"/>
            <a:ext cx="204045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altLang="zh-CN" sz="1800" b="0" i="0" u="none" strike="noStrike" baseline="0" dirty="0">
                <a:latin typeface="Arial" panose="020B0604020202020204" pitchFamily="34" charset="0"/>
              </a:rPr>
              <a:t>Data driven &amp; fast computation with DSPs in FPGA</a:t>
            </a:r>
            <a:endParaRPr lang="zh-CN" altLang="en-US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Component &amp; cable database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50C3FC1B-9FC0-4D75-8E9B-B81FFC3D8E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35" y="1271133"/>
            <a:ext cx="11903765" cy="3586777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29549FDC-368E-455A-A40A-1C39D285AEE4}"/>
              </a:ext>
            </a:extLst>
          </p:cNvPr>
          <p:cNvSpPr txBox="1"/>
          <p:nvPr/>
        </p:nvSpPr>
        <p:spPr>
          <a:xfrm>
            <a:off x="581770" y="4691870"/>
            <a:ext cx="59177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Indirect connection of devices through cable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94FF7AFE-89CC-4821-877A-0D1331C2AEDC}"/>
              </a:ext>
            </a:extLst>
          </p:cNvPr>
          <p:cNvSpPr txBox="1"/>
          <p:nvPr/>
        </p:nvSpPr>
        <p:spPr>
          <a:xfrm>
            <a:off x="6977270" y="4891925"/>
            <a:ext cx="50888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Direct connection of devices : housing</a:t>
            </a:r>
            <a:endParaRPr lang="zh-CN" altLang="en-US" sz="20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B396CD23-F7FF-4DEB-9C53-9A94555FF2A1}"/>
              </a:ext>
            </a:extLst>
          </p:cNvPr>
          <p:cNvSpPr txBox="1"/>
          <p:nvPr/>
        </p:nvSpPr>
        <p:spPr>
          <a:xfrm>
            <a:off x="472439" y="5586867"/>
            <a:ext cx="403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en-US" altLang="zh-CN" sz="1600" b="1" dirty="0">
                <a:solidFill>
                  <a:srgbClr val="0070C0"/>
                </a:solidFill>
              </a:rPr>
              <a:t>Note: Referenced to APS-U design with key modifications.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08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191344" y="73386"/>
            <a:ext cx="11906676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Component &amp; cable database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2535E93-0945-4509-B255-5AB64DC71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4955" y="1271133"/>
            <a:ext cx="7763510" cy="4848225"/>
          </a:xfrm>
          <a:prstGeom prst="rect">
            <a:avLst/>
          </a:prstGeom>
        </p:spPr>
      </p:pic>
      <p:sp>
        <p:nvSpPr>
          <p:cNvPr id="8" name="文本框 7">
            <a:extLst>
              <a:ext uri="{FF2B5EF4-FFF2-40B4-BE49-F238E27FC236}">
                <a16:creationId xmlns:a16="http://schemas.microsoft.com/office/drawing/2014/main" id="{C0443D73-AC4B-4281-AB21-1CA6599A62B5}"/>
              </a:ext>
            </a:extLst>
          </p:cNvPr>
          <p:cNvSpPr txBox="1"/>
          <p:nvPr/>
        </p:nvSpPr>
        <p:spPr>
          <a:xfrm>
            <a:off x="983432" y="1762489"/>
            <a:ext cx="272386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FF0000"/>
                </a:solidFill>
              </a:rPr>
              <a:t>Data from users</a:t>
            </a:r>
          </a:p>
          <a:p>
            <a:endParaRPr lang="en-US" altLang="zh-CN" sz="2400" dirty="0">
              <a:solidFill>
                <a:srgbClr val="FF0000"/>
              </a:solidFill>
            </a:endParaRPr>
          </a:p>
          <a:p>
            <a:r>
              <a:rPr lang="en-US" altLang="zh-CN" sz="2400" dirty="0">
                <a:solidFill>
                  <a:srgbClr val="FF0000"/>
                </a:solidFill>
              </a:rPr>
              <a:t>Sub-million cables</a:t>
            </a:r>
          </a:p>
        </p:txBody>
      </p:sp>
      <p:sp>
        <p:nvSpPr>
          <p:cNvPr id="9" name="文本框 8">
            <a:extLst>
              <a:ext uri="{FF2B5EF4-FFF2-40B4-BE49-F238E27FC236}">
                <a16:creationId xmlns:a16="http://schemas.microsoft.com/office/drawing/2014/main" id="{D90C085A-21DE-4E1A-81AD-0AD25851EA28}"/>
              </a:ext>
            </a:extLst>
          </p:cNvPr>
          <p:cNvSpPr txBox="1"/>
          <p:nvPr/>
        </p:nvSpPr>
        <p:spPr>
          <a:xfrm>
            <a:off x="377686" y="4577129"/>
            <a:ext cx="54764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dirty="0">
                <a:solidFill>
                  <a:srgbClr val="00B050"/>
                </a:solidFill>
              </a:rPr>
              <a:t>Dictionary data managed by administrator 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A92626E4-50E8-4E7D-9B43-819AEF8618CB}"/>
              </a:ext>
            </a:extLst>
          </p:cNvPr>
          <p:cNvSpPr txBox="1"/>
          <p:nvPr/>
        </p:nvSpPr>
        <p:spPr>
          <a:xfrm>
            <a:off x="472439" y="5311244"/>
            <a:ext cx="40399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6575" indent="-536575"/>
            <a:r>
              <a:rPr lang="en-US" altLang="zh-CN" sz="1600" b="1" dirty="0">
                <a:solidFill>
                  <a:srgbClr val="0070C0"/>
                </a:solidFill>
              </a:rPr>
              <a:t>Note: Referenced to APS-U design with key modifications.</a:t>
            </a:r>
            <a:endParaRPr lang="zh-CN" altLang="en-U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2171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Timing system with wireless transmission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15591498-3921-4F5B-A0A8-7F29FC261A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7687" y="1285861"/>
            <a:ext cx="11190921" cy="5311491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Motivation: 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achieve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global clock transmission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altLang="zh-CN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synchronization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a 100 km range through wireless transmission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Reducing the need of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radiation-hard optical fibers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backup technical solution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free space optical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wireless transmission system</a:t>
            </a:r>
          </a:p>
          <a:p>
            <a:pPr lvl="1"/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and clock synchronization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lvl="1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scale,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multi-cascaded clock synchronization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pPr marL="457200" lvl="1" indent="0">
              <a:buNone/>
            </a:pP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A5A89380-3BC5-4273-8640-07D502C69A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2531" y="1642028"/>
            <a:ext cx="2957773" cy="4006169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46535CA1-6A22-4784-A6EC-8C15258ADDBE}"/>
              </a:ext>
            </a:extLst>
          </p:cNvPr>
          <p:cNvSpPr txBox="1"/>
          <p:nvPr/>
        </p:nvSpPr>
        <p:spPr>
          <a:xfrm>
            <a:off x="8756880" y="5648197"/>
            <a:ext cx="34351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cascaded</a:t>
            </a:r>
            <a:r>
              <a:rPr lang="zh-CN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clock synchronization system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03E767-2430-46A6-AD1C-9C5B86E9F1FD}"/>
              </a:ext>
            </a:extLst>
          </p:cNvPr>
          <p:cNvSpPr txBox="1"/>
          <p:nvPr/>
        </p:nvSpPr>
        <p:spPr>
          <a:xfrm>
            <a:off x="8353114" y="2632707"/>
            <a:ext cx="155949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 node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id="{08A4A913-A827-4572-92F4-08168155DBE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3594" y="4670446"/>
            <a:ext cx="8255402" cy="1131639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664FFA96-DFEF-4DD4-BEA6-A41A12E786C5}"/>
              </a:ext>
            </a:extLst>
          </p:cNvPr>
          <p:cNvSpPr txBox="1"/>
          <p:nvPr/>
        </p:nvSpPr>
        <p:spPr>
          <a:xfrm>
            <a:off x="1371601" y="5802085"/>
            <a:ext cx="656375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Schematic of long-distance FSO transmission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11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29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Timing system with wireless transmission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6B0002AD-3709-4555-9334-52E18BFA91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504" y="1094189"/>
            <a:ext cx="11420060" cy="5311491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Progress (</a:t>
            </a:r>
            <a:r>
              <a:rPr lang="en-US" altLang="zh-CN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 well below 30ps</a:t>
            </a: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lvl="1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Long-distance Free Space </a:t>
            </a:r>
            <a:r>
              <a:rPr lang="en-US" altLang="zh-CN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Optical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wireless transmission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km distance laser wireless transmission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system has been designed and tested.</a:t>
            </a:r>
          </a:p>
          <a:p>
            <a:pPr lvl="2"/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Data transmission and clock synchronization tests have been conducted with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bit error rate of less than 1E-13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 synchronization accuracy of 20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(without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optimizition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Point-to-point data transmission and clock synchronization technology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new high-precision clock synchronization hardware node has been designed and tested.</a:t>
            </a:r>
          </a:p>
          <a:p>
            <a:pPr lvl="2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fiber, the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TIE jitter of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receive clock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2.28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clock synchronization accuracy is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3.33 ps.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 scale, m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ulti-cascaded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clock synchronization technology</a:t>
            </a:r>
          </a:p>
          <a:p>
            <a:pPr lvl="2">
              <a:lnSpc>
                <a:spcPct val="100000"/>
              </a:lnSpc>
            </a:pP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machine learning-based approach is proposed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gather multi-node information and dynamically adjust the phase of all nodes to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alleviate long-term clock drift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caused by cascading.</a:t>
            </a:r>
          </a:p>
          <a:p>
            <a:pPr lvl="2">
              <a:lnSpc>
                <a:spcPct val="100000"/>
              </a:lnSpc>
            </a:pP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small system with 7 nodes is scheduled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aiming for a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accuracy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than 10 </a:t>
            </a:r>
            <a:r>
              <a:rPr lang="en-US" altLang="zh-CN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</a:t>
            </a:r>
            <a:r>
              <a:rPr lang="en-US" altLang="zh-C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across all nodes.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99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61540" y="321297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System overview &amp; progress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489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30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Timing system with wireless transmission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405BA231-F5F1-4A94-A04F-861851B7C2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991" y="1103759"/>
            <a:ext cx="2061404" cy="2749614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F756365D-3E28-4AC9-866C-C5687D4B51A0}"/>
              </a:ext>
            </a:extLst>
          </p:cNvPr>
          <p:cNvGrpSpPr/>
          <p:nvPr/>
        </p:nvGrpSpPr>
        <p:grpSpPr>
          <a:xfrm>
            <a:off x="9368182" y="1093662"/>
            <a:ext cx="2146116" cy="2734791"/>
            <a:chOff x="8175178" y="1831096"/>
            <a:chExt cx="1819612" cy="2519226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176CCED9-4C96-42EA-940C-8DDD84921E2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2078" r="19715"/>
            <a:stretch/>
          </p:blipFill>
          <p:spPr>
            <a:xfrm>
              <a:off x="8175178" y="1831096"/>
              <a:ext cx="1819612" cy="2519226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6EC52482-7569-4BCF-8BCF-7330E77A8711}"/>
                </a:ext>
              </a:extLst>
            </p:cNvPr>
            <p:cNvSpPr/>
            <p:nvPr/>
          </p:nvSpPr>
          <p:spPr>
            <a:xfrm rot="897111">
              <a:off x="8454980" y="2475363"/>
              <a:ext cx="160122" cy="1528603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>
                <a:solidFill>
                  <a:srgbClr val="FFFFFF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endParaRPr>
            </a:p>
          </p:txBody>
        </p:sp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F40D8C3A-D8A1-48C7-A6F9-610CEB54E4E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008" y="1103759"/>
            <a:ext cx="5249608" cy="2739787"/>
          </a:xfrm>
          <a:prstGeom prst="rect">
            <a:avLst/>
          </a:prstGeom>
        </p:spPr>
      </p:pic>
      <p:sp>
        <p:nvSpPr>
          <p:cNvPr id="12" name="文本框 11">
            <a:extLst>
              <a:ext uri="{FF2B5EF4-FFF2-40B4-BE49-F238E27FC236}">
                <a16:creationId xmlns:a16="http://schemas.microsoft.com/office/drawing/2014/main" id="{98B1B4B0-7E6E-4902-86B4-F1C5581DA39D}"/>
              </a:ext>
            </a:extLst>
          </p:cNvPr>
          <p:cNvSpPr txBox="1"/>
          <p:nvPr/>
        </p:nvSpPr>
        <p:spPr>
          <a:xfrm>
            <a:off x="0" y="3843546"/>
            <a:ext cx="561562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High-precision clock synchronization hardware node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3C0BD650-14F8-4966-AAA6-BCD168F2CF7E}"/>
              </a:ext>
            </a:extLst>
          </p:cNvPr>
          <p:cNvSpPr txBox="1"/>
          <p:nvPr/>
        </p:nvSpPr>
        <p:spPr>
          <a:xfrm>
            <a:off x="6481496" y="3846737"/>
            <a:ext cx="527767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Test setup of 1 km FSO Equipment in HEPS</a:t>
            </a:r>
            <a:endParaRPr lang="zh-CN" altLang="en-US" sz="2000" dirty="0"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FEC4C549-829F-45C5-8C9A-81A001D36B9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6826" t="37744" r="19466" b="2064"/>
          <a:stretch/>
        </p:blipFill>
        <p:spPr>
          <a:xfrm>
            <a:off x="432825" y="1103759"/>
            <a:ext cx="4027660" cy="4790166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41CDB63B-0E11-4D1A-A33B-270C0DEDFD79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394" t="36699" r="71866" b="2174"/>
          <a:stretch/>
        </p:blipFill>
        <p:spPr>
          <a:xfrm>
            <a:off x="4607692" y="1103759"/>
            <a:ext cx="4081516" cy="4724068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B783DEC5-9FBD-4CA5-B881-A11D90DDC827}"/>
              </a:ext>
            </a:extLst>
          </p:cNvPr>
          <p:cNvSpPr txBox="1"/>
          <p:nvPr/>
        </p:nvSpPr>
        <p:spPr>
          <a:xfrm>
            <a:off x="1019709" y="5906586"/>
            <a:ext cx="285389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TIE jitter of receive clock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08BF0E6B-2D54-4B39-9AD4-24F507A51317}"/>
              </a:ext>
            </a:extLst>
          </p:cNvPr>
          <p:cNvSpPr txBox="1"/>
          <p:nvPr/>
        </p:nvSpPr>
        <p:spPr>
          <a:xfrm>
            <a:off x="952797" y="1396676"/>
            <a:ext cx="16579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RMS=2.28ps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35A1C4D4-51D8-4B43-8CF4-2AF417410C83}"/>
              </a:ext>
            </a:extLst>
          </p:cNvPr>
          <p:cNvSpPr txBox="1"/>
          <p:nvPr/>
        </p:nvSpPr>
        <p:spPr>
          <a:xfrm>
            <a:off x="5154012" y="1522738"/>
            <a:ext cx="160608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RMS=3.33ps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9505C3E1-D679-4853-885D-BCAA49C286B4}"/>
              </a:ext>
            </a:extLst>
          </p:cNvPr>
          <p:cNvSpPr txBox="1"/>
          <p:nvPr/>
        </p:nvSpPr>
        <p:spPr>
          <a:xfrm>
            <a:off x="5615624" y="5883863"/>
            <a:ext cx="257423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</a:rPr>
              <a:t>Clock synchronization</a:t>
            </a:r>
            <a:endParaRPr lang="zh-CN" altLang="en-US" sz="2000" dirty="0">
              <a:latin typeface="Times New Roman" panose="02020603050405020304" pitchFamily="18" charset="0"/>
              <a:ea typeface="黑体" panose="02010609060101010101" pitchFamily="49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934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31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Reference line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643FE28D-FAE8-4155-95CE-3A399946F0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45" y="1162685"/>
            <a:ext cx="5812155" cy="3856990"/>
          </a:xfrm>
        </p:spPr>
        <p:txBody>
          <a:bodyPr>
            <a:normAutofit fontScale="92500" lnSpcReduction="20000"/>
          </a:bodyPr>
          <a:lstStyle/>
          <a:p>
            <a:r>
              <a:rPr lang="en-US" altLang="zh-CN" dirty="0"/>
              <a:t>Reference line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Hardwares are fully updated from HEPS/BEPCII-U 499.8MHz version, better lasers are meausred and used  for higher </a:t>
            </a:r>
            <a:r>
              <a:rPr lang="en-US" altLang="zh-CN" sz="2400" dirty="0">
                <a:solidFill>
                  <a:srgbClr val="FF0000"/>
                </a:solidFill>
              </a:rPr>
              <a:t>frequency 1300MHz/650MHz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ym typeface="+mn-ea"/>
              </a:rPr>
              <a:t>Digitally I/Q modulator phase shifter is used for 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multiple period phase (&gt;360</a:t>
            </a:r>
            <a:r>
              <a:rPr lang="zh-CN" altLang="en-US" sz="2400" dirty="0">
                <a:solidFill>
                  <a:srgbClr val="FF0000"/>
                </a:solidFill>
                <a:sym typeface="+mn-ea"/>
              </a:rPr>
              <a:t>°</a:t>
            </a:r>
            <a:r>
              <a:rPr lang="en-US" altLang="zh-CN" sz="2400" dirty="0">
                <a:solidFill>
                  <a:srgbClr val="FF0000"/>
                </a:solidFill>
                <a:sym typeface="+mn-ea"/>
              </a:rPr>
              <a:t>) compensation</a:t>
            </a:r>
            <a:endParaRPr lang="en-US" altLang="zh-CN" sz="2400" dirty="0">
              <a:solidFill>
                <a:srgbClr val="FF0000"/>
              </a:solidFill>
            </a:endParaRP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DAQ and analog circuits are seperated for </a:t>
            </a:r>
            <a:r>
              <a:rPr lang="en-US" altLang="zh-CN" sz="2400" dirty="0">
                <a:solidFill>
                  <a:srgbClr val="FF0000"/>
                </a:solidFill>
              </a:rPr>
              <a:t>clean noise </a:t>
            </a:r>
            <a:r>
              <a:rPr lang="en-US" altLang="zh-CN" sz="2400" dirty="0">
                <a:solidFill>
                  <a:schemeClr val="tx1"/>
                </a:solidFill>
              </a:rPr>
              <a:t>on the PCB board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pic>
        <p:nvPicPr>
          <p:cNvPr id="8" name="图片 7" descr="微信图片_20250214090459">
            <a:extLst>
              <a:ext uri="{FF2B5EF4-FFF2-40B4-BE49-F238E27FC236}">
                <a16:creationId xmlns:a16="http://schemas.microsoft.com/office/drawing/2014/main" id="{24B4A66C-D16D-4649-BA70-615BE3F1BF5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6126480" y="1441450"/>
            <a:ext cx="2265680" cy="166878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F734AC88-52DC-4B37-A99E-C5DDE228155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/>
          <a:stretch>
            <a:fillRect/>
          </a:stretch>
        </p:blipFill>
        <p:spPr>
          <a:xfrm>
            <a:off x="6200775" y="3579495"/>
            <a:ext cx="2011680" cy="261556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B2C816F3-8EE3-4472-B90B-C08D1B34B2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 rot="16200000">
            <a:off x="2172970" y="3439160"/>
            <a:ext cx="963295" cy="4283710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FBEB7347-CA35-4CFE-AA3A-FC18C07BFE20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1594485" y="5992495"/>
            <a:ext cx="9779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ym typeface="+mn-ea"/>
              </a:rPr>
              <a:t>RF_IN</a:t>
            </a:r>
            <a:r>
              <a:rPr lang="en-US" altLang="zh-CN" sz="1400">
                <a:sym typeface="+mn-ea"/>
              </a:rPr>
              <a:t> 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53B47480-E51B-4F15-AD40-CC55FD254AC7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13080" y="5992495"/>
            <a:ext cx="108077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ym typeface="+mn-ea"/>
              </a:rPr>
              <a:t>RF_monitor</a:t>
            </a:r>
            <a:r>
              <a:rPr lang="en-US" altLang="zh-CN" sz="1400">
                <a:sym typeface="+mn-ea"/>
              </a:rPr>
              <a:t> 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F9FEF7CD-CCBB-41D0-B5FD-14962985B653}"/>
              </a:ext>
            </a:extLst>
          </p:cNvPr>
          <p:cNvSpPr txBox="1"/>
          <p:nvPr>
            <p:custDataLst>
              <p:tags r:id="rId6"/>
            </p:custDataLst>
          </p:nvPr>
        </p:nvSpPr>
        <p:spPr>
          <a:xfrm>
            <a:off x="2572385" y="5992495"/>
            <a:ext cx="119380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>
                <a:sym typeface="+mn-ea"/>
              </a:rPr>
              <a:t>phase shifter</a:t>
            </a:r>
            <a:r>
              <a:rPr lang="en-US" altLang="zh-CN" sz="1400">
                <a:sym typeface="+mn-ea"/>
              </a:rPr>
              <a:t> </a:t>
            </a:r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714BBFED-121F-4397-B85E-0EBFB7F9B656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3865245" y="5992495"/>
            <a:ext cx="1049020" cy="306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>
                <a:sym typeface="+mn-ea"/>
              </a:rPr>
              <a:t>RF_OUT</a:t>
            </a:r>
          </a:p>
        </p:txBody>
      </p:sp>
      <p:pic>
        <p:nvPicPr>
          <p:cNvPr id="15" name="pic">
            <a:extLst>
              <a:ext uri="{FF2B5EF4-FFF2-40B4-BE49-F238E27FC236}">
                <a16:creationId xmlns:a16="http://schemas.microsoft.com/office/drawing/2014/main" id="{69058383-13FD-4A77-A90D-2A38A9A3CB5E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439150" y="3428365"/>
            <a:ext cx="3592830" cy="3043555"/>
          </a:xfrm>
          <a:prstGeom prst="rect">
            <a:avLst/>
          </a:prstGeom>
        </p:spPr>
      </p:pic>
      <p:pic>
        <p:nvPicPr>
          <p:cNvPr id="16" name="pic">
            <a:extLst>
              <a:ext uri="{FF2B5EF4-FFF2-40B4-BE49-F238E27FC236}">
                <a16:creationId xmlns:a16="http://schemas.microsoft.com/office/drawing/2014/main" id="{B482DD34-CE87-46A7-909E-E371051BEAB3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33130" y="1212850"/>
            <a:ext cx="3636645" cy="1905000"/>
          </a:xfrm>
          <a:prstGeom prst="rect">
            <a:avLst/>
          </a:prstGeom>
          <a:effectLst/>
        </p:spPr>
      </p:pic>
      <p:sp>
        <p:nvSpPr>
          <p:cNvPr id="17" name="文本框 16">
            <a:extLst>
              <a:ext uri="{FF2B5EF4-FFF2-40B4-BE49-F238E27FC236}">
                <a16:creationId xmlns:a16="http://schemas.microsoft.com/office/drawing/2014/main" id="{43DDAEB2-AE38-4934-B019-B9BCD3F8D967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10556875" y="3496945"/>
            <a:ext cx="1622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DAQ and control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787509D-5E82-49CC-B366-5772214A6D21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0694670" y="1311275"/>
            <a:ext cx="1622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RF front-end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BE7E981C-B3C2-4CB4-9F19-B70232EBBE9B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6476365" y="2472690"/>
            <a:ext cx="1622425" cy="3371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Laser module</a:t>
            </a:r>
          </a:p>
        </p:txBody>
      </p:sp>
      <p:sp>
        <p:nvSpPr>
          <p:cNvPr id="20" name="文本框 19">
            <a:extLst>
              <a:ext uri="{FF2B5EF4-FFF2-40B4-BE49-F238E27FC236}">
                <a16:creationId xmlns:a16="http://schemas.microsoft.com/office/drawing/2014/main" id="{C6271D1F-8A06-4487-B3D7-BF682D0AF2D7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6423660" y="4792980"/>
            <a:ext cx="1622425" cy="37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 sz="1600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 PCB circuits </a:t>
            </a:r>
          </a:p>
        </p:txBody>
      </p:sp>
    </p:spTree>
    <p:extLst>
      <p:ext uri="{BB962C8B-B14F-4D97-AF65-F5344CB8AC3E}">
        <p14:creationId xmlns:p14="http://schemas.microsoft.com/office/powerpoint/2010/main" val="76046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32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Reference line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332966F-2B31-4D5E-ACE3-1B4D43420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845" y="1162685"/>
            <a:ext cx="8292465" cy="5027930"/>
          </a:xfrm>
        </p:spPr>
        <p:txBody>
          <a:bodyPr>
            <a:normAutofit fontScale="82500" lnSpcReduction="10000"/>
          </a:bodyPr>
          <a:lstStyle/>
          <a:p>
            <a:r>
              <a:rPr lang="en-US" altLang="zh-CN" sz="3110" dirty="0"/>
              <a:t>Reference line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Self developed module </a:t>
            </a:r>
            <a:r>
              <a:rPr lang="en-US" sz="2400" dirty="0">
                <a:solidFill>
                  <a:schemeClr val="tx1"/>
                </a:solidFill>
              </a:rPr>
              <a:t>prototype: SDGC-</a:t>
            </a:r>
            <a:r>
              <a:rPr lang="zh-CN" altLang="en-US" sz="2400" dirty="0">
                <a:solidFill>
                  <a:srgbClr val="FF0000"/>
                </a:solidFill>
              </a:rPr>
              <a:t>1300</a:t>
            </a:r>
            <a:r>
              <a:rPr lang="en-US" altLang="zh-CN" sz="2400" dirty="0">
                <a:solidFill>
                  <a:srgbClr val="FF0000"/>
                </a:solidFill>
              </a:rPr>
              <a:t>M</a:t>
            </a:r>
            <a:r>
              <a:rPr lang="en-US" altLang="zh-CN" sz="2400" dirty="0">
                <a:solidFill>
                  <a:schemeClr val="tx1"/>
                </a:solidFill>
              </a:rPr>
              <a:t>-LN and SDGC-</a:t>
            </a:r>
            <a:r>
              <a:rPr lang="zh-CN" altLang="en-US" sz="2400" dirty="0">
                <a:solidFill>
                  <a:srgbClr val="FF0000"/>
                </a:solidFill>
              </a:rPr>
              <a:t>650</a:t>
            </a:r>
            <a:r>
              <a:rPr lang="en-US" altLang="zh-CN" sz="2400" dirty="0">
                <a:solidFill>
                  <a:srgbClr val="FF0000"/>
                </a:solidFill>
              </a:rPr>
              <a:t>M</a:t>
            </a:r>
            <a:r>
              <a:rPr lang="zh-CN" altLang="en-US" sz="2400" dirty="0">
                <a:solidFill>
                  <a:schemeClr val="tx1"/>
                </a:solidFill>
              </a:rPr>
              <a:t>-LN</a:t>
            </a:r>
            <a:r>
              <a:rPr lang="en-US" altLang="zh-CN" sz="2400" dirty="0">
                <a:solidFill>
                  <a:schemeClr val="tx1"/>
                </a:solidFill>
              </a:rPr>
              <a:t>, each pair: one Tx and one Rx module</a:t>
            </a:r>
            <a:endParaRPr lang="zh-CN" altLang="en-US" sz="2400" dirty="0">
              <a:solidFill>
                <a:schemeClr val="tx1"/>
              </a:solidFill>
            </a:endParaRP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Transfer </a:t>
            </a:r>
            <a:r>
              <a:rPr lang="zh-CN" altLang="en-US" sz="2400" dirty="0">
                <a:solidFill>
                  <a:schemeClr val="tx1"/>
                </a:solidFill>
              </a:rPr>
              <a:t>1300MHz/650MHz</a:t>
            </a:r>
            <a:r>
              <a:rPr lang="en-US" altLang="zh-CN" sz="2400" dirty="0">
                <a:solidFill>
                  <a:schemeClr val="tx1"/>
                </a:solidFill>
              </a:rPr>
              <a:t> from master oscillator to Linac/shafts/... with </a:t>
            </a:r>
            <a:r>
              <a:rPr lang="en-US" altLang="zh-CN" sz="2400" dirty="0">
                <a:solidFill>
                  <a:srgbClr val="FF0000"/>
                </a:solidFill>
              </a:rPr>
              <a:t>ultra-low additive jitter </a:t>
            </a:r>
            <a:r>
              <a:rPr lang="en-US" altLang="zh-CN" sz="2400" dirty="0">
                <a:solidFill>
                  <a:schemeClr val="tx1"/>
                </a:solidFill>
              </a:rPr>
              <a:t>of RF reference signals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RF is modulated on the low-noise laser, wavelengths are </a:t>
            </a:r>
            <a:r>
              <a:rPr lang="en-US" altLang="zh-CN" sz="2400" dirty="0">
                <a:solidFill>
                  <a:srgbClr val="FF0000"/>
                </a:solidFill>
              </a:rPr>
              <a:t>1550nm</a:t>
            </a:r>
            <a:r>
              <a:rPr lang="en-US" altLang="zh-CN" sz="2400" dirty="0">
                <a:solidFill>
                  <a:schemeClr val="tx1"/>
                </a:solidFill>
              </a:rPr>
              <a:t>, phase can be stablized by measuring the return laser and Tx laser phases error, with </a:t>
            </a:r>
            <a:r>
              <a:rPr lang="en-US" altLang="zh-CN" sz="2400" dirty="0">
                <a:solidFill>
                  <a:srgbClr val="FF0000"/>
                </a:solidFill>
              </a:rPr>
              <a:t>digital PID contoller </a:t>
            </a:r>
            <a:r>
              <a:rPr lang="en-US" altLang="zh-CN" sz="2400" dirty="0">
                <a:solidFill>
                  <a:schemeClr val="tx1"/>
                </a:solidFill>
              </a:rPr>
              <a:t>in the FPGA and MCU, </a:t>
            </a:r>
            <a:r>
              <a:rPr lang="en-US" altLang="zh-CN" sz="2400" dirty="0">
                <a:solidFill>
                  <a:srgbClr val="FF0000"/>
                </a:solidFill>
              </a:rPr>
              <a:t>phase stabilized </a:t>
            </a:r>
            <a:r>
              <a:rPr lang="en-US" altLang="zh-CN" sz="2400" dirty="0">
                <a:solidFill>
                  <a:schemeClr val="tx1"/>
                </a:solidFill>
              </a:rPr>
              <a:t>within </a:t>
            </a:r>
            <a:r>
              <a:rPr lang="en-US" altLang="zh-CN" sz="2400" dirty="0">
                <a:solidFill>
                  <a:srgbClr val="FF0000"/>
                </a:solidFill>
              </a:rPr>
              <a:t>0.01deg</a:t>
            </a:r>
            <a:r>
              <a:rPr lang="en-US" altLang="zh-CN" sz="2400" dirty="0">
                <a:solidFill>
                  <a:schemeClr val="tx1"/>
                </a:solidFill>
              </a:rPr>
              <a:t>, or </a:t>
            </a:r>
            <a:r>
              <a:rPr lang="en-US" altLang="zh-CN" sz="2400" dirty="0">
                <a:solidFill>
                  <a:srgbClr val="FF0000"/>
                </a:solidFill>
              </a:rPr>
              <a:t>~20fs  for 1300MHz</a:t>
            </a:r>
            <a:r>
              <a:rPr lang="en-US" altLang="zh-CN" sz="2400" dirty="0">
                <a:solidFill>
                  <a:schemeClr val="tx1"/>
                </a:solidFill>
              </a:rPr>
              <a:t> signal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FF0000"/>
                </a:solidFill>
              </a:rPr>
              <a:t>Temperature</a:t>
            </a:r>
            <a:r>
              <a:rPr lang="en-US" altLang="zh-CN" sz="2400" dirty="0">
                <a:solidFill>
                  <a:schemeClr val="tx1"/>
                </a:solidFill>
              </a:rPr>
              <a:t> of the module is also </a:t>
            </a:r>
            <a:r>
              <a:rPr lang="en-US" altLang="zh-CN" sz="2400" dirty="0">
                <a:solidFill>
                  <a:srgbClr val="FF0000"/>
                </a:solidFill>
              </a:rPr>
              <a:t>stabilized </a:t>
            </a:r>
            <a:r>
              <a:rPr lang="en-US" altLang="zh-CN" sz="2400" dirty="0">
                <a:solidFill>
                  <a:schemeClr val="tx1"/>
                </a:solidFill>
              </a:rPr>
              <a:t>within </a:t>
            </a:r>
            <a:r>
              <a:rPr lang="en-US" altLang="zh-CN" sz="2400" dirty="0">
                <a:solidFill>
                  <a:srgbClr val="FF0000"/>
                </a:solidFill>
              </a:rPr>
              <a:t>0.01degC</a:t>
            </a:r>
            <a:r>
              <a:rPr lang="en-US" altLang="zh-CN" sz="2400" dirty="0">
                <a:solidFill>
                  <a:schemeClr val="tx1"/>
                </a:solidFill>
              </a:rPr>
              <a:t>, to keep the system stable</a:t>
            </a:r>
          </a:p>
          <a:p>
            <a:pPr marL="536575" indent="-180975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chemeClr val="tx1"/>
                </a:solidFill>
              </a:rPr>
              <a:t>All the data are accessed by LAN and</a:t>
            </a:r>
            <a:r>
              <a:rPr lang="en-US" altLang="zh-CN" sz="2400" dirty="0">
                <a:solidFill>
                  <a:srgbClr val="0000CC"/>
                </a:solidFill>
              </a:rPr>
              <a:t> EPICS</a:t>
            </a:r>
            <a:endParaRPr lang="en-US" altLang="zh-CN" sz="2400" dirty="0">
              <a:solidFill>
                <a:schemeClr val="tx1"/>
              </a:solidFill>
            </a:endParaRPr>
          </a:p>
          <a:p>
            <a:pPr marL="536575" indent="-180975">
              <a:buFont typeface="Arial" panose="020B0604020202020204" pitchFamily="34" charset="0"/>
              <a:buChar char="•"/>
            </a:pPr>
            <a:endParaRPr lang="en-US" altLang="zh-CN" sz="2400" dirty="0">
              <a:solidFill>
                <a:schemeClr val="tx1"/>
              </a:solidFill>
            </a:endParaRPr>
          </a:p>
        </p:txBody>
      </p:sp>
      <p:pic>
        <p:nvPicPr>
          <p:cNvPr id="8" name="图片 7" descr="产品侧面照片_副本">
            <a:extLst>
              <a:ext uri="{FF2B5EF4-FFF2-40B4-BE49-F238E27FC236}">
                <a16:creationId xmlns:a16="http://schemas.microsoft.com/office/drawing/2014/main" id="{D5B556EF-DF09-4DFC-9744-AE4B0CEFC08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8338185" y="994410"/>
            <a:ext cx="4218305" cy="316357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40C0FC67-CA2E-41FC-86DC-EF1AFD6FB57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9745980" y="4157980"/>
            <a:ext cx="2211705" cy="2339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62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33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Reference line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内容占位符 4">
            <a:extLst>
              <a:ext uri="{FF2B5EF4-FFF2-40B4-BE49-F238E27FC236}">
                <a16:creationId xmlns:a16="http://schemas.microsoft.com/office/drawing/2014/main" id="{566EDEF8-F86B-4457-9589-B7CFE11F91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740" y="994410"/>
            <a:ext cx="4721225" cy="5197668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3500" dirty="0"/>
              <a:t>Measurement (preliminary result</a:t>
            </a:r>
            <a:r>
              <a:rPr lang="zh-CN" altLang="en-US" sz="3500" dirty="0"/>
              <a:t>， </a:t>
            </a:r>
            <a:r>
              <a:rPr lang="en-US" altLang="zh-CN" sz="3500" dirty="0">
                <a:solidFill>
                  <a:srgbClr val="0000FF"/>
                </a:solidFill>
              </a:rPr>
              <a:t>jitter</a:t>
            </a:r>
            <a:r>
              <a:rPr lang="en-US" altLang="zh-CN" sz="3500" dirty="0"/>
              <a:t> </a:t>
            </a:r>
            <a:r>
              <a:rPr lang="en-US" altLang="zh-CN" sz="3500" dirty="0">
                <a:solidFill>
                  <a:srgbClr val="0000FF"/>
                </a:solidFill>
              </a:rPr>
              <a:t>well below 100fs</a:t>
            </a:r>
            <a:r>
              <a:rPr lang="en-US" altLang="zh-CN" sz="3500" dirty="0"/>
              <a:t>) </a:t>
            </a:r>
            <a:endParaRPr lang="en-US" altLang="zh-CN" sz="3500" dirty="0">
              <a:solidFill>
                <a:srgbClr val="0000FF"/>
              </a:solidFill>
            </a:endParaRPr>
          </a:p>
          <a:p>
            <a:pPr marL="536575" marR="0" lvl="1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Char char="•"/>
            </a:pP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signal generator：SMA100B</a:t>
            </a:r>
            <a:endParaRPr kumimoji="0" lang="en-US" altLang="zh-CN" sz="2570" b="0" i="0" u="none" strike="noStrike" kern="1200" cap="none" normalizeH="0" baseline="0" noProof="1">
              <a:solidFill>
                <a:schemeClr val="tx1"/>
              </a:solidFill>
              <a:sym typeface="黑体" panose="02010609060101010101" pitchFamily="49" charset="-122"/>
            </a:endParaRPr>
          </a:p>
          <a:p>
            <a:pPr marL="536575" marR="0" lvl="1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Char char="•"/>
            </a:pP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phase noise analyzer：E5052B</a:t>
            </a:r>
          </a:p>
          <a:p>
            <a:pPr marL="536575" marR="0" lvl="1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Char char="•"/>
            </a:pP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signal </a:t>
            </a:r>
            <a:r>
              <a:rPr lang="en-US" altLang="zh-CN" sz="2570" dirty="0">
                <a:solidFill>
                  <a:srgbClr val="0000CC"/>
                </a:solidFill>
                <a:sym typeface="黑体" panose="02010609060101010101" pitchFamily="49" charset="-122"/>
              </a:rPr>
              <a:t>remains good</a:t>
            </a:r>
            <a:r>
              <a:rPr lang="en-US" altLang="zh-CN" sz="2570" dirty="0">
                <a:solidFill>
                  <a:schemeClr val="tx1"/>
                </a:solidFill>
                <a:sym typeface="黑体" panose="02010609060101010101" pitchFamily="49" charset="-122"/>
              </a:rPr>
              <a:t> after transmission, even better than HEPS version</a:t>
            </a:r>
          </a:p>
          <a:p>
            <a:pPr marL="536575" marR="0" lvl="1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Char char="•"/>
            </a:pP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software / remote control / close loop performance are still </a:t>
            </a:r>
            <a:r>
              <a:rPr kumimoji="0" lang="en-US" altLang="zh-CN" sz="2570" b="0" i="0" u="none" strike="noStrike" kern="1200" cap="none" normalizeH="0" baseline="0" noProof="1">
                <a:solidFill>
                  <a:srgbClr val="0000CC"/>
                </a:solidFill>
                <a:sym typeface="黑体" panose="02010609060101010101" pitchFamily="49" charset="-122"/>
              </a:rPr>
              <a:t>under test</a:t>
            </a: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, </a:t>
            </a:r>
            <a:r>
              <a:rPr lang="en-US" altLang="zh-CN" sz="2570" dirty="0">
                <a:sym typeface="黑体" panose="02010609060101010101" pitchFamily="49" charset="-122"/>
              </a:rPr>
              <a:t>because lack of measurement condition, </a:t>
            </a: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very </a:t>
            </a:r>
            <a:r>
              <a:rPr kumimoji="0" lang="en-US" altLang="zh-CN" sz="2570" b="0" i="0" u="none" strike="noStrike" kern="1200" cap="none" normalizeH="0" baseline="0" noProof="1">
                <a:solidFill>
                  <a:srgbClr val="FF0000"/>
                </a:solidFill>
                <a:sym typeface="黑体" panose="02010609060101010101" pitchFamily="49" charset="-122"/>
              </a:rPr>
              <a:t>long distance(&gt;10km) and phase compensation is </a:t>
            </a:r>
            <a:r>
              <a:rPr lang="en-US" altLang="zh-CN" sz="2570" noProof="1">
                <a:solidFill>
                  <a:srgbClr val="FF0000"/>
                </a:solidFill>
                <a:sym typeface="黑体" panose="02010609060101010101" pitchFamily="49" charset="-122"/>
              </a:rPr>
              <a:t>under</a:t>
            </a:r>
            <a:r>
              <a:rPr kumimoji="0" lang="en-US" altLang="zh-CN" sz="2570" b="0" i="0" u="none" strike="noStrike" kern="1200" cap="none" normalizeH="0" baseline="0" noProof="1">
                <a:solidFill>
                  <a:srgbClr val="FF0000"/>
                </a:solidFill>
                <a:sym typeface="黑体" panose="02010609060101010101" pitchFamily="49" charset="-122"/>
              </a:rPr>
              <a:t> study</a:t>
            </a: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, later system will be totally tested</a:t>
            </a:r>
          </a:p>
          <a:p>
            <a:pPr marL="536575" marR="0" lvl="1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Char char="•"/>
            </a:pPr>
            <a:endParaRPr lang="en-US" altLang="zh-CN" sz="2570" noProof="1">
              <a:sym typeface="黑体" panose="02010609060101010101" pitchFamily="49" charset="-122"/>
            </a:endParaRPr>
          </a:p>
          <a:p>
            <a:pPr marL="536575" marR="0" lvl="1" indent="-180975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Tx/>
              <a:buSzTx/>
              <a:buChar char="•"/>
            </a:pPr>
            <a:r>
              <a:rPr kumimoji="0" lang="en-US" altLang="zh-CN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Experiences in BEPC, CSNS &amp; HEPS</a:t>
            </a:r>
            <a:r>
              <a:rPr kumimoji="0" lang="zh-CN" altLang="en-US" sz="2570" b="0" i="0" u="none" strike="noStrike" kern="1200" cap="none" normalizeH="0" baseline="0" noProof="1">
                <a:solidFill>
                  <a:schemeClr val="tx1"/>
                </a:solidFill>
                <a:sym typeface="黑体" panose="02010609060101010101" pitchFamily="49" charset="-122"/>
              </a:rPr>
              <a:t>。</a:t>
            </a:r>
            <a:endParaRPr kumimoji="0" lang="en-US" altLang="zh-CN" sz="2570" b="0" i="0" u="none" strike="noStrike" kern="1200" cap="none" normalizeH="0" baseline="0" noProof="1">
              <a:solidFill>
                <a:schemeClr val="tx1"/>
              </a:solidFill>
              <a:sym typeface="黑体" panose="02010609060101010101" pitchFamily="49" charset="-122"/>
            </a:endParaRPr>
          </a:p>
        </p:txBody>
      </p:sp>
      <p:pic>
        <p:nvPicPr>
          <p:cNvPr id="8" name="图片 7" descr="image0010">
            <a:extLst>
              <a:ext uri="{FF2B5EF4-FFF2-40B4-BE49-F238E27FC236}">
                <a16:creationId xmlns:a16="http://schemas.microsoft.com/office/drawing/2014/main" id="{3A9E8798-8ECA-4C51-82B0-9B1C484F62A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8579485" y="1162685"/>
            <a:ext cx="3606165" cy="2564130"/>
          </a:xfrm>
          <a:prstGeom prst="rect">
            <a:avLst/>
          </a:prstGeom>
        </p:spPr>
      </p:pic>
      <p:pic>
        <p:nvPicPr>
          <p:cNvPr id="9" name="图片 8" descr="image00101">
            <a:extLst>
              <a:ext uri="{FF2B5EF4-FFF2-40B4-BE49-F238E27FC236}">
                <a16:creationId xmlns:a16="http://schemas.microsoft.com/office/drawing/2014/main" id="{D9A745D0-B142-456C-A51A-9BB7ABD5998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4799965" y="1162685"/>
            <a:ext cx="3599180" cy="2559050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1D4988D6-F750-4B21-8852-1CEDC7231CBA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5204460" y="2072005"/>
            <a:ext cx="279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input signal jitter</a:t>
            </a:r>
            <a:r>
              <a:rPr lang="zh-CN" altLang="en-US"/>
              <a:t>：</a:t>
            </a:r>
            <a:r>
              <a:rPr lang="en-US" altLang="zh-CN"/>
              <a:t>22.29fs </a:t>
            </a:r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C1D32605-16DA-4BC0-AB81-A8534C514571}"/>
              </a:ext>
            </a:extLst>
          </p:cNvPr>
          <p:cNvSpPr txBox="1"/>
          <p:nvPr>
            <p:custDataLst>
              <p:tags r:id="rId4"/>
            </p:custDataLst>
          </p:nvPr>
        </p:nvSpPr>
        <p:spPr>
          <a:xfrm>
            <a:off x="8579485" y="2072005"/>
            <a:ext cx="3056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output signal jitter</a:t>
            </a:r>
            <a:r>
              <a:rPr lang="zh-CN" altLang="en-US"/>
              <a:t>：</a:t>
            </a:r>
            <a:r>
              <a:rPr lang="en-US" altLang="zh-CN">
                <a:solidFill>
                  <a:srgbClr val="0000CC"/>
                </a:solidFill>
              </a:rPr>
              <a:t>23.72fs</a:t>
            </a:r>
          </a:p>
        </p:txBody>
      </p:sp>
      <p:pic>
        <p:nvPicPr>
          <p:cNvPr id="12" name="图片 11" descr="image001011">
            <a:extLst>
              <a:ext uri="{FF2B5EF4-FFF2-40B4-BE49-F238E27FC236}">
                <a16:creationId xmlns:a16="http://schemas.microsoft.com/office/drawing/2014/main" id="{D338B739-4C84-4CEB-AB4A-D877539A25B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/>
          <a:stretch>
            <a:fillRect/>
          </a:stretch>
        </p:blipFill>
        <p:spPr>
          <a:xfrm>
            <a:off x="4799965" y="3923665"/>
            <a:ext cx="3533775" cy="2513330"/>
          </a:xfrm>
          <a:prstGeom prst="rect">
            <a:avLst/>
          </a:prstGeom>
        </p:spPr>
      </p:pic>
      <p:pic>
        <p:nvPicPr>
          <p:cNvPr id="13" name="图片 12" descr="image0010112">
            <a:extLst>
              <a:ext uri="{FF2B5EF4-FFF2-40B4-BE49-F238E27FC236}">
                <a16:creationId xmlns:a16="http://schemas.microsoft.com/office/drawing/2014/main" id="{8C8E88A9-06D2-4A0C-BD08-B4335D9588B5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8579485" y="3928745"/>
            <a:ext cx="3536315" cy="2514600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7FCE4E74-D696-472F-A4E6-138894B36C10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5094605" y="4850765"/>
            <a:ext cx="27901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input signal jitter</a:t>
            </a:r>
            <a:r>
              <a:rPr lang="zh-CN" altLang="en-US"/>
              <a:t>：</a:t>
            </a:r>
            <a:r>
              <a:rPr lang="en-US" altLang="zh-CN"/>
              <a:t>22.75fs 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5D7C8A33-E0AA-4532-943C-9EAD475ABDDC}"/>
              </a:ext>
            </a:extLst>
          </p:cNvPr>
          <p:cNvSpPr txBox="1"/>
          <p:nvPr>
            <p:custDataLst>
              <p:tags r:id="rId8"/>
            </p:custDataLst>
          </p:nvPr>
        </p:nvSpPr>
        <p:spPr>
          <a:xfrm>
            <a:off x="8579485" y="4850765"/>
            <a:ext cx="305689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/>
              <a:t>output signal jitter</a:t>
            </a:r>
            <a:r>
              <a:rPr lang="zh-CN" altLang="en-US"/>
              <a:t>：</a:t>
            </a:r>
            <a:r>
              <a:rPr lang="en-US" altLang="zh-CN">
                <a:solidFill>
                  <a:srgbClr val="0000CC"/>
                </a:solidFill>
              </a:rPr>
              <a:t>27.77fs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FB04B0F4-DE33-47C4-828D-53D650D381C4}"/>
              </a:ext>
            </a:extLst>
          </p:cNvPr>
          <p:cNvSpPr txBox="1"/>
          <p:nvPr>
            <p:custDataLst>
              <p:tags r:id="rId9"/>
            </p:custDataLst>
          </p:nvPr>
        </p:nvSpPr>
        <p:spPr>
          <a:xfrm>
            <a:off x="7766685" y="1594485"/>
            <a:ext cx="1384300" cy="37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1300MHz</a:t>
            </a: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6663E594-7432-4029-935C-B76B3D244B32}"/>
              </a:ext>
            </a:extLst>
          </p:cNvPr>
          <p:cNvSpPr txBox="1"/>
          <p:nvPr>
            <p:custDataLst>
              <p:tags r:id="rId10"/>
            </p:custDataLst>
          </p:nvPr>
        </p:nvSpPr>
        <p:spPr>
          <a:xfrm>
            <a:off x="7766685" y="4371975"/>
            <a:ext cx="1384300" cy="37465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altLang="zh-CN">
                <a:solidFill>
                  <a:schemeClr val="tx1"/>
                </a:solidFill>
                <a:highlight>
                  <a:srgbClr val="FFFF00"/>
                </a:highlight>
                <a:sym typeface="+mn-ea"/>
              </a:rPr>
              <a:t>650MHz</a:t>
            </a:r>
          </a:p>
        </p:txBody>
      </p:sp>
    </p:spTree>
    <p:extLst>
      <p:ext uri="{BB962C8B-B14F-4D97-AF65-F5344CB8AC3E}">
        <p14:creationId xmlns:p14="http://schemas.microsoft.com/office/powerpoint/2010/main" val="2692451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261540" y="321297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Next to do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652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Next to do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0A6C5466-559F-4944-9064-693C3C78DCBB}"/>
              </a:ext>
            </a:extLst>
          </p:cNvPr>
          <p:cNvSpPr txBox="1"/>
          <p:nvPr/>
        </p:nvSpPr>
        <p:spPr>
          <a:xfrm>
            <a:off x="440634" y="1128666"/>
            <a:ext cx="11310731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</a:t>
            </a:r>
            <a:r>
              <a:rPr lang="en-US" altLang="zh-CN" sz="2800" b="1" dirty="0">
                <a:solidFill>
                  <a:srgbClr val="FF0000"/>
                </a:solidFill>
              </a:rPr>
              <a:t>radiation experiment </a:t>
            </a:r>
            <a:r>
              <a:rPr lang="en-US" altLang="zh-CN" sz="2800" b="1" dirty="0"/>
              <a:t>of optical fibers focusing </a:t>
            </a:r>
            <a:r>
              <a:rPr lang="en-US" altLang="zh-CN" sz="2800" b="1" dirty="0">
                <a:solidFill>
                  <a:srgbClr val="FF0000"/>
                </a:solidFill>
              </a:rPr>
              <a:t>on HCF </a:t>
            </a:r>
            <a:r>
              <a:rPr lang="en-US" altLang="zh-CN" sz="2800" b="1" dirty="0"/>
              <a:t>including optical lens between HCF &amp; SMF ends, fusion splice points. </a:t>
            </a:r>
            <a:r>
              <a:rPr lang="en-US" altLang="zh-CN" sz="2800" b="1" dirty="0">
                <a:solidFill>
                  <a:srgbClr val="0000FF"/>
                </a:solidFill>
              </a:rPr>
              <a:t>Radiation induced attenuation &lt; 0.1dB/km with a dose ~20kGy in 20 years.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</a:t>
            </a:r>
            <a:r>
              <a:rPr lang="en-US" altLang="zh-CN" sz="2800" b="1" dirty="0">
                <a:solidFill>
                  <a:srgbClr val="FF0000"/>
                </a:solidFill>
              </a:rPr>
              <a:t> DAQ</a:t>
            </a:r>
            <a:r>
              <a:rPr lang="en-US" altLang="zh-CN" sz="2800" b="1" dirty="0"/>
              <a:t> design and implementation, applied first in BEPCII.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development of </a:t>
            </a:r>
            <a:r>
              <a:rPr lang="en-US" altLang="zh-CN" sz="2800" b="1" dirty="0">
                <a:solidFill>
                  <a:srgbClr val="FF0000"/>
                </a:solidFill>
              </a:rPr>
              <a:t>component-cable database </a:t>
            </a:r>
            <a:r>
              <a:rPr lang="en-US" altLang="zh-CN" sz="2800" b="1" dirty="0"/>
              <a:t>and application in BEPCII &amp; PWFA.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Long-distance &amp; long time test of </a:t>
            </a:r>
            <a:r>
              <a:rPr lang="en-US" altLang="zh-CN" sz="2800" b="1" dirty="0">
                <a:solidFill>
                  <a:srgbClr val="FF0000"/>
                </a:solidFill>
              </a:rPr>
              <a:t>reference line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Larger system integration &amp; test of </a:t>
            </a:r>
            <a:r>
              <a:rPr lang="en-US" altLang="zh-CN" sz="2800" b="1" dirty="0">
                <a:solidFill>
                  <a:srgbClr val="FF0000"/>
                </a:solidFill>
              </a:rPr>
              <a:t>wireless transmission based timing system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design of </a:t>
            </a:r>
            <a:r>
              <a:rPr lang="en-US" altLang="zh-CN" sz="2800" b="1" dirty="0">
                <a:solidFill>
                  <a:srgbClr val="FF0000"/>
                </a:solidFill>
              </a:rPr>
              <a:t>fast orbit feedback system </a:t>
            </a:r>
            <a:r>
              <a:rPr lang="en-US" altLang="zh-CN" sz="2800" b="1" dirty="0"/>
              <a:t>&amp; </a:t>
            </a:r>
            <a:r>
              <a:rPr lang="en-US" altLang="zh-CN" sz="2800" b="1" dirty="0">
                <a:solidFill>
                  <a:srgbClr val="FF0000"/>
                </a:solidFill>
              </a:rPr>
              <a:t>fast protection system</a:t>
            </a:r>
            <a:r>
              <a:rPr lang="en-US" altLang="zh-CN" sz="2800" b="1" dirty="0"/>
              <a:t>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/>
              <a:t>Further design of </a:t>
            </a:r>
            <a:r>
              <a:rPr lang="en-US" altLang="zh-CN" sz="2800" b="1" dirty="0">
                <a:solidFill>
                  <a:srgbClr val="FF0000"/>
                </a:solidFill>
              </a:rPr>
              <a:t>network</a:t>
            </a:r>
            <a:r>
              <a:rPr lang="en-US" altLang="zh-CN" sz="28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93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Next to do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C5730A60-CC2A-4968-8D98-FEB0F15969AE}"/>
              </a:ext>
            </a:extLst>
          </p:cNvPr>
          <p:cNvSpPr txBox="1"/>
          <p:nvPr/>
        </p:nvSpPr>
        <p:spPr>
          <a:xfrm>
            <a:off x="440634" y="1128666"/>
            <a:ext cx="11310731" cy="5209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Management of millions of variables </a:t>
            </a:r>
            <a:r>
              <a:rPr lang="en-US" altLang="zh-CN" sz="2800" b="1" dirty="0"/>
              <a:t>effectively &amp; efficiently, design first, then </a:t>
            </a:r>
            <a:r>
              <a:rPr lang="en-US" altLang="zh-CN" sz="2800" b="1" dirty="0">
                <a:solidFill>
                  <a:srgbClr val="FF0000"/>
                </a:solidFill>
              </a:rPr>
              <a:t>develop whenever manpower available</a:t>
            </a:r>
            <a:r>
              <a:rPr lang="en-US" altLang="zh-CN" sz="2800" b="1" dirty="0"/>
              <a:t>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00CC"/>
                </a:solidFill>
              </a:rPr>
              <a:t>Effective use </a:t>
            </a:r>
            <a:r>
              <a:rPr lang="en-US" altLang="zh-CN" sz="2400" b="1" dirty="0"/>
              <a:t>of the variables.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00CC"/>
                </a:solidFill>
              </a:rPr>
              <a:t>Monitoring &amp; alarm</a:t>
            </a:r>
            <a:r>
              <a:rPr lang="en-US" altLang="zh-CN" sz="2400" b="1" dirty="0"/>
              <a:t>. </a:t>
            </a:r>
            <a:r>
              <a:rPr lang="en-US" altLang="zh-CN" sz="2400" b="1" dirty="0">
                <a:solidFill>
                  <a:srgbClr val="0000CC"/>
                </a:solidFill>
              </a:rPr>
              <a:t>Fault prediction </a:t>
            </a:r>
            <a:r>
              <a:rPr lang="en-US" altLang="zh-CN" sz="2400" b="1" dirty="0"/>
              <a:t>to solve before failure.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/>
              <a:t>To present </a:t>
            </a:r>
            <a:r>
              <a:rPr lang="en-US" altLang="zh-CN" sz="2400" b="1" dirty="0">
                <a:solidFill>
                  <a:srgbClr val="0000CC"/>
                </a:solidFill>
              </a:rPr>
              <a:t>customized UIs </a:t>
            </a:r>
            <a:r>
              <a:rPr lang="en-US" altLang="zh-CN" sz="2400" b="1" dirty="0"/>
              <a:t>conveniently, such as through voice.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/>
              <a:t>To present </a:t>
            </a:r>
            <a:r>
              <a:rPr lang="en-US" altLang="zh-CN" sz="2400" b="1" dirty="0">
                <a:solidFill>
                  <a:srgbClr val="0000CC"/>
                </a:solidFill>
              </a:rPr>
              <a:t>non-customized UIs automatically </a:t>
            </a:r>
            <a:r>
              <a:rPr lang="en-US" altLang="zh-CN" sz="2400" b="1" dirty="0"/>
              <a:t>whenever needed.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/>
              <a:t>To present </a:t>
            </a:r>
            <a:r>
              <a:rPr lang="en-US" altLang="zh-CN" sz="2400" b="1" dirty="0">
                <a:solidFill>
                  <a:srgbClr val="0000CC"/>
                </a:solidFill>
              </a:rPr>
              <a:t>useful information </a:t>
            </a:r>
            <a:r>
              <a:rPr lang="en-US" altLang="zh-CN" sz="2400" b="1" dirty="0"/>
              <a:t>automatically &amp; effectively </a:t>
            </a:r>
            <a:r>
              <a:rPr lang="en-US" altLang="zh-CN" sz="2400" b="1" dirty="0">
                <a:solidFill>
                  <a:srgbClr val="0000CC"/>
                </a:solidFill>
              </a:rPr>
              <a:t>when fault or error</a:t>
            </a:r>
            <a:r>
              <a:rPr lang="en-US" altLang="zh-CN" sz="2400" b="1" dirty="0"/>
              <a:t>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/>
              <a:t>Periodic &amp; fault </a:t>
            </a:r>
            <a:r>
              <a:rPr lang="en-US" altLang="zh-CN" sz="2400" b="1" dirty="0">
                <a:solidFill>
                  <a:srgbClr val="0000CC"/>
                </a:solidFill>
              </a:rPr>
              <a:t>logs</a:t>
            </a:r>
            <a:r>
              <a:rPr lang="en-US" altLang="zh-CN" sz="2400" b="1" dirty="0"/>
              <a:t>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00CC"/>
                </a:solidFill>
              </a:rPr>
              <a:t>Fault tolerance </a:t>
            </a:r>
            <a:r>
              <a:rPr lang="en-US" altLang="zh-CN" sz="2400" b="1" dirty="0"/>
              <a:t>&amp;</a:t>
            </a:r>
            <a:r>
              <a:rPr lang="en-US" altLang="zh-CN" sz="2400" b="1" dirty="0">
                <a:solidFill>
                  <a:srgbClr val="0000CC"/>
                </a:solidFill>
              </a:rPr>
              <a:t> redundancy</a:t>
            </a:r>
            <a:r>
              <a:rPr lang="en-US" altLang="zh-CN" sz="2400" b="1" dirty="0"/>
              <a:t>.</a:t>
            </a:r>
          </a:p>
          <a:p>
            <a:pPr marL="611187" indent="-342900">
              <a:lnSpc>
                <a:spcPct val="110000"/>
              </a:lnSpc>
              <a:spcBef>
                <a:spcPts val="1000"/>
              </a:spcBef>
              <a:buFont typeface="Wingdings" panose="05000000000000000000" pitchFamily="2" charset="2"/>
              <a:buChar char="u"/>
            </a:pPr>
            <a:r>
              <a:rPr lang="en-US" altLang="zh-CN" sz="2400" b="1" dirty="0">
                <a:solidFill>
                  <a:srgbClr val="0000CC"/>
                </a:solidFill>
              </a:rPr>
              <a:t>Self-health monitoring…</a:t>
            </a:r>
            <a:endParaRPr lang="en-US" altLang="zh-CN" sz="2400" b="1" dirty="0"/>
          </a:p>
        </p:txBody>
      </p:sp>
    </p:spTree>
    <p:extLst>
      <p:ext uri="{BB962C8B-B14F-4D97-AF65-F5344CB8AC3E}">
        <p14:creationId xmlns:p14="http://schemas.microsoft.com/office/powerpoint/2010/main" val="322403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37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Summary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E16A3830-239C-4898-872F-11E626FB125C}"/>
              </a:ext>
            </a:extLst>
          </p:cNvPr>
          <p:cNvSpPr txBox="1"/>
          <p:nvPr/>
        </p:nvSpPr>
        <p:spPr>
          <a:xfrm>
            <a:off x="472440" y="1049153"/>
            <a:ext cx="11247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Key issues of control system go forward steadily.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FF0000"/>
                </a:solidFill>
              </a:rPr>
              <a:t>Much work will be done with manpower limited.</a:t>
            </a:r>
            <a:endParaRPr lang="en-US" altLang="zh-CN" sz="2800" b="1" dirty="0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AEDF308F-1BC8-444D-8520-007BA65DE7C4}"/>
              </a:ext>
            </a:extLst>
          </p:cNvPr>
          <p:cNvSpPr txBox="1"/>
          <p:nvPr/>
        </p:nvSpPr>
        <p:spPr>
          <a:xfrm>
            <a:off x="472440" y="3075057"/>
            <a:ext cx="11247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>
                <a:solidFill>
                  <a:srgbClr val="FF0000"/>
                </a:solidFill>
              </a:rPr>
              <a:t>Thanks for your attention!</a:t>
            </a:r>
          </a:p>
        </p:txBody>
      </p:sp>
    </p:spTree>
    <p:extLst>
      <p:ext uri="{BB962C8B-B14F-4D97-AF65-F5344CB8AC3E}">
        <p14:creationId xmlns:p14="http://schemas.microsoft.com/office/powerpoint/2010/main" val="2265221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4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Overall of the control system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81C026C-EADC-4F7C-BC45-809AEBF992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088" y="1205989"/>
            <a:ext cx="5360555" cy="4640344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081CA274-346C-481B-BF4E-E137F35EF1C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02" y="1205989"/>
            <a:ext cx="5764315" cy="4640344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F9B9CBE4-B55B-47CF-B81F-CF03D40F0429}"/>
              </a:ext>
            </a:extLst>
          </p:cNvPr>
          <p:cNvSpPr txBox="1"/>
          <p:nvPr/>
        </p:nvSpPr>
        <p:spPr>
          <a:xfrm>
            <a:off x="405087" y="5965603"/>
            <a:ext cx="5380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Overall structure of the control system</a:t>
            </a:r>
            <a:endParaRPr lang="zh-CN" altLang="en-US" sz="2400" dirty="0"/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884AD92-46C7-4327-8E99-0A72C5EAFDE0}"/>
              </a:ext>
            </a:extLst>
          </p:cNvPr>
          <p:cNvSpPr txBox="1"/>
          <p:nvPr/>
        </p:nvSpPr>
        <p:spPr>
          <a:xfrm>
            <a:off x="6013173" y="5926948"/>
            <a:ext cx="60926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/>
              <a:t>Preliminary design of the clock &amp; timing system</a:t>
            </a:r>
            <a:endParaRPr lang="zh-CN" altLang="en-US" sz="2400" dirty="0"/>
          </a:p>
        </p:txBody>
      </p:sp>
      <p:sp>
        <p:nvSpPr>
          <p:cNvPr id="11" name="文本框 10">
            <a:extLst>
              <a:ext uri="{FF2B5EF4-FFF2-40B4-BE49-F238E27FC236}">
                <a16:creationId xmlns:a16="http://schemas.microsoft.com/office/drawing/2014/main" id="{0D4DD152-641D-4CF0-B562-A6ABC5A859AA}"/>
              </a:ext>
            </a:extLst>
          </p:cNvPr>
          <p:cNvSpPr txBox="1"/>
          <p:nvPr/>
        </p:nvSpPr>
        <p:spPr>
          <a:xfrm>
            <a:off x="74946" y="3757101"/>
            <a:ext cx="12171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0000CC"/>
                </a:solidFill>
              </a:rPr>
              <a:t>Network structure on p21</a:t>
            </a:r>
            <a:endParaRPr lang="zh-CN" altLang="en-US" sz="2000" dirty="0">
              <a:solidFill>
                <a:srgbClr val="0000CC"/>
              </a:solidFill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860EC4B0-CC10-4449-97D1-77EC403E6404}"/>
              </a:ext>
            </a:extLst>
          </p:cNvPr>
          <p:cNvSpPr txBox="1"/>
          <p:nvPr/>
        </p:nvSpPr>
        <p:spPr>
          <a:xfrm>
            <a:off x="5926217" y="1125374"/>
            <a:ext cx="14152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IP3 as main station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  <p:sp>
        <p:nvSpPr>
          <p:cNvPr id="2" name="矩形: 圆角 1">
            <a:extLst>
              <a:ext uri="{FF2B5EF4-FFF2-40B4-BE49-F238E27FC236}">
                <a16:creationId xmlns:a16="http://schemas.microsoft.com/office/drawing/2014/main" id="{72855016-707C-4349-8B64-718D61979AA6}"/>
              </a:ext>
            </a:extLst>
          </p:cNvPr>
          <p:cNvSpPr/>
          <p:nvPr/>
        </p:nvSpPr>
        <p:spPr>
          <a:xfrm>
            <a:off x="7612346" y="2564904"/>
            <a:ext cx="4302262" cy="3281429"/>
          </a:xfrm>
          <a:prstGeom prst="round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5F92E90B-031E-478B-983F-CDB0D8B2D281}"/>
              </a:ext>
            </a:extLst>
          </p:cNvPr>
          <p:cNvSpPr txBox="1"/>
          <p:nvPr/>
        </p:nvSpPr>
        <p:spPr>
          <a:xfrm>
            <a:off x="10026019" y="4057944"/>
            <a:ext cx="13432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dirty="0">
                <a:solidFill>
                  <a:srgbClr val="FF0000"/>
                </a:solidFill>
              </a:rPr>
              <a:t>Booster &amp; Collider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11F58951-6381-461A-A96A-81ACF0A77CDC}"/>
              </a:ext>
            </a:extLst>
          </p:cNvPr>
          <p:cNvSpPr txBox="1"/>
          <p:nvPr/>
        </p:nvSpPr>
        <p:spPr>
          <a:xfrm>
            <a:off x="5264312" y="5103886"/>
            <a:ext cx="23762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dirty="0">
                <a:solidFill>
                  <a:srgbClr val="FF0000"/>
                </a:solidFill>
              </a:rPr>
              <a:t>  Clock jitter   &lt; 100fs</a:t>
            </a:r>
          </a:p>
          <a:p>
            <a:pPr algn="ctr"/>
            <a:r>
              <a:rPr lang="en-US" altLang="zh-CN" sz="2000" dirty="0">
                <a:solidFill>
                  <a:srgbClr val="FF0000"/>
                </a:solidFill>
              </a:rPr>
              <a:t>Timing jitter &lt; 30ps</a:t>
            </a:r>
            <a:endParaRPr lang="zh-CN" alt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150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内容占位符 4">
            <a:extLst>
              <a:ext uri="{FF2B5EF4-FFF2-40B4-BE49-F238E27FC236}">
                <a16:creationId xmlns:a16="http://schemas.microsoft.com/office/drawing/2014/main" id="{5AB45FA9-9C08-430D-9EBC-1DA0424EC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Controlled devices distribution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en-US" altLang="zh-CN" sz="2400" dirty="0" err="1">
                <a:solidFill>
                  <a:srgbClr val="0000CC"/>
                </a:solidFill>
              </a:rPr>
              <a:t>Linac</a:t>
            </a:r>
            <a:r>
              <a:rPr lang="en-US" altLang="zh-CN" sz="2400" dirty="0">
                <a:solidFill>
                  <a:srgbClr val="0000CC"/>
                </a:solidFill>
              </a:rPr>
              <a:t>, damping ring, main ring &amp; transfer lines</a:t>
            </a:r>
          </a:p>
          <a:p>
            <a:r>
              <a:rPr lang="en-US" altLang="zh-CN" dirty="0"/>
              <a:t>Main controlled systems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CC"/>
                </a:solidFill>
              </a:rPr>
              <a:t>Radio frequencies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CC"/>
                </a:solidFill>
              </a:rPr>
              <a:t>Power supplies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CC"/>
                </a:solidFill>
              </a:rPr>
              <a:t>Environment : temperatures, water leakage…</a:t>
            </a:r>
          </a:p>
          <a:p>
            <a:pPr marL="536575" indent="-268288"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CC"/>
                </a:solidFill>
              </a:rPr>
              <a:t>Particle physics</a:t>
            </a:r>
            <a:endParaRPr lang="zh-CN" altLang="en-US" sz="2400" dirty="0">
              <a:solidFill>
                <a:srgbClr val="0000CC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id="{532AA44A-DFDB-4CB7-AF7A-DF2CDD235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E9139-A00B-4B2A-98A6-095DC08F1345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Overall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B6232FB8-FBC8-4D57-B5FA-B537B29E8E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10234" y="1110301"/>
            <a:ext cx="2871806" cy="2614978"/>
          </a:xfrm>
          <a:prstGeom prst="rect">
            <a:avLst/>
          </a:prstGeom>
        </p:spPr>
      </p:pic>
      <p:graphicFrame>
        <p:nvGraphicFramePr>
          <p:cNvPr id="11" name="表格 6">
            <a:extLst>
              <a:ext uri="{FF2B5EF4-FFF2-40B4-BE49-F238E27FC236}">
                <a16:creationId xmlns:a16="http://schemas.microsoft.com/office/drawing/2014/main" id="{14B06868-009F-404D-83B4-1CF9DF890E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6126394"/>
              </p:ext>
            </p:extLst>
          </p:nvPr>
        </p:nvGraphicFramePr>
        <p:xfrm>
          <a:off x="374515" y="4910516"/>
          <a:ext cx="11507525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2955">
                  <a:extLst>
                    <a:ext uri="{9D8B030D-6E8A-4147-A177-3AD203B41FA5}">
                      <a16:colId xmlns:a16="http://schemas.microsoft.com/office/drawing/2014/main" val="3572111264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2575278053"/>
                    </a:ext>
                  </a:extLst>
                </a:gridCol>
                <a:gridCol w="2067339">
                  <a:extLst>
                    <a:ext uri="{9D8B030D-6E8A-4147-A177-3AD203B41FA5}">
                      <a16:colId xmlns:a16="http://schemas.microsoft.com/office/drawing/2014/main" val="1195530183"/>
                    </a:ext>
                  </a:extLst>
                </a:gridCol>
                <a:gridCol w="1862591">
                  <a:extLst>
                    <a:ext uri="{9D8B030D-6E8A-4147-A177-3AD203B41FA5}">
                      <a16:colId xmlns:a16="http://schemas.microsoft.com/office/drawing/2014/main" val="801666544"/>
                    </a:ext>
                  </a:extLst>
                </a:gridCol>
                <a:gridCol w="1917920">
                  <a:extLst>
                    <a:ext uri="{9D8B030D-6E8A-4147-A177-3AD203B41FA5}">
                      <a16:colId xmlns:a16="http://schemas.microsoft.com/office/drawing/2014/main" val="3427525669"/>
                    </a:ext>
                  </a:extLst>
                </a:gridCol>
                <a:gridCol w="1917920">
                  <a:extLst>
                    <a:ext uri="{9D8B030D-6E8A-4147-A177-3AD203B41FA5}">
                      <a16:colId xmlns:a16="http://schemas.microsoft.com/office/drawing/2014/main" val="376701603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Radio Frequencies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Beam Instrumentations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Power Supplies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Vacuum &amp; others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Particle Physics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14985432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Network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2492958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Timing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3988175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Reference Line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r>
                        <a:rPr lang="en-US" altLang="zh-CN" dirty="0">
                          <a:sym typeface="Symbol" panose="05050102010706020507" pitchFamily="18" charset="2"/>
                        </a:rPr>
                        <a:t>(Partly)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>
                          <a:sym typeface="Symbol" panose="05050102010706020507" pitchFamily="18" charset="2"/>
                        </a:rPr>
                        <a:t>---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---</a:t>
                      </a:r>
                      <a:endParaRPr lang="zh-CN" altLang="en-US" dirty="0"/>
                    </a:p>
                  </a:txBody>
                  <a:tcPr anchor="ctr" anchorCtr="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>
                          <a:sym typeface="Symbol" panose="05050102010706020507" pitchFamily="18" charset="2"/>
                        </a:rPr>
                        <a:t></a:t>
                      </a:r>
                      <a:endParaRPr lang="zh-CN" altLang="en-US" dirty="0"/>
                    </a:p>
                  </a:txBody>
                  <a:tcPr anchor="ctr" anchorCtr="1"/>
                </a:tc>
                <a:extLst>
                  <a:ext uri="{0D108BD9-81ED-4DB2-BD59-A6C34878D82A}">
                    <a16:rowId xmlns:a16="http://schemas.microsoft.com/office/drawing/2014/main" val="426099375"/>
                  </a:ext>
                </a:extLst>
              </a:tr>
            </a:tbl>
          </a:graphicData>
        </a:graphic>
      </p:graphicFrame>
      <p:sp>
        <p:nvSpPr>
          <p:cNvPr id="12" name="文本框 11">
            <a:extLst>
              <a:ext uri="{FF2B5EF4-FFF2-40B4-BE49-F238E27FC236}">
                <a16:creationId xmlns:a16="http://schemas.microsoft.com/office/drawing/2014/main" id="{BB066C06-2B84-45EC-AE3D-FC0ED49CBA61}"/>
              </a:ext>
            </a:extLst>
          </p:cNvPr>
          <p:cNvSpPr txBox="1"/>
          <p:nvPr/>
        </p:nvSpPr>
        <p:spPr>
          <a:xfrm>
            <a:off x="3791744" y="2780928"/>
            <a:ext cx="3934791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indent="-268288">
              <a:lnSpc>
                <a:spcPct val="11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微软雅黑" pitchFamily="34" charset="-122"/>
              </a:rPr>
              <a:t>Beam instrumentations</a:t>
            </a:r>
          </a:p>
        </p:txBody>
      </p:sp>
      <p:sp>
        <p:nvSpPr>
          <p:cNvPr id="13" name="文本框 12">
            <a:extLst>
              <a:ext uri="{FF2B5EF4-FFF2-40B4-BE49-F238E27FC236}">
                <a16:creationId xmlns:a16="http://schemas.microsoft.com/office/drawing/2014/main" id="{40C4157E-C1CD-4B84-8169-D96EC76E8EBA}"/>
              </a:ext>
            </a:extLst>
          </p:cNvPr>
          <p:cNvSpPr txBox="1"/>
          <p:nvPr/>
        </p:nvSpPr>
        <p:spPr>
          <a:xfrm>
            <a:off x="3791745" y="3333243"/>
            <a:ext cx="3934791" cy="4670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6575" indent="-268288">
              <a:lnSpc>
                <a:spcPct val="110000"/>
              </a:lnSpc>
              <a:spcAft>
                <a:spcPts val="1000"/>
              </a:spcAft>
              <a:buClr>
                <a:srgbClr val="FFC000"/>
              </a:buClr>
              <a:buSzPct val="80000"/>
              <a:buFont typeface="Arial" panose="020B0604020202020204" pitchFamily="34" charset="0"/>
              <a:buChar char="•"/>
            </a:pPr>
            <a:r>
              <a:rPr lang="en-US" altLang="zh-CN" sz="2400" dirty="0">
                <a:solidFill>
                  <a:srgbClr val="0000CC"/>
                </a:solidFill>
                <a:latin typeface="Arial" panose="020B0604020202020204" pitchFamily="34" charset="0"/>
                <a:ea typeface="微软雅黑" pitchFamily="34" charset="-122"/>
              </a:rPr>
              <a:t>Vacuum</a:t>
            </a:r>
          </a:p>
        </p:txBody>
      </p:sp>
      <p:sp>
        <p:nvSpPr>
          <p:cNvPr id="14" name="矩形: 圆角 13">
            <a:extLst>
              <a:ext uri="{FF2B5EF4-FFF2-40B4-BE49-F238E27FC236}">
                <a16:creationId xmlns:a16="http://schemas.microsoft.com/office/drawing/2014/main" id="{447EDC43-72CB-4C96-B8E4-699894FDB462}"/>
              </a:ext>
            </a:extLst>
          </p:cNvPr>
          <p:cNvSpPr/>
          <p:nvPr/>
        </p:nvSpPr>
        <p:spPr>
          <a:xfrm>
            <a:off x="367221" y="5533436"/>
            <a:ext cx="1887079" cy="1146854"/>
          </a:xfrm>
          <a:prstGeom prst="roundRect">
            <a:avLst/>
          </a:prstGeom>
          <a:noFill/>
          <a:ln>
            <a:solidFill>
              <a:srgbClr val="CC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87795235-9A9C-499A-ABB1-E446FA03CEC5}"/>
              </a:ext>
            </a:extLst>
          </p:cNvPr>
          <p:cNvSpPr txBox="1"/>
          <p:nvPr/>
        </p:nvSpPr>
        <p:spPr>
          <a:xfrm>
            <a:off x="7589634" y="3824698"/>
            <a:ext cx="4415074" cy="1012778"/>
          </a:xfrm>
          <a:prstGeom prst="rect">
            <a:avLst/>
          </a:prstGeom>
          <a:solidFill>
            <a:srgbClr val="99CCFF"/>
          </a:solidFill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  <a:spcAft>
                <a:spcPts val="1000"/>
              </a:spcAft>
              <a:buClr>
                <a:srgbClr val="FFC000"/>
              </a:buClr>
              <a:buSzPct val="80000"/>
            </a:pPr>
            <a:r>
              <a:rPr lang="en-US" altLang="zh-CN" sz="2400" dirty="0">
                <a:solidFill>
                  <a:srgbClr val="FF0000"/>
                </a:solidFill>
              </a:rPr>
              <a:t>&gt;80,000 devices to be controlled,</a:t>
            </a:r>
          </a:p>
          <a:p>
            <a:pPr>
              <a:lnSpc>
                <a:spcPct val="110000"/>
              </a:lnSpc>
              <a:spcAft>
                <a:spcPts val="1000"/>
              </a:spcAft>
              <a:buClr>
                <a:srgbClr val="FFC000"/>
              </a:buClr>
              <a:buSzPct val="80000"/>
            </a:pPr>
            <a:r>
              <a:rPr lang="en-US" altLang="zh-CN" sz="2400" dirty="0">
                <a:solidFill>
                  <a:srgbClr val="FF0000"/>
                </a:solidFill>
              </a:rPr>
              <a:t>~40,000 to do data acquisition</a:t>
            </a:r>
          </a:p>
        </p:txBody>
      </p:sp>
    </p:spTree>
    <p:extLst>
      <p:ext uri="{BB962C8B-B14F-4D97-AF65-F5344CB8AC3E}">
        <p14:creationId xmlns:p14="http://schemas.microsoft.com/office/powerpoint/2010/main" val="2239265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6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D2548A2-F94C-4902-94A7-62807BE240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020" y="1041731"/>
            <a:ext cx="6945705" cy="5448521"/>
          </a:xfrm>
          <a:prstGeom prst="rect">
            <a:avLst/>
          </a:prstGeom>
        </p:spPr>
      </p:pic>
      <p:sp>
        <p:nvSpPr>
          <p:cNvPr id="8" name="矩形: 圆角 7">
            <a:extLst>
              <a:ext uri="{FF2B5EF4-FFF2-40B4-BE49-F238E27FC236}">
                <a16:creationId xmlns:a16="http://schemas.microsoft.com/office/drawing/2014/main" id="{EAE3DE19-38C6-494E-99BD-694E4DA9F8AC}"/>
              </a:ext>
            </a:extLst>
          </p:cNvPr>
          <p:cNvSpPr/>
          <p:nvPr/>
        </p:nvSpPr>
        <p:spPr>
          <a:xfrm>
            <a:off x="4187686" y="1890974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: 圆角 8">
            <a:extLst>
              <a:ext uri="{FF2B5EF4-FFF2-40B4-BE49-F238E27FC236}">
                <a16:creationId xmlns:a16="http://schemas.microsoft.com/office/drawing/2014/main" id="{9060789F-5961-46B2-A631-74B060BD1D61}"/>
              </a:ext>
            </a:extLst>
          </p:cNvPr>
          <p:cNvSpPr/>
          <p:nvPr/>
        </p:nvSpPr>
        <p:spPr>
          <a:xfrm>
            <a:off x="4326834" y="3110948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矩形: 圆角 9">
            <a:extLst>
              <a:ext uri="{FF2B5EF4-FFF2-40B4-BE49-F238E27FC236}">
                <a16:creationId xmlns:a16="http://schemas.microsoft.com/office/drawing/2014/main" id="{AEDB978A-71DF-4119-B386-BB2B14093526}"/>
              </a:ext>
            </a:extLst>
          </p:cNvPr>
          <p:cNvSpPr/>
          <p:nvPr/>
        </p:nvSpPr>
        <p:spPr>
          <a:xfrm>
            <a:off x="4326834" y="4072945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矩形: 圆角 10">
            <a:extLst>
              <a:ext uri="{FF2B5EF4-FFF2-40B4-BE49-F238E27FC236}">
                <a16:creationId xmlns:a16="http://schemas.microsoft.com/office/drawing/2014/main" id="{956BAD71-C2B3-48FD-8FF9-1A4DFACF0FF5}"/>
              </a:ext>
            </a:extLst>
          </p:cNvPr>
          <p:cNvSpPr/>
          <p:nvPr/>
        </p:nvSpPr>
        <p:spPr>
          <a:xfrm>
            <a:off x="4326834" y="4564494"/>
            <a:ext cx="357808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矩形: 圆角 11">
            <a:extLst>
              <a:ext uri="{FF2B5EF4-FFF2-40B4-BE49-F238E27FC236}">
                <a16:creationId xmlns:a16="http://schemas.microsoft.com/office/drawing/2014/main" id="{507457F5-CBF8-4722-859A-538EC76D6FB3}"/>
              </a:ext>
            </a:extLst>
          </p:cNvPr>
          <p:cNvSpPr/>
          <p:nvPr/>
        </p:nvSpPr>
        <p:spPr>
          <a:xfrm>
            <a:off x="4366589" y="5559729"/>
            <a:ext cx="357809" cy="318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内容占位符 4">
            <a:extLst>
              <a:ext uri="{FF2B5EF4-FFF2-40B4-BE49-F238E27FC236}">
                <a16:creationId xmlns:a16="http://schemas.microsoft.com/office/drawing/2014/main" id="{349D99F8-AC05-4B09-9118-AF48398FD9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4774" y="1087388"/>
            <a:ext cx="4406347" cy="516432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LLRF 96, cryomodule 32.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Reference line and timing </a:t>
            </a:r>
            <a:r>
              <a:rPr lang="en-US" altLang="zh-CN" dirty="0"/>
              <a:t>for LLRF.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549916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7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sp>
        <p:nvSpPr>
          <p:cNvPr id="8" name="内容占位符 4">
            <a:extLst>
              <a:ext uri="{FF2B5EF4-FFF2-40B4-BE49-F238E27FC236}">
                <a16:creationId xmlns:a16="http://schemas.microsoft.com/office/drawing/2014/main" id="{FF1E1350-2A36-427C-B986-042D3B5410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4936" y="4371092"/>
            <a:ext cx="11343860" cy="2332656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Timing</a:t>
            </a:r>
            <a:r>
              <a:rPr lang="en-US" altLang="zh-CN" dirty="0"/>
              <a:t> to all power supplies.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Timing uncertainty to be clarified and proper technique to be used.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~192 alcoves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~110 power supplies/alcove</a:t>
            </a:r>
            <a:r>
              <a:rPr lang="en-US" altLang="zh-CN" dirty="0"/>
              <a:t>.</a:t>
            </a:r>
            <a:endParaRPr lang="zh-CN" altLang="en-US" dirty="0"/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5CF1544C-711F-4666-86EE-68EA61B293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84" y="1136545"/>
            <a:ext cx="8898592" cy="3168352"/>
          </a:xfrm>
          <a:prstGeom prst="rect">
            <a:avLst/>
          </a:prstGeom>
        </p:spPr>
      </p:pic>
      <p:sp>
        <p:nvSpPr>
          <p:cNvPr id="13" name="矩形: 圆角 12">
            <a:extLst>
              <a:ext uri="{FF2B5EF4-FFF2-40B4-BE49-F238E27FC236}">
                <a16:creationId xmlns:a16="http://schemas.microsoft.com/office/drawing/2014/main" id="{57F5235C-C596-4882-A4AA-16D49B1A5568}"/>
              </a:ext>
            </a:extLst>
          </p:cNvPr>
          <p:cNvSpPr/>
          <p:nvPr/>
        </p:nvSpPr>
        <p:spPr>
          <a:xfrm>
            <a:off x="4799856" y="1556792"/>
            <a:ext cx="1008112" cy="241705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4742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8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CA9FAD80-9570-47FF-B656-ECBB06D183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976" y="1139347"/>
            <a:ext cx="7964011" cy="1895740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753781B7-A5D1-443D-9D7E-05038D3569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3035088"/>
            <a:ext cx="11343860" cy="3216626"/>
          </a:xfrm>
        </p:spPr>
        <p:txBody>
          <a:bodyPr>
            <a:normAutofit fontScale="85000" lnSpcReduction="10000"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Control of </a:t>
            </a:r>
            <a:r>
              <a:rPr lang="en-US" altLang="zh-CN" dirty="0">
                <a:solidFill>
                  <a:srgbClr val="FF0000"/>
                </a:solidFill>
              </a:rPr>
              <a:t>valves</a:t>
            </a:r>
            <a:r>
              <a:rPr lang="en-US" altLang="zh-CN" dirty="0"/>
              <a:t> and shutdown of the valves according to the neighbored CCGs’ interlock signals.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/>
              <a:t>Readout and monitoring of values from </a:t>
            </a:r>
            <a:r>
              <a:rPr lang="en-US" altLang="zh-CN" dirty="0">
                <a:solidFill>
                  <a:srgbClr val="FF0000"/>
                </a:solidFill>
              </a:rPr>
              <a:t>CCGs and SIPs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~192 alcoves</a:t>
            </a:r>
            <a:r>
              <a:rPr lang="en-US" altLang="zh-CN" dirty="0"/>
              <a:t>, </a:t>
            </a:r>
            <a:r>
              <a:rPr lang="en-US" altLang="zh-CN" dirty="0">
                <a:solidFill>
                  <a:srgbClr val="FF0000"/>
                </a:solidFill>
              </a:rPr>
              <a:t>~5 valves &amp; 100 SIPs &amp; 23 CCGs/alcove</a:t>
            </a:r>
            <a:r>
              <a:rPr lang="en-US" altLang="zh-CN" dirty="0"/>
              <a:t>. One control cabinet for valve-control. ~8 serial-port servers and one industrial computer for readout and monitoring. (</a:t>
            </a:r>
            <a:r>
              <a:rPr lang="en-US" altLang="zh-CN" dirty="0">
                <a:solidFill>
                  <a:srgbClr val="0000CC"/>
                </a:solidFill>
              </a:rPr>
              <a:t>One station for 3 neighbored alcoves considered</a:t>
            </a:r>
            <a:r>
              <a:rPr lang="en-US" altLang="zh-CN" dirty="0"/>
              <a:t>)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 controllers.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1020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9069808" y="6338623"/>
            <a:ext cx="2844800" cy="365125"/>
          </a:xfrm>
        </p:spPr>
        <p:txBody>
          <a:bodyPr/>
          <a:lstStyle/>
          <a:p>
            <a:fld id="{F15E9139-A00B-4B2A-98A6-095DC08F1345}" type="slidenum">
              <a:rPr lang="zh-CN" altLang="en-US" smtClean="0"/>
              <a:pPr/>
              <a:t>9</a:t>
            </a:fld>
            <a:endParaRPr lang="zh-CN" altLang="en-US" dirty="0"/>
          </a:p>
        </p:txBody>
      </p:sp>
      <p:sp>
        <p:nvSpPr>
          <p:cNvPr id="7" name="文本框 23">
            <a:extLst>
              <a:ext uri="{FF2B5EF4-FFF2-40B4-BE49-F238E27FC236}">
                <a16:creationId xmlns:a16="http://schemas.microsoft.com/office/drawing/2014/main" id="{3545BBB0-F5A1-4124-8C5A-A942C707EE66}"/>
              </a:ext>
            </a:extLst>
          </p:cNvPr>
          <p:cNvSpPr txBox="1"/>
          <p:nvPr/>
        </p:nvSpPr>
        <p:spPr>
          <a:xfrm>
            <a:off x="407368" y="73386"/>
            <a:ext cx="11690652" cy="73303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>
              <a:lnSpc>
                <a:spcPct val="90000"/>
              </a:lnSpc>
              <a:spcBef>
                <a:spcPct val="0"/>
              </a:spcBef>
              <a:buNone/>
              <a:defRPr sz="4000"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US" altLang="zh-CN" b="1" dirty="0">
                <a:solidFill>
                  <a:srgbClr val="C00000"/>
                </a:solidFill>
              </a:rPr>
              <a:t>Number of devices to be controlled : Collider</a:t>
            </a:r>
            <a:endParaRPr lang="zh-CN" altLang="en-US" b="1" dirty="0">
              <a:solidFill>
                <a:srgbClr val="C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5-10. Nov. 2025, CEPC Workshop, Guangzhou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10622F9-DF43-4299-A3CA-8D2CA05C0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997" y="1107625"/>
            <a:ext cx="8135485" cy="2495898"/>
          </a:xfrm>
          <a:prstGeom prst="rect">
            <a:avLst/>
          </a:prstGeom>
        </p:spPr>
      </p:pic>
      <p:sp>
        <p:nvSpPr>
          <p:cNvPr id="8" name="内容占位符 4">
            <a:extLst>
              <a:ext uri="{FF2B5EF4-FFF2-40B4-BE49-F238E27FC236}">
                <a16:creationId xmlns:a16="http://schemas.microsoft.com/office/drawing/2014/main" id="{8C04DD72-5EFC-4725-A32A-698237B146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7262" y="3717014"/>
            <a:ext cx="11343860" cy="253469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Timing</a:t>
            </a:r>
            <a:r>
              <a:rPr lang="en-US" altLang="zh-CN" dirty="0"/>
              <a:t> to all.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Reference line </a:t>
            </a:r>
            <a:r>
              <a:rPr lang="en-US" altLang="zh-CN" dirty="0"/>
              <a:t>maybe to BPMs and to few others.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~192 alcoves, ~18 BPMs &amp; 30 BLMs/alcove</a:t>
            </a:r>
            <a:r>
              <a:rPr lang="en-US" altLang="zh-CN" dirty="0"/>
              <a:t>.</a:t>
            </a:r>
          </a:p>
          <a:p>
            <a:pPr>
              <a:buFont typeface="Wingdings" panose="05000000000000000000" pitchFamily="2" charset="2"/>
              <a:buChar char="n"/>
            </a:pPr>
            <a:r>
              <a:rPr lang="en-US" altLang="zh-CN" dirty="0">
                <a:solidFill>
                  <a:srgbClr val="FF0000"/>
                </a:solidFill>
              </a:rPr>
              <a:t>Network</a:t>
            </a:r>
            <a:r>
              <a:rPr lang="en-US" altLang="zh-CN" dirty="0"/>
              <a:t> to all.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06551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5837"/>
    </mc:Choice>
    <mc:Fallback xmlns="">
      <p:transition spd="slow" advTm="155837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IAGRAM_VIRTUALLY_FRAME" val="{&quot;height&quot;:396.875,&quot;left&quot;:87.5,&quot;top&quot;:82.65,&quot;width&quot;:585.35}"/>
  <p:tag name="KSO_WM_BEAUTIFY_FLAG" val="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28695</TotalTime>
  <Words>2290</Words>
  <Application>Microsoft Office PowerPoint</Application>
  <PresentationFormat>宽屏</PresentationFormat>
  <Paragraphs>373</Paragraphs>
  <Slides>37</Slides>
  <Notes>36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37</vt:i4>
      </vt:variant>
    </vt:vector>
  </HeadingPairs>
  <TitlesOfParts>
    <vt:vector size="46" baseType="lpstr">
      <vt:lpstr>等线</vt:lpstr>
      <vt:lpstr>微软雅黑</vt:lpstr>
      <vt:lpstr>Arial</vt:lpstr>
      <vt:lpstr>Arial Black</vt:lpstr>
      <vt:lpstr>Calibri</vt:lpstr>
      <vt:lpstr>Symbol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vivi</dc:creator>
  <cp:lastModifiedBy>jindp</cp:lastModifiedBy>
  <cp:revision>2242</cp:revision>
  <cp:lastPrinted>2022-11-06T05:19:21Z</cp:lastPrinted>
  <dcterms:created xsi:type="dcterms:W3CDTF">2012-09-04T11:33:36Z</dcterms:created>
  <dcterms:modified xsi:type="dcterms:W3CDTF">2025-10-09T06:49:17Z</dcterms:modified>
</cp:coreProperties>
</file>