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953" r:id="rId2"/>
    <p:sldId id="1242" r:id="rId3"/>
    <p:sldId id="1360" r:id="rId4"/>
    <p:sldId id="1363" r:id="rId5"/>
    <p:sldId id="1397" r:id="rId6"/>
    <p:sldId id="1503" r:id="rId7"/>
    <p:sldId id="1392" r:id="rId8"/>
    <p:sldId id="1535" r:id="rId9"/>
    <p:sldId id="1372" r:id="rId10"/>
    <p:sldId id="263" r:id="rId11"/>
    <p:sldId id="1398" r:id="rId12"/>
    <p:sldId id="1501" r:id="rId13"/>
    <p:sldId id="1532" r:id="rId14"/>
    <p:sldId id="1495" r:id="rId15"/>
    <p:sldId id="1382" r:id="rId16"/>
    <p:sldId id="1534" r:id="rId17"/>
    <p:sldId id="1383" r:id="rId18"/>
    <p:sldId id="1533" r:id="rId19"/>
    <p:sldId id="1531" r:id="rId20"/>
    <p:sldId id="1499" r:id="rId21"/>
    <p:sldId id="1373" r:id="rId2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249"/>
    <a:srgbClr val="0000FF"/>
    <a:srgbClr val="003399"/>
    <a:srgbClr val="0070C0"/>
    <a:srgbClr val="4D8357"/>
    <a:srgbClr val="FDCC6D"/>
    <a:srgbClr val="E6E6E6"/>
    <a:srgbClr val="FFFFFF"/>
    <a:srgbClr val="005800"/>
    <a:srgbClr val="00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 autoAdjust="0"/>
    <p:restoredTop sz="94312" autoAdjust="0"/>
  </p:normalViewPr>
  <p:slideViewPr>
    <p:cSldViewPr>
      <p:cViewPr varScale="1">
        <p:scale>
          <a:sx n="88" d="100"/>
          <a:sy n="88" d="100"/>
        </p:scale>
        <p:origin x="176" y="7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87" d="100"/>
          <a:sy n="87" d="100"/>
        </p:scale>
        <p:origin x="35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3D6EDC-5B19-574A-BC27-D0725A1222F8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2DDBD66F-B6BB-B04D-868A-403564788BC2}">
      <dgm:prSet phldrT="[Text]" custT="1"/>
      <dgm:spPr/>
      <dgm:t>
        <a:bodyPr/>
        <a:lstStyle/>
        <a:p>
          <a:r>
            <a:rPr lang="en-GB" sz="2200"/>
            <a:t>2024.7</a:t>
          </a:r>
        </a:p>
      </dgm:t>
    </dgm:pt>
    <dgm:pt modelId="{3B900BB6-9BFB-FD40-8F51-27D332C0C531}" type="parTrans" cxnId="{EB52C2A7-87BC-4546-B91B-8286304EF5C6}">
      <dgm:prSet/>
      <dgm:spPr/>
      <dgm:t>
        <a:bodyPr/>
        <a:lstStyle/>
        <a:p>
          <a:endParaRPr lang="en-GB"/>
        </a:p>
      </dgm:t>
    </dgm:pt>
    <dgm:pt modelId="{70ECAA19-0FEB-CB4A-BC60-F189060C8D24}" type="sibTrans" cxnId="{EB52C2A7-87BC-4546-B91B-8286304EF5C6}">
      <dgm:prSet/>
      <dgm:spPr/>
      <dgm:t>
        <a:bodyPr/>
        <a:lstStyle/>
        <a:p>
          <a:endParaRPr lang="en-GB"/>
        </a:p>
      </dgm:t>
    </dgm:pt>
    <dgm:pt modelId="{780304E1-D880-F04F-B354-735EF3394CBB}">
      <dgm:prSet phldrT="[Text]" custT="1"/>
      <dgm:spPr/>
      <dgm:t>
        <a:bodyPr/>
        <a:lstStyle/>
        <a:p>
          <a:r>
            <a:rPr lang="en-GB" sz="2200"/>
            <a:t>2025.1</a:t>
          </a:r>
        </a:p>
      </dgm:t>
    </dgm:pt>
    <dgm:pt modelId="{3D89AE3E-0ADB-2B49-B618-C611DF8CFBA6}" type="parTrans" cxnId="{3F6C0B5A-D5D4-774B-AB1D-07B57F449FE1}">
      <dgm:prSet/>
      <dgm:spPr/>
      <dgm:t>
        <a:bodyPr/>
        <a:lstStyle/>
        <a:p>
          <a:endParaRPr lang="en-GB"/>
        </a:p>
      </dgm:t>
    </dgm:pt>
    <dgm:pt modelId="{AD97F1BC-4F0B-124B-B807-6591B4F1076E}" type="sibTrans" cxnId="{3F6C0B5A-D5D4-774B-AB1D-07B57F449FE1}">
      <dgm:prSet/>
      <dgm:spPr/>
      <dgm:t>
        <a:bodyPr/>
        <a:lstStyle/>
        <a:p>
          <a:endParaRPr lang="en-GB"/>
        </a:p>
      </dgm:t>
    </dgm:pt>
    <dgm:pt modelId="{E34F0FDE-E4E6-1042-ABC7-20E16F499EA8}">
      <dgm:prSet phldrT="[Text]" custT="1"/>
      <dgm:spPr/>
      <dgm:t>
        <a:bodyPr/>
        <a:lstStyle/>
        <a:p>
          <a:r>
            <a:rPr lang="en-GB" sz="2200"/>
            <a:t>2025.5</a:t>
          </a:r>
        </a:p>
      </dgm:t>
    </dgm:pt>
    <dgm:pt modelId="{7B3BCAAC-0D9C-8347-AF30-0AF35FBB517F}" type="parTrans" cxnId="{0D57D927-E323-6742-9CA5-0DAB39F56A74}">
      <dgm:prSet/>
      <dgm:spPr/>
      <dgm:t>
        <a:bodyPr/>
        <a:lstStyle/>
        <a:p>
          <a:endParaRPr lang="en-GB"/>
        </a:p>
      </dgm:t>
    </dgm:pt>
    <dgm:pt modelId="{150CFBEA-9181-3749-BB45-01A2BB45F244}" type="sibTrans" cxnId="{0D57D927-E323-6742-9CA5-0DAB39F56A74}">
      <dgm:prSet/>
      <dgm:spPr/>
      <dgm:t>
        <a:bodyPr/>
        <a:lstStyle/>
        <a:p>
          <a:endParaRPr lang="en-GB"/>
        </a:p>
      </dgm:t>
    </dgm:pt>
    <dgm:pt modelId="{6EC83D1C-6B3A-2A46-A1EE-D9E0DD37C9DD}" type="pres">
      <dgm:prSet presAssocID="{6D3D6EDC-5B19-574A-BC27-D0725A1222F8}" presName="Name0" presStyleCnt="0">
        <dgm:presLayoutVars>
          <dgm:dir/>
          <dgm:animLvl val="lvl"/>
          <dgm:resizeHandles val="exact"/>
        </dgm:presLayoutVars>
      </dgm:prSet>
      <dgm:spPr/>
    </dgm:pt>
    <dgm:pt modelId="{72F84CFB-F272-7046-9B12-7070CBC49D70}" type="pres">
      <dgm:prSet presAssocID="{2DDBD66F-B6BB-B04D-868A-403564788BC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51A6AE8-A3CB-994D-9E13-6F82727DF77B}" type="pres">
      <dgm:prSet presAssocID="{70ECAA19-0FEB-CB4A-BC60-F189060C8D24}" presName="parTxOnlySpace" presStyleCnt="0"/>
      <dgm:spPr/>
    </dgm:pt>
    <dgm:pt modelId="{50B94D99-5964-CE4C-9B13-053802FBD9CD}" type="pres">
      <dgm:prSet presAssocID="{780304E1-D880-F04F-B354-735EF3394C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579AF51-E8E2-A542-A757-C05AA43E1A0E}" type="pres">
      <dgm:prSet presAssocID="{AD97F1BC-4F0B-124B-B807-6591B4F1076E}" presName="parTxOnlySpace" presStyleCnt="0"/>
      <dgm:spPr/>
    </dgm:pt>
    <dgm:pt modelId="{0D5CCF99-4405-E841-B49A-0C6BF326CCA7}" type="pres">
      <dgm:prSet presAssocID="{E34F0FDE-E4E6-1042-ABC7-20E16F499EA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D57D927-E323-6742-9CA5-0DAB39F56A74}" srcId="{6D3D6EDC-5B19-574A-BC27-D0725A1222F8}" destId="{E34F0FDE-E4E6-1042-ABC7-20E16F499EA8}" srcOrd="2" destOrd="0" parTransId="{7B3BCAAC-0D9C-8347-AF30-0AF35FBB517F}" sibTransId="{150CFBEA-9181-3749-BB45-01A2BB45F244}"/>
    <dgm:cxn modelId="{BC51C23E-F22A-E649-97BA-4D8086470D79}" type="presOf" srcId="{2DDBD66F-B6BB-B04D-868A-403564788BC2}" destId="{72F84CFB-F272-7046-9B12-7070CBC49D70}" srcOrd="0" destOrd="0" presId="urn:microsoft.com/office/officeart/2005/8/layout/chevron1"/>
    <dgm:cxn modelId="{BE0C7B44-80F2-634B-9AB6-B0E6E8D6BF2F}" type="presOf" srcId="{E34F0FDE-E4E6-1042-ABC7-20E16F499EA8}" destId="{0D5CCF99-4405-E841-B49A-0C6BF326CCA7}" srcOrd="0" destOrd="0" presId="urn:microsoft.com/office/officeart/2005/8/layout/chevron1"/>
    <dgm:cxn modelId="{3F6C0B5A-D5D4-774B-AB1D-07B57F449FE1}" srcId="{6D3D6EDC-5B19-574A-BC27-D0725A1222F8}" destId="{780304E1-D880-F04F-B354-735EF3394CBB}" srcOrd="1" destOrd="0" parTransId="{3D89AE3E-0ADB-2B49-B618-C611DF8CFBA6}" sibTransId="{AD97F1BC-4F0B-124B-B807-6591B4F1076E}"/>
    <dgm:cxn modelId="{CD6A0A8A-A2FF-B141-97F0-6201A9022417}" type="presOf" srcId="{780304E1-D880-F04F-B354-735EF3394CBB}" destId="{50B94D99-5964-CE4C-9B13-053802FBD9CD}" srcOrd="0" destOrd="0" presId="urn:microsoft.com/office/officeart/2005/8/layout/chevron1"/>
    <dgm:cxn modelId="{6E328B99-E872-AF4B-ACF9-1FCA0D3CC21A}" type="presOf" srcId="{6D3D6EDC-5B19-574A-BC27-D0725A1222F8}" destId="{6EC83D1C-6B3A-2A46-A1EE-D9E0DD37C9DD}" srcOrd="0" destOrd="0" presId="urn:microsoft.com/office/officeart/2005/8/layout/chevron1"/>
    <dgm:cxn modelId="{EB52C2A7-87BC-4546-B91B-8286304EF5C6}" srcId="{6D3D6EDC-5B19-574A-BC27-D0725A1222F8}" destId="{2DDBD66F-B6BB-B04D-868A-403564788BC2}" srcOrd="0" destOrd="0" parTransId="{3B900BB6-9BFB-FD40-8F51-27D332C0C531}" sibTransId="{70ECAA19-0FEB-CB4A-BC60-F189060C8D24}"/>
    <dgm:cxn modelId="{0D63E85C-E2C4-6941-9F2B-C08F215FA055}" type="presParOf" srcId="{6EC83D1C-6B3A-2A46-A1EE-D9E0DD37C9DD}" destId="{72F84CFB-F272-7046-9B12-7070CBC49D70}" srcOrd="0" destOrd="0" presId="urn:microsoft.com/office/officeart/2005/8/layout/chevron1"/>
    <dgm:cxn modelId="{3CD87772-069B-AA47-A7B3-ED3AE3D0C7A8}" type="presParOf" srcId="{6EC83D1C-6B3A-2A46-A1EE-D9E0DD37C9DD}" destId="{751A6AE8-A3CB-994D-9E13-6F82727DF77B}" srcOrd="1" destOrd="0" presId="urn:microsoft.com/office/officeart/2005/8/layout/chevron1"/>
    <dgm:cxn modelId="{88ECA424-A640-E546-8B01-B6B1F14F1A1F}" type="presParOf" srcId="{6EC83D1C-6B3A-2A46-A1EE-D9E0DD37C9DD}" destId="{50B94D99-5964-CE4C-9B13-053802FBD9CD}" srcOrd="2" destOrd="0" presId="urn:microsoft.com/office/officeart/2005/8/layout/chevron1"/>
    <dgm:cxn modelId="{A6F9A337-B9EA-FD47-AEF9-09164F952ADF}" type="presParOf" srcId="{6EC83D1C-6B3A-2A46-A1EE-D9E0DD37C9DD}" destId="{D579AF51-E8E2-A542-A757-C05AA43E1A0E}" srcOrd="3" destOrd="0" presId="urn:microsoft.com/office/officeart/2005/8/layout/chevron1"/>
    <dgm:cxn modelId="{4FD8DE47-1B8A-3348-A3D7-8BA1E8BAD1B1}" type="presParOf" srcId="{6EC83D1C-6B3A-2A46-A1EE-D9E0DD37C9DD}" destId="{0D5CCF99-4405-E841-B49A-0C6BF326CC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84CFB-F272-7046-9B12-7070CBC49D70}">
      <dsp:nvSpPr>
        <dsp:cNvPr id="0" name=""/>
        <dsp:cNvSpPr/>
      </dsp:nvSpPr>
      <dsp:spPr>
        <a:xfrm>
          <a:off x="1738" y="0"/>
          <a:ext cx="2118045" cy="430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2024.7</a:t>
          </a:r>
        </a:p>
      </dsp:txBody>
      <dsp:txXfrm>
        <a:off x="217182" y="0"/>
        <a:ext cx="1687158" cy="430887"/>
      </dsp:txXfrm>
    </dsp:sp>
    <dsp:sp modelId="{50B94D99-5964-CE4C-9B13-053802FBD9CD}">
      <dsp:nvSpPr>
        <dsp:cNvPr id="0" name=""/>
        <dsp:cNvSpPr/>
      </dsp:nvSpPr>
      <dsp:spPr>
        <a:xfrm>
          <a:off x="1907979" y="0"/>
          <a:ext cx="2118045" cy="430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2025.1</a:t>
          </a:r>
        </a:p>
      </dsp:txBody>
      <dsp:txXfrm>
        <a:off x="2123423" y="0"/>
        <a:ext cx="1687158" cy="430887"/>
      </dsp:txXfrm>
    </dsp:sp>
    <dsp:sp modelId="{0D5CCF99-4405-E841-B49A-0C6BF326CCA7}">
      <dsp:nvSpPr>
        <dsp:cNvPr id="0" name=""/>
        <dsp:cNvSpPr/>
      </dsp:nvSpPr>
      <dsp:spPr>
        <a:xfrm>
          <a:off x="3814220" y="0"/>
          <a:ext cx="2118045" cy="430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2025.5</a:t>
          </a:r>
        </a:p>
      </dsp:txBody>
      <dsp:txXfrm>
        <a:off x="4029664" y="0"/>
        <a:ext cx="1687158" cy="430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8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2025/11/8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ihep.ac.cn/event/22189/contributions/199399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cern.ch/event/1415724/" TargetMode="External"/><Relationship Id="rId4" Type="http://schemas.openxmlformats.org/officeDocument/2006/relationships/hyperlink" Target="https://indico.in2p3.fr/event/20053/contributions/137901/attachments/83995/125193/Gudrid_marseille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408515/contributions/6499538/attachments/3073100/5437172/FCCee-InjectPol.FCC-week.JW.Mai2025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1581922/contributions/6667501/attachments/3130338/5554413/Xsuite-HEB-ramp.Polarization.Sept2025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420888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CEPC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Polarization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Study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Status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919536" y="4091688"/>
            <a:ext cx="7938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Zhe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Duan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the CEPC Polarization Working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Nov 9,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2025,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CEPC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Workshop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2025, Guangzhou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email: </a:t>
            </a:r>
            <a:r>
              <a:rPr lang="en-US" altLang="zh-CN" dirty="0" err="1">
                <a:solidFill>
                  <a:schemeClr val="bg1"/>
                </a:solidFill>
              </a:rPr>
              <a:t>duanz@ihep.ac.cn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9CC69A-F74D-486C-8BF4-51DFEF834EDC}"/>
              </a:ext>
            </a:extLst>
          </p:cNvPr>
          <p:cNvSpPr txBox="1"/>
          <p:nvPr/>
        </p:nvSpPr>
        <p:spPr>
          <a:xfrm>
            <a:off x="6023992" y="30778"/>
            <a:ext cx="5976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 Black" panose="020B0A04020102020204" pitchFamily="34" charset="0"/>
              </a:rPr>
              <a:t>Circular Electron Positron Collider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32"/>
    </mc:Choice>
    <mc:Fallback xmlns="">
      <p:transition spd="slow" advTm="237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E958E6F-07A7-EE2C-3385-6256BC3F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/>
          <a:lstStyle/>
          <a:p>
            <a:r>
              <a:rPr lang="en-US" altLang="zh-CN" dirty="0"/>
              <a:t>BEPCII</a:t>
            </a:r>
            <a:r>
              <a:rPr lang="zh-CN" altLang="en-US" dirty="0"/>
              <a:t> </a:t>
            </a:r>
            <a:r>
              <a:rPr lang="en-US" altLang="zh-CN" dirty="0"/>
              <a:t>upgrade</a:t>
            </a:r>
            <a:r>
              <a:rPr lang="zh-CN" altLang="en-US" dirty="0"/>
              <a:t> </a:t>
            </a:r>
            <a:r>
              <a:rPr lang="en-US" altLang="zh-CN" dirty="0"/>
              <a:t>project and beam polarization</a:t>
            </a:r>
            <a:endParaRPr lang="en-US" dirty="0"/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id="{4D0137E5-49EB-49BF-399A-978809031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210" y="2847276"/>
            <a:ext cx="2963200" cy="2093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968766-05F4-082C-A7B5-8B7053105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91" y="2687256"/>
            <a:ext cx="2356274" cy="2173367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3B1BEEE-08AE-67F7-6344-4BD895EDD677}"/>
              </a:ext>
            </a:extLst>
          </p:cNvPr>
          <p:cNvGraphicFramePr/>
          <p:nvPr/>
        </p:nvGraphicFramePr>
        <p:xfrm>
          <a:off x="394440" y="5718613"/>
          <a:ext cx="5934005" cy="43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58EE4FA-DA5D-FCF6-5526-B16519C967D7}"/>
              </a:ext>
            </a:extLst>
          </p:cNvPr>
          <p:cNvSpPr txBox="1"/>
          <p:nvPr/>
        </p:nvSpPr>
        <p:spPr>
          <a:xfrm>
            <a:off x="339185" y="5128759"/>
            <a:ext cx="244827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Start tunnel installation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848BFA-D286-C52B-A634-F7BC8BA791F2}"/>
              </a:ext>
            </a:extLst>
          </p:cNvPr>
          <p:cNvSpPr txBox="1"/>
          <p:nvPr/>
        </p:nvSpPr>
        <p:spPr>
          <a:xfrm>
            <a:off x="2210415" y="6345816"/>
            <a:ext cx="265357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Linac resumes operation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532F7B-13EB-9B05-6907-E0477B538C41}"/>
              </a:ext>
            </a:extLst>
          </p:cNvPr>
          <p:cNvSpPr txBox="1"/>
          <p:nvPr/>
        </p:nvSpPr>
        <p:spPr>
          <a:xfrm>
            <a:off x="3728517" y="4941168"/>
            <a:ext cx="279953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SR commissioning </a:t>
            </a:r>
          </a:p>
          <a:p>
            <a:r>
              <a:rPr lang="en-US"/>
              <a:t>Colliding beams at 1.84 GeV 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52B641F1-DB26-32D4-0CE1-819AB6C727C9}"/>
              </a:ext>
            </a:extLst>
          </p:cNvPr>
          <p:cNvSpPr/>
          <p:nvPr/>
        </p:nvSpPr>
        <p:spPr>
          <a:xfrm rot="10800000">
            <a:off x="1447993" y="5548414"/>
            <a:ext cx="115328" cy="170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5EE0284B-7996-844C-A99C-09D43F7F0D45}"/>
              </a:ext>
            </a:extLst>
          </p:cNvPr>
          <p:cNvSpPr/>
          <p:nvPr/>
        </p:nvSpPr>
        <p:spPr>
          <a:xfrm>
            <a:off x="3560965" y="6136871"/>
            <a:ext cx="115328" cy="170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23570EE8-562E-BA87-85F7-483D78F6A876}"/>
              </a:ext>
            </a:extLst>
          </p:cNvPr>
          <p:cNvSpPr/>
          <p:nvPr/>
        </p:nvSpPr>
        <p:spPr>
          <a:xfrm rot="10800000">
            <a:off x="5090736" y="5563056"/>
            <a:ext cx="115328" cy="170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C8C63F17-45F0-F705-6754-16AD321A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185" y="1124743"/>
            <a:ext cx="5770389" cy="1722533"/>
          </a:xfrm>
        </p:spPr>
        <p:txBody>
          <a:bodyPr>
            <a:normAutofit fontScale="85000" lnSpcReduction="20000"/>
          </a:bodyPr>
          <a:lstStyle/>
          <a:p>
            <a:r>
              <a:rPr lang="en-US" sz="2400"/>
              <a:t>BEPCII</a:t>
            </a:r>
            <a:r>
              <a:rPr lang="zh-CN" altLang="en-US" sz="2400"/>
              <a:t> </a:t>
            </a:r>
            <a:r>
              <a:rPr lang="en-US" altLang="zh-CN" sz="2400"/>
              <a:t>upgrade</a:t>
            </a:r>
            <a:r>
              <a:rPr lang="zh-CN" altLang="en-US" sz="2400"/>
              <a:t> </a:t>
            </a:r>
            <a:r>
              <a:rPr lang="en-US" altLang="zh-CN" sz="2400"/>
              <a:t>project</a:t>
            </a:r>
            <a:r>
              <a:rPr lang="zh-CN" altLang="en-US" sz="2400"/>
              <a:t> </a:t>
            </a:r>
            <a:r>
              <a:rPr lang="en-US" altLang="zh-CN" sz="2400"/>
              <a:t>(2025-2030):</a:t>
            </a:r>
            <a:r>
              <a:rPr lang="zh-CN" altLang="en-US" sz="2400"/>
              <a:t>  </a:t>
            </a:r>
            <a:r>
              <a:rPr lang="en-US" altLang="zh-CN" sz="2400"/>
              <a:t>higher</a:t>
            </a:r>
            <a:r>
              <a:rPr lang="zh-CN" altLang="en-US" sz="2400"/>
              <a:t> </a:t>
            </a:r>
            <a:r>
              <a:rPr lang="en-US" altLang="zh-CN" sz="2400"/>
              <a:t>luminosity</a:t>
            </a:r>
            <a:r>
              <a:rPr lang="zh-CN" altLang="en-US" sz="2400"/>
              <a:t> </a:t>
            </a:r>
            <a:r>
              <a:rPr lang="en-US" altLang="zh-CN" sz="2400"/>
              <a:t>(x3</a:t>
            </a:r>
            <a:r>
              <a:rPr lang="zh-CN" altLang="en-US" sz="2400"/>
              <a:t> </a:t>
            </a:r>
            <a:r>
              <a:rPr lang="en-US" altLang="zh-CN" sz="2400"/>
              <a:t>@</a:t>
            </a:r>
            <a:r>
              <a:rPr lang="zh-CN" altLang="en-US" sz="2400"/>
              <a:t> </a:t>
            </a:r>
            <a:r>
              <a:rPr lang="en-US" altLang="zh-CN" sz="2400"/>
              <a:t>2.35</a:t>
            </a:r>
            <a:r>
              <a:rPr lang="zh-CN" altLang="en-US" sz="2400"/>
              <a:t> </a:t>
            </a:r>
            <a:r>
              <a:rPr lang="en-US" altLang="zh-CN" sz="2400"/>
              <a:t>GeV)</a:t>
            </a:r>
            <a:r>
              <a:rPr lang="zh-CN" altLang="en-US" sz="2400"/>
              <a:t> </a:t>
            </a:r>
            <a:r>
              <a:rPr lang="en-US" altLang="zh-CN" sz="2400"/>
              <a:t>&amp;</a:t>
            </a:r>
            <a:r>
              <a:rPr lang="zh-CN" altLang="en-US" sz="2400"/>
              <a:t> </a:t>
            </a:r>
            <a:r>
              <a:rPr lang="en-US" altLang="zh-CN" sz="2400"/>
              <a:t>higher</a:t>
            </a:r>
            <a:r>
              <a:rPr lang="zh-CN" altLang="en-US" sz="2400"/>
              <a:t> </a:t>
            </a:r>
            <a:r>
              <a:rPr lang="en-US" altLang="zh-CN" sz="2400"/>
              <a:t>energy</a:t>
            </a:r>
            <a:r>
              <a:rPr lang="zh-CN" altLang="en-US" sz="2400"/>
              <a:t> </a:t>
            </a:r>
            <a:r>
              <a:rPr lang="en-US" altLang="zh-CN" sz="2400"/>
              <a:t>(up</a:t>
            </a:r>
            <a:r>
              <a:rPr lang="zh-CN" altLang="en-US" sz="2400"/>
              <a:t> </a:t>
            </a:r>
            <a:r>
              <a:rPr lang="en-US" altLang="zh-CN" sz="2400"/>
              <a:t>to</a:t>
            </a:r>
            <a:r>
              <a:rPr lang="zh-CN" altLang="en-US" sz="2400"/>
              <a:t> </a:t>
            </a:r>
            <a:r>
              <a:rPr lang="en-US" altLang="zh-CN" sz="2400"/>
              <a:t>2.8</a:t>
            </a:r>
            <a:r>
              <a:rPr lang="zh-CN" altLang="en-US" sz="2400"/>
              <a:t> </a:t>
            </a:r>
            <a:r>
              <a:rPr lang="en-US" altLang="zh-CN" sz="2400"/>
              <a:t>GeV)</a:t>
            </a:r>
          </a:p>
          <a:p>
            <a:r>
              <a:rPr lang="en-US" altLang="zh-CN" sz="2400"/>
              <a:t>Home-developed SCQ, SRF;  CGEM detector (Italy)</a:t>
            </a:r>
          </a:p>
          <a:p>
            <a:pPr marL="0" indent="0">
              <a:buNone/>
            </a:pPr>
            <a:endParaRPr lang="en-US" sz="220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A1AE805-757A-2833-AA8F-0F56C62FB595}"/>
              </a:ext>
            </a:extLst>
          </p:cNvPr>
          <p:cNvSpPr txBox="1">
            <a:spLocks/>
          </p:cNvSpPr>
          <p:nvPr/>
        </p:nvSpPr>
        <p:spPr>
          <a:xfrm>
            <a:off x="6328445" y="1067928"/>
            <a:ext cx="5600203" cy="1466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e- beam is spontaneously vertical polarized due to spin flip in synchrotron radiation</a:t>
            </a:r>
          </a:p>
          <a:p>
            <a:r>
              <a:rPr lang="en-US" altLang="zh-CN" sz="2000"/>
              <a:t>Simulations show a sizable polarization in routine operation conditions</a:t>
            </a:r>
            <a:endParaRPr 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4348C0-FBA0-C067-7C67-178CE69FF4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0530" y="3326926"/>
            <a:ext cx="4559605" cy="3198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C3C330-E2C1-239F-ED25-DA2F525A6EEC}"/>
              </a:ext>
            </a:extLst>
          </p:cNvPr>
          <p:cNvSpPr txBox="1"/>
          <p:nvPr/>
        </p:nvSpPr>
        <p:spPr>
          <a:xfrm>
            <a:off x="7248128" y="2968443"/>
            <a:ext cx="449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Vertical polarization 1 hour after injection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26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84C0BD-1895-A229-F5D0-FBED62B3A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Compton</a:t>
            </a:r>
            <a:r>
              <a:rPr lang="zh-CN" altLang="en-US"/>
              <a:t> </a:t>
            </a:r>
            <a:r>
              <a:rPr lang="en-US" altLang="zh-CN"/>
              <a:t>polarimeter</a:t>
            </a:r>
            <a:r>
              <a:rPr lang="zh-CN" altLang="en-US"/>
              <a:t> </a:t>
            </a:r>
            <a:r>
              <a:rPr lang="en-US" altLang="zh-CN"/>
              <a:t>@</a:t>
            </a:r>
            <a:r>
              <a:rPr lang="zh-CN" altLang="en-US"/>
              <a:t> </a:t>
            </a:r>
            <a:r>
              <a:rPr lang="en-US" altLang="zh-CN"/>
              <a:t>BEPCII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1E234-670C-B388-6E20-A7A447F8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68671E7-3E02-A410-142C-5DCADB0D415F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7D1DAC7-9D8C-696B-3B2B-D95424548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023263"/>
            <a:ext cx="7776864" cy="2947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97FBC7-FB8E-0675-0B41-BDB014A8D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65" y="1708224"/>
            <a:ext cx="2999261" cy="2259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C9F90F-4744-9EDB-42F4-B592174614D7}"/>
              </a:ext>
            </a:extLst>
          </p:cNvPr>
          <p:cNvSpPr txBox="1"/>
          <p:nvPr/>
        </p:nvSpPr>
        <p:spPr>
          <a:xfrm>
            <a:off x="8228363" y="1338892"/>
            <a:ext cx="343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CEPC vertex detector prototype </a:t>
            </a:r>
            <a:endParaRPr lang="en-US">
              <a:solidFill>
                <a:srgbClr val="0000FF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EF05DCF-5BBF-890D-22AD-5513865C0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94173"/>
              </p:ext>
            </p:extLst>
          </p:nvPr>
        </p:nvGraphicFramePr>
        <p:xfrm>
          <a:off x="196963" y="4004772"/>
          <a:ext cx="7699237" cy="2377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06549">
                  <a:extLst>
                    <a:ext uri="{9D8B030D-6E8A-4147-A177-3AD203B41FA5}">
                      <a16:colId xmlns:a16="http://schemas.microsoft.com/office/drawing/2014/main" val="614101063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val="2404389837"/>
                    </a:ext>
                  </a:extLst>
                </a:gridCol>
              </a:tblGrid>
              <a:tr h="228143">
                <a:tc>
                  <a:txBody>
                    <a:bodyPr/>
                    <a:lstStyle/>
                    <a:p>
                      <a:r>
                        <a:rPr lang="en-US" sz="2000" b="0"/>
                        <a:t>Location</a:t>
                      </a:r>
                      <a:endParaRPr lang="en-US" sz="2000" b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/>
                        <a:t>beamline and experimental hall of 4W2 wiggler</a:t>
                      </a:r>
                      <a:endParaRPr lang="en-US" sz="2000" b="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054758"/>
                  </a:ext>
                </a:extLst>
              </a:tr>
              <a:tr h="360878">
                <a:tc>
                  <a:txBody>
                    <a:bodyPr/>
                    <a:lstStyle/>
                    <a:p>
                      <a:r>
                        <a:rPr lang="en-US" sz="2000"/>
                        <a:t>Laser</a:t>
                      </a:r>
                      <a:endParaRPr lang="en-US" sz="200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/>
                        <a:t>532nm,</a:t>
                      </a:r>
                      <a:r>
                        <a:rPr lang="zh-CN" altLang="en-US" sz="2000"/>
                        <a:t> </a:t>
                      </a:r>
                      <a:r>
                        <a:rPr lang="en-US" altLang="zh-CN" sz="2000"/>
                        <a:t>4.5</a:t>
                      </a:r>
                      <a:r>
                        <a:rPr lang="zh-CN" altLang="en-US" sz="2000"/>
                        <a:t> </a:t>
                      </a:r>
                      <a:r>
                        <a:rPr lang="en-US" altLang="zh-CN" sz="2000"/>
                        <a:t>kHz,</a:t>
                      </a:r>
                      <a:r>
                        <a:rPr lang="zh-CN" altLang="en-US" sz="2000"/>
                        <a:t> </a:t>
                      </a:r>
                      <a:r>
                        <a:rPr lang="en-US" altLang="zh-CN" sz="2000"/>
                        <a:t>2</a:t>
                      </a:r>
                      <a:r>
                        <a:rPr lang="zh-CN" altLang="en-US" sz="2000"/>
                        <a:t> </a:t>
                      </a:r>
                      <a:r>
                        <a:rPr lang="en-US" altLang="zh-CN" sz="2000"/>
                        <a:t>mJ,</a:t>
                      </a:r>
                      <a:r>
                        <a:rPr lang="zh-CN" altLang="en-US" sz="2000"/>
                        <a:t> </a:t>
                      </a:r>
                      <a:r>
                        <a:rPr lang="en-US" altLang="zh-CN" sz="2000"/>
                        <a:t>1</a:t>
                      </a:r>
                      <a:r>
                        <a:rPr lang="zh-CN" altLang="en-US" sz="2000"/>
                        <a:t> </a:t>
                      </a:r>
                      <a:r>
                        <a:rPr lang="en-US" altLang="zh-CN" sz="2000"/>
                        <a:t>ns,</a:t>
                      </a:r>
                      <a:r>
                        <a:rPr lang="zh-CN" altLang="en-US" sz="2000"/>
                        <a:t> </a:t>
                      </a:r>
                      <a:r>
                        <a:rPr lang="en-US" altLang="zh-CN" sz="2000"/>
                        <a:t> flippable circular polarization</a:t>
                      </a:r>
                      <a:endParaRPr lang="en-US" sz="200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470827"/>
                  </a:ext>
                </a:extLst>
              </a:tr>
              <a:tr h="228143">
                <a:tc>
                  <a:txBody>
                    <a:bodyPr/>
                    <a:lstStyle/>
                    <a:p>
                      <a:r>
                        <a:rPr lang="en-US" sz="2000"/>
                        <a:t>Observable</a:t>
                      </a:r>
                      <a:endParaRPr lang="en-US" sz="200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/>
                        <a:t>Vertical asymmetry of backscattered</a:t>
                      </a:r>
                      <a:r>
                        <a:rPr lang="en-HK" altLang="zh-CN" sz="2000"/>
                        <a:t> </a:t>
                      </a:r>
                      <a:r>
                        <a:rPr lang="el-GR" altLang="zh-CN" sz="2000"/>
                        <a:t>γ</a:t>
                      </a:r>
                      <a:r>
                        <a:rPr lang="zh-CN" altLang="en-US" sz="2000"/>
                        <a:t> </a:t>
                      </a:r>
                      <a:r>
                        <a:rPr lang="en-US" altLang="zh-CN" sz="2000"/>
                        <a:t>(up to 180 MeV)</a:t>
                      </a:r>
                      <a:r>
                        <a:rPr lang="zh-CN" altLang="en-US" sz="2000"/>
                        <a:t> </a:t>
                      </a:r>
                      <a:endParaRPr lang="en-US" sz="200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565028"/>
                  </a:ext>
                </a:extLst>
              </a:tr>
              <a:tr h="228143">
                <a:tc>
                  <a:txBody>
                    <a:bodyPr/>
                    <a:lstStyle/>
                    <a:p>
                      <a:r>
                        <a:rPr lang="en-US" sz="2000"/>
                        <a:t>Detector</a:t>
                      </a:r>
                      <a:endParaRPr lang="en-US" sz="200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lead preshower + silicon pixel detector</a:t>
                      </a:r>
                      <a:endParaRPr lang="en-US" sz="200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09516"/>
                  </a:ext>
                </a:extLst>
              </a:tr>
              <a:tr h="228143">
                <a:tc>
                  <a:txBody>
                    <a:bodyPr/>
                    <a:lstStyle/>
                    <a:p>
                      <a:r>
                        <a:rPr lang="en-US" sz="2000"/>
                        <a:t>Signal</a:t>
                      </a:r>
                      <a:endParaRPr lang="en-US" sz="200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backscattered </a:t>
                      </a:r>
                      <a:r>
                        <a:rPr lang="el-GR" sz="2000"/>
                        <a:t>γ</a:t>
                      </a:r>
                      <a:r>
                        <a:rPr lang="en-US" sz="2000"/>
                        <a:t>   ~ 20kHz/mA/W</a:t>
                      </a:r>
                      <a:endParaRPr lang="en-US" sz="200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780209"/>
                  </a:ext>
                </a:extLst>
              </a:tr>
              <a:tr h="228143">
                <a:tc>
                  <a:txBody>
                    <a:bodyPr/>
                    <a:lstStyle/>
                    <a:p>
                      <a:r>
                        <a:rPr lang="en-US" sz="2000"/>
                        <a:t>Background</a:t>
                      </a:r>
                      <a:endParaRPr lang="en-US" sz="200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bremsstruhlung </a:t>
                      </a:r>
                      <a:r>
                        <a:rPr lang="el-GR" sz="2000"/>
                        <a:t>γ</a:t>
                      </a:r>
                      <a:r>
                        <a:rPr lang="en-US" sz="2000"/>
                        <a:t>  ~ 1kHz/mA</a:t>
                      </a:r>
                      <a:endParaRPr lang="en-US" sz="2000"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31532"/>
                  </a:ext>
                </a:extLst>
              </a:tr>
            </a:tbl>
          </a:graphicData>
        </a:graphic>
      </p:graphicFrame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C8C7985A-2CEE-2614-0034-965B0568FE1B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6C36CC2-0F9B-6D10-2273-2C2763AE6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985" y="4077072"/>
            <a:ext cx="3746639" cy="241381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0BA5AB3-266A-4B23-EEAC-9105E9F5F5F7}"/>
              </a:ext>
            </a:extLst>
          </p:cNvPr>
          <p:cNvSpPr txBox="1"/>
          <p:nvPr/>
        </p:nvSpPr>
        <p:spPr>
          <a:xfrm>
            <a:off x="8437843" y="4161172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rgbClr val="FF0000"/>
                </a:solidFill>
              </a:rPr>
              <a:t>Assume</a:t>
            </a:r>
            <a:r>
              <a:rPr lang="zh-CN" altLang="en-US" sz="1600">
                <a:solidFill>
                  <a:srgbClr val="FF0000"/>
                </a:solidFill>
              </a:rPr>
              <a:t> </a:t>
            </a:r>
            <a:r>
              <a:rPr lang="en-US" altLang="zh-CN" sz="1600">
                <a:solidFill>
                  <a:srgbClr val="FF0000"/>
                </a:solidFill>
              </a:rPr>
              <a:t>50%</a:t>
            </a:r>
            <a:r>
              <a:rPr lang="zh-CN" altLang="en-US" sz="1600">
                <a:solidFill>
                  <a:srgbClr val="FF0000"/>
                </a:solidFill>
              </a:rPr>
              <a:t> </a:t>
            </a:r>
            <a:r>
              <a:rPr lang="en-US" altLang="zh-CN" sz="1600">
                <a:solidFill>
                  <a:srgbClr val="FF0000"/>
                </a:solidFill>
              </a:rPr>
              <a:t>vertical</a:t>
            </a:r>
            <a:r>
              <a:rPr lang="zh-CN" altLang="en-US" sz="1600">
                <a:solidFill>
                  <a:srgbClr val="FF0000"/>
                </a:solidFill>
              </a:rPr>
              <a:t> </a:t>
            </a:r>
            <a:r>
              <a:rPr lang="en-US" altLang="zh-CN" sz="1600">
                <a:solidFill>
                  <a:srgbClr val="FF0000"/>
                </a:solidFill>
              </a:rPr>
              <a:t>polarization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631999-F8C6-D3FB-0414-86614C65006C}"/>
              </a:ext>
            </a:extLst>
          </p:cNvPr>
          <p:cNvSpPr txBox="1"/>
          <p:nvPr/>
        </p:nvSpPr>
        <p:spPr>
          <a:xfrm>
            <a:off x="8332573" y="5692853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00FF"/>
                </a:solidFill>
              </a:rPr>
              <a:t>~1%</a:t>
            </a:r>
            <a:r>
              <a:rPr lang="zh-CN" altLang="en-US" b="1">
                <a:solidFill>
                  <a:srgbClr val="0000FF"/>
                </a:solidFill>
              </a:rPr>
              <a:t> </a:t>
            </a:r>
            <a:r>
              <a:rPr lang="en-US" altLang="zh-CN" b="1">
                <a:solidFill>
                  <a:srgbClr val="0000FF"/>
                </a:solidFill>
              </a:rPr>
              <a:t>stats</a:t>
            </a:r>
            <a:r>
              <a:rPr lang="zh-CN" altLang="en-US" b="1">
                <a:solidFill>
                  <a:srgbClr val="0000FF"/>
                </a:solidFill>
              </a:rPr>
              <a:t> </a:t>
            </a:r>
            <a:r>
              <a:rPr lang="en-US" altLang="zh-CN" b="1">
                <a:solidFill>
                  <a:srgbClr val="0000FF"/>
                </a:solidFill>
              </a:rPr>
              <a:t>uncertainty</a:t>
            </a:r>
            <a:r>
              <a:rPr lang="zh-CN" altLang="en-US" b="1">
                <a:solidFill>
                  <a:srgbClr val="0000FF"/>
                </a:solidFill>
              </a:rPr>
              <a:t> </a:t>
            </a:r>
            <a:r>
              <a:rPr lang="en-US" altLang="zh-CN" b="1">
                <a:solidFill>
                  <a:srgbClr val="0000FF"/>
                </a:solidFill>
              </a:rPr>
              <a:t>in</a:t>
            </a:r>
            <a:r>
              <a:rPr lang="zh-CN" altLang="en-US" b="1">
                <a:solidFill>
                  <a:srgbClr val="0000FF"/>
                </a:solidFill>
              </a:rPr>
              <a:t> </a:t>
            </a:r>
            <a:r>
              <a:rPr lang="en-US" altLang="zh-CN" b="1">
                <a:solidFill>
                  <a:srgbClr val="0000FF"/>
                </a:solidFill>
              </a:rPr>
              <a:t>~</a:t>
            </a:r>
            <a:r>
              <a:rPr lang="zh-CN" altLang="en-US" b="1">
                <a:solidFill>
                  <a:srgbClr val="0000FF"/>
                </a:solidFill>
              </a:rPr>
              <a:t> </a:t>
            </a:r>
            <a:r>
              <a:rPr lang="en-US" altLang="zh-CN" b="1">
                <a:solidFill>
                  <a:srgbClr val="0000FF"/>
                </a:solidFill>
              </a:rPr>
              <a:t>20</a:t>
            </a:r>
            <a:r>
              <a:rPr lang="zh-CN" altLang="en-US" b="1">
                <a:solidFill>
                  <a:srgbClr val="0000FF"/>
                </a:solidFill>
              </a:rPr>
              <a:t> </a:t>
            </a:r>
            <a:r>
              <a:rPr lang="en-US" altLang="zh-CN" b="1">
                <a:solidFill>
                  <a:srgbClr val="0000FF"/>
                </a:solidFill>
              </a:rPr>
              <a:t>sec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3946A5-95D4-5FEB-A8EE-F7ED96EFA882}"/>
              </a:ext>
            </a:extLst>
          </p:cNvPr>
          <p:cNvSpPr txBox="1"/>
          <p:nvPr/>
        </p:nvSpPr>
        <p:spPr>
          <a:xfrm>
            <a:off x="8991511" y="6308444"/>
            <a:ext cx="227549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rgbClr val="0000FF"/>
                </a:solidFill>
              </a:rPr>
              <a:t>Thickness of lead (mm)</a:t>
            </a:r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990581-0262-020B-557C-8D293D6CE80C}"/>
              </a:ext>
            </a:extLst>
          </p:cNvPr>
          <p:cNvSpPr txBox="1"/>
          <p:nvPr/>
        </p:nvSpPr>
        <p:spPr>
          <a:xfrm rot="16200000">
            <a:off x="6758876" y="5004915"/>
            <a:ext cx="263339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Measured polarization (%)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97A443-174C-AAB2-DED6-278265D36580}"/>
              </a:ext>
            </a:extLst>
          </p:cNvPr>
          <p:cNvSpPr txBox="1"/>
          <p:nvPr/>
        </p:nvSpPr>
        <p:spPr>
          <a:xfrm>
            <a:off x="9295904" y="443819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A249"/>
                </a:solidFill>
              </a:rPr>
              <a:t>MC simulation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0BF51-9B07-6057-7979-5D3373301EB4}"/>
              </a:ext>
            </a:extLst>
          </p:cNvPr>
          <p:cNvSpPr txBox="1"/>
          <p:nvPr/>
        </p:nvSpPr>
        <p:spPr>
          <a:xfrm>
            <a:off x="123749" y="6388069"/>
            <a:ext cx="842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highlight>
                  <a:srgbClr val="00FF00"/>
                </a:highlight>
              </a:rPr>
              <a:t>Su Mengyu, Duan Zhe,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A. Martens (IJClab),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Liang Zhijun, Tang Guangyi,  Wang Jianli etc</a:t>
            </a:r>
            <a:endParaRPr lang="en-US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2244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B5A097-488E-3DCB-3150-0C85847DE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and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028D6-CE67-3368-9E06-11CECC0B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E6AD7-76C2-B2DC-2CAE-74532D2F2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4" y="1052736"/>
            <a:ext cx="10764341" cy="2880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0F4720-F993-C5CF-A761-AC7A34232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708" y="3829625"/>
            <a:ext cx="4712657" cy="25675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C2B5E8-A612-79FE-F04D-CAEE43C71450}"/>
              </a:ext>
            </a:extLst>
          </p:cNvPr>
          <p:cNvSpPr txBox="1"/>
          <p:nvPr/>
        </p:nvSpPr>
        <p:spPr>
          <a:xfrm>
            <a:off x="3431704" y="4011773"/>
            <a:ext cx="2125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Causality between laser &amp; signal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C4E811-0203-0E25-668D-13E3F3FB6A75}"/>
              </a:ext>
            </a:extLst>
          </p:cNvPr>
          <p:cNvSpPr txBox="1"/>
          <p:nvPr/>
        </p:nvSpPr>
        <p:spPr>
          <a:xfrm>
            <a:off x="10247784" y="107295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A249"/>
                </a:solidFill>
              </a:rPr>
              <a:t>First polarization measurement?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D2D6EE-5855-C1B4-95C0-912F162E53C8}"/>
              </a:ext>
            </a:extLst>
          </p:cNvPr>
          <p:cNvCxnSpPr>
            <a:stCxn id="11" idx="2"/>
          </p:cNvCxnSpPr>
          <p:nvPr/>
        </p:nvCxnSpPr>
        <p:spPr>
          <a:xfrm>
            <a:off x="11219892" y="1719283"/>
            <a:ext cx="0" cy="485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648664-CC6F-BFD1-3EB7-5FD78AA39A80}"/>
              </a:ext>
            </a:extLst>
          </p:cNvPr>
          <p:cNvCxnSpPr>
            <a:cxnSpLocks/>
          </p:cNvCxnSpPr>
          <p:nvPr/>
        </p:nvCxnSpPr>
        <p:spPr>
          <a:xfrm>
            <a:off x="9840416" y="2708920"/>
            <a:ext cx="0" cy="3600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hevron 1">
            <a:extLst>
              <a:ext uri="{FF2B5EF4-FFF2-40B4-BE49-F238E27FC236}">
                <a16:creationId xmlns:a16="http://schemas.microsoft.com/office/drawing/2014/main" id="{A014F532-165C-C243-11D5-6B7192DFB907}"/>
              </a:ext>
            </a:extLst>
          </p:cNvPr>
          <p:cNvSpPr/>
          <p:nvPr/>
        </p:nvSpPr>
        <p:spPr>
          <a:xfrm>
            <a:off x="10560496" y="2250105"/>
            <a:ext cx="1440137" cy="485581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2025.11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D80CCA-0A5E-98F2-3655-CC15DE1DE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512" y="3871860"/>
            <a:ext cx="4712657" cy="25368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B8ED1B-8ABB-6E3B-F16B-1380F3A8E918}"/>
              </a:ext>
            </a:extLst>
          </p:cNvPr>
          <p:cNvSpPr txBox="1"/>
          <p:nvPr/>
        </p:nvSpPr>
        <p:spPr>
          <a:xfrm>
            <a:off x="6600056" y="645092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B050"/>
                </a:solidFill>
              </a:rPr>
              <a:t>Status report to be submitted to RDTM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DFD6A2-DEF1-A3CB-2DFC-8F860EED9142}"/>
              </a:ext>
            </a:extLst>
          </p:cNvPr>
          <p:cNvSpPr txBox="1"/>
          <p:nvPr/>
        </p:nvSpPr>
        <p:spPr>
          <a:xfrm>
            <a:off x="527971" y="640869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plastic scintiliator + PMT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93073C-6684-8F36-178B-EE45AF86AA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5" y="3929118"/>
            <a:ext cx="2610493" cy="228769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422ACB-BE8A-72DD-BE96-8C962951F326}"/>
              </a:ext>
            </a:extLst>
          </p:cNvPr>
          <p:cNvCxnSpPr>
            <a:cxnSpLocks/>
            <a:endCxn id="19" idx="2"/>
          </p:cNvCxnSpPr>
          <p:nvPr/>
        </p:nvCxnSpPr>
        <p:spPr>
          <a:xfrm flipH="1" flipV="1">
            <a:off x="1529462" y="6216808"/>
            <a:ext cx="30034" cy="236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5DB903C-AFC1-9D4B-8D1C-52E378D5A35A}"/>
              </a:ext>
            </a:extLst>
          </p:cNvPr>
          <p:cNvSpPr txBox="1"/>
          <p:nvPr/>
        </p:nvSpPr>
        <p:spPr>
          <a:xfrm>
            <a:off x="8120291" y="4030009"/>
            <a:ext cx="2125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Correlation between signal intensity and laser power </a:t>
            </a:r>
          </a:p>
        </p:txBody>
      </p:sp>
    </p:spTree>
    <p:extLst>
      <p:ext uri="{BB962C8B-B14F-4D97-AF65-F5344CB8AC3E}">
        <p14:creationId xmlns:p14="http://schemas.microsoft.com/office/powerpoint/2010/main" val="132493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F48B04-5568-35DF-9676-1FD0B3F7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Recent experiments with TaichuPix3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E3EAA-0A1C-40FD-ECBE-D06F4B21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9242C1-AB50-F596-BFF2-45B897312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81265"/>
            <a:ext cx="7772400" cy="550007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6B43D9-A362-3EC8-A118-35299762D0D0}"/>
              </a:ext>
            </a:extLst>
          </p:cNvPr>
          <p:cNvCxnSpPr/>
          <p:nvPr/>
        </p:nvCxnSpPr>
        <p:spPr>
          <a:xfrm>
            <a:off x="3503712" y="4161055"/>
            <a:ext cx="1440160" cy="57606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EF3347-6172-A05A-406E-75020DA31054}"/>
              </a:ext>
            </a:extLst>
          </p:cNvPr>
          <p:cNvCxnSpPr>
            <a:cxnSpLocks/>
          </p:cNvCxnSpPr>
          <p:nvPr/>
        </p:nvCxnSpPr>
        <p:spPr>
          <a:xfrm flipV="1">
            <a:off x="4943872" y="3584991"/>
            <a:ext cx="720080" cy="115212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3992B0-3AC0-DA1A-127C-F46BDDAB1A0F}"/>
              </a:ext>
            </a:extLst>
          </p:cNvPr>
          <p:cNvCxnSpPr>
            <a:cxnSpLocks/>
          </p:cNvCxnSpPr>
          <p:nvPr/>
        </p:nvCxnSpPr>
        <p:spPr>
          <a:xfrm flipH="1" flipV="1">
            <a:off x="1127448" y="2216839"/>
            <a:ext cx="4536504" cy="136815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F14B5FE-4DDD-C1E5-34C7-2E90B3150586}"/>
              </a:ext>
            </a:extLst>
          </p:cNvPr>
          <p:cNvCxnSpPr>
            <a:cxnSpLocks/>
          </p:cNvCxnSpPr>
          <p:nvPr/>
        </p:nvCxnSpPr>
        <p:spPr>
          <a:xfrm flipV="1">
            <a:off x="1127448" y="1568767"/>
            <a:ext cx="1512168" cy="64807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DF0D17-7B5B-CF4A-E5FC-B14FDBE22511}"/>
              </a:ext>
            </a:extLst>
          </p:cNvPr>
          <p:cNvCxnSpPr>
            <a:cxnSpLocks/>
          </p:cNvCxnSpPr>
          <p:nvPr/>
        </p:nvCxnSpPr>
        <p:spPr>
          <a:xfrm flipH="1" flipV="1">
            <a:off x="2279576" y="1444643"/>
            <a:ext cx="296416" cy="11798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A9D6E8F-6A23-3881-2FF8-A52BB7212F86}"/>
              </a:ext>
            </a:extLst>
          </p:cNvPr>
          <p:cNvSpPr txBox="1"/>
          <p:nvPr/>
        </p:nvSpPr>
        <p:spPr>
          <a:xfrm>
            <a:off x="5375920" y="1302017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TaichuPix3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212C152-07BB-98D3-D115-1BC40F24F831}"/>
              </a:ext>
            </a:extLst>
          </p:cNvPr>
          <p:cNvCxnSpPr/>
          <p:nvPr/>
        </p:nvCxnSpPr>
        <p:spPr>
          <a:xfrm flipH="1">
            <a:off x="3071664" y="1562625"/>
            <a:ext cx="2304256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3B22EEA-50F9-713A-F849-A67C3AD6A317}"/>
              </a:ext>
            </a:extLst>
          </p:cNvPr>
          <p:cNvCxnSpPr>
            <a:cxnSpLocks/>
          </p:cNvCxnSpPr>
          <p:nvPr/>
        </p:nvCxnSpPr>
        <p:spPr>
          <a:xfrm>
            <a:off x="6140116" y="1671349"/>
            <a:ext cx="963996" cy="1727757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9A91B41-5C2D-4EAC-7911-D4A0AC1C4855}"/>
              </a:ext>
            </a:extLst>
          </p:cNvPr>
          <p:cNvCxnSpPr>
            <a:cxnSpLocks/>
          </p:cNvCxnSpPr>
          <p:nvPr/>
        </p:nvCxnSpPr>
        <p:spPr>
          <a:xfrm flipV="1">
            <a:off x="5280484" y="3386051"/>
            <a:ext cx="1679612" cy="3855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1E5AC30-E005-A798-1C92-56644230F3F7}"/>
              </a:ext>
            </a:extLst>
          </p:cNvPr>
          <p:cNvSpPr txBox="1"/>
          <p:nvPr/>
        </p:nvSpPr>
        <p:spPr>
          <a:xfrm>
            <a:off x="8395792" y="1100960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Commissioning of TaichuPix-3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Laser-to-Taichu as trigger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FF"/>
                </a:solidFill>
              </a:rPr>
              <a:t>Laser-signal causality observed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rgbClr val="FF0000"/>
                </a:solidFill>
              </a:rPr>
              <a:t>Offline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a</a:t>
            </a:r>
            <a:r>
              <a:rPr lang="en-US">
                <a:solidFill>
                  <a:srgbClr val="FF0000"/>
                </a:solidFill>
              </a:rPr>
              <a:t>nalysis of beam polarization is underway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474AE28-5C66-9211-0FF8-184A61A29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144" y="4396732"/>
            <a:ext cx="3672408" cy="2086270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8CDBA205-296B-E00B-B48C-066E3BB899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514" b="1966"/>
          <a:stretch>
            <a:fillRect/>
          </a:stretch>
        </p:blipFill>
        <p:spPr>
          <a:xfrm>
            <a:off x="8706096" y="2708259"/>
            <a:ext cx="2968674" cy="152687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6856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E8DA93-AE4A-9560-77D6-189689FE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Prospects</a:t>
            </a:r>
            <a:r>
              <a:rPr lang="zh-CN" altLang="en-US"/>
              <a:t> </a:t>
            </a:r>
            <a:r>
              <a:rPr lang="en-US" altLang="zh-CN"/>
              <a:t>of</a:t>
            </a:r>
            <a:r>
              <a:rPr lang="zh-CN" altLang="en-US"/>
              <a:t> </a:t>
            </a:r>
            <a:r>
              <a:rPr lang="en-US" altLang="zh-CN"/>
              <a:t>a</a:t>
            </a:r>
            <a:r>
              <a:rPr lang="zh-CN" altLang="en-US"/>
              <a:t> </a:t>
            </a:r>
            <a:r>
              <a:rPr lang="en-US" altLang="zh-CN"/>
              <a:t>Compton</a:t>
            </a:r>
            <a:r>
              <a:rPr lang="zh-CN" altLang="en-US"/>
              <a:t> </a:t>
            </a:r>
            <a:r>
              <a:rPr lang="en-US" altLang="zh-CN"/>
              <a:t>polarimeter</a:t>
            </a:r>
            <a:r>
              <a:rPr lang="zh-CN" altLang="en-US"/>
              <a:t> </a:t>
            </a:r>
            <a:r>
              <a:rPr lang="en-US" altLang="zh-CN"/>
              <a:t>@</a:t>
            </a:r>
            <a:r>
              <a:rPr lang="zh-CN" altLang="en-US"/>
              <a:t> </a:t>
            </a:r>
            <a:r>
              <a:rPr lang="en-US" altLang="zh-CN"/>
              <a:t>BEPCII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55F89-92BE-9FC6-7090-7DAC421F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0235D9E9-B16E-7658-D982-7A87EAAAF3C5}"/>
              </a:ext>
            </a:extLst>
          </p:cNvPr>
          <p:cNvGraphicFramePr>
            <a:graphicFrameLocks noGrp="1"/>
          </p:cNvGraphicFramePr>
          <p:nvPr/>
        </p:nvGraphicFramePr>
        <p:xfrm>
          <a:off x="801433" y="3140968"/>
          <a:ext cx="10493882" cy="3279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867">
                  <a:extLst>
                    <a:ext uri="{9D8B030D-6E8A-4147-A177-3AD203B41FA5}">
                      <a16:colId xmlns:a16="http://schemas.microsoft.com/office/drawing/2014/main" val="1265873649"/>
                    </a:ext>
                  </a:extLst>
                </a:gridCol>
                <a:gridCol w="6409015">
                  <a:extLst>
                    <a:ext uri="{9D8B030D-6E8A-4147-A177-3AD203B41FA5}">
                      <a16:colId xmlns:a16="http://schemas.microsoft.com/office/drawing/2014/main" val="1073674837"/>
                    </a:ext>
                  </a:extLst>
                </a:gridCol>
              </a:tblGrid>
              <a:tr h="496733">
                <a:tc>
                  <a:txBody>
                    <a:bodyPr/>
                    <a:lstStyle/>
                    <a:p>
                      <a:r>
                        <a:rPr lang="en-US" altLang="zh-CN" sz="2200"/>
                        <a:t>Aspects</a:t>
                      </a:r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/>
                        <a:t>R&amp;D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item</a:t>
                      </a:r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084493"/>
                  </a:ext>
                </a:extLst>
              </a:tr>
              <a:tr h="496733">
                <a:tc>
                  <a:txBody>
                    <a:bodyPr/>
                    <a:lstStyle/>
                    <a:p>
                      <a:r>
                        <a:rPr lang="en-US" altLang="zh-CN" sz="2200"/>
                        <a:t>Compton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polarimeter</a:t>
                      </a:r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/>
                        <a:t>laser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polarization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measurement/control,</a:t>
                      </a:r>
                      <a:r>
                        <a:rPr lang="zh-CN" altLang="en-US" sz="2200"/>
                        <a:t>  </a:t>
                      </a:r>
                      <a:r>
                        <a:rPr lang="en-US" altLang="zh-CN" sz="2200"/>
                        <a:t>silicon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pixel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detector</a:t>
                      </a:r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232659"/>
                  </a:ext>
                </a:extLst>
              </a:tr>
              <a:tr h="496733">
                <a:tc>
                  <a:txBody>
                    <a:bodyPr/>
                    <a:lstStyle/>
                    <a:p>
                      <a:r>
                        <a:rPr lang="en-US" altLang="zh-CN" sz="2200"/>
                        <a:t>Resonant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depolarization</a:t>
                      </a:r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/>
                        <a:t>Operation scenarios, error analysis,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colliding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bunches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&amp;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pilot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bunches</a:t>
                      </a:r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093404"/>
                  </a:ext>
                </a:extLst>
              </a:tr>
              <a:tr h="496733">
                <a:tc>
                  <a:txBody>
                    <a:bodyPr/>
                    <a:lstStyle/>
                    <a:p>
                      <a:r>
                        <a:rPr lang="en-US" altLang="zh-CN" sz="2200"/>
                        <a:t>Depolarization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mechanism</a:t>
                      </a:r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/>
                        <a:t>Rich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data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of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parameter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dependence,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beam-beam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depolarization</a:t>
                      </a:r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108204"/>
                  </a:ext>
                </a:extLst>
              </a:tr>
              <a:tr h="496733">
                <a:tc>
                  <a:txBody>
                    <a:bodyPr/>
                    <a:lstStyle/>
                    <a:p>
                      <a:r>
                        <a:rPr lang="en-US" altLang="zh-CN" sz="2200"/>
                        <a:t>Polarization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tuning/optimization</a:t>
                      </a:r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/>
                        <a:t>spin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matching,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machine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learning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techniques</a:t>
                      </a:r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945606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B72BF6-CCFB-BF7D-997A-48B84EB64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32" y="1092271"/>
            <a:ext cx="10493882" cy="19046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/>
              <a:t>Experimental studies to address</a:t>
            </a:r>
          </a:p>
          <a:p>
            <a:r>
              <a:rPr lang="en-US" sz="2200"/>
              <a:t>How to precisely measure beam polarization?     </a:t>
            </a:r>
          </a:p>
          <a:p>
            <a:r>
              <a:rPr lang="en-US" altLang="zh-CN" sz="2200"/>
              <a:t>How to precisely calibrate beam energy? </a:t>
            </a:r>
          </a:p>
          <a:p>
            <a:r>
              <a:rPr lang="en-US" altLang="zh-CN" sz="2200"/>
              <a:t>How to mitigate depolarization effects in storage ring?  </a:t>
            </a:r>
          </a:p>
        </p:txBody>
      </p:sp>
    </p:spTree>
    <p:extLst>
      <p:ext uri="{BB962C8B-B14F-4D97-AF65-F5344CB8AC3E}">
        <p14:creationId xmlns:p14="http://schemas.microsoft.com/office/powerpoint/2010/main" val="3162969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23788B-ED03-98D3-A681-B3741C25C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124744"/>
            <a:ext cx="11600184" cy="2436944"/>
          </a:xfrm>
        </p:spPr>
        <p:txBody>
          <a:bodyPr>
            <a:normAutofit fontScale="92500"/>
          </a:bodyPr>
          <a:lstStyle/>
          <a:p>
            <a:r>
              <a:rPr lang="en-US" altLang="zh-CN" sz="2200"/>
              <a:t>BESIII spin physics</a:t>
            </a:r>
            <a:r>
              <a:rPr lang="zh-CN" altLang="en-US" sz="2200"/>
              <a:t> </a:t>
            </a:r>
            <a:r>
              <a:rPr lang="en-US" altLang="zh-CN" sz="2200"/>
              <a:t>has flourishes, focusing on polarization of final products of e+e- collisions</a:t>
            </a:r>
          </a:p>
          <a:p>
            <a:pPr lvl="1"/>
            <a:r>
              <a:rPr lang="en-US" altLang="zh-CN" sz="1900">
                <a:ea typeface="SimHei" panose="02010609060101010101" pitchFamily="49" charset="-122"/>
                <a:cs typeface="Arial" panose="020B0604020202020204" pitchFamily="34" charset="0"/>
              </a:rPr>
              <a:t>Nature,606,64-69,2022;</a:t>
            </a:r>
            <a:r>
              <a:rPr lang="zh-CN" altLang="en-US" sz="1900"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900">
                <a:ea typeface="SimHei" panose="02010609060101010101" pitchFamily="49" charset="-122"/>
                <a:cs typeface="Arial" panose="020B0604020202020204" pitchFamily="34" charset="0"/>
              </a:rPr>
              <a:t>PRL</a:t>
            </a:r>
            <a:r>
              <a:rPr lang="zh-CN" altLang="en-US" sz="1900"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900">
                <a:ea typeface="SimHei" panose="02010609060101010101" pitchFamily="49" charset="-122"/>
                <a:cs typeface="Arial" panose="020B0604020202020204" pitchFamily="34" charset="0"/>
              </a:rPr>
              <a:t>116,042001,</a:t>
            </a:r>
            <a:r>
              <a:rPr lang="zh-CN" altLang="en-US" sz="1900"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900">
                <a:ea typeface="SimHei" panose="02010609060101010101" pitchFamily="49" charset="-122"/>
                <a:cs typeface="Arial" panose="020B0604020202020204" pitchFamily="34" charset="0"/>
              </a:rPr>
              <a:t>2016;</a:t>
            </a:r>
            <a:r>
              <a:rPr lang="zh-CN" altLang="en-US" sz="1900"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900">
                <a:ea typeface="SimHei" panose="02010609060101010101" pitchFamily="49" charset="-122"/>
                <a:cs typeface="Arial" panose="020B0604020202020204" pitchFamily="34" charset="0"/>
              </a:rPr>
              <a:t>PRL</a:t>
            </a:r>
            <a:r>
              <a:rPr lang="zh-CN" altLang="en-US" sz="1900"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900">
                <a:ea typeface="SimHei" panose="02010609060101010101" pitchFamily="49" charset="-122"/>
                <a:cs typeface="Arial" panose="020B0604020202020204" pitchFamily="34" charset="0"/>
              </a:rPr>
              <a:t>130,</a:t>
            </a:r>
            <a:r>
              <a:rPr lang="zh-CN" altLang="en-US" sz="1900"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900">
                <a:ea typeface="SimHei" panose="02010609060101010101" pitchFamily="49" charset="-122"/>
                <a:cs typeface="Arial" panose="020B0604020202020204" pitchFamily="34" charset="0"/>
              </a:rPr>
              <a:t>231901,</a:t>
            </a:r>
            <a:r>
              <a:rPr lang="zh-CN" altLang="en-US" sz="1900"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900">
                <a:ea typeface="SimHei" panose="02010609060101010101" pitchFamily="49" charset="-122"/>
                <a:cs typeface="Arial" panose="020B0604020202020204" pitchFamily="34" charset="0"/>
              </a:rPr>
              <a:t>2023;</a:t>
            </a:r>
            <a:r>
              <a:rPr lang="zh-CN" altLang="en-US" sz="1900"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900">
                <a:ea typeface="SimHei" panose="02010609060101010101" pitchFamily="49" charset="-122"/>
                <a:cs typeface="Arial" panose="020B0604020202020204" pitchFamily="34" charset="0"/>
              </a:rPr>
              <a:t>arXiv:2502.16084</a:t>
            </a:r>
            <a:endParaRPr lang="en-US" altLang="zh-CN" sz="1900">
              <a:cs typeface="Arial" panose="020B0604020202020204" pitchFamily="34" charset="0"/>
            </a:endParaRPr>
          </a:p>
          <a:p>
            <a:r>
              <a:rPr lang="en-US" altLang="zh-CN" sz="2200"/>
              <a:t>e- longitudinal polarization will greatly enhance the spin physics potential at BESIII</a:t>
            </a:r>
          </a:p>
          <a:p>
            <a:pPr lvl="1"/>
            <a:r>
              <a:rPr lang="en-US" altLang="zh-CN" sz="1900"/>
              <a:t>Entangled</a:t>
            </a:r>
            <a:r>
              <a:rPr lang="zh-CN" altLang="en-US" sz="1900"/>
              <a:t> </a:t>
            </a:r>
            <a:r>
              <a:rPr lang="en-US" altLang="zh-CN" sz="1900"/>
              <a:t>hyperon-antihyperon</a:t>
            </a:r>
            <a:r>
              <a:rPr lang="zh-CN" altLang="en-US" sz="1900"/>
              <a:t> </a:t>
            </a:r>
            <a:r>
              <a:rPr lang="en-US" altLang="zh-CN" sz="1900"/>
              <a:t>pairs</a:t>
            </a:r>
            <a:r>
              <a:rPr lang="zh-CN" altLang="en-US" sz="1900"/>
              <a:t> </a:t>
            </a:r>
            <a:r>
              <a:rPr lang="en-US" altLang="zh-CN" sz="1900"/>
              <a:t>for</a:t>
            </a:r>
            <a:r>
              <a:rPr lang="zh-CN" altLang="en-US" sz="1900"/>
              <a:t> </a:t>
            </a:r>
            <a:r>
              <a:rPr lang="en-US" altLang="zh-CN" sz="1900"/>
              <a:t>CP</a:t>
            </a:r>
            <a:r>
              <a:rPr lang="zh-CN" altLang="en-US" sz="1900"/>
              <a:t> </a:t>
            </a:r>
            <a:r>
              <a:rPr lang="en-US" altLang="zh-CN" sz="1900"/>
              <a:t>tests; </a:t>
            </a:r>
          </a:p>
          <a:p>
            <a:pPr lvl="1"/>
            <a:r>
              <a:rPr lang="en-US" altLang="zh-CN" sz="1900"/>
              <a:t>Spin</a:t>
            </a:r>
            <a:r>
              <a:rPr lang="zh-CN" altLang="en-US" sz="1900"/>
              <a:t> </a:t>
            </a:r>
            <a:r>
              <a:rPr lang="en-US" altLang="zh-CN" sz="1900"/>
              <a:t>dependent</a:t>
            </a:r>
            <a:r>
              <a:rPr lang="zh-CN" altLang="en-US" sz="1900"/>
              <a:t> </a:t>
            </a:r>
            <a:r>
              <a:rPr lang="en-US" altLang="zh-CN" sz="1900"/>
              <a:t>fragmentation</a:t>
            </a:r>
            <a:r>
              <a:rPr lang="zh-CN" altLang="en-US" sz="1900"/>
              <a:t> </a:t>
            </a:r>
            <a:r>
              <a:rPr lang="en-US" altLang="zh-CN" sz="1900"/>
              <a:t>function</a:t>
            </a:r>
          </a:p>
          <a:p>
            <a:pPr lvl="1"/>
            <a:r>
              <a:rPr lang="en-US" altLang="zh-CN" sz="1900"/>
              <a:t>Nucleon form factor etc.</a:t>
            </a:r>
            <a:endParaRPr lang="en-US" sz="19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F8E6F6-ECAC-B7EC-7514-A12ABB6A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Motivation</a:t>
            </a:r>
            <a:r>
              <a:rPr lang="zh-CN" altLang="en-US"/>
              <a:t> </a:t>
            </a:r>
            <a:r>
              <a:rPr lang="en-US" altLang="zh-CN"/>
              <a:t>for</a:t>
            </a:r>
            <a:r>
              <a:rPr lang="zh-CN" altLang="en-US"/>
              <a:t> </a:t>
            </a:r>
            <a:r>
              <a:rPr lang="en-US" altLang="zh-CN"/>
              <a:t>longitudinal</a:t>
            </a:r>
            <a:r>
              <a:rPr lang="zh-CN" altLang="en-US"/>
              <a:t> </a:t>
            </a:r>
            <a:r>
              <a:rPr lang="en-US" altLang="zh-CN"/>
              <a:t>polarization</a:t>
            </a:r>
            <a:r>
              <a:rPr lang="zh-CN" altLang="en-US"/>
              <a:t> </a:t>
            </a:r>
            <a:r>
              <a:rPr lang="en-US" altLang="zh-CN"/>
              <a:t>at</a:t>
            </a:r>
            <a:r>
              <a:rPr lang="zh-CN" altLang="en-US"/>
              <a:t> </a:t>
            </a:r>
            <a:r>
              <a:rPr lang="en-US" altLang="zh-CN"/>
              <a:t>BEPCII</a:t>
            </a:r>
            <a:r>
              <a:rPr lang="zh-CN" altLang="en-US"/>
              <a:t>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7B08B-015B-AD08-1C1C-DA8E524B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8A5B84-3A28-3DC3-D16E-839CC20CB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0" y="3645024"/>
            <a:ext cx="3312368" cy="2942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65ED7D-9922-28BC-AF65-C2B47BB07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3593936"/>
            <a:ext cx="4859897" cy="2705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12A0BF-4486-D895-FF8F-B3F9EC20CB31}"/>
              </a:ext>
            </a:extLst>
          </p:cNvPr>
          <p:cNvSpPr txBox="1"/>
          <p:nvPr/>
        </p:nvSpPr>
        <p:spPr>
          <a:xfrm>
            <a:off x="3829404" y="6370639"/>
            <a:ext cx="743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hlinkClick r:id="rId4"/>
              </a:rPr>
              <a:t>Refer</a:t>
            </a:r>
            <a:r>
              <a:rPr lang="zh-CN" altLang="en-US">
                <a:solidFill>
                  <a:srgbClr val="0000FF"/>
                </a:solidFill>
                <a:hlinkClick r:id="rId4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4"/>
              </a:rPr>
              <a:t>to</a:t>
            </a:r>
            <a:r>
              <a:rPr lang="zh-CN" altLang="en-US">
                <a:solidFill>
                  <a:srgbClr val="0000FF"/>
                </a:solidFill>
                <a:hlinkClick r:id="rId4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4"/>
              </a:rPr>
              <a:t>LI</a:t>
            </a:r>
            <a:r>
              <a:rPr lang="zh-CN" altLang="en-US">
                <a:solidFill>
                  <a:srgbClr val="0000FF"/>
                </a:solidFill>
                <a:hlinkClick r:id="rId4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4"/>
              </a:rPr>
              <a:t>Haibo,</a:t>
            </a:r>
            <a:r>
              <a:rPr lang="zh-CN" altLang="en-US">
                <a:solidFill>
                  <a:srgbClr val="0000FF"/>
                </a:solidFill>
                <a:hlinkClick r:id="rId4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4"/>
              </a:rPr>
              <a:t>“Spin</a:t>
            </a:r>
            <a:r>
              <a:rPr lang="zh-CN" altLang="en-US">
                <a:solidFill>
                  <a:srgbClr val="0000FF"/>
                </a:solidFill>
                <a:hlinkClick r:id="rId4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4"/>
              </a:rPr>
              <a:t>physics</a:t>
            </a:r>
            <a:r>
              <a:rPr lang="zh-CN" altLang="en-US">
                <a:solidFill>
                  <a:srgbClr val="0000FF"/>
                </a:solidFill>
                <a:hlinkClick r:id="rId4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4"/>
              </a:rPr>
              <a:t>at</a:t>
            </a:r>
            <a:r>
              <a:rPr lang="zh-CN" altLang="en-US">
                <a:solidFill>
                  <a:srgbClr val="0000FF"/>
                </a:solidFill>
                <a:hlinkClick r:id="rId4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4"/>
              </a:rPr>
              <a:t>BESIII”,</a:t>
            </a:r>
            <a:r>
              <a:rPr lang="zh-CN" altLang="en-US">
                <a:solidFill>
                  <a:srgbClr val="0000FF"/>
                </a:solidFill>
                <a:hlinkClick r:id="rId4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4"/>
              </a:rPr>
              <a:t>SPIN</a:t>
            </a:r>
            <a:r>
              <a:rPr lang="zh-CN" altLang="en-US">
                <a:solidFill>
                  <a:srgbClr val="0000FF"/>
                </a:solidFill>
                <a:hlinkClick r:id="rId4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4"/>
              </a:rPr>
              <a:t>2025,</a:t>
            </a:r>
            <a:r>
              <a:rPr lang="zh-CN" altLang="en-US">
                <a:solidFill>
                  <a:srgbClr val="0000FF"/>
                </a:solidFill>
                <a:hlinkClick r:id="rId4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4"/>
              </a:rPr>
              <a:t>Qingdao,</a:t>
            </a:r>
            <a:r>
              <a:rPr lang="zh-CN" altLang="en-US">
                <a:solidFill>
                  <a:srgbClr val="0000FF"/>
                </a:solidFill>
                <a:hlinkClick r:id="rId4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4"/>
              </a:rPr>
              <a:t>Sep</a:t>
            </a:r>
            <a:r>
              <a:rPr lang="zh-CN" altLang="en-US">
                <a:solidFill>
                  <a:srgbClr val="0000FF"/>
                </a:solidFill>
                <a:hlinkClick r:id="rId4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4"/>
              </a:rPr>
              <a:t>2025</a:t>
            </a:r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3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23788B-ED03-98D3-A681-B3741C25C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07" y="1176551"/>
            <a:ext cx="11600184" cy="2580960"/>
          </a:xfrm>
        </p:spPr>
        <p:txBody>
          <a:bodyPr>
            <a:normAutofit/>
          </a:bodyPr>
          <a:lstStyle/>
          <a:p>
            <a:r>
              <a:rPr lang="en-US" sz="2200"/>
              <a:t>e- longitudinal polarization at BEPCII</a:t>
            </a:r>
            <a:r>
              <a:rPr lang="en-US" altLang="zh-CN" sz="2200"/>
              <a:t>:</a:t>
            </a:r>
            <a:r>
              <a:rPr lang="zh-CN" altLang="en-US" sz="2200"/>
              <a:t>  </a:t>
            </a:r>
            <a:r>
              <a:rPr lang="en-US" altLang="zh-CN" sz="2200"/>
              <a:t>a</a:t>
            </a:r>
            <a:r>
              <a:rPr lang="zh-CN" altLang="en-US" sz="2200"/>
              <a:t> </a:t>
            </a:r>
            <a:r>
              <a:rPr lang="en-US" sz="2200"/>
              <a:t>demonstrat</a:t>
            </a:r>
            <a:r>
              <a:rPr lang="en-US" altLang="zh-CN" sz="2200"/>
              <a:t>or</a:t>
            </a:r>
            <a:r>
              <a:rPr lang="en-US" sz="2200"/>
              <a:t> for future colliders incl</a:t>
            </a:r>
            <a:r>
              <a:rPr lang="en-US" altLang="zh-CN" sz="2200"/>
              <a:t>uding</a:t>
            </a:r>
            <a:r>
              <a:rPr lang="en-US" sz="2200"/>
              <a:t> CEPC</a:t>
            </a:r>
          </a:p>
          <a:p>
            <a:pPr lvl="1"/>
            <a:r>
              <a:rPr lang="en-US" sz="1900"/>
              <a:t>simultaneous achievement of high luminosity and high longitudinal polarization</a:t>
            </a:r>
          </a:p>
          <a:p>
            <a:pPr lvl="1"/>
            <a:r>
              <a:rPr lang="en-US" sz="1900"/>
              <a:t>swap-out injection applied to e+e- collider</a:t>
            </a:r>
            <a:r>
              <a:rPr lang="en-US" altLang="zh-CN" sz="1900"/>
              <a:t>,</a:t>
            </a:r>
            <a:r>
              <a:rPr lang="zh-CN" altLang="en-US" sz="1900"/>
              <a:t>  </a:t>
            </a:r>
            <a:r>
              <a:rPr lang="en-US" altLang="zh-CN" sz="1900" i="1"/>
              <a:t>already</a:t>
            </a:r>
            <a:r>
              <a:rPr lang="zh-CN" altLang="en-US" sz="1900" i="1"/>
              <a:t> </a:t>
            </a:r>
            <a:r>
              <a:rPr lang="en-US" altLang="zh-CN" sz="1900" i="1"/>
              <a:t>demonstrated</a:t>
            </a:r>
            <a:r>
              <a:rPr lang="zh-CN" altLang="en-US" sz="1900" i="1"/>
              <a:t> </a:t>
            </a:r>
            <a:r>
              <a:rPr lang="en-US" altLang="zh-CN" sz="1900" i="1"/>
              <a:t>at</a:t>
            </a:r>
            <a:r>
              <a:rPr lang="zh-CN" altLang="en-US" sz="1900" i="1"/>
              <a:t> </a:t>
            </a:r>
            <a:r>
              <a:rPr lang="en-US" altLang="zh-CN" sz="1900" i="1"/>
              <a:t>APS-U</a:t>
            </a:r>
            <a:r>
              <a:rPr lang="zh-CN" altLang="en-US" sz="1900" i="1"/>
              <a:t> </a:t>
            </a:r>
            <a:r>
              <a:rPr lang="en-US" altLang="zh-CN" sz="1900" i="1"/>
              <a:t>&amp;</a:t>
            </a:r>
            <a:r>
              <a:rPr lang="zh-CN" altLang="en-US" sz="1900" i="1"/>
              <a:t> </a:t>
            </a:r>
            <a:r>
              <a:rPr lang="en-US" altLang="zh-CN" sz="1900" i="1"/>
              <a:t>HEPS</a:t>
            </a:r>
            <a:endParaRPr lang="en-US" sz="1900" i="1"/>
          </a:p>
          <a:p>
            <a:pPr lvl="1"/>
            <a:r>
              <a:rPr lang="en-US" sz="1900"/>
              <a:t>Long-term operation of polarized electron source</a:t>
            </a:r>
          </a:p>
          <a:p>
            <a:pPr lvl="1"/>
            <a:r>
              <a:rPr lang="en-US" sz="1900"/>
              <a:t>Precision Compton polarimetry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F8E6F6-ECAC-B7EC-7514-A12ABB6A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Motivation</a:t>
            </a:r>
            <a:r>
              <a:rPr lang="zh-CN" altLang="en-US"/>
              <a:t> </a:t>
            </a:r>
            <a:r>
              <a:rPr lang="en-US" altLang="zh-CN"/>
              <a:t>for</a:t>
            </a:r>
            <a:r>
              <a:rPr lang="zh-CN" altLang="en-US"/>
              <a:t> </a:t>
            </a:r>
            <a:r>
              <a:rPr lang="en-US" altLang="zh-CN"/>
              <a:t>longitudinal</a:t>
            </a:r>
            <a:r>
              <a:rPr lang="zh-CN" altLang="en-US"/>
              <a:t> </a:t>
            </a:r>
            <a:r>
              <a:rPr lang="en-US" altLang="zh-CN"/>
              <a:t>polarization</a:t>
            </a:r>
            <a:r>
              <a:rPr lang="zh-CN" altLang="en-US"/>
              <a:t> </a:t>
            </a:r>
            <a:r>
              <a:rPr lang="en-US" altLang="zh-CN"/>
              <a:t>at</a:t>
            </a:r>
            <a:r>
              <a:rPr lang="zh-CN" altLang="en-US"/>
              <a:t> </a:t>
            </a:r>
            <a:r>
              <a:rPr lang="en-US" altLang="zh-CN"/>
              <a:t>BEPCII</a:t>
            </a:r>
            <a:r>
              <a:rPr lang="zh-CN" altLang="en-US"/>
              <a:t>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7B08B-015B-AD08-1C1C-DA8E524B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42A09-05A9-2AC8-47DE-0BDC49D57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2" y="4014570"/>
            <a:ext cx="5390506" cy="2638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5B219A-EA12-B1A2-7330-8B0CE8DC9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536024"/>
            <a:ext cx="5738501" cy="1865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9482C7-BAC6-4890-ADBC-27FA8D5D8EEA}"/>
              </a:ext>
            </a:extLst>
          </p:cNvPr>
          <p:cNvSpPr txBox="1"/>
          <p:nvPr/>
        </p:nvSpPr>
        <p:spPr>
          <a:xfrm>
            <a:off x="7464152" y="416669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A249"/>
                </a:solidFill>
              </a:rPr>
              <a:t>swap-out injection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151AA-FAB4-C4C4-0207-7ACFB43A7D22}"/>
              </a:ext>
            </a:extLst>
          </p:cNvPr>
          <p:cNvSpPr txBox="1"/>
          <p:nvPr/>
        </p:nvSpPr>
        <p:spPr>
          <a:xfrm>
            <a:off x="7824192" y="635244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A249"/>
                </a:solidFill>
              </a:rPr>
              <a:t>Courtesy of C. Steier</a:t>
            </a:r>
          </a:p>
        </p:txBody>
      </p:sp>
    </p:spTree>
    <p:extLst>
      <p:ext uri="{BB962C8B-B14F-4D97-AF65-F5344CB8AC3E}">
        <p14:creationId xmlns:p14="http://schemas.microsoft.com/office/powerpoint/2010/main" val="2858495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19392C-DE4B-18C4-668F-9FC7B8D32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52736"/>
            <a:ext cx="11695856" cy="2603700"/>
          </a:xfrm>
        </p:spPr>
        <p:txBody>
          <a:bodyPr>
            <a:normAutofit fontScale="92500" lnSpcReduction="20000"/>
          </a:bodyPr>
          <a:lstStyle/>
          <a:p>
            <a:r>
              <a:rPr lang="en-US" sz="2400"/>
              <a:t>Sokolov-Ternov time is 10.5 hour, beam lifetime is 1~2 hour</a:t>
            </a:r>
          </a:p>
          <a:p>
            <a:r>
              <a:rPr lang="en-US" sz="2400"/>
              <a:t>Inserting a Siberian snake to attain longitudinal polarization at IP</a:t>
            </a:r>
          </a:p>
          <a:p>
            <a:pPr lvl="1"/>
            <a:r>
              <a:rPr lang="en-US" sz="2200"/>
              <a:t>Depolarization time is 24 min for a spin matched snake</a:t>
            </a:r>
            <a:r>
              <a:rPr lang="zh-CN" altLang="en-US" sz="2200"/>
              <a:t> </a:t>
            </a:r>
            <a:r>
              <a:rPr lang="en-US" sz="2200"/>
              <a:t>(</a:t>
            </a:r>
            <a:r>
              <a:rPr lang="en-US" sz="2200" i="1">
                <a:solidFill>
                  <a:srgbClr val="00A249"/>
                </a:solidFill>
              </a:rPr>
              <a:t>requirements on lattice design</a:t>
            </a:r>
            <a:r>
              <a:rPr lang="en-US" sz="2200"/>
              <a:t>)</a:t>
            </a:r>
          </a:p>
          <a:p>
            <a:pPr>
              <a:spcBef>
                <a:spcPts val="600"/>
              </a:spcBef>
            </a:pPr>
            <a:r>
              <a:rPr lang="en-US" sz="2400"/>
              <a:t>Frequent extraction of depolarized bunches &amp; injection of fresh polarized bunches</a:t>
            </a:r>
            <a:r>
              <a:rPr lang="zh-CN" altLang="en-US" sz="2400"/>
              <a:t> </a:t>
            </a:r>
            <a:endParaRPr lang="en-US" sz="2400"/>
          </a:p>
          <a:p>
            <a:pPr lvl="1"/>
            <a:r>
              <a:rPr lang="en-US"/>
              <a:t>e.g.  replace 1/12 of all 120 bunches every 20 seconds</a:t>
            </a:r>
          </a:p>
          <a:p>
            <a:pPr lvl="1"/>
            <a:r>
              <a:rPr lang="en-US" i="1">
                <a:solidFill>
                  <a:srgbClr val="0000FF"/>
                </a:solidFill>
              </a:rPr>
              <a:t>for an injected beam polarization 80%,  time-averaged polarization ~ 70%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75EFFA-47E2-E512-EFDA-36E1AF4E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Polarization issues at 1.55 GeV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B8523-1B23-B644-C6D7-B2676959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2FE5E-A0CA-1146-EF46-5CF977BAA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3861048"/>
            <a:ext cx="4623038" cy="28676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439BE6-114E-FF6B-7F55-B52F6246F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12" y="4082023"/>
            <a:ext cx="2764992" cy="2603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FA54C5-5560-1388-C8F7-07FD6FBF716F}"/>
              </a:ext>
            </a:extLst>
          </p:cNvPr>
          <p:cNvSpPr txBox="1"/>
          <p:nvPr/>
        </p:nvSpPr>
        <p:spPr>
          <a:xfrm>
            <a:off x="1176084" y="5229200"/>
            <a:ext cx="244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single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full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snake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41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35AEC5-7747-EF4C-7A38-FDEEBBF4C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Layout</a:t>
            </a:r>
            <a:r>
              <a:rPr lang="zh-CN" altLang="en-US"/>
              <a:t> </a:t>
            </a:r>
            <a:r>
              <a:rPr lang="en-US" altLang="zh-CN"/>
              <a:t>of</a:t>
            </a:r>
            <a:r>
              <a:rPr lang="zh-CN" altLang="en-US"/>
              <a:t> </a:t>
            </a:r>
            <a:r>
              <a:rPr lang="en-US" altLang="zh-CN"/>
              <a:t>BEPCII</a:t>
            </a:r>
            <a:r>
              <a:rPr lang="zh-CN" altLang="en-US"/>
              <a:t>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2E595-E105-1C2B-5BED-2507FB55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DED0A0-EEBB-518A-9443-A9FACBDCB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8" y="1844824"/>
            <a:ext cx="11190544" cy="4141199"/>
          </a:xfrm>
        </p:spPr>
      </p:pic>
    </p:spTree>
    <p:extLst>
      <p:ext uri="{BB962C8B-B14F-4D97-AF65-F5344CB8AC3E}">
        <p14:creationId xmlns:p14="http://schemas.microsoft.com/office/powerpoint/2010/main" val="2041271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85B897-1707-E1BB-32DF-9D70E9252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8" y="1844824"/>
            <a:ext cx="11190544" cy="414119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AC82D70-5A8D-C6B3-C735-7DF5FE2D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Modified</a:t>
            </a:r>
            <a:r>
              <a:rPr lang="zh-CN" altLang="en-US"/>
              <a:t> </a:t>
            </a:r>
            <a:r>
              <a:rPr lang="en-US" altLang="zh-CN"/>
              <a:t>layout</a:t>
            </a:r>
            <a:r>
              <a:rPr lang="zh-CN" altLang="en-US"/>
              <a:t> </a:t>
            </a:r>
            <a:r>
              <a:rPr lang="en-US" altLang="zh-CN"/>
              <a:t>for</a:t>
            </a:r>
            <a:r>
              <a:rPr lang="zh-CN" altLang="en-US"/>
              <a:t> </a:t>
            </a:r>
            <a:r>
              <a:rPr lang="en-US" altLang="zh-CN"/>
              <a:t>longitudinal</a:t>
            </a:r>
            <a:r>
              <a:rPr lang="zh-CN" altLang="en-US"/>
              <a:t> </a:t>
            </a:r>
            <a:r>
              <a:rPr lang="en-US" altLang="zh-CN"/>
              <a:t>polarization</a:t>
            </a:r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3669B9E-86EB-A735-B263-3EB45AD54D09}"/>
              </a:ext>
            </a:extLst>
          </p:cNvPr>
          <p:cNvSpPr/>
          <p:nvPr/>
        </p:nvSpPr>
        <p:spPr>
          <a:xfrm rot="19276108" flipV="1">
            <a:off x="1004214" y="4462200"/>
            <a:ext cx="1516596" cy="16115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57BFCA6-3AD0-3B63-FD0F-773E5607FAD2}"/>
              </a:ext>
            </a:extLst>
          </p:cNvPr>
          <p:cNvSpPr/>
          <p:nvPr/>
        </p:nvSpPr>
        <p:spPr>
          <a:xfrm>
            <a:off x="226160" y="4717631"/>
            <a:ext cx="1050525" cy="60210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150kV polarized DC gun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5496252-00C6-7DAB-92D0-55778DCAD8E3}"/>
              </a:ext>
            </a:extLst>
          </p:cNvPr>
          <p:cNvSpPr/>
          <p:nvPr/>
        </p:nvSpPr>
        <p:spPr>
          <a:xfrm>
            <a:off x="1652088" y="4788628"/>
            <a:ext cx="684350" cy="460110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w</a:t>
            </a:r>
            <a:r>
              <a:rPr lang="en-US" altLang="zh-CN" sz="1400"/>
              <a:t>ien</a:t>
            </a:r>
            <a:r>
              <a:rPr lang="zh-CN" altLang="en-US" sz="1400"/>
              <a:t> </a:t>
            </a:r>
            <a:r>
              <a:rPr lang="en-US" altLang="zh-CN" sz="1400"/>
              <a:t>filter</a:t>
            </a:r>
            <a:endParaRPr lang="en-US" sz="14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7E39AE8-643A-EA45-4E7A-5709C6F41A08}"/>
              </a:ext>
            </a:extLst>
          </p:cNvPr>
          <p:cNvSpPr/>
          <p:nvPr/>
        </p:nvSpPr>
        <p:spPr>
          <a:xfrm>
            <a:off x="2601953" y="4798345"/>
            <a:ext cx="1194828" cy="46011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8000">
                <a:srgbClr val="0000FF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Mott</a:t>
            </a:r>
            <a:r>
              <a:rPr lang="zh-CN" altLang="en-US" sz="1400"/>
              <a:t> </a:t>
            </a:r>
            <a:r>
              <a:rPr lang="en-US" altLang="zh-CN" sz="1400"/>
              <a:t>polarimeter</a:t>
            </a:r>
            <a:endParaRPr lang="en-US" sz="140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E61040ED-458A-F2AA-5BE1-80E9B8552245}"/>
              </a:ext>
            </a:extLst>
          </p:cNvPr>
          <p:cNvSpPr/>
          <p:nvPr/>
        </p:nvSpPr>
        <p:spPr>
          <a:xfrm>
            <a:off x="1285426" y="4976720"/>
            <a:ext cx="375450" cy="10336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784EC288-8252-81A0-7BFA-F94617E5B23C}"/>
              </a:ext>
            </a:extLst>
          </p:cNvPr>
          <p:cNvSpPr/>
          <p:nvPr/>
        </p:nvSpPr>
        <p:spPr>
          <a:xfrm>
            <a:off x="395705" y="5534643"/>
            <a:ext cx="600502" cy="81887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44509692-E611-E627-B267-D30D3228FF97}"/>
              </a:ext>
            </a:extLst>
          </p:cNvPr>
          <p:cNvSpPr/>
          <p:nvPr/>
        </p:nvSpPr>
        <p:spPr>
          <a:xfrm rot="16200000">
            <a:off x="2145156" y="5553329"/>
            <a:ext cx="600502" cy="81887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032130B1-4CD2-B73D-0420-24B315AF444D}"/>
              </a:ext>
            </a:extLst>
          </p:cNvPr>
          <p:cNvSpPr/>
          <p:nvPr/>
        </p:nvSpPr>
        <p:spPr>
          <a:xfrm>
            <a:off x="4009639" y="3413388"/>
            <a:ext cx="600502" cy="81887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01CCB5-6813-47C7-EA9B-17945A5F327F}"/>
              </a:ext>
            </a:extLst>
          </p:cNvPr>
          <p:cNvSpPr/>
          <p:nvPr/>
        </p:nvSpPr>
        <p:spPr>
          <a:xfrm rot="20483385">
            <a:off x="6760366" y="3631232"/>
            <a:ext cx="182880" cy="132080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ED2134-D967-D6FD-576D-3F9D8842B819}"/>
              </a:ext>
            </a:extLst>
          </p:cNvPr>
          <p:cNvSpPr txBox="1"/>
          <p:nvPr/>
        </p:nvSpPr>
        <p:spPr>
          <a:xfrm>
            <a:off x="5771546" y="3205394"/>
            <a:ext cx="136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spin rotator</a:t>
            </a: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12701B7-873A-1C69-6B8F-D6D9E2309822}"/>
              </a:ext>
            </a:extLst>
          </p:cNvPr>
          <p:cNvSpPr/>
          <p:nvPr/>
        </p:nvSpPr>
        <p:spPr>
          <a:xfrm>
            <a:off x="9264352" y="2004015"/>
            <a:ext cx="802640" cy="31752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B278B4-F235-AC4B-A73B-4D519A627CC7}"/>
              </a:ext>
            </a:extLst>
          </p:cNvPr>
          <p:cNvSpPr txBox="1"/>
          <p:nvPr/>
        </p:nvSpPr>
        <p:spPr>
          <a:xfrm>
            <a:off x="9264352" y="1524310"/>
            <a:ext cx="148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injection</a:t>
            </a:r>
            <a:endParaRPr lang="en-US" sz="2000">
              <a:solidFill>
                <a:srgbClr val="0000FF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6240560C-8134-AE54-6354-0896B109851D}"/>
              </a:ext>
            </a:extLst>
          </p:cNvPr>
          <p:cNvSpPr/>
          <p:nvPr/>
        </p:nvSpPr>
        <p:spPr>
          <a:xfrm>
            <a:off x="9480376" y="5559747"/>
            <a:ext cx="802640" cy="31752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011589-622F-C9CB-5DA9-88ABE42CA774}"/>
              </a:ext>
            </a:extLst>
          </p:cNvPr>
          <p:cNvSpPr txBox="1"/>
          <p:nvPr/>
        </p:nvSpPr>
        <p:spPr>
          <a:xfrm>
            <a:off x="8595461" y="5883694"/>
            <a:ext cx="257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extraction to </a:t>
            </a:r>
            <a:r>
              <a:rPr lang="en-US" altLang="zh-CN">
                <a:solidFill>
                  <a:srgbClr val="0000FF"/>
                </a:solidFill>
              </a:rPr>
              <a:t>beam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dump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DEED33-1698-F12C-842A-5FECE1B7C0CC}"/>
              </a:ext>
            </a:extLst>
          </p:cNvPr>
          <p:cNvSpPr/>
          <p:nvPr/>
        </p:nvSpPr>
        <p:spPr>
          <a:xfrm>
            <a:off x="8079278" y="4270389"/>
            <a:ext cx="121320" cy="32316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E4FFB8-2D52-4942-1A9C-BC22958BF6D8}"/>
              </a:ext>
            </a:extLst>
          </p:cNvPr>
          <p:cNvSpPr txBox="1"/>
          <p:nvPr/>
        </p:nvSpPr>
        <p:spPr>
          <a:xfrm>
            <a:off x="8218077" y="4213295"/>
            <a:ext cx="126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Siberian</a:t>
            </a:r>
          </a:p>
          <a:p>
            <a:r>
              <a:rPr lang="en-US">
                <a:solidFill>
                  <a:srgbClr val="0000FF"/>
                </a:solidFill>
              </a:rPr>
              <a:t>snake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CC43E38A-9EFD-5580-1C56-0DACD12D7E85}"/>
              </a:ext>
            </a:extLst>
          </p:cNvPr>
          <p:cNvSpPr/>
          <p:nvPr/>
        </p:nvSpPr>
        <p:spPr>
          <a:xfrm rot="5400000">
            <a:off x="11390834" y="4229897"/>
            <a:ext cx="600502" cy="81887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346FCB2-261F-605A-3477-15566FDF684E}"/>
              </a:ext>
            </a:extLst>
          </p:cNvPr>
          <p:cNvSpPr/>
          <p:nvPr/>
        </p:nvSpPr>
        <p:spPr>
          <a:xfrm rot="19839559" flipH="1">
            <a:off x="11647946" y="3354111"/>
            <a:ext cx="122169" cy="355810"/>
          </a:xfrm>
          <a:prstGeom prst="roundRect">
            <a:avLst/>
          </a:prstGeom>
          <a:gradFill>
            <a:gsLst>
              <a:gs pos="0">
                <a:srgbClr val="0000FF"/>
              </a:gs>
              <a:gs pos="100000">
                <a:schemeClr val="accent4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F5AEAC2-B1A0-3A81-E3A8-4BFACA281834}"/>
              </a:ext>
            </a:extLst>
          </p:cNvPr>
          <p:cNvCxnSpPr>
            <a:cxnSpLocks/>
          </p:cNvCxnSpPr>
          <p:nvPr/>
        </p:nvCxnSpPr>
        <p:spPr>
          <a:xfrm flipH="1" flipV="1">
            <a:off x="11430037" y="3036008"/>
            <a:ext cx="297753" cy="525939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4E74404-5715-4E7B-1B9F-DB7E4E4D844C}"/>
              </a:ext>
            </a:extLst>
          </p:cNvPr>
          <p:cNvSpPr txBox="1"/>
          <p:nvPr/>
        </p:nvSpPr>
        <p:spPr>
          <a:xfrm>
            <a:off x="9590382" y="3229742"/>
            <a:ext cx="2007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Compton</a:t>
            </a: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solidFill>
                  <a:srgbClr val="0000FF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polarimeter</a:t>
            </a:r>
            <a:endParaRPr lang="en-US" sz="2000">
              <a:solidFill>
                <a:srgbClr val="0000FF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73B792-0671-2489-DA93-C85F581D453E}"/>
              </a:ext>
            </a:extLst>
          </p:cNvPr>
          <p:cNvCxnSpPr>
            <a:cxnSpLocks/>
          </p:cNvCxnSpPr>
          <p:nvPr/>
        </p:nvCxnSpPr>
        <p:spPr>
          <a:xfrm>
            <a:off x="10992544" y="3605504"/>
            <a:ext cx="58985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ight Arrow 1">
            <a:extLst>
              <a:ext uri="{FF2B5EF4-FFF2-40B4-BE49-F238E27FC236}">
                <a16:creationId xmlns:a16="http://schemas.microsoft.com/office/drawing/2014/main" id="{8E2DEB40-FE47-6A52-AB0B-53A13DC067AA}"/>
              </a:ext>
            </a:extLst>
          </p:cNvPr>
          <p:cNvSpPr/>
          <p:nvPr/>
        </p:nvSpPr>
        <p:spPr>
          <a:xfrm rot="21109830">
            <a:off x="10234729" y="1994017"/>
            <a:ext cx="600502" cy="81887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D37F4-89BE-5788-A1EE-8409E7463A7F}"/>
              </a:ext>
            </a:extLst>
          </p:cNvPr>
          <p:cNvSpPr txBox="1"/>
          <p:nvPr/>
        </p:nvSpPr>
        <p:spPr>
          <a:xfrm>
            <a:off x="308390" y="2678672"/>
            <a:ext cx="37012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Key issue1</a:t>
            </a:r>
            <a:r>
              <a:rPr lang="zh-CN" altLang="en-US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： </a:t>
            </a:r>
            <a:r>
              <a:rPr lang="en-US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polarized e- source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40307D-ADCE-52A4-F2FF-7CD41390A7A5}"/>
              </a:ext>
            </a:extLst>
          </p:cNvPr>
          <p:cNvSpPr txBox="1"/>
          <p:nvPr/>
        </p:nvSpPr>
        <p:spPr>
          <a:xfrm>
            <a:off x="8299558" y="1184424"/>
            <a:ext cx="22967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Key issue 3: injection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585BDE-6EB1-2F61-948E-8E596789F59B}"/>
              </a:ext>
            </a:extLst>
          </p:cNvPr>
          <p:cNvSpPr txBox="1"/>
          <p:nvPr/>
        </p:nvSpPr>
        <p:spPr>
          <a:xfrm>
            <a:off x="4197687" y="4834018"/>
            <a:ext cx="31282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Key issue 2: spin manipulation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1C3E31-B4F9-543B-8CFF-26B16F55DC0F}"/>
              </a:ext>
            </a:extLst>
          </p:cNvPr>
          <p:cNvSpPr txBox="1"/>
          <p:nvPr/>
        </p:nvSpPr>
        <p:spPr>
          <a:xfrm>
            <a:off x="8602581" y="6403527"/>
            <a:ext cx="25653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Key issue 4: extraction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C69B55-2C75-0569-F46B-75DF7D019A34}"/>
              </a:ext>
            </a:extLst>
          </p:cNvPr>
          <p:cNvSpPr txBox="1"/>
          <p:nvPr/>
        </p:nvSpPr>
        <p:spPr>
          <a:xfrm>
            <a:off x="8602581" y="2662850"/>
            <a:ext cx="2488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Key issue 5: polarimetry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C7FF878-1F01-229D-CCC5-8D2341AD0FAF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5761823" y="3981996"/>
            <a:ext cx="982249" cy="8520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46053E6-9F26-392C-F859-FAC9390DAB9B}"/>
              </a:ext>
            </a:extLst>
          </p:cNvPr>
          <p:cNvCxnSpPr>
            <a:cxnSpLocks/>
          </p:cNvCxnSpPr>
          <p:nvPr/>
        </p:nvCxnSpPr>
        <p:spPr>
          <a:xfrm flipV="1">
            <a:off x="6615526" y="4500442"/>
            <a:ext cx="1316283" cy="417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ight Arrow 32">
            <a:extLst>
              <a:ext uri="{FF2B5EF4-FFF2-40B4-BE49-F238E27FC236}">
                <a16:creationId xmlns:a16="http://schemas.microsoft.com/office/drawing/2014/main" id="{D687A375-FEB4-4C07-39C5-6810DFC6DA0D}"/>
              </a:ext>
            </a:extLst>
          </p:cNvPr>
          <p:cNvSpPr/>
          <p:nvPr/>
        </p:nvSpPr>
        <p:spPr>
          <a:xfrm>
            <a:off x="2331779" y="4976720"/>
            <a:ext cx="265587" cy="10336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F0183E-9F96-20B4-D969-D533F08166C0}"/>
              </a:ext>
            </a:extLst>
          </p:cNvPr>
          <p:cNvSpPr txBox="1"/>
          <p:nvPr/>
        </p:nvSpPr>
        <p:spPr>
          <a:xfrm>
            <a:off x="508915" y="6226447"/>
            <a:ext cx="617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</a:rPr>
              <a:t>Detailed</a:t>
            </a:r>
            <a:r>
              <a:rPr lang="zh-CN" altLang="en-US" sz="2400">
                <a:solidFill>
                  <a:srgbClr val="0000FF"/>
                </a:solidFill>
              </a:rPr>
              <a:t> </a:t>
            </a:r>
            <a:r>
              <a:rPr lang="en-US" altLang="zh-CN" sz="2400">
                <a:solidFill>
                  <a:srgbClr val="0000FF"/>
                </a:solidFill>
              </a:rPr>
              <a:t>design</a:t>
            </a:r>
            <a:r>
              <a:rPr lang="zh-CN" altLang="en-US" sz="2400">
                <a:solidFill>
                  <a:srgbClr val="0000FF"/>
                </a:solidFill>
              </a:rPr>
              <a:t> </a:t>
            </a:r>
            <a:r>
              <a:rPr lang="en-US" altLang="zh-CN" sz="2400">
                <a:solidFill>
                  <a:srgbClr val="0000FF"/>
                </a:solidFill>
              </a:rPr>
              <a:t>study</a:t>
            </a:r>
            <a:r>
              <a:rPr lang="zh-CN" altLang="en-US" sz="2400">
                <a:solidFill>
                  <a:srgbClr val="0000FF"/>
                </a:solidFill>
              </a:rPr>
              <a:t> </a:t>
            </a:r>
            <a:r>
              <a:rPr lang="en-US" altLang="zh-CN" sz="2400">
                <a:solidFill>
                  <a:srgbClr val="0000FF"/>
                </a:solidFill>
              </a:rPr>
              <a:t>is</a:t>
            </a:r>
            <a:r>
              <a:rPr lang="zh-CN" altLang="en-US" sz="2400">
                <a:solidFill>
                  <a:srgbClr val="0000FF"/>
                </a:solidFill>
              </a:rPr>
              <a:t> </a:t>
            </a:r>
            <a:r>
              <a:rPr lang="en-US" altLang="zh-CN" sz="2400">
                <a:solidFill>
                  <a:srgbClr val="0000FF"/>
                </a:solidFill>
              </a:rPr>
              <a:t>under</a:t>
            </a:r>
            <a:r>
              <a:rPr lang="zh-CN" altLang="en-US" sz="2400">
                <a:solidFill>
                  <a:srgbClr val="0000FF"/>
                </a:solidFill>
              </a:rPr>
              <a:t> </a:t>
            </a:r>
            <a:r>
              <a:rPr lang="en-US" altLang="zh-CN" sz="2400">
                <a:solidFill>
                  <a:srgbClr val="0000FF"/>
                </a:solidFill>
              </a:rPr>
              <a:t>way</a:t>
            </a:r>
            <a:r>
              <a:rPr lang="en-US" altLang="zh-CN">
                <a:solidFill>
                  <a:srgbClr val="0000FF"/>
                </a:solidFill>
              </a:rPr>
              <a:t>.</a:t>
            </a:r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3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E6C253-5C70-76AE-C7E9-43C9EE433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Overview of beam polarization issues for CEPC</a:t>
            </a:r>
            <a:endParaRPr lang="en-US" dirty="0"/>
          </a:p>
          <a:p>
            <a:r>
              <a:rPr lang="en-US" altLang="zh-CN" dirty="0"/>
              <a:t>R&amp;D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Engineering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Phase</a:t>
            </a:r>
          </a:p>
          <a:p>
            <a:r>
              <a:rPr lang="en-US" altLang="zh-CN" dirty="0"/>
              <a:t>Concepts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longitudinal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BEPCII</a:t>
            </a:r>
            <a:r>
              <a:rPr lang="zh-CN" altLang="en-US" dirty="0"/>
              <a:t> </a:t>
            </a:r>
            <a:endParaRPr lang="en-US" altLang="zh-CN" dirty="0"/>
          </a:p>
          <a:p>
            <a:pPr>
              <a:spcBef>
                <a:spcPts val="600"/>
              </a:spcBef>
            </a:pPr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D736B7-B758-C2F6-2F83-1F5F011EB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AEA1E-854D-A152-DD1E-2B96DDC9A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296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E2BB91-B910-0566-E633-FA1D7FE31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468" y="1268760"/>
            <a:ext cx="11463064" cy="5328592"/>
          </a:xfrm>
        </p:spPr>
        <p:txBody>
          <a:bodyPr>
            <a:normAutofit lnSpcReduction="10000"/>
          </a:bodyPr>
          <a:lstStyle/>
          <a:p>
            <a:r>
              <a:rPr lang="en-US" altLang="zh-CN" sz="2400"/>
              <a:t>Spin</a:t>
            </a:r>
            <a:r>
              <a:rPr lang="zh-CN" altLang="en-US" sz="2400"/>
              <a:t> </a:t>
            </a:r>
            <a:r>
              <a:rPr lang="en-US" altLang="zh-CN" sz="2400"/>
              <a:t>dynamics</a:t>
            </a:r>
            <a:r>
              <a:rPr lang="zh-CN" altLang="en-US" sz="2400"/>
              <a:t> </a:t>
            </a:r>
            <a:r>
              <a:rPr lang="en-US" altLang="zh-CN" sz="2400"/>
              <a:t>studies</a:t>
            </a:r>
          </a:p>
          <a:p>
            <a:pPr lvl="1"/>
            <a:r>
              <a:rPr lang="en-US" altLang="zh-CN" sz="2200"/>
              <a:t>D.</a:t>
            </a:r>
            <a:r>
              <a:rPr lang="zh-CN" altLang="en-US" sz="2200"/>
              <a:t> </a:t>
            </a:r>
            <a:r>
              <a:rPr lang="en-US" altLang="zh-CN" sz="2200"/>
              <a:t>Barber</a:t>
            </a:r>
            <a:r>
              <a:rPr lang="zh-CN" altLang="en-US" sz="2200"/>
              <a:t> </a:t>
            </a:r>
            <a:r>
              <a:rPr lang="en-US" altLang="zh-CN" sz="2200"/>
              <a:t>(DESY),</a:t>
            </a:r>
            <a:r>
              <a:rPr lang="zh-CN" altLang="en-US" sz="2200"/>
              <a:t> </a:t>
            </a:r>
            <a:r>
              <a:rPr lang="en-US" altLang="zh-CN" sz="2200"/>
              <a:t>E.</a:t>
            </a:r>
            <a:r>
              <a:rPr lang="zh-CN" altLang="en-US" sz="2200"/>
              <a:t> </a:t>
            </a:r>
            <a:r>
              <a:rPr lang="en-US" altLang="zh-CN" sz="2200"/>
              <a:t>Forest</a:t>
            </a:r>
            <a:r>
              <a:rPr lang="zh-CN" altLang="en-US" sz="2200"/>
              <a:t> </a:t>
            </a:r>
            <a:r>
              <a:rPr lang="en-US" altLang="zh-CN" sz="2200"/>
              <a:t>(KEK),</a:t>
            </a:r>
            <a:r>
              <a:rPr lang="zh-CN" altLang="en-US" sz="2200"/>
              <a:t> </a:t>
            </a:r>
            <a:r>
              <a:rPr lang="en-US" altLang="zh-CN" sz="2200"/>
              <a:t> S.</a:t>
            </a:r>
            <a:r>
              <a:rPr lang="zh-CN" altLang="en-US" sz="2200"/>
              <a:t> </a:t>
            </a:r>
            <a:r>
              <a:rPr lang="en-US" altLang="zh-CN" sz="2200"/>
              <a:t>Nikitin</a:t>
            </a:r>
            <a:r>
              <a:rPr lang="zh-CN" altLang="en-US" sz="2200"/>
              <a:t> </a:t>
            </a:r>
            <a:r>
              <a:rPr lang="en-US" altLang="zh-CN" sz="2200"/>
              <a:t>(BINP)</a:t>
            </a:r>
          </a:p>
          <a:p>
            <a:pPr lvl="1"/>
            <a:r>
              <a:rPr lang="en-US" altLang="zh-CN" sz="2200"/>
              <a:t>contribute</a:t>
            </a:r>
            <a:r>
              <a:rPr lang="zh-CN" altLang="en-US" sz="2200"/>
              <a:t> </a:t>
            </a:r>
            <a:r>
              <a:rPr lang="en-US" altLang="zh-CN" sz="2200"/>
              <a:t>to</a:t>
            </a:r>
            <a:r>
              <a:rPr lang="zh-CN" altLang="en-US" sz="2200"/>
              <a:t> </a:t>
            </a:r>
            <a:r>
              <a:rPr lang="en-US" altLang="zh-CN" sz="2200"/>
              <a:t>FCC-ee</a:t>
            </a:r>
            <a:r>
              <a:rPr lang="zh-CN" altLang="en-US" sz="2200"/>
              <a:t> </a:t>
            </a:r>
            <a:r>
              <a:rPr lang="en-US" altLang="zh-CN" sz="2200"/>
              <a:t>EPOL</a:t>
            </a:r>
            <a:r>
              <a:rPr lang="zh-CN" altLang="en-US" sz="2200"/>
              <a:t> </a:t>
            </a:r>
            <a:r>
              <a:rPr lang="en-US" altLang="zh-CN" sz="2200"/>
              <a:t>collaboration</a:t>
            </a:r>
          </a:p>
          <a:p>
            <a:pPr>
              <a:spcBef>
                <a:spcPts val="600"/>
              </a:spcBef>
            </a:pPr>
            <a:r>
              <a:rPr lang="en-US" altLang="zh-CN" sz="2400"/>
              <a:t>Compton</a:t>
            </a:r>
            <a:r>
              <a:rPr lang="zh-CN" altLang="en-US" sz="2400"/>
              <a:t> </a:t>
            </a:r>
            <a:r>
              <a:rPr lang="en-US" altLang="zh-CN" sz="2400"/>
              <a:t>polarimeter</a:t>
            </a:r>
          </a:p>
          <a:p>
            <a:pPr lvl="1">
              <a:spcBef>
                <a:spcPts val="600"/>
              </a:spcBef>
            </a:pPr>
            <a:r>
              <a:rPr lang="en-US" altLang="zh-CN" sz="2200"/>
              <a:t>A.</a:t>
            </a:r>
            <a:r>
              <a:rPr lang="zh-CN" altLang="en-US" sz="2200"/>
              <a:t> </a:t>
            </a:r>
            <a:r>
              <a:rPr lang="en-US" altLang="zh-CN" sz="2200"/>
              <a:t>Martens</a:t>
            </a:r>
            <a:r>
              <a:rPr lang="zh-CN" altLang="en-US" sz="2200"/>
              <a:t> </a:t>
            </a:r>
            <a:r>
              <a:rPr lang="en-US" altLang="zh-CN" sz="2200"/>
              <a:t>(IJCLab,</a:t>
            </a:r>
            <a:r>
              <a:rPr lang="zh-CN" altLang="en-US" sz="2200"/>
              <a:t> </a:t>
            </a:r>
            <a:r>
              <a:rPr lang="en-US" altLang="zh-CN" sz="2200"/>
              <a:t>supported</a:t>
            </a:r>
            <a:r>
              <a:rPr lang="zh-CN" altLang="en-US" sz="2200"/>
              <a:t> </a:t>
            </a:r>
            <a:r>
              <a:rPr lang="en-US" altLang="zh-CN" sz="2200"/>
              <a:t>by</a:t>
            </a:r>
            <a:r>
              <a:rPr lang="zh-CN" altLang="en-US" sz="2200"/>
              <a:t> </a:t>
            </a:r>
            <a:r>
              <a:rPr lang="en-US" altLang="zh-CN" sz="2200"/>
              <a:t>FCPPN)</a:t>
            </a:r>
          </a:p>
          <a:p>
            <a:pPr lvl="1">
              <a:spcBef>
                <a:spcPts val="600"/>
              </a:spcBef>
            </a:pPr>
            <a:r>
              <a:rPr lang="en-US" altLang="zh-CN" sz="2200"/>
              <a:t>Instructive</a:t>
            </a:r>
            <a:r>
              <a:rPr lang="zh-CN" altLang="en-US" sz="2200"/>
              <a:t> </a:t>
            </a:r>
            <a:r>
              <a:rPr lang="en-US" altLang="zh-CN" sz="2200"/>
              <a:t>discussions</a:t>
            </a:r>
            <a:r>
              <a:rPr lang="zh-CN" altLang="en-US" sz="2200"/>
              <a:t> </a:t>
            </a:r>
            <a:r>
              <a:rPr lang="en-US" altLang="zh-CN" sz="2200"/>
              <a:t>with</a:t>
            </a:r>
            <a:r>
              <a:rPr lang="zh-CN" altLang="en-US" sz="2200"/>
              <a:t> </a:t>
            </a:r>
            <a:r>
              <a:rPr lang="en-US" altLang="zh-CN" sz="2200"/>
              <a:t>I.</a:t>
            </a:r>
            <a:r>
              <a:rPr lang="zh-CN" altLang="en-US" sz="2200"/>
              <a:t> </a:t>
            </a:r>
            <a:r>
              <a:rPr lang="en-US" altLang="zh-CN" sz="2200"/>
              <a:t>Nikolaev,</a:t>
            </a:r>
            <a:r>
              <a:rPr lang="zh-CN" altLang="en-US" sz="2200"/>
              <a:t> </a:t>
            </a:r>
            <a:r>
              <a:rPr lang="en-US" altLang="zh-CN" sz="2200"/>
              <a:t>V.</a:t>
            </a:r>
            <a:r>
              <a:rPr lang="zh-CN" altLang="en-US" sz="2200"/>
              <a:t> </a:t>
            </a:r>
            <a:r>
              <a:rPr lang="en-US" altLang="zh-CN" sz="2200"/>
              <a:t>Kaminskiy</a:t>
            </a:r>
            <a:r>
              <a:rPr lang="zh-CN" altLang="en-US" sz="2200"/>
              <a:t> </a:t>
            </a:r>
            <a:r>
              <a:rPr lang="en-US" altLang="zh-CN" sz="2200"/>
              <a:t>(BINP)</a:t>
            </a:r>
          </a:p>
          <a:p>
            <a:pPr lvl="1">
              <a:spcBef>
                <a:spcPts val="600"/>
              </a:spcBef>
            </a:pPr>
            <a:r>
              <a:rPr lang="en-US" altLang="zh-CN" sz="2200"/>
              <a:t>A</a:t>
            </a:r>
            <a:r>
              <a:rPr lang="zh-CN" altLang="en-US" sz="2200"/>
              <a:t> </a:t>
            </a:r>
            <a:r>
              <a:rPr lang="en-US" altLang="zh-CN" sz="2200"/>
              <a:t>laser-vacuum</a:t>
            </a:r>
            <a:r>
              <a:rPr lang="zh-CN" altLang="en-US" sz="2200"/>
              <a:t> </a:t>
            </a:r>
            <a:r>
              <a:rPr lang="en-US" altLang="zh-CN" sz="2200"/>
              <a:t>insertion</a:t>
            </a:r>
            <a:r>
              <a:rPr lang="zh-CN" altLang="en-US" sz="2200"/>
              <a:t> </a:t>
            </a:r>
            <a:r>
              <a:rPr lang="en-US" altLang="zh-CN" sz="2200"/>
              <a:t>was</a:t>
            </a:r>
            <a:r>
              <a:rPr lang="zh-CN" altLang="en-US" sz="2200"/>
              <a:t> </a:t>
            </a:r>
            <a:r>
              <a:rPr lang="en-US" altLang="zh-CN" sz="2200"/>
              <a:t>borrowed</a:t>
            </a:r>
            <a:r>
              <a:rPr lang="zh-CN" altLang="en-US" sz="2200"/>
              <a:t> </a:t>
            </a:r>
            <a:r>
              <a:rPr lang="en-US" altLang="zh-CN" sz="2200"/>
              <a:t>from</a:t>
            </a:r>
            <a:r>
              <a:rPr lang="zh-CN" altLang="en-US" sz="2200"/>
              <a:t> </a:t>
            </a:r>
            <a:r>
              <a:rPr lang="en-US" altLang="zh-CN" sz="2200"/>
              <a:t>BEMS</a:t>
            </a:r>
            <a:r>
              <a:rPr lang="zh-CN" altLang="en-US" sz="2200"/>
              <a:t> </a:t>
            </a:r>
            <a:r>
              <a:rPr lang="en-US" altLang="zh-CN" sz="2200"/>
              <a:t>@</a:t>
            </a:r>
            <a:r>
              <a:rPr lang="zh-CN" altLang="en-US" sz="2200"/>
              <a:t> </a:t>
            </a:r>
            <a:r>
              <a:rPr lang="en-US" altLang="zh-CN" sz="2200"/>
              <a:t>BESIII</a:t>
            </a:r>
            <a:r>
              <a:rPr lang="zh-CN" altLang="en-US" sz="2200"/>
              <a:t> </a:t>
            </a:r>
            <a:r>
              <a:rPr lang="en-US" altLang="zh-CN" sz="2200"/>
              <a:t>for</a:t>
            </a:r>
            <a:r>
              <a:rPr lang="zh-CN" altLang="en-US" sz="2200"/>
              <a:t> </a:t>
            </a:r>
            <a:r>
              <a:rPr lang="en-US" altLang="zh-CN" sz="2200"/>
              <a:t>early</a:t>
            </a:r>
            <a:r>
              <a:rPr lang="zh-CN" altLang="en-US" sz="2200"/>
              <a:t> </a:t>
            </a:r>
            <a:r>
              <a:rPr lang="en-US" altLang="zh-CN" sz="2200"/>
              <a:t>commissioning,</a:t>
            </a:r>
            <a:r>
              <a:rPr lang="zh-CN" altLang="en-US" sz="2200"/>
              <a:t> </a:t>
            </a:r>
            <a:r>
              <a:rPr lang="en-US" altLang="zh-CN" sz="2200"/>
              <a:t>granted</a:t>
            </a:r>
            <a:r>
              <a:rPr lang="zh-CN" altLang="en-US" sz="2200"/>
              <a:t> </a:t>
            </a:r>
            <a:r>
              <a:rPr lang="en-US" altLang="zh-CN" sz="2200"/>
              <a:t>by</a:t>
            </a:r>
            <a:r>
              <a:rPr lang="zh-CN" altLang="en-US" sz="2200"/>
              <a:t> </a:t>
            </a:r>
            <a:r>
              <a:rPr lang="en-US" altLang="zh-CN" sz="2200"/>
              <a:t>N.</a:t>
            </a:r>
            <a:r>
              <a:rPr lang="zh-CN" altLang="en-US" sz="2200"/>
              <a:t> </a:t>
            </a:r>
            <a:r>
              <a:rPr lang="en-US" altLang="zh-CN" sz="2200"/>
              <a:t>Muchnoi</a:t>
            </a:r>
            <a:r>
              <a:rPr lang="zh-CN" altLang="en-US" sz="2200"/>
              <a:t> </a:t>
            </a:r>
            <a:r>
              <a:rPr lang="en-US" altLang="zh-CN" sz="2200"/>
              <a:t>and</a:t>
            </a:r>
            <a:r>
              <a:rPr lang="zh-CN" altLang="en-US" sz="2200"/>
              <a:t> </a:t>
            </a:r>
            <a:r>
              <a:rPr lang="en-US" altLang="zh-CN" sz="2200"/>
              <a:t>M.</a:t>
            </a:r>
            <a:r>
              <a:rPr lang="zh-CN" altLang="en-US" sz="2200"/>
              <a:t> </a:t>
            </a:r>
            <a:r>
              <a:rPr lang="en-US" altLang="zh-CN" sz="2200"/>
              <a:t>Achasov</a:t>
            </a:r>
            <a:r>
              <a:rPr lang="zh-CN" altLang="en-US" sz="2200"/>
              <a:t> </a:t>
            </a:r>
            <a:r>
              <a:rPr lang="en-US" altLang="zh-CN" sz="2200"/>
              <a:t>(BINP)</a:t>
            </a:r>
          </a:p>
          <a:p>
            <a:pPr>
              <a:spcBef>
                <a:spcPts val="600"/>
              </a:spcBef>
            </a:pPr>
            <a:r>
              <a:rPr lang="en-US" altLang="zh-CN" sz="2400"/>
              <a:t>Polarized</a:t>
            </a:r>
            <a:r>
              <a:rPr lang="zh-CN" altLang="en-US" sz="2400"/>
              <a:t> </a:t>
            </a:r>
            <a:r>
              <a:rPr lang="en-US" altLang="zh-CN" sz="2400"/>
              <a:t>electron</a:t>
            </a:r>
            <a:r>
              <a:rPr lang="zh-CN" altLang="en-US" sz="2400"/>
              <a:t> </a:t>
            </a:r>
            <a:r>
              <a:rPr lang="en-US" altLang="zh-CN" sz="2400"/>
              <a:t>source</a:t>
            </a:r>
          </a:p>
          <a:p>
            <a:pPr lvl="1">
              <a:spcBef>
                <a:spcPts val="600"/>
              </a:spcBef>
            </a:pPr>
            <a:r>
              <a:rPr lang="en-US" altLang="zh-CN" sz="2200"/>
              <a:t>V.</a:t>
            </a:r>
            <a:r>
              <a:rPr lang="zh-CN" altLang="en-US" sz="2200"/>
              <a:t> </a:t>
            </a:r>
            <a:r>
              <a:rPr lang="en-US" altLang="zh-CN" sz="2200"/>
              <a:t>Tyukin</a:t>
            </a:r>
            <a:r>
              <a:rPr lang="zh-CN" altLang="en-US" sz="2200"/>
              <a:t> </a:t>
            </a:r>
            <a:r>
              <a:rPr lang="en-US" altLang="zh-CN" sz="2200"/>
              <a:t>(JGU</a:t>
            </a:r>
            <a:r>
              <a:rPr lang="zh-CN" altLang="en-US" sz="2200"/>
              <a:t> </a:t>
            </a:r>
            <a:r>
              <a:rPr lang="en-US" altLang="zh-CN" sz="2200"/>
              <a:t>Mainz,</a:t>
            </a:r>
            <a:r>
              <a:rPr lang="zh-CN" altLang="en-US" sz="2200"/>
              <a:t> </a:t>
            </a:r>
            <a:r>
              <a:rPr lang="en-US" altLang="zh-CN" sz="2200"/>
              <a:t>supported</a:t>
            </a:r>
            <a:r>
              <a:rPr lang="zh-CN" altLang="en-US" sz="2200"/>
              <a:t> </a:t>
            </a:r>
            <a:r>
              <a:rPr lang="en-US" altLang="zh-CN" sz="2200"/>
              <a:t>by</a:t>
            </a:r>
            <a:r>
              <a:rPr lang="zh-CN" altLang="en-US" sz="2200"/>
              <a:t> </a:t>
            </a:r>
            <a:r>
              <a:rPr lang="en-US" altLang="zh-CN" sz="2200"/>
              <a:t>PIFI</a:t>
            </a:r>
            <a:r>
              <a:rPr lang="zh-CN" altLang="en-US" sz="2200"/>
              <a:t> </a:t>
            </a:r>
            <a:r>
              <a:rPr lang="en-US" altLang="zh-CN" sz="2200"/>
              <a:t>program</a:t>
            </a:r>
            <a:r>
              <a:rPr lang="zh-CN" altLang="en-US" sz="2200"/>
              <a:t> </a:t>
            </a:r>
            <a:r>
              <a:rPr lang="en-US" altLang="zh-CN" sz="2200"/>
              <a:t>of</a:t>
            </a:r>
            <a:r>
              <a:rPr lang="zh-CN" altLang="en-US" sz="2200"/>
              <a:t> </a:t>
            </a:r>
            <a:r>
              <a:rPr lang="en-US" altLang="zh-CN" sz="2200"/>
              <a:t>CAS)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400"/>
              <a:t>Polarized</a:t>
            </a:r>
            <a:r>
              <a:rPr lang="zh-CN" altLang="en-US" sz="2400"/>
              <a:t> </a:t>
            </a:r>
            <a:r>
              <a:rPr lang="en-US" altLang="zh-CN" sz="2400"/>
              <a:t>positron</a:t>
            </a:r>
            <a:r>
              <a:rPr lang="zh-CN" altLang="en-US" sz="2400"/>
              <a:t> </a:t>
            </a:r>
            <a:r>
              <a:rPr lang="en-US" altLang="zh-CN" sz="2400"/>
              <a:t>source</a:t>
            </a:r>
          </a:p>
          <a:p>
            <a:pPr lvl="1">
              <a:spcBef>
                <a:spcPts val="600"/>
              </a:spcBef>
            </a:pPr>
            <a:r>
              <a:rPr lang="en-US" altLang="zh-CN" sz="2200"/>
              <a:t>I.</a:t>
            </a:r>
            <a:r>
              <a:rPr lang="zh-CN" altLang="en-US" sz="2200"/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Chaikovska,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Yuting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etc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(IJCLab,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supported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by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FCPPN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en-US" altLang="zh-CN" sz="2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D44173-67FC-35C2-0E4C-D42B8D80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International</a:t>
            </a:r>
            <a:r>
              <a:rPr lang="zh-CN" altLang="en-US"/>
              <a:t> </a:t>
            </a:r>
            <a:r>
              <a:rPr lang="en-US" altLang="zh-CN"/>
              <a:t>collaborators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24D40-CA70-462C-83C1-1474CFD4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09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F1E9C1-5B66-DCB8-6E1D-3389BCC90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1247040" cy="4840303"/>
          </a:xfrm>
        </p:spPr>
        <p:txBody>
          <a:bodyPr>
            <a:normAutofit/>
          </a:bodyPr>
          <a:lstStyle/>
          <a:p>
            <a:r>
              <a:rPr lang="en-US" altLang="zh-CN" sz="2400"/>
              <a:t>Potential</a:t>
            </a:r>
            <a:r>
              <a:rPr lang="zh-CN" altLang="en-US" sz="2400"/>
              <a:t> </a:t>
            </a:r>
            <a:r>
              <a:rPr lang="en-US" altLang="zh-CN" sz="2400"/>
              <a:t>of</a:t>
            </a:r>
            <a:r>
              <a:rPr lang="zh-CN" altLang="en-US" sz="2400"/>
              <a:t> </a:t>
            </a:r>
            <a:r>
              <a:rPr lang="en-US" altLang="zh-CN" sz="2400"/>
              <a:t>polarized</a:t>
            </a:r>
            <a:r>
              <a:rPr lang="zh-CN" altLang="en-US" sz="2400"/>
              <a:t> </a:t>
            </a:r>
            <a:r>
              <a:rPr lang="en-US" altLang="zh-CN" sz="2400"/>
              <a:t>beam</a:t>
            </a:r>
            <a:r>
              <a:rPr lang="zh-CN" altLang="en-US" sz="2400"/>
              <a:t> </a:t>
            </a:r>
            <a:r>
              <a:rPr lang="en-US" altLang="zh-CN" sz="2400"/>
              <a:t>at</a:t>
            </a:r>
            <a:r>
              <a:rPr lang="zh-CN" altLang="en-US" sz="2400"/>
              <a:t> </a:t>
            </a:r>
            <a:r>
              <a:rPr lang="en-US" altLang="zh-CN" sz="2400"/>
              <a:t>CEPC</a:t>
            </a:r>
            <a:r>
              <a:rPr lang="zh-CN" altLang="en-US" sz="2400"/>
              <a:t> </a:t>
            </a:r>
            <a:r>
              <a:rPr lang="en-US" altLang="zh-CN" sz="2400"/>
              <a:t>is</a:t>
            </a:r>
            <a:r>
              <a:rPr lang="zh-CN" altLang="en-US" sz="2400"/>
              <a:t> </a:t>
            </a:r>
            <a:r>
              <a:rPr lang="en-US" altLang="zh-CN" sz="2400"/>
              <a:t>reviewed</a:t>
            </a:r>
          </a:p>
          <a:p>
            <a:r>
              <a:rPr lang="en-US" altLang="zh-CN" sz="2400"/>
              <a:t>R&amp;D of key technologies in progress</a:t>
            </a:r>
          </a:p>
          <a:p>
            <a:pPr>
              <a:spcBef>
                <a:spcPts val="600"/>
              </a:spcBef>
            </a:pPr>
            <a:r>
              <a:rPr lang="en-US" sz="2400"/>
              <a:t>Longitudinal polarization option </a:t>
            </a:r>
            <a:r>
              <a:rPr lang="en-US" altLang="zh-CN" sz="2400"/>
              <a:t>is</a:t>
            </a:r>
            <a:r>
              <a:rPr lang="zh-CN" altLang="en-US" sz="2400"/>
              <a:t> </a:t>
            </a:r>
            <a:r>
              <a:rPr lang="en-US" altLang="zh-CN" sz="2400"/>
              <a:t>being</a:t>
            </a:r>
            <a:r>
              <a:rPr lang="zh-CN" altLang="en-US" sz="2400"/>
              <a:t> </a:t>
            </a:r>
            <a:r>
              <a:rPr lang="en-US" altLang="zh-CN" sz="2400"/>
              <a:t>studied</a:t>
            </a:r>
            <a:r>
              <a:rPr lang="en-US" sz="2400"/>
              <a:t> for BEPCII </a:t>
            </a:r>
          </a:p>
          <a:p>
            <a:pPr>
              <a:spcBef>
                <a:spcPts val="600"/>
              </a:spcBef>
            </a:pPr>
            <a:r>
              <a:rPr lang="en-US" sz="2400"/>
              <a:t>These activities will set the basis for polarization applications at CEPC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E5E474-7C10-D162-F8AA-495E69D7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Summary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4C9FB-2685-AEEE-E6BB-2A4080EF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377C3-E347-4688-A181-7BE5E26CC828}"/>
              </a:ext>
            </a:extLst>
          </p:cNvPr>
          <p:cNvSpPr txBox="1"/>
          <p:nvPr/>
        </p:nvSpPr>
        <p:spPr>
          <a:xfrm>
            <a:off x="1159000" y="6125518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Thank</a:t>
            </a:r>
            <a:r>
              <a:rPr lang="zh-CN" altLang="en-US" sz="2400" b="1" dirty="0">
                <a:solidFill>
                  <a:srgbClr val="FF0000"/>
                </a:solidFill>
                <a:latin typeface="Ayuthaya" pitchFamily="2" charset="-34"/>
                <a:ea typeface="SimHei" panose="02010609060101010101" pitchFamily="49" charset="-122"/>
                <a:cs typeface="Ayuthaya" pitchFamily="2" charset="-34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you</a:t>
            </a:r>
            <a:r>
              <a:rPr lang="zh-CN" altLang="en-US" sz="2400" b="1" dirty="0">
                <a:solidFill>
                  <a:srgbClr val="FF0000"/>
                </a:solidFill>
                <a:latin typeface="Ayuthaya" pitchFamily="2" charset="-34"/>
                <a:ea typeface="SimHei" panose="02010609060101010101" pitchFamily="49" charset="-122"/>
                <a:cs typeface="Ayuthaya" pitchFamily="2" charset="-34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for</a:t>
            </a:r>
            <a:r>
              <a:rPr lang="zh-CN" altLang="en-US" sz="2400" b="1" dirty="0">
                <a:solidFill>
                  <a:srgbClr val="FF0000"/>
                </a:solidFill>
                <a:latin typeface="Ayuthaya" pitchFamily="2" charset="-34"/>
                <a:ea typeface="SimHei" panose="02010609060101010101" pitchFamily="49" charset="-122"/>
                <a:cs typeface="Ayuthaya" pitchFamily="2" charset="-34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your</a:t>
            </a:r>
            <a:r>
              <a:rPr lang="zh-CN" altLang="en-US" sz="2400" b="1" dirty="0">
                <a:solidFill>
                  <a:srgbClr val="FF0000"/>
                </a:solidFill>
                <a:latin typeface="Ayuthaya" pitchFamily="2" charset="-34"/>
                <a:ea typeface="SimHei" panose="02010609060101010101" pitchFamily="49" charset="-122"/>
                <a:cs typeface="Ayuthaya" pitchFamily="2" charset="-34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attention!</a:t>
            </a:r>
            <a:endParaRPr lang="en-US" sz="2400" b="1" dirty="0">
              <a:solidFill>
                <a:srgbClr val="FF0000"/>
              </a:solidFill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631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679948-24B7-DD2F-7D34-37167D01B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12" y="1203866"/>
            <a:ext cx="10972800" cy="2320659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/>
              <a:t>Precision</a:t>
            </a:r>
            <a:r>
              <a:rPr lang="zh-CN" altLang="en-US"/>
              <a:t> </a:t>
            </a:r>
            <a:r>
              <a:rPr lang="en-US" altLang="zh-CN"/>
              <a:t>beam</a:t>
            </a:r>
            <a:r>
              <a:rPr lang="zh-CN" altLang="en-US"/>
              <a:t> </a:t>
            </a:r>
            <a:r>
              <a:rPr lang="en-US" altLang="zh-CN"/>
              <a:t>energy</a:t>
            </a:r>
            <a:r>
              <a:rPr lang="zh-CN" altLang="en-US"/>
              <a:t> </a:t>
            </a:r>
            <a:r>
              <a:rPr lang="en-US" altLang="zh-CN"/>
              <a:t>calibration</a:t>
            </a:r>
            <a:r>
              <a:rPr lang="zh-CN" altLang="en-US"/>
              <a:t> </a:t>
            </a:r>
            <a:r>
              <a:rPr lang="en-US" altLang="zh-CN"/>
              <a:t>@</a:t>
            </a:r>
            <a:r>
              <a:rPr lang="zh-CN" altLang="en-US"/>
              <a:t> </a:t>
            </a:r>
            <a:r>
              <a:rPr lang="en-US" altLang="zh-CN"/>
              <a:t>Z,</a:t>
            </a:r>
            <a:r>
              <a:rPr lang="zh-CN" altLang="en-US"/>
              <a:t> </a:t>
            </a:r>
            <a:r>
              <a:rPr lang="en-US" altLang="zh-CN"/>
              <a:t>W</a:t>
            </a:r>
            <a:r>
              <a:rPr lang="el-GR" altLang="zh-CN"/>
              <a:t> (~1</a:t>
            </a:r>
            <a:r>
              <a:rPr lang="en-US" altLang="zh-CN"/>
              <a:t>00keV</a:t>
            </a:r>
            <a:r>
              <a:rPr lang="el-GR" altLang="zh-CN"/>
              <a:t>)</a:t>
            </a:r>
            <a:endParaRPr lang="en-US" altLang="zh-CN"/>
          </a:p>
          <a:p>
            <a:pPr lvl="1"/>
            <a:r>
              <a:rPr lang="en-US" altLang="zh-CN"/>
              <a:t>resonant</a:t>
            </a:r>
            <a:r>
              <a:rPr lang="zh-CN" altLang="en-US"/>
              <a:t> </a:t>
            </a:r>
            <a:r>
              <a:rPr lang="en-US" altLang="zh-CN"/>
              <a:t>depolarization</a:t>
            </a:r>
            <a:r>
              <a:rPr lang="zh-CN" altLang="en-US"/>
              <a:t> </a:t>
            </a:r>
            <a:r>
              <a:rPr lang="en-US" altLang="zh-CN"/>
              <a:t>with</a:t>
            </a:r>
            <a:r>
              <a:rPr lang="zh-CN" altLang="en-US"/>
              <a:t> </a:t>
            </a:r>
            <a:r>
              <a:rPr lang="en-US" altLang="zh-CN"/>
              <a:t>vertically</a:t>
            </a:r>
            <a:r>
              <a:rPr lang="zh-CN" altLang="en-US"/>
              <a:t> </a:t>
            </a:r>
            <a:r>
              <a:rPr lang="en-US" altLang="zh-CN"/>
              <a:t>polarized</a:t>
            </a:r>
            <a:r>
              <a:rPr lang="zh-CN" altLang="en-US"/>
              <a:t> </a:t>
            </a:r>
            <a:r>
              <a:rPr lang="en-US" altLang="zh-CN"/>
              <a:t>beams</a:t>
            </a:r>
          </a:p>
          <a:p>
            <a:pPr>
              <a:spcBef>
                <a:spcPts val="600"/>
              </a:spcBef>
            </a:pPr>
            <a:r>
              <a:rPr lang="en-US" altLang="zh-CN"/>
              <a:t>Precision measurement of weak mixing angle @</a:t>
            </a:r>
            <a:r>
              <a:rPr lang="zh-CN" altLang="en-US"/>
              <a:t> </a:t>
            </a:r>
            <a:r>
              <a:rPr lang="en-US" altLang="zh-CN"/>
              <a:t>Z</a:t>
            </a:r>
          </a:p>
          <a:p>
            <a:pPr lvl="1">
              <a:spcBef>
                <a:spcPts val="600"/>
              </a:spcBef>
            </a:pPr>
            <a:r>
              <a:rPr lang="en-US" altLang="zh-CN"/>
              <a:t>Longitudinally</a:t>
            </a:r>
            <a:r>
              <a:rPr lang="zh-CN" altLang="en-US"/>
              <a:t> </a:t>
            </a:r>
            <a:r>
              <a:rPr lang="en-US" altLang="zh-CN"/>
              <a:t>polarized</a:t>
            </a:r>
            <a:r>
              <a:rPr lang="zh-CN" altLang="en-US"/>
              <a:t> </a:t>
            </a:r>
            <a:r>
              <a:rPr lang="en-US" altLang="zh-CN"/>
              <a:t>colliding</a:t>
            </a:r>
            <a:r>
              <a:rPr lang="zh-CN" altLang="en-US"/>
              <a:t> </a:t>
            </a:r>
            <a:r>
              <a:rPr lang="en-US" altLang="zh-CN"/>
              <a:t>beams for measuring A</a:t>
            </a:r>
            <a:r>
              <a:rPr lang="en-US" altLang="zh-CN" baseline="-25000"/>
              <a:t>LR</a:t>
            </a:r>
            <a:endParaRPr lang="en-US" altLang="zh-CN"/>
          </a:p>
          <a:p>
            <a:pPr lvl="1">
              <a:spcBef>
                <a:spcPts val="600"/>
              </a:spcBef>
            </a:pPr>
            <a:r>
              <a:rPr lang="en-US" altLang="zh-CN"/>
              <a:t>could resolve the tension between</a:t>
            </a:r>
            <a:r>
              <a:rPr lang="zh-CN" altLang="en-US"/>
              <a:t> </a:t>
            </a:r>
            <a:r>
              <a:rPr lang="en-US" altLang="zh-CN"/>
              <a:t>A</a:t>
            </a:r>
            <a:r>
              <a:rPr lang="en-US" altLang="zh-CN" baseline="-25000"/>
              <a:t>FB</a:t>
            </a:r>
            <a:r>
              <a:rPr lang="zh-CN" altLang="en-US"/>
              <a:t> </a:t>
            </a:r>
            <a:r>
              <a:rPr lang="en-US" altLang="zh-CN"/>
              <a:t>&amp;</a:t>
            </a:r>
            <a:r>
              <a:rPr lang="zh-CN" altLang="en-US"/>
              <a:t> </a:t>
            </a:r>
            <a:r>
              <a:rPr lang="en-US" altLang="zh-CN"/>
              <a:t>A</a:t>
            </a:r>
            <a:r>
              <a:rPr lang="en-US" altLang="zh-CN" baseline="-25000"/>
              <a:t>LR</a:t>
            </a:r>
            <a:r>
              <a:rPr lang="en-US" altLang="zh-CN"/>
              <a:t>, by </a:t>
            </a:r>
            <a:r>
              <a:rPr lang="en-US" altLang="zh-CN">
                <a:solidFill>
                  <a:srgbClr val="FF0000"/>
                </a:solidFill>
              </a:rPr>
              <a:t>measuring both in the same experiement</a:t>
            </a:r>
          </a:p>
          <a:p>
            <a:pPr>
              <a:spcBef>
                <a:spcPts val="600"/>
              </a:spcBef>
            </a:pPr>
            <a:r>
              <a:rPr lang="en-US" altLang="zh-CN"/>
              <a:t>CPV</a:t>
            </a:r>
            <a:r>
              <a:rPr lang="zh-CN" altLang="en-US"/>
              <a:t> </a:t>
            </a:r>
            <a:r>
              <a:rPr lang="en-US" altLang="zh-CN"/>
              <a:t>with</a:t>
            </a:r>
            <a:r>
              <a:rPr lang="zh-CN" altLang="en-US"/>
              <a:t> </a:t>
            </a:r>
            <a:r>
              <a:rPr lang="en-US" altLang="zh-CN"/>
              <a:t>polarized</a:t>
            </a:r>
            <a:r>
              <a:rPr lang="zh-CN" altLang="en-US"/>
              <a:t> </a:t>
            </a:r>
            <a:r>
              <a:rPr lang="en-US" altLang="zh-CN"/>
              <a:t>beams</a:t>
            </a:r>
            <a:r>
              <a:rPr lang="zh-CN" altLang="en-US"/>
              <a:t> </a:t>
            </a:r>
            <a:r>
              <a:rPr lang="en-US" altLang="zh-CN"/>
              <a:t>in</a:t>
            </a:r>
            <a:r>
              <a:rPr lang="zh-CN" altLang="en-US"/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e+e-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→ HZ.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ττ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</a:p>
          <a:p>
            <a:pPr>
              <a:spcBef>
                <a:spcPts val="600"/>
              </a:spcBef>
            </a:pP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531F2D-D813-8DC8-6B06-6A50ABB2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Physics</a:t>
            </a:r>
            <a:r>
              <a:rPr lang="zh-CN" altLang="en-US"/>
              <a:t> </a:t>
            </a:r>
            <a:r>
              <a:rPr lang="en-US" altLang="zh-CN"/>
              <a:t>motivation</a:t>
            </a:r>
            <a:r>
              <a:rPr lang="zh-CN" altLang="en-US"/>
              <a:t> </a:t>
            </a:r>
            <a:r>
              <a:rPr lang="en-US" altLang="zh-CN"/>
              <a:t>of</a:t>
            </a:r>
            <a:r>
              <a:rPr lang="zh-CN" altLang="en-US"/>
              <a:t> </a:t>
            </a:r>
            <a:r>
              <a:rPr lang="en-US" altLang="zh-CN"/>
              <a:t>polarized</a:t>
            </a:r>
            <a:r>
              <a:rPr lang="zh-CN" altLang="en-US"/>
              <a:t> </a:t>
            </a:r>
            <a:r>
              <a:rPr lang="en-US" altLang="zh-CN"/>
              <a:t>beams</a:t>
            </a:r>
            <a:r>
              <a:rPr lang="zh-CN" altLang="en-US"/>
              <a:t> </a:t>
            </a:r>
            <a:r>
              <a:rPr lang="en-US" altLang="zh-CN"/>
              <a:t>@</a:t>
            </a:r>
            <a:r>
              <a:rPr lang="zh-CN" altLang="en-US"/>
              <a:t> </a:t>
            </a:r>
            <a:r>
              <a:rPr lang="en-US" altLang="zh-CN"/>
              <a:t>CEPC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ED3CB-02D5-E1CE-7612-DCB42A11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3DAF8-37A0-FDF0-60F4-6066E051A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3771697"/>
            <a:ext cx="4896544" cy="2611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7F418E-51E4-39C5-7C21-D18571ED9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664" y="3579769"/>
            <a:ext cx="2448272" cy="2945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1B907-7C13-D17E-4A2A-9D842411AC86}"/>
              </a:ext>
            </a:extLst>
          </p:cNvPr>
          <p:cNvSpPr txBox="1"/>
          <p:nvPr/>
        </p:nvSpPr>
        <p:spPr>
          <a:xfrm>
            <a:off x="1156640" y="6469612"/>
            <a:ext cx="32963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L. </a:t>
            </a:r>
            <a:r>
              <a:rPr lang="en-US" sz="1200" dirty="0" err="1">
                <a:solidFill>
                  <a:srgbClr val="00B050"/>
                </a:solidFill>
              </a:rPr>
              <a:t>Arnaudon</a:t>
            </a:r>
            <a:r>
              <a:rPr lang="en-US" sz="1200" dirty="0">
                <a:solidFill>
                  <a:srgbClr val="00B050"/>
                </a:solidFill>
              </a:rPr>
              <a:t>, et al., Z. Phys. C 66, 45-62 (1995).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3EEB40-A651-457D-296A-632122F97ECB}"/>
              </a:ext>
            </a:extLst>
          </p:cNvPr>
          <p:cNvSpPr txBox="1"/>
          <p:nvPr/>
        </p:nvSpPr>
        <p:spPr>
          <a:xfrm>
            <a:off x="5746217" y="6438834"/>
            <a:ext cx="5313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G.</a:t>
            </a:r>
            <a:r>
              <a:rPr lang="zh-CN" altLang="en-US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Moortgat-Pick’s</a:t>
            </a:r>
            <a:r>
              <a:rPr lang="zh-CN" altLang="en-US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talk</a:t>
            </a:r>
            <a:r>
              <a:rPr lang="zh-CN" altLang="en-US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lang="zh-CN" altLang="en-US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CEPC</a:t>
            </a:r>
            <a:r>
              <a:rPr lang="zh-CN" altLang="en-US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Workshop</a:t>
            </a:r>
            <a:r>
              <a:rPr lang="zh-CN" altLang="en-US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</a:t>
            </a:r>
            <a:r>
              <a:rPr lang="zh-CN" altLang="en-US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zh-CN" altLang="en-US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Marseille,</a:t>
            </a:r>
            <a:r>
              <a:rPr lang="zh-CN" altLang="en-US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 April</a:t>
            </a:r>
            <a:r>
              <a:rPr lang="zh-CN" altLang="en-US" sz="140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40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AC109B-326B-4051-7C8C-8E3C68F448BD}"/>
              </a:ext>
            </a:extLst>
          </p:cNvPr>
          <p:cNvSpPr txBox="1"/>
          <p:nvPr/>
        </p:nvSpPr>
        <p:spPr>
          <a:xfrm>
            <a:off x="7032104" y="2996952"/>
            <a:ext cx="4143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ECFA</a:t>
            </a:r>
            <a:r>
              <a:rPr lang="zh-CN" altLang="en-US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altLang="zh-CN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meeting</a:t>
            </a:r>
            <a:r>
              <a:rPr lang="zh-CN" altLang="en-US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altLang="zh-CN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on</a:t>
            </a:r>
            <a:r>
              <a:rPr lang="zh-CN" altLang="en-US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altLang="zh-CN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e+e-</a:t>
            </a:r>
            <a:r>
              <a:rPr lang="zh-CN" altLang="en-US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altLang="zh-CN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to</a:t>
            </a:r>
            <a:r>
              <a:rPr lang="zh-CN" altLang="en-US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altLang="zh-CN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ZH</a:t>
            </a:r>
            <a:r>
              <a:rPr lang="zh-CN" altLang="en-US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altLang="zh-CN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angular</a:t>
            </a:r>
            <a:r>
              <a:rPr lang="zh-CN" altLang="en-US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altLang="zh-CN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measurements</a:t>
            </a:r>
            <a:endParaRPr lang="en-US" altLang="zh-CN" sz="1400">
              <a:solidFill>
                <a:srgbClr val="00A2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114A98-7D6D-2013-855B-89E1AC6A9395}"/>
              </a:ext>
            </a:extLst>
          </p:cNvPr>
          <p:cNvSpPr txBox="1"/>
          <p:nvPr/>
        </p:nvSpPr>
        <p:spPr>
          <a:xfrm>
            <a:off x="7058414" y="3259411"/>
            <a:ext cx="3399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Polarized beam applications @ ILC,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ar</a:t>
            </a:r>
            <a:r>
              <a:rPr lang="en-US" altLang="zh-CN" sz="1400" dirty="0">
                <a:solidFill>
                  <a:srgbClr val="0000FF"/>
                </a:solidFill>
              </a:rPr>
              <a:t>Xiv:2105.09691,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2111.06687,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2202.07385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B27A42-0FFF-8118-F2BD-117FAE277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59" y="1124744"/>
            <a:ext cx="5256585" cy="1566707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Polarized source</a:t>
            </a:r>
          </a:p>
          <a:p>
            <a:pPr lvl="1"/>
            <a:r>
              <a:rPr lang="en-US" sz="2600"/>
              <a:t>P</a:t>
            </a:r>
            <a:r>
              <a:rPr lang="en-US" altLang="zh-CN" sz="2600"/>
              <a:t>olarized</a:t>
            </a:r>
            <a:r>
              <a:rPr lang="zh-CN" altLang="en-US" sz="2600"/>
              <a:t> </a:t>
            </a:r>
            <a:r>
              <a:rPr lang="en-US" altLang="zh-CN" sz="2600"/>
              <a:t>electron</a:t>
            </a:r>
            <a:r>
              <a:rPr lang="zh-CN" altLang="en-US" sz="2600"/>
              <a:t> </a:t>
            </a:r>
            <a:r>
              <a:rPr lang="en-US" altLang="zh-CN" sz="2600"/>
              <a:t>gun w/ superlattice GaAs cathode </a:t>
            </a:r>
            <a:r>
              <a:rPr lang="en-US" altLang="zh-CN" sz="2600">
                <a:solidFill>
                  <a:srgbClr val="FF0000"/>
                </a:solidFill>
              </a:rPr>
              <a:t>(&gt;85% polarization</a:t>
            </a:r>
            <a:r>
              <a:rPr lang="en-US" altLang="zh-CN" sz="2600"/>
              <a:t>)</a:t>
            </a:r>
            <a:endParaRPr lang="en-US" sz="2600"/>
          </a:p>
          <a:p>
            <a:pPr lvl="1"/>
            <a:r>
              <a:rPr lang="en-US" sz="2600"/>
              <a:t>Positron damping/polarizing ring(</a:t>
            </a:r>
            <a:r>
              <a:rPr lang="en-US" sz="2600">
                <a:solidFill>
                  <a:srgbClr val="FF0000"/>
                </a:solidFill>
              </a:rPr>
              <a:t>&gt;20% polarization, sufficient for RD</a:t>
            </a:r>
            <a:r>
              <a:rPr lang="en-US" sz="2600"/>
              <a:t>)</a:t>
            </a:r>
          </a:p>
          <a:p>
            <a:pPr lvl="1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A5D89-DF6E-5FE2-BC26-BF567869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Injecting</a:t>
            </a:r>
            <a:r>
              <a:rPr lang="zh-CN" altLang="en-US"/>
              <a:t> </a:t>
            </a:r>
            <a:r>
              <a:rPr lang="en-US" altLang="zh-CN"/>
              <a:t>polarized</a:t>
            </a:r>
            <a:r>
              <a:rPr lang="zh-CN" altLang="en-US"/>
              <a:t> </a:t>
            </a:r>
            <a:r>
              <a:rPr lang="en-US" altLang="zh-CN"/>
              <a:t>beams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C11BA-7F75-D47B-127E-8AAF7B1A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41EFD1F-1233-DBDC-236E-91CDF8255BCE}"/>
              </a:ext>
            </a:extLst>
          </p:cNvPr>
          <p:cNvSpPr txBox="1">
            <a:spLocks/>
          </p:cNvSpPr>
          <p:nvPr/>
        </p:nvSpPr>
        <p:spPr>
          <a:xfrm>
            <a:off x="6312508" y="1108737"/>
            <a:ext cx="5879491" cy="1064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/>
              <a:t>Linac</a:t>
            </a:r>
            <a:r>
              <a:rPr lang="zh-CN" altLang="en-US" sz="2400"/>
              <a:t> </a:t>
            </a:r>
            <a:r>
              <a:rPr lang="en-US" altLang="zh-CN" sz="2400"/>
              <a:t>&amp;</a:t>
            </a:r>
            <a:r>
              <a:rPr lang="zh-CN" altLang="en-US" sz="2400"/>
              <a:t> </a:t>
            </a:r>
            <a:r>
              <a:rPr lang="en-US" sz="2400"/>
              <a:t>Transport lines </a:t>
            </a:r>
          </a:p>
          <a:p>
            <a:pPr lvl="1"/>
            <a:r>
              <a:rPr lang="en-US" sz="2100"/>
              <a:t>no interleaved H &amp; V bendings</a:t>
            </a:r>
          </a:p>
          <a:p>
            <a:pPr lvl="1"/>
            <a:r>
              <a:rPr lang="en-US" sz="2100"/>
              <a:t>polarization loss is negligible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A244118-2346-324F-E48F-E5AC65276808}"/>
              </a:ext>
            </a:extLst>
          </p:cNvPr>
          <p:cNvSpPr txBox="1">
            <a:spLocks/>
          </p:cNvSpPr>
          <p:nvPr/>
        </p:nvSpPr>
        <p:spPr>
          <a:xfrm>
            <a:off x="6314126" y="2322667"/>
            <a:ext cx="5684568" cy="1147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Booster</a:t>
            </a:r>
          </a:p>
          <a:p>
            <a:pPr lvl="1"/>
            <a:r>
              <a:rPr lang="en-US" altLang="zh-CN" sz="1900"/>
              <a:t>free</a:t>
            </a:r>
            <a:r>
              <a:rPr lang="zh-CN" altLang="en-US" sz="1900"/>
              <a:t> </a:t>
            </a:r>
            <a:r>
              <a:rPr lang="en-US" altLang="zh-CN" sz="1900"/>
              <a:t>from</a:t>
            </a:r>
            <a:r>
              <a:rPr lang="zh-CN" altLang="en-US" sz="1900"/>
              <a:t> </a:t>
            </a:r>
            <a:r>
              <a:rPr lang="en-US" sz="1900"/>
              <a:t>intrinsic spin resonance</a:t>
            </a:r>
            <a:r>
              <a:rPr lang="en-US" altLang="zh-CN" sz="1900"/>
              <a:t>s</a:t>
            </a:r>
          </a:p>
          <a:p>
            <a:pPr lvl="1"/>
            <a:r>
              <a:rPr lang="en-US" sz="1900"/>
              <a:t>polarization can be well maintained for Z &amp; W </a:t>
            </a:r>
          </a:p>
          <a:p>
            <a:pPr lvl="1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AF8A8B-FD10-94C3-4581-A9C8507C1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9" y="2570445"/>
            <a:ext cx="6047711" cy="37388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51B463-6CDF-3332-8F64-18A2A2665EF6}"/>
              </a:ext>
            </a:extLst>
          </p:cNvPr>
          <p:cNvSpPr txBox="1"/>
          <p:nvPr/>
        </p:nvSpPr>
        <p:spPr>
          <a:xfrm>
            <a:off x="6757599" y="3475136"/>
            <a:ext cx="5004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</a:rPr>
              <a:t>T. Chen, Z. </a:t>
            </a:r>
            <a:r>
              <a:rPr lang="en-US" altLang="zh-CN" sz="1400" dirty="0" err="1">
                <a:solidFill>
                  <a:srgbClr val="0070C0"/>
                </a:solidFill>
              </a:rPr>
              <a:t>Duan</a:t>
            </a:r>
            <a:r>
              <a:rPr lang="en-US" altLang="zh-CN" sz="1400" dirty="0">
                <a:solidFill>
                  <a:srgbClr val="0070C0"/>
                </a:solidFill>
              </a:rPr>
              <a:t>, D. H. Ji, D. Wang, Phys. Rev. Accel. Beams, 26, 051003 (2023).</a:t>
            </a:r>
            <a:endParaRPr lang="en-US" sz="140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08DB44-68FE-E5C3-08E9-A580E67D028F}"/>
              </a:ext>
            </a:extLst>
          </p:cNvPr>
          <p:cNvSpPr txBox="1"/>
          <p:nvPr/>
        </p:nvSpPr>
        <p:spPr>
          <a:xfrm>
            <a:off x="6096000" y="5641600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</a:rPr>
              <a:t>Similar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approach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is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now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being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studied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for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FCC-ee</a:t>
            </a:r>
          </a:p>
          <a:p>
            <a:r>
              <a:rPr lang="en-US" altLang="zh-CN">
                <a:solidFill>
                  <a:srgbClr val="0000FF"/>
                </a:solidFill>
                <a:hlinkClick r:id="rId3"/>
              </a:rPr>
              <a:t>J.</a:t>
            </a:r>
            <a:r>
              <a:rPr lang="zh-CN" altLang="en-US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3"/>
              </a:rPr>
              <a:t>Wenninger,</a:t>
            </a:r>
            <a:r>
              <a:rPr lang="zh-CN" altLang="en-US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3"/>
              </a:rPr>
              <a:t>Injecting</a:t>
            </a:r>
            <a:r>
              <a:rPr lang="zh-CN" altLang="en-US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3"/>
              </a:rPr>
              <a:t>polarized</a:t>
            </a:r>
            <a:r>
              <a:rPr lang="zh-CN" altLang="en-US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3"/>
              </a:rPr>
              <a:t>beams</a:t>
            </a:r>
            <a:r>
              <a:rPr lang="zh-CN" altLang="en-US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3"/>
              </a:rPr>
              <a:t>,</a:t>
            </a:r>
            <a:r>
              <a:rPr lang="zh-CN" altLang="en-US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3"/>
              </a:rPr>
              <a:t>FCC</a:t>
            </a:r>
            <a:r>
              <a:rPr lang="zh-CN" altLang="en-US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3"/>
              </a:rPr>
              <a:t>Week</a:t>
            </a:r>
            <a:r>
              <a:rPr lang="zh-CN" altLang="en-US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3"/>
              </a:rPr>
              <a:t>2025</a:t>
            </a:r>
            <a:r>
              <a:rPr lang="en-US" altLang="zh-CN">
                <a:solidFill>
                  <a:srgbClr val="0000FF"/>
                </a:solidFill>
              </a:rPr>
              <a:t>,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4"/>
              </a:rPr>
              <a:t>FCC-FS EPOL group meeting 40</a:t>
            </a:r>
            <a:endParaRPr lang="en-US" altLang="zh-CN">
              <a:solidFill>
                <a:srgbClr val="0000FF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8230E24-BA00-081A-E706-E4CF896871D3}"/>
              </a:ext>
            </a:extLst>
          </p:cNvPr>
          <p:cNvSpPr txBox="1">
            <a:spLocks/>
          </p:cNvSpPr>
          <p:nvPr/>
        </p:nvSpPr>
        <p:spPr>
          <a:xfrm>
            <a:off x="6312024" y="4136914"/>
            <a:ext cx="5684568" cy="797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Collider</a:t>
            </a:r>
          </a:p>
          <a:p>
            <a:pPr lvl="1"/>
            <a:r>
              <a:rPr lang="en-US" altLang="zh-CN" sz="1900"/>
              <a:t>polarization for Higgs under investigation</a:t>
            </a:r>
          </a:p>
          <a:p>
            <a:pPr lvl="1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391DA7-6F15-0244-934D-04BD6758EF20}"/>
              </a:ext>
            </a:extLst>
          </p:cNvPr>
          <p:cNvSpPr txBox="1"/>
          <p:nvPr/>
        </p:nvSpPr>
        <p:spPr>
          <a:xfrm>
            <a:off x="6746301" y="4922004"/>
            <a:ext cx="5004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</a:rPr>
              <a:t>W. Xia, Z. Duan, D. P. Barber, Y. Wang, B. Wang and J. Gao, Phys. Rev. Accel. Beams, 26, 091001 (2023).</a:t>
            </a:r>
            <a:endParaRPr lang="en-US" sz="1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6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B27A42-0FFF-8118-F2BD-117FAE277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59" y="1124744"/>
            <a:ext cx="5256585" cy="1566707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Polarized source</a:t>
            </a:r>
          </a:p>
          <a:p>
            <a:pPr lvl="1"/>
            <a:r>
              <a:rPr lang="en-US" sz="2600"/>
              <a:t>P</a:t>
            </a:r>
            <a:r>
              <a:rPr lang="en-US" altLang="zh-CN" sz="2600"/>
              <a:t>olarized</a:t>
            </a:r>
            <a:r>
              <a:rPr lang="zh-CN" altLang="en-US" sz="2600"/>
              <a:t> </a:t>
            </a:r>
            <a:r>
              <a:rPr lang="en-US" altLang="zh-CN" sz="2600"/>
              <a:t>electron</a:t>
            </a:r>
            <a:r>
              <a:rPr lang="zh-CN" altLang="en-US" sz="2600"/>
              <a:t> </a:t>
            </a:r>
            <a:r>
              <a:rPr lang="en-US" altLang="zh-CN" sz="2600"/>
              <a:t>gun w/ superlattice GaAs cathode </a:t>
            </a:r>
            <a:r>
              <a:rPr lang="en-US" altLang="zh-CN" sz="2600">
                <a:solidFill>
                  <a:srgbClr val="FF0000"/>
                </a:solidFill>
              </a:rPr>
              <a:t>(&gt;85% polarization</a:t>
            </a:r>
            <a:r>
              <a:rPr lang="en-US" altLang="zh-CN" sz="2600"/>
              <a:t>)</a:t>
            </a:r>
            <a:endParaRPr lang="en-US" sz="2600"/>
          </a:p>
          <a:p>
            <a:pPr lvl="1"/>
            <a:r>
              <a:rPr lang="en-US" sz="2600"/>
              <a:t>Positron damping/polarizing ring(</a:t>
            </a:r>
            <a:r>
              <a:rPr lang="en-US" sz="2600">
                <a:solidFill>
                  <a:srgbClr val="FF0000"/>
                </a:solidFill>
              </a:rPr>
              <a:t>&gt;20% polarization, sufficient for RD</a:t>
            </a:r>
            <a:r>
              <a:rPr lang="en-US" sz="2600"/>
              <a:t>)</a:t>
            </a:r>
          </a:p>
          <a:p>
            <a:pPr lvl="1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A5D89-DF6E-5FE2-BC26-BF567869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Injecting</a:t>
            </a:r>
            <a:r>
              <a:rPr lang="zh-CN" altLang="en-US"/>
              <a:t> </a:t>
            </a:r>
            <a:r>
              <a:rPr lang="en-US" altLang="zh-CN"/>
              <a:t>polarized</a:t>
            </a:r>
            <a:r>
              <a:rPr lang="zh-CN" altLang="en-US"/>
              <a:t> </a:t>
            </a:r>
            <a:r>
              <a:rPr lang="en-US" altLang="zh-CN"/>
              <a:t>beams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C11BA-7F75-D47B-127E-8AAF7B1A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41EFD1F-1233-DBDC-236E-91CDF8255BCE}"/>
              </a:ext>
            </a:extLst>
          </p:cNvPr>
          <p:cNvSpPr txBox="1">
            <a:spLocks/>
          </p:cNvSpPr>
          <p:nvPr/>
        </p:nvSpPr>
        <p:spPr>
          <a:xfrm>
            <a:off x="6312508" y="1108737"/>
            <a:ext cx="5879491" cy="1064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/>
              <a:t>Linac</a:t>
            </a:r>
            <a:r>
              <a:rPr lang="zh-CN" altLang="en-US" sz="2400"/>
              <a:t> </a:t>
            </a:r>
            <a:r>
              <a:rPr lang="en-US" altLang="zh-CN" sz="2400"/>
              <a:t>&amp;</a:t>
            </a:r>
            <a:r>
              <a:rPr lang="zh-CN" altLang="en-US" sz="2400"/>
              <a:t> </a:t>
            </a:r>
            <a:r>
              <a:rPr lang="en-US" sz="2400"/>
              <a:t>Transport lines </a:t>
            </a:r>
          </a:p>
          <a:p>
            <a:pPr lvl="1"/>
            <a:r>
              <a:rPr lang="en-US" sz="2100"/>
              <a:t>no interleaved H &amp; V bendings</a:t>
            </a:r>
          </a:p>
          <a:p>
            <a:pPr lvl="1"/>
            <a:r>
              <a:rPr lang="en-US" sz="2100"/>
              <a:t>polarization loss is negligible</a:t>
            </a:r>
          </a:p>
          <a:p>
            <a:pPr lvl="1"/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A244118-2346-324F-E48F-E5AC65276808}"/>
              </a:ext>
            </a:extLst>
          </p:cNvPr>
          <p:cNvSpPr txBox="1">
            <a:spLocks/>
          </p:cNvSpPr>
          <p:nvPr/>
        </p:nvSpPr>
        <p:spPr>
          <a:xfrm>
            <a:off x="6312024" y="2327071"/>
            <a:ext cx="5684568" cy="1147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Booster</a:t>
            </a:r>
          </a:p>
          <a:p>
            <a:pPr lvl="1"/>
            <a:r>
              <a:rPr lang="en-US" altLang="zh-CN" sz="1900"/>
              <a:t>free</a:t>
            </a:r>
            <a:r>
              <a:rPr lang="zh-CN" altLang="en-US" sz="1900"/>
              <a:t> </a:t>
            </a:r>
            <a:r>
              <a:rPr lang="en-US" altLang="zh-CN" sz="1900"/>
              <a:t>from</a:t>
            </a:r>
            <a:r>
              <a:rPr lang="zh-CN" altLang="en-US" sz="1900"/>
              <a:t> </a:t>
            </a:r>
            <a:r>
              <a:rPr lang="en-US" sz="1900"/>
              <a:t>intrinsic spin resonance</a:t>
            </a:r>
            <a:r>
              <a:rPr lang="en-US" altLang="zh-CN" sz="1900"/>
              <a:t>s</a:t>
            </a:r>
          </a:p>
          <a:p>
            <a:pPr lvl="1"/>
            <a:r>
              <a:rPr lang="en-US" sz="1900"/>
              <a:t>polarization can be well maintained for Z &amp; W </a:t>
            </a:r>
          </a:p>
          <a:p>
            <a:pPr lvl="1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AF8A8B-FD10-94C3-4581-A9C8507C1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9" y="2570445"/>
            <a:ext cx="6047711" cy="37388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65366D-EE56-3B7D-BCBF-4B639F4C5CAE}"/>
              </a:ext>
            </a:extLst>
          </p:cNvPr>
          <p:cNvSpPr/>
          <p:nvPr/>
        </p:nvSpPr>
        <p:spPr>
          <a:xfrm rot="19091378">
            <a:off x="2854412" y="5745742"/>
            <a:ext cx="216024" cy="72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19D8ED-91C7-0816-0738-31B366ABA8B2}"/>
              </a:ext>
            </a:extLst>
          </p:cNvPr>
          <p:cNvSpPr/>
          <p:nvPr/>
        </p:nvSpPr>
        <p:spPr>
          <a:xfrm rot="19091378">
            <a:off x="3221454" y="6033774"/>
            <a:ext cx="216024" cy="72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854E59-E92D-1F99-F558-608286214148}"/>
              </a:ext>
            </a:extLst>
          </p:cNvPr>
          <p:cNvSpPr/>
          <p:nvPr/>
        </p:nvSpPr>
        <p:spPr>
          <a:xfrm rot="19091378">
            <a:off x="3862524" y="4683958"/>
            <a:ext cx="216024" cy="72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7CA114-F509-BC80-E5CC-098409C773F5}"/>
              </a:ext>
            </a:extLst>
          </p:cNvPr>
          <p:cNvSpPr/>
          <p:nvPr/>
        </p:nvSpPr>
        <p:spPr>
          <a:xfrm rot="19091378">
            <a:off x="4229566" y="4971990"/>
            <a:ext cx="216024" cy="72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51B463-6CDF-3332-8F64-18A2A2665EF6}"/>
              </a:ext>
            </a:extLst>
          </p:cNvPr>
          <p:cNvSpPr txBox="1"/>
          <p:nvPr/>
        </p:nvSpPr>
        <p:spPr>
          <a:xfrm>
            <a:off x="6755497" y="3479540"/>
            <a:ext cx="5004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</a:rPr>
              <a:t>T. Chen, Z. </a:t>
            </a:r>
            <a:r>
              <a:rPr lang="en-US" altLang="zh-CN" sz="1400" dirty="0" err="1">
                <a:solidFill>
                  <a:srgbClr val="0070C0"/>
                </a:solidFill>
              </a:rPr>
              <a:t>Duan</a:t>
            </a:r>
            <a:r>
              <a:rPr lang="en-US" altLang="zh-CN" sz="1400" dirty="0">
                <a:solidFill>
                  <a:srgbClr val="0070C0"/>
                </a:solidFill>
              </a:rPr>
              <a:t>, D. H. Ji, D. Wang, Phys. Rev. Accel. Beams, 26, 051003 (2023).</a:t>
            </a:r>
            <a:endParaRPr lang="en-US" sz="1400">
              <a:solidFill>
                <a:srgbClr val="0070C0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28CBAEF-682A-26E3-469C-CC8F37031636}"/>
              </a:ext>
            </a:extLst>
          </p:cNvPr>
          <p:cNvSpPr txBox="1">
            <a:spLocks/>
          </p:cNvSpPr>
          <p:nvPr/>
        </p:nvSpPr>
        <p:spPr>
          <a:xfrm>
            <a:off x="6335748" y="4149080"/>
            <a:ext cx="5670599" cy="1244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/>
              <a:t>Collider</a:t>
            </a:r>
            <a:endParaRPr lang="en-US" sz="2200"/>
          </a:p>
          <a:p>
            <a:pPr lvl="1"/>
            <a:r>
              <a:rPr lang="en-US" altLang="zh-CN" sz="2100"/>
              <a:t>solenoid</a:t>
            </a:r>
            <a:r>
              <a:rPr lang="zh-CN" altLang="en-US" sz="2100"/>
              <a:t> </a:t>
            </a:r>
            <a:r>
              <a:rPr lang="en-US" altLang="zh-CN" sz="2100"/>
              <a:t>spin</a:t>
            </a:r>
            <a:r>
              <a:rPr lang="zh-CN" altLang="en-US" sz="2100"/>
              <a:t> </a:t>
            </a:r>
            <a:r>
              <a:rPr lang="en-US" altLang="zh-CN" sz="2100"/>
              <a:t>rotators</a:t>
            </a:r>
            <a:r>
              <a:rPr lang="zh-CN" altLang="en-US" sz="2100"/>
              <a:t> </a:t>
            </a:r>
            <a:r>
              <a:rPr lang="en-US" altLang="zh-CN" sz="2100"/>
              <a:t>@</a:t>
            </a:r>
            <a:r>
              <a:rPr lang="zh-CN" altLang="en-US" sz="2100"/>
              <a:t> </a:t>
            </a:r>
            <a:r>
              <a:rPr lang="en-US" altLang="zh-CN" sz="2100"/>
              <a:t>45.6</a:t>
            </a:r>
            <a:r>
              <a:rPr lang="zh-CN" altLang="en-US" sz="2100"/>
              <a:t> </a:t>
            </a:r>
            <a:r>
              <a:rPr lang="en-US" altLang="zh-CN" sz="2100"/>
              <a:t>GeV</a:t>
            </a:r>
          </a:p>
          <a:p>
            <a:pPr lvl="1"/>
            <a:r>
              <a:rPr lang="en-US" altLang="zh-CN" sz="2100"/>
              <a:t>~70%</a:t>
            </a:r>
            <a:r>
              <a:rPr lang="zh-CN" altLang="en-US" sz="2100"/>
              <a:t> </a:t>
            </a:r>
            <a:r>
              <a:rPr lang="en-US" altLang="zh-CN" sz="2100"/>
              <a:t>longitudinal</a:t>
            </a:r>
            <a:r>
              <a:rPr lang="zh-CN" altLang="en-US" sz="2100"/>
              <a:t> </a:t>
            </a:r>
            <a:r>
              <a:rPr lang="en-US" altLang="zh-CN" sz="2100"/>
              <a:t>polarization</a:t>
            </a:r>
            <a:r>
              <a:rPr lang="zh-CN" altLang="en-US" sz="2100"/>
              <a:t> </a:t>
            </a:r>
            <a:r>
              <a:rPr lang="en-US" altLang="zh-CN" sz="2100"/>
              <a:t>for</a:t>
            </a:r>
            <a:r>
              <a:rPr lang="zh-CN" altLang="en-US" sz="2100"/>
              <a:t> </a:t>
            </a:r>
            <a:r>
              <a:rPr lang="en-US" altLang="zh-CN" sz="2100"/>
              <a:t>e-</a:t>
            </a:r>
            <a:r>
              <a:rPr lang="zh-CN" altLang="en-US" sz="2100"/>
              <a:t> </a:t>
            </a:r>
            <a:endParaRPr lang="en-US" sz="21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5AE01-64E6-4CCF-0414-4DC9FFC00B30}"/>
              </a:ext>
            </a:extLst>
          </p:cNvPr>
          <p:cNvSpPr txBox="1"/>
          <p:nvPr/>
        </p:nvSpPr>
        <p:spPr>
          <a:xfrm>
            <a:off x="6691059" y="5393271"/>
            <a:ext cx="5040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</a:rPr>
              <a:t>W.</a:t>
            </a:r>
            <a:r>
              <a:rPr lang="zh-CN" altLang="en-US" sz="1400" dirty="0">
                <a:solidFill>
                  <a:srgbClr val="0070C0"/>
                </a:solidFill>
              </a:rPr>
              <a:t> </a:t>
            </a:r>
            <a:r>
              <a:rPr lang="en-US" altLang="zh-CN" sz="1400" dirty="0">
                <a:solidFill>
                  <a:srgbClr val="0070C0"/>
                </a:solidFill>
              </a:rPr>
              <a:t>Xia</a:t>
            </a:r>
            <a:r>
              <a:rPr lang="zh-CN" altLang="en-US" sz="1400" dirty="0">
                <a:solidFill>
                  <a:srgbClr val="0070C0"/>
                </a:solidFill>
              </a:rPr>
              <a:t> </a:t>
            </a:r>
            <a:r>
              <a:rPr lang="en-US" altLang="zh-CN" sz="1400" dirty="0">
                <a:solidFill>
                  <a:srgbClr val="0070C0"/>
                </a:solidFill>
              </a:rPr>
              <a:t>et</a:t>
            </a:r>
            <a:r>
              <a:rPr lang="zh-CN" altLang="en-US" sz="1400" dirty="0">
                <a:solidFill>
                  <a:srgbClr val="0070C0"/>
                </a:solidFill>
              </a:rPr>
              <a:t> </a:t>
            </a:r>
            <a:r>
              <a:rPr lang="en-US" altLang="zh-CN" sz="1400" dirty="0">
                <a:solidFill>
                  <a:srgbClr val="0070C0"/>
                </a:solidFill>
              </a:rPr>
              <a:t>al.,</a:t>
            </a:r>
            <a:r>
              <a:rPr lang="zh-CN" altLang="en-US" sz="1400" dirty="0">
                <a:solidFill>
                  <a:srgbClr val="0070C0"/>
                </a:solidFill>
              </a:rPr>
              <a:t> </a:t>
            </a:r>
            <a:r>
              <a:rPr lang="en-US" altLang="zh-CN" sz="1400" dirty="0">
                <a:solidFill>
                  <a:srgbClr val="0070C0"/>
                </a:solidFill>
              </a:rPr>
              <a:t>Investigation of spin rotators in CEPC at the Z-pole, </a:t>
            </a:r>
          </a:p>
          <a:p>
            <a:r>
              <a:rPr lang="en-US" altLang="zh-CN" sz="1400" dirty="0" err="1">
                <a:solidFill>
                  <a:srgbClr val="0070C0"/>
                </a:solidFill>
              </a:rPr>
              <a:t>Radiat</a:t>
            </a:r>
            <a:r>
              <a:rPr lang="en-US" altLang="zh-CN" sz="1400" dirty="0">
                <a:solidFill>
                  <a:srgbClr val="0070C0"/>
                </a:solidFill>
              </a:rPr>
              <a:t>. Det. Tech. Meth. 6:490 (2022).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0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5DBCB1-DFE7-FEC4-6D55-62EDDCEC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Beam</a:t>
            </a:r>
            <a:r>
              <a:rPr lang="zh-CN" altLang="en-US"/>
              <a:t> </a:t>
            </a:r>
            <a:r>
              <a:rPr lang="en-US" altLang="zh-CN"/>
              <a:t>polarization</a:t>
            </a:r>
            <a:r>
              <a:rPr lang="zh-CN" altLang="en-US"/>
              <a:t> </a:t>
            </a:r>
            <a:r>
              <a:rPr lang="en-US" altLang="zh-CN"/>
              <a:t>R&amp;D</a:t>
            </a:r>
            <a:r>
              <a:rPr lang="zh-CN" altLang="en-US"/>
              <a:t> </a:t>
            </a:r>
            <a:r>
              <a:rPr lang="en-US" altLang="zh-CN"/>
              <a:t>in</a:t>
            </a:r>
            <a:r>
              <a:rPr lang="zh-CN" altLang="en-US"/>
              <a:t> </a:t>
            </a:r>
            <a:r>
              <a:rPr lang="en-US" altLang="zh-CN"/>
              <a:t>the</a:t>
            </a:r>
            <a:r>
              <a:rPr lang="zh-CN" altLang="en-US"/>
              <a:t> </a:t>
            </a:r>
            <a:r>
              <a:rPr lang="en-US" altLang="zh-CN"/>
              <a:t>EDR</a:t>
            </a:r>
            <a:r>
              <a:rPr lang="zh-CN" altLang="en-US"/>
              <a:t> </a:t>
            </a:r>
            <a:r>
              <a:rPr lang="en-US" altLang="zh-CN"/>
              <a:t>phase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A3521-5F78-264F-3A68-736D46D4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AC27E-2A72-D996-30C5-81846F877061}"/>
              </a:ext>
            </a:extLst>
          </p:cNvPr>
          <p:cNvSpPr txBox="1"/>
          <p:nvPr/>
        </p:nvSpPr>
        <p:spPr>
          <a:xfrm>
            <a:off x="983432" y="1207093"/>
            <a:ext cx="4563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CEPC</a:t>
            </a:r>
            <a:r>
              <a:rPr lang="zh-CN" altLang="en-US" sz="2000"/>
              <a:t> </a:t>
            </a:r>
            <a:r>
              <a:rPr lang="en-US" altLang="zh-CN" sz="2000"/>
              <a:t>requirements,</a:t>
            </a:r>
            <a:r>
              <a:rPr lang="zh-CN" altLang="en-US" sz="2000"/>
              <a:t> </a:t>
            </a:r>
            <a:r>
              <a:rPr lang="en-US" altLang="zh-CN" sz="2000" b="1" i="1">
                <a:solidFill>
                  <a:srgbClr val="FF0000"/>
                </a:solidFill>
              </a:rPr>
              <a:t>R&amp;D</a:t>
            </a:r>
            <a:r>
              <a:rPr lang="zh-CN" altLang="en-US" sz="2000" b="1" i="1">
                <a:solidFill>
                  <a:srgbClr val="FF0000"/>
                </a:solidFill>
              </a:rPr>
              <a:t> </a:t>
            </a:r>
            <a:r>
              <a:rPr lang="en-US" altLang="zh-CN" sz="2000" b="1" i="1">
                <a:solidFill>
                  <a:srgbClr val="FF0000"/>
                </a:solidFill>
              </a:rPr>
              <a:t>items,</a:t>
            </a:r>
          </a:p>
          <a:p>
            <a:r>
              <a:rPr lang="en-US" altLang="zh-CN" sz="2000"/>
              <a:t>and</a:t>
            </a:r>
            <a:r>
              <a:rPr lang="zh-CN" altLang="en-US" sz="2000" b="1" i="1">
                <a:solidFill>
                  <a:srgbClr val="FF0000"/>
                </a:solidFill>
              </a:rPr>
              <a:t> </a:t>
            </a:r>
            <a:r>
              <a:rPr lang="en-US" altLang="zh-CN" sz="2000" b="1" i="1">
                <a:solidFill>
                  <a:srgbClr val="0000FF"/>
                </a:solidFill>
              </a:rPr>
              <a:t>required</a:t>
            </a:r>
            <a:r>
              <a:rPr lang="zh-CN" altLang="en-US" sz="2000" b="1" i="1">
                <a:solidFill>
                  <a:srgbClr val="0000FF"/>
                </a:solidFill>
              </a:rPr>
              <a:t> </a:t>
            </a:r>
            <a:r>
              <a:rPr lang="en-US" altLang="zh-CN" sz="2000" b="1" i="1">
                <a:solidFill>
                  <a:srgbClr val="0000FF"/>
                </a:solidFill>
              </a:rPr>
              <a:t>experiment</a:t>
            </a:r>
            <a:r>
              <a:rPr lang="zh-CN" altLang="en-US" sz="2000" b="1" i="1">
                <a:solidFill>
                  <a:srgbClr val="0000FF"/>
                </a:solidFill>
              </a:rPr>
              <a:t> </a:t>
            </a:r>
            <a:r>
              <a:rPr lang="en-US" altLang="zh-CN" sz="2000" b="1" i="1">
                <a:solidFill>
                  <a:srgbClr val="0000FF"/>
                </a:solidFill>
              </a:rPr>
              <a:t>demonstration</a:t>
            </a:r>
            <a:endParaRPr lang="en-US" sz="2000" b="1" i="1">
              <a:solidFill>
                <a:srgbClr val="0000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5C28FF-7244-0809-0310-E8442E3E0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17" y="2467807"/>
            <a:ext cx="5353756" cy="23042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50844E-0CDB-E9E7-5998-BF18F9F0D6A0}"/>
              </a:ext>
            </a:extLst>
          </p:cNvPr>
          <p:cNvSpPr txBox="1"/>
          <p:nvPr/>
        </p:nvSpPr>
        <p:spPr>
          <a:xfrm>
            <a:off x="6903231" y="1207093"/>
            <a:ext cx="48383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R&amp;D,</a:t>
            </a:r>
            <a:r>
              <a:rPr lang="zh-CN" altLang="en-US" sz="2000">
                <a:solidFill>
                  <a:srgbClr val="FF0000"/>
                </a:solidFill>
              </a:rPr>
              <a:t> </a:t>
            </a:r>
            <a:r>
              <a:rPr lang="en-US" altLang="zh-CN" sz="2000"/>
              <a:t>beam</a:t>
            </a:r>
            <a:r>
              <a:rPr lang="zh-CN" altLang="en-US" sz="2000"/>
              <a:t> </a:t>
            </a:r>
            <a:r>
              <a:rPr lang="en-US" altLang="zh-CN" sz="2000"/>
              <a:t>tests,</a:t>
            </a:r>
            <a:r>
              <a:rPr lang="zh-CN" altLang="en-US" sz="2000"/>
              <a:t> </a:t>
            </a:r>
            <a:r>
              <a:rPr lang="en-US" altLang="zh-CN" sz="2000"/>
              <a:t>and</a:t>
            </a:r>
            <a:r>
              <a:rPr lang="zh-CN" altLang="en-US" sz="2000"/>
              <a:t> </a:t>
            </a:r>
            <a:r>
              <a:rPr lang="en-US" altLang="zh-CN" sz="2000"/>
              <a:t>foreseen</a:t>
            </a:r>
            <a:r>
              <a:rPr lang="zh-CN" altLang="en-US" sz="2000"/>
              <a:t> </a:t>
            </a:r>
            <a:r>
              <a:rPr lang="en-US" altLang="zh-CN" sz="2000">
                <a:solidFill>
                  <a:srgbClr val="0000FF"/>
                </a:solidFill>
              </a:rPr>
              <a:t>experimental</a:t>
            </a:r>
            <a:r>
              <a:rPr lang="zh-CN" altLang="en-US" sz="2000">
                <a:solidFill>
                  <a:srgbClr val="0000FF"/>
                </a:solidFill>
              </a:rPr>
              <a:t> </a:t>
            </a:r>
            <a:r>
              <a:rPr lang="en-US" altLang="zh-CN" sz="2000">
                <a:solidFill>
                  <a:srgbClr val="0000FF"/>
                </a:solidFill>
              </a:rPr>
              <a:t>demonstration</a:t>
            </a:r>
            <a:r>
              <a:rPr lang="zh-CN" altLang="en-US" sz="2000">
                <a:solidFill>
                  <a:srgbClr val="0000FF"/>
                </a:solidFill>
              </a:rPr>
              <a:t> </a:t>
            </a:r>
            <a:r>
              <a:rPr lang="en-US" altLang="zh-CN" sz="2000"/>
              <a:t>at</a:t>
            </a:r>
            <a:r>
              <a:rPr lang="zh-CN" altLang="en-US" sz="2000"/>
              <a:t> </a:t>
            </a:r>
            <a:r>
              <a:rPr lang="en-US" altLang="zh-CN" sz="2000"/>
              <a:t>IHEP</a:t>
            </a:r>
            <a:r>
              <a:rPr lang="zh-CN" altLang="en-US" sz="2000"/>
              <a:t> </a:t>
            </a:r>
            <a:r>
              <a:rPr lang="en-US" altLang="zh-CN" sz="2000"/>
              <a:t>accelerator</a:t>
            </a:r>
            <a:r>
              <a:rPr lang="zh-CN" altLang="en-US" sz="2000"/>
              <a:t> </a:t>
            </a:r>
            <a:r>
              <a:rPr lang="en-US" altLang="zh-CN" sz="2000"/>
              <a:t>facilities</a:t>
            </a:r>
            <a:endParaRPr lang="en-US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569F60-C5F1-0CCD-DCFC-0EB90946C281}"/>
              </a:ext>
            </a:extLst>
          </p:cNvPr>
          <p:cNvSpPr txBox="1"/>
          <p:nvPr/>
        </p:nvSpPr>
        <p:spPr>
          <a:xfrm>
            <a:off x="6744072" y="515719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</a:rPr>
              <a:t>These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activities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will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set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the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basis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for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polarized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beam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applications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@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CEPC.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7C97D5-C5C9-72BB-EE01-103A37047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2" y="2131099"/>
            <a:ext cx="5809769" cy="442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7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BB3897-D4A8-29D8-FC97-7D309FE94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39" y="1168923"/>
            <a:ext cx="7588925" cy="2205120"/>
          </a:xfrm>
        </p:spPr>
        <p:txBody>
          <a:bodyPr>
            <a:normAutofit/>
          </a:bodyPr>
          <a:lstStyle/>
          <a:p>
            <a:pPr algn="just"/>
            <a:r>
              <a:rPr lang="en-US" altLang="zh-CN" sz="2200"/>
              <a:t>R&amp;D</a:t>
            </a:r>
            <a:r>
              <a:rPr lang="zh-CN" altLang="en-US" sz="2200"/>
              <a:t> </a:t>
            </a:r>
            <a:r>
              <a:rPr lang="en-US" altLang="zh-CN" sz="2200"/>
              <a:t>on</a:t>
            </a:r>
            <a:r>
              <a:rPr lang="zh-CN" altLang="en-US" sz="2200"/>
              <a:t> </a:t>
            </a:r>
            <a:r>
              <a:rPr lang="en-US" altLang="zh-CN" sz="2200"/>
              <a:t>superlattice</a:t>
            </a:r>
            <a:r>
              <a:rPr lang="zh-CN" altLang="en-US" sz="2200"/>
              <a:t> </a:t>
            </a:r>
            <a:r>
              <a:rPr lang="en-US" altLang="zh-CN" sz="2200"/>
              <a:t>GaAs</a:t>
            </a:r>
            <a:r>
              <a:rPr lang="zh-CN" altLang="en-US" sz="2200"/>
              <a:t> </a:t>
            </a:r>
            <a:r>
              <a:rPr lang="en-US" altLang="zh-CN" sz="2200"/>
              <a:t>cathode</a:t>
            </a:r>
            <a:r>
              <a:rPr lang="zh-CN" altLang="en-US" sz="2200"/>
              <a:t> </a:t>
            </a:r>
            <a:endParaRPr lang="en-HK" altLang="zh-CN" sz="2200"/>
          </a:p>
          <a:p>
            <a:pPr algn="just"/>
            <a:r>
              <a:rPr lang="en-US" altLang="zh-CN" sz="2200"/>
              <a:t>Convert</a:t>
            </a:r>
            <a:r>
              <a:rPr lang="zh-CN" altLang="en-US" sz="2200"/>
              <a:t> </a:t>
            </a:r>
            <a:r>
              <a:rPr lang="en-US" altLang="zh-CN" sz="2200"/>
              <a:t>a</a:t>
            </a:r>
            <a:r>
              <a:rPr lang="zh-CN" altLang="en-US" sz="2200"/>
              <a:t> </a:t>
            </a:r>
            <a:r>
              <a:rPr lang="en-US" altLang="zh-CN" sz="2200"/>
              <a:t>HV</a:t>
            </a:r>
            <a:r>
              <a:rPr lang="zh-CN" altLang="en-US" sz="2200"/>
              <a:t> </a:t>
            </a:r>
            <a:r>
              <a:rPr lang="en-US" altLang="zh-CN" sz="2200"/>
              <a:t>DC</a:t>
            </a:r>
            <a:r>
              <a:rPr lang="zh-CN" altLang="en-US" sz="2200"/>
              <a:t> </a:t>
            </a:r>
            <a:r>
              <a:rPr lang="en-US" altLang="zh-CN" sz="2200"/>
              <a:t>gun</a:t>
            </a:r>
            <a:r>
              <a:rPr lang="zh-CN" altLang="en-US" sz="2200"/>
              <a:t> </a:t>
            </a:r>
            <a:r>
              <a:rPr lang="en-US" altLang="zh-CN" sz="2200"/>
              <a:t>to</a:t>
            </a:r>
            <a:r>
              <a:rPr lang="zh-CN" altLang="en-US" sz="2200"/>
              <a:t> </a:t>
            </a:r>
            <a:r>
              <a:rPr lang="en-US" altLang="zh-CN" sz="2200"/>
              <a:t>a</a:t>
            </a:r>
            <a:r>
              <a:rPr lang="zh-CN" altLang="en-US" sz="2200"/>
              <a:t> </a:t>
            </a:r>
            <a:r>
              <a:rPr lang="en-US" altLang="zh-CN" sz="2200"/>
              <a:t>polarized</a:t>
            </a:r>
            <a:r>
              <a:rPr lang="zh-CN" altLang="en-US" sz="2200"/>
              <a:t> </a:t>
            </a:r>
            <a:r>
              <a:rPr lang="en-US" altLang="zh-CN" sz="2200"/>
              <a:t>electron</a:t>
            </a:r>
            <a:r>
              <a:rPr lang="zh-CN" altLang="en-US" sz="2200"/>
              <a:t> </a:t>
            </a:r>
            <a:r>
              <a:rPr lang="en-US" altLang="zh-CN" sz="2200"/>
              <a:t>source</a:t>
            </a:r>
          </a:p>
          <a:p>
            <a:pPr algn="just"/>
            <a:r>
              <a:rPr lang="en-US" altLang="zh-CN" sz="2200"/>
              <a:t>Details</a:t>
            </a:r>
            <a:r>
              <a:rPr lang="zh-CN" altLang="en-US" sz="2200"/>
              <a:t> </a:t>
            </a:r>
            <a:r>
              <a:rPr lang="en-US" altLang="zh-CN" sz="2200"/>
              <a:t>in</a:t>
            </a:r>
            <a:r>
              <a:rPr lang="zh-CN" altLang="en-US" sz="2200"/>
              <a:t> </a:t>
            </a:r>
            <a:r>
              <a:rPr lang="en-US" altLang="zh-CN" sz="2200"/>
              <a:t>LI</a:t>
            </a:r>
            <a:r>
              <a:rPr lang="zh-CN" altLang="en-US" sz="2200"/>
              <a:t> </a:t>
            </a:r>
            <a:r>
              <a:rPr lang="en-US" altLang="zh-CN" sz="2200"/>
              <a:t>Xiaoping’s</a:t>
            </a:r>
            <a:r>
              <a:rPr lang="zh-CN" altLang="en-US" sz="2200"/>
              <a:t> </a:t>
            </a:r>
            <a:r>
              <a:rPr lang="en-US" altLang="zh-CN" sz="2200"/>
              <a:t>presentation</a:t>
            </a:r>
            <a:r>
              <a:rPr lang="zh-CN" altLang="en-US" sz="2200"/>
              <a:t> </a:t>
            </a:r>
            <a:endParaRPr lang="en-US" altLang="zh-CN" sz="2200"/>
          </a:p>
          <a:p>
            <a:pPr lvl="1" algn="just"/>
            <a:endParaRPr lang="en-US" altLang="zh-CN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DD13FA-39B0-CE92-8946-223CC4C9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</a:t>
            </a:r>
            <a:r>
              <a:rPr lang="zh-CN" altLang="en-US"/>
              <a:t> </a:t>
            </a:r>
            <a:r>
              <a:rPr lang="en-US" altLang="zh-CN"/>
              <a:t>test</a:t>
            </a:r>
            <a:r>
              <a:rPr lang="zh-CN" altLang="en-US"/>
              <a:t> </a:t>
            </a:r>
            <a:r>
              <a:rPr lang="en-US" altLang="zh-CN"/>
              <a:t>facility</a:t>
            </a:r>
            <a:r>
              <a:rPr lang="zh-CN" altLang="en-US"/>
              <a:t> </a:t>
            </a:r>
            <a:r>
              <a:rPr lang="en-US" altLang="zh-CN"/>
              <a:t>for</a:t>
            </a:r>
            <a:r>
              <a:rPr lang="zh-CN" altLang="en-US"/>
              <a:t> </a:t>
            </a:r>
            <a:r>
              <a:rPr lang="en-US" altLang="zh-CN"/>
              <a:t>polarized</a:t>
            </a:r>
            <a:r>
              <a:rPr lang="zh-CN" altLang="en-US"/>
              <a:t> </a:t>
            </a:r>
            <a:r>
              <a:rPr lang="en-US" altLang="zh-CN"/>
              <a:t>electron</a:t>
            </a:r>
            <a:r>
              <a:rPr lang="zh-CN" altLang="en-US"/>
              <a:t> </a:t>
            </a:r>
            <a:r>
              <a:rPr lang="en-US" altLang="zh-CN"/>
              <a:t>source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0F435-8CB1-8410-CF8E-254164C3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0296" y="6441955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052CB-B358-BDA3-6A39-458B09790BC0}"/>
              </a:ext>
            </a:extLst>
          </p:cNvPr>
          <p:cNvSpPr txBox="1"/>
          <p:nvPr/>
        </p:nvSpPr>
        <p:spPr>
          <a:xfrm>
            <a:off x="263352" y="3501008"/>
            <a:ext cx="384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</a:rPr>
              <a:t>500kV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photocathode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DC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gun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@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PAPS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2298CE-F659-38D6-4584-E0BCCA4D7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19" y="3869079"/>
            <a:ext cx="4122612" cy="24462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3226A6-12F1-1FEF-91FD-268385B9B164}"/>
              </a:ext>
            </a:extLst>
          </p:cNvPr>
          <p:cNvSpPr txBox="1"/>
          <p:nvPr/>
        </p:nvSpPr>
        <p:spPr>
          <a:xfrm>
            <a:off x="349182" y="6349784"/>
            <a:ext cx="9014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highlight>
                  <a:srgbClr val="00FF00"/>
                </a:highlight>
              </a:rPr>
              <a:t>Li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Xiaoping,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V. Tyukin, Liu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Wei,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Meng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Cai,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Wang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Jianli,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Wang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Haijing,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Liu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Jindong,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Liang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Zhijun,</a:t>
            </a:r>
            <a:r>
              <a:rPr lang="zh-CN" altLang="en-US" sz="1400">
                <a:highlight>
                  <a:srgbClr val="00FF00"/>
                </a:highlight>
              </a:rPr>
              <a:t>  </a:t>
            </a:r>
            <a:r>
              <a:rPr lang="en-US" altLang="zh-CN" sz="1400">
                <a:highlight>
                  <a:srgbClr val="00FF00"/>
                </a:highlight>
              </a:rPr>
              <a:t>Liu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Zhongtian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etc</a:t>
            </a:r>
            <a:endParaRPr lang="en-US" sz="1400">
              <a:highlight>
                <a:srgbClr val="00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7D069-C672-42B3-4129-60CE6CBF6787}"/>
              </a:ext>
            </a:extLst>
          </p:cNvPr>
          <p:cNvSpPr txBox="1"/>
          <p:nvPr/>
        </p:nvSpPr>
        <p:spPr>
          <a:xfrm>
            <a:off x="5880470" y="418882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Wien filter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AA7C7-EA61-067E-2A4A-2BB55BB5A813}"/>
              </a:ext>
            </a:extLst>
          </p:cNvPr>
          <p:cNvSpPr txBox="1"/>
          <p:nvPr/>
        </p:nvSpPr>
        <p:spPr>
          <a:xfrm>
            <a:off x="6816574" y="573990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Mott polarimeter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2AE60C-BA8A-0A57-6B2F-4EB4CB2093F9}"/>
              </a:ext>
            </a:extLst>
          </p:cNvPr>
          <p:cNvCxnSpPr/>
          <p:nvPr/>
        </p:nvCxnSpPr>
        <p:spPr>
          <a:xfrm flipH="1">
            <a:off x="6366766" y="4527376"/>
            <a:ext cx="161776" cy="385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548FB3-9604-4DE3-11B0-9F5F9ACCDCB6}"/>
              </a:ext>
            </a:extLst>
          </p:cNvPr>
          <p:cNvCxnSpPr>
            <a:cxnSpLocks/>
          </p:cNvCxnSpPr>
          <p:nvPr/>
        </p:nvCxnSpPr>
        <p:spPr>
          <a:xfrm flipV="1">
            <a:off x="7252814" y="5523240"/>
            <a:ext cx="0" cy="282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9BB92C1-0E57-E76B-BC89-9828CEEEB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9" y="3812520"/>
            <a:ext cx="3390900" cy="2578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D466AE-AC72-7037-4089-CCDECA8A2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194" y="3885156"/>
            <a:ext cx="2088232" cy="17032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4FDFFE-5050-70F0-4914-F1D6EC075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572" y="4075042"/>
            <a:ext cx="1299639" cy="233642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454A7E-6CF7-3075-AF43-97788F38C1C4}"/>
              </a:ext>
            </a:extLst>
          </p:cNvPr>
          <p:cNvCxnSpPr>
            <a:cxnSpLocks/>
          </p:cNvCxnSpPr>
          <p:nvPr/>
        </p:nvCxnSpPr>
        <p:spPr>
          <a:xfrm>
            <a:off x="6978194" y="4376062"/>
            <a:ext cx="1134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7B1387-C490-B706-B61D-1A6A8C1617FD}"/>
              </a:ext>
            </a:extLst>
          </p:cNvPr>
          <p:cNvCxnSpPr>
            <a:cxnSpLocks/>
          </p:cNvCxnSpPr>
          <p:nvPr/>
        </p:nvCxnSpPr>
        <p:spPr>
          <a:xfrm>
            <a:off x="7990921" y="6032288"/>
            <a:ext cx="26415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4EA99C5-96CA-C07D-9DC6-92FA667123CC}"/>
              </a:ext>
            </a:extLst>
          </p:cNvPr>
          <p:cNvSpPr txBox="1"/>
          <p:nvPr/>
        </p:nvSpPr>
        <p:spPr>
          <a:xfrm>
            <a:off x="4050570" y="3501008"/>
            <a:ext cx="399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</a:rPr>
              <a:t>Beamline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for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polarization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measurement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90F639-425A-AC80-C89D-1074A7E9A6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35" y="1074301"/>
            <a:ext cx="3456384" cy="2749031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71F2629-4F40-F7D4-90B3-C24E3FAA93DA}"/>
              </a:ext>
            </a:extLst>
          </p:cNvPr>
          <p:cNvCxnSpPr/>
          <p:nvPr/>
        </p:nvCxnSpPr>
        <p:spPr>
          <a:xfrm>
            <a:off x="1487488" y="4912494"/>
            <a:ext cx="2736304" cy="8928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200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139B15-C987-66F0-20F8-26B191580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21" y="1124744"/>
            <a:ext cx="11391056" cy="3223259"/>
          </a:xfrm>
        </p:spPr>
        <p:txBody>
          <a:bodyPr>
            <a:normAutofit/>
          </a:bodyPr>
          <a:lstStyle/>
          <a:p>
            <a:r>
              <a:rPr lang="en-US" altLang="zh-CN" sz="2200"/>
              <a:t>Polarized</a:t>
            </a:r>
            <a:r>
              <a:rPr lang="zh-CN" altLang="en-US" sz="2200"/>
              <a:t> </a:t>
            </a:r>
            <a:r>
              <a:rPr lang="en-US" altLang="zh-CN" sz="2200"/>
              <a:t>e+</a:t>
            </a:r>
            <a:r>
              <a:rPr lang="zh-CN" altLang="en-US" sz="2200"/>
              <a:t> </a:t>
            </a:r>
            <a:r>
              <a:rPr lang="en-US" altLang="zh-CN" sz="2200"/>
              <a:t>source</a:t>
            </a:r>
            <a:r>
              <a:rPr lang="zh-CN" altLang="en-US" sz="2200"/>
              <a:t> </a:t>
            </a:r>
            <a:r>
              <a:rPr lang="en-US" altLang="zh-CN" sz="2200"/>
              <a:t>is</a:t>
            </a:r>
            <a:r>
              <a:rPr lang="zh-CN" altLang="en-US" sz="2200"/>
              <a:t> </a:t>
            </a:r>
            <a:r>
              <a:rPr lang="en-US" altLang="zh-CN" sz="2200"/>
              <a:t>challenging</a:t>
            </a:r>
            <a:r>
              <a:rPr lang="zh-CN" altLang="en-US" sz="2200"/>
              <a:t> </a:t>
            </a:r>
            <a:r>
              <a:rPr lang="en-US" altLang="zh-CN" sz="2200"/>
              <a:t>to</a:t>
            </a:r>
            <a:r>
              <a:rPr lang="zh-CN" altLang="en-US" sz="2200"/>
              <a:t> </a:t>
            </a:r>
            <a:r>
              <a:rPr lang="en-US" altLang="zh-CN" sz="2200"/>
              <a:t>deliver</a:t>
            </a:r>
            <a:r>
              <a:rPr lang="zh-CN" altLang="en-US" sz="2200"/>
              <a:t> </a:t>
            </a:r>
            <a:r>
              <a:rPr lang="en-US" altLang="zh-CN" sz="2200"/>
              <a:t>high</a:t>
            </a:r>
            <a:r>
              <a:rPr lang="zh-CN" altLang="en-US" sz="2200"/>
              <a:t> </a:t>
            </a:r>
            <a:r>
              <a:rPr lang="en-US" altLang="zh-CN" sz="2200"/>
              <a:t>pol</a:t>
            </a:r>
            <a:r>
              <a:rPr lang="zh-CN" altLang="en-US" sz="2200"/>
              <a:t> </a:t>
            </a:r>
            <a:r>
              <a:rPr lang="en-US" altLang="zh-CN" sz="2200"/>
              <a:t>&amp;</a:t>
            </a:r>
            <a:r>
              <a:rPr lang="zh-CN" altLang="en-US" sz="2200"/>
              <a:t> </a:t>
            </a:r>
            <a:r>
              <a:rPr lang="en-US" altLang="zh-CN" sz="2200"/>
              <a:t>flux</a:t>
            </a:r>
            <a:r>
              <a:rPr lang="zh-CN" altLang="en-US" sz="2200"/>
              <a:t> </a:t>
            </a:r>
            <a:r>
              <a:rPr lang="en-US" altLang="zh-CN" sz="2200"/>
              <a:t>for</a:t>
            </a:r>
            <a:r>
              <a:rPr lang="zh-CN" altLang="en-US" sz="2200"/>
              <a:t> </a:t>
            </a:r>
            <a:r>
              <a:rPr lang="en-US" altLang="zh-CN" sz="2200"/>
              <a:t>colliding</a:t>
            </a:r>
            <a:r>
              <a:rPr lang="zh-CN" altLang="en-US" sz="2200"/>
              <a:t> </a:t>
            </a:r>
            <a:r>
              <a:rPr lang="en-US" altLang="zh-CN" sz="2200"/>
              <a:t>beams</a:t>
            </a:r>
            <a:r>
              <a:rPr lang="zh-CN" altLang="en-US" sz="2200"/>
              <a:t> </a:t>
            </a:r>
            <a:r>
              <a:rPr lang="en-US" altLang="zh-CN" sz="2200"/>
              <a:t>at</a:t>
            </a:r>
            <a:r>
              <a:rPr lang="zh-CN" altLang="en-US" sz="2200"/>
              <a:t> </a:t>
            </a:r>
            <a:r>
              <a:rPr lang="en-US" altLang="zh-CN" sz="2200"/>
              <a:t>future</a:t>
            </a:r>
            <a:r>
              <a:rPr lang="zh-CN" altLang="en-US" sz="2200"/>
              <a:t> </a:t>
            </a:r>
            <a:r>
              <a:rPr lang="en-US" altLang="zh-CN" sz="2200"/>
              <a:t>colliders</a:t>
            </a:r>
          </a:p>
          <a:p>
            <a:pPr lvl="1"/>
            <a:r>
              <a:rPr lang="en-US" altLang="zh-CN" sz="2000"/>
              <a:t>Circular</a:t>
            </a:r>
            <a:r>
              <a:rPr lang="zh-CN" altLang="en-US" sz="2000"/>
              <a:t> </a:t>
            </a:r>
            <a:r>
              <a:rPr lang="en-US" altLang="zh-CN" sz="2000"/>
              <a:t>colliders</a:t>
            </a:r>
            <a:r>
              <a:rPr lang="zh-CN" altLang="en-US" sz="2000"/>
              <a:t> </a:t>
            </a:r>
            <a:r>
              <a:rPr lang="en-US" altLang="zh-CN" sz="2000"/>
              <a:t>like</a:t>
            </a:r>
            <a:r>
              <a:rPr lang="zh-CN" altLang="en-US" sz="2000"/>
              <a:t> </a:t>
            </a:r>
            <a:r>
              <a:rPr lang="en-US" altLang="zh-CN" sz="2000"/>
              <a:t>CEPC</a:t>
            </a:r>
            <a:r>
              <a:rPr lang="zh-CN" altLang="en-US" sz="2000"/>
              <a:t> </a:t>
            </a:r>
            <a:r>
              <a:rPr lang="en-US" altLang="zh-CN" sz="2000"/>
              <a:t>requires</a:t>
            </a:r>
            <a:r>
              <a:rPr lang="zh-CN" altLang="en-US" sz="2000"/>
              <a:t> </a:t>
            </a:r>
            <a:r>
              <a:rPr lang="en-US" altLang="zh-CN" sz="2000"/>
              <a:t>~1/50</a:t>
            </a:r>
            <a:r>
              <a:rPr lang="zh-CN" altLang="en-US" sz="2000"/>
              <a:t> </a:t>
            </a:r>
            <a:r>
              <a:rPr lang="en-US" altLang="zh-CN" sz="2000"/>
              <a:t>flux</a:t>
            </a:r>
            <a:r>
              <a:rPr lang="zh-CN" altLang="en-US" sz="2000"/>
              <a:t> </a:t>
            </a:r>
            <a:r>
              <a:rPr lang="en-US" altLang="zh-CN" sz="2000"/>
              <a:t>compared</a:t>
            </a:r>
            <a:r>
              <a:rPr lang="zh-CN" altLang="en-US" sz="2000"/>
              <a:t> </a:t>
            </a:r>
            <a:r>
              <a:rPr lang="en-US" altLang="zh-CN" sz="2000"/>
              <a:t>to</a:t>
            </a:r>
            <a:r>
              <a:rPr lang="zh-CN" altLang="en-US" sz="2000"/>
              <a:t> </a:t>
            </a:r>
            <a:r>
              <a:rPr lang="en-US" altLang="zh-CN" sz="2000"/>
              <a:t>ILC</a:t>
            </a:r>
            <a:r>
              <a:rPr lang="zh-CN" altLang="en-US" sz="2000"/>
              <a:t>   </a:t>
            </a:r>
            <a:endParaRPr lang="en-HK" altLang="zh-CN" sz="2000"/>
          </a:p>
          <a:p>
            <a:r>
              <a:rPr lang="en-US" altLang="zh-CN" sz="2200"/>
              <a:t>Collaboration</a:t>
            </a:r>
            <a:r>
              <a:rPr lang="zh-CN" altLang="en-US" sz="2200"/>
              <a:t> </a:t>
            </a:r>
            <a:r>
              <a:rPr lang="en-US" altLang="zh-CN" sz="2200"/>
              <a:t>with</a:t>
            </a:r>
            <a:r>
              <a:rPr lang="zh-CN" altLang="en-US" sz="2200"/>
              <a:t> </a:t>
            </a:r>
            <a:r>
              <a:rPr lang="en-US" altLang="zh-CN" sz="2200"/>
              <a:t>IJCLab</a:t>
            </a:r>
            <a:r>
              <a:rPr lang="zh-CN" altLang="en-US" sz="2200"/>
              <a:t> </a:t>
            </a:r>
            <a:r>
              <a:rPr lang="en-US" altLang="zh-CN" sz="2200"/>
              <a:t>(w/</a:t>
            </a:r>
            <a:r>
              <a:rPr lang="zh-CN" altLang="en-US" sz="2200"/>
              <a:t> </a:t>
            </a:r>
            <a:r>
              <a:rPr lang="en-US" altLang="zh-CN" sz="2200"/>
              <a:t>support</a:t>
            </a:r>
            <a:r>
              <a:rPr lang="zh-CN" altLang="en-US" sz="2200"/>
              <a:t> </a:t>
            </a:r>
            <a:r>
              <a:rPr lang="en-US" altLang="zh-CN" sz="2200"/>
              <a:t>from</a:t>
            </a:r>
            <a:r>
              <a:rPr lang="zh-CN" altLang="en-US" sz="2200"/>
              <a:t> </a:t>
            </a:r>
            <a:r>
              <a:rPr lang="en-US" altLang="zh-CN" sz="2200"/>
              <a:t>FCPPN)</a:t>
            </a:r>
            <a:r>
              <a:rPr lang="zh-CN" altLang="en-US" sz="2200"/>
              <a:t> </a:t>
            </a:r>
            <a:r>
              <a:rPr lang="en-US" altLang="zh-CN" sz="2200"/>
              <a:t>to</a:t>
            </a:r>
            <a:r>
              <a:rPr lang="zh-CN" altLang="en-US" sz="2200"/>
              <a:t> </a:t>
            </a:r>
            <a:r>
              <a:rPr lang="en-US" altLang="zh-CN" sz="2200"/>
              <a:t>investigate</a:t>
            </a:r>
            <a:r>
              <a:rPr lang="zh-CN" altLang="en-US" sz="2200"/>
              <a:t> </a:t>
            </a:r>
            <a:r>
              <a:rPr lang="en-US" altLang="zh-CN" sz="2200"/>
              <a:t>various</a:t>
            </a:r>
            <a:r>
              <a:rPr lang="zh-CN" altLang="en-US" sz="2200"/>
              <a:t> </a:t>
            </a:r>
            <a:r>
              <a:rPr lang="en-US" altLang="zh-CN" sz="2200"/>
              <a:t>schemes</a:t>
            </a:r>
          </a:p>
          <a:p>
            <a:pPr lvl="1"/>
            <a:r>
              <a:rPr lang="en-US" altLang="zh-CN" sz="2000"/>
              <a:t>e+</a:t>
            </a:r>
            <a:r>
              <a:rPr lang="zh-CN" altLang="en-US" sz="2000"/>
              <a:t> </a:t>
            </a:r>
            <a:r>
              <a:rPr lang="en-US" altLang="zh-CN" sz="2000"/>
              <a:t>polarization</a:t>
            </a:r>
            <a:r>
              <a:rPr lang="zh-CN" altLang="en-US" sz="2000"/>
              <a:t> </a:t>
            </a:r>
            <a:r>
              <a:rPr lang="en-US" altLang="zh-CN" sz="2000"/>
              <a:t>converted</a:t>
            </a:r>
            <a:r>
              <a:rPr lang="zh-CN" altLang="en-US" sz="2000"/>
              <a:t> </a:t>
            </a:r>
            <a:r>
              <a:rPr lang="en-US" altLang="zh-CN" sz="2000"/>
              <a:t>from</a:t>
            </a:r>
            <a:r>
              <a:rPr lang="zh-CN" altLang="en-US" sz="2000"/>
              <a:t> </a:t>
            </a:r>
            <a:r>
              <a:rPr lang="en-US" altLang="zh-CN" sz="2000"/>
              <a:t>pol.</a:t>
            </a:r>
            <a:r>
              <a:rPr lang="zh-CN" altLang="en-US" sz="2000"/>
              <a:t> </a:t>
            </a:r>
            <a:r>
              <a:rPr lang="en-US" altLang="zh-CN" sz="2000"/>
              <a:t>e-</a:t>
            </a:r>
            <a:r>
              <a:rPr lang="zh-CN" altLang="en-US" sz="2000"/>
              <a:t> </a:t>
            </a:r>
            <a:r>
              <a:rPr lang="en-US" altLang="zh-CN" sz="2000"/>
              <a:t>(Yuting</a:t>
            </a:r>
            <a:r>
              <a:rPr lang="zh-CN" altLang="en-US" sz="2000"/>
              <a:t> </a:t>
            </a:r>
            <a:r>
              <a:rPr lang="en-US" altLang="zh-CN" sz="2000"/>
              <a:t>Wang,</a:t>
            </a:r>
            <a:r>
              <a:rPr lang="zh-CN" altLang="en-US" sz="2000"/>
              <a:t> </a:t>
            </a:r>
            <a:r>
              <a:rPr lang="en-US" altLang="zh-CN" sz="2000"/>
              <a:t>I.</a:t>
            </a:r>
            <a:r>
              <a:rPr lang="zh-CN" altLang="en-US" sz="2000"/>
              <a:t> </a:t>
            </a:r>
            <a:r>
              <a:rPr lang="en-US" altLang="zh-CN" sz="2000" dirty="0"/>
              <a:t>Chaikovska,</a:t>
            </a:r>
            <a:r>
              <a:rPr lang="zh-CN" altLang="en-US" sz="2000"/>
              <a:t> </a:t>
            </a:r>
            <a:r>
              <a:rPr lang="en-US" altLang="zh-CN" sz="2000"/>
              <a:t>IJCLab)</a:t>
            </a:r>
          </a:p>
          <a:p>
            <a:pPr lvl="1"/>
            <a:r>
              <a:rPr lang="en-US" altLang="zh-CN" sz="2000"/>
              <a:t>all</a:t>
            </a:r>
            <a:r>
              <a:rPr lang="zh-CN" altLang="en-US" sz="2000"/>
              <a:t> </a:t>
            </a:r>
            <a:r>
              <a:rPr lang="en-US" altLang="zh-CN" sz="2000"/>
              <a:t>optical</a:t>
            </a:r>
            <a:r>
              <a:rPr lang="zh-CN" altLang="en-US" sz="2000"/>
              <a:t> </a:t>
            </a:r>
            <a:r>
              <a:rPr lang="en-US" altLang="zh-CN" sz="2000"/>
              <a:t>scheme</a:t>
            </a:r>
            <a:r>
              <a:rPr lang="zh-CN" altLang="en-US" sz="2000"/>
              <a:t> </a:t>
            </a:r>
            <a:r>
              <a:rPr lang="en-US" altLang="zh-CN" sz="2000"/>
              <a:t>–</a:t>
            </a:r>
            <a:r>
              <a:rPr lang="zh-CN" altLang="en-US" sz="2000"/>
              <a:t> </a:t>
            </a:r>
            <a:r>
              <a:rPr lang="en-US" altLang="zh-CN" sz="2000"/>
              <a:t>nonlinear</a:t>
            </a:r>
            <a:r>
              <a:rPr lang="zh-CN" altLang="en-US" sz="2000"/>
              <a:t> </a:t>
            </a:r>
            <a:r>
              <a:rPr lang="en-US" altLang="zh-CN" sz="2000"/>
              <a:t>Compton</a:t>
            </a:r>
            <a:r>
              <a:rPr lang="zh-CN" altLang="en-US" sz="2000"/>
              <a:t> </a:t>
            </a:r>
            <a:r>
              <a:rPr lang="en-US" altLang="zh-CN" sz="2000"/>
              <a:t>+</a:t>
            </a:r>
            <a:r>
              <a:rPr lang="zh-CN" altLang="en-US" sz="2000"/>
              <a:t> </a:t>
            </a:r>
            <a:r>
              <a:rPr lang="en-US" altLang="zh-CN" sz="2000"/>
              <a:t>nonear</a:t>
            </a:r>
            <a:r>
              <a:rPr lang="zh-CN" altLang="en-US" sz="2000"/>
              <a:t> </a:t>
            </a:r>
            <a:r>
              <a:rPr lang="en-US" altLang="zh-CN" sz="2000"/>
              <a:t>Breit-Wheeler</a:t>
            </a:r>
            <a:r>
              <a:rPr lang="zh-CN" altLang="en-US" sz="2000"/>
              <a:t> </a:t>
            </a:r>
            <a:r>
              <a:rPr lang="en-US" altLang="zh-CN" sz="2000"/>
              <a:t>(Yanfei</a:t>
            </a:r>
            <a:r>
              <a:rPr lang="zh-CN" altLang="en-US" sz="2000"/>
              <a:t> </a:t>
            </a:r>
            <a:r>
              <a:rPr lang="en-US" altLang="zh-CN" sz="2000"/>
              <a:t>Li,</a:t>
            </a:r>
            <a:r>
              <a:rPr lang="zh-CN" altLang="en-US" sz="2000"/>
              <a:t> </a:t>
            </a:r>
            <a:r>
              <a:rPr lang="en-US" altLang="zh-CN" sz="2000"/>
              <a:t>Xi’an</a:t>
            </a:r>
            <a:r>
              <a:rPr lang="zh-CN" altLang="en-US" sz="2000"/>
              <a:t> </a:t>
            </a:r>
            <a:r>
              <a:rPr lang="en-US" altLang="zh-CN" sz="2000"/>
              <a:t>Jiaotong</a:t>
            </a:r>
            <a:r>
              <a:rPr lang="zh-CN" altLang="en-US" sz="2000"/>
              <a:t> </a:t>
            </a:r>
            <a:r>
              <a:rPr lang="en-US" altLang="zh-CN" sz="2000"/>
              <a:t>University)</a:t>
            </a:r>
          </a:p>
          <a:p>
            <a:pPr lvl="1"/>
            <a:r>
              <a:rPr lang="en-US" altLang="zh-CN" sz="2000"/>
              <a:t>e+</a:t>
            </a:r>
            <a:r>
              <a:rPr lang="zh-CN" altLang="en-US" sz="2000"/>
              <a:t> </a:t>
            </a:r>
            <a:r>
              <a:rPr lang="en-US" altLang="zh-CN" sz="2000"/>
              <a:t>polarizing</a:t>
            </a:r>
            <a:r>
              <a:rPr lang="zh-CN" altLang="en-US" sz="2000"/>
              <a:t> </a:t>
            </a:r>
            <a:r>
              <a:rPr lang="en-US" altLang="zh-CN" sz="2000"/>
              <a:t>ring</a:t>
            </a:r>
            <a:r>
              <a:rPr lang="zh-CN" altLang="en-US" sz="2000"/>
              <a:t> </a:t>
            </a:r>
            <a:r>
              <a:rPr lang="en-US" altLang="zh-CN" sz="2000"/>
              <a:t>(Xiaoping</a:t>
            </a:r>
            <a:r>
              <a:rPr lang="zh-CN" altLang="en-US" sz="2000"/>
              <a:t> </a:t>
            </a:r>
            <a:r>
              <a:rPr lang="en-US" altLang="zh-CN" sz="2000"/>
              <a:t>Li</a:t>
            </a:r>
            <a:r>
              <a:rPr lang="zh-CN" altLang="en-US" sz="2000"/>
              <a:t> </a:t>
            </a:r>
            <a:r>
              <a:rPr lang="en-US" altLang="zh-CN" sz="2000"/>
              <a:t>etc,</a:t>
            </a:r>
            <a:r>
              <a:rPr lang="zh-CN" altLang="en-US" sz="2000"/>
              <a:t> </a:t>
            </a:r>
            <a:r>
              <a:rPr lang="en-US" altLang="zh-CN" sz="2000"/>
              <a:t>IHEP)</a:t>
            </a:r>
            <a:endParaRPr lang="en-US" sz="2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439F3D-39B4-0D58-B7D7-ED3123CFC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Collaborative</a:t>
            </a:r>
            <a:r>
              <a:rPr lang="zh-CN" altLang="en-US"/>
              <a:t> </a:t>
            </a:r>
            <a:r>
              <a:rPr lang="en-US" altLang="zh-CN"/>
              <a:t>study</a:t>
            </a:r>
            <a:r>
              <a:rPr lang="zh-CN" altLang="en-US"/>
              <a:t> </a:t>
            </a:r>
            <a:r>
              <a:rPr lang="en-US" altLang="zh-CN"/>
              <a:t>on</a:t>
            </a:r>
            <a:r>
              <a:rPr lang="zh-CN" altLang="en-US"/>
              <a:t> </a:t>
            </a:r>
            <a:r>
              <a:rPr lang="en-US" altLang="zh-CN"/>
              <a:t>polarized</a:t>
            </a:r>
            <a:r>
              <a:rPr lang="zh-CN" altLang="en-US"/>
              <a:t> </a:t>
            </a:r>
            <a:r>
              <a:rPr lang="en-US" altLang="zh-CN"/>
              <a:t>e+</a:t>
            </a:r>
            <a:r>
              <a:rPr lang="zh-CN" altLang="en-US"/>
              <a:t> </a:t>
            </a:r>
            <a:r>
              <a:rPr lang="en-US" altLang="zh-CN"/>
              <a:t>source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687C3-4B15-0953-6136-D0D0A38D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2DE07-119D-1BA4-961F-AEDD22B35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5144"/>
            <a:ext cx="4457440" cy="14097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2B88A5-9111-166D-A12B-1B40CE862591}"/>
              </a:ext>
            </a:extLst>
          </p:cNvPr>
          <p:cNvSpPr txBox="1"/>
          <p:nvPr/>
        </p:nvSpPr>
        <p:spPr>
          <a:xfrm>
            <a:off x="210621" y="6356351"/>
            <a:ext cx="494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>
                <a:solidFill>
                  <a:srgbClr val="00A249"/>
                </a:solidFill>
              </a:rPr>
              <a:t>Yuting</a:t>
            </a:r>
            <a:r>
              <a:rPr lang="zh-CN" altLang="en-US" sz="1800">
                <a:solidFill>
                  <a:srgbClr val="00A249"/>
                </a:solidFill>
              </a:rPr>
              <a:t> </a:t>
            </a:r>
            <a:r>
              <a:rPr lang="en-US" altLang="zh-CN" sz="1800">
                <a:solidFill>
                  <a:srgbClr val="00A249"/>
                </a:solidFill>
              </a:rPr>
              <a:t>Wang,</a:t>
            </a:r>
            <a:r>
              <a:rPr lang="zh-CN" altLang="en-US" sz="1800">
                <a:solidFill>
                  <a:srgbClr val="00A249"/>
                </a:solidFill>
              </a:rPr>
              <a:t> </a:t>
            </a:r>
            <a:r>
              <a:rPr lang="en-US" altLang="zh-CN" sz="1800">
                <a:solidFill>
                  <a:srgbClr val="00A249"/>
                </a:solidFill>
              </a:rPr>
              <a:t>I.</a:t>
            </a:r>
            <a:r>
              <a:rPr lang="zh-CN" altLang="en-US" sz="1800">
                <a:solidFill>
                  <a:srgbClr val="00A249"/>
                </a:solidFill>
              </a:rPr>
              <a:t> </a:t>
            </a:r>
            <a:r>
              <a:rPr lang="en-US" altLang="zh-CN" sz="1800" dirty="0">
                <a:solidFill>
                  <a:srgbClr val="00A249"/>
                </a:solidFill>
              </a:rPr>
              <a:t>Chaikovska,</a:t>
            </a:r>
            <a:r>
              <a:rPr lang="zh-CN" altLang="en-US" sz="1800">
                <a:solidFill>
                  <a:srgbClr val="00A249"/>
                </a:solidFill>
              </a:rPr>
              <a:t> </a:t>
            </a:r>
            <a:r>
              <a:rPr lang="en-US" altLang="zh-CN" sz="1800">
                <a:solidFill>
                  <a:srgbClr val="00A249"/>
                </a:solidFill>
              </a:rPr>
              <a:t>IJCLab</a:t>
            </a:r>
            <a:endParaRPr lang="en-US">
              <a:solidFill>
                <a:srgbClr val="00A249"/>
              </a:solidFill>
            </a:endParaRP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CA92FC34-4190-D6D9-51CE-9C90726BA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4608188"/>
            <a:ext cx="3096344" cy="1526751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AEE13880-6A67-9C1F-B142-11F314491F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355" y="4558490"/>
            <a:ext cx="3251045" cy="16261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FA0D40-4332-D934-4F94-C344CA7DE3EB}"/>
              </a:ext>
            </a:extLst>
          </p:cNvPr>
          <p:cNvSpPr txBox="1"/>
          <p:nvPr/>
        </p:nvSpPr>
        <p:spPr>
          <a:xfrm>
            <a:off x="5210725" y="6345816"/>
            <a:ext cx="182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>
                <a:solidFill>
                  <a:srgbClr val="00A249"/>
                </a:solidFill>
              </a:rPr>
              <a:t>Yangfei</a:t>
            </a:r>
            <a:r>
              <a:rPr lang="zh-CN" altLang="en-US" sz="1800">
                <a:solidFill>
                  <a:srgbClr val="00A249"/>
                </a:solidFill>
              </a:rPr>
              <a:t> </a:t>
            </a:r>
            <a:r>
              <a:rPr lang="en-US" altLang="zh-CN" sz="1800">
                <a:solidFill>
                  <a:srgbClr val="00A249"/>
                </a:solidFill>
              </a:rPr>
              <a:t>Li,</a:t>
            </a:r>
            <a:r>
              <a:rPr lang="zh-CN" altLang="en-US" sz="1800">
                <a:solidFill>
                  <a:srgbClr val="00A249"/>
                </a:solidFill>
              </a:rPr>
              <a:t> </a:t>
            </a:r>
            <a:r>
              <a:rPr lang="en-US" altLang="zh-CN" sz="1800">
                <a:solidFill>
                  <a:srgbClr val="00A249"/>
                </a:solidFill>
              </a:rPr>
              <a:t>XJU</a:t>
            </a:r>
            <a:endParaRPr lang="en-US">
              <a:solidFill>
                <a:srgbClr val="00A24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C65EDF-3143-46E9-1EA4-3B9A132DBEB6}"/>
              </a:ext>
            </a:extLst>
          </p:cNvPr>
          <p:cNvSpPr txBox="1"/>
          <p:nvPr/>
        </p:nvSpPr>
        <p:spPr>
          <a:xfrm>
            <a:off x="9249309" y="6354247"/>
            <a:ext cx="182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>
                <a:solidFill>
                  <a:srgbClr val="00A249"/>
                </a:solidFill>
              </a:rPr>
              <a:t>Xiaoping</a:t>
            </a:r>
            <a:r>
              <a:rPr lang="zh-CN" altLang="en-US" sz="1800">
                <a:solidFill>
                  <a:srgbClr val="00A249"/>
                </a:solidFill>
              </a:rPr>
              <a:t> </a:t>
            </a:r>
            <a:r>
              <a:rPr lang="en-US" altLang="zh-CN" sz="1800">
                <a:solidFill>
                  <a:srgbClr val="00A249"/>
                </a:solidFill>
              </a:rPr>
              <a:t>Li</a:t>
            </a:r>
            <a:endParaRPr lang="en-US">
              <a:solidFill>
                <a:srgbClr val="00A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3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610" y="153931"/>
            <a:ext cx="10763325" cy="725470"/>
          </a:xfrm>
        </p:spPr>
        <p:txBody>
          <a:bodyPr/>
          <a:lstStyle/>
          <a:p>
            <a:r>
              <a:rPr lang="en-US" altLang="zh-CN"/>
              <a:t>YBCO</a:t>
            </a:r>
            <a:r>
              <a:rPr lang="zh-CN" altLang="en-US"/>
              <a:t> </a:t>
            </a:r>
            <a:r>
              <a:rPr lang="en-US" altLang="zh-CN"/>
              <a:t>Superconducting</a:t>
            </a:r>
            <a:r>
              <a:rPr lang="zh-CN" altLang="en-US"/>
              <a:t> </a:t>
            </a:r>
            <a:r>
              <a:rPr lang="en-US" altLang="zh-CN"/>
              <a:t>solenoid</a:t>
            </a:r>
            <a:r>
              <a:rPr lang="zh-CN" altLang="en-US"/>
              <a:t> </a:t>
            </a:r>
            <a:r>
              <a:rPr lang="en-US" altLang="zh-CN"/>
              <a:t>spin rotator R&amp;D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048170" y="1410129"/>
            <a:ext cx="2982275" cy="2031325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/>
              <a:t>Design</a:t>
            </a:r>
            <a:r>
              <a:rPr lang="zh-CN" altLang="en-US"/>
              <a:t> </a:t>
            </a:r>
            <a:r>
              <a:rPr lang="en-US" altLang="zh-CN"/>
              <a:t>specs</a:t>
            </a:r>
            <a:r>
              <a:rPr lang="zh-CN" altLang="en-US"/>
              <a:t>：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/>
              <a:t>Peak field:   12 T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/>
              <a:t>Integral</a:t>
            </a:r>
            <a:r>
              <a:rPr lang="zh-CN" altLang="en-US"/>
              <a:t> </a:t>
            </a:r>
            <a:r>
              <a:rPr lang="en-US" altLang="zh-CN"/>
              <a:t>field</a:t>
            </a:r>
            <a:r>
              <a:rPr lang="zh-CN" altLang="en-US"/>
              <a:t>：</a:t>
            </a:r>
            <a:r>
              <a:rPr lang="en-US" altLang="zh-CN"/>
              <a:t>10.34T.m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/>
              <a:t>Length</a:t>
            </a:r>
            <a:r>
              <a:rPr lang="zh-CN" altLang="en-US"/>
              <a:t>：</a:t>
            </a:r>
            <a:r>
              <a:rPr lang="en-US" altLang="zh-CN"/>
              <a:t>1.018m</a:t>
            </a:r>
            <a:endParaRPr lang="zh-CN" altLang="en-US"/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/>
              <a:t>Working</a:t>
            </a:r>
            <a:r>
              <a:rPr lang="zh-CN" altLang="en-US"/>
              <a:t> </a:t>
            </a:r>
            <a:r>
              <a:rPr lang="en-US" altLang="zh-CN"/>
              <a:t>current</a:t>
            </a:r>
            <a:r>
              <a:rPr lang="zh-CN" altLang="en-US"/>
              <a:t>：</a:t>
            </a:r>
            <a:r>
              <a:rPr lang="en-US" altLang="zh-CN"/>
              <a:t>300A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/>
              <a:t>Coil</a:t>
            </a:r>
            <a:r>
              <a:rPr lang="zh-CN" altLang="en-US"/>
              <a:t> </a:t>
            </a:r>
            <a:r>
              <a:rPr lang="en-US" altLang="zh-CN"/>
              <a:t>aperture</a:t>
            </a:r>
            <a:r>
              <a:rPr lang="zh-CN" altLang="en-US"/>
              <a:t>：</a:t>
            </a:r>
            <a:r>
              <a:rPr lang="en-US" altLang="zh-CN"/>
              <a:t>140mm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/>
              <a:t>magnet</a:t>
            </a:r>
            <a:r>
              <a:rPr lang="zh-CN" altLang="en-US"/>
              <a:t> </a:t>
            </a:r>
            <a:r>
              <a:rPr lang="en-US" altLang="zh-CN"/>
              <a:t>aperture</a:t>
            </a:r>
            <a:r>
              <a:rPr lang="zh-CN" altLang="en-US"/>
              <a:t> </a:t>
            </a:r>
            <a:r>
              <a:rPr lang="en-US" altLang="zh-CN"/>
              <a:t>&gt;</a:t>
            </a:r>
            <a:r>
              <a:rPr lang="zh-CN" altLang="en-US"/>
              <a:t> </a:t>
            </a:r>
            <a:r>
              <a:rPr lang="en-US" altLang="zh-CN"/>
              <a:t>64mm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B9ADBD-091F-2C7E-18DF-6B670BDCAC66}"/>
              </a:ext>
            </a:extLst>
          </p:cNvPr>
          <p:cNvSpPr txBox="1"/>
          <p:nvPr/>
        </p:nvSpPr>
        <p:spPr>
          <a:xfrm>
            <a:off x="161555" y="986545"/>
            <a:ext cx="458823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HTS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conduction-cooling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Coil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integral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meets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spec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within limit</a:t>
            </a:r>
            <a:endParaRPr lang="en-HK" altLang="zh-CN">
              <a:solidFill>
                <a:srgbClr val="0000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homogeniety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YBCO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coils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in 2027 followed by beam tests at LPA-Ring TF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A068F9-96D9-6DD6-49B6-891E802D3C07}"/>
              </a:ext>
            </a:extLst>
          </p:cNvPr>
          <p:cNvSpPr txBox="1"/>
          <p:nvPr/>
        </p:nvSpPr>
        <p:spPr>
          <a:xfrm>
            <a:off x="123750" y="6388069"/>
            <a:ext cx="603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highlight>
                  <a:srgbClr val="00FF00"/>
                </a:highlight>
              </a:rPr>
              <a:t>Zhao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Ling,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Xu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Qingjin,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Hou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Zhilong,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Zhou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Jin,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Liu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Zhongxiu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etc</a:t>
            </a:r>
            <a:endParaRPr lang="en-US">
              <a:highlight>
                <a:srgbClr val="00FF00"/>
              </a:highlight>
            </a:endParaRPr>
          </a:p>
        </p:txBody>
      </p:sp>
      <p:pic>
        <p:nvPicPr>
          <p:cNvPr id="3" name="图片 12">
            <a:extLst>
              <a:ext uri="{FF2B5EF4-FFF2-40B4-BE49-F238E27FC236}">
                <a16:creationId xmlns:a16="http://schemas.microsoft.com/office/drawing/2014/main" id="{216A2227-B883-987B-A9BC-15E90E761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1224843"/>
            <a:ext cx="4022090" cy="2641600"/>
          </a:xfrm>
          <a:prstGeom prst="rect">
            <a:avLst/>
          </a:prstGeom>
        </p:spPr>
      </p:pic>
      <p:sp>
        <p:nvSpPr>
          <p:cNvPr id="4" name="圆角矩形 11">
            <a:extLst>
              <a:ext uri="{FF2B5EF4-FFF2-40B4-BE49-F238E27FC236}">
                <a16:creationId xmlns:a16="http://schemas.microsoft.com/office/drawing/2014/main" id="{29C5F697-61C6-A6C2-91BF-FD42CF2DB93D}"/>
              </a:ext>
            </a:extLst>
          </p:cNvPr>
          <p:cNvSpPr/>
          <p:nvPr/>
        </p:nvSpPr>
        <p:spPr>
          <a:xfrm>
            <a:off x="6167854" y="1075456"/>
            <a:ext cx="1342400" cy="2987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Cryo</a:t>
            </a:r>
            <a:r>
              <a:rPr lang="en-US" altLang="zh-CN" dirty="0">
                <a:solidFill>
                  <a:schemeClr val="tx1"/>
                </a:solidFill>
              </a:rPr>
              <a:t>-cooler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圆角矩形 18">
            <a:extLst>
              <a:ext uri="{FF2B5EF4-FFF2-40B4-BE49-F238E27FC236}">
                <a16:creationId xmlns:a16="http://schemas.microsoft.com/office/drawing/2014/main" id="{9B68FFAA-CDC4-D7DB-E575-946E10D894EE}"/>
              </a:ext>
            </a:extLst>
          </p:cNvPr>
          <p:cNvSpPr/>
          <p:nvPr/>
        </p:nvSpPr>
        <p:spPr>
          <a:xfrm>
            <a:off x="6254018" y="3219778"/>
            <a:ext cx="1342400" cy="2987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Solenoid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圆角矩形 14">
            <a:extLst>
              <a:ext uri="{FF2B5EF4-FFF2-40B4-BE49-F238E27FC236}">
                <a16:creationId xmlns:a16="http://schemas.microsoft.com/office/drawing/2014/main" id="{4C1435FE-A228-BC0D-1659-4C168D3D3D6D}"/>
              </a:ext>
            </a:extLst>
          </p:cNvPr>
          <p:cNvSpPr/>
          <p:nvPr/>
        </p:nvSpPr>
        <p:spPr>
          <a:xfrm>
            <a:off x="5975316" y="2425792"/>
            <a:ext cx="1621102" cy="2987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Vacuum Dewar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A402157-2FBC-38EC-B3D1-717B45B48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4" y="4525263"/>
            <a:ext cx="4390069" cy="1855327"/>
          </a:xfrm>
          <a:prstGeom prst="rect">
            <a:avLst/>
          </a:prstGeom>
        </p:spPr>
      </p:pic>
      <p:pic>
        <p:nvPicPr>
          <p:cNvPr id="37" name="图片 4">
            <a:extLst>
              <a:ext uri="{FF2B5EF4-FFF2-40B4-BE49-F238E27FC236}">
                <a16:creationId xmlns:a16="http://schemas.microsoft.com/office/drawing/2014/main" id="{20479BC7-1AA9-D6D2-F8CB-1A65509AC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398" y="3900670"/>
            <a:ext cx="1538760" cy="2337008"/>
          </a:xfrm>
          <a:prstGeom prst="rect">
            <a:avLst/>
          </a:prstGeom>
        </p:spPr>
      </p:pic>
      <p:pic>
        <p:nvPicPr>
          <p:cNvPr id="38" name="图片 11">
            <a:extLst>
              <a:ext uri="{FF2B5EF4-FFF2-40B4-BE49-F238E27FC236}">
                <a16:creationId xmlns:a16="http://schemas.microsoft.com/office/drawing/2014/main" id="{78A5FFD0-B6C4-EB32-AA46-A5F668C0F6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73" y="3929691"/>
            <a:ext cx="5148077" cy="2746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77D9CB1-712C-D25B-9F6E-E50AADFBE8FC}"/>
                  </a:ext>
                </a:extLst>
              </p:cNvPr>
              <p:cNvSpPr txBox="1"/>
              <p:nvPr/>
            </p:nvSpPr>
            <p:spPr>
              <a:xfrm>
                <a:off x="7785748" y="4966629"/>
                <a:ext cx="185011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10.5</a:t>
                </a:r>
                <a:r>
                  <a:rPr lang="zh-CN" altLang="en-US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T</a:t>
                </a:r>
                <a14:m>
                  <m:oMath xmlns:m="http://schemas.openxmlformats.org/officeDocument/2006/math">
                    <m:r>
                      <a:rPr lang="zh-CN" altLang="en-US" sz="1000" b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CN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m Solenoid</a:t>
                </a:r>
                <a:r>
                  <a:rPr lang="zh-CN" altLang="en-US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as</a:t>
                </a:r>
                <a:r>
                  <a:rPr lang="zh-CN" altLang="en-US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a</a:t>
                </a:r>
                <a:r>
                  <a:rPr lang="zh-CN" altLang="en-US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Siberian</a:t>
                </a:r>
                <a:r>
                  <a:rPr lang="zh-CN" altLang="en-US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snake</a:t>
                </a:r>
                <a:endParaRPr lang="en-US" sz="1000" b="1" dirty="0">
                  <a:solidFill>
                    <a:srgbClr val="003399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77D9CB1-712C-D25B-9F6E-E50AADFBE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748" y="4966629"/>
                <a:ext cx="1850114" cy="400110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E545CEE9-065E-B2BC-237D-E20085B96829}"/>
              </a:ext>
            </a:extLst>
          </p:cNvPr>
          <p:cNvSpPr txBox="1"/>
          <p:nvPr/>
        </p:nvSpPr>
        <p:spPr>
          <a:xfrm>
            <a:off x="10487744" y="5179884"/>
            <a:ext cx="172819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3399"/>
                </a:solidFill>
                <a:highlight>
                  <a:srgbClr val="FFFF00"/>
                </a:highlight>
              </a:rPr>
              <a:t>Longitudinal</a:t>
            </a:r>
            <a:r>
              <a:rPr lang="zh-CN" altLang="en-US" sz="1000" b="1" dirty="0">
                <a:solidFill>
                  <a:srgbClr val="003399"/>
                </a:solidFill>
                <a:highlight>
                  <a:srgbClr val="FFFF00"/>
                </a:highlight>
              </a:rPr>
              <a:t> </a:t>
            </a:r>
            <a:r>
              <a:rPr lang="en-US" altLang="zh-CN" sz="1000" b="1" dirty="0">
                <a:solidFill>
                  <a:srgbClr val="003399"/>
                </a:solidFill>
                <a:highlight>
                  <a:srgbClr val="FFFF00"/>
                </a:highlight>
              </a:rPr>
              <a:t>polarization</a:t>
            </a:r>
            <a:endParaRPr lang="en-US" sz="1000" b="1" dirty="0">
              <a:solidFill>
                <a:srgbClr val="003399"/>
              </a:solidFill>
              <a:highlight>
                <a:srgbClr val="FFFF00"/>
              </a:highligh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E759731-A552-5227-6253-AFFFC0D5FD67}"/>
              </a:ext>
            </a:extLst>
          </p:cNvPr>
          <p:cNvSpPr txBox="1"/>
          <p:nvPr/>
        </p:nvSpPr>
        <p:spPr>
          <a:xfrm>
            <a:off x="9073354" y="61224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LPA-Ring TF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8908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94891</TotalTime>
  <Words>1612</Words>
  <Application>Microsoft Macintosh PowerPoint</Application>
  <PresentationFormat>Widescreen</PresentationFormat>
  <Paragraphs>243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等线</vt:lpstr>
      <vt:lpstr>微软雅黑</vt:lpstr>
      <vt:lpstr>Arial</vt:lpstr>
      <vt:lpstr>Arial Black</vt:lpstr>
      <vt:lpstr>Ayuthaya</vt:lpstr>
      <vt:lpstr>Calibri</vt:lpstr>
      <vt:lpstr>Cambria Math</vt:lpstr>
      <vt:lpstr>Times New Roman</vt:lpstr>
      <vt:lpstr>Wingdings</vt:lpstr>
      <vt:lpstr>Office 主题</vt:lpstr>
      <vt:lpstr>PowerPoint Presentation</vt:lpstr>
      <vt:lpstr>Outline</vt:lpstr>
      <vt:lpstr>Physics motivation of polarized beams @ CEPC</vt:lpstr>
      <vt:lpstr>Injecting polarized beams</vt:lpstr>
      <vt:lpstr>Injecting polarized beams</vt:lpstr>
      <vt:lpstr>Beam polarization R&amp;D in the EDR phase</vt:lpstr>
      <vt:lpstr>A test facility for polarized electron source</vt:lpstr>
      <vt:lpstr>Collaborative study on polarized e+ source</vt:lpstr>
      <vt:lpstr>YBCO Superconducting solenoid spin rotator R&amp;D</vt:lpstr>
      <vt:lpstr>BEPCII upgrade project and beam polarization</vt:lpstr>
      <vt:lpstr>Compton polarimeter @ BEPCII</vt:lpstr>
      <vt:lpstr>Progress and status</vt:lpstr>
      <vt:lpstr>Recent experiments with TaichuPix3 </vt:lpstr>
      <vt:lpstr>Prospects of a Compton polarimeter @ BEPCII</vt:lpstr>
      <vt:lpstr>Motivation for longitudinal polarization at BEPCII </vt:lpstr>
      <vt:lpstr>Motivation for longitudinal polarization at BEPCII </vt:lpstr>
      <vt:lpstr>Polarization issues at 1.55 GeV</vt:lpstr>
      <vt:lpstr>Layout of BEPCII </vt:lpstr>
      <vt:lpstr>Modified layout for longitudinal polarization</vt:lpstr>
      <vt:lpstr>International collaborators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ZHE DUAN</cp:lastModifiedBy>
  <cp:revision>5182</cp:revision>
  <cp:lastPrinted>2022-11-06T05:19:21Z</cp:lastPrinted>
  <dcterms:created xsi:type="dcterms:W3CDTF">2012-09-04T11:33:36Z</dcterms:created>
  <dcterms:modified xsi:type="dcterms:W3CDTF">2025-11-09T02:29:44Z</dcterms:modified>
</cp:coreProperties>
</file>