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2"/>
  </p:notesMasterIdLst>
  <p:handoutMasterIdLst>
    <p:handoutMasterId r:id="rId23"/>
  </p:handoutMasterIdLst>
  <p:sldIdLst>
    <p:sldId id="953" r:id="rId2"/>
    <p:sldId id="291" r:id="rId3"/>
    <p:sldId id="1252" r:id="rId4"/>
    <p:sldId id="1256" r:id="rId5"/>
    <p:sldId id="1257" r:id="rId6"/>
    <p:sldId id="1258" r:id="rId7"/>
    <p:sldId id="1259" r:id="rId8"/>
    <p:sldId id="1263" r:id="rId9"/>
    <p:sldId id="1264" r:id="rId10"/>
    <p:sldId id="1260" r:id="rId11"/>
    <p:sldId id="1262" r:id="rId12"/>
    <p:sldId id="1215" r:id="rId13"/>
    <p:sldId id="1266" r:id="rId14"/>
    <p:sldId id="1251" r:id="rId15"/>
    <p:sldId id="774" r:id="rId16"/>
    <p:sldId id="1254" r:id="rId17"/>
    <p:sldId id="4868" r:id="rId18"/>
    <p:sldId id="4869" r:id="rId19"/>
    <p:sldId id="4870" r:id="rId20"/>
    <p:sldId id="1265" r:id="rId21"/>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4995"/>
    <a:srgbClr val="9A0000"/>
    <a:srgbClr val="FFFFFF"/>
    <a:srgbClr val="FFCF3B"/>
    <a:srgbClr val="0000FF"/>
    <a:srgbClr val="FDCC6D"/>
    <a:srgbClr val="003399"/>
    <a:srgbClr val="E6E6E6"/>
    <a:srgbClr val="0070C0"/>
    <a:srgbClr val="4D83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6" autoAdjust="0"/>
    <p:restoredTop sz="91732" autoAdjust="0"/>
  </p:normalViewPr>
  <p:slideViewPr>
    <p:cSldViewPr showGuides="1">
      <p:cViewPr varScale="1">
        <p:scale>
          <a:sx n="90" d="100"/>
          <a:sy n="90" d="100"/>
        </p:scale>
        <p:origin x="81" y="183"/>
      </p:cViewPr>
      <p:guideLst>
        <p:guide orient="horz" pos="2172"/>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53" d="100"/>
          <a:sy n="53"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2025/11/9</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t>2025/11/9</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58D107-578B-489A-A0E6-626447510DA3}" type="slidenum">
              <a:rPr lang="zh-CN" altLang="en-US" smtClean="0"/>
              <a:t>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anose="05000000000000000000" pitchFamily="2" charset="2"/>
              <a:buChar char="n"/>
              <a:defRPr sz="2800" b="0" baseline="0">
                <a:latin typeface="Arial" panose="02080604020202020204" pitchFamily="34" charset="0"/>
                <a:ea typeface="微软雅黑" pitchFamily="34" charset="-122"/>
              </a:defRPr>
            </a:lvl1pPr>
            <a:lvl2pPr>
              <a:defRPr sz="2400" baseline="0">
                <a:latin typeface="Arial" panose="0208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endParaRPr lang="zh-CN" altLang="en-US"/>
          </a:p>
        </p:txBody>
      </p:sp>
      <p:sp>
        <p:nvSpPr>
          <p:cNvPr id="2" name="标题 1"/>
          <p:cNvSpPr>
            <a:spLocks noGrp="1"/>
          </p:cNvSpPr>
          <p:nvPr>
            <p:ph type="title"/>
          </p:nvPr>
        </p:nvSpPr>
        <p:spPr>
          <a:xfrm>
            <a:off x="666712" y="142852"/>
            <a:ext cx="10763325"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586586" y="6386391"/>
            <a:ext cx="5040560" cy="354977"/>
          </a:xfrm>
        </p:spPr>
        <p:txBody>
          <a:bodyPr/>
          <a:lstStyle/>
          <a:p>
            <a:endParaRPr lang="zh-CN" altLang="en-US" dirty="0"/>
          </a:p>
        </p:txBody>
      </p:sp>
      <p:sp>
        <p:nvSpPr>
          <p:cNvPr id="6" name="灯片编号占位符 5"/>
          <p:cNvSpPr>
            <a:spLocks noGrp="1"/>
          </p:cNvSpPr>
          <p:nvPr>
            <p:ph type="sldNum" sz="quarter" idx="12"/>
          </p:nvPr>
        </p:nvSpPr>
        <p:spPr/>
        <p:txBody>
          <a:bodyPr/>
          <a:lstStyle/>
          <a:p>
            <a:fld id="{F15E9139-A00B-4B2A-98A6-095DC08F1345}"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空白内容">
    <p:spTree>
      <p:nvGrpSpPr>
        <p:cNvPr id="1" name=""/>
        <p:cNvGrpSpPr/>
        <p:nvPr/>
      </p:nvGrpSpPr>
      <p:grpSpPr>
        <a:xfrm>
          <a:off x="0" y="0"/>
          <a:ext cx="0" cy="0"/>
          <a:chOff x="0" y="0"/>
          <a:chExt cx="0" cy="0"/>
        </a:xfrm>
      </p:grpSpPr>
      <p:sp>
        <p:nvSpPr>
          <p:cNvPr id="10" name="矩形 9"/>
          <p:cNvSpPr/>
          <p:nvPr userDrawn="1"/>
        </p:nvSpPr>
        <p:spPr bwMode="auto">
          <a:xfrm>
            <a:off x="-1" y="-30477"/>
            <a:ext cx="12192001" cy="953600"/>
          </a:xfrm>
          <a:prstGeom prst="rect">
            <a:avLst/>
          </a:prstGeom>
          <a:gradFill flip="none" rotWithShape="1">
            <a:gsLst>
              <a:gs pos="21000">
                <a:srgbClr val="026BCA"/>
              </a:gs>
              <a:gs pos="86000">
                <a:srgbClr val="0000C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7" name="标题 1"/>
          <p:cNvSpPr>
            <a:spLocks noGrp="1"/>
          </p:cNvSpPr>
          <p:nvPr>
            <p:ph type="title"/>
          </p:nvPr>
        </p:nvSpPr>
        <p:spPr>
          <a:xfrm>
            <a:off x="392172" y="145882"/>
            <a:ext cx="7776633" cy="777240"/>
          </a:xfrm>
        </p:spPr>
        <p:txBody>
          <a:bodyPr/>
          <a:lstStyle>
            <a:lvl1pPr algn="l">
              <a:defRPr sz="2930" b="1">
                <a:solidFill>
                  <a:schemeClr val="bg1"/>
                </a:solidFill>
                <a:latin typeface="Times New Roman" panose="02020603050405020304" pitchFamily="18" charset="0"/>
                <a:ea typeface="微软雅黑" pitchFamily="34" charset="-122"/>
                <a:cs typeface="Times New Roman" panose="02020603050405020304" pitchFamily="18" charset="0"/>
              </a:defRPr>
            </a:lvl1pPr>
          </a:lstStyle>
          <a:p>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8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8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8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8.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8.jpeg"/><Relationship Id="rId7" Type="http://schemas.openxmlformats.org/officeDocument/2006/relationships/image" Target="../media/image49.jp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png"/><Relationship Id="rId9" Type="http://schemas.openxmlformats.org/officeDocument/2006/relationships/image" Target="../media/image51.jp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tiff"/><Relationship Id="rId4" Type="http://schemas.openxmlformats.org/officeDocument/2006/relationships/image" Target="../media/image54.tiff"/></Relationships>
</file>

<file path=ppt/slides/_rels/slide14.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8.jpeg"/><Relationship Id="rId7" Type="http://schemas.openxmlformats.org/officeDocument/2006/relationships/image" Target="../media/image60.pn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59.emf"/><Relationship Id="rId5" Type="http://schemas.openxmlformats.org/officeDocument/2006/relationships/image" Target="../media/image58.png"/><Relationship Id="rId4" Type="http://schemas.openxmlformats.org/officeDocument/2006/relationships/image" Target="../media/image57.emf"/></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5.png"/><Relationship Id="rId2" Type="http://schemas.openxmlformats.org/officeDocument/2006/relationships/image" Target="../media/image62.emf"/><Relationship Id="rId1" Type="http://schemas.openxmlformats.org/officeDocument/2006/relationships/slideLayout" Target="../slideLayouts/slideLayout5.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8.jpeg"/><Relationship Id="rId7" Type="http://schemas.openxmlformats.org/officeDocument/2006/relationships/image" Target="../media/image69.jpe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png"/><Relationship Id="rId18" Type="http://schemas.openxmlformats.org/officeDocument/2006/relationships/image" Target="../media/image80.tiff"/><Relationship Id="rId3" Type="http://schemas.openxmlformats.org/officeDocument/2006/relationships/image" Target="../media/image8.jpeg"/><Relationship Id="rId21" Type="http://schemas.openxmlformats.org/officeDocument/2006/relationships/image" Target="../media/image83.png"/><Relationship Id="rId7" Type="http://schemas.openxmlformats.org/officeDocument/2006/relationships/hyperlink" Target="http://www.iconarchive.com/show/flag-icons-by-gosquared/United-States-icon.html" TargetMode="External"/><Relationship Id="rId12" Type="http://schemas.openxmlformats.org/officeDocument/2006/relationships/image" Target="../media/image76.png"/><Relationship Id="rId17" Type="http://schemas.openxmlformats.org/officeDocument/2006/relationships/image" Target="../media/image79.png"/><Relationship Id="rId2" Type="http://schemas.openxmlformats.org/officeDocument/2006/relationships/image" Target="../media/image4.jpeg"/><Relationship Id="rId16" Type="http://schemas.openxmlformats.org/officeDocument/2006/relationships/hyperlink" Target="http://www.iconarchive.com/show/flag-icons-by-gosquared/United-Kingdom-icon.html" TargetMode="External"/><Relationship Id="rId20"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73.jpeg"/><Relationship Id="rId11" Type="http://schemas.openxmlformats.org/officeDocument/2006/relationships/hyperlink" Target="http://www.iconarchive.com/show/flag-icons-by-gosquared/Italy-icon.html" TargetMode="External"/><Relationship Id="rId5" Type="http://schemas.openxmlformats.org/officeDocument/2006/relationships/image" Target="../media/image72.jpeg"/><Relationship Id="rId15" Type="http://schemas.openxmlformats.org/officeDocument/2006/relationships/image" Target="../media/image78.png"/><Relationship Id="rId10" Type="http://schemas.openxmlformats.org/officeDocument/2006/relationships/image" Target="../media/image75.png"/><Relationship Id="rId19" Type="http://schemas.openxmlformats.org/officeDocument/2006/relationships/image" Target="../media/image81.png"/><Relationship Id="rId4" Type="http://schemas.openxmlformats.org/officeDocument/2006/relationships/image" Target="../media/image71.jpeg"/><Relationship Id="rId9" Type="http://schemas.openxmlformats.org/officeDocument/2006/relationships/hyperlink" Target="http://www.iconarchive.com/show/flag-icons-by-gosquared/Spain-icon.html" TargetMode="External"/><Relationship Id="rId14" Type="http://schemas.openxmlformats.org/officeDocument/2006/relationships/hyperlink" Target="http://www.iconarchive.com/show/flag-icons-by-gosquared/Japan-icon.html" TargetMode="External"/><Relationship Id="rId22"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jpeg"/><Relationship Id="rId7" Type="http://schemas.openxmlformats.org/officeDocument/2006/relationships/image" Target="../media/image89.pn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jpeg"/><Relationship Id="rId9"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jpe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jpeg"/><Relationship Id="rId4" Type="http://schemas.openxmlformats.org/officeDocument/2006/relationships/image" Target="../media/image29.png"/><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p:nvPr/>
        </p:nvSpPr>
        <p:spPr>
          <a:xfrm>
            <a:off x="911424" y="1628800"/>
            <a:ext cx="10081120" cy="1512168"/>
          </a:xfrm>
          <a:prstGeom prst="rect">
            <a:avLst/>
          </a:prstGeom>
          <a:solidFill>
            <a:schemeClr val="tx2">
              <a:lumMod val="20000"/>
              <a:lumOff val="80000"/>
            </a:schemeClr>
          </a:solidFill>
        </p:spPr>
        <p:txBody>
          <a:bodyPr vert="horz" lIns="68580" tIns="34290" rIns="68580" bIns="34290" rtlCol="0" anchor="ctr">
            <a:noAutofit/>
          </a:bodyPr>
          <a:lst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30000"/>
              </a:lnSpc>
              <a:spcBef>
                <a:spcPts val="0"/>
              </a:spcBef>
              <a:spcAft>
                <a:spcPts val="0"/>
              </a:spcAft>
            </a:pPr>
            <a:r>
              <a:rPr lang="en-US" altLang="zh-CN" dirty="0">
                <a:solidFill>
                  <a:schemeClr val="tx1"/>
                </a:solidFill>
                <a:effectLst>
                  <a:outerShdw blurRad="38100" dist="19050" dir="2700000" algn="tl" rotWithShape="0">
                    <a:schemeClr val="dk1">
                      <a:alpha val="40000"/>
                    </a:schemeClr>
                  </a:outerShdw>
                </a:effectLst>
              </a:rPr>
              <a:t>Progress of the High Field Magnet R&amp;D</a:t>
            </a:r>
          </a:p>
          <a:p>
            <a:pPr>
              <a:lnSpc>
                <a:spcPct val="130000"/>
              </a:lnSpc>
              <a:spcBef>
                <a:spcPts val="0"/>
              </a:spcBef>
              <a:spcAft>
                <a:spcPts val="0"/>
              </a:spcAft>
            </a:pPr>
            <a:r>
              <a:rPr lang="en-US" altLang="en-US" dirty="0">
                <a:solidFill>
                  <a:schemeClr val="tx1"/>
                </a:solidFill>
                <a:effectLst>
                  <a:outerShdw blurRad="38100" dist="19050" dir="2700000" algn="tl" rotWithShape="0">
                    <a:schemeClr val="dk1">
                      <a:alpha val="40000"/>
                    </a:schemeClr>
                  </a:outerShdw>
                </a:effectLst>
              </a:rPr>
              <a:t>f</a:t>
            </a:r>
            <a:r>
              <a:rPr lang="en-US" altLang="en-US" dirty="0">
                <a:solidFill>
                  <a:schemeClr val="tx1"/>
                </a:solidFill>
                <a:effectLst>
                  <a:outerShdw blurRad="38100" dist="19050" dir="2700000" algn="tl" rotWithShape="0">
                    <a:schemeClr val="dk1">
                      <a:alpha val="40000"/>
                    </a:schemeClr>
                  </a:outerShdw>
                </a:effectLst>
                <a:uFillTx/>
              </a:rPr>
              <a:t>or Next-generation High Energy Accelerators</a:t>
            </a:r>
          </a:p>
        </p:txBody>
      </p:sp>
      <p:sp>
        <p:nvSpPr>
          <p:cNvPr id="7" name="文本框 7"/>
          <p:cNvSpPr txBox="1"/>
          <p:nvPr/>
        </p:nvSpPr>
        <p:spPr>
          <a:xfrm>
            <a:off x="3234690" y="4581128"/>
            <a:ext cx="4728210" cy="1384995"/>
          </a:xfrm>
          <a:prstGeom prst="rect">
            <a:avLst/>
          </a:prstGeom>
          <a:solidFill>
            <a:srgbClr val="E6E6E6"/>
          </a:solidFill>
        </p:spPr>
        <p:txBody>
          <a:bodyPr wrap="square" rtlCol="0">
            <a:spAutoFit/>
          </a:bodyPr>
          <a:lstStyle/>
          <a:p>
            <a:pPr algn="ctr"/>
            <a:r>
              <a:rPr lang="en-US" altLang="zh-CN" sz="2400" dirty="0">
                <a:latin typeface="Times New Roman" panose="02020603050405020304" pitchFamily="18" charset="0"/>
                <a:ea typeface="微软雅黑" pitchFamily="34" charset="-122"/>
              </a:rPr>
              <a:t>Qingjin XU</a:t>
            </a:r>
          </a:p>
          <a:p>
            <a:pPr algn="ctr"/>
            <a:r>
              <a:rPr lang="en-US" altLang="zh-CN" sz="2000" dirty="0">
                <a:latin typeface="Times New Roman" panose="02020603050405020304" pitchFamily="18" charset="0"/>
                <a:ea typeface="微软雅黑" pitchFamily="34" charset="-122"/>
              </a:rPr>
              <a:t>Institute of High Energy Physics, </a:t>
            </a:r>
          </a:p>
          <a:p>
            <a:pPr algn="ctr"/>
            <a:r>
              <a:rPr lang="en-US" altLang="zh-CN" sz="2000" dirty="0">
                <a:latin typeface="Times New Roman" panose="02020603050405020304" pitchFamily="18" charset="0"/>
                <a:ea typeface="微软雅黑" pitchFamily="34" charset="-122"/>
              </a:rPr>
              <a:t>Chinese Academy of Sciences </a:t>
            </a:r>
          </a:p>
          <a:p>
            <a:pPr algn="ctr"/>
            <a:r>
              <a:rPr lang="en-US" altLang="en-US" sz="2000" dirty="0">
                <a:latin typeface="Times New Roman" panose="02020603050405020304" pitchFamily="18" charset="0"/>
                <a:ea typeface="微软雅黑" pitchFamily="34" charset="-122"/>
              </a:rPr>
              <a:t>10 Nov</a:t>
            </a:r>
            <a:r>
              <a:rPr lang="x-none" altLang="en-US" sz="2000" dirty="0">
                <a:latin typeface="Times New Roman" panose="02020603050405020304" pitchFamily="18" charset="0"/>
                <a:ea typeface="微软雅黑" pitchFamily="34" charset="-122"/>
              </a:rPr>
              <a:t> </a:t>
            </a:r>
            <a:r>
              <a:rPr lang="en-US" altLang="zh-CN" sz="2000" dirty="0">
                <a:latin typeface="Times New Roman" panose="02020603050405020304" pitchFamily="18" charset="0"/>
                <a:ea typeface="微软雅黑" pitchFamily="34" charset="-122"/>
              </a:rPr>
              <a:t>2025</a:t>
            </a:r>
            <a:endParaRPr lang="x-none" altLang="en-US" sz="2000" dirty="0">
              <a:latin typeface="Times New Roman" panose="02020603050405020304" pitchFamily="18" charset="0"/>
              <a:ea typeface="微软雅黑" pitchFamily="34" charset="-122"/>
            </a:endParaRPr>
          </a:p>
        </p:txBody>
      </p:sp>
      <p:pic>
        <p:nvPicPr>
          <p:cNvPr id="11"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0528" y="4896540"/>
            <a:ext cx="3865771" cy="732185"/>
          </a:xfrm>
          <a:prstGeom prst="rect">
            <a:avLst/>
          </a:prstGeom>
        </p:spPr>
      </p:pic>
      <p:pic>
        <p:nvPicPr>
          <p:cNvPr id="1026" name="Picture 2" descr="Windows共享文件管理系统（共享文件防泄密） - 睿信数盾 - 安全磁盘阵列,共享文件管理,文档安全系统,USB管理系统,设备管理系统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63" y="4886044"/>
            <a:ext cx="2874183" cy="776806"/>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42F77A09-9391-582F-7DBB-BC968CD85CD4}"/>
              </a:ext>
            </a:extLst>
          </p:cNvPr>
          <p:cNvSpPr txBox="1"/>
          <p:nvPr/>
        </p:nvSpPr>
        <p:spPr>
          <a:xfrm>
            <a:off x="926767" y="6309320"/>
            <a:ext cx="10369241" cy="307777"/>
          </a:xfrm>
          <a:prstGeom prst="rect">
            <a:avLst/>
          </a:prstGeom>
          <a:noFill/>
        </p:spPr>
        <p:txBody>
          <a:bodyPr wrap="square">
            <a:spAutoFit/>
          </a:bodyPr>
          <a:lstStyle/>
          <a:p>
            <a:pPr algn="ctr">
              <a:buNone/>
            </a:pPr>
            <a:r>
              <a:rPr lang="en-US" altLang="zh-CN" sz="1400" b="1" dirty="0">
                <a:solidFill>
                  <a:srgbClr val="555555"/>
                </a:solidFill>
                <a:latin typeface="Roboto Light" panose="02000000000000000000" pitchFamily="2" charset="0"/>
              </a:rPr>
              <a:t>The 2025 International Workshop on the High Energy Circular Electron Positron Collider (CEPC2025),</a:t>
            </a:r>
            <a:r>
              <a:rPr lang="zh-CN" altLang="en-US" sz="1400" b="1" dirty="0">
                <a:solidFill>
                  <a:srgbClr val="555555"/>
                </a:solidFill>
                <a:latin typeface="Roboto Light" panose="02000000000000000000" pitchFamily="2" charset="0"/>
              </a:rPr>
              <a:t> </a:t>
            </a:r>
            <a:r>
              <a:rPr lang="en-US" altLang="zh-CN" sz="1400" b="1" dirty="0">
                <a:solidFill>
                  <a:srgbClr val="555555"/>
                </a:solidFill>
                <a:latin typeface="Roboto Light" panose="02000000000000000000" pitchFamily="2" charset="0"/>
              </a:rPr>
              <a:t>Guangzhou,</a:t>
            </a:r>
            <a:r>
              <a:rPr lang="zh-CN" altLang="en-US" sz="1400" b="1" dirty="0">
                <a:solidFill>
                  <a:srgbClr val="555555"/>
                </a:solidFill>
                <a:latin typeface="Roboto Light" panose="02000000000000000000" pitchFamily="2" charset="0"/>
              </a:rPr>
              <a:t> </a:t>
            </a:r>
            <a:r>
              <a:rPr lang="en-US" altLang="zh-CN" sz="1400" b="1" dirty="0">
                <a:solidFill>
                  <a:srgbClr val="555555"/>
                </a:solidFill>
                <a:latin typeface="Roboto Light" panose="02000000000000000000" pitchFamily="2" charset="0"/>
              </a:rPr>
              <a:t>6-10 Nov 2025</a:t>
            </a:r>
            <a:endParaRPr lang="en-US" altLang="zh-CN" sz="1400" b="1" i="0" dirty="0">
              <a:solidFill>
                <a:srgbClr val="555555"/>
              </a:solidFill>
              <a:effectLst/>
              <a:latin typeface="Roboto Light"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45971-C74D-B904-4D34-BC5E42C4B656}"/>
            </a:ext>
          </a:extLst>
        </p:cNvPr>
        <p:cNvGrpSpPr/>
        <p:nvPr/>
      </p:nvGrpSpPr>
      <p:grpSpPr>
        <a:xfrm>
          <a:off x="0" y="0"/>
          <a:ext cx="0" cy="0"/>
          <a:chOff x="0" y="0"/>
          <a:chExt cx="0" cy="0"/>
        </a:xfrm>
      </p:grpSpPr>
      <p:pic>
        <p:nvPicPr>
          <p:cNvPr id="11" name="图片 10">
            <a:extLst>
              <a:ext uri="{FF2B5EF4-FFF2-40B4-BE49-F238E27FC236}">
                <a16:creationId xmlns:a16="http://schemas.microsoft.com/office/drawing/2014/main" id="{F578EACC-F2A6-2B73-BD56-2C6F3950B595}"/>
              </a:ext>
            </a:extLst>
          </p:cNvPr>
          <p:cNvPicPr>
            <a:picLocks noChangeAspect="1"/>
          </p:cNvPicPr>
          <p:nvPr/>
        </p:nvPicPr>
        <p:blipFill>
          <a:blip r:embed="rId2" cstate="print">
            <a:extLst>
              <a:ext uri="{28A0092B-C50C-407E-A947-70E740481C1C}">
                <a14:useLocalDpi xmlns:a14="http://schemas.microsoft.com/office/drawing/2010/main" val="0"/>
              </a:ext>
            </a:extLst>
          </a:blip>
          <a:srcRect l="6217" t="7258" r="3049" b="3228"/>
          <a:stretch>
            <a:fillRect/>
          </a:stretch>
        </p:blipFill>
        <p:spPr>
          <a:xfrm>
            <a:off x="7295211" y="3043491"/>
            <a:ext cx="4777453" cy="3553861"/>
          </a:xfrm>
          <a:prstGeom prst="rect">
            <a:avLst/>
          </a:prstGeom>
        </p:spPr>
      </p:pic>
      <p:pic>
        <p:nvPicPr>
          <p:cNvPr id="14" name="图片 13">
            <a:extLst>
              <a:ext uri="{FF2B5EF4-FFF2-40B4-BE49-F238E27FC236}">
                <a16:creationId xmlns:a16="http://schemas.microsoft.com/office/drawing/2014/main" id="{043C5F64-D00F-46AD-C264-1ECD756F6E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4712" y="3122748"/>
            <a:ext cx="5445224" cy="3438330"/>
          </a:xfrm>
          <a:prstGeom prst="rect">
            <a:avLst/>
          </a:prstGeom>
        </p:spPr>
      </p:pic>
      <p:pic>
        <p:nvPicPr>
          <p:cNvPr id="3" name="图片 2">
            <a:extLst>
              <a:ext uri="{FF2B5EF4-FFF2-40B4-BE49-F238E27FC236}">
                <a16:creationId xmlns:a16="http://schemas.microsoft.com/office/drawing/2014/main" id="{C1569AEA-16BA-F823-F1A5-DE20592471A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a:extLst>
              <a:ext uri="{FF2B5EF4-FFF2-40B4-BE49-F238E27FC236}">
                <a16:creationId xmlns:a16="http://schemas.microsoft.com/office/drawing/2014/main" id="{5ED1421E-3C02-305E-1D52-29A8F3A20F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E54D6C54-E692-44B4-C0D9-F57E4EF4792D}"/>
              </a:ext>
            </a:extLst>
          </p:cNvPr>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Model Dipole LPF3</a:t>
            </a:r>
          </a:p>
        </p:txBody>
      </p:sp>
      <p:sp>
        <p:nvSpPr>
          <p:cNvPr id="10" name="灯片编号占位符 2">
            <a:extLst>
              <a:ext uri="{FF2B5EF4-FFF2-40B4-BE49-F238E27FC236}">
                <a16:creationId xmlns:a16="http://schemas.microsoft.com/office/drawing/2014/main" id="{53B04AD3-4F54-69B3-D121-9CB9F034F397}"/>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10</a:t>
            </a:fld>
            <a:endParaRPr lang="en-US" sz="1200" dirty="0"/>
          </a:p>
        </p:txBody>
      </p:sp>
      <p:sp>
        <p:nvSpPr>
          <p:cNvPr id="15" name="矩形 14">
            <a:extLst>
              <a:ext uri="{FF2B5EF4-FFF2-40B4-BE49-F238E27FC236}">
                <a16:creationId xmlns:a16="http://schemas.microsoft.com/office/drawing/2014/main" id="{9C946FB2-5936-EBC3-50AD-FBE93A0064DF}"/>
              </a:ext>
            </a:extLst>
          </p:cNvPr>
          <p:cNvSpPr/>
          <p:nvPr/>
        </p:nvSpPr>
        <p:spPr>
          <a:xfrm>
            <a:off x="339100" y="2492896"/>
            <a:ext cx="4892804" cy="629852"/>
          </a:xfrm>
          <a:prstGeom prst="rect">
            <a:avLst/>
          </a:prstGeom>
        </p:spPr>
        <p:txBody>
          <a:bodyPr wrap="square">
            <a:spAutoFit/>
          </a:bodyPr>
          <a:lstStyle/>
          <a:p>
            <a:pPr algn="ctr">
              <a:lnSpc>
                <a:spcPct val="130000"/>
              </a:lnSpc>
            </a:pPr>
            <a:r>
              <a:rPr lang="en-US" altLang="zh-CN" sz="1400" dirty="0">
                <a:latin typeface="微软雅黑" panose="020B0503020204020204" pitchFamily="34" charset="-122"/>
                <a:ea typeface="微软雅黑" panose="020B0503020204020204" pitchFamily="34" charset="-122"/>
              </a:rPr>
              <a:t>2</a:t>
            </a:r>
            <a:r>
              <a:rPr lang="en-US" altLang="zh-CN" sz="1400" baseline="30000" dirty="0">
                <a:latin typeface="微软雅黑" panose="020B0503020204020204" pitchFamily="34" charset="-122"/>
                <a:ea typeface="微软雅黑" panose="020B0503020204020204" pitchFamily="34" charset="-122"/>
              </a:rPr>
              <a:t>nd</a:t>
            </a:r>
            <a:r>
              <a:rPr lang="en-US" altLang="zh-CN" sz="1400" dirty="0">
                <a:latin typeface="微软雅黑" panose="020B0503020204020204" pitchFamily="34" charset="-122"/>
                <a:ea typeface="微软雅黑" panose="020B0503020204020204" pitchFamily="34" charset="-122"/>
              </a:rPr>
              <a:t> HTS powering with Nb</a:t>
            </a:r>
            <a:r>
              <a:rPr lang="en-US" altLang="zh-CN" sz="1400" baseline="-25000" dirty="0">
                <a:latin typeface="微软雅黑" panose="020B0503020204020204" pitchFamily="34" charset="-122"/>
                <a:ea typeface="微软雅黑" panose="020B0503020204020204" pitchFamily="34" charset="-122"/>
              </a:rPr>
              <a:t>3</a:t>
            </a:r>
            <a:r>
              <a:rPr lang="en-US" altLang="zh-CN" sz="1400" dirty="0">
                <a:latin typeface="微软雅黑" panose="020B0503020204020204" pitchFamily="34" charset="-122"/>
                <a:ea typeface="微软雅黑" panose="020B0503020204020204" pitchFamily="34" charset="-122"/>
              </a:rPr>
              <a:t>Sn at 4.2K</a:t>
            </a:r>
          </a:p>
          <a:p>
            <a:pPr algn="ctr">
              <a:lnSpc>
                <a:spcPct val="130000"/>
              </a:lnSpc>
            </a:pPr>
            <a:r>
              <a:rPr lang="en-US" altLang="zh-CN" sz="1200" dirty="0">
                <a:latin typeface="微软雅黑" panose="020B0503020204020204" pitchFamily="34" charset="-122"/>
                <a:ea typeface="微软雅黑" panose="020B0503020204020204" pitchFamily="34" charset="-122"/>
              </a:rPr>
              <a:t>Quench at HTS</a:t>
            </a:r>
            <a:r>
              <a:rPr lang="zh-CN" altLang="en-US" sz="1200"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1959 A &amp; LTS</a:t>
            </a:r>
            <a:r>
              <a:rPr lang="zh-CN" altLang="en-US" sz="1200"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6130 A </a:t>
            </a:r>
            <a:r>
              <a:rPr lang="en-US" altLang="zh-CN" sz="1400" dirty="0">
                <a:solidFill>
                  <a:schemeClr val="tx1">
                    <a:lumMod val="50000"/>
                    <a:lumOff val="50000"/>
                  </a:schemeClr>
                </a:solidFill>
              </a:rPr>
              <a:t>(bypassing #5 HTS coil)</a:t>
            </a:r>
          </a:p>
        </p:txBody>
      </p:sp>
      <p:sp>
        <p:nvSpPr>
          <p:cNvPr id="19" name="文本框 18">
            <a:extLst>
              <a:ext uri="{FF2B5EF4-FFF2-40B4-BE49-F238E27FC236}">
                <a16:creationId xmlns:a16="http://schemas.microsoft.com/office/drawing/2014/main" id="{30248A01-1651-A933-F399-E434077BF186}"/>
              </a:ext>
            </a:extLst>
          </p:cNvPr>
          <p:cNvSpPr txBox="1"/>
          <p:nvPr/>
        </p:nvSpPr>
        <p:spPr>
          <a:xfrm>
            <a:off x="5231904" y="5437673"/>
            <a:ext cx="2068837" cy="1015663"/>
          </a:xfrm>
          <a:prstGeom prst="rect">
            <a:avLst/>
          </a:prstGeom>
          <a:solidFill>
            <a:srgbClr val="D4D4D4"/>
          </a:solidFill>
        </p:spPr>
        <p:txBody>
          <a:bodyPr wrap="square">
            <a:spAutoFit/>
          </a:bodyPr>
          <a:lstStyle/>
          <a:p>
            <a:pPr algn="just"/>
            <a:r>
              <a:rPr lang="en-US" altLang="zh-CN" sz="1500" dirty="0"/>
              <a:t>Field map w</a:t>
            </a:r>
            <a:r>
              <a:rPr lang="it-IT" altLang="zh-CN" sz="1500" dirty="0" err="1"/>
              <a:t>ith</a:t>
            </a:r>
            <a:r>
              <a:rPr lang="en-US" altLang="zh-CN" sz="1500" dirty="0"/>
              <a:t>in</a:t>
            </a:r>
            <a:r>
              <a:rPr lang="it-IT" altLang="zh-CN" sz="1500" dirty="0"/>
              <a:t> the </a:t>
            </a:r>
            <a:r>
              <a:rPr lang="en-US" altLang="zh-CN" sz="1500" dirty="0"/>
              <a:t>aperture.</a:t>
            </a:r>
            <a:r>
              <a:rPr lang="zh-CN" altLang="en-US" sz="1500" dirty="0"/>
              <a:t> </a:t>
            </a:r>
            <a:r>
              <a:rPr lang="en-US" altLang="zh-CN" sz="1500" dirty="0"/>
              <a:t>The highest field in the HTS coil ~16.2T (calculated)</a:t>
            </a:r>
            <a:endParaRPr lang="zh-CN" altLang="en-US" sz="1500" dirty="0"/>
          </a:p>
        </p:txBody>
      </p:sp>
      <p:pic>
        <p:nvPicPr>
          <p:cNvPr id="16" name="图片 15">
            <a:extLst>
              <a:ext uri="{FF2B5EF4-FFF2-40B4-BE49-F238E27FC236}">
                <a16:creationId xmlns:a16="http://schemas.microsoft.com/office/drawing/2014/main" id="{7D3CC63F-84AF-45F5-4F48-E3FAEE3C045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5413219" y="2780926"/>
            <a:ext cx="1906917" cy="936106"/>
          </a:xfrm>
          <a:prstGeom prst="rect">
            <a:avLst/>
          </a:prstGeom>
        </p:spPr>
      </p:pic>
      <p:grpSp>
        <p:nvGrpSpPr>
          <p:cNvPr id="27" name="组合 26">
            <a:extLst>
              <a:ext uri="{FF2B5EF4-FFF2-40B4-BE49-F238E27FC236}">
                <a16:creationId xmlns:a16="http://schemas.microsoft.com/office/drawing/2014/main" id="{D413B8B4-7C07-671A-C307-F6C1697DD261}"/>
              </a:ext>
            </a:extLst>
          </p:cNvPr>
          <p:cNvGrpSpPr/>
          <p:nvPr/>
        </p:nvGrpSpPr>
        <p:grpSpPr>
          <a:xfrm>
            <a:off x="5519936" y="3717032"/>
            <a:ext cx="1906916" cy="1656184"/>
            <a:chOff x="10063718" y="3850769"/>
            <a:chExt cx="1906916" cy="1717845"/>
          </a:xfrm>
        </p:grpSpPr>
        <p:grpSp>
          <p:nvGrpSpPr>
            <p:cNvPr id="24" name="组合 23">
              <a:extLst>
                <a:ext uri="{FF2B5EF4-FFF2-40B4-BE49-F238E27FC236}">
                  <a16:creationId xmlns:a16="http://schemas.microsoft.com/office/drawing/2014/main" id="{77A3FC50-4827-210F-53E8-922C8143E43A}"/>
                </a:ext>
              </a:extLst>
            </p:cNvPr>
            <p:cNvGrpSpPr/>
            <p:nvPr/>
          </p:nvGrpSpPr>
          <p:grpSpPr>
            <a:xfrm>
              <a:off x="10063718" y="3850769"/>
              <a:ext cx="1906916" cy="1717845"/>
              <a:chOff x="10063718" y="3850769"/>
              <a:chExt cx="1906916" cy="1717845"/>
            </a:xfrm>
          </p:grpSpPr>
          <p:pic>
            <p:nvPicPr>
              <p:cNvPr id="18" name="图片 17">
                <a:extLst>
                  <a:ext uri="{FF2B5EF4-FFF2-40B4-BE49-F238E27FC236}">
                    <a16:creationId xmlns:a16="http://schemas.microsoft.com/office/drawing/2014/main" id="{7B2010AD-6D66-90B9-ABA8-AA5A53D25EC1}"/>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900"/>
                        </a14:imgEffect>
                      </a14:imgLayer>
                    </a14:imgProps>
                  </a:ext>
                  <a:ext uri="{28A0092B-C50C-407E-A947-70E740481C1C}">
                    <a14:useLocalDpi xmlns:a14="http://schemas.microsoft.com/office/drawing/2010/main" val="0"/>
                  </a:ext>
                </a:extLst>
              </a:blip>
              <a:srcRect/>
              <a:stretch>
                <a:fillRect/>
              </a:stretch>
            </p:blipFill>
            <p:spPr>
              <a:xfrm>
                <a:off x="10063718" y="3850769"/>
                <a:ext cx="1906916" cy="1717845"/>
              </a:xfrm>
              <a:prstGeom prst="rect">
                <a:avLst/>
              </a:prstGeom>
            </p:spPr>
          </p:pic>
          <p:sp>
            <p:nvSpPr>
              <p:cNvPr id="21" name="星形: 四角 20">
                <a:extLst>
                  <a:ext uri="{FF2B5EF4-FFF2-40B4-BE49-F238E27FC236}">
                    <a16:creationId xmlns:a16="http://schemas.microsoft.com/office/drawing/2014/main" id="{EA08024A-60EA-B7E7-E81C-00CCC8EE843E}"/>
                  </a:ext>
                </a:extLst>
              </p:cNvPr>
              <p:cNvSpPr/>
              <p:nvPr/>
            </p:nvSpPr>
            <p:spPr>
              <a:xfrm flipH="1">
                <a:off x="10632504" y="4621214"/>
                <a:ext cx="45719" cy="45719"/>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a:extLst>
                <a:ext uri="{FF2B5EF4-FFF2-40B4-BE49-F238E27FC236}">
                  <a16:creationId xmlns:a16="http://schemas.microsoft.com/office/drawing/2014/main" id="{5A31FE89-C655-012A-1800-6D6ECB9CCC01}"/>
                </a:ext>
              </a:extLst>
            </p:cNvPr>
            <p:cNvSpPr txBox="1"/>
            <p:nvPr/>
          </p:nvSpPr>
          <p:spPr>
            <a:xfrm>
              <a:off x="10344472" y="4100736"/>
              <a:ext cx="1296144" cy="192360"/>
            </a:xfrm>
            <a:prstGeom prst="rect">
              <a:avLst/>
            </a:prstGeom>
            <a:solidFill>
              <a:schemeClr val="bg1">
                <a:lumMod val="95000"/>
              </a:schemeClr>
            </a:solidFill>
          </p:spPr>
          <p:txBody>
            <a:bodyPr wrap="square">
              <a:spAutoFit/>
            </a:bodyPr>
            <a:lstStyle/>
            <a:p>
              <a:r>
                <a:rPr lang="en-US" altLang="zh-CN" sz="650" b="1" dirty="0"/>
                <a:t>Dipole field along the major axis</a:t>
              </a:r>
              <a:endParaRPr lang="zh-CN" altLang="en-US" sz="650" b="1" dirty="0"/>
            </a:p>
          </p:txBody>
        </p:sp>
      </p:grpSp>
      <p:sp>
        <p:nvSpPr>
          <p:cNvPr id="7" name="文本框 6">
            <a:extLst>
              <a:ext uri="{FF2B5EF4-FFF2-40B4-BE49-F238E27FC236}">
                <a16:creationId xmlns:a16="http://schemas.microsoft.com/office/drawing/2014/main" id="{DE58E36E-2AAF-3721-FDAC-7C611E17BA4A}"/>
              </a:ext>
            </a:extLst>
          </p:cNvPr>
          <p:cNvSpPr txBox="1"/>
          <p:nvPr/>
        </p:nvSpPr>
        <p:spPr>
          <a:xfrm>
            <a:off x="2034403" y="1059788"/>
            <a:ext cx="8022037" cy="445770"/>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400" dirty="0"/>
              <a:t>Refabrication and test of the new HTS coils in Summer 2025</a:t>
            </a:r>
            <a:endParaRPr lang="zh-CN" altLang="en-US" sz="2400" dirty="0"/>
          </a:p>
        </p:txBody>
      </p:sp>
      <p:sp>
        <p:nvSpPr>
          <p:cNvPr id="9" name="矩形 8">
            <a:extLst>
              <a:ext uri="{FF2B5EF4-FFF2-40B4-BE49-F238E27FC236}">
                <a16:creationId xmlns:a16="http://schemas.microsoft.com/office/drawing/2014/main" id="{ABB52C57-1BCD-3202-D290-8D8363C00466}"/>
              </a:ext>
            </a:extLst>
          </p:cNvPr>
          <p:cNvSpPr/>
          <p:nvPr/>
        </p:nvSpPr>
        <p:spPr>
          <a:xfrm>
            <a:off x="695400" y="1752089"/>
            <a:ext cx="10832812" cy="646331"/>
          </a:xfrm>
          <a:prstGeom prst="rect">
            <a:avLst/>
          </a:prstGeom>
          <a:solidFill>
            <a:schemeClr val="bg2">
              <a:lumMod val="90000"/>
            </a:schemeClr>
          </a:solidFill>
        </p:spPr>
        <p:txBody>
          <a:bodyPr wrap="square">
            <a:spAutoFit/>
          </a:bodyPr>
          <a:lstStyle/>
          <a:p>
            <a:pPr algn="just"/>
            <a:r>
              <a:rPr lang="en-US" altLang="zh-CN" dirty="0">
                <a:solidFill>
                  <a:srgbClr val="404040"/>
                </a:solidFill>
                <a:latin typeface="Times New Roman" panose="02020603050405020304" pitchFamily="18" charset="0"/>
                <a:cs typeface="Times New Roman" panose="02020603050405020304" pitchFamily="18" charset="0"/>
              </a:rPr>
              <a:t>2</a:t>
            </a:r>
            <a:r>
              <a:rPr lang="en-US" altLang="zh-CN" baseline="30000" dirty="0">
                <a:solidFill>
                  <a:srgbClr val="404040"/>
                </a:solidFill>
                <a:latin typeface="Times New Roman" panose="02020603050405020304" pitchFamily="18" charset="0"/>
                <a:cs typeface="Times New Roman" panose="02020603050405020304" pitchFamily="18" charset="0"/>
              </a:rPr>
              <a:t>nd</a:t>
            </a:r>
            <a:r>
              <a:rPr lang="en-US" altLang="zh-CN" dirty="0">
                <a:solidFill>
                  <a:srgbClr val="404040"/>
                </a:solidFill>
                <a:latin typeface="Times New Roman" panose="02020603050405020304" pitchFamily="18" charset="0"/>
                <a:cs typeface="Times New Roman" panose="02020603050405020304" pitchFamily="18" charset="0"/>
              </a:rPr>
              <a:t> powering with LTS: #3 HTS coil quench at 1959A, and after 0.4156s, the LTS quench detection system triggered. The current decay time of HTS is 1.3 s, and LTS is 0.7718 s;</a:t>
            </a:r>
            <a:endParaRPr lang="zh-CN" altLang="en-US" dirty="0">
              <a:solidFill>
                <a:srgbClr val="404040"/>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5456EB60-F86A-599F-860C-7EE5610D2379}"/>
              </a:ext>
            </a:extLst>
          </p:cNvPr>
          <p:cNvSpPr txBox="1"/>
          <p:nvPr/>
        </p:nvSpPr>
        <p:spPr>
          <a:xfrm>
            <a:off x="7172380" y="2591698"/>
            <a:ext cx="4680520" cy="307777"/>
          </a:xfrm>
          <a:prstGeom prst="rect">
            <a:avLst/>
          </a:prstGeom>
          <a:noFill/>
        </p:spPr>
        <p:txBody>
          <a:bodyPr wrap="square" rtlCol="0">
            <a:spAutoFit/>
          </a:bodyPr>
          <a:lstStyle>
            <a:defPPr>
              <a:defRPr lang="zh-CN"/>
            </a:defPPr>
            <a:lvl1pPr algn="ctr">
              <a:defRPr sz="1400">
                <a:latin typeface="微软雅黑" panose="020B0503020204020204" pitchFamily="34" charset="-122"/>
                <a:ea typeface="微软雅黑" panose="020B0503020204020204" pitchFamily="34" charset="-122"/>
              </a:defRPr>
            </a:lvl1pPr>
          </a:lstStyle>
          <a:p>
            <a:r>
              <a:rPr lang="en-US" altLang="zh-CN" dirty="0"/>
              <a:t>Voltage and current variations during the quench</a:t>
            </a:r>
            <a:endParaRPr lang="zh-CN" altLang="en-US" dirty="0"/>
          </a:p>
        </p:txBody>
      </p:sp>
    </p:spTree>
    <p:extLst>
      <p:ext uri="{BB962C8B-B14F-4D97-AF65-F5344CB8AC3E}">
        <p14:creationId xmlns:p14="http://schemas.microsoft.com/office/powerpoint/2010/main" val="848019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041ED-397B-2948-3F33-746DED440484}"/>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450D7843-6BC3-9960-45AF-D39A8D9FC9E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a:extLst>
              <a:ext uri="{FF2B5EF4-FFF2-40B4-BE49-F238E27FC236}">
                <a16:creationId xmlns:a16="http://schemas.microsoft.com/office/drawing/2014/main" id="{4AF2BF50-C80F-351D-407F-E18DDE491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583386BD-DF51-B263-8967-AAF24952EE9E}"/>
              </a:ext>
            </a:extLst>
          </p:cNvPr>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Model Dipole LPF3</a:t>
            </a:r>
          </a:p>
        </p:txBody>
      </p:sp>
      <p:sp>
        <p:nvSpPr>
          <p:cNvPr id="2" name="文本框 1">
            <a:extLst>
              <a:ext uri="{FF2B5EF4-FFF2-40B4-BE49-F238E27FC236}">
                <a16:creationId xmlns:a16="http://schemas.microsoft.com/office/drawing/2014/main" id="{6FD16EC9-0875-C32F-91DC-1616F2784073}"/>
              </a:ext>
            </a:extLst>
          </p:cNvPr>
          <p:cNvSpPr txBox="1"/>
          <p:nvPr/>
        </p:nvSpPr>
        <p:spPr>
          <a:xfrm>
            <a:off x="1559496" y="1059788"/>
            <a:ext cx="8022037" cy="445770"/>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400" dirty="0"/>
              <a:t>Refabrication and test of the new HTS coils in Summer 2025</a:t>
            </a:r>
            <a:endParaRPr lang="zh-CN" altLang="en-US" sz="2400" dirty="0"/>
          </a:p>
        </p:txBody>
      </p:sp>
      <p:sp>
        <p:nvSpPr>
          <p:cNvPr id="6" name="矩形 5">
            <a:extLst>
              <a:ext uri="{FF2B5EF4-FFF2-40B4-BE49-F238E27FC236}">
                <a16:creationId xmlns:a16="http://schemas.microsoft.com/office/drawing/2014/main" id="{8E069E60-FEE8-7F92-4E9F-9E0A18BC63D9}"/>
              </a:ext>
            </a:extLst>
          </p:cNvPr>
          <p:cNvSpPr/>
          <p:nvPr/>
        </p:nvSpPr>
        <p:spPr>
          <a:xfrm>
            <a:off x="479376" y="1556792"/>
            <a:ext cx="11089232" cy="923330"/>
          </a:xfrm>
          <a:prstGeom prst="rect">
            <a:avLst/>
          </a:prstGeom>
          <a:solidFill>
            <a:schemeClr val="bg2">
              <a:lumMod val="90000"/>
            </a:schemeClr>
          </a:solidFill>
        </p:spPr>
        <p:txBody>
          <a:bodyPr wrap="square">
            <a:spAutoFit/>
          </a:bodyPr>
          <a:lstStyle/>
          <a:p>
            <a:pPr marL="285750" indent="-285750" algn="just">
              <a:buFont typeface="Arial" panose="020B0604020202020204" pitchFamily="34" charset="0"/>
              <a:buChar char="•"/>
            </a:pPr>
            <a:r>
              <a:rPr lang="en-US" altLang="zh-CN" dirty="0">
                <a:solidFill>
                  <a:srgbClr val="404040"/>
                </a:solidFill>
                <a:latin typeface="Times New Roman" panose="02020603050405020304" pitchFamily="18" charset="0"/>
                <a:cs typeface="Times New Roman" panose="02020603050405020304" pitchFamily="18" charset="0"/>
              </a:rPr>
              <a:t>Power failure damaged coil (#5 coil) during the stand-alone test: conductor partially burned at the coil end</a:t>
            </a:r>
          </a:p>
          <a:p>
            <a:pPr marL="285750" indent="-285750" algn="just">
              <a:buFont typeface="Arial" panose="020B0604020202020204" pitchFamily="34" charset="0"/>
              <a:buChar char="•"/>
            </a:pPr>
            <a:r>
              <a:rPr lang="en-US" altLang="zh-CN" dirty="0">
                <a:solidFill>
                  <a:srgbClr val="404040"/>
                </a:solidFill>
                <a:latin typeface="Times New Roman" panose="02020603050405020304" pitchFamily="18" charset="0"/>
                <a:cs typeface="Times New Roman" panose="02020603050405020304" pitchFamily="18" charset="0"/>
              </a:rPr>
              <a:t>Quench at 14 T damaged coil (#3 coil) during powering with Nb</a:t>
            </a:r>
            <a:r>
              <a:rPr lang="en-US" altLang="zh-CN" baseline="-25000" dirty="0">
                <a:solidFill>
                  <a:srgbClr val="404040"/>
                </a:solidFill>
                <a:latin typeface="Times New Roman" panose="02020603050405020304" pitchFamily="18" charset="0"/>
                <a:cs typeface="Times New Roman" panose="02020603050405020304" pitchFamily="18" charset="0"/>
              </a:rPr>
              <a:t>3</a:t>
            </a:r>
            <a:r>
              <a:rPr lang="en-US" altLang="zh-CN" dirty="0">
                <a:solidFill>
                  <a:srgbClr val="404040"/>
                </a:solidFill>
                <a:latin typeface="Times New Roman" panose="02020603050405020304" pitchFamily="18" charset="0"/>
                <a:cs typeface="Times New Roman" panose="02020603050405020304" pitchFamily="18" charset="0"/>
              </a:rPr>
              <a:t>Sn coils: conductor burned at the bending section</a:t>
            </a:r>
          </a:p>
          <a:p>
            <a:pPr marL="285750" indent="-285750" algn="just">
              <a:buFont typeface="Arial" panose="020B0604020202020204" pitchFamily="34" charset="0"/>
              <a:buChar char="•"/>
            </a:pPr>
            <a:r>
              <a:rPr lang="en-US" altLang="zh-CN" dirty="0">
                <a:solidFill>
                  <a:srgbClr val="404040"/>
                </a:solidFill>
                <a:latin typeface="Times New Roman" panose="02020603050405020304" pitchFamily="18" charset="0"/>
                <a:cs typeface="Times New Roman" panose="02020603050405020304" pitchFamily="18" charset="0"/>
              </a:rPr>
              <a:t>New </a:t>
            </a:r>
            <a:r>
              <a:rPr lang="en-US" altLang="zh-CN" dirty="0" err="1">
                <a:solidFill>
                  <a:srgbClr val="404040"/>
                </a:solidFill>
                <a:latin typeface="Times New Roman" panose="02020603050405020304" pitchFamily="18" charset="0"/>
                <a:cs typeface="Times New Roman" panose="02020603050405020304" pitchFamily="18" charset="0"/>
              </a:rPr>
              <a:t>ReBCO</a:t>
            </a:r>
            <a:r>
              <a:rPr lang="en-US" altLang="zh-CN" dirty="0">
                <a:solidFill>
                  <a:srgbClr val="404040"/>
                </a:solidFill>
                <a:latin typeface="Times New Roman" panose="02020603050405020304" pitchFamily="18" charset="0"/>
                <a:cs typeface="Times New Roman" panose="02020603050405020304" pitchFamily="18" charset="0"/>
              </a:rPr>
              <a:t> coils to be fabricated and tested again by the end of this year </a:t>
            </a:r>
          </a:p>
        </p:txBody>
      </p:sp>
      <p:sp>
        <p:nvSpPr>
          <p:cNvPr id="10" name="灯片编号占位符 2">
            <a:extLst>
              <a:ext uri="{FF2B5EF4-FFF2-40B4-BE49-F238E27FC236}">
                <a16:creationId xmlns:a16="http://schemas.microsoft.com/office/drawing/2014/main" id="{B0024034-B88B-1932-FD44-4F5577455D87}"/>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11</a:t>
            </a:fld>
            <a:endParaRPr lang="en-US" sz="1200" dirty="0"/>
          </a:p>
        </p:txBody>
      </p:sp>
      <p:grpSp>
        <p:nvGrpSpPr>
          <p:cNvPr id="28" name="组合 27">
            <a:extLst>
              <a:ext uri="{FF2B5EF4-FFF2-40B4-BE49-F238E27FC236}">
                <a16:creationId xmlns:a16="http://schemas.microsoft.com/office/drawing/2014/main" id="{6CE451AB-055A-127D-185D-C1CCBB5A6CC9}"/>
              </a:ext>
            </a:extLst>
          </p:cNvPr>
          <p:cNvGrpSpPr/>
          <p:nvPr/>
        </p:nvGrpSpPr>
        <p:grpSpPr>
          <a:xfrm>
            <a:off x="623392" y="2766717"/>
            <a:ext cx="4499262" cy="3946584"/>
            <a:chOff x="191344" y="2410230"/>
            <a:chExt cx="4499262" cy="3946584"/>
          </a:xfrm>
        </p:grpSpPr>
        <p:pic>
          <p:nvPicPr>
            <p:cNvPr id="7" name="图片 6">
              <a:extLst>
                <a:ext uri="{FF2B5EF4-FFF2-40B4-BE49-F238E27FC236}">
                  <a16:creationId xmlns:a16="http://schemas.microsoft.com/office/drawing/2014/main" id="{770C214B-7D56-DF66-8843-463AC941B0F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91344" y="2414744"/>
              <a:ext cx="2488347" cy="3942070"/>
            </a:xfrm>
            <a:prstGeom prst="rect">
              <a:avLst/>
            </a:prstGeom>
          </p:spPr>
        </p:pic>
        <p:pic>
          <p:nvPicPr>
            <p:cNvPr id="9" name="图片 8">
              <a:extLst>
                <a:ext uri="{FF2B5EF4-FFF2-40B4-BE49-F238E27FC236}">
                  <a16:creationId xmlns:a16="http://schemas.microsoft.com/office/drawing/2014/main" id="{2FFCB48D-56B2-C88B-C213-A00887D166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704"/>
            <a:stretch>
              <a:fillRect/>
            </a:stretch>
          </p:blipFill>
          <p:spPr>
            <a:xfrm>
              <a:off x="2709086" y="4932249"/>
              <a:ext cx="1981520" cy="1424565"/>
            </a:xfrm>
            <a:prstGeom prst="rect">
              <a:avLst/>
            </a:prstGeom>
          </p:spPr>
        </p:pic>
        <p:pic>
          <p:nvPicPr>
            <p:cNvPr id="11" name="图片 10">
              <a:extLst>
                <a:ext uri="{FF2B5EF4-FFF2-40B4-BE49-F238E27FC236}">
                  <a16:creationId xmlns:a16="http://schemas.microsoft.com/office/drawing/2014/main" id="{F0473252-E403-ACAA-BD69-7ABE8A3DA2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043" t="1" r="25632" b="50035"/>
            <a:stretch>
              <a:fillRect/>
            </a:stretch>
          </p:blipFill>
          <p:spPr>
            <a:xfrm>
              <a:off x="2709085" y="2410230"/>
              <a:ext cx="1981520" cy="2386921"/>
            </a:xfrm>
            <a:prstGeom prst="rect">
              <a:avLst/>
            </a:prstGeom>
          </p:spPr>
        </p:pic>
        <p:sp>
          <p:nvSpPr>
            <p:cNvPr id="13" name="椭圆 12">
              <a:extLst>
                <a:ext uri="{FF2B5EF4-FFF2-40B4-BE49-F238E27FC236}">
                  <a16:creationId xmlns:a16="http://schemas.microsoft.com/office/drawing/2014/main" id="{4D05662A-9242-9D9E-9FD9-3950A40551E8}"/>
                </a:ext>
              </a:extLst>
            </p:cNvPr>
            <p:cNvSpPr/>
            <p:nvPr/>
          </p:nvSpPr>
          <p:spPr>
            <a:xfrm>
              <a:off x="3071664" y="2852936"/>
              <a:ext cx="216024" cy="50405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0E9FC4B-719C-429B-E303-440082E9460F}"/>
                </a:ext>
              </a:extLst>
            </p:cNvPr>
            <p:cNvSpPr/>
            <p:nvPr/>
          </p:nvSpPr>
          <p:spPr>
            <a:xfrm>
              <a:off x="3503711" y="3356992"/>
              <a:ext cx="196133" cy="105771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箭头连接符 21">
              <a:extLst>
                <a:ext uri="{FF2B5EF4-FFF2-40B4-BE49-F238E27FC236}">
                  <a16:creationId xmlns:a16="http://schemas.microsoft.com/office/drawing/2014/main" id="{A5CCFE75-1E09-C376-1FF8-7F961E6D40CC}"/>
                </a:ext>
              </a:extLst>
            </p:cNvPr>
            <p:cNvCxnSpPr/>
            <p:nvPr/>
          </p:nvCxnSpPr>
          <p:spPr>
            <a:xfrm flipH="1">
              <a:off x="2279576" y="3140968"/>
              <a:ext cx="792088" cy="72008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3" name="直接箭头连接符 22">
              <a:extLst>
                <a:ext uri="{FF2B5EF4-FFF2-40B4-BE49-F238E27FC236}">
                  <a16:creationId xmlns:a16="http://schemas.microsoft.com/office/drawing/2014/main" id="{E9A38EF0-D747-0447-BB4C-F6F689FF2CC8}"/>
                </a:ext>
              </a:extLst>
            </p:cNvPr>
            <p:cNvCxnSpPr>
              <a:cxnSpLocks/>
            </p:cNvCxnSpPr>
            <p:nvPr/>
          </p:nvCxnSpPr>
          <p:spPr>
            <a:xfrm flipH="1">
              <a:off x="3474317" y="4414704"/>
              <a:ext cx="101403" cy="127029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grpSp>
      <p:pic>
        <p:nvPicPr>
          <p:cNvPr id="29" name="图片 28">
            <a:extLst>
              <a:ext uri="{FF2B5EF4-FFF2-40B4-BE49-F238E27FC236}">
                <a16:creationId xmlns:a16="http://schemas.microsoft.com/office/drawing/2014/main" id="{2C1E9AEA-A763-06A7-0CA4-4FD9B8FC5F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487" r="30915" b="2899"/>
          <a:stretch>
            <a:fillRect/>
          </a:stretch>
        </p:blipFill>
        <p:spPr>
          <a:xfrm>
            <a:off x="5569843" y="2766718"/>
            <a:ext cx="1477404" cy="3942070"/>
          </a:xfrm>
          <a:prstGeom prst="rect">
            <a:avLst/>
          </a:prstGeom>
        </p:spPr>
      </p:pic>
      <p:pic>
        <p:nvPicPr>
          <p:cNvPr id="30" name="图片 29">
            <a:extLst>
              <a:ext uri="{FF2B5EF4-FFF2-40B4-BE49-F238E27FC236}">
                <a16:creationId xmlns:a16="http://schemas.microsoft.com/office/drawing/2014/main" id="{8CE2175E-EDAD-5F6A-F799-32F4DDBCE67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138" r="32242" b="2899"/>
          <a:stretch>
            <a:fillRect/>
          </a:stretch>
        </p:blipFill>
        <p:spPr>
          <a:xfrm>
            <a:off x="6938305" y="2766719"/>
            <a:ext cx="1601554" cy="3942069"/>
          </a:xfrm>
          <a:prstGeom prst="rect">
            <a:avLst/>
          </a:prstGeom>
        </p:spPr>
      </p:pic>
      <p:sp>
        <p:nvSpPr>
          <p:cNvPr id="31" name="文本框 30">
            <a:extLst>
              <a:ext uri="{FF2B5EF4-FFF2-40B4-BE49-F238E27FC236}">
                <a16:creationId xmlns:a16="http://schemas.microsoft.com/office/drawing/2014/main" id="{2D784469-86DB-7095-8C7F-FB0B6553250B}"/>
              </a:ext>
            </a:extLst>
          </p:cNvPr>
          <p:cNvSpPr txBox="1"/>
          <p:nvPr/>
        </p:nvSpPr>
        <p:spPr>
          <a:xfrm>
            <a:off x="5496402" y="2514382"/>
            <a:ext cx="1477404" cy="338554"/>
          </a:xfrm>
          <a:prstGeom prst="rect">
            <a:avLst/>
          </a:prstGeom>
          <a:noFill/>
        </p:spPr>
        <p:txBody>
          <a:bodyPr wrap="square" rtlCol="0">
            <a:spAutoFit/>
          </a:bodyPr>
          <a:lstStyle/>
          <a:p>
            <a:pPr algn="ctr"/>
            <a:r>
              <a:rPr lang="en-US" altLang="zh-CN" sz="1600" dirty="0">
                <a:solidFill>
                  <a:srgbClr val="00B050"/>
                </a:solidFill>
              </a:rPr>
              <a:t>#3 coil inner</a:t>
            </a:r>
            <a:endParaRPr lang="zh-CN" altLang="en-US" sz="1600" dirty="0">
              <a:solidFill>
                <a:srgbClr val="00B050"/>
              </a:solidFill>
            </a:endParaRPr>
          </a:p>
        </p:txBody>
      </p:sp>
      <p:pic>
        <p:nvPicPr>
          <p:cNvPr id="33" name="图片 32">
            <a:extLst>
              <a:ext uri="{FF2B5EF4-FFF2-40B4-BE49-F238E27FC236}">
                <a16:creationId xmlns:a16="http://schemas.microsoft.com/office/drawing/2014/main" id="{523F7AFF-E7AC-445B-A1B9-F3B794AAE2F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651" t="8624" r="15641" b="11865"/>
          <a:stretch/>
        </p:blipFill>
        <p:spPr>
          <a:xfrm>
            <a:off x="8609322" y="2766717"/>
            <a:ext cx="2365241" cy="3942069"/>
          </a:xfrm>
          <a:prstGeom prst="rect">
            <a:avLst/>
          </a:prstGeom>
        </p:spPr>
      </p:pic>
      <p:sp>
        <p:nvSpPr>
          <p:cNvPr id="34" name="椭圆 33">
            <a:extLst>
              <a:ext uri="{FF2B5EF4-FFF2-40B4-BE49-F238E27FC236}">
                <a16:creationId xmlns:a16="http://schemas.microsoft.com/office/drawing/2014/main" id="{79547065-C2DC-FD72-97A6-4C54229BFA6F}"/>
              </a:ext>
            </a:extLst>
          </p:cNvPr>
          <p:cNvSpPr/>
          <p:nvPr/>
        </p:nvSpPr>
        <p:spPr>
          <a:xfrm>
            <a:off x="6023992" y="5713063"/>
            <a:ext cx="398595" cy="38023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箭头连接符 34">
            <a:extLst>
              <a:ext uri="{FF2B5EF4-FFF2-40B4-BE49-F238E27FC236}">
                <a16:creationId xmlns:a16="http://schemas.microsoft.com/office/drawing/2014/main" id="{8D476F54-F3D3-A969-EB99-014B7AAE563C}"/>
              </a:ext>
            </a:extLst>
          </p:cNvPr>
          <p:cNvCxnSpPr>
            <a:cxnSpLocks/>
          </p:cNvCxnSpPr>
          <p:nvPr/>
        </p:nvCxnSpPr>
        <p:spPr>
          <a:xfrm flipV="1">
            <a:off x="6428509" y="4869160"/>
            <a:ext cx="2835843" cy="983719"/>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37" name="文本框 36">
            <a:extLst>
              <a:ext uri="{FF2B5EF4-FFF2-40B4-BE49-F238E27FC236}">
                <a16:creationId xmlns:a16="http://schemas.microsoft.com/office/drawing/2014/main" id="{F27E7438-614D-EB49-E9C9-B67DE7A8C873}"/>
              </a:ext>
            </a:extLst>
          </p:cNvPr>
          <p:cNvSpPr txBox="1"/>
          <p:nvPr/>
        </p:nvSpPr>
        <p:spPr>
          <a:xfrm>
            <a:off x="2368966" y="2495759"/>
            <a:ext cx="1477404" cy="338554"/>
          </a:xfrm>
          <a:prstGeom prst="rect">
            <a:avLst/>
          </a:prstGeom>
          <a:noFill/>
        </p:spPr>
        <p:txBody>
          <a:bodyPr wrap="square" rtlCol="0">
            <a:spAutoFit/>
          </a:bodyPr>
          <a:lstStyle/>
          <a:p>
            <a:pPr algn="ctr"/>
            <a:r>
              <a:rPr lang="en-US" altLang="zh-CN" sz="1600" dirty="0">
                <a:solidFill>
                  <a:srgbClr val="00B050"/>
                </a:solidFill>
              </a:rPr>
              <a:t>#5</a:t>
            </a:r>
            <a:r>
              <a:rPr lang="zh-CN" altLang="en-US" sz="1600" dirty="0">
                <a:solidFill>
                  <a:srgbClr val="00B050"/>
                </a:solidFill>
              </a:rPr>
              <a:t> </a:t>
            </a:r>
            <a:r>
              <a:rPr lang="en-US" altLang="zh-CN" sz="1600" dirty="0">
                <a:solidFill>
                  <a:srgbClr val="00B050"/>
                </a:solidFill>
              </a:rPr>
              <a:t>coil</a:t>
            </a:r>
            <a:endParaRPr lang="zh-CN" altLang="en-US" sz="1600" dirty="0">
              <a:solidFill>
                <a:srgbClr val="00B050"/>
              </a:solidFill>
            </a:endParaRPr>
          </a:p>
        </p:txBody>
      </p:sp>
      <p:sp>
        <p:nvSpPr>
          <p:cNvPr id="38" name="文本框 37">
            <a:extLst>
              <a:ext uri="{FF2B5EF4-FFF2-40B4-BE49-F238E27FC236}">
                <a16:creationId xmlns:a16="http://schemas.microsoft.com/office/drawing/2014/main" id="{38FF6BCB-D871-1682-D347-F97FD82694CE}"/>
              </a:ext>
            </a:extLst>
          </p:cNvPr>
          <p:cNvSpPr txBox="1"/>
          <p:nvPr/>
        </p:nvSpPr>
        <p:spPr>
          <a:xfrm>
            <a:off x="7047247" y="2514382"/>
            <a:ext cx="1477404" cy="338554"/>
          </a:xfrm>
          <a:prstGeom prst="rect">
            <a:avLst/>
          </a:prstGeom>
          <a:noFill/>
        </p:spPr>
        <p:txBody>
          <a:bodyPr wrap="square" rtlCol="0">
            <a:spAutoFit/>
          </a:bodyPr>
          <a:lstStyle/>
          <a:p>
            <a:pPr algn="ctr"/>
            <a:r>
              <a:rPr lang="en-US" altLang="zh-CN" sz="1600" dirty="0">
                <a:solidFill>
                  <a:srgbClr val="00B050"/>
                </a:solidFill>
              </a:rPr>
              <a:t>#3 coil outer  </a:t>
            </a:r>
            <a:endParaRPr lang="zh-CN" altLang="en-US" sz="1600" dirty="0">
              <a:solidFill>
                <a:srgbClr val="00B050"/>
              </a:solidFill>
            </a:endParaRPr>
          </a:p>
        </p:txBody>
      </p:sp>
    </p:spTree>
    <p:extLst>
      <p:ext uri="{BB962C8B-B14F-4D97-AF65-F5344CB8AC3E}">
        <p14:creationId xmlns:p14="http://schemas.microsoft.com/office/powerpoint/2010/main" val="1388915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291" y="26243"/>
            <a:ext cx="1119842" cy="753348"/>
          </a:xfrm>
          <a:prstGeom prst="rect">
            <a:avLst/>
          </a:prstGeom>
        </p:spPr>
      </p:pic>
      <p:sp>
        <p:nvSpPr>
          <p:cNvPr id="8" name="矩形 7"/>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IBS Technology: Status and Outlook </a:t>
            </a:r>
          </a:p>
        </p:txBody>
      </p:sp>
      <p:sp>
        <p:nvSpPr>
          <p:cNvPr id="4" name="灯片编号占位符 2"/>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12</a:t>
            </a:fld>
            <a:endParaRPr lang="en-US" sz="1200" dirty="0"/>
          </a:p>
        </p:txBody>
      </p:sp>
      <p:pic>
        <p:nvPicPr>
          <p:cNvPr id="3" name="Picture 2" descr="中国科学院大学大学简介|院校专业录取数据|招生计划数据|招生章程-第一高考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a:extLst>
              <a:ext uri="{FF2B5EF4-FFF2-40B4-BE49-F238E27FC236}">
                <a16:creationId xmlns:a16="http://schemas.microsoft.com/office/drawing/2014/main" id="{8BF2B9D9-08EE-EC78-A038-DCB06FA7C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08" y="1061210"/>
            <a:ext cx="10938916" cy="565933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E0B9E-5D2D-8BAC-61AA-61FA10C45DE3}"/>
            </a:ext>
          </a:extLst>
        </p:cNvPr>
        <p:cNvGrpSpPr/>
        <p:nvPr/>
      </p:nvGrpSpPr>
      <p:grpSpPr>
        <a:xfrm>
          <a:off x="0" y="0"/>
          <a:ext cx="0" cy="0"/>
          <a:chOff x="0" y="0"/>
          <a:chExt cx="0" cy="0"/>
        </a:xfrm>
      </p:grpSpPr>
      <p:sp>
        <p:nvSpPr>
          <p:cNvPr id="16" name="文本框 15">
            <a:extLst>
              <a:ext uri="{FF2B5EF4-FFF2-40B4-BE49-F238E27FC236}">
                <a16:creationId xmlns:a16="http://schemas.microsoft.com/office/drawing/2014/main" id="{0A75CCA7-2667-B024-7283-E6562B68AF42}"/>
              </a:ext>
            </a:extLst>
          </p:cNvPr>
          <p:cNvSpPr txBox="1"/>
          <p:nvPr/>
        </p:nvSpPr>
        <p:spPr>
          <a:xfrm>
            <a:off x="659395" y="5728754"/>
            <a:ext cx="10873209" cy="483081"/>
          </a:xfrm>
          <a:prstGeom prst="rect">
            <a:avLst/>
          </a:prstGeom>
          <a:solidFill>
            <a:srgbClr val="FFFFFF"/>
          </a:solidFill>
        </p:spPr>
        <p:txBody>
          <a:bodyPr wrap="square">
            <a:spAutoFit/>
          </a:bodyPr>
          <a:lstStyle/>
          <a:p>
            <a:pPr>
              <a:lnSpc>
                <a:spcPts val="3500"/>
              </a:lnSpc>
            </a:pPr>
            <a:r>
              <a:rPr lang="en-US" altLang="zh-CN" b="1" dirty="0">
                <a:solidFill>
                  <a:srgbClr val="FF0000"/>
                </a:solidFill>
                <a:latin typeface="Times New Roman" panose="02020603050405020304" pitchFamily="18" charset="0"/>
                <a:cs typeface="Times New Roman" panose="02020603050405020304" pitchFamily="18" charset="0"/>
              </a:rPr>
              <a:t>In 2024, the </a:t>
            </a:r>
            <a:r>
              <a:rPr lang="en-US" altLang="zh-CN" b="1" i="1" dirty="0">
                <a:solidFill>
                  <a:srgbClr val="FF0000"/>
                </a:solidFill>
                <a:latin typeface="Times New Roman" panose="02020603050405020304" pitchFamily="18" charset="0"/>
                <a:cs typeface="Times New Roman" panose="02020603050405020304" pitchFamily="18" charset="0"/>
              </a:rPr>
              <a:t>J</a:t>
            </a:r>
            <a:r>
              <a:rPr lang="en-US" altLang="zh-CN" b="1" baseline="-25000" dirty="0">
                <a:solidFill>
                  <a:srgbClr val="FF0000"/>
                </a:solidFill>
                <a:latin typeface="Times New Roman" panose="02020603050405020304" pitchFamily="18" charset="0"/>
                <a:cs typeface="Times New Roman" panose="02020603050405020304" pitchFamily="18" charset="0"/>
              </a:rPr>
              <a:t>c</a:t>
            </a:r>
            <a:r>
              <a:rPr lang="en-US" altLang="zh-CN" b="1" dirty="0">
                <a:solidFill>
                  <a:srgbClr val="FF0000"/>
                </a:solidFill>
                <a:latin typeface="Times New Roman" panose="02020603050405020304" pitchFamily="18" charset="0"/>
                <a:cs typeface="Times New Roman" panose="02020603050405020304" pitchFamily="18" charset="0"/>
              </a:rPr>
              <a:t> of long wires has been increased to 10</a:t>
            </a:r>
            <a:r>
              <a:rPr lang="en-US" altLang="zh-CN" b="1" baseline="30000" dirty="0">
                <a:solidFill>
                  <a:srgbClr val="FF0000"/>
                </a:solidFill>
                <a:latin typeface="Times New Roman" panose="02020603050405020304" pitchFamily="18" charset="0"/>
                <a:cs typeface="Times New Roman" panose="02020603050405020304" pitchFamily="18" charset="0"/>
              </a:rPr>
              <a:t>5 </a:t>
            </a:r>
            <a:r>
              <a:rPr lang="en-US" altLang="zh-CN" b="1" dirty="0">
                <a:solidFill>
                  <a:srgbClr val="FF0000"/>
                </a:solidFill>
                <a:latin typeface="Times New Roman" panose="02020603050405020304" pitchFamily="18" charset="0"/>
                <a:cs typeface="Times New Roman" panose="02020603050405020304" pitchFamily="18" charset="0"/>
              </a:rPr>
              <a:t>A/cm</a:t>
            </a:r>
            <a:r>
              <a:rPr lang="en-US" altLang="zh-CN" b="1" baseline="30000" dirty="0">
                <a:solidFill>
                  <a:srgbClr val="FF0000"/>
                </a:solidFill>
                <a:latin typeface="Times New Roman" panose="02020603050405020304" pitchFamily="18" charset="0"/>
                <a:cs typeface="Times New Roman" panose="02020603050405020304" pitchFamily="18" charset="0"/>
              </a:rPr>
              <a:t>2</a:t>
            </a:r>
            <a:r>
              <a:rPr lang="en-US" altLang="zh-CN" b="1" dirty="0">
                <a:solidFill>
                  <a:srgbClr val="FF0000"/>
                </a:solidFill>
                <a:latin typeface="Times New Roman" panose="02020603050405020304" pitchFamily="18" charset="0"/>
                <a:cs typeface="Times New Roman" panose="02020603050405020304" pitchFamily="18" charset="0"/>
              </a:rPr>
              <a:t>  @ 4.2 K, 10 T by </a:t>
            </a:r>
            <a:r>
              <a:rPr lang="en-US" altLang="zh-CN" b="1" i="0" u="none" strike="noStrike" baseline="0" dirty="0">
                <a:solidFill>
                  <a:srgbClr val="FF0000"/>
                </a:solidFill>
                <a:latin typeface="Times New Roman" panose="02020603050405020304" pitchFamily="18" charset="0"/>
                <a:cs typeface="Times New Roman" panose="02020603050405020304" pitchFamily="18" charset="0"/>
              </a:rPr>
              <a:t>optimizing fabrication process  </a:t>
            </a:r>
            <a:endParaRPr lang="zh-CN" altLang="en-US" b="1" dirty="0">
              <a:solidFill>
                <a:prstClr val="black"/>
              </a:solidFill>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90138D70-220A-E740-7A43-A15BFA680233}"/>
              </a:ext>
            </a:extLst>
          </p:cNvPr>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IBS Technology: Status and Outlook </a:t>
            </a:r>
          </a:p>
        </p:txBody>
      </p:sp>
      <p:sp>
        <p:nvSpPr>
          <p:cNvPr id="4" name="灯片编号占位符 2">
            <a:extLst>
              <a:ext uri="{FF2B5EF4-FFF2-40B4-BE49-F238E27FC236}">
                <a16:creationId xmlns:a16="http://schemas.microsoft.com/office/drawing/2014/main" id="{7FD043A4-AA5D-009D-B6EF-AE6579B41479}"/>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13</a:t>
            </a:fld>
            <a:endParaRPr lang="en-US" sz="1200" dirty="0"/>
          </a:p>
        </p:txBody>
      </p:sp>
      <p:pic>
        <p:nvPicPr>
          <p:cNvPr id="3" name="Picture 2" descr="中国科学院大学大学简介|院校专业录取数据|招生计划数据|招生章程-第一高考网">
            <a:extLst>
              <a:ext uri="{FF2B5EF4-FFF2-40B4-BE49-F238E27FC236}">
                <a16:creationId xmlns:a16="http://schemas.microsoft.com/office/drawing/2014/main" id="{B4BF3872-84E9-BA13-1B56-92D3AE6AA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a:extLst>
              <a:ext uri="{FF2B5EF4-FFF2-40B4-BE49-F238E27FC236}">
                <a16:creationId xmlns:a16="http://schemas.microsoft.com/office/drawing/2014/main" id="{7CEBDE17-B2E1-E1D0-446D-D35E2768C687}"/>
              </a:ext>
            </a:extLst>
          </p:cNvPr>
          <p:cNvSpPr txBox="1"/>
          <p:nvPr/>
        </p:nvSpPr>
        <p:spPr>
          <a:xfrm>
            <a:off x="261215" y="1893266"/>
            <a:ext cx="11622565" cy="830997"/>
          </a:xfrm>
          <a:prstGeom prst="rect">
            <a:avLst/>
          </a:prstGeom>
          <a:noFill/>
        </p:spPr>
        <p:txBody>
          <a:bodyPr wrap="square">
            <a:spAutoFit/>
          </a:bodyPr>
          <a:lstStyle/>
          <a:p>
            <a:pPr algn="just"/>
            <a:r>
              <a:rPr lang="en-US" altLang="zh-CN" sz="2400" b="1" dirty="0">
                <a:solidFill>
                  <a:srgbClr val="FF0000"/>
                </a:solidFill>
                <a:latin typeface="Times New Roman" panose="02020603050405020304" pitchFamily="18" charset="0"/>
                <a:cs typeface="Times New Roman" panose="02020603050405020304" pitchFamily="18" charset="0"/>
              </a:rPr>
              <a:t>100m long, 7-core Ba122 tapes </a:t>
            </a:r>
            <a:r>
              <a:rPr lang="en-US" altLang="zh-CN" sz="2400" b="1" dirty="0">
                <a:solidFill>
                  <a:prstClr val="black"/>
                </a:solidFill>
                <a:latin typeface="Times New Roman" panose="02020603050405020304" pitchFamily="18" charset="0"/>
                <a:cs typeface="Times New Roman" panose="02020603050405020304" pitchFamily="18" charset="0"/>
              </a:rPr>
              <a:t>are fabricated by rolling process, and the </a:t>
            </a:r>
            <a:r>
              <a:rPr lang="en-US" altLang="zh-CN" sz="2400" b="1" i="1" dirty="0">
                <a:solidFill>
                  <a:prstClr val="black"/>
                </a:solidFill>
                <a:latin typeface="Times New Roman" panose="02020603050405020304" pitchFamily="18" charset="0"/>
                <a:cs typeface="Times New Roman" panose="02020603050405020304" pitchFamily="18" charset="0"/>
              </a:rPr>
              <a:t>J</a:t>
            </a:r>
            <a:r>
              <a:rPr lang="en-US" altLang="zh-CN" sz="2400" b="1" baseline="-25000" dirty="0">
                <a:solidFill>
                  <a:prstClr val="black"/>
                </a:solidFill>
                <a:latin typeface="Times New Roman" panose="02020603050405020304" pitchFamily="18" charset="0"/>
                <a:cs typeface="Times New Roman" panose="02020603050405020304" pitchFamily="18" charset="0"/>
              </a:rPr>
              <a:t>c</a:t>
            </a:r>
            <a:r>
              <a:rPr lang="en-US" altLang="zh-CN" sz="2400" b="1" dirty="0">
                <a:solidFill>
                  <a:prstClr val="black"/>
                </a:solidFill>
                <a:latin typeface="Times New Roman" panose="02020603050405020304" pitchFamily="18" charset="0"/>
                <a:cs typeface="Times New Roman" panose="02020603050405020304" pitchFamily="18" charset="0"/>
              </a:rPr>
              <a:t> is continuously improving.</a:t>
            </a:r>
            <a:endParaRPr lang="zh-CN" altLang="en-US" sz="2400" b="1" dirty="0">
              <a:solidFill>
                <a:prstClr val="black"/>
              </a:solidFill>
              <a:latin typeface="Times New Roman" panose="02020603050405020304" pitchFamily="18" charset="0"/>
              <a:cs typeface="Times New Roman" panose="02020603050405020304" pitchFamily="18" charset="0"/>
            </a:endParaRPr>
          </a:p>
        </p:txBody>
      </p:sp>
      <p:pic>
        <p:nvPicPr>
          <p:cNvPr id="15" name="图片 14">
            <a:extLst>
              <a:ext uri="{FF2B5EF4-FFF2-40B4-BE49-F238E27FC236}">
                <a16:creationId xmlns:a16="http://schemas.microsoft.com/office/drawing/2014/main" id="{61B8C6B8-09B7-BFE8-FFEC-A2C7D4D1A0EB}"/>
              </a:ext>
            </a:extLst>
          </p:cNvPr>
          <p:cNvPicPr>
            <a:picLocks noChangeAspect="1"/>
          </p:cNvPicPr>
          <p:nvPr/>
        </p:nvPicPr>
        <p:blipFill>
          <a:blip r:embed="rId3"/>
          <a:stretch>
            <a:fillRect/>
          </a:stretch>
        </p:blipFill>
        <p:spPr>
          <a:xfrm>
            <a:off x="38634" y="2617441"/>
            <a:ext cx="4301923" cy="2411583"/>
          </a:xfrm>
          <a:prstGeom prst="rect">
            <a:avLst/>
          </a:prstGeom>
        </p:spPr>
      </p:pic>
      <p:pic>
        <p:nvPicPr>
          <p:cNvPr id="17" name="图片 16">
            <a:extLst>
              <a:ext uri="{FF2B5EF4-FFF2-40B4-BE49-F238E27FC236}">
                <a16:creationId xmlns:a16="http://schemas.microsoft.com/office/drawing/2014/main" id="{FE230F2E-3C71-1203-7866-74CFEB5656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965" r="13111"/>
          <a:stretch/>
        </p:blipFill>
        <p:spPr>
          <a:xfrm>
            <a:off x="8129580" y="2688069"/>
            <a:ext cx="3974532" cy="2874937"/>
          </a:xfrm>
          <a:prstGeom prst="rect">
            <a:avLst/>
          </a:prstGeom>
        </p:spPr>
      </p:pic>
      <p:cxnSp>
        <p:nvCxnSpPr>
          <p:cNvPr id="18" name="直接箭头连接符 17">
            <a:extLst>
              <a:ext uri="{FF2B5EF4-FFF2-40B4-BE49-F238E27FC236}">
                <a16:creationId xmlns:a16="http://schemas.microsoft.com/office/drawing/2014/main" id="{800A0B54-8EAC-19B8-9883-30F352876A25}"/>
              </a:ext>
            </a:extLst>
          </p:cNvPr>
          <p:cNvCxnSpPr>
            <a:cxnSpLocks/>
          </p:cNvCxnSpPr>
          <p:nvPr/>
        </p:nvCxnSpPr>
        <p:spPr>
          <a:xfrm flipV="1">
            <a:off x="9290080" y="3021809"/>
            <a:ext cx="2103120" cy="1573680"/>
          </a:xfrm>
          <a:prstGeom prst="straightConnector1">
            <a:avLst/>
          </a:prstGeom>
          <a:ln w="4762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53D6A109-BE3C-DEB4-AC58-8E1D8C72BD88}"/>
              </a:ext>
            </a:extLst>
          </p:cNvPr>
          <p:cNvSpPr txBox="1"/>
          <p:nvPr/>
        </p:nvSpPr>
        <p:spPr>
          <a:xfrm>
            <a:off x="9771757" y="3172549"/>
            <a:ext cx="899365" cy="461665"/>
          </a:xfrm>
          <a:prstGeom prst="rect">
            <a:avLst/>
          </a:prstGeom>
          <a:noFill/>
        </p:spPr>
        <p:txBody>
          <a:bodyPr wrap="square" rtlCol="0">
            <a:spAutoFit/>
          </a:bodyPr>
          <a:lstStyle/>
          <a:p>
            <a:pPr defTabSz="914377"/>
            <a:r>
              <a:rPr lang="en-US" altLang="zh-CN"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8</a:t>
            </a:r>
            <a:r>
              <a:rPr lang="zh-CN" alt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倍</a:t>
            </a:r>
          </a:p>
        </p:txBody>
      </p:sp>
      <p:pic>
        <p:nvPicPr>
          <p:cNvPr id="20" name="图片 19">
            <a:extLst>
              <a:ext uri="{FF2B5EF4-FFF2-40B4-BE49-F238E27FC236}">
                <a16:creationId xmlns:a16="http://schemas.microsoft.com/office/drawing/2014/main" id="{6AB76AA8-8C1D-FBB2-B7C1-D5EC59874B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22" t="10291" r="11353"/>
          <a:stretch/>
        </p:blipFill>
        <p:spPr>
          <a:xfrm>
            <a:off x="4423175" y="2686265"/>
            <a:ext cx="3638474" cy="2967579"/>
          </a:xfrm>
          <a:prstGeom prst="rect">
            <a:avLst/>
          </a:prstGeom>
        </p:spPr>
      </p:pic>
      <p:sp>
        <p:nvSpPr>
          <p:cNvPr id="21" name="TextBox 3">
            <a:extLst>
              <a:ext uri="{FF2B5EF4-FFF2-40B4-BE49-F238E27FC236}">
                <a16:creationId xmlns:a16="http://schemas.microsoft.com/office/drawing/2014/main" id="{5D136F0F-EAB9-4168-44B2-215BC53ACBA3}"/>
              </a:ext>
            </a:extLst>
          </p:cNvPr>
          <p:cNvSpPr txBox="1"/>
          <p:nvPr/>
        </p:nvSpPr>
        <p:spPr>
          <a:xfrm>
            <a:off x="5083128" y="3843309"/>
            <a:ext cx="2528284" cy="379656"/>
          </a:xfrm>
          <a:prstGeom prst="rect">
            <a:avLst/>
          </a:prstGeom>
          <a:noFill/>
        </p:spPr>
        <p:txBody>
          <a:bodyPr wrap="square" rtlCol="0">
            <a:spAutoFit/>
          </a:bodyPr>
          <a:lstStyle/>
          <a:p>
            <a:pPr defTabSz="1219170" fontAlgn="auto">
              <a:spcBef>
                <a:spcPts val="0"/>
              </a:spcBef>
              <a:spcAft>
                <a:spcPts val="0"/>
              </a:spcAft>
            </a:pPr>
            <a:r>
              <a:rPr lang="en-US" altLang="zh-CN" sz="1867" b="1" i="1" dirty="0" err="1">
                <a:solidFill>
                  <a:srgbClr val="0000FF"/>
                </a:solidFill>
                <a:latin typeface="Times New Roman" panose="02020603050405020304" pitchFamily="18" charset="0"/>
                <a:cs typeface="Times New Roman" panose="02020603050405020304" pitchFamily="18" charset="0"/>
              </a:rPr>
              <a:t>I</a:t>
            </a:r>
            <a:r>
              <a:rPr lang="en-US" altLang="zh-CN" sz="1867" b="1" baseline="-25000" dirty="0" err="1">
                <a:solidFill>
                  <a:srgbClr val="0000FF"/>
                </a:solidFill>
                <a:latin typeface="Times New Roman" panose="02020603050405020304" pitchFamily="18" charset="0"/>
                <a:cs typeface="Times New Roman" panose="02020603050405020304" pitchFamily="18" charset="0"/>
              </a:rPr>
              <a:t>c</a:t>
            </a:r>
            <a:r>
              <a:rPr lang="en-US" altLang="zh-CN" sz="1867" b="1" baseline="-25000" dirty="0">
                <a:solidFill>
                  <a:srgbClr val="0000FF"/>
                </a:solidFill>
                <a:latin typeface="Times New Roman" panose="02020603050405020304" pitchFamily="18" charset="0"/>
                <a:cs typeface="Times New Roman" panose="02020603050405020304" pitchFamily="18" charset="0"/>
              </a:rPr>
              <a:t> </a:t>
            </a:r>
            <a:r>
              <a:rPr lang="en-US" altLang="zh-CN" sz="1867" b="1" dirty="0">
                <a:solidFill>
                  <a:srgbClr val="0000FF"/>
                </a:solidFill>
                <a:latin typeface="Times New Roman" panose="02020603050405020304" pitchFamily="18" charset="0"/>
                <a:cs typeface="Times New Roman" panose="02020603050405020304" pitchFamily="18" charset="0"/>
              </a:rPr>
              <a:t>&gt;300A, </a:t>
            </a:r>
            <a:r>
              <a:rPr lang="en-US" altLang="zh-CN" sz="1867" b="1" i="1" dirty="0">
                <a:solidFill>
                  <a:srgbClr val="0000FF"/>
                </a:solidFill>
                <a:latin typeface="Times New Roman" panose="02020603050405020304" pitchFamily="18" charset="0"/>
                <a:cs typeface="Times New Roman" panose="02020603050405020304" pitchFamily="18" charset="0"/>
              </a:rPr>
              <a:t>J</a:t>
            </a:r>
            <a:r>
              <a:rPr lang="en-US" altLang="zh-CN" sz="1867" b="1" baseline="-25000" dirty="0">
                <a:solidFill>
                  <a:srgbClr val="0000FF"/>
                </a:solidFill>
                <a:latin typeface="Times New Roman" panose="02020603050405020304" pitchFamily="18" charset="0"/>
                <a:cs typeface="Times New Roman" panose="02020603050405020304" pitchFamily="18" charset="0"/>
              </a:rPr>
              <a:t>c </a:t>
            </a:r>
            <a:r>
              <a:rPr lang="en-US" altLang="zh-CN" sz="1867" b="1" dirty="0">
                <a:solidFill>
                  <a:srgbClr val="0000FF"/>
                </a:solidFill>
                <a:latin typeface="Times New Roman" panose="02020603050405020304" pitchFamily="18" charset="0"/>
                <a:cs typeface="Times New Roman" panose="02020603050405020304" pitchFamily="18" charset="0"/>
              </a:rPr>
              <a:t>&gt;10</a:t>
            </a:r>
            <a:r>
              <a:rPr lang="en-US" altLang="zh-CN" sz="1867" b="1" baseline="30000" dirty="0">
                <a:solidFill>
                  <a:srgbClr val="0000FF"/>
                </a:solidFill>
                <a:latin typeface="Times New Roman" panose="02020603050405020304" pitchFamily="18" charset="0"/>
                <a:cs typeface="Times New Roman" panose="02020603050405020304" pitchFamily="18" charset="0"/>
              </a:rPr>
              <a:t>5</a:t>
            </a:r>
            <a:r>
              <a:rPr lang="en-US" altLang="zh-CN" sz="1867" b="1" dirty="0">
                <a:solidFill>
                  <a:srgbClr val="0000FF"/>
                </a:solidFill>
                <a:latin typeface="Times New Roman" panose="02020603050405020304" pitchFamily="18" charset="0"/>
                <a:cs typeface="Times New Roman" panose="02020603050405020304" pitchFamily="18" charset="0"/>
              </a:rPr>
              <a:t> A/cm</a:t>
            </a:r>
            <a:r>
              <a:rPr lang="en-US" altLang="zh-CN" sz="1867" b="1" baseline="30000" dirty="0">
                <a:solidFill>
                  <a:srgbClr val="0000FF"/>
                </a:solidFill>
                <a:latin typeface="Times New Roman" panose="02020603050405020304" pitchFamily="18" charset="0"/>
                <a:cs typeface="Times New Roman" panose="02020603050405020304" pitchFamily="18" charset="0"/>
              </a:rPr>
              <a:t>2</a:t>
            </a:r>
            <a:endParaRPr lang="zh-CN" altLang="en-US" sz="1867" b="1" baseline="30000" dirty="0">
              <a:solidFill>
                <a:srgbClr val="0000FF"/>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86DF7E75-ADA9-6219-DE27-DC1E13CA243C}"/>
              </a:ext>
            </a:extLst>
          </p:cNvPr>
          <p:cNvSpPr txBox="1"/>
          <p:nvPr/>
        </p:nvSpPr>
        <p:spPr>
          <a:xfrm>
            <a:off x="2999656" y="1241450"/>
            <a:ext cx="6192688" cy="387350"/>
          </a:xfrm>
          <a:prstGeom prst="rect">
            <a:avLst/>
          </a:prstGeom>
          <a:solidFill>
            <a:srgbClr val="92D050"/>
          </a:solidFill>
        </p:spPr>
        <p:txBody>
          <a:bodyPr/>
          <a:lstStyle>
            <a:defPPr>
              <a:defRPr lang="zh-CN"/>
            </a:defPPr>
            <a:lvl1pPr algn="ctr" defTabSz="1217930">
              <a:lnSpc>
                <a:spcPct val="90000"/>
              </a:lnSpc>
              <a:spcBef>
                <a:spcPct val="0"/>
              </a:spcBef>
              <a:defRPr sz="2130" b="1">
                <a:latin typeface="+mj-lt"/>
                <a:ea typeface="宋体" pitchFamily="2" charset="-122"/>
                <a:cs typeface="Times New Roman" panose="02020603050405020304" pitchFamily="18" charset="0"/>
              </a:defRPr>
            </a:lvl1pPr>
          </a:lstStyle>
          <a:p>
            <a:r>
              <a:rPr lang="en-US" altLang="zh-CN" sz="2800" dirty="0"/>
              <a:t>Powder-In-Tube 122 tapes: Long length</a:t>
            </a:r>
            <a:endParaRPr lang="zh-CN" altLang="en-US" sz="2800" dirty="0"/>
          </a:p>
        </p:txBody>
      </p:sp>
      <p:pic>
        <p:nvPicPr>
          <p:cNvPr id="6" name="图片 5">
            <a:extLst>
              <a:ext uri="{FF2B5EF4-FFF2-40B4-BE49-F238E27FC236}">
                <a16:creationId xmlns:a16="http://schemas.microsoft.com/office/drawing/2014/main" id="{FA8DCCB8-B37E-56FB-187C-442BCC221CAF}"/>
              </a:ext>
            </a:extLst>
          </p:cNvPr>
          <p:cNvPicPr>
            <a:picLocks noChangeAspect="1"/>
          </p:cNvPicPr>
          <p:nvPr/>
        </p:nvPicPr>
        <p:blipFill>
          <a:blip r:embed="rId6"/>
          <a:srcRect l="9254" r="9706" b="24583"/>
          <a:stretch>
            <a:fillRect/>
          </a:stretch>
        </p:blipFill>
        <p:spPr>
          <a:xfrm>
            <a:off x="11247050" y="-45052"/>
            <a:ext cx="936104" cy="970801"/>
          </a:xfrm>
          <a:prstGeom prst="rect">
            <a:avLst/>
          </a:prstGeom>
        </p:spPr>
      </p:pic>
    </p:spTree>
    <p:extLst>
      <p:ext uri="{BB962C8B-B14F-4D97-AF65-F5344CB8AC3E}">
        <p14:creationId xmlns:p14="http://schemas.microsoft.com/office/powerpoint/2010/main" val="3433932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IBS Technology: Status and Outlook </a:t>
            </a:r>
          </a:p>
        </p:txBody>
      </p:sp>
      <p:pic>
        <p:nvPicPr>
          <p:cNvPr id="4" name="图片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291" y="26243"/>
            <a:ext cx="1119842" cy="753348"/>
          </a:xfrm>
          <a:prstGeom prst="rect">
            <a:avLst/>
          </a:prstGeom>
        </p:spPr>
      </p:pic>
      <p:pic>
        <p:nvPicPr>
          <p:cNvPr id="6" name="Picture 2" descr="中国科学院大学大学简介|院校专业录取数据|招生计划数据|招生章程-第一高考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4"/>
          <a:stretch>
            <a:fillRect/>
          </a:stretch>
        </p:blipFill>
        <p:spPr>
          <a:xfrm>
            <a:off x="519270" y="4107453"/>
            <a:ext cx="3495299" cy="267426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a:stretch>
            <a:fillRect/>
          </a:stretch>
        </p:blipFill>
        <p:spPr>
          <a:xfrm>
            <a:off x="566845" y="1756375"/>
            <a:ext cx="3549843" cy="2220918"/>
          </a:xfrm>
          <a:prstGeom prst="rect">
            <a:avLst/>
          </a:prstGeom>
        </p:spPr>
      </p:pic>
      <p:pic>
        <p:nvPicPr>
          <p:cNvPr id="12" name="图片 11"/>
          <p:cNvPicPr>
            <a:picLocks noChangeAspect="1"/>
          </p:cNvPicPr>
          <p:nvPr/>
        </p:nvPicPr>
        <p:blipFill>
          <a:blip r:embed="rId6"/>
          <a:stretch>
            <a:fillRect/>
          </a:stretch>
        </p:blipFill>
        <p:spPr>
          <a:xfrm>
            <a:off x="4373586" y="1628800"/>
            <a:ext cx="3410254" cy="2497723"/>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2610" y="4149080"/>
            <a:ext cx="3285558" cy="2529276"/>
          </a:xfrm>
          <a:prstGeom prst="rect">
            <a:avLst/>
          </a:prstGeom>
        </p:spPr>
      </p:pic>
      <p:pic>
        <p:nvPicPr>
          <p:cNvPr id="16" name="图片 15"/>
          <p:cNvPicPr>
            <a:picLocks noChangeAspect="1"/>
          </p:cNvPicPr>
          <p:nvPr/>
        </p:nvPicPr>
        <p:blipFill>
          <a:blip r:embed="rId8"/>
          <a:stretch>
            <a:fillRect/>
          </a:stretch>
        </p:blipFill>
        <p:spPr>
          <a:xfrm>
            <a:off x="8009124" y="1723365"/>
            <a:ext cx="3285558" cy="2636278"/>
          </a:xfrm>
          <a:prstGeom prst="rect">
            <a:avLst/>
          </a:prstGeom>
        </p:spPr>
      </p:pic>
      <p:sp>
        <p:nvSpPr>
          <p:cNvPr id="20" name="文本框 44"/>
          <p:cNvSpPr txBox="1"/>
          <p:nvPr/>
        </p:nvSpPr>
        <p:spPr>
          <a:xfrm>
            <a:off x="7939825" y="4588932"/>
            <a:ext cx="3285558" cy="1855380"/>
          </a:xfrm>
          <a:prstGeom prst="rect">
            <a:avLst/>
          </a:prstGeom>
          <a:solidFill>
            <a:schemeClr val="accent5">
              <a:lumMod val="20000"/>
              <a:lumOff val="80000"/>
            </a:schemeClr>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lnSpc>
                <a:spcPct val="130000"/>
              </a:lnSpc>
              <a:defRPr/>
            </a:pPr>
            <a:r>
              <a:rPr lang="en-US" altLang="zh-CN" dirty="0">
                <a:solidFill>
                  <a:prstClr val="black"/>
                </a:solidFill>
                <a:latin typeface="Arial"/>
                <a:ea typeface="微软雅黑"/>
              </a:rPr>
              <a:t>In 15~17K, when the transmission current of iron-based superconductor is 14-179A, the corresponding NZPV value is 0.4– 7cm/s</a:t>
            </a:r>
            <a:endParaRPr kumimoji="0" lang="en-US" altLang="zh-CN" sz="16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7" name="灯片编号占位符 2">
            <a:extLst>
              <a:ext uri="{FF2B5EF4-FFF2-40B4-BE49-F238E27FC236}">
                <a16:creationId xmlns:a16="http://schemas.microsoft.com/office/drawing/2014/main" id="{5DC62331-9A47-21D6-FDA2-8313F50F9085}"/>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14</a:t>
            </a:fld>
            <a:endParaRPr lang="en-US" sz="1200" dirty="0"/>
          </a:p>
        </p:txBody>
      </p:sp>
      <p:sp>
        <p:nvSpPr>
          <p:cNvPr id="10" name="矩形 9">
            <a:extLst>
              <a:ext uri="{FF2B5EF4-FFF2-40B4-BE49-F238E27FC236}">
                <a16:creationId xmlns:a16="http://schemas.microsoft.com/office/drawing/2014/main" id="{CC88C7EE-3875-A2FF-0D64-33427D1E021A}"/>
              </a:ext>
            </a:extLst>
          </p:cNvPr>
          <p:cNvSpPr/>
          <p:nvPr/>
        </p:nvSpPr>
        <p:spPr>
          <a:xfrm>
            <a:off x="2557706" y="1052736"/>
            <a:ext cx="6994678" cy="418465"/>
          </a:xfrm>
          <a:prstGeom prst="rect">
            <a:avLst/>
          </a:prstGeom>
          <a:solidFill>
            <a:srgbClr val="92D050"/>
          </a:solidFill>
        </p:spPr>
        <p:txBody>
          <a:bodyPr/>
          <a:lstStyle/>
          <a:p>
            <a:pPr algn="ctr" defTabSz="1217930">
              <a:lnSpc>
                <a:spcPct val="90000"/>
              </a:lnSpc>
              <a:spcBef>
                <a:spcPct val="0"/>
              </a:spcBef>
            </a:pPr>
            <a:r>
              <a:rPr lang="en-US" altLang="zh-CN" sz="2400" b="1" dirty="0">
                <a:latin typeface="+mj-lt"/>
                <a:ea typeface="宋体" pitchFamily="2" charset="-122"/>
                <a:cs typeface="Times New Roman" panose="02020603050405020304" pitchFamily="18" charset="0"/>
              </a:rPr>
              <a:t>Quench propagation study of the IBS tapes and coils</a:t>
            </a:r>
            <a:endParaRPr lang="zh-CN" altLang="en-US" sz="2400" b="1" dirty="0">
              <a:latin typeface="+mj-lt"/>
              <a:ea typeface="宋体" pitchFamily="2" charset="-122"/>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5948534" y="2099815"/>
            <a:ext cx="5188086" cy="4065489"/>
          </a:xfrm>
          <a:prstGeom prst="rect">
            <a:avLst/>
          </a:prstGeom>
        </p:spPr>
      </p:pic>
      <p:sp>
        <p:nvSpPr>
          <p:cNvPr id="5" name="矩形 4"/>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IBS Technology: Status and Outlook </a:t>
            </a:r>
          </a:p>
        </p:txBody>
      </p:sp>
      <p:pic>
        <p:nvPicPr>
          <p:cNvPr id="6" name="图片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291" y="26243"/>
            <a:ext cx="1119842" cy="753348"/>
          </a:xfrm>
          <a:prstGeom prst="rect">
            <a:avLst/>
          </a:prstGeom>
        </p:spPr>
      </p:pic>
      <p:sp>
        <p:nvSpPr>
          <p:cNvPr id="7" name="矩形 6"/>
          <p:cNvSpPr/>
          <p:nvPr/>
        </p:nvSpPr>
        <p:spPr>
          <a:xfrm>
            <a:off x="2855640" y="1628800"/>
            <a:ext cx="6408712" cy="398780"/>
          </a:xfrm>
          <a:prstGeom prst="rect">
            <a:avLst/>
          </a:prstGeom>
        </p:spPr>
        <p:txBody>
          <a:bodyPr wrap="square">
            <a:spAutoFit/>
          </a:bodyPr>
          <a:lstStyle/>
          <a:p>
            <a:r>
              <a:rPr lang="en-US" altLang="zh-CN" sz="2000" b="1" dirty="0">
                <a:solidFill>
                  <a:srgbClr val="FF0000"/>
                </a:solidFill>
                <a:latin typeface="Times New Roman" panose="02020603050405020304" pitchFamily="18" charset="0"/>
                <a:cs typeface="Times New Roman" panose="02020603050405020304" pitchFamily="18" charset="0"/>
              </a:rPr>
              <a:t>I</a:t>
            </a:r>
            <a:r>
              <a:rPr lang="en-US" altLang="zh-CN" sz="2000" b="1" baseline="-25000" dirty="0">
                <a:solidFill>
                  <a:srgbClr val="FF0000"/>
                </a:solidFill>
                <a:latin typeface="Times New Roman" panose="02020603050405020304" pitchFamily="18" charset="0"/>
                <a:cs typeface="Times New Roman" panose="02020603050405020304" pitchFamily="18" charset="0"/>
              </a:rPr>
              <a:t>c</a:t>
            </a:r>
            <a:r>
              <a:rPr lang="en-US" altLang="zh-CN" sz="2000" b="1" dirty="0">
                <a:solidFill>
                  <a:srgbClr val="FF0000"/>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of Φ34mm-17 turns-DPC reached </a:t>
            </a:r>
            <a:r>
              <a:rPr lang="en-US" altLang="zh-CN" sz="2000" b="1" dirty="0">
                <a:solidFill>
                  <a:srgbClr val="FF0000"/>
                </a:solidFill>
                <a:latin typeface="Times New Roman" panose="02020603050405020304" pitchFamily="18" charset="0"/>
                <a:cs typeface="Times New Roman" panose="02020603050405020304" pitchFamily="18" charset="0"/>
              </a:rPr>
              <a:t>49 A at 4.2 K and 35 T</a:t>
            </a:r>
            <a:endParaRPr lang="zh-CN" altLang="en-US" sz="2000" dirty="0">
              <a:latin typeface="Times New Roman" panose="02020603050405020304" pitchFamily="18" charset="0"/>
              <a:cs typeface="Times New Roman" panose="02020603050405020304" pitchFamily="18" charset="0"/>
            </a:endParaRPr>
          </a:p>
        </p:txBody>
      </p:sp>
      <p:sp>
        <p:nvSpPr>
          <p:cNvPr id="10" name="矩形 9"/>
          <p:cNvSpPr/>
          <p:nvPr/>
        </p:nvSpPr>
        <p:spPr>
          <a:xfrm>
            <a:off x="2711624" y="1079676"/>
            <a:ext cx="6768752" cy="418465"/>
          </a:xfrm>
          <a:prstGeom prst="rect">
            <a:avLst/>
          </a:prstGeom>
          <a:solidFill>
            <a:srgbClr val="92D050"/>
          </a:solidFill>
        </p:spPr>
        <p:txBody>
          <a:bodyPr/>
          <a:lstStyle/>
          <a:p>
            <a:pPr algn="ctr" defTabSz="1217930">
              <a:lnSpc>
                <a:spcPct val="90000"/>
              </a:lnSpc>
              <a:spcBef>
                <a:spcPct val="0"/>
              </a:spcBef>
            </a:pPr>
            <a:r>
              <a:rPr lang="en-US" altLang="zh-CN" sz="2400" b="1" dirty="0">
                <a:latin typeface="+mj-lt"/>
                <a:ea typeface="宋体" pitchFamily="2" charset="-122"/>
                <a:cs typeface="Times New Roman" panose="02020603050405020304" pitchFamily="18" charset="0"/>
              </a:rPr>
              <a:t>The First IBS Solenoid Coil at 35 T background field </a:t>
            </a:r>
            <a:endParaRPr lang="zh-CN" altLang="en-US" sz="2400" b="1" dirty="0">
              <a:latin typeface="+mj-lt"/>
              <a:ea typeface="宋体" pitchFamily="2" charset="-122"/>
              <a:cs typeface="Times New Roman" panose="02020603050405020304" pitchFamily="18" charset="0"/>
            </a:endParaRPr>
          </a:p>
        </p:txBody>
      </p:sp>
      <p:sp>
        <p:nvSpPr>
          <p:cNvPr id="17" name="灯片编号占位符 2"/>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15</a:t>
            </a:fld>
            <a:endParaRPr lang="en-US" sz="1200" dirty="0"/>
          </a:p>
        </p:txBody>
      </p:sp>
      <p:pic>
        <p:nvPicPr>
          <p:cNvPr id="3" name="Picture 2" descr="中国科学院大学大学简介|院校专业录取数据|招生计划数据|招生章程-第一高考网"/>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p:cNvSpPr txBox="1"/>
          <p:nvPr/>
        </p:nvSpPr>
        <p:spPr>
          <a:xfrm>
            <a:off x="7930417" y="5284340"/>
            <a:ext cx="3125666" cy="307777"/>
          </a:xfrm>
          <a:prstGeom prst="rect">
            <a:avLst/>
          </a:prstGeom>
          <a:solidFill>
            <a:schemeClr val="bg1">
              <a:lumMod val="95000"/>
            </a:schemeClr>
          </a:solidFill>
        </p:spPr>
        <p:txBody>
          <a:bodyPr wrap="square">
            <a:spAutoFit/>
          </a:bodyPr>
          <a:lstStyle/>
          <a:p>
            <a:r>
              <a:rPr lang="en-US" altLang="zh-CN" sz="1400" i="1" dirty="0">
                <a:solidFill>
                  <a:srgbClr val="002060"/>
                </a:solidFill>
                <a:latin typeface="+mj-lt"/>
                <a:cs typeface="Times New Roman" panose="02020603050405020304" pitchFamily="18" charset="0"/>
              </a:rPr>
              <a:t>2024 </a:t>
            </a:r>
            <a:r>
              <a:rPr lang="en-US" altLang="zh-CN" sz="1400" i="1" dirty="0" err="1">
                <a:solidFill>
                  <a:srgbClr val="002060"/>
                </a:solidFill>
                <a:latin typeface="+mj-lt"/>
                <a:cs typeface="Times New Roman" panose="02020603050405020304" pitchFamily="18" charset="0"/>
              </a:rPr>
              <a:t>Supercond</a:t>
            </a:r>
            <a:r>
              <a:rPr lang="en-US" altLang="zh-CN" sz="1400" i="1" dirty="0">
                <a:solidFill>
                  <a:srgbClr val="002060"/>
                </a:solidFill>
                <a:latin typeface="+mj-lt"/>
                <a:cs typeface="Times New Roman" panose="02020603050405020304" pitchFamily="18" charset="0"/>
              </a:rPr>
              <a:t>. Sci. Technol. 37 015001</a:t>
            </a:r>
            <a:endParaRPr lang="en-US" altLang="zh-CN" sz="1600" i="1" dirty="0">
              <a:latin typeface="+mj-lt"/>
              <a:ea typeface="宋体" pitchFamily="2" charset="-122"/>
              <a:cs typeface="Times New Roman" panose="02020603050405020304" pitchFamily="18" charset="0"/>
            </a:endParaRPr>
          </a:p>
        </p:txBody>
      </p:sp>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6240" y="2243831"/>
            <a:ext cx="2088224" cy="1459720"/>
          </a:xfrm>
          <a:prstGeom prst="rect">
            <a:avLst/>
          </a:prstGeom>
        </p:spPr>
      </p:pic>
      <p:sp>
        <p:nvSpPr>
          <p:cNvPr id="40" name="矩形 39"/>
          <p:cNvSpPr/>
          <p:nvPr/>
        </p:nvSpPr>
        <p:spPr>
          <a:xfrm>
            <a:off x="979647" y="6136640"/>
            <a:ext cx="10300929" cy="420370"/>
          </a:xfrm>
          <a:prstGeom prst="rect">
            <a:avLst/>
          </a:prstGeom>
        </p:spPr>
        <p:txBody>
          <a:bodyPr wrap="square">
            <a:noAutofit/>
          </a:bodyPr>
          <a:lstStyle/>
          <a:p>
            <a:r>
              <a:rPr lang="en-US" altLang="zh-CN" sz="2000" dirty="0"/>
              <a:t>F</a:t>
            </a:r>
            <a:r>
              <a:rPr lang="en-GB" altLang="zh-CN" sz="2000" dirty="0" err="1"/>
              <a:t>abricated</a:t>
            </a:r>
            <a:r>
              <a:rPr lang="en-GB" altLang="zh-CN" sz="2000" dirty="0">
                <a:solidFill>
                  <a:srgbClr val="0000FF"/>
                </a:solidFill>
              </a:rPr>
              <a:t> a series-connected IBS coil </a:t>
            </a:r>
            <a:r>
              <a:rPr lang="en-GB" altLang="zh-CN" sz="2000" dirty="0"/>
              <a:t>consisting of six DP coils and tested at 35T background field </a:t>
            </a:r>
            <a:endParaRPr lang="zh-CN" altLang="en-US" sz="2000"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rcRect l="-1"/>
          <a:stretch>
            <a:fillRect/>
          </a:stretch>
        </p:blipFill>
        <p:spPr>
          <a:xfrm>
            <a:off x="979647" y="2146764"/>
            <a:ext cx="4608512" cy="383691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647" y="2795588"/>
            <a:ext cx="2001512" cy="135001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IBS Technology: Status and Outlook </a:t>
            </a:r>
          </a:p>
        </p:txBody>
      </p:sp>
      <p:pic>
        <p:nvPicPr>
          <p:cNvPr id="4" name="图片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291" y="26243"/>
            <a:ext cx="1119842" cy="753348"/>
          </a:xfrm>
          <a:prstGeom prst="rect">
            <a:avLst/>
          </a:prstGeom>
        </p:spPr>
      </p:pic>
      <p:sp>
        <p:nvSpPr>
          <p:cNvPr id="5" name="矩形 4"/>
          <p:cNvSpPr/>
          <p:nvPr/>
        </p:nvSpPr>
        <p:spPr>
          <a:xfrm>
            <a:off x="2495600" y="1144335"/>
            <a:ext cx="7344816" cy="418465"/>
          </a:xfrm>
          <a:prstGeom prst="rect">
            <a:avLst/>
          </a:prstGeom>
          <a:solidFill>
            <a:srgbClr val="92D050"/>
          </a:solidFill>
        </p:spPr>
        <p:txBody>
          <a:bodyPr/>
          <a:lstStyle/>
          <a:p>
            <a:pPr algn="ctr" defTabSz="1217930">
              <a:lnSpc>
                <a:spcPct val="90000"/>
              </a:lnSpc>
              <a:spcBef>
                <a:spcPct val="0"/>
              </a:spcBef>
            </a:pPr>
            <a:r>
              <a:rPr lang="en-US" altLang="zh-CN" sz="2400" b="1" dirty="0">
                <a:latin typeface="+mj-lt"/>
                <a:ea typeface="宋体" pitchFamily="2" charset="-122"/>
                <a:cs typeface="Times New Roman" panose="02020603050405020304" pitchFamily="18" charset="0"/>
              </a:rPr>
              <a:t>Development of the first 7-kA class IBS transposed cable</a:t>
            </a:r>
            <a:endParaRPr lang="zh-CN" altLang="en-US" sz="2400" b="1" dirty="0">
              <a:latin typeface="+mj-lt"/>
              <a:ea typeface="宋体" pitchFamily="2" charset="-122"/>
              <a:cs typeface="Times New Roman" panose="02020603050405020304" pitchFamily="18" charset="0"/>
            </a:endParaRPr>
          </a:p>
        </p:txBody>
      </p:sp>
      <p:pic>
        <p:nvPicPr>
          <p:cNvPr id="6" name="Picture 2" descr="中国科学院大学大学简介|院校专业录取数据|招生计划数据|招生章程-第一高考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710006" y="4381383"/>
            <a:ext cx="4872541" cy="2215969"/>
          </a:xfrm>
          <a:prstGeom prst="rect">
            <a:avLst/>
          </a:prstGeom>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1861103"/>
            <a:ext cx="2997895" cy="4825490"/>
          </a:xfrm>
          <a:prstGeom prst="rect">
            <a:avLst/>
          </a:prstGeom>
        </p:spPr>
      </p:pic>
      <p:pic>
        <p:nvPicPr>
          <p:cNvPr id="73" name="图片 7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5002" y="1933112"/>
            <a:ext cx="4964294" cy="2215968"/>
          </a:xfrm>
          <a:prstGeom prst="rect">
            <a:avLst/>
          </a:prstGeom>
        </p:spPr>
      </p:pic>
      <p:pic>
        <p:nvPicPr>
          <p:cNvPr id="2" name="图片 1">
            <a:extLst>
              <a:ext uri="{FF2B5EF4-FFF2-40B4-BE49-F238E27FC236}">
                <a16:creationId xmlns:a16="http://schemas.microsoft.com/office/drawing/2014/main" id="{386158B6-C2FA-F12B-489E-86B2F6D0B3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1057" y="1732112"/>
            <a:ext cx="2923575" cy="2455665"/>
          </a:xfrm>
          <a:prstGeom prst="rect">
            <a:avLst/>
          </a:prstGeom>
        </p:spPr>
      </p:pic>
      <p:pic>
        <p:nvPicPr>
          <p:cNvPr id="8" name="图片 7">
            <a:extLst>
              <a:ext uri="{FF2B5EF4-FFF2-40B4-BE49-F238E27FC236}">
                <a16:creationId xmlns:a16="http://schemas.microsoft.com/office/drawing/2014/main" id="{6333E0CF-0985-8582-EEC3-D536C465BE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24843" y="4198061"/>
            <a:ext cx="2960699" cy="2471299"/>
          </a:xfrm>
          <a:prstGeom prst="rect">
            <a:avLst/>
          </a:prstGeom>
        </p:spPr>
      </p:pic>
      <p:sp>
        <p:nvSpPr>
          <p:cNvPr id="9" name="灯片编号占位符 2">
            <a:extLst>
              <a:ext uri="{FF2B5EF4-FFF2-40B4-BE49-F238E27FC236}">
                <a16:creationId xmlns:a16="http://schemas.microsoft.com/office/drawing/2014/main" id="{E7CECBF6-D6B8-F0C2-E37F-254D20ED28B7}"/>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16</a:t>
            </a:fld>
            <a:endParaRPr lang="en-US"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98BD04F-B4E5-666D-593B-2EBEB1D52F6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a:extLst>
              <a:ext uri="{FF2B5EF4-FFF2-40B4-BE49-F238E27FC236}">
                <a16:creationId xmlns:a16="http://schemas.microsoft.com/office/drawing/2014/main" id="{6BDD2E17-4AE6-9A5C-BD00-C3A5124C1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2">
            <a:extLst>
              <a:ext uri="{FF2B5EF4-FFF2-40B4-BE49-F238E27FC236}">
                <a16:creationId xmlns:a16="http://schemas.microsoft.com/office/drawing/2014/main" id="{D5695E17-B6EE-0DBC-4E6B-14D07F58F987}"/>
              </a:ext>
            </a:extLst>
          </p:cNvPr>
          <p:cNvSpPr txBox="1">
            <a:spLocks/>
          </p:cNvSpPr>
          <p:nvPr/>
        </p:nvSpPr>
        <p:spPr>
          <a:xfrm>
            <a:off x="594916" y="4891600"/>
            <a:ext cx="7511971" cy="342321"/>
          </a:xfrm>
          <a:prstGeom prst="rect">
            <a:avLst/>
          </a:prstGeom>
        </p:spPr>
        <p:txBody>
          <a:bodyPr vert="horz" lIns="0" tIns="0" rIns="0" bIns="0" rtlCol="0" anchor="b"/>
          <a:lstStyle>
            <a:defPPr>
              <a:defRPr lang="fr-FR"/>
            </a:defPPr>
            <a:lvl1pPr marL="0" algn="r" defTabSz="457189" rtl="0" eaLnBrk="1" latinLnBrk="0" hangingPunct="1">
              <a:defRPr sz="1100" kern="1200">
                <a:solidFill>
                  <a:schemeClr val="accent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en-GB"/>
              <a:t>Lucio Rossi - HiLumi LHC to the CERN guides - Globe 26 February 2019</a:t>
            </a:r>
          </a:p>
        </p:txBody>
      </p:sp>
      <p:pic>
        <p:nvPicPr>
          <p:cNvPr id="6" name="Picture 5">
            <a:extLst>
              <a:ext uri="{FF2B5EF4-FFF2-40B4-BE49-F238E27FC236}">
                <a16:creationId xmlns:a16="http://schemas.microsoft.com/office/drawing/2014/main" id="{D8EE0B66-3257-E6FC-890D-328BF5E7F7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999" y="1105064"/>
            <a:ext cx="10254875" cy="5112568"/>
          </a:xfrm>
          <a:prstGeom prst="rect">
            <a:avLst/>
          </a:prstGeom>
        </p:spPr>
      </p:pic>
      <p:sp>
        <p:nvSpPr>
          <p:cNvPr id="7" name="TextBox 6">
            <a:extLst>
              <a:ext uri="{FF2B5EF4-FFF2-40B4-BE49-F238E27FC236}">
                <a16:creationId xmlns:a16="http://schemas.microsoft.com/office/drawing/2014/main" id="{24696FA1-BAF5-3E1F-E402-D67B1EFFD352}"/>
              </a:ext>
            </a:extLst>
          </p:cNvPr>
          <p:cNvSpPr txBox="1"/>
          <p:nvPr/>
        </p:nvSpPr>
        <p:spPr>
          <a:xfrm>
            <a:off x="9239001" y="3677607"/>
            <a:ext cx="480071" cy="307777"/>
          </a:xfrm>
          <a:prstGeom prst="rect">
            <a:avLst/>
          </a:prstGeom>
          <a:noFill/>
        </p:spPr>
        <p:txBody>
          <a:bodyPr wrap="square" rtlCol="0">
            <a:spAutoFit/>
          </a:bodyPr>
          <a:lstStyle/>
          <a:p>
            <a:r>
              <a:rPr lang="fr-CH" sz="1400">
                <a:solidFill>
                  <a:srgbClr val="FFFF00"/>
                </a:solidFill>
              </a:rPr>
              <a:t>Q1</a:t>
            </a:r>
            <a:endParaRPr lang="en-GB" sz="1400">
              <a:solidFill>
                <a:srgbClr val="FFFF00"/>
              </a:solidFill>
            </a:endParaRPr>
          </a:p>
        </p:txBody>
      </p:sp>
      <p:sp>
        <p:nvSpPr>
          <p:cNvPr id="8" name="TextBox 7">
            <a:extLst>
              <a:ext uri="{FF2B5EF4-FFF2-40B4-BE49-F238E27FC236}">
                <a16:creationId xmlns:a16="http://schemas.microsoft.com/office/drawing/2014/main" id="{37B0E3BD-2AC7-BEA7-C39A-DA24D40AB6D8}"/>
              </a:ext>
            </a:extLst>
          </p:cNvPr>
          <p:cNvSpPr txBox="1"/>
          <p:nvPr/>
        </p:nvSpPr>
        <p:spPr>
          <a:xfrm>
            <a:off x="7254135" y="3533591"/>
            <a:ext cx="592728" cy="307777"/>
          </a:xfrm>
          <a:prstGeom prst="rect">
            <a:avLst/>
          </a:prstGeom>
          <a:noFill/>
        </p:spPr>
        <p:txBody>
          <a:bodyPr wrap="square" rtlCol="0">
            <a:spAutoFit/>
          </a:bodyPr>
          <a:lstStyle/>
          <a:p>
            <a:r>
              <a:rPr lang="fr-CH" sz="1400">
                <a:solidFill>
                  <a:srgbClr val="FFFF00"/>
                </a:solidFill>
              </a:rPr>
              <a:t>Q2a</a:t>
            </a:r>
            <a:endParaRPr lang="en-GB" sz="1400">
              <a:solidFill>
                <a:srgbClr val="FFFF00"/>
              </a:solidFill>
            </a:endParaRPr>
          </a:p>
        </p:txBody>
      </p:sp>
      <p:sp>
        <p:nvSpPr>
          <p:cNvPr id="9" name="TextBox 8">
            <a:extLst>
              <a:ext uri="{FF2B5EF4-FFF2-40B4-BE49-F238E27FC236}">
                <a16:creationId xmlns:a16="http://schemas.microsoft.com/office/drawing/2014/main" id="{60D1D600-71AE-9023-EDB1-6CB515E9CAED}"/>
              </a:ext>
            </a:extLst>
          </p:cNvPr>
          <p:cNvSpPr txBox="1"/>
          <p:nvPr/>
        </p:nvSpPr>
        <p:spPr>
          <a:xfrm>
            <a:off x="5490537" y="3254079"/>
            <a:ext cx="592728" cy="307777"/>
          </a:xfrm>
          <a:prstGeom prst="rect">
            <a:avLst/>
          </a:prstGeom>
          <a:noFill/>
        </p:spPr>
        <p:txBody>
          <a:bodyPr wrap="square" rtlCol="0">
            <a:spAutoFit/>
          </a:bodyPr>
          <a:lstStyle/>
          <a:p>
            <a:r>
              <a:rPr lang="fr-CH" sz="1400">
                <a:solidFill>
                  <a:srgbClr val="FFFF00"/>
                </a:solidFill>
              </a:rPr>
              <a:t>Q2b</a:t>
            </a:r>
            <a:endParaRPr lang="en-GB" sz="1400">
              <a:solidFill>
                <a:srgbClr val="FFFF00"/>
              </a:solidFill>
            </a:endParaRPr>
          </a:p>
        </p:txBody>
      </p:sp>
      <p:sp>
        <p:nvSpPr>
          <p:cNvPr id="10" name="TextBox 9">
            <a:extLst>
              <a:ext uri="{FF2B5EF4-FFF2-40B4-BE49-F238E27FC236}">
                <a16:creationId xmlns:a16="http://schemas.microsoft.com/office/drawing/2014/main" id="{30ED36CE-EFB1-9BDD-08A2-727D18F063CB}"/>
              </a:ext>
            </a:extLst>
          </p:cNvPr>
          <p:cNvSpPr txBox="1"/>
          <p:nvPr/>
        </p:nvSpPr>
        <p:spPr>
          <a:xfrm>
            <a:off x="4918521" y="3193296"/>
            <a:ext cx="480071" cy="307777"/>
          </a:xfrm>
          <a:prstGeom prst="rect">
            <a:avLst/>
          </a:prstGeom>
          <a:noFill/>
        </p:spPr>
        <p:txBody>
          <a:bodyPr wrap="square" rtlCol="0">
            <a:spAutoFit/>
          </a:bodyPr>
          <a:lstStyle/>
          <a:p>
            <a:r>
              <a:rPr lang="fr-CH" sz="1400">
                <a:solidFill>
                  <a:srgbClr val="FFFF00"/>
                </a:solidFill>
              </a:rPr>
              <a:t>Q3</a:t>
            </a:r>
            <a:endParaRPr lang="en-GB" sz="1400">
              <a:solidFill>
                <a:srgbClr val="FFFF00"/>
              </a:solidFill>
            </a:endParaRPr>
          </a:p>
        </p:txBody>
      </p:sp>
      <p:sp>
        <p:nvSpPr>
          <p:cNvPr id="11" name="TextBox 10">
            <a:extLst>
              <a:ext uri="{FF2B5EF4-FFF2-40B4-BE49-F238E27FC236}">
                <a16:creationId xmlns:a16="http://schemas.microsoft.com/office/drawing/2014/main" id="{78FC0A1E-4D96-C85C-ACAB-FEAE2E62A8A9}"/>
              </a:ext>
            </a:extLst>
          </p:cNvPr>
          <p:cNvSpPr txBox="1"/>
          <p:nvPr/>
        </p:nvSpPr>
        <p:spPr>
          <a:xfrm>
            <a:off x="4113715" y="3101543"/>
            <a:ext cx="492788" cy="307777"/>
          </a:xfrm>
          <a:prstGeom prst="rect">
            <a:avLst/>
          </a:prstGeom>
          <a:noFill/>
        </p:spPr>
        <p:txBody>
          <a:bodyPr wrap="square" rtlCol="0">
            <a:spAutoFit/>
          </a:bodyPr>
          <a:lstStyle/>
          <a:p>
            <a:r>
              <a:rPr lang="fr-CH" sz="1400">
                <a:solidFill>
                  <a:srgbClr val="FFFF00"/>
                </a:solidFill>
              </a:rPr>
              <a:t>CP</a:t>
            </a:r>
            <a:endParaRPr lang="en-GB" sz="1400">
              <a:solidFill>
                <a:srgbClr val="FFFF00"/>
              </a:solidFill>
            </a:endParaRPr>
          </a:p>
        </p:txBody>
      </p:sp>
      <p:sp>
        <p:nvSpPr>
          <p:cNvPr id="12" name="TextBox 11">
            <a:extLst>
              <a:ext uri="{FF2B5EF4-FFF2-40B4-BE49-F238E27FC236}">
                <a16:creationId xmlns:a16="http://schemas.microsoft.com/office/drawing/2014/main" id="{6425B4B0-2791-9629-5130-7328A04FF4FE}"/>
              </a:ext>
            </a:extLst>
          </p:cNvPr>
          <p:cNvSpPr txBox="1"/>
          <p:nvPr/>
        </p:nvSpPr>
        <p:spPr>
          <a:xfrm>
            <a:off x="3671439" y="3060314"/>
            <a:ext cx="431008" cy="276999"/>
          </a:xfrm>
          <a:prstGeom prst="rect">
            <a:avLst/>
          </a:prstGeom>
          <a:noFill/>
        </p:spPr>
        <p:txBody>
          <a:bodyPr wrap="square" rtlCol="0">
            <a:spAutoFit/>
          </a:bodyPr>
          <a:lstStyle/>
          <a:p>
            <a:r>
              <a:rPr lang="fr-CH" sz="1200">
                <a:solidFill>
                  <a:srgbClr val="FFFF00"/>
                </a:solidFill>
              </a:rPr>
              <a:t>D1</a:t>
            </a:r>
            <a:endParaRPr lang="en-GB" sz="1200">
              <a:solidFill>
                <a:srgbClr val="FFFF00"/>
              </a:solidFill>
            </a:endParaRPr>
          </a:p>
        </p:txBody>
      </p:sp>
      <p:sp>
        <p:nvSpPr>
          <p:cNvPr id="13" name="TextBox 13">
            <a:extLst>
              <a:ext uri="{FF2B5EF4-FFF2-40B4-BE49-F238E27FC236}">
                <a16:creationId xmlns:a16="http://schemas.microsoft.com/office/drawing/2014/main" id="{30C0BC30-D884-E7A0-D2B2-4F19631329EC}"/>
              </a:ext>
            </a:extLst>
          </p:cNvPr>
          <p:cNvSpPr txBox="1"/>
          <p:nvPr/>
        </p:nvSpPr>
        <p:spPr>
          <a:xfrm>
            <a:off x="3022327" y="3276338"/>
            <a:ext cx="558204" cy="276999"/>
          </a:xfrm>
          <a:prstGeom prst="rect">
            <a:avLst/>
          </a:prstGeom>
          <a:noFill/>
        </p:spPr>
        <p:txBody>
          <a:bodyPr wrap="square" rtlCol="0">
            <a:spAutoFit/>
          </a:bodyPr>
          <a:lstStyle/>
          <a:p>
            <a:r>
              <a:rPr lang="fr-CH" sz="1200">
                <a:solidFill>
                  <a:srgbClr val="FFFF00"/>
                </a:solidFill>
              </a:rPr>
              <a:t>DFX</a:t>
            </a:r>
            <a:endParaRPr lang="en-GB" sz="1200">
              <a:solidFill>
                <a:srgbClr val="FFFF00"/>
              </a:solidFill>
            </a:endParaRPr>
          </a:p>
        </p:txBody>
      </p:sp>
      <p:sp>
        <p:nvSpPr>
          <p:cNvPr id="14" name="TextBox 14">
            <a:extLst>
              <a:ext uri="{FF2B5EF4-FFF2-40B4-BE49-F238E27FC236}">
                <a16:creationId xmlns:a16="http://schemas.microsoft.com/office/drawing/2014/main" id="{65D97A6C-583C-D8AF-ED85-72CF899F5DAC}"/>
              </a:ext>
            </a:extLst>
          </p:cNvPr>
          <p:cNvSpPr txBox="1"/>
          <p:nvPr/>
        </p:nvSpPr>
        <p:spPr>
          <a:xfrm>
            <a:off x="2579067" y="3348346"/>
            <a:ext cx="587277" cy="276999"/>
          </a:xfrm>
          <a:prstGeom prst="rect">
            <a:avLst/>
          </a:prstGeom>
          <a:noFill/>
        </p:spPr>
        <p:txBody>
          <a:bodyPr wrap="square" rtlCol="0">
            <a:spAutoFit/>
          </a:bodyPr>
          <a:lstStyle/>
          <a:p>
            <a:r>
              <a:rPr lang="fr-CH" sz="1200">
                <a:solidFill>
                  <a:srgbClr val="FFFF00"/>
                </a:solidFill>
              </a:rPr>
              <a:t>DFM</a:t>
            </a:r>
            <a:endParaRPr lang="en-GB" sz="1200">
              <a:solidFill>
                <a:srgbClr val="FFFF00"/>
              </a:solidFill>
            </a:endParaRPr>
          </a:p>
        </p:txBody>
      </p:sp>
      <p:cxnSp>
        <p:nvCxnSpPr>
          <p:cNvPr id="15" name="Straight Arrow Connector 23">
            <a:extLst>
              <a:ext uri="{FF2B5EF4-FFF2-40B4-BE49-F238E27FC236}">
                <a16:creationId xmlns:a16="http://schemas.microsoft.com/office/drawing/2014/main" id="{FC9268D3-A4C6-BD5E-2485-95AF804497D6}"/>
              </a:ext>
            </a:extLst>
          </p:cNvPr>
          <p:cNvCxnSpPr>
            <a:cxnSpLocks/>
          </p:cNvCxnSpPr>
          <p:nvPr/>
        </p:nvCxnSpPr>
        <p:spPr>
          <a:xfrm>
            <a:off x="3729156" y="1378136"/>
            <a:ext cx="0" cy="60587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24">
            <a:extLst>
              <a:ext uri="{FF2B5EF4-FFF2-40B4-BE49-F238E27FC236}">
                <a16:creationId xmlns:a16="http://schemas.microsoft.com/office/drawing/2014/main" id="{AF49FE5A-B4BE-F94A-3324-9ADF713C86ED}"/>
              </a:ext>
            </a:extLst>
          </p:cNvPr>
          <p:cNvSpPr txBox="1"/>
          <p:nvPr/>
        </p:nvSpPr>
        <p:spPr>
          <a:xfrm>
            <a:off x="2910220" y="1145678"/>
            <a:ext cx="2064553" cy="276999"/>
          </a:xfrm>
          <a:prstGeom prst="rect">
            <a:avLst/>
          </a:prstGeom>
          <a:noFill/>
        </p:spPr>
        <p:txBody>
          <a:bodyPr wrap="square" rtlCol="0">
            <a:spAutoFit/>
          </a:bodyPr>
          <a:lstStyle/>
          <a:p>
            <a:r>
              <a:rPr lang="fr-CH" sz="1200">
                <a:solidFill>
                  <a:srgbClr val="FFFF00"/>
                </a:solidFill>
              </a:rPr>
              <a:t>Connection to LHC (UL)</a:t>
            </a:r>
          </a:p>
        </p:txBody>
      </p:sp>
      <p:sp>
        <p:nvSpPr>
          <p:cNvPr id="17" name="TextBox 25">
            <a:extLst>
              <a:ext uri="{FF2B5EF4-FFF2-40B4-BE49-F238E27FC236}">
                <a16:creationId xmlns:a16="http://schemas.microsoft.com/office/drawing/2014/main" id="{7AED8E4B-AFF5-662C-5C9A-9EADE40E5C5F}"/>
              </a:ext>
            </a:extLst>
          </p:cNvPr>
          <p:cNvSpPr txBox="1"/>
          <p:nvPr/>
        </p:nvSpPr>
        <p:spPr>
          <a:xfrm>
            <a:off x="6370159" y="1175430"/>
            <a:ext cx="1764736" cy="276999"/>
          </a:xfrm>
          <a:prstGeom prst="rect">
            <a:avLst/>
          </a:prstGeom>
          <a:noFill/>
        </p:spPr>
        <p:txBody>
          <a:bodyPr wrap="square" rtlCol="0">
            <a:spAutoFit/>
          </a:bodyPr>
          <a:lstStyle/>
          <a:p>
            <a:r>
              <a:rPr lang="fr-CH" sz="1200">
                <a:solidFill>
                  <a:srgbClr val="FFFF00"/>
                </a:solidFill>
              </a:rPr>
              <a:t>Service </a:t>
            </a:r>
            <a:r>
              <a:rPr lang="fr-CH" sz="1200" err="1">
                <a:solidFill>
                  <a:srgbClr val="FFFF00"/>
                </a:solidFill>
              </a:rPr>
              <a:t>gallery</a:t>
            </a:r>
            <a:r>
              <a:rPr lang="fr-CH" sz="1200">
                <a:solidFill>
                  <a:srgbClr val="FFFF00"/>
                </a:solidFill>
              </a:rPr>
              <a:t> (UR)</a:t>
            </a:r>
          </a:p>
        </p:txBody>
      </p:sp>
      <p:cxnSp>
        <p:nvCxnSpPr>
          <p:cNvPr id="18" name="Straight Arrow Connector 26">
            <a:extLst>
              <a:ext uri="{FF2B5EF4-FFF2-40B4-BE49-F238E27FC236}">
                <a16:creationId xmlns:a16="http://schemas.microsoft.com/office/drawing/2014/main" id="{04E1F225-0DC3-C28A-2CDC-3441F9FB2F85}"/>
              </a:ext>
            </a:extLst>
          </p:cNvPr>
          <p:cNvCxnSpPr>
            <a:cxnSpLocks/>
          </p:cNvCxnSpPr>
          <p:nvPr/>
        </p:nvCxnSpPr>
        <p:spPr>
          <a:xfrm>
            <a:off x="7846863" y="1438040"/>
            <a:ext cx="0" cy="60587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27">
            <a:extLst>
              <a:ext uri="{FF2B5EF4-FFF2-40B4-BE49-F238E27FC236}">
                <a16:creationId xmlns:a16="http://schemas.microsoft.com/office/drawing/2014/main" id="{6AF6F440-0B18-E1AE-A52C-10EF84D4481A}"/>
              </a:ext>
            </a:extLst>
          </p:cNvPr>
          <p:cNvSpPr txBox="1"/>
          <p:nvPr/>
        </p:nvSpPr>
        <p:spPr>
          <a:xfrm>
            <a:off x="10144592" y="3672410"/>
            <a:ext cx="726609" cy="307777"/>
          </a:xfrm>
          <a:prstGeom prst="rect">
            <a:avLst/>
          </a:prstGeom>
          <a:noFill/>
        </p:spPr>
        <p:txBody>
          <a:bodyPr wrap="square" rtlCol="0">
            <a:spAutoFit/>
          </a:bodyPr>
          <a:lstStyle/>
          <a:p>
            <a:r>
              <a:rPr lang="fr-CH" sz="1400">
                <a:solidFill>
                  <a:srgbClr val="FFFF00"/>
                </a:solidFill>
              </a:rPr>
              <a:t>TAXS</a:t>
            </a:r>
            <a:endParaRPr lang="en-GB" sz="1400">
              <a:solidFill>
                <a:srgbClr val="FFFF00"/>
              </a:solidFill>
            </a:endParaRPr>
          </a:p>
        </p:txBody>
      </p:sp>
      <p:sp>
        <p:nvSpPr>
          <p:cNvPr id="20" name="TextBox 28">
            <a:extLst>
              <a:ext uri="{FF2B5EF4-FFF2-40B4-BE49-F238E27FC236}">
                <a16:creationId xmlns:a16="http://schemas.microsoft.com/office/drawing/2014/main" id="{6D76E1A9-6E7A-FFB9-E68A-5931600E488D}"/>
              </a:ext>
            </a:extLst>
          </p:cNvPr>
          <p:cNvSpPr txBox="1"/>
          <p:nvPr/>
        </p:nvSpPr>
        <p:spPr>
          <a:xfrm>
            <a:off x="574055" y="3060314"/>
            <a:ext cx="1214165" cy="276999"/>
          </a:xfrm>
          <a:prstGeom prst="rect">
            <a:avLst/>
          </a:prstGeom>
          <a:noFill/>
        </p:spPr>
        <p:txBody>
          <a:bodyPr wrap="square" rtlCol="0">
            <a:spAutoFit/>
          </a:bodyPr>
          <a:lstStyle/>
          <a:p>
            <a:r>
              <a:rPr lang="fr-CH" sz="1200" err="1">
                <a:solidFill>
                  <a:srgbClr val="FFFF00"/>
                </a:solidFill>
              </a:rPr>
              <a:t>Crab</a:t>
            </a:r>
            <a:r>
              <a:rPr lang="fr-CH" sz="1200">
                <a:solidFill>
                  <a:srgbClr val="FFFF00"/>
                </a:solidFill>
              </a:rPr>
              <a:t> </a:t>
            </a:r>
            <a:r>
              <a:rPr lang="fr-CH" sz="1200" err="1">
                <a:solidFill>
                  <a:srgbClr val="FFFF00"/>
                </a:solidFill>
              </a:rPr>
              <a:t>cavities</a:t>
            </a:r>
            <a:endParaRPr lang="en-GB" sz="1200">
              <a:solidFill>
                <a:srgbClr val="FFFF00"/>
              </a:solidFill>
            </a:endParaRPr>
          </a:p>
        </p:txBody>
      </p:sp>
      <p:sp>
        <p:nvSpPr>
          <p:cNvPr id="21" name="TextBox 31">
            <a:extLst>
              <a:ext uri="{FF2B5EF4-FFF2-40B4-BE49-F238E27FC236}">
                <a16:creationId xmlns:a16="http://schemas.microsoft.com/office/drawing/2014/main" id="{F8CB322A-9A63-9B3E-417E-386D7603C795}"/>
              </a:ext>
            </a:extLst>
          </p:cNvPr>
          <p:cNvSpPr txBox="1"/>
          <p:nvPr/>
        </p:nvSpPr>
        <p:spPr>
          <a:xfrm>
            <a:off x="695252" y="1442522"/>
            <a:ext cx="1041035" cy="276999"/>
          </a:xfrm>
          <a:prstGeom prst="rect">
            <a:avLst/>
          </a:prstGeom>
          <a:noFill/>
        </p:spPr>
        <p:txBody>
          <a:bodyPr wrap="square" rtlCol="0">
            <a:spAutoFit/>
          </a:bodyPr>
          <a:lstStyle/>
          <a:p>
            <a:r>
              <a:rPr lang="fr-CH" sz="1200">
                <a:solidFill>
                  <a:srgbClr val="FFFF00"/>
                </a:solidFill>
              </a:rPr>
              <a:t>UA </a:t>
            </a:r>
            <a:r>
              <a:rPr lang="fr-CH" sz="1200" err="1">
                <a:solidFill>
                  <a:srgbClr val="FFFF00"/>
                </a:solidFill>
              </a:rPr>
              <a:t>Gallery</a:t>
            </a:r>
            <a:endParaRPr lang="fr-CH" sz="1200">
              <a:solidFill>
                <a:srgbClr val="FFFF00"/>
              </a:solidFill>
            </a:endParaRPr>
          </a:p>
        </p:txBody>
      </p:sp>
      <p:cxnSp>
        <p:nvCxnSpPr>
          <p:cNvPr id="22" name="Straight Arrow Connector 32">
            <a:extLst>
              <a:ext uri="{FF2B5EF4-FFF2-40B4-BE49-F238E27FC236}">
                <a16:creationId xmlns:a16="http://schemas.microsoft.com/office/drawing/2014/main" id="{3BED22AF-CC3D-847F-22DE-E08DF305F3E1}"/>
              </a:ext>
            </a:extLst>
          </p:cNvPr>
          <p:cNvCxnSpPr>
            <a:cxnSpLocks/>
          </p:cNvCxnSpPr>
          <p:nvPr/>
        </p:nvCxnSpPr>
        <p:spPr>
          <a:xfrm>
            <a:off x="1116124" y="1676978"/>
            <a:ext cx="0" cy="22698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34">
            <a:extLst>
              <a:ext uri="{FF2B5EF4-FFF2-40B4-BE49-F238E27FC236}">
                <a16:creationId xmlns:a16="http://schemas.microsoft.com/office/drawing/2014/main" id="{7D56AF4B-043E-36B7-F24D-71652B5B4B2D}"/>
              </a:ext>
            </a:extLst>
          </p:cNvPr>
          <p:cNvSpPr txBox="1"/>
          <p:nvPr/>
        </p:nvSpPr>
        <p:spPr>
          <a:xfrm>
            <a:off x="800203" y="2608057"/>
            <a:ext cx="421924" cy="261610"/>
          </a:xfrm>
          <a:prstGeom prst="rect">
            <a:avLst/>
          </a:prstGeom>
          <a:noFill/>
        </p:spPr>
        <p:txBody>
          <a:bodyPr wrap="square" rtlCol="0">
            <a:spAutoFit/>
          </a:bodyPr>
          <a:lstStyle/>
          <a:p>
            <a:r>
              <a:rPr lang="fr-CH" sz="1100">
                <a:solidFill>
                  <a:srgbClr val="FFFF00"/>
                </a:solidFill>
              </a:rPr>
              <a:t>Q4</a:t>
            </a:r>
            <a:endParaRPr lang="en-GB" sz="1100">
              <a:solidFill>
                <a:srgbClr val="FFFF00"/>
              </a:solidFill>
            </a:endParaRPr>
          </a:p>
        </p:txBody>
      </p:sp>
      <p:sp>
        <p:nvSpPr>
          <p:cNvPr id="24" name="TextBox 43">
            <a:extLst>
              <a:ext uri="{FF2B5EF4-FFF2-40B4-BE49-F238E27FC236}">
                <a16:creationId xmlns:a16="http://schemas.microsoft.com/office/drawing/2014/main" id="{78196730-528D-B888-AD8A-D6A15FF30639}"/>
              </a:ext>
            </a:extLst>
          </p:cNvPr>
          <p:cNvSpPr txBox="1"/>
          <p:nvPr/>
        </p:nvSpPr>
        <p:spPr>
          <a:xfrm>
            <a:off x="1867657" y="2617234"/>
            <a:ext cx="1010655" cy="261610"/>
          </a:xfrm>
          <a:prstGeom prst="rect">
            <a:avLst/>
          </a:prstGeom>
          <a:noFill/>
        </p:spPr>
        <p:txBody>
          <a:bodyPr wrap="square" rtlCol="0">
            <a:spAutoFit/>
          </a:bodyPr>
          <a:lstStyle/>
          <a:p>
            <a:r>
              <a:rPr lang="fr-CH" sz="1100" err="1">
                <a:solidFill>
                  <a:srgbClr val="FFFF00"/>
                </a:solidFill>
              </a:rPr>
              <a:t>Collimators</a:t>
            </a:r>
            <a:endParaRPr lang="en-GB" sz="1100">
              <a:solidFill>
                <a:srgbClr val="FFFF00"/>
              </a:solidFill>
            </a:endParaRPr>
          </a:p>
        </p:txBody>
      </p:sp>
      <p:cxnSp>
        <p:nvCxnSpPr>
          <p:cNvPr id="25" name="Straight Arrow Connector 44">
            <a:extLst>
              <a:ext uri="{FF2B5EF4-FFF2-40B4-BE49-F238E27FC236}">
                <a16:creationId xmlns:a16="http://schemas.microsoft.com/office/drawing/2014/main" id="{3D73B0F9-845F-12CA-9F19-9186289B27E5}"/>
              </a:ext>
            </a:extLst>
          </p:cNvPr>
          <p:cNvCxnSpPr>
            <a:cxnSpLocks/>
          </p:cNvCxnSpPr>
          <p:nvPr/>
        </p:nvCxnSpPr>
        <p:spPr>
          <a:xfrm>
            <a:off x="2446263" y="2966309"/>
            <a:ext cx="0" cy="22698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45">
            <a:extLst>
              <a:ext uri="{FF2B5EF4-FFF2-40B4-BE49-F238E27FC236}">
                <a16:creationId xmlns:a16="http://schemas.microsoft.com/office/drawing/2014/main" id="{66E2AD98-01D2-DC0B-9BC8-EC9C7E96D6FA}"/>
              </a:ext>
            </a:extLst>
          </p:cNvPr>
          <p:cNvSpPr txBox="1"/>
          <p:nvPr/>
        </p:nvSpPr>
        <p:spPr>
          <a:xfrm>
            <a:off x="1664092" y="3291727"/>
            <a:ext cx="638155" cy="261610"/>
          </a:xfrm>
          <a:prstGeom prst="rect">
            <a:avLst/>
          </a:prstGeom>
          <a:noFill/>
        </p:spPr>
        <p:txBody>
          <a:bodyPr wrap="square" rtlCol="0">
            <a:spAutoFit/>
          </a:bodyPr>
          <a:lstStyle/>
          <a:p>
            <a:r>
              <a:rPr lang="fr-CH" sz="1100">
                <a:solidFill>
                  <a:srgbClr val="FFFF00"/>
                </a:solidFill>
              </a:rPr>
              <a:t>TAXN</a:t>
            </a:r>
            <a:endParaRPr lang="en-GB" sz="1100">
              <a:solidFill>
                <a:srgbClr val="FFFF00"/>
              </a:solidFill>
            </a:endParaRPr>
          </a:p>
        </p:txBody>
      </p:sp>
      <p:sp>
        <p:nvSpPr>
          <p:cNvPr id="27" name="TextBox 46">
            <a:extLst>
              <a:ext uri="{FF2B5EF4-FFF2-40B4-BE49-F238E27FC236}">
                <a16:creationId xmlns:a16="http://schemas.microsoft.com/office/drawing/2014/main" id="{E864620D-EB56-0C19-1433-291419C6DA8E}"/>
              </a:ext>
            </a:extLst>
          </p:cNvPr>
          <p:cNvSpPr txBox="1"/>
          <p:nvPr/>
        </p:nvSpPr>
        <p:spPr>
          <a:xfrm>
            <a:off x="1701948" y="1347552"/>
            <a:ext cx="1359531" cy="276999"/>
          </a:xfrm>
          <a:prstGeom prst="rect">
            <a:avLst/>
          </a:prstGeom>
          <a:noFill/>
        </p:spPr>
        <p:txBody>
          <a:bodyPr wrap="square" rtlCol="0">
            <a:spAutoFit/>
          </a:bodyPr>
          <a:lstStyle/>
          <a:p>
            <a:r>
              <a:rPr lang="fr-CH" sz="1200">
                <a:solidFill>
                  <a:srgbClr val="FFFF00"/>
                </a:solidFill>
              </a:rPr>
              <a:t>Service </a:t>
            </a:r>
            <a:r>
              <a:rPr lang="fr-CH" sz="1200" err="1">
                <a:solidFill>
                  <a:srgbClr val="FFFF00"/>
                </a:solidFill>
              </a:rPr>
              <a:t>cavern</a:t>
            </a:r>
            <a:endParaRPr lang="fr-CH" sz="1200">
              <a:solidFill>
                <a:srgbClr val="FFFF00"/>
              </a:solidFill>
            </a:endParaRPr>
          </a:p>
        </p:txBody>
      </p:sp>
      <p:cxnSp>
        <p:nvCxnSpPr>
          <p:cNvPr id="28" name="Straight Arrow Connector 47">
            <a:extLst>
              <a:ext uri="{FF2B5EF4-FFF2-40B4-BE49-F238E27FC236}">
                <a16:creationId xmlns:a16="http://schemas.microsoft.com/office/drawing/2014/main" id="{2F1DF07E-5927-315D-12CE-CCED562BCCAF}"/>
              </a:ext>
            </a:extLst>
          </p:cNvPr>
          <p:cNvCxnSpPr>
            <a:cxnSpLocks/>
          </p:cNvCxnSpPr>
          <p:nvPr/>
        </p:nvCxnSpPr>
        <p:spPr>
          <a:xfrm>
            <a:off x="2803257" y="1522622"/>
            <a:ext cx="465155" cy="19570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pic>
        <p:nvPicPr>
          <p:cNvPr id="29" name="Picture 50">
            <a:extLst>
              <a:ext uri="{FF2B5EF4-FFF2-40B4-BE49-F238E27FC236}">
                <a16:creationId xmlns:a16="http://schemas.microsoft.com/office/drawing/2014/main" id="{7E0A1DD6-84A3-4DA1-CE73-D87AC9D256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46850" y="4366136"/>
            <a:ext cx="1345151" cy="897765"/>
          </a:xfrm>
          <a:prstGeom prst="ellipse">
            <a:avLst/>
          </a:prstGeom>
          <a:ln>
            <a:noFill/>
          </a:ln>
          <a:effectLst>
            <a:softEdge rad="112500"/>
          </a:effectLst>
        </p:spPr>
      </p:pic>
      <p:pic>
        <p:nvPicPr>
          <p:cNvPr id="30" name="Picture 51">
            <a:extLst>
              <a:ext uri="{FF2B5EF4-FFF2-40B4-BE49-F238E27FC236}">
                <a16:creationId xmlns:a16="http://schemas.microsoft.com/office/drawing/2014/main" id="{4206191A-BAE8-FC5C-2B76-2FE7FE14DF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46850" y="3595765"/>
            <a:ext cx="1345151" cy="871972"/>
          </a:xfrm>
          <a:prstGeom prst="ellipse">
            <a:avLst/>
          </a:prstGeom>
          <a:ln>
            <a:noFill/>
          </a:ln>
          <a:effectLst>
            <a:softEdge rad="112500"/>
          </a:effectLst>
        </p:spPr>
      </p:pic>
      <p:pic>
        <p:nvPicPr>
          <p:cNvPr id="31" name="Picture 54" descr="United States icon">
            <a:hlinkClick r:id="rId7"/>
            <a:extLst>
              <a:ext uri="{FF2B5EF4-FFF2-40B4-BE49-F238E27FC236}">
                <a16:creationId xmlns:a16="http://schemas.microsoft.com/office/drawing/2014/main" id="{F1F8263C-55FB-E660-23C1-CF245067590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854151" y="4417473"/>
            <a:ext cx="384851" cy="3900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2" descr="Spain icon">
            <a:hlinkClick r:id="rId9"/>
            <a:extLst>
              <a:ext uri="{FF2B5EF4-FFF2-40B4-BE49-F238E27FC236}">
                <a16:creationId xmlns:a16="http://schemas.microsoft.com/office/drawing/2014/main" id="{962C2777-E776-4B81-1485-5071BB4A2C7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21817" y="4127630"/>
            <a:ext cx="426335" cy="43204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2" descr="Spain icon">
            <a:hlinkClick r:id="rId9"/>
            <a:extLst>
              <a:ext uri="{FF2B5EF4-FFF2-40B4-BE49-F238E27FC236}">
                <a16:creationId xmlns:a16="http://schemas.microsoft.com/office/drawing/2014/main" id="{8F2FF76E-D309-D51E-524B-9CD7EE53DA5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548321" y="3841369"/>
            <a:ext cx="426335" cy="43204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2" descr="Spain icon">
            <a:hlinkClick r:id="rId9"/>
            <a:extLst>
              <a:ext uri="{FF2B5EF4-FFF2-40B4-BE49-F238E27FC236}">
                <a16:creationId xmlns:a16="http://schemas.microsoft.com/office/drawing/2014/main" id="{43D43312-7DD5-A0F9-0934-86E884FADA1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27905" y="3010926"/>
            <a:ext cx="426335" cy="43204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4" descr="Italy icon">
            <a:hlinkClick r:id="rId11"/>
            <a:extLst>
              <a:ext uri="{FF2B5EF4-FFF2-40B4-BE49-F238E27FC236}">
                <a16:creationId xmlns:a16="http://schemas.microsoft.com/office/drawing/2014/main" id="{F7835E73-3FDB-E53C-9029-F28068B5023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948106" y="3504697"/>
            <a:ext cx="424055" cy="4297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8">
            <a:extLst>
              <a:ext uri="{FF2B5EF4-FFF2-40B4-BE49-F238E27FC236}">
                <a16:creationId xmlns:a16="http://schemas.microsoft.com/office/drawing/2014/main" id="{CC648190-DB08-965E-0D4C-D958F6C37724}"/>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904229" y="3341850"/>
            <a:ext cx="354699" cy="35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8">
            <a:extLst>
              <a:ext uri="{FF2B5EF4-FFF2-40B4-BE49-F238E27FC236}">
                <a16:creationId xmlns:a16="http://schemas.microsoft.com/office/drawing/2014/main" id="{DE460738-50F4-7718-EA81-ECDC94BA537C}"/>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097356" y="3248127"/>
            <a:ext cx="354699" cy="35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54" descr="United States icon">
            <a:hlinkClick r:id="rId7"/>
            <a:extLst>
              <a:ext uri="{FF2B5EF4-FFF2-40B4-BE49-F238E27FC236}">
                <a16:creationId xmlns:a16="http://schemas.microsoft.com/office/drawing/2014/main" id="{D1B76BD1-B4B3-A349-AB48-21F53E996FB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907387" y="3687480"/>
            <a:ext cx="384851" cy="39001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6" descr="Japan icon">
            <a:hlinkClick r:id="rId14"/>
            <a:extLst>
              <a:ext uri="{FF2B5EF4-FFF2-40B4-BE49-F238E27FC236}">
                <a16:creationId xmlns:a16="http://schemas.microsoft.com/office/drawing/2014/main" id="{38DEFA87-7EAF-B604-DDC8-038AB85F6C1D}"/>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373200" y="3480504"/>
            <a:ext cx="419595" cy="42522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2" descr="United Kingdom icon">
            <a:hlinkClick r:id="rId16"/>
            <a:extLst>
              <a:ext uri="{FF2B5EF4-FFF2-40B4-BE49-F238E27FC236}">
                <a16:creationId xmlns:a16="http://schemas.microsoft.com/office/drawing/2014/main" id="{76189452-8723-CE33-99E7-E22515332E4A}"/>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266258" y="2814195"/>
            <a:ext cx="397309" cy="402636"/>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15">
            <a:extLst>
              <a:ext uri="{FF2B5EF4-FFF2-40B4-BE49-F238E27FC236}">
                <a16:creationId xmlns:a16="http://schemas.microsoft.com/office/drawing/2014/main" id="{B78139FB-E375-F85D-292C-E2C08200B350}"/>
              </a:ext>
            </a:extLst>
          </p:cNvPr>
          <p:cNvSpPr txBox="1"/>
          <p:nvPr/>
        </p:nvSpPr>
        <p:spPr>
          <a:xfrm>
            <a:off x="3919528" y="2376955"/>
            <a:ext cx="905264" cy="276999"/>
          </a:xfrm>
          <a:prstGeom prst="rect">
            <a:avLst/>
          </a:prstGeom>
          <a:noFill/>
        </p:spPr>
        <p:txBody>
          <a:bodyPr wrap="square" rtlCol="0">
            <a:spAutoFit/>
          </a:bodyPr>
          <a:lstStyle/>
          <a:p>
            <a:r>
              <a:rPr lang="fr-CH" sz="1200">
                <a:solidFill>
                  <a:srgbClr val="FFFF00"/>
                </a:solidFill>
              </a:rPr>
              <a:t>SC Links</a:t>
            </a:r>
          </a:p>
        </p:txBody>
      </p:sp>
      <p:cxnSp>
        <p:nvCxnSpPr>
          <p:cNvPr id="42" name="Straight Arrow Connector 18">
            <a:extLst>
              <a:ext uri="{FF2B5EF4-FFF2-40B4-BE49-F238E27FC236}">
                <a16:creationId xmlns:a16="http://schemas.microsoft.com/office/drawing/2014/main" id="{33F00128-80D8-0BF1-D464-121DD9977A7C}"/>
              </a:ext>
            </a:extLst>
          </p:cNvPr>
          <p:cNvCxnSpPr>
            <a:cxnSpLocks/>
          </p:cNvCxnSpPr>
          <p:nvPr/>
        </p:nvCxnSpPr>
        <p:spPr>
          <a:xfrm flipH="1">
            <a:off x="3398083" y="2653954"/>
            <a:ext cx="560339" cy="53934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pic>
        <p:nvPicPr>
          <p:cNvPr id="43" name="Picture 52" descr="United Kingdom icon">
            <a:hlinkClick r:id="rId16"/>
            <a:extLst>
              <a:ext uri="{FF2B5EF4-FFF2-40B4-BE49-F238E27FC236}">
                <a16:creationId xmlns:a16="http://schemas.microsoft.com/office/drawing/2014/main" id="{949602F3-7EBE-925B-3038-95ABA2845DF6}"/>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307604" y="3603381"/>
            <a:ext cx="397309" cy="40263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8">
            <a:extLst>
              <a:ext uri="{FF2B5EF4-FFF2-40B4-BE49-F238E27FC236}">
                <a16:creationId xmlns:a16="http://schemas.microsoft.com/office/drawing/2014/main" id="{EB9D08BA-A9BB-A5DF-5B92-BC080C67B366}"/>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695355" y="2403115"/>
            <a:ext cx="354699" cy="35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44" descr="Italy icon">
            <a:hlinkClick r:id="rId11"/>
            <a:extLst>
              <a:ext uri="{FF2B5EF4-FFF2-40B4-BE49-F238E27FC236}">
                <a16:creationId xmlns:a16="http://schemas.microsoft.com/office/drawing/2014/main" id="{72B9F6DF-E623-6C17-3C11-5C74DC00AD3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322194" y="2575383"/>
            <a:ext cx="424055" cy="429739"/>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2">
            <a:extLst>
              <a:ext uri="{FF2B5EF4-FFF2-40B4-BE49-F238E27FC236}">
                <a16:creationId xmlns:a16="http://schemas.microsoft.com/office/drawing/2014/main" id="{B9190A1B-B0E5-70C6-1641-FE8CE9FD5706}"/>
              </a:ext>
            </a:extLst>
          </p:cNvPr>
          <p:cNvSpPr txBox="1"/>
          <p:nvPr/>
        </p:nvSpPr>
        <p:spPr>
          <a:xfrm>
            <a:off x="1527551" y="2761250"/>
            <a:ext cx="414656" cy="261610"/>
          </a:xfrm>
          <a:prstGeom prst="rect">
            <a:avLst/>
          </a:prstGeom>
          <a:noFill/>
        </p:spPr>
        <p:txBody>
          <a:bodyPr wrap="square" rtlCol="0">
            <a:spAutoFit/>
          </a:bodyPr>
          <a:lstStyle/>
          <a:p>
            <a:r>
              <a:rPr lang="fr-CH" sz="1100">
                <a:solidFill>
                  <a:srgbClr val="FFFF00"/>
                </a:solidFill>
              </a:rPr>
              <a:t>D2</a:t>
            </a:r>
            <a:endParaRPr lang="en-GB" sz="1100">
              <a:solidFill>
                <a:srgbClr val="FFFF00"/>
              </a:solidFill>
            </a:endParaRPr>
          </a:p>
        </p:txBody>
      </p:sp>
      <p:pic>
        <p:nvPicPr>
          <p:cNvPr id="47" name="Picture 62">
            <a:extLst>
              <a:ext uri="{FF2B5EF4-FFF2-40B4-BE49-F238E27FC236}">
                <a16:creationId xmlns:a16="http://schemas.microsoft.com/office/drawing/2014/main" id="{E925F36B-09A1-B18F-C813-207DD119FAD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106888" y="1654717"/>
            <a:ext cx="410969" cy="259265"/>
          </a:xfrm>
          <a:prstGeom prst="rect">
            <a:avLst/>
          </a:prstGeom>
        </p:spPr>
      </p:pic>
      <p:pic>
        <p:nvPicPr>
          <p:cNvPr id="48" name="Picture 46" descr="Japan icon">
            <a:hlinkClick r:id="rId14"/>
            <a:extLst>
              <a:ext uri="{FF2B5EF4-FFF2-40B4-BE49-F238E27FC236}">
                <a16:creationId xmlns:a16="http://schemas.microsoft.com/office/drawing/2014/main" id="{5A7ECF1F-E572-6DEE-6C85-356465C11299}"/>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204357" y="1596532"/>
            <a:ext cx="419595" cy="42522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6">
            <a:extLst>
              <a:ext uri="{FF2B5EF4-FFF2-40B4-BE49-F238E27FC236}">
                <a16:creationId xmlns:a16="http://schemas.microsoft.com/office/drawing/2014/main" id="{971F4E6A-E912-B6F5-F423-27CA5E39986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81007" y="3537566"/>
            <a:ext cx="378389" cy="204703"/>
          </a:xfrm>
          <a:prstGeom prst="rect">
            <a:avLst/>
          </a:prstGeom>
        </p:spPr>
      </p:pic>
      <p:pic>
        <p:nvPicPr>
          <p:cNvPr id="50" name="Picture 54" descr="United States icon">
            <a:hlinkClick r:id="rId7"/>
            <a:extLst>
              <a:ext uri="{FF2B5EF4-FFF2-40B4-BE49-F238E27FC236}">
                <a16:creationId xmlns:a16="http://schemas.microsoft.com/office/drawing/2014/main" id="{C5A39097-D192-910F-BA40-C7AC8DDEA46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4544" y="3731917"/>
            <a:ext cx="384851" cy="39001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2" descr="United Kingdom icon">
            <a:hlinkClick r:id="rId16"/>
            <a:extLst>
              <a:ext uri="{FF2B5EF4-FFF2-40B4-BE49-F238E27FC236}">
                <a16:creationId xmlns:a16="http://schemas.microsoft.com/office/drawing/2014/main" id="{61A236D1-4226-7A05-57A5-23112F2899A7}"/>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97449" y="4016410"/>
            <a:ext cx="366223" cy="37113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6" descr="Japan icon">
            <a:hlinkClick r:id="rId14"/>
            <a:extLst>
              <a:ext uri="{FF2B5EF4-FFF2-40B4-BE49-F238E27FC236}">
                <a16:creationId xmlns:a16="http://schemas.microsoft.com/office/drawing/2014/main" id="{9895CF09-A396-6AC1-0A46-2D7DEAE3E4DE}"/>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597532" y="1651479"/>
            <a:ext cx="419595" cy="42522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8">
            <a:extLst>
              <a:ext uri="{FF2B5EF4-FFF2-40B4-BE49-F238E27FC236}">
                <a16:creationId xmlns:a16="http://schemas.microsoft.com/office/drawing/2014/main" id="{DAAAE20B-F8E6-A722-BF27-9153A1C15DD7}"/>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87736" y="4402782"/>
            <a:ext cx="354699" cy="359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29">
            <a:extLst>
              <a:ext uri="{FF2B5EF4-FFF2-40B4-BE49-F238E27FC236}">
                <a16:creationId xmlns:a16="http://schemas.microsoft.com/office/drawing/2014/main" id="{8A1D60C5-77E9-B997-51E8-B5E6AF7A4CD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344853" y="2339177"/>
            <a:ext cx="413339" cy="260371"/>
          </a:xfrm>
          <a:prstGeom prst="rect">
            <a:avLst/>
          </a:prstGeom>
        </p:spPr>
      </p:pic>
      <p:sp>
        <p:nvSpPr>
          <p:cNvPr id="55" name="Footer Placeholder 2">
            <a:extLst>
              <a:ext uri="{FF2B5EF4-FFF2-40B4-BE49-F238E27FC236}">
                <a16:creationId xmlns:a16="http://schemas.microsoft.com/office/drawing/2014/main" id="{524B2234-7791-F5CA-A838-F2B07E02AF71}"/>
              </a:ext>
            </a:extLst>
          </p:cNvPr>
          <p:cNvSpPr txBox="1">
            <a:spLocks/>
          </p:cNvSpPr>
          <p:nvPr/>
        </p:nvSpPr>
        <p:spPr>
          <a:xfrm>
            <a:off x="7484274" y="6093336"/>
            <a:ext cx="4504527" cy="360000"/>
          </a:xfrm>
          <a:prstGeom prst="rect">
            <a:avLst/>
          </a:prstGeom>
        </p:spPr>
        <p:txBody>
          <a:bodyPr vert="horz" lIns="0" tIns="0" rIns="0" bIns="0" rtlCol="0" anchor="b"/>
          <a:lstStyle>
            <a:defPPr>
              <a:defRPr lang="fr-FR"/>
            </a:defPPr>
            <a:lvl1pPr marL="0" algn="r" defTabSz="457200" rtl="0" eaLnBrk="1" latinLnBrk="0" hangingPunct="1">
              <a:defRPr sz="11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67"/>
              <a:t>O. Brüning @ HL-LHC Annual meeting in Geneva, 29</a:t>
            </a:r>
            <a:r>
              <a:rPr lang="en-GB" sz="1067" baseline="30000"/>
              <a:t>th</a:t>
            </a:r>
            <a:r>
              <a:rPr lang="en-GB" sz="1067"/>
              <a:t> September 2025</a:t>
            </a:r>
            <a:endParaRPr lang="en-GB" sz="1067" dirty="0"/>
          </a:p>
        </p:txBody>
      </p:sp>
      <p:pic>
        <p:nvPicPr>
          <p:cNvPr id="56" name="Picture 7">
            <a:extLst>
              <a:ext uri="{FF2B5EF4-FFF2-40B4-BE49-F238E27FC236}">
                <a16:creationId xmlns:a16="http://schemas.microsoft.com/office/drawing/2014/main" id="{C276A5B9-A560-97B6-F2B5-8BD3790EFC85}"/>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136743" y="4121928"/>
            <a:ext cx="2677601" cy="2063013"/>
          </a:xfrm>
          <a:prstGeom prst="rect">
            <a:avLst/>
          </a:prstGeom>
        </p:spPr>
      </p:pic>
      <p:sp>
        <p:nvSpPr>
          <p:cNvPr id="57" name="矩形 56">
            <a:extLst>
              <a:ext uri="{FF2B5EF4-FFF2-40B4-BE49-F238E27FC236}">
                <a16:creationId xmlns:a16="http://schemas.microsoft.com/office/drawing/2014/main" id="{745CF953-9327-8922-3268-D97F55BAF2FF}"/>
              </a:ext>
            </a:extLst>
          </p:cNvPr>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CCT magnets for HL-LHC</a:t>
            </a:r>
          </a:p>
        </p:txBody>
      </p:sp>
      <p:sp>
        <p:nvSpPr>
          <p:cNvPr id="58" name="灯片编号占位符 1">
            <a:extLst>
              <a:ext uri="{FF2B5EF4-FFF2-40B4-BE49-F238E27FC236}">
                <a16:creationId xmlns:a16="http://schemas.microsoft.com/office/drawing/2014/main" id="{A5D5DA6D-9802-1AD7-A7C0-77B96EE49678}"/>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17</a:t>
            </a:fld>
            <a:endParaRPr lang="en-US" sz="1200" dirty="0"/>
          </a:p>
        </p:txBody>
      </p:sp>
    </p:spTree>
    <p:extLst>
      <p:ext uri="{BB962C8B-B14F-4D97-AF65-F5344CB8AC3E}">
        <p14:creationId xmlns:p14="http://schemas.microsoft.com/office/powerpoint/2010/main" val="2903111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E4675-2115-309A-0779-336D9CFCC914}"/>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0ADB61D0-8FB3-3BBC-D102-B937AF658D6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a:extLst>
              <a:ext uri="{FF2B5EF4-FFF2-40B4-BE49-F238E27FC236}">
                <a16:creationId xmlns:a16="http://schemas.microsoft.com/office/drawing/2014/main" id="{902C8A24-F018-A93F-08A9-0A1F0E9DE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07AD2EE4-E933-2A4E-D5B0-9EF98BB5E5A6}"/>
              </a:ext>
            </a:extLst>
          </p:cNvPr>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CCT magnets for HL-LHC</a:t>
            </a:r>
          </a:p>
        </p:txBody>
      </p:sp>
      <p:pic>
        <p:nvPicPr>
          <p:cNvPr id="5" name="图片 4">
            <a:extLst>
              <a:ext uri="{FF2B5EF4-FFF2-40B4-BE49-F238E27FC236}">
                <a16:creationId xmlns:a16="http://schemas.microsoft.com/office/drawing/2014/main" id="{4A4479AE-B7F3-042D-404E-ECB4336573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400" y="1193800"/>
            <a:ext cx="10769600" cy="5185117"/>
          </a:xfrm>
          <a:prstGeom prst="rect">
            <a:avLst/>
          </a:prstGeom>
        </p:spPr>
      </p:pic>
      <p:sp>
        <p:nvSpPr>
          <p:cNvPr id="6" name="灯片编号占位符 1">
            <a:extLst>
              <a:ext uri="{FF2B5EF4-FFF2-40B4-BE49-F238E27FC236}">
                <a16:creationId xmlns:a16="http://schemas.microsoft.com/office/drawing/2014/main" id="{DC3B5D8C-B923-49E0-7BF5-A5266B69AB5D}"/>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18</a:t>
            </a:fld>
            <a:endParaRPr lang="en-US" sz="1200" dirty="0"/>
          </a:p>
        </p:txBody>
      </p:sp>
    </p:spTree>
    <p:extLst>
      <p:ext uri="{BB962C8B-B14F-4D97-AF65-F5344CB8AC3E}">
        <p14:creationId xmlns:p14="http://schemas.microsoft.com/office/powerpoint/2010/main" val="1508572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77BEE-9841-35F1-9FC0-A36E19EF0333}"/>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75A7D229-8602-AA41-B53B-470C71AF3EB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a:extLst>
              <a:ext uri="{FF2B5EF4-FFF2-40B4-BE49-F238E27FC236}">
                <a16:creationId xmlns:a16="http://schemas.microsoft.com/office/drawing/2014/main" id="{25FD8EB3-392A-1125-304C-71DD48FA1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269F6638-A214-CAB7-43C8-63BE9A92DD5E}"/>
              </a:ext>
            </a:extLst>
          </p:cNvPr>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CCT magnets for HL-LHC</a:t>
            </a:r>
          </a:p>
        </p:txBody>
      </p:sp>
      <p:pic>
        <p:nvPicPr>
          <p:cNvPr id="5" name="图片 4">
            <a:extLst>
              <a:ext uri="{FF2B5EF4-FFF2-40B4-BE49-F238E27FC236}">
                <a16:creationId xmlns:a16="http://schemas.microsoft.com/office/drawing/2014/main" id="{D5944AF3-3B9B-83C7-C4AB-BBFABA86B932}"/>
              </a:ext>
            </a:extLst>
          </p:cNvPr>
          <p:cNvPicPr>
            <a:picLocks noChangeAspect="1"/>
          </p:cNvPicPr>
          <p:nvPr/>
        </p:nvPicPr>
        <p:blipFill>
          <a:blip r:embed="rId4" cstate="screen">
            <a:extLst>
              <a:ext uri="{28A0092B-C50C-407E-A947-70E740481C1C}">
                <a14:useLocalDpi xmlns:a14="http://schemas.microsoft.com/office/drawing/2010/main"/>
              </a:ext>
            </a:extLst>
          </a:blip>
          <a:srcRect t="10193"/>
          <a:stretch>
            <a:fillRect/>
          </a:stretch>
        </p:blipFill>
        <p:spPr>
          <a:xfrm>
            <a:off x="2484584" y="1950155"/>
            <a:ext cx="3509816" cy="2364051"/>
          </a:xfrm>
          <a:prstGeom prst="rect">
            <a:avLst/>
          </a:prstGeom>
        </p:spPr>
      </p:pic>
      <p:pic>
        <p:nvPicPr>
          <p:cNvPr id="6" name="Picture 3">
            <a:extLst>
              <a:ext uri="{FF2B5EF4-FFF2-40B4-BE49-F238E27FC236}">
                <a16:creationId xmlns:a16="http://schemas.microsoft.com/office/drawing/2014/main" id="{8F20FFE0-9CDF-9B55-FDF5-1FF33973FAD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rot="5400000">
            <a:off x="-760176" y="3375171"/>
            <a:ext cx="4287157" cy="2157205"/>
          </a:xfrm>
          <a:prstGeom prst="rect">
            <a:avLst/>
          </a:prstGeom>
        </p:spPr>
      </p:pic>
      <p:sp>
        <p:nvSpPr>
          <p:cNvPr id="7" name="TextBox 17">
            <a:extLst>
              <a:ext uri="{FF2B5EF4-FFF2-40B4-BE49-F238E27FC236}">
                <a16:creationId xmlns:a16="http://schemas.microsoft.com/office/drawing/2014/main" id="{707DB07A-5731-E78B-C66E-3E58AE369CC1}"/>
              </a:ext>
            </a:extLst>
          </p:cNvPr>
          <p:cNvSpPr txBox="1"/>
          <p:nvPr/>
        </p:nvSpPr>
        <p:spPr>
          <a:xfrm>
            <a:off x="304800" y="1931783"/>
            <a:ext cx="2157205" cy="307777"/>
          </a:xfrm>
          <a:prstGeom prst="rect">
            <a:avLst/>
          </a:prstGeom>
          <a:solidFill>
            <a:srgbClr val="004995"/>
          </a:solidFill>
        </p:spPr>
        <p:txBody>
          <a:bodyPr wrap="square" rtlCol="0">
            <a:spAutoFit/>
          </a:bodyPr>
          <a:lstStyle/>
          <a:p>
            <a:r>
              <a:rPr lang="en-US" sz="1400" b="1" dirty="0">
                <a:solidFill>
                  <a:srgbClr val="00B050"/>
                </a:solidFill>
              </a:rPr>
              <a:t>Performance Test at CERN</a:t>
            </a:r>
            <a:endParaRPr lang="en-GB" sz="1400" b="1" dirty="0">
              <a:solidFill>
                <a:srgbClr val="00B050"/>
              </a:solidFill>
            </a:endParaRPr>
          </a:p>
        </p:txBody>
      </p:sp>
      <p:sp>
        <p:nvSpPr>
          <p:cNvPr id="8" name="文本框 7">
            <a:extLst>
              <a:ext uri="{FF2B5EF4-FFF2-40B4-BE49-F238E27FC236}">
                <a16:creationId xmlns:a16="http://schemas.microsoft.com/office/drawing/2014/main" id="{077D0A17-5FB3-DB14-5C85-CF9FC6650024}"/>
              </a:ext>
            </a:extLst>
          </p:cNvPr>
          <p:cNvSpPr txBox="1"/>
          <p:nvPr/>
        </p:nvSpPr>
        <p:spPr>
          <a:xfrm>
            <a:off x="508001" y="1065124"/>
            <a:ext cx="11314400" cy="779700"/>
          </a:xfrm>
          <a:prstGeom prst="rect">
            <a:avLst/>
          </a:prstGeom>
          <a:solidFill>
            <a:srgbClr val="FFFF00"/>
          </a:solidFill>
        </p:spPr>
        <p:txBody>
          <a:bodyPr wrap="square">
            <a:noAutofit/>
          </a:bodyPr>
          <a:lstStyle>
            <a:defPPr>
              <a:defRPr lang="fr-FR"/>
            </a:defPPr>
            <a:lvl1pPr marL="285750" indent="-285750" algn="just">
              <a:buFont typeface="Arial" panose="020B0604020202020204" pitchFamily="34" charset="0"/>
              <a:buChar char="•"/>
              <a:defRPr sz="1600">
                <a:latin typeface="Times New Roman" panose="02020603050405020304" pitchFamily="18" charset="0"/>
                <a:cs typeface="Times New Roman" panose="02020603050405020304" pitchFamily="18" charset="0"/>
              </a:defRPr>
            </a:lvl1pPr>
          </a:lstStyle>
          <a:p>
            <a:r>
              <a:rPr lang="en-US" altLang="zh-CN" sz="2133" dirty="0"/>
              <a:t>All the delivered magnets have been successfully tested at CERN. </a:t>
            </a:r>
          </a:p>
          <a:p>
            <a:r>
              <a:rPr lang="en-US" altLang="zh-CN" sz="2133" dirty="0"/>
              <a:t>All the tested magnets reached the design target: field strength, field quality,</a:t>
            </a:r>
            <a:r>
              <a:rPr lang="zh-CN" altLang="en-US" sz="2133" dirty="0"/>
              <a:t> </a:t>
            </a:r>
            <a:r>
              <a:rPr lang="en-US" altLang="zh-CN" sz="2133" dirty="0"/>
              <a:t>operating stability…</a:t>
            </a:r>
          </a:p>
        </p:txBody>
      </p:sp>
      <p:pic>
        <p:nvPicPr>
          <p:cNvPr id="9" name="Picture 2">
            <a:extLst>
              <a:ext uri="{FF2B5EF4-FFF2-40B4-BE49-F238E27FC236}">
                <a16:creationId xmlns:a16="http://schemas.microsoft.com/office/drawing/2014/main" id="{8C6D3823-22F7-7200-682C-2D75192CB7F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186313" y="1809739"/>
            <a:ext cx="5624088" cy="2627373"/>
          </a:xfrm>
          <a:prstGeom prst="rect">
            <a:avLst/>
          </a:prstGeom>
        </p:spPr>
      </p:pic>
      <p:pic>
        <p:nvPicPr>
          <p:cNvPr id="10" name="Picture 2">
            <a:extLst>
              <a:ext uri="{FF2B5EF4-FFF2-40B4-BE49-F238E27FC236}">
                <a16:creationId xmlns:a16="http://schemas.microsoft.com/office/drawing/2014/main" id="{294AD8BD-70EF-3A8C-B541-9CDC545945A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09528" y="4336572"/>
            <a:ext cx="3305301" cy="2478976"/>
          </a:xfrm>
          <a:prstGeom prst="rect">
            <a:avLst/>
          </a:prstGeom>
        </p:spPr>
      </p:pic>
      <p:pic>
        <p:nvPicPr>
          <p:cNvPr id="11" name="Picture 4">
            <a:extLst>
              <a:ext uri="{FF2B5EF4-FFF2-40B4-BE49-F238E27FC236}">
                <a16:creationId xmlns:a16="http://schemas.microsoft.com/office/drawing/2014/main" id="{05787176-6D2A-0A99-17BA-66110A393C2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89600" y="4307212"/>
            <a:ext cx="3344192" cy="2508144"/>
          </a:xfrm>
          <a:prstGeom prst="rect">
            <a:avLst/>
          </a:prstGeom>
        </p:spPr>
      </p:pic>
      <p:pic>
        <p:nvPicPr>
          <p:cNvPr id="12" name="Picture 7">
            <a:extLst>
              <a:ext uri="{FF2B5EF4-FFF2-40B4-BE49-F238E27FC236}">
                <a16:creationId xmlns:a16="http://schemas.microsoft.com/office/drawing/2014/main" id="{3C5BAA02-620B-D9F1-6B39-C61CD8B6897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40800" y="4288726"/>
            <a:ext cx="2326085" cy="2507909"/>
          </a:xfrm>
          <a:prstGeom prst="rect">
            <a:avLst/>
          </a:prstGeom>
          <a:noFill/>
        </p:spPr>
      </p:pic>
      <p:sp>
        <p:nvSpPr>
          <p:cNvPr id="13" name="灯片编号占位符 1">
            <a:extLst>
              <a:ext uri="{FF2B5EF4-FFF2-40B4-BE49-F238E27FC236}">
                <a16:creationId xmlns:a16="http://schemas.microsoft.com/office/drawing/2014/main" id="{CEE6AA52-4446-821C-3BED-2952594CD082}"/>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19</a:t>
            </a:fld>
            <a:endParaRPr lang="en-US" sz="1200" dirty="0"/>
          </a:p>
        </p:txBody>
      </p:sp>
    </p:spTree>
    <p:extLst>
      <p:ext uri="{BB962C8B-B14F-4D97-AF65-F5344CB8AC3E}">
        <p14:creationId xmlns:p14="http://schemas.microsoft.com/office/powerpoint/2010/main" val="2350392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310" y="1562215"/>
            <a:ext cx="1814682" cy="1365312"/>
          </a:xfrm>
          <a:prstGeom prst="rect">
            <a:avLst/>
          </a:prstGeom>
        </p:spPr>
      </p:pic>
      <p:sp>
        <p:nvSpPr>
          <p:cNvPr id="12" name="矩形 11"/>
          <p:cNvSpPr/>
          <p:nvPr/>
        </p:nvSpPr>
        <p:spPr>
          <a:xfrm>
            <a:off x="5639" y="3036"/>
            <a:ext cx="11995017"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Roadmap of the High Field Magnet R&amp;D at IHEP  </a:t>
            </a:r>
          </a:p>
        </p:txBody>
      </p:sp>
      <p:pic>
        <p:nvPicPr>
          <p:cNvPr id="14" name="图片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291" y="26243"/>
            <a:ext cx="1119842" cy="753348"/>
          </a:xfrm>
          <a:prstGeom prst="rect">
            <a:avLst/>
          </a:prstGeom>
        </p:spPr>
      </p:pic>
      <p:sp>
        <p:nvSpPr>
          <p:cNvPr id="6" name="灯片编号占位符 2"/>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2</a:t>
            </a:fld>
            <a:endParaRPr lang="en-US" sz="1200" dirty="0"/>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344" y="1307911"/>
            <a:ext cx="10189002" cy="5505465"/>
          </a:xfrm>
          <a:prstGeom prst="rect">
            <a:avLst/>
          </a:prstGeom>
        </p:spPr>
      </p:pic>
      <p:sp>
        <p:nvSpPr>
          <p:cNvPr id="9" name="文本框 8"/>
          <p:cNvSpPr txBox="1"/>
          <p:nvPr/>
        </p:nvSpPr>
        <p:spPr>
          <a:xfrm>
            <a:off x="5273466" y="5184477"/>
            <a:ext cx="2526601" cy="830612"/>
          </a:xfrm>
          <a:prstGeom prst="rect">
            <a:avLst/>
          </a:prstGeom>
          <a:noFill/>
        </p:spPr>
        <p:txBody>
          <a:bodyPr wrap="square">
            <a:spAutoFit/>
          </a:bodyPr>
          <a:lstStyle/>
          <a:p>
            <a:pPr algn="ctr"/>
            <a:r>
              <a:rPr lang="en-US" altLang="zh-CN" sz="1600" b="1" dirty="0"/>
              <a:t>Challenges</a:t>
            </a:r>
            <a:r>
              <a:rPr lang="en-US" altLang="zh-CN" sz="1600" dirty="0"/>
              <a:t>: Stress control, quench protection, field quality control,……</a:t>
            </a:r>
          </a:p>
        </p:txBody>
      </p:sp>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0067" y="4958065"/>
            <a:ext cx="1813674" cy="1313804"/>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1991" y="2263861"/>
            <a:ext cx="2401801" cy="1664814"/>
          </a:xfrm>
          <a:prstGeom prst="rect">
            <a:avLst/>
          </a:prstGeom>
        </p:spPr>
      </p:pic>
      <p:sp>
        <p:nvSpPr>
          <p:cNvPr id="15" name="文本框 14"/>
          <p:cNvSpPr txBox="1"/>
          <p:nvPr/>
        </p:nvSpPr>
        <p:spPr>
          <a:xfrm>
            <a:off x="2062495" y="1786381"/>
            <a:ext cx="2128080" cy="458490"/>
          </a:xfrm>
          <a:prstGeom prst="rect">
            <a:avLst/>
          </a:prstGeom>
          <a:noFill/>
        </p:spPr>
        <p:txBody>
          <a:bodyPr wrap="square" rtlCol="0">
            <a:noAutofit/>
          </a:bodyPr>
          <a:lstStyle/>
          <a:p>
            <a:r>
              <a:rPr lang="en-US" altLang="zh-CN" sz="1400" b="1" dirty="0"/>
              <a:t>2018-2021, 12.47T @4.2K</a:t>
            </a:r>
          </a:p>
          <a:p>
            <a:r>
              <a:rPr lang="en-US" altLang="zh-CN" sz="1400" b="1" dirty="0">
                <a:solidFill>
                  <a:srgbClr val="FF0000"/>
                </a:solidFill>
              </a:rPr>
              <a:t>          </a:t>
            </a:r>
            <a:r>
              <a:rPr lang="en-US" altLang="zh-CN" sz="1400" b="1" dirty="0" err="1"/>
              <a:t>NbTi</a:t>
            </a:r>
            <a:r>
              <a:rPr lang="en-US" altLang="zh-CN" sz="1400" b="1" dirty="0"/>
              <a:t> + Nb</a:t>
            </a:r>
            <a:r>
              <a:rPr lang="en-US" altLang="zh-CN" sz="1400" b="1" baseline="-25000" dirty="0"/>
              <a:t>3</a:t>
            </a:r>
            <a:r>
              <a:rPr lang="en-US" altLang="zh-CN" sz="1400" b="1" dirty="0"/>
              <a:t>Sn</a:t>
            </a:r>
            <a:endParaRPr lang="zh-CN" altLang="en-US" sz="1400" b="1" dirty="0"/>
          </a:p>
        </p:txBody>
      </p:sp>
      <p:sp>
        <p:nvSpPr>
          <p:cNvPr id="16" name="文本框 15"/>
          <p:cNvSpPr txBox="1"/>
          <p:nvPr/>
        </p:nvSpPr>
        <p:spPr>
          <a:xfrm>
            <a:off x="4673310" y="1231365"/>
            <a:ext cx="1871965" cy="297206"/>
          </a:xfrm>
          <a:prstGeom prst="rect">
            <a:avLst/>
          </a:prstGeom>
          <a:noFill/>
        </p:spPr>
        <p:txBody>
          <a:bodyPr wrap="square" rtlCol="0">
            <a:noAutofit/>
          </a:bodyPr>
          <a:lstStyle/>
          <a:p>
            <a:r>
              <a:rPr lang="en-US" altLang="zh-CN" sz="1400" b="1" dirty="0">
                <a:solidFill>
                  <a:srgbClr val="FF0000"/>
                </a:solidFill>
              </a:rPr>
              <a:t>2021-2025 16T @ 4.2K</a:t>
            </a:r>
          </a:p>
        </p:txBody>
      </p:sp>
      <p:pic>
        <p:nvPicPr>
          <p:cNvPr id="2" name="Picture 2" descr="中国科学院大学大学简介|院校专业录取数据|招生计划数据|招生章程-第一高考网"/>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t 7">
            <a:extLst>
              <a:ext uri="{FF2B5EF4-FFF2-40B4-BE49-F238E27FC236}">
                <a16:creationId xmlns:a16="http://schemas.microsoft.com/office/drawing/2014/main" id="{4425F962-D64E-6AD4-A2C7-1384C0F3E3CA}"/>
              </a:ext>
            </a:extLst>
          </p:cNvPr>
          <p:cNvGraphicFramePr>
            <a:graphicFrameLocks noChangeAspect="1"/>
          </p:cNvGraphicFramePr>
          <p:nvPr>
            <p:extLst>
              <p:ext uri="{D42A27DB-BD31-4B8C-83A1-F6EECF244321}">
                <p14:modId xmlns:p14="http://schemas.microsoft.com/office/powerpoint/2010/main" val="1965346403"/>
              </p:ext>
            </p:extLst>
          </p:nvPr>
        </p:nvGraphicFramePr>
        <p:xfrm>
          <a:off x="1619281" y="1249940"/>
          <a:ext cx="2496027" cy="297206"/>
        </p:xfrm>
        <a:graphic>
          <a:graphicData uri="http://schemas.openxmlformats.org/presentationml/2006/ole">
            <mc:AlternateContent xmlns:mc="http://schemas.openxmlformats.org/markup-compatibility/2006">
              <mc:Choice xmlns:v="urn:schemas-microsoft-com:vml" Requires="v">
                <p:oleObj name="公式" r:id="rId9" imgW="40843200" imgH="4876800" progId="Equation.3">
                  <p:embed/>
                </p:oleObj>
              </mc:Choice>
              <mc:Fallback>
                <p:oleObj name="公式" r:id="rId9" imgW="40843200" imgH="4876800" progId="Equation.3">
                  <p:embed/>
                  <p:pic>
                    <p:nvPicPr>
                      <p:cNvPr id="7" name="Objet 7"/>
                      <p:cNvPicPr>
                        <a:picLocks noChangeAspect="1" noChangeArrowheads="1"/>
                      </p:cNvPicPr>
                      <p:nvPr/>
                    </p:nvPicPr>
                    <p:blipFill>
                      <a:blip r:embed="rId10"/>
                      <a:srcRect/>
                      <a:stretch>
                        <a:fillRect/>
                      </a:stretch>
                    </p:blipFill>
                    <p:spPr bwMode="auto">
                      <a:xfrm>
                        <a:off x="1619281" y="1249940"/>
                        <a:ext cx="2496027" cy="297206"/>
                      </a:xfrm>
                      <a:prstGeom prst="rect">
                        <a:avLst/>
                      </a:prstGeom>
                      <a:solidFill>
                        <a:srgbClr val="FFFF00"/>
                      </a:solidFill>
                      <a:ln>
                        <a:noFill/>
                      </a:ln>
                    </p:spPr>
                  </p:pic>
                </p:oleObj>
              </mc:Fallback>
            </mc:AlternateContent>
          </a:graphicData>
        </a:graphic>
      </p:graphicFrame>
      <p:pic>
        <p:nvPicPr>
          <p:cNvPr id="5" name="Picture 148" descr="Several sites in China are currently under study for a possible 100âkm-circumference collider. Image credit: IHEP">
            <a:extLst>
              <a:ext uri="{FF2B5EF4-FFF2-40B4-BE49-F238E27FC236}">
                <a16:creationId xmlns:a16="http://schemas.microsoft.com/office/drawing/2014/main" id="{A79F4F8D-1381-A560-8C0A-D2A18A42A381}"/>
              </a:ext>
            </a:extLst>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a:fillRect/>
          </a:stretch>
        </p:blipFill>
        <p:spPr bwMode="auto">
          <a:xfrm>
            <a:off x="9808885" y="2286900"/>
            <a:ext cx="2102178" cy="1574148"/>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FCB89A44-ED35-F9F7-834D-599947D0638A}"/>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a:fillRect/>
          </a:stretch>
        </p:blipFill>
        <p:spPr>
          <a:xfrm>
            <a:off x="9808885" y="4231116"/>
            <a:ext cx="2118236" cy="1574148"/>
          </a:xfrm>
          <a:prstGeom prst="rect">
            <a:avLst/>
          </a:prstGeom>
        </p:spPr>
      </p:pic>
      <p:sp>
        <p:nvSpPr>
          <p:cNvPr id="17" name="文本框 16">
            <a:extLst>
              <a:ext uri="{FF2B5EF4-FFF2-40B4-BE49-F238E27FC236}">
                <a16:creationId xmlns:a16="http://schemas.microsoft.com/office/drawing/2014/main" id="{1C6E4F35-F4AD-DDC8-C003-686142E139C8}"/>
              </a:ext>
            </a:extLst>
          </p:cNvPr>
          <p:cNvSpPr txBox="1"/>
          <p:nvPr/>
        </p:nvSpPr>
        <p:spPr>
          <a:xfrm>
            <a:off x="10257931" y="1907540"/>
            <a:ext cx="1220144" cy="369332"/>
          </a:xfrm>
          <a:prstGeom prst="rect">
            <a:avLst/>
          </a:prstGeom>
          <a:noFill/>
        </p:spPr>
        <p:txBody>
          <a:bodyPr wrap="square">
            <a:spAutoFit/>
          </a:bodyPr>
          <a:lstStyle/>
          <a:p>
            <a:r>
              <a:rPr lang="en-US" altLang="zh-CN" sz="1800" b="1" dirty="0">
                <a:solidFill>
                  <a:srgbClr val="FF0000"/>
                </a:solidFill>
              </a:rPr>
              <a:t>CEPC-SPPC</a:t>
            </a:r>
            <a:endParaRPr lang="zh-CN" altLang="en-US" dirty="0"/>
          </a:p>
        </p:txBody>
      </p:sp>
      <p:sp>
        <p:nvSpPr>
          <p:cNvPr id="19" name="文本框 18">
            <a:extLst>
              <a:ext uri="{FF2B5EF4-FFF2-40B4-BE49-F238E27FC236}">
                <a16:creationId xmlns:a16="http://schemas.microsoft.com/office/drawing/2014/main" id="{A31A1077-71B2-7464-6EB3-CB9EDAC75070}"/>
              </a:ext>
            </a:extLst>
          </p:cNvPr>
          <p:cNvSpPr txBox="1"/>
          <p:nvPr/>
        </p:nvSpPr>
        <p:spPr>
          <a:xfrm>
            <a:off x="10575489" y="3851756"/>
            <a:ext cx="578243" cy="369332"/>
          </a:xfrm>
          <a:prstGeom prst="rect">
            <a:avLst/>
          </a:prstGeom>
          <a:noFill/>
        </p:spPr>
        <p:txBody>
          <a:bodyPr wrap="square">
            <a:spAutoFit/>
          </a:bodyPr>
          <a:lstStyle/>
          <a:p>
            <a:r>
              <a:rPr lang="en-US" altLang="zh-CN" sz="1800" b="1" dirty="0">
                <a:solidFill>
                  <a:srgbClr val="FF0000"/>
                </a:solidFill>
              </a:rPr>
              <a:t>FCC</a:t>
            </a:r>
            <a:endParaRPr lang="zh-CN" altLang="en-US" dirty="0"/>
          </a:p>
        </p:txBody>
      </p:sp>
      <p:sp>
        <p:nvSpPr>
          <p:cNvPr id="21" name="文本框 20">
            <a:extLst>
              <a:ext uri="{FF2B5EF4-FFF2-40B4-BE49-F238E27FC236}">
                <a16:creationId xmlns:a16="http://schemas.microsoft.com/office/drawing/2014/main" id="{77E30E27-B9EB-1C89-EA62-820DC92FD675}"/>
              </a:ext>
            </a:extLst>
          </p:cNvPr>
          <p:cNvSpPr txBox="1"/>
          <p:nvPr/>
        </p:nvSpPr>
        <p:spPr>
          <a:xfrm>
            <a:off x="9707846" y="1269827"/>
            <a:ext cx="2304255" cy="584775"/>
          </a:xfrm>
          <a:prstGeom prst="rect">
            <a:avLst/>
          </a:prstGeom>
          <a:solidFill>
            <a:srgbClr val="FFFF00"/>
          </a:solidFill>
        </p:spPr>
        <p:txBody>
          <a:bodyPr wrap="square" rtlCol="0">
            <a:spAutoFit/>
          </a:bodyPr>
          <a:lstStyle/>
          <a:p>
            <a:pPr algn="ctr"/>
            <a:r>
              <a:rPr lang="en-US" altLang="zh-CN" sz="1600" dirty="0"/>
              <a:t>NEXT-GENERATION PARTICLE ACCELERATORS</a:t>
            </a:r>
            <a:endParaRPr lang="zh-CN" alt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Summary</a:t>
            </a:r>
            <a:endParaRPr lang="zh-CN" altLang="en-US" sz="3595" b="1" dirty="0">
              <a:solidFill>
                <a:schemeClr val="bg1"/>
              </a:solidFill>
              <a:latin typeface="+mj-lt"/>
            </a:endParaRPr>
          </a:p>
        </p:txBody>
      </p:sp>
      <p:pic>
        <p:nvPicPr>
          <p:cNvPr id="4" name="图片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291" y="26243"/>
            <a:ext cx="1119842" cy="753348"/>
          </a:xfrm>
          <a:prstGeom prst="rect">
            <a:avLst/>
          </a:prstGeom>
        </p:spPr>
      </p:pic>
      <p:sp>
        <p:nvSpPr>
          <p:cNvPr id="5" name="Content Placeholder 2"/>
          <p:cNvSpPr txBox="1"/>
          <p:nvPr/>
        </p:nvSpPr>
        <p:spPr>
          <a:xfrm>
            <a:off x="839470" y="1124744"/>
            <a:ext cx="10801146" cy="4104456"/>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8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8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8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9pPr>
          </a:lstStyle>
          <a:p>
            <a:pPr algn="just">
              <a:lnSpc>
                <a:spcPct val="110000"/>
              </a:lnSpc>
            </a:pPr>
            <a:r>
              <a:rPr lang="en-US" altLang="zh-CN" sz="2400" dirty="0"/>
              <a:t>Long-term advanced high field magnet R&amp;D is ongoing for future high-energy accelerators at IHEP-CAS</a:t>
            </a:r>
          </a:p>
          <a:p>
            <a:pPr algn="just">
              <a:lnSpc>
                <a:spcPct val="110000"/>
              </a:lnSpc>
            </a:pPr>
            <a:r>
              <a:rPr lang="en-US" altLang="zh-CN" sz="2400" dirty="0"/>
              <a:t>High Field model dipoles (LTS+HTS) are being developed at IHEP-CAS. </a:t>
            </a:r>
            <a:r>
              <a:rPr lang="en-US" altLang="zh-CN" sz="2400" dirty="0" err="1"/>
              <a:t>ReBCO</a:t>
            </a:r>
            <a:r>
              <a:rPr lang="en-US" altLang="zh-CN" sz="2400" dirty="0"/>
              <a:t> coils stand alone reached beyond 7 T dipole field in the aperture, beyond 14 T dipole field with Nb</a:t>
            </a:r>
            <a:r>
              <a:rPr lang="en-US" altLang="zh-CN" sz="2400" baseline="-25000" dirty="0"/>
              <a:t>3</a:t>
            </a:r>
            <a:r>
              <a:rPr lang="en-US" altLang="zh-CN" sz="2400" dirty="0"/>
              <a:t>Sn coils, but quench protection issue still to be solved</a:t>
            </a:r>
          </a:p>
          <a:p>
            <a:pPr algn="just">
              <a:lnSpc>
                <a:spcPct val="110000"/>
              </a:lnSpc>
            </a:pPr>
            <a:r>
              <a:rPr lang="en-US" altLang="zh-CN" sz="2400" dirty="0"/>
              <a:t>Significant improvement in J</a:t>
            </a:r>
            <a:r>
              <a:rPr lang="en-US" altLang="zh-CN" sz="2400" baseline="-25000" dirty="0"/>
              <a:t>e</a:t>
            </a:r>
            <a:r>
              <a:rPr lang="en-US" altLang="zh-CN" sz="2400" dirty="0"/>
              <a:t>  of IBS tape achieved in May 2025, IBS coil </a:t>
            </a:r>
            <a:r>
              <a:rPr lang="en-US" altLang="zh-CN" sz="2400" dirty="0" err="1"/>
              <a:t>I</a:t>
            </a:r>
            <a:r>
              <a:rPr lang="en-US" altLang="zh-CN" sz="2400" baseline="-25000" dirty="0" err="1"/>
              <a:t>c</a:t>
            </a:r>
            <a:r>
              <a:rPr lang="en-US" altLang="zh-CN" sz="2400" dirty="0"/>
              <a:t> reached 49 A at 35 T. 7kA class IBS transposed cable successfully developed</a:t>
            </a:r>
          </a:p>
          <a:p>
            <a:pPr algn="just">
              <a:lnSpc>
                <a:spcPct val="110000"/>
              </a:lnSpc>
            </a:pPr>
            <a:r>
              <a:rPr lang="en-US" altLang="zh-CN" sz="2400" dirty="0"/>
              <a:t>Delivery of all HL-LHC CCT magnets expected to be completed by 2025.</a:t>
            </a:r>
            <a:r>
              <a:rPr lang="zh-CN" altLang="en-US" sz="2400" dirty="0"/>
              <a:t> </a:t>
            </a:r>
            <a:r>
              <a:rPr lang="en-US" altLang="zh-CN" sz="2400" dirty="0"/>
              <a:t>Continuous collaboration with CERN on HFM is expected for the next years</a:t>
            </a:r>
          </a:p>
        </p:txBody>
      </p:sp>
      <p:sp>
        <p:nvSpPr>
          <p:cNvPr id="7" name="灯片编号占位符 1"/>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20</a:t>
            </a:fld>
            <a:endParaRPr lang="en-US" sz="1200" dirty="0"/>
          </a:p>
        </p:txBody>
      </p:sp>
      <p:pic>
        <p:nvPicPr>
          <p:cNvPr id="8" name="Picture 2" descr="中国科学院大学大学简介|院校专业录取数据|招生计划数据|招生章程-第一高考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2" name="内容占位符 4"/>
          <p:cNvSpPr txBox="1"/>
          <p:nvPr/>
        </p:nvSpPr>
        <p:spPr>
          <a:xfrm>
            <a:off x="7104112" y="5737198"/>
            <a:ext cx="4644821" cy="759105"/>
          </a:xfrm>
          <a:prstGeom prst="rect">
            <a:avLst/>
          </a:prstGeom>
        </p:spPr>
        <p:txBody>
          <a:bodyPr vert="horz" lIns="121807" tIns="60904" rIns="121807" bIns="60904" rtlCol="0">
            <a:normAutofit lnSpcReduction="10000"/>
          </a:bodyPr>
          <a:lstStyle>
            <a:lvl1pPr marL="171450" indent="-171450" algn="l" defTabSz="685800" rtl="0" eaLnBrk="1" latinLnBrk="0" hangingPunct="1">
              <a:lnSpc>
                <a:spcPct val="90000"/>
              </a:lnSpc>
              <a:spcBef>
                <a:spcPts val="750"/>
              </a:spcBef>
              <a:buFont typeface="Arial" panose="0208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8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8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altLang="zh-CN" sz="3195" i="1" dirty="0">
                <a:solidFill>
                  <a:srgbClr val="FF0000"/>
                </a:solidFill>
                <a:highlight>
                  <a:srgbClr val="FDCC6D"/>
                </a:highlight>
              </a:rPr>
              <a:t>Thanks for your attention!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Model Dipole LPF3</a:t>
            </a:r>
          </a:p>
        </p:txBody>
      </p:sp>
      <p:pic>
        <p:nvPicPr>
          <p:cNvPr id="74" name="图片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442586" y="3693927"/>
            <a:ext cx="1711568" cy="3926018"/>
          </a:xfrm>
          <a:prstGeom prst="rect">
            <a:avLst/>
          </a:prstGeom>
        </p:spPr>
      </p:pic>
      <p:sp>
        <p:nvSpPr>
          <p:cNvPr id="95" name="文本框 94"/>
          <p:cNvSpPr txBox="1"/>
          <p:nvPr/>
        </p:nvSpPr>
        <p:spPr>
          <a:xfrm>
            <a:off x="1860086" y="1052736"/>
            <a:ext cx="8340369" cy="454809"/>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400" dirty="0"/>
              <a:t>Latest design: </a:t>
            </a:r>
            <a:r>
              <a:rPr lang="en-US" altLang="zh-CN" sz="2400" dirty="0">
                <a:solidFill>
                  <a:prstClr val="black"/>
                </a:solidFill>
                <a:latin typeface="Times New Roman" panose="02020603050405020304" pitchFamily="18" charset="0"/>
                <a:ea typeface="微软雅黑"/>
              </a:rPr>
              <a:t>Target field</a:t>
            </a:r>
            <a:r>
              <a:rPr lang="zh-CN" altLang="en-US" sz="2400" dirty="0">
                <a:solidFill>
                  <a:prstClr val="black"/>
                </a:solidFill>
                <a:latin typeface="Times New Roman" panose="02020603050405020304" pitchFamily="18" charset="0"/>
                <a:ea typeface="微软雅黑"/>
              </a:rPr>
              <a:t>：</a:t>
            </a:r>
            <a:r>
              <a:rPr lang="en-US" altLang="zh-CN" sz="2400" dirty="0">
                <a:solidFill>
                  <a:prstClr val="black"/>
                </a:solidFill>
                <a:latin typeface="Times New Roman" panose="02020603050405020304" pitchFamily="18" charset="0"/>
                <a:ea typeface="微软雅黑"/>
              </a:rPr>
              <a:t>10 T (LTS) + 6 T (HTS) at 4.2 K</a:t>
            </a:r>
            <a:endParaRPr lang="zh-CN" altLang="en-US" sz="2400" baseline="30000" dirty="0">
              <a:solidFill>
                <a:prstClr val="black"/>
              </a:solidFill>
              <a:latin typeface="Times New Roman" panose="02020603050405020304" pitchFamily="18" charset="0"/>
              <a:ea typeface="微软雅黑"/>
            </a:endParaRPr>
          </a:p>
          <a:p>
            <a:r>
              <a:rPr lang="en-US" altLang="zh-CN" sz="2400" dirty="0">
                <a:solidFill>
                  <a:srgbClr val="FF0000"/>
                </a:solidFill>
              </a:rPr>
              <a:t>    </a:t>
            </a:r>
            <a:endParaRPr lang="en-US" altLang="zh-CN" sz="2400" dirty="0"/>
          </a:p>
        </p:txBody>
      </p:sp>
      <p:pic>
        <p:nvPicPr>
          <p:cNvPr id="99" name="图片 9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660053" y="4792723"/>
            <a:ext cx="2156073" cy="1728425"/>
          </a:xfrm>
          <a:prstGeom prst="rect">
            <a:avLst/>
          </a:prstGeom>
        </p:spPr>
      </p:pic>
      <p:sp>
        <p:nvSpPr>
          <p:cNvPr id="6" name="灯片编号占位符 2">
            <a:extLst>
              <a:ext uri="{FF2B5EF4-FFF2-40B4-BE49-F238E27FC236}">
                <a16:creationId xmlns:a16="http://schemas.microsoft.com/office/drawing/2014/main" id="{E1BABE18-00C0-3383-C1F2-52A78D0E6D71}"/>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3</a:t>
            </a:fld>
            <a:endParaRPr lang="en-US" sz="1200" dirty="0"/>
          </a:p>
        </p:txBody>
      </p:sp>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7940" y="3655081"/>
            <a:ext cx="1461876" cy="1141838"/>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724" y="2207454"/>
            <a:ext cx="2508391" cy="1259810"/>
          </a:xfrm>
          <a:prstGeom prst="rect">
            <a:avLst/>
          </a:prstGeom>
        </p:spPr>
      </p:pic>
      <p:sp>
        <p:nvSpPr>
          <p:cNvPr id="11" name="文本框 10"/>
          <p:cNvSpPr txBox="1"/>
          <p:nvPr/>
        </p:nvSpPr>
        <p:spPr>
          <a:xfrm>
            <a:off x="1383070" y="2989569"/>
            <a:ext cx="661547" cy="206375"/>
          </a:xfrm>
          <a:prstGeom prst="rect">
            <a:avLst/>
          </a:prstGeom>
          <a:noFill/>
        </p:spPr>
        <p:txBody>
          <a:bodyPr wrap="square" rtlCol="0">
            <a:spAutoFit/>
          </a:bodyPr>
          <a:lstStyle/>
          <a:p>
            <a:r>
              <a:rPr lang="en-US" altLang="zh-CN" sz="750" dirty="0">
                <a:latin typeface="Times New Roman" panose="02020603050405020304" pitchFamily="18" charset="0"/>
                <a:cs typeface="Times New Roman" panose="02020603050405020304" pitchFamily="18" charset="0"/>
              </a:rPr>
              <a:t>AP: 75 mm</a:t>
            </a:r>
            <a:endParaRPr lang="zh-CN" altLang="en-US" sz="750" dirty="0">
              <a:latin typeface="Times New Roman" panose="02020603050405020304" pitchFamily="18" charset="0"/>
              <a:cs typeface="Times New Roman" panose="02020603050405020304" pitchFamily="18" charset="0"/>
            </a:endParaRPr>
          </a:p>
        </p:txBody>
      </p:sp>
      <p:cxnSp>
        <p:nvCxnSpPr>
          <p:cNvPr id="12" name="直接连接符 11"/>
          <p:cNvCxnSpPr/>
          <p:nvPr/>
        </p:nvCxnSpPr>
        <p:spPr>
          <a:xfrm>
            <a:off x="1455451" y="3172361"/>
            <a:ext cx="0" cy="1556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860087" y="3163115"/>
            <a:ext cx="0" cy="155613"/>
          </a:xfrm>
          <a:prstGeom prst="line">
            <a:avLst/>
          </a:prstGeom>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440031" y="3203584"/>
            <a:ext cx="451117" cy="321945"/>
          </a:xfrm>
          <a:prstGeom prst="rect">
            <a:avLst/>
          </a:prstGeom>
          <a:noFill/>
        </p:spPr>
        <p:txBody>
          <a:bodyPr wrap="square" rtlCol="0">
            <a:spAutoFit/>
          </a:bodyPr>
          <a:lstStyle/>
          <a:p>
            <a:r>
              <a:rPr lang="en-US" altLang="zh-CN" sz="750" dirty="0">
                <a:latin typeface="Times New Roman" panose="02020603050405020304" pitchFamily="18" charset="0"/>
                <a:cs typeface="Times New Roman" panose="02020603050405020304" pitchFamily="18" charset="0"/>
              </a:rPr>
              <a:t> 75 mm</a:t>
            </a:r>
            <a:endParaRPr lang="zh-CN" altLang="en-US" sz="750" dirty="0">
              <a:latin typeface="Times New Roman" panose="02020603050405020304" pitchFamily="18" charset="0"/>
              <a:cs typeface="Times New Roman" panose="02020603050405020304" pitchFamily="18" charset="0"/>
            </a:endParaRPr>
          </a:p>
        </p:txBody>
      </p:sp>
      <p:cxnSp>
        <p:nvCxnSpPr>
          <p:cNvPr id="15" name="直接箭头连接符 14"/>
          <p:cNvCxnSpPr/>
          <p:nvPr/>
        </p:nvCxnSpPr>
        <p:spPr>
          <a:xfrm>
            <a:off x="1455451" y="3172361"/>
            <a:ext cx="40463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灯片编号占位符 3"/>
          <p:cNvSpPr txBox="1"/>
          <p:nvPr/>
        </p:nvSpPr>
        <p:spPr>
          <a:xfrm>
            <a:off x="7214266" y="4004845"/>
            <a:ext cx="2182416" cy="154786"/>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5DD3DB80-B894-403A-B48E-6FDC1A72010E}" type="slidenum">
              <a:rPr lang="zh-CN" altLang="en-US" sz="750" smtClean="0">
                <a:solidFill>
                  <a:prstClr val="black">
                    <a:lumMod val="50000"/>
                    <a:lumOff val="50000"/>
                  </a:prstClr>
                </a:solidFill>
                <a:latin typeface="Arial"/>
                <a:ea typeface="微软雅黑"/>
              </a:rPr>
              <a:t>3</a:t>
            </a:fld>
            <a:endParaRPr lang="zh-CN" altLang="en-US" sz="750" dirty="0">
              <a:solidFill>
                <a:prstClr val="black">
                  <a:lumMod val="50000"/>
                  <a:lumOff val="50000"/>
                </a:prstClr>
              </a:solidFill>
              <a:latin typeface="Arial"/>
              <a:ea typeface="微软雅黑"/>
            </a:endParaRPr>
          </a:p>
        </p:txBody>
      </p:sp>
      <p:pic>
        <p:nvPicPr>
          <p:cNvPr id="21" name="图片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33200" y="3685209"/>
            <a:ext cx="2282880" cy="1040086"/>
          </a:xfrm>
          <a:prstGeom prst="rect">
            <a:avLst/>
          </a:prstGeom>
        </p:spPr>
      </p:pic>
      <p:pic>
        <p:nvPicPr>
          <p:cNvPr id="26" name="图片 25">
            <a:extLst>
              <a:ext uri="{FF2B5EF4-FFF2-40B4-BE49-F238E27FC236}">
                <a16:creationId xmlns:a16="http://schemas.microsoft.com/office/drawing/2014/main" id="{C9367B04-D7B7-A06F-C172-503ACEB9799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349759" y="3369490"/>
            <a:ext cx="2520194" cy="1355805"/>
          </a:xfrm>
          <a:prstGeom prst="rect">
            <a:avLst/>
          </a:prstGeom>
        </p:spPr>
      </p:pic>
      <p:pic>
        <p:nvPicPr>
          <p:cNvPr id="20" name="图片 19">
            <a:extLst>
              <a:ext uri="{FF2B5EF4-FFF2-40B4-BE49-F238E27FC236}">
                <a16:creationId xmlns:a16="http://schemas.microsoft.com/office/drawing/2014/main" id="{906A0C94-6C92-44E1-4367-FE2DF95B34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40171" y="2094915"/>
            <a:ext cx="4117690" cy="1562928"/>
          </a:xfrm>
          <a:prstGeom prst="rect">
            <a:avLst/>
          </a:prstGeom>
        </p:spPr>
      </p:pic>
      <p:pic>
        <p:nvPicPr>
          <p:cNvPr id="2" name="图片 1">
            <a:extLst>
              <a:ext uri="{FF2B5EF4-FFF2-40B4-BE49-F238E27FC236}">
                <a16:creationId xmlns:a16="http://schemas.microsoft.com/office/drawing/2014/main" id="{6B619104-9DDE-8A57-E3EF-EA1C4E261DA8}"/>
              </a:ext>
            </a:extLst>
          </p:cNvPr>
          <p:cNvPicPr>
            <a:picLocks noChangeAspect="1"/>
          </p:cNvPicPr>
          <p:nvPr/>
        </p:nvPicPr>
        <p:blipFill>
          <a:blip r:embed="rId11">
            <a:extLst>
              <a:ext uri="{28A0092B-C50C-407E-A947-70E740481C1C}">
                <a14:useLocalDpi xmlns:a14="http://schemas.microsoft.com/office/drawing/2010/main" val="0"/>
              </a:ext>
            </a:extLst>
          </a:blip>
          <a:srcRect t="18286" b="20167"/>
          <a:stretch>
            <a:fillRect/>
          </a:stretch>
        </p:blipFill>
        <p:spPr>
          <a:xfrm>
            <a:off x="6962245" y="1721692"/>
            <a:ext cx="4976378" cy="4566306"/>
          </a:xfrm>
          <a:prstGeom prst="rect">
            <a:avLst/>
          </a:prstGeom>
        </p:spPr>
      </p:pic>
      <p:pic>
        <p:nvPicPr>
          <p:cNvPr id="97" name="图片 9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5337321" y="4796919"/>
            <a:ext cx="1540848" cy="1728425"/>
          </a:xfrm>
          <a:prstGeom prst="rect">
            <a:avLst/>
          </a:prstGeom>
        </p:spPr>
      </p:pic>
      <p:sp>
        <p:nvSpPr>
          <p:cNvPr id="7" name="文本框 6">
            <a:extLst>
              <a:ext uri="{FF2B5EF4-FFF2-40B4-BE49-F238E27FC236}">
                <a16:creationId xmlns:a16="http://schemas.microsoft.com/office/drawing/2014/main" id="{B0129F83-2261-DA6D-04C7-B9A804057F16}"/>
              </a:ext>
            </a:extLst>
          </p:cNvPr>
          <p:cNvSpPr txBox="1"/>
          <p:nvPr/>
        </p:nvSpPr>
        <p:spPr>
          <a:xfrm>
            <a:off x="131161" y="1594873"/>
            <a:ext cx="6861189" cy="585215"/>
          </a:xfrm>
          <a:prstGeom prst="rect">
            <a:avLst/>
          </a:prstGeom>
          <a:noFill/>
        </p:spPr>
        <p:txBody>
          <a:bodyPr wrap="square" rtlCol="0">
            <a:noAutofit/>
          </a:bodyPr>
          <a:lstStyle/>
          <a:p>
            <a:r>
              <a:rPr lang="en-US" altLang="zh-CN" sz="1600" b="1" dirty="0">
                <a:solidFill>
                  <a:srgbClr val="FF0000"/>
                </a:solidFill>
              </a:rPr>
              <a:t>LTS: Nb</a:t>
            </a:r>
            <a:r>
              <a:rPr lang="en-US" altLang="zh-CN" sz="1600" b="1" baseline="-25000" dirty="0">
                <a:solidFill>
                  <a:srgbClr val="FF0000"/>
                </a:solidFill>
              </a:rPr>
              <a:t>3</a:t>
            </a:r>
            <a:r>
              <a:rPr lang="en-US" altLang="zh-CN" sz="1600" b="1" dirty="0">
                <a:solidFill>
                  <a:srgbClr val="FF0000"/>
                </a:solidFill>
              </a:rPr>
              <a:t>Sn common coils with shell-based structure, aperture: 2* </a:t>
            </a:r>
            <a:r>
              <a:rPr lang="en-US" altLang="zh-CN" sz="1600" b="1" dirty="0">
                <a:solidFill>
                  <a:srgbClr val="FF0000"/>
                </a:solidFill>
                <a:sym typeface="Symbol" panose="05050102010706020507" pitchFamily="18" charset="2"/>
              </a:rPr>
              <a:t></a:t>
            </a:r>
            <a:r>
              <a:rPr lang="en-US" altLang="zh-CN" sz="1600" b="1" dirty="0">
                <a:solidFill>
                  <a:srgbClr val="FF0000"/>
                </a:solidFill>
              </a:rPr>
              <a:t>78 mm</a:t>
            </a:r>
          </a:p>
          <a:p>
            <a:r>
              <a:rPr lang="en-US" altLang="zh-CN" sz="1600" b="1" dirty="0">
                <a:solidFill>
                  <a:srgbClr val="FF0000"/>
                </a:solidFill>
              </a:rPr>
              <a:t>HTS: </a:t>
            </a:r>
            <a:r>
              <a:rPr lang="en-US" altLang="zh-CN" sz="1600" b="1" dirty="0" err="1">
                <a:solidFill>
                  <a:srgbClr val="FF0000"/>
                </a:solidFill>
              </a:rPr>
              <a:t>ReBCO</a:t>
            </a:r>
            <a:r>
              <a:rPr lang="en-US" altLang="zh-CN" sz="1600" b="1" dirty="0">
                <a:solidFill>
                  <a:srgbClr val="FF0000"/>
                </a:solidFill>
              </a:rPr>
              <a:t> racetracks, stacked tapes with MI insulation, aperture: 16*24 mm</a:t>
            </a:r>
            <a:r>
              <a:rPr lang="en-US" altLang="zh-CN" sz="1600" b="1" baseline="30000" dirty="0">
                <a:solidFill>
                  <a:srgbClr val="FF0000"/>
                </a:solidFill>
              </a:rPr>
              <a:t>2</a:t>
            </a:r>
          </a:p>
        </p:txBody>
      </p:sp>
      <p:sp>
        <p:nvSpPr>
          <p:cNvPr id="8" name="文本框 7">
            <a:extLst>
              <a:ext uri="{FF2B5EF4-FFF2-40B4-BE49-F238E27FC236}">
                <a16:creationId xmlns:a16="http://schemas.microsoft.com/office/drawing/2014/main" id="{1E5E8EDD-FD4B-AC39-FE8D-7C4B4D96F1D9}"/>
              </a:ext>
            </a:extLst>
          </p:cNvPr>
          <p:cNvSpPr txBox="1"/>
          <p:nvPr/>
        </p:nvSpPr>
        <p:spPr>
          <a:xfrm>
            <a:off x="8616280" y="6287998"/>
            <a:ext cx="2140330" cy="307777"/>
          </a:xfrm>
          <a:prstGeom prst="rect">
            <a:avLst/>
          </a:prstGeom>
          <a:noFill/>
        </p:spPr>
        <p:txBody>
          <a:bodyPr wrap="none" rtlCol="0">
            <a:spAutoFit/>
          </a:bodyPr>
          <a:lstStyle/>
          <a:p>
            <a:pPr algn="ctr"/>
            <a:r>
              <a:rPr lang="en-US" altLang="zh-CN" sz="1400" b="1" dirty="0">
                <a:solidFill>
                  <a:srgbClr val="FF0000"/>
                </a:solidFill>
                <a:latin typeface="Times New Roman" panose="02020603050405020304" pitchFamily="18" charset="0"/>
                <a:cs typeface="Times New Roman" panose="02020603050405020304" pitchFamily="18" charset="0"/>
              </a:rPr>
              <a:t>HFM team @ IHEP-CAS</a:t>
            </a:r>
            <a:endParaRPr lang="zh-CN" altLang="en-US" sz="1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Model Dipole LPF3</a:t>
            </a: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57451" y="2809490"/>
            <a:ext cx="6417674" cy="3931878"/>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rcRect t="11239"/>
          <a:stretch>
            <a:fillRect/>
          </a:stretch>
        </p:blipFill>
        <p:spPr>
          <a:xfrm>
            <a:off x="550565" y="1498600"/>
            <a:ext cx="1768687" cy="4822173"/>
          </a:xfrm>
          <a:prstGeom prst="rect">
            <a:avLst/>
          </a:prstGeom>
        </p:spPr>
      </p:pic>
      <p:sp>
        <p:nvSpPr>
          <p:cNvPr id="7" name="文本框 6"/>
          <p:cNvSpPr txBox="1"/>
          <p:nvPr/>
        </p:nvSpPr>
        <p:spPr>
          <a:xfrm>
            <a:off x="215667" y="6433862"/>
            <a:ext cx="2267451" cy="307777"/>
          </a:xfrm>
          <a:prstGeom prst="rect">
            <a:avLst/>
          </a:prstGeom>
          <a:noFill/>
        </p:spPr>
        <p:txBody>
          <a:bodyPr wrap="square" rtlCol="0">
            <a:spAutoFit/>
          </a:bodyPr>
          <a:lstStyle/>
          <a:p>
            <a:pPr algn="ctr"/>
            <a:r>
              <a:rPr lang="en-US" altLang="zh-CN" sz="1400" dirty="0">
                <a:solidFill>
                  <a:prstClr val="black"/>
                </a:solidFill>
                <a:latin typeface="Times New Roman" panose="02020603050405020304" pitchFamily="18" charset="0"/>
                <a:ea typeface="微软雅黑"/>
                <a:cs typeface="Times New Roman" panose="02020603050405020304" pitchFamily="18" charset="0"/>
              </a:rPr>
              <a:t>LPF3-U </a:t>
            </a:r>
            <a:r>
              <a:rPr lang="zh-CN" altLang="en-US" sz="1400" dirty="0">
                <a:solidFill>
                  <a:prstClr val="black"/>
                </a:solidFill>
                <a:latin typeface="Times New Roman" panose="02020603050405020304" pitchFamily="18" charset="0"/>
                <a:ea typeface="微软雅黑"/>
                <a:cs typeface="Times New Roman" panose="02020603050405020304" pitchFamily="18" charset="0"/>
              </a:rPr>
              <a:t>磁体组装完成</a:t>
            </a:r>
          </a:p>
        </p:txBody>
      </p:sp>
      <p:sp>
        <p:nvSpPr>
          <p:cNvPr id="8" name="文本框 7"/>
          <p:cNvSpPr txBox="1"/>
          <p:nvPr/>
        </p:nvSpPr>
        <p:spPr>
          <a:xfrm>
            <a:off x="714432" y="5919856"/>
            <a:ext cx="1440949" cy="307777"/>
          </a:xfrm>
          <a:prstGeom prst="rect">
            <a:avLst/>
          </a:prstGeom>
          <a:noFill/>
        </p:spPr>
        <p:txBody>
          <a:bodyPr wrap="square" rtlCol="0">
            <a:spAutoFit/>
          </a:bodyPr>
          <a:lstStyle/>
          <a:p>
            <a:pPr algn="ctr"/>
            <a:r>
              <a:rPr lang="en-US" altLang="zh-CN" sz="1400" dirty="0">
                <a:solidFill>
                  <a:srgbClr val="FFFF00"/>
                </a:solidFill>
                <a:latin typeface="Times New Roman" panose="02020603050405020304" pitchFamily="18" charset="0"/>
                <a:cs typeface="Times New Roman" panose="02020603050405020304" pitchFamily="18" charset="0"/>
              </a:rPr>
              <a:t>2024.11.22</a:t>
            </a:r>
            <a:endParaRPr lang="zh-CN" altLang="en-US" sz="1400" dirty="0">
              <a:solidFill>
                <a:srgbClr val="FFFF0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9038996" y="1660805"/>
            <a:ext cx="2817644" cy="3568395"/>
          </a:xfrm>
          <a:prstGeom prst="rect">
            <a:avLst/>
          </a:prstGeom>
          <a:noFill/>
        </p:spPr>
        <p:txBody>
          <a:bodyPr wrap="square" rtlCol="0">
            <a:noAutofit/>
          </a:bodyPr>
          <a:lstStyle/>
          <a:p>
            <a:pPr marL="285750" indent="-285750" algn="just">
              <a:lnSpc>
                <a:spcPct val="120000"/>
              </a:lnSpc>
              <a:buFont typeface="Arial" panose="020B0604020202020204" pitchFamily="34" charset="0"/>
              <a:buChar char="•"/>
            </a:pPr>
            <a:r>
              <a:rPr lang="x-none" altLang="en-US" sz="1600" dirty="0">
                <a:latin typeface="Times New Roman" panose="02020603050405020304" pitchFamily="18" charset="0"/>
                <a:cs typeface="Times New Roman" panose="02020603050405020304" pitchFamily="18" charset="0"/>
              </a:rPr>
              <a:t>Nb</a:t>
            </a:r>
            <a:r>
              <a:rPr lang="x-none" altLang="en-US" sz="1600" baseline="-25000" dirty="0">
                <a:latin typeface="Times New Roman" panose="02020603050405020304" pitchFamily="18" charset="0"/>
                <a:cs typeface="Times New Roman" panose="02020603050405020304" pitchFamily="18" charset="0"/>
              </a:rPr>
              <a:t>3</a:t>
            </a:r>
            <a:r>
              <a:rPr lang="x-none" altLang="en-US" sz="1600" dirty="0">
                <a:latin typeface="Times New Roman" panose="02020603050405020304" pitchFamily="18" charset="0"/>
                <a:cs typeface="Times New Roman" panose="02020603050405020304" pitchFamily="18" charset="0"/>
              </a:rPr>
              <a:t>Sn coils reached </a:t>
            </a:r>
            <a:r>
              <a:rPr lang="en-US" altLang="zh-CN" sz="1600" dirty="0">
                <a:latin typeface="Times New Roman" panose="02020603050405020304" pitchFamily="18" charset="0"/>
                <a:cs typeface="Times New Roman" panose="02020603050405020304" pitchFamily="18" charset="0"/>
              </a:rPr>
              <a:t>9.8 T</a:t>
            </a:r>
            <a:r>
              <a:rPr lang="x-none"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98 % </a:t>
            </a:r>
            <a:r>
              <a:rPr lang="x-none" altLang="en-US" sz="1600" dirty="0">
                <a:latin typeface="Times New Roman" panose="02020603050405020304" pitchFamily="18" charset="0"/>
                <a:cs typeface="Times New Roman" panose="02020603050405020304" pitchFamily="18" charset="0"/>
              </a:rPr>
              <a:t>of the design value.</a:t>
            </a:r>
          </a:p>
          <a:p>
            <a:pPr marL="285750" indent="-285750" algn="just">
              <a:lnSpc>
                <a:spcPct val="120000"/>
              </a:lnSpc>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C</a:t>
            </a:r>
            <a:r>
              <a:rPr lang="x-none" altLang="en-US" sz="1600" dirty="0">
                <a:latin typeface="Times New Roman" panose="02020603050405020304" pitchFamily="18" charset="0"/>
                <a:cs typeface="Times New Roman" panose="02020603050405020304" pitchFamily="18" charset="0"/>
              </a:rPr>
              <a:t>oupling between HTS</a:t>
            </a:r>
            <a:r>
              <a:rPr lang="en-US"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&amp; </a:t>
            </a:r>
            <a:r>
              <a:rPr lang="x-none" altLang="en-US" sz="1600" dirty="0">
                <a:latin typeface="Times New Roman" panose="02020603050405020304" pitchFamily="18" charset="0"/>
                <a:cs typeface="Times New Roman" panose="02020603050405020304" pitchFamily="18" charset="0"/>
              </a:rPr>
              <a:t>LTS caused difficulties to the training of LTS</a:t>
            </a:r>
            <a:endParaRPr lang="x-none" altLang="zh-CN" sz="1600" dirty="0">
              <a:sym typeface="+mn-ea"/>
            </a:endParaRPr>
          </a:p>
          <a:p>
            <a:pPr marL="285750" indent="-285750" algn="just">
              <a:lnSpc>
                <a:spcPct val="120000"/>
              </a:lnSpc>
              <a:buFont typeface="Arial" panose="020B0604020202020204" pitchFamily="34" charset="0"/>
              <a:buChar char="•"/>
            </a:pPr>
            <a:r>
              <a:rPr lang="x-none" altLang="en-US" sz="1600" dirty="0">
                <a:latin typeface="Times New Roman" panose="02020603050405020304" pitchFamily="18" charset="0"/>
                <a:cs typeface="Times New Roman" panose="02020603050405020304" pitchFamily="18" charset="0"/>
                <a:sym typeface="+mn-ea"/>
              </a:rPr>
              <a:t>Most of quenches </a:t>
            </a:r>
            <a:r>
              <a:rPr lang="en-US" altLang="en-US" sz="1600" dirty="0">
                <a:latin typeface="Times New Roman" panose="02020603050405020304" pitchFamily="18" charset="0"/>
                <a:cs typeface="Times New Roman" panose="02020603050405020304" pitchFamily="18" charset="0"/>
                <a:sym typeface="+mn-ea"/>
              </a:rPr>
              <a:t>occur</a:t>
            </a:r>
            <a:r>
              <a:rPr lang="x-none" altLang="en-US" sz="1600" dirty="0">
                <a:latin typeface="Times New Roman" panose="02020603050405020304" pitchFamily="18" charset="0"/>
                <a:cs typeface="Times New Roman" panose="02020603050405020304" pitchFamily="18" charset="0"/>
                <a:sym typeface="+mn-ea"/>
              </a:rPr>
              <a:t>ed in the inner Nb</a:t>
            </a:r>
            <a:r>
              <a:rPr lang="x-none" altLang="en-US" sz="1600" baseline="-25000" dirty="0">
                <a:latin typeface="Times New Roman" panose="02020603050405020304" pitchFamily="18" charset="0"/>
                <a:cs typeface="Times New Roman" panose="02020603050405020304" pitchFamily="18" charset="0"/>
                <a:sym typeface="+mn-ea"/>
              </a:rPr>
              <a:t>3</a:t>
            </a:r>
            <a:r>
              <a:rPr lang="x-none" altLang="en-US" sz="1600" dirty="0">
                <a:latin typeface="Times New Roman" panose="02020603050405020304" pitchFamily="18" charset="0"/>
                <a:cs typeface="Times New Roman" panose="02020603050405020304" pitchFamily="18" charset="0"/>
                <a:sym typeface="+mn-ea"/>
              </a:rPr>
              <a:t>Sn coils.</a:t>
            </a:r>
            <a:endParaRPr lang="x-none" altLang="en-US" sz="1600" dirty="0">
              <a:latin typeface="Times New Roman" panose="02020603050405020304" pitchFamily="18" charset="0"/>
              <a:cs typeface="Times New Roman" panose="02020603050405020304" pitchFamily="18" charset="0"/>
            </a:endParaRPr>
          </a:p>
          <a:p>
            <a:pPr marL="285750" indent="-285750" algn="just">
              <a:lnSpc>
                <a:spcPct val="120000"/>
              </a:lnSpc>
              <a:buFont typeface="Arial" panose="020B0604020202020204" pitchFamily="34" charset="0"/>
              <a:buChar char="•"/>
            </a:pPr>
            <a:r>
              <a:rPr lang="x-none" altLang="en-US" sz="1600" dirty="0">
                <a:latin typeface="Times New Roman" panose="02020603050405020304" pitchFamily="18" charset="0"/>
                <a:cs typeface="Times New Roman" panose="02020603050405020304" pitchFamily="18" charset="0"/>
                <a:sym typeface="+mn-ea"/>
              </a:rPr>
              <a:t>LTS still have potential for performance improvement. More R&amp;D needed on training tests……</a:t>
            </a:r>
            <a:endParaRPr lang="x-none" altLang="en-US" sz="1600" dirty="0">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0296" y="5013176"/>
            <a:ext cx="3199816" cy="1105525"/>
          </a:xfrm>
          <a:prstGeom prst="rect">
            <a:avLst/>
          </a:prstGeom>
        </p:spPr>
      </p:pic>
      <p:sp>
        <p:nvSpPr>
          <p:cNvPr id="15" name="文本框 14"/>
          <p:cNvSpPr txBox="1"/>
          <p:nvPr/>
        </p:nvSpPr>
        <p:spPr>
          <a:xfrm>
            <a:off x="2457450" y="1498600"/>
            <a:ext cx="6534150" cy="1367790"/>
          </a:xfrm>
          <a:prstGeom prst="rect">
            <a:avLst/>
          </a:prstGeom>
          <a:solidFill>
            <a:schemeClr val="bg1">
              <a:lumMod val="85000"/>
            </a:schemeClr>
          </a:solidFill>
        </p:spPr>
        <p:txBody>
          <a:bodyPr wrap="square">
            <a:noAutofit/>
          </a:bodyPr>
          <a:lstStyle/>
          <a:p>
            <a:pPr algn="just"/>
            <a:r>
              <a:rPr lang="en-US" altLang="zh-CN" b="1" dirty="0">
                <a:latin typeface="Times New Roman" panose="02020603050405020304" pitchFamily="18" charset="0"/>
                <a:cs typeface="Times New Roman" panose="02020603050405020304" pitchFamily="18" charset="0"/>
              </a:rPr>
              <a:t>Main challenges</a:t>
            </a:r>
            <a:r>
              <a:rPr lang="en-US" altLang="zh-CN" dirty="0">
                <a:latin typeface="Times New Roman" panose="02020603050405020304" pitchFamily="18" charset="0"/>
                <a:cs typeface="Times New Roman" panose="02020603050405020304" pitchFamily="18" charset="0"/>
              </a:rPr>
              <a:t>: The LTS coils are strongly coupled with the HTS coils in magnetic field and stress during LTS training. the HTS induced current enhance the field strength and stress of the adjacent LTS coil</a:t>
            </a:r>
            <a:r>
              <a:rPr lang="x-none" altLang="en-US" dirty="0">
                <a:latin typeface="Times New Roman" panose="02020603050405020304" pitchFamily="18" charset="0"/>
                <a:cs typeface="Times New Roman" panose="02020603050405020304" pitchFamily="18" charset="0"/>
              </a:rPr>
              <a:t>s</a:t>
            </a:r>
            <a:r>
              <a:rPr lang="en-US" altLang="zh-CN" dirty="0">
                <a:latin typeface="Times New Roman" panose="02020603050405020304" pitchFamily="18" charset="0"/>
                <a:cs typeface="Times New Roman" panose="02020603050405020304" pitchFamily="18" charset="0"/>
              </a:rPr>
              <a:t>, and the frequent training quench of LTS cause irreversible degradation of the HTS coil</a:t>
            </a:r>
            <a:r>
              <a:rPr lang="x-none" altLang="en-US" dirty="0">
                <a:latin typeface="Times New Roman" panose="02020603050405020304" pitchFamily="18" charset="0"/>
                <a:cs typeface="Times New Roman" panose="02020603050405020304" pitchFamily="18" charset="0"/>
              </a:rPr>
              <a:t>s</a:t>
            </a:r>
            <a:r>
              <a:rPr lang="en-US" altLang="zh-CN" dirty="0">
                <a:latin typeface="Times New Roman" panose="02020603050405020304" pitchFamily="18" charset="0"/>
                <a:cs typeface="Times New Roman" panose="02020603050405020304" pitchFamily="18" charset="0"/>
              </a:rPr>
              <a:t>.</a:t>
            </a:r>
            <a:endParaRPr lang="zh-CN" altLang="en-US" dirty="0"/>
          </a:p>
        </p:txBody>
      </p:sp>
      <p:sp>
        <p:nvSpPr>
          <p:cNvPr id="11" name="文本框 10">
            <a:extLst>
              <a:ext uri="{FF2B5EF4-FFF2-40B4-BE49-F238E27FC236}">
                <a16:creationId xmlns:a16="http://schemas.microsoft.com/office/drawing/2014/main" id="{311B442F-7E96-5FE7-40AA-5021B692A5F0}"/>
              </a:ext>
            </a:extLst>
          </p:cNvPr>
          <p:cNvSpPr txBox="1"/>
          <p:nvPr/>
        </p:nvSpPr>
        <p:spPr>
          <a:xfrm>
            <a:off x="4561036" y="3139323"/>
            <a:ext cx="3323719" cy="322824"/>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1600" dirty="0">
                <a:solidFill>
                  <a:srgbClr val="FF0000"/>
                </a:solidFill>
              </a:rPr>
              <a:t>Common-coil dipole with 78-mm gap</a:t>
            </a:r>
            <a:endParaRPr lang="zh-CN" altLang="en-US" sz="1200" dirty="0"/>
          </a:p>
        </p:txBody>
      </p:sp>
      <p:sp>
        <p:nvSpPr>
          <p:cNvPr id="9" name="灯片编号占位符 2">
            <a:extLst>
              <a:ext uri="{FF2B5EF4-FFF2-40B4-BE49-F238E27FC236}">
                <a16:creationId xmlns:a16="http://schemas.microsoft.com/office/drawing/2014/main" id="{72E2659A-B5F2-5687-E615-B1694D2CD667}"/>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4</a:t>
            </a:fld>
            <a:endParaRPr lang="en-US" sz="1200" dirty="0"/>
          </a:p>
        </p:txBody>
      </p:sp>
      <p:sp>
        <p:nvSpPr>
          <p:cNvPr id="14" name="文本框 13">
            <a:extLst>
              <a:ext uri="{FF2B5EF4-FFF2-40B4-BE49-F238E27FC236}">
                <a16:creationId xmlns:a16="http://schemas.microsoft.com/office/drawing/2014/main" id="{2F43D90B-4537-1462-A272-CA57FE54F9F4}"/>
              </a:ext>
            </a:extLst>
          </p:cNvPr>
          <p:cNvSpPr txBox="1"/>
          <p:nvPr/>
        </p:nvSpPr>
        <p:spPr>
          <a:xfrm>
            <a:off x="2135560" y="980728"/>
            <a:ext cx="7992888" cy="445770"/>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400" dirty="0"/>
              <a:t>Test of the LPF3-U magnet</a:t>
            </a:r>
            <a:r>
              <a:rPr lang="en-US" altLang="zh-CN" sz="1800" b="0" i="1" dirty="0"/>
              <a:t> </a:t>
            </a:r>
            <a:r>
              <a:rPr lang="en-US" altLang="zh-CN" sz="2400" dirty="0"/>
              <a:t>at 4.2 K</a:t>
            </a:r>
            <a:r>
              <a:rPr lang="x-none" altLang="en-US" sz="2400" dirty="0"/>
              <a:t>                </a:t>
            </a:r>
            <a:r>
              <a:rPr lang="en-US" altLang="zh-CN" sz="2400" dirty="0"/>
              <a:t> </a:t>
            </a:r>
            <a:r>
              <a:rPr lang="en-US" altLang="zh-CN" sz="1800" dirty="0"/>
              <a:t>Nov. 2024 to Jan. 2025</a:t>
            </a:r>
            <a:endParaRPr lang="zh-CN" alt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Model Dipole LPF3</a:t>
            </a:r>
          </a:p>
        </p:txBody>
      </p:sp>
      <p:sp>
        <p:nvSpPr>
          <p:cNvPr id="10" name="文本框 9"/>
          <p:cNvSpPr txBox="1"/>
          <p:nvPr/>
        </p:nvSpPr>
        <p:spPr>
          <a:xfrm>
            <a:off x="256882" y="1559191"/>
            <a:ext cx="11578128" cy="923330"/>
          </a:xfrm>
          <a:prstGeom prst="rect">
            <a:avLst/>
          </a:prstGeom>
          <a:solidFill>
            <a:schemeClr val="bg1">
              <a:lumMod val="85000"/>
            </a:schemeClr>
          </a:solidFill>
        </p:spPr>
        <p:txBody>
          <a:bodyPr wrap="square">
            <a:spAutoFit/>
          </a:bodyPr>
          <a:lstStyle>
            <a:defPPr>
              <a:defRPr lang="zh-CN"/>
            </a:defPPr>
            <a:lvl1pPr algn="ctr">
              <a:defRPr>
                <a:latin typeface="Times New Roman" panose="02020603050405020304" pitchFamily="18" charset="0"/>
                <a:cs typeface="Times New Roman" panose="02020603050405020304" pitchFamily="18" charset="0"/>
              </a:defRPr>
            </a:lvl1pPr>
          </a:lstStyle>
          <a:p>
            <a:pPr algn="just"/>
            <a:r>
              <a:rPr lang="en-US" altLang="zh-CN" dirty="0"/>
              <a:t>The HTS coils subjected to several excitation tests in both self-field and 9 T background field, with a maximum excitation current of 2.5 kA (115 % of the design current) in 9 T background field, but generally degraded along with the training of LTS coils, and provided a magnetic field significantly below the design value with long delay</a:t>
            </a:r>
            <a:r>
              <a:rPr lang="x-none" altLang="en-US" dirty="0"/>
              <a:t>.</a:t>
            </a:r>
          </a:p>
        </p:txBody>
      </p:sp>
      <p:sp>
        <p:nvSpPr>
          <p:cNvPr id="7" name="灯片编号占位符 2">
            <a:extLst>
              <a:ext uri="{FF2B5EF4-FFF2-40B4-BE49-F238E27FC236}">
                <a16:creationId xmlns:a16="http://schemas.microsoft.com/office/drawing/2014/main" id="{1BB91860-F280-0069-BC23-A3D145CAAAC9}"/>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5</a:t>
            </a:fld>
            <a:endParaRPr lang="en-US" sz="1200" dirty="0"/>
          </a:p>
        </p:txBody>
      </p:sp>
      <p:pic>
        <p:nvPicPr>
          <p:cNvPr id="9" name="图片 8">
            <a:extLst>
              <a:ext uri="{FF2B5EF4-FFF2-40B4-BE49-F238E27FC236}">
                <a16:creationId xmlns:a16="http://schemas.microsoft.com/office/drawing/2014/main" id="{F9653255-F376-7B26-447C-BD871ADB20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554" y="3644277"/>
            <a:ext cx="4163267" cy="2609702"/>
          </a:xfrm>
          <a:prstGeom prst="rect">
            <a:avLst/>
          </a:prstGeom>
        </p:spPr>
      </p:pic>
      <p:pic>
        <p:nvPicPr>
          <p:cNvPr id="11" name="图片 10">
            <a:extLst>
              <a:ext uri="{FF2B5EF4-FFF2-40B4-BE49-F238E27FC236}">
                <a16:creationId xmlns:a16="http://schemas.microsoft.com/office/drawing/2014/main" id="{4B8B921F-9FD9-77F6-F7BA-AE202C5DD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7821" y="3662749"/>
            <a:ext cx="4022238" cy="2496441"/>
          </a:xfrm>
          <a:prstGeom prst="rect">
            <a:avLst/>
          </a:prstGeom>
        </p:spPr>
      </p:pic>
      <p:pic>
        <p:nvPicPr>
          <p:cNvPr id="12" name="图片 11">
            <a:extLst>
              <a:ext uri="{FF2B5EF4-FFF2-40B4-BE49-F238E27FC236}">
                <a16:creationId xmlns:a16="http://schemas.microsoft.com/office/drawing/2014/main" id="{E4F1C47A-68D6-64E0-9A9B-026820B832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4443" y="3644277"/>
            <a:ext cx="3464205" cy="2609702"/>
          </a:xfrm>
          <a:prstGeom prst="rect">
            <a:avLst/>
          </a:prstGeom>
        </p:spPr>
      </p:pic>
      <p:sp>
        <p:nvSpPr>
          <p:cNvPr id="13" name="矩形 12">
            <a:extLst>
              <a:ext uri="{FF2B5EF4-FFF2-40B4-BE49-F238E27FC236}">
                <a16:creationId xmlns:a16="http://schemas.microsoft.com/office/drawing/2014/main" id="{24AD9291-052D-0D20-1DB9-E2F5F4712EAE}"/>
              </a:ext>
            </a:extLst>
          </p:cNvPr>
          <p:cNvSpPr/>
          <p:nvPr/>
        </p:nvSpPr>
        <p:spPr>
          <a:xfrm>
            <a:off x="819352" y="6245109"/>
            <a:ext cx="2658677" cy="338554"/>
          </a:xfrm>
          <a:prstGeom prst="rect">
            <a:avLst/>
          </a:prstGeom>
        </p:spPr>
        <p:txBody>
          <a:bodyPr wrap="none">
            <a:spAutoFit/>
          </a:bodyPr>
          <a:lstStyle/>
          <a:p>
            <a:r>
              <a:rPr lang="it-IT" altLang="zh-CN" sz="1600" dirty="0">
                <a:solidFill>
                  <a:srgbClr val="404040"/>
                </a:solidFill>
                <a:latin typeface="Times New Roman" panose="02020603050405020304" pitchFamily="18" charset="0"/>
                <a:cs typeface="Times New Roman" panose="02020603050405020304" pitchFamily="18" charset="0"/>
              </a:rPr>
              <a:t>1</a:t>
            </a:r>
            <a:r>
              <a:rPr lang="en-US" altLang="zh-CN" sz="1600" baseline="30000" dirty="0" err="1">
                <a:solidFill>
                  <a:srgbClr val="404040"/>
                </a:solidFill>
                <a:latin typeface="Times New Roman" panose="02020603050405020304" pitchFamily="18" charset="0"/>
                <a:cs typeface="Times New Roman" panose="02020603050405020304" pitchFamily="18" charset="0"/>
              </a:rPr>
              <a:t>st</a:t>
            </a:r>
            <a:r>
              <a:rPr lang="en-US" altLang="zh-CN" sz="1600" dirty="0">
                <a:solidFill>
                  <a:srgbClr val="404040"/>
                </a:solidFill>
                <a:latin typeface="Times New Roman" panose="02020603050405020304" pitchFamily="18" charset="0"/>
                <a:cs typeface="Times New Roman" panose="02020603050405020304" pitchFamily="18" charset="0"/>
              </a:rPr>
              <a:t> HTS</a:t>
            </a:r>
            <a:r>
              <a:rPr lang="it-IT" altLang="zh-CN" sz="1600" dirty="0">
                <a:solidFill>
                  <a:srgbClr val="404040"/>
                </a:solidFill>
                <a:latin typeface="Times New Roman" panose="02020603050405020304" pitchFamily="18" charset="0"/>
                <a:cs typeface="Times New Roman" panose="02020603050405020304" pitchFamily="18" charset="0"/>
              </a:rPr>
              <a:t> test with 9 T BG field</a:t>
            </a:r>
            <a:endParaRPr lang="zh-CN" altLang="en-US" sz="1600" dirty="0">
              <a:latin typeface="Times New Roman" panose="02020603050405020304" pitchFamily="18" charset="0"/>
              <a:cs typeface="Times New Roman" panose="02020603050405020304" pitchFamily="18" charset="0"/>
            </a:endParaRPr>
          </a:p>
        </p:txBody>
      </p:sp>
      <p:grpSp>
        <p:nvGrpSpPr>
          <p:cNvPr id="16" name="组合 15">
            <a:extLst>
              <a:ext uri="{FF2B5EF4-FFF2-40B4-BE49-F238E27FC236}">
                <a16:creationId xmlns:a16="http://schemas.microsoft.com/office/drawing/2014/main" id="{6A62A258-D8B9-5682-F948-7552A7FCC143}"/>
              </a:ext>
            </a:extLst>
          </p:cNvPr>
          <p:cNvGrpSpPr/>
          <p:nvPr/>
        </p:nvGrpSpPr>
        <p:grpSpPr>
          <a:xfrm>
            <a:off x="627067" y="2605690"/>
            <a:ext cx="9860967" cy="894434"/>
            <a:chOff x="667351" y="852376"/>
            <a:chExt cx="10023867" cy="1005218"/>
          </a:xfrm>
          <a:solidFill>
            <a:schemeClr val="bg2">
              <a:lumMod val="90000"/>
            </a:schemeClr>
          </a:solidFill>
        </p:grpSpPr>
        <p:sp>
          <p:nvSpPr>
            <p:cNvPr id="17" name="矩形 16">
              <a:extLst>
                <a:ext uri="{FF2B5EF4-FFF2-40B4-BE49-F238E27FC236}">
                  <a16:creationId xmlns:a16="http://schemas.microsoft.com/office/drawing/2014/main" id="{802EF0E9-C6A4-5C91-C503-D108C913AFE4}"/>
                </a:ext>
              </a:extLst>
            </p:cNvPr>
            <p:cNvSpPr/>
            <p:nvPr/>
          </p:nvSpPr>
          <p:spPr>
            <a:xfrm>
              <a:off x="667351" y="891184"/>
              <a:ext cx="2933397" cy="415077"/>
            </a:xfrm>
            <a:prstGeom prst="rect">
              <a:avLst/>
            </a:prstGeom>
            <a:grpFill/>
          </p:spPr>
          <p:txBody>
            <a:bodyPr wrap="none">
              <a:spAutoFit/>
            </a:bodyPr>
            <a:lstStyle/>
            <a:p>
              <a:r>
                <a:rPr lang="en-US" altLang="zh-CN" dirty="0">
                  <a:solidFill>
                    <a:srgbClr val="2A2F45"/>
                  </a:solidFill>
                  <a:latin typeface="Times New Roman" panose="02020603050405020304" pitchFamily="18" charset="0"/>
                  <a:cs typeface="Times New Roman" panose="02020603050405020304" pitchFamily="18" charset="0"/>
                </a:rPr>
                <a:t>HTS Stand-alone test @77 K</a:t>
              </a:r>
              <a:endParaRPr lang="zh-CN" altLang="en-US"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CA604120-3C73-6449-1A32-60EAE94CF4FD}"/>
                </a:ext>
              </a:extLst>
            </p:cNvPr>
            <p:cNvSpPr/>
            <p:nvPr/>
          </p:nvSpPr>
          <p:spPr>
            <a:xfrm>
              <a:off x="7951465" y="852376"/>
              <a:ext cx="2198044" cy="415077"/>
            </a:xfrm>
            <a:prstGeom prst="rect">
              <a:avLst/>
            </a:prstGeom>
            <a:grpFill/>
          </p:spPr>
          <p:txBody>
            <a:bodyPr wrap="none">
              <a:spAutoFit/>
            </a:bodyPr>
            <a:lstStyle/>
            <a:p>
              <a:r>
                <a:rPr lang="en-US" altLang="zh-CN" dirty="0">
                  <a:solidFill>
                    <a:srgbClr val="404040"/>
                  </a:solidFill>
                  <a:latin typeface="Times New Roman" panose="02020603050405020304" pitchFamily="18" charset="0"/>
                  <a:cs typeface="Times New Roman" panose="02020603050405020304" pitchFamily="18" charset="0"/>
                </a:rPr>
                <a:t>Training of LTS coils</a:t>
              </a:r>
              <a:endParaRPr lang="zh-CN" altLang="en-US"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9E12D77F-110A-EA0E-D7F0-48B3D8F9A69B}"/>
                </a:ext>
              </a:extLst>
            </p:cNvPr>
            <p:cNvSpPr/>
            <p:nvPr/>
          </p:nvSpPr>
          <p:spPr>
            <a:xfrm>
              <a:off x="667351" y="1442517"/>
              <a:ext cx="3014545" cy="415077"/>
            </a:xfrm>
            <a:prstGeom prst="rect">
              <a:avLst/>
            </a:prstGeom>
            <a:grpFill/>
          </p:spPr>
          <p:txBody>
            <a:bodyPr wrap="none">
              <a:spAutoFit/>
            </a:bodyPr>
            <a:lstStyle/>
            <a:p>
              <a:r>
                <a:rPr lang="en-US" altLang="zh-CN" dirty="0">
                  <a:solidFill>
                    <a:srgbClr val="404040"/>
                  </a:solidFill>
                  <a:latin typeface="Times New Roman" panose="02020603050405020304" pitchFamily="18" charset="0"/>
                  <a:cs typeface="Times New Roman" panose="02020603050405020304" pitchFamily="18" charset="0"/>
                </a:rPr>
                <a:t>1</a:t>
              </a:r>
              <a:r>
                <a:rPr lang="en-US" altLang="zh-CN" baseline="30000" dirty="0">
                  <a:solidFill>
                    <a:srgbClr val="404040"/>
                  </a:solidFill>
                  <a:latin typeface="Times New Roman" panose="02020603050405020304" pitchFamily="18" charset="0"/>
                  <a:cs typeface="Times New Roman" panose="02020603050405020304" pitchFamily="18" charset="0"/>
                </a:rPr>
                <a:t>st</a:t>
              </a:r>
              <a:r>
                <a:rPr lang="en-US" altLang="zh-CN" dirty="0">
                  <a:solidFill>
                    <a:srgbClr val="404040"/>
                  </a:solidFill>
                  <a:latin typeface="Times New Roman" panose="02020603050405020304" pitchFamily="18" charset="0"/>
                  <a:cs typeface="Times New Roman" panose="02020603050405020304" pitchFamily="18" charset="0"/>
                </a:rPr>
                <a:t> HTS</a:t>
              </a:r>
              <a:r>
                <a:rPr lang="zh-CN" altLang="en-US" dirty="0">
                  <a:solidFill>
                    <a:srgbClr val="404040"/>
                  </a:solidFill>
                  <a:latin typeface="Times New Roman" panose="02020603050405020304" pitchFamily="18" charset="0"/>
                  <a:cs typeface="Times New Roman" panose="02020603050405020304" pitchFamily="18" charset="0"/>
                </a:rPr>
                <a:t> </a:t>
              </a:r>
              <a:r>
                <a:rPr lang="en-US" altLang="zh-CN" dirty="0">
                  <a:solidFill>
                    <a:srgbClr val="404040"/>
                  </a:solidFill>
                  <a:latin typeface="Times New Roman" panose="02020603050405020304" pitchFamily="18" charset="0"/>
                  <a:cs typeface="Times New Roman" panose="02020603050405020304" pitchFamily="18" charset="0"/>
                </a:rPr>
                <a:t>test with 9 T BG field</a:t>
              </a:r>
              <a:endParaRPr lang="zh-CN" altLang="en-US" dirty="0">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3FE8D786-CE22-B489-3FA5-083BD53D7F77}"/>
                </a:ext>
              </a:extLst>
            </p:cNvPr>
            <p:cNvSpPr/>
            <p:nvPr/>
          </p:nvSpPr>
          <p:spPr>
            <a:xfrm>
              <a:off x="7275270" y="1441544"/>
              <a:ext cx="1372025" cy="415077"/>
            </a:xfrm>
            <a:prstGeom prst="rect">
              <a:avLst/>
            </a:prstGeom>
            <a:grpFill/>
          </p:spPr>
          <p:txBody>
            <a:bodyPr wrap="none">
              <a:spAutoFit/>
            </a:bodyPr>
            <a:lstStyle/>
            <a:p>
              <a:r>
                <a:rPr lang="en-US" altLang="zh-CN" dirty="0">
                  <a:solidFill>
                    <a:srgbClr val="404040"/>
                  </a:solidFill>
                  <a:latin typeface="Times New Roman" panose="02020603050405020304" pitchFamily="18" charset="0"/>
                  <a:cs typeface="Times New Roman" panose="02020603050405020304" pitchFamily="18" charset="0"/>
                </a:rPr>
                <a:t>LTS</a:t>
              </a:r>
              <a:r>
                <a:rPr lang="zh-CN" altLang="en-US" dirty="0">
                  <a:solidFill>
                    <a:srgbClr val="404040"/>
                  </a:solidFill>
                  <a:latin typeface="Times New Roman" panose="02020603050405020304" pitchFamily="18" charset="0"/>
                  <a:cs typeface="Times New Roman" panose="02020603050405020304" pitchFamily="18" charset="0"/>
                </a:rPr>
                <a:t> </a:t>
              </a:r>
              <a:r>
                <a:rPr lang="en-US" altLang="zh-CN" dirty="0">
                  <a:solidFill>
                    <a:srgbClr val="404040"/>
                  </a:solidFill>
                  <a:latin typeface="Times New Roman" panose="02020603050405020304" pitchFamily="18" charset="0"/>
                  <a:cs typeface="Times New Roman" panose="02020603050405020304" pitchFamily="18" charset="0"/>
                </a:rPr>
                <a:t>training</a:t>
              </a:r>
              <a:endParaRPr lang="zh-CN" altLang="en-US" dirty="0">
                <a:latin typeface="Times New Roman" panose="02020603050405020304" pitchFamily="18" charset="0"/>
                <a:cs typeface="Times New Roman" panose="02020603050405020304" pitchFamily="18" charset="0"/>
              </a:endParaRPr>
            </a:p>
          </p:txBody>
        </p:sp>
        <p:cxnSp>
          <p:nvCxnSpPr>
            <p:cNvPr id="25" name="直接箭头连接符 24">
              <a:extLst>
                <a:ext uri="{FF2B5EF4-FFF2-40B4-BE49-F238E27FC236}">
                  <a16:creationId xmlns:a16="http://schemas.microsoft.com/office/drawing/2014/main" id="{364C14AD-F8D9-1FF0-F7F4-E7C69A90E5EB}"/>
                </a:ext>
              </a:extLst>
            </p:cNvPr>
            <p:cNvCxnSpPr/>
            <p:nvPr/>
          </p:nvCxnSpPr>
          <p:spPr>
            <a:xfrm>
              <a:off x="3649395" y="1087567"/>
              <a:ext cx="405792" cy="0"/>
            </a:xfrm>
            <a:prstGeom prst="straightConnector1">
              <a:avLst/>
            </a:prstGeom>
            <a:grpFill/>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C6D7460E-4E94-CF6C-ADB4-1E9517747F63}"/>
                </a:ext>
              </a:extLst>
            </p:cNvPr>
            <p:cNvCxnSpPr/>
            <p:nvPr/>
          </p:nvCxnSpPr>
          <p:spPr>
            <a:xfrm>
              <a:off x="10285426" y="1085038"/>
              <a:ext cx="405792" cy="0"/>
            </a:xfrm>
            <a:prstGeom prst="straightConnector1">
              <a:avLst/>
            </a:prstGeom>
            <a:grpFill/>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89309AFE-425A-36FF-8FB5-B35E2ADC77A7}"/>
                </a:ext>
              </a:extLst>
            </p:cNvPr>
            <p:cNvCxnSpPr/>
            <p:nvPr/>
          </p:nvCxnSpPr>
          <p:spPr>
            <a:xfrm>
              <a:off x="3625395" y="1649082"/>
              <a:ext cx="405792" cy="0"/>
            </a:xfrm>
            <a:prstGeom prst="straightConnector1">
              <a:avLst/>
            </a:prstGeom>
            <a:grpFill/>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01A6794E-5F55-425E-A569-ED01CACF7882}"/>
                </a:ext>
              </a:extLst>
            </p:cNvPr>
            <p:cNvCxnSpPr/>
            <p:nvPr/>
          </p:nvCxnSpPr>
          <p:spPr>
            <a:xfrm>
              <a:off x="6815945" y="1666594"/>
              <a:ext cx="405792" cy="0"/>
            </a:xfrm>
            <a:prstGeom prst="straightConnector1">
              <a:avLst/>
            </a:prstGeom>
            <a:grpFill/>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285332CB-E8AB-2F2C-9238-6DAECB1388FA}"/>
                </a:ext>
              </a:extLst>
            </p:cNvPr>
            <p:cNvCxnSpPr/>
            <p:nvPr/>
          </p:nvCxnSpPr>
          <p:spPr>
            <a:xfrm>
              <a:off x="8647295" y="1649082"/>
              <a:ext cx="405792" cy="0"/>
            </a:xfrm>
            <a:prstGeom prst="straightConnector1">
              <a:avLst/>
            </a:prstGeom>
            <a:grpFill/>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1A09E26A-A98E-B9E7-A0E0-0E428C40269E}"/>
                </a:ext>
              </a:extLst>
            </p:cNvPr>
            <p:cNvCxnSpPr/>
            <p:nvPr/>
          </p:nvCxnSpPr>
          <p:spPr>
            <a:xfrm>
              <a:off x="7474723" y="1085038"/>
              <a:ext cx="405792" cy="0"/>
            </a:xfrm>
            <a:prstGeom prst="straightConnector1">
              <a:avLst/>
            </a:prstGeom>
            <a:grpFill/>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矩形 35">
            <a:extLst>
              <a:ext uri="{FF2B5EF4-FFF2-40B4-BE49-F238E27FC236}">
                <a16:creationId xmlns:a16="http://schemas.microsoft.com/office/drawing/2014/main" id="{0A3B82CE-235E-FEB9-61A5-BBC0F39B5DBC}"/>
              </a:ext>
            </a:extLst>
          </p:cNvPr>
          <p:cNvSpPr/>
          <p:nvPr/>
        </p:nvSpPr>
        <p:spPr>
          <a:xfrm>
            <a:off x="4074361" y="2628045"/>
            <a:ext cx="3179653" cy="369332"/>
          </a:xfrm>
          <a:prstGeom prst="rect">
            <a:avLst/>
          </a:prstGeom>
          <a:solidFill>
            <a:schemeClr val="bg2">
              <a:lumMod val="90000"/>
            </a:schemeClr>
          </a:solidFill>
        </p:spPr>
        <p:txBody>
          <a:bodyPr wrap="none">
            <a:spAutoFit/>
          </a:bodyPr>
          <a:lstStyle/>
          <a:p>
            <a:r>
              <a:rPr lang="en-US" altLang="zh-CN" dirty="0">
                <a:solidFill>
                  <a:srgbClr val="2A2F45"/>
                </a:solidFill>
                <a:latin typeface="Times New Roman" panose="02020603050405020304" pitchFamily="18" charset="0"/>
                <a:cs typeface="Times New Roman" panose="02020603050405020304" pitchFamily="18" charset="0"/>
              </a:rPr>
              <a:t>HTS Test after assembly @77 K</a:t>
            </a:r>
            <a:endParaRPr lang="zh-CN" altLang="en-US" dirty="0">
              <a:latin typeface="Times New Roman" panose="02020603050405020304" pitchFamily="18" charset="0"/>
              <a:cs typeface="Times New Roman" panose="02020603050405020304" pitchFamily="18" charset="0"/>
            </a:endParaRPr>
          </a:p>
        </p:txBody>
      </p:sp>
      <p:sp>
        <p:nvSpPr>
          <p:cNvPr id="38" name="矩形 37">
            <a:extLst>
              <a:ext uri="{FF2B5EF4-FFF2-40B4-BE49-F238E27FC236}">
                <a16:creationId xmlns:a16="http://schemas.microsoft.com/office/drawing/2014/main" id="{C468051C-7EB8-7CEC-821D-486B7694BA50}"/>
              </a:ext>
            </a:extLst>
          </p:cNvPr>
          <p:cNvSpPr/>
          <p:nvPr/>
        </p:nvSpPr>
        <p:spPr>
          <a:xfrm>
            <a:off x="4037889" y="3145508"/>
            <a:ext cx="2696251" cy="369332"/>
          </a:xfrm>
          <a:prstGeom prst="rect">
            <a:avLst/>
          </a:prstGeom>
          <a:solidFill>
            <a:schemeClr val="bg2">
              <a:lumMod val="90000"/>
            </a:schemeClr>
          </a:solidFill>
        </p:spPr>
        <p:txBody>
          <a:bodyPr wrap="none">
            <a:spAutoFit/>
          </a:bodyPr>
          <a:lstStyle/>
          <a:p>
            <a:r>
              <a:rPr lang="en-US" altLang="zh-CN" dirty="0">
                <a:solidFill>
                  <a:srgbClr val="404040"/>
                </a:solidFill>
                <a:latin typeface="Times New Roman" panose="02020603050405020304" pitchFamily="18" charset="0"/>
                <a:cs typeface="Times New Roman" panose="02020603050405020304" pitchFamily="18" charset="0"/>
              </a:rPr>
              <a:t>2</a:t>
            </a:r>
            <a:r>
              <a:rPr lang="en-US" altLang="zh-CN" baseline="30000" dirty="0">
                <a:solidFill>
                  <a:srgbClr val="404040"/>
                </a:solidFill>
                <a:latin typeface="Times New Roman" panose="02020603050405020304" pitchFamily="18" charset="0"/>
                <a:cs typeface="Times New Roman" panose="02020603050405020304" pitchFamily="18" charset="0"/>
              </a:rPr>
              <a:t>nd</a:t>
            </a:r>
            <a:r>
              <a:rPr lang="en-US" altLang="zh-CN" dirty="0">
                <a:solidFill>
                  <a:srgbClr val="404040"/>
                </a:solidFill>
                <a:latin typeface="Times New Roman" panose="02020603050405020304" pitchFamily="18" charset="0"/>
                <a:cs typeface="Times New Roman" panose="02020603050405020304" pitchFamily="18" charset="0"/>
              </a:rPr>
              <a:t> HTS</a:t>
            </a:r>
            <a:r>
              <a:rPr lang="zh-CN" altLang="en-US" dirty="0">
                <a:solidFill>
                  <a:srgbClr val="404040"/>
                </a:solidFill>
                <a:latin typeface="Times New Roman" panose="02020603050405020304" pitchFamily="18" charset="0"/>
                <a:cs typeface="Times New Roman" panose="02020603050405020304" pitchFamily="18" charset="0"/>
              </a:rPr>
              <a:t> </a:t>
            </a:r>
            <a:r>
              <a:rPr lang="en-US" altLang="zh-CN" dirty="0">
                <a:solidFill>
                  <a:srgbClr val="404040"/>
                </a:solidFill>
                <a:latin typeface="Times New Roman" panose="02020603050405020304" pitchFamily="18" charset="0"/>
                <a:cs typeface="Times New Roman" panose="02020603050405020304" pitchFamily="18" charset="0"/>
              </a:rPr>
              <a:t>test with 9 T field</a:t>
            </a:r>
            <a:endParaRPr lang="zh-CN" altLang="en-US" dirty="0">
              <a:latin typeface="Times New Roman" panose="02020603050405020304" pitchFamily="18" charset="0"/>
              <a:cs typeface="Times New Roman" panose="02020603050405020304" pitchFamily="18" charset="0"/>
            </a:endParaRPr>
          </a:p>
        </p:txBody>
      </p:sp>
      <p:sp>
        <p:nvSpPr>
          <p:cNvPr id="39" name="矩形 38">
            <a:extLst>
              <a:ext uri="{FF2B5EF4-FFF2-40B4-BE49-F238E27FC236}">
                <a16:creationId xmlns:a16="http://schemas.microsoft.com/office/drawing/2014/main" id="{D6F3D97F-9C51-0667-B571-43D597738C21}"/>
              </a:ext>
            </a:extLst>
          </p:cNvPr>
          <p:cNvSpPr/>
          <p:nvPr/>
        </p:nvSpPr>
        <p:spPr>
          <a:xfrm>
            <a:off x="8952528" y="3142650"/>
            <a:ext cx="2651367" cy="369332"/>
          </a:xfrm>
          <a:prstGeom prst="rect">
            <a:avLst/>
          </a:prstGeom>
          <a:solidFill>
            <a:schemeClr val="bg2">
              <a:lumMod val="90000"/>
            </a:schemeClr>
          </a:solidFill>
        </p:spPr>
        <p:txBody>
          <a:bodyPr wrap="none">
            <a:spAutoFit/>
          </a:bodyPr>
          <a:lstStyle/>
          <a:p>
            <a:r>
              <a:rPr lang="en-US" altLang="zh-CN" dirty="0">
                <a:solidFill>
                  <a:srgbClr val="404040"/>
                </a:solidFill>
                <a:latin typeface="Times New Roman" panose="02020603050405020304" pitchFamily="18" charset="0"/>
                <a:cs typeface="Times New Roman" panose="02020603050405020304" pitchFamily="18" charset="0"/>
              </a:rPr>
              <a:t>3</a:t>
            </a:r>
            <a:r>
              <a:rPr lang="en-US" altLang="zh-CN" baseline="30000" dirty="0">
                <a:solidFill>
                  <a:srgbClr val="404040"/>
                </a:solidFill>
                <a:latin typeface="Times New Roman" panose="02020603050405020304" pitchFamily="18" charset="0"/>
                <a:cs typeface="Times New Roman" panose="02020603050405020304" pitchFamily="18" charset="0"/>
              </a:rPr>
              <a:t>rd </a:t>
            </a:r>
            <a:r>
              <a:rPr lang="en-US" altLang="zh-CN" dirty="0">
                <a:solidFill>
                  <a:srgbClr val="404040"/>
                </a:solidFill>
                <a:latin typeface="Times New Roman" panose="02020603050405020304" pitchFamily="18" charset="0"/>
                <a:cs typeface="Times New Roman" panose="02020603050405020304" pitchFamily="18" charset="0"/>
              </a:rPr>
              <a:t> HTS</a:t>
            </a:r>
            <a:r>
              <a:rPr lang="zh-CN" altLang="en-US" dirty="0">
                <a:solidFill>
                  <a:srgbClr val="404040"/>
                </a:solidFill>
                <a:latin typeface="Times New Roman" panose="02020603050405020304" pitchFamily="18" charset="0"/>
                <a:cs typeface="Times New Roman" panose="02020603050405020304" pitchFamily="18" charset="0"/>
              </a:rPr>
              <a:t> </a:t>
            </a:r>
            <a:r>
              <a:rPr lang="en-US" altLang="zh-CN" dirty="0">
                <a:solidFill>
                  <a:srgbClr val="404040"/>
                </a:solidFill>
                <a:latin typeface="Times New Roman" panose="02020603050405020304" pitchFamily="18" charset="0"/>
                <a:cs typeface="Times New Roman" panose="02020603050405020304" pitchFamily="18" charset="0"/>
              </a:rPr>
              <a:t>test with 9 T field</a:t>
            </a:r>
            <a:endParaRPr lang="zh-CN" altLang="en-US" dirty="0">
              <a:latin typeface="Times New Roman" panose="02020603050405020304" pitchFamily="18" charset="0"/>
              <a:cs typeface="Times New Roman" panose="02020603050405020304" pitchFamily="18" charset="0"/>
            </a:endParaRPr>
          </a:p>
        </p:txBody>
      </p:sp>
      <p:sp>
        <p:nvSpPr>
          <p:cNvPr id="40" name="矩形 39">
            <a:extLst>
              <a:ext uri="{FF2B5EF4-FFF2-40B4-BE49-F238E27FC236}">
                <a16:creationId xmlns:a16="http://schemas.microsoft.com/office/drawing/2014/main" id="{199FB5CF-E417-FB8E-A8EE-E348E2615C12}"/>
              </a:ext>
            </a:extLst>
          </p:cNvPr>
          <p:cNvSpPr/>
          <p:nvPr/>
        </p:nvSpPr>
        <p:spPr>
          <a:xfrm>
            <a:off x="4727422" y="6245109"/>
            <a:ext cx="2772490" cy="338554"/>
          </a:xfrm>
          <a:prstGeom prst="rect">
            <a:avLst/>
          </a:prstGeom>
        </p:spPr>
        <p:txBody>
          <a:bodyPr wrap="none">
            <a:spAutoFit/>
          </a:bodyPr>
          <a:lstStyle/>
          <a:p>
            <a:r>
              <a:rPr lang="en-US" altLang="zh-CN" sz="1600" dirty="0">
                <a:solidFill>
                  <a:srgbClr val="404040"/>
                </a:solidFill>
                <a:latin typeface="Times New Roman" panose="02020603050405020304" pitchFamily="18" charset="0"/>
                <a:cs typeface="Times New Roman" panose="02020603050405020304" pitchFamily="18" charset="0"/>
              </a:rPr>
              <a:t>2</a:t>
            </a:r>
            <a:r>
              <a:rPr lang="en-US" altLang="zh-CN" sz="1600" baseline="30000" dirty="0">
                <a:solidFill>
                  <a:srgbClr val="404040"/>
                </a:solidFill>
                <a:latin typeface="Times New Roman" panose="02020603050405020304" pitchFamily="18" charset="0"/>
                <a:cs typeface="Times New Roman" panose="02020603050405020304" pitchFamily="18" charset="0"/>
              </a:rPr>
              <a:t>nd</a:t>
            </a:r>
            <a:r>
              <a:rPr lang="en-US" altLang="zh-CN" sz="1600" dirty="0">
                <a:solidFill>
                  <a:srgbClr val="404040"/>
                </a:solidFill>
                <a:latin typeface="Times New Roman" panose="02020603050405020304" pitchFamily="18" charset="0"/>
                <a:cs typeface="Times New Roman" panose="02020603050405020304" pitchFamily="18" charset="0"/>
              </a:rPr>
              <a:t> HTS</a:t>
            </a:r>
            <a:r>
              <a:rPr lang="it-IT" altLang="zh-CN" sz="1600" dirty="0">
                <a:solidFill>
                  <a:srgbClr val="404040"/>
                </a:solidFill>
                <a:latin typeface="Times New Roman" panose="02020603050405020304" pitchFamily="18" charset="0"/>
                <a:cs typeface="Times New Roman" panose="02020603050405020304" pitchFamily="18" charset="0"/>
              </a:rPr>
              <a:t> test with 9 T BG field</a:t>
            </a:r>
            <a:endParaRPr lang="zh-CN" altLang="en-US" sz="1600" dirty="0">
              <a:solidFill>
                <a:srgbClr val="404040"/>
              </a:solidFill>
              <a:latin typeface="Times New Roman" panose="02020603050405020304" pitchFamily="18" charset="0"/>
              <a:cs typeface="Times New Roman" panose="02020603050405020304" pitchFamily="18" charset="0"/>
            </a:endParaRPr>
          </a:p>
        </p:txBody>
      </p:sp>
      <p:sp>
        <p:nvSpPr>
          <p:cNvPr id="41" name="矩形 40">
            <a:extLst>
              <a:ext uri="{FF2B5EF4-FFF2-40B4-BE49-F238E27FC236}">
                <a16:creationId xmlns:a16="http://schemas.microsoft.com/office/drawing/2014/main" id="{96ED59AA-5E99-C734-7AC5-E703CBE0F1C6}"/>
              </a:ext>
            </a:extLst>
          </p:cNvPr>
          <p:cNvSpPr/>
          <p:nvPr/>
        </p:nvSpPr>
        <p:spPr>
          <a:xfrm>
            <a:off x="8812571" y="6258798"/>
            <a:ext cx="2738827" cy="338554"/>
          </a:xfrm>
          <a:prstGeom prst="rect">
            <a:avLst/>
          </a:prstGeom>
        </p:spPr>
        <p:txBody>
          <a:bodyPr wrap="none">
            <a:spAutoFit/>
          </a:bodyPr>
          <a:lstStyle/>
          <a:p>
            <a:r>
              <a:rPr lang="it-IT" altLang="zh-CN" sz="1600" dirty="0">
                <a:solidFill>
                  <a:srgbClr val="404040"/>
                </a:solidFill>
                <a:latin typeface="Times New Roman" panose="02020603050405020304" pitchFamily="18" charset="0"/>
                <a:cs typeface="Times New Roman" panose="02020603050405020304" pitchFamily="18" charset="0"/>
              </a:rPr>
              <a:t>3</a:t>
            </a:r>
            <a:r>
              <a:rPr lang="en-US" altLang="zh-CN" sz="1600" baseline="30000" dirty="0" err="1">
                <a:solidFill>
                  <a:srgbClr val="404040"/>
                </a:solidFill>
                <a:latin typeface="Times New Roman" panose="02020603050405020304" pitchFamily="18" charset="0"/>
                <a:cs typeface="Times New Roman" panose="02020603050405020304" pitchFamily="18" charset="0"/>
              </a:rPr>
              <a:t>rd</a:t>
            </a:r>
            <a:r>
              <a:rPr lang="en-US" altLang="zh-CN" sz="1600" dirty="0">
                <a:solidFill>
                  <a:srgbClr val="404040"/>
                </a:solidFill>
                <a:latin typeface="Times New Roman" panose="02020603050405020304" pitchFamily="18" charset="0"/>
                <a:cs typeface="Times New Roman" panose="02020603050405020304" pitchFamily="18" charset="0"/>
              </a:rPr>
              <a:t> HTS</a:t>
            </a:r>
            <a:r>
              <a:rPr lang="it-IT" altLang="zh-CN" sz="1600" dirty="0">
                <a:solidFill>
                  <a:srgbClr val="404040"/>
                </a:solidFill>
                <a:latin typeface="Times New Roman" panose="02020603050405020304" pitchFamily="18" charset="0"/>
                <a:cs typeface="Times New Roman" panose="02020603050405020304" pitchFamily="18" charset="0"/>
              </a:rPr>
              <a:t> test with 9 T BG field</a:t>
            </a:r>
            <a:endParaRPr lang="zh-CN" altLang="en-US" sz="1600" dirty="0">
              <a:solidFill>
                <a:srgbClr val="404040"/>
              </a:solidFill>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F0FF041E-B3B4-303F-7511-E56067569AD9}"/>
              </a:ext>
            </a:extLst>
          </p:cNvPr>
          <p:cNvSpPr txBox="1"/>
          <p:nvPr/>
        </p:nvSpPr>
        <p:spPr>
          <a:xfrm>
            <a:off x="2135560" y="980728"/>
            <a:ext cx="7992888" cy="445770"/>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400" dirty="0"/>
              <a:t>Test of the LPF3-U magnet</a:t>
            </a:r>
            <a:r>
              <a:rPr lang="en-US" altLang="zh-CN" sz="1800" b="0" i="1" dirty="0"/>
              <a:t> </a:t>
            </a:r>
            <a:r>
              <a:rPr lang="en-US" altLang="zh-CN" sz="2400" dirty="0"/>
              <a:t>at 4.2 K</a:t>
            </a:r>
            <a:r>
              <a:rPr lang="x-none" altLang="en-US" sz="2400" dirty="0"/>
              <a:t>                </a:t>
            </a:r>
            <a:r>
              <a:rPr lang="en-US" altLang="zh-CN" sz="2400" dirty="0"/>
              <a:t> </a:t>
            </a:r>
            <a:r>
              <a:rPr lang="en-US" altLang="zh-CN" sz="1800" dirty="0"/>
              <a:t>Nov. 2024 to Jan. 2025</a:t>
            </a:r>
            <a:endParaRPr lang="zh-CN" altLang="en-US"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A73FF-4959-9B15-92C1-5451A1D2576A}"/>
            </a:ext>
          </a:extLst>
        </p:cNvPr>
        <p:cNvGrpSpPr/>
        <p:nvPr/>
      </p:nvGrpSpPr>
      <p:grpSpPr>
        <a:xfrm>
          <a:off x="0" y="0"/>
          <a:ext cx="0" cy="0"/>
          <a:chOff x="0" y="0"/>
          <a:chExt cx="0" cy="0"/>
        </a:xfrm>
      </p:grpSpPr>
      <p:pic>
        <p:nvPicPr>
          <p:cNvPr id="21" name="图片 20">
            <a:extLst>
              <a:ext uri="{FF2B5EF4-FFF2-40B4-BE49-F238E27FC236}">
                <a16:creationId xmlns:a16="http://schemas.microsoft.com/office/drawing/2014/main" id="{DF08E2BF-4D48-C112-486E-16A77BC80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58" y="4440105"/>
            <a:ext cx="4641367" cy="2289946"/>
          </a:xfrm>
          <a:prstGeom prst="rect">
            <a:avLst/>
          </a:prstGeom>
        </p:spPr>
      </p:pic>
      <p:pic>
        <p:nvPicPr>
          <p:cNvPr id="24" name="图片 23">
            <a:extLst>
              <a:ext uri="{FF2B5EF4-FFF2-40B4-BE49-F238E27FC236}">
                <a16:creationId xmlns:a16="http://schemas.microsoft.com/office/drawing/2014/main" id="{6FEED74A-123C-393B-3178-2F79D4D34A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068748" y="4388708"/>
            <a:ext cx="2026258" cy="2341343"/>
          </a:xfrm>
          <a:prstGeom prst="rect">
            <a:avLst/>
          </a:prstGeom>
        </p:spPr>
      </p:pic>
      <p:pic>
        <p:nvPicPr>
          <p:cNvPr id="31" name="图片 30">
            <a:extLst>
              <a:ext uri="{FF2B5EF4-FFF2-40B4-BE49-F238E27FC236}">
                <a16:creationId xmlns:a16="http://schemas.microsoft.com/office/drawing/2014/main" id="{D483D860-9896-F64F-D505-0EEA62439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095006" y="4359741"/>
            <a:ext cx="2425162" cy="2375304"/>
          </a:xfrm>
          <a:prstGeom prst="rect">
            <a:avLst/>
          </a:prstGeom>
        </p:spPr>
      </p:pic>
      <p:pic>
        <p:nvPicPr>
          <p:cNvPr id="32" name="图片 31">
            <a:extLst>
              <a:ext uri="{FF2B5EF4-FFF2-40B4-BE49-F238E27FC236}">
                <a16:creationId xmlns:a16="http://schemas.microsoft.com/office/drawing/2014/main" id="{D5E6EC3E-89EE-244B-2E7B-DAB2A9E60D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5525" y="4440105"/>
            <a:ext cx="1102631" cy="2301263"/>
          </a:xfrm>
          <a:prstGeom prst="rect">
            <a:avLst/>
          </a:prstGeom>
        </p:spPr>
      </p:pic>
      <p:pic>
        <p:nvPicPr>
          <p:cNvPr id="30" name="图片 29">
            <a:extLst>
              <a:ext uri="{FF2B5EF4-FFF2-40B4-BE49-F238E27FC236}">
                <a16:creationId xmlns:a16="http://schemas.microsoft.com/office/drawing/2014/main" id="{9461B305-113F-18AE-7960-EA8947BEFE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2335" y="2101256"/>
            <a:ext cx="1385562" cy="2290091"/>
          </a:xfrm>
          <a:prstGeom prst="rect">
            <a:avLst/>
          </a:prstGeom>
        </p:spPr>
      </p:pic>
      <p:pic>
        <p:nvPicPr>
          <p:cNvPr id="29" name="图片 28">
            <a:extLst>
              <a:ext uri="{FF2B5EF4-FFF2-40B4-BE49-F238E27FC236}">
                <a16:creationId xmlns:a16="http://schemas.microsoft.com/office/drawing/2014/main" id="{E076BBE2-FE60-2176-CED7-F8AB9477F8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3592" y="2100150"/>
            <a:ext cx="4114326" cy="2261333"/>
          </a:xfrm>
          <a:prstGeom prst="rect">
            <a:avLst/>
          </a:prstGeom>
        </p:spPr>
      </p:pic>
      <p:pic>
        <p:nvPicPr>
          <p:cNvPr id="3" name="图片 2">
            <a:extLst>
              <a:ext uri="{FF2B5EF4-FFF2-40B4-BE49-F238E27FC236}">
                <a16:creationId xmlns:a16="http://schemas.microsoft.com/office/drawing/2014/main" id="{2F041A41-F12B-CD8B-40FC-9E940509F29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a:extLst>
              <a:ext uri="{FF2B5EF4-FFF2-40B4-BE49-F238E27FC236}">
                <a16:creationId xmlns:a16="http://schemas.microsoft.com/office/drawing/2014/main" id="{65C42B29-EF87-C301-C603-CC53BB510C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7F043738-E891-CB35-6EB4-37FC50E914DB}"/>
              </a:ext>
            </a:extLst>
          </p:cNvPr>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Model Dipole LPF3</a:t>
            </a:r>
          </a:p>
        </p:txBody>
      </p:sp>
      <p:sp>
        <p:nvSpPr>
          <p:cNvPr id="16" name="文本框 15">
            <a:extLst>
              <a:ext uri="{FF2B5EF4-FFF2-40B4-BE49-F238E27FC236}">
                <a16:creationId xmlns:a16="http://schemas.microsoft.com/office/drawing/2014/main" id="{495E62E0-BF99-C396-3040-0AC79C735F78}"/>
              </a:ext>
            </a:extLst>
          </p:cNvPr>
          <p:cNvSpPr txBox="1"/>
          <p:nvPr/>
        </p:nvSpPr>
        <p:spPr>
          <a:xfrm>
            <a:off x="2639616" y="1039014"/>
            <a:ext cx="6984776" cy="445770"/>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400" dirty="0"/>
              <a:t>Disassembly of the magnet and HTS coils in Jan 2025</a:t>
            </a:r>
            <a:endParaRPr lang="zh-CN" altLang="en-US" sz="2400" dirty="0"/>
          </a:p>
        </p:txBody>
      </p:sp>
      <p:sp>
        <p:nvSpPr>
          <p:cNvPr id="7" name="文本框 6">
            <a:extLst>
              <a:ext uri="{FF2B5EF4-FFF2-40B4-BE49-F238E27FC236}">
                <a16:creationId xmlns:a16="http://schemas.microsoft.com/office/drawing/2014/main" id="{57646176-37A2-260C-EA38-DD974004F8DB}"/>
              </a:ext>
            </a:extLst>
          </p:cNvPr>
          <p:cNvSpPr txBox="1"/>
          <p:nvPr/>
        </p:nvSpPr>
        <p:spPr>
          <a:xfrm>
            <a:off x="623392" y="1412776"/>
            <a:ext cx="10930346" cy="646331"/>
          </a:xfrm>
          <a:prstGeom prst="rect">
            <a:avLst/>
          </a:prstGeom>
          <a:noFill/>
        </p:spPr>
        <p:txBody>
          <a:bodyPr wrap="square" rtlCol="0">
            <a:spAutoFit/>
          </a:bodyPr>
          <a:lstStyle/>
          <a:p>
            <a:pPr algn="dist"/>
            <a:r>
              <a:rPr lang="en-US" altLang="zh-CN" dirty="0">
                <a:latin typeface="Times New Roman" panose="02020603050405020304" pitchFamily="18" charset="0"/>
                <a:cs typeface="Times New Roman" panose="02020603050405020304" pitchFamily="18" charset="0"/>
              </a:rPr>
              <a:t>After disassembly, Serious damage of the outer HTS coils observed: conductor delamination, damage of layer insulation..., caused by strong coupling </a:t>
            </a:r>
            <a:r>
              <a:rPr lang="en-US" altLang="zh-CN" sz="1400" dirty="0">
                <a:latin typeface="Times New Roman" panose="02020603050405020304" pitchFamily="18" charset="0"/>
                <a:cs typeface="Times New Roman" panose="02020603050405020304" pitchFamily="18" charset="0"/>
              </a:rPr>
              <a:t>(between LTS and HTS) </a:t>
            </a:r>
            <a:r>
              <a:rPr lang="en-US" altLang="zh-CN" dirty="0">
                <a:latin typeface="Times New Roman" panose="02020603050405020304" pitchFamily="18" charset="0"/>
                <a:cs typeface="Times New Roman" panose="02020603050405020304" pitchFamily="18" charset="0"/>
              </a:rPr>
              <a:t>induced electromagnetic forces during the training of LTS</a:t>
            </a:r>
            <a:endParaRPr lang="zh-CN" altLang="en-US" dirty="0">
              <a:latin typeface="Times New Roman" panose="02020603050405020304" pitchFamily="18" charset="0"/>
              <a:cs typeface="Times New Roman" panose="02020603050405020304" pitchFamily="18" charset="0"/>
            </a:endParaRPr>
          </a:p>
        </p:txBody>
      </p:sp>
      <p:pic>
        <p:nvPicPr>
          <p:cNvPr id="22" name="图片 21">
            <a:extLst>
              <a:ext uri="{FF2B5EF4-FFF2-40B4-BE49-F238E27FC236}">
                <a16:creationId xmlns:a16="http://schemas.microsoft.com/office/drawing/2014/main" id="{DB5D88FA-C851-FBFB-155B-F2206E8B4A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792" y="2079617"/>
            <a:ext cx="1726800" cy="2302400"/>
          </a:xfrm>
          <a:prstGeom prst="rect">
            <a:avLst/>
          </a:prstGeom>
        </p:spPr>
      </p:pic>
      <p:pic>
        <p:nvPicPr>
          <p:cNvPr id="23" name="图片 22">
            <a:extLst>
              <a:ext uri="{FF2B5EF4-FFF2-40B4-BE49-F238E27FC236}">
                <a16:creationId xmlns:a16="http://schemas.microsoft.com/office/drawing/2014/main" id="{9D4CC057-3335-22BD-6A14-E9D5DD4F8E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68749" y="2126401"/>
            <a:ext cx="3043586" cy="2251359"/>
          </a:xfrm>
          <a:prstGeom prst="rect">
            <a:avLst/>
          </a:prstGeom>
        </p:spPr>
      </p:pic>
      <p:sp>
        <p:nvSpPr>
          <p:cNvPr id="25" name="矩形 24">
            <a:extLst>
              <a:ext uri="{FF2B5EF4-FFF2-40B4-BE49-F238E27FC236}">
                <a16:creationId xmlns:a16="http://schemas.microsoft.com/office/drawing/2014/main" id="{39F8A88F-6DCA-A785-5FF7-A98E1B739D97}"/>
              </a:ext>
            </a:extLst>
          </p:cNvPr>
          <p:cNvSpPr/>
          <p:nvPr/>
        </p:nvSpPr>
        <p:spPr>
          <a:xfrm>
            <a:off x="2462191" y="3589139"/>
            <a:ext cx="3995004" cy="338554"/>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After testing, the coil surface is not flat</a:t>
            </a:r>
            <a:endParaRPr lang="zh-CN" altLang="en-US" sz="1600" dirty="0">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1DA52D7D-899F-8B80-B8CB-D651C70F5E68}"/>
              </a:ext>
            </a:extLst>
          </p:cNvPr>
          <p:cNvSpPr/>
          <p:nvPr/>
        </p:nvSpPr>
        <p:spPr>
          <a:xfrm>
            <a:off x="9095006" y="6222426"/>
            <a:ext cx="1502334" cy="338554"/>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Delamination</a:t>
            </a:r>
          </a:p>
        </p:txBody>
      </p:sp>
      <p:sp>
        <p:nvSpPr>
          <p:cNvPr id="27" name="矩形 26">
            <a:extLst>
              <a:ext uri="{FF2B5EF4-FFF2-40B4-BE49-F238E27FC236}">
                <a16:creationId xmlns:a16="http://schemas.microsoft.com/office/drawing/2014/main" id="{4AA8D4CC-8EAC-3420-9036-61B96A3D4543}"/>
              </a:ext>
            </a:extLst>
          </p:cNvPr>
          <p:cNvSpPr/>
          <p:nvPr/>
        </p:nvSpPr>
        <p:spPr>
          <a:xfrm>
            <a:off x="7042871" y="3246301"/>
            <a:ext cx="3722879" cy="338554"/>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Damage in interturn between layers</a:t>
            </a:r>
            <a:endParaRPr lang="zh-CN" altLang="en-US" sz="1600" dirty="0">
              <a:latin typeface="微软雅黑" panose="020B0503020204020204" pitchFamily="34" charset="-122"/>
              <a:ea typeface="微软雅黑" panose="020B0503020204020204" pitchFamily="34" charset="-122"/>
            </a:endParaRPr>
          </a:p>
        </p:txBody>
      </p:sp>
      <p:sp>
        <p:nvSpPr>
          <p:cNvPr id="28" name="矩形 27">
            <a:extLst>
              <a:ext uri="{FF2B5EF4-FFF2-40B4-BE49-F238E27FC236}">
                <a16:creationId xmlns:a16="http://schemas.microsoft.com/office/drawing/2014/main" id="{8D7A7DDF-07B5-83A8-DAB8-03D730E46BC7}"/>
              </a:ext>
            </a:extLst>
          </p:cNvPr>
          <p:cNvSpPr/>
          <p:nvPr/>
        </p:nvSpPr>
        <p:spPr>
          <a:xfrm>
            <a:off x="983432" y="5445224"/>
            <a:ext cx="2870979" cy="338554"/>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Damage of layer insulation</a:t>
            </a:r>
            <a:endParaRPr lang="zh-CN" altLang="en-US" sz="1600" dirty="0">
              <a:latin typeface="微软雅黑" panose="020B0503020204020204" pitchFamily="34" charset="-122"/>
              <a:ea typeface="微软雅黑" panose="020B0503020204020204" pitchFamily="34" charset="-122"/>
            </a:endParaRPr>
          </a:p>
        </p:txBody>
      </p:sp>
      <p:sp>
        <p:nvSpPr>
          <p:cNvPr id="2" name="灯片编号占位符 2">
            <a:extLst>
              <a:ext uri="{FF2B5EF4-FFF2-40B4-BE49-F238E27FC236}">
                <a16:creationId xmlns:a16="http://schemas.microsoft.com/office/drawing/2014/main" id="{6DBF5639-D71D-8D0E-9637-69D6F11ED655}"/>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6</a:t>
            </a:fld>
            <a:endParaRPr lang="en-US" sz="1200" dirty="0"/>
          </a:p>
        </p:txBody>
      </p:sp>
    </p:spTree>
    <p:extLst>
      <p:ext uri="{BB962C8B-B14F-4D97-AF65-F5344CB8AC3E}">
        <p14:creationId xmlns:p14="http://schemas.microsoft.com/office/powerpoint/2010/main" val="1918173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3EDC2-F33C-54D0-37E9-2FDCE6DFAB1E}"/>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4E6FB2D5-F8C9-DCB2-5064-FDB522BC675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a:extLst>
              <a:ext uri="{FF2B5EF4-FFF2-40B4-BE49-F238E27FC236}">
                <a16:creationId xmlns:a16="http://schemas.microsoft.com/office/drawing/2014/main" id="{D2036381-3114-4CC1-8E66-98064D08C7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3505D92D-94EF-4BB9-C097-E27F1FDCDB3A}"/>
              </a:ext>
            </a:extLst>
          </p:cNvPr>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Model Dipole LPF3</a:t>
            </a:r>
          </a:p>
        </p:txBody>
      </p:sp>
      <p:sp>
        <p:nvSpPr>
          <p:cNvPr id="2" name="文本框 1">
            <a:extLst>
              <a:ext uri="{FF2B5EF4-FFF2-40B4-BE49-F238E27FC236}">
                <a16:creationId xmlns:a16="http://schemas.microsoft.com/office/drawing/2014/main" id="{36D01929-623B-A7C2-CB1B-03E35E2F0EAB}"/>
              </a:ext>
            </a:extLst>
          </p:cNvPr>
          <p:cNvSpPr txBox="1"/>
          <p:nvPr/>
        </p:nvSpPr>
        <p:spPr>
          <a:xfrm>
            <a:off x="2855640" y="1063224"/>
            <a:ext cx="6480720" cy="445770"/>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400" dirty="0"/>
              <a:t>Refabrication of the new HTS coils in Spring 2025</a:t>
            </a:r>
            <a:endParaRPr lang="zh-CN" altLang="en-US" sz="2400" dirty="0"/>
          </a:p>
        </p:txBody>
      </p:sp>
      <p:sp>
        <p:nvSpPr>
          <p:cNvPr id="6" name="矩形 5">
            <a:extLst>
              <a:ext uri="{FF2B5EF4-FFF2-40B4-BE49-F238E27FC236}">
                <a16:creationId xmlns:a16="http://schemas.microsoft.com/office/drawing/2014/main" id="{E2427003-6EBE-5AD0-4125-40A16D288BC5}"/>
              </a:ext>
            </a:extLst>
          </p:cNvPr>
          <p:cNvSpPr/>
          <p:nvPr/>
        </p:nvSpPr>
        <p:spPr>
          <a:xfrm>
            <a:off x="407368" y="1556792"/>
            <a:ext cx="11220544" cy="646331"/>
          </a:xfrm>
          <a:prstGeom prst="rect">
            <a:avLst/>
          </a:prstGeom>
        </p:spPr>
        <p:txBody>
          <a:bodyPr wrap="square">
            <a:spAutoFit/>
          </a:bodyPr>
          <a:lstStyle/>
          <a:p>
            <a:pPr marL="285750" indent="-285750" algn="just">
              <a:buFont typeface="Wingdings" panose="05000000000000000000" pitchFamily="2" charset="2"/>
              <a:buChar char="Ø"/>
            </a:pPr>
            <a:r>
              <a:rPr lang="en-US" altLang="zh-CN" dirty="0">
                <a:latin typeface="Times New Roman" panose="02020603050405020304" pitchFamily="18" charset="0"/>
                <a:ea typeface="宋体" panose="02010600030101010101" pitchFamily="2" charset="-122"/>
                <a:cs typeface="Times New Roman" panose="02020603050405020304" pitchFamily="18" charset="0"/>
              </a:rPr>
              <a:t>To reduce time delay of field, the layer insulation in the coil was replaced from stainless steel to G10</a:t>
            </a:r>
          </a:p>
          <a:p>
            <a:pPr marL="285750" indent="-285750" algn="just">
              <a:buFont typeface="Wingdings" panose="05000000000000000000" pitchFamily="2" charset="2"/>
              <a:buChar char="Ø"/>
            </a:pPr>
            <a:r>
              <a:rPr lang="en-US" altLang="zh-CN" dirty="0">
                <a:latin typeface="Times New Roman" panose="02020603050405020304" pitchFamily="18" charset="0"/>
                <a:ea typeface="宋体" panose="02010600030101010101" pitchFamily="2" charset="-122"/>
                <a:cs typeface="Times New Roman" panose="02020603050405020304" pitchFamily="18" charset="0"/>
              </a:rPr>
              <a:t>To reduce the impact of LTS quench to HTS, </a:t>
            </a:r>
            <a:r>
              <a:rPr lang="en-US" altLang="zh-CN" dirty="0">
                <a:latin typeface="Times New Roman" panose="02020603050405020304" pitchFamily="18" charset="0"/>
                <a:cs typeface="Times New Roman" panose="02020603050405020304" pitchFamily="18" charset="0"/>
              </a:rPr>
              <a:t>high-purity copper and HTS tapes were deployed around the HTS coil</a:t>
            </a:r>
            <a:endParaRPr lang="zh-CN" altLang="en-US" dirty="0"/>
          </a:p>
        </p:txBody>
      </p:sp>
      <p:pic>
        <p:nvPicPr>
          <p:cNvPr id="7" name="图片 6">
            <a:extLst>
              <a:ext uri="{FF2B5EF4-FFF2-40B4-BE49-F238E27FC236}">
                <a16:creationId xmlns:a16="http://schemas.microsoft.com/office/drawing/2014/main" id="{63BBF1D6-CE38-D53F-6EA5-9A3F7FA0B302}"/>
              </a:ext>
            </a:extLst>
          </p:cNvPr>
          <p:cNvPicPr/>
          <p:nvPr/>
        </p:nvPicPr>
        <p:blipFill>
          <a:blip r:embed="rId4">
            <a:extLst>
              <a:ext uri="{28A0092B-C50C-407E-A947-70E740481C1C}">
                <a14:useLocalDpi xmlns:a14="http://schemas.microsoft.com/office/drawing/2010/main" val="0"/>
              </a:ext>
            </a:extLst>
          </a:blip>
          <a:stretch>
            <a:fillRect/>
          </a:stretch>
        </p:blipFill>
        <p:spPr>
          <a:xfrm>
            <a:off x="1271464" y="2100268"/>
            <a:ext cx="9505056" cy="4620276"/>
          </a:xfrm>
          <a:prstGeom prst="rect">
            <a:avLst/>
          </a:prstGeom>
        </p:spPr>
      </p:pic>
      <p:sp>
        <p:nvSpPr>
          <p:cNvPr id="8" name="灯片编号占位符 2">
            <a:extLst>
              <a:ext uri="{FF2B5EF4-FFF2-40B4-BE49-F238E27FC236}">
                <a16:creationId xmlns:a16="http://schemas.microsoft.com/office/drawing/2014/main" id="{C347C1D5-6BAC-38A4-1137-FDB63CF709B3}"/>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7</a:t>
            </a:fld>
            <a:endParaRPr lang="en-US" sz="1200" dirty="0"/>
          </a:p>
        </p:txBody>
      </p:sp>
    </p:spTree>
    <p:extLst>
      <p:ext uri="{BB962C8B-B14F-4D97-AF65-F5344CB8AC3E}">
        <p14:creationId xmlns:p14="http://schemas.microsoft.com/office/powerpoint/2010/main" val="3607035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B090A72-D5C7-95E0-A058-C54A685A3911}"/>
              </a:ext>
            </a:extLst>
          </p:cNvPr>
          <p:cNvPicPr>
            <a:picLocks noChangeAspect="1"/>
          </p:cNvPicPr>
          <p:nvPr/>
        </p:nvPicPr>
        <p:blipFill>
          <a:blip r:embed="rId2" cstate="print">
            <a:extLst>
              <a:ext uri="{28A0092B-C50C-407E-A947-70E740481C1C}">
                <a14:useLocalDpi xmlns:a14="http://schemas.microsoft.com/office/drawing/2010/main" val="0"/>
              </a:ext>
            </a:extLst>
          </a:blip>
          <a:srcRect t="12259" b="3638"/>
          <a:stretch>
            <a:fillRect/>
          </a:stretch>
        </p:blipFill>
        <p:spPr>
          <a:xfrm>
            <a:off x="6008795" y="2780928"/>
            <a:ext cx="5859891" cy="3772094"/>
          </a:xfrm>
          <a:prstGeom prst="rect">
            <a:avLst/>
          </a:prstGeom>
        </p:spPr>
      </p:pic>
      <p:pic>
        <p:nvPicPr>
          <p:cNvPr id="3" name="图片 2">
            <a:extLst>
              <a:ext uri="{FF2B5EF4-FFF2-40B4-BE49-F238E27FC236}">
                <a16:creationId xmlns:a16="http://schemas.microsoft.com/office/drawing/2014/main" id="{2D0DD3DC-1B87-BB33-A075-94DD9E5702B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a:extLst>
              <a:ext uri="{FF2B5EF4-FFF2-40B4-BE49-F238E27FC236}">
                <a16:creationId xmlns:a16="http://schemas.microsoft.com/office/drawing/2014/main" id="{05F7C17E-450F-64FA-FEED-C65FCBDD5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AFE4ECCD-B4D1-1F1C-503A-A66D31B7C11B}"/>
              </a:ext>
            </a:extLst>
          </p:cNvPr>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Model Dipole LPF3</a:t>
            </a:r>
          </a:p>
        </p:txBody>
      </p:sp>
      <p:sp>
        <p:nvSpPr>
          <p:cNvPr id="6" name="文本框 5">
            <a:extLst>
              <a:ext uri="{FF2B5EF4-FFF2-40B4-BE49-F238E27FC236}">
                <a16:creationId xmlns:a16="http://schemas.microsoft.com/office/drawing/2014/main" id="{C39B3B0C-6ED0-C344-CB0F-36E33D351C9D}"/>
              </a:ext>
            </a:extLst>
          </p:cNvPr>
          <p:cNvSpPr txBox="1"/>
          <p:nvPr/>
        </p:nvSpPr>
        <p:spPr>
          <a:xfrm>
            <a:off x="2034403" y="1059788"/>
            <a:ext cx="8022037" cy="445770"/>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400" dirty="0"/>
              <a:t>Refabrication and test of the new HTS coils in Summer 2025</a:t>
            </a:r>
            <a:endParaRPr lang="zh-CN" altLang="en-US" sz="2400" dirty="0"/>
          </a:p>
        </p:txBody>
      </p:sp>
      <p:pic>
        <p:nvPicPr>
          <p:cNvPr id="12" name="图片 11">
            <a:extLst>
              <a:ext uri="{FF2B5EF4-FFF2-40B4-BE49-F238E27FC236}">
                <a16:creationId xmlns:a16="http://schemas.microsoft.com/office/drawing/2014/main" id="{B190456F-87B6-B9C2-D323-1CD0FE58F5C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337651" y="2746233"/>
            <a:ext cx="5686341" cy="3772094"/>
          </a:xfrm>
          <a:prstGeom prst="rect">
            <a:avLst/>
          </a:prstGeom>
        </p:spPr>
      </p:pic>
      <p:sp>
        <p:nvSpPr>
          <p:cNvPr id="8" name="矩形 7">
            <a:extLst>
              <a:ext uri="{FF2B5EF4-FFF2-40B4-BE49-F238E27FC236}">
                <a16:creationId xmlns:a16="http://schemas.microsoft.com/office/drawing/2014/main" id="{18D8D5A2-6808-3842-C379-49D5F9414EB1}"/>
              </a:ext>
            </a:extLst>
          </p:cNvPr>
          <p:cNvSpPr/>
          <p:nvPr/>
        </p:nvSpPr>
        <p:spPr>
          <a:xfrm>
            <a:off x="405077" y="1795460"/>
            <a:ext cx="5400600" cy="869149"/>
          </a:xfrm>
          <a:prstGeom prst="rect">
            <a:avLst/>
          </a:prstGeom>
        </p:spPr>
        <p:txBody>
          <a:bodyPr wrap="square">
            <a:spAutoFit/>
          </a:bodyPr>
          <a:lstStyle/>
          <a:p>
            <a:pPr algn="ctr">
              <a:lnSpc>
                <a:spcPct val="130000"/>
              </a:lnSpc>
            </a:pPr>
            <a:r>
              <a:rPr lang="en-US" altLang="zh-CN" sz="1600" dirty="0">
                <a:latin typeface="微软雅黑" panose="020B0503020204020204" pitchFamily="34" charset="-122"/>
                <a:ea typeface="微软雅黑" panose="020B0503020204020204" pitchFamily="34" charset="-122"/>
              </a:rPr>
              <a:t>HTS stand alone: 2159 A, 7.6 T in the aperture@ 4.2 K</a:t>
            </a:r>
          </a:p>
          <a:p>
            <a:pPr algn="ctr">
              <a:lnSpc>
                <a:spcPct val="130000"/>
              </a:lnSpc>
            </a:pPr>
            <a:r>
              <a:rPr lang="en-US" altLang="zh-CN" sz="1200" dirty="0">
                <a:latin typeface="微软雅黑" panose="020B0503020204020204" pitchFamily="34" charset="-122"/>
                <a:ea typeface="微软雅黑" panose="020B0503020204020204" pitchFamily="34" charset="-122"/>
              </a:rPr>
              <a:t>Maximum field on the coil</a:t>
            </a:r>
            <a:r>
              <a:rPr lang="zh-CN" altLang="en-US" sz="1200"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(calculated): ~10 T</a:t>
            </a:r>
          </a:p>
          <a:p>
            <a:pPr algn="ctr">
              <a:lnSpc>
                <a:spcPct val="130000"/>
              </a:lnSpc>
            </a:pPr>
            <a:r>
              <a:rPr lang="en-US" altLang="zh-CN" sz="1200" dirty="0">
                <a:latin typeface="微软雅黑" panose="020B0503020204020204" pitchFamily="34" charset="-122"/>
                <a:ea typeface="微软雅黑" panose="020B0503020204020204" pitchFamily="34" charset="-122"/>
              </a:rPr>
              <a:t>Performance limited by a power failure: current discharged in 1 s</a:t>
            </a:r>
          </a:p>
        </p:txBody>
      </p:sp>
      <p:sp>
        <p:nvSpPr>
          <p:cNvPr id="10" name="文本框 9">
            <a:extLst>
              <a:ext uri="{FF2B5EF4-FFF2-40B4-BE49-F238E27FC236}">
                <a16:creationId xmlns:a16="http://schemas.microsoft.com/office/drawing/2014/main" id="{8805E8AA-D65F-72CE-2AE7-A85498532B57}"/>
              </a:ext>
            </a:extLst>
          </p:cNvPr>
          <p:cNvSpPr txBox="1"/>
          <p:nvPr/>
        </p:nvSpPr>
        <p:spPr>
          <a:xfrm>
            <a:off x="6386324" y="1801057"/>
            <a:ext cx="5141888" cy="869149"/>
          </a:xfrm>
          <a:prstGeom prst="rect">
            <a:avLst/>
          </a:prstGeom>
          <a:noFill/>
        </p:spPr>
        <p:txBody>
          <a:bodyPr wrap="square">
            <a:spAutoFit/>
          </a:bodyPr>
          <a:lstStyle/>
          <a:p>
            <a:pPr algn="ctr">
              <a:lnSpc>
                <a:spcPct val="130000"/>
              </a:lnSpc>
            </a:pPr>
            <a:r>
              <a:rPr lang="en-US" altLang="zh-CN" sz="1600" dirty="0">
                <a:latin typeface="微软雅黑" panose="020B0503020204020204" pitchFamily="34" charset="-122"/>
                <a:ea typeface="微软雅黑" panose="020B0503020204020204" pitchFamily="34" charset="-122"/>
              </a:rPr>
              <a:t>Power failure at 2159 A damaged 1 of 6 HTS coils</a:t>
            </a:r>
          </a:p>
          <a:p>
            <a:pPr algn="ctr">
              <a:lnSpc>
                <a:spcPct val="130000"/>
              </a:lnSpc>
            </a:pPr>
            <a:r>
              <a:rPr lang="en-US" altLang="zh-CN" sz="1200" dirty="0">
                <a:latin typeface="微软雅黑" panose="020B0503020204020204" pitchFamily="34" charset="-122"/>
                <a:ea typeface="微软雅黑" panose="020B0503020204020204" pitchFamily="34" charset="-122"/>
              </a:rPr>
              <a:t> Resistive voltage appeared in #5 coil from ~800 A;</a:t>
            </a:r>
          </a:p>
          <a:p>
            <a:pPr algn="ctr">
              <a:lnSpc>
                <a:spcPct val="130000"/>
              </a:lnSpc>
            </a:pPr>
            <a:r>
              <a:rPr lang="en-US" altLang="zh-CN" sz="1200" dirty="0">
                <a:latin typeface="微软雅黑" panose="020B0503020204020204" pitchFamily="34" charset="-122"/>
                <a:ea typeface="微软雅黑" panose="020B0503020204020204" pitchFamily="34" charset="-122"/>
              </a:rPr>
              <a:t>bypassing #5 coil for the following tests</a:t>
            </a:r>
            <a:endParaRPr lang="zh-CN" altLang="en-US" sz="1050" dirty="0">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EFC52BC6-E06A-801D-D227-25B89C02039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31504" y="4941168"/>
            <a:ext cx="1152128" cy="1010183"/>
          </a:xfrm>
          <a:prstGeom prst="rect">
            <a:avLst/>
          </a:prstGeom>
        </p:spPr>
      </p:pic>
      <p:sp>
        <p:nvSpPr>
          <p:cNvPr id="2" name="灯片编号占位符 2">
            <a:extLst>
              <a:ext uri="{FF2B5EF4-FFF2-40B4-BE49-F238E27FC236}">
                <a16:creationId xmlns:a16="http://schemas.microsoft.com/office/drawing/2014/main" id="{BCC2DD97-CC8D-1140-F797-63BBF22F975E}"/>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8</a:t>
            </a:fld>
            <a:endParaRPr lang="en-US" sz="1200" dirty="0"/>
          </a:p>
        </p:txBody>
      </p:sp>
    </p:spTree>
    <p:extLst>
      <p:ext uri="{BB962C8B-B14F-4D97-AF65-F5344CB8AC3E}">
        <p14:creationId xmlns:p14="http://schemas.microsoft.com/office/powerpoint/2010/main" val="789119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761B286-3777-0302-BCEC-6E6446DE2B20}"/>
              </a:ext>
            </a:extLst>
          </p:cNvPr>
          <p:cNvPicPr>
            <a:picLocks noChangeAspect="1"/>
          </p:cNvPicPr>
          <p:nvPr/>
        </p:nvPicPr>
        <p:blipFill>
          <a:blip r:embed="rId2" cstate="print">
            <a:extLst>
              <a:ext uri="{28A0092B-C50C-407E-A947-70E740481C1C}">
                <a14:useLocalDpi xmlns:a14="http://schemas.microsoft.com/office/drawing/2010/main" val="0"/>
              </a:ext>
            </a:extLst>
          </a:blip>
          <a:srcRect l="6483" t="6881" r="3983" b="4608"/>
          <a:stretch>
            <a:fillRect/>
          </a:stretch>
        </p:blipFill>
        <p:spPr>
          <a:xfrm>
            <a:off x="6582686" y="2862108"/>
            <a:ext cx="5143502" cy="3891739"/>
          </a:xfrm>
          <a:prstGeom prst="rect">
            <a:avLst/>
          </a:prstGeom>
        </p:spPr>
      </p:pic>
      <p:pic>
        <p:nvPicPr>
          <p:cNvPr id="3" name="图片 2">
            <a:extLst>
              <a:ext uri="{FF2B5EF4-FFF2-40B4-BE49-F238E27FC236}">
                <a16:creationId xmlns:a16="http://schemas.microsoft.com/office/drawing/2014/main" id="{E7914493-B874-C50C-8592-779D1A5910A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291" y="26243"/>
            <a:ext cx="1119842" cy="753348"/>
          </a:xfrm>
          <a:prstGeom prst="rect">
            <a:avLst/>
          </a:prstGeom>
        </p:spPr>
      </p:pic>
      <p:pic>
        <p:nvPicPr>
          <p:cNvPr id="4" name="Picture 2" descr="中国科学院大学大学简介|院校专业录取数据|招生计划数据|招生章程-第一高考网">
            <a:extLst>
              <a:ext uri="{FF2B5EF4-FFF2-40B4-BE49-F238E27FC236}">
                <a16:creationId xmlns:a16="http://schemas.microsoft.com/office/drawing/2014/main" id="{C558AFEA-C64C-60EE-B9AF-E47F50EC5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6" y="-27384"/>
            <a:ext cx="970801" cy="9708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D2AA1221-46F0-AC68-8949-941E25CDDB51}"/>
              </a:ext>
            </a:extLst>
          </p:cNvPr>
          <p:cNvSpPr/>
          <p:nvPr/>
        </p:nvSpPr>
        <p:spPr>
          <a:xfrm>
            <a:off x="5639" y="3036"/>
            <a:ext cx="12180722" cy="810221"/>
          </a:xfrm>
          <a:prstGeom prst="rect">
            <a:avLst/>
          </a:prstGeom>
          <a:noFill/>
        </p:spPr>
        <p:txBody>
          <a:bodyPr wrap="square" tIns="47956" bIns="62342">
            <a:spAutoFit/>
          </a:bodyPr>
          <a:lstStyle/>
          <a:p>
            <a:pPr algn="ctr">
              <a:lnSpc>
                <a:spcPts val="6000"/>
              </a:lnSpc>
              <a:spcBef>
                <a:spcPct val="0"/>
              </a:spcBef>
            </a:pPr>
            <a:r>
              <a:rPr lang="en-US" altLang="zh-CN" sz="3595" b="1" dirty="0">
                <a:solidFill>
                  <a:schemeClr val="bg1"/>
                </a:solidFill>
                <a:latin typeface="+mj-lt"/>
              </a:rPr>
              <a:t>Development of the Model Dipole LPF3</a:t>
            </a:r>
          </a:p>
        </p:txBody>
      </p:sp>
      <p:sp>
        <p:nvSpPr>
          <p:cNvPr id="7" name="文本框 6">
            <a:extLst>
              <a:ext uri="{FF2B5EF4-FFF2-40B4-BE49-F238E27FC236}">
                <a16:creationId xmlns:a16="http://schemas.microsoft.com/office/drawing/2014/main" id="{6270332D-9222-5EDD-D5D0-7E5A4A6CFA5F}"/>
              </a:ext>
            </a:extLst>
          </p:cNvPr>
          <p:cNvSpPr txBox="1"/>
          <p:nvPr/>
        </p:nvSpPr>
        <p:spPr>
          <a:xfrm>
            <a:off x="2034403" y="1059788"/>
            <a:ext cx="8022037" cy="445770"/>
          </a:xfrm>
          <a:prstGeom prst="rect">
            <a:avLst/>
          </a:prstGeom>
          <a:solidFill>
            <a:srgbClr val="FFFF00"/>
          </a:solidFill>
        </p:spPr>
        <p:txBody>
          <a:bodyPr/>
          <a:lstStyle>
            <a:defPPr>
              <a:defRPr lang="en-US"/>
            </a:defPPr>
            <a:lvl1pPr algn="ctr" defTabSz="914400">
              <a:lnSpc>
                <a:spcPct val="90000"/>
              </a:lnSpc>
              <a:spcBef>
                <a:spcPct val="0"/>
              </a:spcBef>
              <a:buNone/>
              <a:defRPr sz="2000" b="1">
                <a:latin typeface="+mj-lt"/>
                <a:ea typeface="宋体" pitchFamily="2" charset="-122"/>
                <a:cs typeface="Times New Roman" panose="02020603050405020304" pitchFamily="18" charset="0"/>
              </a:defRPr>
            </a:lvl1pPr>
          </a:lstStyle>
          <a:p>
            <a:r>
              <a:rPr lang="en-US" altLang="zh-CN" sz="2400" dirty="0"/>
              <a:t>Refabrication and test of the new HTS coils in Summer 2025</a:t>
            </a:r>
            <a:endParaRPr lang="zh-CN" altLang="en-US" sz="2400" dirty="0"/>
          </a:p>
        </p:txBody>
      </p:sp>
      <p:sp>
        <p:nvSpPr>
          <p:cNvPr id="9" name="矩形 8">
            <a:extLst>
              <a:ext uri="{FF2B5EF4-FFF2-40B4-BE49-F238E27FC236}">
                <a16:creationId xmlns:a16="http://schemas.microsoft.com/office/drawing/2014/main" id="{D9173AB3-10A0-1824-F8C1-1C2EB13963E8}"/>
              </a:ext>
            </a:extLst>
          </p:cNvPr>
          <p:cNvSpPr/>
          <p:nvPr/>
        </p:nvSpPr>
        <p:spPr>
          <a:xfrm>
            <a:off x="335360" y="1700808"/>
            <a:ext cx="11449272" cy="646331"/>
          </a:xfrm>
          <a:prstGeom prst="rect">
            <a:avLst/>
          </a:prstGeom>
          <a:solidFill>
            <a:schemeClr val="bg2">
              <a:lumMod val="90000"/>
            </a:schemeClr>
          </a:solidFill>
        </p:spPr>
        <p:txBody>
          <a:bodyPr wrap="square">
            <a:spAutoFit/>
          </a:bodyPr>
          <a:lstStyle/>
          <a:p>
            <a:pPr algn="just"/>
            <a:r>
              <a:rPr lang="en-US" altLang="zh-CN" dirty="0">
                <a:solidFill>
                  <a:srgbClr val="404040"/>
                </a:solidFill>
                <a:latin typeface="Times New Roman" panose="02020603050405020304" pitchFamily="18" charset="0"/>
                <a:cs typeface="Times New Roman" panose="02020603050405020304" pitchFamily="18" charset="0"/>
              </a:rPr>
              <a:t>5 HTS coils 1</a:t>
            </a:r>
            <a:r>
              <a:rPr lang="en-US" altLang="zh-CN" baseline="30000" dirty="0">
                <a:solidFill>
                  <a:srgbClr val="404040"/>
                </a:solidFill>
                <a:latin typeface="Times New Roman" panose="02020603050405020304" pitchFamily="18" charset="0"/>
                <a:cs typeface="Times New Roman" panose="02020603050405020304" pitchFamily="18" charset="0"/>
              </a:rPr>
              <a:t>st</a:t>
            </a:r>
            <a:r>
              <a:rPr lang="en-US" altLang="zh-CN" dirty="0">
                <a:solidFill>
                  <a:srgbClr val="404040"/>
                </a:solidFill>
                <a:latin typeface="Times New Roman" panose="02020603050405020304" pitchFamily="18" charset="0"/>
                <a:cs typeface="Times New Roman" panose="02020603050405020304" pitchFamily="18" charset="0"/>
              </a:rPr>
              <a:t> powering with LTS: unexpected current ripple triggered the quench protection circuit, then #3 HTS coil quenched, and LTS was triggered after 1.355 s. After that, #2 HTS coil also quenched. HTS coils current decay: ~2.7 s</a:t>
            </a:r>
            <a:endParaRPr lang="zh-CN" altLang="en-US" dirty="0">
              <a:solidFill>
                <a:srgbClr val="404040"/>
              </a:solidFill>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A6221B55-4848-2EF3-7F3C-3E3A30258270}"/>
              </a:ext>
            </a:extLst>
          </p:cNvPr>
          <p:cNvPicPr>
            <a:picLocks noChangeAspect="1"/>
          </p:cNvPicPr>
          <p:nvPr/>
        </p:nvPicPr>
        <p:blipFill>
          <a:blip r:embed="rId5" cstate="print">
            <a:extLst>
              <a:ext uri="{28A0092B-C50C-407E-A947-70E740481C1C}">
                <a14:useLocalDpi xmlns:a14="http://schemas.microsoft.com/office/drawing/2010/main" val="0"/>
              </a:ext>
            </a:extLst>
          </a:blip>
          <a:srcRect t="12246" b="4338"/>
          <a:stretch>
            <a:fillRect/>
          </a:stretch>
        </p:blipFill>
        <p:spPr>
          <a:xfrm>
            <a:off x="551384" y="2966468"/>
            <a:ext cx="5933184" cy="3787379"/>
          </a:xfrm>
          <a:prstGeom prst="rect">
            <a:avLst/>
          </a:prstGeom>
        </p:spPr>
      </p:pic>
      <p:sp>
        <p:nvSpPr>
          <p:cNvPr id="11" name="文本框 10">
            <a:extLst>
              <a:ext uri="{FF2B5EF4-FFF2-40B4-BE49-F238E27FC236}">
                <a16:creationId xmlns:a16="http://schemas.microsoft.com/office/drawing/2014/main" id="{2639BD09-785A-B4A2-48C5-A8F60B2912C2}"/>
              </a:ext>
            </a:extLst>
          </p:cNvPr>
          <p:cNvSpPr txBox="1"/>
          <p:nvPr/>
        </p:nvSpPr>
        <p:spPr>
          <a:xfrm>
            <a:off x="623392" y="2449649"/>
            <a:ext cx="5472608" cy="629852"/>
          </a:xfrm>
          <a:prstGeom prst="rect">
            <a:avLst/>
          </a:prstGeom>
          <a:noFill/>
        </p:spPr>
        <p:txBody>
          <a:bodyPr wrap="square" rtlCol="0">
            <a:spAutoFit/>
          </a:bodyPr>
          <a:lstStyle/>
          <a:p>
            <a:pPr algn="ctr">
              <a:lnSpc>
                <a:spcPct val="130000"/>
              </a:lnSpc>
            </a:pPr>
            <a:r>
              <a:rPr lang="en-US" altLang="zh-CN" sz="1400" dirty="0">
                <a:latin typeface="微软雅黑" panose="020B0503020204020204" pitchFamily="34" charset="-122"/>
                <a:ea typeface="微软雅黑" panose="020B0503020204020204" pitchFamily="34" charset="-122"/>
              </a:rPr>
              <a:t>1</a:t>
            </a:r>
            <a:r>
              <a:rPr lang="en-US" altLang="zh-CN" sz="1400" baseline="30000" dirty="0">
                <a:latin typeface="微软雅黑" panose="020B0503020204020204" pitchFamily="34" charset="-122"/>
                <a:ea typeface="微软雅黑" panose="020B0503020204020204" pitchFamily="34" charset="-122"/>
              </a:rPr>
              <a:t>st</a:t>
            </a:r>
            <a:r>
              <a:rPr lang="en-US" altLang="zh-CN" sz="1400" dirty="0">
                <a:latin typeface="微软雅黑" panose="020B0503020204020204" pitchFamily="34" charset="-122"/>
                <a:ea typeface="微软雅黑" panose="020B0503020204020204" pitchFamily="34" charset="-122"/>
              </a:rPr>
              <a:t> HTS powering with Nb</a:t>
            </a:r>
            <a:r>
              <a:rPr lang="en-US" altLang="zh-CN" sz="1400" baseline="-25000" dirty="0">
                <a:latin typeface="微软雅黑" panose="020B0503020204020204" pitchFamily="34" charset="-122"/>
                <a:ea typeface="微软雅黑" panose="020B0503020204020204" pitchFamily="34" charset="-122"/>
              </a:rPr>
              <a:t>3</a:t>
            </a:r>
            <a:r>
              <a:rPr lang="en-US" altLang="zh-CN" sz="1400" dirty="0">
                <a:latin typeface="微软雅黑" panose="020B0503020204020204" pitchFamily="34" charset="-122"/>
                <a:ea typeface="微软雅黑" panose="020B0503020204020204" pitchFamily="34" charset="-122"/>
              </a:rPr>
              <a:t>Sn at 4.2 K, </a:t>
            </a:r>
          </a:p>
          <a:p>
            <a:pPr algn="ctr">
              <a:lnSpc>
                <a:spcPct val="130000"/>
              </a:lnSpc>
            </a:pPr>
            <a:r>
              <a:rPr lang="en-US" altLang="zh-CN" sz="1200" dirty="0">
                <a:latin typeface="微软雅黑" panose="020B0503020204020204" pitchFamily="34" charset="-122"/>
                <a:ea typeface="微软雅黑" panose="020B0503020204020204" pitchFamily="34" charset="-122"/>
              </a:rPr>
              <a:t>Quench at HTS</a:t>
            </a:r>
            <a:r>
              <a:rPr lang="zh-CN" altLang="en-US" sz="1200"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2049 A &amp; LTS</a:t>
            </a:r>
            <a:r>
              <a:rPr lang="zh-CN" altLang="en-US" sz="1200"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5550 A</a:t>
            </a:r>
            <a:r>
              <a:rPr lang="en-US" altLang="zh-CN" sz="1200" dirty="0">
                <a:solidFill>
                  <a:schemeClr val="tx1">
                    <a:lumMod val="50000"/>
                    <a:lumOff val="50000"/>
                  </a:schemeClr>
                </a:solidFill>
              </a:rPr>
              <a:t> </a:t>
            </a:r>
            <a:r>
              <a:rPr lang="en-US" altLang="zh-CN" sz="1400" dirty="0">
                <a:solidFill>
                  <a:schemeClr val="tx1">
                    <a:lumMod val="50000"/>
                    <a:lumOff val="50000"/>
                  </a:schemeClr>
                </a:solidFill>
              </a:rPr>
              <a:t>(bypassing #5 HTS coil)</a:t>
            </a:r>
          </a:p>
        </p:txBody>
      </p:sp>
      <p:sp>
        <p:nvSpPr>
          <p:cNvPr id="13" name="文本框 12">
            <a:extLst>
              <a:ext uri="{FF2B5EF4-FFF2-40B4-BE49-F238E27FC236}">
                <a16:creationId xmlns:a16="http://schemas.microsoft.com/office/drawing/2014/main" id="{2FAEB03F-8958-1D83-16EA-73A4565BE251}"/>
              </a:ext>
            </a:extLst>
          </p:cNvPr>
          <p:cNvSpPr txBox="1"/>
          <p:nvPr/>
        </p:nvSpPr>
        <p:spPr>
          <a:xfrm>
            <a:off x="6849581" y="2545159"/>
            <a:ext cx="4680520" cy="307777"/>
          </a:xfrm>
          <a:prstGeom prst="rect">
            <a:avLst/>
          </a:prstGeom>
          <a:noFill/>
        </p:spPr>
        <p:txBody>
          <a:bodyPr wrap="square" rtlCol="0">
            <a:spAutoFit/>
          </a:bodyPr>
          <a:lstStyle>
            <a:defPPr>
              <a:defRPr lang="zh-CN"/>
            </a:defPPr>
            <a:lvl1pPr algn="ctr">
              <a:defRPr sz="1400">
                <a:latin typeface="微软雅黑" panose="020B0503020204020204" pitchFamily="34" charset="-122"/>
                <a:ea typeface="微软雅黑" panose="020B0503020204020204" pitchFamily="34" charset="-122"/>
              </a:defRPr>
            </a:lvl1pPr>
          </a:lstStyle>
          <a:p>
            <a:r>
              <a:rPr lang="en-US" altLang="zh-CN" dirty="0"/>
              <a:t>Voltage and current variations during the quench</a:t>
            </a:r>
            <a:endParaRPr lang="zh-CN" altLang="en-US" dirty="0"/>
          </a:p>
        </p:txBody>
      </p:sp>
      <p:pic>
        <p:nvPicPr>
          <p:cNvPr id="15" name="图片 14">
            <a:extLst>
              <a:ext uri="{FF2B5EF4-FFF2-40B4-BE49-F238E27FC236}">
                <a16:creationId xmlns:a16="http://schemas.microsoft.com/office/drawing/2014/main" id="{EF83AA74-E3F4-55F5-EE48-023371B64CE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8617" t="7615" r="11182" b="5555"/>
          <a:stretch>
            <a:fillRect/>
          </a:stretch>
        </p:blipFill>
        <p:spPr>
          <a:xfrm>
            <a:off x="4485891" y="3425912"/>
            <a:ext cx="1394085" cy="1155216"/>
          </a:xfrm>
          <a:prstGeom prst="rect">
            <a:avLst/>
          </a:prstGeom>
        </p:spPr>
      </p:pic>
      <p:sp>
        <p:nvSpPr>
          <p:cNvPr id="2" name="灯片编号占位符 2">
            <a:extLst>
              <a:ext uri="{FF2B5EF4-FFF2-40B4-BE49-F238E27FC236}">
                <a16:creationId xmlns:a16="http://schemas.microsoft.com/office/drawing/2014/main" id="{1D1B0E1F-4466-217C-5636-A6CB6D8CBBE3}"/>
              </a:ext>
            </a:extLst>
          </p:cNvPr>
          <p:cNvSpPr txBox="1"/>
          <p:nvPr/>
        </p:nvSpPr>
        <p:spPr>
          <a:xfrm>
            <a:off x="9445699" y="6356814"/>
            <a:ext cx="2740662" cy="363730"/>
          </a:xfrm>
          <a:prstGeom prst="rect">
            <a:avLst/>
          </a:prstGeom>
        </p:spPr>
        <p:txBody>
          <a:bodyPr vert="horz" lIns="121807" tIns="60904" rIns="121807" bIns="60904"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2235" algn="l" defTabSz="685800" rtl="0" eaLnBrk="1" latinLnBrk="0" hangingPunct="1">
              <a:defRPr sz="1350" kern="1200">
                <a:solidFill>
                  <a:schemeClr val="tx1"/>
                </a:solidFill>
                <a:latin typeface="+mn-lt"/>
                <a:ea typeface="+mn-ea"/>
                <a:cs typeface="+mn-cs"/>
              </a:defRPr>
            </a:lvl5pPr>
            <a:lvl6pPr marL="1715135"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a:lstStyle>
          <a:p>
            <a:fld id="{1BC14028-2C42-48E4-958A-A39E3E99AC05}" type="slidenum">
              <a:rPr lang="en-US" sz="1200"/>
              <a:t>9</a:t>
            </a:fld>
            <a:endParaRPr lang="en-US" sz="1200" dirty="0"/>
          </a:p>
        </p:txBody>
      </p:sp>
    </p:spTree>
    <p:extLst>
      <p:ext uri="{BB962C8B-B14F-4D97-AF65-F5344CB8AC3E}">
        <p14:creationId xmlns:p14="http://schemas.microsoft.com/office/powerpoint/2010/main" val="290270085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1332</TotalTime>
  <Words>1403</Words>
  <Application>Microsoft Office PowerPoint</Application>
  <PresentationFormat>宽屏</PresentationFormat>
  <Paragraphs>158</Paragraphs>
  <Slides>20</Slides>
  <Notes>1</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20</vt:i4>
      </vt:variant>
    </vt:vector>
  </HeadingPairs>
  <TitlesOfParts>
    <vt:vector size="31" baseType="lpstr">
      <vt:lpstr>等线</vt:lpstr>
      <vt:lpstr>微软雅黑</vt:lpstr>
      <vt:lpstr>Arial</vt:lpstr>
      <vt:lpstr>Arial Black</vt:lpstr>
      <vt:lpstr>Calibri</vt:lpstr>
      <vt:lpstr>Roboto Light</vt:lpstr>
      <vt:lpstr>Symbol</vt:lpstr>
      <vt:lpstr>Times New Roman</vt:lpstr>
      <vt:lpstr>Wingdings</vt:lpstr>
      <vt:lpstr>Office 主题</vt:lpstr>
      <vt:lpstr>公式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Qingjin XU</cp:lastModifiedBy>
  <cp:revision>2246</cp:revision>
  <cp:lastPrinted>2025-02-13T17:34:07Z</cp:lastPrinted>
  <dcterms:created xsi:type="dcterms:W3CDTF">2025-02-13T17:34:07Z</dcterms:created>
  <dcterms:modified xsi:type="dcterms:W3CDTF">2025-11-09T14:49:33Z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211B37BC74E84F68FB121566A4800EA7_42</vt:lpwstr>
  </property>
  <property fmtid="{D5CDD505-2E9C-101B-9397-08002B2CF9AE}" pid="3" name="KSOProductBuildVer">
    <vt:lpwstr>2052-12.8.2.14769</vt:lpwstr>
  </property>
</Properties>
</file>