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28"/>
  </p:notesMasterIdLst>
  <p:sldIdLst>
    <p:sldId id="953" r:id="rId2"/>
    <p:sldId id="1420" r:id="rId3"/>
    <p:sldId id="2304" r:id="rId4"/>
    <p:sldId id="1077" r:id="rId5"/>
    <p:sldId id="2299" r:id="rId6"/>
    <p:sldId id="2292" r:id="rId7"/>
    <p:sldId id="2842" r:id="rId8"/>
    <p:sldId id="2300" r:id="rId9"/>
    <p:sldId id="1174" r:id="rId10"/>
    <p:sldId id="2302" r:id="rId11"/>
    <p:sldId id="967" r:id="rId12"/>
    <p:sldId id="1167" r:id="rId13"/>
    <p:sldId id="968" r:id="rId14"/>
    <p:sldId id="969" r:id="rId15"/>
    <p:sldId id="1171" r:id="rId16"/>
    <p:sldId id="1166" r:id="rId17"/>
    <p:sldId id="1168" r:id="rId18"/>
    <p:sldId id="2303" r:id="rId19"/>
    <p:sldId id="2307" r:id="rId20"/>
    <p:sldId id="2298" r:id="rId21"/>
    <p:sldId id="2306" r:id="rId22"/>
    <p:sldId id="1422" r:id="rId23"/>
    <p:sldId id="1425" r:id="rId24"/>
    <p:sldId id="1426" r:id="rId25"/>
    <p:sldId id="1169" r:id="rId26"/>
    <p:sldId id="1180"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锐]" initials="l" lastIdx="2" clrIdx="0">
    <p:extLst>
      <p:ext uri="{19B8F6BF-5375-455C-9EA6-DF929625EA0E}">
        <p15:presenceInfo xmlns:p15="http://schemas.microsoft.com/office/powerpoint/2012/main" userId="[葛锐]" providerId="None"/>
      </p:ext>
    </p:extLst>
  </p:cmAuthor>
  <p:cmAuthor id="2" name="Li Mei" initials="LM" lastIdx="3" clrIdx="1">
    <p:extLst>
      <p:ext uri="{19B8F6BF-5375-455C-9EA6-DF929625EA0E}">
        <p15:presenceInfo xmlns:p15="http://schemas.microsoft.com/office/powerpoint/2012/main" userId="27f4163e153943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CCFF"/>
    <a:srgbClr val="00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4" autoAdjust="0"/>
    <p:restoredTop sz="92013" autoAdjust="0"/>
  </p:normalViewPr>
  <p:slideViewPr>
    <p:cSldViewPr snapToGrid="0">
      <p:cViewPr varScale="1">
        <p:scale>
          <a:sx n="63" d="100"/>
          <a:sy n="63" d="100"/>
        </p:scale>
        <p:origin x="81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G:\Backup\&#26700;&#38754;\&#39640;&#25928;&#29575;&#26679;&#31649;&#27979;&#35797;-20220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193137313299503E-2"/>
          <c:y val="6.8597639718951803E-2"/>
          <c:w val="0.900355147256935"/>
          <c:h val="0.85113808690580295"/>
        </c:manualLayout>
      </c:layout>
      <c:scatterChart>
        <c:scatterStyle val="smoothMarker"/>
        <c:varyColors val="0"/>
        <c:ser>
          <c:idx val="0"/>
          <c:order val="0"/>
          <c:spPr>
            <a:ln w="28575" cap="rnd" cmpd="sng" algn="ctr">
              <a:solidFill>
                <a:srgbClr val="FF0000"/>
              </a:solidFill>
              <a:prstDash val="solid"/>
              <a:round/>
            </a:ln>
          </c:spPr>
          <c:marker>
            <c:symbol val="none"/>
          </c:marker>
          <c:xVal>
            <c:numRef>
              <c:f>Sheet1!$K$6:$K$12</c:f>
              <c:numCache>
                <c:formatCode>0%</c:formatCode>
                <c:ptCount val="7"/>
                <c:pt idx="0">
                  <c:v>0.4</c:v>
                </c:pt>
                <c:pt idx="1">
                  <c:v>0.5</c:v>
                </c:pt>
                <c:pt idx="2">
                  <c:v>0.6</c:v>
                </c:pt>
                <c:pt idx="3">
                  <c:v>0.7</c:v>
                </c:pt>
                <c:pt idx="4">
                  <c:v>0.8</c:v>
                </c:pt>
                <c:pt idx="5">
                  <c:v>0.9</c:v>
                </c:pt>
                <c:pt idx="6">
                  <c:v>1</c:v>
                </c:pt>
              </c:numCache>
            </c:numRef>
          </c:xVal>
          <c:yVal>
            <c:numRef>
              <c:f>Sheet1!$N$6:$N$12</c:f>
              <c:numCache>
                <c:formatCode>General</c:formatCode>
                <c:ptCount val="7"/>
                <c:pt idx="0">
                  <c:v>576</c:v>
                </c:pt>
                <c:pt idx="1">
                  <c:v>460.8</c:v>
                </c:pt>
                <c:pt idx="2">
                  <c:v>384</c:v>
                </c:pt>
                <c:pt idx="3">
                  <c:v>329.142857142857</c:v>
                </c:pt>
                <c:pt idx="4">
                  <c:v>288</c:v>
                </c:pt>
                <c:pt idx="5">
                  <c:v>256</c:v>
                </c:pt>
                <c:pt idx="6">
                  <c:v>230.4</c:v>
                </c:pt>
              </c:numCache>
            </c:numRef>
          </c:yVal>
          <c:smooth val="1"/>
          <c:extLst>
            <c:ext xmlns:c16="http://schemas.microsoft.com/office/drawing/2014/chart" uri="{C3380CC4-5D6E-409C-BE32-E72D297353CC}">
              <c16:uniqueId val="{00000000-57E9-403A-A0BD-394C5EA224AF}"/>
            </c:ext>
          </c:extLst>
        </c:ser>
        <c:dLbls>
          <c:showLegendKey val="0"/>
          <c:showVal val="0"/>
          <c:showCatName val="0"/>
          <c:showSerName val="0"/>
          <c:showPercent val="0"/>
          <c:showBubbleSize val="0"/>
        </c:dLbls>
        <c:axId val="410797424"/>
        <c:axId val="410797984"/>
      </c:scatterChart>
      <c:valAx>
        <c:axId val="410797424"/>
        <c:scaling>
          <c:orientation val="minMax"/>
          <c:max val="1"/>
          <c:min val="0.4"/>
        </c:scaling>
        <c:delete val="0"/>
        <c:axPos val="b"/>
        <c:numFmt formatCode="0%" sourceLinked="1"/>
        <c:majorTickMark val="out"/>
        <c:minorTickMark val="none"/>
        <c:tickLblPos val="nextTo"/>
        <c:txPr>
          <a:bodyPr rot="0" spcFirstLastPara="0" vertOverflow="ellipsis" vert="horz" wrap="square" anchor="ctr" anchorCtr="1"/>
          <a:lstStyle/>
          <a:p>
            <a:pPr>
              <a:defRPr lang="zh-CN" sz="1000" b="0"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410797984"/>
        <c:crosses val="autoZero"/>
        <c:crossBetween val="midCat"/>
        <c:majorUnit val="0.05"/>
      </c:valAx>
      <c:valAx>
        <c:axId val="410797984"/>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410797424"/>
        <c:crosses val="autoZero"/>
        <c:crossBetween val="midCat"/>
      </c:valAx>
      <c:spPr>
        <a:ln>
          <a:solidFill>
            <a:schemeClr val="accent1"/>
          </a:solidFill>
        </a:ln>
      </c:spPr>
    </c:plotArea>
    <c:plotVisOnly val="1"/>
    <c:dispBlanksAs val="gap"/>
    <c:showDLblsOverMax val="0"/>
  </c:chart>
  <c:txPr>
    <a:bodyPr/>
    <a:lstStyle/>
    <a:p>
      <a:pPr>
        <a:defRPr lang="zh-CN"/>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a:t>Power vs. Efficiency</a:t>
            </a:r>
            <a:endParaRPr lang="zh-CN" altLang="en-US"/>
          </a:p>
        </c:rich>
      </c:tx>
      <c:layout>
        <c:manualLayout>
          <c:xMode val="edge"/>
          <c:yMode val="edge"/>
          <c:x val="0.36601058683021598"/>
          <c:y val="0.59020221470914902"/>
        </c:manualLayout>
      </c:layout>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1405037145339"/>
          <c:y val="8.8695194066769095E-2"/>
          <c:w val="0.84051937168573998"/>
          <c:h val="0.79783046094112897"/>
        </c:manualLayout>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'直流高压&amp;微波老练'!$D$483:$D$490</c:f>
              <c:numCache>
                <c:formatCode>General</c:formatCode>
                <c:ptCount val="8"/>
                <c:pt idx="0">
                  <c:v>70</c:v>
                </c:pt>
                <c:pt idx="1">
                  <c:v>75</c:v>
                </c:pt>
                <c:pt idx="2">
                  <c:v>80</c:v>
                </c:pt>
                <c:pt idx="3">
                  <c:v>85</c:v>
                </c:pt>
                <c:pt idx="4">
                  <c:v>90</c:v>
                </c:pt>
                <c:pt idx="5">
                  <c:v>95</c:v>
                </c:pt>
                <c:pt idx="6">
                  <c:v>100</c:v>
                </c:pt>
                <c:pt idx="7">
                  <c:v>103</c:v>
                </c:pt>
              </c:numCache>
            </c:numRef>
          </c:xVal>
          <c:yVal>
            <c:numRef>
              <c:f>'直流高压&amp;微波老练'!$M$483:$M$490</c:f>
              <c:numCache>
                <c:formatCode>0.0%</c:formatCode>
                <c:ptCount val="8"/>
                <c:pt idx="0">
                  <c:v>0.53422323203635302</c:v>
                </c:pt>
                <c:pt idx="1">
                  <c:v>0.593058049072412</c:v>
                </c:pt>
                <c:pt idx="2">
                  <c:v>0.637888707037643</c:v>
                </c:pt>
                <c:pt idx="3">
                  <c:v>0.68026850379791604</c:v>
                </c:pt>
                <c:pt idx="4">
                  <c:v>0.69724911633625297</c:v>
                </c:pt>
                <c:pt idx="5">
                  <c:v>0.70715249662618096</c:v>
                </c:pt>
                <c:pt idx="6">
                  <c:v>0.71087216248506602</c:v>
                </c:pt>
                <c:pt idx="7">
                  <c:v>0.704613601150335</c:v>
                </c:pt>
              </c:numCache>
            </c:numRef>
          </c:yVal>
          <c:smooth val="1"/>
          <c:extLst>
            <c:ext xmlns:c16="http://schemas.microsoft.com/office/drawing/2014/chart" uri="{C3380CC4-5D6E-409C-BE32-E72D297353CC}">
              <c16:uniqueId val="{00000000-08A6-4E49-A142-299861F46A0A}"/>
            </c:ext>
          </c:extLst>
        </c:ser>
        <c:dLbls>
          <c:showLegendKey val="0"/>
          <c:showVal val="0"/>
          <c:showCatName val="0"/>
          <c:showSerName val="0"/>
          <c:showPercent val="0"/>
          <c:showBubbleSize val="0"/>
        </c:dLbls>
        <c:axId val="937572832"/>
        <c:axId val="794423792"/>
      </c:scatterChart>
      <c:valAx>
        <c:axId val="937572832"/>
        <c:scaling>
          <c:orientation val="minMax"/>
          <c:min val="7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794423792"/>
        <c:crosses val="autoZero"/>
        <c:crossBetween val="midCat"/>
      </c:valAx>
      <c:valAx>
        <c:axId val="7944237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937572832"/>
        <c:crosses val="autoZero"/>
        <c:crossBetween val="midCat"/>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F30E-ECEF-4DE7-8582-33AD8F89BB46}" type="datetimeFigureOut">
              <a:rPr lang="zh-CN" altLang="en-US" smtClean="0"/>
              <a:t>2025/11/9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6BB68-145E-4D6B-A52C-7C0A0198E3B0}" type="slidenum">
              <a:rPr lang="zh-CN" altLang="en-US" smtClean="0"/>
              <a:t>‹#›</a:t>
            </a:fld>
            <a:endParaRPr lang="zh-CN" altLang="en-US"/>
          </a:p>
        </p:txBody>
      </p:sp>
    </p:spTree>
    <p:extLst>
      <p:ext uri="{BB962C8B-B14F-4D97-AF65-F5344CB8AC3E}">
        <p14:creationId xmlns:p14="http://schemas.microsoft.com/office/powerpoint/2010/main" val="199700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a:t>
            </a:fld>
            <a:endParaRPr lang="zh-CN" altLang="en-US"/>
          </a:p>
        </p:txBody>
      </p:sp>
    </p:spTree>
    <p:extLst>
      <p:ext uri="{BB962C8B-B14F-4D97-AF65-F5344CB8AC3E}">
        <p14:creationId xmlns:p14="http://schemas.microsoft.com/office/powerpoint/2010/main" val="377752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a:t>
            </a:fld>
            <a:endParaRPr lang="zh-CN" altLang="en-US"/>
          </a:p>
        </p:txBody>
      </p:sp>
    </p:spTree>
    <p:extLst>
      <p:ext uri="{BB962C8B-B14F-4D97-AF65-F5344CB8AC3E}">
        <p14:creationId xmlns:p14="http://schemas.microsoft.com/office/powerpoint/2010/main" val="138367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6BB68-145E-4D6B-A52C-7C0A0198E3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5815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20</a:t>
            </a:fld>
            <a:endParaRPr lang="zh-CN" altLang="en-US"/>
          </a:p>
        </p:txBody>
      </p:sp>
    </p:spTree>
    <p:extLst>
      <p:ext uri="{BB962C8B-B14F-4D97-AF65-F5344CB8AC3E}">
        <p14:creationId xmlns:p14="http://schemas.microsoft.com/office/powerpoint/2010/main" val="25564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 can recover the waste heat for heating in winter by consuming electricity, which can improve the energy gradient utilization. </a:t>
            </a:r>
          </a:p>
          <a:p>
            <a:r>
              <a:rPr lang="en-US" altLang="zh-CN" dirty="0"/>
              <a:t>even better than the electric heat pump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6BB68-145E-4D6B-A52C-7C0A0198E3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9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6BB68-145E-4D6B-A52C-7C0A0198E3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30900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143A80FB-A8ED-43D2-B2CA-2DAE69E5D87F}" type="datetime1">
              <a:rPr lang="zh-CN" altLang="en-US" smtClean="0"/>
              <a:t>2025/11/9</a:t>
            </a:fld>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98833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BB84907-F742-4188-8053-661FECC26264}" type="datetime1">
              <a:rPr lang="zh-CN" altLang="en-US" smtClean="0"/>
              <a:t>2025/11/9</a:t>
            </a:fld>
            <a:endParaRPr lang="zh-CN" altLang="en-US"/>
          </a:p>
        </p:txBody>
      </p:sp>
      <p:sp>
        <p:nvSpPr>
          <p:cNvPr id="2" name="标题 1"/>
          <p:cNvSpPr>
            <a:spLocks noGrp="1"/>
          </p:cNvSpPr>
          <p:nvPr>
            <p:ph type="title"/>
          </p:nvPr>
        </p:nvSpPr>
        <p:spPr>
          <a:xfrm>
            <a:off x="0" y="8570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80417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2700001" y="6380773"/>
            <a:ext cx="6791996" cy="354977"/>
          </a:xfrm>
        </p:spPr>
        <p:txBody>
          <a:bodyPr/>
          <a:lstStyle>
            <a:lvl1pPr>
              <a:defRPr sz="1050">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68392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FB078D1-C5BE-4DC9-A38D-39B37552D0D4}" type="datetime1">
              <a:rPr lang="zh-CN" altLang="en-US" smtClean="0"/>
              <a:t>2025/11/9</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2414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8592717-4372-4D4E-94FE-176F8E6D2796}" type="datetime1">
              <a:rPr lang="zh-CN" altLang="en-US" smtClean="0"/>
              <a:t>2025/11/9</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047803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BDE87-CA23-492A-841C-4A5FD624EE7A}" type="datetime1">
              <a:rPr lang="zh-CN" altLang="en-US" smtClean="0"/>
              <a:t>2025/11/9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35102763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0.png"/><Relationship Id="rId7" Type="http://schemas.openxmlformats.org/officeDocument/2006/relationships/image" Target="../media/image29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5.png"/><Relationship Id="rId5" Type="http://schemas.openxmlformats.org/officeDocument/2006/relationships/image" Target="../media/image240.pn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310.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emf"/><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497840" y="2495218"/>
            <a:ext cx="11358880"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10000"/>
              </a:lnSpc>
              <a:defRPr/>
            </a:pPr>
            <a:r>
              <a:rPr lang="en-US" altLang="zh-CN" sz="4800" kern="100" dirty="0">
                <a:solidFill>
                  <a:srgbClr val="0070C0"/>
                </a:solidFill>
                <a:latin typeface="Calibri" panose="020F0502020204030204" pitchFamily="34" charset="0"/>
                <a:cs typeface="Times New Roman" panose="02020603050405020304" pitchFamily="18" charset="0"/>
              </a:rPr>
              <a:t>CEPC sustainable development issues</a:t>
            </a:r>
            <a:endParaRPr lang="zh-CN" altLang="en-US" sz="4800" dirty="0">
              <a:solidFill>
                <a:schemeClr val="tx1"/>
              </a:solidFill>
              <a:latin typeface="Arial" panose="020B0604020202020204" pitchFamily="34" charset="0"/>
              <a:ea typeface="微软雅黑"/>
              <a:cs typeface="Arial" panose="020B0604020202020204" pitchFamily="34" charset="0"/>
            </a:endParaRPr>
          </a:p>
        </p:txBody>
      </p:sp>
      <p:sp>
        <p:nvSpPr>
          <p:cNvPr id="9" name="TextBox 8"/>
          <p:cNvSpPr txBox="1"/>
          <p:nvPr/>
        </p:nvSpPr>
        <p:spPr>
          <a:xfrm>
            <a:off x="635" y="6452689"/>
            <a:ext cx="12191365" cy="369332"/>
          </a:xfrm>
          <a:prstGeom prst="rect">
            <a:avLst/>
          </a:prstGeom>
          <a:solidFill>
            <a:schemeClr val="accent1"/>
          </a:solidFill>
        </p:spPr>
        <p:txBody>
          <a:bodyPr wrap="square" rtlCol="0">
            <a:spAutoFit/>
          </a:bodyPr>
          <a:lstStyle/>
          <a:p>
            <a:pPr lvl="0" algn="ctr">
              <a:defRPr/>
            </a:pPr>
            <a:r>
              <a:rPr lang="en-US" altLang="zh-CN" b="1" dirty="0"/>
              <a:t>2025 International Workshop on the High Energy Circular Electron Positron Collider (Nov. 6-10</a:t>
            </a:r>
            <a:r>
              <a:rPr lang="zh-CN" altLang="en-US" b="1" dirty="0"/>
              <a:t>，</a:t>
            </a:r>
            <a:r>
              <a:rPr lang="en-US" altLang="zh-CN" b="1" dirty="0"/>
              <a:t>2025</a:t>
            </a:r>
            <a:r>
              <a:rPr lang="zh-CN" altLang="en-US" b="1" dirty="0"/>
              <a:t>，</a:t>
            </a:r>
            <a:r>
              <a:rPr lang="en-US" altLang="zh-CN" b="1" dirty="0"/>
              <a:t>Guangzhou, China)</a:t>
            </a: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2234" y="8666"/>
            <a:ext cx="3552825" cy="672912"/>
          </a:xfrm>
          <a:prstGeom prst="rect">
            <a:avLst/>
          </a:prstGeom>
        </p:spPr>
      </p:pic>
      <p:sp>
        <p:nvSpPr>
          <p:cNvPr id="3" name="灯片编号占位符 2">
            <a:extLst>
              <a:ext uri="{FF2B5EF4-FFF2-40B4-BE49-F238E27FC236}">
                <a16:creationId xmlns:a16="http://schemas.microsoft.com/office/drawing/2014/main" id="{E99D5C31-49CF-4433-9D75-D1055CDE2D05}"/>
              </a:ext>
            </a:extLst>
          </p:cNvPr>
          <p:cNvSpPr>
            <a:spLocks noGrp="1"/>
          </p:cNvSpPr>
          <p:nvPr>
            <p:ph type="sldNum" sz="quarter" idx="12"/>
          </p:nvPr>
        </p:nvSpPr>
        <p:spPr>
          <a:xfrm>
            <a:off x="9300259" y="5698416"/>
            <a:ext cx="2844800" cy="365125"/>
          </a:xfrm>
        </p:spPr>
        <p:txBody>
          <a:bodyPr/>
          <a:lstStyle/>
          <a:p>
            <a:fld id="{27F552FA-C358-4F70-9CE8-3E41459FCE36}" type="slidenum">
              <a:rPr lang="zh-CN" altLang="en-US" smtClean="0"/>
              <a:t>1</a:t>
            </a:fld>
            <a:endParaRPr lang="zh-CN" altLang="en-US" dirty="0"/>
          </a:p>
        </p:txBody>
      </p:sp>
      <p:sp>
        <p:nvSpPr>
          <p:cNvPr id="12" name="文本框 7">
            <a:extLst>
              <a:ext uri="{FF2B5EF4-FFF2-40B4-BE49-F238E27FC236}">
                <a16:creationId xmlns:a16="http://schemas.microsoft.com/office/drawing/2014/main" id="{70A52310-664C-4878-94C6-C26EF3C89ECD}"/>
              </a:ext>
            </a:extLst>
          </p:cNvPr>
          <p:cNvSpPr txBox="1"/>
          <p:nvPr/>
        </p:nvSpPr>
        <p:spPr>
          <a:xfrm>
            <a:off x="2863650" y="4355161"/>
            <a:ext cx="67695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Rui 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Institute of High Energy Physics, CAS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800" b="0"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On behalf of CEPC accelerator team</a:t>
            </a:r>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140121" y="128523"/>
            <a:ext cx="11566188" cy="674066"/>
          </a:xfrm>
        </p:spPr>
        <p:txBody>
          <a:bodyPr vert="horz" lIns="91440" tIns="45720" rIns="91440" bIns="45720" rtlCol="0" anchor="ctr">
            <a:normAutofit/>
          </a:bodyPr>
          <a:lstStyle/>
          <a:p>
            <a:r>
              <a:rPr lang="en-US" altLang="zh-CN" dirty="0"/>
              <a:t>Develop high-efficiency klystron</a:t>
            </a:r>
            <a:endParaRPr dirty="0"/>
          </a:p>
        </p:txBody>
      </p:sp>
      <p:pic>
        <p:nvPicPr>
          <p:cNvPr id="45" name="图片 6">
            <a:extLst>
              <a:ext uri="{FF2B5EF4-FFF2-40B4-BE49-F238E27FC236}">
                <a16:creationId xmlns:a16="http://schemas.microsoft.com/office/drawing/2014/main" id="{2B79FC28-52F9-4B07-89E6-2F55BCC86916}"/>
              </a:ext>
            </a:extLst>
          </p:cNvPr>
          <p:cNvPicPr>
            <a:picLocks noChangeAspect="1"/>
          </p:cNvPicPr>
          <p:nvPr/>
        </p:nvPicPr>
        <p:blipFill>
          <a:blip r:embed="rId2"/>
          <a:stretch>
            <a:fillRect/>
          </a:stretch>
        </p:blipFill>
        <p:spPr>
          <a:xfrm>
            <a:off x="254524" y="1635848"/>
            <a:ext cx="4188094" cy="3150676"/>
          </a:xfrm>
          <a:prstGeom prst="rect">
            <a:avLst/>
          </a:prstGeom>
        </p:spPr>
      </p:pic>
      <p:sp>
        <p:nvSpPr>
          <p:cNvPr id="46" name="文本框 9">
            <a:extLst>
              <a:ext uri="{FF2B5EF4-FFF2-40B4-BE49-F238E27FC236}">
                <a16:creationId xmlns:a16="http://schemas.microsoft.com/office/drawing/2014/main" id="{292D801F-6548-4259-86A4-A9AEC980FAEE}"/>
              </a:ext>
            </a:extLst>
          </p:cNvPr>
          <p:cNvSpPr txBox="1"/>
          <p:nvPr/>
        </p:nvSpPr>
        <p:spPr>
          <a:xfrm>
            <a:off x="825632" y="4825605"/>
            <a:ext cx="3016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Output power vs. input power</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7" name="文本框 10">
            <a:extLst>
              <a:ext uri="{FF2B5EF4-FFF2-40B4-BE49-F238E27FC236}">
                <a16:creationId xmlns:a16="http://schemas.microsoft.com/office/drawing/2014/main" id="{E6286DE9-D8AD-47C5-AE5E-0AE969FA44DF}"/>
              </a:ext>
            </a:extLst>
          </p:cNvPr>
          <p:cNvSpPr txBox="1"/>
          <p:nvPr/>
        </p:nvSpPr>
        <p:spPr>
          <a:xfrm>
            <a:off x="5167722" y="4811933"/>
            <a:ext cx="27536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Output power vs. Efficiency</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8" name="Rectangle 17">
            <a:extLst>
              <a:ext uri="{FF2B5EF4-FFF2-40B4-BE49-F238E27FC236}">
                <a16:creationId xmlns:a16="http://schemas.microsoft.com/office/drawing/2014/main" id="{C98CF0DA-2817-45EA-9D44-0CEFB17816D6}"/>
              </a:ext>
            </a:extLst>
          </p:cNvPr>
          <p:cNvSpPr/>
          <p:nvPr/>
        </p:nvSpPr>
        <p:spPr>
          <a:xfrm>
            <a:off x="8656796" y="2059194"/>
            <a:ext cx="3403124" cy="1477328"/>
          </a:xfrm>
          <a:prstGeom prst="rect">
            <a:avLst/>
          </a:prstGeom>
          <a:solidFill>
            <a:srgbClr val="9BBB59">
              <a:lumMod val="20000"/>
              <a:lumOff val="80000"/>
            </a:srgbClr>
          </a:solidFill>
          <a:ln>
            <a:solidFill>
              <a:srgbClr val="4F81BD"/>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2nd round test since January of 2023, </a:t>
            </a:r>
            <a:r>
              <a:rPr kumimoji="0" lang="en-US" altLang="zh-CN" sz="18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77.2% @849 kW </a:t>
            </a: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was achieved in pulse mode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Further test is on going for wider pulse and CW mode</a:t>
            </a:r>
          </a:p>
        </p:txBody>
      </p:sp>
      <p:pic>
        <p:nvPicPr>
          <p:cNvPr id="49" name="Picture 18">
            <a:extLst>
              <a:ext uri="{FF2B5EF4-FFF2-40B4-BE49-F238E27FC236}">
                <a16:creationId xmlns:a16="http://schemas.microsoft.com/office/drawing/2014/main" id="{3AD5B0B9-3200-450A-9135-FE3055352350}"/>
              </a:ext>
            </a:extLst>
          </p:cNvPr>
          <p:cNvPicPr>
            <a:picLocks noChangeAspect="1"/>
          </p:cNvPicPr>
          <p:nvPr/>
        </p:nvPicPr>
        <p:blipFill>
          <a:blip r:embed="rId3"/>
          <a:stretch>
            <a:fillRect/>
          </a:stretch>
        </p:blipFill>
        <p:spPr>
          <a:xfrm>
            <a:off x="8493760" y="4206241"/>
            <a:ext cx="3638519" cy="2263640"/>
          </a:xfrm>
          <a:prstGeom prst="rect">
            <a:avLst/>
          </a:prstGeom>
        </p:spPr>
      </p:pic>
      <p:pic>
        <p:nvPicPr>
          <p:cNvPr id="51" name="图片 8">
            <a:extLst>
              <a:ext uri="{FF2B5EF4-FFF2-40B4-BE49-F238E27FC236}">
                <a16:creationId xmlns:a16="http://schemas.microsoft.com/office/drawing/2014/main" id="{D824E1C0-1DEA-474D-A177-965B448BCA1D}"/>
              </a:ext>
            </a:extLst>
          </p:cNvPr>
          <p:cNvPicPr>
            <a:picLocks noChangeAspect="1"/>
          </p:cNvPicPr>
          <p:nvPr/>
        </p:nvPicPr>
        <p:blipFill>
          <a:blip r:embed="rId4"/>
          <a:stretch>
            <a:fillRect/>
          </a:stretch>
        </p:blipFill>
        <p:spPr>
          <a:xfrm>
            <a:off x="4643119" y="1632406"/>
            <a:ext cx="4169552" cy="3149615"/>
          </a:xfrm>
          <a:prstGeom prst="rect">
            <a:avLst/>
          </a:prstGeom>
        </p:spPr>
      </p:pic>
      <p:sp>
        <p:nvSpPr>
          <p:cNvPr id="52" name="TextBox 19">
            <a:extLst>
              <a:ext uri="{FF2B5EF4-FFF2-40B4-BE49-F238E27FC236}">
                <a16:creationId xmlns:a16="http://schemas.microsoft.com/office/drawing/2014/main" id="{D8BCD767-B31B-4A6F-8FAF-3F4B6E9715AA}"/>
              </a:ext>
            </a:extLst>
          </p:cNvPr>
          <p:cNvSpPr txBox="1"/>
          <p:nvPr/>
        </p:nvSpPr>
        <p:spPr>
          <a:xfrm>
            <a:off x="254524" y="5608668"/>
            <a:ext cx="82392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highlight>
                  <a:srgbClr val="00CCFF"/>
                </a:highlight>
                <a:uLnTx/>
                <a:uFillTx/>
                <a:latin typeface="Arial" panose="020B0604020202020204" pitchFamily="34" charset="0"/>
                <a:ea typeface="宋体" panose="02010600030101010101" pitchFamily="2" charset="-122"/>
                <a:cs typeface="Arial" panose="020B0604020202020204" pitchFamily="34" charset="0"/>
              </a:rPr>
              <a:t>A Multi-Beam Klystron will be completed soon, with the high power test </a:t>
            </a:r>
          </a:p>
        </p:txBody>
      </p:sp>
      <p:sp>
        <p:nvSpPr>
          <p:cNvPr id="3" name="矩形 2">
            <a:extLst>
              <a:ext uri="{FF2B5EF4-FFF2-40B4-BE49-F238E27FC236}">
                <a16:creationId xmlns:a16="http://schemas.microsoft.com/office/drawing/2014/main" id="{C6FBCC9D-E8CF-45D2-A5FE-4118228A130E}"/>
              </a:ext>
            </a:extLst>
          </p:cNvPr>
          <p:cNvSpPr/>
          <p:nvPr/>
        </p:nvSpPr>
        <p:spPr>
          <a:xfrm>
            <a:off x="533120" y="1021514"/>
            <a:ext cx="6096000" cy="46166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5DA2"/>
                </a:solidFill>
                <a:effectLst/>
                <a:uLnTx/>
                <a:uFillTx/>
                <a:latin typeface="Arial" panose="020B0604020202020204" pitchFamily="34" charset="0"/>
                <a:ea typeface="微软雅黑" panose="020B0503020204020204" charset="-122"/>
                <a:cs typeface="+mj-cs"/>
              </a:rPr>
              <a:t>2</a:t>
            </a:r>
            <a:r>
              <a:rPr kumimoji="0" lang="en-US" altLang="zh-CN" sz="2400" b="1" i="0" u="none" strike="noStrike" kern="0" cap="none" spc="0" normalizeH="0" baseline="30000" noProof="0" dirty="0">
                <a:ln>
                  <a:noFill/>
                </a:ln>
                <a:solidFill>
                  <a:srgbClr val="005DA2"/>
                </a:solidFill>
                <a:effectLst/>
                <a:uLnTx/>
                <a:uFillTx/>
                <a:latin typeface="Arial" panose="020B0604020202020204" pitchFamily="34" charset="0"/>
                <a:ea typeface="微软雅黑" panose="020B0503020204020204" charset="-122"/>
                <a:cs typeface="+mj-cs"/>
              </a:rPr>
              <a:t>nd</a:t>
            </a:r>
            <a:r>
              <a:rPr kumimoji="0" lang="en-US" altLang="zh-CN" sz="2400" b="1" i="0" u="none" strike="noStrike" kern="0" cap="none" spc="0" normalizeH="0" baseline="0" noProof="0" dirty="0">
                <a:ln>
                  <a:noFill/>
                </a:ln>
                <a:solidFill>
                  <a:srgbClr val="005DA2"/>
                </a:solidFill>
                <a:effectLst/>
                <a:uLnTx/>
                <a:uFillTx/>
                <a:latin typeface="Arial" panose="020B0604020202020204" pitchFamily="34" charset="0"/>
                <a:ea typeface="微软雅黑" panose="020B0503020204020204" charset="-122"/>
                <a:cs typeface="+mj-cs"/>
              </a:rPr>
              <a:t> round test is on-going</a:t>
            </a:r>
            <a:endParaRPr kumimoji="0" lang="zh-CN" altLang="en-US"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0756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BC41350-500E-445E-9A81-04AF7A792CA5}"/>
              </a:ext>
            </a:extLst>
          </p:cNvPr>
          <p:cNvSpPr>
            <a:spLocks noGrp="1"/>
          </p:cNvSpPr>
          <p:nvPr>
            <p:ph idx="1"/>
          </p:nvPr>
        </p:nvSpPr>
        <p:spPr>
          <a:xfrm>
            <a:off x="449131" y="1294750"/>
            <a:ext cx="11499029" cy="5178684"/>
          </a:xfrm>
        </p:spPr>
        <p:txBody>
          <a:bodyPr>
            <a:normAutofit fontScale="85000" lnSpcReduction="10000"/>
          </a:bodyPr>
          <a:lstStyle/>
          <a:p>
            <a:pPr>
              <a:lnSpc>
                <a:spcPct val="130000"/>
              </a:lnSpc>
              <a:spcBef>
                <a:spcPct val="20000"/>
              </a:spcBef>
              <a:spcAft>
                <a:spcPts val="600"/>
              </a:spcAft>
              <a:buFont typeface="Wingdings" panose="05000000000000000000" pitchFamily="2" charset="2"/>
              <a:buChar char="p"/>
            </a:pPr>
            <a:r>
              <a:rPr lang="en-US" altLang="zh-CN" sz="2400" dirty="0">
                <a:ea typeface="+mn-ea"/>
              </a:rPr>
              <a:t>Magnets provide one of the largest sources of power consumption in modern accelerators. By reducing the power requirements of magnets, more sustainable accelerators can be designed and built. </a:t>
            </a:r>
          </a:p>
          <a:p>
            <a:pPr>
              <a:lnSpc>
                <a:spcPct val="130000"/>
              </a:lnSpc>
              <a:spcBef>
                <a:spcPct val="20000"/>
              </a:spcBef>
              <a:spcAft>
                <a:spcPts val="600"/>
              </a:spcAft>
              <a:buFont typeface="Wingdings" panose="05000000000000000000" pitchFamily="2" charset="2"/>
              <a:buChar char="p"/>
            </a:pPr>
            <a:r>
              <a:rPr lang="en-US" altLang="zh-CN" sz="2400" dirty="0">
                <a:ea typeface="+mn-ea"/>
              </a:rPr>
              <a:t>In CEPC</a:t>
            </a:r>
            <a:r>
              <a:rPr lang="zh-CN" altLang="en-US" sz="2400" dirty="0">
                <a:ea typeface="+mn-ea"/>
              </a:rPr>
              <a:t> </a:t>
            </a:r>
            <a:r>
              <a:rPr lang="en-US" altLang="zh-CN" sz="2400" dirty="0">
                <a:ea typeface="+mn-ea"/>
              </a:rPr>
              <a:t>magnet system,</a:t>
            </a:r>
            <a:r>
              <a:rPr lang="zh-CN" altLang="en-US" sz="2400" dirty="0">
                <a:ea typeface="+mn-ea"/>
              </a:rPr>
              <a:t> </a:t>
            </a:r>
            <a:r>
              <a:rPr lang="en-US" altLang="zh-CN" sz="2400" dirty="0">
                <a:ea typeface="+mn-ea"/>
              </a:rPr>
              <a:t>large amount magnets are needed. The following aspects are considered to optimize the magnet construction and operation cost.</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Arial" panose="020B0604020202020204" pitchFamily="34" charset="0"/>
              </a:rPr>
              <a:t>Low current density with less power consumption in the power cables. </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Arial" panose="020B0604020202020204" pitchFamily="34" charset="0"/>
              </a:rPr>
              <a:t>Compact magnets with narrow yokes and simple structure</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Arial" panose="020B0604020202020204" pitchFamily="34" charset="0"/>
              </a:rPr>
              <a:t>Dual aperture dipole and quadrupole magnets can save about 50% power consumptions.</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Arial" panose="020B0604020202020204" pitchFamily="34" charset="0"/>
              </a:rPr>
              <a:t>Low field strength dipole magnets, so combined magnets can be used.</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Arial" panose="020B0604020202020204" pitchFamily="34" charset="0"/>
              </a:rPr>
              <a:t>Recycling related to magnet heating is considered.</a:t>
            </a:r>
          </a:p>
          <a:p>
            <a:pPr marL="742950" lvl="2" indent="-342900">
              <a:lnSpc>
                <a:spcPct val="130000"/>
              </a:lnSpc>
              <a:spcAft>
                <a:spcPts val="600"/>
              </a:spcAft>
              <a:buClr>
                <a:srgbClr val="FFC000"/>
              </a:buClr>
              <a:buSzPct val="80000"/>
              <a:buFont typeface="Wingdings" panose="05000000000000000000" pitchFamily="2" charset="2"/>
              <a:buChar char="Ø"/>
            </a:pPr>
            <a:r>
              <a:rPr lang="en-US" altLang="zh-CN" dirty="0">
                <a:latin typeface="Arial" panose="020B0604020202020204" pitchFamily="34" charset="0"/>
              </a:rPr>
              <a:t>Permanent and superconducting magnets are also an option under consideration.</a:t>
            </a:r>
          </a:p>
          <a:p>
            <a:pPr lvl="2"/>
            <a:endParaRPr lang="en-US" altLang="zh-CN" sz="3200" dirty="0"/>
          </a:p>
          <a:p>
            <a:pPr lvl="2"/>
            <a:endParaRPr lang="en-US" altLang="zh-CN" sz="3200" dirty="0"/>
          </a:p>
          <a:p>
            <a:pPr lvl="2"/>
            <a:endParaRPr lang="en-US" altLang="zh-CN" sz="3200" dirty="0"/>
          </a:p>
          <a:p>
            <a:pPr lvl="2"/>
            <a:endParaRPr lang="en-US" altLang="zh-CN" sz="3200" dirty="0"/>
          </a:p>
          <a:p>
            <a:pPr marL="514350" lvl="1" indent="0">
              <a:buNone/>
            </a:pPr>
            <a:endParaRPr lang="zh-CN" altLang="en-US" sz="3200" dirty="0"/>
          </a:p>
        </p:txBody>
      </p:sp>
      <p:sp>
        <p:nvSpPr>
          <p:cNvPr id="3" name="标题 2">
            <a:extLst>
              <a:ext uri="{FF2B5EF4-FFF2-40B4-BE49-F238E27FC236}">
                <a16:creationId xmlns:a16="http://schemas.microsoft.com/office/drawing/2014/main" id="{C3D08DEB-D0B6-4E9F-B35F-CB1E11410028}"/>
              </a:ext>
            </a:extLst>
          </p:cNvPr>
          <p:cNvSpPr>
            <a:spLocks noGrp="1"/>
          </p:cNvSpPr>
          <p:nvPr>
            <p:ph type="title"/>
          </p:nvPr>
        </p:nvSpPr>
        <p:spPr>
          <a:xfrm>
            <a:off x="335360" y="142852"/>
            <a:ext cx="11737304" cy="725470"/>
          </a:xfrm>
        </p:spPr>
        <p:txBody>
          <a:bodyPr vert="horz" lIns="91440" tIns="45720" rIns="91440" bIns="45720" rtlCol="0" anchor="ctr">
            <a:normAutofit fontScale="90000"/>
          </a:bodyPr>
          <a:lstStyle/>
          <a:p>
            <a:r>
              <a:rPr lang="en-US" altLang="zh-CN" dirty="0"/>
              <a:t>Environmental protection and optimization of Magnet design</a:t>
            </a:r>
            <a:endParaRPr lang="zh-CN" altLang="en-US" dirty="0"/>
          </a:p>
        </p:txBody>
      </p:sp>
      <p:sp>
        <p:nvSpPr>
          <p:cNvPr id="5" name="灯片编号占位符 4">
            <a:extLst>
              <a:ext uri="{FF2B5EF4-FFF2-40B4-BE49-F238E27FC236}">
                <a16:creationId xmlns:a16="http://schemas.microsoft.com/office/drawing/2014/main" id="{7E9136C7-BCBD-44BC-890A-59B18C008F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50815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2" name="Title 1"/>
          <p:cNvSpPr>
            <a:spLocks noGrp="1"/>
          </p:cNvSpPr>
          <p:nvPr>
            <p:ph type="title"/>
          </p:nvPr>
        </p:nvSpPr>
        <p:spPr>
          <a:xfrm>
            <a:off x="-16754" y="195888"/>
            <a:ext cx="11566188" cy="674066"/>
          </a:xfrm>
        </p:spPr>
        <p:txBody>
          <a:bodyPr vert="horz" lIns="91440" tIns="45720" rIns="91440" bIns="45720" rtlCol="0" anchor="ctr">
            <a:normAutofit/>
          </a:bodyPr>
          <a:lstStyle/>
          <a:p>
            <a:r>
              <a:rPr lang="en-US" altLang="zh-CN" dirty="0"/>
              <a:t>HEPS employs a permanent dipole magnet </a:t>
            </a:r>
            <a:endParaRPr dirty="0"/>
          </a:p>
        </p:txBody>
      </p:sp>
      <p:pic>
        <p:nvPicPr>
          <p:cNvPr id="5" name="图片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8385" y="4229123"/>
            <a:ext cx="6709319" cy="2553931"/>
          </a:xfrm>
          <a:prstGeom prst="rect">
            <a:avLst/>
          </a:prstGeom>
        </p:spPr>
      </p:pic>
      <p:sp>
        <p:nvSpPr>
          <p:cNvPr id="7" name="内容占位符 2"/>
          <p:cNvSpPr>
            <a:spLocks noGrp="1"/>
          </p:cNvSpPr>
          <p:nvPr>
            <p:ph idx="1"/>
          </p:nvPr>
        </p:nvSpPr>
        <p:spPr>
          <a:xfrm>
            <a:off x="241930" y="921681"/>
            <a:ext cx="11358304" cy="1031005"/>
          </a:xfrm>
        </p:spPr>
        <p:txBody>
          <a:bodyPr>
            <a:noAutofit/>
          </a:bodyPr>
          <a:lstStyle/>
          <a:p>
            <a:pPr>
              <a:lnSpc>
                <a:spcPct val="120000"/>
              </a:lnSpc>
              <a:spcBef>
                <a:spcPts val="300"/>
              </a:spcBef>
              <a:spcAft>
                <a:spcPts val="600"/>
              </a:spcAft>
              <a:buFont typeface="Wingdings" panose="05000000000000000000" pitchFamily="2" charset="2"/>
              <a:buChar char="p"/>
            </a:pPr>
            <a:r>
              <a:rPr lang="zh-CN" altLang="en-US" sz="2000" dirty="0">
                <a:latin typeface="Comic Sans MS" panose="030F0702030302020204" pitchFamily="66" charset="0"/>
                <a:ea typeface="+mj-ea"/>
              </a:rPr>
              <a:t> </a:t>
            </a:r>
            <a:r>
              <a:rPr lang="en-US" altLang="zh-CN" sz="2000" dirty="0">
                <a:ea typeface="+mj-ea"/>
              </a:rPr>
              <a:t>Developing new technologies, the dipole magnets are made from pure permanent magnetic materials without consuming electricity during operation, all without affecting the device's performance.</a:t>
            </a:r>
            <a:endParaRPr lang="zh-CN" altLang="en-US" sz="2000" dirty="0">
              <a:ea typeface="+mj-ea"/>
            </a:endParaRPr>
          </a:p>
        </p:txBody>
      </p:sp>
      <p:sp>
        <p:nvSpPr>
          <p:cNvPr id="10" name="TextBox 9"/>
          <p:cNvSpPr txBox="1"/>
          <p:nvPr/>
        </p:nvSpPr>
        <p:spPr>
          <a:xfrm>
            <a:off x="241930" y="2056141"/>
            <a:ext cx="7256150"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Equivalent single excitation energy consumption of about 1.62kW.</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Equivalent cooling, power efficiency additional energy consumption of about 1.3kW</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240 magnets in the whole ring</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Annual running time of 8000 hours</a:t>
            </a:r>
          </a:p>
        </p:txBody>
      </p:sp>
      <p:sp>
        <p:nvSpPr>
          <p:cNvPr id="2" name="Right Brace 1"/>
          <p:cNvSpPr/>
          <p:nvPr/>
        </p:nvSpPr>
        <p:spPr>
          <a:xfrm>
            <a:off x="7405424" y="2291917"/>
            <a:ext cx="336684" cy="1441624"/>
          </a:xfrm>
          <a:prstGeom prst="rightBrace">
            <a:avLst>
              <a:gd name="adj1" fmla="val 30284"/>
              <a:gd name="adj2" fmla="val 4859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TextBox 3"/>
          <p:cNvSpPr txBox="1"/>
          <p:nvPr/>
        </p:nvSpPr>
        <p:spPr>
          <a:xfrm>
            <a:off x="8096438" y="2689563"/>
            <a:ext cx="3089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Annual saving electricity about</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5.6 million kWh</a:t>
            </a:r>
            <a:endParaRPr kumimoji="0" lang="zh-CN" altLang="en-US" sz="1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3" name="图片 12">
            <a:extLst>
              <a:ext uri="{FF2B5EF4-FFF2-40B4-BE49-F238E27FC236}">
                <a16:creationId xmlns:a16="http://schemas.microsoft.com/office/drawing/2014/main" id="{ABB4402B-3C17-4548-857A-317D04B51E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27" b="3936"/>
          <a:stretch/>
        </p:blipFill>
        <p:spPr>
          <a:xfrm>
            <a:off x="7233774" y="3773982"/>
            <a:ext cx="4716296" cy="3009072"/>
          </a:xfrm>
          <a:prstGeom prst="rect">
            <a:avLst/>
          </a:prstGeom>
        </p:spPr>
      </p:pic>
    </p:spTree>
    <p:extLst>
      <p:ext uri="{BB962C8B-B14F-4D97-AF65-F5344CB8AC3E}">
        <p14:creationId xmlns:p14="http://schemas.microsoft.com/office/powerpoint/2010/main" val="382889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29EC3E9-F06E-4ED6-9F23-E380D2F502EB}"/>
              </a:ext>
            </a:extLst>
          </p:cNvPr>
          <p:cNvSpPr>
            <a:spLocks noGrp="1"/>
          </p:cNvSpPr>
          <p:nvPr>
            <p:ph idx="1"/>
          </p:nvPr>
        </p:nvSpPr>
        <p:spPr>
          <a:xfrm>
            <a:off x="552137" y="1008849"/>
            <a:ext cx="10837224" cy="3288831"/>
          </a:xfrm>
        </p:spPr>
        <p:txBody>
          <a:bodyPr>
            <a:normAutofit/>
          </a:bodyPr>
          <a:lstStyle/>
          <a:p>
            <a:r>
              <a:rPr lang="en-US" altLang="zh-CN" sz="1800" dirty="0"/>
              <a:t>CEPC Booster magnets (</a:t>
            </a:r>
            <a:r>
              <a:rPr lang="en-US" altLang="zh-CN" sz="1800" b="1" dirty="0">
                <a:solidFill>
                  <a:srgbClr val="0000FF"/>
                </a:solidFill>
                <a:ea typeface="华文楷体"/>
              </a:rPr>
              <a:t>19624 sets of magnets cover about 74 km )</a:t>
            </a:r>
            <a:endParaRPr lang="en-US" altLang="zh-CN" sz="1800" dirty="0"/>
          </a:p>
          <a:p>
            <a:pPr lvl="1">
              <a:lnSpc>
                <a:spcPct val="110000"/>
              </a:lnSpc>
            </a:pPr>
            <a:r>
              <a:rPr lang="en-US" altLang="zh-CN" sz="1800" dirty="0"/>
              <a:t>Field ramping with  the beam energy ( from 30 GeV to180 GeV) in 10 seconds</a:t>
            </a:r>
          </a:p>
          <a:p>
            <a:pPr lvl="1">
              <a:lnSpc>
                <a:spcPct val="110000"/>
              </a:lnSpc>
            </a:pPr>
            <a:r>
              <a:rPr lang="en-US" altLang="zh-CN" sz="1800" dirty="0"/>
              <a:t>Low field and long dipole magnets:  95 Gs @30 GeV to 564 Gs @180 GeV with a length of 4.7 m.</a:t>
            </a:r>
          </a:p>
          <a:p>
            <a:pPr lvl="1">
              <a:lnSpc>
                <a:spcPct val="110000"/>
              </a:lnSpc>
            </a:pPr>
            <a:r>
              <a:rPr lang="en-US" altLang="zh-CN" sz="1800" dirty="0"/>
              <a:t>Resistant laminated magnets are the first choice.</a:t>
            </a:r>
          </a:p>
          <a:p>
            <a:pPr lvl="1">
              <a:lnSpc>
                <a:spcPct val="110000"/>
              </a:lnSpc>
            </a:pPr>
            <a:r>
              <a:rPr lang="en-US" altLang="zh-CN" sz="1800" dirty="0"/>
              <a:t>Low field dipole magnets with interleaved non-steel/steel laminations, narrow yoke and holes in  the pole to reduce the magnet weight </a:t>
            </a:r>
          </a:p>
          <a:p>
            <a:pPr lvl="1">
              <a:lnSpc>
                <a:spcPct val="110000"/>
              </a:lnSpc>
            </a:pPr>
            <a:r>
              <a:rPr lang="en-US" altLang="zh-CN" sz="1800" dirty="0"/>
              <a:t>Aluminum busbar coils for cheap price and low weight ( Vs Copper)</a:t>
            </a:r>
          </a:p>
          <a:p>
            <a:pPr lvl="1">
              <a:lnSpc>
                <a:spcPct val="110000"/>
              </a:lnSpc>
            </a:pPr>
            <a:r>
              <a:rPr lang="en-US" altLang="zh-CN" sz="1800" dirty="0"/>
              <a:t>Combined dipole and </a:t>
            </a:r>
            <a:r>
              <a:rPr lang="en-US" altLang="zh-CN" sz="1800" dirty="0" err="1"/>
              <a:t>sextupole</a:t>
            </a:r>
            <a:r>
              <a:rPr lang="en-US" altLang="zh-CN" sz="1800" dirty="0"/>
              <a:t> magnets are used to reduce the power consumption of individual </a:t>
            </a:r>
            <a:r>
              <a:rPr lang="en-US" altLang="zh-CN" sz="1800" dirty="0" err="1"/>
              <a:t>sextupole</a:t>
            </a:r>
            <a:r>
              <a:rPr lang="en-US" altLang="zh-CN" sz="1800" dirty="0"/>
              <a:t> magnets.</a:t>
            </a:r>
          </a:p>
          <a:p>
            <a:pPr lvl="1">
              <a:lnSpc>
                <a:spcPct val="110000"/>
              </a:lnSpc>
            </a:pPr>
            <a:endParaRPr lang="en-US" altLang="zh-CN" sz="1800" dirty="0">
              <a:latin typeface="Comic Sans MS" panose="030F0702030302020204" pitchFamily="66" charset="0"/>
            </a:endParaRPr>
          </a:p>
          <a:p>
            <a:pPr lvl="1">
              <a:lnSpc>
                <a:spcPct val="110000"/>
              </a:lnSpc>
            </a:pPr>
            <a:endParaRPr lang="zh-CN" altLang="en-US" sz="1800" dirty="0">
              <a:latin typeface="Comic Sans MS" panose="030F0702030302020204" pitchFamily="66" charset="0"/>
            </a:endParaRPr>
          </a:p>
        </p:txBody>
      </p:sp>
      <p:sp>
        <p:nvSpPr>
          <p:cNvPr id="3" name="标题 2">
            <a:extLst>
              <a:ext uri="{FF2B5EF4-FFF2-40B4-BE49-F238E27FC236}">
                <a16:creationId xmlns:a16="http://schemas.microsoft.com/office/drawing/2014/main" id="{E5602BF9-7C14-40D9-A7FB-64644753545D}"/>
              </a:ext>
            </a:extLst>
          </p:cNvPr>
          <p:cNvSpPr>
            <a:spLocks noGrp="1"/>
          </p:cNvSpPr>
          <p:nvPr>
            <p:ph type="title"/>
          </p:nvPr>
        </p:nvSpPr>
        <p:spPr/>
        <p:txBody>
          <a:bodyPr vert="horz" lIns="91440" tIns="45720" rIns="91440" bIns="45720" rtlCol="0" anchor="ctr">
            <a:normAutofit/>
          </a:bodyPr>
          <a:lstStyle/>
          <a:p>
            <a:r>
              <a:rPr lang="en-US" altLang="zh-CN" dirty="0"/>
              <a:t>CEPC Booster magnets design</a:t>
            </a:r>
            <a:endParaRPr lang="zh-CN" altLang="en-US" dirty="0"/>
          </a:p>
        </p:txBody>
      </p:sp>
      <p:sp>
        <p:nvSpPr>
          <p:cNvPr id="5" name="灯片编号占位符 4">
            <a:extLst>
              <a:ext uri="{FF2B5EF4-FFF2-40B4-BE49-F238E27FC236}">
                <a16:creationId xmlns:a16="http://schemas.microsoft.com/office/drawing/2014/main" id="{CF8B42FD-9B82-409A-973F-17D8229415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7" name="图片 6">
            <a:extLst>
              <a:ext uri="{FF2B5EF4-FFF2-40B4-BE49-F238E27FC236}">
                <a16:creationId xmlns:a16="http://schemas.microsoft.com/office/drawing/2014/main" id="{4201C847-3BB4-4425-B41F-AD27CB7D3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73478" y="4094544"/>
            <a:ext cx="2183274" cy="2911031"/>
          </a:xfrm>
          <a:prstGeom prst="rect">
            <a:avLst/>
          </a:prstGeom>
        </p:spPr>
      </p:pic>
      <p:pic>
        <p:nvPicPr>
          <p:cNvPr id="8" name="图片 7">
            <a:extLst>
              <a:ext uri="{FF2B5EF4-FFF2-40B4-BE49-F238E27FC236}">
                <a16:creationId xmlns:a16="http://schemas.microsoft.com/office/drawing/2014/main" id="{FA7C1A9C-3F94-4921-846C-4F8977B58ED6}"/>
              </a:ext>
            </a:extLst>
          </p:cNvPr>
          <p:cNvPicPr>
            <a:picLocks noChangeAspect="1"/>
          </p:cNvPicPr>
          <p:nvPr/>
        </p:nvPicPr>
        <p:blipFill>
          <a:blip r:embed="rId3"/>
          <a:stretch>
            <a:fillRect/>
          </a:stretch>
        </p:blipFill>
        <p:spPr>
          <a:xfrm>
            <a:off x="3653860" y="4458421"/>
            <a:ext cx="4546532" cy="2183275"/>
          </a:xfrm>
          <a:prstGeom prst="rect">
            <a:avLst/>
          </a:prstGeom>
        </p:spPr>
      </p:pic>
      <p:pic>
        <p:nvPicPr>
          <p:cNvPr id="10" name="picture" descr="descript">
            <a:extLst>
              <a:ext uri="{FF2B5EF4-FFF2-40B4-BE49-F238E27FC236}">
                <a16:creationId xmlns:a16="http://schemas.microsoft.com/office/drawing/2014/main" id="{29192B60-05D2-4E13-964D-BD13B9AB71E0}"/>
              </a:ext>
            </a:extLst>
          </p:cNvPr>
          <p:cNvPicPr>
            <a:picLocks noChangeAspect="1"/>
          </p:cNvPicPr>
          <p:nvPr/>
        </p:nvPicPr>
        <p:blipFill rotWithShape="1">
          <a:blip r:embed="rId4"/>
          <a:srcRect/>
          <a:stretch/>
        </p:blipFill>
        <p:spPr>
          <a:xfrm>
            <a:off x="8213218" y="4422983"/>
            <a:ext cx="3176142" cy="2298493"/>
          </a:xfrm>
          <a:prstGeom prst="rect">
            <a:avLst/>
          </a:prstGeom>
        </p:spPr>
      </p:pic>
    </p:spTree>
    <p:extLst>
      <p:ext uri="{BB962C8B-B14F-4D97-AF65-F5344CB8AC3E}">
        <p14:creationId xmlns:p14="http://schemas.microsoft.com/office/powerpoint/2010/main" val="279700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BD19E7A-EA6C-4AA3-BF1B-EA47208C3E19}"/>
              </a:ext>
            </a:extLst>
          </p:cNvPr>
          <p:cNvSpPr>
            <a:spLocks noGrp="1"/>
          </p:cNvSpPr>
          <p:nvPr>
            <p:ph idx="1"/>
          </p:nvPr>
        </p:nvSpPr>
        <p:spPr>
          <a:xfrm>
            <a:off x="449131" y="1069793"/>
            <a:ext cx="11247811" cy="2892607"/>
          </a:xfrm>
        </p:spPr>
        <p:txBody>
          <a:bodyPr>
            <a:normAutofit/>
          </a:bodyPr>
          <a:lstStyle/>
          <a:p>
            <a:pPr>
              <a:lnSpc>
                <a:spcPct val="100000"/>
              </a:lnSpc>
            </a:pPr>
            <a:r>
              <a:rPr lang="en-US" altLang="zh-CN" sz="2000" dirty="0"/>
              <a:t>CEPC Collider magnets (</a:t>
            </a:r>
            <a:r>
              <a:rPr lang="en-US" altLang="zh-CN" sz="2000" b="1" dirty="0">
                <a:solidFill>
                  <a:srgbClr val="0000FF"/>
                </a:solidFill>
              </a:rPr>
              <a:t>17574 sets of magnets cover about 84.67 km</a:t>
            </a:r>
            <a:r>
              <a:rPr lang="en-US" altLang="zh-CN" sz="2000" dirty="0"/>
              <a:t>)</a:t>
            </a:r>
          </a:p>
          <a:p>
            <a:pPr lvl="1"/>
            <a:r>
              <a:rPr lang="en-US" altLang="zh-CN" sz="2000" dirty="0"/>
              <a:t>DC magnets work at four energies of 45.5, 80, 120 and 180 GeV</a:t>
            </a:r>
          </a:p>
          <a:p>
            <a:pPr lvl="1"/>
            <a:r>
              <a:rPr lang="en-US" altLang="zh-CN" sz="2000" dirty="0"/>
              <a:t>Dual aperture magnets can decrease the number of units to manufacture, test, transport, install, maintain,  and save about 50% power consumption.</a:t>
            </a:r>
          </a:p>
          <a:p>
            <a:pPr lvl="1"/>
            <a:r>
              <a:rPr lang="en-US" altLang="zh-CN" sz="2000" dirty="0"/>
              <a:t>Compact magnets with narrow yokes and simple pole shape</a:t>
            </a:r>
          </a:p>
          <a:p>
            <a:pPr lvl="1"/>
            <a:r>
              <a:rPr lang="en-US" altLang="zh-CN" sz="2000" dirty="0"/>
              <a:t>Pure solid iron is used for dual aperture dipole magnet with aluminum excitation bars </a:t>
            </a:r>
          </a:p>
          <a:p>
            <a:pPr lvl="1"/>
            <a:r>
              <a:rPr lang="en-US" altLang="zh-CN" sz="2000" dirty="0"/>
              <a:t>Simple racetrack coil is used for dual aperture quadrupoles.</a:t>
            </a:r>
            <a:endParaRPr lang="zh-CN" altLang="en-US" sz="2000" dirty="0"/>
          </a:p>
        </p:txBody>
      </p:sp>
      <p:sp>
        <p:nvSpPr>
          <p:cNvPr id="3" name="标题 2">
            <a:extLst>
              <a:ext uri="{FF2B5EF4-FFF2-40B4-BE49-F238E27FC236}">
                <a16:creationId xmlns:a16="http://schemas.microsoft.com/office/drawing/2014/main" id="{3E70D31A-2B71-4729-BD74-53D7E58A2561}"/>
              </a:ext>
            </a:extLst>
          </p:cNvPr>
          <p:cNvSpPr>
            <a:spLocks noGrp="1"/>
          </p:cNvSpPr>
          <p:nvPr>
            <p:ph type="title"/>
          </p:nvPr>
        </p:nvSpPr>
        <p:spPr/>
        <p:txBody>
          <a:bodyPr vert="horz" lIns="91440" tIns="45720" rIns="91440" bIns="45720" rtlCol="0" anchor="ctr">
            <a:normAutofit/>
          </a:bodyPr>
          <a:lstStyle/>
          <a:p>
            <a:r>
              <a:rPr lang="en-US" altLang="zh-CN" dirty="0"/>
              <a:t>CEPC Collider magnets design</a:t>
            </a:r>
            <a:endParaRPr lang="zh-CN" altLang="en-US" dirty="0"/>
          </a:p>
        </p:txBody>
      </p:sp>
      <p:sp>
        <p:nvSpPr>
          <p:cNvPr id="5" name="灯片编号占位符 4">
            <a:extLst>
              <a:ext uri="{FF2B5EF4-FFF2-40B4-BE49-F238E27FC236}">
                <a16:creationId xmlns:a16="http://schemas.microsoft.com/office/drawing/2014/main" id="{36799FA5-B2EC-498B-B219-B1821E568745}"/>
              </a:ext>
            </a:extLst>
          </p:cNvPr>
          <p:cNvSpPr>
            <a:spLocks noGrp="1"/>
          </p:cNvSpPr>
          <p:nvPr>
            <p:ph type="sldNum" sz="quarter" idx="12"/>
          </p:nvPr>
        </p:nvSpPr>
        <p:spPr>
          <a:xfrm>
            <a:off x="8737600" y="591947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6" name="图片 5">
            <a:extLst>
              <a:ext uri="{FF2B5EF4-FFF2-40B4-BE49-F238E27FC236}">
                <a16:creationId xmlns:a16="http://schemas.microsoft.com/office/drawing/2014/main" id="{AB32B8B1-C2FD-4C3B-A993-6555276A85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01407" y="4623905"/>
            <a:ext cx="2863525" cy="1566638"/>
          </a:xfrm>
          <a:prstGeom prst="rect">
            <a:avLst/>
          </a:prstGeom>
          <a:noFill/>
          <a:ln>
            <a:noFill/>
          </a:ln>
        </p:spPr>
      </p:pic>
      <p:pic>
        <p:nvPicPr>
          <p:cNvPr id="7" name="图片 6">
            <a:extLst>
              <a:ext uri="{FF2B5EF4-FFF2-40B4-BE49-F238E27FC236}">
                <a16:creationId xmlns:a16="http://schemas.microsoft.com/office/drawing/2014/main" id="{05593240-1661-4C5C-910E-DA6F037F7D51}"/>
              </a:ext>
            </a:extLst>
          </p:cNvPr>
          <p:cNvPicPr>
            <a:picLocks noChangeAspect="1"/>
          </p:cNvPicPr>
          <p:nvPr/>
        </p:nvPicPr>
        <p:blipFill>
          <a:blip r:embed="rId3"/>
          <a:stretch>
            <a:fillRect/>
          </a:stretch>
        </p:blipFill>
        <p:spPr>
          <a:xfrm>
            <a:off x="3383281" y="4623905"/>
            <a:ext cx="2357561" cy="1566638"/>
          </a:xfrm>
          <a:prstGeom prst="rect">
            <a:avLst/>
          </a:prstGeom>
        </p:spPr>
      </p:pic>
      <p:pic>
        <p:nvPicPr>
          <p:cNvPr id="8" name="图片 7">
            <a:extLst>
              <a:ext uri="{FF2B5EF4-FFF2-40B4-BE49-F238E27FC236}">
                <a16:creationId xmlns:a16="http://schemas.microsoft.com/office/drawing/2014/main" id="{E48F467D-CF4F-4FC0-9E0B-6902E642B132}"/>
              </a:ext>
            </a:extLst>
          </p:cNvPr>
          <p:cNvPicPr>
            <a:picLocks noChangeAspect="1"/>
          </p:cNvPicPr>
          <p:nvPr/>
        </p:nvPicPr>
        <p:blipFill>
          <a:blip r:embed="rId4"/>
          <a:stretch>
            <a:fillRect/>
          </a:stretch>
        </p:blipFill>
        <p:spPr>
          <a:xfrm>
            <a:off x="40557" y="4627857"/>
            <a:ext cx="3286204" cy="1562686"/>
          </a:xfrm>
          <a:prstGeom prst="rect">
            <a:avLst/>
          </a:prstGeom>
        </p:spPr>
      </p:pic>
      <p:pic>
        <p:nvPicPr>
          <p:cNvPr id="9" name="图片 8">
            <a:extLst>
              <a:ext uri="{FF2B5EF4-FFF2-40B4-BE49-F238E27FC236}">
                <a16:creationId xmlns:a16="http://schemas.microsoft.com/office/drawing/2014/main" id="{FC44F6FA-4A2F-44E1-B585-2A17DA4F4B41}"/>
              </a:ext>
            </a:extLst>
          </p:cNvPr>
          <p:cNvPicPr>
            <a:picLocks noChangeAspect="1"/>
          </p:cNvPicPr>
          <p:nvPr/>
        </p:nvPicPr>
        <p:blipFill rotWithShape="1">
          <a:blip r:embed="rId5"/>
          <a:srcRect l="14271" t="30749" r="11193" b="-1055"/>
          <a:stretch/>
        </p:blipFill>
        <p:spPr>
          <a:xfrm>
            <a:off x="5862627" y="4623905"/>
            <a:ext cx="3345575" cy="1566638"/>
          </a:xfrm>
          <a:prstGeom prst="rect">
            <a:avLst/>
          </a:prstGeom>
        </p:spPr>
      </p:pic>
    </p:spTree>
    <p:extLst>
      <p:ext uri="{BB962C8B-B14F-4D97-AF65-F5344CB8AC3E}">
        <p14:creationId xmlns:p14="http://schemas.microsoft.com/office/powerpoint/2010/main" val="119883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55"/>
          <p:cNvSpPr/>
          <p:nvPr/>
        </p:nvSpPr>
        <p:spPr bwMode="auto">
          <a:xfrm>
            <a:off x="6167332" y="861135"/>
            <a:ext cx="6024668" cy="5972512"/>
          </a:xfrm>
          <a:prstGeom prst="roundRect">
            <a:avLst>
              <a:gd name="adj" fmla="val 3789"/>
            </a:avLst>
          </a:prstGeom>
          <a:solidFill>
            <a:schemeClr val="accent2">
              <a:lumMod val="75000"/>
              <a:alpha val="10000"/>
            </a:schemeClr>
          </a:solidFill>
          <a:ln w="28575" cap="flat" cmpd="sng" algn="ctr">
            <a:solidFill>
              <a:schemeClr val="accent6">
                <a:lumMod val="40000"/>
                <a:lumOff val="60000"/>
              </a:schemeClr>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194552" y="116352"/>
            <a:ext cx="11566188" cy="674066"/>
          </a:xfrm>
        </p:spPr>
        <p:txBody>
          <a:bodyPr vert="horz" lIns="91440" tIns="45720" rIns="91440" bIns="45720" rtlCol="0" anchor="ctr">
            <a:normAutofit/>
          </a:bodyPr>
          <a:lstStyle/>
          <a:p>
            <a:r>
              <a:rPr lang="en-US" altLang="zh-CN" dirty="0"/>
              <a:t>Develop the superconducting technology</a:t>
            </a:r>
            <a:endParaRPr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0" y="3813243"/>
            <a:ext cx="5868620" cy="3044757"/>
          </a:xfrm>
          <a:prstGeom prst="rect">
            <a:avLst/>
          </a:prstGeom>
        </p:spPr>
      </p:pic>
      <p:sp>
        <p:nvSpPr>
          <p:cNvPr id="9" name="内容占位符 2"/>
          <p:cNvSpPr>
            <a:spLocks noGrp="1"/>
          </p:cNvSpPr>
          <p:nvPr>
            <p:ph idx="1"/>
          </p:nvPr>
        </p:nvSpPr>
        <p:spPr>
          <a:xfrm>
            <a:off x="189689" y="885488"/>
            <a:ext cx="5787958" cy="1222154"/>
          </a:xfrm>
        </p:spPr>
        <p:txBody>
          <a:bodyPr>
            <a:noAutofit/>
          </a:bodyPr>
          <a:lstStyle/>
          <a:p>
            <a:pPr>
              <a:lnSpc>
                <a:spcPct val="130000"/>
              </a:lnSpc>
              <a:spcBef>
                <a:spcPts val="300"/>
              </a:spcBef>
              <a:spcAft>
                <a:spcPts val="600"/>
              </a:spcAft>
              <a:buFont typeface="Wingdings" panose="05000000000000000000" pitchFamily="2" charset="2"/>
              <a:buChar char="p"/>
            </a:pPr>
            <a:r>
              <a:rPr lang="en-US" altLang="zh-CN" sz="1400" dirty="0">
                <a:latin typeface="Comic Sans MS" pitchFamily="66" charset="0"/>
                <a:ea typeface="+mn-ea"/>
                <a:cs typeface="+mn-cs"/>
              </a:rPr>
              <a:t>CEPC's superconducting high-frequency system (with attached cryogenic system) is the main source of energy consumption. The high Q superconducting cavity can effectively reduce the heat load of the cryogenic system, effectively saving power</a:t>
            </a:r>
            <a:endParaRPr lang="zh-CN" altLang="en-US" sz="1400" dirty="0">
              <a:latin typeface="Comic Sans MS" pitchFamily="66" charset="0"/>
              <a:ea typeface="+mn-ea"/>
              <a:cs typeface="+mn-cs"/>
            </a:endParaRPr>
          </a:p>
        </p:txBody>
      </p:sp>
      <p:sp>
        <p:nvSpPr>
          <p:cNvPr id="10" name="TextBox 9"/>
          <p:cNvSpPr txBox="1"/>
          <p:nvPr/>
        </p:nvSpPr>
        <p:spPr>
          <a:xfrm>
            <a:off x="1571294" y="3848032"/>
            <a:ext cx="3921760"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50MW Higgs Mode Cryogenic System Power Consumption vs. Q</a:t>
            </a:r>
            <a:endParaRPr kumimoji="0" lang="zh-CN" altLang="en-US" sz="16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p:txBody>
      </p:sp>
      <p:sp>
        <p:nvSpPr>
          <p:cNvPr id="16" name="内容占位符 2"/>
          <p:cNvSpPr txBox="1"/>
          <p:nvPr/>
        </p:nvSpPr>
        <p:spPr>
          <a:xfrm>
            <a:off x="189688" y="2187146"/>
            <a:ext cx="6018071" cy="8105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30000"/>
              </a:lnSpc>
              <a:spcBef>
                <a:spcPts val="300"/>
              </a:spcBef>
              <a:spcAft>
                <a:spcPts val="600"/>
              </a:spcAft>
              <a:buClrTx/>
              <a:buSzTx/>
              <a:buFont typeface="Wingdings" panose="05000000000000000000" pitchFamily="2" charset="2"/>
              <a:buChar char="p"/>
              <a:tabLst/>
              <a:defRPr/>
            </a:pPr>
            <a:r>
              <a:rPr kumimoji="0" lang="en-US" altLang="zh-CN" sz="14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High-Q superconducting cavities at IHEP, with a quality factor of ~5e10. Average Q of superconducting cavities at </a:t>
            </a:r>
            <a:r>
              <a:rPr kumimoji="0" lang="en-US" altLang="zh-CN" sz="1400" b="0" i="0" u="none" strike="noStrike" kern="1200" cap="none" spc="0" normalizeH="0" baseline="0" noProof="0" dirty="0" err="1">
                <a:ln>
                  <a:noFill/>
                </a:ln>
                <a:solidFill>
                  <a:prstClr val="black"/>
                </a:solidFill>
                <a:effectLst/>
                <a:uLnTx/>
                <a:uFillTx/>
                <a:latin typeface="Comic Sans MS" pitchFamily="66" charset="0"/>
                <a:ea typeface="宋体" panose="02010600030101010101" pitchFamily="2" charset="-122"/>
                <a:cs typeface="+mn-cs"/>
              </a:rPr>
              <a:t>EuXFEL</a:t>
            </a:r>
            <a:r>
              <a:rPr kumimoji="0" lang="en-US" altLang="zh-CN" sz="14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 is ~1e10 </a:t>
            </a:r>
          </a:p>
        </p:txBody>
      </p:sp>
      <p:sp>
        <p:nvSpPr>
          <p:cNvPr id="17" name="内容占位符 2"/>
          <p:cNvSpPr txBox="1"/>
          <p:nvPr/>
        </p:nvSpPr>
        <p:spPr>
          <a:xfrm>
            <a:off x="189687" y="3076362"/>
            <a:ext cx="5787959" cy="8375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300"/>
              </a:spcBef>
              <a:spcAft>
                <a:spcPts val="600"/>
              </a:spcAft>
              <a:buClrTx/>
              <a:buSzTx/>
              <a:buFont typeface="Wingdings" panose="05000000000000000000" pitchFamily="2" charset="2"/>
              <a:buChar char="p"/>
              <a:tabLst/>
              <a:defRPr/>
            </a:pPr>
            <a:r>
              <a:rPr kumimoji="0" lang="en-US" altLang="zh-CN" sz="14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High Q cavity for CEPC, comprehensive accounting can reduce the operating power of </a:t>
            </a:r>
            <a:r>
              <a:rPr kumimoji="0" lang="en-US" altLang="zh-CN" sz="1400" b="1" i="0" u="none" strike="noStrike" kern="1200" cap="none" spc="0" normalizeH="0" baseline="0" noProof="0" dirty="0">
                <a:ln>
                  <a:noFill/>
                </a:ln>
                <a:solidFill>
                  <a:srgbClr val="FF0000"/>
                </a:solidFill>
                <a:effectLst/>
                <a:uLnTx/>
                <a:uFillTx/>
                <a:latin typeface="Comic Sans MS" pitchFamily="66" charset="0"/>
                <a:ea typeface="宋体" panose="02010600030101010101" pitchFamily="2" charset="-122"/>
                <a:cs typeface="+mn-cs"/>
              </a:rPr>
              <a:t>10MW</a:t>
            </a:r>
            <a:r>
              <a:rPr kumimoji="0" lang="en-US" altLang="zh-CN" sz="14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 annual power savings of about </a:t>
            </a:r>
            <a:r>
              <a:rPr kumimoji="0" lang="en-US" altLang="zh-CN" sz="1400" b="1" i="0" u="none" strike="noStrike" kern="1200" cap="none" spc="0" normalizeH="0" baseline="0" noProof="0" dirty="0">
                <a:ln>
                  <a:noFill/>
                </a:ln>
                <a:solidFill>
                  <a:srgbClr val="FF0000"/>
                </a:solidFill>
                <a:effectLst/>
                <a:uLnTx/>
                <a:uFillTx/>
                <a:latin typeface="Comic Sans MS" pitchFamily="66" charset="0"/>
                <a:ea typeface="宋体" panose="02010600030101010101" pitchFamily="2" charset="-122"/>
                <a:cs typeface="+mn-cs"/>
              </a:rPr>
              <a:t>60M kWh</a:t>
            </a:r>
            <a:endParaRPr kumimoji="0" lang="zh-CN" altLang="en-US" sz="1400" b="1" i="0" u="none" strike="noStrike" kern="1200" cap="none" spc="0" normalizeH="0" baseline="0" noProof="0" dirty="0">
              <a:ln>
                <a:noFill/>
              </a:ln>
              <a:solidFill>
                <a:srgbClr val="FF0000"/>
              </a:solidFill>
              <a:effectLst/>
              <a:uLnTx/>
              <a:uFillTx/>
              <a:latin typeface="Comic Sans MS" pitchFamily="66" charset="0"/>
              <a:ea typeface="宋体" panose="02010600030101010101" pitchFamily="2" charset="-122"/>
              <a:cs typeface="+mn-cs"/>
            </a:endParaRPr>
          </a:p>
        </p:txBody>
      </p:sp>
      <p:sp>
        <p:nvSpPr>
          <p:cNvPr id="11" name="内容占位符 2"/>
          <p:cNvSpPr txBox="1"/>
          <p:nvPr/>
        </p:nvSpPr>
        <p:spPr>
          <a:xfrm>
            <a:off x="6207759" y="885488"/>
            <a:ext cx="5892695" cy="1721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342900" algn="l" defTabSz="914400" rtl="0" eaLnBrk="1" fontAlgn="auto" latinLnBrk="0" hangingPunct="1">
              <a:lnSpc>
                <a:spcPct val="140000"/>
              </a:lnSpc>
              <a:spcBef>
                <a:spcPct val="20000"/>
              </a:spcBef>
              <a:spcAft>
                <a:spcPts val="600"/>
              </a:spcAft>
              <a:buClr>
                <a:srgbClr val="FFC000"/>
              </a:buClr>
              <a:buSzPct val="80000"/>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High-temperature superconducting (HTS) technology, can dramatically change the technical solutions of accelerator magnets and reduce energy consumption</a:t>
            </a:r>
          </a:p>
        </p:txBody>
      </p:sp>
      <p:sp>
        <p:nvSpPr>
          <p:cNvPr id="13" name="矩形 57"/>
          <p:cNvSpPr/>
          <p:nvPr/>
        </p:nvSpPr>
        <p:spPr bwMode="auto">
          <a:xfrm>
            <a:off x="564256" y="6420688"/>
            <a:ext cx="5950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RF</a:t>
            </a:r>
            <a:endPar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Arial" panose="020B0604020202020204"/>
            </a:endParaRPr>
          </a:p>
        </p:txBody>
      </p:sp>
      <p:sp>
        <p:nvSpPr>
          <p:cNvPr id="18" name="内容占位符 2"/>
          <p:cNvSpPr txBox="1"/>
          <p:nvPr/>
        </p:nvSpPr>
        <p:spPr>
          <a:xfrm>
            <a:off x="6198873" y="2900446"/>
            <a:ext cx="5794554" cy="9214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300"/>
              </a:spcBef>
              <a:spcAft>
                <a:spcPts val="600"/>
              </a:spcAft>
              <a:buClrTx/>
              <a:buSzTx/>
              <a:buFont typeface="Wingdings" panose="05000000000000000000" pitchFamily="2" charset="2"/>
              <a:buChar char="p"/>
              <a:tabLst/>
              <a:defRPr/>
            </a:pPr>
            <a:r>
              <a:rPr kumimoji="0" lang="zh-CN" altLang="en-US" sz="2000" b="0" i="0" u="none" strike="noStrike" kern="1200" cap="none" spc="0" normalizeH="0" baseline="0" noProof="0" dirty="0">
                <a:ln>
                  <a:noFill/>
                </a:ln>
                <a:solidFill>
                  <a:prstClr val="black"/>
                </a:solidFill>
                <a:effectLst/>
                <a:uLnTx/>
                <a:uFillTx/>
                <a:latin typeface="等线 Light" panose="02010600030101010101" pitchFamily="2" charset="-122"/>
                <a:ea typeface="等线" panose="02010600030101010101" pitchFamily="2" charset="-122"/>
                <a:cs typeface="+mn-cs"/>
              </a:rPr>
              <a:t> </a:t>
            </a:r>
            <a:r>
              <a:rPr kumimoji="0" lang="en-US" altLang="zh-CN" sz="17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Chinese scientists pioneered iron-based high-temperature superconductivity technology IBS</a:t>
            </a:r>
          </a:p>
          <a:p>
            <a:pPr marL="457200" marR="0" lvl="1" indent="0" algn="l"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kumimoji="0" lang="zh-CN" altLang="en-US"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 </a:t>
            </a:r>
            <a:r>
              <a:rPr kumimoji="0" lang="en-US" altLang="zh-CN"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low cost</a:t>
            </a:r>
            <a:r>
              <a:rPr kumimoji="0" lang="zh-CN" altLang="en-US" sz="1600" b="1" i="0" u="none" strike="noStrike" kern="1200" cap="none" spc="0" normalizeH="0" baseline="0" noProof="0" dirty="0">
                <a:ln>
                  <a:noFill/>
                </a:ln>
                <a:solidFill>
                  <a:srgbClr val="C00000"/>
                </a:solidFill>
                <a:effectLst/>
                <a:uLnTx/>
                <a:uFillTx/>
                <a:latin typeface="等线 Light" panose="02010600030101010101" pitchFamily="2" charset="-122"/>
                <a:ea typeface="等线" panose="02010600030101010101" pitchFamily="2" charset="-122"/>
                <a:cs typeface="+mn-cs"/>
              </a:rPr>
              <a:t>      </a:t>
            </a:r>
            <a:r>
              <a:rPr kumimoji="0" lang="zh-CN" altLang="en-US"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a:t>
            </a:r>
            <a:r>
              <a:rPr kumimoji="0" lang="en-US" altLang="zh-CN"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good stability</a:t>
            </a:r>
            <a:r>
              <a:rPr kumimoji="0" lang="en-US" altLang="zh-CN" sz="1600" b="1" i="0" u="none" strike="noStrike" kern="1200" cap="none" spc="0" normalizeH="0" baseline="0" noProof="0" dirty="0">
                <a:ln>
                  <a:noFill/>
                </a:ln>
                <a:solidFill>
                  <a:srgbClr val="C00000"/>
                </a:solidFill>
                <a:effectLst/>
                <a:uLnTx/>
                <a:uFillTx/>
                <a:latin typeface="等线 Light" panose="02010600030101010101" pitchFamily="2" charset="-122"/>
                <a:ea typeface="等线" panose="02010600030101010101" pitchFamily="2" charset="-122"/>
                <a:cs typeface="+mn-cs"/>
              </a:rPr>
              <a:t>      </a:t>
            </a:r>
            <a:r>
              <a:rPr kumimoji="0" lang="zh-CN" altLang="en-US"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 </a:t>
            </a:r>
            <a:r>
              <a:rPr kumimoji="0" lang="en-US" altLang="zh-CN" sz="1600" b="1" i="0" u="none" strike="noStrike" kern="1200" cap="none" spc="0" normalizeH="0" baseline="0" noProof="0" dirty="0">
                <a:ln>
                  <a:noFill/>
                </a:ln>
                <a:solidFill>
                  <a:srgbClr val="C00000"/>
                </a:solidFill>
                <a:effectLst/>
                <a:uLnTx/>
                <a:uFillTx/>
                <a:latin typeface="Malgun Gothic" panose="020B0503020000020004" pitchFamily="34" charset="-127"/>
                <a:ea typeface="Malgun Gothic" panose="020B0503020000020004" pitchFamily="34" charset="-127"/>
                <a:cs typeface="+mn-cs"/>
              </a:rPr>
              <a:t>flexible winding</a:t>
            </a:r>
          </a:p>
        </p:txBody>
      </p:sp>
      <p:sp>
        <p:nvSpPr>
          <p:cNvPr id="19" name="内容占位符 2"/>
          <p:cNvSpPr txBox="1"/>
          <p:nvPr/>
        </p:nvSpPr>
        <p:spPr>
          <a:xfrm>
            <a:off x="6198873" y="2016705"/>
            <a:ext cx="5892695" cy="108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300"/>
              </a:spcBef>
              <a:spcAft>
                <a:spcPts val="600"/>
              </a:spcAft>
              <a:buClrTx/>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等线 Light" panose="02010600030101010101" pitchFamily="2" charset="-122"/>
                <a:ea typeface="等线" panose="02010600030101010101" pitchFamily="2" charset="-122"/>
                <a:cs typeface="+mn-cs"/>
              </a:rPr>
              <a:t> </a:t>
            </a:r>
            <a:r>
              <a:rPr kumimoji="0" lang="en-US" altLang="zh-CN" sz="16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High-performance superconducting cable is the  key technology for superconducting magnets;</a:t>
            </a:r>
          </a:p>
        </p:txBody>
      </p:sp>
      <p:sp>
        <p:nvSpPr>
          <p:cNvPr id="20" name="矩形 6"/>
          <p:cNvSpPr/>
          <p:nvPr/>
        </p:nvSpPr>
        <p:spPr>
          <a:xfrm>
            <a:off x="10025341" y="5125599"/>
            <a:ext cx="163423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a:t>
            </a:r>
            <a:r>
              <a:rPr kumimoji="0" lang="en-US" altLang="zh-CN" sz="1800" b="0" i="0" u="none" strike="noStrike" kern="1200" cap="none" spc="0" normalizeH="0" baseline="-2500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reach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60 A at 4.2 K and 32 T</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1"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9936" y="4003681"/>
            <a:ext cx="3352801" cy="2663879"/>
          </a:xfrm>
          <a:prstGeom prst="rect">
            <a:avLst/>
          </a:prstGeom>
        </p:spPr>
      </p:pic>
      <p:sp>
        <p:nvSpPr>
          <p:cNvPr id="22" name="矩形 9"/>
          <p:cNvSpPr/>
          <p:nvPr/>
        </p:nvSpPr>
        <p:spPr>
          <a:xfrm>
            <a:off x="9795914" y="4301196"/>
            <a:ext cx="2124412" cy="537272"/>
          </a:xfrm>
          <a:prstGeom prst="rect">
            <a:avLst/>
          </a:prstGeom>
          <a:solidFill>
            <a:srgbClr val="FFFF00"/>
          </a:solidFill>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Performance of IBS solenoids under a 32 T</a:t>
            </a:r>
            <a:endParaRPr kumimoji="0" lang="zh-CN" altLang="en-US" sz="14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endParaRPr>
          </a:p>
        </p:txBody>
      </p:sp>
      <p:sp>
        <p:nvSpPr>
          <p:cNvPr id="23" name="矩形 57"/>
          <p:cNvSpPr/>
          <p:nvPr/>
        </p:nvSpPr>
        <p:spPr bwMode="auto">
          <a:xfrm>
            <a:off x="10299090" y="6235362"/>
            <a:ext cx="179247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SC magnet</a:t>
            </a:r>
            <a:endPar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Arial" panose="020B0604020202020204"/>
            </a:endParaRPr>
          </a:p>
        </p:txBody>
      </p:sp>
      <p:sp>
        <p:nvSpPr>
          <p:cNvPr id="12" name="矩形: 圆角 56"/>
          <p:cNvSpPr/>
          <p:nvPr/>
        </p:nvSpPr>
        <p:spPr bwMode="auto">
          <a:xfrm>
            <a:off x="-20320" y="849599"/>
            <a:ext cx="6116320" cy="5996865"/>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706960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2" name="Title 1"/>
          <p:cNvSpPr>
            <a:spLocks noGrp="1"/>
          </p:cNvSpPr>
          <p:nvPr>
            <p:ph type="title"/>
          </p:nvPr>
        </p:nvSpPr>
        <p:spPr>
          <a:xfrm>
            <a:off x="116731" y="157885"/>
            <a:ext cx="11566188" cy="674066"/>
          </a:xfrm>
        </p:spPr>
        <p:txBody>
          <a:bodyPr vert="horz" lIns="91440" tIns="45720" rIns="91440" bIns="45720" rtlCol="0" anchor="ctr">
            <a:normAutofit/>
          </a:bodyPr>
          <a:lstStyle/>
          <a:p>
            <a:r>
              <a:rPr lang="en-US" altLang="zh-CN" dirty="0"/>
              <a:t>Clean energy implement and utility</a:t>
            </a:r>
            <a:endParaRPr dirty="0"/>
          </a:p>
        </p:txBody>
      </p:sp>
      <p:sp>
        <p:nvSpPr>
          <p:cNvPr id="6" name="内容占位符 2"/>
          <p:cNvSpPr>
            <a:spLocks noGrp="1"/>
          </p:cNvSpPr>
          <p:nvPr>
            <p:ph idx="1"/>
          </p:nvPr>
        </p:nvSpPr>
        <p:spPr>
          <a:xfrm>
            <a:off x="116731" y="1617465"/>
            <a:ext cx="7665221" cy="5240535"/>
          </a:xfrm>
        </p:spPr>
        <p:txBody>
          <a:bodyPr>
            <a:normAutofit/>
          </a:bodyPr>
          <a:lstStyle/>
          <a:p>
            <a:pPr>
              <a:lnSpc>
                <a:spcPct val="120000"/>
              </a:lnSpc>
              <a:spcBef>
                <a:spcPct val="20000"/>
              </a:spcBef>
              <a:spcAft>
                <a:spcPts val="600"/>
              </a:spcAft>
              <a:buFont typeface="Wingdings" panose="05000000000000000000" pitchFamily="2" charset="2"/>
              <a:buChar char="p"/>
            </a:pPr>
            <a:r>
              <a:rPr lang="en-US" altLang="zh-CN" sz="1800" dirty="0">
                <a:ea typeface="+mn-ea"/>
              </a:rPr>
              <a:t>HEPS buildings in </a:t>
            </a:r>
            <a:r>
              <a:rPr lang="en-US" altLang="zh-CN" sz="1800" dirty="0" err="1">
                <a:ea typeface="+mn-ea"/>
              </a:rPr>
              <a:t>Huairou</a:t>
            </a:r>
            <a:r>
              <a:rPr lang="en-US" altLang="zh-CN" sz="1800" dirty="0">
                <a:ea typeface="+mn-ea"/>
              </a:rPr>
              <a:t> are designed and </a:t>
            </a:r>
            <a:r>
              <a:rPr lang="en-US" altLang="zh-CN" sz="1800" b="1" dirty="0">
                <a:solidFill>
                  <a:srgbClr val="0000FF"/>
                </a:solidFill>
                <a:ea typeface="+mn-ea"/>
              </a:rPr>
              <a:t>installed with photovoltaic (PV) power generation systems on the roofs </a:t>
            </a:r>
            <a:r>
              <a:rPr lang="en-US" altLang="zh-CN" sz="1800" dirty="0">
                <a:ea typeface="+mn-ea"/>
              </a:rPr>
              <a:t>to realize the win-win effect of architectural functions and grid-connected power generation, and to create a clean, environmental friendly, intelligent, convenient, and aesthetically pleasing high-tech park.</a:t>
            </a:r>
          </a:p>
          <a:p>
            <a:pPr>
              <a:lnSpc>
                <a:spcPct val="120000"/>
              </a:lnSpc>
              <a:spcBef>
                <a:spcPct val="20000"/>
              </a:spcBef>
              <a:spcAft>
                <a:spcPts val="600"/>
              </a:spcAft>
              <a:buFont typeface="Wingdings" panose="05000000000000000000" pitchFamily="2" charset="2"/>
              <a:buChar char="p"/>
            </a:pPr>
            <a:r>
              <a:rPr lang="en-US" altLang="zh-CN" sz="1800" dirty="0">
                <a:ea typeface="+mn-ea"/>
              </a:rPr>
              <a:t>Adopting 465Wp/550Wp monocrystalline silicon photovoltaic modules, the first phase has a total installed capacity of </a:t>
            </a:r>
            <a:r>
              <a:rPr lang="en-US" altLang="zh-CN" sz="1800" b="1" dirty="0">
                <a:solidFill>
                  <a:srgbClr val="FF0000"/>
                </a:solidFill>
                <a:ea typeface="+mn-ea"/>
              </a:rPr>
              <a:t>9,950.92 </a:t>
            </a:r>
            <a:r>
              <a:rPr lang="en-US" altLang="zh-CN" sz="1800" b="1" dirty="0" err="1">
                <a:solidFill>
                  <a:srgbClr val="FF0000"/>
                </a:solidFill>
                <a:ea typeface="+mn-ea"/>
              </a:rPr>
              <a:t>kWp</a:t>
            </a:r>
            <a:r>
              <a:rPr lang="en-US" altLang="zh-CN" sz="1800" dirty="0">
                <a:ea typeface="+mn-ea"/>
              </a:rPr>
              <a:t>. It is expected that the average annual power generation will be </a:t>
            </a:r>
            <a:r>
              <a:rPr lang="en-US" altLang="zh-CN" sz="1800" b="1" dirty="0">
                <a:solidFill>
                  <a:srgbClr val="FF0000"/>
                </a:solidFill>
                <a:ea typeface="+mn-ea"/>
              </a:rPr>
              <a:t>10.30766 million kWh</a:t>
            </a:r>
            <a:r>
              <a:rPr lang="en-US" altLang="zh-CN" sz="1800" dirty="0">
                <a:ea typeface="+mn-ea"/>
              </a:rPr>
              <a:t>, and the equivalent average annual utilization hours will be 10,035.85h.</a:t>
            </a:r>
          </a:p>
          <a:p>
            <a:pPr>
              <a:lnSpc>
                <a:spcPct val="120000"/>
              </a:lnSpc>
              <a:spcBef>
                <a:spcPct val="20000"/>
              </a:spcBef>
              <a:spcAft>
                <a:spcPts val="600"/>
              </a:spcAft>
              <a:buFont typeface="Wingdings" panose="05000000000000000000" pitchFamily="2" charset="2"/>
              <a:buChar char="p"/>
            </a:pPr>
            <a:r>
              <a:rPr lang="en-US" altLang="zh-CN" sz="1800" b="1" dirty="0">
                <a:solidFill>
                  <a:srgbClr val="FF0000"/>
                </a:solidFill>
                <a:ea typeface="+mn-ea"/>
              </a:rPr>
              <a:t>The electricity generated by the project is consumed locally</a:t>
            </a:r>
            <a:r>
              <a:rPr lang="en-US" altLang="zh-CN" sz="1800" dirty="0">
                <a:ea typeface="+mn-ea"/>
              </a:rPr>
              <a:t>.</a:t>
            </a:r>
          </a:p>
          <a:p>
            <a:pPr>
              <a:lnSpc>
                <a:spcPct val="120000"/>
              </a:lnSpc>
              <a:spcBef>
                <a:spcPct val="20000"/>
              </a:spcBef>
              <a:spcAft>
                <a:spcPts val="600"/>
              </a:spcAft>
              <a:buFont typeface="Wingdings" panose="05000000000000000000" pitchFamily="2" charset="2"/>
              <a:buChar char="p"/>
            </a:pPr>
            <a:r>
              <a:rPr lang="en-US" altLang="zh-CN" sz="1800" dirty="0">
                <a:ea typeface="+mn-ea"/>
              </a:rPr>
              <a:t>The second phase is planned to lay PV modules on the ground inside the storage ring with an installed capacity of </a:t>
            </a:r>
            <a:r>
              <a:rPr lang="en-US" altLang="zh-CN" sz="1800" b="1" dirty="0">
                <a:solidFill>
                  <a:srgbClr val="FF0000"/>
                </a:solidFill>
                <a:ea typeface="+mn-ea"/>
              </a:rPr>
              <a:t>7314.45kWp</a:t>
            </a:r>
            <a:r>
              <a:rPr lang="en-US" altLang="zh-CN" sz="1800" dirty="0">
                <a:ea typeface="+mn-ea"/>
              </a:rPr>
              <a:t>.</a:t>
            </a:r>
            <a:endParaRPr lang="zh-CN" altLang="en-US" sz="1800" dirty="0">
              <a:ea typeface="+mn-ea"/>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18324" y="988705"/>
            <a:ext cx="4335322" cy="2439609"/>
          </a:xfrm>
          <a:prstGeom prst="rect">
            <a:avLst/>
          </a:prstGeom>
        </p:spPr>
      </p:pic>
      <p:sp>
        <p:nvSpPr>
          <p:cNvPr id="7" name="Slide Number Placeholder 7"/>
          <p:cNvSpPr txBox="1"/>
          <p:nvPr/>
        </p:nvSpPr>
        <p:spPr>
          <a:xfrm>
            <a:off x="8721404" y="63882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932789" y="3799480"/>
            <a:ext cx="2220857" cy="3006939"/>
          </a:xfrm>
          <a:prstGeom prst="rect">
            <a:avLst/>
          </a:prstGeom>
        </p:spPr>
      </p:pic>
      <p:pic>
        <p:nvPicPr>
          <p:cNvPr id="10" name="图片 7"/>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7818324" y="3783593"/>
            <a:ext cx="2091217" cy="3022827"/>
          </a:xfrm>
          <a:prstGeom prst="rect">
            <a:avLst/>
          </a:prstGeom>
        </p:spPr>
      </p:pic>
      <p:sp>
        <p:nvSpPr>
          <p:cNvPr id="11" name="TextBox 6"/>
          <p:cNvSpPr txBox="1">
            <a:spLocks noChangeArrowheads="1"/>
          </p:cNvSpPr>
          <p:nvPr/>
        </p:nvSpPr>
        <p:spPr bwMode="auto">
          <a:xfrm>
            <a:off x="8971814" y="3429000"/>
            <a:ext cx="2242380" cy="369178"/>
          </a:xfrm>
          <a:prstGeom prst="rect">
            <a:avLst/>
          </a:prstGeom>
          <a:noFill/>
          <a:ln w="9525">
            <a:noFill/>
            <a:miter lim="800000"/>
          </a:ln>
        </p:spPr>
        <p:txBody>
          <a:bodyPr wrap="square" lIns="121766" tIns="60884" rIns="121766" bIns="6088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2D3C47"/>
                </a:solidFill>
                <a:effectLst/>
                <a:uLnTx/>
                <a:uFillTx/>
                <a:latin typeface="仿宋" panose="02010609060101010101" pitchFamily="49" charset="-122"/>
                <a:ea typeface="仿宋" panose="02010609060101010101" pitchFamily="49" charset="-122"/>
                <a:cs typeface="+mn-cs"/>
              </a:rPr>
              <a:t>储存环屋顶施工现场</a:t>
            </a:r>
          </a:p>
        </p:txBody>
      </p:sp>
      <p:sp>
        <p:nvSpPr>
          <p:cNvPr id="2" name="矩形 1">
            <a:extLst>
              <a:ext uri="{FF2B5EF4-FFF2-40B4-BE49-F238E27FC236}">
                <a16:creationId xmlns:a16="http://schemas.microsoft.com/office/drawing/2014/main" id="{BC8C3259-3CDF-45FA-AF07-079FF61DA7C2}"/>
              </a:ext>
            </a:extLst>
          </p:cNvPr>
          <p:cNvSpPr/>
          <p:nvPr/>
        </p:nvSpPr>
        <p:spPr>
          <a:xfrm>
            <a:off x="116731" y="1131482"/>
            <a:ext cx="6558389" cy="369332"/>
          </a:xfrm>
          <a:prstGeom prst="rect">
            <a:avLst/>
          </a:prstGeom>
        </p:spPr>
        <p:txBody>
          <a:bodyPr wrap="square">
            <a:spAutoFit/>
          </a:bodyPr>
          <a:lstStyle/>
          <a:p>
            <a:r>
              <a:rPr lang="en-US" altLang="zh-CN" b="1" dirty="0">
                <a:solidFill>
                  <a:srgbClr val="002060"/>
                </a:solidFill>
                <a:highlight>
                  <a:srgbClr val="FFFFCC"/>
                </a:highlight>
                <a:latin typeface="Arial" panose="020B0604020202020204" pitchFamily="34" charset="0"/>
                <a:ea typeface="Tahoma" panose="020B0604030504040204" pitchFamily="34" charset="0"/>
                <a:cs typeface="Arial" panose="020B0604020202020204" pitchFamily="34" charset="0"/>
              </a:rPr>
              <a:t>High Energy Photon Source (HEPS) Photovoltaic facilities</a:t>
            </a:r>
            <a:endParaRPr lang="zh-CN" altLang="en-US" b="1" dirty="0">
              <a:solidFill>
                <a:srgbClr val="002060"/>
              </a:solidFill>
              <a:highlight>
                <a:srgbClr val="FFFFCC"/>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566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DFA7E0-4C93-498E-B6B8-09C19ECF33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 y="123433"/>
            <a:ext cx="11677476" cy="6561794"/>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矩形 57"/>
          <p:cNvSpPr/>
          <p:nvPr/>
        </p:nvSpPr>
        <p:spPr bwMode="auto">
          <a:xfrm>
            <a:off x="8766262" y="285784"/>
            <a:ext cx="312457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HEPS onsite</a:t>
            </a:r>
            <a:r>
              <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 </a:t>
            </a:r>
            <a:r>
              <a:rPr kumimoji="0" lang="en-US" altLang="zh-CN"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picture</a:t>
            </a:r>
            <a:endPar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Arial" panose="020B0604020202020204"/>
            </a:endParaRPr>
          </a:p>
        </p:txBody>
      </p:sp>
    </p:spTree>
    <p:extLst>
      <p:ext uri="{BB962C8B-B14F-4D97-AF65-F5344CB8AC3E}">
        <p14:creationId xmlns:p14="http://schemas.microsoft.com/office/powerpoint/2010/main" val="2632608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BEC18A0-3F55-4B77-B9D3-406CAAA3312F}"/>
              </a:ext>
            </a:extLst>
          </p:cNvPr>
          <p:cNvSpPr>
            <a:spLocks noGrp="1"/>
          </p:cNvSpPr>
          <p:nvPr>
            <p:ph idx="1"/>
          </p:nvPr>
        </p:nvSpPr>
        <p:spPr/>
        <p:txBody>
          <a:bodyPr/>
          <a:lstStyle/>
          <a:p>
            <a:r>
              <a:rPr lang="en-US" altLang="zh-CN" dirty="0">
                <a:solidFill>
                  <a:srgbClr val="333333"/>
                </a:solidFill>
              </a:rPr>
              <a:t>The CEPC site selection is currently in progress</a:t>
            </a:r>
            <a:r>
              <a:rPr lang="zh-CN" altLang="en-US" dirty="0">
                <a:solidFill>
                  <a:srgbClr val="333333"/>
                </a:solidFill>
              </a:rPr>
              <a:t>，</a:t>
            </a:r>
            <a:r>
              <a:rPr lang="en-US" altLang="zh-CN" dirty="0">
                <a:solidFill>
                  <a:srgbClr val="333333"/>
                </a:solidFill>
              </a:rPr>
              <a:t>the utilization of clean energy should fully consider the geographical and climatic conditions of candidate locations.</a:t>
            </a:r>
          </a:p>
          <a:p>
            <a:r>
              <a:rPr lang="en-US" altLang="zh-CN" dirty="0">
                <a:solidFill>
                  <a:srgbClr val="333333"/>
                </a:solidFill>
              </a:rPr>
              <a:t>Hydroelectric power, wind power, solar energy, bioenergy (biogas), these forms of energy represent renewable energy and are of great significance in reducing dependence on fossil fuels and mitigating climate change.</a:t>
            </a:r>
          </a:p>
          <a:p>
            <a:r>
              <a:rPr lang="en-US" altLang="zh-CN" dirty="0">
                <a:solidFill>
                  <a:srgbClr val="333333"/>
                </a:solidFill>
              </a:rPr>
              <a:t>Even the energy storage, load shifting and peak shaving……</a:t>
            </a:r>
          </a:p>
          <a:p>
            <a:endParaRPr lang="zh-CN" altLang="en-US" dirty="0"/>
          </a:p>
        </p:txBody>
      </p:sp>
      <p:sp>
        <p:nvSpPr>
          <p:cNvPr id="4" name="灯片编号占位符 3">
            <a:extLst>
              <a:ext uri="{FF2B5EF4-FFF2-40B4-BE49-F238E27FC236}">
                <a16:creationId xmlns:a16="http://schemas.microsoft.com/office/drawing/2014/main" id="{647A7D0B-2738-42A5-B733-3B1CE08B328E}"/>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sp>
        <p:nvSpPr>
          <p:cNvPr id="5" name="Title 1">
            <a:extLst>
              <a:ext uri="{FF2B5EF4-FFF2-40B4-BE49-F238E27FC236}">
                <a16:creationId xmlns:a16="http://schemas.microsoft.com/office/drawing/2014/main" id="{AB5F97B2-459D-4CFE-8224-14E2DB6797D9}"/>
              </a:ext>
            </a:extLst>
          </p:cNvPr>
          <p:cNvSpPr>
            <a:spLocks noGrp="1"/>
          </p:cNvSpPr>
          <p:nvPr>
            <p:ph type="title"/>
          </p:nvPr>
        </p:nvSpPr>
        <p:spPr>
          <a:xfrm>
            <a:off x="0" y="85725"/>
            <a:ext cx="12192000" cy="725488"/>
          </a:xfrm>
        </p:spPr>
        <p:txBody>
          <a:bodyPr vert="horz" lIns="91440" tIns="45720" rIns="91440" bIns="45720" rtlCol="0" anchor="ctr">
            <a:normAutofit/>
          </a:bodyPr>
          <a:lstStyle/>
          <a:p>
            <a:r>
              <a:rPr lang="en-US" altLang="zh-CN" dirty="0"/>
              <a:t>Clean energy implement and utility</a:t>
            </a:r>
            <a:endParaRPr dirty="0"/>
          </a:p>
        </p:txBody>
      </p:sp>
    </p:spTree>
    <p:extLst>
      <p:ext uri="{BB962C8B-B14F-4D97-AF65-F5344CB8AC3E}">
        <p14:creationId xmlns:p14="http://schemas.microsoft.com/office/powerpoint/2010/main" val="37079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126672" y="68592"/>
            <a:ext cx="11566188" cy="674066"/>
          </a:xfrm>
        </p:spPr>
        <p:txBody>
          <a:bodyPr>
            <a:normAutofit/>
          </a:bodyPr>
          <a:lstStyle/>
          <a:p>
            <a:r>
              <a:rPr lang="en-US" altLang="zh-CN"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Full recovery/recycling of the liquid helium/helium gas</a:t>
            </a:r>
            <a:endParaRPr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9" name="文本框 5"/>
          <p:cNvSpPr txBox="1"/>
          <p:nvPr/>
        </p:nvSpPr>
        <p:spPr>
          <a:xfrm>
            <a:off x="121442" y="936916"/>
            <a:ext cx="11949115" cy="124649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5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Helium gas is an associated resource of natural gas, which is non-renewable and mainly relies on imports in China. In recent years, due to the international situation, the price fluctuates greatly;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5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All the devices in IHEP realize all helium gas recovery: the liquid helium recovery and purification system of BEPCII(ADS)/PAPS</a:t>
            </a:r>
            <a:r>
              <a:rPr kumimoji="0" lang="zh-CN" altLang="en-US" sz="15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a:t>
            </a:r>
            <a:r>
              <a:rPr kumimoji="0" lang="en-US" altLang="zh-CN" sz="15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HEPS has been running stably for many years.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500" b="0" i="0" u="none" strike="noStrike" kern="1200" cap="none" spc="0" normalizeH="0" baseline="0" noProof="0" dirty="0">
                <a:ln>
                  <a:noFill/>
                </a:ln>
                <a:solidFill>
                  <a:prstClr val="black"/>
                </a:solidFill>
                <a:effectLst/>
                <a:uLnTx/>
                <a:uFillTx/>
                <a:latin typeface="Comic Sans MS" pitchFamily="66" charset="0"/>
                <a:ea typeface="宋体" panose="02010600030101010101" pitchFamily="2" charset="-122"/>
                <a:cs typeface="+mn-cs"/>
              </a:rPr>
              <a:t>Promote the localization of large-scale liquid helium recycling system.</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121" y="2500061"/>
            <a:ext cx="2991535" cy="19953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1657" y="2499252"/>
            <a:ext cx="3015144" cy="199616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824066" y="4663678"/>
            <a:ext cx="2779900" cy="2194322"/>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66565" y="4663678"/>
            <a:ext cx="2695052" cy="2194322"/>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6238239" y="2517623"/>
            <a:ext cx="5850997" cy="1891066"/>
          </a:xfrm>
          <a:prstGeom prst="rect">
            <a:avLst/>
          </a:prstGeom>
        </p:spPr>
      </p:pic>
      <p:sp>
        <p:nvSpPr>
          <p:cNvPr id="14" name="矩形: 圆角 56"/>
          <p:cNvSpPr/>
          <p:nvPr/>
        </p:nvSpPr>
        <p:spPr bwMode="auto">
          <a:xfrm>
            <a:off x="73496" y="2397760"/>
            <a:ext cx="6116320" cy="2184400"/>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矩形 57"/>
          <p:cNvSpPr/>
          <p:nvPr/>
        </p:nvSpPr>
        <p:spPr bwMode="auto">
          <a:xfrm>
            <a:off x="1549336" y="3724249"/>
            <a:ext cx="32978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Arial" panose="020B0604020202020204"/>
                <a:ea typeface="微软雅黑" panose="020B0503020204020204" pitchFamily="34" charset="-122"/>
                <a:cs typeface="+mn-cs"/>
              </a:rPr>
              <a:t>PAPS </a:t>
            </a:r>
            <a:r>
              <a:rPr kumimoji="0" lang="en-US" altLang="zh-CN" sz="20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helium purification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and recycling system</a:t>
            </a:r>
            <a:endParaRPr kumimoji="0" lang="zh-CN" altLang="en-US" sz="20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Arial" panose="020B0604020202020204"/>
            </a:endParaRPr>
          </a:p>
        </p:txBody>
      </p:sp>
      <p:sp>
        <p:nvSpPr>
          <p:cNvPr id="16" name="矩形: 圆角 56"/>
          <p:cNvSpPr/>
          <p:nvPr/>
        </p:nvSpPr>
        <p:spPr bwMode="auto">
          <a:xfrm>
            <a:off x="6256441" y="2397760"/>
            <a:ext cx="5881218" cy="2184400"/>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矩形 57"/>
          <p:cNvSpPr/>
          <p:nvPr/>
        </p:nvSpPr>
        <p:spPr bwMode="auto">
          <a:xfrm>
            <a:off x="7846658" y="3816764"/>
            <a:ext cx="315983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rPr>
              <a:t>ADS </a:t>
            </a:r>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helium purification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and recycling system</a:t>
            </a:r>
            <a:endParaRPr kumimoji="0" lang="zh-CN" altLang="zh-CN" sz="2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矩形 57"/>
          <p:cNvSpPr/>
          <p:nvPr/>
        </p:nvSpPr>
        <p:spPr bwMode="auto">
          <a:xfrm>
            <a:off x="772760" y="6453724"/>
            <a:ext cx="372730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Arial" panose="020B0604020202020204"/>
                <a:ea typeface="微软雅黑" panose="020B0503020204020204" pitchFamily="34" charset="-122"/>
                <a:cs typeface="+mn-cs"/>
              </a:rPr>
              <a:t>BEPCII</a:t>
            </a:r>
            <a:r>
              <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 </a:t>
            </a:r>
            <a:r>
              <a:rPr kumimoji="0" lang="en-US" altLang="zh-CN"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cryogenic system</a:t>
            </a:r>
            <a:endPar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Arial" panose="020B0604020202020204"/>
            </a:endParaRPr>
          </a:p>
        </p:txBody>
      </p:sp>
      <p:pic>
        <p:nvPicPr>
          <p:cNvPr id="20" name="图片 19">
            <a:extLst>
              <a:ext uri="{FF2B5EF4-FFF2-40B4-BE49-F238E27FC236}">
                <a16:creationId xmlns:a16="http://schemas.microsoft.com/office/drawing/2014/main" id="{4D0996A8-0056-4335-A958-3F01F4CB79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857"/>
          <a:stretch/>
        </p:blipFill>
        <p:spPr>
          <a:xfrm>
            <a:off x="5670354" y="4652809"/>
            <a:ext cx="3453325" cy="2205192"/>
          </a:xfrm>
          <a:prstGeom prst="rect">
            <a:avLst/>
          </a:prstGeom>
        </p:spPr>
      </p:pic>
      <p:pic>
        <p:nvPicPr>
          <p:cNvPr id="21" name="图片 20">
            <a:extLst>
              <a:ext uri="{FF2B5EF4-FFF2-40B4-BE49-F238E27FC236}">
                <a16:creationId xmlns:a16="http://schemas.microsoft.com/office/drawing/2014/main" id="{BCF0670E-785C-4D59-AA96-5671111E12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4601" y="4655431"/>
            <a:ext cx="2936759" cy="2202570"/>
          </a:xfrm>
          <a:prstGeom prst="rect">
            <a:avLst/>
          </a:prstGeom>
        </p:spPr>
      </p:pic>
      <p:sp>
        <p:nvSpPr>
          <p:cNvPr id="22" name="矩形 57">
            <a:extLst>
              <a:ext uri="{FF2B5EF4-FFF2-40B4-BE49-F238E27FC236}">
                <a16:creationId xmlns:a16="http://schemas.microsoft.com/office/drawing/2014/main" id="{5FD1DE28-405C-4866-9AC2-273CCE0B19DB}"/>
              </a:ext>
            </a:extLst>
          </p:cNvPr>
          <p:cNvSpPr/>
          <p:nvPr/>
        </p:nvSpPr>
        <p:spPr bwMode="auto">
          <a:xfrm>
            <a:off x="7464665" y="6453724"/>
            <a:ext cx="357181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Arial" panose="020B0604020202020204"/>
                <a:ea typeface="微软雅黑" panose="020B0503020204020204" pitchFamily="34" charset="-122"/>
                <a:cs typeface="+mn-cs"/>
              </a:rPr>
              <a:t>HEPS</a:t>
            </a:r>
            <a:r>
              <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 </a:t>
            </a:r>
            <a:r>
              <a:rPr kumimoji="0" lang="en-US" altLang="zh-CN"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cryogenic system</a:t>
            </a:r>
            <a:endParaRPr kumimoji="0" lang="zh-CN" altLang="en-US" sz="240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Arial"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a:xfrm>
            <a:off x="335280" y="1641461"/>
            <a:ext cx="11856720" cy="3540139"/>
          </a:xfrm>
        </p:spPr>
        <p:txBody>
          <a:bodyPr>
            <a:normAutofit/>
          </a:bodyPr>
          <a:lstStyle/>
          <a:p>
            <a:r>
              <a:rPr lang="en-US" altLang="zh-CN" sz="3200" b="1" dirty="0">
                <a:solidFill>
                  <a:srgbClr val="002060"/>
                </a:solidFill>
                <a:ea typeface="宋体" panose="02010600030101010101" pitchFamily="2" charset="-122"/>
              </a:rPr>
              <a:t>Brief introduction of Green and sustainable Particle Accelerator</a:t>
            </a:r>
          </a:p>
          <a:p>
            <a:r>
              <a:rPr lang="en-US" altLang="zh-CN" sz="3200" b="1" dirty="0">
                <a:solidFill>
                  <a:srgbClr val="002060"/>
                </a:solidFill>
                <a:ea typeface="宋体" panose="02010600030101010101" pitchFamily="2" charset="-122"/>
              </a:rPr>
              <a:t>Approaches to a green and sustainable accelerator</a:t>
            </a:r>
          </a:p>
          <a:p>
            <a:r>
              <a:rPr lang="en-US" altLang="zh-CN" sz="3200" b="1" dirty="0">
                <a:solidFill>
                  <a:srgbClr val="002060"/>
                </a:solidFill>
                <a:ea typeface="宋体" panose="02010600030101010101" pitchFamily="2" charset="-122"/>
              </a:rPr>
              <a:t>Summary </a:t>
            </a:r>
            <a:endParaRPr lang="de-CH" altLang="zh-CN" sz="3200" b="1" dirty="0">
              <a:solidFill>
                <a:srgbClr val="002060"/>
              </a:solidFill>
              <a:ea typeface="宋体" panose="02010600030101010101" pitchFamily="2" charset="-122"/>
            </a:endParaRPr>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202238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20</a:t>
            </a:fld>
            <a:endParaRPr lang="en-US"/>
          </a:p>
        </p:txBody>
      </p:sp>
      <p:sp>
        <p:nvSpPr>
          <p:cNvPr id="6" name="Title 1"/>
          <p:cNvSpPr>
            <a:spLocks noGrp="1"/>
          </p:cNvSpPr>
          <p:nvPr>
            <p:ph type="title"/>
          </p:nvPr>
        </p:nvSpPr>
        <p:spPr>
          <a:xfrm>
            <a:off x="126672" y="68592"/>
            <a:ext cx="11566188" cy="674066"/>
          </a:xfrm>
        </p:spPr>
        <p:txBody>
          <a:bodyPr vert="horz" lIns="91440" tIns="45720" rIns="91440" bIns="45720" rtlCol="0" anchor="ctr">
            <a:normAutofit/>
          </a:bodyPr>
          <a:lstStyle/>
          <a:p>
            <a:r>
              <a:rPr lang="en-US" altLang="zh-CN" dirty="0"/>
              <a:t>Optimization of the large cryogenic system</a:t>
            </a:r>
            <a:endParaRPr dirty="0"/>
          </a:p>
        </p:txBody>
      </p:sp>
      <p:pic>
        <p:nvPicPr>
          <p:cNvPr id="10" name="图片 9">
            <a:extLst>
              <a:ext uri="{FF2B5EF4-FFF2-40B4-BE49-F238E27FC236}">
                <a16:creationId xmlns:a16="http://schemas.microsoft.com/office/drawing/2014/main" id="{30D4E844-D619-43A4-8101-1030DEC73E46}"/>
              </a:ext>
            </a:extLst>
          </p:cNvPr>
          <p:cNvPicPr>
            <a:picLocks noChangeAspect="1"/>
          </p:cNvPicPr>
          <p:nvPr/>
        </p:nvPicPr>
        <p:blipFill>
          <a:blip r:embed="rId3"/>
          <a:stretch>
            <a:fillRect/>
          </a:stretch>
        </p:blipFill>
        <p:spPr>
          <a:xfrm>
            <a:off x="679479" y="3616108"/>
            <a:ext cx="8368867" cy="3122436"/>
          </a:xfrm>
          <a:prstGeom prst="rect">
            <a:avLst/>
          </a:prstGeom>
        </p:spPr>
      </p:pic>
      <p:sp>
        <p:nvSpPr>
          <p:cNvPr id="314" name="箭头: 下 313">
            <a:extLst>
              <a:ext uri="{FF2B5EF4-FFF2-40B4-BE49-F238E27FC236}">
                <a16:creationId xmlns:a16="http://schemas.microsoft.com/office/drawing/2014/main" id="{2559B1BB-2C26-4727-9C15-7050CC82AE00}"/>
              </a:ext>
            </a:extLst>
          </p:cNvPr>
          <p:cNvSpPr/>
          <p:nvPr/>
        </p:nvSpPr>
        <p:spPr>
          <a:xfrm>
            <a:off x="10200640" y="3166879"/>
            <a:ext cx="726372" cy="973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omic Sans MS" panose="030F0702030302020204" pitchFamily="66" charset="0"/>
            </a:endParaRPr>
          </a:p>
        </p:txBody>
      </p:sp>
      <p:sp>
        <p:nvSpPr>
          <p:cNvPr id="315" name="文本框 314">
            <a:extLst>
              <a:ext uri="{FF2B5EF4-FFF2-40B4-BE49-F238E27FC236}">
                <a16:creationId xmlns:a16="http://schemas.microsoft.com/office/drawing/2014/main" id="{FD2AA0A1-54E2-4054-8E70-766D194EA485}"/>
              </a:ext>
            </a:extLst>
          </p:cNvPr>
          <p:cNvSpPr txBox="1"/>
          <p:nvPr/>
        </p:nvSpPr>
        <p:spPr>
          <a:xfrm>
            <a:off x="10283489" y="2551157"/>
            <a:ext cx="635110" cy="369332"/>
          </a:xfrm>
          <a:prstGeom prst="rect">
            <a:avLst/>
          </a:prstGeom>
          <a:noFill/>
        </p:spPr>
        <p:txBody>
          <a:bodyPr wrap="none" rtlCol="0">
            <a:spAutoFit/>
          </a:bodyPr>
          <a:lstStyle/>
          <a:p>
            <a:r>
              <a:rPr lang="en-US" altLang="zh-CN" dirty="0">
                <a:latin typeface="Comic Sans MS" panose="030F0702030302020204" pitchFamily="66" charset="0"/>
              </a:rPr>
              <a:t>CDR</a:t>
            </a:r>
            <a:endParaRPr lang="zh-CN" altLang="en-US" dirty="0">
              <a:latin typeface="Comic Sans MS" panose="030F0702030302020204" pitchFamily="66" charset="0"/>
            </a:endParaRPr>
          </a:p>
        </p:txBody>
      </p:sp>
      <p:sp>
        <p:nvSpPr>
          <p:cNvPr id="316" name="文本框 315">
            <a:extLst>
              <a:ext uri="{FF2B5EF4-FFF2-40B4-BE49-F238E27FC236}">
                <a16:creationId xmlns:a16="http://schemas.microsoft.com/office/drawing/2014/main" id="{508AB2D5-7966-4E8F-A899-9477B171FF74}"/>
              </a:ext>
            </a:extLst>
          </p:cNvPr>
          <p:cNvSpPr txBox="1"/>
          <p:nvPr/>
        </p:nvSpPr>
        <p:spPr>
          <a:xfrm>
            <a:off x="10270362" y="4301469"/>
            <a:ext cx="652743" cy="369332"/>
          </a:xfrm>
          <a:prstGeom prst="rect">
            <a:avLst/>
          </a:prstGeom>
          <a:noFill/>
        </p:spPr>
        <p:txBody>
          <a:bodyPr wrap="none" rtlCol="0">
            <a:spAutoFit/>
          </a:bodyPr>
          <a:lstStyle/>
          <a:p>
            <a:r>
              <a:rPr lang="en-US" altLang="zh-CN" dirty="0">
                <a:latin typeface="Comic Sans MS" panose="030F0702030302020204" pitchFamily="66" charset="0"/>
              </a:rPr>
              <a:t>TDR</a:t>
            </a:r>
            <a:endParaRPr lang="zh-CN" altLang="en-US" dirty="0">
              <a:latin typeface="Comic Sans MS" panose="030F0702030302020204" pitchFamily="66" charset="0"/>
            </a:endParaRPr>
          </a:p>
        </p:txBody>
      </p:sp>
      <p:sp>
        <p:nvSpPr>
          <p:cNvPr id="317" name="文本框 316">
            <a:extLst>
              <a:ext uri="{FF2B5EF4-FFF2-40B4-BE49-F238E27FC236}">
                <a16:creationId xmlns:a16="http://schemas.microsoft.com/office/drawing/2014/main" id="{A39B027F-1219-4BAE-AA9C-A9357DA1EF89}"/>
              </a:ext>
            </a:extLst>
          </p:cNvPr>
          <p:cNvSpPr txBox="1"/>
          <p:nvPr/>
        </p:nvSpPr>
        <p:spPr>
          <a:xfrm>
            <a:off x="9474481" y="4639866"/>
            <a:ext cx="2590847" cy="17543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marL="285750" indent="-285750">
              <a:buFont typeface="Wingdings" panose="05000000000000000000" pitchFamily="2" charset="2"/>
              <a:buChar char="p"/>
            </a:pPr>
            <a:r>
              <a:rPr lang="en-US" altLang="zh-CN" dirty="0">
                <a:latin typeface="Comic Sans MS" panose="030F0702030302020204" pitchFamily="66" charset="0"/>
              </a:rPr>
              <a:t>Eliminate many small valve boxes;</a:t>
            </a:r>
          </a:p>
          <a:p>
            <a:pPr marL="285750" indent="-285750">
              <a:buFont typeface="Wingdings" panose="05000000000000000000" pitchFamily="2" charset="2"/>
              <a:buChar char="p"/>
            </a:pPr>
            <a:r>
              <a:rPr lang="en-US" altLang="zh-CN" dirty="0">
                <a:latin typeface="Comic Sans MS" panose="030F0702030302020204" pitchFamily="66" charset="0"/>
              </a:rPr>
              <a:t>Process flow looks more easier;</a:t>
            </a:r>
          </a:p>
          <a:p>
            <a:pPr marL="285750" indent="-285750">
              <a:buFont typeface="Wingdings" panose="05000000000000000000" pitchFamily="2" charset="2"/>
              <a:buChar char="p"/>
            </a:pPr>
            <a:r>
              <a:rPr lang="en-US" altLang="zh-CN" dirty="0">
                <a:latin typeface="Comic Sans MS" panose="030F0702030302020204" pitchFamily="66" charset="0"/>
              </a:rPr>
              <a:t>Reduce the cryogenic cost;</a:t>
            </a:r>
            <a:endParaRPr lang="zh-CN" altLang="en-US" dirty="0">
              <a:latin typeface="Comic Sans MS" panose="030F0702030302020204" pitchFamily="66" charset="0"/>
            </a:endParaRPr>
          </a:p>
        </p:txBody>
      </p:sp>
      <p:sp>
        <p:nvSpPr>
          <p:cNvPr id="319" name="矩形: 圆角 56">
            <a:extLst>
              <a:ext uri="{FF2B5EF4-FFF2-40B4-BE49-F238E27FC236}">
                <a16:creationId xmlns:a16="http://schemas.microsoft.com/office/drawing/2014/main" id="{54A2B81F-7230-4998-93CB-124AD2F58422}"/>
              </a:ext>
            </a:extLst>
          </p:cNvPr>
          <p:cNvSpPr/>
          <p:nvPr/>
        </p:nvSpPr>
        <p:spPr bwMode="auto">
          <a:xfrm>
            <a:off x="126672" y="3653542"/>
            <a:ext cx="9165544" cy="3135866"/>
          </a:xfrm>
          <a:prstGeom prst="roundRect">
            <a:avLst>
              <a:gd name="adj" fmla="val 3360"/>
            </a:avLst>
          </a:prstGeom>
          <a:solidFill>
            <a:schemeClr val="accent2">
              <a:lumMod val="40000"/>
              <a:lumOff val="60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pic>
        <p:nvPicPr>
          <p:cNvPr id="320" name="图片 319">
            <a:extLst>
              <a:ext uri="{FF2B5EF4-FFF2-40B4-BE49-F238E27FC236}">
                <a16:creationId xmlns:a16="http://schemas.microsoft.com/office/drawing/2014/main" id="{83C33038-92C9-4C45-9347-4BA3937857CB}"/>
              </a:ext>
            </a:extLst>
          </p:cNvPr>
          <p:cNvPicPr>
            <a:picLocks noChangeAspect="1"/>
          </p:cNvPicPr>
          <p:nvPr/>
        </p:nvPicPr>
        <p:blipFill>
          <a:blip r:embed="rId4"/>
          <a:stretch>
            <a:fillRect/>
          </a:stretch>
        </p:blipFill>
        <p:spPr>
          <a:xfrm>
            <a:off x="86031" y="1023986"/>
            <a:ext cx="9206185" cy="2719052"/>
          </a:xfrm>
          <a:prstGeom prst="rect">
            <a:avLst/>
          </a:prstGeom>
        </p:spPr>
      </p:pic>
      <p:sp>
        <p:nvSpPr>
          <p:cNvPr id="318" name="矩形: 圆角 56">
            <a:extLst>
              <a:ext uri="{FF2B5EF4-FFF2-40B4-BE49-F238E27FC236}">
                <a16:creationId xmlns:a16="http://schemas.microsoft.com/office/drawing/2014/main" id="{3B97C734-889E-4370-BE5F-13FFCD598D87}"/>
              </a:ext>
            </a:extLst>
          </p:cNvPr>
          <p:cNvSpPr/>
          <p:nvPr/>
        </p:nvSpPr>
        <p:spPr bwMode="auto">
          <a:xfrm>
            <a:off x="115509" y="890657"/>
            <a:ext cx="9206184" cy="2699508"/>
          </a:xfrm>
          <a:prstGeom prst="roundRect">
            <a:avLst>
              <a:gd name="adj" fmla="val 3360"/>
            </a:avLst>
          </a:prstGeom>
          <a:solidFill>
            <a:schemeClr val="accent1">
              <a:lumMod val="75000"/>
              <a:alpha val="10000"/>
            </a:schemeClr>
          </a:solidFill>
          <a:ln w="28575" cap="flat" cmpd="sng" algn="ctr">
            <a:solidFill>
              <a:schemeClr val="accent3"/>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dirty="0">
              <a:ln>
                <a:noFill/>
              </a:ln>
              <a:solidFill>
                <a:prstClr val="black"/>
              </a:solidFill>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57724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94DA796-B121-4D6F-B2AD-841D10D959BA}"/>
              </a:ext>
            </a:extLst>
          </p:cNvPr>
          <p:cNvSpPr>
            <a:spLocks noGrp="1"/>
          </p:cNvSpPr>
          <p:nvPr>
            <p:ph type="title"/>
          </p:nvPr>
        </p:nvSpPr>
        <p:spPr/>
        <p:txBody>
          <a:bodyPr vert="horz" lIns="91440" tIns="45720" rIns="91440" bIns="45720" rtlCol="0" anchor="ctr">
            <a:normAutofit/>
          </a:bodyPr>
          <a:lstStyle/>
          <a:p>
            <a:r>
              <a:rPr lang="en-US" altLang="zh-CN" dirty="0"/>
              <a:t>CEPC waste heat recovery/reuse</a:t>
            </a:r>
            <a:r>
              <a:rPr lang="zh-CN" altLang="en-US" dirty="0"/>
              <a:t> </a:t>
            </a:r>
            <a:r>
              <a:rPr lang="en-US" altLang="zh-CN" dirty="0"/>
              <a:t>requirements</a:t>
            </a:r>
            <a:endParaRPr lang="zh-CN" altLang="en-US" dirty="0"/>
          </a:p>
        </p:txBody>
      </p:sp>
      <p:sp>
        <p:nvSpPr>
          <p:cNvPr id="4" name="灯片编号占位符 3">
            <a:extLst>
              <a:ext uri="{FF2B5EF4-FFF2-40B4-BE49-F238E27FC236}">
                <a16:creationId xmlns:a16="http://schemas.microsoft.com/office/drawing/2014/main" id="{09384AC8-83CE-4D7A-A95D-C1AEC2C124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 name="文本框 5">
            <a:extLst>
              <a:ext uri="{FF2B5EF4-FFF2-40B4-BE49-F238E27FC236}">
                <a16:creationId xmlns:a16="http://schemas.microsoft.com/office/drawing/2014/main" id="{A0A257D1-5B1E-40F1-9CCF-937BAC4D9FD1}"/>
              </a:ext>
            </a:extLst>
          </p:cNvPr>
          <p:cNvSpPr txBox="1"/>
          <p:nvPr/>
        </p:nvSpPr>
        <p:spPr>
          <a:xfrm>
            <a:off x="312909" y="1089480"/>
            <a:ext cx="11360931" cy="1844608"/>
          </a:xfrm>
          <a:prstGeom prst="rect">
            <a:avLst/>
          </a:prstGeom>
          <a:noFill/>
        </p:spPr>
        <p:txBody>
          <a:bodyPr wrap="square">
            <a:spAutoFit/>
          </a:bodyPr>
          <a:lstStyle/>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The CEPC collision ring has 16 cooling water circuit sites with a cooling water circuit heat load of </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221MW</a:t>
            </a: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endPar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The cooling water system comprises a low-conductivity water (</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LCW</a:t>
            </a:r>
            <a:r>
              <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closed-loop circuit, a cooling tower water (</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CTW</a:t>
            </a:r>
            <a:r>
              <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circuit, and a deionized water make-up system.</a:t>
            </a:r>
          </a:p>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LCW</a:t>
            </a: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system absorbs heat from the various </a:t>
            </a:r>
            <a:r>
              <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accelerator </a:t>
            </a: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equipment, </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which is transferred through a heat exchanger to CTW</a:t>
            </a: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and finally taken away by the cooling water system;</a:t>
            </a:r>
          </a:p>
        </p:txBody>
      </p:sp>
      <p:pic>
        <p:nvPicPr>
          <p:cNvPr id="12" name="图片 11">
            <a:extLst>
              <a:ext uri="{FF2B5EF4-FFF2-40B4-BE49-F238E27FC236}">
                <a16:creationId xmlns:a16="http://schemas.microsoft.com/office/drawing/2014/main" id="{8F76C6AC-ADBF-40B6-842D-81EDED1B739D}"/>
              </a:ext>
            </a:extLst>
          </p:cNvPr>
          <p:cNvPicPr>
            <a:picLocks noChangeAspect="1"/>
          </p:cNvPicPr>
          <p:nvPr/>
        </p:nvPicPr>
        <p:blipFill>
          <a:blip r:embed="rId2"/>
          <a:stretch>
            <a:fillRect/>
          </a:stretch>
        </p:blipFill>
        <p:spPr>
          <a:xfrm>
            <a:off x="312909" y="2983039"/>
            <a:ext cx="5092211" cy="3638642"/>
          </a:xfrm>
          <a:prstGeom prst="rect">
            <a:avLst/>
          </a:prstGeom>
        </p:spPr>
      </p:pic>
      <p:pic>
        <p:nvPicPr>
          <p:cNvPr id="14" name="图片 13">
            <a:extLst>
              <a:ext uri="{FF2B5EF4-FFF2-40B4-BE49-F238E27FC236}">
                <a16:creationId xmlns:a16="http://schemas.microsoft.com/office/drawing/2014/main" id="{55E6F7FD-C000-4F02-A4EB-A17D1097C6A1}"/>
              </a:ext>
            </a:extLst>
          </p:cNvPr>
          <p:cNvPicPr>
            <a:picLocks noChangeAspect="1"/>
          </p:cNvPicPr>
          <p:nvPr/>
        </p:nvPicPr>
        <p:blipFill>
          <a:blip r:embed="rId3"/>
          <a:stretch>
            <a:fillRect/>
          </a:stretch>
        </p:blipFill>
        <p:spPr>
          <a:xfrm>
            <a:off x="5852160" y="2983039"/>
            <a:ext cx="5283200" cy="3708619"/>
          </a:xfrm>
          <a:prstGeom prst="rect">
            <a:avLst/>
          </a:prstGeom>
        </p:spPr>
      </p:pic>
    </p:spTree>
    <p:extLst>
      <p:ext uri="{BB962C8B-B14F-4D97-AF65-F5344CB8AC3E}">
        <p14:creationId xmlns:p14="http://schemas.microsoft.com/office/powerpoint/2010/main" val="385412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472E384-2A46-4FCB-9F54-DEE284A80ED6}"/>
              </a:ext>
            </a:extLst>
          </p:cNvPr>
          <p:cNvSpPr>
            <a:spLocks noGrp="1"/>
          </p:cNvSpPr>
          <p:nvPr>
            <p:ph type="title"/>
          </p:nvPr>
        </p:nvSpPr>
        <p:spPr/>
        <p:txBody>
          <a:bodyPr vert="horz" lIns="91440" tIns="45720" rIns="91440" bIns="45720" rtlCol="0" anchor="ctr">
            <a:normAutofit/>
          </a:bodyPr>
          <a:lstStyle/>
          <a:p>
            <a:r>
              <a:rPr lang="en-US" altLang="zh-CN" dirty="0"/>
              <a:t>CEPC waste heat recovery/reuse</a:t>
            </a:r>
            <a:r>
              <a:rPr lang="zh-CN" altLang="en-US" dirty="0"/>
              <a:t> </a:t>
            </a:r>
            <a:r>
              <a:rPr lang="en-US" altLang="zh-CN" dirty="0"/>
              <a:t>requirements</a:t>
            </a:r>
            <a:endParaRPr lang="zh-CN" altLang="en-US" dirty="0"/>
          </a:p>
        </p:txBody>
      </p:sp>
      <p:sp>
        <p:nvSpPr>
          <p:cNvPr id="4" name="灯片编号占位符 3">
            <a:extLst>
              <a:ext uri="{FF2B5EF4-FFF2-40B4-BE49-F238E27FC236}">
                <a16:creationId xmlns:a16="http://schemas.microsoft.com/office/drawing/2014/main" id="{28359892-5565-405E-A011-9CDE66B3CE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 name="文本框 5">
            <a:extLst>
              <a:ext uri="{FF2B5EF4-FFF2-40B4-BE49-F238E27FC236}">
                <a16:creationId xmlns:a16="http://schemas.microsoft.com/office/drawing/2014/main" id="{C39393EB-6ABD-4DDE-81F9-E3E02E662ADE}"/>
              </a:ext>
            </a:extLst>
          </p:cNvPr>
          <p:cNvSpPr txBox="1"/>
          <p:nvPr/>
        </p:nvSpPr>
        <p:spPr>
          <a:xfrm>
            <a:off x="355600" y="984755"/>
            <a:ext cx="11046497" cy="1595309"/>
          </a:xfrm>
          <a:prstGeom prst="rect">
            <a:avLst/>
          </a:prstGeom>
          <a:noFill/>
        </p:spPr>
        <p:txBody>
          <a:bodyPr wrap="square">
            <a:spAutoFit/>
          </a:bodyPr>
          <a:lstStyle/>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CT</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W </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temperature</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 5°C in</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let</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 and 11°C out</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let;</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T</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otal cooling load of 197 MW.(TDR report P854)</a:t>
            </a:r>
            <a:endPar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LC</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W </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temperature:</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 29°C in</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let</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 and 34°C out</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let</a:t>
            </a:r>
            <a:r>
              <a:rPr kumimoji="0" lang="zh-CN" altLang="en-US"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 (TDR report P852)</a:t>
            </a:r>
            <a:r>
              <a:rPr kumimoji="0" lang="en-US" altLang="zh-CN"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Total cooling load of 221MW</a:t>
            </a:r>
            <a:r>
              <a:rPr kumimoji="0" lang="zh-CN" altLang="en-US"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(16 sites). </a:t>
            </a:r>
            <a:endParaRPr kumimoji="0" lang="en-US" altLang="zh-CN"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Low-grade energy can be converted into high-grade energy </a:t>
            </a:r>
            <a:r>
              <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and utilized effectively</a:t>
            </a: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through </a:t>
            </a:r>
            <a:r>
              <a:rPr kumimoji="0" lang="zh-CN" altLang="en-US"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heat pump technology</a:t>
            </a: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photo-thermal technology and thermal energy storage </a:t>
            </a:r>
            <a:r>
              <a:rPr kumimoji="0" lang="en-US" altLang="zh-CN"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technology.</a:t>
            </a:r>
            <a:endPar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7" name="图片 6">
            <a:extLst>
              <a:ext uri="{FF2B5EF4-FFF2-40B4-BE49-F238E27FC236}">
                <a16:creationId xmlns:a16="http://schemas.microsoft.com/office/drawing/2014/main" id="{BF91D883-4EDD-48FD-9FC7-1634B63C4AF0}"/>
              </a:ext>
            </a:extLst>
          </p:cNvPr>
          <p:cNvPicPr>
            <a:picLocks noChangeAspect="1"/>
          </p:cNvPicPr>
          <p:nvPr/>
        </p:nvPicPr>
        <p:blipFill>
          <a:blip r:embed="rId2"/>
          <a:stretch>
            <a:fillRect/>
          </a:stretch>
        </p:blipFill>
        <p:spPr>
          <a:xfrm>
            <a:off x="6425629" y="5068782"/>
            <a:ext cx="4814949" cy="1402729"/>
          </a:xfrm>
          <a:prstGeom prst="rect">
            <a:avLst/>
          </a:prstGeom>
        </p:spPr>
      </p:pic>
      <p:sp>
        <p:nvSpPr>
          <p:cNvPr id="9" name="文本框 8">
            <a:extLst>
              <a:ext uri="{FF2B5EF4-FFF2-40B4-BE49-F238E27FC236}">
                <a16:creationId xmlns:a16="http://schemas.microsoft.com/office/drawing/2014/main" id="{F5D3BEB6-50E8-4EF6-B791-B66E4A3D050A}"/>
              </a:ext>
            </a:extLst>
          </p:cNvPr>
          <p:cNvSpPr txBox="1"/>
          <p:nvPr/>
        </p:nvSpPr>
        <p:spPr>
          <a:xfrm>
            <a:off x="9576268" y="6459243"/>
            <a:ext cx="145136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TDR report P853</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D21D9878-68D0-41DF-AE2A-0AF47E443D83}"/>
              </a:ext>
            </a:extLst>
          </p:cNvPr>
          <p:cNvGrpSpPr/>
          <p:nvPr/>
        </p:nvGrpSpPr>
        <p:grpSpPr>
          <a:xfrm>
            <a:off x="6301625" y="2632156"/>
            <a:ext cx="5100471" cy="2399594"/>
            <a:chOff x="5797422" y="2943298"/>
            <a:chExt cx="5974165" cy="3490789"/>
          </a:xfrm>
        </p:grpSpPr>
        <p:pic>
          <p:nvPicPr>
            <p:cNvPr id="13" name="图片 12">
              <a:extLst>
                <a:ext uri="{FF2B5EF4-FFF2-40B4-BE49-F238E27FC236}">
                  <a16:creationId xmlns:a16="http://schemas.microsoft.com/office/drawing/2014/main" id="{D75F5468-4FF4-4887-9595-A82C9CBA2BB2}"/>
                </a:ext>
              </a:extLst>
            </p:cNvPr>
            <p:cNvPicPr>
              <a:picLocks noChangeAspect="1"/>
            </p:cNvPicPr>
            <p:nvPr/>
          </p:nvPicPr>
          <p:blipFill>
            <a:blip r:embed="rId3"/>
            <a:stretch>
              <a:fillRect/>
            </a:stretch>
          </p:blipFill>
          <p:spPr>
            <a:xfrm>
              <a:off x="5797422" y="2943298"/>
              <a:ext cx="5974165" cy="3217831"/>
            </a:xfrm>
            <a:prstGeom prst="rect">
              <a:avLst/>
            </a:prstGeom>
          </p:spPr>
        </p:pic>
        <p:sp>
          <p:nvSpPr>
            <p:cNvPr id="14" name="文本框 13">
              <a:extLst>
                <a:ext uri="{FF2B5EF4-FFF2-40B4-BE49-F238E27FC236}">
                  <a16:creationId xmlns:a16="http://schemas.microsoft.com/office/drawing/2014/main" id="{3E54DA42-3ECC-4424-B42B-61EEA6986C4F}"/>
                </a:ext>
              </a:extLst>
            </p:cNvPr>
            <p:cNvSpPr txBox="1"/>
            <p:nvPr/>
          </p:nvSpPr>
          <p:spPr>
            <a:xfrm>
              <a:off x="9570031" y="6066692"/>
              <a:ext cx="2012371" cy="3673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TDR report </a:t>
              </a:r>
              <a:r>
                <a:rPr kumimoji="0" lang="en-US" altLang="zh-CN" sz="1200" b="0" i="0" u="none" strike="noStrike" kern="1200" cap="none" spc="0" normalizeH="0" baseline="3000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P851</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5" name="矩形: 圆角 14">
              <a:extLst>
                <a:ext uri="{FF2B5EF4-FFF2-40B4-BE49-F238E27FC236}">
                  <a16:creationId xmlns:a16="http://schemas.microsoft.com/office/drawing/2014/main" id="{F88BAA76-D79E-44CC-A0A2-41D1C76DB7D1}"/>
                </a:ext>
              </a:extLst>
            </p:cNvPr>
            <p:cNvSpPr/>
            <p:nvPr/>
          </p:nvSpPr>
          <p:spPr>
            <a:xfrm>
              <a:off x="10943967" y="5789781"/>
              <a:ext cx="550203" cy="1886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16" name="图片 15">
            <a:extLst>
              <a:ext uri="{FF2B5EF4-FFF2-40B4-BE49-F238E27FC236}">
                <a16:creationId xmlns:a16="http://schemas.microsoft.com/office/drawing/2014/main" id="{A2FBD655-DF33-4F51-AB6D-AC0186BEC63B}"/>
              </a:ext>
            </a:extLst>
          </p:cNvPr>
          <p:cNvPicPr>
            <a:picLocks noChangeAspect="1"/>
          </p:cNvPicPr>
          <p:nvPr/>
        </p:nvPicPr>
        <p:blipFill>
          <a:blip r:embed="rId4"/>
          <a:stretch>
            <a:fillRect/>
          </a:stretch>
        </p:blipFill>
        <p:spPr>
          <a:xfrm>
            <a:off x="272455" y="2649468"/>
            <a:ext cx="5323007" cy="3365252"/>
          </a:xfrm>
          <a:prstGeom prst="rect">
            <a:avLst/>
          </a:prstGeom>
        </p:spPr>
      </p:pic>
      <p:sp>
        <p:nvSpPr>
          <p:cNvPr id="17" name="文本框 16">
            <a:extLst>
              <a:ext uri="{FF2B5EF4-FFF2-40B4-BE49-F238E27FC236}">
                <a16:creationId xmlns:a16="http://schemas.microsoft.com/office/drawing/2014/main" id="{43247085-8E38-48C8-885B-C63776B2F4FB}"/>
              </a:ext>
            </a:extLst>
          </p:cNvPr>
          <p:cNvSpPr txBox="1"/>
          <p:nvPr/>
        </p:nvSpPr>
        <p:spPr>
          <a:xfrm>
            <a:off x="4134000" y="6182244"/>
            <a:ext cx="1632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TDR report </a:t>
            </a:r>
            <a:r>
              <a:rPr kumimoji="0" lang="en-US" altLang="zh-CN" sz="1200" b="0" i="0" u="none" strike="noStrike" kern="1200" cap="none" spc="0" normalizeH="0" baseline="3000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P973</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645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5B47A36-792E-4B2A-806A-6722A204681E}"/>
              </a:ext>
            </a:extLst>
          </p:cNvPr>
          <p:cNvSpPr>
            <a:spLocks noGrp="1"/>
          </p:cNvSpPr>
          <p:nvPr>
            <p:ph type="title"/>
          </p:nvPr>
        </p:nvSpPr>
        <p:spPr/>
        <p:txBody>
          <a:bodyPr vert="horz" lIns="91440" tIns="45720" rIns="91440" bIns="45720" rtlCol="0" anchor="ctr">
            <a:normAutofit/>
          </a:bodyPr>
          <a:lstStyle/>
          <a:p>
            <a:r>
              <a:rPr lang="en-US" altLang="zh-CN" dirty="0"/>
              <a:t>Possible solutions for CEPC waste heat reuse</a:t>
            </a:r>
            <a:endParaRPr lang="zh-CN" altLang="en-US" dirty="0"/>
          </a:p>
        </p:txBody>
      </p:sp>
      <p:sp>
        <p:nvSpPr>
          <p:cNvPr id="4" name="灯片编号占位符 3">
            <a:extLst>
              <a:ext uri="{FF2B5EF4-FFF2-40B4-BE49-F238E27FC236}">
                <a16:creationId xmlns:a16="http://schemas.microsoft.com/office/drawing/2014/main" id="{93AF4546-7C1A-4FDF-8E3D-0BC425A822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9" name="图片 8">
            <a:extLst>
              <a:ext uri="{FF2B5EF4-FFF2-40B4-BE49-F238E27FC236}">
                <a16:creationId xmlns:a16="http://schemas.microsoft.com/office/drawing/2014/main" id="{0D921458-AF97-4092-9B77-6FD8B8F17260}"/>
              </a:ext>
            </a:extLst>
          </p:cNvPr>
          <p:cNvPicPr>
            <a:picLocks noChangeAspect="1"/>
          </p:cNvPicPr>
          <p:nvPr/>
        </p:nvPicPr>
        <p:blipFill>
          <a:blip r:embed="rId3"/>
          <a:stretch>
            <a:fillRect/>
          </a:stretch>
        </p:blipFill>
        <p:spPr>
          <a:xfrm>
            <a:off x="0" y="963161"/>
            <a:ext cx="12192000" cy="5575752"/>
          </a:xfrm>
          <a:prstGeom prst="rect">
            <a:avLst/>
          </a:prstGeom>
        </p:spPr>
      </p:pic>
    </p:spTree>
    <p:extLst>
      <p:ext uri="{BB962C8B-B14F-4D97-AF65-F5344CB8AC3E}">
        <p14:creationId xmlns:p14="http://schemas.microsoft.com/office/powerpoint/2010/main" val="1152204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5B47A36-792E-4B2A-806A-6722A204681E}"/>
              </a:ext>
            </a:extLst>
          </p:cNvPr>
          <p:cNvSpPr>
            <a:spLocks noGrp="1"/>
          </p:cNvSpPr>
          <p:nvPr>
            <p:ph type="title"/>
          </p:nvPr>
        </p:nvSpPr>
        <p:spPr/>
        <p:txBody>
          <a:bodyPr vert="horz" lIns="91440" tIns="45720" rIns="91440" bIns="45720" rtlCol="0" anchor="ctr">
            <a:normAutofit/>
          </a:bodyPr>
          <a:lstStyle/>
          <a:p>
            <a:r>
              <a:rPr lang="en-US" altLang="zh-CN" dirty="0"/>
              <a:t>Advantages of AHP</a:t>
            </a:r>
            <a:endParaRPr lang="zh-CN" altLang="en-US" dirty="0"/>
          </a:p>
        </p:txBody>
      </p:sp>
      <p:sp>
        <p:nvSpPr>
          <p:cNvPr id="4" name="灯片编号占位符 3">
            <a:extLst>
              <a:ext uri="{FF2B5EF4-FFF2-40B4-BE49-F238E27FC236}">
                <a16:creationId xmlns:a16="http://schemas.microsoft.com/office/drawing/2014/main" id="{93AF4546-7C1A-4FDF-8E3D-0BC425A822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文本框 4">
            <a:extLst>
              <a:ext uri="{FF2B5EF4-FFF2-40B4-BE49-F238E27FC236}">
                <a16:creationId xmlns:a16="http://schemas.microsoft.com/office/drawing/2014/main" id="{F801AE4C-60FB-4AF6-BC46-E68F715C69E1}"/>
              </a:ext>
            </a:extLst>
          </p:cNvPr>
          <p:cNvSpPr txBox="1"/>
          <p:nvPr/>
        </p:nvSpPr>
        <p:spPr>
          <a:xfrm>
            <a:off x="162318" y="977213"/>
            <a:ext cx="6531648"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Solar energy has advantages of renewability and cleanliness. Comparing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①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the required solar energy and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②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heating supply capacity between the two different schemes, with the condition that utilize the solar energy and recover the same quantity of waste heat, can reveal the environmental and economic implications of each technology.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Two different schemes: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Photovoltaic (PV) to power </a:t>
            </a:r>
            <a:r>
              <a:rPr kumimoji="0" lang="zh-CN"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a:t>
            </a:r>
            <a:r>
              <a:rPr kumimoji="0" lang="en-US" altLang="zh-CN"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electric driven heat pumps (EDHP)</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Photovoltaic (PV) to heat </a:t>
            </a:r>
            <a:r>
              <a:rPr kumimoji="0" lang="zh-CN"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a:t>
            </a:r>
            <a:r>
              <a:rPr kumimoji="0" lang="en-US" altLang="zh-CN"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absorption heat pumps (AHP)</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Recovering </a:t>
            </a:r>
            <a:r>
              <a:rPr kumimoji="0" lang="en-US" altLang="zh-CN" sz="1200" b="1" i="0" u="none" strike="noStrike" kern="1200" cap="none" spc="0" normalizeH="0" baseline="0" noProof="0" dirty="0">
                <a:ln>
                  <a:noFill/>
                </a:ln>
                <a:solidFill>
                  <a:srgbClr val="0000FF"/>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14MW waste heat from 1 site </a:t>
            </a:r>
            <a:r>
              <a:rPr kumimoji="0" lang="en-US" altLang="zh-CN" sz="12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(221MW/16 sites);</a:t>
            </a:r>
          </a:p>
        </p:txBody>
      </p:sp>
      <p:sp>
        <p:nvSpPr>
          <p:cNvPr id="16" name="Rectangle 9">
            <a:extLst>
              <a:ext uri="{FF2B5EF4-FFF2-40B4-BE49-F238E27FC236}">
                <a16:creationId xmlns:a16="http://schemas.microsoft.com/office/drawing/2014/main" id="{90ECFA64-C68D-4D87-9898-6735D12C50D1}"/>
              </a:ext>
            </a:extLst>
          </p:cNvPr>
          <p:cNvSpPr>
            <a:spLocks noChangeArrowheads="1"/>
          </p:cNvSpPr>
          <p:nvPr/>
        </p:nvSpPr>
        <p:spPr bwMode="auto">
          <a:xfrm>
            <a:off x="88995" y="3031574"/>
            <a:ext cx="2605344" cy="379784"/>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(1) PV to power</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EDHP:</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mc:AlternateContent xmlns:mc="http://schemas.openxmlformats.org/markup-compatibility/2006" xmlns:a14="http://schemas.microsoft.com/office/drawing/2010/main">
        <mc:Choice Requires="a14">
          <p:sp>
            <p:nvSpPr>
              <p:cNvPr id="19" name="对象 3">
                <a:extLst>
                  <a:ext uri="{FF2B5EF4-FFF2-40B4-BE49-F238E27FC236}">
                    <a16:creationId xmlns:a16="http://schemas.microsoft.com/office/drawing/2014/main" id="{70E396A5-BD75-4858-B97C-AEF77E56C623}"/>
                  </a:ext>
                </a:extLst>
              </p:cNvPr>
              <p:cNvSpPr txBox="1"/>
              <p:nvPr/>
            </p:nvSpPr>
            <p:spPr bwMode="auto">
              <a:xfrm>
                <a:off x="2008604" y="3523104"/>
                <a:ext cx="5408502" cy="590550"/>
              </a:xfrm>
              <a:prstGeom prst="rect">
                <a:avLst/>
              </a:prstGeom>
              <a:noFill/>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E</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𝐶𝑂</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𝑃</m:t>
                            </m:r>
                          </m:e>
                          <m:sub>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ED</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HP</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1</m:t>
                        </m:r>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4</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3−1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7</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MW</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𝐶𝑂</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𝑃</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CHP</m:t>
                        </m:r>
                      </m:sub>
                    </m:sSub>
                  </m:oMath>
                </a14:m>
                <a:r>
                  <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rPr>
                  <a:t>is the coefficient of performance of EDHP</a:t>
                </a:r>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mc:Choice>
        <mc:Fallback xmlns="">
          <p:sp>
            <p:nvSpPr>
              <p:cNvPr id="19" name="对象 3">
                <a:extLst>
                  <a:ext uri="{FF2B5EF4-FFF2-40B4-BE49-F238E27FC236}">
                    <a16:creationId xmlns:a16="http://schemas.microsoft.com/office/drawing/2014/main" id="{70E396A5-BD75-4858-B97C-AEF77E56C623}"/>
                  </a:ext>
                </a:extLst>
              </p:cNvPr>
              <p:cNvSpPr txBox="1">
                <a:spLocks noRot="1" noChangeAspect="1" noMove="1" noResize="1" noEditPoints="1" noAdjustHandles="1" noChangeArrowheads="1" noChangeShapeType="1" noTextEdit="1"/>
              </p:cNvSpPr>
              <p:nvPr/>
            </p:nvSpPr>
            <p:spPr bwMode="auto">
              <a:xfrm>
                <a:off x="2008604" y="3523104"/>
                <a:ext cx="5408502" cy="59055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对象 4">
                <a:extLst>
                  <a:ext uri="{FF2B5EF4-FFF2-40B4-BE49-F238E27FC236}">
                    <a16:creationId xmlns:a16="http://schemas.microsoft.com/office/drawing/2014/main" id="{17DE0236-0D4B-4CA8-9121-76AA6AFE6332}"/>
                  </a:ext>
                </a:extLst>
              </p:cNvPr>
              <p:cNvSpPr txBox="1"/>
              <p:nvPr/>
            </p:nvSpPr>
            <p:spPr bwMode="auto">
              <a:xfrm>
                <a:off x="2008604" y="3988015"/>
                <a:ext cx="5279710" cy="389859"/>
              </a:xfrm>
              <a:prstGeom prst="rect">
                <a:avLst/>
              </a:prstGeom>
              <a:noFill/>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E</m:t>
                            </m:r>
                          </m:sub>
                        </m:sSub>
                      </m:num>
                      <m:den>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PV</m:t>
                            </m:r>
                          </m:sub>
                        </m:sSub>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7</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15%</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46.67</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𝑀𝑊</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PV</m:t>
                        </m:r>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 </m:t>
                        </m:r>
                      </m:sub>
                    </m:sSub>
                  </m:oMath>
                </a14:m>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is the coefficient of solar photovoltaic efficiency</a:t>
                </a:r>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20" name="对象 4">
                <a:extLst>
                  <a:ext uri="{FF2B5EF4-FFF2-40B4-BE49-F238E27FC236}">
                    <a16:creationId xmlns:a16="http://schemas.microsoft.com/office/drawing/2014/main" id="{17DE0236-0D4B-4CA8-9121-76AA6AFE6332}"/>
                  </a:ext>
                </a:extLst>
              </p:cNvPr>
              <p:cNvSpPr txBox="1">
                <a:spLocks noRot="1" noChangeAspect="1" noMove="1" noResize="1" noEditPoints="1" noAdjustHandles="1" noChangeArrowheads="1" noChangeShapeType="1" noTextEdit="1"/>
              </p:cNvSpPr>
              <p:nvPr/>
            </p:nvSpPr>
            <p:spPr bwMode="auto">
              <a:xfrm>
                <a:off x="2008604" y="3988015"/>
                <a:ext cx="5279710" cy="389859"/>
              </a:xfrm>
              <a:prstGeom prst="rect">
                <a:avLst/>
              </a:prstGeom>
              <a:blipFill>
                <a:blip r:embed="rId5"/>
                <a:stretch>
                  <a:fillRect b="-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对象 5">
                <a:extLst>
                  <a:ext uri="{FF2B5EF4-FFF2-40B4-BE49-F238E27FC236}">
                    <a16:creationId xmlns:a16="http://schemas.microsoft.com/office/drawing/2014/main" id="{D818E09E-1B8E-4959-984E-8086AAF5C2D8}"/>
                  </a:ext>
                </a:extLst>
              </p:cNvPr>
              <p:cNvSpPr txBox="1"/>
              <p:nvPr/>
            </p:nvSpPr>
            <p:spPr bwMode="auto">
              <a:xfrm>
                <a:off x="2164184" y="4426327"/>
                <a:ext cx="2527916" cy="352425"/>
              </a:xfrm>
              <a:prstGeom prst="rect">
                <a:avLst/>
              </a:prstGeom>
              <a:no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E</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4</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7</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t>
                      </m:r>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21</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oMath>
                  </m:oMathPara>
                </a14:m>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21" name="对象 5">
                <a:extLst>
                  <a:ext uri="{FF2B5EF4-FFF2-40B4-BE49-F238E27FC236}">
                    <a16:creationId xmlns:a16="http://schemas.microsoft.com/office/drawing/2014/main" id="{D818E09E-1B8E-4959-984E-8086AAF5C2D8}"/>
                  </a:ext>
                </a:extLst>
              </p:cNvPr>
              <p:cNvSpPr txBox="1">
                <a:spLocks noRot="1" noChangeAspect="1" noMove="1" noResize="1" noEditPoints="1" noAdjustHandles="1" noChangeArrowheads="1" noChangeShapeType="1" noTextEdit="1"/>
              </p:cNvSpPr>
              <p:nvPr/>
            </p:nvSpPr>
            <p:spPr bwMode="auto">
              <a:xfrm>
                <a:off x="2164184" y="4426327"/>
                <a:ext cx="2527916" cy="352425"/>
              </a:xfrm>
              <a:prstGeom prst="rect">
                <a:avLst/>
              </a:prstGeom>
              <a:blipFill>
                <a:blip r:embed="rId6"/>
                <a:stretch>
                  <a:fillRect/>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AB89275E-D67C-4E7B-B389-FCDC36FDAFF4}"/>
              </a:ext>
            </a:extLst>
          </p:cNvPr>
          <p:cNvSpPr txBox="1"/>
          <p:nvPr/>
        </p:nvSpPr>
        <p:spPr>
          <a:xfrm>
            <a:off x="88998" y="3493053"/>
            <a:ext cx="18462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PV energy to power:</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
        <p:nvSpPr>
          <p:cNvPr id="27" name="文本框 26">
            <a:extLst>
              <a:ext uri="{FF2B5EF4-FFF2-40B4-BE49-F238E27FC236}">
                <a16:creationId xmlns:a16="http://schemas.microsoft.com/office/drawing/2014/main" id="{5924C476-18AE-4288-8A9B-EC4E26E573EB}"/>
              </a:ext>
            </a:extLst>
          </p:cNvPr>
          <p:cNvSpPr txBox="1"/>
          <p:nvPr/>
        </p:nvSpPr>
        <p:spPr>
          <a:xfrm>
            <a:off x="0" y="3990327"/>
            <a:ext cx="202599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solar energy</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p>
        </p:txBody>
      </p:sp>
      <p:sp>
        <p:nvSpPr>
          <p:cNvPr id="35" name="文本框 34">
            <a:extLst>
              <a:ext uri="{FF2B5EF4-FFF2-40B4-BE49-F238E27FC236}">
                <a16:creationId xmlns:a16="http://schemas.microsoft.com/office/drawing/2014/main" id="{E021D11F-BC91-4F32-9306-A9BBE1C5B580}"/>
              </a:ext>
            </a:extLst>
          </p:cNvPr>
          <p:cNvSpPr txBox="1"/>
          <p:nvPr/>
        </p:nvSpPr>
        <p:spPr>
          <a:xfrm>
            <a:off x="0" y="4401203"/>
            <a:ext cx="2409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heating supply capacity:</a:t>
            </a:r>
          </a:p>
        </p:txBody>
      </p:sp>
      <p:sp>
        <p:nvSpPr>
          <p:cNvPr id="38" name="Rectangle 9">
            <a:extLst>
              <a:ext uri="{FF2B5EF4-FFF2-40B4-BE49-F238E27FC236}">
                <a16:creationId xmlns:a16="http://schemas.microsoft.com/office/drawing/2014/main" id="{597CA238-466B-4F74-9FCF-84F84BDED323}"/>
              </a:ext>
            </a:extLst>
          </p:cNvPr>
          <p:cNvSpPr>
            <a:spLocks noChangeArrowheads="1"/>
          </p:cNvSpPr>
          <p:nvPr/>
        </p:nvSpPr>
        <p:spPr bwMode="auto">
          <a:xfrm>
            <a:off x="88995" y="4752317"/>
            <a:ext cx="2605344" cy="379784"/>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(2) PV to heat</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AHP:</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39" name="文本框 25">
            <a:extLst>
              <a:ext uri="{FF2B5EF4-FFF2-40B4-BE49-F238E27FC236}">
                <a16:creationId xmlns:a16="http://schemas.microsoft.com/office/drawing/2014/main" id="{AB89275E-D67C-4E7B-B389-FCDC36FDAFF4}"/>
              </a:ext>
            </a:extLst>
          </p:cNvPr>
          <p:cNvSpPr txBox="1"/>
          <p:nvPr/>
        </p:nvSpPr>
        <p:spPr>
          <a:xfrm>
            <a:off x="162318" y="5275842"/>
            <a:ext cx="1846286"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PV energy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to</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
        <p:nvSpPr>
          <p:cNvPr id="40" name="文本框 26">
            <a:extLst>
              <a:ext uri="{FF2B5EF4-FFF2-40B4-BE49-F238E27FC236}">
                <a16:creationId xmlns:a16="http://schemas.microsoft.com/office/drawing/2014/main" id="{5924C476-18AE-4288-8A9B-EC4E26E573EB}"/>
              </a:ext>
            </a:extLst>
          </p:cNvPr>
          <p:cNvSpPr txBox="1"/>
          <p:nvPr/>
        </p:nvSpPr>
        <p:spPr>
          <a:xfrm>
            <a:off x="73320" y="5773116"/>
            <a:ext cx="2025991"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solar energy</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p>
        </p:txBody>
      </p:sp>
      <p:sp>
        <p:nvSpPr>
          <p:cNvPr id="41" name="文本框 34">
            <a:extLst>
              <a:ext uri="{FF2B5EF4-FFF2-40B4-BE49-F238E27FC236}">
                <a16:creationId xmlns:a16="http://schemas.microsoft.com/office/drawing/2014/main" id="{E021D11F-BC91-4F32-9306-A9BBE1C5B580}"/>
              </a:ext>
            </a:extLst>
          </p:cNvPr>
          <p:cNvSpPr txBox="1"/>
          <p:nvPr/>
        </p:nvSpPr>
        <p:spPr>
          <a:xfrm>
            <a:off x="73320" y="6252841"/>
            <a:ext cx="2409897"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heating supply capacity:</a:t>
            </a:r>
          </a:p>
        </p:txBody>
      </p:sp>
      <mc:AlternateContent xmlns:mc="http://schemas.openxmlformats.org/markup-compatibility/2006" xmlns:a14="http://schemas.microsoft.com/office/drawing/2010/main">
        <mc:Choice Requires="a14">
          <p:sp>
            <p:nvSpPr>
              <p:cNvPr id="42" name="对象 6">
                <a:extLst>
                  <a:ext uri="{FF2B5EF4-FFF2-40B4-BE49-F238E27FC236}">
                    <a16:creationId xmlns:a16="http://schemas.microsoft.com/office/drawing/2014/main" id="{1F1DCBE8-0D40-440E-B1C0-F5C19EDB7C02}"/>
                  </a:ext>
                </a:extLst>
              </p:cNvPr>
              <p:cNvSpPr txBox="1"/>
              <p:nvPr/>
            </p:nvSpPr>
            <p:spPr bwMode="auto">
              <a:xfrm>
                <a:off x="2143756" y="5232522"/>
                <a:ext cx="5408502" cy="528350"/>
              </a:xfrm>
              <a:prstGeom prst="rect">
                <a:avLst/>
              </a:prstGeom>
              <a:noFill/>
            </p:spPr>
            <p:txBody>
              <a:bodyPr>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H</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𝐶𝑂</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𝑃</m:t>
                            </m:r>
                          </m:e>
                          <m:sub>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AHP</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14</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1.8−1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17.5</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oMath>
                </a14:m>
                <a:r>
                  <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0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COP</a:t>
                </a:r>
                <a:r>
                  <a:rPr kumimoji="0" lang="en-US" altLang="zh-CN" sz="1000" b="0" i="0" u="none" strike="noStrike" kern="1200" cap="none" spc="0" normalizeH="0" baseline="-3000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AHP</a:t>
                </a:r>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rPr>
                  <a:t> is the coefficient of performance of AHP</a:t>
                </a:r>
                <a:endPar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Choice>
        <mc:Fallback xmlns="">
          <p:sp>
            <p:nvSpPr>
              <p:cNvPr id="42" name="对象 6">
                <a:extLst>
                  <a:ext uri="{FF2B5EF4-FFF2-40B4-BE49-F238E27FC236}">
                    <a16:creationId xmlns:a16="http://schemas.microsoft.com/office/drawing/2014/main" id="{1F1DCBE8-0D40-440E-B1C0-F5C19EDB7C02}"/>
                  </a:ext>
                </a:extLst>
              </p:cNvPr>
              <p:cNvSpPr txBox="1">
                <a:spLocks noRot="1" noChangeAspect="1" noMove="1" noResize="1" noEditPoints="1" noAdjustHandles="1" noChangeArrowheads="1" noChangeShapeType="1" noTextEdit="1"/>
              </p:cNvSpPr>
              <p:nvPr/>
            </p:nvSpPr>
            <p:spPr bwMode="auto">
              <a:xfrm>
                <a:off x="2143756" y="5232522"/>
                <a:ext cx="5408502" cy="528350"/>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对象 7">
                <a:extLst>
                  <a:ext uri="{FF2B5EF4-FFF2-40B4-BE49-F238E27FC236}">
                    <a16:creationId xmlns:a16="http://schemas.microsoft.com/office/drawing/2014/main" id="{42EE000D-0EE9-4742-9EA1-4884E6ADF54E}"/>
                  </a:ext>
                </a:extLst>
              </p:cNvPr>
              <p:cNvSpPr txBox="1"/>
              <p:nvPr/>
            </p:nvSpPr>
            <p:spPr bwMode="auto">
              <a:xfrm>
                <a:off x="2163850" y="5768495"/>
                <a:ext cx="4075967" cy="458131"/>
              </a:xfrm>
              <a:prstGeom prst="rect">
                <a:avLst/>
              </a:prstGeom>
              <a:no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H</m:t>
                            </m:r>
                          </m:sub>
                        </m:sSub>
                      </m:num>
                      <m:den>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PT</m:t>
                            </m:r>
                          </m:sub>
                        </m:sSub>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17.5</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50%</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35</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oMath>
                </a14:m>
                <a:r>
                  <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r>
                  <a:rPr kumimoji="0" lang="zh-CN"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宋体" panose="02010600030101010101" pitchFamily="2" charset="-122"/>
                    <a:cs typeface="+mn-cs"/>
                  </a:rPr>
                  <a:t> </a:t>
                </a:r>
                <a14:m>
                  <m:oMath xmlns:m="http://schemas.openxmlformats.org/officeDocument/2006/math">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PT</m:t>
                        </m:r>
                      </m:sub>
                    </m:sSub>
                  </m:oMath>
                </a14:m>
                <a:r>
                  <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is the PV to heat efficiency</a:t>
                </a:r>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43" name="对象 7">
                <a:extLst>
                  <a:ext uri="{FF2B5EF4-FFF2-40B4-BE49-F238E27FC236}">
                    <a16:creationId xmlns:a16="http://schemas.microsoft.com/office/drawing/2014/main" id="{42EE000D-0EE9-4742-9EA1-4884E6ADF54E}"/>
                  </a:ext>
                </a:extLst>
              </p:cNvPr>
              <p:cNvSpPr txBox="1">
                <a:spLocks noRot="1" noChangeAspect="1" noMove="1" noResize="1" noEditPoints="1" noAdjustHandles="1" noChangeArrowheads="1" noChangeShapeType="1" noTextEdit="1"/>
              </p:cNvSpPr>
              <p:nvPr/>
            </p:nvSpPr>
            <p:spPr bwMode="auto">
              <a:xfrm>
                <a:off x="2163850" y="5768495"/>
                <a:ext cx="4075967" cy="458131"/>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对象 8">
                <a:extLst>
                  <a:ext uri="{FF2B5EF4-FFF2-40B4-BE49-F238E27FC236}">
                    <a16:creationId xmlns:a16="http://schemas.microsoft.com/office/drawing/2014/main" id="{38AB7016-5C19-49B5-850D-91FCD91B86B3}"/>
                  </a:ext>
                </a:extLst>
              </p:cNvPr>
              <p:cNvSpPr txBox="1"/>
              <p:nvPr/>
            </p:nvSpPr>
            <p:spPr bwMode="auto">
              <a:xfrm>
                <a:off x="2236067" y="6271969"/>
                <a:ext cx="2754496" cy="369331"/>
              </a:xfrm>
              <a:prstGeom prst="rect">
                <a:avLst/>
              </a:prstGeom>
              <a:no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H</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4</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17.5</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t>
                      </m:r>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31.5</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oMath>
                  </m:oMathPara>
                </a14:m>
                <a:endPar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Choice>
        <mc:Fallback xmlns="">
          <p:sp>
            <p:nvSpPr>
              <p:cNvPr id="44" name="对象 8">
                <a:extLst>
                  <a:ext uri="{FF2B5EF4-FFF2-40B4-BE49-F238E27FC236}">
                    <a16:creationId xmlns:a16="http://schemas.microsoft.com/office/drawing/2014/main" id="{38AB7016-5C19-49B5-850D-91FCD91B86B3}"/>
                  </a:ext>
                </a:extLst>
              </p:cNvPr>
              <p:cNvSpPr txBox="1">
                <a:spLocks noRot="1" noChangeAspect="1" noMove="1" noResize="1" noEditPoints="1" noAdjustHandles="1" noChangeArrowheads="1" noChangeShapeType="1" noTextEdit="1"/>
              </p:cNvSpPr>
              <p:nvPr/>
            </p:nvSpPr>
            <p:spPr bwMode="auto">
              <a:xfrm>
                <a:off x="2236067" y="6271969"/>
                <a:ext cx="2754496" cy="369331"/>
              </a:xfrm>
              <a:prstGeom prst="rect">
                <a:avLst/>
              </a:prstGeom>
              <a:blipFill>
                <a:blip r:embed="rId9"/>
                <a:stretch>
                  <a:fillRect/>
                </a:stretch>
              </a:blipFill>
            </p:spPr>
            <p:txBody>
              <a:bodyPr/>
              <a:lstStyle/>
              <a:p>
                <a:r>
                  <a:rPr lang="zh-CN" altLang="en-US">
                    <a:noFill/>
                  </a:rPr>
                  <a:t> </a:t>
                </a:r>
              </a:p>
            </p:txBody>
          </p:sp>
        </mc:Fallback>
      </mc:AlternateContent>
      <p:sp>
        <p:nvSpPr>
          <p:cNvPr id="51" name="文本框 50">
            <a:extLst>
              <a:ext uri="{FF2B5EF4-FFF2-40B4-BE49-F238E27FC236}">
                <a16:creationId xmlns:a16="http://schemas.microsoft.com/office/drawing/2014/main" id="{9CD120EF-A91F-4143-8829-FCD62A9D853D}"/>
              </a:ext>
            </a:extLst>
          </p:cNvPr>
          <p:cNvSpPr txBox="1"/>
          <p:nvPr/>
        </p:nvSpPr>
        <p:spPr>
          <a:xfrm>
            <a:off x="6903968" y="1029303"/>
            <a:ext cx="5097057"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Conclusion: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For the same recovery of 14MW of waste heat: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PV to</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AHP solution requires </a:t>
            </a:r>
            <a:r>
              <a:rPr kumimoji="0" lang="en-US" altLang="zh-CN" sz="1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25% less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solar energy than the PV to power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EDHP 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PV to</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AHP solution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p</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rovides </a:t>
            </a:r>
            <a:r>
              <a:rPr kumimoji="0" lang="en-US" altLang="zh-CN" sz="1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50% more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heating energy than the PV to power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EDHP solution;</a:t>
            </a:r>
            <a:endPar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1400" b="1"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rPr>
              <a:t>A smaller initial investment for a larger gain. </a:t>
            </a:r>
            <a:endParaRPr kumimoji="0" lang="zh-CN" altLang="en-US" sz="1400" b="1"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endParaRPr>
          </a:p>
        </p:txBody>
      </p:sp>
      <p:sp>
        <p:nvSpPr>
          <p:cNvPr id="65" name="文本框 64">
            <a:extLst>
              <a:ext uri="{FF2B5EF4-FFF2-40B4-BE49-F238E27FC236}">
                <a16:creationId xmlns:a16="http://schemas.microsoft.com/office/drawing/2014/main" id="{6AA80B8A-AE6E-4EF8-BCCF-721015274F64}"/>
              </a:ext>
            </a:extLst>
          </p:cNvPr>
          <p:cNvSpPr txBox="1"/>
          <p:nvPr/>
        </p:nvSpPr>
        <p:spPr>
          <a:xfrm>
            <a:off x="7916844" y="5453927"/>
            <a:ext cx="250865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39857-201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18430</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17581-2021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34620-2017</a:t>
            </a:r>
          </a:p>
        </p:txBody>
      </p:sp>
      <p:grpSp>
        <p:nvGrpSpPr>
          <p:cNvPr id="2" name="组合 1">
            <a:extLst>
              <a:ext uri="{FF2B5EF4-FFF2-40B4-BE49-F238E27FC236}">
                <a16:creationId xmlns:a16="http://schemas.microsoft.com/office/drawing/2014/main" id="{A22C49B8-C848-4EB8-B905-C8018AB8C213}"/>
              </a:ext>
            </a:extLst>
          </p:cNvPr>
          <p:cNvGrpSpPr/>
          <p:nvPr/>
        </p:nvGrpSpPr>
        <p:grpSpPr>
          <a:xfrm>
            <a:off x="6955965" y="2798859"/>
            <a:ext cx="4993065" cy="2804904"/>
            <a:chOff x="6758963" y="2564668"/>
            <a:chExt cx="5259375" cy="3039095"/>
          </a:xfrm>
        </p:grpSpPr>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22D1F8A2-DB0E-486D-B7CE-68EA4468A06B}"/>
                    </a:ext>
                  </a:extLst>
                </p:cNvPr>
                <p:cNvSpPr txBox="1"/>
                <p:nvPr/>
              </p:nvSpPr>
              <p:spPr>
                <a:xfrm>
                  <a:off x="7876392" y="4523348"/>
                  <a:ext cx="28651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PV</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PV</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heat</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heat</m:t>
                        </m:r>
                      </m:oMath>
                    </m:oMathPara>
                  </a14:m>
                  <a:endPar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50%</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1.8</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90%</m:t>
                        </m:r>
                      </m:oMath>
                    </m:oMathPara>
                  </a14:m>
                  <a:endPar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56" name="文本框 55">
                  <a:extLst>
                    <a:ext uri="{FF2B5EF4-FFF2-40B4-BE49-F238E27FC236}">
                      <a16:creationId xmlns:a16="http://schemas.microsoft.com/office/drawing/2014/main" id="{22D1F8A2-DB0E-486D-B7CE-68EA4468A06B}"/>
                    </a:ext>
                  </a:extLst>
                </p:cNvPr>
                <p:cNvSpPr txBox="1">
                  <a:spLocks noRot="1" noChangeAspect="1" noMove="1" noResize="1" noEditPoints="1" noAdjustHandles="1" noChangeArrowheads="1" noChangeShapeType="1" noTextEdit="1"/>
                </p:cNvSpPr>
                <p:nvPr/>
              </p:nvSpPr>
              <p:spPr>
                <a:xfrm>
                  <a:off x="7876392" y="4523348"/>
                  <a:ext cx="2865120" cy="707886"/>
                </a:xfrm>
                <a:prstGeom prst="rect">
                  <a:avLst/>
                </a:prstGeom>
                <a:blipFill>
                  <a:blip r:embed="rId10"/>
                  <a:stretch>
                    <a:fillRect b="-10280"/>
                  </a:stretch>
                </a:blipFill>
              </p:spPr>
              <p:txBody>
                <a:bodyPr/>
                <a:lstStyle/>
                <a:p>
                  <a:r>
                    <a:rPr lang="zh-CN" altLang="en-US">
                      <a:noFill/>
                    </a:rPr>
                    <a:t> </a:t>
                  </a:r>
                </a:p>
              </p:txBody>
            </p:sp>
          </mc:Fallback>
        </mc:AlternateContent>
        <p:sp>
          <p:nvSpPr>
            <p:cNvPr id="53" name="文本框 52">
              <a:extLst>
                <a:ext uri="{FF2B5EF4-FFF2-40B4-BE49-F238E27FC236}">
                  <a16:creationId xmlns:a16="http://schemas.microsoft.com/office/drawing/2014/main" id="{52804B9C-F17C-4A32-AD77-8DE00A55E0DA}"/>
                </a:ext>
              </a:extLst>
            </p:cNvPr>
            <p:cNvSpPr txBox="1"/>
            <p:nvPr/>
          </p:nvSpPr>
          <p:spPr>
            <a:xfrm>
              <a:off x="6758963" y="2564668"/>
              <a:ext cx="52593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What is the efficiencies </a:t>
              </a:r>
              <a:r>
                <a:rPr kumimoji="0" lang="en-US" altLang="zh-CN"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difference</a:t>
              </a:r>
              <a:r>
                <a:rPr kumimoji="0" lang="zh-CN"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 </a:t>
              </a:r>
              <a:r>
                <a:rPr kumimoji="0" lang="en-US" altLang="zh-CN"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between PV to power and PV to heat</a:t>
              </a:r>
              <a:r>
                <a:rPr kumimoji="0" lang="zh-CN"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a:t>
              </a:r>
            </a:p>
          </p:txBody>
        </p:sp>
        <p:sp>
          <p:nvSpPr>
            <p:cNvPr id="54" name="箭头: 下 53">
              <a:extLst>
                <a:ext uri="{FF2B5EF4-FFF2-40B4-BE49-F238E27FC236}">
                  <a16:creationId xmlns:a16="http://schemas.microsoft.com/office/drawing/2014/main" id="{15BB8BD5-45C4-4D3C-B923-0361D45CE6D5}"/>
                </a:ext>
              </a:extLst>
            </p:cNvPr>
            <p:cNvSpPr/>
            <p:nvPr/>
          </p:nvSpPr>
          <p:spPr>
            <a:xfrm>
              <a:off x="9171169" y="3230202"/>
              <a:ext cx="338667" cy="2775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B809D69B-1390-4CA9-8CEF-41AE0F8D7C9E}"/>
                    </a:ext>
                  </a:extLst>
                </p:cNvPr>
                <p:cNvSpPr txBox="1"/>
                <p:nvPr/>
              </p:nvSpPr>
              <p:spPr>
                <a:xfrm>
                  <a:off x="8174407" y="3583716"/>
                  <a:ext cx="2141612" cy="6242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PV</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power</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heat</m:t>
                        </m:r>
                      </m:oMath>
                    </m:oMathPara>
                  </a14:m>
                  <a:endPar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15%</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3</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45%</m:t>
                        </m:r>
                      </m:oMath>
                    </m:oMathPara>
                  </a14:m>
                  <a:endPar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55" name="文本框 54">
                  <a:extLst>
                    <a:ext uri="{FF2B5EF4-FFF2-40B4-BE49-F238E27FC236}">
                      <a16:creationId xmlns:a16="http://schemas.microsoft.com/office/drawing/2014/main" id="{B809D69B-1390-4CA9-8CEF-41AE0F8D7C9E}"/>
                    </a:ext>
                  </a:extLst>
                </p:cNvPr>
                <p:cNvSpPr txBox="1">
                  <a:spLocks noRot="1" noChangeAspect="1" noMove="1" noResize="1" noEditPoints="1" noAdjustHandles="1" noChangeArrowheads="1" noChangeShapeType="1" noTextEdit="1"/>
                </p:cNvSpPr>
                <p:nvPr/>
              </p:nvSpPr>
              <p:spPr>
                <a:xfrm>
                  <a:off x="8174407" y="3583716"/>
                  <a:ext cx="2141612" cy="624210"/>
                </a:xfrm>
                <a:prstGeom prst="rect">
                  <a:avLst/>
                </a:prstGeom>
                <a:blipFill>
                  <a:blip r:embed="rId11"/>
                  <a:stretch>
                    <a:fillRect l="-5105" t="-3158" r="-6306" b="-15789"/>
                  </a:stretch>
                </a:blipFill>
              </p:spPr>
              <p:txBody>
                <a:bodyPr/>
                <a:lstStyle/>
                <a:p>
                  <a:r>
                    <a:rPr lang="zh-CN" altLang="en-US">
                      <a:noFill/>
                    </a:rPr>
                    <a:t> </a:t>
                  </a:r>
                </a:p>
              </p:txBody>
            </p:sp>
          </mc:Fallback>
        </mc:AlternateContent>
        <p:cxnSp>
          <p:nvCxnSpPr>
            <p:cNvPr id="57" name="直接箭头连接符 56">
              <a:extLst>
                <a:ext uri="{FF2B5EF4-FFF2-40B4-BE49-F238E27FC236}">
                  <a16:creationId xmlns:a16="http://schemas.microsoft.com/office/drawing/2014/main" id="{3742831A-3D65-4098-AD4A-A5A704B72045}"/>
                </a:ext>
              </a:extLst>
            </p:cNvPr>
            <p:cNvCxnSpPr>
              <a:cxnSpLocks/>
              <a:endCxn id="58" idx="1"/>
            </p:cNvCxnSpPr>
            <p:nvPr/>
          </p:nvCxnSpPr>
          <p:spPr>
            <a:xfrm flipV="1">
              <a:off x="9605988" y="3426006"/>
              <a:ext cx="76815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4B99208A-4653-4161-AB53-71F833589C15}"/>
                </a:ext>
              </a:extLst>
            </p:cNvPr>
            <p:cNvSpPr txBox="1"/>
            <p:nvPr/>
          </p:nvSpPr>
          <p:spPr>
            <a:xfrm>
              <a:off x="10374141" y="3241340"/>
              <a:ext cx="793807" cy="369331"/>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rPr>
                <a:t>EDHP</a:t>
              </a:r>
              <a:endParaRPr kumimoji="0" lang="zh-CN" altLang="en-US"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endParaRPr>
            </a:p>
          </p:txBody>
        </p:sp>
        <p:cxnSp>
          <p:nvCxnSpPr>
            <p:cNvPr id="59" name="直接箭头连接符 58">
              <a:extLst>
                <a:ext uri="{FF2B5EF4-FFF2-40B4-BE49-F238E27FC236}">
                  <a16:creationId xmlns:a16="http://schemas.microsoft.com/office/drawing/2014/main" id="{47C41822-697D-4991-A545-E590259D82BE}"/>
                </a:ext>
              </a:extLst>
            </p:cNvPr>
            <p:cNvCxnSpPr>
              <a:cxnSpLocks/>
              <a:endCxn id="60" idx="1"/>
            </p:cNvCxnSpPr>
            <p:nvPr/>
          </p:nvCxnSpPr>
          <p:spPr>
            <a:xfrm flipV="1">
              <a:off x="9756986" y="4346866"/>
              <a:ext cx="759821" cy="261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143E946A-01F6-47C3-897C-C32CE7C05574}"/>
                </a:ext>
              </a:extLst>
            </p:cNvPr>
            <p:cNvSpPr txBox="1"/>
            <p:nvPr/>
          </p:nvSpPr>
          <p:spPr>
            <a:xfrm>
              <a:off x="10516808" y="4162200"/>
              <a:ext cx="651140" cy="369331"/>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rPr>
                <a:t>AHP</a:t>
              </a:r>
              <a:endParaRPr kumimoji="0" lang="zh-CN" altLang="en-US"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endParaRPr>
            </a:p>
          </p:txBody>
        </p:sp>
        <p:cxnSp>
          <p:nvCxnSpPr>
            <p:cNvPr id="61" name="直接连接符 60">
              <a:extLst>
                <a:ext uri="{FF2B5EF4-FFF2-40B4-BE49-F238E27FC236}">
                  <a16:creationId xmlns:a16="http://schemas.microsoft.com/office/drawing/2014/main" id="{68C5611F-1DD7-4E32-B6FF-4E95D3BF6062}"/>
                </a:ext>
              </a:extLst>
            </p:cNvPr>
            <p:cNvCxnSpPr/>
            <p:nvPr/>
          </p:nvCxnSpPr>
          <p:spPr>
            <a:xfrm>
              <a:off x="8397084" y="4237495"/>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0B886288-3115-49B8-AF26-923AD88C241A}"/>
                </a:ext>
              </a:extLst>
            </p:cNvPr>
            <p:cNvCxnSpPr/>
            <p:nvPr/>
          </p:nvCxnSpPr>
          <p:spPr>
            <a:xfrm>
              <a:off x="8977059" y="4229166"/>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874D16AF-ABA6-449B-8FC4-6D774AD5406C}"/>
                </a:ext>
              </a:extLst>
            </p:cNvPr>
            <p:cNvCxnSpPr/>
            <p:nvPr/>
          </p:nvCxnSpPr>
          <p:spPr>
            <a:xfrm>
              <a:off x="8327659" y="5233067"/>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41B3FD8A-B35D-4375-8294-DE00290B0764}"/>
                </a:ext>
              </a:extLst>
            </p:cNvPr>
            <p:cNvCxnSpPr/>
            <p:nvPr/>
          </p:nvCxnSpPr>
          <p:spPr>
            <a:xfrm>
              <a:off x="9051568" y="5231234"/>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EFE9DB38-C408-45F2-97FF-90C9A6731AB3}"/>
                </a:ext>
              </a:extLst>
            </p:cNvPr>
            <p:cNvSpPr txBox="1"/>
            <p:nvPr/>
          </p:nvSpPr>
          <p:spPr>
            <a:xfrm>
              <a:off x="8487409" y="4183076"/>
              <a:ext cx="288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1</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endParaRPr>
            </a:p>
          </p:txBody>
        </p:sp>
        <p:sp>
          <p:nvSpPr>
            <p:cNvPr id="71" name="文本框 70">
              <a:extLst>
                <a:ext uri="{FF2B5EF4-FFF2-40B4-BE49-F238E27FC236}">
                  <a16:creationId xmlns:a16="http://schemas.microsoft.com/office/drawing/2014/main" id="{6EEE718E-8D7A-4827-B8A6-7574C8CE4EBD}"/>
                </a:ext>
              </a:extLst>
            </p:cNvPr>
            <p:cNvSpPr txBox="1"/>
            <p:nvPr/>
          </p:nvSpPr>
          <p:spPr>
            <a:xfrm>
              <a:off x="9062921" y="4207926"/>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2</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endParaRPr>
            </a:p>
          </p:txBody>
        </p:sp>
        <p:sp>
          <p:nvSpPr>
            <p:cNvPr id="72" name="文本框 69">
              <a:extLst>
                <a:ext uri="{FF2B5EF4-FFF2-40B4-BE49-F238E27FC236}">
                  <a16:creationId xmlns:a16="http://schemas.microsoft.com/office/drawing/2014/main" id="{EFE9DB38-C408-45F2-97FF-90C9A6731AB3}"/>
                </a:ext>
              </a:extLst>
            </p:cNvPr>
            <p:cNvSpPr txBox="1"/>
            <p:nvPr/>
          </p:nvSpPr>
          <p:spPr>
            <a:xfrm>
              <a:off x="8474265" y="5209030"/>
              <a:ext cx="325730"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3</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endParaRPr>
            </a:p>
          </p:txBody>
        </p:sp>
        <p:sp>
          <p:nvSpPr>
            <p:cNvPr id="73" name="文本框 69">
              <a:extLst>
                <a:ext uri="{FF2B5EF4-FFF2-40B4-BE49-F238E27FC236}">
                  <a16:creationId xmlns:a16="http://schemas.microsoft.com/office/drawing/2014/main" id="{EFE9DB38-C408-45F2-97FF-90C9A6731AB3}"/>
                </a:ext>
              </a:extLst>
            </p:cNvPr>
            <p:cNvSpPr txBox="1"/>
            <p:nvPr/>
          </p:nvSpPr>
          <p:spPr>
            <a:xfrm>
              <a:off x="9078162" y="5234431"/>
              <a:ext cx="325730"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4</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endParaRPr>
            </a:p>
          </p:txBody>
        </p:sp>
      </p:grpSp>
    </p:spTree>
    <p:extLst>
      <p:ext uri="{BB962C8B-B14F-4D97-AF65-F5344CB8AC3E}">
        <p14:creationId xmlns:p14="http://schemas.microsoft.com/office/powerpoint/2010/main" val="2706119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8392084" y="3668734"/>
            <a:ext cx="2743200" cy="365125"/>
          </a:xfrm>
        </p:spPr>
        <p:txBody>
          <a:bodyPr/>
          <a:lstStyle/>
          <a:p>
            <a:fld id="{BF58ECCA-7483-0643-867A-1BFFBED3B292}" type="slidenum">
              <a:rPr lang="en-US" smtClean="0"/>
              <a:t>25</a:t>
            </a:fld>
            <a:endParaRPr lang="en-US"/>
          </a:p>
        </p:txBody>
      </p:sp>
      <p:sp>
        <p:nvSpPr>
          <p:cNvPr id="12" name="Title 1"/>
          <p:cNvSpPr>
            <a:spLocks noGrp="1"/>
          </p:cNvSpPr>
          <p:nvPr>
            <p:ph type="title"/>
          </p:nvPr>
        </p:nvSpPr>
        <p:spPr>
          <a:xfrm>
            <a:off x="194553" y="187069"/>
            <a:ext cx="11566188" cy="674066"/>
          </a:xfrm>
        </p:spPr>
        <p:txBody>
          <a:bodyPr vert="horz" lIns="91440" tIns="45720" rIns="91440" bIns="45720" rtlCol="0" anchor="ctr">
            <a:normAutofit/>
          </a:bodyPr>
          <a:lstStyle/>
          <a:p>
            <a:r>
              <a:rPr lang="en-US" altLang="zh-CN" dirty="0"/>
              <a:t>HEPS Waste Heat Sources Utilization</a:t>
            </a:r>
            <a:endParaRPr dirty="0"/>
          </a:p>
        </p:txBody>
      </p:sp>
      <p:sp>
        <p:nvSpPr>
          <p:cNvPr id="5" name="内容占位符 2"/>
          <p:cNvSpPr>
            <a:spLocks noGrp="1"/>
          </p:cNvSpPr>
          <p:nvPr>
            <p:ph idx="1"/>
          </p:nvPr>
        </p:nvSpPr>
        <p:spPr>
          <a:xfrm>
            <a:off x="295521" y="1016469"/>
            <a:ext cx="7659759" cy="5741580"/>
          </a:xfrm>
        </p:spPr>
        <p:txBody>
          <a:bodyPr>
            <a:normAutofit/>
          </a:bodyPr>
          <a:lstStyle/>
          <a:p>
            <a:pPr>
              <a:lnSpc>
                <a:spcPct val="140000"/>
              </a:lnSpc>
              <a:spcBef>
                <a:spcPct val="20000"/>
              </a:spcBef>
              <a:spcAft>
                <a:spcPts val="600"/>
              </a:spcAft>
              <a:buFont typeface="Wingdings" panose="05000000000000000000" pitchFamily="2" charset="2"/>
              <a:buChar char="p"/>
            </a:pPr>
            <a:r>
              <a:rPr lang="en-US" altLang="zh-CN" sz="1600" dirty="0">
                <a:ea typeface="+mn-ea"/>
              </a:rPr>
              <a:t>A heat recovery chiller unit is used to recover waste heat typically discharged into the atmosphere through cooling towers. While meeting the cooling load, this system utilizes the byproduct of refrigeration operation, which is waste heat, to produce inexpensive hot water. Simultaneously, it reduces the heat emissions and noise from the cooling tower, thereby mitigating the "heat island effect" in the city.</a:t>
            </a:r>
          </a:p>
          <a:p>
            <a:pPr>
              <a:lnSpc>
                <a:spcPct val="140000"/>
              </a:lnSpc>
              <a:spcBef>
                <a:spcPct val="20000"/>
              </a:spcBef>
              <a:spcAft>
                <a:spcPts val="600"/>
              </a:spcAft>
              <a:buFont typeface="Wingdings" panose="05000000000000000000" pitchFamily="2" charset="2"/>
              <a:buChar char="p"/>
            </a:pPr>
            <a:r>
              <a:rPr lang="en-US" altLang="zh-CN" sz="1600" dirty="0">
                <a:ea typeface="+mn-ea"/>
              </a:rPr>
              <a:t>HEPS (presumably a facility or system) has installed four heat recovery chiller units: 2 * 5500 kW and 2 * 2800 kW. During operation, it can provide a maximum of approximately 13 MW of recovered heat energy at 42°C.</a:t>
            </a:r>
          </a:p>
          <a:p>
            <a:pPr>
              <a:lnSpc>
                <a:spcPct val="140000"/>
              </a:lnSpc>
              <a:spcBef>
                <a:spcPct val="20000"/>
              </a:spcBef>
              <a:spcAft>
                <a:spcPts val="600"/>
              </a:spcAft>
              <a:buFont typeface="Wingdings" panose="05000000000000000000" pitchFamily="2" charset="2"/>
              <a:buChar char="p"/>
            </a:pPr>
            <a:r>
              <a:rPr lang="en-US" altLang="zh-CN" sz="1600" dirty="0">
                <a:ea typeface="+mn-ea"/>
              </a:rPr>
              <a:t>The maximum heat load for HEPS is 10,413 kW in winter and 4,117 kW in summer. When the system is running, the recovered heat source can fully replace municipal heat sources.</a:t>
            </a:r>
          </a:p>
          <a:p>
            <a:pPr>
              <a:lnSpc>
                <a:spcPct val="140000"/>
              </a:lnSpc>
              <a:spcBef>
                <a:spcPct val="20000"/>
              </a:spcBef>
              <a:spcAft>
                <a:spcPts val="600"/>
              </a:spcAft>
              <a:buFont typeface="Wingdings" panose="05000000000000000000" pitchFamily="2" charset="2"/>
              <a:buChar char="p"/>
            </a:pPr>
            <a:r>
              <a:rPr lang="en-US" altLang="zh-CN" sz="1600" dirty="0">
                <a:ea typeface="+mn-ea"/>
              </a:rPr>
              <a:t>The equipment was installed and commissioned by the end of 2022.</a:t>
            </a:r>
            <a:endParaRPr lang="en-US" altLang="zh-CN" sz="1600" b="1" dirty="0">
              <a:solidFill>
                <a:srgbClr val="FF0000"/>
              </a:solidFill>
              <a:ea typeface="+mn-ea"/>
            </a:endParaRPr>
          </a:p>
        </p:txBody>
      </p:sp>
      <p:pic>
        <p:nvPicPr>
          <p:cNvPr id="6" name="图片 3"/>
          <p:cNvPicPr>
            <a:picLocks noChangeAspect="1"/>
          </p:cNvPicPr>
          <p:nvPr/>
        </p:nvPicPr>
        <p:blipFill>
          <a:blip r:embed="rId2"/>
          <a:stretch>
            <a:fillRect/>
          </a:stretch>
        </p:blipFill>
        <p:spPr>
          <a:xfrm>
            <a:off x="8179361" y="1016469"/>
            <a:ext cx="3808349" cy="3119002"/>
          </a:xfrm>
          <a:prstGeom prst="rect">
            <a:avLst/>
          </a:prstGeom>
        </p:spPr>
      </p:pic>
      <p:pic>
        <p:nvPicPr>
          <p:cNvPr id="13" name="图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79361" y="4170533"/>
            <a:ext cx="3808349" cy="258751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58ECCA-7483-0643-867A-1BFFBED3B292}" type="slidenum">
              <a:rPr lang="en-US" smtClean="0"/>
              <a:t>26</a:t>
            </a:fld>
            <a:endParaRPr lang="en-US"/>
          </a:p>
        </p:txBody>
      </p:sp>
      <p:sp>
        <p:nvSpPr>
          <p:cNvPr id="6" name="文本框 5"/>
          <p:cNvSpPr txBox="1"/>
          <p:nvPr/>
        </p:nvSpPr>
        <p:spPr>
          <a:xfrm>
            <a:off x="379605" y="1157645"/>
            <a:ext cx="11326704" cy="445583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The development of environmentally friendly, green and sustainable accelerator is one of the current hot topics;</a:t>
            </a:r>
          </a:p>
          <a:p>
            <a:pPr marL="285750" indent="-285750" algn="just">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The comprehensive development of green accelerator requires a cross-section of management, municipal planning, energy recycling, specialized technology, theoretical innovation and other areas, and it is complex and</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difficult to coordinate all aspects of integrated consideration;</a:t>
            </a:r>
          </a:p>
          <a:p>
            <a:pPr marL="285750" indent="-285750" algn="just">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Further green accelerator development &amp; research works are still going on</a:t>
            </a:r>
          </a:p>
          <a:p>
            <a:pPr marL="285750" indent="-285750" algn="just">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a:t>
            </a:r>
            <a:endParaRPr lang="zh-CN" altLang="en-US" sz="2400" b="1"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140121" y="128523"/>
            <a:ext cx="11566188" cy="674066"/>
          </a:xfrm>
        </p:spPr>
        <p:txBody>
          <a:bodyPr vert="horz" lIns="91440" tIns="45720" rIns="91440" bIns="45720" rtlCol="0" anchor="ctr">
            <a:normAutofit/>
          </a:bodyPr>
          <a:lstStyle/>
          <a:p>
            <a:r>
              <a:rPr lang="en-US" altLang="zh-CN" dirty="0"/>
              <a:t>Summary</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3754" y="-44705"/>
            <a:ext cx="10515600" cy="915035"/>
          </a:xfrm>
        </p:spPr>
        <p:txBody>
          <a:bodyPr vert="horz" lIns="91440" tIns="45720" rIns="91440" bIns="45720" rtlCol="0" anchor="ctr">
            <a:normAutofit/>
          </a:bodyPr>
          <a:lstStyle/>
          <a:p>
            <a:r>
              <a:rPr lang="en-US" altLang="zh-CN" dirty="0"/>
              <a:t>Green Particle Accelerator</a:t>
            </a:r>
            <a:r>
              <a:rPr lang="zh-CN" altLang="en-US" dirty="0"/>
              <a:t>：</a:t>
            </a:r>
            <a:r>
              <a:rPr lang="en-US" altLang="zh-CN" dirty="0"/>
              <a:t>issues and challenges</a:t>
            </a:r>
            <a:endParaRPr lang="zh-CN" altLang="en-US" dirty="0"/>
          </a:p>
        </p:txBody>
      </p:sp>
      <p:sp>
        <p:nvSpPr>
          <p:cNvPr id="3" name="内容占位符 2"/>
          <p:cNvSpPr>
            <a:spLocks noGrp="1"/>
          </p:cNvSpPr>
          <p:nvPr>
            <p:ph idx="1"/>
          </p:nvPr>
        </p:nvSpPr>
        <p:spPr>
          <a:xfrm>
            <a:off x="74914" y="936789"/>
            <a:ext cx="11859050" cy="2482724"/>
          </a:xfrm>
        </p:spPr>
        <p:txBody>
          <a:bodyPr>
            <a:normAutofit fontScale="62500" lnSpcReduction="20000"/>
          </a:bodyPr>
          <a:lstStyle/>
          <a:p>
            <a:r>
              <a:rPr lang="en-US" altLang="zh-CN" sz="2900" b="1" dirty="0">
                <a:ea typeface="Tahoma" panose="020B0604030504040204" pitchFamily="34" charset="0"/>
              </a:rPr>
              <a:t>China is reducing energy pollution, promoting green accelerator and boosting unit energy GDP (</a:t>
            </a:r>
            <a:r>
              <a:rPr lang="en-US" altLang="zh-CN" sz="2900" b="1" dirty="0">
                <a:solidFill>
                  <a:srgbClr val="0070C0"/>
                </a:solidFill>
                <a:ea typeface="Tahoma" panose="020B0604030504040204" pitchFamily="34" charset="0"/>
              </a:rPr>
              <a:t>China dual carbon strategy: achieve peak CO2 emissions before 2030 and carbon neutrality before 2060</a:t>
            </a:r>
            <a:r>
              <a:rPr lang="en-US" altLang="zh-CN" sz="2900" b="1" dirty="0">
                <a:ea typeface="Tahoma" panose="020B0604030504040204" pitchFamily="34" charset="0"/>
              </a:rPr>
              <a:t>)</a:t>
            </a:r>
          </a:p>
          <a:p>
            <a:r>
              <a:rPr lang="en-US" altLang="zh-CN" sz="2900" b="1" dirty="0">
                <a:ea typeface="Tahoma" panose="020B0604030504040204" pitchFamily="34" charset="0"/>
              </a:rPr>
              <a:t>Huge energy is needed for modern large colliders such as LHC, ILC, CEPC…Huge energy means huge cost and huge pollution.</a:t>
            </a:r>
          </a:p>
          <a:p>
            <a:r>
              <a:rPr lang="en-US" altLang="zh-CN" sz="2900" b="1" dirty="0">
                <a:ea typeface="Tahoma" panose="020B0604030504040204" pitchFamily="34" charset="0"/>
              </a:rPr>
              <a:t>Most of electricity has been converted into the waste heat, which is emitted directly to the environment through the cooling water;</a:t>
            </a:r>
          </a:p>
          <a:p>
            <a:r>
              <a:rPr lang="en-US" altLang="zh-CN" sz="2900" b="1" dirty="0">
                <a:ea typeface="Tahoma" panose="020B0604030504040204" pitchFamily="34" charset="0"/>
              </a:rPr>
              <a:t>If this part of waste heat is utilized effectively, it is of great significance to the energy gradient utilization and saving power.</a:t>
            </a:r>
          </a:p>
        </p:txBody>
      </p:sp>
      <p:sp>
        <p:nvSpPr>
          <p:cNvPr id="5" name="灯片编号占位符 4"/>
          <p:cNvSpPr>
            <a:spLocks noGrp="1"/>
          </p:cNvSpPr>
          <p:nvPr>
            <p:ph type="sldNum" sz="quarter" idx="12"/>
          </p:nvPr>
        </p:nvSpPr>
        <p:spPr>
          <a:xfrm>
            <a:off x="8728437" y="6446002"/>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pSp>
        <p:nvGrpSpPr>
          <p:cNvPr id="4" name="组合 3">
            <a:extLst>
              <a:ext uri="{FF2B5EF4-FFF2-40B4-BE49-F238E27FC236}">
                <a16:creationId xmlns:a16="http://schemas.microsoft.com/office/drawing/2014/main" id="{D1E0BA31-CF0A-4E0D-9E17-C5EE14C0BFE7}"/>
              </a:ext>
            </a:extLst>
          </p:cNvPr>
          <p:cNvGrpSpPr/>
          <p:nvPr/>
        </p:nvGrpSpPr>
        <p:grpSpPr>
          <a:xfrm>
            <a:off x="240938" y="3500049"/>
            <a:ext cx="11527001" cy="3047476"/>
            <a:chOff x="55399" y="2585495"/>
            <a:chExt cx="12136601" cy="3604202"/>
          </a:xfrm>
        </p:grpSpPr>
        <p:sp>
          <p:nvSpPr>
            <p:cNvPr id="6" name="矩形 5"/>
            <p:cNvSpPr/>
            <p:nvPr/>
          </p:nvSpPr>
          <p:spPr>
            <a:xfrm>
              <a:off x="1469322" y="3286224"/>
              <a:ext cx="2058965"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LHC </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200MW</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矩形 6"/>
            <p:cNvSpPr/>
            <p:nvPr/>
          </p:nvSpPr>
          <p:spPr>
            <a:xfrm>
              <a:off x="9753187" y="5475719"/>
              <a:ext cx="2143943"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HEPS </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MW</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矩形 8"/>
            <p:cNvSpPr/>
            <p:nvPr/>
          </p:nvSpPr>
          <p:spPr>
            <a:xfrm flipH="1">
              <a:off x="7122428" y="3070149"/>
              <a:ext cx="4657449"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LCLSII </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200MW</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矩形 9"/>
            <p:cNvSpPr/>
            <p:nvPr/>
          </p:nvSpPr>
          <p:spPr>
            <a:xfrm>
              <a:off x="3789076" y="3251455"/>
              <a:ext cx="2058965"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APS </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125MW</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1" name="矩形 10"/>
            <p:cNvSpPr/>
            <p:nvPr/>
          </p:nvSpPr>
          <p:spPr>
            <a:xfrm>
              <a:off x="6190093" y="5275376"/>
              <a:ext cx="2143943"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mn-cs"/>
                </a:rPr>
                <a:t>CiADS</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7MW</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矩形 12"/>
            <p:cNvSpPr/>
            <p:nvPr/>
          </p:nvSpPr>
          <p:spPr>
            <a:xfrm>
              <a:off x="1489641" y="5275378"/>
              <a:ext cx="2143943"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BEPCII </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MW</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 name="矩形 13"/>
            <p:cNvSpPr/>
            <p:nvPr/>
          </p:nvSpPr>
          <p:spPr>
            <a:xfrm>
              <a:off x="3984647" y="5275376"/>
              <a:ext cx="2143943"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上海光源</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W</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026" name="Picture 2" descr="Final lap of the LHC track for protons in 2018 | CER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99" y="2596113"/>
              <a:ext cx="2988674" cy="183482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9"/>
            <p:cNvSpPr/>
            <p:nvPr/>
          </p:nvSpPr>
          <p:spPr>
            <a:xfrm>
              <a:off x="1172187" y="3811658"/>
              <a:ext cx="1992527"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200MW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28" name="Picture 4" descr="Argonne’s Advanced Photon Source to Get $815 Million Upgrade | Chicago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70313" y="2585495"/>
              <a:ext cx="3261901" cy="183482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9"/>
            <p:cNvSpPr/>
            <p:nvPr/>
          </p:nvSpPr>
          <p:spPr>
            <a:xfrm>
              <a:off x="4457996" y="3843648"/>
              <a:ext cx="1942316"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125MW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grpSp>
          <p:nvGrpSpPr>
            <p:cNvPr id="8" name="Group 7"/>
            <p:cNvGrpSpPr/>
            <p:nvPr/>
          </p:nvGrpSpPr>
          <p:grpSpPr>
            <a:xfrm>
              <a:off x="6353831" y="2591101"/>
              <a:ext cx="3392596" cy="1826800"/>
              <a:chOff x="6527019" y="2437651"/>
              <a:chExt cx="3358661" cy="1870190"/>
            </a:xfrm>
          </p:grpSpPr>
          <p:pic>
            <p:nvPicPr>
              <p:cNvPr id="1030" name="Picture 6" descr="World's most powerful X-ray laser will get 10,000 times brighte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6527019" y="2437651"/>
                <a:ext cx="3358661" cy="1870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orld's most powerful X-ray laser will get 10,000 times brigh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27019" y="2444608"/>
                <a:ext cx="1152189" cy="7456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矩形 9"/>
            <p:cNvSpPr/>
            <p:nvPr/>
          </p:nvSpPr>
          <p:spPr>
            <a:xfrm>
              <a:off x="7779293" y="3842005"/>
              <a:ext cx="2208412"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LCLSII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200MW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34" name="Picture 10" descr="PPT - Physics Program at KEK-Tsukuba PowerPoint Presentation, free ..."/>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62927" y="2591910"/>
              <a:ext cx="2429073" cy="1821805"/>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9"/>
            <p:cNvSpPr/>
            <p:nvPr/>
          </p:nvSpPr>
          <p:spPr>
            <a:xfrm>
              <a:off x="9707194" y="3810854"/>
              <a:ext cx="1846629"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Super KEKB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90MW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36" name="Picture 12" descr="Beijing Electron Positron Collider (BEPC-II) - EPICS Control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718" y="4616735"/>
              <a:ext cx="2996823" cy="1517379"/>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9"/>
            <p:cNvSpPr/>
            <p:nvPr/>
          </p:nvSpPr>
          <p:spPr>
            <a:xfrm>
              <a:off x="1101615" y="5516216"/>
              <a:ext cx="2143943"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BEPCII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6.5MW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38" name="Picture 14" descr="Shanghai Synchrotron Radiation Facility (SSRF) - EPICS Controls"/>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090634" y="4613451"/>
              <a:ext cx="3001241" cy="1520663"/>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9"/>
            <p:cNvSpPr/>
            <p:nvPr/>
          </p:nvSpPr>
          <p:spPr>
            <a:xfrm>
              <a:off x="4457996" y="5535059"/>
              <a:ext cx="1809927"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SSRF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10MW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40" name="Picture 16" descr="加速器驱动嬗变研究装置（CiADS）----中国科学院近代物理研究所"/>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a:fillRect/>
            </a:stretch>
          </p:blipFill>
          <p:spPr bwMode="auto">
            <a:xfrm>
              <a:off x="6106161" y="4614149"/>
              <a:ext cx="2993792" cy="1519965"/>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9"/>
            <p:cNvSpPr/>
            <p:nvPr/>
          </p:nvSpPr>
          <p:spPr>
            <a:xfrm>
              <a:off x="7480360" y="5549329"/>
              <a:ext cx="1796582"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FF00"/>
                  </a:solidFill>
                  <a:effectLst/>
                  <a:uLnTx/>
                  <a:uFillTx/>
                  <a:latin typeface="微软雅黑" panose="020B0503020204020204" pitchFamily="34" charset="-122"/>
                  <a:ea typeface="微软雅黑" panose="020B0503020204020204" pitchFamily="34" charset="-122"/>
                  <a:cs typeface="+mn-cs"/>
                </a:rPr>
                <a:t>CiADS</a:t>
              </a:r>
              <a:endPar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7MW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32" name="Picture 31"/>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9114239" y="4611755"/>
              <a:ext cx="3067773" cy="1513254"/>
            </a:xfrm>
            <a:prstGeom prst="rect">
              <a:avLst/>
            </a:prstGeom>
          </p:spPr>
        </p:pic>
        <p:sp>
          <p:nvSpPr>
            <p:cNvPr id="33" name="矩形 9"/>
            <p:cNvSpPr/>
            <p:nvPr/>
          </p:nvSpPr>
          <p:spPr>
            <a:xfrm>
              <a:off x="10395418" y="5466613"/>
              <a:ext cx="1796582" cy="6403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HEPS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38MW</a:t>
              </a:r>
              <a:endParaRPr kumimoji="0" lang="zh-CN" altLang="en-US" sz="16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grpSp>
      <p:sp>
        <p:nvSpPr>
          <p:cNvPr id="34" name="文本框 33">
            <a:extLst>
              <a:ext uri="{FF2B5EF4-FFF2-40B4-BE49-F238E27FC236}">
                <a16:creationId xmlns:a16="http://schemas.microsoft.com/office/drawing/2014/main" id="{8BDE4497-5703-4B14-936B-3935AF1A2E05}"/>
              </a:ext>
            </a:extLst>
          </p:cNvPr>
          <p:cNvSpPr txBox="1"/>
          <p:nvPr/>
        </p:nvSpPr>
        <p:spPr>
          <a:xfrm>
            <a:off x="2998481" y="1784850"/>
            <a:ext cx="707789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Italic_IV50" pitchFamily="2" charset="0"/>
              </a:rPr>
              <a:t>Saving power=lower pollution=lower operation cost</a:t>
            </a:r>
            <a:endParaRPr kumimoji="0" lang="zh-CN"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Italic_IV5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9" name="Picture 2">
            <a:extLst>
              <a:ext uri="{FF2B5EF4-FFF2-40B4-BE49-F238E27FC236}">
                <a16:creationId xmlns:a16="http://schemas.microsoft.com/office/drawing/2014/main" id="{146D1DDD-F2C9-4EA5-AA14-A895A6B0C1D7}"/>
              </a:ext>
            </a:extLst>
          </p:cNvPr>
          <p:cNvPicPr>
            <a:picLocks noChangeAspect="1" noChangeArrowheads="1"/>
          </p:cNvPicPr>
          <p:nvPr/>
        </p:nvPicPr>
        <p:blipFill>
          <a:blip r:embed="rId2" cstate="print"/>
          <a:srcRect/>
          <a:stretch>
            <a:fillRect/>
          </a:stretch>
        </p:blipFill>
        <p:spPr bwMode="auto">
          <a:xfrm>
            <a:off x="1165608" y="943308"/>
            <a:ext cx="7571992" cy="5714829"/>
          </a:xfrm>
          <a:prstGeom prst="rect">
            <a:avLst/>
          </a:prstGeom>
          <a:noFill/>
          <a:ln w="9525">
            <a:noFill/>
            <a:miter lim="800000"/>
            <a:headEnd/>
            <a:tailEnd/>
          </a:ln>
        </p:spPr>
      </p:pic>
      <p:sp>
        <p:nvSpPr>
          <p:cNvPr id="2" name="矩形 1">
            <a:extLst>
              <a:ext uri="{FF2B5EF4-FFF2-40B4-BE49-F238E27FC236}">
                <a16:creationId xmlns:a16="http://schemas.microsoft.com/office/drawing/2014/main" id="{05A863FF-6D35-4204-88FC-6D3A597EF12A}"/>
              </a:ext>
            </a:extLst>
          </p:cNvPr>
          <p:cNvSpPr/>
          <p:nvPr/>
        </p:nvSpPr>
        <p:spPr>
          <a:xfrm>
            <a:off x="1986134" y="199863"/>
            <a:ext cx="6228373" cy="538609"/>
          </a:xfrm>
          <a:prstGeom prst="rect">
            <a:avLst/>
          </a:prstGeom>
        </p:spPr>
        <p:txBody>
          <a:bodyPr vert="horz" lIns="91440" tIns="45720" rIns="91440" bIns="45720" rtlCol="0" anchor="ctr">
            <a:normAutofit fontScale="92500" lnSpcReduction="10000"/>
          </a:bodyPr>
          <a:lstStyle/>
          <a:p>
            <a:pPr algn="ctr">
              <a:spcBef>
                <a:spcPct val="0"/>
              </a:spcBef>
            </a:pPr>
            <a:r>
              <a:rPr lang="en-US" altLang="zh-CN" sz="3200" b="1" dirty="0">
                <a:solidFill>
                  <a:srgbClr val="C00000"/>
                </a:solidFill>
                <a:latin typeface="Arial" panose="020B0604020202020204" pitchFamily="34" charset="0"/>
                <a:ea typeface="微软雅黑" pitchFamily="34" charset="-122"/>
                <a:cs typeface="Arial" panose="020B0604020202020204" pitchFamily="34" charset="0"/>
              </a:rPr>
              <a:t>Key factors of green accelerators</a:t>
            </a:r>
            <a:endParaRPr lang="zh-CN" altLang="en-US" sz="3200" b="1" dirty="0">
              <a:solidFill>
                <a:srgbClr val="C00000"/>
              </a:solidFill>
              <a:latin typeface="Arial" panose="020B0604020202020204" pitchFamily="34" charset="0"/>
              <a:ea typeface="微软雅黑" pitchFamily="34"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20FF8AD-A3DC-4614-B353-92B0F0886EF2}"/>
              </a:ext>
            </a:extLst>
          </p:cNvPr>
          <p:cNvSpPr>
            <a:spLocks noGrp="1"/>
          </p:cNvSpPr>
          <p:nvPr>
            <p:ph idx="1"/>
          </p:nvPr>
        </p:nvSpPr>
        <p:spPr>
          <a:xfrm>
            <a:off x="609600" y="1046480"/>
            <a:ext cx="10972800" cy="5725817"/>
          </a:xfrm>
        </p:spPr>
        <p:txBody>
          <a:bodyPr>
            <a:normAutofit/>
          </a:bodyPr>
          <a:lstStyle/>
          <a:p>
            <a:pPr marL="288000" indent="-288000">
              <a:lnSpc>
                <a:spcPct val="100000"/>
              </a:lnSpc>
              <a:spcBef>
                <a:spcPts val="600"/>
              </a:spcBef>
              <a:buSzPct val="70000"/>
              <a:buFont typeface="Wingdings" panose="05000000000000000000" pitchFamily="2" charset="2"/>
              <a:buChar char="l"/>
            </a:pPr>
            <a:r>
              <a:rPr lang="en-US" altLang="zh-CN" sz="2000" b="1" kern="0" dirty="0">
                <a:solidFill>
                  <a:srgbClr val="005DA2"/>
                </a:solidFill>
              </a:rPr>
              <a:t>Improving the key technology energy efficiency</a:t>
            </a:r>
          </a:p>
          <a:p>
            <a:pPr marL="720000" lvl="1" indent="-288000">
              <a:lnSpc>
                <a:spcPct val="100000"/>
              </a:lnSpc>
              <a:spcBef>
                <a:spcPts val="600"/>
              </a:spcBef>
              <a:buSzPct val="100000"/>
              <a:tabLst>
                <a:tab pos="1609725" algn="l"/>
              </a:tabLst>
            </a:pPr>
            <a:r>
              <a:rPr lang="en-US" altLang="zh-CN" sz="1800" kern="0" dirty="0"/>
              <a:t>Superconducting technology: High Q SRF cavity and cooling system; HTS magnets</a:t>
            </a:r>
          </a:p>
          <a:p>
            <a:pPr marL="720000" lvl="1" indent="-288000">
              <a:lnSpc>
                <a:spcPct val="100000"/>
              </a:lnSpc>
              <a:spcBef>
                <a:spcPts val="600"/>
              </a:spcBef>
              <a:buSzPct val="100000"/>
              <a:tabLst>
                <a:tab pos="1609725" algn="l"/>
              </a:tabLst>
            </a:pPr>
            <a:r>
              <a:rPr lang="en-US" altLang="zh-CN" sz="1800" kern="0" dirty="0"/>
              <a:t>High performance &amp; efficiency RF source</a:t>
            </a:r>
          </a:p>
          <a:p>
            <a:pPr marL="720000" lvl="1" indent="-288000">
              <a:lnSpc>
                <a:spcPct val="100000"/>
              </a:lnSpc>
              <a:spcBef>
                <a:spcPts val="600"/>
              </a:spcBef>
              <a:buSzPct val="100000"/>
              <a:tabLst>
                <a:tab pos="1609725" algn="l"/>
              </a:tabLst>
            </a:pPr>
            <a:r>
              <a:rPr lang="en-US" altLang="zh-CN" sz="1800" kern="0" dirty="0"/>
              <a:t>Novel magnets: dual aperture magnet, permanent magnet</a:t>
            </a:r>
          </a:p>
          <a:p>
            <a:pPr marL="720000" lvl="1" indent="-288000">
              <a:lnSpc>
                <a:spcPct val="100000"/>
              </a:lnSpc>
              <a:spcBef>
                <a:spcPts val="600"/>
              </a:spcBef>
              <a:buSzPct val="100000"/>
              <a:tabLst>
                <a:tab pos="1609725" algn="l"/>
              </a:tabLst>
            </a:pPr>
            <a:r>
              <a:rPr lang="en-US" altLang="zh-CN" sz="1800" kern="0" dirty="0"/>
              <a:t>……</a:t>
            </a:r>
          </a:p>
          <a:p>
            <a:pPr marL="288000" indent="-288000">
              <a:lnSpc>
                <a:spcPct val="100000"/>
              </a:lnSpc>
              <a:spcBef>
                <a:spcPts val="600"/>
              </a:spcBef>
              <a:buSzPct val="70000"/>
              <a:buFont typeface="Wingdings" panose="05000000000000000000" pitchFamily="2" charset="2"/>
              <a:buChar char="l"/>
            </a:pPr>
            <a:r>
              <a:rPr lang="en-US" altLang="zh-CN" sz="2000" b="1" kern="0" dirty="0">
                <a:solidFill>
                  <a:srgbClr val="005DA2"/>
                </a:solidFill>
              </a:rPr>
              <a:t>Clean energy implement and utility</a:t>
            </a:r>
          </a:p>
          <a:p>
            <a:pPr marL="720000" lvl="1" indent="-288000">
              <a:lnSpc>
                <a:spcPct val="100000"/>
              </a:lnSpc>
              <a:spcBef>
                <a:spcPts val="600"/>
              </a:spcBef>
              <a:buSzPct val="100000"/>
              <a:tabLst>
                <a:tab pos="1609725" algn="l"/>
              </a:tabLst>
            </a:pPr>
            <a:r>
              <a:rPr lang="en-US" altLang="zh-CN" sz="1800" kern="0" dirty="0"/>
              <a:t>Solar panel </a:t>
            </a:r>
          </a:p>
          <a:p>
            <a:pPr marL="720000" lvl="1" indent="-288000">
              <a:lnSpc>
                <a:spcPct val="100000"/>
              </a:lnSpc>
              <a:spcBef>
                <a:spcPts val="600"/>
              </a:spcBef>
              <a:buSzPct val="100000"/>
              <a:tabLst>
                <a:tab pos="1609725" algn="l"/>
              </a:tabLst>
            </a:pPr>
            <a:r>
              <a:rPr lang="en-US" altLang="zh-CN" sz="1800" kern="0" dirty="0"/>
              <a:t>……</a:t>
            </a:r>
          </a:p>
          <a:p>
            <a:pPr marL="288000" indent="-288000">
              <a:lnSpc>
                <a:spcPct val="100000"/>
              </a:lnSpc>
              <a:spcBef>
                <a:spcPts val="600"/>
              </a:spcBef>
              <a:buSzPct val="70000"/>
              <a:buFont typeface="Wingdings" panose="05000000000000000000" pitchFamily="2" charset="2"/>
              <a:buChar char="l"/>
            </a:pPr>
            <a:r>
              <a:rPr lang="en-US" altLang="zh-CN" sz="2000" b="1" kern="0" dirty="0">
                <a:solidFill>
                  <a:srgbClr val="005DA2"/>
                </a:solidFill>
              </a:rPr>
              <a:t>Energy/non-renewable resource recovery</a:t>
            </a:r>
          </a:p>
          <a:p>
            <a:pPr marL="720000" lvl="1" indent="-288000">
              <a:spcBef>
                <a:spcPts val="600"/>
              </a:spcBef>
              <a:buSzPct val="100000"/>
              <a:tabLst>
                <a:tab pos="1609725" algn="l"/>
              </a:tabLst>
            </a:pPr>
            <a:r>
              <a:rPr lang="en-US" altLang="zh-CN" sz="1800" kern="0" dirty="0"/>
              <a:t>Helium recovery</a:t>
            </a:r>
          </a:p>
          <a:p>
            <a:pPr marL="720000" lvl="1" indent="-288000">
              <a:lnSpc>
                <a:spcPct val="100000"/>
              </a:lnSpc>
              <a:spcBef>
                <a:spcPts val="600"/>
              </a:spcBef>
              <a:buSzPct val="100000"/>
              <a:tabLst>
                <a:tab pos="1609725" algn="l"/>
              </a:tabLst>
            </a:pPr>
            <a:r>
              <a:rPr lang="en-US" altLang="zh-CN" sz="1800" kern="0" dirty="0"/>
              <a:t>Waste energy recovery from cooling water and utility in civilization</a:t>
            </a:r>
          </a:p>
          <a:p>
            <a:pPr marL="720000" lvl="1" indent="-288000">
              <a:lnSpc>
                <a:spcPct val="100000"/>
              </a:lnSpc>
              <a:spcBef>
                <a:spcPts val="600"/>
              </a:spcBef>
              <a:buSzPct val="100000"/>
              <a:tabLst>
                <a:tab pos="1609725" algn="l"/>
              </a:tabLst>
            </a:pPr>
            <a:r>
              <a:rPr lang="en-US" altLang="zh-CN" sz="1800" kern="0" dirty="0"/>
              <a:t>……</a:t>
            </a:r>
          </a:p>
          <a:p>
            <a:endParaRPr lang="zh-CN" altLang="en-US" dirty="0"/>
          </a:p>
        </p:txBody>
      </p:sp>
      <p:sp>
        <p:nvSpPr>
          <p:cNvPr id="3" name="标题 2">
            <a:extLst>
              <a:ext uri="{FF2B5EF4-FFF2-40B4-BE49-F238E27FC236}">
                <a16:creationId xmlns:a16="http://schemas.microsoft.com/office/drawing/2014/main" id="{9AEDA88B-0D3A-4B01-BA6E-1D6E73CA8C43}"/>
              </a:ext>
            </a:extLst>
          </p:cNvPr>
          <p:cNvSpPr>
            <a:spLocks noGrp="1"/>
          </p:cNvSpPr>
          <p:nvPr>
            <p:ph type="title"/>
          </p:nvPr>
        </p:nvSpPr>
        <p:spPr/>
        <p:txBody>
          <a:bodyPr vert="horz" lIns="91440" tIns="45720" rIns="91440" bIns="45720" rtlCol="0" anchor="ctr">
            <a:normAutofit/>
          </a:bodyPr>
          <a:lstStyle/>
          <a:p>
            <a:r>
              <a:rPr lang="en-US" altLang="zh-CN" dirty="0"/>
              <a:t>Approaches to a green CEPC accelerator</a:t>
            </a:r>
            <a:endParaRPr lang="zh-CN" altLang="en-US" dirty="0"/>
          </a:p>
        </p:txBody>
      </p:sp>
      <p:sp>
        <p:nvSpPr>
          <p:cNvPr id="4" name="灯片编号占位符 3">
            <a:extLst>
              <a:ext uri="{FF2B5EF4-FFF2-40B4-BE49-F238E27FC236}">
                <a16:creationId xmlns:a16="http://schemas.microsoft.com/office/drawing/2014/main" id="{5F84D444-55AD-40AE-B0F5-20D45CF42BC0}"/>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spTree>
    <p:extLst>
      <p:ext uri="{BB962C8B-B14F-4D97-AF65-F5344CB8AC3E}">
        <p14:creationId xmlns:p14="http://schemas.microsoft.com/office/powerpoint/2010/main" val="413663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482B85A-53F2-49D7-A499-AD9769BAD491}"/>
              </a:ext>
            </a:extLst>
          </p:cNvPr>
          <p:cNvSpPr>
            <a:spLocks noGrp="1"/>
          </p:cNvSpPr>
          <p:nvPr>
            <p:ph type="title"/>
          </p:nvPr>
        </p:nvSpPr>
        <p:spPr>
          <a:xfrm>
            <a:off x="0" y="-13802"/>
            <a:ext cx="12192000" cy="935833"/>
          </a:xfrm>
        </p:spPr>
        <p:txBody>
          <a:bodyPr vert="horz" lIns="91440" tIns="45720" rIns="91440" bIns="45720" rtlCol="0" anchor="ctr">
            <a:normAutofit/>
          </a:bodyPr>
          <a:lstStyle/>
          <a:p>
            <a:r>
              <a:rPr lang="en-US" altLang="zh-CN" dirty="0"/>
              <a:t>IHEP High Q 650 MHz and 1.3 GHz Cavity</a:t>
            </a:r>
            <a:endParaRPr lang="zh-CN" altLang="en-US" dirty="0"/>
          </a:p>
        </p:txBody>
      </p:sp>
      <p:sp>
        <p:nvSpPr>
          <p:cNvPr id="5" name="灯片编号占位符 4">
            <a:extLst>
              <a:ext uri="{FF2B5EF4-FFF2-40B4-BE49-F238E27FC236}">
                <a16:creationId xmlns:a16="http://schemas.microsoft.com/office/drawing/2014/main" id="{2A281137-FC93-402E-9417-2B40C46DD0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9" name="图片 8">
            <a:extLst>
              <a:ext uri="{FF2B5EF4-FFF2-40B4-BE49-F238E27FC236}">
                <a16:creationId xmlns:a16="http://schemas.microsoft.com/office/drawing/2014/main" id="{38BF67C2-093B-4D91-8658-CDE263AC84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48040" y="1654414"/>
            <a:ext cx="3249667" cy="2486764"/>
          </a:xfrm>
          <a:prstGeom prst="rect">
            <a:avLst/>
          </a:prstGeom>
        </p:spPr>
      </p:pic>
      <p:pic>
        <p:nvPicPr>
          <p:cNvPr id="10" name="图片 9">
            <a:extLst>
              <a:ext uri="{FF2B5EF4-FFF2-40B4-BE49-F238E27FC236}">
                <a16:creationId xmlns:a16="http://schemas.microsoft.com/office/drawing/2014/main" id="{94AB82EC-747D-4F70-933C-619C3CA1F1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3030"/>
          <a:stretch/>
        </p:blipFill>
        <p:spPr>
          <a:xfrm>
            <a:off x="8590857" y="4707264"/>
            <a:ext cx="3261725" cy="1831648"/>
          </a:xfrm>
          <a:prstGeom prst="rect">
            <a:avLst/>
          </a:prstGeom>
        </p:spPr>
      </p:pic>
      <p:sp>
        <p:nvSpPr>
          <p:cNvPr id="11" name="文本框 10">
            <a:extLst>
              <a:ext uri="{FF2B5EF4-FFF2-40B4-BE49-F238E27FC236}">
                <a16:creationId xmlns:a16="http://schemas.microsoft.com/office/drawing/2014/main" id="{1CE901FB-45FB-4A46-BD94-75BF519544C9}"/>
              </a:ext>
            </a:extLst>
          </p:cNvPr>
          <p:cNvSpPr txBox="1"/>
          <p:nvPr/>
        </p:nvSpPr>
        <p:spPr>
          <a:xfrm>
            <a:off x="8971435" y="1241783"/>
            <a:ext cx="2500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650 MHz 2-cell BCP</a:t>
            </a: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 name="文本框 11">
            <a:extLst>
              <a:ext uri="{FF2B5EF4-FFF2-40B4-BE49-F238E27FC236}">
                <a16:creationId xmlns:a16="http://schemas.microsoft.com/office/drawing/2014/main" id="{B5944921-0211-46C0-8F7D-E622E9805C7E}"/>
              </a:ext>
            </a:extLst>
          </p:cNvPr>
          <p:cNvSpPr txBox="1"/>
          <p:nvPr/>
        </p:nvSpPr>
        <p:spPr>
          <a:xfrm>
            <a:off x="8880122" y="4306397"/>
            <a:ext cx="26244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High Q 650 MHz 1-cell</a:t>
            </a: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9" name="内容占位符 8">
            <a:extLst>
              <a:ext uri="{FF2B5EF4-FFF2-40B4-BE49-F238E27FC236}">
                <a16:creationId xmlns:a16="http://schemas.microsoft.com/office/drawing/2014/main" id="{D3457E0E-94DB-4D96-B688-3BC8C097B7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617" t="8842" r="12534" b="5289"/>
          <a:stretch/>
        </p:blipFill>
        <p:spPr>
          <a:xfrm>
            <a:off x="2271545" y="1720678"/>
            <a:ext cx="3729507" cy="3031939"/>
          </a:xfrm>
          <a:prstGeom prst="rect">
            <a:avLst/>
          </a:prstGeom>
        </p:spPr>
      </p:pic>
      <p:sp>
        <p:nvSpPr>
          <p:cNvPr id="20" name="文本框 19">
            <a:extLst>
              <a:ext uri="{FF2B5EF4-FFF2-40B4-BE49-F238E27FC236}">
                <a16:creationId xmlns:a16="http://schemas.microsoft.com/office/drawing/2014/main" id="{8F5A9FEC-5A96-4A32-996C-BC2A33C43FB5}"/>
              </a:ext>
            </a:extLst>
          </p:cNvPr>
          <p:cNvSpPr txBox="1"/>
          <p:nvPr/>
        </p:nvSpPr>
        <p:spPr>
          <a:xfrm>
            <a:off x="2000661" y="1198219"/>
            <a:ext cx="3240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High Q 1.3 GHz 9-cell</a:t>
            </a: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2" name="picture" descr="descript">
            <a:extLst>
              <a:ext uri="{FF2B5EF4-FFF2-40B4-BE49-F238E27FC236}">
                <a16:creationId xmlns:a16="http://schemas.microsoft.com/office/drawing/2014/main" id="{E8995236-93F8-497E-B2C9-0AA6ED841B80}"/>
              </a:ext>
            </a:extLst>
          </p:cNvPr>
          <p:cNvPicPr/>
          <p:nvPr/>
        </p:nvPicPr>
        <p:blipFill rotWithShape="1">
          <a:blip r:embed="rId5"/>
          <a:srcRect/>
          <a:stretch/>
        </p:blipFill>
        <p:spPr>
          <a:xfrm>
            <a:off x="6517390" y="1506051"/>
            <a:ext cx="1675421" cy="877299"/>
          </a:xfrm>
          <a:prstGeom prst="rect">
            <a:avLst/>
          </a:prstGeom>
        </p:spPr>
      </p:pic>
      <p:pic>
        <p:nvPicPr>
          <p:cNvPr id="36" name="图片 35">
            <a:extLst>
              <a:ext uri="{FF2B5EF4-FFF2-40B4-BE49-F238E27FC236}">
                <a16:creationId xmlns:a16="http://schemas.microsoft.com/office/drawing/2014/main" id="{CE8E044B-88FB-41D3-9838-F15F5AE0E0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446"/>
          <a:stretch/>
        </p:blipFill>
        <p:spPr>
          <a:xfrm>
            <a:off x="655453" y="4950449"/>
            <a:ext cx="2690417" cy="1591702"/>
          </a:xfrm>
          <a:prstGeom prst="rect">
            <a:avLst/>
          </a:prstGeom>
        </p:spPr>
      </p:pic>
      <p:pic>
        <p:nvPicPr>
          <p:cNvPr id="37" name="图片 36">
            <a:extLst>
              <a:ext uri="{FF2B5EF4-FFF2-40B4-BE49-F238E27FC236}">
                <a16:creationId xmlns:a16="http://schemas.microsoft.com/office/drawing/2014/main" id="{E1C45579-7E29-4573-8C45-AD33BAFF7D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577"/>
          <a:stretch/>
        </p:blipFill>
        <p:spPr>
          <a:xfrm>
            <a:off x="3608487" y="4936057"/>
            <a:ext cx="2340194" cy="1569492"/>
          </a:xfrm>
          <a:prstGeom prst="rect">
            <a:avLst/>
          </a:prstGeom>
        </p:spPr>
      </p:pic>
      <p:pic>
        <p:nvPicPr>
          <p:cNvPr id="39" name="图片 38">
            <a:extLst>
              <a:ext uri="{FF2B5EF4-FFF2-40B4-BE49-F238E27FC236}">
                <a16:creationId xmlns:a16="http://schemas.microsoft.com/office/drawing/2014/main" id="{FB4811C8-1959-4052-872F-9C3C8496B1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014"/>
          <a:stretch/>
        </p:blipFill>
        <p:spPr>
          <a:xfrm>
            <a:off x="6577001" y="4707264"/>
            <a:ext cx="1635681" cy="1831648"/>
          </a:xfrm>
          <a:prstGeom prst="rect">
            <a:avLst/>
          </a:prstGeom>
        </p:spPr>
      </p:pic>
      <p:pic>
        <p:nvPicPr>
          <p:cNvPr id="40" name="图片 39">
            <a:extLst>
              <a:ext uri="{FF2B5EF4-FFF2-40B4-BE49-F238E27FC236}">
                <a16:creationId xmlns:a16="http://schemas.microsoft.com/office/drawing/2014/main" id="{4B80BB5B-3787-4CCE-A817-A2738141F6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451" y="1589887"/>
            <a:ext cx="1368606" cy="3293523"/>
          </a:xfrm>
          <a:prstGeom prst="rect">
            <a:avLst/>
          </a:prstGeom>
        </p:spPr>
      </p:pic>
      <p:pic>
        <p:nvPicPr>
          <p:cNvPr id="41" name="图片 40">
            <a:extLst>
              <a:ext uri="{FF2B5EF4-FFF2-40B4-BE49-F238E27FC236}">
                <a16:creationId xmlns:a16="http://schemas.microsoft.com/office/drawing/2014/main" id="{46229715-567B-4837-B563-32AD14EB1D0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54471" y="2580758"/>
            <a:ext cx="1635680" cy="877299"/>
          </a:xfrm>
          <a:prstGeom prst="rect">
            <a:avLst/>
          </a:prstGeom>
        </p:spPr>
      </p:pic>
      <p:pic>
        <p:nvPicPr>
          <p:cNvPr id="42" name="图片 41">
            <a:extLst>
              <a:ext uri="{FF2B5EF4-FFF2-40B4-BE49-F238E27FC236}">
                <a16:creationId xmlns:a16="http://schemas.microsoft.com/office/drawing/2014/main" id="{43675A48-2BBD-4C85-9845-C980CC8240B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7508" b="10978"/>
          <a:stretch/>
        </p:blipFill>
        <p:spPr>
          <a:xfrm>
            <a:off x="6537261" y="3646328"/>
            <a:ext cx="1675421" cy="898615"/>
          </a:xfrm>
          <a:prstGeom prst="rect">
            <a:avLst/>
          </a:prstGeom>
        </p:spPr>
      </p:pic>
    </p:spTree>
    <p:extLst>
      <p:ext uri="{BB962C8B-B14F-4D97-AF65-F5344CB8AC3E}">
        <p14:creationId xmlns:p14="http://schemas.microsoft.com/office/powerpoint/2010/main" val="411591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1DE112FE-54E7-4BAF-A0A7-8C4E0D448E12}"/>
              </a:ext>
            </a:extLst>
          </p:cNvPr>
          <p:cNvSpPr txBox="1">
            <a:spLocks/>
          </p:cNvSpPr>
          <p:nvPr/>
        </p:nvSpPr>
        <p:spPr>
          <a:xfrm>
            <a:off x="765388" y="0"/>
            <a:ext cx="10588411" cy="7436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C00000"/>
                </a:solidFill>
                <a:latin typeface="Arial" panose="020B0604020202020204" pitchFamily="34" charset="0"/>
                <a:cs typeface="Arial" panose="020B0604020202020204" pitchFamily="34" charset="0"/>
              </a:rPr>
              <a:t>IHEP Mid-T High Q 1.3 GHz Cryomodule</a:t>
            </a:r>
            <a:endParaRPr lang="zh-CN" altLang="en-US" sz="3200" dirty="0">
              <a:latin typeface="Arial" panose="020B0604020202020204" pitchFamily="34" charset="0"/>
              <a:cs typeface="Arial" panose="020B0604020202020204" pitchFamily="34" charset="0"/>
            </a:endParaRPr>
          </a:p>
        </p:txBody>
      </p:sp>
      <p:pic>
        <p:nvPicPr>
          <p:cNvPr id="6" name="内容占位符 8">
            <a:extLst>
              <a:ext uri="{FF2B5EF4-FFF2-40B4-BE49-F238E27FC236}">
                <a16:creationId xmlns:a16="http://schemas.microsoft.com/office/drawing/2014/main" id="{E7D6FE13-6CD4-4776-A844-2065662303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17" t="8842" r="12534" b="5289"/>
          <a:stretch/>
        </p:blipFill>
        <p:spPr>
          <a:xfrm>
            <a:off x="2449437" y="1002362"/>
            <a:ext cx="3393055" cy="2758419"/>
          </a:xfrm>
          <a:prstGeom prst="rect">
            <a:avLst/>
          </a:prstGeom>
        </p:spPr>
      </p:pic>
      <p:pic>
        <p:nvPicPr>
          <p:cNvPr id="7" name="图片 6">
            <a:extLst>
              <a:ext uri="{FF2B5EF4-FFF2-40B4-BE49-F238E27FC236}">
                <a16:creationId xmlns:a16="http://schemas.microsoft.com/office/drawing/2014/main" id="{3A1885B7-F4A1-49A2-B667-D9146934FF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
                    </a14:imgEffect>
                    <a14:imgEffect>
                      <a14:brightnessContrast bright="5000"/>
                    </a14:imgEffect>
                  </a14:imgLayer>
                </a14:imgProps>
              </a:ext>
              <a:ext uri="{28A0092B-C50C-407E-A947-70E740481C1C}">
                <a14:useLocalDpi xmlns:a14="http://schemas.microsoft.com/office/drawing/2010/main" val="0"/>
              </a:ext>
            </a:extLst>
          </a:blip>
          <a:srcRect t="13003" r="658"/>
          <a:stretch/>
        </p:blipFill>
        <p:spPr>
          <a:xfrm>
            <a:off x="501022" y="1032184"/>
            <a:ext cx="1630354" cy="3435849"/>
          </a:xfrm>
          <a:prstGeom prst="rect">
            <a:avLst/>
          </a:prstGeom>
        </p:spPr>
      </p:pic>
      <p:pic>
        <p:nvPicPr>
          <p:cNvPr id="8" name="内容占位符 10">
            <a:extLst>
              <a:ext uri="{FF2B5EF4-FFF2-40B4-BE49-F238E27FC236}">
                <a16:creationId xmlns:a16="http://schemas.microsoft.com/office/drawing/2014/main" id="{66A9CFF5-4AFA-4DA5-B0EC-4D8AA8B716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0219974" y="4894047"/>
            <a:ext cx="1974271" cy="1480703"/>
          </a:xfrm>
          <a:prstGeom prst="rect">
            <a:avLst/>
          </a:prstGeom>
        </p:spPr>
      </p:pic>
      <p:pic>
        <p:nvPicPr>
          <p:cNvPr id="9" name="图片 8">
            <a:extLst>
              <a:ext uri="{FF2B5EF4-FFF2-40B4-BE49-F238E27FC236}">
                <a16:creationId xmlns:a16="http://schemas.microsoft.com/office/drawing/2014/main" id="{1DECA572-3A8F-45CF-B254-B329FBD472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9310" y="4650881"/>
            <a:ext cx="2663422" cy="1997567"/>
          </a:xfrm>
          <a:prstGeom prst="rect">
            <a:avLst/>
          </a:prstGeom>
        </p:spPr>
      </p:pic>
      <p:pic>
        <p:nvPicPr>
          <p:cNvPr id="10" name="内容占位符 5">
            <a:extLst>
              <a:ext uri="{FF2B5EF4-FFF2-40B4-BE49-F238E27FC236}">
                <a16:creationId xmlns:a16="http://schemas.microsoft.com/office/drawing/2014/main" id="{F813E358-C9C9-40F3-AC55-C77A022D03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81988" y="4647262"/>
            <a:ext cx="3510503" cy="1974272"/>
          </a:xfrm>
          <a:prstGeom prst="rect">
            <a:avLst/>
          </a:prstGeom>
        </p:spPr>
      </p:pic>
      <p:pic>
        <p:nvPicPr>
          <p:cNvPr id="11" name="图片 10">
            <a:extLst>
              <a:ext uri="{FF2B5EF4-FFF2-40B4-BE49-F238E27FC236}">
                <a16:creationId xmlns:a16="http://schemas.microsoft.com/office/drawing/2014/main" id="{EE34F666-6E81-4C20-8A95-765D0D1309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3898" y="4647261"/>
            <a:ext cx="3511133" cy="1974273"/>
          </a:xfrm>
          <a:prstGeom prst="rect">
            <a:avLst/>
          </a:prstGeom>
        </p:spPr>
      </p:pic>
      <p:sp>
        <p:nvSpPr>
          <p:cNvPr id="20" name="文本框 19">
            <a:extLst>
              <a:ext uri="{FF2B5EF4-FFF2-40B4-BE49-F238E27FC236}">
                <a16:creationId xmlns:a16="http://schemas.microsoft.com/office/drawing/2014/main" id="{822AF6BA-9A47-4DB4-B4A3-2D7D767F314C}"/>
              </a:ext>
            </a:extLst>
          </p:cNvPr>
          <p:cNvSpPr txBox="1"/>
          <p:nvPr/>
        </p:nvSpPr>
        <p:spPr>
          <a:xfrm>
            <a:off x="2346961" y="3729369"/>
            <a:ext cx="3749039" cy="738664"/>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High average Q</a:t>
            </a:r>
            <a:r>
              <a:rPr lang="en-US" altLang="zh-CN" sz="1400" baseline="-25000" dirty="0">
                <a:latin typeface="Arial" panose="020B0604020202020204" pitchFamily="34" charset="0"/>
                <a:cs typeface="Arial" panose="020B0604020202020204" pitchFamily="34" charset="0"/>
              </a:rPr>
              <a:t>0</a:t>
            </a:r>
            <a:r>
              <a:rPr lang="en-US" altLang="zh-CN" sz="1400" dirty="0">
                <a:latin typeface="Arial" panose="020B0604020202020204" pitchFamily="34" charset="0"/>
                <a:cs typeface="Arial" panose="020B0604020202020204" pitchFamily="34" charset="0"/>
              </a:rPr>
              <a:t> of </a:t>
            </a:r>
            <a:r>
              <a:rPr lang="en-US" altLang="zh-CN" sz="1400" dirty="0">
                <a:solidFill>
                  <a:srgbClr val="C00000"/>
                </a:solidFill>
                <a:latin typeface="Arial" panose="020B0604020202020204" pitchFamily="34" charset="0"/>
                <a:cs typeface="Arial" panose="020B0604020202020204" pitchFamily="34" charset="0"/>
              </a:rPr>
              <a:t>4.5E10 at 16 ~ 21 MV/m. </a:t>
            </a:r>
            <a:r>
              <a:rPr lang="en-US" altLang="zh-CN" sz="1400" dirty="0">
                <a:latin typeface="Arial" panose="020B0604020202020204" pitchFamily="34" charset="0"/>
                <a:cs typeface="Arial" panose="020B0604020202020204" pitchFamily="34" charset="0"/>
              </a:rPr>
              <a:t>Mid-T bake recipe has </a:t>
            </a:r>
            <a:r>
              <a:rPr lang="en-US" altLang="zh-CN" sz="1400" dirty="0">
                <a:solidFill>
                  <a:srgbClr val="C00000"/>
                </a:solidFill>
                <a:latin typeface="Arial" panose="020B0604020202020204" pitchFamily="34" charset="0"/>
                <a:cs typeface="Arial" panose="020B0604020202020204" pitchFamily="34" charset="0"/>
              </a:rPr>
              <a:t>distinct advantages </a:t>
            </a:r>
            <a:r>
              <a:rPr lang="en-US" altLang="zh-CN" sz="1400" dirty="0">
                <a:latin typeface="Arial" panose="020B0604020202020204" pitchFamily="34" charset="0"/>
                <a:cs typeface="Arial" panose="020B0604020202020204" pitchFamily="34" charset="0"/>
              </a:rPr>
              <a:t>over nitrogen-doping</a:t>
            </a:r>
            <a:endParaRPr lang="zh-CN" altLang="en-US" sz="1400" dirty="0"/>
          </a:p>
        </p:txBody>
      </p:sp>
      <p:graphicFrame>
        <p:nvGraphicFramePr>
          <p:cNvPr id="13" name="内容占位符 4">
            <a:extLst>
              <a:ext uri="{FF2B5EF4-FFF2-40B4-BE49-F238E27FC236}">
                <a16:creationId xmlns:a16="http://schemas.microsoft.com/office/drawing/2014/main" id="{37B92E75-4420-47D3-AB49-DAFBE7C887BD}"/>
              </a:ext>
            </a:extLst>
          </p:cNvPr>
          <p:cNvGraphicFramePr>
            <a:graphicFrameLocks/>
          </p:cNvGraphicFramePr>
          <p:nvPr>
            <p:extLst>
              <p:ext uri="{D42A27DB-BD31-4B8C-83A1-F6EECF244321}">
                <p14:modId xmlns:p14="http://schemas.microsoft.com/office/powerpoint/2010/main" val="2265368164"/>
              </p:ext>
            </p:extLst>
          </p:nvPr>
        </p:nvGraphicFramePr>
        <p:xfrm>
          <a:off x="6160554" y="2587232"/>
          <a:ext cx="5951124" cy="1683535"/>
        </p:xfrm>
        <a:graphic>
          <a:graphicData uri="http://schemas.openxmlformats.org/drawingml/2006/table">
            <a:tbl>
              <a:tblPr firstRow="1" firstCol="1" bandRow="1"/>
              <a:tblGrid>
                <a:gridCol w="1944000">
                  <a:extLst>
                    <a:ext uri="{9D8B030D-6E8A-4147-A177-3AD203B41FA5}">
                      <a16:colId xmlns:a16="http://schemas.microsoft.com/office/drawing/2014/main" val="1872722233"/>
                    </a:ext>
                  </a:extLst>
                </a:gridCol>
                <a:gridCol w="1335708">
                  <a:extLst>
                    <a:ext uri="{9D8B030D-6E8A-4147-A177-3AD203B41FA5}">
                      <a16:colId xmlns:a16="http://schemas.microsoft.com/office/drawing/2014/main" val="1600021384"/>
                    </a:ext>
                  </a:extLst>
                </a:gridCol>
                <a:gridCol w="1335708">
                  <a:extLst>
                    <a:ext uri="{9D8B030D-6E8A-4147-A177-3AD203B41FA5}">
                      <a16:colId xmlns:a16="http://schemas.microsoft.com/office/drawing/2014/main" val="3839175128"/>
                    </a:ext>
                  </a:extLst>
                </a:gridCol>
                <a:gridCol w="1335708">
                  <a:extLst>
                    <a:ext uri="{9D8B030D-6E8A-4147-A177-3AD203B41FA5}">
                      <a16:colId xmlns:a16="http://schemas.microsoft.com/office/drawing/2014/main" val="592403773"/>
                    </a:ext>
                  </a:extLst>
                </a:gridCol>
              </a:tblGrid>
              <a:tr h="99750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Parameters</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IHEP</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Mid-T CM</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Horizontal Test</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LCLS-II &amp; HE</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Spec</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CEPC Booster</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Higgs mode Spec</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8112408"/>
                  </a:ext>
                </a:extLst>
              </a:tr>
              <a:tr h="37864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l">
                        <a:spcAft>
                          <a:spcPts val="0"/>
                        </a:spcAft>
                      </a:pPr>
                      <a:r>
                        <a:rPr lang="en-US" altLang="zh-CN" sz="1400" b="1" i="0"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Avg. usable CW </a:t>
                      </a:r>
                      <a:r>
                        <a:rPr lang="en-US" altLang="zh-CN" sz="1400" b="1" i="1"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E</a:t>
                      </a:r>
                      <a:r>
                        <a:rPr lang="en-US" altLang="zh-CN" sz="1400" b="1" kern="0" baseline="-25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acc </a:t>
                      </a:r>
                      <a:endParaRPr lang="zh-CN" sz="1400" b="1" kern="100" baseline="-250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&gt; 23 MV/m</a:t>
                      </a:r>
                      <a:endParaRPr 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2.7×10</a:t>
                      </a:r>
                      <a:r>
                        <a:rPr lang="en-US" altLang="zh-CN" sz="14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16 &amp; 20.8 MV/m</a:t>
                      </a:r>
                      <a:endParaRPr 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3.0×10</a:t>
                      </a:r>
                      <a:r>
                        <a:rPr lang="en-US" altLang="zh-CN" sz="14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21.8 MV/m</a:t>
                      </a: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26198965"/>
                  </a:ext>
                </a:extLst>
              </a:tr>
              <a:tr h="3073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just">
                        <a:spcAft>
                          <a:spcPts val="0"/>
                        </a:spcAft>
                      </a:pPr>
                      <a:r>
                        <a:rPr lang="zh-CN" altLang="en-US" sz="1400" b="1"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400" b="1"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Avg. </a:t>
                      </a:r>
                      <a:r>
                        <a:rPr lang="en-US" altLang="zh-CN" sz="1400" b="1" i="0"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Q</a:t>
                      </a:r>
                      <a:r>
                        <a:rPr lang="en-US" altLang="zh-CN" sz="1400" b="1" kern="0" baseline="-25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0 </a:t>
                      </a:r>
                      <a:r>
                        <a:rPr lang="en-US" altLang="zh-CN" sz="1400" b="1" kern="0" baseline="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400" b="1"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21 MV/m</a:t>
                      </a:r>
                      <a:endParaRPr lang="zh-CN" sz="1400" b="1" kern="100" baseline="-25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3.6×10</a:t>
                      </a:r>
                      <a:r>
                        <a:rPr lang="en-US" altLang="zh-CN" sz="1400" b="1" kern="100" baseline="30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10</a:t>
                      </a:r>
                      <a:endParaRPr lang="zh-CN" sz="1400" b="1"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endParaRPr 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3.0×10</a:t>
                      </a:r>
                      <a:r>
                        <a:rPr lang="en-US" altLang="zh-CN" sz="16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a:t>
                      </a:r>
                      <a:endParaRPr lang="zh-CN" alt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tc>
                <a:extLst>
                  <a:ext uri="{0D108BD9-81ED-4DB2-BD59-A6C34878D82A}">
                    <a16:rowId xmlns:a16="http://schemas.microsoft.com/office/drawing/2014/main" val="971545929"/>
                  </a:ext>
                </a:extLst>
              </a:tr>
            </a:tbl>
          </a:graphicData>
        </a:graphic>
      </p:graphicFrame>
      <p:sp>
        <p:nvSpPr>
          <p:cNvPr id="14" name="内容占位符 1">
            <a:extLst>
              <a:ext uri="{FF2B5EF4-FFF2-40B4-BE49-F238E27FC236}">
                <a16:creationId xmlns:a16="http://schemas.microsoft.com/office/drawing/2014/main" id="{E86CE22C-0FCE-4A39-B182-BDE1EA658809}"/>
              </a:ext>
            </a:extLst>
          </p:cNvPr>
          <p:cNvSpPr>
            <a:spLocks noGrp="1"/>
          </p:cNvSpPr>
          <p:nvPr>
            <p:ph idx="1"/>
          </p:nvPr>
        </p:nvSpPr>
        <p:spPr>
          <a:xfrm>
            <a:off x="6119914" y="1132711"/>
            <a:ext cx="5951124" cy="1219825"/>
          </a:xfrm>
        </p:spPr>
        <p:txBody>
          <a:bodyPr>
            <a:normAutofit fontScale="92500" lnSpcReduction="20000"/>
          </a:bodyPr>
          <a:lstStyle/>
          <a:p>
            <a:r>
              <a:rPr lang="en-US" altLang="zh-CN" sz="1800" dirty="0">
                <a:latin typeface="Arial" panose="020B0604020202020204" pitchFamily="34" charset="0"/>
                <a:cs typeface="Arial" panose="020B0604020202020204" pitchFamily="34" charset="0"/>
              </a:rPr>
              <a:t>World’s first 1.3 GHz cryomodule with 8 mid-T (medium-temperature furnace bake) 9-cell cavities.</a:t>
            </a:r>
          </a:p>
          <a:p>
            <a:r>
              <a:rPr lang="en-US" altLang="zh-CN" sz="1800" dirty="0">
                <a:latin typeface="Arial" panose="020B0604020202020204" pitchFamily="34" charset="0"/>
                <a:cs typeface="Arial" panose="020B0604020202020204" pitchFamily="34" charset="0"/>
              </a:rPr>
              <a:t>World’s record Q cavity in the cryomodule. Exceeds CEPC specification.</a:t>
            </a:r>
            <a:endParaRPr lang="zh-CN" altLang="en-US" sz="1800" dirty="0"/>
          </a:p>
        </p:txBody>
      </p:sp>
    </p:spTree>
    <p:extLst>
      <p:ext uri="{BB962C8B-B14F-4D97-AF65-F5344CB8AC3E}">
        <p14:creationId xmlns:p14="http://schemas.microsoft.com/office/powerpoint/2010/main" val="2898972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56BE3C3-EBDC-4D42-986B-05330242CB21}"/>
              </a:ext>
            </a:extLst>
          </p:cNvPr>
          <p:cNvSpPr>
            <a:spLocks noGrp="1"/>
          </p:cNvSpPr>
          <p:nvPr>
            <p:ph idx="1"/>
          </p:nvPr>
        </p:nvSpPr>
        <p:spPr>
          <a:xfrm>
            <a:off x="609600" y="1285861"/>
            <a:ext cx="10972800" cy="2554619"/>
          </a:xfrm>
        </p:spPr>
        <p:txBody>
          <a:bodyPr>
            <a:normAutofit lnSpcReduction="10000"/>
          </a:bodyPr>
          <a:lstStyle/>
          <a:p>
            <a:r>
              <a:rPr lang="en-US" altLang="zh-CN" sz="1800" kern="0" dirty="0"/>
              <a:t>The SRF system, along with its cryogenic auxiliaries, is one of the major electricity consumers. High Q-factor SRF cryo-modules effectively reduce the heat load, resulting in lower energy.</a:t>
            </a:r>
          </a:p>
          <a:p>
            <a:r>
              <a:rPr lang="zh-CN" altLang="en-US" sz="1800" kern="0" dirty="0"/>
              <a:t> </a:t>
            </a:r>
            <a:r>
              <a:rPr lang="en-US" altLang="zh-CN" sz="1800" kern="0" dirty="0"/>
              <a:t>The CEPC 1.3GHz SRF cavities adopt the mid-temp baking technology, which enhances the Q factor by 5 times compared to the EP technique.</a:t>
            </a:r>
          </a:p>
          <a:p>
            <a:r>
              <a:rPr lang="zh-CN" altLang="en-US" sz="1800" kern="0" dirty="0"/>
              <a:t> </a:t>
            </a:r>
            <a:r>
              <a:rPr lang="en-US" altLang="zh-CN" sz="1800" kern="0" dirty="0"/>
              <a:t>Using the high-Q SRF in CEPC 30MW mode may reduce the operational power by 10MW, For CEPC ttbar collider ring:2 K dynamic heat load will decrease from 60 kW to 20 kW by increasing Q0 from 1E10 to 3E10, saving 30 MW electric power.</a:t>
            </a:r>
            <a:endParaRPr lang="zh-CN" altLang="en-US" sz="1800" kern="0" dirty="0"/>
          </a:p>
          <a:p>
            <a:endParaRPr lang="zh-CN" altLang="en-US" sz="1800" kern="0" dirty="0">
              <a:latin typeface="Franklin Gothic Book" panose="020B0503020102020204" pitchFamily="34" charset="0"/>
            </a:endParaRPr>
          </a:p>
          <a:p>
            <a:endParaRPr lang="en-US" altLang="zh-CN" sz="1800" kern="0" dirty="0">
              <a:latin typeface="Franklin Gothic Book" panose="020B0503020102020204" pitchFamily="34" charset="0"/>
            </a:endParaRPr>
          </a:p>
          <a:p>
            <a:endParaRPr lang="zh-CN" altLang="en-US" dirty="0"/>
          </a:p>
        </p:txBody>
      </p:sp>
      <p:sp>
        <p:nvSpPr>
          <p:cNvPr id="3" name="标题 2">
            <a:extLst>
              <a:ext uri="{FF2B5EF4-FFF2-40B4-BE49-F238E27FC236}">
                <a16:creationId xmlns:a16="http://schemas.microsoft.com/office/drawing/2014/main" id="{9E534B6E-6CDE-4247-B67E-A8F838E130CA}"/>
              </a:ext>
            </a:extLst>
          </p:cNvPr>
          <p:cNvSpPr>
            <a:spLocks noGrp="1"/>
          </p:cNvSpPr>
          <p:nvPr>
            <p:ph type="title"/>
          </p:nvPr>
        </p:nvSpPr>
        <p:spPr/>
        <p:txBody>
          <a:bodyPr vert="horz" lIns="91440" tIns="45720" rIns="91440" bIns="45720" rtlCol="0" anchor="ctr">
            <a:normAutofit/>
          </a:bodyPr>
          <a:lstStyle/>
          <a:p>
            <a:r>
              <a:rPr lang="en-US" altLang="zh-CN" dirty="0"/>
              <a:t>High Q SRF significance for a green machine</a:t>
            </a:r>
            <a:endParaRPr lang="zh-CN" altLang="en-US" dirty="0"/>
          </a:p>
        </p:txBody>
      </p:sp>
      <p:sp>
        <p:nvSpPr>
          <p:cNvPr id="4" name="灯片编号占位符 3">
            <a:extLst>
              <a:ext uri="{FF2B5EF4-FFF2-40B4-BE49-F238E27FC236}">
                <a16:creationId xmlns:a16="http://schemas.microsoft.com/office/drawing/2014/main" id="{CA173C2B-65EB-4A9B-B73B-A6C1399B0C06}"/>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pic>
        <p:nvPicPr>
          <p:cNvPr id="5" name="Picture 3">
            <a:extLst>
              <a:ext uri="{FF2B5EF4-FFF2-40B4-BE49-F238E27FC236}">
                <a16:creationId xmlns:a16="http://schemas.microsoft.com/office/drawing/2014/main" id="{11C055FC-AA06-431C-85E8-A05A05442608}"/>
              </a:ext>
            </a:extLst>
          </p:cNvPr>
          <p:cNvPicPr>
            <a:picLocks noChangeAspect="1"/>
          </p:cNvPicPr>
          <p:nvPr/>
        </p:nvPicPr>
        <p:blipFill rotWithShape="1">
          <a:blip r:embed="rId2" cstate="print"/>
          <a:srcRect/>
          <a:stretch>
            <a:fillRect/>
          </a:stretch>
        </p:blipFill>
        <p:spPr>
          <a:xfrm>
            <a:off x="609599" y="3687124"/>
            <a:ext cx="5622135" cy="2916876"/>
          </a:xfrm>
          <a:prstGeom prst="rect">
            <a:avLst/>
          </a:prstGeom>
        </p:spPr>
      </p:pic>
      <p:sp>
        <p:nvSpPr>
          <p:cNvPr id="6" name="TextBox 5">
            <a:extLst>
              <a:ext uri="{FF2B5EF4-FFF2-40B4-BE49-F238E27FC236}">
                <a16:creationId xmlns:a16="http://schemas.microsoft.com/office/drawing/2014/main" id="{50F9C412-C804-4A4F-A4BC-DAD639A2889F}"/>
              </a:ext>
            </a:extLst>
          </p:cNvPr>
          <p:cNvSpPr txBox="1"/>
          <p:nvPr/>
        </p:nvSpPr>
        <p:spPr>
          <a:xfrm>
            <a:off x="6432886" y="4935361"/>
            <a:ext cx="3802933" cy="923330"/>
          </a:xfrm>
          <a:prstGeom prst="rect">
            <a:avLst/>
          </a:prstGeom>
          <a:noFill/>
          <a:ln>
            <a:solidFill>
              <a:schemeClr val="tx1"/>
            </a:solidFill>
          </a:ln>
        </p:spPr>
        <p:txBody>
          <a:bodyPr wrap="square" rtlCol="0">
            <a:spAutoFit/>
          </a:bodyPr>
          <a:lstStyle/>
          <a:p>
            <a:pPr algn="ctr"/>
            <a:r>
              <a:rPr lang="en-US" altLang="zh-CN" b="1" dirty="0">
                <a:solidFill>
                  <a:srgbClr val="C00000"/>
                </a:solidFill>
              </a:rPr>
              <a:t>Power consumption with respect to the cavity Q-factor</a:t>
            </a:r>
          </a:p>
          <a:p>
            <a:pPr algn="ctr"/>
            <a:r>
              <a:rPr lang="en-US" altLang="zh-CN" b="1" dirty="0">
                <a:solidFill>
                  <a:srgbClr val="C00000"/>
                </a:solidFill>
              </a:rPr>
              <a:t>CEPC 50MW Higgs operation</a:t>
            </a:r>
            <a:endParaRPr lang="zh-CN" altLang="en-US" b="1" dirty="0">
              <a:solidFill>
                <a:srgbClr val="C00000"/>
              </a:solidFill>
            </a:endParaRPr>
          </a:p>
        </p:txBody>
      </p:sp>
    </p:spTree>
    <p:extLst>
      <p:ext uri="{BB962C8B-B14F-4D97-AF65-F5344CB8AC3E}">
        <p14:creationId xmlns:p14="http://schemas.microsoft.com/office/powerpoint/2010/main" val="1566140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140121" y="128523"/>
            <a:ext cx="11566188" cy="674066"/>
          </a:xfrm>
        </p:spPr>
        <p:txBody>
          <a:bodyPr vert="horz" lIns="91440" tIns="45720" rIns="91440" bIns="45720" rtlCol="0" anchor="ctr">
            <a:normAutofit/>
          </a:bodyPr>
          <a:lstStyle/>
          <a:p>
            <a:r>
              <a:rPr lang="en-US" altLang="zh-CN" dirty="0"/>
              <a:t>Develop high-efficiency klystron</a:t>
            </a:r>
            <a:endParaRPr dirty="0"/>
          </a:p>
        </p:txBody>
      </p:sp>
      <p:graphicFrame>
        <p:nvGraphicFramePr>
          <p:cNvPr id="9" name="图表 22"/>
          <p:cNvGraphicFramePr/>
          <p:nvPr/>
        </p:nvGraphicFramePr>
        <p:xfrm>
          <a:off x="4895767" y="3009850"/>
          <a:ext cx="6446688" cy="288448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35"/>
          <p:cNvSpPr txBox="1">
            <a:spLocks noChangeArrowheads="1"/>
          </p:cNvSpPr>
          <p:nvPr/>
        </p:nvSpPr>
        <p:spPr bwMode="auto">
          <a:xfrm>
            <a:off x="5767707" y="2755552"/>
            <a:ext cx="50449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defRPr>
            </a:lvl1pPr>
            <a:lvl2pPr marL="742950" indent="-285750">
              <a:defRPr b="1">
                <a:latin typeface="Calibri" panose="020F0502020204030204" pitchFamily="34" charset="0"/>
                <a:ea typeface="宋体" panose="02010600030101010101" pitchFamily="2" charset="-122"/>
              </a:defRPr>
            </a:lvl2pPr>
            <a:lvl3pPr marL="1143000" indent="-228600">
              <a:defRPr b="1">
                <a:latin typeface="Calibri" panose="020F0502020204030204" pitchFamily="34" charset="0"/>
                <a:ea typeface="宋体" panose="02010600030101010101" pitchFamily="2" charset="-122"/>
              </a:defRPr>
            </a:lvl3pPr>
            <a:lvl4pPr marL="1600200" indent="-228600">
              <a:defRPr b="1">
                <a:latin typeface="Calibri" panose="020F0502020204030204" pitchFamily="34" charset="0"/>
                <a:ea typeface="宋体" panose="02010600030101010101" pitchFamily="2" charset="-122"/>
              </a:defRPr>
            </a:lvl4pPr>
            <a:lvl5pPr marL="2057400" indent="-228600">
              <a:defRPr b="1">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latin typeface="Calibri" panose="020F0502020204030204" pitchFamily="34" charset="0"/>
                <a:ea typeface="宋体" panose="02010600030101010101" pitchFamily="2" charset="-122"/>
              </a:defRPr>
            </a:lvl9pPr>
          </a:lstStyle>
          <a:p>
            <a:r>
              <a:rPr lang="en-GB" altLang="zh-CN" sz="1600" dirty="0"/>
              <a:t>CEPC at 800 RMB/MWh and 6000 hours/year</a:t>
            </a:r>
          </a:p>
        </p:txBody>
      </p:sp>
      <p:sp>
        <p:nvSpPr>
          <p:cNvPr id="11" name="TextBox 40"/>
          <p:cNvSpPr txBox="1">
            <a:spLocks noChangeArrowheads="1"/>
          </p:cNvSpPr>
          <p:nvPr/>
        </p:nvSpPr>
        <p:spPr bwMode="auto">
          <a:xfrm rot="-5400000">
            <a:off x="3020402" y="3863911"/>
            <a:ext cx="35828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defRPr>
            </a:lvl1pPr>
            <a:lvl2pPr marL="742950" indent="-285750">
              <a:defRPr b="1">
                <a:latin typeface="Calibri" panose="020F0502020204030204" pitchFamily="34" charset="0"/>
                <a:ea typeface="宋体" panose="02010600030101010101" pitchFamily="2" charset="-122"/>
              </a:defRPr>
            </a:lvl2pPr>
            <a:lvl3pPr marL="1143000" indent="-228600">
              <a:defRPr b="1">
                <a:latin typeface="Calibri" panose="020F0502020204030204" pitchFamily="34" charset="0"/>
                <a:ea typeface="宋体" panose="02010600030101010101" pitchFamily="2" charset="-122"/>
              </a:defRPr>
            </a:lvl3pPr>
            <a:lvl4pPr marL="1600200" indent="-228600">
              <a:defRPr b="1">
                <a:latin typeface="Calibri" panose="020F0502020204030204" pitchFamily="34" charset="0"/>
                <a:ea typeface="宋体" panose="02010600030101010101" pitchFamily="2" charset="-122"/>
              </a:defRPr>
            </a:lvl4pPr>
            <a:lvl5pPr marL="2057400" indent="-228600">
              <a:defRPr b="1">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latin typeface="Calibri" panose="020F0502020204030204" pitchFamily="34" charset="0"/>
                <a:ea typeface="宋体" panose="02010600030101010101" pitchFamily="2" charset="-122"/>
              </a:defRPr>
            </a:lvl9pPr>
          </a:lstStyle>
          <a:p>
            <a:r>
              <a:rPr lang="en-GB" altLang="zh-CN" dirty="0"/>
              <a:t>Excessive electricity bill, M RMB</a:t>
            </a:r>
          </a:p>
        </p:txBody>
      </p:sp>
      <p:sp>
        <p:nvSpPr>
          <p:cNvPr id="13" name="TextBox 41"/>
          <p:cNvSpPr txBox="1">
            <a:spLocks noChangeArrowheads="1"/>
          </p:cNvSpPr>
          <p:nvPr/>
        </p:nvSpPr>
        <p:spPr bwMode="auto">
          <a:xfrm>
            <a:off x="10334944" y="3373914"/>
            <a:ext cx="77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defRPr>
            </a:lvl1pPr>
            <a:lvl2pPr marL="742950" indent="-285750">
              <a:defRPr b="1">
                <a:latin typeface="Calibri" panose="020F0502020204030204" pitchFamily="34" charset="0"/>
                <a:ea typeface="宋体" panose="02010600030101010101" pitchFamily="2" charset="-122"/>
              </a:defRPr>
            </a:lvl2pPr>
            <a:lvl3pPr marL="1143000" indent="-228600">
              <a:defRPr b="1">
                <a:latin typeface="Calibri" panose="020F0502020204030204" pitchFamily="34" charset="0"/>
                <a:ea typeface="宋体" panose="02010600030101010101" pitchFamily="2" charset="-122"/>
              </a:defRPr>
            </a:lvl3pPr>
            <a:lvl4pPr marL="1600200" indent="-228600">
              <a:defRPr b="1">
                <a:latin typeface="Calibri" panose="020F0502020204030204" pitchFamily="34" charset="0"/>
                <a:ea typeface="宋体" panose="02010600030101010101" pitchFamily="2" charset="-122"/>
              </a:defRPr>
            </a:lvl4pPr>
            <a:lvl5pPr marL="2057400" indent="-228600">
              <a:defRPr b="1">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latin typeface="Calibri" panose="020F0502020204030204" pitchFamily="34" charset="0"/>
                <a:ea typeface="宋体" panose="02010600030101010101" pitchFamily="2" charset="-122"/>
              </a:defRPr>
            </a:lvl9pPr>
          </a:lstStyle>
          <a:p>
            <a:r>
              <a:rPr lang="en-GB" altLang="zh-CN" dirty="0"/>
              <a:t>1 year</a:t>
            </a:r>
          </a:p>
        </p:txBody>
      </p:sp>
      <p:sp>
        <p:nvSpPr>
          <p:cNvPr id="14" name="TextBox 42"/>
          <p:cNvSpPr txBox="1">
            <a:spLocks noChangeArrowheads="1"/>
          </p:cNvSpPr>
          <p:nvPr/>
        </p:nvSpPr>
        <p:spPr bwMode="auto">
          <a:xfrm>
            <a:off x="10290811" y="5813215"/>
            <a:ext cx="15910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defRPr>
            </a:lvl1pPr>
            <a:lvl2pPr marL="742950" indent="-285750">
              <a:defRPr b="1">
                <a:latin typeface="Calibri" panose="020F0502020204030204" pitchFamily="34" charset="0"/>
                <a:ea typeface="宋体" panose="02010600030101010101" pitchFamily="2" charset="-122"/>
              </a:defRPr>
            </a:lvl2pPr>
            <a:lvl3pPr marL="1143000" indent="-228600">
              <a:defRPr b="1">
                <a:latin typeface="Calibri" panose="020F0502020204030204" pitchFamily="34" charset="0"/>
                <a:ea typeface="宋体" panose="02010600030101010101" pitchFamily="2" charset="-122"/>
              </a:defRPr>
            </a:lvl3pPr>
            <a:lvl4pPr marL="1600200" indent="-228600">
              <a:defRPr b="1">
                <a:latin typeface="Calibri" panose="020F0502020204030204" pitchFamily="34" charset="0"/>
                <a:ea typeface="宋体" panose="02010600030101010101" pitchFamily="2" charset="-122"/>
              </a:defRPr>
            </a:lvl4pPr>
            <a:lvl5pPr marL="2057400" indent="-228600">
              <a:defRPr b="1">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latin typeface="Calibri" panose="020F0502020204030204" pitchFamily="34" charset="0"/>
                <a:ea typeface="宋体" panose="02010600030101010101" pitchFamily="2" charset="-122"/>
              </a:defRPr>
            </a:lvl9pPr>
          </a:lstStyle>
          <a:p>
            <a:r>
              <a:rPr lang="en-GB" altLang="zh-CN" sz="1600" dirty="0"/>
              <a:t>Efficiency, %</a:t>
            </a:r>
          </a:p>
        </p:txBody>
      </p:sp>
      <p:cxnSp>
        <p:nvCxnSpPr>
          <p:cNvPr id="15" name="直接连接符 6"/>
          <p:cNvCxnSpPr>
            <a:cxnSpLocks noChangeShapeType="1"/>
          </p:cNvCxnSpPr>
          <p:nvPr/>
        </p:nvCxnSpPr>
        <p:spPr bwMode="auto">
          <a:xfrm flipH="1" flipV="1">
            <a:off x="6758624" y="3286094"/>
            <a:ext cx="11113" cy="2406650"/>
          </a:xfrm>
          <a:prstGeom prst="line">
            <a:avLst/>
          </a:prstGeom>
          <a:noFill/>
          <a:ln w="19050" algn="ctr">
            <a:solidFill>
              <a:srgbClr val="00B050"/>
            </a:solidFill>
            <a:prstDash val="sysDash"/>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十字星 7"/>
          <p:cNvSpPr>
            <a:spLocks noChangeArrowheads="1"/>
          </p:cNvSpPr>
          <p:nvPr/>
        </p:nvSpPr>
        <p:spPr bwMode="auto">
          <a:xfrm>
            <a:off x="6644323" y="4080112"/>
            <a:ext cx="228600" cy="228600"/>
          </a:xfrm>
          <a:prstGeom prst="star4">
            <a:avLst>
              <a:gd name="adj" fmla="val 12500"/>
            </a:avLst>
          </a:prstGeom>
          <a:solidFill>
            <a:schemeClr val="accent1"/>
          </a:solidFill>
          <a:ln w="9525" algn="ctr">
            <a:solidFill>
              <a:srgbClr val="00B05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cxnSp>
        <p:nvCxnSpPr>
          <p:cNvPr id="17" name="直接连接符 43"/>
          <p:cNvCxnSpPr>
            <a:cxnSpLocks noChangeShapeType="1"/>
          </p:cNvCxnSpPr>
          <p:nvPr/>
        </p:nvCxnSpPr>
        <p:spPr bwMode="auto">
          <a:xfrm flipV="1">
            <a:off x="8207696" y="3762114"/>
            <a:ext cx="0" cy="1906587"/>
          </a:xfrm>
          <a:prstGeom prst="line">
            <a:avLst/>
          </a:prstGeom>
          <a:noFill/>
          <a:ln w="19050" algn="ctr">
            <a:solidFill>
              <a:srgbClr val="FFC000"/>
            </a:solidFill>
            <a:prstDash val="sysDash"/>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十字星 44"/>
          <p:cNvSpPr>
            <a:spLocks noChangeArrowheads="1"/>
          </p:cNvSpPr>
          <p:nvPr/>
        </p:nvSpPr>
        <p:spPr bwMode="auto">
          <a:xfrm>
            <a:off x="8668228" y="4496464"/>
            <a:ext cx="228600" cy="228600"/>
          </a:xfrm>
          <a:prstGeom prst="star4">
            <a:avLst>
              <a:gd name="adj" fmla="val 12500"/>
            </a:avLst>
          </a:prstGeom>
          <a:solidFill>
            <a:srgbClr val="FFC000"/>
          </a:solidFill>
          <a:ln w="9525" algn="ctr">
            <a:solidFill>
              <a:srgbClr val="00B050"/>
            </a:solidFill>
            <a:round/>
          </a:ln>
        </p:spPr>
        <p:txBody>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cxnSp>
        <p:nvCxnSpPr>
          <p:cNvPr id="19" name="直接连接符 45"/>
          <p:cNvCxnSpPr/>
          <p:nvPr/>
        </p:nvCxnSpPr>
        <p:spPr bwMode="auto">
          <a:xfrm flipH="1" flipV="1">
            <a:off x="9198611" y="3286095"/>
            <a:ext cx="0" cy="2409825"/>
          </a:xfrm>
          <a:prstGeom prst="line">
            <a:avLst/>
          </a:prstGeom>
          <a:solidFill>
            <a:schemeClr val="accent1"/>
          </a:solidFill>
          <a:ln w="19050" cap="flat" cmpd="sng" algn="ctr">
            <a:solidFill>
              <a:schemeClr val="accent2">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十字星 46"/>
          <p:cNvSpPr/>
          <p:nvPr/>
        </p:nvSpPr>
        <p:spPr bwMode="auto">
          <a:xfrm>
            <a:off x="9105316" y="4553562"/>
            <a:ext cx="228600" cy="228600"/>
          </a:xfrm>
          <a:prstGeom prst="star4">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cxnSp>
        <p:nvCxnSpPr>
          <p:cNvPr id="21" name="直接箭头连接符 17"/>
          <p:cNvCxnSpPr/>
          <p:nvPr/>
        </p:nvCxnSpPr>
        <p:spPr bwMode="auto">
          <a:xfrm>
            <a:off x="6769737" y="4036982"/>
            <a:ext cx="1463675" cy="0"/>
          </a:xfrm>
          <a:prstGeom prst="straightConnector1">
            <a:avLst/>
          </a:prstGeom>
          <a:solidFill>
            <a:schemeClr val="accent1"/>
          </a:solidFill>
          <a:ln w="9525" cap="flat" cmpd="sng" algn="ctr">
            <a:solidFill>
              <a:schemeClr val="accent5">
                <a:lumMod val="50000"/>
              </a:schemeClr>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a:spLocks noChangeArrowheads="1"/>
          </p:cNvSpPr>
          <p:nvPr/>
        </p:nvSpPr>
        <p:spPr bwMode="auto">
          <a:xfrm>
            <a:off x="6980874" y="3729008"/>
            <a:ext cx="963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90 M RMB</a:t>
            </a:r>
          </a:p>
        </p:txBody>
      </p:sp>
      <p:cxnSp>
        <p:nvCxnSpPr>
          <p:cNvPr id="23" name="直接箭头连接符 49"/>
          <p:cNvCxnSpPr/>
          <p:nvPr/>
        </p:nvCxnSpPr>
        <p:spPr bwMode="auto">
          <a:xfrm>
            <a:off x="6750687" y="3552794"/>
            <a:ext cx="2447925" cy="0"/>
          </a:xfrm>
          <a:prstGeom prst="straightConnector1">
            <a:avLst/>
          </a:prstGeom>
          <a:solidFill>
            <a:schemeClr val="accent1"/>
          </a:solidFill>
          <a:ln w="9525" cap="flat" cmpd="sng" algn="ctr">
            <a:solidFill>
              <a:schemeClr val="accent5">
                <a:lumMod val="50000"/>
              </a:schemeClr>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a:spLocks noChangeArrowheads="1"/>
          </p:cNvSpPr>
          <p:nvPr/>
        </p:nvSpPr>
        <p:spPr bwMode="auto">
          <a:xfrm>
            <a:off x="7501574" y="3244820"/>
            <a:ext cx="1015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130M RMB</a:t>
            </a:r>
          </a:p>
        </p:txBody>
      </p:sp>
      <p:sp>
        <p:nvSpPr>
          <p:cNvPr id="28" name="TextBox 27"/>
          <p:cNvSpPr txBox="1">
            <a:spLocks noChangeArrowheads="1"/>
          </p:cNvSpPr>
          <p:nvPr/>
        </p:nvSpPr>
        <p:spPr bwMode="auto">
          <a:xfrm>
            <a:off x="5367974" y="3214657"/>
            <a:ext cx="1349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t>Save Money</a:t>
            </a:r>
            <a:endParaRPr kumimoji="0" lang="zh-CN" altLang="en-US" sz="18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30" name="图片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4570" y="1386492"/>
            <a:ext cx="2395220" cy="1769110"/>
          </a:xfrm>
          <a:prstGeom prst="rect">
            <a:avLst/>
          </a:prstGeom>
        </p:spPr>
      </p:pic>
      <p:cxnSp>
        <p:nvCxnSpPr>
          <p:cNvPr id="31" name="直接箭头连接符 12"/>
          <p:cNvCxnSpPr/>
          <p:nvPr/>
        </p:nvCxnSpPr>
        <p:spPr>
          <a:xfrm flipH="1">
            <a:off x="9264996" y="2442960"/>
            <a:ext cx="2245333" cy="2236109"/>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pic>
        <p:nvPicPr>
          <p:cNvPr id="32" name="图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933" y="1048500"/>
            <a:ext cx="4197350" cy="1478280"/>
          </a:xfrm>
          <a:prstGeom prst="rect">
            <a:avLst/>
          </a:prstGeom>
        </p:spPr>
      </p:pic>
      <p:pic>
        <p:nvPicPr>
          <p:cNvPr id="33" name="图片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68495" y="825935"/>
            <a:ext cx="1261745" cy="1682750"/>
          </a:xfrm>
          <a:prstGeom prst="rect">
            <a:avLst/>
          </a:prstGeom>
        </p:spPr>
      </p:pic>
      <p:cxnSp>
        <p:nvCxnSpPr>
          <p:cNvPr id="34" name="直接箭头连接符 14"/>
          <p:cNvCxnSpPr/>
          <p:nvPr/>
        </p:nvCxnSpPr>
        <p:spPr>
          <a:xfrm>
            <a:off x="6818179" y="2395659"/>
            <a:ext cx="1845919" cy="208641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35" name="直接箭头连接符 15"/>
          <p:cNvCxnSpPr/>
          <p:nvPr/>
        </p:nvCxnSpPr>
        <p:spPr>
          <a:xfrm>
            <a:off x="2908021" y="2395659"/>
            <a:ext cx="4511400" cy="1891993"/>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36" name="TextBox 54"/>
          <p:cNvSpPr txBox="1">
            <a:spLocks noChangeArrowheads="1"/>
          </p:cNvSpPr>
          <p:nvPr/>
        </p:nvSpPr>
        <p:spPr bwMode="auto">
          <a:xfrm>
            <a:off x="182310" y="2654054"/>
            <a:ext cx="35084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rPr>
              <a:t>First klystron, 62% efficiency, already met the standard</a:t>
            </a:r>
            <a:endParaRPr kumimoji="0" lang="en-US" altLang="en-GB" sz="1800" b="1" i="0" u="none" strike="noStrike" kern="1200" cap="none" spc="0" normalizeH="0" baseline="0" noProof="0" dirty="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TextBox 54"/>
          <p:cNvSpPr txBox="1">
            <a:spLocks noChangeArrowheads="1"/>
          </p:cNvSpPr>
          <p:nvPr/>
        </p:nvSpPr>
        <p:spPr bwMode="auto">
          <a:xfrm>
            <a:off x="7404369" y="1460022"/>
            <a:ext cx="26664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defRPr>
            </a:lvl1pPr>
            <a:lvl2pPr marL="742950" indent="-285750">
              <a:defRPr b="1">
                <a:latin typeface="Calibri" panose="020F0502020204030204" pitchFamily="34" charset="0"/>
                <a:ea typeface="宋体" panose="02010600030101010101" pitchFamily="2" charset="-122"/>
              </a:defRPr>
            </a:lvl2pPr>
            <a:lvl3pPr marL="1143000" indent="-228600">
              <a:defRPr b="1">
                <a:latin typeface="Calibri" panose="020F0502020204030204" pitchFamily="34" charset="0"/>
                <a:ea typeface="宋体" panose="02010600030101010101" pitchFamily="2" charset="-122"/>
              </a:defRPr>
            </a:lvl3pPr>
            <a:lvl4pPr marL="1600200" indent="-228600">
              <a:defRPr b="1">
                <a:latin typeface="Calibri" panose="020F0502020204030204" pitchFamily="34" charset="0"/>
                <a:ea typeface="宋体" panose="02010600030101010101" pitchFamily="2" charset="-122"/>
              </a:defRPr>
            </a:lvl4pPr>
            <a:lvl5pPr marL="2057400" indent="-228600">
              <a:defRPr b="1">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latin typeface="Calibri" panose="020F0502020204030204" pitchFamily="34" charset="0"/>
                <a:ea typeface="宋体" panose="02010600030101010101" pitchFamily="2" charset="-122"/>
              </a:defRPr>
            </a:lvl9pPr>
          </a:lstStyle>
          <a:p>
            <a:r>
              <a:rPr lang="en-US" altLang="zh-CN" sz="1600" dirty="0"/>
              <a:t>Efficiency target of 75% for the second klystron (single injection high efficiency)</a:t>
            </a:r>
            <a:endParaRPr lang="en-US" altLang="en-GB" sz="1600" dirty="0"/>
          </a:p>
        </p:txBody>
      </p:sp>
      <p:sp>
        <p:nvSpPr>
          <p:cNvPr id="38" name="TextBox 54"/>
          <p:cNvSpPr txBox="1">
            <a:spLocks noChangeArrowheads="1"/>
          </p:cNvSpPr>
          <p:nvPr/>
        </p:nvSpPr>
        <p:spPr bwMode="auto">
          <a:xfrm>
            <a:off x="9479447" y="373136"/>
            <a:ext cx="26664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2060"/>
                </a:solidFill>
                <a:effectLst/>
                <a:uLnTx/>
                <a:uFillTx/>
                <a:latin typeface="Arial" panose="020B0604020202020204" pitchFamily="34" charset="0"/>
                <a:ea typeface="宋体" panose="02010600030101010101" pitchFamily="2" charset="-122"/>
                <a:cs typeface="Arial" panose="020B0604020202020204" pitchFamily="34" charset="0"/>
              </a:defRPr>
            </a:lvl1pPr>
            <a:lvl2pPr marL="742950" indent="-285750">
              <a:defRPr b="1">
                <a:latin typeface="Calibri" panose="020F0502020204030204" pitchFamily="34" charset="0"/>
                <a:ea typeface="宋体" panose="02010600030101010101" pitchFamily="2" charset="-122"/>
              </a:defRPr>
            </a:lvl2pPr>
            <a:lvl3pPr marL="1143000" indent="-228600">
              <a:defRPr b="1">
                <a:latin typeface="Calibri" panose="020F0502020204030204" pitchFamily="34" charset="0"/>
                <a:ea typeface="宋体" panose="02010600030101010101" pitchFamily="2" charset="-122"/>
              </a:defRPr>
            </a:lvl3pPr>
            <a:lvl4pPr marL="1600200" indent="-228600">
              <a:defRPr b="1">
                <a:latin typeface="Calibri" panose="020F0502020204030204" pitchFamily="34" charset="0"/>
                <a:ea typeface="宋体" panose="02010600030101010101" pitchFamily="2" charset="-122"/>
              </a:defRPr>
            </a:lvl4pPr>
            <a:lvl5pPr marL="2057400" indent="-228600">
              <a:defRPr b="1">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latin typeface="Calibri" panose="020F0502020204030204" pitchFamily="34" charset="0"/>
                <a:ea typeface="宋体" panose="02010600030101010101" pitchFamily="2" charset="-122"/>
              </a:defRPr>
            </a:lvl9pPr>
          </a:lstStyle>
          <a:p>
            <a:r>
              <a:rPr lang="en-US" altLang="zh-CN" dirty="0"/>
              <a:t>Efficiency target of 80.5% for the third klystron (multiple injection high efficiency)</a:t>
            </a:r>
            <a:endParaRPr lang="en-US" altLang="en-GB" dirty="0"/>
          </a:p>
        </p:txBody>
      </p:sp>
      <p:sp>
        <p:nvSpPr>
          <p:cNvPr id="39" name="十字星 7"/>
          <p:cNvSpPr>
            <a:spLocks noChangeArrowheads="1"/>
          </p:cNvSpPr>
          <p:nvPr/>
        </p:nvSpPr>
        <p:spPr bwMode="auto">
          <a:xfrm>
            <a:off x="7384883" y="4287652"/>
            <a:ext cx="228600" cy="228600"/>
          </a:xfrm>
          <a:prstGeom prst="star4">
            <a:avLst>
              <a:gd name="adj" fmla="val 12500"/>
            </a:avLst>
          </a:prstGeom>
          <a:solidFill>
            <a:schemeClr val="accent1"/>
          </a:solidFill>
          <a:ln w="9525" algn="ctr">
            <a:solidFill>
              <a:srgbClr val="00B05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Calibri" panose="020F0502020204030204" pitchFamily="34" charset="0"/>
                <a:ea typeface="宋体" panose="02010600030101010101" pitchFamily="2" charset="-122"/>
              </a:defRPr>
            </a:lvl1pPr>
            <a:lvl2pPr marL="742950" indent="-285750">
              <a:defRPr b="1">
                <a:solidFill>
                  <a:schemeClr val="tx1"/>
                </a:solidFill>
                <a:latin typeface="Calibri" panose="020F0502020204030204" pitchFamily="34" charset="0"/>
                <a:ea typeface="宋体" panose="02010600030101010101" pitchFamily="2" charset="-122"/>
              </a:defRPr>
            </a:lvl2pPr>
            <a:lvl3pPr marL="1143000" indent="-228600">
              <a:defRPr b="1">
                <a:solidFill>
                  <a:schemeClr val="tx1"/>
                </a:solidFill>
                <a:latin typeface="Calibri" panose="020F0502020204030204" pitchFamily="34" charset="0"/>
                <a:ea typeface="宋体" panose="02010600030101010101" pitchFamily="2" charset="-122"/>
              </a:defRPr>
            </a:lvl3pPr>
            <a:lvl4pPr marL="1600200" indent="-228600">
              <a:defRPr b="1">
                <a:solidFill>
                  <a:schemeClr val="tx1"/>
                </a:solidFill>
                <a:latin typeface="Calibri" panose="020F0502020204030204" pitchFamily="34" charset="0"/>
                <a:ea typeface="宋体" panose="02010600030101010101" pitchFamily="2" charset="-122"/>
              </a:defRPr>
            </a:lvl4pPr>
            <a:lvl5pPr marL="2057400" indent="-228600">
              <a:defRPr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800" b="1"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内容占位符 2"/>
          <p:cNvSpPr>
            <a:spLocks noGrp="1"/>
          </p:cNvSpPr>
          <p:nvPr>
            <p:ph idx="1"/>
          </p:nvPr>
        </p:nvSpPr>
        <p:spPr>
          <a:xfrm>
            <a:off x="565375" y="6095333"/>
            <a:ext cx="10497185" cy="762667"/>
          </a:xfrm>
          <a:ln>
            <a:solidFill>
              <a:schemeClr val="tx1"/>
            </a:solidFill>
          </a:ln>
        </p:spPr>
        <p:txBody>
          <a:bodyPr>
            <a:noAutofit/>
          </a:bodyPr>
          <a:lstStyle/>
          <a:p>
            <a:pPr marL="0" indent="0" algn="ctr">
              <a:lnSpc>
                <a:spcPct val="120000"/>
              </a:lnSpc>
              <a:spcBef>
                <a:spcPts val="300"/>
              </a:spcBef>
              <a:spcAft>
                <a:spcPts val="600"/>
              </a:spcAft>
              <a:buNone/>
            </a:pPr>
            <a:r>
              <a:rPr lang="en-US" altLang="zh-CN" sz="1800" b="1" dirty="0">
                <a:solidFill>
                  <a:srgbClr val="C00000"/>
                </a:solidFill>
              </a:rPr>
              <a:t>The CEPC can save 160M kWh of electricity per year by increasing the conventional efficiency (55%) of the klystron to a high efficiency of 80%.</a:t>
            </a:r>
            <a:endParaRPr lang="zh-CN" altLang="en-US" sz="1800" b="1" dirty="0">
              <a:solidFill>
                <a:srgbClr val="C00000"/>
              </a:solidFill>
            </a:endParaRPr>
          </a:p>
        </p:txBody>
      </p:sp>
      <p:pic>
        <p:nvPicPr>
          <p:cNvPr id="41" name="Picture 40"/>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650637" y="820423"/>
            <a:ext cx="1471262" cy="1668480"/>
          </a:xfrm>
          <a:prstGeom prst="rect">
            <a:avLst/>
          </a:prstGeom>
        </p:spPr>
      </p:pic>
      <p:sp>
        <p:nvSpPr>
          <p:cNvPr id="42" name="文本框 42"/>
          <p:cNvSpPr txBox="1"/>
          <p:nvPr/>
        </p:nvSpPr>
        <p:spPr>
          <a:xfrm>
            <a:off x="185075" y="5304069"/>
            <a:ext cx="42817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00" cap="none" spc="0" normalizeH="0" baseline="0" noProof="0" dirty="0">
                <a:ln>
                  <a:noFill/>
                </a:ln>
                <a:solidFill>
                  <a:srgbClr val="4F81BD"/>
                </a:solidFill>
                <a:effectLst/>
                <a:uLnTx/>
                <a:uFillTx/>
                <a:latin typeface="Arial" panose="020B0604020202020204" pitchFamily="34" charset="0"/>
                <a:ea typeface="微软雅黑" panose="020B0503020204020204" pitchFamily="34" charset="-122"/>
                <a:cs typeface="Arial" panose="020B0604020202020204" pitchFamily="34" charset="0"/>
              </a:rPr>
              <a:t>High-efficiency prototype klystron efficiency has reached 70.5% @ 630</a:t>
            </a:r>
            <a:r>
              <a:rPr kumimoji="0" lang="en-US" altLang="zh-CN" sz="1600" b="0" i="0" u="none" strike="noStrike" kern="1200" cap="none" spc="0" normalizeH="0" baseline="0" noProof="0" dirty="0">
                <a:ln>
                  <a:noFill/>
                </a:ln>
                <a:solidFill>
                  <a:srgbClr val="4F81BD"/>
                </a:solidFill>
                <a:effectLst/>
                <a:uLnTx/>
                <a:uFillTx/>
                <a:latin typeface="Arial" panose="020B0604020202020204" pitchFamily="34" charset="0"/>
                <a:ea typeface="宋体" panose="02010600030101010101" pitchFamily="2" charset="-122"/>
                <a:cs typeface="Arial" panose="020B0604020202020204" pitchFamily="34" charset="0"/>
              </a:rPr>
              <a:t>kW, now has been further modified</a:t>
            </a:r>
            <a:endParaRPr kumimoji="0" lang="en-US" altLang="zh-CN" sz="1600" b="0" i="0" u="none" strike="noStrike" kern="100" cap="none" spc="0" normalizeH="0" baseline="0" noProof="0" dirty="0">
              <a:ln>
                <a:noFill/>
              </a:ln>
              <a:solidFill>
                <a:srgbClr val="4F81BD"/>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43" name="图表 13"/>
          <p:cNvGraphicFramePr/>
          <p:nvPr/>
        </p:nvGraphicFramePr>
        <p:xfrm>
          <a:off x="565375" y="3351415"/>
          <a:ext cx="3987218" cy="203674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63136059"/>
      </p:ext>
    </p:extLst>
  </p:cSld>
  <p:clrMapOvr>
    <a:masterClrMapping/>
  </p:clrMapOvr>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117550</TotalTime>
  <Words>2563</Words>
  <Application>Microsoft Office PowerPoint</Application>
  <PresentationFormat>宽屏</PresentationFormat>
  <Paragraphs>283</Paragraphs>
  <Slides>26</Slides>
  <Notes>6</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Italic_IV50</vt:lpstr>
      <vt:lpstr>Malgun Gothic</vt:lpstr>
      <vt:lpstr>等线</vt:lpstr>
      <vt:lpstr>等线 Light</vt:lpstr>
      <vt:lpstr>仿宋</vt:lpstr>
      <vt:lpstr>华文楷体</vt:lpstr>
      <vt:lpstr>宋体</vt:lpstr>
      <vt:lpstr>微软雅黑</vt:lpstr>
      <vt:lpstr>Arial</vt:lpstr>
      <vt:lpstr>Arial Rounded MT Bold</vt:lpstr>
      <vt:lpstr>Calibri</vt:lpstr>
      <vt:lpstr>Cambria Math</vt:lpstr>
      <vt:lpstr>Comic Sans MS</vt:lpstr>
      <vt:lpstr>Franklin Gothic Book</vt:lpstr>
      <vt:lpstr>Tahoma</vt:lpstr>
      <vt:lpstr>Times New Roman</vt:lpstr>
      <vt:lpstr>Wingdings</vt:lpstr>
      <vt:lpstr>4_Office 主题</vt:lpstr>
      <vt:lpstr>PowerPoint 演示文稿</vt:lpstr>
      <vt:lpstr>Content </vt:lpstr>
      <vt:lpstr>Green Particle Accelerator：issues and challenges</vt:lpstr>
      <vt:lpstr>PowerPoint 演示文稿</vt:lpstr>
      <vt:lpstr>Approaches to a green CEPC accelerator</vt:lpstr>
      <vt:lpstr>IHEP High Q 650 MHz and 1.3 GHz Cavity</vt:lpstr>
      <vt:lpstr>PowerPoint 演示文稿</vt:lpstr>
      <vt:lpstr>High Q SRF significance for a green machine</vt:lpstr>
      <vt:lpstr>Develop high-efficiency klystron</vt:lpstr>
      <vt:lpstr>Develop high-efficiency klystron</vt:lpstr>
      <vt:lpstr>Environmental protection and optimization of Magnet design</vt:lpstr>
      <vt:lpstr>HEPS employs a permanent dipole magnet </vt:lpstr>
      <vt:lpstr>CEPC Booster magnets design</vt:lpstr>
      <vt:lpstr>CEPC Collider magnets design</vt:lpstr>
      <vt:lpstr>Develop the superconducting technology</vt:lpstr>
      <vt:lpstr>Clean energy implement and utility</vt:lpstr>
      <vt:lpstr>PowerPoint 演示文稿</vt:lpstr>
      <vt:lpstr>Clean energy implement and utility</vt:lpstr>
      <vt:lpstr>Full recovery/recycling of the liquid helium/helium gas</vt:lpstr>
      <vt:lpstr>Optimization of the large cryogenic system</vt:lpstr>
      <vt:lpstr>CEPC waste heat recovery/reuse requirements</vt:lpstr>
      <vt:lpstr>CEPC waste heat recovery/reuse requirements</vt:lpstr>
      <vt:lpstr>Possible solutions for CEPC waste heat reuse</vt:lpstr>
      <vt:lpstr>Advantages of AHP</vt:lpstr>
      <vt:lpstr>HEPS Waste Heat Sources Utilization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Simulation of CEPC project</dc:title>
  <dc:creator>[葛锐]</dc:creator>
  <cp:lastModifiedBy>gerui</cp:lastModifiedBy>
  <cp:revision>1223</cp:revision>
  <dcterms:created xsi:type="dcterms:W3CDTF">2019-07-08T06:55:01Z</dcterms:created>
  <dcterms:modified xsi:type="dcterms:W3CDTF">2025-11-09T15:33:44Z</dcterms:modified>
</cp:coreProperties>
</file>