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</p:sldMasterIdLst>
  <p:notesMasterIdLst>
    <p:notesMasterId r:id="rId38"/>
  </p:notesMasterIdLst>
  <p:sldIdLst>
    <p:sldId id="11088859" r:id="rId3"/>
    <p:sldId id="283" r:id="rId4"/>
    <p:sldId id="11088892" r:id="rId5"/>
    <p:sldId id="11088898" r:id="rId6"/>
    <p:sldId id="11088854" r:id="rId7"/>
    <p:sldId id="3182" r:id="rId8"/>
    <p:sldId id="11088899" r:id="rId9"/>
    <p:sldId id="11088893" r:id="rId10"/>
    <p:sldId id="3183" r:id="rId11"/>
    <p:sldId id="2871" r:id="rId12"/>
    <p:sldId id="268" r:id="rId13"/>
    <p:sldId id="3187" r:id="rId14"/>
    <p:sldId id="11088864" r:id="rId15"/>
    <p:sldId id="367" r:id="rId16"/>
    <p:sldId id="11088858" r:id="rId17"/>
    <p:sldId id="11088875" r:id="rId18"/>
    <p:sldId id="11088876" r:id="rId19"/>
    <p:sldId id="11088877" r:id="rId20"/>
    <p:sldId id="11088891" r:id="rId21"/>
    <p:sldId id="11088894" r:id="rId22"/>
    <p:sldId id="317" r:id="rId23"/>
    <p:sldId id="11088880" r:id="rId24"/>
    <p:sldId id="11088881" r:id="rId25"/>
    <p:sldId id="11088886" r:id="rId26"/>
    <p:sldId id="11088884" r:id="rId27"/>
    <p:sldId id="11088887" r:id="rId28"/>
    <p:sldId id="11088889" r:id="rId29"/>
    <p:sldId id="11088890" r:id="rId30"/>
    <p:sldId id="11088888" r:id="rId31"/>
    <p:sldId id="11088895" r:id="rId32"/>
    <p:sldId id="11088901" r:id="rId33"/>
    <p:sldId id="11088867" r:id="rId34"/>
    <p:sldId id="11088872" r:id="rId35"/>
    <p:sldId id="11088868" r:id="rId36"/>
    <p:sldId id="11088902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09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hdec" initials="h" lastIdx="1" clrIdx="0">
    <p:extLst>
      <p:ext uri="{19B8F6BF-5375-455C-9EA6-DF929625EA0E}">
        <p15:presenceInfo xmlns:p15="http://schemas.microsoft.com/office/powerpoint/2012/main" userId="hdec" providerId="None"/>
      </p:ext>
    </p:extLst>
  </p:cmAuthor>
  <p:cmAuthor id="3" name="S Jin" initials="SJ" lastIdx="1" clrIdx="1">
    <p:extLst>
      <p:ext uri="{19B8F6BF-5375-455C-9EA6-DF929625EA0E}">
        <p15:presenceInfo xmlns:p15="http://schemas.microsoft.com/office/powerpoint/2012/main" userId="61aca9241ec6b58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4FF"/>
    <a:srgbClr val="000000"/>
    <a:srgbClr val="0000FF"/>
    <a:srgbClr val="1E4778"/>
    <a:srgbClr val="FFFF00"/>
    <a:srgbClr val="595959"/>
    <a:srgbClr val="BCCEFC"/>
    <a:srgbClr val="007CA8"/>
    <a:srgbClr val="00B0F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7" autoAdjust="0"/>
    <p:restoredTop sz="94706" autoAdjust="0"/>
  </p:normalViewPr>
  <p:slideViewPr>
    <p:cSldViewPr showGuides="1">
      <p:cViewPr varScale="1">
        <p:scale>
          <a:sx n="72" d="100"/>
          <a:sy n="72" d="100"/>
        </p:scale>
        <p:origin x="185" y="48"/>
      </p:cViewPr>
      <p:guideLst>
        <p:guide pos="416"/>
        <p:guide pos="7256"/>
        <p:guide orient="horz" pos="648"/>
        <p:guide orient="horz" pos="709"/>
        <p:guide orient="horz" pos="3929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B5AED-C691-42E9-89FF-C0E8F690560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7AB59-EC38-4FF2-B774-2219A70FC12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Hello everyone</a:t>
            </a:r>
            <a:r>
              <a:rPr lang="zh-CN" altLang="en-US" dirty="0" smtClean="0"/>
              <a:t>，</a:t>
            </a:r>
            <a:r>
              <a:rPr lang="en-US" altLang="zh-CN" dirty="0" smtClean="0"/>
              <a:t>I am </a:t>
            </a:r>
            <a:r>
              <a:rPr lang="en-US" altLang="zh-CN" dirty="0" err="1" smtClean="0"/>
              <a:t>songjin</a:t>
            </a:r>
            <a:r>
              <a:rPr lang="en-US" altLang="zh-CN" dirty="0" smtClean="0"/>
              <a:t> from IHEP</a:t>
            </a:r>
            <a:r>
              <a:rPr lang="zh-CN" altLang="en-US" dirty="0" smtClean="0"/>
              <a:t>。 </a:t>
            </a:r>
            <a:r>
              <a:rPr lang="en-US" altLang="zh-CN" dirty="0" smtClean="0"/>
              <a:t>My topic is </a:t>
            </a:r>
            <a:r>
              <a:rPr lang="en-US" altLang="zh-CN" dirty="0" err="1" smtClean="0"/>
              <a:t>deepc</a:t>
            </a:r>
            <a:r>
              <a:rPr lang="en-US" altLang="zh-CN" dirty="0" smtClean="0"/>
              <a:t> status</a:t>
            </a:r>
            <a:r>
              <a:rPr lang="zh-CN" altLang="en-US" dirty="0" smtClean="0"/>
              <a:t>。 </a:t>
            </a:r>
            <a:r>
              <a:rPr lang="en-US" altLang="zh-CN" dirty="0" smtClean="0"/>
              <a:t>It is documentation system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7AB59-EC38-4FF2-B774-2219A70FC12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488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248FE-A215-46F8-844E-3D5CCC7B229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793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rgbClr val="0070C0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7AB59-EC38-4FF2-B774-2219A70FC12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221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目前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7AB59-EC38-4FF2-B774-2219A70FC12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24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7AB59-EC38-4FF2-B774-2219A70FC12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282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l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endParaRPr lang="en-US" altLang="zh-CN" sz="1200" kern="0" dirty="0">
              <a:effectLst/>
              <a:latin typeface="+mn-ea"/>
              <a:ea typeface="+mn-ea"/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7AB59-EC38-4FF2-B774-2219A70FC12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498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1243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33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7AB59-EC38-4FF2-B774-2219A70FC12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888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9748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There are 4 parts</a:t>
            </a:r>
            <a:r>
              <a:rPr lang="zh-CN" altLang="en-US" dirty="0" smtClean="0"/>
              <a:t>。</a:t>
            </a:r>
            <a:r>
              <a:rPr lang="en-US" altLang="zh-CN" dirty="0" smtClean="0"/>
              <a:t>1</a:t>
            </a:r>
            <a:r>
              <a:rPr lang="en-US" altLang="zh-CN" baseline="30000" dirty="0" smtClean="0"/>
              <a:t>st</a:t>
            </a:r>
            <a:r>
              <a:rPr lang="en-US" altLang="zh-CN" dirty="0" smtClean="0"/>
              <a:t> brief background</a:t>
            </a:r>
            <a:r>
              <a:rPr lang="en-US" altLang="zh-CN" baseline="0" dirty="0" smtClean="0"/>
              <a:t> introduction. 2</a:t>
            </a:r>
            <a:r>
              <a:rPr lang="en-US" altLang="zh-CN" baseline="30000" dirty="0" smtClean="0"/>
              <a:t>nd</a:t>
            </a:r>
            <a:r>
              <a:rPr lang="en-US" altLang="zh-CN" baseline="0" dirty="0" smtClean="0"/>
              <a:t> is software development. 3</a:t>
            </a:r>
            <a:r>
              <a:rPr lang="en-US" altLang="zh-CN" baseline="30000" dirty="0" smtClean="0"/>
              <a:t>rd</a:t>
            </a:r>
            <a:r>
              <a:rPr lang="en-US" altLang="zh-CN" baseline="0" dirty="0" smtClean="0"/>
              <a:t> is about pilot applications on CEPC. Last is some other applications and future </a:t>
            </a:r>
            <a:r>
              <a:rPr lang="en-US" altLang="zh-CN" baseline="0" dirty="0" err="1" smtClean="0"/>
              <a:t>porspects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82EF1-9846-4DC0-B601-A03582DBDD29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82EF1-9846-4DC0-B601-A03582DBDD2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6308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7AB59-EC38-4FF2-B774-2219A70FC12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701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通过对已有参数的录入，完成对</a:t>
            </a:r>
            <a:r>
              <a:rPr lang="en-US" altLang="zh-CN" dirty="0"/>
              <a:t>CEPC</a:t>
            </a:r>
            <a:r>
              <a:rPr lang="zh-CN" altLang="en-US" dirty="0"/>
              <a:t>一个层面的数据建模</a:t>
            </a:r>
          </a:p>
        </p:txBody>
      </p:sp>
    </p:spTree>
    <p:extLst>
      <p:ext uri="{BB962C8B-B14F-4D97-AF65-F5344CB8AC3E}">
        <p14:creationId xmlns:p14="http://schemas.microsoft.com/office/powerpoint/2010/main" val="858357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我们系统管理所有的</a:t>
            </a:r>
            <a:r>
              <a:rPr lang="en-US" altLang="zh-CN" dirty="0"/>
              <a:t>Excel</a:t>
            </a:r>
            <a:r>
              <a:rPr lang="zh-CN" altLang="en-US" dirty="0"/>
              <a:t>表。在这个层面上和</a:t>
            </a:r>
            <a:r>
              <a:rPr lang="en-US" altLang="zh-CN" dirty="0" err="1"/>
              <a:t>IHEPdoc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4276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46017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9280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smtClean="0"/>
              <a:t>Through multi-dimensional queries, we can flexibly obtain the desired data.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94348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92786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22290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6447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82EF1-9846-4DC0-B601-A03582DBDD2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5647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82EF1-9846-4DC0-B601-A03582DBDD29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6747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7AB59-EC38-4FF2-B774-2219A70FC12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1986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7AB59-EC38-4FF2-B774-2219A70FC12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334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7AB59-EC38-4FF2-B774-2219A70FC12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2444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7AB59-EC38-4FF2-B774-2219A70FC121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403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3248FE-A215-46F8-844E-3D5CCC7B229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86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7AB59-EC38-4FF2-B774-2219A70FC12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687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248FE-A215-46F8-844E-3D5CCC7B229A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7AB59-EC38-4FF2-B774-2219A70FC12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971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82EF1-9846-4DC0-B601-A03582DBDD2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93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248FE-A215-46F8-844E-3D5CCC7B229A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3200" b="0" baseline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defRPr>
            </a:lvl1pPr>
            <a:lvl2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 sz="2800" baseline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defRPr>
            </a:lvl2pPr>
            <a:lvl3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 sz="28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 sz="24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 sz="24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6354821"/>
            <a:ext cx="2844800" cy="365125"/>
          </a:xfrm>
        </p:spPr>
        <p:txBody>
          <a:bodyPr/>
          <a:lstStyle/>
          <a:p>
            <a:fld id="{9AE88453-35FA-4BA5-A4B0-4175F647E94D}" type="datetime1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47199" y="6354820"/>
            <a:ext cx="2844800" cy="365125"/>
          </a:xfrm>
        </p:spPr>
        <p:txBody>
          <a:bodyPr/>
          <a:lstStyle/>
          <a:p>
            <a:fld id="{641B343B-A0C2-43B3-8F70-8346EF5AC90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62DED8C-BFC2-4C71-B4E8-A8CFBBDBF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210569-4ED2-41F6-A7D6-77FD3AAC71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DE115AE-81F3-4DC3-91B7-20584D791CCA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>
              <a:solidFill>
                <a:srgbClr val="004EA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6EF239-8343-4500-82F3-61C3E00FB5EF}"/>
              </a:ext>
            </a:extLst>
          </p:cNvPr>
          <p:cNvSpPr txBox="1"/>
          <p:nvPr userDrawn="1"/>
        </p:nvSpPr>
        <p:spPr>
          <a:xfrm>
            <a:off x="5320344" y="2865993"/>
            <a:ext cx="5353004" cy="1126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6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THANK YOU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AC93D65-C284-4A68-8D3D-D12A7AAA2C65}"/>
              </a:ext>
            </a:extLst>
          </p:cNvPr>
          <p:cNvSpPr txBox="1"/>
          <p:nvPr userDrawn="1"/>
        </p:nvSpPr>
        <p:spPr>
          <a:xfrm>
            <a:off x="5320344" y="2290185"/>
            <a:ext cx="2683682" cy="12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6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谢谢</a:t>
            </a:r>
            <a:endParaRPr lang="en-US" altLang="zh-CN" sz="6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AF0EF2F-42BB-4AAF-8259-80E151CA58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000" y="6210151"/>
            <a:ext cx="3600000" cy="64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82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27D8C-BC6F-4BB8-B5FA-1220FAAF4773}" type="datetime1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343B-A0C2-43B3-8F70-8346EF5AC90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EEF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联合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0055" y="146685"/>
            <a:ext cx="2716530" cy="36893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-227330" y="121285"/>
            <a:ext cx="3729355" cy="388620"/>
            <a:chOff x="-358" y="191"/>
            <a:chExt cx="5873" cy="612"/>
          </a:xfrm>
        </p:grpSpPr>
        <p:sp>
          <p:nvSpPr>
            <p:cNvPr id="4" name="矩形 3"/>
            <p:cNvSpPr/>
            <p:nvPr userDrawn="1"/>
          </p:nvSpPr>
          <p:spPr>
            <a:xfrm>
              <a:off x="387" y="191"/>
              <a:ext cx="5128" cy="612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10000">
                  <a:srgbClr val="0063FF">
                    <a:alpha val="23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31" name="平行四边形 30"/>
            <p:cNvSpPr/>
            <p:nvPr userDrawn="1"/>
          </p:nvSpPr>
          <p:spPr>
            <a:xfrm>
              <a:off x="272" y="191"/>
              <a:ext cx="181" cy="612"/>
            </a:xfrm>
            <a:prstGeom prst="parallelogram">
              <a:avLst>
                <a:gd name="adj" fmla="val 30795"/>
              </a:avLst>
            </a:prstGeom>
            <a:gradFill>
              <a:gsLst>
                <a:gs pos="100000">
                  <a:srgbClr val="3171ED"/>
                </a:gs>
                <a:gs pos="0">
                  <a:schemeClr val="accent1"/>
                </a:gs>
              </a:gsLst>
              <a:lin ang="0" scaled="0"/>
            </a:gradFill>
            <a:ln w="12700" cap="flat" cmpd="sng">
              <a:noFill/>
              <a:prstDash val="solid"/>
              <a:miter lim="800000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29" name="平行四边形 28"/>
            <p:cNvSpPr/>
            <p:nvPr userDrawn="1"/>
          </p:nvSpPr>
          <p:spPr>
            <a:xfrm>
              <a:off x="-358" y="191"/>
              <a:ext cx="624" cy="612"/>
            </a:xfrm>
            <a:prstGeom prst="parallelogram">
              <a:avLst>
                <a:gd name="adj" fmla="val 11057"/>
              </a:avLst>
            </a:prstGeom>
            <a:gradFill>
              <a:gsLst>
                <a:gs pos="100000">
                  <a:srgbClr val="558AF6"/>
                </a:gs>
                <a:gs pos="0">
                  <a:srgbClr val="4874CB"/>
                </a:gs>
              </a:gsLst>
              <a:lin ang="0" scaled="0"/>
            </a:gradFill>
            <a:ln w="12700" cap="flat" cmpd="sng">
              <a:noFill/>
              <a:prstDash val="solid"/>
              <a:miter lim="800000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3164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单击以编辑母版副标题样式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1" y="6472023"/>
            <a:ext cx="2844800" cy="365125"/>
          </a:xfrm>
        </p:spPr>
        <p:txBody>
          <a:bodyPr/>
          <a:lstStyle/>
          <a:p>
            <a:r>
              <a:rPr lang="en-US" altLang="zh-CN"/>
              <a:t>July 3~6th, 2023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47201" y="6477923"/>
            <a:ext cx="2844800" cy="365125"/>
          </a:xfrm>
        </p:spPr>
        <p:txBody>
          <a:bodyPr/>
          <a:lstStyle/>
          <a:p>
            <a:fld id="{90F4F1B7-B247-4728-A113-D9509F67E37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472022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2023 (European Edition)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663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6354821"/>
            <a:ext cx="2844800" cy="365125"/>
          </a:xfrm>
        </p:spPr>
        <p:txBody>
          <a:bodyPr/>
          <a:lstStyle/>
          <a:p>
            <a:r>
              <a:rPr lang="en-US" altLang="zh-CN"/>
              <a:t>July 3~6th, 2023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2023 (European Edition)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47199" y="6354820"/>
            <a:ext cx="2844800" cy="365125"/>
          </a:xfrm>
        </p:spPr>
        <p:txBody>
          <a:bodyPr/>
          <a:lstStyle/>
          <a:p>
            <a:fld id="{90F4F1B7-B247-4728-A113-D9509F67E37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7115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July 3~6th, 2023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4F1B7-B247-4728-A113-D9509F67E37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2023 (European Edition)</a:t>
            </a:r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FBF4E69-667A-4FAF-EAE7-EC0D8B1106D3}"/>
              </a:ext>
            </a:extLst>
          </p:cNvPr>
          <p:cNvGrpSpPr/>
          <p:nvPr userDrawn="1"/>
        </p:nvGrpSpPr>
        <p:grpSpPr>
          <a:xfrm>
            <a:off x="0" y="88900"/>
            <a:ext cx="12331700" cy="5645150"/>
            <a:chOff x="0" y="1320798"/>
            <a:chExt cx="12192000" cy="553720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A0B60AB-A0CC-A869-4D0F-ECD75A347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521229"/>
              <a:ext cx="12192000" cy="533677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2A1652F-2EA6-C0A3-6FF3-D7F55672F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2217682" y="1320798"/>
              <a:ext cx="9847318" cy="3672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991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July 3~6th, 2023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2023 (European Edition)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4F1B7-B247-4728-A113-D9509F67E37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5943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D15BD00-4D24-4D30-BC40-E8060257567A}"/>
              </a:ext>
            </a:extLst>
          </p:cNvPr>
          <p:cNvGrpSpPr/>
          <p:nvPr userDrawn="1"/>
        </p:nvGrpSpPr>
        <p:grpSpPr>
          <a:xfrm>
            <a:off x="165946" y="272461"/>
            <a:ext cx="484684" cy="381668"/>
            <a:chOff x="152400" y="483953"/>
            <a:chExt cx="650630" cy="512343"/>
          </a:xfrm>
        </p:grpSpPr>
        <p:sp>
          <p:nvSpPr>
            <p:cNvPr id="6" name="半闭框 5">
              <a:extLst>
                <a:ext uri="{FF2B5EF4-FFF2-40B4-BE49-F238E27FC236}">
                  <a16:creationId xmlns:a16="http://schemas.microsoft.com/office/drawing/2014/main" id="{A3CC3D23-BF5A-4175-BC3C-ECECD4B66B7C}"/>
                </a:ext>
              </a:extLst>
            </p:cNvPr>
            <p:cNvSpPr/>
            <p:nvPr/>
          </p:nvSpPr>
          <p:spPr>
            <a:xfrm>
              <a:off x="152400" y="483953"/>
              <a:ext cx="650630" cy="341563"/>
            </a:xfrm>
            <a:prstGeom prst="halfFrame">
              <a:avLst>
                <a:gd name="adj1" fmla="val 33333"/>
                <a:gd name="adj2" fmla="val 0"/>
              </a:avLst>
            </a:prstGeom>
            <a:solidFill>
              <a:srgbClr val="2E589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半闭框 6">
              <a:extLst>
                <a:ext uri="{FF2B5EF4-FFF2-40B4-BE49-F238E27FC236}">
                  <a16:creationId xmlns:a16="http://schemas.microsoft.com/office/drawing/2014/main" id="{4E09F354-96B8-4A94-8859-192EADF10789}"/>
                </a:ext>
              </a:extLst>
            </p:cNvPr>
            <p:cNvSpPr/>
            <p:nvPr/>
          </p:nvSpPr>
          <p:spPr>
            <a:xfrm>
              <a:off x="152400" y="654735"/>
              <a:ext cx="423863" cy="241944"/>
            </a:xfrm>
            <a:prstGeom prst="halfFrame">
              <a:avLst>
                <a:gd name="adj1" fmla="val 33333"/>
                <a:gd name="adj2" fmla="val 0"/>
              </a:avLst>
            </a:prstGeom>
            <a:solidFill>
              <a:srgbClr val="2E589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半闭框 7">
              <a:extLst>
                <a:ext uri="{FF2B5EF4-FFF2-40B4-BE49-F238E27FC236}">
                  <a16:creationId xmlns:a16="http://schemas.microsoft.com/office/drawing/2014/main" id="{168311C1-EF2A-49D3-946E-6882EA3DA61E}"/>
                </a:ext>
              </a:extLst>
            </p:cNvPr>
            <p:cNvSpPr/>
            <p:nvPr/>
          </p:nvSpPr>
          <p:spPr>
            <a:xfrm>
              <a:off x="152400" y="798007"/>
              <a:ext cx="264915" cy="198289"/>
            </a:xfrm>
            <a:prstGeom prst="halfFrame">
              <a:avLst>
                <a:gd name="adj1" fmla="val 33333"/>
                <a:gd name="adj2" fmla="val 0"/>
              </a:avLst>
            </a:prstGeom>
            <a:solidFill>
              <a:srgbClr val="2E589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标题 1">
            <a:extLst>
              <a:ext uri="{FF2B5EF4-FFF2-40B4-BE49-F238E27FC236}">
                <a16:creationId xmlns:a16="http://schemas.microsoft.com/office/drawing/2014/main" id="{41FF57F5-7D95-42A7-A4A5-D66E086C0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75" y="129684"/>
            <a:ext cx="7200000" cy="5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zh-CN" altLang="en-US" sz="2800" b="1">
                <a:solidFill>
                  <a:srgbClr val="2E58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lvl="0"/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39F0DE7-EFC2-44E5-B1E8-41C1E1CC6FC3}"/>
              </a:ext>
            </a:extLst>
          </p:cNvPr>
          <p:cNvGrpSpPr/>
          <p:nvPr userDrawn="1"/>
        </p:nvGrpSpPr>
        <p:grpSpPr>
          <a:xfrm>
            <a:off x="0" y="-2"/>
            <a:ext cx="12192000" cy="6858002"/>
            <a:chOff x="0" y="-2"/>
            <a:chExt cx="12192000" cy="685800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AB3D16E-E4A0-4634-9FB0-E14B2A16B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521229"/>
              <a:ext cx="12192000" cy="533677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831A735-FD17-4A30-AC1C-1D1251E9B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2344681" y="-2"/>
              <a:ext cx="9847318" cy="3672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2338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标题+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D15BD00-4D24-4D30-BC40-E8060257567A}"/>
              </a:ext>
            </a:extLst>
          </p:cNvPr>
          <p:cNvGrpSpPr/>
          <p:nvPr userDrawn="1"/>
        </p:nvGrpSpPr>
        <p:grpSpPr>
          <a:xfrm>
            <a:off x="165946" y="272461"/>
            <a:ext cx="484684" cy="381668"/>
            <a:chOff x="152400" y="483953"/>
            <a:chExt cx="650630" cy="512343"/>
          </a:xfrm>
        </p:grpSpPr>
        <p:sp>
          <p:nvSpPr>
            <p:cNvPr id="6" name="半闭框 5">
              <a:extLst>
                <a:ext uri="{FF2B5EF4-FFF2-40B4-BE49-F238E27FC236}">
                  <a16:creationId xmlns:a16="http://schemas.microsoft.com/office/drawing/2014/main" id="{A3CC3D23-BF5A-4175-BC3C-ECECD4B66B7C}"/>
                </a:ext>
              </a:extLst>
            </p:cNvPr>
            <p:cNvSpPr/>
            <p:nvPr/>
          </p:nvSpPr>
          <p:spPr>
            <a:xfrm>
              <a:off x="152400" y="483953"/>
              <a:ext cx="650630" cy="341563"/>
            </a:xfrm>
            <a:prstGeom prst="halfFrame">
              <a:avLst>
                <a:gd name="adj1" fmla="val 33333"/>
                <a:gd name="adj2" fmla="val 0"/>
              </a:avLst>
            </a:prstGeom>
            <a:solidFill>
              <a:srgbClr val="2E589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半闭框 6">
              <a:extLst>
                <a:ext uri="{FF2B5EF4-FFF2-40B4-BE49-F238E27FC236}">
                  <a16:creationId xmlns:a16="http://schemas.microsoft.com/office/drawing/2014/main" id="{4E09F354-96B8-4A94-8859-192EADF10789}"/>
                </a:ext>
              </a:extLst>
            </p:cNvPr>
            <p:cNvSpPr/>
            <p:nvPr/>
          </p:nvSpPr>
          <p:spPr>
            <a:xfrm>
              <a:off x="152400" y="654735"/>
              <a:ext cx="423863" cy="241944"/>
            </a:xfrm>
            <a:prstGeom prst="halfFrame">
              <a:avLst>
                <a:gd name="adj1" fmla="val 33333"/>
                <a:gd name="adj2" fmla="val 0"/>
              </a:avLst>
            </a:prstGeom>
            <a:solidFill>
              <a:srgbClr val="2E589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半闭框 7">
              <a:extLst>
                <a:ext uri="{FF2B5EF4-FFF2-40B4-BE49-F238E27FC236}">
                  <a16:creationId xmlns:a16="http://schemas.microsoft.com/office/drawing/2014/main" id="{168311C1-EF2A-49D3-946E-6882EA3DA61E}"/>
                </a:ext>
              </a:extLst>
            </p:cNvPr>
            <p:cNvSpPr/>
            <p:nvPr/>
          </p:nvSpPr>
          <p:spPr>
            <a:xfrm>
              <a:off x="152400" y="798007"/>
              <a:ext cx="264915" cy="198289"/>
            </a:xfrm>
            <a:prstGeom prst="halfFrame">
              <a:avLst>
                <a:gd name="adj1" fmla="val 33333"/>
                <a:gd name="adj2" fmla="val 0"/>
              </a:avLst>
            </a:prstGeom>
            <a:solidFill>
              <a:srgbClr val="2E589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标题 1">
            <a:extLst>
              <a:ext uri="{FF2B5EF4-FFF2-40B4-BE49-F238E27FC236}">
                <a16:creationId xmlns:a16="http://schemas.microsoft.com/office/drawing/2014/main" id="{41FF57F5-7D95-42A7-A4A5-D66E086C0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76" y="129684"/>
            <a:ext cx="2817875" cy="5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zh-CN" altLang="en-US" sz="2800" b="1">
                <a:solidFill>
                  <a:srgbClr val="2E58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lvl="0"/>
            <a:endParaRPr lang="zh-CN" altLang="en-US" dirty="0"/>
          </a:p>
        </p:txBody>
      </p:sp>
      <p:sp>
        <p:nvSpPr>
          <p:cNvPr id="34" name="文本占位符 33">
            <a:extLst>
              <a:ext uri="{FF2B5EF4-FFF2-40B4-BE49-F238E27FC236}">
                <a16:creationId xmlns:a16="http://schemas.microsoft.com/office/drawing/2014/main" id="{01BA9379-E854-40C4-B081-3B900E9732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4000" y="144000"/>
            <a:ext cx="7200000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5372DE4-6B22-4186-BC5B-258A5F6827BF}"/>
              </a:ext>
            </a:extLst>
          </p:cNvPr>
          <p:cNvGrpSpPr/>
          <p:nvPr userDrawn="1"/>
        </p:nvGrpSpPr>
        <p:grpSpPr>
          <a:xfrm>
            <a:off x="0" y="-2"/>
            <a:ext cx="12192000" cy="6858002"/>
            <a:chOff x="0" y="-2"/>
            <a:chExt cx="12192000" cy="6858002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7E8FC9A-F67E-4B28-80DF-9BEBFA5C2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521229"/>
              <a:ext cx="12192000" cy="533677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8F556C7-07B0-4810-B59E-9BF5D48F2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2344681" y="-2"/>
              <a:ext cx="9847318" cy="3672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9294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DB4E7-1FC7-4D0B-9427-8D8FA9DF5E3C}" type="datetime1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B343B-A0C2-43B3-8F70-8346EF5AC90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7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July 3~6th, 2023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2023 (European Edition)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4F1B7-B247-4728-A113-D9509F67E3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6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tags" Target="../tags/tag4.xml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0.png"/><Relationship Id="rId4" Type="http://schemas.openxmlformats.org/officeDocument/2006/relationships/tags" Target="../tags/tag5.xml"/><Relationship Id="rId9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slideLayout" Target="../slideLayouts/slideLayout3.xml"/><Relationship Id="rId18" Type="http://schemas.openxmlformats.org/officeDocument/2006/relationships/image" Target="../media/image58.png"/><Relationship Id="rId3" Type="http://schemas.openxmlformats.org/officeDocument/2006/relationships/tags" Target="../tags/tag8.xml"/><Relationship Id="rId21" Type="http://schemas.openxmlformats.org/officeDocument/2006/relationships/image" Target="../media/image61.png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image" Target="../media/image57.png"/><Relationship Id="rId2" Type="http://schemas.openxmlformats.org/officeDocument/2006/relationships/tags" Target="../tags/tag7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image" Target="../media/image55.png"/><Relationship Id="rId10" Type="http://schemas.openxmlformats.org/officeDocument/2006/relationships/tags" Target="../tags/tag15.xml"/><Relationship Id="rId19" Type="http://schemas.openxmlformats.org/officeDocument/2006/relationships/image" Target="../media/image59.pn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71.jpeg"/><Relationship Id="rId5" Type="http://schemas.openxmlformats.org/officeDocument/2006/relationships/tags" Target="../tags/tag22.xml"/><Relationship Id="rId10" Type="http://schemas.openxmlformats.org/officeDocument/2006/relationships/image" Target="../media/image70.jpeg"/><Relationship Id="rId4" Type="http://schemas.openxmlformats.org/officeDocument/2006/relationships/tags" Target="../tags/tag21.xml"/><Relationship Id="rId9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notesSlide" Target="../notesSlides/notesSlide33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79.jpeg"/><Relationship Id="rId2" Type="http://schemas.openxmlformats.org/officeDocument/2006/relationships/tags" Target="../tags/tag25.xml"/><Relationship Id="rId16" Type="http://schemas.openxmlformats.org/officeDocument/2006/relationships/image" Target="../media/image78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5" Type="http://schemas.openxmlformats.org/officeDocument/2006/relationships/tags" Target="../tags/tag28.xml"/><Relationship Id="rId15" Type="http://schemas.openxmlformats.org/officeDocument/2006/relationships/image" Target="../media/image77.jpeg"/><Relationship Id="rId10" Type="http://schemas.openxmlformats.org/officeDocument/2006/relationships/tags" Target="../tags/tag33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8d5d924e275b0c7f58feed124417600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7" y="-3267"/>
            <a:ext cx="12203563" cy="162880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ctrTitle" idx="4294967295"/>
          </p:nvPr>
        </p:nvSpPr>
        <p:spPr>
          <a:xfrm>
            <a:off x="669267" y="2916223"/>
            <a:ext cx="10867822" cy="769441"/>
          </a:xfr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ln w="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ea"/>
                <a:sym typeface="+mn-lt"/>
              </a:rPr>
              <a:t>CEPC DeepC Status</a:t>
            </a:r>
            <a:endParaRPr lang="zh-CN" altLang="en-US" b="1" dirty="0">
              <a:ln w="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ea"/>
              <a:sym typeface="+mn-lt"/>
            </a:endParaRPr>
          </a:p>
        </p:txBody>
      </p:sp>
      <p:pic>
        <p:nvPicPr>
          <p:cNvPr id="6" name="Picture 2" descr="http://cepc.ihep.ac.cn/images/111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21" y="30953"/>
            <a:ext cx="1199457" cy="70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58763" y="6492875"/>
            <a:ext cx="2844800" cy="365125"/>
          </a:xfrm>
        </p:spPr>
        <p:txBody>
          <a:bodyPr/>
          <a:lstStyle/>
          <a:p>
            <a:fld id="{641B343B-A0C2-43B3-8F70-8346EF5AC902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9" name="副标题 4">
            <a:extLst>
              <a:ext uri="{FF2B5EF4-FFF2-40B4-BE49-F238E27FC236}">
                <a16:creationId xmlns:a16="http://schemas.microsoft.com/office/drawing/2014/main" id="{7706A058-B2EA-40D8-B7CB-A9031801E012}"/>
              </a:ext>
            </a:extLst>
          </p:cNvPr>
          <p:cNvSpPr txBox="1">
            <a:spLocks/>
          </p:cNvSpPr>
          <p:nvPr/>
        </p:nvSpPr>
        <p:spPr>
          <a:xfrm>
            <a:off x="2523643" y="4214143"/>
            <a:ext cx="7140154" cy="809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7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7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7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7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7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7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7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7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7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000" b="1" dirty="0">
                <a:cs typeface="+mn-ea"/>
                <a:sym typeface="+mn-lt"/>
              </a:rPr>
              <a:t>Reporter: </a:t>
            </a:r>
            <a:r>
              <a:rPr lang="en-US" altLang="zh-CN" sz="2000" dirty="0">
                <a:cs typeface="+mn-ea"/>
                <a:sym typeface="+mn-lt"/>
              </a:rPr>
              <a:t>Song Jin (IHEP)/ Lei Ye (HDEC) </a:t>
            </a:r>
          </a:p>
          <a:p>
            <a:pPr marL="0" indent="0" algn="ctr">
              <a:buNone/>
            </a:pPr>
            <a:r>
              <a:rPr lang="en-US" altLang="zh-CN" sz="2000" dirty="0">
                <a:cs typeface="+mn-ea"/>
                <a:sym typeface="+mn-lt"/>
              </a:rPr>
              <a:t>For CEPC accelerator group</a:t>
            </a:r>
          </a:p>
        </p:txBody>
      </p:sp>
      <p:pic>
        <p:nvPicPr>
          <p:cNvPr id="10" name="图片 9" descr="联合logo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57"/>
          <a:stretch/>
        </p:blipFill>
        <p:spPr>
          <a:xfrm>
            <a:off x="10200456" y="116632"/>
            <a:ext cx="1781602" cy="516174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49E4F8B4-F638-4471-84B9-DF69B34265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784" y="5142592"/>
            <a:ext cx="3552825" cy="672912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6C873C8A-1F6F-4743-870E-FE635BA3D21C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CEPC workshop 2025,  November 6-10 2025</a:t>
            </a:r>
            <a:r>
              <a:rPr lang="zh-CN" altLang="en-US" dirty="0">
                <a:solidFill>
                  <a:schemeClr val="bg1"/>
                </a:solidFill>
              </a:rPr>
              <a:t>，</a:t>
            </a:r>
            <a:r>
              <a:rPr lang="en-US" altLang="zh-CN" dirty="0">
                <a:solidFill>
                  <a:schemeClr val="bg1"/>
                </a:solidFill>
              </a:rPr>
              <a:t> Guangzhou, China</a:t>
            </a:r>
          </a:p>
        </p:txBody>
      </p:sp>
    </p:spTree>
    <p:extLst>
      <p:ext uri="{BB962C8B-B14F-4D97-AF65-F5344CB8AC3E}">
        <p14:creationId xmlns:p14="http://schemas.microsoft.com/office/powerpoint/2010/main" val="1088181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4F1B7-B247-4728-A113-D9509F67E374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250150"/>
              </p:ext>
            </p:extLst>
          </p:nvPr>
        </p:nvGraphicFramePr>
        <p:xfrm>
          <a:off x="548465" y="2371328"/>
          <a:ext cx="7001141" cy="388926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20534">
                  <a:extLst>
                    <a:ext uri="{9D8B030D-6E8A-4147-A177-3AD203B41FA5}">
                      <a16:colId xmlns:a16="http://schemas.microsoft.com/office/drawing/2014/main" val="545514185"/>
                    </a:ext>
                  </a:extLst>
                </a:gridCol>
                <a:gridCol w="1313472">
                  <a:extLst>
                    <a:ext uri="{9D8B030D-6E8A-4147-A177-3AD203B41FA5}">
                      <a16:colId xmlns:a16="http://schemas.microsoft.com/office/drawing/2014/main" val="1847822214"/>
                    </a:ext>
                  </a:extLst>
                </a:gridCol>
                <a:gridCol w="1313472">
                  <a:extLst>
                    <a:ext uri="{9D8B030D-6E8A-4147-A177-3AD203B41FA5}">
                      <a16:colId xmlns:a16="http://schemas.microsoft.com/office/drawing/2014/main" val="1364442712"/>
                    </a:ext>
                  </a:extLst>
                </a:gridCol>
                <a:gridCol w="1653663">
                  <a:extLst>
                    <a:ext uri="{9D8B030D-6E8A-4147-A177-3AD203B41FA5}">
                      <a16:colId xmlns:a16="http://schemas.microsoft.com/office/drawing/2014/main" val="307934065"/>
                    </a:ext>
                  </a:extLst>
                </a:gridCol>
              </a:tblGrid>
              <a:tr h="539523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Potential Competitors &amp; Representative Products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幼圆" panose="020105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/>
                        <a:t>Data Production &amp; Application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/>
                        <a:t>Data Governance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幼圆" panose="02010509060101010101" pitchFamily="49" charset="-122"/>
                        <a:ea typeface="幼圆" panose="020105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963793"/>
                  </a:ext>
                </a:extLst>
              </a:tr>
              <a:tr h="555840">
                <a:tc vMerge="1"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幼圆" panose="02010509060101010101" pitchFamily="49" charset="-122"/>
                        <a:ea typeface="幼圆" panose="02010509060101010101" pitchFamily="49" charset="-122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Data standards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幼圆" panose="02010509060101010101" pitchFamily="49" charset="-122"/>
                        <a:ea typeface="幼圆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Engineering Algorithm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幼圆" panose="02010509060101010101" pitchFamily="49" charset="-122"/>
                        <a:ea typeface="幼圆" panose="020105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547526"/>
                  </a:ext>
                </a:extLst>
              </a:tr>
              <a:tr h="7847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err="1"/>
                        <a:t>Macrowing</a:t>
                      </a:r>
                      <a:r>
                        <a:rPr lang="en-US" altLang="zh-CN" sz="1400" dirty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Emphasis on the management of unstructured data</a:t>
                      </a:r>
                      <a:endParaRPr lang="zh-CN" altLang="en-US" sz="1400" dirty="0">
                        <a:latin typeface="幼圆" panose="02010509060101010101" pitchFamily="49" charset="-122"/>
                        <a:ea typeface="幼圆" panose="020105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/>
                        <a:t>weak</a:t>
                      </a:r>
                      <a:endParaRPr lang="zh-CN" altLang="en-US" sz="1400" b="0" kern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kern="1200" dirty="0" smtClean="0"/>
                        <a:t>unstructured </a:t>
                      </a:r>
                      <a:r>
                        <a:rPr lang="en-US" altLang="zh-CN" sz="1400" kern="1200" dirty="0"/>
                        <a:t>data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幼圆" panose="02010509060101010101" pitchFamily="49" charset="-122"/>
                        <a:ea typeface="幼圆" panose="02010509060101010101" pitchFamily="49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kern="1200" dirty="0"/>
                        <a:t>can be integrated with Primavera P6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幼圆" panose="02010509060101010101" pitchFamily="49" charset="-122"/>
                        <a:ea typeface="幼圆" panose="02010509060101010101" pitchFamily="49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7129161"/>
                  </a:ext>
                </a:extLst>
              </a:tr>
              <a:tr h="97779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DTSTACK,</a:t>
                      </a:r>
                      <a:r>
                        <a:rPr lang="en-US" altLang="zh-CN" sz="1400" baseline="0" dirty="0"/>
                        <a:t> DTWAVE</a:t>
                      </a:r>
                      <a:r>
                        <a:rPr lang="en-US" altLang="zh-CN" sz="1400" dirty="0"/>
                        <a:t>…</a:t>
                      </a:r>
                    </a:p>
                    <a:p>
                      <a:pPr algn="ctr"/>
                      <a:r>
                        <a:rPr lang="en-US" altLang="zh-CN" sz="1400" dirty="0"/>
                        <a:t>Provide data warehousing services</a:t>
                      </a:r>
                      <a:endParaRPr lang="zh-CN" altLang="en-US" sz="1400" dirty="0">
                        <a:latin typeface="幼圆" panose="02010509060101010101" pitchFamily="49" charset="-122"/>
                        <a:ea typeface="幼圆" panose="020105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kern="1200" dirty="0"/>
                        <a:t>weak</a:t>
                      </a:r>
                      <a:endParaRPr lang="zh-CN" altLang="en-US" sz="1400" b="0" kern="1200" dirty="0">
                        <a:solidFill>
                          <a:schemeClr val="dk1"/>
                        </a:solidFill>
                        <a:latin typeface="幼圆" panose="02010509060101010101" pitchFamily="49" charset="-122"/>
                        <a:ea typeface="幼圆" panose="02010509060101010101" pitchFamily="49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kern="1200" dirty="0"/>
                        <a:t>Good</a:t>
                      </a:r>
                      <a:endParaRPr lang="zh-CN" altLang="en-US" sz="1400" b="0" kern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kern="1200" dirty="0"/>
                        <a:t>weak</a:t>
                      </a:r>
                      <a:endParaRPr lang="zh-CN" altLang="en-US" sz="1400" b="0" kern="1200" dirty="0">
                        <a:solidFill>
                          <a:schemeClr val="dk1"/>
                        </a:solidFill>
                        <a:latin typeface="幼圆" panose="02010509060101010101" pitchFamily="49" charset="-122"/>
                        <a:ea typeface="幼圆" panose="02010509060101010101" pitchFamily="49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0536938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Primavera Unifier</a:t>
                      </a:r>
                      <a:endParaRPr lang="en-US" altLang="zh-CN" sz="1400" kern="1200" dirty="0"/>
                    </a:p>
                    <a:p>
                      <a:pPr marL="0" algn="ctr" defTabSz="914400" rtl="0" eaLnBrk="1" latinLnBrk="0" hangingPunct="1"/>
                      <a:r>
                        <a:rPr lang="en-US" altLang="zh-CN" sz="1400" kern="1200" dirty="0"/>
                        <a:t>Provide solutions for managing projects and facilities</a:t>
                      </a:r>
                      <a:endParaRPr lang="zh-CN" altLang="en-US" sz="1400" kern="1200" dirty="0">
                        <a:solidFill>
                          <a:srgbClr val="2F5496"/>
                        </a:solidFill>
                        <a:latin typeface="+mn-lt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kern="1200" dirty="0"/>
                        <a:t>flexible module configuration functionality</a:t>
                      </a:r>
                      <a:endParaRPr lang="en-US" altLang="zh-CN" sz="1400" b="0" kern="1200" dirty="0">
                        <a:solidFill>
                          <a:schemeClr val="dk1"/>
                        </a:solidFill>
                        <a:latin typeface="幼圆" panose="02010509060101010101" pitchFamily="49" charset="-122"/>
                        <a:ea typeface="幼圆" panose="02010509060101010101" pitchFamily="49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kern="1200" dirty="0"/>
                        <a:t>weak</a:t>
                      </a:r>
                      <a:endParaRPr lang="zh-CN" altLang="en-US" sz="1400" b="0" kern="1200" dirty="0">
                        <a:solidFill>
                          <a:schemeClr val="dk1"/>
                        </a:solidFill>
                        <a:latin typeface="幼圆" panose="02010509060101010101" pitchFamily="49" charset="-122"/>
                        <a:ea typeface="幼圆" panose="02010509060101010101" pitchFamily="49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kern="1200" dirty="0"/>
                        <a:t>Can be integrated with Primavera P6</a:t>
                      </a:r>
                      <a:endParaRPr lang="zh-CN" altLang="en-US" sz="1400" b="0" kern="1200" dirty="0">
                        <a:solidFill>
                          <a:schemeClr val="dk1"/>
                        </a:solidFill>
                        <a:latin typeface="幼圆" panose="02010509060101010101" pitchFamily="49" charset="-122"/>
                        <a:ea typeface="幼圆" panose="02010509060101010101" pitchFamily="49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5494511"/>
                  </a:ext>
                </a:extLst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442933" y="317720"/>
            <a:ext cx="9492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3"/>
            <a:r>
              <a:rPr lang="en-US" altLang="zh-CN" sz="3600" b="1" dirty="0">
                <a:solidFill>
                  <a:srgbClr val="0070C0"/>
                </a:solidFill>
              </a:rPr>
              <a:t>Survey for commercial software</a:t>
            </a:r>
            <a:endParaRPr lang="zh-CN" altLang="en-US" sz="3600" b="1" dirty="0">
              <a:solidFill>
                <a:srgbClr val="0070C0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C6F9945F-A82E-4711-A0F9-54549BA70921}"/>
              </a:ext>
            </a:extLst>
          </p:cNvPr>
          <p:cNvGrpSpPr/>
          <p:nvPr/>
        </p:nvGrpSpPr>
        <p:grpSpPr>
          <a:xfrm>
            <a:off x="7622885" y="1622208"/>
            <a:ext cx="4435812" cy="4719063"/>
            <a:chOff x="442933" y="1625758"/>
            <a:chExt cx="4435812" cy="471906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501" y="4053713"/>
              <a:ext cx="3635396" cy="197439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360" y="1625758"/>
              <a:ext cx="1289629" cy="1845768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54EEAFB-9896-AEE6-0F8A-49F9D7261DEB}"/>
                </a:ext>
              </a:extLst>
            </p:cNvPr>
            <p:cNvSpPr txBox="1"/>
            <p:nvPr/>
          </p:nvSpPr>
          <p:spPr>
            <a:xfrm>
              <a:off x="620594" y="3461581"/>
              <a:ext cx="2101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b="1" dirty="0"/>
                <a:t>Data Management</a:t>
              </a:r>
              <a:endParaRPr kumimoji="1" lang="zh-CN" altLang="en-US" sz="1600" b="1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61BEFE6-CAF6-6F3B-8176-702377F67C89}"/>
                </a:ext>
              </a:extLst>
            </p:cNvPr>
            <p:cNvSpPr txBox="1"/>
            <p:nvPr/>
          </p:nvSpPr>
          <p:spPr>
            <a:xfrm>
              <a:off x="2605594" y="3453256"/>
              <a:ext cx="18213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b="1" dirty="0"/>
                <a:t>Data Governance</a:t>
              </a:r>
              <a:endParaRPr kumimoji="1" lang="zh-CN" altLang="en-US" sz="1600" b="1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180AE33-746E-BA6A-82CE-A40FD3D62E80}"/>
                </a:ext>
              </a:extLst>
            </p:cNvPr>
            <p:cNvSpPr txBox="1"/>
            <p:nvPr/>
          </p:nvSpPr>
          <p:spPr>
            <a:xfrm>
              <a:off x="442933" y="6006267"/>
              <a:ext cx="4435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/>
                <a:t>Project and Asset Management</a:t>
              </a: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0267" y="1808420"/>
              <a:ext cx="1931103" cy="646226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1374" y="2736884"/>
              <a:ext cx="1931103" cy="597085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442933" y="4053713"/>
              <a:ext cx="399688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60A3B5"/>
                  </a:solidFill>
                </a:rPr>
                <a:t>Oracle's Project Management Solutions </a:t>
              </a:r>
              <a:endParaRPr lang="zh-CN" altLang="en-US" sz="1600" dirty="0">
                <a:solidFill>
                  <a:srgbClr val="60A3B5"/>
                </a:solidFill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EE4D866E-1A35-4D6C-BAA3-2A5D571B5A31}"/>
              </a:ext>
            </a:extLst>
          </p:cNvPr>
          <p:cNvSpPr txBox="1"/>
          <p:nvPr/>
        </p:nvSpPr>
        <p:spPr>
          <a:xfrm>
            <a:off x="271507" y="1432442"/>
            <a:ext cx="7351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1E4778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After extensive market survey, we have not identified commercial software well-suited to our needs.</a:t>
            </a:r>
            <a:endParaRPr lang="zh-CN" altLang="en-US" sz="2000" dirty="0">
              <a:solidFill>
                <a:srgbClr val="1E4778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924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82F717-06BD-4AEE-A4D5-D9EA56C2D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ffectLst/>
              </a:rPr>
              <a:t>Development Goals</a:t>
            </a:r>
            <a:endParaRPr lang="zh-CN" altLang="en-US" dirty="0">
              <a:effectLst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D4963C-7728-4169-8329-C306D7F65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37" y="1263915"/>
            <a:ext cx="10763325" cy="4840303"/>
          </a:xfrm>
        </p:spPr>
        <p:txBody>
          <a:bodyPr>
            <a:normAutofit/>
          </a:bodyPr>
          <a:lstStyle/>
          <a:p>
            <a:pPr marL="0" indent="0">
              <a:buClrTx/>
              <a:buSzPct val="86000"/>
              <a:buNone/>
            </a:pPr>
            <a:r>
              <a:rPr lang="en-US" altLang="zh-CN" sz="2400" dirty="0">
                <a:solidFill>
                  <a:srgbClr val="1E4778"/>
                </a:solidFill>
                <a:ea typeface="微软雅黑"/>
              </a:rPr>
              <a:t>So, we decide to develop a new software for electronic documentation. </a:t>
            </a:r>
          </a:p>
          <a:p>
            <a:pPr marL="457200" indent="-457200">
              <a:buClrTx/>
              <a:buSzPct val="86000"/>
              <a:buFont typeface="+mj-lt"/>
              <a:buAutoNum type="arabicPeriod"/>
            </a:pPr>
            <a:r>
              <a:rPr lang="en-US" altLang="zh-CN" sz="2000" dirty="0">
                <a:solidFill>
                  <a:srgbClr val="1E4778"/>
                </a:solidFill>
                <a:ea typeface="微软雅黑"/>
              </a:rPr>
              <a:t>Preserve the advantages of the existing solution: standardization, process orientation, integration, security, and real-time capability.</a:t>
            </a:r>
          </a:p>
          <a:p>
            <a:pPr marL="457200" indent="-457200">
              <a:buClrTx/>
              <a:buSzPct val="86000"/>
              <a:buFont typeface="+mj-lt"/>
              <a:buAutoNum type="arabicPeriod"/>
            </a:pPr>
            <a:r>
              <a:rPr lang="en-US" altLang="zh-CN" sz="2000" dirty="0">
                <a:solidFill>
                  <a:srgbClr val="1E4778"/>
                </a:solidFill>
                <a:ea typeface="微软雅黑"/>
              </a:rPr>
              <a:t>Through a shared data foundation, rebuild the underlying architecture to enable:</a:t>
            </a:r>
            <a:r>
              <a:rPr lang="en-US" altLang="zh-CN" sz="2000" b="1" dirty="0">
                <a:solidFill>
                  <a:srgbClr val="1E4778"/>
                </a:solidFill>
                <a:ea typeface="微软雅黑"/>
              </a:rPr>
              <a:t> </a:t>
            </a:r>
          </a:p>
          <a:p>
            <a:pPr marL="857250" lvl="1" indent="-457200">
              <a:buSzPct val="86000"/>
              <a:buFont typeface="+mj-ea"/>
              <a:buAutoNum type="circleNumDbPlain"/>
            </a:pPr>
            <a:r>
              <a:rPr lang="en-US" altLang="zh-CN" sz="2000" b="1" dirty="0">
                <a:solidFill>
                  <a:srgbClr val="1E4778"/>
                </a:solidFill>
                <a:ea typeface="微软雅黑"/>
              </a:rPr>
              <a:t>Multi-dimensional project breakdown</a:t>
            </a:r>
          </a:p>
          <a:p>
            <a:pPr marL="857250" lvl="1" indent="-457200">
              <a:buSzPct val="86000"/>
              <a:buFont typeface="+mj-ea"/>
              <a:buAutoNum type="circleNumDbPlain"/>
            </a:pPr>
            <a:r>
              <a:rPr lang="en-US" altLang="zh-CN" sz="2000" b="1" dirty="0">
                <a:solidFill>
                  <a:srgbClr val="1E4778"/>
                </a:solidFill>
                <a:ea typeface="微软雅黑"/>
              </a:rPr>
              <a:t>Seamless file metadata exchange</a:t>
            </a:r>
          </a:p>
          <a:p>
            <a:pPr marL="857250" lvl="1" indent="-457200">
              <a:buSzPct val="86000"/>
              <a:buFont typeface="+mj-ea"/>
              <a:buAutoNum type="circleNumDbPlain"/>
            </a:pPr>
            <a:r>
              <a:rPr lang="en-US" altLang="zh-CN" sz="2000" b="1" dirty="0">
                <a:solidFill>
                  <a:srgbClr val="1E4778"/>
                </a:solidFill>
                <a:ea typeface="微软雅黑"/>
              </a:rPr>
              <a:t>Unified government of  multi-source data </a:t>
            </a:r>
          </a:p>
          <a:p>
            <a:pPr marL="457200" indent="-457200">
              <a:buClrTx/>
              <a:buSzPct val="86000"/>
              <a:buFont typeface="+mj-lt"/>
              <a:buAutoNum type="arabicPeriod"/>
            </a:pPr>
            <a:r>
              <a:rPr lang="en-US" altLang="zh-CN" sz="2000" dirty="0">
                <a:solidFill>
                  <a:srgbClr val="1E4778"/>
                </a:solidFill>
                <a:ea typeface="微软雅黑"/>
              </a:rPr>
              <a:t>Align with evolving trends by using AI-driven</a:t>
            </a:r>
            <a:r>
              <a:rPr lang="en-US" altLang="zh-CN" sz="200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altLang="zh-CN" sz="2000" dirty="0">
                <a:solidFill>
                  <a:srgbClr val="1E4778"/>
                </a:solidFill>
                <a:ea typeface="微软雅黑"/>
              </a:rPr>
              <a:t>enhancements</a:t>
            </a:r>
            <a:r>
              <a:rPr lang="en-US" altLang="zh-CN" sz="200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altLang="zh-CN" sz="2000" dirty="0">
                <a:solidFill>
                  <a:srgbClr val="1E4778"/>
                </a:solidFill>
                <a:ea typeface="微软雅黑"/>
              </a:rPr>
              <a:t>to develop more flexible applications.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6E09E0-4E2B-4496-95F5-A1ADB0A8E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C9DF2-DD95-4EA8-9B1F-8F3A692360C6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12" name="Picture 2" descr="http://cepc.ihep.ac.cn/images/11112.png">
            <a:extLst>
              <a:ext uri="{FF2B5EF4-FFF2-40B4-BE49-F238E27FC236}">
                <a16:creationId xmlns:a16="http://schemas.microsoft.com/office/drawing/2014/main" id="{34FF7A4A-90D0-4F59-95D8-C02EBBC17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5565" y="6220"/>
            <a:ext cx="1000539" cy="58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10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2800" dirty="0">
                <a:ln w="0">
                  <a:noFill/>
                </a:ln>
                <a:ea typeface="+mn-ea"/>
                <a:cs typeface="+mn-ea"/>
              </a:rPr>
              <a:t>Development Principle for the </a:t>
            </a:r>
            <a:r>
              <a:rPr lang="en-US" altLang="zh-CN" sz="2800" dirty="0" err="1">
                <a:ln w="0">
                  <a:noFill/>
                </a:ln>
                <a:ea typeface="+mn-ea"/>
                <a:cs typeface="+mn-ea"/>
              </a:rPr>
              <a:t>DeepC</a:t>
            </a:r>
            <a:endParaRPr lang="en-US" altLang="zh-CN" sz="2800" dirty="0">
              <a:ln w="0">
                <a:noFill/>
              </a:ln>
              <a:ea typeface="+mn-ea"/>
              <a:cs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343B-A0C2-43B3-8F70-8346EF5AC902}" type="slidenum">
              <a:rPr lang="zh-CN" altLang="en-US" smtClean="0"/>
              <a:t>12</a:t>
            </a:fld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63352" y="1844824"/>
            <a:ext cx="5203017" cy="3883831"/>
            <a:chOff x="-5473499" y="1858646"/>
            <a:chExt cx="4893423" cy="374809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760993" y="1979308"/>
              <a:ext cx="3441653" cy="344165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 cstate="screen">
              <a:alphaModFix amt="3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771841" y="2898680"/>
              <a:ext cx="1453275" cy="144554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819906" y="3023114"/>
              <a:ext cx="899197" cy="899197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939103">
              <a:off x="-4137461" y="3089669"/>
              <a:ext cx="474936" cy="53034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199084">
              <a:off x="-2493588" y="3442632"/>
              <a:ext cx="571015" cy="562163"/>
            </a:xfrm>
            <a:prstGeom prst="rect">
              <a:avLst/>
            </a:prstGeom>
          </p:spPr>
        </p:pic>
        <p:sp>
          <p:nvSpPr>
            <p:cNvPr id="15" name="椭圆 14"/>
            <p:cNvSpPr/>
            <p:nvPr>
              <p:custDataLst>
                <p:tags r:id="rId1"/>
              </p:custDataLst>
            </p:nvPr>
          </p:nvSpPr>
          <p:spPr>
            <a:xfrm>
              <a:off x="-3551307" y="3291023"/>
              <a:ext cx="378932" cy="3789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400" b="1" dirty="0">
                  <a:solidFill>
                    <a:srgbClr val="0068FF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</a:rPr>
                <a:t>DKE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-1808685" y="3031063"/>
              <a:ext cx="1228609" cy="1228609"/>
              <a:chOff x="5924491" y="3641844"/>
              <a:chExt cx="1377000" cy="1377000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5924491" y="3641844"/>
                <a:ext cx="1377000" cy="13770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2047C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62220" y="3751112"/>
                <a:ext cx="1294808" cy="1192440"/>
              </a:xfrm>
              <a:prstGeom prst="roundRect">
                <a:avLst>
                  <a:gd name="adj" fmla="val 43529"/>
                </a:avLst>
              </a:prstGeom>
              <a:ln w="25400">
                <a:noFill/>
              </a:ln>
            </p:spPr>
          </p:pic>
        </p:grpSp>
        <p:sp>
          <p:nvSpPr>
            <p:cNvPr id="17" name="椭圆 16"/>
            <p:cNvSpPr/>
            <p:nvPr/>
          </p:nvSpPr>
          <p:spPr>
            <a:xfrm>
              <a:off x="-5473499" y="2985697"/>
              <a:ext cx="1228609" cy="1228609"/>
            </a:xfrm>
            <a:prstGeom prst="ellipse">
              <a:avLst/>
            </a:prstGeom>
            <a:solidFill>
              <a:srgbClr val="3394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b="1" dirty="0">
                  <a:latin typeface="微软雅黑" pitchFamily="34" charset="-122"/>
                  <a:ea typeface="微软雅黑" pitchFamily="34" charset="-122"/>
                  <a:cs typeface="微软雅黑" pitchFamily="34" charset="-122"/>
                </a:rPr>
                <a:t>APP</a:t>
              </a:r>
              <a:endParaRPr lang="zh-CN" altLang="en-US" b="1" dirty="0">
                <a:latin typeface="微软雅黑" pitchFamily="34" charset="-122"/>
                <a:ea typeface="微软雅黑" pitchFamily="34" charset="-122"/>
                <a:cs typeface="微软雅黑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-4165287" y="1858646"/>
              <a:ext cx="2240167" cy="2595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1600" dirty="0">
                  <a:solidFill>
                    <a:schemeClr val="tx1"/>
                  </a:solidFill>
                </a:rPr>
                <a:t>Data Production</a:t>
              </a:r>
            </a:p>
          </p:txBody>
        </p:sp>
        <p:sp>
          <p:nvSpPr>
            <p:cNvPr id="19" name="文本框 18"/>
            <p:cNvSpPr txBox="1"/>
            <p:nvPr>
              <p:custDataLst>
                <p:tags r:id="rId2"/>
              </p:custDataLst>
            </p:nvPr>
          </p:nvSpPr>
          <p:spPr>
            <a:xfrm>
              <a:off x="-4460926" y="5313506"/>
              <a:ext cx="3152674" cy="2932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1600" dirty="0">
                  <a:solidFill>
                    <a:schemeClr val="tx1"/>
                  </a:solidFill>
                </a:rPr>
                <a:t>D</a:t>
              </a:r>
              <a:r>
                <a:rPr lang="zh-CN" altLang="en-US" sz="1600" dirty="0">
                  <a:solidFill>
                    <a:schemeClr val="tx1"/>
                  </a:solidFill>
                </a:rPr>
                <a:t>ata </a:t>
              </a:r>
              <a:r>
                <a:rPr lang="en-US" altLang="zh-CN" sz="1600" dirty="0">
                  <a:solidFill>
                    <a:schemeClr val="tx1"/>
                  </a:solidFill>
                </a:rPr>
                <a:t>Application</a:t>
              </a: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-4148751" y="4343711"/>
              <a:ext cx="2340453" cy="3842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9050">
              <a:solidFill>
                <a:srgbClr val="035D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b="1" dirty="0">
                  <a:solidFill>
                    <a:srgbClr val="035DCC"/>
                  </a:solidFill>
                  <a:latin typeface="微软雅黑" pitchFamily="34" charset="-122"/>
                  <a:ea typeface="微软雅黑" pitchFamily="34" charset="-122"/>
                </a:rPr>
                <a:t>DeepC Data Governance Engine</a:t>
              </a:r>
              <a:r>
                <a:rPr lang="en-US" altLang="zh-CN" sz="1000" b="1" dirty="0">
                  <a:solidFill>
                    <a:srgbClr val="035DCC"/>
                  </a:solidFill>
                  <a:latin typeface="微软雅黑" pitchFamily="34" charset="-122"/>
                  <a:ea typeface="微软雅黑" pitchFamily="34" charset="-122"/>
                </a:rPr>
                <a:t> Driven Data Flywheel</a:t>
              </a: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56842" y="3472712"/>
              <a:ext cx="792677" cy="792677"/>
            </a:xfrm>
            <a:prstGeom prst="rect">
              <a:avLst/>
            </a:prstGeom>
          </p:spPr>
        </p:pic>
        <p:sp>
          <p:nvSpPr>
            <p:cNvPr id="22" name="椭圆 21"/>
            <p:cNvSpPr/>
            <p:nvPr>
              <p:custDataLst>
                <p:tags r:id="rId3"/>
              </p:custDataLst>
            </p:nvPr>
          </p:nvSpPr>
          <p:spPr>
            <a:xfrm>
              <a:off x="-2801283" y="3732228"/>
              <a:ext cx="291334" cy="291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400" b="1" dirty="0">
                  <a:solidFill>
                    <a:srgbClr val="0068FF"/>
                  </a:solidFill>
                  <a:latin typeface="微软雅黑" pitchFamily="34" charset="-122"/>
                  <a:ea typeface="微软雅黑" pitchFamily="34" charset="-122"/>
                </a:rPr>
                <a:t>DLE</a:t>
              </a:r>
            </a:p>
          </p:txBody>
        </p:sp>
        <p:sp>
          <p:nvSpPr>
            <p:cNvPr id="23" name="圆角矩形 22"/>
            <p:cNvSpPr/>
            <p:nvPr>
              <p:custDataLst>
                <p:tags r:id="rId4"/>
              </p:custDataLst>
            </p:nvPr>
          </p:nvSpPr>
          <p:spPr>
            <a:xfrm>
              <a:off x="-1771178" y="3424911"/>
              <a:ext cx="1150180" cy="457540"/>
            </a:xfrm>
            <a:prstGeom prst="roundRect">
              <a:avLst>
                <a:gd name="adj" fmla="val 50000"/>
              </a:avLst>
            </a:prstGeom>
            <a:solidFill>
              <a:srgbClr val="3394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Graph Database</a:t>
              </a: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961" y="1195332"/>
            <a:ext cx="5337385" cy="4994664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5752278" y="6259794"/>
            <a:ext cx="5832648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Arial" panose="020B0704020202020204" pitchFamily="34" charset="0"/>
                <a:ea typeface="幼圆" panose="02010509060101010101" pitchFamily="49" charset="-122"/>
                <a:cs typeface="Arial" panose="020B0704020202020204" pitchFamily="34" charset="0"/>
              </a:rPr>
              <a:t>Various layers of DeepC development </a:t>
            </a:r>
            <a:endParaRPr lang="zh-CN" altLang="en-US" sz="2400" b="1" dirty="0">
              <a:solidFill>
                <a:schemeClr val="accent5">
                  <a:lumMod val="75000"/>
                </a:schemeClr>
              </a:solidFill>
              <a:latin typeface="Arial" panose="020B0704020202020204" pitchFamily="34" charset="0"/>
              <a:ea typeface="幼圆" panose="02010509060101010101" pitchFamily="49" charset="-122"/>
              <a:cs typeface="Arial" panose="020B07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8F4EC46-924D-4490-A5EE-3FDD270A8FD8}"/>
              </a:ext>
            </a:extLst>
          </p:cNvPr>
          <p:cNvSpPr txBox="1"/>
          <p:nvPr/>
        </p:nvSpPr>
        <p:spPr>
          <a:xfrm>
            <a:off x="10217875" y="4930815"/>
            <a:ext cx="134347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Base data </a:t>
            </a:r>
          </a:p>
          <a:p>
            <a:pPr algn="ctr"/>
            <a:r>
              <a:rPr lang="en-US" altLang="zh-CN" sz="1600" dirty="0"/>
              <a:t>for interaction</a:t>
            </a:r>
            <a:endParaRPr lang="zh-CN" altLang="en-US" sz="1600" dirty="0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48B8EA3C-3348-42ED-974B-D7826CA7D99A}"/>
              </a:ext>
            </a:extLst>
          </p:cNvPr>
          <p:cNvCxnSpPr>
            <a:cxnSpLocks/>
          </p:cNvCxnSpPr>
          <p:nvPr/>
        </p:nvCxnSpPr>
        <p:spPr>
          <a:xfrm flipV="1">
            <a:off x="3477790" y="2415089"/>
            <a:ext cx="2880320" cy="7920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D2E1007D-3CB2-4A5E-84E6-F490E97DCDC5}"/>
              </a:ext>
            </a:extLst>
          </p:cNvPr>
          <p:cNvCxnSpPr>
            <a:cxnSpLocks/>
          </p:cNvCxnSpPr>
          <p:nvPr/>
        </p:nvCxnSpPr>
        <p:spPr>
          <a:xfrm>
            <a:off x="3675733" y="3941921"/>
            <a:ext cx="2504717" cy="11708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D9A33947-4D7C-4C03-9092-8295298E8487}"/>
              </a:ext>
            </a:extLst>
          </p:cNvPr>
          <p:cNvSpPr/>
          <p:nvPr/>
        </p:nvSpPr>
        <p:spPr>
          <a:xfrm>
            <a:off x="2015441" y="2931842"/>
            <a:ext cx="1696351" cy="14880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9573199-ED3C-4088-A4F2-EB47253BB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219" y="1916832"/>
            <a:ext cx="4679326" cy="292859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1252538" algn="l"/>
                <a:tab pos="1344613" algn="l"/>
              </a:tabLst>
            </a:pPr>
            <a:r>
              <a:rPr lang="en-US" altLang="zh-CN" sz="2400" kern="100" dirty="0">
                <a:solidFill>
                  <a:srgbClr val="000000"/>
                </a:solidFill>
                <a:ea typeface="宋体" panose="02010600030101010101" pitchFamily="2" charset="-122"/>
                <a:cs typeface="仿宋_GB2312" panose="02010609030101010101" pitchFamily="49" charset="-122"/>
              </a:rPr>
              <a:t>Database for the digital knowledge storage.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1252538" algn="l"/>
                <a:tab pos="1344613" algn="l"/>
              </a:tabLst>
            </a:pPr>
            <a:r>
              <a:rPr lang="en-US" altLang="zh-CN" sz="2400" kern="100" dirty="0">
                <a:solidFill>
                  <a:srgbClr val="000000"/>
                </a:solidFill>
                <a:ea typeface="宋体" panose="02010600030101010101" pitchFamily="2" charset="-122"/>
                <a:cs typeface="仿宋_GB2312" panose="02010609030101010101" pitchFamily="49" charset="-122"/>
              </a:rPr>
              <a:t>Graph means Knowledge graph for developing </a:t>
            </a:r>
            <a:r>
              <a:rPr lang="en-US" altLang="zh-CN" sz="2400" kern="1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仿宋_GB2312" panose="02010609030101010101" pitchFamily="49" charset="-122"/>
              </a:rPr>
              <a:t>data relationships.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1252538" algn="l"/>
                <a:tab pos="1344613" algn="l"/>
              </a:tabLst>
            </a:pPr>
            <a:r>
              <a:rPr lang="en-US" altLang="zh-CN" sz="2400" kern="1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仿宋_GB2312" panose="02010609030101010101" pitchFamily="49" charset="-122"/>
              </a:rPr>
              <a:t>Platform is mainly for customizing applications.</a:t>
            </a:r>
            <a:endParaRPr lang="zh-CN" altLang="zh-CN" sz="2400" kern="100" dirty="0">
              <a:effectLst/>
              <a:ea typeface="宋体" panose="02010600030101010101" pitchFamily="2" charset="-122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C6E5CB47-2187-4383-A487-C1DC77A07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Architecture of DeepC 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BBD1448-3ABF-4E8F-A18B-966AA0345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343B-A0C2-43B3-8F70-8346EF5AC902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49AD7FC-403B-44E7-9B33-0A4476F41487}"/>
              </a:ext>
            </a:extLst>
          </p:cNvPr>
          <p:cNvSpPr txBox="1"/>
          <p:nvPr/>
        </p:nvSpPr>
        <p:spPr>
          <a:xfrm>
            <a:off x="777464" y="5381906"/>
            <a:ext cx="4464496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zh-CN" altLang="en-US" sz="2400" b="1" dirty="0"/>
              <a:t>一图、一库、一平台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85BA645-BA9F-4698-81FD-58BCB5E950B5}"/>
              </a:ext>
            </a:extLst>
          </p:cNvPr>
          <p:cNvGrpSpPr/>
          <p:nvPr/>
        </p:nvGrpSpPr>
        <p:grpSpPr>
          <a:xfrm>
            <a:off x="5519936" y="1916832"/>
            <a:ext cx="6204310" cy="3953868"/>
            <a:chOff x="1343472" y="2697779"/>
            <a:chExt cx="6204310" cy="3953868"/>
          </a:xfrm>
        </p:grpSpPr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FBB29DC1-E89C-433C-A18B-8A6393BF54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472" y="2697779"/>
              <a:ext cx="6204310" cy="3593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: 圆角 1">
              <a:extLst>
                <a:ext uri="{FF2B5EF4-FFF2-40B4-BE49-F238E27FC236}">
                  <a16:creationId xmlns:a16="http://schemas.microsoft.com/office/drawing/2014/main" id="{AE51BB0F-D33B-4FFA-94BB-3E17DF049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3472" y="6239606"/>
              <a:ext cx="6204310" cy="412041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12700">
              <a:solidFill>
                <a:srgbClr val="2F528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indent="269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269875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6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Data resources</a:t>
              </a:r>
              <a:endParaRPr kumimoji="0" lang="zh-CN" altLang="en-US" sz="1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207DCE3E-8675-4E32-BB44-E6D5ED04EFE2}"/>
              </a:ext>
            </a:extLst>
          </p:cNvPr>
          <p:cNvSpPr txBox="1"/>
          <p:nvPr/>
        </p:nvSpPr>
        <p:spPr>
          <a:xfrm>
            <a:off x="335360" y="1269534"/>
            <a:ext cx="116293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idea is to form an architecture called  </a:t>
            </a:r>
            <a:r>
              <a:rPr lang="en-US" altLang="zh-CN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“one-graph, one-database and one-platform</a:t>
            </a:r>
            <a:r>
              <a:rPr lang="zh-CN" altLang="en-US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zh-CN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1CDB75D-8160-4418-8820-20C02294CF8A}"/>
              </a:ext>
            </a:extLst>
          </p:cNvPr>
          <p:cNvSpPr txBox="1"/>
          <p:nvPr/>
        </p:nvSpPr>
        <p:spPr>
          <a:xfrm>
            <a:off x="7619007" y="5125358"/>
            <a:ext cx="1728192" cy="35278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1252538" algn="l"/>
                <a:tab pos="1344613" algn="l"/>
              </a:tabLst>
            </a:pPr>
            <a:r>
              <a:rPr lang="en-US" altLang="zh-CN" sz="1600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仿宋_GB2312" panose="02010609030101010101" pitchFamily="49" charset="-122"/>
              </a:rPr>
              <a:t>Database</a:t>
            </a:r>
            <a:endParaRPr lang="en-US" altLang="zh-CN" sz="16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仿宋_GB2312" panose="0201060903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12D48E1-442B-449C-B160-808C132FD267}"/>
              </a:ext>
            </a:extLst>
          </p:cNvPr>
          <p:cNvSpPr txBox="1"/>
          <p:nvPr/>
        </p:nvSpPr>
        <p:spPr>
          <a:xfrm>
            <a:off x="7619008" y="4150127"/>
            <a:ext cx="1728192" cy="32028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1252538" algn="l"/>
                <a:tab pos="1344613" algn="l"/>
              </a:tabLst>
            </a:pPr>
            <a:r>
              <a:rPr lang="en-US" altLang="zh-CN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仿宋_GB2312" panose="02010609030101010101" pitchFamily="49" charset="-122"/>
              </a:rPr>
              <a:t>Knowledge Graph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3BED014-2131-4597-AD86-91345CB090F8}"/>
              </a:ext>
            </a:extLst>
          </p:cNvPr>
          <p:cNvSpPr txBox="1"/>
          <p:nvPr/>
        </p:nvSpPr>
        <p:spPr>
          <a:xfrm>
            <a:off x="7619007" y="2847847"/>
            <a:ext cx="1728192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1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仿宋_GB2312" panose="02010609030101010101" pitchFamily="49" charset="-122"/>
              </a:rPr>
              <a:t>Application Platform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18318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19">
            <a:extLst>
              <a:ext uri="{FF2B5EF4-FFF2-40B4-BE49-F238E27FC236}">
                <a16:creationId xmlns:a16="http://schemas.microsoft.com/office/drawing/2014/main" id="{D297EFDE-EB1C-1F44-53EF-6C65F63446D6}"/>
              </a:ext>
            </a:extLst>
          </p:cNvPr>
          <p:cNvSpPr/>
          <p:nvPr/>
        </p:nvSpPr>
        <p:spPr>
          <a:xfrm rot="300000">
            <a:off x="561694" y="3698995"/>
            <a:ext cx="9005023" cy="3083506"/>
          </a:xfrm>
          <a:custGeom>
            <a:avLst/>
            <a:gdLst>
              <a:gd name="connsiteX0" fmla="*/ 17705 w 17705"/>
              <a:gd name="connsiteY0" fmla="*/ 0 h 3093"/>
              <a:gd name="connsiteX1" fmla="*/ 0 w 17705"/>
              <a:gd name="connsiteY1" fmla="*/ 3093 h 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705" h="3093">
                <a:moveTo>
                  <a:pt x="17705" y="0"/>
                </a:moveTo>
                <a:cubicBezTo>
                  <a:pt x="9933" y="2187"/>
                  <a:pt x="3751" y="2727"/>
                  <a:pt x="0" y="3093"/>
                </a:cubicBezTo>
              </a:path>
            </a:pathLst>
          </a:custGeom>
          <a:noFill/>
          <a:ln w="127000">
            <a:gradFill>
              <a:gsLst>
                <a:gs pos="51976">
                  <a:srgbClr val="2640C2"/>
                </a:gs>
                <a:gs pos="89000">
                  <a:srgbClr val="B6CBFC">
                    <a:alpha val="0"/>
                  </a:srgbClr>
                </a:gs>
                <a:gs pos="0">
                  <a:srgbClr val="2640C1"/>
                </a:gs>
              </a:gsLst>
              <a:lin ang="5400000" scaled="1"/>
            </a:gradFill>
            <a:headEnd type="triangle" w="lg" len="lg"/>
            <a:tailEnd type="non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5EB4910-7DA4-1B98-6B05-26039609E9B8}"/>
              </a:ext>
            </a:extLst>
          </p:cNvPr>
          <p:cNvSpPr txBox="1"/>
          <p:nvPr/>
        </p:nvSpPr>
        <p:spPr>
          <a:xfrm>
            <a:off x="523180" y="3003127"/>
            <a:ext cx="1708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srgbClr val="2640C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/>
              <a:t>2019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5A45B89-C3B4-2D5B-8F5A-13BF6A1708CD}"/>
              </a:ext>
            </a:extLst>
          </p:cNvPr>
          <p:cNvSpPr txBox="1"/>
          <p:nvPr/>
        </p:nvSpPr>
        <p:spPr>
          <a:xfrm>
            <a:off x="463503" y="4155660"/>
            <a:ext cx="370131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0" i="0" u="none" strike="noStrike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l"/>
            <a:r>
              <a:rPr lang="en-US" altLang="zh-CN" sz="1400" dirty="0"/>
              <a:t>Research, development, and iteration of basic file and structured data management functions</a:t>
            </a:r>
            <a:endParaRPr lang="zh-CN" altLang="en-US" sz="1400" dirty="0"/>
          </a:p>
          <a:p>
            <a:pPr algn="l"/>
            <a:r>
              <a:rPr lang="zh-CN" altLang="en-US" sz="1400" dirty="0"/>
              <a:t>以</a:t>
            </a:r>
            <a:r>
              <a:rPr lang="en-US" altLang="zh-CN" sz="1400" dirty="0"/>
              <a:t>CEPC</a:t>
            </a:r>
            <a:r>
              <a:rPr lang="zh-CN" altLang="en-US" sz="1400" dirty="0"/>
              <a:t>需求为牵引，完成基础功能并迭代；多维度的文件管理基础功能；结构化数据管理基础功能；在渝西、华东院科技管理资料收集等项目进行工程文件管理试点。</a:t>
            </a:r>
            <a:endParaRPr lang="en-US" altLang="zh-CN" sz="1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444F333-303A-EA30-63B4-E5244008C5DF}"/>
              </a:ext>
            </a:extLst>
          </p:cNvPr>
          <p:cNvSpPr txBox="1"/>
          <p:nvPr/>
        </p:nvSpPr>
        <p:spPr>
          <a:xfrm>
            <a:off x="505827" y="3276186"/>
            <a:ext cx="367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srgbClr val="2640C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/>
              <a:t>Basic function </a:t>
            </a:r>
            <a:r>
              <a:rPr lang="en-US" altLang="zh-CN" dirty="0" smtClean="0"/>
              <a:t>research</a:t>
            </a:r>
            <a:endParaRPr lang="zh-CN" altLang="en-US" dirty="0"/>
          </a:p>
          <a:p>
            <a:r>
              <a:rPr lang="zh-CN" altLang="en-US" sz="1600" dirty="0"/>
              <a:t>集团科研课题开展相关技术研究工作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C4C576C-0F85-371E-AA32-D7B80669E3AB}"/>
              </a:ext>
            </a:extLst>
          </p:cNvPr>
          <p:cNvSpPr txBox="1"/>
          <p:nvPr/>
        </p:nvSpPr>
        <p:spPr>
          <a:xfrm>
            <a:off x="4568969" y="3421512"/>
            <a:ext cx="31853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400" b="0" i="0" u="none" strike="noStrike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/>
              <a:t>Integrate data governance and AI capabilities for multi-project applications</a:t>
            </a:r>
            <a:endParaRPr lang="zh-CN" altLang="en-US" dirty="0"/>
          </a:p>
          <a:p>
            <a:r>
              <a:rPr lang="zh-CN" altLang="en-US" dirty="0"/>
              <a:t>融入数据治理和</a:t>
            </a:r>
            <a:r>
              <a:rPr lang="en-US" altLang="zh-CN" dirty="0"/>
              <a:t>AI</a:t>
            </a:r>
            <a:r>
              <a:rPr lang="zh-CN" altLang="en-US" dirty="0"/>
              <a:t>功能，多项目应用：</a:t>
            </a:r>
            <a:endParaRPr lang="en-US" altLang="zh-CN" dirty="0"/>
          </a:p>
          <a:p>
            <a:r>
              <a:rPr lang="en-US" altLang="zh-CN" dirty="0"/>
              <a:t>CEPC</a:t>
            </a:r>
            <a:r>
              <a:rPr lang="zh-CN" altLang="en-US" dirty="0"/>
              <a:t>试点；华东院数字档案馆试点；形成大坝案例库</a:t>
            </a:r>
            <a:r>
              <a:rPr lang="en-US" altLang="zh-CN" dirty="0"/>
              <a:t>V1.0</a:t>
            </a:r>
            <a:r>
              <a:rPr lang="zh-CN" altLang="en-US" dirty="0"/>
              <a:t>产品；形成制度通、数据通等系列产品。</a:t>
            </a:r>
            <a:endParaRPr lang="en-US" altLang="zh-CN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3C3C8A8-B988-4403-AFA8-40BBF464428D}"/>
              </a:ext>
            </a:extLst>
          </p:cNvPr>
          <p:cNvSpPr txBox="1"/>
          <p:nvPr/>
        </p:nvSpPr>
        <p:spPr>
          <a:xfrm>
            <a:off x="4622339" y="2360610"/>
            <a:ext cx="1708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srgbClr val="2640C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/>
              <a:t>2023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144998F-6EC2-36CB-2A54-E037906D3FC8}"/>
              </a:ext>
            </a:extLst>
          </p:cNvPr>
          <p:cNvSpPr txBox="1"/>
          <p:nvPr/>
        </p:nvSpPr>
        <p:spPr>
          <a:xfrm>
            <a:off x="4591314" y="2754944"/>
            <a:ext cx="309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srgbClr val="2640C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/>
              <a:t>Technical perfection </a:t>
            </a:r>
          </a:p>
          <a:p>
            <a:r>
              <a:rPr lang="zh-CN" altLang="en-US" sz="1600" dirty="0"/>
              <a:t>进入华东院双创项目</a:t>
            </a:r>
            <a:endParaRPr lang="en-US" altLang="zh-CN" sz="1600" dirty="0"/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465705A5-A34A-0FBF-2303-BE9F2159BBAC}"/>
              </a:ext>
            </a:extLst>
          </p:cNvPr>
          <p:cNvCxnSpPr>
            <a:cxnSpLocks/>
          </p:cNvCxnSpPr>
          <p:nvPr/>
        </p:nvCxnSpPr>
        <p:spPr>
          <a:xfrm>
            <a:off x="4281226" y="2423714"/>
            <a:ext cx="0" cy="2593991"/>
          </a:xfrm>
          <a:prstGeom prst="line">
            <a:avLst/>
          </a:prstGeom>
          <a:ln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0"/>
                  </a:schemeClr>
                </a:gs>
                <a:gs pos="71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518AA6C7-BAA2-9DEC-6E4C-8829C3A15A84}"/>
              </a:ext>
            </a:extLst>
          </p:cNvPr>
          <p:cNvSpPr txBox="1"/>
          <p:nvPr/>
        </p:nvSpPr>
        <p:spPr>
          <a:xfrm>
            <a:off x="8170002" y="1740922"/>
            <a:ext cx="1708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srgbClr val="2640C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/>
              <a:t>2024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C5CEAF1-7502-E7D6-5309-5198C542AFBA}"/>
              </a:ext>
            </a:extLst>
          </p:cNvPr>
          <p:cNvSpPr txBox="1"/>
          <p:nvPr/>
        </p:nvSpPr>
        <p:spPr>
          <a:xfrm>
            <a:off x="8081063" y="2141032"/>
            <a:ext cx="3762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srgbClr val="2640C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/>
              <a:t>Subsidiary established for promotion</a:t>
            </a:r>
          </a:p>
          <a:p>
            <a:r>
              <a:rPr lang="zh-CN" altLang="en-US" sz="1600" dirty="0"/>
              <a:t>成立子公司浙江迪普数据科技有限公司</a:t>
            </a:r>
            <a:endParaRPr lang="en-US" altLang="zh-CN" sz="1600" dirty="0"/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FCD84177-FE78-5CBF-BCF6-5441B4F5F09B}"/>
              </a:ext>
            </a:extLst>
          </p:cNvPr>
          <p:cNvCxnSpPr>
            <a:cxnSpLocks/>
          </p:cNvCxnSpPr>
          <p:nvPr/>
        </p:nvCxnSpPr>
        <p:spPr>
          <a:xfrm>
            <a:off x="7969405" y="2277083"/>
            <a:ext cx="6221" cy="2793206"/>
          </a:xfrm>
          <a:prstGeom prst="line">
            <a:avLst/>
          </a:prstGeom>
          <a:ln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0"/>
                  </a:schemeClr>
                </a:gs>
                <a:gs pos="71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文本框 144">
            <a:extLst>
              <a:ext uri="{FF2B5EF4-FFF2-40B4-BE49-F238E27FC236}">
                <a16:creationId xmlns:a16="http://schemas.microsoft.com/office/drawing/2014/main" id="{9C4C576C-0F85-371E-AA32-D7B80669E3AB}"/>
              </a:ext>
            </a:extLst>
          </p:cNvPr>
          <p:cNvSpPr txBox="1"/>
          <p:nvPr/>
        </p:nvSpPr>
        <p:spPr>
          <a:xfrm>
            <a:off x="8161475" y="3229966"/>
            <a:ext cx="3324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400" b="0" i="0" u="none" strike="noStrike" cap="none" spc="0" normalizeH="0" baseline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/>
              <a:t>Form an overall architecture of one graph, one database, and N application platforms</a:t>
            </a:r>
            <a:endParaRPr lang="zh-CN" altLang="en-US" dirty="0"/>
          </a:p>
          <a:p>
            <a:r>
              <a:rPr lang="zh-CN" altLang="en-US" dirty="0"/>
              <a:t>形成一图一库一平台的格局</a:t>
            </a:r>
            <a:endParaRPr lang="en-US" altLang="zh-CN" dirty="0"/>
          </a:p>
        </p:txBody>
      </p:sp>
      <p:sp>
        <p:nvSpPr>
          <p:cNvPr id="36" name="标题 1">
            <a:extLst>
              <a:ext uri="{FF2B5EF4-FFF2-40B4-BE49-F238E27FC236}">
                <a16:creationId xmlns:a16="http://schemas.microsoft.com/office/drawing/2014/main" id="{43D15C27-982A-4854-A4D0-C015A644D6D1}"/>
              </a:ext>
            </a:extLst>
          </p:cNvPr>
          <p:cNvSpPr txBox="1">
            <a:spLocks/>
          </p:cNvSpPr>
          <p:nvPr/>
        </p:nvSpPr>
        <p:spPr>
          <a:xfrm>
            <a:off x="646919" y="211911"/>
            <a:ext cx="10705666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defTabSz="914400">
              <a:spcBef>
                <a:spcPct val="0"/>
              </a:spcBef>
              <a:buNone/>
              <a:defRPr sz="3600" b="1" baseline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dirty="0">
                <a:effectLst/>
              </a:rPr>
              <a:t>DeepC completed after 6 years of dedicated effort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32094121-BC4D-47D1-9BE0-5214BA0E43A2}"/>
              </a:ext>
            </a:extLst>
          </p:cNvPr>
          <p:cNvSpPr txBox="1"/>
          <p:nvPr/>
        </p:nvSpPr>
        <p:spPr>
          <a:xfrm>
            <a:off x="606998" y="1223957"/>
            <a:ext cx="10199975" cy="513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1E4778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After ~6 years of dedicated effort, the DeepC was finally completed.</a:t>
            </a:r>
            <a:endParaRPr lang="zh-CN" altLang="en-US" sz="2400" b="1" dirty="0">
              <a:solidFill>
                <a:srgbClr val="1E4778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CA23A6D3-E7AA-4C7C-B692-864D3896FE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2827" y="1866427"/>
            <a:ext cx="2926142" cy="131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8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6C627FB3-D271-42ED-BF4B-52F5765074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3563172"/>
              </p:ext>
            </p:extLst>
          </p:nvPr>
        </p:nvGraphicFramePr>
        <p:xfrm>
          <a:off x="755575" y="1268761"/>
          <a:ext cx="10763324" cy="47557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4121">
                  <a:extLst>
                    <a:ext uri="{9D8B030D-6E8A-4147-A177-3AD203B41FA5}">
                      <a16:colId xmlns:a16="http://schemas.microsoft.com/office/drawing/2014/main" val="4113549144"/>
                    </a:ext>
                  </a:extLst>
                </a:gridCol>
                <a:gridCol w="8159203">
                  <a:extLst>
                    <a:ext uri="{9D8B030D-6E8A-4147-A177-3AD203B41FA5}">
                      <a16:colId xmlns:a16="http://schemas.microsoft.com/office/drawing/2014/main" val="1261629157"/>
                    </a:ext>
                  </a:extLst>
                </a:gridCol>
              </a:tblGrid>
              <a:tr h="695847">
                <a:tc>
                  <a:txBody>
                    <a:bodyPr/>
                    <a:lstStyle/>
                    <a:p>
                      <a:pPr marL="0" indent="269875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zh-CN" altLang="en-US" sz="2000" b="1" kern="1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400" kern="100" dirty="0">
                          <a:effectLst/>
                        </a:rPr>
                        <a:t>Description</a:t>
                      </a:r>
                      <a:endParaRPr lang="zh-CN" altLang="en-US" sz="24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/>
                </a:tc>
                <a:extLst>
                  <a:ext uri="{0D108BD9-81ED-4DB2-BD59-A6C34878D82A}">
                    <a16:rowId xmlns:a16="http://schemas.microsoft.com/office/drawing/2014/main" val="3045887086"/>
                  </a:ext>
                </a:extLst>
              </a:tr>
              <a:tr h="840208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3200" kern="1200" dirty="0">
                          <a:effectLst/>
                        </a:rPr>
                        <a:t>Two </a:t>
                      </a:r>
                      <a:r>
                        <a:rPr lang="en-US" altLang="zh-CN" sz="2000" kern="1200" dirty="0">
                          <a:effectLst/>
                        </a:rPr>
                        <a:t>data categories</a:t>
                      </a:r>
                      <a:endParaRPr lang="zh-CN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0" dirty="0">
                          <a:effectLst/>
                        </a:rPr>
                        <a:t>1. </a:t>
                      </a:r>
                      <a:r>
                        <a:rPr lang="en-US" altLang="zh-CN" sz="1600" kern="0" dirty="0" smtClean="0">
                          <a:effectLst/>
                        </a:rPr>
                        <a:t>Structured data:</a:t>
                      </a:r>
                      <a:r>
                        <a:rPr lang="en-US" altLang="zh-CN" sz="1600" kern="0" baseline="0" dirty="0" smtClean="0">
                          <a:effectLst/>
                        </a:rPr>
                        <a:t> p</a:t>
                      </a:r>
                      <a:r>
                        <a:rPr lang="en-US" altLang="zh-CN" sz="1600" kern="0" dirty="0" smtClean="0">
                          <a:effectLst/>
                        </a:rPr>
                        <a:t>arameters</a:t>
                      </a:r>
                      <a:r>
                        <a:rPr lang="en-US" altLang="zh-CN" sz="1600" kern="0" dirty="0">
                          <a:effectLst/>
                        </a:rPr>
                        <a:t>: Physical, Technical, and Project related parameters</a:t>
                      </a:r>
                      <a:endParaRPr lang="en-US" altLang="zh-CN" sz="1600" kern="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/>
                </a:tc>
                <a:extLst>
                  <a:ext uri="{0D108BD9-81ED-4DB2-BD59-A6C34878D82A}">
                    <a16:rowId xmlns:a16="http://schemas.microsoft.com/office/drawing/2014/main" val="3391819372"/>
                  </a:ext>
                </a:extLst>
              </a:tr>
              <a:tr h="840208">
                <a:tc vMerge="1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zh-CN" sz="2000" kern="100" dirty="0">
                        <a:effectLst/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174" marR="44174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0" dirty="0">
                          <a:effectLst/>
                        </a:rPr>
                        <a:t>2. </a:t>
                      </a:r>
                      <a:r>
                        <a:rPr lang="en-US" altLang="zh-CN" sz="1600" kern="0" dirty="0" smtClean="0">
                          <a:effectLst/>
                        </a:rPr>
                        <a:t>Non-Structured data:</a:t>
                      </a:r>
                      <a:r>
                        <a:rPr lang="en-US" altLang="zh-CN" sz="1600" kern="0" baseline="0" dirty="0" smtClean="0">
                          <a:effectLst/>
                        </a:rPr>
                        <a:t> d</a:t>
                      </a:r>
                      <a:r>
                        <a:rPr lang="en-US" altLang="zh-CN" sz="1600" kern="0" dirty="0" smtClean="0">
                          <a:effectLst/>
                        </a:rPr>
                        <a:t>ocuments</a:t>
                      </a:r>
                      <a:r>
                        <a:rPr lang="en-US" altLang="zh-CN" sz="1600" kern="0" dirty="0">
                          <a:effectLst/>
                        </a:rPr>
                        <a:t>: </a:t>
                      </a:r>
                      <a:r>
                        <a:rPr lang="en-US" altLang="zh-CN" sz="1600" kern="1200" dirty="0">
                          <a:effectLst/>
                        </a:rPr>
                        <a:t>Technical, Engineering, Meetings and Publicity</a:t>
                      </a:r>
                      <a:endParaRPr lang="en-US" altLang="zh-CN" sz="1600" kern="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/>
                </a:tc>
                <a:extLst>
                  <a:ext uri="{0D108BD9-81ED-4DB2-BD59-A6C34878D82A}">
                    <a16:rowId xmlns:a16="http://schemas.microsoft.com/office/drawing/2014/main" val="2772487733"/>
                  </a:ext>
                </a:extLst>
              </a:tr>
              <a:tr h="594868">
                <a:tc rowSpan="4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3200" kern="1200" dirty="0">
                          <a:effectLst/>
                        </a:rPr>
                        <a:t>Four </a:t>
                      </a:r>
                      <a:r>
                        <a:rPr lang="en-US" altLang="zh-CN" sz="2000" kern="1200" dirty="0">
                          <a:effectLst/>
                        </a:rPr>
                        <a:t>primary functions </a:t>
                      </a:r>
                      <a:r>
                        <a:rPr lang="en-US" altLang="zh-CN" sz="1800" kern="1200" dirty="0" smtClean="0">
                          <a:effectLst/>
                        </a:rPr>
                        <a:t>(w</a:t>
                      </a:r>
                      <a:r>
                        <a:rPr lang="en-US" altLang="zh-CN" sz="1400" kern="1200" dirty="0" smtClean="0">
                          <a:effectLst/>
                        </a:rPr>
                        <a:t>ith </a:t>
                      </a:r>
                      <a:r>
                        <a:rPr lang="en-US" altLang="zh-CN" sz="1400" kern="1200" dirty="0">
                          <a:effectLst/>
                        </a:rPr>
                        <a:t>visualization</a:t>
                      </a:r>
                      <a:r>
                        <a:rPr lang="en-US" altLang="zh-CN" sz="1800" kern="1200" dirty="0">
                          <a:effectLst/>
                        </a:rPr>
                        <a:t>)</a:t>
                      </a:r>
                      <a:endParaRPr lang="zh-CN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None/>
                      </a:pPr>
                      <a:r>
                        <a:rPr lang="en-US" altLang="zh-CN" sz="1600" kern="0" dirty="0">
                          <a:effectLst/>
                        </a:rPr>
                        <a:t>1. Relationships between device parameters and engineering documents;</a:t>
                      </a:r>
                      <a:endParaRPr lang="en-US" altLang="zh-CN" sz="1600" kern="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/>
                </a:tc>
                <a:extLst>
                  <a:ext uri="{0D108BD9-81ED-4DB2-BD59-A6C34878D82A}">
                    <a16:rowId xmlns:a16="http://schemas.microsoft.com/office/drawing/2014/main" val="1163260383"/>
                  </a:ext>
                </a:extLst>
              </a:tr>
              <a:tr h="59486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None/>
                      </a:pPr>
                      <a:r>
                        <a:rPr lang="en-US" altLang="zh-CN" sz="1600" kern="0" dirty="0">
                          <a:effectLst/>
                        </a:rPr>
                        <a:t>2. Browse project progress in a data-driven way along multiple dimensions;</a:t>
                      </a:r>
                      <a:endParaRPr lang="en-US" altLang="zh-CN" sz="1600" kern="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/>
                </a:tc>
                <a:extLst>
                  <a:ext uri="{0D108BD9-81ED-4DB2-BD59-A6C34878D82A}">
                    <a16:rowId xmlns:a16="http://schemas.microsoft.com/office/drawing/2014/main" val="728294113"/>
                  </a:ext>
                </a:extLst>
              </a:tr>
              <a:tr h="59486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CN" sz="1600" kern="0" dirty="0">
                          <a:effectLst/>
                        </a:rPr>
                        <a:t>3. 3D visualization</a:t>
                      </a:r>
                      <a:r>
                        <a:rPr lang="zh-CN" altLang="en-US" sz="1600" kern="0" dirty="0">
                          <a:effectLst/>
                        </a:rPr>
                        <a:t>；</a:t>
                      </a:r>
                      <a:endParaRPr lang="en-US" altLang="zh-CN" sz="1600" kern="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/>
                </a:tc>
                <a:extLst>
                  <a:ext uri="{0D108BD9-81ED-4DB2-BD59-A6C34878D82A}">
                    <a16:rowId xmlns:a16="http://schemas.microsoft.com/office/drawing/2014/main" val="422618806"/>
                  </a:ext>
                </a:extLst>
              </a:tr>
              <a:tr h="59486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None/>
                      </a:pPr>
                      <a:r>
                        <a:rPr lang="en-US" altLang="zh-CN" sz="1600" kern="0" dirty="0">
                          <a:effectLst/>
                        </a:rPr>
                        <a:t>4. Intelligent </a:t>
                      </a:r>
                      <a:r>
                        <a:rPr lang="zh-CN" altLang="en-US" sz="1600" kern="0" dirty="0">
                          <a:effectLst/>
                        </a:rPr>
                        <a:t>（</a:t>
                      </a:r>
                      <a:r>
                        <a:rPr lang="en-US" altLang="zh-CN" sz="1600" kern="0" dirty="0">
                          <a:effectLst/>
                        </a:rPr>
                        <a:t>AI</a:t>
                      </a:r>
                      <a:r>
                        <a:rPr lang="zh-CN" altLang="en-US" sz="1600" kern="0" dirty="0">
                          <a:effectLst/>
                        </a:rPr>
                        <a:t>）</a:t>
                      </a:r>
                      <a:r>
                        <a:rPr lang="en-US" altLang="zh-CN" sz="1600" kern="0" dirty="0">
                          <a:effectLst/>
                        </a:rPr>
                        <a:t>enhanced tools built on the overall data model.</a:t>
                      </a:r>
                      <a:endParaRPr lang="en-US" altLang="zh-CN" sz="1600" kern="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/>
                </a:tc>
                <a:extLst>
                  <a:ext uri="{0D108BD9-81ED-4DB2-BD59-A6C34878D82A}">
                    <a16:rowId xmlns:a16="http://schemas.microsoft.com/office/drawing/2014/main" val="479337451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2225069C-D8B9-4C4F-8413-CCF9745DA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Main functions for data governance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4347A6E-A7A6-4CBC-A48D-CE642D49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343B-A0C2-43B3-8F70-8346EF5AC90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57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7" name="圆角矩形 14436"/>
          <p:cNvSpPr/>
          <p:nvPr/>
        </p:nvSpPr>
        <p:spPr>
          <a:xfrm>
            <a:off x="3299477" y="1037678"/>
            <a:ext cx="8526880" cy="1857010"/>
          </a:xfrm>
          <a:prstGeom prst="roundRect">
            <a:avLst>
              <a:gd name="adj" fmla="val 6648"/>
            </a:avLst>
          </a:prstGeom>
          <a:solidFill>
            <a:schemeClr val="bg1"/>
          </a:solidFill>
          <a:ln w="12700">
            <a:solidFill>
              <a:srgbClr val="3394FF">
                <a:alpha val="4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381" name="圆角矩形 14380"/>
          <p:cNvSpPr/>
          <p:nvPr/>
        </p:nvSpPr>
        <p:spPr>
          <a:xfrm>
            <a:off x="390378" y="3758604"/>
            <a:ext cx="11435979" cy="2879537"/>
          </a:xfrm>
          <a:prstGeom prst="roundRect">
            <a:avLst>
              <a:gd name="adj" fmla="val 6648"/>
            </a:avLst>
          </a:prstGeom>
          <a:solidFill>
            <a:schemeClr val="bg1"/>
          </a:solidFill>
          <a:ln w="12700">
            <a:solidFill>
              <a:srgbClr val="3394FF">
                <a:alpha val="4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382" name="圆角矩形 14381"/>
          <p:cNvSpPr/>
          <p:nvPr/>
        </p:nvSpPr>
        <p:spPr>
          <a:xfrm>
            <a:off x="226052" y="3520365"/>
            <a:ext cx="2493496" cy="432000"/>
          </a:xfrm>
          <a:prstGeom prst="roundRect">
            <a:avLst>
              <a:gd name="adj" fmla="val 50000"/>
            </a:avLst>
          </a:prstGeom>
          <a:solidFill>
            <a:srgbClr val="3394FF"/>
          </a:solidFill>
          <a:ln w="25400">
            <a:solidFill>
              <a:srgbClr val="3394FF"/>
            </a:solidFill>
          </a:ln>
          <a:effectLst>
            <a:outerShdw blurRad="101600" dist="101600" dir="2700000" algn="tl" rotWithShape="0">
              <a:srgbClr val="00206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kumimoji="1"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、文件内容自动识别</a:t>
            </a:r>
            <a:endParaRPr kumimoji="1" lang="en-US" altLang="zh-CN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kumimoji="1"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Automatic identification</a:t>
            </a:r>
          </a:p>
        </p:txBody>
      </p:sp>
      <p:sp>
        <p:nvSpPr>
          <p:cNvPr id="14383" name="右箭头 14382"/>
          <p:cNvSpPr/>
          <p:nvPr/>
        </p:nvSpPr>
        <p:spPr>
          <a:xfrm>
            <a:off x="3869635" y="4583514"/>
            <a:ext cx="3054491" cy="734347"/>
          </a:xfrm>
          <a:prstGeom prst="rightArrow">
            <a:avLst/>
          </a:prstGeom>
          <a:gradFill>
            <a:gsLst>
              <a:gs pos="22000">
                <a:schemeClr val="bg1">
                  <a:alpha val="0"/>
                </a:schemeClr>
              </a:gs>
              <a:gs pos="99000">
                <a:srgbClr val="FF5F36"/>
              </a:gs>
            </a:gsLst>
            <a:lin ang="0" scaled="0"/>
          </a:gradFill>
          <a:ln>
            <a:noFill/>
          </a:ln>
          <a:effectLst>
            <a:outerShdw blurRad="256916" dist="131993" dir="2700000" sx="99000" sy="99000" algn="tl" rotWithShape="0">
              <a:srgbClr val="FF5F36">
                <a:alpha val="31226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YaHei Semibold" panose="020B0503020204020204" pitchFamily="34" charset="-122"/>
                <a:ea typeface="Microsoft YaHei Semibold" panose="020B0503020204020204" pitchFamily="34" charset="-122"/>
              </a:rPr>
              <a:t>           识别</a:t>
            </a:r>
          </a:p>
        </p:txBody>
      </p:sp>
      <p:sp>
        <p:nvSpPr>
          <p:cNvPr id="14384" name="文本框 14383"/>
          <p:cNvSpPr txBox="1"/>
          <p:nvPr/>
        </p:nvSpPr>
        <p:spPr>
          <a:xfrm>
            <a:off x="4517182" y="4132186"/>
            <a:ext cx="24069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  <a:spcBef>
                <a:spcPts val="600"/>
              </a:spcBef>
              <a:buClrTx/>
              <a:buSzTx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一般文本（规范、报告等）</a:t>
            </a:r>
            <a:endParaRPr lang="en-US" altLang="zh-CN" sz="100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ctr">
              <a:lnSpc>
                <a:spcPct val="80000"/>
              </a:lnSpc>
              <a:spcBef>
                <a:spcPts val="600"/>
              </a:spcBef>
              <a:buClrTx/>
              <a:buSzTx/>
            </a:pPr>
            <a:r>
              <a:rPr lang="zh-CN" altLang="en-US" sz="1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开源</a:t>
            </a:r>
            <a:r>
              <a:rPr lang="en-US" altLang="zh-CN" sz="1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自研优化工具</a:t>
            </a:r>
            <a:r>
              <a:rPr lang="en-US" altLang="zh-CN" sz="1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全自动处理</a:t>
            </a:r>
            <a:endParaRPr lang="en-US" altLang="zh-CN" sz="10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385" name="矩形 14384"/>
          <p:cNvSpPr/>
          <p:nvPr/>
        </p:nvSpPr>
        <p:spPr>
          <a:xfrm>
            <a:off x="5538098" y="5258293"/>
            <a:ext cx="1569660" cy="988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语义分割</a:t>
            </a:r>
            <a:endParaRPr lang="en-US" altLang="zh-CN"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生成问答对</a:t>
            </a:r>
            <a:r>
              <a:rPr lang="en-US" altLang="zh-CN" sz="1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&amp;</a:t>
            </a:r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摘要</a:t>
            </a:r>
            <a:endParaRPr lang="en-US" altLang="zh-CN"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图数据库存储</a:t>
            </a:r>
            <a:endParaRPr lang="en-US" altLang="zh-CN"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数据向量化</a:t>
            </a:r>
          </a:p>
        </p:txBody>
      </p:sp>
      <p:sp>
        <p:nvSpPr>
          <p:cNvPr id="14386" name="矩形 14385"/>
          <p:cNvSpPr/>
          <p:nvPr/>
        </p:nvSpPr>
        <p:spPr>
          <a:xfrm>
            <a:off x="4564142" y="5258293"/>
            <a:ext cx="1569660" cy="988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OCR</a:t>
            </a:r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识别</a:t>
            </a:r>
            <a:endParaRPr lang="en-US" altLang="zh-CN"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版面分割</a:t>
            </a:r>
            <a:endParaRPr lang="en-US" altLang="zh-CN"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公式识别</a:t>
            </a:r>
            <a:endParaRPr lang="en-US" altLang="zh-CN"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表格识别</a:t>
            </a:r>
            <a:endParaRPr lang="en-US" altLang="zh-CN"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4387" name="图片 1438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95050" y="4128570"/>
            <a:ext cx="4356741" cy="2263242"/>
          </a:xfrm>
          <a:prstGeom prst="roundRect">
            <a:avLst>
              <a:gd name="adj" fmla="val 4151"/>
            </a:avLst>
          </a:prstGeom>
          <a:ln w="25400">
            <a:solidFill>
              <a:srgbClr val="3394FF">
                <a:alpha val="20000"/>
              </a:srgbClr>
            </a:solidFill>
          </a:ln>
          <a:effectLst>
            <a:outerShdw blurRad="152400" dist="101600" dir="2700000" algn="tl" rotWithShape="0">
              <a:srgbClr val="0070C0">
                <a:alpha val="10000"/>
              </a:srgbClr>
            </a:outerShdw>
          </a:effectLst>
        </p:spPr>
      </p:pic>
      <p:pic>
        <p:nvPicPr>
          <p:cNvPr id="14402" name="图片 1440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57335" y="4585653"/>
            <a:ext cx="2628638" cy="1765684"/>
          </a:xfrm>
          <a:prstGeom prst="roundRect">
            <a:avLst>
              <a:gd name="adj" fmla="val 4151"/>
            </a:avLst>
          </a:prstGeom>
          <a:ln w="25400">
            <a:solidFill>
              <a:srgbClr val="3394FF">
                <a:alpha val="20000"/>
              </a:srgbClr>
            </a:solidFill>
          </a:ln>
          <a:effectLst>
            <a:outerShdw blurRad="152400" dist="101600" dir="2700000" algn="tl" rotWithShape="0">
              <a:srgbClr val="0070C0">
                <a:alpha val="10000"/>
              </a:srgbClr>
            </a:outerShdw>
          </a:effectLst>
        </p:spPr>
      </p:pic>
      <p:pic>
        <p:nvPicPr>
          <p:cNvPr id="14403" name="图片 1440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1633" y="4228312"/>
            <a:ext cx="2493497" cy="1674908"/>
          </a:xfrm>
          <a:prstGeom prst="roundRect">
            <a:avLst>
              <a:gd name="adj" fmla="val 4151"/>
            </a:avLst>
          </a:prstGeom>
          <a:ln w="25400">
            <a:solidFill>
              <a:srgbClr val="3394FF">
                <a:alpha val="20000"/>
              </a:srgbClr>
            </a:solidFill>
          </a:ln>
          <a:effectLst>
            <a:outerShdw blurRad="152400" dist="101600" dir="2700000" algn="tl" rotWithShape="0">
              <a:srgbClr val="0070C0">
                <a:alpha val="10000"/>
              </a:srgbClr>
            </a:outerShdw>
          </a:effectLst>
        </p:spPr>
      </p:pic>
      <p:sp>
        <p:nvSpPr>
          <p:cNvPr id="14404" name="矩形 14403"/>
          <p:cNvSpPr/>
          <p:nvPr/>
        </p:nvSpPr>
        <p:spPr>
          <a:xfrm>
            <a:off x="7736898" y="4102066"/>
            <a:ext cx="967435" cy="2384408"/>
          </a:xfrm>
          <a:prstGeom prst="rect">
            <a:avLst/>
          </a:prstGeom>
          <a:solidFill>
            <a:schemeClr val="accent1">
              <a:alpha val="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405" name="矩形 14404"/>
          <p:cNvSpPr/>
          <p:nvPr/>
        </p:nvSpPr>
        <p:spPr>
          <a:xfrm>
            <a:off x="8779118" y="4102064"/>
            <a:ext cx="967435" cy="2384409"/>
          </a:xfrm>
          <a:prstGeom prst="rect">
            <a:avLst/>
          </a:prstGeom>
          <a:solidFill>
            <a:schemeClr val="accent1">
              <a:alpha val="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406" name="圆角矩形 14405"/>
          <p:cNvSpPr/>
          <p:nvPr/>
        </p:nvSpPr>
        <p:spPr>
          <a:xfrm>
            <a:off x="7822808" y="3972653"/>
            <a:ext cx="795613" cy="360000"/>
          </a:xfrm>
          <a:prstGeom prst="roundRect">
            <a:avLst>
              <a:gd name="adj" fmla="val 50000"/>
            </a:avLst>
          </a:prstGeom>
          <a:solidFill>
            <a:srgbClr val="EAF7FF"/>
          </a:solidFill>
          <a:ln w="25400">
            <a:solidFill>
              <a:srgbClr val="3394FF">
                <a:alpha val="30000"/>
              </a:srgbClr>
            </a:solidFill>
          </a:ln>
          <a:effectLst>
            <a:outerShdw blurRad="101600" dist="101600" dir="2700000" algn="tl" rotWithShape="0">
              <a:srgbClr val="00206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4407" name="圆角矩形 14406"/>
          <p:cNvSpPr/>
          <p:nvPr/>
        </p:nvSpPr>
        <p:spPr>
          <a:xfrm>
            <a:off x="8859518" y="3963967"/>
            <a:ext cx="795613" cy="360000"/>
          </a:xfrm>
          <a:prstGeom prst="roundRect">
            <a:avLst>
              <a:gd name="adj" fmla="val 50000"/>
            </a:avLst>
          </a:prstGeom>
          <a:solidFill>
            <a:srgbClr val="EAF7FF"/>
          </a:solidFill>
          <a:ln w="25400">
            <a:solidFill>
              <a:srgbClr val="3394FF">
                <a:alpha val="30000"/>
              </a:srgbClr>
            </a:solidFill>
          </a:ln>
          <a:effectLst>
            <a:outerShdw blurRad="101600" dist="101600" dir="2700000" algn="tl" rotWithShape="0">
              <a:srgbClr val="00206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表格</a:t>
            </a:r>
          </a:p>
        </p:txBody>
      </p:sp>
      <p:sp>
        <p:nvSpPr>
          <p:cNvPr id="14408" name="圆角矩形 14407"/>
          <p:cNvSpPr/>
          <p:nvPr/>
        </p:nvSpPr>
        <p:spPr>
          <a:xfrm>
            <a:off x="5025916" y="3503500"/>
            <a:ext cx="3054491" cy="459445"/>
          </a:xfrm>
          <a:prstGeom prst="roundRect">
            <a:avLst>
              <a:gd name="adj" fmla="val 50000"/>
            </a:avLst>
          </a:prstGeom>
          <a:solidFill>
            <a:srgbClr val="3394FF"/>
          </a:solidFill>
          <a:ln w="25400">
            <a:solidFill>
              <a:srgbClr val="3394FF"/>
            </a:solidFill>
          </a:ln>
          <a:effectLst>
            <a:outerShdw blurRad="101600" dist="101600" dir="2700000" algn="tl" rotWithShape="0">
              <a:srgbClr val="00206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kumimoji="1"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、文件内容提取</a:t>
            </a:r>
            <a:endParaRPr kumimoji="1" lang="en-US" altLang="zh-CN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kumimoji="1"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Content extract</a:t>
            </a:r>
            <a:endParaRPr kumimoji="1" lang="zh-CN" altLang="en-US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411" name="圆角矩形 14410"/>
          <p:cNvSpPr/>
          <p:nvPr/>
        </p:nvSpPr>
        <p:spPr>
          <a:xfrm>
            <a:off x="2711944" y="4367684"/>
            <a:ext cx="967435" cy="360000"/>
          </a:xfrm>
          <a:prstGeom prst="roundRect">
            <a:avLst>
              <a:gd name="adj" fmla="val 50000"/>
            </a:avLst>
          </a:prstGeom>
          <a:solidFill>
            <a:srgbClr val="EAF7FF"/>
          </a:solidFill>
          <a:ln w="25400">
            <a:solidFill>
              <a:srgbClr val="3394FF">
                <a:alpha val="30000"/>
              </a:srgbClr>
            </a:solidFill>
          </a:ln>
          <a:effectLst>
            <a:outerShdw blurRad="101600" dist="101600" dir="2700000" algn="tl" rotWithShape="0">
              <a:srgbClr val="00206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原始文档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26052" y="875964"/>
            <a:ext cx="2655273" cy="1948526"/>
            <a:chOff x="221057" y="4766194"/>
            <a:chExt cx="2655273" cy="1948526"/>
          </a:xfrm>
        </p:grpSpPr>
        <p:sp>
          <p:nvSpPr>
            <p:cNvPr id="14434" name="圆角矩形 14433"/>
            <p:cNvSpPr/>
            <p:nvPr/>
          </p:nvSpPr>
          <p:spPr>
            <a:xfrm>
              <a:off x="385383" y="4920909"/>
              <a:ext cx="2490947" cy="1793811"/>
            </a:xfrm>
            <a:prstGeom prst="roundRect">
              <a:avLst>
                <a:gd name="adj" fmla="val 6648"/>
              </a:avLst>
            </a:prstGeom>
            <a:solidFill>
              <a:schemeClr val="bg1"/>
            </a:solidFill>
            <a:ln w="12700">
              <a:solidFill>
                <a:srgbClr val="3394FF">
                  <a:alpha val="4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14412" name="图片 1441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9270"/>
            <a:stretch>
              <a:fillRect/>
            </a:stretch>
          </p:blipFill>
          <p:spPr>
            <a:xfrm>
              <a:off x="803535" y="5552167"/>
              <a:ext cx="1449996" cy="864749"/>
            </a:xfrm>
            <a:prstGeom prst="rect">
              <a:avLst/>
            </a:prstGeom>
          </p:spPr>
        </p:pic>
        <p:sp>
          <p:nvSpPr>
            <p:cNvPr id="14435" name="圆角矩形 14434"/>
            <p:cNvSpPr/>
            <p:nvPr/>
          </p:nvSpPr>
          <p:spPr>
            <a:xfrm>
              <a:off x="221057" y="4766194"/>
              <a:ext cx="2014060" cy="432000"/>
            </a:xfrm>
            <a:prstGeom prst="roundRect">
              <a:avLst>
                <a:gd name="adj" fmla="val 50000"/>
              </a:avLst>
            </a:prstGeom>
            <a:solidFill>
              <a:srgbClr val="3394FF"/>
            </a:solidFill>
            <a:ln w="25400">
              <a:solidFill>
                <a:srgbClr val="3394FF"/>
              </a:solidFill>
            </a:ln>
            <a:effectLst>
              <a:outerShdw blurRad="101600" dist="101600" dir="2700000" algn="tl" rotWithShape="0">
                <a:srgbClr val="002060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kumimoji="1" lang="zh-CN" altLang="en-US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、文件上传 </a:t>
              </a:r>
              <a:r>
                <a:rPr kumimoji="1" lang="en-US" altLang="zh-CN" sz="1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Document upload</a:t>
              </a:r>
              <a:endParaRPr kumimoji="1"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右箭头 2"/>
          <p:cNvSpPr/>
          <p:nvPr/>
        </p:nvSpPr>
        <p:spPr>
          <a:xfrm rot="5400000" flipV="1">
            <a:off x="913321" y="2502289"/>
            <a:ext cx="1099162" cy="828970"/>
          </a:xfrm>
          <a:prstGeom prst="rightArrow">
            <a:avLst>
              <a:gd name="adj1" fmla="val 36611"/>
              <a:gd name="adj2" fmla="val 50000"/>
            </a:avLst>
          </a:prstGeom>
          <a:gradFill>
            <a:gsLst>
              <a:gs pos="22000">
                <a:schemeClr val="bg1">
                  <a:alpha val="0"/>
                </a:schemeClr>
              </a:gs>
              <a:gs pos="99000">
                <a:srgbClr val="FF5F36"/>
              </a:gs>
            </a:gsLst>
            <a:lin ang="0" scaled="0"/>
          </a:gradFill>
          <a:ln>
            <a:noFill/>
          </a:ln>
          <a:effectLst>
            <a:outerShdw blurRad="256916" dist="131993" dir="2700000" sx="99000" sy="99000" algn="tl" rotWithShape="0">
              <a:srgbClr val="FF5F36">
                <a:alpha val="31226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>
              <a:solidFill>
                <a:schemeClr val="tx1"/>
              </a:solidFill>
              <a:latin typeface="Microsoft YaHei Semibold" panose="020B0503020204020204" pitchFamily="34" charset="-122"/>
              <a:ea typeface="Microsoft YaHei Semibold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33469" y="1056089"/>
            <a:ext cx="2550304" cy="1860685"/>
          </a:xfrm>
          <a:prstGeom prst="rect">
            <a:avLst/>
          </a:prstGeom>
        </p:spPr>
      </p:pic>
      <p:pic>
        <p:nvPicPr>
          <p:cNvPr id="10" name="图片 9" descr="表格&#10;&#10;描述已自动生成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138" y="1257684"/>
            <a:ext cx="1127711" cy="1440000"/>
          </a:xfrm>
          <a:prstGeom prst="roundRect">
            <a:avLst>
              <a:gd name="adj" fmla="val 4151"/>
            </a:avLst>
          </a:prstGeom>
          <a:ln w="25400">
            <a:solidFill>
              <a:srgbClr val="3394FF">
                <a:alpha val="20000"/>
              </a:srgbClr>
            </a:solidFill>
          </a:ln>
          <a:effectLst/>
        </p:spPr>
      </p:pic>
      <p:pic>
        <p:nvPicPr>
          <p:cNvPr id="13" name="图片 12" descr="表格&#10;&#10;描述已自动生成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0349" y="1258546"/>
            <a:ext cx="3452489" cy="1440000"/>
          </a:xfrm>
          <a:prstGeom prst="roundRect">
            <a:avLst>
              <a:gd name="adj" fmla="val 4151"/>
            </a:avLst>
          </a:prstGeom>
          <a:ln w="25400">
            <a:solidFill>
              <a:srgbClr val="3394FF">
                <a:alpha val="20000"/>
              </a:srgbClr>
            </a:solidFill>
          </a:ln>
          <a:effectLst/>
        </p:spPr>
      </p:pic>
      <p:sp>
        <p:nvSpPr>
          <p:cNvPr id="14" name="圆角矩形 13"/>
          <p:cNvSpPr/>
          <p:nvPr/>
        </p:nvSpPr>
        <p:spPr>
          <a:xfrm>
            <a:off x="5615546" y="846404"/>
            <a:ext cx="4072805" cy="432000"/>
          </a:xfrm>
          <a:prstGeom prst="roundRect">
            <a:avLst>
              <a:gd name="adj" fmla="val 50000"/>
            </a:avLst>
          </a:prstGeom>
          <a:solidFill>
            <a:srgbClr val="3394FF"/>
          </a:solidFill>
          <a:ln w="25400">
            <a:solidFill>
              <a:srgbClr val="3394FF"/>
            </a:solidFill>
          </a:ln>
          <a:effectLst>
            <a:outerShdw blurRad="101600" dist="101600" dir="2700000" algn="tl" rotWithShape="0">
              <a:srgbClr val="00206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kumimoji="1"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、工程数据自动治理</a:t>
            </a:r>
            <a:endParaRPr kumimoji="1" lang="en-US" altLang="zh-CN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kumimoji="1"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Automatic  analyses and management</a:t>
            </a:r>
            <a:endParaRPr kumimoji="1" lang="zh-CN" altLang="en-US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171829" y="3190126"/>
            <a:ext cx="102742" cy="692115"/>
          </a:xfrm>
          <a:prstGeom prst="rect">
            <a:avLst/>
          </a:prstGeom>
          <a:solidFill>
            <a:srgbClr val="FF5F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3940690" y="1257684"/>
            <a:ext cx="1236386" cy="1056981"/>
          </a:xfrm>
          <a:prstGeom prst="roundRect">
            <a:avLst>
              <a:gd name="adj" fmla="val 8641"/>
            </a:avLst>
          </a:prstGeom>
          <a:noFill/>
          <a:ln w="25400">
            <a:solidFill>
              <a:srgbClr val="FF4D4F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箭头 18"/>
          <p:cNvSpPr/>
          <p:nvPr/>
        </p:nvSpPr>
        <p:spPr>
          <a:xfrm>
            <a:off x="5537987" y="1560410"/>
            <a:ext cx="1274701" cy="734347"/>
          </a:xfrm>
          <a:prstGeom prst="rightArrow">
            <a:avLst/>
          </a:prstGeom>
          <a:gradFill>
            <a:gsLst>
              <a:gs pos="22000">
                <a:schemeClr val="bg1">
                  <a:alpha val="0"/>
                </a:schemeClr>
              </a:gs>
              <a:gs pos="99000">
                <a:srgbClr val="FF5F36"/>
              </a:gs>
            </a:gsLst>
            <a:lin ang="0" scaled="0"/>
          </a:gradFill>
          <a:ln>
            <a:noFill/>
          </a:ln>
          <a:effectLst>
            <a:outerShdw blurRad="256916" dist="131993" dir="2700000" sx="99000" sy="99000" algn="tl" rotWithShape="0">
              <a:srgbClr val="FF5F36">
                <a:alpha val="31226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Microsoft YaHei Semibold" panose="020B0503020204020204" pitchFamily="34" charset="-122"/>
                <a:ea typeface="Microsoft YaHei Semibold" panose="020B0503020204020204" pitchFamily="34" charset="-122"/>
              </a:rPr>
              <a:t>          </a:t>
            </a:r>
          </a:p>
        </p:txBody>
      </p:sp>
      <p:sp>
        <p:nvSpPr>
          <p:cNvPr id="5" name="矩形 4"/>
          <p:cNvSpPr/>
          <p:nvPr/>
        </p:nvSpPr>
        <p:spPr>
          <a:xfrm>
            <a:off x="314324" y="166763"/>
            <a:ext cx="11877675" cy="329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一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、</a:t>
            </a:r>
            <a:r>
              <a:rPr lang="en-US" altLang="zh-CN" b="1" dirty="0" err="1" smtClean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DeepC</a:t>
            </a: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 Key Functions: Document Management--Automated 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Document </a:t>
            </a: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Processing</a:t>
            </a:r>
          </a:p>
          <a:p>
            <a:pPr>
              <a:lnSpc>
                <a:spcPct val="100000"/>
              </a:lnSpc>
            </a:pP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	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主要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功能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-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文件管理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-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文件自动处理</a:t>
            </a:r>
          </a:p>
          <a:p>
            <a:pPr>
              <a:lnSpc>
                <a:spcPct val="100000"/>
              </a:lnSpc>
            </a:pPr>
            <a:endParaRPr lang="en-US" altLang="zh-CN" b="1" dirty="0" smtClean="0">
              <a:solidFill>
                <a:schemeClr val="accent1">
                  <a:lumMod val="75000"/>
                </a:schemeClr>
              </a:solidFill>
              <a:latin typeface="黑体" charset="0"/>
              <a:ea typeface="黑体" charset="0"/>
              <a:cs typeface="微软雅黑" panose="020B0503020204020204" charset="-122"/>
              <a:sym typeface="+mn-ea"/>
            </a:endParaRPr>
          </a:p>
          <a:p>
            <a:pPr>
              <a:lnSpc>
                <a:spcPct val="100000"/>
              </a:lnSpc>
            </a:pPr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黑体" charset="0"/>
              <a:ea typeface="黑体" charset="0"/>
              <a:cs typeface="微软雅黑" panose="020B0503020204020204" charset="-122"/>
              <a:sym typeface="+mn-ea"/>
            </a:endParaRPr>
          </a:p>
        </p:txBody>
      </p:sp>
      <p:cxnSp>
        <p:nvCxnSpPr>
          <p:cNvPr id="6" name="肘形连接符 5"/>
          <p:cNvCxnSpPr/>
          <p:nvPr/>
        </p:nvCxnSpPr>
        <p:spPr>
          <a:xfrm rot="16200000" flipV="1">
            <a:off x="6178883" y="812534"/>
            <a:ext cx="1440000" cy="4680000"/>
          </a:xfrm>
          <a:prstGeom prst="bentConnector3">
            <a:avLst>
              <a:gd name="adj1" fmla="val 50000"/>
            </a:avLst>
          </a:prstGeom>
          <a:ln w="101600">
            <a:solidFill>
              <a:srgbClr val="FF5F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8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圆角矩形 34">
            <a:extLst>
              <a:ext uri="{FF2B5EF4-FFF2-40B4-BE49-F238E27FC236}">
                <a16:creationId xmlns:a16="http://schemas.microsoft.com/office/drawing/2014/main" id="{B18907F3-019C-2B25-666F-A02576F85A4A}"/>
              </a:ext>
            </a:extLst>
          </p:cNvPr>
          <p:cNvSpPr/>
          <p:nvPr/>
        </p:nvSpPr>
        <p:spPr>
          <a:xfrm>
            <a:off x="4950149" y="4271584"/>
            <a:ext cx="6878464" cy="1640029"/>
          </a:xfrm>
          <a:prstGeom prst="roundRect">
            <a:avLst>
              <a:gd name="adj" fmla="val 6648"/>
            </a:avLst>
          </a:prstGeom>
          <a:solidFill>
            <a:schemeClr val="bg1"/>
          </a:solidFill>
          <a:ln w="25400">
            <a:solidFill>
              <a:srgbClr val="FAAD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C6DE2369-75B5-7923-9387-89B380FC555E}"/>
              </a:ext>
            </a:extLst>
          </p:cNvPr>
          <p:cNvSpPr/>
          <p:nvPr/>
        </p:nvSpPr>
        <p:spPr>
          <a:xfrm>
            <a:off x="4950149" y="1575000"/>
            <a:ext cx="6878464" cy="2126948"/>
          </a:xfrm>
          <a:prstGeom prst="roundRect">
            <a:avLst>
              <a:gd name="adj" fmla="val 6648"/>
            </a:avLst>
          </a:prstGeom>
          <a:solidFill>
            <a:schemeClr val="bg1"/>
          </a:solidFill>
          <a:ln w="25400">
            <a:solidFill>
              <a:srgbClr val="FF4D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45B4A2F7-99A8-2679-8A6D-1D94A7A48956}"/>
              </a:ext>
            </a:extLst>
          </p:cNvPr>
          <p:cNvSpPr/>
          <p:nvPr/>
        </p:nvSpPr>
        <p:spPr>
          <a:xfrm>
            <a:off x="402132" y="1575000"/>
            <a:ext cx="3833741" cy="4324643"/>
          </a:xfrm>
          <a:prstGeom prst="roundRect">
            <a:avLst>
              <a:gd name="adj" fmla="val 3670"/>
            </a:avLst>
          </a:prstGeom>
          <a:blipFill rotWithShape="1">
            <a:blip r:embed="rId3" cstate="screen">
              <a:alphaModFix amt="3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08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EB9AD06-8914-C51A-D228-EE35D3913B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28" y="1815237"/>
            <a:ext cx="3691366" cy="3804079"/>
          </a:xfrm>
          <a:prstGeom prst="rect">
            <a:avLst/>
          </a:prstGeom>
        </p:spPr>
      </p:pic>
      <p:sp>
        <p:nvSpPr>
          <p:cNvPr id="11" name="任意多边形 17">
            <a:extLst>
              <a:ext uri="{FF2B5EF4-FFF2-40B4-BE49-F238E27FC236}">
                <a16:creationId xmlns:a16="http://schemas.microsoft.com/office/drawing/2014/main" id="{297E5AAC-06FD-8DD6-8193-27D422CCCB83}"/>
              </a:ext>
            </a:extLst>
          </p:cNvPr>
          <p:cNvSpPr/>
          <p:nvPr/>
        </p:nvSpPr>
        <p:spPr>
          <a:xfrm rot="21247605">
            <a:off x="6664147" y="2649417"/>
            <a:ext cx="385567" cy="45719"/>
          </a:xfrm>
          <a:custGeom>
            <a:avLst/>
            <a:gdLst>
              <a:gd name="connsiteX0" fmla="*/ 0 w 5176"/>
              <a:gd name="connsiteY0" fmla="*/ 0 h 13"/>
              <a:gd name="connsiteX1" fmla="*/ 5176 w 5176"/>
              <a:gd name="connsiteY1" fmla="*/ 13 h 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76" h="13">
                <a:moveTo>
                  <a:pt x="0" y="0"/>
                </a:moveTo>
                <a:lnTo>
                  <a:pt x="5176" y="13"/>
                </a:lnTo>
              </a:path>
            </a:pathLst>
          </a:custGeom>
          <a:noFill/>
          <a:ln w="25400">
            <a:solidFill>
              <a:srgbClr val="FF4D4F"/>
            </a:solidFill>
            <a:prstDash val="sysDash"/>
            <a:tailEnd type="triangl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 rot="1661091">
            <a:off x="3737856" y="4759151"/>
            <a:ext cx="1156694" cy="67613"/>
          </a:xfrm>
          <a:custGeom>
            <a:avLst/>
            <a:gdLst>
              <a:gd name="connsiteX0" fmla="*/ 0 w 1436"/>
              <a:gd name="connsiteY0" fmla="*/ 773 h 773"/>
              <a:gd name="connsiteX1" fmla="*/ 1436 w 1436"/>
              <a:gd name="connsiteY1" fmla="*/ 0 h 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6" h="773">
                <a:moveTo>
                  <a:pt x="0" y="773"/>
                </a:moveTo>
                <a:lnTo>
                  <a:pt x="1436" y="0"/>
                </a:lnTo>
              </a:path>
            </a:pathLst>
          </a:custGeom>
          <a:noFill/>
          <a:ln w="25400">
            <a:solidFill>
              <a:srgbClr val="FAAD14"/>
            </a:solidFill>
            <a:prstDash val="sysDash"/>
            <a:tailEnd type="triangl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2" name="任意多边形 21"/>
          <p:cNvSpPr/>
          <p:nvPr/>
        </p:nvSpPr>
        <p:spPr>
          <a:xfrm rot="20949579">
            <a:off x="3287912" y="2718452"/>
            <a:ext cx="1598552" cy="372918"/>
          </a:xfrm>
          <a:custGeom>
            <a:avLst/>
            <a:gdLst>
              <a:gd name="connsiteX0" fmla="*/ 0 w 2544"/>
              <a:gd name="connsiteY0" fmla="*/ 1075 h 1075"/>
              <a:gd name="connsiteX1" fmla="*/ 2544 w 2544"/>
              <a:gd name="connsiteY1" fmla="*/ 0 h 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44" h="1075">
                <a:moveTo>
                  <a:pt x="0" y="1075"/>
                </a:moveTo>
                <a:lnTo>
                  <a:pt x="2544" y="0"/>
                </a:lnTo>
              </a:path>
            </a:pathLst>
          </a:custGeom>
          <a:noFill/>
          <a:ln w="25400">
            <a:solidFill>
              <a:srgbClr val="FF4D4F"/>
            </a:solidFill>
            <a:prstDash val="sysDash"/>
            <a:tailEnd type="triangl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AD8C35DE-681D-490A-A45B-1F144FF702C2}"/>
              </a:ext>
            </a:extLst>
          </p:cNvPr>
          <p:cNvSpPr/>
          <p:nvPr/>
        </p:nvSpPr>
        <p:spPr>
          <a:xfrm>
            <a:off x="844680" y="1228073"/>
            <a:ext cx="3152940" cy="471287"/>
          </a:xfrm>
          <a:prstGeom prst="roundRect">
            <a:avLst>
              <a:gd name="adj" fmla="val 50000"/>
            </a:avLst>
          </a:prstGeom>
          <a:solidFill>
            <a:srgbClr val="3394FF"/>
          </a:solidFill>
          <a:ln w="25400">
            <a:solidFill>
              <a:srgbClr val="3394FF"/>
            </a:solidFill>
          </a:ln>
          <a:effectLst>
            <a:outerShdw blurRad="101600" dist="101600" dir="2700000" algn="tl" rotWithShape="0">
              <a:srgbClr val="00206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Relationship building and elements</a:t>
            </a:r>
            <a:r>
              <a:rPr kumimoji="1"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selecting</a:t>
            </a:r>
            <a:endParaRPr kumimoji="1" lang="zh-CN" altLang="en-US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5F345B6E-AD38-D4EA-9F84-B16CC9B459E7}"/>
              </a:ext>
            </a:extLst>
          </p:cNvPr>
          <p:cNvSpPr/>
          <p:nvPr/>
        </p:nvSpPr>
        <p:spPr>
          <a:xfrm>
            <a:off x="4821346" y="1250039"/>
            <a:ext cx="4298989" cy="432000"/>
          </a:xfrm>
          <a:prstGeom prst="roundRect">
            <a:avLst>
              <a:gd name="adj" fmla="val 50000"/>
            </a:avLst>
          </a:prstGeom>
          <a:solidFill>
            <a:srgbClr val="3394FF"/>
          </a:solidFill>
          <a:ln w="25400">
            <a:solidFill>
              <a:srgbClr val="3394FF"/>
            </a:solidFill>
          </a:ln>
          <a:effectLst>
            <a:outerShdw blurRad="101600" dist="101600" dir="2700000" algn="tl" rotWithShape="0">
              <a:srgbClr val="00206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Document classification (Unstructured data) </a:t>
            </a:r>
            <a:endParaRPr kumimoji="1" lang="zh-CN" altLang="en-US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620F5AB3-28EE-7EE1-9CC4-60A541D54296}"/>
              </a:ext>
            </a:extLst>
          </p:cNvPr>
          <p:cNvSpPr/>
          <p:nvPr/>
        </p:nvSpPr>
        <p:spPr>
          <a:xfrm>
            <a:off x="4844046" y="3934420"/>
            <a:ext cx="4307350" cy="432000"/>
          </a:xfrm>
          <a:prstGeom prst="roundRect">
            <a:avLst>
              <a:gd name="adj" fmla="val 50000"/>
            </a:avLst>
          </a:prstGeom>
          <a:solidFill>
            <a:srgbClr val="3394FF"/>
          </a:solidFill>
          <a:ln w="25400">
            <a:solidFill>
              <a:srgbClr val="3394FF"/>
            </a:solidFill>
          </a:ln>
          <a:effectLst>
            <a:outerShdw blurRad="101600" dist="101600" dir="2700000" algn="tl" rotWithShape="0">
              <a:srgbClr val="00206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Engineering data extraction (Structured data)</a:t>
            </a:r>
            <a:endParaRPr kumimoji="1" lang="zh-CN" altLang="en-US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1" name="圆角矩形 40">
            <a:extLst>
              <a:ext uri="{FF2B5EF4-FFF2-40B4-BE49-F238E27FC236}">
                <a16:creationId xmlns:a16="http://schemas.microsoft.com/office/drawing/2014/main" id="{F3E5D62D-2DC6-AD19-6B79-87E2B10034AA}"/>
              </a:ext>
            </a:extLst>
          </p:cNvPr>
          <p:cNvSpPr/>
          <p:nvPr/>
        </p:nvSpPr>
        <p:spPr>
          <a:xfrm>
            <a:off x="1555256" y="2582882"/>
            <a:ext cx="1707913" cy="1351538"/>
          </a:xfrm>
          <a:prstGeom prst="roundRect">
            <a:avLst>
              <a:gd name="adj" fmla="val 8641"/>
            </a:avLst>
          </a:prstGeom>
          <a:noFill/>
          <a:ln w="25400">
            <a:solidFill>
              <a:srgbClr val="FF4D4F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BCB21429-9414-4B50-16E7-2D43A73247B0}"/>
              </a:ext>
            </a:extLst>
          </p:cNvPr>
          <p:cNvSpPr/>
          <p:nvPr/>
        </p:nvSpPr>
        <p:spPr>
          <a:xfrm>
            <a:off x="1104365" y="4050297"/>
            <a:ext cx="2633571" cy="990500"/>
          </a:xfrm>
          <a:prstGeom prst="roundRect">
            <a:avLst>
              <a:gd name="adj" fmla="val 8641"/>
            </a:avLst>
          </a:prstGeom>
          <a:noFill/>
          <a:ln w="25400">
            <a:solidFill>
              <a:srgbClr val="FAAD14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 descr="表格&#10;&#10;描述已自动生成">
            <a:extLst>
              <a:ext uri="{FF2B5EF4-FFF2-40B4-BE49-F238E27FC236}">
                <a16:creationId xmlns:a16="http://schemas.microsoft.com/office/drawing/2014/main" id="{47674803-2646-72B1-7390-FDB3234BBF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018" y="1955965"/>
            <a:ext cx="1127711" cy="1440000"/>
          </a:xfrm>
          <a:prstGeom prst="roundRect">
            <a:avLst>
              <a:gd name="adj" fmla="val 4151"/>
            </a:avLst>
          </a:prstGeom>
          <a:ln w="25400">
            <a:solidFill>
              <a:srgbClr val="3394FF">
                <a:alpha val="20000"/>
              </a:srgbClr>
            </a:solidFill>
          </a:ln>
          <a:effectLst/>
        </p:spPr>
      </p:pic>
      <p:pic>
        <p:nvPicPr>
          <p:cNvPr id="21" name="图片 20" descr="图形用户界面&#10;&#10;中度可信度描述已自动生成">
            <a:extLst>
              <a:ext uri="{FF2B5EF4-FFF2-40B4-BE49-F238E27FC236}">
                <a16:creationId xmlns:a16="http://schemas.microsoft.com/office/drawing/2014/main" id="{AE22739C-7DDA-1A56-0B61-57E820E56AF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632" y="1975098"/>
            <a:ext cx="4173752" cy="1440000"/>
          </a:xfrm>
          <a:prstGeom prst="roundRect">
            <a:avLst>
              <a:gd name="adj" fmla="val 4151"/>
            </a:avLst>
          </a:prstGeom>
          <a:ln w="25400">
            <a:solidFill>
              <a:srgbClr val="3394FF">
                <a:alpha val="20000"/>
              </a:srgbClr>
            </a:solidFill>
          </a:ln>
          <a:effectLst/>
        </p:spPr>
      </p:pic>
      <p:pic>
        <p:nvPicPr>
          <p:cNvPr id="25" name="图片 24" descr="图片包含 文本&#10;&#10;描述已自动生成">
            <a:extLst>
              <a:ext uri="{FF2B5EF4-FFF2-40B4-BE49-F238E27FC236}">
                <a16:creationId xmlns:a16="http://schemas.microsoft.com/office/drawing/2014/main" id="{9FE02AE3-D040-DCC6-2816-D3E22F6840A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747" y="4546568"/>
            <a:ext cx="4761778" cy="1167551"/>
          </a:xfrm>
          <a:prstGeom prst="roundRect">
            <a:avLst>
              <a:gd name="adj" fmla="val 4151"/>
            </a:avLst>
          </a:prstGeom>
          <a:ln w="25400">
            <a:solidFill>
              <a:srgbClr val="3394FF">
                <a:alpha val="20000"/>
              </a:srgbClr>
            </a:solidFill>
          </a:ln>
          <a:effectLst/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D232977-82DF-3497-AA34-D6712E3AB985}"/>
              </a:ext>
            </a:extLst>
          </p:cNvPr>
          <p:cNvSpPr txBox="1"/>
          <p:nvPr/>
        </p:nvSpPr>
        <p:spPr>
          <a:xfrm>
            <a:off x="314324" y="132715"/>
            <a:ext cx="6736717" cy="3611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二、</a:t>
            </a:r>
            <a:r>
              <a:rPr lang="en-US" altLang="zh-CN" b="1" dirty="0" err="1" smtClean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DeepC</a:t>
            </a: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 Key </a:t>
            </a: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Functions- Data Management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黑体" charset="0"/>
              <a:ea typeface="黑体" charset="0"/>
              <a:cs typeface="微软雅黑" panose="020B050302020402020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70889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95" y="787499"/>
            <a:ext cx="4920752" cy="2861248"/>
          </a:xfrm>
          <a:prstGeom prst="roundRect">
            <a:avLst>
              <a:gd name="adj" fmla="val 4151"/>
            </a:avLst>
          </a:prstGeom>
          <a:ln w="25400">
            <a:solidFill>
              <a:srgbClr val="3394FF">
                <a:alpha val="20000"/>
              </a:srgbClr>
            </a:solidFill>
          </a:ln>
          <a:effectLst>
            <a:outerShdw blurRad="254000" dist="152400" dir="2700000" algn="tl" rotWithShape="0">
              <a:srgbClr val="0070C0">
                <a:alpha val="20000"/>
              </a:srgbClr>
            </a:outerShdw>
          </a:effectLst>
        </p:spPr>
      </p:pic>
      <p:pic>
        <p:nvPicPr>
          <p:cNvPr id="12" name="BIM+GIS">
            <a:hlinkClick r:id="" action="ppaction://media"/>
            <a:extLst>
              <a:ext uri="{FF2B5EF4-FFF2-40B4-BE49-F238E27FC236}">
                <a16:creationId xmlns:a16="http://schemas.microsoft.com/office/drawing/2014/main" id="{EB608597-6AE1-0280-0C6D-2833D80BB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3992" y="3533962"/>
            <a:ext cx="5940502" cy="274284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67280A9-F6EE-9B6F-9CB0-A8B8D9AFDF67}"/>
              </a:ext>
            </a:extLst>
          </p:cNvPr>
          <p:cNvSpPr txBox="1"/>
          <p:nvPr/>
        </p:nvSpPr>
        <p:spPr>
          <a:xfrm>
            <a:off x="335360" y="86647"/>
            <a:ext cx="8784976" cy="3624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三、</a:t>
            </a:r>
            <a:r>
              <a:rPr lang="en-US" altLang="zh-CN" b="1" dirty="0" err="1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DeepC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 Key Functions – Data </a:t>
            </a: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visualization</a:t>
            </a:r>
          </a:p>
          <a:p>
            <a:pPr>
              <a:lnSpc>
                <a:spcPct val="100000"/>
              </a:lnSpc>
            </a:pP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	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主要功能</a:t>
            </a: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-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cs typeface="微软雅黑" panose="020B0503020204020204" charset="-122"/>
                <a:sym typeface="+mn-ea"/>
              </a:rPr>
              <a:t>数据可视化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黑体" charset="0"/>
              <a:ea typeface="黑体" charset="0"/>
              <a:cs typeface="微软雅黑" panose="020B0503020204020204" charset="-122"/>
              <a:sym typeface="+mn-ea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2106" y="705856"/>
            <a:ext cx="4249579" cy="2300834"/>
          </a:xfrm>
          <a:prstGeom prst="roundRect">
            <a:avLst>
              <a:gd name="adj" fmla="val 4151"/>
            </a:avLst>
          </a:prstGeom>
          <a:ln w="25400">
            <a:solidFill>
              <a:srgbClr val="3394FF">
                <a:alpha val="20000"/>
              </a:srgbClr>
            </a:solidFill>
          </a:ln>
          <a:effectLst>
            <a:outerShdw blurRad="254000" dist="152400" dir="2700000" algn="tl" rotWithShape="0">
              <a:srgbClr val="0070C0">
                <a:alpha val="20000"/>
              </a:srgbClr>
            </a:outerShdw>
          </a:effectLst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0902" y="1274846"/>
            <a:ext cx="3897400" cy="2146412"/>
          </a:xfrm>
          <a:prstGeom prst="roundRect">
            <a:avLst>
              <a:gd name="adj" fmla="val 4151"/>
            </a:avLst>
          </a:prstGeom>
          <a:ln w="25400">
            <a:solidFill>
              <a:srgbClr val="3394FF">
                <a:alpha val="20000"/>
              </a:srgbClr>
            </a:solidFill>
          </a:ln>
          <a:effectLst>
            <a:outerShdw blurRad="254000" dist="152400" dir="2700000" algn="tl" rotWithShape="0">
              <a:srgbClr val="0070C0">
                <a:alpha val="20000"/>
              </a:srgbClr>
            </a:outerShdw>
          </a:effectLst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93155DBF-E921-A762-4F9C-C6A181DA595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96" y="3862165"/>
            <a:ext cx="4538708" cy="2316003"/>
          </a:xfrm>
          <a:prstGeom prst="roundRect">
            <a:avLst>
              <a:gd name="adj" fmla="val 2370"/>
            </a:avLst>
          </a:prstGeom>
          <a:ln w="12700">
            <a:solidFill>
              <a:schemeClr val="bg1"/>
            </a:solidFill>
          </a:ln>
          <a:effectLst>
            <a:outerShdw blurRad="152400" dist="101600" dir="2700000" algn="tl" rotWithShape="0">
              <a:srgbClr val="0070C0">
                <a:alpha val="10000"/>
              </a:srgbClr>
            </a:outerShdw>
          </a:effectLst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A2DECA43-0025-F161-385D-BAFB09845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780" y="4520685"/>
            <a:ext cx="4173363" cy="2140897"/>
          </a:xfrm>
          <a:prstGeom prst="roundRect">
            <a:avLst>
              <a:gd name="adj" fmla="val 2370"/>
            </a:avLst>
          </a:prstGeom>
          <a:ln w="12700">
            <a:solidFill>
              <a:schemeClr val="bg1"/>
            </a:solidFill>
          </a:ln>
          <a:effectLst>
            <a:outerShdw blurRad="152400" dist="101600" dir="2700000" algn="tl" rotWithShape="0">
              <a:srgbClr val="0070C0">
                <a:alpha val="10000"/>
              </a:srgbClr>
            </a:outerShdw>
          </a:effectLst>
        </p:spPr>
      </p:pic>
      <p:sp>
        <p:nvSpPr>
          <p:cNvPr id="10" name="圆角矩形 32">
            <a:extLst>
              <a:ext uri="{FF2B5EF4-FFF2-40B4-BE49-F238E27FC236}">
                <a16:creationId xmlns:a16="http://schemas.microsoft.com/office/drawing/2014/main" id="{4B8D3383-22D8-45AA-8EBD-EE4891E20F94}"/>
              </a:ext>
            </a:extLst>
          </p:cNvPr>
          <p:cNvSpPr/>
          <p:nvPr/>
        </p:nvSpPr>
        <p:spPr>
          <a:xfrm>
            <a:off x="534896" y="3522037"/>
            <a:ext cx="1512168" cy="233419"/>
          </a:xfrm>
          <a:prstGeom prst="roundRect">
            <a:avLst>
              <a:gd name="adj" fmla="val 50000"/>
            </a:avLst>
          </a:prstGeom>
          <a:solidFill>
            <a:srgbClr val="3394FF"/>
          </a:solidFill>
          <a:ln w="25400">
            <a:solidFill>
              <a:srgbClr val="3394FF"/>
            </a:solidFill>
          </a:ln>
          <a:effectLst>
            <a:outerShdw blurRad="101600" dist="101600" dir="2700000" algn="tl" rotWithShape="0">
              <a:srgbClr val="00206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Parameters</a:t>
            </a:r>
            <a:endParaRPr kumimoji="1" lang="zh-CN" altLang="en-US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圆角矩形 32">
            <a:extLst>
              <a:ext uri="{FF2B5EF4-FFF2-40B4-BE49-F238E27FC236}">
                <a16:creationId xmlns:a16="http://schemas.microsoft.com/office/drawing/2014/main" id="{E0A91495-65ED-4202-82B0-DF1422A2DB49}"/>
              </a:ext>
            </a:extLst>
          </p:cNvPr>
          <p:cNvSpPr/>
          <p:nvPr/>
        </p:nvSpPr>
        <p:spPr>
          <a:xfrm>
            <a:off x="425074" y="6418973"/>
            <a:ext cx="1351528" cy="269996"/>
          </a:xfrm>
          <a:prstGeom prst="roundRect">
            <a:avLst>
              <a:gd name="adj" fmla="val 50000"/>
            </a:avLst>
          </a:prstGeom>
          <a:solidFill>
            <a:srgbClr val="3394FF"/>
          </a:solidFill>
          <a:ln w="25400">
            <a:solidFill>
              <a:srgbClr val="3394FF"/>
            </a:solidFill>
          </a:ln>
          <a:effectLst>
            <a:outerShdw blurRad="101600" dist="101600" dir="2700000" algn="tl" rotWithShape="0">
              <a:srgbClr val="00206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Workflow</a:t>
            </a:r>
            <a:endParaRPr kumimoji="1" lang="zh-CN" altLang="en-US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圆角矩形 32">
            <a:extLst>
              <a:ext uri="{FF2B5EF4-FFF2-40B4-BE49-F238E27FC236}">
                <a16:creationId xmlns:a16="http://schemas.microsoft.com/office/drawing/2014/main" id="{B58E57C8-477E-4335-B070-5648DDE514EE}"/>
              </a:ext>
            </a:extLst>
          </p:cNvPr>
          <p:cNvSpPr/>
          <p:nvPr/>
        </p:nvSpPr>
        <p:spPr>
          <a:xfrm>
            <a:off x="5985942" y="3135328"/>
            <a:ext cx="2016224" cy="269996"/>
          </a:xfrm>
          <a:prstGeom prst="roundRect">
            <a:avLst>
              <a:gd name="adj" fmla="val 50000"/>
            </a:avLst>
          </a:prstGeom>
          <a:solidFill>
            <a:srgbClr val="3394FF"/>
          </a:solidFill>
          <a:ln w="25400">
            <a:solidFill>
              <a:srgbClr val="3394FF"/>
            </a:solidFill>
          </a:ln>
          <a:effectLst>
            <a:outerShdw blurRad="101600" dist="101600" dir="2700000" algn="tl" rotWithShape="0">
              <a:srgbClr val="00206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Knowledge graph</a:t>
            </a:r>
            <a:endParaRPr kumimoji="1" lang="zh-CN" altLang="en-US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圆角矩形 32">
            <a:extLst>
              <a:ext uri="{FF2B5EF4-FFF2-40B4-BE49-F238E27FC236}">
                <a16:creationId xmlns:a16="http://schemas.microsoft.com/office/drawing/2014/main" id="{AE3F64AF-7070-4655-B4DA-379B1083D8C7}"/>
              </a:ext>
            </a:extLst>
          </p:cNvPr>
          <p:cNvSpPr/>
          <p:nvPr/>
        </p:nvSpPr>
        <p:spPr>
          <a:xfrm>
            <a:off x="6023992" y="6430370"/>
            <a:ext cx="2016224" cy="269996"/>
          </a:xfrm>
          <a:prstGeom prst="roundRect">
            <a:avLst>
              <a:gd name="adj" fmla="val 50000"/>
            </a:avLst>
          </a:prstGeom>
          <a:solidFill>
            <a:srgbClr val="3394FF"/>
          </a:solidFill>
          <a:ln w="25400">
            <a:solidFill>
              <a:srgbClr val="3394FF"/>
            </a:solidFill>
          </a:ln>
          <a:effectLst>
            <a:outerShdw blurRad="101600" dist="101600" dir="2700000" algn="tl" rotWithShape="0">
              <a:srgbClr val="00206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1" lang="en-US" altLang="zh-CN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Demonstration</a:t>
            </a:r>
            <a:endParaRPr kumimoji="1" lang="zh-CN" altLang="en-US" sz="16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02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24C8B5B-0EAC-A41C-E79B-DF8D29464EB6}"/>
              </a:ext>
            </a:extLst>
          </p:cNvPr>
          <p:cNvSpPr/>
          <p:nvPr/>
        </p:nvSpPr>
        <p:spPr>
          <a:xfrm>
            <a:off x="205841" y="1390056"/>
            <a:ext cx="2631244" cy="1366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Provide pre-labeling services for multi-modal, open-vocabulary, and large-vocabulary object detection; tasks run automatically to cut labor costs.</a:t>
            </a:r>
            <a:endParaRPr lang="zh-CN" altLang="en-US" sz="1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AA5D382-9968-C046-6143-6C7A184320CC}"/>
              </a:ext>
            </a:extLst>
          </p:cNvPr>
          <p:cNvSpPr/>
          <p:nvPr/>
        </p:nvSpPr>
        <p:spPr>
          <a:xfrm>
            <a:off x="260458" y="3237816"/>
            <a:ext cx="2440256" cy="1293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1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Support both SFT and RLHF annotation modes, and offer diverse tools such as image–text chat and bounding-box selection to meet every assignment quickly and conveniently.</a:t>
            </a:r>
            <a:endParaRPr lang="zh-CN" altLang="en-US" sz="1100" dirty="0"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EF6F816-D3BF-EDDB-40EE-9B48C4D5DD3A}"/>
              </a:ext>
            </a:extLst>
          </p:cNvPr>
          <p:cNvSpPr/>
          <p:nvPr/>
        </p:nvSpPr>
        <p:spPr>
          <a:xfrm>
            <a:off x="205841" y="5043918"/>
            <a:ext cx="2577791" cy="1293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100" dirty="0"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rPr>
              <a:t>Enable single-pass and double-pass quality inspection to guarantee accuracy and reliability, while real-time visual dashboards track progress and team status, boosting overall labeling efficiency.</a:t>
            </a:r>
            <a:endParaRPr lang="zh-CN" altLang="en-US" sz="1100" dirty="0">
              <a:latin typeface="Microsoft YaHei" panose="020B0503020204020204" pitchFamily="34" charset="-122"/>
              <a:ea typeface="Microsoft YaHei" panose="020B0503020204020204" pitchFamily="34" charset="-122"/>
              <a:cs typeface="+mn-ea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3657DF2-009F-97B1-B6EF-3149373CAAF1}"/>
              </a:ext>
            </a:extLst>
          </p:cNvPr>
          <p:cNvSpPr/>
          <p:nvPr/>
        </p:nvSpPr>
        <p:spPr>
          <a:xfrm>
            <a:off x="2837085" y="1146476"/>
            <a:ext cx="9149074" cy="5070706"/>
          </a:xfrm>
          <a:prstGeom prst="roundRect">
            <a:avLst>
              <a:gd name="adj" fmla="val 1834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chemeClr val="bg1"/>
            </a:solidFill>
          </a:ln>
          <a:effectLst>
            <a:outerShdw blurRad="152400" dist="101600" dir="2700000" algn="tl" rotWithShape="0">
              <a:srgbClr val="0070C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6E33664-C4C3-13BB-3A37-B51DA4228301}"/>
              </a:ext>
            </a:extLst>
          </p:cNvPr>
          <p:cNvSpPr/>
          <p:nvPr/>
        </p:nvSpPr>
        <p:spPr>
          <a:xfrm>
            <a:off x="314326" y="127201"/>
            <a:ext cx="509059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sym typeface="+mn-ea"/>
              </a:rPr>
              <a:t>四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sym typeface="+mn-ea"/>
              </a:rPr>
              <a:t>、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sym typeface="+mn-ea"/>
              </a:rPr>
              <a:t>Intelligent Knowledge Base example</a:t>
            </a:r>
          </a:p>
          <a:p>
            <a:pPr lvl="0"/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sym typeface="+mn-ea"/>
              </a:rPr>
              <a:t>	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sym typeface="+mn-ea"/>
              </a:rPr>
              <a:t>智能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黑体" charset="0"/>
                <a:ea typeface="黑体" charset="0"/>
                <a:sym typeface="+mn-ea"/>
              </a:rPr>
              <a:t>知识库</a:t>
            </a:r>
          </a:p>
        </p:txBody>
      </p:sp>
      <p:sp>
        <p:nvSpPr>
          <p:cNvPr id="10" name="矩形: 圆角 54">
            <a:extLst>
              <a:ext uri="{FF2B5EF4-FFF2-40B4-BE49-F238E27FC236}">
                <a16:creationId xmlns:a16="http://schemas.microsoft.com/office/drawing/2014/main" id="{8AB8ED26-06E4-65EE-1E2C-0EC95A706BAC}"/>
              </a:ext>
            </a:extLst>
          </p:cNvPr>
          <p:cNvSpPr/>
          <p:nvPr/>
        </p:nvSpPr>
        <p:spPr>
          <a:xfrm>
            <a:off x="246248" y="1105758"/>
            <a:ext cx="1988399" cy="36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1000">
                <a:srgbClr val="D3E1FB"/>
              </a:gs>
              <a:gs pos="100000">
                <a:schemeClr val="bg1"/>
              </a:gs>
            </a:gsLst>
            <a:lin ang="5400000" scaled="0"/>
            <a:tileRect/>
          </a:gradFill>
          <a:ln w="12700">
            <a:solidFill>
              <a:srgbClr val="014FB6">
                <a:alpha val="2977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 b="1" spc="300" dirty="0">
              <a:solidFill>
                <a:srgbClr val="1E4BAB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矩形: 圆角 54">
            <a:extLst>
              <a:ext uri="{FF2B5EF4-FFF2-40B4-BE49-F238E27FC236}">
                <a16:creationId xmlns:a16="http://schemas.microsoft.com/office/drawing/2014/main" id="{790B2A5E-FB2A-00B5-3316-8FE298C601DC}"/>
              </a:ext>
            </a:extLst>
          </p:cNvPr>
          <p:cNvSpPr/>
          <p:nvPr/>
        </p:nvSpPr>
        <p:spPr>
          <a:xfrm>
            <a:off x="295105" y="2868484"/>
            <a:ext cx="1988399" cy="36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1000">
                <a:srgbClr val="D3E1FB"/>
              </a:gs>
              <a:gs pos="100000">
                <a:schemeClr val="bg1"/>
              </a:gs>
            </a:gsLst>
            <a:lin ang="5400000" scaled="0"/>
            <a:tileRect/>
          </a:gradFill>
          <a:ln w="12700">
            <a:solidFill>
              <a:srgbClr val="014FB6">
                <a:alpha val="2977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 b="1" spc="300" dirty="0">
              <a:solidFill>
                <a:srgbClr val="1E4BAB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矩形: 圆角 54">
            <a:extLst>
              <a:ext uri="{FF2B5EF4-FFF2-40B4-BE49-F238E27FC236}">
                <a16:creationId xmlns:a16="http://schemas.microsoft.com/office/drawing/2014/main" id="{0B48108F-E2A6-1194-AC9B-C17C65EFE3BB}"/>
              </a:ext>
            </a:extLst>
          </p:cNvPr>
          <p:cNvSpPr/>
          <p:nvPr/>
        </p:nvSpPr>
        <p:spPr>
          <a:xfrm>
            <a:off x="260458" y="4674586"/>
            <a:ext cx="1988399" cy="36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1000">
                <a:srgbClr val="D3E1FB"/>
              </a:gs>
              <a:gs pos="100000">
                <a:schemeClr val="bg1"/>
              </a:gs>
            </a:gsLst>
            <a:lin ang="5400000" scaled="0"/>
            <a:tileRect/>
          </a:gradFill>
          <a:ln w="12700">
            <a:solidFill>
              <a:srgbClr val="014FB6">
                <a:alpha val="2977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 b="1" spc="300" dirty="0">
              <a:solidFill>
                <a:srgbClr val="1E4BAB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3560ECC-3E89-44AE-A9B7-B616E292638A}"/>
              </a:ext>
            </a:extLst>
          </p:cNvPr>
          <p:cNvSpPr txBox="1"/>
          <p:nvPr/>
        </p:nvSpPr>
        <p:spPr>
          <a:xfrm>
            <a:off x="314325" y="1096426"/>
            <a:ext cx="19203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0" i="0">
                <a:effectLst/>
              </a:defRPr>
            </a:lvl1pPr>
          </a:lstStyle>
          <a:p>
            <a:r>
              <a:rPr lang="en-US" altLang="zh-CN" dirty="0" smtClean="0"/>
              <a:t>AI-Pre-labeling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EC79FFE-184F-4560-B93D-87674AEFD342}"/>
              </a:ext>
            </a:extLst>
          </p:cNvPr>
          <p:cNvSpPr txBox="1"/>
          <p:nvPr/>
        </p:nvSpPr>
        <p:spPr>
          <a:xfrm>
            <a:off x="246247" y="2868484"/>
            <a:ext cx="25908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 dirty="0" smtClean="0">
                <a:effectLst/>
              </a:rPr>
              <a:t>Full-process </a:t>
            </a:r>
            <a:r>
              <a:rPr lang="en-US" altLang="zh-CN" sz="1600" b="0" i="0" dirty="0">
                <a:effectLst/>
              </a:rPr>
              <a:t>support</a:t>
            </a:r>
            <a:endParaRPr lang="zh-CN" altLang="en-US" sz="16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4344273-DCCE-4FD8-96BA-20C67FE65B9D}"/>
              </a:ext>
            </a:extLst>
          </p:cNvPr>
          <p:cNvSpPr txBox="1"/>
          <p:nvPr/>
        </p:nvSpPr>
        <p:spPr>
          <a:xfrm>
            <a:off x="190599" y="4674586"/>
            <a:ext cx="21281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 </a:t>
            </a:r>
            <a:r>
              <a:rPr lang="en-US" altLang="zh-CN" sz="1600" dirty="0"/>
              <a:t>Q</a:t>
            </a:r>
            <a:r>
              <a:rPr lang="zh-CN" altLang="en-US" sz="1600" dirty="0"/>
              <a:t>uality inspection</a:t>
            </a:r>
          </a:p>
        </p:txBody>
      </p:sp>
      <p:sp>
        <p:nvSpPr>
          <p:cNvPr id="19" name="圆角矩形 32">
            <a:extLst>
              <a:ext uri="{FF2B5EF4-FFF2-40B4-BE49-F238E27FC236}">
                <a16:creationId xmlns:a16="http://schemas.microsoft.com/office/drawing/2014/main" id="{BE123B34-B83B-42A7-9921-144970B07FCA}"/>
              </a:ext>
            </a:extLst>
          </p:cNvPr>
          <p:cNvSpPr/>
          <p:nvPr/>
        </p:nvSpPr>
        <p:spPr>
          <a:xfrm>
            <a:off x="4367808" y="843221"/>
            <a:ext cx="5203131" cy="505659"/>
          </a:xfrm>
          <a:prstGeom prst="roundRect">
            <a:avLst>
              <a:gd name="adj" fmla="val 50000"/>
            </a:avLst>
          </a:prstGeom>
          <a:solidFill>
            <a:srgbClr val="3394FF"/>
          </a:solidFill>
          <a:ln w="25400">
            <a:solidFill>
              <a:srgbClr val="3394FF"/>
            </a:solidFill>
          </a:ln>
          <a:effectLst>
            <a:outerShdw blurRad="101600" dist="101600" dir="2700000" algn="tl" rotWithShape="0">
              <a:srgbClr val="00206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AI</a:t>
            </a:r>
            <a:r>
              <a:rPr kumimoji="1"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加强：工程图片识别</a:t>
            </a:r>
            <a:endParaRPr kumimoji="1" lang="en-US" altLang="zh-CN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en-US" altLang="zh-CN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AI development for image training</a:t>
            </a:r>
            <a:endParaRPr kumimoji="1" lang="zh-CN" altLang="en-US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1130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79579" y="116922"/>
            <a:ext cx="256921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2060"/>
                </a:solidFill>
                <a:latin typeface="+mn-ea"/>
              </a:rPr>
              <a:t>Contents</a:t>
            </a:r>
          </a:p>
        </p:txBody>
      </p:sp>
      <p:sp>
        <p:nvSpPr>
          <p:cNvPr id="4" name="矩形 3"/>
          <p:cNvSpPr/>
          <p:nvPr/>
        </p:nvSpPr>
        <p:spPr>
          <a:xfrm>
            <a:off x="1919536" y="1700808"/>
            <a:ext cx="8261970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Introduction</a:t>
            </a:r>
          </a:p>
        </p:txBody>
      </p:sp>
      <p:sp>
        <p:nvSpPr>
          <p:cNvPr id="6" name="矩形 5"/>
          <p:cNvSpPr/>
          <p:nvPr/>
        </p:nvSpPr>
        <p:spPr>
          <a:xfrm>
            <a:off x="1919536" y="3561512"/>
            <a:ext cx="8261970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</a:rPr>
              <a:t>Pilot application on CEPC</a:t>
            </a:r>
          </a:p>
        </p:txBody>
      </p:sp>
      <p:sp>
        <p:nvSpPr>
          <p:cNvPr id="8" name="矩形 7"/>
          <p:cNvSpPr/>
          <p:nvPr/>
        </p:nvSpPr>
        <p:spPr>
          <a:xfrm>
            <a:off x="1919536" y="2622020"/>
            <a:ext cx="8261970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DeepC electronic documentation system</a:t>
            </a:r>
          </a:p>
        </p:txBody>
      </p:sp>
      <p:sp>
        <p:nvSpPr>
          <p:cNvPr id="13" name="椭圆 12"/>
          <p:cNvSpPr/>
          <p:nvPr/>
        </p:nvSpPr>
        <p:spPr>
          <a:xfrm>
            <a:off x="1019760" y="1600145"/>
            <a:ext cx="678881" cy="696692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986196" y="3442568"/>
            <a:ext cx="696694" cy="714973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965017" y="2521356"/>
            <a:ext cx="696693" cy="696693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343B-A0C2-43B3-8F70-8346EF5AC902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DE3602A-7709-4762-B48B-5893FBBB5780}"/>
              </a:ext>
            </a:extLst>
          </p:cNvPr>
          <p:cNvSpPr/>
          <p:nvPr/>
        </p:nvSpPr>
        <p:spPr>
          <a:xfrm>
            <a:off x="1919536" y="4482728"/>
            <a:ext cx="8262505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+mj-ea"/>
                <a:ea typeface="+mj-ea"/>
              </a:rPr>
              <a:t>Market </a:t>
            </a:r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application and Future Prospects</a:t>
            </a:r>
            <a:endParaRPr lang="en-US" altLang="zh-CN" sz="24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D0EB916F-2FD6-4F9A-BA38-F6CD74BBF066}"/>
              </a:ext>
            </a:extLst>
          </p:cNvPr>
          <p:cNvSpPr>
            <a:spLocks noChangeAspect="1"/>
          </p:cNvSpPr>
          <p:nvPr/>
        </p:nvSpPr>
        <p:spPr>
          <a:xfrm>
            <a:off x="995938" y="4382060"/>
            <a:ext cx="696695" cy="696695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4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79579" y="116922"/>
            <a:ext cx="256921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2060"/>
                </a:solidFill>
                <a:latin typeface="+mn-ea"/>
              </a:rPr>
              <a:t>Contents</a:t>
            </a:r>
          </a:p>
        </p:txBody>
      </p:sp>
      <p:sp>
        <p:nvSpPr>
          <p:cNvPr id="4" name="矩形 3"/>
          <p:cNvSpPr/>
          <p:nvPr/>
        </p:nvSpPr>
        <p:spPr>
          <a:xfrm>
            <a:off x="1919536" y="1700808"/>
            <a:ext cx="8261970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Introduction</a:t>
            </a:r>
          </a:p>
        </p:txBody>
      </p:sp>
      <p:sp>
        <p:nvSpPr>
          <p:cNvPr id="6" name="矩形 5"/>
          <p:cNvSpPr/>
          <p:nvPr/>
        </p:nvSpPr>
        <p:spPr>
          <a:xfrm>
            <a:off x="1919536" y="3561512"/>
            <a:ext cx="8261970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</a:rPr>
              <a:t>Pilot application on CEPC</a:t>
            </a:r>
          </a:p>
        </p:txBody>
      </p:sp>
      <p:sp>
        <p:nvSpPr>
          <p:cNvPr id="8" name="矩形 7"/>
          <p:cNvSpPr/>
          <p:nvPr/>
        </p:nvSpPr>
        <p:spPr>
          <a:xfrm>
            <a:off x="1919536" y="2622020"/>
            <a:ext cx="8261970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DeepC electronic documentation system</a:t>
            </a:r>
          </a:p>
        </p:txBody>
      </p:sp>
      <p:sp>
        <p:nvSpPr>
          <p:cNvPr id="13" name="椭圆 12"/>
          <p:cNvSpPr/>
          <p:nvPr/>
        </p:nvSpPr>
        <p:spPr>
          <a:xfrm>
            <a:off x="1019760" y="1600145"/>
            <a:ext cx="678881" cy="696692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986196" y="3442568"/>
            <a:ext cx="696694" cy="714973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965017" y="2521356"/>
            <a:ext cx="696693" cy="696693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343B-A0C2-43B3-8F70-8346EF5AC902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DE3602A-7709-4762-B48B-5893FBBB5780}"/>
              </a:ext>
            </a:extLst>
          </p:cNvPr>
          <p:cNvSpPr/>
          <p:nvPr/>
        </p:nvSpPr>
        <p:spPr>
          <a:xfrm>
            <a:off x="1919536" y="4482728"/>
            <a:ext cx="8262505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Current Adoption and Future Prospects</a:t>
            </a:r>
            <a:endParaRPr lang="en-US" altLang="zh-CN" sz="24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D0EB916F-2FD6-4F9A-BA38-F6CD74BBF066}"/>
              </a:ext>
            </a:extLst>
          </p:cNvPr>
          <p:cNvSpPr>
            <a:spLocks noChangeAspect="1"/>
          </p:cNvSpPr>
          <p:nvPr/>
        </p:nvSpPr>
        <p:spPr>
          <a:xfrm>
            <a:off x="995938" y="4382060"/>
            <a:ext cx="696695" cy="696695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4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56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1333944" cy="725470"/>
          </a:xfrm>
        </p:spPr>
        <p:txBody>
          <a:bodyPr>
            <a:normAutofit fontScale="90000"/>
          </a:bodyPr>
          <a:lstStyle/>
          <a:p>
            <a:pPr marL="0" indent="0">
              <a:buFont typeface="Wingdings" panose="05000000000000000000" pitchFamily="2" charset="2"/>
            </a:pPr>
            <a:r>
              <a:rPr lang="en-US" altLang="zh-CN" sz="28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Pilot 1: D</a:t>
            </a:r>
            <a:r>
              <a:rPr lang="en-US" altLang="zh-CN" sz="28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ocuments management for </a:t>
            </a:r>
            <a:r>
              <a:rPr lang="en-US" altLang="zh-CN" sz="28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conferences and news</a:t>
            </a:r>
            <a:r>
              <a:rPr lang="zh-CN" altLang="en-US" sz="28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（</a:t>
            </a:r>
            <a:r>
              <a:rPr lang="en-US" altLang="zh-CN" sz="28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video</a:t>
            </a:r>
            <a:r>
              <a:rPr lang="zh-CN" altLang="en-US" sz="28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）</a:t>
            </a:r>
            <a:endParaRPr lang="zh-CN" altLang="en-US" sz="28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343B-A0C2-43B3-8F70-8346EF5AC902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5" name="2-CEPC document-ys">
            <a:hlinkClick r:id="" action="ppaction://media"/>
            <a:extLst>
              <a:ext uri="{FF2B5EF4-FFF2-40B4-BE49-F238E27FC236}">
                <a16:creationId xmlns:a16="http://schemas.microsoft.com/office/drawing/2014/main" id="{B15197B0-48EA-4D34-85E5-51BD42997B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416" y="881890"/>
            <a:ext cx="10225136" cy="5706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组合 108"/>
          <p:cNvGrpSpPr/>
          <p:nvPr/>
        </p:nvGrpSpPr>
        <p:grpSpPr>
          <a:xfrm>
            <a:off x="5022215" y="2087880"/>
            <a:ext cx="1399540" cy="2828925"/>
            <a:chOff x="10534" y="3719"/>
            <a:chExt cx="2424" cy="4900"/>
          </a:xfrm>
        </p:grpSpPr>
        <p:sp>
          <p:nvSpPr>
            <p:cNvPr id="101" name="矩形: 圆角 19"/>
            <p:cNvSpPr/>
            <p:nvPr>
              <p:custDataLst>
                <p:tags r:id="rId12"/>
              </p:custDataLst>
            </p:nvPr>
          </p:nvSpPr>
          <p:spPr>
            <a:xfrm>
              <a:off x="10534" y="3719"/>
              <a:ext cx="2424" cy="4900"/>
            </a:xfrm>
            <a:prstGeom prst="roundRect">
              <a:avLst>
                <a:gd name="adj" fmla="val 2999"/>
              </a:avLst>
            </a:prstGeom>
            <a:solidFill>
              <a:schemeClr val="bg1"/>
            </a:solidFill>
            <a:ln>
              <a:solidFill>
                <a:srgbClr val="1351F5">
                  <a:alpha val="11000"/>
                </a:srgbClr>
              </a:solidFill>
            </a:ln>
            <a:effectLst>
              <a:outerShdw blurRad="187611" dist="50800" dir="5400000" algn="ctr" rotWithShape="0">
                <a:srgbClr val="1351F5">
                  <a:alpha val="1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kumimoji="1" lang="zh-CN" altLang="en-US">
                <a:sym typeface="+mn-ea"/>
              </a:endParaRPr>
            </a:p>
          </p:txBody>
        </p:sp>
        <p:pic>
          <p:nvPicPr>
            <p:cNvPr id="102" name="图片 10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640" y="4032"/>
              <a:ext cx="2222" cy="4444"/>
            </a:xfrm>
            <a:prstGeom prst="rect">
              <a:avLst/>
            </a:prstGeom>
          </p:spPr>
        </p:pic>
      </p:grpSp>
      <p:sp>
        <p:nvSpPr>
          <p:cNvPr id="33" name="矩形 32"/>
          <p:cNvSpPr/>
          <p:nvPr/>
        </p:nvSpPr>
        <p:spPr>
          <a:xfrm>
            <a:off x="314325" y="127201"/>
            <a:ext cx="916605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en-US" altLang="zh-CN" b="1" dirty="0">
                <a:solidFill>
                  <a:schemeClr val="accent5">
                    <a:lumMod val="50000"/>
                  </a:schemeClr>
                </a:solidFill>
                <a:ea typeface="黑体" charset="0"/>
                <a:sym typeface="+mn-ea"/>
              </a:rPr>
              <a:t>Pilot 2: </a:t>
            </a:r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  <a:ea typeface="黑体" charset="0"/>
                <a:sym typeface="+mn-ea"/>
              </a:rPr>
              <a:t>CEPC Henan </a:t>
            </a:r>
            <a:r>
              <a:rPr lang="en-US" altLang="zh-CN" b="1" dirty="0">
                <a:solidFill>
                  <a:schemeClr val="accent5">
                    <a:lumMod val="50000"/>
                  </a:schemeClr>
                </a:solidFill>
                <a:ea typeface="黑体" charset="0"/>
                <a:sym typeface="+mn-ea"/>
              </a:rPr>
              <a:t>Site Selection, Survey and Design Project </a:t>
            </a:r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  <a:ea typeface="黑体" charset="0"/>
                <a:sym typeface="+mn-ea"/>
              </a:rPr>
              <a:t>(</a:t>
            </a:r>
            <a:r>
              <a:rPr lang="zh-CN" altLang="en-US" b="1" dirty="0">
                <a:solidFill>
                  <a:schemeClr val="accent5">
                    <a:lumMod val="50000"/>
                  </a:schemeClr>
                </a:solidFill>
                <a:ea typeface="黑体" charset="0"/>
                <a:sym typeface="+mn-ea"/>
              </a:rPr>
              <a:t>河南选址勘测设计</a:t>
            </a:r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  <a:ea typeface="黑体" charset="0"/>
                <a:sym typeface="+mn-ea"/>
              </a:rPr>
              <a:t>)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  <a:ea typeface="黑体" charset="0"/>
              <a:sym typeface="+mn-ea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1686560" y="547116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grpSp>
        <p:nvGrpSpPr>
          <p:cNvPr id="116" name="组合 115"/>
          <p:cNvGrpSpPr/>
          <p:nvPr/>
        </p:nvGrpSpPr>
        <p:grpSpPr>
          <a:xfrm>
            <a:off x="3250565" y="1423035"/>
            <a:ext cx="1439545" cy="4723130"/>
            <a:chOff x="6556" y="3078"/>
            <a:chExt cx="2267" cy="7438"/>
          </a:xfrm>
        </p:grpSpPr>
        <p:sp>
          <p:nvSpPr>
            <p:cNvPr id="47" name="矩形: 圆角 19"/>
            <p:cNvSpPr/>
            <p:nvPr>
              <p:custDataLst>
                <p:tags r:id="rId11"/>
              </p:custDataLst>
            </p:nvPr>
          </p:nvSpPr>
          <p:spPr>
            <a:xfrm>
              <a:off x="6556" y="3078"/>
              <a:ext cx="2267" cy="7438"/>
            </a:xfrm>
            <a:prstGeom prst="roundRect">
              <a:avLst>
                <a:gd name="adj" fmla="val 2999"/>
              </a:avLst>
            </a:prstGeom>
            <a:solidFill>
              <a:schemeClr val="bg1"/>
            </a:solidFill>
            <a:ln>
              <a:solidFill>
                <a:srgbClr val="1351F5">
                  <a:alpha val="11000"/>
                </a:srgbClr>
              </a:solidFill>
            </a:ln>
            <a:effectLst>
              <a:outerShdw blurRad="187611" dist="50800" dir="5400000" algn="ctr" rotWithShape="0">
                <a:srgbClr val="1351F5">
                  <a:alpha val="1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kumimoji="1" lang="zh-CN" altLang="en-US">
                <a:sym typeface="+mn-ea"/>
              </a:endParaRPr>
            </a:p>
          </p:txBody>
        </p:sp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659" y="3352"/>
              <a:ext cx="2164" cy="6750"/>
            </a:xfrm>
            <a:prstGeom prst="rect">
              <a:avLst/>
            </a:prstGeom>
          </p:spPr>
        </p:pic>
      </p:grpSp>
      <p:sp>
        <p:nvSpPr>
          <p:cNvPr id="43" name="矩形: 圆角 19"/>
          <p:cNvSpPr/>
          <p:nvPr>
            <p:custDataLst>
              <p:tags r:id="rId1"/>
            </p:custDataLst>
          </p:nvPr>
        </p:nvSpPr>
        <p:spPr>
          <a:xfrm>
            <a:off x="1814830" y="4796028"/>
            <a:ext cx="2426970" cy="680848"/>
          </a:xfrm>
          <a:prstGeom prst="roundRect">
            <a:avLst>
              <a:gd name="adj" fmla="val 19112"/>
            </a:avLst>
          </a:prstGeom>
          <a:solidFill>
            <a:srgbClr val="B6CBFC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sz="16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系统划分</a:t>
            </a:r>
            <a:endParaRPr lang="en-US" altLang="zh-CN" sz="1600" b="1" dirty="0">
              <a:solidFill>
                <a:srgbClr val="0050CD"/>
              </a:solidFill>
              <a:latin typeface="微软雅黑" panose="020B0502040204020203" pitchFamily="34" charset="-122"/>
              <a:ea typeface="微软雅黑" panose="020B0502040204020203" pitchFamily="34" charset="-122"/>
              <a:sym typeface="+mn-ea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altLang="zh-CN" sz="16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System Architecture</a:t>
            </a:r>
            <a:endParaRPr lang="zh-CN" altLang="en-US" sz="1600" b="1" dirty="0">
              <a:solidFill>
                <a:srgbClr val="0050CD"/>
              </a:solidFill>
              <a:latin typeface="微软雅黑" panose="020B0502040204020203" pitchFamily="34" charset="-122"/>
              <a:ea typeface="微软雅黑" panose="020B0502040204020203" pitchFamily="34" charset="-122"/>
              <a:sym typeface="+mn-ea"/>
            </a:endParaRPr>
          </a:p>
        </p:txBody>
      </p:sp>
      <p:grpSp>
        <p:nvGrpSpPr>
          <p:cNvPr id="192" name="组合 191"/>
          <p:cNvGrpSpPr/>
          <p:nvPr/>
        </p:nvGrpSpPr>
        <p:grpSpPr>
          <a:xfrm>
            <a:off x="196215" y="1877695"/>
            <a:ext cx="3328035" cy="2115820"/>
            <a:chOff x="287" y="2353"/>
            <a:chExt cx="5310" cy="3304"/>
          </a:xfrm>
        </p:grpSpPr>
        <p:sp>
          <p:nvSpPr>
            <p:cNvPr id="25" name="矩形: 圆角 19"/>
            <p:cNvSpPr/>
            <p:nvPr>
              <p:custDataLst>
                <p:tags r:id="rId10"/>
              </p:custDataLst>
            </p:nvPr>
          </p:nvSpPr>
          <p:spPr>
            <a:xfrm>
              <a:off x="287" y="2353"/>
              <a:ext cx="5311" cy="3304"/>
            </a:xfrm>
            <a:prstGeom prst="roundRect">
              <a:avLst>
                <a:gd name="adj" fmla="val 2999"/>
              </a:avLst>
            </a:prstGeom>
            <a:solidFill>
              <a:schemeClr val="bg1"/>
            </a:solidFill>
            <a:ln>
              <a:solidFill>
                <a:srgbClr val="1351F5">
                  <a:alpha val="11000"/>
                </a:srgbClr>
              </a:solidFill>
            </a:ln>
            <a:effectLst>
              <a:outerShdw blurRad="187611" dist="50800" dir="5400000" algn="ctr" rotWithShape="0">
                <a:srgbClr val="1351F5">
                  <a:alpha val="1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kumimoji="1" lang="zh-CN" altLang="en-US">
                <a:sym typeface="+mn-ea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369" y="2828"/>
              <a:ext cx="5097" cy="2686"/>
              <a:chOff x="273" y="7607"/>
              <a:chExt cx="5946" cy="3133"/>
            </a:xfrm>
          </p:grpSpPr>
          <p:sp>
            <p:nvSpPr>
              <p:cNvPr id="58" name="矩形 57"/>
              <p:cNvSpPr/>
              <p:nvPr/>
            </p:nvSpPr>
            <p:spPr>
              <a:xfrm>
                <a:off x="389" y="7607"/>
                <a:ext cx="5830" cy="3046"/>
              </a:xfrm>
              <a:prstGeom prst="rect">
                <a:avLst/>
              </a:prstGeom>
              <a:solidFill>
                <a:schemeClr val="bg1"/>
              </a:solidFill>
              <a:ln w="12700" cap="flat" cmpd="sng">
                <a:noFill/>
                <a:prstDash val="solid"/>
                <a:miter lim="800000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59" name="图片 58"/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73" y="7815"/>
                <a:ext cx="5557" cy="2925"/>
              </a:xfrm>
              <a:prstGeom prst="rect">
                <a:avLst/>
              </a:prstGeom>
            </p:spPr>
          </p:pic>
        </p:grpSp>
        <p:pic>
          <p:nvPicPr>
            <p:cNvPr id="173" name="图片 17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09" y="2543"/>
              <a:ext cx="3006" cy="421"/>
            </a:xfrm>
            <a:prstGeom prst="rect">
              <a:avLst/>
            </a:prstGeom>
          </p:spPr>
        </p:pic>
      </p:grpSp>
      <p:sp>
        <p:nvSpPr>
          <p:cNvPr id="24" name="矩形: 圆角 19"/>
          <p:cNvSpPr/>
          <p:nvPr>
            <p:custDataLst>
              <p:tags r:id="rId2"/>
            </p:custDataLst>
          </p:nvPr>
        </p:nvSpPr>
        <p:spPr>
          <a:xfrm>
            <a:off x="681355" y="3573016"/>
            <a:ext cx="2961005" cy="680849"/>
          </a:xfrm>
          <a:prstGeom prst="roundRect">
            <a:avLst>
              <a:gd name="adj" fmla="val 19112"/>
            </a:avLst>
          </a:prstGeom>
          <a:solidFill>
            <a:srgbClr val="B6CBFC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sz="16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原始资料及版本</a:t>
            </a:r>
            <a:endParaRPr lang="en-US" altLang="zh-CN" sz="1600" b="1" dirty="0">
              <a:solidFill>
                <a:srgbClr val="0050CD"/>
              </a:solidFill>
              <a:latin typeface="微软雅黑" panose="020B0502040204020203" pitchFamily="34" charset="-122"/>
              <a:ea typeface="微软雅黑" panose="020B0502040204020203" pitchFamily="34" charset="-122"/>
              <a:sym typeface="+mn-ea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altLang="zh-CN" sz="16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Original Data &amp; Version</a:t>
            </a:r>
            <a:endParaRPr kumimoji="1" lang="zh-CN" altLang="en-US" sz="1600" b="1" dirty="0">
              <a:solidFill>
                <a:srgbClr val="0050CD"/>
              </a:solidFill>
              <a:latin typeface="微软雅黑" panose="020B0502040204020203" pitchFamily="34" charset="-122"/>
              <a:ea typeface="微软雅黑" panose="020B0502040204020203" pitchFamily="34" charset="-122"/>
              <a:sym typeface="+mn-ea"/>
            </a:endParaRPr>
          </a:p>
        </p:txBody>
      </p:sp>
      <p:grpSp>
        <p:nvGrpSpPr>
          <p:cNvPr id="168" name="组合 167"/>
          <p:cNvGrpSpPr/>
          <p:nvPr/>
        </p:nvGrpSpPr>
        <p:grpSpPr>
          <a:xfrm>
            <a:off x="7336155" y="909955"/>
            <a:ext cx="3926205" cy="2465705"/>
            <a:chOff x="17375" y="3835"/>
            <a:chExt cx="6610" cy="4274"/>
          </a:xfrm>
        </p:grpSpPr>
        <p:sp>
          <p:nvSpPr>
            <p:cNvPr id="164" name="矩形: 圆角 19"/>
            <p:cNvSpPr/>
            <p:nvPr>
              <p:custDataLst>
                <p:tags r:id="rId9"/>
              </p:custDataLst>
            </p:nvPr>
          </p:nvSpPr>
          <p:spPr>
            <a:xfrm>
              <a:off x="17375" y="3835"/>
              <a:ext cx="6610" cy="4274"/>
            </a:xfrm>
            <a:prstGeom prst="roundRect">
              <a:avLst>
                <a:gd name="adj" fmla="val 2999"/>
              </a:avLst>
            </a:prstGeom>
            <a:solidFill>
              <a:schemeClr val="bg1"/>
            </a:solidFill>
            <a:ln>
              <a:solidFill>
                <a:srgbClr val="1351F5">
                  <a:alpha val="11000"/>
                </a:srgbClr>
              </a:solidFill>
            </a:ln>
            <a:effectLst>
              <a:outerShdw blurRad="187611" dist="50800" dir="5400000" algn="ctr" rotWithShape="0">
                <a:srgbClr val="1351F5">
                  <a:alpha val="1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kumimoji="1" lang="zh-CN" altLang="en-US">
                <a:sym typeface="+mn-ea"/>
              </a:endParaRPr>
            </a:p>
          </p:txBody>
        </p:sp>
        <p:pic>
          <p:nvPicPr>
            <p:cNvPr id="167" name="图片 166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68" y="4091"/>
              <a:ext cx="6244" cy="3764"/>
            </a:xfrm>
            <a:prstGeom prst="rect">
              <a:avLst/>
            </a:prstGeom>
          </p:spPr>
        </p:pic>
      </p:grpSp>
      <p:grpSp>
        <p:nvGrpSpPr>
          <p:cNvPr id="158" name="组合 157"/>
          <p:cNvGrpSpPr/>
          <p:nvPr/>
        </p:nvGrpSpPr>
        <p:grpSpPr>
          <a:xfrm>
            <a:off x="9897110" y="2588260"/>
            <a:ext cx="1694815" cy="5577205"/>
            <a:chOff x="13742" y="3377"/>
            <a:chExt cx="2863" cy="9422"/>
          </a:xfrm>
        </p:grpSpPr>
        <p:sp>
          <p:nvSpPr>
            <p:cNvPr id="152" name="矩形: 圆角 19"/>
            <p:cNvSpPr/>
            <p:nvPr>
              <p:custDataLst>
                <p:tags r:id="rId8"/>
              </p:custDataLst>
            </p:nvPr>
          </p:nvSpPr>
          <p:spPr>
            <a:xfrm>
              <a:off x="13742" y="3377"/>
              <a:ext cx="2863" cy="9422"/>
            </a:xfrm>
            <a:prstGeom prst="roundRect">
              <a:avLst>
                <a:gd name="adj" fmla="val 2999"/>
              </a:avLst>
            </a:prstGeom>
            <a:solidFill>
              <a:schemeClr val="bg1"/>
            </a:solidFill>
            <a:ln>
              <a:solidFill>
                <a:srgbClr val="1351F5">
                  <a:alpha val="11000"/>
                </a:srgbClr>
              </a:solidFill>
            </a:ln>
            <a:effectLst>
              <a:outerShdw blurRad="187611" dist="50800" dir="5400000" algn="ctr" rotWithShape="0">
                <a:srgbClr val="1351F5">
                  <a:alpha val="1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kumimoji="1" lang="zh-CN" altLang="en-US">
                <a:sym typeface="+mn-ea"/>
              </a:endParaRPr>
            </a:p>
          </p:txBody>
        </p:sp>
        <p:pic>
          <p:nvPicPr>
            <p:cNvPr id="157" name="图片 156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83" y="3610"/>
              <a:ext cx="2504" cy="9047"/>
            </a:xfrm>
            <a:prstGeom prst="rect">
              <a:avLst/>
            </a:prstGeom>
          </p:spPr>
        </p:pic>
      </p:grpSp>
      <p:grpSp>
        <p:nvGrpSpPr>
          <p:cNvPr id="181" name="组合 180"/>
          <p:cNvGrpSpPr/>
          <p:nvPr/>
        </p:nvGrpSpPr>
        <p:grpSpPr>
          <a:xfrm>
            <a:off x="6637655" y="2106295"/>
            <a:ext cx="1730375" cy="6976110"/>
            <a:chOff x="9158" y="9120"/>
            <a:chExt cx="2505" cy="10097"/>
          </a:xfrm>
        </p:grpSpPr>
        <p:sp>
          <p:nvSpPr>
            <p:cNvPr id="177" name="矩形: 圆角 19"/>
            <p:cNvSpPr/>
            <p:nvPr>
              <p:custDataLst>
                <p:tags r:id="rId7"/>
              </p:custDataLst>
            </p:nvPr>
          </p:nvSpPr>
          <p:spPr>
            <a:xfrm>
              <a:off x="9158" y="9120"/>
              <a:ext cx="2505" cy="10097"/>
            </a:xfrm>
            <a:prstGeom prst="roundRect">
              <a:avLst>
                <a:gd name="adj" fmla="val 2999"/>
              </a:avLst>
            </a:prstGeom>
            <a:solidFill>
              <a:schemeClr val="bg1"/>
            </a:solidFill>
            <a:ln>
              <a:solidFill>
                <a:srgbClr val="1351F5">
                  <a:alpha val="11000"/>
                </a:srgbClr>
              </a:solidFill>
            </a:ln>
            <a:effectLst>
              <a:outerShdw blurRad="187611" dist="50800" dir="5400000" algn="ctr" rotWithShape="0">
                <a:srgbClr val="1351F5">
                  <a:alpha val="1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kumimoji="1" lang="zh-CN" altLang="en-US">
                <a:sym typeface="+mn-ea"/>
              </a:endParaRPr>
            </a:p>
          </p:txBody>
        </p:sp>
        <p:pic>
          <p:nvPicPr>
            <p:cNvPr id="180" name="图片 179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408" y="9329"/>
              <a:ext cx="1987" cy="9659"/>
            </a:xfrm>
            <a:prstGeom prst="rect">
              <a:avLst/>
            </a:prstGeom>
          </p:spPr>
        </p:pic>
      </p:grpSp>
      <p:sp>
        <p:nvSpPr>
          <p:cNvPr id="179" name="矩形: 圆角 19"/>
          <p:cNvSpPr/>
          <p:nvPr>
            <p:custDataLst>
              <p:tags r:id="rId3"/>
            </p:custDataLst>
          </p:nvPr>
        </p:nvSpPr>
        <p:spPr>
          <a:xfrm>
            <a:off x="6191250" y="4598670"/>
            <a:ext cx="2713062" cy="744848"/>
          </a:xfrm>
          <a:prstGeom prst="roundRect">
            <a:avLst>
              <a:gd name="adj" fmla="val 19112"/>
            </a:avLst>
          </a:prstGeom>
          <a:solidFill>
            <a:srgbClr val="B6CBFC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sz="16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具体建筑物</a:t>
            </a:r>
            <a:endParaRPr lang="en-US" altLang="zh-CN" sz="1600" b="1" dirty="0">
              <a:solidFill>
                <a:srgbClr val="0050CD"/>
              </a:solidFill>
              <a:latin typeface="微软雅黑" panose="020B0502040204020203" pitchFamily="34" charset="-122"/>
              <a:ea typeface="微软雅黑" panose="020B0502040204020203" pitchFamily="34" charset="-122"/>
              <a:sym typeface="+mn-ea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altLang="zh-CN" sz="16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Individual Buildings</a:t>
            </a:r>
            <a:endParaRPr lang="zh-CN" altLang="en-US" sz="1600" b="1" dirty="0">
              <a:solidFill>
                <a:srgbClr val="0050CD"/>
              </a:solidFill>
              <a:latin typeface="微软雅黑" panose="020B0502040204020203" pitchFamily="34" charset="-122"/>
              <a:ea typeface="微软雅黑" panose="020B0502040204020203" pitchFamily="34" charset="-122"/>
              <a:sym typeface="+mn-ea"/>
            </a:endParaRPr>
          </a:p>
        </p:txBody>
      </p:sp>
      <p:sp>
        <p:nvSpPr>
          <p:cNvPr id="100" name="矩形: 圆角 19"/>
          <p:cNvSpPr/>
          <p:nvPr>
            <p:custDataLst>
              <p:tags r:id="rId4"/>
            </p:custDataLst>
          </p:nvPr>
        </p:nvSpPr>
        <p:spPr>
          <a:xfrm>
            <a:off x="3726172" y="2624614"/>
            <a:ext cx="3152783" cy="680506"/>
          </a:xfrm>
          <a:prstGeom prst="roundRect">
            <a:avLst>
              <a:gd name="adj" fmla="val 19112"/>
            </a:avLst>
          </a:prstGeom>
          <a:solidFill>
            <a:srgbClr val="B6CBFC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sz="16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建筑物按空间划分</a:t>
            </a:r>
            <a:endParaRPr lang="en-US" altLang="zh-CN" sz="1600" b="1" dirty="0">
              <a:solidFill>
                <a:srgbClr val="0050CD"/>
              </a:solidFill>
              <a:latin typeface="微软雅黑" panose="020B0502040204020203" pitchFamily="34" charset="-122"/>
              <a:ea typeface="微软雅黑" panose="020B0502040204020203" pitchFamily="34" charset="-122"/>
              <a:sym typeface="+mn-ea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altLang="zh-CN" sz="16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Spatial Zoning of Buildings</a:t>
            </a:r>
            <a:endParaRPr lang="zh-CN" altLang="en-US" sz="1600" b="1" dirty="0">
              <a:solidFill>
                <a:srgbClr val="0050CD"/>
              </a:solidFill>
              <a:latin typeface="微软雅黑" panose="020B0502040204020203" pitchFamily="34" charset="-122"/>
              <a:ea typeface="微软雅黑" panose="020B0502040204020203" pitchFamily="34" charset="-122"/>
              <a:sym typeface="+mn-ea"/>
            </a:endParaRPr>
          </a:p>
        </p:txBody>
      </p:sp>
      <p:sp>
        <p:nvSpPr>
          <p:cNvPr id="166" name="矩形: 圆角 19"/>
          <p:cNvSpPr/>
          <p:nvPr>
            <p:custDataLst>
              <p:tags r:id="rId5"/>
            </p:custDataLst>
          </p:nvPr>
        </p:nvSpPr>
        <p:spPr>
          <a:xfrm>
            <a:off x="8339683" y="1597024"/>
            <a:ext cx="3708807" cy="982622"/>
          </a:xfrm>
          <a:prstGeom prst="roundRect">
            <a:avLst>
              <a:gd name="adj" fmla="val 19112"/>
            </a:avLst>
          </a:prstGeom>
          <a:solidFill>
            <a:srgbClr val="B6CBFC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sz="16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建筑部位</a:t>
            </a:r>
            <a:r>
              <a:rPr lang="en-US" altLang="zh-CN" sz="16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/</a:t>
            </a:r>
            <a:r>
              <a:rPr lang="zh-CN" altLang="en-US" sz="16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安装位置</a:t>
            </a:r>
            <a:r>
              <a:rPr lang="en-US" altLang="zh-CN" sz="16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/</a:t>
            </a:r>
            <a:r>
              <a:rPr lang="zh-CN" altLang="en-US" sz="16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工程部位</a:t>
            </a:r>
            <a:endParaRPr lang="en-US" altLang="zh-CN" sz="1600" b="1" dirty="0">
              <a:solidFill>
                <a:srgbClr val="0050CD"/>
              </a:solidFill>
              <a:latin typeface="微软雅黑" panose="020B0502040204020203" pitchFamily="34" charset="-122"/>
              <a:ea typeface="微软雅黑" panose="020B0502040204020203" pitchFamily="34" charset="-122"/>
              <a:sym typeface="+mn-ea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altLang="zh-CN" sz="16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Building Components / Installation Points / Work Faces</a:t>
            </a:r>
            <a:endParaRPr lang="zh-CN" altLang="en-US" sz="1600" b="1" dirty="0">
              <a:solidFill>
                <a:srgbClr val="0050CD"/>
              </a:solidFill>
              <a:latin typeface="微软雅黑" panose="020B0502040204020203" pitchFamily="34" charset="-122"/>
              <a:ea typeface="微软雅黑" panose="020B0502040204020203" pitchFamily="34" charset="-122"/>
              <a:sym typeface="+mn-ea"/>
            </a:endParaRPr>
          </a:p>
        </p:txBody>
      </p:sp>
      <p:sp>
        <p:nvSpPr>
          <p:cNvPr id="156" name="矩形: 圆角 19"/>
          <p:cNvSpPr/>
          <p:nvPr>
            <p:custDataLst>
              <p:tags r:id="rId6"/>
            </p:custDataLst>
          </p:nvPr>
        </p:nvSpPr>
        <p:spPr>
          <a:xfrm>
            <a:off x="8583930" y="5433133"/>
            <a:ext cx="3622040" cy="590804"/>
          </a:xfrm>
          <a:prstGeom prst="roundRect">
            <a:avLst>
              <a:gd name="adj" fmla="val 19112"/>
            </a:avLst>
          </a:prstGeom>
          <a:solidFill>
            <a:srgbClr val="B6CBFC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sz="16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建筑物按类型划分</a:t>
            </a:r>
            <a:endParaRPr lang="en-US" altLang="zh-CN" sz="1600" b="1" dirty="0">
              <a:solidFill>
                <a:srgbClr val="0050CD"/>
              </a:solidFill>
              <a:latin typeface="微软雅黑" panose="020B0502040204020203" pitchFamily="34" charset="-122"/>
              <a:ea typeface="微软雅黑" panose="020B0502040204020203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Categorization by Building Type</a:t>
            </a:r>
            <a:endParaRPr lang="zh-CN" altLang="en-US" sz="1600" b="1" dirty="0">
              <a:solidFill>
                <a:srgbClr val="0050CD"/>
              </a:solidFill>
              <a:latin typeface="微软雅黑" panose="020B0502040204020203" pitchFamily="34" charset="-122"/>
              <a:ea typeface="微软雅黑" panose="020B0502040204020203" pitchFamily="34" charset="-122"/>
              <a:sym typeface="+mn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9386960-9689-4A75-85AA-7319F2C63B50}"/>
              </a:ext>
            </a:extLst>
          </p:cNvPr>
          <p:cNvSpPr txBox="1"/>
          <p:nvPr/>
        </p:nvSpPr>
        <p:spPr>
          <a:xfrm>
            <a:off x="638046" y="610939"/>
            <a:ext cx="10869613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8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基本结构的初始搭建：</a:t>
            </a:r>
            <a:r>
              <a:rPr lang="en-US" altLang="zh-CN" sz="18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CEPC</a:t>
            </a:r>
            <a:r>
              <a:rPr lang="zh-CN" altLang="en-US" sz="18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机电基建需求参数</a:t>
            </a:r>
            <a:endParaRPr lang="en-US" altLang="zh-CN" sz="1800" b="1" dirty="0">
              <a:solidFill>
                <a:srgbClr val="0050CD"/>
              </a:solidFill>
              <a:latin typeface="微软雅黑" panose="020B0502040204020203" pitchFamily="34" charset="-122"/>
              <a:ea typeface="微软雅黑" panose="020B0502040204020203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8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Initial Parameters of </a:t>
            </a:r>
            <a:r>
              <a:rPr lang="en-US" altLang="zh-CN" sz="1800" b="1" dirty="0" smtClean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Electrical </a:t>
            </a:r>
            <a:r>
              <a:rPr lang="en-US" altLang="zh-CN" sz="1800" b="1" dirty="0">
                <a:solidFill>
                  <a:srgbClr val="0050CD"/>
                </a:solidFill>
                <a:latin typeface="微软雅黑" panose="020B0502040204020203" pitchFamily="34" charset="-122"/>
                <a:ea typeface="微软雅黑" panose="020B0502040204020203" pitchFamily="34" charset="-122"/>
                <a:sym typeface="+mn-ea"/>
              </a:rPr>
              <a:t>and Mechanical Infrastructure Demand</a:t>
            </a:r>
          </a:p>
        </p:txBody>
      </p:sp>
    </p:spTree>
    <p:extLst>
      <p:ext uri="{BB962C8B-B14F-4D97-AF65-F5344CB8AC3E}">
        <p14:creationId xmlns:p14="http://schemas.microsoft.com/office/powerpoint/2010/main" val="183900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246380" y="404664"/>
            <a:ext cx="11503660" cy="532691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00000">
                      <a:srgbClr val="0064FA">
                        <a:alpha val="20000"/>
                      </a:srgbClr>
                    </a:gs>
                    <a:gs pos="2000">
                      <a:srgbClr val="3D94FA">
                        <a:alpha val="5000"/>
                      </a:srgbClr>
                    </a:gs>
                  </a:gsLst>
                  <a:lin ang="108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The formed dynamic set of building data requirements</a:t>
            </a:r>
            <a:endParaRPr lang="zh-CN" altLang="en-US" sz="2000" b="1" dirty="0">
              <a:solidFill>
                <a:srgbClr val="0050C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b="1" dirty="0" smtClean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形成</a:t>
            </a:r>
            <a:r>
              <a:rPr lang="zh-CN" altLang="en-US" sz="2000" b="1" dirty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的协同建筑数据需求</a:t>
            </a:r>
            <a:r>
              <a:rPr lang="zh-CN" altLang="en-US" sz="2000" b="1" dirty="0" smtClean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集</a:t>
            </a:r>
            <a:endParaRPr lang="en-US" altLang="zh-CN" sz="2000" b="1" dirty="0">
              <a:solidFill>
                <a:srgbClr val="0050C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14325" y="127201"/>
            <a:ext cx="629054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黑体" charset="0"/>
              <a:ea typeface="黑体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40" y="1094056"/>
            <a:ext cx="11455400" cy="559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9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283071" y="526671"/>
            <a:ext cx="11503660" cy="532691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00000">
                      <a:srgbClr val="0064FA">
                        <a:alpha val="20000"/>
                      </a:srgbClr>
                    </a:gs>
                    <a:gs pos="2000">
                      <a:srgbClr val="3D94FA">
                        <a:alpha val="5000"/>
                      </a:srgbClr>
                    </a:gs>
                  </a:gsLst>
                  <a:lin ang="108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File version management</a:t>
            </a:r>
            <a:endParaRPr lang="zh-CN" altLang="en-US" sz="2000" b="1" dirty="0">
              <a:solidFill>
                <a:srgbClr val="0050C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sz="2000" b="1" dirty="0" smtClean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文件版本管理</a:t>
            </a:r>
            <a:endParaRPr lang="en-US" altLang="zh-CN" sz="2000" b="1" dirty="0">
              <a:solidFill>
                <a:srgbClr val="0050C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14325" y="127201"/>
            <a:ext cx="629054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黑体" charset="0"/>
              <a:ea typeface="黑体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82" y="1146883"/>
            <a:ext cx="11506696" cy="56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4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263352" y="589647"/>
            <a:ext cx="11503660" cy="532691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00000">
                      <a:srgbClr val="0064FA">
                        <a:alpha val="20000"/>
                      </a:srgbClr>
                    </a:gs>
                    <a:gs pos="2000">
                      <a:srgbClr val="3D94FA">
                        <a:alpha val="5000"/>
                      </a:srgbClr>
                    </a:gs>
                  </a:gsLst>
                  <a:lin ang="108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Table data management</a:t>
            </a:r>
            <a:endParaRPr lang="zh-CN" altLang="en-US" sz="2000" b="1" dirty="0">
              <a:solidFill>
                <a:srgbClr val="0050C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sz="2000" b="1" dirty="0" smtClean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表格数据管理</a:t>
            </a:r>
            <a:endParaRPr lang="en-US" altLang="zh-CN" sz="2000" b="1" dirty="0">
              <a:solidFill>
                <a:srgbClr val="0050C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14325" y="127201"/>
            <a:ext cx="629054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黑体" charset="0"/>
              <a:ea typeface="黑体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" y="1264542"/>
            <a:ext cx="11259820" cy="549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0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263352" y="496533"/>
            <a:ext cx="11503660" cy="532691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00000">
                      <a:srgbClr val="0064FA">
                        <a:alpha val="20000"/>
                      </a:srgbClr>
                    </a:gs>
                    <a:gs pos="2000">
                      <a:srgbClr val="3D94FA">
                        <a:alpha val="5000"/>
                      </a:srgbClr>
                    </a:gs>
                  </a:gsLst>
                  <a:lin ang="108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it-IT" altLang="zh-CN" sz="2000" b="1" dirty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Data Utilization : Multi-Dimensional Combined Query</a:t>
            </a:r>
            <a:endParaRPr lang="zh-CN" altLang="en-US" sz="2000" b="1" dirty="0">
              <a:solidFill>
                <a:srgbClr val="0050C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数据利用：多维度组合查询（</a:t>
            </a:r>
            <a:r>
              <a:rPr lang="en-US" altLang="zh-CN" sz="2000" b="1" dirty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video </a:t>
            </a:r>
            <a:r>
              <a:rPr lang="zh-CN" altLang="en-US" sz="2000" b="1" dirty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endParaRPr lang="en-US" altLang="zh-CN" sz="2000" b="1" dirty="0">
              <a:solidFill>
                <a:srgbClr val="0050C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14325" y="127201"/>
            <a:ext cx="629054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黑体" charset="0"/>
              <a:ea typeface="黑体" charset="0"/>
              <a:sym typeface="+mn-ea"/>
            </a:endParaRPr>
          </a:p>
        </p:txBody>
      </p:sp>
      <p:pic>
        <p:nvPicPr>
          <p:cNvPr id="2" name="3-河南-ys">
            <a:hlinkClick r:id="" action="ppaction://media"/>
            <a:extLst>
              <a:ext uri="{FF2B5EF4-FFF2-40B4-BE49-F238E27FC236}">
                <a16:creationId xmlns:a16="http://schemas.microsoft.com/office/drawing/2014/main" id="{8226E417-074E-48D2-A600-790EFF9E85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497" y="1154793"/>
            <a:ext cx="10874111" cy="5284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458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314325" y="404664"/>
            <a:ext cx="11503660" cy="532691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00000">
                      <a:srgbClr val="0064FA">
                        <a:alpha val="20000"/>
                      </a:srgbClr>
                    </a:gs>
                    <a:gs pos="2000">
                      <a:srgbClr val="3D94FA">
                        <a:alpha val="5000"/>
                      </a:srgbClr>
                    </a:gs>
                  </a:gsLst>
                  <a:lin ang="108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Data growth (survey design output result management)</a:t>
            </a:r>
            <a:endParaRPr lang="zh-CN" altLang="en-US" sz="2000" b="1" dirty="0">
              <a:solidFill>
                <a:srgbClr val="0050C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sz="2000" b="1" dirty="0" smtClean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</a:t>
            </a:r>
            <a:r>
              <a:rPr lang="zh-CN" altLang="en-US" sz="2000" b="1" dirty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生长（产出成果管理：勘测设计图纸等工程文件</a:t>
            </a:r>
            <a:r>
              <a:rPr lang="zh-CN" altLang="en-US" sz="2000" b="1" dirty="0" smtClean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endParaRPr lang="en-US" altLang="zh-CN" sz="2000" b="1" dirty="0">
              <a:solidFill>
                <a:srgbClr val="0050C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14325" y="127201"/>
            <a:ext cx="629054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黑体" charset="0"/>
              <a:ea typeface="黑体" charset="0"/>
              <a:sym typeface="+mn-ea"/>
            </a:endParaRPr>
          </a:p>
        </p:txBody>
      </p:sp>
      <p:pic>
        <p:nvPicPr>
          <p:cNvPr id="2" name="第二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325" y="1065420"/>
            <a:ext cx="11633735" cy="5792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747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314325" y="127201"/>
            <a:ext cx="629054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黑体" charset="0"/>
              <a:ea typeface="黑体" charset="0"/>
              <a:sym typeface="+mn-ea"/>
            </a:endParaRPr>
          </a:p>
        </p:txBody>
      </p:sp>
      <p:pic>
        <p:nvPicPr>
          <p:cNvPr id="2" name="CEPC周报查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013" y="1146883"/>
            <a:ext cx="11402027" cy="5677210"/>
          </a:xfrm>
          <a:prstGeom prst="rect">
            <a:avLst/>
          </a:prstGeom>
        </p:spPr>
      </p:pic>
      <p:sp>
        <p:nvSpPr>
          <p:cNvPr id="5" name="圆角矩形 15">
            <a:extLst>
              <a:ext uri="{FF2B5EF4-FFF2-40B4-BE49-F238E27FC236}">
                <a16:creationId xmlns:a16="http://schemas.microsoft.com/office/drawing/2014/main" id="{486A3EF8-0C2E-472D-A761-8710B8DD7A4B}"/>
              </a:ext>
            </a:extLst>
          </p:cNvPr>
          <p:cNvSpPr/>
          <p:nvPr/>
        </p:nvSpPr>
        <p:spPr>
          <a:xfrm>
            <a:off x="191344" y="530739"/>
            <a:ext cx="11503660" cy="532691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00000">
                      <a:srgbClr val="0064FA">
                        <a:alpha val="20000"/>
                      </a:srgbClr>
                    </a:gs>
                    <a:gs pos="2000">
                      <a:srgbClr val="3D94FA">
                        <a:alpha val="5000"/>
                      </a:srgbClr>
                    </a:gs>
                  </a:gsLst>
                  <a:lin ang="108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Data growth (output result management: weekly reports)</a:t>
            </a:r>
            <a:endParaRPr lang="zh-CN" altLang="en-US" sz="2000" b="1" dirty="0">
              <a:solidFill>
                <a:srgbClr val="0050C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sz="2000" b="1" dirty="0" smtClean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</a:t>
            </a:r>
            <a:r>
              <a:rPr lang="zh-CN" altLang="en-US" sz="2000" b="1" dirty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生长（产出成果管理：周报等管理文件</a:t>
            </a:r>
            <a:r>
              <a:rPr lang="zh-CN" altLang="en-US" sz="2000" b="1" dirty="0" smtClean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endParaRPr lang="en-US" altLang="zh-CN" sz="2000" b="1" dirty="0">
              <a:solidFill>
                <a:srgbClr val="0050C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2673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246380" y="260648"/>
            <a:ext cx="11503660" cy="88623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00000">
                      <a:srgbClr val="0064FA">
                        <a:alpha val="20000"/>
                      </a:srgbClr>
                    </a:gs>
                    <a:gs pos="2000">
                      <a:srgbClr val="3D94FA">
                        <a:alpha val="5000"/>
                      </a:srgbClr>
                    </a:gs>
                  </a:gsLst>
                  <a:lin ang="108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AI-enhanced data governance question-answer retrieval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sz="2000" b="1" dirty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</a:t>
            </a:r>
            <a:r>
              <a:rPr lang="zh-CN" altLang="en-US" sz="2000" b="1" dirty="0" smtClean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利用：</a:t>
            </a:r>
            <a:r>
              <a:rPr lang="en-US" altLang="zh-CN" sz="2000" b="1" dirty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</a:t>
            </a:r>
            <a:r>
              <a:rPr lang="zh-CN" altLang="en-US" sz="2000" b="1" dirty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增强数据治理问答</a:t>
            </a:r>
            <a:r>
              <a:rPr lang="zh-CN" altLang="en-US" sz="2000" b="1" dirty="0" smtClean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检索</a:t>
            </a:r>
            <a:r>
              <a:rPr lang="zh-CN" altLang="en-US" sz="2000" b="1" dirty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000" b="1" dirty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video </a:t>
            </a:r>
            <a:r>
              <a:rPr lang="zh-CN" altLang="en-US" sz="2000" b="1" dirty="0">
                <a:solidFill>
                  <a:srgbClr val="0050C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endParaRPr lang="en-US" altLang="zh-CN" sz="2000" b="1" dirty="0">
              <a:solidFill>
                <a:srgbClr val="0050C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14325" y="127201"/>
            <a:ext cx="629054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黑体" charset="0"/>
              <a:ea typeface="黑体" charset="0"/>
              <a:sym typeface="+mn-ea"/>
            </a:endParaRPr>
          </a:p>
        </p:txBody>
      </p:sp>
      <p:pic>
        <p:nvPicPr>
          <p:cNvPr id="5" name="CEPC数据问答2">
            <a:hlinkClick r:id="" action="ppaction://media"/>
            <a:extLst>
              <a:ext uri="{FF2B5EF4-FFF2-40B4-BE49-F238E27FC236}">
                <a16:creationId xmlns:a16="http://schemas.microsoft.com/office/drawing/2014/main" id="{7AA6EE0C-C734-47D3-9635-3B8A5B3A80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380" y="1219270"/>
            <a:ext cx="11591394" cy="563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0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79579" y="116922"/>
            <a:ext cx="256921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2060"/>
                </a:solidFill>
                <a:latin typeface="+mn-ea"/>
              </a:rPr>
              <a:t>Contents</a:t>
            </a:r>
          </a:p>
        </p:txBody>
      </p:sp>
      <p:sp>
        <p:nvSpPr>
          <p:cNvPr id="4" name="矩形 3"/>
          <p:cNvSpPr/>
          <p:nvPr/>
        </p:nvSpPr>
        <p:spPr>
          <a:xfrm>
            <a:off x="1919536" y="1700808"/>
            <a:ext cx="8261970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Introduction</a:t>
            </a:r>
          </a:p>
        </p:txBody>
      </p:sp>
      <p:sp>
        <p:nvSpPr>
          <p:cNvPr id="6" name="矩形 5"/>
          <p:cNvSpPr/>
          <p:nvPr/>
        </p:nvSpPr>
        <p:spPr>
          <a:xfrm>
            <a:off x="1919536" y="3561512"/>
            <a:ext cx="8261970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</a:rPr>
              <a:t>Pilot application on CEPC</a:t>
            </a:r>
          </a:p>
        </p:txBody>
      </p:sp>
      <p:sp>
        <p:nvSpPr>
          <p:cNvPr id="8" name="矩形 7"/>
          <p:cNvSpPr/>
          <p:nvPr/>
        </p:nvSpPr>
        <p:spPr>
          <a:xfrm>
            <a:off x="1919536" y="2622020"/>
            <a:ext cx="8261970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DeepC electronic documentation system</a:t>
            </a:r>
          </a:p>
        </p:txBody>
      </p:sp>
      <p:sp>
        <p:nvSpPr>
          <p:cNvPr id="13" name="椭圆 12"/>
          <p:cNvSpPr/>
          <p:nvPr/>
        </p:nvSpPr>
        <p:spPr>
          <a:xfrm>
            <a:off x="1019760" y="1600145"/>
            <a:ext cx="678881" cy="696692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986196" y="3442568"/>
            <a:ext cx="696694" cy="714973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965017" y="2521356"/>
            <a:ext cx="696693" cy="696693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343B-A0C2-43B3-8F70-8346EF5AC902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DE3602A-7709-4762-B48B-5893FBBB5780}"/>
              </a:ext>
            </a:extLst>
          </p:cNvPr>
          <p:cNvSpPr/>
          <p:nvPr/>
        </p:nvSpPr>
        <p:spPr>
          <a:xfrm>
            <a:off x="1919536" y="4482728"/>
            <a:ext cx="8262505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</a:rPr>
              <a:t>Market application </a:t>
            </a:r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and Future Prospects</a:t>
            </a:r>
            <a:endParaRPr lang="en-US" altLang="zh-CN" sz="24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D0EB916F-2FD6-4F9A-BA38-F6CD74BBF066}"/>
              </a:ext>
            </a:extLst>
          </p:cNvPr>
          <p:cNvSpPr>
            <a:spLocks noChangeAspect="1"/>
          </p:cNvSpPr>
          <p:nvPr/>
        </p:nvSpPr>
        <p:spPr>
          <a:xfrm>
            <a:off x="995938" y="4382060"/>
            <a:ext cx="696695" cy="696695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4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6709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79579" y="116922"/>
            <a:ext cx="256921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2060"/>
                </a:solidFill>
                <a:latin typeface="+mn-ea"/>
              </a:rPr>
              <a:t>Contents</a:t>
            </a:r>
          </a:p>
        </p:txBody>
      </p:sp>
      <p:sp>
        <p:nvSpPr>
          <p:cNvPr id="4" name="矩形 3"/>
          <p:cNvSpPr/>
          <p:nvPr/>
        </p:nvSpPr>
        <p:spPr>
          <a:xfrm>
            <a:off x="1919536" y="1700808"/>
            <a:ext cx="8261970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Introduction</a:t>
            </a:r>
          </a:p>
        </p:txBody>
      </p:sp>
      <p:sp>
        <p:nvSpPr>
          <p:cNvPr id="6" name="矩形 5"/>
          <p:cNvSpPr/>
          <p:nvPr/>
        </p:nvSpPr>
        <p:spPr>
          <a:xfrm>
            <a:off x="1919536" y="3561512"/>
            <a:ext cx="8261970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Pilot application on CEPC</a:t>
            </a:r>
          </a:p>
        </p:txBody>
      </p:sp>
      <p:sp>
        <p:nvSpPr>
          <p:cNvPr id="8" name="矩形 7"/>
          <p:cNvSpPr/>
          <p:nvPr/>
        </p:nvSpPr>
        <p:spPr>
          <a:xfrm>
            <a:off x="1919536" y="2622020"/>
            <a:ext cx="8261970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  <a:latin typeface="+mj-ea"/>
                <a:ea typeface="+mj-ea"/>
              </a:rPr>
              <a:t>DeepC </a:t>
            </a:r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electronic documentation system</a:t>
            </a:r>
          </a:p>
        </p:txBody>
      </p:sp>
      <p:sp>
        <p:nvSpPr>
          <p:cNvPr id="13" name="椭圆 12"/>
          <p:cNvSpPr/>
          <p:nvPr/>
        </p:nvSpPr>
        <p:spPr>
          <a:xfrm>
            <a:off x="1019760" y="1600145"/>
            <a:ext cx="678881" cy="696692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986196" y="3442568"/>
            <a:ext cx="696694" cy="714973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965017" y="2521356"/>
            <a:ext cx="696693" cy="696693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343B-A0C2-43B3-8F70-8346EF5AC902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DE3602A-7709-4762-B48B-5893FBBB5780}"/>
              </a:ext>
            </a:extLst>
          </p:cNvPr>
          <p:cNvSpPr/>
          <p:nvPr/>
        </p:nvSpPr>
        <p:spPr>
          <a:xfrm>
            <a:off x="1919536" y="4482728"/>
            <a:ext cx="8262505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+mj-ea"/>
              </a:rPr>
              <a:t>Market </a:t>
            </a:r>
            <a:r>
              <a:rPr lang="en-US" altLang="zh-CN" sz="2400" dirty="0">
                <a:solidFill>
                  <a:schemeClr val="bg1"/>
                </a:solidFill>
                <a:latin typeface="+mj-ea"/>
              </a:rPr>
              <a:t>application </a:t>
            </a:r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and Future Prospects</a:t>
            </a:r>
            <a:endParaRPr lang="en-US" altLang="zh-CN" sz="24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D0EB916F-2FD6-4F9A-BA38-F6CD74BBF066}"/>
              </a:ext>
            </a:extLst>
          </p:cNvPr>
          <p:cNvSpPr>
            <a:spLocks noChangeAspect="1"/>
          </p:cNvSpPr>
          <p:nvPr/>
        </p:nvSpPr>
        <p:spPr>
          <a:xfrm>
            <a:off x="995938" y="4382060"/>
            <a:ext cx="696695" cy="696695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latin typeface="华文新魏" panose="02010800040101010101" pitchFamily="2" charset="-122"/>
                <a:ea typeface="华文新魏" panose="02010800040101010101" pitchFamily="2" charset="-122"/>
              </a:rPr>
              <a:t>4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515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B45C681-01BA-4D5D-9018-A30F17D0F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38" y="1268760"/>
            <a:ext cx="10972800" cy="4701843"/>
          </a:xfrm>
        </p:spPr>
        <p:txBody>
          <a:bodyPr>
            <a:normAutofit/>
          </a:bodyPr>
          <a:lstStyle/>
          <a:p>
            <a:r>
              <a:rPr lang="en-US" altLang="zh-CN" sz="2800" b="0" i="0" dirty="0">
                <a:effectLst/>
              </a:rPr>
              <a:t>In addition to the CEPC, there are also several </a:t>
            </a:r>
            <a:r>
              <a:rPr lang="en-US" altLang="zh-CN" sz="2800" i="0" dirty="0">
                <a:effectLst/>
              </a:rPr>
              <a:t>applications to industry.</a:t>
            </a:r>
            <a:endParaRPr lang="zh-CN" altLang="en-US" sz="28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C24D7A7-AE76-4640-B025-7E4DB8FF7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Other market applications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9FD256C-C2E5-4685-855E-C80E45471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343B-A0C2-43B3-8F70-8346EF5AC902}" type="slidenum">
              <a:rPr lang="zh-CN" altLang="en-US" smtClean="0"/>
              <a:t>31</a:t>
            </a:fld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35E0BEE-4C6A-4C34-AF0D-F1DAF6F036B8}"/>
              </a:ext>
            </a:extLst>
          </p:cNvPr>
          <p:cNvGrpSpPr/>
          <p:nvPr/>
        </p:nvGrpSpPr>
        <p:grpSpPr>
          <a:xfrm>
            <a:off x="892786" y="1930982"/>
            <a:ext cx="10390386" cy="4391401"/>
            <a:chOff x="842875" y="1875994"/>
            <a:chExt cx="10390386" cy="4391401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5CA42497-A14E-4617-8FF5-A991ABC2EDC8}"/>
                </a:ext>
              </a:extLst>
            </p:cNvPr>
            <p:cNvGrpSpPr/>
            <p:nvPr/>
          </p:nvGrpSpPr>
          <p:grpSpPr>
            <a:xfrm>
              <a:off x="850248" y="1875994"/>
              <a:ext cx="10383013" cy="4391401"/>
              <a:chOff x="1122922" y="3814625"/>
              <a:chExt cx="9067659" cy="2981186"/>
            </a:xfrm>
          </p:grpSpPr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9D30808A-B7FA-4520-9C8A-CCB67FA04B1A}"/>
                  </a:ext>
                </a:extLst>
              </p:cNvPr>
              <p:cNvGrpSpPr/>
              <p:nvPr/>
            </p:nvGrpSpPr>
            <p:grpSpPr>
              <a:xfrm>
                <a:off x="1122922" y="3814625"/>
                <a:ext cx="9067659" cy="2981186"/>
                <a:chOff x="2381386" y="3454940"/>
                <a:chExt cx="9339024" cy="3105348"/>
              </a:xfrm>
            </p:grpSpPr>
            <p:pic>
              <p:nvPicPr>
                <p:cNvPr id="18" name="Picture 2">
                  <a:extLst>
                    <a:ext uri="{FF2B5EF4-FFF2-40B4-BE49-F238E27FC236}">
                      <a16:creationId xmlns:a16="http://schemas.microsoft.com/office/drawing/2014/main" id="{60E443C7-410F-4FF2-9330-02BBB9D52812}"/>
                    </a:ext>
                  </a:extLst>
                </p:cNvPr>
                <p:cNvPicPr>
                  <a:picLocks noChangeAspect="1" noChangeArrowheads="1"/>
                </p:cNvPicPr>
                <p:nvPr>
                  <p:custDataLst>
                    <p:tags r:id="rId2"/>
                  </p:custDataLst>
                </p:nvPr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33490" y="3457027"/>
                  <a:ext cx="5486920" cy="3048565"/>
                </a:xfrm>
                <a:prstGeom prst="roundRect">
                  <a:avLst>
                    <a:gd name="adj" fmla="val 0"/>
                  </a:avLst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35DE392-D263-4BCD-8042-67A7D50A5EAF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81386" y="3454940"/>
                  <a:ext cx="3391734" cy="1552997"/>
                </a:xfrm>
                <a:prstGeom prst="roundRect">
                  <a:avLst>
                    <a:gd name="adj" fmla="val 0"/>
                  </a:avLst>
                </a:prstGeom>
              </p:spPr>
            </p:pic>
            <p:sp>
              <p:nvSpPr>
                <p:cNvPr id="22" name="圆角矩形 137">
                  <a:extLst>
                    <a:ext uri="{FF2B5EF4-FFF2-40B4-BE49-F238E27FC236}">
                      <a16:creationId xmlns:a16="http://schemas.microsoft.com/office/drawing/2014/main" id="{BE13654C-61D5-4018-BA9C-DCBACE0FBEA7}"/>
                    </a:ext>
                  </a:extLst>
                </p:cNvPr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3523179" y="4884456"/>
                  <a:ext cx="1347315" cy="324001"/>
                </a:xfrm>
                <a:prstGeom prst="roundRect">
                  <a:avLst>
                    <a:gd name="adj" fmla="val 10726"/>
                  </a:avLst>
                </a:prstGeom>
                <a:noFill/>
                <a:ln w="254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9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pic>
              <p:nvPicPr>
                <p:cNvPr id="24" name="Picture 10" descr="建筑工地高清塔吊摄影图">
                  <a:extLst>
                    <a:ext uri="{FF2B5EF4-FFF2-40B4-BE49-F238E27FC236}">
                      <a16:creationId xmlns:a16="http://schemas.microsoft.com/office/drawing/2014/main" id="{54AC91CC-0E02-4321-A6B5-F767F4E047F7}"/>
                    </a:ext>
                  </a:extLst>
                </p:cNvPr>
                <p:cNvPicPr>
                  <a:picLocks noChangeAspect="1" noChangeArrowheads="1"/>
                </p:cNvPicPr>
                <p:nvPr>
                  <p:custDataLst>
                    <p:tags r:id="rId5"/>
                  </p:custDataLst>
                </p:nvPr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2974" y="5017807"/>
                  <a:ext cx="3375293" cy="1542481"/>
                </a:xfrm>
                <a:prstGeom prst="roundRect">
                  <a:avLst>
                    <a:gd name="adj" fmla="val 0"/>
                  </a:avLst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" name="圆角矩形 138">
                  <a:extLst>
                    <a:ext uri="{FF2B5EF4-FFF2-40B4-BE49-F238E27FC236}">
                      <a16:creationId xmlns:a16="http://schemas.microsoft.com/office/drawing/2014/main" id="{4B055A5B-B2A3-4E45-928E-94047B9E5EB5}"/>
                    </a:ext>
                  </a:extLst>
                </p:cNvPr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2381386" y="6233824"/>
                  <a:ext cx="3391733" cy="326464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00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/>
                  <a:r>
                    <a:rPr lang="en-US" altLang="zh-CN" sz="1200" b="1" dirty="0">
                      <a:solidFill>
                        <a:schemeClr val="tx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Hydroelectricity Knowledge Library</a:t>
                  </a:r>
                  <a:endParaRPr lang="zh-CN" altLang="en-US" sz="12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kumimoji="1" lang="zh-CN" altLang="en-US" sz="1200" dirty="0">
                      <a:solidFill>
                        <a:schemeClr val="tx2"/>
                      </a:solidFill>
                      <a:latin typeface="Times New Roman" panose="02020603050405020304" pitchFamily="18" charset="0"/>
                      <a:ea typeface="微软雅黑" panose="020B0503020204020204" charset="-122"/>
                      <a:cs typeface="Times New Roman" panose="02020603050405020304" pitchFamily="18" charset="0"/>
                    </a:rPr>
                    <a:t>水电水利知识库</a:t>
                  </a:r>
                </a:p>
              </p:txBody>
            </p:sp>
          </p:grpSp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9326ED7-E96D-452D-BDBD-9D00E65F7D10}"/>
                  </a:ext>
                </a:extLst>
              </p:cNvPr>
              <p:cNvSpPr txBox="1"/>
              <p:nvPr/>
            </p:nvSpPr>
            <p:spPr>
              <a:xfrm>
                <a:off x="2544616" y="5378689"/>
                <a:ext cx="690620" cy="1567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zh-CN" altLang="en-US" sz="900" dirty="0"/>
              </a:p>
            </p:txBody>
          </p:sp>
        </p:grpSp>
        <p:sp>
          <p:nvSpPr>
            <p:cNvPr id="26" name="圆角矩形 138">
              <a:extLst>
                <a:ext uri="{FF2B5EF4-FFF2-40B4-BE49-F238E27FC236}">
                  <a16:creationId xmlns:a16="http://schemas.microsoft.com/office/drawing/2014/main" id="{7BA0FD74-F259-4C87-BD13-DA3CF8CC2D22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42875" y="3752056"/>
              <a:ext cx="3770887" cy="304874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b="1" dirty="0">
                  <a:solidFill>
                    <a:schemeClr val="tx2"/>
                  </a:solidFill>
                </a:rPr>
                <a:t>Dam Case </a:t>
              </a:r>
              <a:r>
                <a:rPr lang="en-US" altLang="zh-CN" sz="1100" b="1" dirty="0">
                  <a:solidFill>
                    <a:schemeClr val="tx2"/>
                  </a:solidFill>
                </a:rPr>
                <a:t>Library</a:t>
              </a:r>
              <a:endParaRPr lang="zh-CN" altLang="en-US" sz="1100" b="1" dirty="0">
                <a:solidFill>
                  <a:schemeClr val="tx2"/>
                </a:solidFill>
              </a:endParaRPr>
            </a:p>
            <a:p>
              <a:pPr algn="ctr"/>
              <a:r>
                <a:rPr kumimoji="1" lang="zh-CN" altLang="en-US" sz="110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大坝案例库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8F720238-A7A7-4F42-8108-279650447162}"/>
              </a:ext>
            </a:extLst>
          </p:cNvPr>
          <p:cNvSpPr/>
          <p:nvPr/>
        </p:nvSpPr>
        <p:spPr>
          <a:xfrm>
            <a:off x="5182882" y="5860718"/>
            <a:ext cx="610804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1E47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Baihetan Dam Project</a:t>
            </a:r>
            <a:r>
              <a:rPr lang="zh-CN" altLang="en-US" sz="1200" b="1" dirty="0">
                <a:solidFill>
                  <a:srgbClr val="1E47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1200" b="1" dirty="0">
                <a:solidFill>
                  <a:srgbClr val="1E47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2017-2021</a:t>
            </a:r>
            <a:r>
              <a:rPr lang="zh-CN" altLang="en-US" sz="1200" b="1" dirty="0">
                <a:solidFill>
                  <a:srgbClr val="1E47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sz="1200" b="1" dirty="0">
              <a:solidFill>
                <a:srgbClr val="1E47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1200" dirty="0">
                <a:solidFill>
                  <a:srgbClr val="1E47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second largest dam in the world</a:t>
            </a:r>
            <a:r>
              <a:rPr lang="zh-CN" altLang="en-US" sz="1200" dirty="0">
                <a:solidFill>
                  <a:srgbClr val="1E47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1200" dirty="0">
                <a:solidFill>
                  <a:srgbClr val="1E47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~178 Billion RMB</a:t>
            </a:r>
          </a:p>
        </p:txBody>
      </p:sp>
    </p:spTree>
    <p:extLst>
      <p:ext uri="{BB962C8B-B14F-4D97-AF65-F5344CB8AC3E}">
        <p14:creationId xmlns:p14="http://schemas.microsoft.com/office/powerpoint/2010/main" val="16933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64E3366-5A93-411A-8DBB-9BBE0ABDE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 Prospects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967EBC7-C311-4C58-9540-BBA6C0C9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343B-A0C2-43B3-8F70-8346EF5AC902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4454B38-E74D-485A-810C-3ECFA49ACFD2}"/>
              </a:ext>
            </a:extLst>
          </p:cNvPr>
          <p:cNvSpPr txBox="1"/>
          <p:nvPr/>
        </p:nvSpPr>
        <p:spPr>
          <a:xfrm>
            <a:off x="611770" y="1484784"/>
            <a:ext cx="1087320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Currently,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DeepC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could work for project construction. However it still falls short of</a:t>
            </a:r>
            <a:r>
              <a:rPr lang="en-US" altLang="zh-CN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full-lifecycle </a:t>
            </a:r>
            <a:r>
              <a:rPr lang="en-US" altLang="zh-CN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management, such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 accelerator operations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noted by the IARC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committee.</a:t>
            </a:r>
            <a:endParaRPr lang="en-US" altLang="zh-CN" sz="2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improvements should be necessary.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Meanwhile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through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improvements, 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greater commercial value could be generated for industry.</a:t>
            </a:r>
          </a:p>
          <a:p>
            <a:pPr marL="62865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and data processing methods could be more suitable for the modern large-scale engineering projects.</a:t>
            </a:r>
          </a:p>
          <a:p>
            <a:pPr marL="62865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In-depth developed of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logic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 serve modern engineering projects.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36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海上的岩石&#10;&#10;中度可信度描述已自动生成">
            <a:extLst>
              <a:ext uri="{FF2B5EF4-FFF2-40B4-BE49-F238E27FC236}">
                <a16:creationId xmlns:a16="http://schemas.microsoft.com/office/drawing/2014/main" id="{C8E9F5BC-31D9-25F8-F0A7-B6F99F76B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50" y="0"/>
            <a:ext cx="12192000" cy="6858000"/>
          </a:xfrm>
          <a:prstGeom prst="rect">
            <a:avLst/>
          </a:prstGeo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923A54B-AF51-417D-9B0E-ED5A72E5C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816" y="2155877"/>
            <a:ext cx="3686200" cy="1296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Thanks</a:t>
            </a:r>
            <a:r>
              <a:rPr lang="zh-CN" altLang="en-US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！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AEC247C-1FBC-4AB1-AE4F-3BA431D7A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343B-A0C2-43B3-8F70-8346EF5AC902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747D08B-DB0A-C74C-B3D4-96006F3987AA}"/>
              </a:ext>
            </a:extLst>
          </p:cNvPr>
          <p:cNvSpPr txBox="1"/>
          <p:nvPr/>
        </p:nvSpPr>
        <p:spPr>
          <a:xfrm>
            <a:off x="34812" y="3227477"/>
            <a:ext cx="12192000" cy="1053622"/>
          </a:xfrm>
          <a:prstGeom prst="rect">
            <a:avLst/>
          </a:prstGeom>
          <a:solidFill>
            <a:srgbClr val="595959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rgbClr val="FFFF00"/>
                </a:solidFill>
              </a:rPr>
              <a:t>Let data drive engineering, and let engineering advance toward intelligence</a:t>
            </a:r>
            <a:r>
              <a:rPr lang="en-US" altLang="zh-CN" sz="2400" dirty="0">
                <a:solidFill>
                  <a:srgbClr val="FFFF00"/>
                </a:solidFill>
              </a:rPr>
              <a:t>!</a:t>
            </a:r>
            <a:endParaRPr kumimoji="1" lang="zh-CN" altLang="en-US" sz="4800" b="1" spc="300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2000" b="1" spc="30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让数据驱动工程，让工程走向智能</a:t>
            </a:r>
            <a:r>
              <a:rPr kumimoji="1" lang="en-US" altLang="zh-CN" sz="2000" b="1" spc="300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!</a:t>
            </a:r>
          </a:p>
        </p:txBody>
      </p:sp>
      <p:pic>
        <p:nvPicPr>
          <p:cNvPr id="7" name="图片 6" descr="联合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1044" y="204640"/>
            <a:ext cx="3284623" cy="445937"/>
          </a:xfrm>
          <a:prstGeom prst="rect">
            <a:avLst/>
          </a:prstGeom>
        </p:spPr>
      </p:pic>
      <p:pic>
        <p:nvPicPr>
          <p:cNvPr id="8" name="Picture 2" descr="http://cepc.ihep.ac.cn/images/11112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747" y="116125"/>
            <a:ext cx="1057896" cy="62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关于印发《高能所“标识”“标准字”的使用规定》的通知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0793" y="146500"/>
            <a:ext cx="2961253" cy="56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958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4">
            <a:extLst>
              <a:ext uri="{FF2B5EF4-FFF2-40B4-BE49-F238E27FC236}">
                <a16:creationId xmlns:a16="http://schemas.microsoft.com/office/drawing/2014/main" id="{2FC57C66-04A8-44EE-8D09-C037BB6B468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8799" y="2519454"/>
            <a:ext cx="3827777" cy="4073561"/>
          </a:xfrm>
          <a:prstGeom prst="roundRect">
            <a:avLst>
              <a:gd name="adj" fmla="val 5432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152400" dist="101600" dir="2700000" algn="tl" rotWithShape="0">
              <a:srgbClr val="0070C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E1E3685-9EF9-4556-8C7E-9FCBD514C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Future woks following project approval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085EAD0-6B46-43E2-BD75-46F2B5AF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343B-A0C2-43B3-8F70-8346EF5AC902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id="{A20E2442-569C-3C4C-E41F-CC54AB9DE9F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47673" y="2519455"/>
            <a:ext cx="3456000" cy="4073561"/>
          </a:xfrm>
          <a:prstGeom prst="roundRect">
            <a:avLst>
              <a:gd name="adj" fmla="val 5432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152400" dist="101600" dir="2700000" algn="tl" rotWithShape="0">
              <a:srgbClr val="0070C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D5016A4-2BEB-0B94-C049-53A37C9FB8E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9253" y="4687222"/>
            <a:ext cx="2656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00FF"/>
                </a:solidFill>
                <a:latin typeface="Microsoft YaHei Semibold" panose="020B0503020204020204" pitchFamily="34" charset="-122"/>
                <a:ea typeface="Microsoft YaHei Semibold" panose="020B0503020204020204" pitchFamily="34" charset="-122"/>
                <a:sym typeface="+mn-ea"/>
              </a:rPr>
              <a:t>Classification &amp; Coding </a:t>
            </a:r>
            <a:endParaRPr kumimoji="1" lang="zh-CN" altLang="en-US" sz="1600" b="1" dirty="0">
              <a:solidFill>
                <a:srgbClr val="0000FF"/>
              </a:solidFill>
              <a:latin typeface="Microsoft YaHei Semibold" panose="020B0503020204020204" pitchFamily="34" charset="-122"/>
              <a:ea typeface="Microsoft YaHei Semibold" panose="020B0503020204020204" pitchFamily="34" charset="-122"/>
              <a:sym typeface="+mn-ea"/>
            </a:endParaRPr>
          </a:p>
        </p:txBody>
      </p:sp>
      <p:pic>
        <p:nvPicPr>
          <p:cNvPr id="8" name="图片 7" descr="1111 14.49.49">
            <a:extLst>
              <a:ext uri="{FF2B5EF4-FFF2-40B4-BE49-F238E27FC236}">
                <a16:creationId xmlns:a16="http://schemas.microsoft.com/office/drawing/2014/main" id="{6A5DB7D9-C00D-7D3C-1F5F-886A3C8406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047" y="4981552"/>
            <a:ext cx="2683474" cy="1212317"/>
          </a:xfrm>
          <a:prstGeom prst="roundRect">
            <a:avLst>
              <a:gd name="adj" fmla="val 9335"/>
            </a:avLst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6E48706-7094-016F-FEF2-EC95FA8C4B2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19923" y="2685058"/>
            <a:ext cx="2638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00FF"/>
                </a:solidFill>
                <a:latin typeface="Microsoft YaHei Semibold" panose="020B0503020204020204" pitchFamily="34" charset="-122"/>
                <a:ea typeface="Microsoft YaHei Semibold" panose="020B0503020204020204" pitchFamily="34" charset="-122"/>
              </a:rPr>
              <a:t>Engineering Vocabulary</a:t>
            </a:r>
          </a:p>
        </p:txBody>
      </p:sp>
      <p:pic>
        <p:nvPicPr>
          <p:cNvPr id="10" name="图片 9" descr="Frame 1">
            <a:extLst>
              <a:ext uri="{FF2B5EF4-FFF2-40B4-BE49-F238E27FC236}">
                <a16:creationId xmlns:a16="http://schemas.microsoft.com/office/drawing/2014/main" id="{4A0FAF4C-FB6F-4DF8-F71B-AE3323F8B7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91" y="2995444"/>
            <a:ext cx="2753733" cy="1233777"/>
          </a:xfrm>
          <a:prstGeom prst="roundRect">
            <a:avLst>
              <a:gd name="adj" fmla="val 9242"/>
            </a:avLst>
          </a:prstGeom>
        </p:spPr>
      </p:pic>
      <p:sp>
        <p:nvSpPr>
          <p:cNvPr id="11" name="圆角矩形 4">
            <a:extLst>
              <a:ext uri="{FF2B5EF4-FFF2-40B4-BE49-F238E27FC236}">
                <a16:creationId xmlns:a16="http://schemas.microsoft.com/office/drawing/2014/main" id="{5145A9EC-3601-099F-BB70-2452AA88D8A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193900" y="2528277"/>
            <a:ext cx="3456000" cy="4073561"/>
          </a:xfrm>
          <a:prstGeom prst="roundRect">
            <a:avLst>
              <a:gd name="adj" fmla="val 5432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outerShdw blurRad="152400" dist="101600" dir="2700000" algn="tl" rotWithShape="0">
              <a:srgbClr val="0070C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EFFF279-95DF-D1E5-D13E-0DC0C1658A0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457221" y="2685058"/>
            <a:ext cx="2883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00FF"/>
                </a:solidFill>
                <a:latin typeface="Microsoft YaHei Semibold" panose="020B0503020204020204" pitchFamily="34" charset="-122"/>
                <a:ea typeface="Microsoft YaHei Semibold" panose="020B0503020204020204" pitchFamily="34" charset="-122"/>
                <a:sym typeface="+mn-ea"/>
              </a:rPr>
              <a:t>Procedures and Standards</a:t>
            </a:r>
            <a:endParaRPr kumimoji="1" lang="zh-CN" altLang="en-US" sz="1600" b="1" dirty="0">
              <a:solidFill>
                <a:srgbClr val="0000FF"/>
              </a:solidFill>
              <a:latin typeface="Microsoft YaHei Semibold" panose="020B0503020204020204" pitchFamily="34" charset="-122"/>
              <a:ea typeface="Microsoft YaHei Semibold" panose="020B0503020204020204" pitchFamily="34" charset="-122"/>
            </a:endParaRPr>
          </a:p>
        </p:txBody>
      </p:sp>
      <p:pic>
        <p:nvPicPr>
          <p:cNvPr id="13" name="图片 12" descr="/Users/ued-macbookair02/Desktop/222.png222">
            <a:extLst>
              <a:ext uri="{FF2B5EF4-FFF2-40B4-BE49-F238E27FC236}">
                <a16:creationId xmlns:a16="http://schemas.microsoft.com/office/drawing/2014/main" id="{BE1686BE-D78F-1846-F383-F4C70AECA5C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5" b="5805"/>
          <a:stretch>
            <a:fillRect/>
          </a:stretch>
        </p:blipFill>
        <p:spPr>
          <a:xfrm>
            <a:off x="4601237" y="2995445"/>
            <a:ext cx="2879776" cy="1289664"/>
          </a:xfrm>
          <a:prstGeom prst="roundRect">
            <a:avLst>
              <a:gd name="adj" fmla="val 9242"/>
            </a:avLst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8A8AF20D-20B6-E78C-640F-422A1A455AA6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040216" y="2672984"/>
            <a:ext cx="3389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rgbClr val="0000FF"/>
                </a:solidFill>
                <a:latin typeface="Microsoft YaHei Semibold" panose="020B0503020204020204" pitchFamily="34" charset="-122"/>
                <a:ea typeface="Microsoft YaHei Semibold" panose="020B0503020204020204" pitchFamily="34" charset="-122"/>
                <a:sym typeface="+mn-ea"/>
              </a:rPr>
              <a:t>AI-enhanced Knowledge Base</a:t>
            </a:r>
            <a:endParaRPr kumimoji="1" lang="zh-CN" altLang="en-US" sz="1600" b="1" dirty="0">
              <a:solidFill>
                <a:srgbClr val="0000FF"/>
              </a:solidFill>
              <a:latin typeface="Microsoft YaHei Semibold" panose="020B0503020204020204" pitchFamily="34" charset="-122"/>
              <a:ea typeface="Microsoft YaHei Semibold" panose="020B0503020204020204" pitchFamily="34" charset="-122"/>
            </a:endParaRPr>
          </a:p>
        </p:txBody>
      </p:sp>
      <p:pic>
        <p:nvPicPr>
          <p:cNvPr id="16" name="图片 15" descr="/Users/ued-macbookair02/Desktop/20其他-20250401水电水利知识库登录页备份.jpg20其他-20250401水电水利知识库登录页备份">
            <a:extLst>
              <a:ext uri="{FF2B5EF4-FFF2-40B4-BE49-F238E27FC236}">
                <a16:creationId xmlns:a16="http://schemas.microsoft.com/office/drawing/2014/main" id="{465DC802-5698-DCCE-5630-BB9C8AEFB235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>
            <a:fillRect/>
          </a:stretch>
        </p:blipFill>
        <p:spPr>
          <a:xfrm>
            <a:off x="7933251" y="3003468"/>
            <a:ext cx="3557641" cy="1304358"/>
          </a:xfrm>
          <a:prstGeom prst="roundRect">
            <a:avLst>
              <a:gd name="adj" fmla="val 9242"/>
            </a:avLst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BC0920D-BAAC-4F2F-A2F8-58C36F4D06E8}"/>
              </a:ext>
            </a:extLst>
          </p:cNvPr>
          <p:cNvSpPr txBox="1"/>
          <p:nvPr/>
        </p:nvSpPr>
        <p:spPr>
          <a:xfrm>
            <a:off x="7933251" y="4486895"/>
            <a:ext cx="35787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effectLst/>
                <a:latin typeface="-apple-system"/>
              </a:rPr>
              <a:t>Data collections that support retrieval and reuse, empowering intelligent decision-making and services.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8F392F3-BE0F-4733-BD63-81F477A6274D}"/>
              </a:ext>
            </a:extLst>
          </p:cNvPr>
          <p:cNvSpPr txBox="1"/>
          <p:nvPr/>
        </p:nvSpPr>
        <p:spPr>
          <a:xfrm>
            <a:off x="4404859" y="4486895"/>
            <a:ext cx="32403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effectLst/>
                <a:latin typeface="-apple-system"/>
              </a:rPr>
              <a:t>A set of standards used to guide the construction and management projects, ensuring project quality, safety, and environmental protection.</a:t>
            </a:r>
            <a:endParaRPr lang="zh-CN" altLang="en-US" dirty="0"/>
          </a:p>
        </p:txBody>
      </p:sp>
      <p:sp>
        <p:nvSpPr>
          <p:cNvPr id="17" name="内容占位符 3">
            <a:extLst>
              <a:ext uri="{FF2B5EF4-FFF2-40B4-BE49-F238E27FC236}">
                <a16:creationId xmlns:a16="http://schemas.microsoft.com/office/drawing/2014/main" id="{79CF2AFE-EFBB-4F29-A750-EDB71B032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78" y="1175836"/>
            <a:ext cx="10515793" cy="112593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b="1" dirty="0">
                <a:solidFill>
                  <a:srgbClr val="1E4778"/>
                </a:solidFill>
                <a:ea typeface="微软雅黑"/>
              </a:rPr>
              <a:t>A set of engineering standards needs to be established as the foundation for engineering data management.</a:t>
            </a:r>
            <a:endParaRPr lang="zh-CN" altLang="en-US" sz="2400" b="1" dirty="0">
              <a:solidFill>
                <a:srgbClr val="1E47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54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2C3D7525-0FA2-4A0B-91D5-4B5354E60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014" y="1921934"/>
            <a:ext cx="10877676" cy="3582909"/>
          </a:xfrm>
          <a:ln>
            <a:solidFill>
              <a:schemeClr val="tx1"/>
            </a:solidFill>
          </a:ln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8C24D7A7-AE76-4640-B025-7E4DB8FF7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IARC review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9FD256C-C2E5-4685-855E-C80E45471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343B-A0C2-43B3-8F70-8346EF5AC902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2459D25-F299-4235-A967-72A48CBFB31B}"/>
              </a:ext>
            </a:extLst>
          </p:cNvPr>
          <p:cNvSpPr txBox="1"/>
          <p:nvPr/>
        </p:nvSpPr>
        <p:spPr>
          <a:xfrm>
            <a:off x="686309" y="1173406"/>
            <a:ext cx="10819381" cy="544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It is reviewed in the IARC meeting in September 16-19, 2025.</a:t>
            </a:r>
            <a:endParaRPr lang="zh-CN" altLang="en-US" sz="28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28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C7F2A-EA28-957B-622B-A0691D0EA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053" y="1496246"/>
            <a:ext cx="6598157" cy="4739454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CEPC is one of most advanced future colliders with a large-scale accelerator complex. </a:t>
            </a:r>
          </a:p>
          <a:p>
            <a:pPr marL="685800"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1.8 km 30GeV Linac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100 km circular accelerators, booster and collider</a:t>
            </a:r>
            <a:endParaRPr kumimoji="1" lang="en-GB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>
              <a:buFont typeface="Arial" panose="020B0604020202020204" pitchFamily="34" charset="0"/>
              <a:buChar char="•"/>
            </a:pPr>
            <a:r>
              <a:rPr kumimoji="1"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dozen of subjects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large amount of devices or components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~</a:t>
            </a:r>
            <a:r>
              <a:rPr lang="en-GB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40,000 magnets; ~38,000 magnet power supplies;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~80,000 mechanical supporters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; </a:t>
            </a:r>
            <a:r>
              <a:rPr lang="en-GB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~300 km vacuum system;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~300 superconducting RF cavities</a:t>
            </a:r>
            <a:r>
              <a:rPr lang="en-GB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; </a:t>
            </a:r>
            <a:r>
              <a:rPr kumimoji="1"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~200 klystron; 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etc.;</a:t>
            </a:r>
          </a:p>
          <a:p>
            <a:pPr marL="342900" lvl="2" indent="-342900">
              <a:spcBef>
                <a:spcPts val="1200"/>
              </a:spcBef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software tool 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be very helpful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manage 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parameters and documents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 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cooperative working environment , follow-up 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 and </a:t>
            </a:r>
            <a:r>
              <a:rPr lang="en-US" altLang="zh-CN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on.</a:t>
            </a:r>
            <a:endParaRPr lang="en-US" altLang="zh-CN" sz="2000" dirty="0">
              <a:solidFill>
                <a:schemeClr val="tx2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91132A-811B-2A78-C3DD-E9AA83EE8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69" y="6421805"/>
            <a:ext cx="3862248" cy="323968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July 3~6th, 2023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41F5E8A-68EE-6069-33B2-9F5254CBE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83" y="238505"/>
            <a:ext cx="11524130" cy="601936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 Introduction </a:t>
            </a:r>
            <a:endParaRPr lang="zh-CN" altLang="en-US" sz="4000" dirty="0">
              <a:solidFill>
                <a:srgbClr val="C00000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DD8727-88F7-F2D0-A707-C2DE03A7B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1703" y="6406301"/>
            <a:ext cx="5040560" cy="35497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CEPC 2023 (European Edition)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168387-AD1B-8452-02C5-499CEC8C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4F1B7-B247-4728-A113-D9509F67E3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07A389E-76E1-4959-981A-160B9FA9F0D3}"/>
              </a:ext>
            </a:extLst>
          </p:cNvPr>
          <p:cNvGrpSpPr/>
          <p:nvPr/>
        </p:nvGrpSpPr>
        <p:grpSpPr>
          <a:xfrm>
            <a:off x="7264877" y="1593118"/>
            <a:ext cx="4148985" cy="4284153"/>
            <a:chOff x="7236210" y="2229175"/>
            <a:chExt cx="4389708" cy="4187157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D84095E7-D28A-4620-A0AA-FA5D821786CB}"/>
                </a:ext>
              </a:extLst>
            </p:cNvPr>
            <p:cNvGrpSpPr/>
            <p:nvPr/>
          </p:nvGrpSpPr>
          <p:grpSpPr>
            <a:xfrm>
              <a:off x="7236210" y="2229175"/>
              <a:ext cx="4389705" cy="4187157"/>
              <a:chOff x="4307552" y="948037"/>
              <a:chExt cx="3421445" cy="1506792"/>
            </a:xfrm>
          </p:grpSpPr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F8002AD-A07A-458A-8069-6A0DD2B9B4F6}"/>
                  </a:ext>
                </a:extLst>
              </p:cNvPr>
              <p:cNvSpPr txBox="1"/>
              <p:nvPr/>
            </p:nvSpPr>
            <p:spPr>
              <a:xfrm>
                <a:off x="6099004" y="2208110"/>
                <a:ext cx="771869" cy="246719"/>
              </a:xfrm>
              <a:prstGeom prst="rect">
                <a:avLst/>
              </a:prstGeom>
              <a:solidFill>
                <a:srgbClr val="4472C4"/>
              </a:solidFill>
            </p:spPr>
            <p:txBody>
              <a:bodyPr wrap="square" lIns="0" tIns="0" rIns="0" bIns="0" rtlCol="0" anchor="ctr">
                <a:noAutofit/>
              </a:bodyPr>
              <a:lstStyle>
                <a:defPPr>
                  <a:defRPr lang="zh-CN"/>
                </a:defPPr>
                <a:lvl1pPr algn="ctr">
                  <a:defRPr sz="8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zh-CN" sz="1400" dirty="0"/>
                  <a:t>Injection and Extraction</a:t>
                </a: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41DAD2D-ECAD-4224-93BA-CBB4BD31DEBE}"/>
                  </a:ext>
                </a:extLst>
              </p:cNvPr>
              <p:cNvSpPr txBox="1"/>
              <p:nvPr/>
            </p:nvSpPr>
            <p:spPr>
              <a:xfrm>
                <a:off x="5188655" y="1224460"/>
                <a:ext cx="782091" cy="244849"/>
              </a:xfrm>
              <a:prstGeom prst="rect">
                <a:avLst/>
              </a:prstGeom>
              <a:solidFill>
                <a:srgbClr val="4472C4"/>
              </a:solidFill>
            </p:spPr>
            <p:txBody>
              <a:bodyPr wrap="square" lIns="0" tIns="0" rIns="0" bIns="0" rtlCol="0" anchor="ctr">
                <a:no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zh-CN"/>
                  <a:t>linac</a:t>
                </a:r>
                <a:endParaRPr lang="en-US" altLang="zh-CN" dirty="0"/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8C3A5CB-F753-4123-9B02-AAE7123790B4}"/>
                  </a:ext>
                </a:extLst>
              </p:cNvPr>
              <p:cNvSpPr txBox="1"/>
              <p:nvPr/>
            </p:nvSpPr>
            <p:spPr>
              <a:xfrm>
                <a:off x="6067781" y="1224460"/>
                <a:ext cx="782091" cy="244849"/>
              </a:xfrm>
              <a:prstGeom prst="rect">
                <a:avLst/>
              </a:prstGeom>
              <a:solidFill>
                <a:srgbClr val="4472C4"/>
              </a:solidFill>
            </p:spPr>
            <p:txBody>
              <a:bodyPr wrap="square" lIns="0" tIns="0" rIns="0" bIns="0" rtlCol="0" anchor="ctr">
                <a:no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zh-CN" dirty="0"/>
                  <a:t>Radiation protection</a:t>
                </a: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E087E1A-32E8-4D84-AE5D-65008823707D}"/>
                  </a:ext>
                </a:extLst>
              </p:cNvPr>
              <p:cNvSpPr txBox="1"/>
              <p:nvPr/>
            </p:nvSpPr>
            <p:spPr>
              <a:xfrm>
                <a:off x="6946906" y="1224460"/>
                <a:ext cx="782091" cy="244849"/>
              </a:xfrm>
              <a:prstGeom prst="rect">
                <a:avLst/>
              </a:prstGeom>
              <a:solidFill>
                <a:srgbClr val="4472C4"/>
              </a:solidFill>
            </p:spPr>
            <p:txBody>
              <a:bodyPr wrap="square" lIns="0" tIns="0" rIns="0" bIns="0" rtlCol="0" anchor="ctr">
                <a:no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zh-CN" dirty="0"/>
                  <a:t>Collider Magnet</a:t>
                </a: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0690FE6-691E-4183-B0F8-344213DE3331}"/>
                  </a:ext>
                </a:extLst>
              </p:cNvPr>
              <p:cNvSpPr txBox="1"/>
              <p:nvPr/>
            </p:nvSpPr>
            <p:spPr>
              <a:xfrm>
                <a:off x="4309528" y="1552343"/>
                <a:ext cx="782091" cy="244849"/>
              </a:xfrm>
              <a:prstGeom prst="rect">
                <a:avLst/>
              </a:prstGeom>
              <a:solidFill>
                <a:srgbClr val="4472C4"/>
              </a:solidFill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zh-CN"/>
                </a:defPPr>
                <a:lvl1pPr algn="ctr">
                  <a:defRPr sz="8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zh-CN" sz="1400" dirty="0"/>
                  <a:t>Superconducting magnet</a:t>
                </a: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90D0C4E7-7497-4785-A422-F5156B7CA974}"/>
                  </a:ext>
                </a:extLst>
              </p:cNvPr>
              <p:cNvSpPr txBox="1"/>
              <p:nvPr/>
            </p:nvSpPr>
            <p:spPr>
              <a:xfrm>
                <a:off x="5188655" y="1552343"/>
                <a:ext cx="782091" cy="244849"/>
              </a:xfrm>
              <a:prstGeom prst="rect">
                <a:avLst/>
              </a:prstGeom>
              <a:solidFill>
                <a:srgbClr val="4472C4"/>
              </a:solidFill>
            </p:spPr>
            <p:txBody>
              <a:bodyPr wrap="square" lIns="0" tIns="0" rIns="0" bIns="0" rtlCol="0" anchor="ctr">
                <a:noAutofit/>
              </a:bodyPr>
              <a:lstStyle>
                <a:defPPr>
                  <a:defRPr lang="zh-CN"/>
                </a:defPPr>
                <a:lvl1pPr algn="ctr">
                  <a:defRPr sz="8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zh-CN" sz="1400" dirty="0"/>
                  <a:t>Booster Magnet</a:t>
                </a: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D40FDCEB-ACAF-4079-9B05-3DDEC487C500}"/>
                  </a:ext>
                </a:extLst>
              </p:cNvPr>
              <p:cNvSpPr txBox="1"/>
              <p:nvPr/>
            </p:nvSpPr>
            <p:spPr>
              <a:xfrm>
                <a:off x="6064140" y="1549187"/>
                <a:ext cx="782091" cy="244849"/>
              </a:xfrm>
              <a:prstGeom prst="rect">
                <a:avLst/>
              </a:prstGeom>
              <a:solidFill>
                <a:srgbClr val="4472C4"/>
              </a:solidFill>
            </p:spPr>
            <p:txBody>
              <a:bodyPr wrap="square" lIns="0" tIns="0" rIns="0" bIns="0" rtlCol="0" anchor="ctr">
                <a:no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zh-CN" dirty="0"/>
                  <a:t>Beam instrument</a:t>
                </a: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2BF16D0-9207-4BE0-8325-1F4D22E12111}"/>
                  </a:ext>
                </a:extLst>
              </p:cNvPr>
              <p:cNvSpPr txBox="1"/>
              <p:nvPr/>
            </p:nvSpPr>
            <p:spPr>
              <a:xfrm>
                <a:off x="6942423" y="1545265"/>
                <a:ext cx="782091" cy="244849"/>
              </a:xfrm>
              <a:prstGeom prst="rect">
                <a:avLst/>
              </a:prstGeom>
              <a:solidFill>
                <a:srgbClr val="4472C4"/>
              </a:solidFill>
            </p:spPr>
            <p:txBody>
              <a:bodyPr wrap="square" lIns="0" tIns="0" rIns="0" bIns="0" rtlCol="0" anchor="ctr">
                <a:no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zh-CN" dirty="0"/>
                  <a:t>Survey and Alignment</a:t>
                </a: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D6332C5D-0EA6-4F85-BD1E-E6A9D523DD6A}"/>
                  </a:ext>
                </a:extLst>
              </p:cNvPr>
              <p:cNvSpPr txBox="1"/>
              <p:nvPr/>
            </p:nvSpPr>
            <p:spPr>
              <a:xfrm>
                <a:off x="4309528" y="1880226"/>
                <a:ext cx="782091" cy="244849"/>
              </a:xfrm>
              <a:prstGeom prst="rect">
                <a:avLst/>
              </a:prstGeom>
              <a:solidFill>
                <a:srgbClr val="4472C4"/>
              </a:solidFill>
            </p:spPr>
            <p:txBody>
              <a:bodyPr wrap="square" lIns="0" tIns="0" rIns="0" bIns="0" rtlCol="0" anchor="ctr">
                <a:no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zh-CN" dirty="0"/>
                  <a:t>Cryogenic system</a:t>
                </a: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3A1BD5C5-0AC8-46E3-BF6F-3F111725CCFE}"/>
                  </a:ext>
                </a:extLst>
              </p:cNvPr>
              <p:cNvSpPr txBox="1"/>
              <p:nvPr/>
            </p:nvSpPr>
            <p:spPr>
              <a:xfrm>
                <a:off x="5188655" y="1879614"/>
                <a:ext cx="782091" cy="244849"/>
              </a:xfrm>
              <a:prstGeom prst="rect">
                <a:avLst/>
              </a:prstGeom>
              <a:solidFill>
                <a:srgbClr val="4472C4"/>
              </a:solidFill>
            </p:spPr>
            <p:txBody>
              <a:bodyPr wrap="square" lIns="0" tIns="0" rIns="0" bIns="0" rtlCol="0" anchor="ctr">
                <a:no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zh-CN" dirty="0"/>
                  <a:t>Power supply</a:t>
                </a: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CC14ABFC-4BA9-4447-AE39-E76977291B8C}"/>
                  </a:ext>
                </a:extLst>
              </p:cNvPr>
              <p:cNvSpPr txBox="1"/>
              <p:nvPr/>
            </p:nvSpPr>
            <p:spPr>
              <a:xfrm>
                <a:off x="6108666" y="1879614"/>
                <a:ext cx="782091" cy="244849"/>
              </a:xfrm>
              <a:prstGeom prst="rect">
                <a:avLst/>
              </a:prstGeom>
              <a:solidFill>
                <a:srgbClr val="4472C4"/>
              </a:solidFill>
            </p:spPr>
            <p:txBody>
              <a:bodyPr wrap="square" lIns="0" tIns="0" rIns="0" bIns="0" rtlCol="0" anchor="ctr">
                <a:no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zh-CN" dirty="0"/>
                  <a:t>Control</a:t>
                </a: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9B3741E7-2849-4B4E-9942-3007376507E2}"/>
                  </a:ext>
                </a:extLst>
              </p:cNvPr>
              <p:cNvSpPr txBox="1"/>
              <p:nvPr/>
            </p:nvSpPr>
            <p:spPr>
              <a:xfrm>
                <a:off x="4309528" y="2208110"/>
                <a:ext cx="782091" cy="244849"/>
              </a:xfrm>
              <a:prstGeom prst="rect">
                <a:avLst/>
              </a:prstGeom>
              <a:solidFill>
                <a:srgbClr val="4472C4"/>
              </a:solidFill>
            </p:spPr>
            <p:txBody>
              <a:bodyPr wrap="square" lIns="0" tIns="0" rIns="0" bIns="0" rtlCol="0" anchor="ctr">
                <a:no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zh-CN" dirty="0"/>
                  <a:t>Vacuum system</a:t>
                </a:r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21B28451-43C3-4401-AAB5-6C8BD73B2289}"/>
                  </a:ext>
                </a:extLst>
              </p:cNvPr>
              <p:cNvSpPr txBox="1"/>
              <p:nvPr/>
            </p:nvSpPr>
            <p:spPr>
              <a:xfrm>
                <a:off x="5188655" y="2208110"/>
                <a:ext cx="782091" cy="244849"/>
              </a:xfrm>
              <a:prstGeom prst="rect">
                <a:avLst/>
              </a:prstGeom>
              <a:solidFill>
                <a:srgbClr val="4472C4"/>
              </a:solidFill>
            </p:spPr>
            <p:txBody>
              <a:bodyPr wrap="square" lIns="0" tIns="0" rIns="0" bIns="0" rtlCol="0" anchor="ctr">
                <a:no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zh-CN" dirty="0"/>
                  <a:t>Mechanical system</a:t>
                </a: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BC7F248B-40D7-4251-99D6-7EC01CC3DDD4}"/>
                  </a:ext>
                </a:extLst>
              </p:cNvPr>
              <p:cNvSpPr txBox="1"/>
              <p:nvPr/>
            </p:nvSpPr>
            <p:spPr>
              <a:xfrm>
                <a:off x="4309528" y="1224460"/>
                <a:ext cx="782091" cy="244849"/>
              </a:xfrm>
              <a:prstGeom prst="rect">
                <a:avLst/>
              </a:prstGeom>
              <a:solidFill>
                <a:srgbClr val="4472C4"/>
              </a:solidFill>
            </p:spPr>
            <p:txBody>
              <a:bodyPr wrap="square" lIns="0" tIns="0" rIns="0" bIns="0" rtlCol="0" anchor="ctr">
                <a:no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en-US" altLang="zh-CN" dirty="0"/>
                  <a:t>Superconducting RF</a:t>
                </a: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F3EFD294-08A4-436C-B48B-4FE9622C2148}"/>
                  </a:ext>
                </a:extLst>
              </p:cNvPr>
              <p:cNvSpPr txBox="1"/>
              <p:nvPr/>
            </p:nvSpPr>
            <p:spPr>
              <a:xfrm>
                <a:off x="4307552" y="948037"/>
                <a:ext cx="3412909" cy="184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4472C4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CEPC accelerator involves over a dozen systems with more than 800k components</a:t>
                </a:r>
              </a:p>
            </p:txBody>
          </p: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D12AA115-80DA-4A16-ADEB-B4CFD0F6A9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9527" y="1172802"/>
                <a:ext cx="3417497" cy="0"/>
              </a:xfrm>
              <a:prstGeom prst="line">
                <a:avLst/>
              </a:prstGeom>
              <a:ln w="19050">
                <a:solidFill>
                  <a:srgbClr val="4472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F6B96227-E046-4343-AA68-C282902A70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9527" y="1114170"/>
                <a:ext cx="0" cy="101474"/>
              </a:xfrm>
              <a:prstGeom prst="line">
                <a:avLst/>
              </a:prstGeom>
              <a:ln w="19050">
                <a:solidFill>
                  <a:srgbClr val="4472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165F315F-0135-4D19-AA10-92F9774555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7023" y="1122986"/>
                <a:ext cx="0" cy="101474"/>
              </a:xfrm>
              <a:prstGeom prst="line">
                <a:avLst/>
              </a:prstGeom>
              <a:ln w="19050">
                <a:solidFill>
                  <a:srgbClr val="4472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796DF29-B8C3-4B59-8296-8503F6B1BC90}"/>
                </a:ext>
              </a:extLst>
            </p:cNvPr>
            <p:cNvSpPr txBox="1"/>
            <p:nvPr/>
          </p:nvSpPr>
          <p:spPr>
            <a:xfrm>
              <a:off x="10622497" y="4839265"/>
              <a:ext cx="1003421" cy="680400"/>
            </a:xfrm>
            <a:prstGeom prst="rect">
              <a:avLst/>
            </a:prstGeom>
            <a:solidFill>
              <a:srgbClr val="4472C4"/>
            </a:solidFill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chemeClr val="bg1"/>
                  </a:solidFill>
                </a:defRPr>
              </a:lvl1pPr>
            </a:lstStyle>
            <a:p>
              <a:r>
                <a:rPr lang="en-US" altLang="zh-CN" dirty="0"/>
                <a:t>Accelerator physics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88ADFA8-9642-4017-91F2-8352DCD744CC}"/>
                </a:ext>
              </a:extLst>
            </p:cNvPr>
            <p:cNvSpPr txBox="1"/>
            <p:nvPr/>
          </p:nvSpPr>
          <p:spPr>
            <a:xfrm>
              <a:off x="10622497" y="5730735"/>
              <a:ext cx="1003421" cy="680400"/>
            </a:xfrm>
            <a:prstGeom prst="rect">
              <a:avLst/>
            </a:prstGeom>
            <a:solidFill>
              <a:srgbClr val="4472C4"/>
            </a:solidFill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chemeClr val="bg1"/>
                  </a:solidFill>
                </a:defRPr>
              </a:lvl1pPr>
            </a:lstStyle>
            <a:p>
              <a:r>
                <a:rPr lang="en-US" altLang="zh-CN" dirty="0"/>
                <a:t>MDI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1726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1C769AC-40AA-44F0-B448-908A06709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12" y="1152066"/>
            <a:ext cx="10639203" cy="95028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1E4778"/>
                </a:solidFill>
                <a:ea typeface="微软雅黑"/>
              </a:rPr>
              <a:t>We started this work in 2018,  mainly based on the cooperation with one of CIPC members, Huadong Engineering Company (HDEC) .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30AF25F-A849-4DE9-935C-0009909F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n w="0"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work </a:t>
            </a:r>
            <a:r>
              <a:rPr lang="en-US" altLang="zh-CN" dirty="0" smtClean="0">
                <a:ln w="0"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started</a:t>
            </a:r>
            <a:r>
              <a:rPr lang="en-US" altLang="zh-CN" dirty="0" smtClean="0">
                <a:ln w="0"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dirty="0">
                <a:ln w="0"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cooperation with HDEC</a:t>
            </a:r>
            <a:endParaRPr lang="zh-CN" altLang="en-US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CE2D4ED-9357-4367-89B1-26524EC5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343B-A0C2-43B3-8F70-8346EF5AC902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DB138A8-A201-455B-9085-CF63550523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37" y="2636912"/>
            <a:ext cx="5082755" cy="33613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813711E-67E0-42F2-9EDE-E0B8EE9E5E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59"/>
          <a:stretch/>
        </p:blipFill>
        <p:spPr>
          <a:xfrm>
            <a:off x="6129402" y="2710967"/>
            <a:ext cx="5243744" cy="3287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4189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5707C2A-BF94-49D5-A6D4-B4F5618F27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451" y="1221995"/>
            <a:ext cx="5449716" cy="3610923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0399" y="1301285"/>
            <a:ext cx="5147569" cy="4776338"/>
          </a:xfrm>
        </p:spPr>
        <p:txBody>
          <a:bodyPr>
            <a:noAutofit/>
          </a:bodyPr>
          <a:lstStyle/>
          <a:p>
            <a:r>
              <a:rPr lang="en-US" altLang="zh-CN" sz="2000" dirty="0">
                <a:solidFill>
                  <a:srgbClr val="000000"/>
                </a:solidFill>
                <a:ea typeface="微软雅黑"/>
              </a:rPr>
              <a:t>HDEC has extensive engineering experience.</a:t>
            </a:r>
          </a:p>
          <a:p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It has undertaken more than 300 hydropower projects alone, including the second largest dam in </a:t>
            </a:r>
            <a:r>
              <a:rPr lang="en-US" altLang="zh-CN" sz="2000" dirty="0">
                <a:solidFill>
                  <a:srgbClr val="000000"/>
                </a:solidFill>
                <a:ea typeface="微软雅黑"/>
              </a:rPr>
              <a:t>the world, Baihetan Dam, ~178 Billion in 2017-2021.</a:t>
            </a:r>
            <a:endParaRPr lang="en-US" altLang="zh-CN" sz="2000" dirty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HDEC is also famous for its digital design capability. </a:t>
            </a:r>
          </a:p>
          <a:p>
            <a:pPr marL="358775" lvl="1"/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Since 2004, HDEC has taken the lead in developing China's first 3D digital design platform enabling full-lifecycle management. </a:t>
            </a:r>
          </a:p>
          <a:p>
            <a:pPr marL="358775" lvl="1"/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In partnership with Bentley, advanced the application of BIM in hydropower projects.</a:t>
            </a:r>
          </a:p>
          <a:p>
            <a:endParaRPr lang="en-US" altLang="zh-CN" sz="2000" dirty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endParaRPr lang="en-US" altLang="zh-CN" sz="2000" dirty="0">
              <a:solidFill>
                <a:srgbClr val="0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标题 1"/>
          <p:cNvSpPr>
            <a:spLocks noGrp="1"/>
          </p:cNvSpPr>
          <p:nvPr>
            <p:ph type="title"/>
          </p:nvPr>
        </p:nvSpPr>
        <p:spPr>
          <a:xfrm>
            <a:off x="551384" y="240170"/>
            <a:ext cx="10763325" cy="725470"/>
          </a:xfrm>
        </p:spPr>
        <p:txBody>
          <a:bodyPr>
            <a:normAutofit/>
          </a:bodyPr>
          <a:lstStyle/>
          <a:p>
            <a:pPr marL="0" indent="0"/>
            <a:r>
              <a:rPr lang="en-US" altLang="zh-CN" dirty="0">
                <a:ln w="0"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n w="0"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experience of HDEC</a:t>
            </a:r>
            <a:endParaRPr lang="zh-CN" altLang="en-US" dirty="0">
              <a:ln w="0"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4F1B7-B247-4728-A113-D9509F67E374}" type="slidenum">
              <a:rPr lang="zh-CN" altLang="en-US" smtClean="0"/>
              <a:t>6</a:t>
            </a:fld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53451" y="4841369"/>
            <a:ext cx="1661637" cy="15312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03008" y="4841370"/>
            <a:ext cx="1556270" cy="1531251"/>
          </a:xfrm>
          <a:prstGeom prst="rect">
            <a:avLst/>
          </a:prstGeom>
        </p:spPr>
      </p:pic>
      <p:pic>
        <p:nvPicPr>
          <p:cNvPr id="13" name="Picture 4" descr="https://gimg2.baidu.com/image_search/src=http%3A%2F%2Fn.sinaimg.cn%2Fspider2021624%2F255%2Fw700h355%2F20210624%2F7d87-krwipar3285037.jpg&amp;refer=http%3A%2F%2Fn.sinaimg.cn&amp;app=2002&amp;size=f9999,10000&amp;q=a80&amp;n=0&amp;g=0n&amp;fmt=jpeg?sec=1642646606&amp;t=0313689938c10ca3f37fd5034d983a4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5206" y="4841370"/>
            <a:ext cx="2024850" cy="15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5945638" y="4371253"/>
            <a:ext cx="5457529" cy="461665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Baihetan Dam</a:t>
            </a: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2017-2021</a:t>
            </a: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second largest dam in the world</a:t>
            </a: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~178 Billion RMB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1C769AC-40AA-44F0-B448-908A06709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130300"/>
            <a:ext cx="11326416" cy="18143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2000" dirty="0">
                <a:solidFill>
                  <a:srgbClr val="1E4778"/>
                </a:solidFill>
                <a:ea typeface="微软雅黑"/>
              </a:rPr>
              <a:t>Initial works are based on a software called ProjectWise by Bentley. A 3d video was made according to  CEPC CDR design. 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1E4778"/>
                </a:solidFill>
                <a:ea typeface="微软雅黑"/>
              </a:rPr>
              <a:t>Several </a:t>
            </a:r>
            <a:r>
              <a:rPr lang="en-US" altLang="zh-CN" sz="2000" dirty="0" smtClean="0">
                <a:solidFill>
                  <a:srgbClr val="1E4778"/>
                </a:solidFill>
                <a:ea typeface="微软雅黑"/>
              </a:rPr>
              <a:t>key-factors to </a:t>
            </a:r>
            <a:r>
              <a:rPr lang="en-US" altLang="zh-CN" sz="2000" dirty="0">
                <a:solidFill>
                  <a:srgbClr val="1E4778"/>
                </a:solidFill>
                <a:ea typeface="微软雅黑"/>
              </a:rPr>
              <a:t>well use the software were learnt including</a:t>
            </a:r>
            <a:r>
              <a:rPr lang="en-US" altLang="zh-CN" sz="2000" b="1" dirty="0">
                <a:solidFill>
                  <a:srgbClr val="1E4778"/>
                </a:solidFill>
                <a:ea typeface="微软雅黑"/>
              </a:rPr>
              <a:t>: Clear positioning, systematic management planning, and effective promotion</a:t>
            </a:r>
            <a:r>
              <a:rPr lang="en-US" altLang="zh-CN" sz="2000" dirty="0">
                <a:solidFill>
                  <a:srgbClr val="1E4778"/>
                </a:solidFill>
                <a:ea typeface="微软雅黑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zh-CN" sz="2000" dirty="0">
              <a:solidFill>
                <a:srgbClr val="1E4778"/>
              </a:solidFill>
              <a:ea typeface="微软雅黑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30AF25F-A849-4DE9-935C-0009909F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n w="0"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Preliminary works based on ProjectWise</a:t>
            </a:r>
            <a:endParaRPr lang="zh-CN" altLang="en-US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CE2D4ED-9357-4367-89B1-26524EC5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343B-A0C2-43B3-8F70-8346EF5AC902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F4E5A81-120E-440C-B6B3-50373091F3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60400" y="3437533"/>
            <a:ext cx="4420926" cy="2313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8F8E1A3-CF31-4243-89FF-EA31A9F2A8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127" y="2856402"/>
            <a:ext cx="3183196" cy="21602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69C9F53-EB8B-4D6E-88F8-F33EE40FB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323" y="2856402"/>
            <a:ext cx="6445309" cy="29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3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79579" y="116922"/>
            <a:ext cx="256921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2060"/>
                </a:solidFill>
                <a:latin typeface="+mn-ea"/>
              </a:rPr>
              <a:t>Contents</a:t>
            </a:r>
          </a:p>
        </p:txBody>
      </p:sp>
      <p:sp>
        <p:nvSpPr>
          <p:cNvPr id="4" name="矩形 3"/>
          <p:cNvSpPr/>
          <p:nvPr/>
        </p:nvSpPr>
        <p:spPr>
          <a:xfrm>
            <a:off x="1919536" y="1700808"/>
            <a:ext cx="8261970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Introduction</a:t>
            </a:r>
          </a:p>
        </p:txBody>
      </p:sp>
      <p:sp>
        <p:nvSpPr>
          <p:cNvPr id="6" name="矩形 5"/>
          <p:cNvSpPr/>
          <p:nvPr/>
        </p:nvSpPr>
        <p:spPr>
          <a:xfrm>
            <a:off x="1919536" y="3561512"/>
            <a:ext cx="8261970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</a:rPr>
              <a:t>Pilot application on CEPC</a:t>
            </a:r>
          </a:p>
        </p:txBody>
      </p:sp>
      <p:sp>
        <p:nvSpPr>
          <p:cNvPr id="8" name="矩形 7"/>
          <p:cNvSpPr/>
          <p:nvPr/>
        </p:nvSpPr>
        <p:spPr>
          <a:xfrm>
            <a:off x="1919536" y="2622020"/>
            <a:ext cx="8261970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chemeClr val="bg1"/>
                </a:solidFill>
                <a:latin typeface="+mj-ea"/>
                <a:ea typeface="+mj-ea"/>
              </a:rPr>
              <a:t>DeepC</a:t>
            </a:r>
            <a:r>
              <a:rPr lang="en-US" altLang="zh-CN" sz="2400" dirty="0" smtClean="0">
                <a:solidFill>
                  <a:schemeClr val="bg1"/>
                </a:solidFill>
                <a:latin typeface="+mj-ea"/>
                <a:ea typeface="+mj-ea"/>
              </a:rPr>
              <a:t>: An electronic </a:t>
            </a:r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documentation system</a:t>
            </a:r>
          </a:p>
        </p:txBody>
      </p:sp>
      <p:sp>
        <p:nvSpPr>
          <p:cNvPr id="13" name="椭圆 12"/>
          <p:cNvSpPr/>
          <p:nvPr/>
        </p:nvSpPr>
        <p:spPr>
          <a:xfrm>
            <a:off x="1019760" y="1600145"/>
            <a:ext cx="678881" cy="696692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986196" y="3442568"/>
            <a:ext cx="696694" cy="714973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965017" y="2521356"/>
            <a:ext cx="696693" cy="696693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343B-A0C2-43B3-8F70-8346EF5AC902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DE3602A-7709-4762-B48B-5893FBBB5780}"/>
              </a:ext>
            </a:extLst>
          </p:cNvPr>
          <p:cNvSpPr/>
          <p:nvPr/>
        </p:nvSpPr>
        <p:spPr>
          <a:xfrm>
            <a:off x="1919536" y="4482728"/>
            <a:ext cx="8262505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Current Adoption and Future Prospects</a:t>
            </a:r>
            <a:endParaRPr lang="en-US" altLang="zh-CN" sz="24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D0EB916F-2FD6-4F9A-BA38-F6CD74BBF066}"/>
              </a:ext>
            </a:extLst>
          </p:cNvPr>
          <p:cNvSpPr>
            <a:spLocks noChangeAspect="1"/>
          </p:cNvSpPr>
          <p:nvPr/>
        </p:nvSpPr>
        <p:spPr>
          <a:xfrm>
            <a:off x="995938" y="4382060"/>
            <a:ext cx="696695" cy="696695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4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1138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内容占位符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2248287"/>
              </p:ext>
            </p:extLst>
          </p:nvPr>
        </p:nvGraphicFramePr>
        <p:xfrm>
          <a:off x="666712" y="1877745"/>
          <a:ext cx="10972799" cy="444656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92751">
                  <a:extLst>
                    <a:ext uri="{9D8B030D-6E8A-4147-A177-3AD203B41FA5}">
                      <a16:colId xmlns:a16="http://schemas.microsoft.com/office/drawing/2014/main" val="427294919"/>
                    </a:ext>
                  </a:extLst>
                </a:gridCol>
                <a:gridCol w="4667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2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88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defRPr/>
                      </a:pPr>
                      <a:endParaRPr lang="zh-CN" altLang="en-US" sz="2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defRPr/>
                      </a:pPr>
                      <a:r>
                        <a:rPr lang="en-US" altLang="zh-CN" sz="2000" kern="1200" dirty="0"/>
                        <a:t>Traditional projects </a:t>
                      </a:r>
                      <a:endParaRPr lang="en-US" altLang="zh-CN" sz="2000" kern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defRPr/>
                      </a:pPr>
                      <a:r>
                        <a:rPr lang="en-US" altLang="zh-CN" sz="2000" kern="1200" dirty="0" smtClean="0"/>
                        <a:t>CEPC</a:t>
                      </a:r>
                      <a:endParaRPr lang="zh-CN" altLang="en-US" sz="2000" b="1" i="0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1</a:t>
                      </a:r>
                      <a:endParaRPr lang="zh-CN" altLang="en-US" sz="2000" b="1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 smtClean="0"/>
                        <a:t>Such</a:t>
                      </a:r>
                      <a:r>
                        <a:rPr lang="en-US" altLang="zh-CN" sz="1600" kern="1200" baseline="0" dirty="0" smtClean="0"/>
                        <a:t> as </a:t>
                      </a:r>
                      <a:r>
                        <a:rPr lang="en-US" altLang="zh-CN" sz="1600" kern="1200" dirty="0" smtClean="0"/>
                        <a:t>Hydropower station</a:t>
                      </a:r>
                      <a:endParaRPr lang="zh-CN" altLang="en-US" sz="1600" b="0" i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Large scientific projects /Modern large-scale engineering projects.</a:t>
                      </a:r>
                      <a:r>
                        <a:rPr lang="zh-CN" altLang="en-US" sz="1600" dirty="0"/>
                        <a:t> </a:t>
                      </a:r>
                      <a:endParaRPr lang="en-US" altLang="zh-CN" sz="1600" i="0" dirty="0">
                        <a:solidFill>
                          <a:srgbClr val="1E4778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797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2000" dirty="0"/>
                        <a:t>2</a:t>
                      </a:r>
                      <a:endParaRPr lang="zh-CN" altLang="en-US" sz="2000" b="1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Few domains, mainly focusing on infrastructure and electromechanical </a:t>
                      </a:r>
                      <a:r>
                        <a:rPr lang="en-US" altLang="zh-CN" sz="1600" dirty="0" smtClean="0"/>
                        <a:t>systems.</a:t>
                      </a:r>
                      <a:r>
                        <a:rPr lang="en-US" altLang="zh-CN" sz="1600" baseline="0" dirty="0" smtClean="0"/>
                        <a:t> </a:t>
                      </a:r>
                      <a:r>
                        <a:rPr lang="en-US" altLang="zh-CN" sz="1600" dirty="0" smtClean="0"/>
                        <a:t>A </a:t>
                      </a:r>
                      <a:r>
                        <a:rPr lang="en-US" altLang="zh-CN" sz="1600" dirty="0"/>
                        <a:t>single type of data center can meet the needs.</a:t>
                      </a:r>
                      <a:endParaRPr lang="zh-CN" altLang="en-US" sz="1600" i="0" dirty="0"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Convergence point for </a:t>
                      </a:r>
                      <a:r>
                        <a:rPr lang="en-US" altLang="zh-CN" sz="1600" b="1" dirty="0"/>
                        <a:t>science, </a:t>
                      </a:r>
                      <a:r>
                        <a:rPr lang="en-US" altLang="zh-CN" sz="1600" b="1" dirty="0" smtClean="0"/>
                        <a:t>technology</a:t>
                      </a:r>
                      <a:r>
                        <a:rPr lang="en-US" altLang="zh-CN" sz="1600" b="1" baseline="0" dirty="0"/>
                        <a:t> </a:t>
                      </a:r>
                      <a:r>
                        <a:rPr lang="en-US" altLang="zh-CN" sz="1600" b="1" baseline="0" dirty="0" smtClean="0"/>
                        <a:t>and</a:t>
                      </a:r>
                      <a:r>
                        <a:rPr lang="en-US" altLang="zh-CN" sz="1600" b="1" dirty="0" smtClean="0"/>
                        <a:t> engineering</a:t>
                      </a:r>
                      <a:r>
                        <a:rPr lang="en-US" altLang="zh-CN" sz="1600" dirty="0" smtClean="0"/>
                        <a:t>.</a:t>
                      </a:r>
                      <a:r>
                        <a:rPr lang="en-US" altLang="zh-CN" sz="1600" baseline="0" dirty="0" smtClean="0"/>
                        <a:t> </a:t>
                      </a:r>
                      <a:r>
                        <a:rPr lang="en-US" altLang="zh-CN" sz="1600" dirty="0" smtClean="0"/>
                        <a:t>It requires </a:t>
                      </a:r>
                      <a:r>
                        <a:rPr lang="en-US" altLang="zh-CN" sz="1600" dirty="0"/>
                        <a:t>multi-center management with strong interdependencies.</a:t>
                      </a:r>
                      <a:endParaRPr lang="zh-CN" altLang="en-US" sz="1600" b="0" i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59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2000" dirty="0"/>
                        <a:t>3</a:t>
                      </a:r>
                      <a:endParaRPr lang="zh-CN" altLang="en-US" sz="2000" b="1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Professional barriers are not very high.</a:t>
                      </a:r>
                      <a:endParaRPr lang="zh-CN" altLang="en-US" sz="1600" i="0" dirty="0"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smtClean="0"/>
                        <a:t>More specialized fields and higher professional barriers</a:t>
                      </a:r>
                      <a:r>
                        <a:rPr lang="en-US" altLang="zh-CN" sz="1600" dirty="0" smtClean="0"/>
                        <a:t>. The </a:t>
                      </a:r>
                      <a:r>
                        <a:rPr lang="en-US" altLang="zh-CN" sz="1600" dirty="0"/>
                        <a:t>multiple dimensions </a:t>
                      </a:r>
                      <a:r>
                        <a:rPr lang="en-US" altLang="zh-CN" sz="1600" dirty="0" smtClean="0"/>
                        <a:t>is </a:t>
                      </a:r>
                      <a:r>
                        <a:rPr lang="en-US" altLang="zh-CN" sz="1600" dirty="0"/>
                        <a:t>of great importance.</a:t>
                      </a:r>
                      <a:endParaRPr lang="zh-CN" altLang="en-US" sz="1600" b="1" i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9745327"/>
                  </a:ext>
                </a:extLst>
              </a:tr>
              <a:tr h="94181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2000" dirty="0"/>
                        <a:t>4</a:t>
                      </a:r>
                      <a:endParaRPr lang="zh-CN" altLang="en-US" sz="2000" b="1" i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The demand for interdisciplinary talent is moderate.</a:t>
                      </a:r>
                      <a:endParaRPr lang="zh-CN" altLang="en-US" sz="1600" i="0" dirty="0"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Besides</a:t>
                      </a:r>
                      <a:r>
                        <a:rPr lang="en-US" altLang="zh-CN" sz="1600" baseline="0" dirty="0" smtClean="0"/>
                        <a:t> </a:t>
                      </a:r>
                      <a:r>
                        <a:rPr lang="en-US" altLang="zh-CN" sz="1600" dirty="0" smtClean="0"/>
                        <a:t>multi-center</a:t>
                      </a:r>
                      <a:r>
                        <a:rPr lang="en-US" altLang="zh-CN" sz="1600" dirty="0"/>
                        <a:t>, multi-dimensional, </a:t>
                      </a:r>
                      <a:r>
                        <a:rPr lang="en-US" altLang="zh-CN" sz="1600" b="1" dirty="0" smtClean="0"/>
                        <a:t>th</a:t>
                      </a:r>
                      <a:r>
                        <a:rPr lang="en-US" altLang="zh-CN" sz="1600" b="1" baseline="0" dirty="0" smtClean="0"/>
                        <a:t>e </a:t>
                      </a:r>
                      <a:r>
                        <a:rPr lang="en-US" altLang="zh-CN" sz="1600" b="1" dirty="0" smtClean="0"/>
                        <a:t>deeply integration</a:t>
                      </a:r>
                      <a:r>
                        <a:rPr lang="en-US" altLang="zh-CN" sz="1600" baseline="0" dirty="0" smtClean="0"/>
                        <a:t> also important</a:t>
                      </a:r>
                      <a:r>
                        <a:rPr lang="en-US" altLang="zh-CN" sz="1600" dirty="0" smtClean="0"/>
                        <a:t> to ease </a:t>
                      </a:r>
                      <a:r>
                        <a:rPr lang="en-US" altLang="zh-CN" sz="1600" dirty="0"/>
                        <a:t>th</a:t>
                      </a:r>
                      <a:r>
                        <a:rPr lang="en-US" altLang="zh-CN" sz="1600" b="0" dirty="0"/>
                        <a:t>e cross-disciplinary management.</a:t>
                      </a:r>
                      <a:endParaRPr lang="zh-CN" altLang="en-US" sz="1600" b="0" i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2042026"/>
                  </a:ext>
                </a:extLst>
              </a:tr>
            </a:tbl>
          </a:graphicData>
        </a:graphic>
      </p:graphicFrame>
      <p:sp>
        <p:nvSpPr>
          <p:cNvPr id="19" name="标题 1"/>
          <p:cNvSpPr>
            <a:spLocks noGrp="1"/>
          </p:cNvSpPr>
          <p:nvPr>
            <p:ph type="title"/>
          </p:nvPr>
        </p:nvSpPr>
        <p:spPr>
          <a:xfrm>
            <a:off x="666712" y="32456"/>
            <a:ext cx="10763325" cy="725470"/>
          </a:xfrm>
        </p:spPr>
        <p:txBody>
          <a:bodyPr>
            <a:normAutofit/>
          </a:bodyPr>
          <a:lstStyle/>
          <a:p>
            <a:pPr marL="228600" lvl="3"/>
            <a:r>
              <a:rPr lang="en-US" altLang="zh-CN" sz="3600" b="1" kern="1200" dirty="0">
                <a:solidFill>
                  <a:srgbClr val="C00000"/>
                </a:solidFill>
                <a:latin typeface="Arial Black" panose="020B0A04020102020204" pitchFamily="34" charset="0"/>
                <a:ea typeface="微软雅黑" pitchFamily="34" charset="-122"/>
                <a:cs typeface="+mj-cs"/>
              </a:rPr>
              <a:t>The problems we </a:t>
            </a:r>
            <a:r>
              <a:rPr lang="en-US" altLang="zh-CN" sz="3600" b="1" kern="1200" dirty="0" smtClean="0">
                <a:solidFill>
                  <a:srgbClr val="C00000"/>
                </a:solidFill>
                <a:latin typeface="Arial Black" panose="020B0A04020102020204" pitchFamily="34" charset="0"/>
                <a:ea typeface="微软雅黑" pitchFamily="34" charset="-122"/>
                <a:cs typeface="+mj-cs"/>
              </a:rPr>
              <a:t>met in former work</a:t>
            </a:r>
            <a:endParaRPr lang="en-US" altLang="zh-CN" sz="3600" b="1" kern="1200" dirty="0">
              <a:solidFill>
                <a:srgbClr val="C00000"/>
              </a:solidFill>
              <a:latin typeface="Arial Black" panose="020B0A04020102020204" pitchFamily="34" charset="0"/>
              <a:ea typeface="微软雅黑" pitchFamily="34" charset="-122"/>
              <a:cs typeface="+mj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4F1B7-B247-4728-A113-D9509F67E374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8" name="内容占位符 3">
            <a:extLst>
              <a:ext uri="{FF2B5EF4-FFF2-40B4-BE49-F238E27FC236}">
                <a16:creationId xmlns:a16="http://schemas.microsoft.com/office/drawing/2014/main" id="{E4B8FF43-EF7A-4121-A4BD-764FE91F2273}"/>
              </a:ext>
            </a:extLst>
          </p:cNvPr>
          <p:cNvSpPr txBox="1">
            <a:spLocks/>
          </p:cNvSpPr>
          <p:nvPr/>
        </p:nvSpPr>
        <p:spPr>
          <a:xfrm>
            <a:off x="580491" y="1293253"/>
            <a:ext cx="11031016" cy="725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3200" b="0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704020202020204" pitchFamily="34" charset="0"/>
              <a:buChar char="–"/>
              <a:defRPr sz="2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7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7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704020202020204" pitchFamily="34" charset="0"/>
              <a:buChar char="»"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7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7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7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7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400" dirty="0">
                <a:solidFill>
                  <a:srgbClr val="1E4778"/>
                </a:solidFill>
                <a:ea typeface="微软雅黑"/>
              </a:rPr>
              <a:t>During the use of ProjectWise we met several problems due to complexity of CEPC.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k2Nzc0M2YxNjc3MzA2ZTczZGU1NGQwMmM2MDEzYjYifQ=="/>
  <p:tag name="ISLIDE.GUIDESSETTING" val="{&quot;Id&quot;:&quot;502fc3fb-9f16-4fb4-9ac8-d993fc28d370&quot;,&quot;Name&quot;:&quot;自定义&quot;,&quot;Kind&quot;:1,&quot;OldGuidesSetting&quot;:{&quot;HeaderHeight&quot;:15.0,&quot;FooterHeight&quot;:9.0,&quot;SideMargin&quot;:5.5,&quot;TopMargin&quot;:0.0,&quot;BottomMargin&quot;:0.0,&quot;IntervalMargin&quot;:1.5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n_h_i"/>
  <p:tag name="KSO_WM_TEMPLATE_CATEGORY" val="diagram"/>
  <p:tag name="KSO_WM_TEMPLATE_INDEX" val="20230955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735.05,&quot;left&quot;:-5.85,&quot;top&quot;:43.65,&quot;width&quot;:1893.1}"/>
  <p:tag name="KSO_WM_DIAGRAM_COLOR_MATCH_VALUE" val="{&quot;shape&quot;:{&quot;fill&quot;:{&quot;solid&quot;:{&quot;brightness&quot;:0,&quot;colorType&quot;:1,&quot;foreColorIndex&quot;:2,&quot;transparency&quot;:0.800000011920929},&quot;type&quot;:1},&quot;glow&quot;:{&quot;colorType&quot;:0},&quot;line&quot;:{&quot;solidLine&quot;:{&quot;brightness&quot;:0,&quot;colorType&quot;:1,&quot;foreColorIndex&quot;:5,&quot;transparency&quot;:0.2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0955_1*n_h_i*1_2_4"/>
  <p:tag name="KSO_WM_UNIT_INDEX" val="1_2_4"/>
  <p:tag name="KSO_WM_DIAGRAM_GROUP_CODE" val="n1-1"/>
  <p:tag name="KSO_WM_BEAUTIFY_FLAG" val="#wm#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]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n_h_i"/>
  <p:tag name="KSO_WM_TEMPLATE_CATEGORY" val="diagram"/>
  <p:tag name="KSO_WM_TEMPLATE_INDEX" val="20230955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735.05,&quot;left&quot;:-5.85,&quot;top&quot;:43.65,&quot;width&quot;:1893.1}"/>
  <p:tag name="KSO_WM_DIAGRAM_COLOR_MATCH_VALUE" val="{&quot;shape&quot;:{&quot;fill&quot;:{&quot;solid&quot;:{&quot;brightness&quot;:0,&quot;colorType&quot;:1,&quot;foreColorIndex&quot;:2,&quot;transparency&quot;:0.800000011920929},&quot;type&quot;:1},&quot;glow&quot;:{&quot;colorType&quot;:0},&quot;line&quot;:{&quot;solidLine&quot;:{&quot;brightness&quot;:0,&quot;colorType&quot;:1,&quot;foreColorIndex&quot;:5,&quot;transparency&quot;:0.2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0955_1*n_h_i*1_2_4"/>
  <p:tag name="KSO_WM_UNIT_INDEX" val="1_2_4"/>
  <p:tag name="KSO_WM_DIAGRAM_GROUP_CODE" val="n1-1"/>
  <p:tag name="KSO_WM_BEAUTIFY_FLAG" val="#wm#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]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TEMPLATE_CATEGORY" val="diagram"/>
  <p:tag name="KSO_WM_TEMPLATE_INDEX" val="20230955"/>
  <p:tag name="KSO_WM_UNIT_LAYERLEVEL" val="1_1_1_1"/>
  <p:tag name="KSO_WM_TAG_VERSION" val="3.0"/>
  <p:tag name="KSO_WM_UNIT_VALUE" val="5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735.05,&quot;left&quot;:-5.85,&quot;top&quot;:43.65,&quot;width&quot;:1893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0955_1*n_h_h_a*1_2_3_1"/>
  <p:tag name="KSO_WM_UNIT_INDEX" val="1_2_3_1"/>
  <p:tag name="KSO_WM_DIAGRAM_GROUP_CODE" val="n1-1"/>
  <p:tag name="KSO_WM_UNIT_TEXT_TYPE" val="1"/>
  <p:tag name="KSO_WM_BEAUTIFY_FLAG" val="#wm#"/>
  <p:tag name="KSO_WM_UNIT_PRESET_TEXT" val="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60.0686645507812,&quot;width&quot;:5669.291381835937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TEMPLATE_CATEGORY" val="diagram"/>
  <p:tag name="KSO_WM_TEMPLATE_INDEX" val="20230955"/>
  <p:tag name="KSO_WM_UNIT_LAYERLEVEL" val="1_1_1_1"/>
  <p:tag name="KSO_WM_TAG_VERSION" val="3.0"/>
  <p:tag name="KSO_WM_UNIT_VALUE" val="5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735.05,&quot;left&quot;:-5.85,&quot;top&quot;:43.65,&quot;width&quot;:1893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0955_1*n_h_h_a*1_2_1_1"/>
  <p:tag name="KSO_WM_UNIT_INDEX" val="1_2_1_1"/>
  <p:tag name="KSO_WM_DIAGRAM_GROUP_CODE" val="n1-1"/>
  <p:tag name="KSO_WM_UNIT_TEXT_TYPE" val="1"/>
  <p:tag name="KSO_WM_BEAUTIFY_FLAG" val="#wm#"/>
  <p:tag name="KSO_WM_UNIT_PRESET_TEXT" val="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34.6456909179688,&quot;width&quot;:5669.291381835937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n_h_i"/>
  <p:tag name="KSO_WM_TEMPLATE_CATEGORY" val="diagram"/>
  <p:tag name="KSO_WM_TEMPLATE_INDEX" val="20230955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735.05,&quot;left&quot;:-5.85,&quot;top&quot;:43.65,&quot;width&quot;:1893.1}"/>
  <p:tag name="KSO_WM_DIAGRAM_COLOR_MATCH_VALUE" val="{&quot;shape&quot;:{&quot;fill&quot;:{&quot;solid&quot;:{&quot;brightness&quot;:0,&quot;colorType&quot;:1,&quot;foreColorIndex&quot;:2,&quot;transparency&quot;:0.800000011920929},&quot;type&quot;:1},&quot;glow&quot;:{&quot;colorType&quot;:0},&quot;line&quot;:{&quot;solidLine&quot;:{&quot;brightness&quot;:0,&quot;colorType&quot;:1,&quot;foreColorIndex&quot;:5,&quot;transparency&quot;:0.2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0955_1*n_h_i*1_2_4"/>
  <p:tag name="KSO_WM_UNIT_INDEX" val="1_2_4"/>
  <p:tag name="KSO_WM_DIAGRAM_GROUP_CODE" val="n1-1"/>
  <p:tag name="KSO_WM_BEAUTIFY_FLAG" val="#wm#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]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TEMPLATE_CATEGORY" val="diagram"/>
  <p:tag name="KSO_WM_TEMPLATE_INDEX" val="20230955"/>
  <p:tag name="KSO_WM_UNIT_LAYERLEVEL" val="1_1_1_1"/>
  <p:tag name="KSO_WM_TAG_VERSION" val="3.0"/>
  <p:tag name="KSO_WM_UNIT_VALUE" val="5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735.05,&quot;left&quot;:-5.85,&quot;top&quot;:43.65,&quot;width&quot;:1893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0955_1*n_h_h_a*1_2_1_1"/>
  <p:tag name="KSO_WM_UNIT_INDEX" val="1_2_1_1"/>
  <p:tag name="KSO_WM_DIAGRAM_GROUP_CODE" val="n1-1"/>
  <p:tag name="KSO_WM_UNIT_TEXT_TYPE" val="1"/>
  <p:tag name="KSO_WM_BEAUTIFY_FLAG" val="#wm#"/>
  <p:tag name="KSO_WM_UNIT_PRESET_TEXT" val="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34.6456909179688,&quot;width&quot;:5669.291381835937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TEMPLATE_CATEGORY" val="diagram"/>
  <p:tag name="KSO_WM_TEMPLATE_INDEX" val="20230955"/>
  <p:tag name="KSO_WM_UNIT_LAYERLEVEL" val="1_1_1_1"/>
  <p:tag name="KSO_WM_TAG_VERSION" val="3.0"/>
  <p:tag name="KSO_WM_UNIT_VALUE" val="5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735.05,&quot;left&quot;:-5.85,&quot;top&quot;:43.65,&quot;width&quot;:1893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0955_1*n_h_h_a*1_2_1_1"/>
  <p:tag name="KSO_WM_UNIT_INDEX" val="1_2_1_1"/>
  <p:tag name="KSO_WM_DIAGRAM_GROUP_CODE" val="n1-1"/>
  <p:tag name="KSO_WM_UNIT_TEXT_TYPE" val="1"/>
  <p:tag name="KSO_WM_BEAUTIFY_FLAG" val="#wm#"/>
  <p:tag name="KSO_WM_UNIT_PRESET_TEXT" val="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34.6456909179688,&quot;width&quot;:5669.291381835937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0rjvmu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</a:spPr>
      <a:bodyPr wrap="square">
        <a:spAutoFit/>
      </a:bodyPr>
      <a:lstStyle>
        <a:defPPr marL="285750" indent="-285750" algn="just">
          <a:lnSpc>
            <a:spcPct val="150000"/>
          </a:lnSpc>
          <a:buFont typeface="Arial" panose="020B0604020202020204" pitchFamily="34" charset="0"/>
          <a:buChar char="•"/>
          <a:defRPr dirty="0">
            <a:solidFill>
              <a:srgbClr val="000000"/>
            </a:solidFill>
          </a:defRPr>
        </a:defPPr>
      </a:lstStyle>
    </a:spDef>
    <a:txDef>
      <a:spPr>
        <a:solidFill>
          <a:srgbClr val="0000FF"/>
        </a:solidFill>
      </a:spPr>
      <a:bodyPr wrap="square">
        <a:spAutoFit/>
      </a:bodyPr>
      <a:lstStyle>
        <a:defPPr algn="l">
          <a:defRPr b="1" dirty="0">
            <a:solidFill>
              <a:schemeClr val="bg1"/>
            </a:solidFill>
            <a:latin typeface="微软雅黑" panose="020B0503020204020204" charset="-122"/>
            <a:ea typeface="微软雅黑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ptx" id="{F43A0F0A-ED6F-4378-84C7-A88A5B32945F}" vid="{92809505-1CB3-4E5A-89E7-2BCDD22934A9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20230701模板</Template>
  <TotalTime>9121</TotalTime>
  <Words>1929</Words>
  <Application>Microsoft Office PowerPoint</Application>
  <PresentationFormat>宽屏</PresentationFormat>
  <Paragraphs>343</Paragraphs>
  <Slides>35</Slides>
  <Notes>34</Notes>
  <HiddenSlides>0</HiddenSlides>
  <MMClips>6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54" baseType="lpstr">
      <vt:lpstr>-apple-system</vt:lpstr>
      <vt:lpstr>Microsoft YaHei Semibold</vt:lpstr>
      <vt:lpstr>MS Mincho</vt:lpstr>
      <vt:lpstr>等线</vt:lpstr>
      <vt:lpstr>仿宋</vt:lpstr>
      <vt:lpstr>仿宋_GB2312</vt:lpstr>
      <vt:lpstr>黑体</vt:lpstr>
      <vt:lpstr>华文新魏</vt:lpstr>
      <vt:lpstr>宋体</vt:lpstr>
      <vt:lpstr>Microsoft YaHei</vt:lpstr>
      <vt:lpstr>Microsoft YaHei</vt:lpstr>
      <vt:lpstr>幼圆</vt:lpstr>
      <vt:lpstr>Arial</vt:lpstr>
      <vt:lpstr>Arial Black</vt:lpstr>
      <vt:lpstr>Calibri</vt:lpstr>
      <vt:lpstr>Times New Roman</vt:lpstr>
      <vt:lpstr>Wingdings</vt:lpstr>
      <vt:lpstr>Office 主题</vt:lpstr>
      <vt:lpstr>1_Office 主题</vt:lpstr>
      <vt:lpstr>CEPC DeepC Status</vt:lpstr>
      <vt:lpstr>PowerPoint 演示文稿</vt:lpstr>
      <vt:lpstr>PowerPoint 演示文稿</vt:lpstr>
      <vt:lpstr>1. Introduction </vt:lpstr>
      <vt:lpstr>This work started in cooperation with HDEC</vt:lpstr>
      <vt:lpstr> Work experience of HDEC</vt:lpstr>
      <vt:lpstr>Preliminary works based on ProjectWise</vt:lpstr>
      <vt:lpstr>PowerPoint 演示文稿</vt:lpstr>
      <vt:lpstr>The problems we met in former work</vt:lpstr>
      <vt:lpstr>PowerPoint 演示文稿</vt:lpstr>
      <vt:lpstr>Development Goals</vt:lpstr>
      <vt:lpstr>Development Principle for the DeepC</vt:lpstr>
      <vt:lpstr>Architecture of DeepC </vt:lpstr>
      <vt:lpstr>PowerPoint 演示文稿</vt:lpstr>
      <vt:lpstr>Main functions for data governance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Pilot 1: Documents management for conferences and news（video）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Other market applications</vt:lpstr>
      <vt:lpstr> Prospects</vt:lpstr>
      <vt:lpstr>PowerPoint 演示文稿</vt:lpstr>
      <vt:lpstr>Future woks following project approval</vt:lpstr>
      <vt:lpstr>IARC review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CEPC DeepC( Electronic Documentation Management System) EDR plan</dc:title>
  <dc:creator>S Jin</dc:creator>
  <cp:lastModifiedBy>Song Jin</cp:lastModifiedBy>
  <cp:revision>862</cp:revision>
  <dcterms:created xsi:type="dcterms:W3CDTF">2024-10-15T08:07:24Z</dcterms:created>
  <dcterms:modified xsi:type="dcterms:W3CDTF">2025-11-09T10:46:34Z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A7AAC6DB04B41849011F0E67BF99C890_43</vt:lpwstr>
  </property>
  <property fmtid="{D5CDD505-2E9C-101B-9397-08002B2CF9AE}" pid="3" name="KSOProductBuildVer">
    <vt:lpwstr>2052-6.11.0.8885</vt:lpwstr>
  </property>
</Properties>
</file>