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953" r:id="rId2"/>
    <p:sldId id="257" r:id="rId3"/>
    <p:sldId id="377" r:id="rId4"/>
    <p:sldId id="378" r:id="rId5"/>
    <p:sldId id="1168" r:id="rId6"/>
    <p:sldId id="402" r:id="rId7"/>
    <p:sldId id="387" r:id="rId8"/>
    <p:sldId id="1169" r:id="rId9"/>
    <p:sldId id="1639" r:id="rId10"/>
    <p:sldId id="1640" r:id="rId11"/>
    <p:sldId id="1641" r:id="rId12"/>
    <p:sldId id="1171" r:id="rId13"/>
    <p:sldId id="1635" r:id="rId14"/>
    <p:sldId id="1637" r:id="rId15"/>
    <p:sldId id="1172" r:id="rId16"/>
    <p:sldId id="428" r:id="rId17"/>
    <p:sldId id="1155" r:id="rId18"/>
    <p:sldId id="1166" r:id="rId19"/>
    <p:sldId id="495" r:id="rId20"/>
    <p:sldId id="1163" r:id="rId21"/>
    <p:sldId id="1175" r:id="rId22"/>
    <p:sldId id="1176" r:id="rId23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1732" autoAdjust="0"/>
  </p:normalViewPr>
  <p:slideViewPr>
    <p:cSldViewPr>
      <p:cViewPr varScale="1">
        <p:scale>
          <a:sx n="88" d="100"/>
          <a:sy n="88" d="100"/>
        </p:scale>
        <p:origin x="84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963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77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0AD7-43C5-4E3F-B97F-F2EC6626E75F}" type="datetime1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CEPC2025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8ED2-C76A-483C-A3E8-9DB8B8D07131}" type="datetime1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49AB8-6552-42F1-8462-301BED37655F}" type="datetime1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DE2AF-8C74-483F-852D-EE9E227D8E94}" type="datetime1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6022F-3D59-41C7-9D2F-E77C37032456}" type="datetime1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98342" y="2420575"/>
            <a:ext cx="1204633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</a:rPr>
              <a:t>Operation experiences of BEPCII and HEPS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710932" y="3607868"/>
            <a:ext cx="6769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Daheng</a:t>
            </a:r>
            <a:r>
              <a:rPr lang="en-US" altLang="zh-CN" sz="36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Ji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BEPCII-U &amp; HEPS commissioning team</a:t>
            </a:r>
          </a:p>
          <a:p>
            <a:pPr algn="ctr"/>
            <a:r>
              <a:rPr lang="en-US" altLang="zh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2025.11.10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404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517232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40EC7567-93C7-4649-91A0-FCB99B16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78DC7F2-0049-4E1C-99E5-6B0D40024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6B8A442-A736-4F59-A244-5AA29342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Status of BEPCII-U operation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78E390-7750-4D6C-AE98-5859CE0D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B4D216-8E06-4F60-BB88-5A9C7DB7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05B36-BDDB-4B09-850E-C79FCEB9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932"/>
            <a:ext cx="12192000" cy="4404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1008D8-F329-463C-894E-C1A804818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47" y="1080248"/>
            <a:ext cx="7092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current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Dark current</a:t>
            </a:r>
            <a:endParaRPr lang="en-US" altLang="en-US" sz="2400" dirty="0">
              <a:solidFill>
                <a:srgbClr val="FF33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83C8FD6-590F-4770-B560-BB760F5B0CC7}"/>
              </a:ext>
            </a:extLst>
          </p:cNvPr>
          <p:cNvSpPr txBox="1"/>
          <p:nvPr/>
        </p:nvSpPr>
        <p:spPr>
          <a:xfrm>
            <a:off x="3" y="5523097"/>
            <a:ext cx="1219199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recovery of a new machine by monitoring the background limitation of BES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(&lt;12uA)</a:t>
            </a:r>
          </a:p>
          <a:p>
            <a:pPr>
              <a:spcBef>
                <a:spcPts val="600"/>
              </a:spcBef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vacuum of BER(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torr@720mA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better than BPR(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torr@720mA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90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404845C-A83F-44BC-9ED9-88FE02913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62344EF-97A7-46FD-83DB-02C3363D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Status of BEPCII-U operation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F57EEB8-B07B-4D42-9EA9-743A81BC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8FB463-82A6-4E44-9DEC-B7C3D80E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289940-EE67-41EE-AB16-175DB08A3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0" y="941778"/>
            <a:ext cx="3438040" cy="47255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0B31EB-BCB8-4C9C-9412-9ADDD766B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29" y="917756"/>
            <a:ext cx="3730165" cy="12027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0EF0DA-9ED3-4176-AA29-33EF151F3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28" y="2488170"/>
            <a:ext cx="3730165" cy="11565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8CD756-6344-41E4-A2FD-82C2A6939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03" y="3586569"/>
            <a:ext cx="4314461" cy="235703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45840C3-5CC0-4CF6-8320-EEAAEE3F1442}"/>
              </a:ext>
            </a:extLst>
          </p:cNvPr>
          <p:cNvSpPr txBox="1"/>
          <p:nvPr/>
        </p:nvSpPr>
        <p:spPr>
          <a:xfrm>
            <a:off x="213050" y="5736232"/>
            <a:ext cx="341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short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R3OS4, Jul.22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99B9C67-20A7-442A-B2B6-9CD726626B93}"/>
              </a:ext>
            </a:extLst>
          </p:cNvPr>
          <p:cNvSpPr txBox="1"/>
          <p:nvPr/>
        </p:nvSpPr>
        <p:spPr>
          <a:xfrm>
            <a:off x="4023361" y="5966446"/>
            <a:ext cx="373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short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circut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R4IQ17, Jun.17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259CD9-F744-403B-86AE-9FCA1DD5F3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03" y="1068862"/>
            <a:ext cx="4354171" cy="2517707"/>
          </a:xfrm>
          <a:prstGeom prst="rect">
            <a:avLst/>
          </a:prstGeom>
        </p:spPr>
      </p:pic>
      <p:sp>
        <p:nvSpPr>
          <p:cNvPr id="13" name="下箭头 10">
            <a:extLst>
              <a:ext uri="{FF2B5EF4-FFF2-40B4-BE49-F238E27FC236}">
                <a16:creationId xmlns:a16="http://schemas.microsoft.com/office/drawing/2014/main" id="{F6E90348-1E71-4800-AE87-6A7153783C4D}"/>
              </a:ext>
            </a:extLst>
          </p:cNvPr>
          <p:cNvSpPr/>
          <p:nvPr/>
        </p:nvSpPr>
        <p:spPr>
          <a:xfrm>
            <a:off x="9939286" y="2151935"/>
            <a:ext cx="4000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D75489C-C2B1-4848-BD37-906C3780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76" y="3770581"/>
            <a:ext cx="4038910" cy="182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C44D3DA-8D89-4A9B-B324-FF13FD29635C}"/>
              </a:ext>
            </a:extLst>
          </p:cNvPr>
          <p:cNvSpPr txBox="1"/>
          <p:nvPr/>
        </p:nvSpPr>
        <p:spPr>
          <a:xfrm>
            <a:off x="3048001" y="917756"/>
            <a:ext cx="5921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Hardware issues identified during operation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32DDE12-78C3-4458-85AD-438AC5224E98}"/>
              </a:ext>
            </a:extLst>
          </p:cNvPr>
          <p:cNvSpPr txBox="1"/>
          <p:nvPr/>
        </p:nvSpPr>
        <p:spPr>
          <a:xfrm>
            <a:off x="8025898" y="5444867"/>
            <a:ext cx="4166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Imperfect compensation between the solenoid and the anti-solenoid. Imperfect compensation for the vertical focusing effect of the solenoid.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53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64B50C-C883-4B8B-8FFB-A1F7867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6632"/>
            <a:ext cx="7886700" cy="720000"/>
          </a:xfrm>
        </p:spPr>
        <p:txBody>
          <a:bodyPr/>
          <a:lstStyle/>
          <a:p>
            <a:r>
              <a:rPr lang="en-US" dirty="0"/>
              <a:t>Current Status of BEPCII-U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9E4721-E857-43C5-805E-7FE30F2E4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9703990" cy="3785725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As of September 30th, 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uring the past 73 HEP operation days, the maximum beam current and peak luminosity reached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720mA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altLang="zh-CN" sz="2000" b="1" kern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3.8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GB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GB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respectively.</a:t>
            </a:r>
            <a:r>
              <a:rPr lang="en-GB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dark current is controlled under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integral luminosity reached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420.4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pb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-1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and </a:t>
            </a:r>
            <a:r>
              <a:rPr lang="en-US" altLang="zh-CN" sz="2000" b="1" kern="100" dirty="0">
                <a:solidFill>
                  <a:srgbClr val="FF0000"/>
                </a:solidFill>
                <a:latin typeface="Times New Roman" panose="02020603050405020304" pitchFamily="18" charset="0"/>
              </a:rPr>
              <a:t>183 </a:t>
            </a:r>
            <a:r>
              <a:rPr lang="en-US" altLang="zh-CN" sz="2000" kern="100" dirty="0">
                <a:latin typeface="Times New Roman" panose="02020603050405020304" pitchFamily="18" charset="0"/>
              </a:rPr>
              <a:t>user experiments were finished by BSRF 8 parasitic beam lines.</a:t>
            </a:r>
          </a:p>
          <a:p>
            <a:pPr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BEPCII is an operational facility with a scheduled BESIII data-taking task and urgent BSRF beam usage demands, resulting in a severe shortage of dedicated beam commissioning time for the accelerator after the upgrade project and its restart.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7BD520-0A2E-4FD7-91FC-2E389B6B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A59A25-9E09-46D4-AF27-C2732CE8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62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4A62B0-B9E4-487A-B8AB-88A78465E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F438D3-7F84-4AD8-9A61-F1B9E3702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947142F-5434-434F-8C12-F4EED96CC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722" y="1196752"/>
            <a:ext cx="5043278" cy="414908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3B9ED96-8CBD-4DD1-86FE-E3D999D20884}"/>
              </a:ext>
            </a:extLst>
          </p:cNvPr>
          <p:cNvSpPr/>
          <p:nvPr/>
        </p:nvSpPr>
        <p:spPr>
          <a:xfrm>
            <a:off x="357533" y="1315499"/>
            <a:ext cx="59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rPr>
              <a:t>High Energy Photon Source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rPr>
              <a:t>(HEPS)</a:t>
            </a:r>
            <a:endParaRPr lang="zh-CN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微软雅黑" pitchFamily="34" charset="-122"/>
              <a:cs typeface="+mj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9D8BC89-E5D4-4168-B463-AAEB2EA3474F}"/>
              </a:ext>
            </a:extLst>
          </p:cNvPr>
          <p:cNvSpPr/>
          <p:nvPr/>
        </p:nvSpPr>
        <p:spPr>
          <a:xfrm>
            <a:off x="1077613" y="2238829"/>
            <a:ext cx="4883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4th-generation synchrotron radiation light source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5" name="图片 7" descr="6326cb5fdc8c3e849482617c3aeb5b4">
            <a:extLst>
              <a:ext uri="{FF2B5EF4-FFF2-40B4-BE49-F238E27FC236}">
                <a16:creationId xmlns:a16="http://schemas.microsoft.com/office/drawing/2014/main" id="{D233EE66-F7B7-4520-A084-250898BA7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2547"/>
          <a:stretch>
            <a:fillRect/>
          </a:stretch>
        </p:blipFill>
        <p:spPr bwMode="auto">
          <a:xfrm>
            <a:off x="3480249" y="2903898"/>
            <a:ext cx="1249526" cy="12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90E0C79-4F05-40D9-8563-A33059821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4843" r="4472"/>
          <a:stretch>
            <a:fillRect/>
          </a:stretch>
        </p:blipFill>
        <p:spPr bwMode="auto">
          <a:xfrm>
            <a:off x="4846258" y="2893367"/>
            <a:ext cx="697160" cy="121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8DB2A5B-A634-4AE4-AEB8-88742914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5"/>
          <a:stretch>
            <a:fillRect/>
          </a:stretch>
        </p:blipFill>
        <p:spPr bwMode="auto">
          <a:xfrm>
            <a:off x="5859432" y="2877906"/>
            <a:ext cx="879495" cy="12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CF4E6AA-C525-4056-A576-D34374B14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324258"/>
            <a:ext cx="3244086" cy="121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500E1194-59AD-405C-B9FD-D417E6AA1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74818"/>
              </p:ext>
            </p:extLst>
          </p:nvPr>
        </p:nvGraphicFramePr>
        <p:xfrm>
          <a:off x="201383" y="3288140"/>
          <a:ext cx="3244087" cy="192339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60538">
                  <a:extLst>
                    <a:ext uri="{9D8B030D-6E8A-4147-A177-3AD203B41FA5}">
                      <a16:colId xmlns:a16="http://schemas.microsoft.com/office/drawing/2014/main" val="3724562239"/>
                    </a:ext>
                  </a:extLst>
                </a:gridCol>
                <a:gridCol w="934967">
                  <a:extLst>
                    <a:ext uri="{9D8B030D-6E8A-4147-A177-3AD203B41FA5}">
                      <a16:colId xmlns:a16="http://schemas.microsoft.com/office/drawing/2014/main" val="4110685839"/>
                    </a:ext>
                  </a:extLst>
                </a:gridCol>
                <a:gridCol w="1048582">
                  <a:extLst>
                    <a:ext uri="{9D8B030D-6E8A-4147-A177-3AD203B41FA5}">
                      <a16:colId xmlns:a16="http://schemas.microsoft.com/office/drawing/2014/main" val="3781651302"/>
                    </a:ext>
                  </a:extLst>
                </a:gridCol>
              </a:tblGrid>
              <a:tr h="30616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Circumference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1360.4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608166"/>
                  </a:ext>
                </a:extLst>
              </a:tr>
              <a:tr h="30616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Energy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 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6153969"/>
                  </a:ext>
                </a:extLst>
              </a:tr>
              <a:tr h="30616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Emittance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≤0.06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nm</a:t>
                      </a:r>
                      <a:r>
                        <a:rPr lang="zh-CN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rad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9668735"/>
                  </a:ext>
                </a:extLst>
              </a:tr>
              <a:tr h="30616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Brightness</a:t>
                      </a: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&gt;1</a:t>
                      </a:r>
                      <a:r>
                        <a:rPr 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600" b="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phs</a:t>
                      </a:r>
                      <a:r>
                        <a:rPr lang="en-US" altLang="zh-CN" sz="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/s/mm</a:t>
                      </a:r>
                      <a:r>
                        <a:rPr lang="en-US" altLang="zh-CN" sz="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/mrad</a:t>
                      </a:r>
                      <a:r>
                        <a:rPr lang="en-US" altLang="zh-CN" sz="600" b="0" kern="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/0.1%BW</a:t>
                      </a:r>
                      <a:endParaRPr lang="zh-CN" sz="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4233695"/>
                  </a:ext>
                </a:extLst>
              </a:tr>
              <a:tr h="39256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Beam Line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≥90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altLang="zh-CN" sz="1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Initially: 14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3302845"/>
                  </a:ext>
                </a:extLst>
              </a:tr>
              <a:tr h="30616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Photon Energy 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0.1-300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2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keV</a:t>
                      </a:r>
                      <a:endParaRPr lang="zh-CN" sz="12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61899" marR="161899" marT="2248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9167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350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85A84D2-565B-42CE-8E59-D1CD2E43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dirty="0"/>
              <a:t>High Energy Photon Source (HEPS)</a:t>
            </a:r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77C439-A60A-4673-9D58-26DC8FD7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A4D7A8F-988A-4171-843C-29A2558A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423E0A-4501-4633-959B-1328BF3D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002" y="1772816"/>
            <a:ext cx="4685473" cy="26228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541BC39-793E-4E08-96F7-B9EFEA358D59}"/>
              </a:ext>
            </a:extLst>
          </p:cNvPr>
          <p:cNvSpPr/>
          <p:nvPr/>
        </p:nvSpPr>
        <p:spPr>
          <a:xfrm>
            <a:off x="-6522" y="1196752"/>
            <a:ext cx="8838826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High Energy Photon Source (HEPS) is a 6-GeV synchrotron light source in Beijing, </a:t>
            </a:r>
            <a:r>
              <a:rPr lang="en-US" altLang="zh-CN" dirty="0"/>
              <a:t>China</a:t>
            </a:r>
            <a:r>
              <a:rPr lang="en-US" dirty="0"/>
              <a:t>. </a:t>
            </a:r>
          </a:p>
        </p:txBody>
      </p:sp>
      <p:graphicFrame>
        <p:nvGraphicFramePr>
          <p:cNvPr id="9" name="内容占位符 7">
            <a:extLst>
              <a:ext uri="{FF2B5EF4-FFF2-40B4-BE49-F238E27FC236}">
                <a16:creationId xmlns:a16="http://schemas.microsoft.com/office/drawing/2014/main" id="{EC523041-ED69-469E-AD8D-585F17D2F4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4336016"/>
              </p:ext>
            </p:extLst>
          </p:nvPr>
        </p:nvGraphicFramePr>
        <p:xfrm>
          <a:off x="874638" y="1844824"/>
          <a:ext cx="5173736" cy="2409280"/>
        </p:xfrm>
        <a:graphic>
          <a:graphicData uri="http://schemas.openxmlformats.org/drawingml/2006/table">
            <a:tbl>
              <a:tblPr firstRow="1" bandRow="1"/>
              <a:tblGrid>
                <a:gridCol w="180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7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5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Main parameters</a:t>
                      </a:r>
                      <a:endParaRPr lang="zh-CN" alt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Unit</a:t>
                      </a:r>
                      <a:endParaRPr lang="zh-CN" alt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Value</a:t>
                      </a:r>
                      <a:endParaRPr lang="zh-CN" altLang="en-US" sz="16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Beam</a:t>
                      </a:r>
                      <a:r>
                        <a:rPr lang="en-US" altLang="zh-CN" sz="1600" baseline="0" dirty="0"/>
                        <a:t> energy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GeV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6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Circumference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m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1360.4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Emittance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err="1"/>
                        <a:t>pm∙rad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&lt; 60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Brightness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err="1"/>
                        <a:t>phs</a:t>
                      </a:r>
                      <a:r>
                        <a:rPr lang="en-US" altLang="zh-CN" sz="1600" dirty="0"/>
                        <a:t>/s/mm</a:t>
                      </a:r>
                      <a:r>
                        <a:rPr lang="en-US" altLang="zh-CN" sz="1600" baseline="30000" dirty="0"/>
                        <a:t>2</a:t>
                      </a:r>
                      <a:r>
                        <a:rPr lang="en-US" altLang="zh-CN" sz="1600" dirty="0"/>
                        <a:t>/mrad</a:t>
                      </a:r>
                      <a:r>
                        <a:rPr lang="en-US" altLang="zh-CN" sz="1600" baseline="30000" dirty="0"/>
                        <a:t>2</a:t>
                      </a:r>
                      <a:r>
                        <a:rPr lang="en-US" altLang="zh-CN" sz="1600" dirty="0"/>
                        <a:t>/0.1%BW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&gt;10</a:t>
                      </a:r>
                      <a:r>
                        <a:rPr lang="en-US" altLang="zh-CN" sz="1600" baseline="30000" dirty="0"/>
                        <a:t>22</a:t>
                      </a:r>
                      <a:endParaRPr lang="zh-CN" altLang="en-US" sz="1600" baseline="300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6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Beam current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mA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sym typeface="Symbol" panose="05050102010706020507" pitchFamily="18" charset="2"/>
                        </a:rPr>
                        <a:t>200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C691156D-73D1-4003-95AA-FA8A70912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38" y="4349034"/>
            <a:ext cx="2329142" cy="235299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1A3C2E2-E3FB-4FA2-8A43-40DCB460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4813801"/>
            <a:ext cx="3984597" cy="14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内容占位符 6">
            <a:extLst>
              <a:ext uri="{FF2B5EF4-FFF2-40B4-BE49-F238E27FC236}">
                <a16:creationId xmlns:a16="http://schemas.microsoft.com/office/drawing/2014/main" id="{725E3D4C-6D8C-4720-94DD-3AF58C265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976" y="4569162"/>
            <a:ext cx="3027232" cy="18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03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69F08-119A-4311-9954-F5529285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95079"/>
            <a:ext cx="10513167" cy="720000"/>
          </a:xfrm>
        </p:spPr>
        <p:txBody>
          <a:bodyPr>
            <a:noAutofit/>
          </a:bodyPr>
          <a:lstStyle/>
          <a:p>
            <a:r>
              <a:rPr lang="en-US" sz="4000" dirty="0"/>
              <a:t>HEPS Storage Ring Commissioning</a:t>
            </a:r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F63BB0F4-5EFC-4C49-8E28-08D99A583F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1392" b="2294"/>
          <a:stretch/>
        </p:blipFill>
        <p:spPr>
          <a:xfrm>
            <a:off x="1524001" y="2224760"/>
            <a:ext cx="9015219" cy="3995454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A5CF7BA-419E-43B5-96CD-A0F549F0AF0E}"/>
              </a:ext>
            </a:extLst>
          </p:cNvPr>
          <p:cNvCxnSpPr>
            <a:cxnSpLocks/>
          </p:cNvCxnSpPr>
          <p:nvPr/>
        </p:nvCxnSpPr>
        <p:spPr>
          <a:xfrm>
            <a:off x="1865347" y="2224760"/>
            <a:ext cx="1021734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1ED105D7-047E-4263-A052-80DD806D110D}"/>
              </a:ext>
            </a:extLst>
          </p:cNvPr>
          <p:cNvSpPr/>
          <p:nvPr/>
        </p:nvSpPr>
        <p:spPr>
          <a:xfrm>
            <a:off x="1950750" y="1872775"/>
            <a:ext cx="1332918" cy="30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378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1</a:t>
            </a:r>
            <a:endParaRPr lang="zh-CN" altLang="en-US" sz="1378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C37857F-E0FC-455D-97A6-DEA7FD08C7D9}"/>
              </a:ext>
            </a:extLst>
          </p:cNvPr>
          <p:cNvCxnSpPr>
            <a:cxnSpLocks/>
          </p:cNvCxnSpPr>
          <p:nvPr/>
        </p:nvCxnSpPr>
        <p:spPr>
          <a:xfrm>
            <a:off x="3247333" y="2224760"/>
            <a:ext cx="434878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D53B1D8-3E0F-4479-BEEF-BADA16D9A40C}"/>
              </a:ext>
            </a:extLst>
          </p:cNvPr>
          <p:cNvCxnSpPr>
            <a:cxnSpLocks/>
          </p:cNvCxnSpPr>
          <p:nvPr/>
        </p:nvCxnSpPr>
        <p:spPr>
          <a:xfrm>
            <a:off x="3913142" y="2224760"/>
            <a:ext cx="723227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78AA87D-770B-48EB-8862-6F79B9DCD0D8}"/>
              </a:ext>
            </a:extLst>
          </p:cNvPr>
          <p:cNvCxnSpPr>
            <a:cxnSpLocks/>
          </p:cNvCxnSpPr>
          <p:nvPr/>
        </p:nvCxnSpPr>
        <p:spPr>
          <a:xfrm>
            <a:off x="5429541" y="2224760"/>
            <a:ext cx="1597898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4529846-16BC-43CF-A32A-998787DC937B}"/>
              </a:ext>
            </a:extLst>
          </p:cNvPr>
          <p:cNvSpPr/>
          <p:nvPr/>
        </p:nvSpPr>
        <p:spPr>
          <a:xfrm>
            <a:off x="3023686" y="1872775"/>
            <a:ext cx="1332918" cy="30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378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2</a:t>
            </a:r>
            <a:endParaRPr lang="zh-CN" altLang="en-US" sz="1378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ED105D7-047E-4263-A052-80DD806D110D}"/>
              </a:ext>
            </a:extLst>
          </p:cNvPr>
          <p:cNvSpPr/>
          <p:nvPr/>
        </p:nvSpPr>
        <p:spPr>
          <a:xfrm>
            <a:off x="3816859" y="1872775"/>
            <a:ext cx="1332918" cy="30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78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3</a:t>
            </a:r>
            <a:endParaRPr lang="zh-CN" altLang="en-US" sz="1378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ED105D7-047E-4263-A052-80DD806D110D}"/>
              </a:ext>
            </a:extLst>
          </p:cNvPr>
          <p:cNvSpPr/>
          <p:nvPr/>
        </p:nvSpPr>
        <p:spPr>
          <a:xfrm>
            <a:off x="5833439" y="1872775"/>
            <a:ext cx="1332918" cy="30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78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4</a:t>
            </a:r>
            <a:endParaRPr lang="zh-CN" altLang="en-US" sz="1378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ED105D7-047E-4263-A052-80DD806D110D}"/>
              </a:ext>
            </a:extLst>
          </p:cNvPr>
          <p:cNvSpPr/>
          <p:nvPr/>
        </p:nvSpPr>
        <p:spPr>
          <a:xfrm>
            <a:off x="9049669" y="1872775"/>
            <a:ext cx="1332918" cy="3029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378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5</a:t>
            </a:r>
            <a:endParaRPr lang="zh-CN" altLang="en-US" sz="1378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C12C7DBF-17CD-4AC2-B3A5-4D0D1325B1A2}"/>
              </a:ext>
            </a:extLst>
          </p:cNvPr>
          <p:cNvCxnSpPr>
            <a:cxnSpLocks/>
          </p:cNvCxnSpPr>
          <p:nvPr/>
        </p:nvCxnSpPr>
        <p:spPr>
          <a:xfrm>
            <a:off x="8643193" y="2224760"/>
            <a:ext cx="1597898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左大括号 32">
            <a:extLst>
              <a:ext uri="{FF2B5EF4-FFF2-40B4-BE49-F238E27FC236}">
                <a16:creationId xmlns:a16="http://schemas.microsoft.com/office/drawing/2014/main" id="{9BCED495-776C-4235-801F-86560AEF3D2C}"/>
              </a:ext>
            </a:extLst>
          </p:cNvPr>
          <p:cNvSpPr/>
          <p:nvPr/>
        </p:nvSpPr>
        <p:spPr>
          <a:xfrm rot="5400000">
            <a:off x="2926689" y="3700369"/>
            <a:ext cx="281037" cy="36025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72"/>
          </a:p>
        </p:txBody>
      </p:sp>
      <p:sp>
        <p:nvSpPr>
          <p:cNvPr id="34" name="左大括号 33">
            <a:extLst>
              <a:ext uri="{FF2B5EF4-FFF2-40B4-BE49-F238E27FC236}">
                <a16:creationId xmlns:a16="http://schemas.microsoft.com/office/drawing/2014/main" id="{23E02706-F96F-433C-A270-CA110BE8BC10}"/>
              </a:ext>
            </a:extLst>
          </p:cNvPr>
          <p:cNvSpPr/>
          <p:nvPr/>
        </p:nvSpPr>
        <p:spPr>
          <a:xfrm rot="5400000">
            <a:off x="3654934" y="3717448"/>
            <a:ext cx="293418" cy="22299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72"/>
          </a:p>
        </p:txBody>
      </p:sp>
      <p:sp>
        <p:nvSpPr>
          <p:cNvPr id="35" name="左大括号 34">
            <a:extLst>
              <a:ext uri="{FF2B5EF4-FFF2-40B4-BE49-F238E27FC236}">
                <a16:creationId xmlns:a16="http://schemas.microsoft.com/office/drawing/2014/main" id="{16CF91D2-5B67-453A-A4C9-D0E157EF18D5}"/>
              </a:ext>
            </a:extLst>
          </p:cNvPr>
          <p:cNvSpPr/>
          <p:nvPr/>
        </p:nvSpPr>
        <p:spPr>
          <a:xfrm rot="5400000">
            <a:off x="4863607" y="3454998"/>
            <a:ext cx="338694" cy="79317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72"/>
          </a:p>
        </p:txBody>
      </p:sp>
      <p:sp>
        <p:nvSpPr>
          <p:cNvPr id="36" name="左大括号 35">
            <a:extLst>
              <a:ext uri="{FF2B5EF4-FFF2-40B4-BE49-F238E27FC236}">
                <a16:creationId xmlns:a16="http://schemas.microsoft.com/office/drawing/2014/main" id="{0F20B19A-AA64-41EB-A2D9-28FCCAF8810E}"/>
              </a:ext>
            </a:extLst>
          </p:cNvPr>
          <p:cNvSpPr/>
          <p:nvPr/>
        </p:nvSpPr>
        <p:spPr>
          <a:xfrm rot="5400000">
            <a:off x="7645077" y="3096810"/>
            <a:ext cx="380478" cy="161575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72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8E80301-452A-4E2C-B9B7-FFBD115CA275}"/>
              </a:ext>
            </a:extLst>
          </p:cNvPr>
          <p:cNvSpPr/>
          <p:nvPr/>
        </p:nvSpPr>
        <p:spPr>
          <a:xfrm>
            <a:off x="2667557" y="2816140"/>
            <a:ext cx="712259" cy="7284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78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Shut down#1</a:t>
            </a:r>
            <a:endParaRPr lang="zh-CN" altLang="en-US" sz="1378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5A94C1B-B355-4CD3-A4F6-47E0F4D38175}"/>
              </a:ext>
            </a:extLst>
          </p:cNvPr>
          <p:cNvSpPr/>
          <p:nvPr/>
        </p:nvSpPr>
        <p:spPr>
          <a:xfrm>
            <a:off x="3460730" y="2816140"/>
            <a:ext cx="712259" cy="7284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78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Shut down#2</a:t>
            </a:r>
            <a:endParaRPr lang="zh-CN" altLang="en-US" sz="1378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F4021EB-0FC3-4AD8-B413-E8C943398324}"/>
              </a:ext>
            </a:extLst>
          </p:cNvPr>
          <p:cNvSpPr/>
          <p:nvPr/>
        </p:nvSpPr>
        <p:spPr>
          <a:xfrm>
            <a:off x="4711433" y="2816140"/>
            <a:ext cx="712259" cy="7284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78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Shut down#3</a:t>
            </a:r>
            <a:endParaRPr lang="zh-CN" altLang="en-US" sz="1378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032A22F-F591-4A6C-99DA-BF49ED91CC1B}"/>
              </a:ext>
            </a:extLst>
          </p:cNvPr>
          <p:cNvSpPr/>
          <p:nvPr/>
        </p:nvSpPr>
        <p:spPr>
          <a:xfrm>
            <a:off x="7479187" y="2816140"/>
            <a:ext cx="712259" cy="7284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378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Shut down#4</a:t>
            </a:r>
            <a:endParaRPr lang="zh-CN" altLang="en-US" sz="1378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5236F156-2453-48DE-BDDB-192E94CF610C}"/>
              </a:ext>
            </a:extLst>
          </p:cNvPr>
          <p:cNvCxnSpPr>
            <a:cxnSpLocks/>
          </p:cNvCxnSpPr>
          <p:nvPr/>
        </p:nvCxnSpPr>
        <p:spPr>
          <a:xfrm>
            <a:off x="1524000" y="1124744"/>
            <a:ext cx="9144000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DE7699-6857-4342-9489-56AC7613E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10C2F0-9956-43FC-871A-BCBA48D0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493AF7B8-010B-474A-A891-BC139FD4086D}"/>
              </a:ext>
            </a:extLst>
          </p:cNvPr>
          <p:cNvSpPr/>
          <p:nvPr/>
        </p:nvSpPr>
        <p:spPr>
          <a:xfrm>
            <a:off x="7900846" y="3700557"/>
            <a:ext cx="1772888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3" name="内容占位符 5">
            <a:extLst>
              <a:ext uri="{FF2B5EF4-FFF2-40B4-BE49-F238E27FC236}">
                <a16:creationId xmlns:a16="http://schemas.microsoft.com/office/drawing/2014/main" id="{DC9B97CE-910C-49C8-8FEB-1B5BDD738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"/>
          <a:stretch/>
        </p:blipFill>
        <p:spPr>
          <a:xfrm>
            <a:off x="7901687" y="3743696"/>
            <a:ext cx="1767835" cy="991645"/>
          </a:xfrm>
          <a:prstGeom prst="rect">
            <a:avLst/>
          </a:prstGeom>
        </p:spPr>
      </p:pic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EAA3D35E-84A9-4A75-8CD1-BE4BDA628261}"/>
              </a:ext>
            </a:extLst>
          </p:cNvPr>
          <p:cNvSpPr/>
          <p:nvPr/>
        </p:nvSpPr>
        <p:spPr>
          <a:xfrm>
            <a:off x="8728238" y="1386095"/>
            <a:ext cx="1690559" cy="1050716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61B53BF-31BF-4FAD-BA6B-E60B2E88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91370"/>
            <a:ext cx="11928648" cy="725470"/>
          </a:xfrm>
        </p:spPr>
        <p:txBody>
          <a:bodyPr>
            <a:normAutofit fontScale="90000"/>
          </a:bodyPr>
          <a:lstStyle/>
          <a:p>
            <a:r>
              <a:rPr lang="en-US" altLang="zh-CN" sz="3200" dirty="0"/>
              <a:t>Phase 1:</a:t>
            </a:r>
            <a:r>
              <a:rPr lang="en-US" sz="3200" dirty="0"/>
              <a:t> Achieved beam storage with current &gt;10 mA.</a:t>
            </a:r>
            <a:br>
              <a:rPr lang="en-US" sz="3200" dirty="0"/>
            </a:br>
            <a:r>
              <a:rPr lang="en-US" altLang="zh-CN" sz="3200" dirty="0"/>
              <a:t>(</a:t>
            </a:r>
            <a:r>
              <a:rPr lang="en-US" altLang="zh-CN" sz="1969" dirty="0"/>
              <a:t>7.23-8.27)</a:t>
            </a:r>
            <a:endParaRPr lang="zh-CN" altLang="en-US" sz="1969" dirty="0"/>
          </a:p>
        </p:txBody>
      </p:sp>
      <p:sp>
        <p:nvSpPr>
          <p:cNvPr id="12" name="直接连接符 11">
            <a:extLst>
              <a:ext uri="{FF2B5EF4-FFF2-40B4-BE49-F238E27FC236}">
                <a16:creationId xmlns:a16="http://schemas.microsoft.com/office/drawing/2014/main" id="{E9563CF0-024E-4055-AF82-D65332F42504}"/>
              </a:ext>
            </a:extLst>
          </p:cNvPr>
          <p:cNvSpPr/>
          <p:nvPr/>
        </p:nvSpPr>
        <p:spPr>
          <a:xfrm flipV="1">
            <a:off x="1636423" y="3048142"/>
            <a:ext cx="8645714" cy="17568"/>
          </a:xfrm>
          <a:prstGeom prst="line">
            <a:avLst/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76200" cap="flat" cmpd="sng" algn="ctr">
            <a:solidFill>
              <a:srgbClr val="FF0000"/>
            </a:solidFill>
            <a:prstDash val="solid"/>
            <a:miter lim="800000"/>
            <a:tailEnd type="triangle" w="lg" len="lg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59A3FC94-A61F-43CA-B89F-2D09A140D6E0}"/>
              </a:ext>
            </a:extLst>
          </p:cNvPr>
          <p:cNvSpPr/>
          <p:nvPr/>
        </p:nvSpPr>
        <p:spPr>
          <a:xfrm>
            <a:off x="1564900" y="2429092"/>
            <a:ext cx="1772888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pPr algn="ctr" defTabSz="6506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altLang="zh-CN" sz="1400" dirty="0">
                <a:solidFill>
                  <a:sysClr val="window" lastClr="FFFFFF"/>
                </a:solidFill>
                <a:ea typeface="Microsoft YaHei UI" panose="020B0503020204020204" pitchFamily="34" charset="-122"/>
              </a:rPr>
              <a:t>Commissioning begin</a:t>
            </a:r>
            <a:endParaRPr lang="zh-CN" altLang="en-US" sz="1400" dirty="0">
              <a:solidFill>
                <a:sysClr val="window" lastClr="FFFFFF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DDB7847-889B-4E27-BB11-E139DFC01B65}"/>
              </a:ext>
            </a:extLst>
          </p:cNvPr>
          <p:cNvSpPr/>
          <p:nvPr/>
        </p:nvSpPr>
        <p:spPr>
          <a:xfrm>
            <a:off x="1564900" y="1390391"/>
            <a:ext cx="1772888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5" name="直接连接符 34">
            <a:extLst>
              <a:ext uri="{FF2B5EF4-FFF2-40B4-BE49-F238E27FC236}">
                <a16:creationId xmlns:a16="http://schemas.microsoft.com/office/drawing/2014/main" id="{3663AD96-52F7-4386-AA22-2775ADC30ECE}"/>
              </a:ext>
            </a:extLst>
          </p:cNvPr>
          <p:cNvSpPr/>
          <p:nvPr/>
        </p:nvSpPr>
        <p:spPr>
          <a:xfrm>
            <a:off x="2451342" y="2831167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6671679-356D-4E3A-B215-C4B798E90747}"/>
              </a:ext>
            </a:extLst>
          </p:cNvPr>
          <p:cNvSpPr/>
          <p:nvPr/>
        </p:nvSpPr>
        <p:spPr>
          <a:xfrm>
            <a:off x="2007956" y="3300259"/>
            <a:ext cx="1772888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-turn</a:t>
            </a: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12F68987-D370-4837-9E3C-089F32893224}"/>
              </a:ext>
            </a:extLst>
          </p:cNvPr>
          <p:cNvSpPr/>
          <p:nvPr/>
        </p:nvSpPr>
        <p:spPr>
          <a:xfrm>
            <a:off x="2007956" y="3702331"/>
            <a:ext cx="1772888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8" name="直接连接符 37">
            <a:extLst>
              <a:ext uri="{FF2B5EF4-FFF2-40B4-BE49-F238E27FC236}">
                <a16:creationId xmlns:a16="http://schemas.microsoft.com/office/drawing/2014/main" id="{E6B99BD6-1505-4CBC-B6F0-C03ECDC2F137}"/>
              </a:ext>
            </a:extLst>
          </p:cNvPr>
          <p:cNvSpPr/>
          <p:nvPr/>
        </p:nvSpPr>
        <p:spPr>
          <a:xfrm>
            <a:off x="2894399" y="3065709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1BAF75B0-CFFA-4EA4-A6DC-2E315858B8A1}"/>
              </a:ext>
            </a:extLst>
          </p:cNvPr>
          <p:cNvSpPr/>
          <p:nvPr/>
        </p:nvSpPr>
        <p:spPr>
          <a:xfrm rot="2700000">
            <a:off x="2868468" y="3040032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7D556528-4C71-4D32-A0EE-EE9452594E79}"/>
              </a:ext>
            </a:extLst>
          </p:cNvPr>
          <p:cNvSpPr/>
          <p:nvPr/>
        </p:nvSpPr>
        <p:spPr>
          <a:xfrm rot="2700000">
            <a:off x="2428123" y="3040032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7B68C2C9-479E-49E2-8A73-6C4AC190B5A9}"/>
              </a:ext>
            </a:extLst>
          </p:cNvPr>
          <p:cNvSpPr/>
          <p:nvPr/>
        </p:nvSpPr>
        <p:spPr>
          <a:xfrm>
            <a:off x="3371468" y="2429092"/>
            <a:ext cx="1772888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pPr algn="ctr" defTabSz="6506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altLang="zh-CN" sz="1379" b="1" dirty="0">
                <a:solidFill>
                  <a:sysClr val="window" lastClr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 turns</a:t>
            </a:r>
            <a:endParaRPr lang="zh-CN" altLang="en-US" sz="1379" b="1" dirty="0">
              <a:solidFill>
                <a:sysClr val="window" lastClr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AC7B62B5-7282-4D99-B984-0C0D78B83902}"/>
              </a:ext>
            </a:extLst>
          </p:cNvPr>
          <p:cNvSpPr/>
          <p:nvPr/>
        </p:nvSpPr>
        <p:spPr>
          <a:xfrm>
            <a:off x="3371468" y="1390391"/>
            <a:ext cx="1772888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3" name="直接连接符 42">
            <a:extLst>
              <a:ext uri="{FF2B5EF4-FFF2-40B4-BE49-F238E27FC236}">
                <a16:creationId xmlns:a16="http://schemas.microsoft.com/office/drawing/2014/main" id="{57FCC124-B49F-47C7-A5E1-86D2D287F054}"/>
              </a:ext>
            </a:extLst>
          </p:cNvPr>
          <p:cNvSpPr/>
          <p:nvPr/>
        </p:nvSpPr>
        <p:spPr>
          <a:xfrm>
            <a:off x="4257912" y="2831167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3AD52CDD-4C26-4C7B-9BF6-C2E3F019718F}"/>
              </a:ext>
            </a:extLst>
          </p:cNvPr>
          <p:cNvSpPr/>
          <p:nvPr/>
        </p:nvSpPr>
        <p:spPr>
          <a:xfrm>
            <a:off x="3983976" y="3300259"/>
            <a:ext cx="1772888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pPr algn="ctr" defTabSz="6506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altLang="zh-CN" sz="1379" b="1" dirty="0">
                <a:solidFill>
                  <a:sysClr val="window" lastClr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1000 turns</a:t>
            </a:r>
            <a:endParaRPr lang="zh-CN" altLang="en-US" sz="1379" b="1" dirty="0">
              <a:solidFill>
                <a:sysClr val="window" lastClr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5635BFB9-5524-47B3-B56E-5502A96DE38D}"/>
              </a:ext>
            </a:extLst>
          </p:cNvPr>
          <p:cNvSpPr/>
          <p:nvPr/>
        </p:nvSpPr>
        <p:spPr>
          <a:xfrm>
            <a:off x="3983976" y="3702331"/>
            <a:ext cx="1772888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6" name="直接连接符 45">
            <a:extLst>
              <a:ext uri="{FF2B5EF4-FFF2-40B4-BE49-F238E27FC236}">
                <a16:creationId xmlns:a16="http://schemas.microsoft.com/office/drawing/2014/main" id="{B240FB24-CE06-472F-8624-69AA013CBED3}"/>
              </a:ext>
            </a:extLst>
          </p:cNvPr>
          <p:cNvSpPr/>
          <p:nvPr/>
        </p:nvSpPr>
        <p:spPr>
          <a:xfrm>
            <a:off x="4870416" y="3065709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7266CACD-0042-4151-9EA2-960D630A2DCF}"/>
              </a:ext>
            </a:extLst>
          </p:cNvPr>
          <p:cNvSpPr/>
          <p:nvPr/>
        </p:nvSpPr>
        <p:spPr>
          <a:xfrm rot="2700000">
            <a:off x="4231851" y="3040032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EE1F6929-0CB9-491C-8759-414A3F2547BF}"/>
              </a:ext>
            </a:extLst>
          </p:cNvPr>
          <p:cNvSpPr/>
          <p:nvPr/>
        </p:nvSpPr>
        <p:spPr>
          <a:xfrm rot="2700000">
            <a:off x="4844357" y="3040032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FEE3B958-0F7E-4C40-93DF-90F23B59805E}"/>
              </a:ext>
            </a:extLst>
          </p:cNvPr>
          <p:cNvSpPr/>
          <p:nvPr/>
        </p:nvSpPr>
        <p:spPr>
          <a:xfrm>
            <a:off x="5172631" y="2429092"/>
            <a:ext cx="1772888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r>
              <a:rPr lang="en-US" sz="1400" b="1" dirty="0"/>
              <a:t>Beam Accumulation</a:t>
            </a: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0BB3FCE-F9D6-49E9-971D-9BE07B47DF76}"/>
              </a:ext>
            </a:extLst>
          </p:cNvPr>
          <p:cNvSpPr/>
          <p:nvPr/>
        </p:nvSpPr>
        <p:spPr>
          <a:xfrm>
            <a:off x="5172631" y="1390391"/>
            <a:ext cx="1772888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1" name="直接连接符 50">
            <a:extLst>
              <a:ext uri="{FF2B5EF4-FFF2-40B4-BE49-F238E27FC236}">
                <a16:creationId xmlns:a16="http://schemas.microsoft.com/office/drawing/2014/main" id="{A6557B1D-75CD-4FBF-9FF3-78333AE23341}"/>
              </a:ext>
            </a:extLst>
          </p:cNvPr>
          <p:cNvSpPr/>
          <p:nvPr/>
        </p:nvSpPr>
        <p:spPr>
          <a:xfrm>
            <a:off x="5895576" y="2831167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9A11C7BE-83BD-443B-BFC1-CCE8E73B9870}"/>
              </a:ext>
            </a:extLst>
          </p:cNvPr>
          <p:cNvSpPr/>
          <p:nvPr/>
        </p:nvSpPr>
        <p:spPr>
          <a:xfrm>
            <a:off x="5871061" y="3300259"/>
            <a:ext cx="1772888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pPr algn="ctr" defTabSz="6506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altLang="zh-CN" sz="1379" b="1" dirty="0">
                <a:solidFill>
                  <a:sysClr val="window" lastClr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Life time 1 min</a:t>
            </a:r>
            <a:endParaRPr lang="zh-CN" altLang="en-US" sz="1379" b="1" dirty="0">
              <a:solidFill>
                <a:sysClr val="window" lastClr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E307E2B8-28E0-4AAC-99DB-E5AAC55AE767}"/>
              </a:ext>
            </a:extLst>
          </p:cNvPr>
          <p:cNvSpPr/>
          <p:nvPr/>
        </p:nvSpPr>
        <p:spPr>
          <a:xfrm>
            <a:off x="5871061" y="3702331"/>
            <a:ext cx="1772888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4" name="直接连接符 53">
            <a:extLst>
              <a:ext uri="{FF2B5EF4-FFF2-40B4-BE49-F238E27FC236}">
                <a16:creationId xmlns:a16="http://schemas.microsoft.com/office/drawing/2014/main" id="{D6A7E2AA-34B6-4C59-A932-940D91952B33}"/>
              </a:ext>
            </a:extLst>
          </p:cNvPr>
          <p:cNvSpPr/>
          <p:nvPr/>
        </p:nvSpPr>
        <p:spPr>
          <a:xfrm>
            <a:off x="6757504" y="3065709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6422AEA-8F51-40FC-BF8B-CC2250D8B518}"/>
              </a:ext>
            </a:extLst>
          </p:cNvPr>
          <p:cNvSpPr/>
          <p:nvPr/>
        </p:nvSpPr>
        <p:spPr>
          <a:xfrm rot="2700000">
            <a:off x="5869523" y="3040032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09A3DAB1-04F6-4DA5-919F-ED71974B1C9D}"/>
              </a:ext>
            </a:extLst>
          </p:cNvPr>
          <p:cNvSpPr/>
          <p:nvPr/>
        </p:nvSpPr>
        <p:spPr>
          <a:xfrm rot="2700000">
            <a:off x="6731444" y="3040032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4F0AA52-DE4C-4741-8EAE-B437879DB686}"/>
              </a:ext>
            </a:extLst>
          </p:cNvPr>
          <p:cNvSpPr txBox="1"/>
          <p:nvPr/>
        </p:nvSpPr>
        <p:spPr>
          <a:xfrm>
            <a:off x="2200841" y="3068688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07.23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056C46E-FA76-4584-A02F-6B44269B989E}"/>
              </a:ext>
            </a:extLst>
          </p:cNvPr>
          <p:cNvSpPr txBox="1"/>
          <p:nvPr/>
        </p:nvSpPr>
        <p:spPr>
          <a:xfrm>
            <a:off x="3988794" y="3068688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07.29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4DFAF7F-912F-426B-909A-422DCE6EAB38}"/>
              </a:ext>
            </a:extLst>
          </p:cNvPr>
          <p:cNvSpPr txBox="1"/>
          <p:nvPr/>
        </p:nvSpPr>
        <p:spPr>
          <a:xfrm>
            <a:off x="4591864" y="2815032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08.04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947A561-141B-4965-96C6-E1DAF966FF14}"/>
              </a:ext>
            </a:extLst>
          </p:cNvPr>
          <p:cNvSpPr txBox="1"/>
          <p:nvPr/>
        </p:nvSpPr>
        <p:spPr>
          <a:xfrm>
            <a:off x="5633986" y="3068688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08.06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76030B4-6A9A-4E89-9B5C-B4C8BA2AB602}"/>
              </a:ext>
            </a:extLst>
          </p:cNvPr>
          <p:cNvSpPr txBox="1"/>
          <p:nvPr/>
        </p:nvSpPr>
        <p:spPr>
          <a:xfrm>
            <a:off x="6484330" y="2815032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08.06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498FE8-931F-4CB7-B6FB-6CC561F24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01" y="1406611"/>
            <a:ext cx="1767379" cy="1008545"/>
          </a:xfrm>
          <a:prstGeom prst="rect">
            <a:avLst/>
          </a:prstGeom>
        </p:spPr>
      </p:pic>
      <p:pic>
        <p:nvPicPr>
          <p:cNvPr id="61" name="Picture 9">
            <a:extLst>
              <a:ext uri="{FF2B5EF4-FFF2-40B4-BE49-F238E27FC236}">
                <a16:creationId xmlns:a16="http://schemas.microsoft.com/office/drawing/2014/main" id="{2E82E7F3-68C6-4DD8-82C3-36D553722E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369" r="41755" b="10083"/>
          <a:stretch/>
        </p:blipFill>
        <p:spPr>
          <a:xfrm>
            <a:off x="2007569" y="3729954"/>
            <a:ext cx="1767899" cy="1009496"/>
          </a:xfrm>
          <a:prstGeom prst="rect">
            <a:avLst/>
          </a:prstGeom>
        </p:spPr>
      </p:pic>
      <p:sp>
        <p:nvSpPr>
          <p:cNvPr id="63" name="内容占位符 1">
            <a:extLst>
              <a:ext uri="{FF2B5EF4-FFF2-40B4-BE49-F238E27FC236}">
                <a16:creationId xmlns:a16="http://schemas.microsoft.com/office/drawing/2014/main" id="{8843813B-D4DF-490D-97CE-20140C207B99}"/>
              </a:ext>
            </a:extLst>
          </p:cNvPr>
          <p:cNvSpPr txBox="1">
            <a:spLocks/>
          </p:cNvSpPr>
          <p:nvPr/>
        </p:nvSpPr>
        <p:spPr>
          <a:xfrm>
            <a:off x="2549438" y="4344292"/>
            <a:ext cx="1255158" cy="232481"/>
          </a:xfrm>
          <a:prstGeom prst="rect">
            <a:avLst/>
          </a:prstGeom>
        </p:spPr>
        <p:txBody>
          <a:bodyPr vert="horz" lIns="66928" tIns="33463" rIns="66928" bIns="33463" rtlCol="0" anchor="t">
            <a:noAutofit/>
          </a:bodyPr>
          <a:lstStyle>
            <a:lvl1pPr marL="3571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804863" indent="-3016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2921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182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sz="1182" baseline="30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nd</a:t>
            </a:r>
            <a:r>
              <a:rPr lang="en-US" sz="1182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turn signal</a:t>
            </a:r>
            <a:endParaRPr sz="1182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882AC1E5-4D7A-4583-8908-38794CE3A92E}"/>
              </a:ext>
            </a:extLst>
          </p:cNvPr>
          <p:cNvSpPr/>
          <p:nvPr/>
        </p:nvSpPr>
        <p:spPr>
          <a:xfrm>
            <a:off x="2940022" y="4139762"/>
            <a:ext cx="167245" cy="237352"/>
          </a:xfrm>
          <a:prstGeom prst="ellipse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9154" tIns="44579" rIns="89154" bIns="44579" rtlCol="0" anchor="ctr"/>
          <a:lstStyle/>
          <a:p>
            <a:pPr algn="ctr" defTabSz="675563"/>
            <a:endParaRPr lang="zh-CN" altLang="en-US" sz="985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5AB19AA4-4CEB-446C-8A35-573D746EEED4}"/>
              </a:ext>
            </a:extLst>
          </p:cNvPr>
          <p:cNvSpPr txBox="1"/>
          <p:nvPr/>
        </p:nvSpPr>
        <p:spPr>
          <a:xfrm>
            <a:off x="3931305" y="1571005"/>
            <a:ext cx="1359467" cy="272817"/>
          </a:xfrm>
          <a:prstGeom prst="rect">
            <a:avLst/>
          </a:prstGeom>
          <a:noFill/>
          <a:ln>
            <a:noFill/>
          </a:ln>
        </p:spPr>
        <p:txBody>
          <a:bodyPr wrap="square" lIns="89154" tIns="44579" rIns="89154" bIns="44579" rtlCol="0">
            <a:spAutoFit/>
          </a:bodyPr>
          <a:lstStyle/>
          <a:p>
            <a:pPr defTabSz="675563"/>
            <a:r>
              <a:rPr lang="zh-CN" altLang="en-US" sz="1182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1182" dirty="0">
                <a:solidFill>
                  <a:srgbClr val="FF0000"/>
                </a:solidFill>
                <a:latin typeface="Times New Roman"/>
                <a:ea typeface="黑体" panose="02010609060101010101" pitchFamily="49" charset="-122"/>
              </a:rPr>
              <a:t>11</a:t>
            </a:r>
            <a:r>
              <a:rPr lang="zh-CN" altLang="en-US" sz="1182" dirty="0">
                <a:solidFill>
                  <a:srgbClr val="FF0000"/>
                </a:solidFill>
                <a:latin typeface="Times New Roman"/>
                <a:ea typeface="黑体" panose="02010609060101010101" pitchFamily="49" charset="-122"/>
              </a:rPr>
              <a:t>圈</a:t>
            </a:r>
            <a:r>
              <a:rPr lang="zh-CN" altLang="en-US" sz="1182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束流信号</a:t>
            </a:r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3049E2D0-0F11-47A3-80D3-E4273C598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76" y="3729954"/>
            <a:ext cx="1772888" cy="1009496"/>
          </a:xfrm>
          <a:prstGeom prst="rect">
            <a:avLst/>
          </a:prstGeom>
        </p:spPr>
      </p:pic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B96F2F0D-9D80-460E-8EAF-4BCF1B0CA6AC}"/>
              </a:ext>
            </a:extLst>
          </p:cNvPr>
          <p:cNvCxnSpPr>
            <a:cxnSpLocks/>
          </p:cNvCxnSpPr>
          <p:nvPr/>
        </p:nvCxnSpPr>
        <p:spPr>
          <a:xfrm>
            <a:off x="4036431" y="4518595"/>
            <a:ext cx="947713" cy="0"/>
          </a:xfrm>
          <a:prstGeom prst="line">
            <a:avLst/>
          </a:prstGeom>
          <a:ln w="127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内容占位符 1">
            <a:extLst>
              <a:ext uri="{FF2B5EF4-FFF2-40B4-BE49-F238E27FC236}">
                <a16:creationId xmlns:a16="http://schemas.microsoft.com/office/drawing/2014/main" id="{C7CAD7A8-3DD2-453E-92C3-F8560FC87F55}"/>
              </a:ext>
            </a:extLst>
          </p:cNvPr>
          <p:cNvSpPr txBox="1">
            <a:spLocks/>
          </p:cNvSpPr>
          <p:nvPr/>
        </p:nvSpPr>
        <p:spPr>
          <a:xfrm>
            <a:off x="3983974" y="4314843"/>
            <a:ext cx="946169" cy="272072"/>
          </a:xfrm>
          <a:prstGeom prst="rect">
            <a:avLst/>
          </a:prstGeom>
        </p:spPr>
        <p:txBody>
          <a:bodyPr vert="horz" lIns="66928" tIns="33463" rIns="66928" bIns="33463" rtlCol="0" anchor="t">
            <a:normAutofit/>
          </a:bodyPr>
          <a:lstStyle>
            <a:lvl1pPr marL="3571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804863" indent="-3016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2921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1182" dirty="0">
                <a:solidFill>
                  <a:srgbClr val="000000"/>
                </a:solidFill>
                <a:latin typeface="Times New Roman"/>
                <a:ea typeface="黑体" panose="02010609060101010101" pitchFamily="49" charset="-122"/>
              </a:rPr>
              <a:t>&gt;1000 turns</a:t>
            </a:r>
            <a:endParaRPr sz="1182" dirty="0">
              <a:solidFill>
                <a:srgbClr val="000000"/>
              </a:solidFill>
              <a:latin typeface="Times New Roman"/>
              <a:ea typeface="黑体" panose="02010609060101010101" pitchFamily="49" charset="-122"/>
            </a:endParaRPr>
          </a:p>
        </p:txBody>
      </p: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BF876198-C359-453F-8C6E-FCC4BE1CC2E7}"/>
              </a:ext>
            </a:extLst>
          </p:cNvPr>
          <p:cNvCxnSpPr>
            <a:cxnSpLocks/>
          </p:cNvCxnSpPr>
          <p:nvPr/>
        </p:nvCxnSpPr>
        <p:spPr>
          <a:xfrm>
            <a:off x="4970241" y="3747610"/>
            <a:ext cx="7153" cy="93868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8">
            <a:extLst>
              <a:ext uri="{FF2B5EF4-FFF2-40B4-BE49-F238E27FC236}">
                <a16:creationId xmlns:a16="http://schemas.microsoft.com/office/drawing/2014/main" id="{1D57F5B4-46DE-48EF-A5D6-029AD79A8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t="16039" r="41147" b="-1"/>
          <a:stretch/>
        </p:blipFill>
        <p:spPr bwMode="auto">
          <a:xfrm>
            <a:off x="5172631" y="1388609"/>
            <a:ext cx="1772888" cy="10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5AABA239-AB34-46F8-AFF3-9B254E699B0B}"/>
              </a:ext>
            </a:extLst>
          </p:cNvPr>
          <p:cNvCxnSpPr>
            <a:cxnSpLocks/>
          </p:cNvCxnSpPr>
          <p:nvPr/>
        </p:nvCxnSpPr>
        <p:spPr>
          <a:xfrm>
            <a:off x="5838982" y="1402376"/>
            <a:ext cx="0" cy="970362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05914186-C5D2-45D3-93E7-4D2A6C18453A}"/>
              </a:ext>
            </a:extLst>
          </p:cNvPr>
          <p:cNvCxnSpPr>
            <a:cxnSpLocks/>
          </p:cNvCxnSpPr>
          <p:nvPr/>
        </p:nvCxnSpPr>
        <p:spPr>
          <a:xfrm>
            <a:off x="5827258" y="2257196"/>
            <a:ext cx="384963" cy="0"/>
          </a:xfrm>
          <a:prstGeom prst="line">
            <a:avLst/>
          </a:prstGeom>
          <a:ln w="127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内容占位符 1">
            <a:extLst>
              <a:ext uri="{FF2B5EF4-FFF2-40B4-BE49-F238E27FC236}">
                <a16:creationId xmlns:a16="http://schemas.microsoft.com/office/drawing/2014/main" id="{A0B1B57A-9F2D-4FB7-9CF7-10786CCC0439}"/>
              </a:ext>
            </a:extLst>
          </p:cNvPr>
          <p:cNvSpPr txBox="1">
            <a:spLocks/>
          </p:cNvSpPr>
          <p:nvPr/>
        </p:nvSpPr>
        <p:spPr>
          <a:xfrm>
            <a:off x="6128703" y="1931989"/>
            <a:ext cx="753270" cy="272072"/>
          </a:xfrm>
          <a:prstGeom prst="rect">
            <a:avLst/>
          </a:prstGeom>
        </p:spPr>
        <p:txBody>
          <a:bodyPr vert="horz" lIns="66928" tIns="33463" rIns="66928" bIns="33463" rtlCol="0" anchor="t">
            <a:normAutofit/>
          </a:bodyPr>
          <a:lstStyle>
            <a:lvl1pPr marL="3571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804863" indent="-3016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2921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zh-CN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~1.3sec</a:t>
            </a:r>
            <a:endParaRPr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3F90E5A6-77BB-418D-A028-2F811D0E0837}"/>
              </a:ext>
            </a:extLst>
          </p:cNvPr>
          <p:cNvCxnSpPr>
            <a:cxnSpLocks/>
          </p:cNvCxnSpPr>
          <p:nvPr/>
        </p:nvCxnSpPr>
        <p:spPr>
          <a:xfrm>
            <a:off x="6205068" y="1405304"/>
            <a:ext cx="7153" cy="93868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F8025787-1944-4B84-B58A-748CFE2779A5}"/>
              </a:ext>
            </a:extLst>
          </p:cNvPr>
          <p:cNvSpPr txBox="1"/>
          <p:nvPr/>
        </p:nvSpPr>
        <p:spPr>
          <a:xfrm>
            <a:off x="2619119" y="2828648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07.23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5E80B047-D6A5-4292-9433-7B3B73E4D130}"/>
              </a:ext>
            </a:extLst>
          </p:cNvPr>
          <p:cNvSpPr/>
          <p:nvPr/>
        </p:nvSpPr>
        <p:spPr>
          <a:xfrm>
            <a:off x="6973873" y="2427340"/>
            <a:ext cx="1726010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pPr algn="ctr" defTabSz="6506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altLang="zh-CN" sz="1379" b="1" dirty="0">
                <a:solidFill>
                  <a:sysClr val="window" lastClr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Multi Bunch</a:t>
            </a:r>
            <a:endParaRPr lang="zh-CN" altLang="en-US" sz="1379" b="1" dirty="0">
              <a:solidFill>
                <a:sysClr val="window" lastClr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C93C6DE3-B1E4-4A45-9649-3490E0C77FA0}"/>
              </a:ext>
            </a:extLst>
          </p:cNvPr>
          <p:cNvSpPr/>
          <p:nvPr/>
        </p:nvSpPr>
        <p:spPr>
          <a:xfrm>
            <a:off x="6973873" y="1388639"/>
            <a:ext cx="1726010" cy="1038698"/>
          </a:xfrm>
          <a:custGeom>
            <a:avLst/>
            <a:gdLst>
              <a:gd name="connsiteX0" fmla="*/ 0 w 2434621"/>
              <a:gd name="connsiteY0" fmla="*/ 0 h 1405509"/>
              <a:gd name="connsiteX1" fmla="*/ 2434621 w 2434621"/>
              <a:gd name="connsiteY1" fmla="*/ 0 h 1405509"/>
              <a:gd name="connsiteX2" fmla="*/ 2434621 w 2434621"/>
              <a:gd name="connsiteY2" fmla="*/ 1405509 h 1405509"/>
              <a:gd name="connsiteX3" fmla="*/ 0 w 2434621"/>
              <a:gd name="connsiteY3" fmla="*/ 1405509 h 1405509"/>
              <a:gd name="connsiteX4" fmla="*/ 0 w 2434621"/>
              <a:gd name="connsiteY4" fmla="*/ 0 h 140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1405509">
                <a:moveTo>
                  <a:pt x="0" y="0"/>
                </a:moveTo>
                <a:lnTo>
                  <a:pt x="2434621" y="0"/>
                </a:lnTo>
                <a:lnTo>
                  <a:pt x="2434621" y="1405509"/>
                </a:lnTo>
                <a:lnTo>
                  <a:pt x="0" y="1405509"/>
                </a:lnTo>
                <a:lnTo>
                  <a:pt x="0" y="0"/>
                </a:lnTo>
                <a:close/>
              </a:path>
            </a:pathLst>
          </a:custGeom>
          <a:solidFill>
            <a:srgbClr val="E6E6E6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660" tIns="83660" rIns="83660" bIns="83660" numCol="1" spcCol="1257" rtlCol="0" anchor="ctr" anchorCtr="0">
            <a:noAutofit/>
          </a:bodyPr>
          <a:lstStyle/>
          <a:p>
            <a:pPr defTabSz="39038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887" i="1" dirty="0">
              <a:solidFill>
                <a:srgbClr val="454D55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2" name="直接连接符 91">
            <a:extLst>
              <a:ext uri="{FF2B5EF4-FFF2-40B4-BE49-F238E27FC236}">
                <a16:creationId xmlns:a16="http://schemas.microsoft.com/office/drawing/2014/main" id="{E405B6D9-80D4-48F7-9AFC-6147A0DFAB35}"/>
              </a:ext>
            </a:extLst>
          </p:cNvPr>
          <p:cNvSpPr/>
          <p:nvPr/>
        </p:nvSpPr>
        <p:spPr>
          <a:xfrm>
            <a:off x="7860315" y="2829415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049CC772-289B-40ED-86E7-564DD9082B65}"/>
              </a:ext>
            </a:extLst>
          </p:cNvPr>
          <p:cNvSpPr/>
          <p:nvPr/>
        </p:nvSpPr>
        <p:spPr>
          <a:xfrm rot="2700000">
            <a:off x="7834257" y="3038280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6F52BA0-7A9A-4910-A063-3505C48474A9}"/>
              </a:ext>
            </a:extLst>
          </p:cNvPr>
          <p:cNvSpPr txBox="1"/>
          <p:nvPr/>
        </p:nvSpPr>
        <p:spPr>
          <a:xfrm>
            <a:off x="7594764" y="3071777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08.08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0" name="内容占位符 5">
            <a:extLst>
              <a:ext uri="{FF2B5EF4-FFF2-40B4-BE49-F238E27FC236}">
                <a16:creationId xmlns:a16="http://schemas.microsoft.com/office/drawing/2014/main" id="{7F302F7A-87B3-4EEB-BAD3-8DCD84A44B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3932"/>
          <a:stretch/>
        </p:blipFill>
        <p:spPr>
          <a:xfrm>
            <a:off x="5871061" y="3729954"/>
            <a:ext cx="1772888" cy="1009301"/>
          </a:xfrm>
          <a:prstGeom prst="rect">
            <a:avLst/>
          </a:prstGeom>
        </p:spPr>
      </p:pic>
      <p:sp>
        <p:nvSpPr>
          <p:cNvPr id="101" name="内容占位符 1">
            <a:extLst>
              <a:ext uri="{FF2B5EF4-FFF2-40B4-BE49-F238E27FC236}">
                <a16:creationId xmlns:a16="http://schemas.microsoft.com/office/drawing/2014/main" id="{7390A15B-572E-4255-9EF9-B826EC1853F5}"/>
              </a:ext>
            </a:extLst>
          </p:cNvPr>
          <p:cNvSpPr txBox="1">
            <a:spLocks/>
          </p:cNvSpPr>
          <p:nvPr/>
        </p:nvSpPr>
        <p:spPr>
          <a:xfrm>
            <a:off x="6364532" y="4199846"/>
            <a:ext cx="1255158" cy="232481"/>
          </a:xfrm>
          <a:prstGeom prst="rect">
            <a:avLst/>
          </a:prstGeom>
        </p:spPr>
        <p:txBody>
          <a:bodyPr vert="horz" lIns="66928" tIns="33463" rIns="66928" bIns="33463" rtlCol="0" anchor="t">
            <a:noAutofit/>
          </a:bodyPr>
          <a:lstStyle>
            <a:lvl1pPr marL="3571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804863" indent="-3016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2921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current</a:t>
            </a:r>
            <a:r>
              <a:rPr lang="en-US" altLang="zh-CN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 60</a:t>
            </a:r>
            <a:r>
              <a:rPr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1182" dirty="0" err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uA</a:t>
            </a:r>
            <a:endParaRPr lang="en-US" altLang="zh-CN"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Life time~ 1 min</a:t>
            </a:r>
            <a:endParaRPr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E2B4FEC1-7689-4159-8296-22E169BB2E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57773" r="1722"/>
          <a:stretch/>
        </p:blipFill>
        <p:spPr>
          <a:xfrm>
            <a:off x="6977255" y="1401562"/>
            <a:ext cx="1722629" cy="1012861"/>
          </a:xfrm>
          <a:prstGeom prst="rect">
            <a:avLst/>
          </a:prstGeom>
        </p:spPr>
      </p:pic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53E4535E-932F-4180-90B4-79559CF0AC12}"/>
              </a:ext>
            </a:extLst>
          </p:cNvPr>
          <p:cNvSpPr/>
          <p:nvPr/>
        </p:nvSpPr>
        <p:spPr>
          <a:xfrm>
            <a:off x="7900846" y="3298483"/>
            <a:ext cx="1772888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pPr algn="ctr" defTabSz="6506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altLang="zh-CN" sz="1379" b="1" dirty="0">
                <a:solidFill>
                  <a:sysClr val="window" lastClr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7mA</a:t>
            </a:r>
            <a:endParaRPr lang="zh-CN" altLang="en-US" sz="1379" b="1" dirty="0">
              <a:solidFill>
                <a:sysClr val="window" lastClr="FFFFFF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4" name="直接连接符 93">
            <a:extLst>
              <a:ext uri="{FF2B5EF4-FFF2-40B4-BE49-F238E27FC236}">
                <a16:creationId xmlns:a16="http://schemas.microsoft.com/office/drawing/2014/main" id="{001E7775-04B7-4C56-9654-D8DA85CE03F1}"/>
              </a:ext>
            </a:extLst>
          </p:cNvPr>
          <p:cNvSpPr/>
          <p:nvPr/>
        </p:nvSpPr>
        <p:spPr>
          <a:xfrm>
            <a:off x="8787290" y="3063936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EEF46DF9-9083-4290-9CA0-96A66F01595C}"/>
              </a:ext>
            </a:extLst>
          </p:cNvPr>
          <p:cNvSpPr/>
          <p:nvPr/>
        </p:nvSpPr>
        <p:spPr>
          <a:xfrm rot="2700000">
            <a:off x="8761230" y="3038257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E8170DF2-C1C0-4968-8651-19F06A969DFA}"/>
              </a:ext>
            </a:extLst>
          </p:cNvPr>
          <p:cNvSpPr txBox="1"/>
          <p:nvPr/>
        </p:nvSpPr>
        <p:spPr>
          <a:xfrm>
            <a:off x="8514113" y="2813258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08.15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8" name="内容占位符 1">
            <a:extLst>
              <a:ext uri="{FF2B5EF4-FFF2-40B4-BE49-F238E27FC236}">
                <a16:creationId xmlns:a16="http://schemas.microsoft.com/office/drawing/2014/main" id="{CB0D0D25-B23B-4838-B26F-63D171DD9731}"/>
              </a:ext>
            </a:extLst>
          </p:cNvPr>
          <p:cNvSpPr txBox="1">
            <a:spLocks/>
          </p:cNvSpPr>
          <p:nvPr/>
        </p:nvSpPr>
        <p:spPr>
          <a:xfrm>
            <a:off x="8394318" y="4198072"/>
            <a:ext cx="1255158" cy="232481"/>
          </a:xfrm>
          <a:prstGeom prst="rect">
            <a:avLst/>
          </a:prstGeom>
        </p:spPr>
        <p:txBody>
          <a:bodyPr vert="horz" lIns="66928" tIns="33463" rIns="66928" bIns="33463" rtlCol="0" anchor="t">
            <a:noAutofit/>
          </a:bodyPr>
          <a:lstStyle>
            <a:lvl1pPr marL="3571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804863" indent="-3016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2921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Current~ 7</a:t>
            </a:r>
            <a:r>
              <a:rPr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</a:t>
            </a:r>
            <a:endParaRPr lang="en-US" altLang="zh-CN"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Life time~ 2 mins</a:t>
            </a:r>
            <a:endParaRPr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6" name="直接连接符 105">
            <a:extLst>
              <a:ext uri="{FF2B5EF4-FFF2-40B4-BE49-F238E27FC236}">
                <a16:creationId xmlns:a16="http://schemas.microsoft.com/office/drawing/2014/main" id="{B8DE4DB9-F870-4C19-ABAE-658579A33D34}"/>
              </a:ext>
            </a:extLst>
          </p:cNvPr>
          <p:cNvSpPr/>
          <p:nvPr/>
        </p:nvSpPr>
        <p:spPr>
          <a:xfrm>
            <a:off x="9520019" y="2826870"/>
            <a:ext cx="0" cy="234545"/>
          </a:xfrm>
          <a:prstGeom prst="line">
            <a:avLst/>
          </a:prstGeom>
          <a:noFill/>
          <a:ln w="19050" cap="flat" cmpd="sng" algn="ctr">
            <a:solidFill>
              <a:srgbClr val="808080"/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3" name="椭圆 132">
            <a:extLst>
              <a:ext uri="{FF2B5EF4-FFF2-40B4-BE49-F238E27FC236}">
                <a16:creationId xmlns:a16="http://schemas.microsoft.com/office/drawing/2014/main" id="{4B4A694B-2908-4698-AC32-478754CA93C1}"/>
              </a:ext>
            </a:extLst>
          </p:cNvPr>
          <p:cNvSpPr/>
          <p:nvPr/>
        </p:nvSpPr>
        <p:spPr>
          <a:xfrm rot="2700000">
            <a:off x="9499894" y="3036269"/>
            <a:ext cx="52123" cy="51360"/>
          </a:xfrm>
          <a:prstGeom prst="ellipse">
            <a:avLst/>
          </a:prstGeom>
          <a:solidFill>
            <a:srgbClr val="A67C52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136" name="内容占位符 24">
            <a:extLst>
              <a:ext uri="{FF2B5EF4-FFF2-40B4-BE49-F238E27FC236}">
                <a16:creationId xmlns:a16="http://schemas.microsoft.com/office/drawing/2014/main" id="{C0D708D4-13DF-4F8F-85FB-4FB404D65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3349758" y="1406329"/>
            <a:ext cx="1794518" cy="1043803"/>
          </a:xfrm>
          <a:prstGeom prst="rect">
            <a:avLst/>
          </a:prstGeom>
        </p:spPr>
      </p:pic>
      <p:sp>
        <p:nvSpPr>
          <p:cNvPr id="134" name="文本框 133">
            <a:extLst>
              <a:ext uri="{FF2B5EF4-FFF2-40B4-BE49-F238E27FC236}">
                <a16:creationId xmlns:a16="http://schemas.microsoft.com/office/drawing/2014/main" id="{5E0E3064-75D2-47DD-9E90-BF12B786E4F3}"/>
              </a:ext>
            </a:extLst>
          </p:cNvPr>
          <p:cNvSpPr txBox="1"/>
          <p:nvPr/>
        </p:nvSpPr>
        <p:spPr>
          <a:xfrm>
            <a:off x="9260400" y="3069768"/>
            <a:ext cx="531107" cy="241609"/>
          </a:xfrm>
          <a:prstGeom prst="rect">
            <a:avLst/>
          </a:prstGeom>
          <a:noFill/>
        </p:spPr>
        <p:txBody>
          <a:bodyPr wrap="none" lIns="89154" tIns="44579" rIns="89154" bIns="44579" rtlCol="0" anchor="ctr" anchorCtr="0">
            <a:spAutoFit/>
          </a:bodyPr>
          <a:lstStyle/>
          <a:p>
            <a:pPr algn="ctr" defTabSz="675563"/>
            <a:r>
              <a:rPr lang="en-US" altLang="zh-CN" sz="985" b="1" dirty="0">
                <a:solidFill>
                  <a:srgbClr val="80808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08.18</a:t>
            </a:r>
            <a:endParaRPr lang="zh-CN" altLang="en-US" sz="985" b="1" dirty="0">
              <a:solidFill>
                <a:srgbClr val="80808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26" name="Picture 2" descr="273fe7e5-97ee-4a9e-b041-9f3cba67ed7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384275"/>
            <a:ext cx="1686695" cy="10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椭圆 72">
            <a:extLst>
              <a:ext uri="{FF2B5EF4-FFF2-40B4-BE49-F238E27FC236}">
                <a16:creationId xmlns:a16="http://schemas.microsoft.com/office/drawing/2014/main" id="{9F3CE5F5-559D-4549-B062-E5B0FEC62AB8}"/>
              </a:ext>
            </a:extLst>
          </p:cNvPr>
          <p:cNvSpPr/>
          <p:nvPr/>
        </p:nvSpPr>
        <p:spPr>
          <a:xfrm>
            <a:off x="4402312" y="2052090"/>
            <a:ext cx="99035" cy="397994"/>
          </a:xfrm>
          <a:prstGeom prst="ellipse">
            <a:avLst/>
          </a:prstGeom>
          <a:noFill/>
          <a:ln w="12700">
            <a:solidFill>
              <a:srgbClr val="0070C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89154" tIns="44579" rIns="89154" bIns="44579" rtlCol="0" anchor="ctr"/>
          <a:lstStyle/>
          <a:p>
            <a:pPr algn="ctr" defTabSz="675563"/>
            <a:endParaRPr lang="zh-CN" altLang="en-US" sz="985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18F43889-A3BE-4010-B455-D218076F3CD9}"/>
              </a:ext>
            </a:extLst>
          </p:cNvPr>
          <p:cNvSpPr txBox="1"/>
          <p:nvPr/>
        </p:nvSpPr>
        <p:spPr>
          <a:xfrm>
            <a:off x="4007671" y="1591990"/>
            <a:ext cx="1359467" cy="271938"/>
          </a:xfrm>
          <a:prstGeom prst="rect">
            <a:avLst/>
          </a:prstGeom>
          <a:noFill/>
          <a:ln>
            <a:noFill/>
          </a:ln>
        </p:spPr>
        <p:txBody>
          <a:bodyPr wrap="square" lIns="89154" tIns="44579" rIns="89154" bIns="44579" rtlCol="0">
            <a:spAutoFit/>
          </a:bodyPr>
          <a:lstStyle/>
          <a:p>
            <a:pPr defTabSz="675563"/>
            <a:r>
              <a:rPr lang="en-US" altLang="zh-CN" sz="1182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en-US" altLang="zh-CN" sz="1182" baseline="30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th</a:t>
            </a:r>
            <a:r>
              <a:rPr lang="en-US" altLang="zh-CN" sz="1182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turn </a:t>
            </a:r>
            <a:r>
              <a:rPr lang="en-US" altLang="zh-CN" sz="1182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singal</a:t>
            </a:r>
            <a:endParaRPr lang="zh-CN" altLang="en-US" sz="1182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236D36A7-D71F-4D7C-AAF1-2B75B5783888}"/>
              </a:ext>
            </a:extLst>
          </p:cNvPr>
          <p:cNvSpPr/>
          <p:nvPr/>
        </p:nvSpPr>
        <p:spPr>
          <a:xfrm>
            <a:off x="8727459" y="2424794"/>
            <a:ext cx="1691334" cy="402077"/>
          </a:xfrm>
          <a:custGeom>
            <a:avLst/>
            <a:gdLst>
              <a:gd name="connsiteX0" fmla="*/ 0 w 2434621"/>
              <a:gd name="connsiteY0" fmla="*/ 0 h 544068"/>
              <a:gd name="connsiteX1" fmla="*/ 2434621 w 2434621"/>
              <a:gd name="connsiteY1" fmla="*/ 0 h 544068"/>
              <a:gd name="connsiteX2" fmla="*/ 2434621 w 2434621"/>
              <a:gd name="connsiteY2" fmla="*/ 544068 h 544068"/>
              <a:gd name="connsiteX3" fmla="*/ 0 w 2434621"/>
              <a:gd name="connsiteY3" fmla="*/ 544068 h 544068"/>
              <a:gd name="connsiteX4" fmla="*/ 0 w 2434621"/>
              <a:gd name="connsiteY4" fmla="*/ 0 h 54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621" h="544068">
                <a:moveTo>
                  <a:pt x="0" y="0"/>
                </a:moveTo>
                <a:lnTo>
                  <a:pt x="2434621" y="0"/>
                </a:lnTo>
                <a:lnTo>
                  <a:pt x="2434621" y="544068"/>
                </a:lnTo>
                <a:lnTo>
                  <a:pt x="0" y="544068"/>
                </a:lnTo>
                <a:lnTo>
                  <a:pt x="0" y="0"/>
                </a:lnTo>
                <a:close/>
              </a:path>
            </a:pathLst>
          </a:custGeom>
          <a:solidFill>
            <a:srgbClr val="A67C5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65" tIns="74365" rIns="74365" bIns="74365" numCol="1" spcCol="1257" rtlCol="0" anchor="ctr" anchorCtr="0">
            <a:noAutofit/>
          </a:bodyPr>
          <a:lstStyle/>
          <a:p>
            <a:pPr algn="ctr" defTabSz="65064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altLang="zh-CN" sz="1379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Current 12mA</a:t>
            </a:r>
            <a:endParaRPr lang="zh-CN" altLang="en-US" sz="1379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6634" y="3744513"/>
            <a:ext cx="1404993" cy="233905"/>
          </a:xfrm>
          <a:prstGeom prst="rect">
            <a:avLst/>
          </a:prstGeom>
        </p:spPr>
      </p:pic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BF876198-C359-453F-8C6E-FCC4BE1CC2E7}"/>
              </a:ext>
            </a:extLst>
          </p:cNvPr>
          <p:cNvCxnSpPr>
            <a:cxnSpLocks/>
          </p:cNvCxnSpPr>
          <p:nvPr/>
        </p:nvCxnSpPr>
        <p:spPr>
          <a:xfrm>
            <a:off x="4018852" y="3743006"/>
            <a:ext cx="7153" cy="938680"/>
          </a:xfrm>
          <a:prstGeom prst="line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内容占位符 1">
            <a:extLst>
              <a:ext uri="{FF2B5EF4-FFF2-40B4-BE49-F238E27FC236}">
                <a16:creationId xmlns:a16="http://schemas.microsoft.com/office/drawing/2014/main" id="{307A7915-87B1-47F1-8259-03114F0620E7}"/>
              </a:ext>
            </a:extLst>
          </p:cNvPr>
          <p:cNvSpPr txBox="1">
            <a:spLocks/>
          </p:cNvSpPr>
          <p:nvPr/>
        </p:nvSpPr>
        <p:spPr>
          <a:xfrm>
            <a:off x="9092538" y="1863743"/>
            <a:ext cx="1262702" cy="232481"/>
          </a:xfrm>
          <a:prstGeom prst="rect">
            <a:avLst/>
          </a:prstGeom>
        </p:spPr>
        <p:txBody>
          <a:bodyPr vert="horz" lIns="66928" tIns="33463" rIns="66928" bIns="33463" rtlCol="0" anchor="t">
            <a:noAutofit/>
          </a:bodyPr>
          <a:lstStyle>
            <a:lvl1pPr marL="3571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804863" indent="-3016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2921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Current~ 12 mA</a:t>
            </a:r>
            <a:endParaRPr lang="en-US" altLang="zh-CN"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Life time~ 2 mins</a:t>
            </a:r>
            <a:endParaRPr lang="en-US"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6" name="内容占位符 1">
            <a:extLst>
              <a:ext uri="{FF2B5EF4-FFF2-40B4-BE49-F238E27FC236}">
                <a16:creationId xmlns:a16="http://schemas.microsoft.com/office/drawing/2014/main" id="{28796609-FA5F-442F-8A94-946913EFD479}"/>
              </a:ext>
            </a:extLst>
          </p:cNvPr>
          <p:cNvSpPr txBox="1">
            <a:spLocks/>
          </p:cNvSpPr>
          <p:nvPr/>
        </p:nvSpPr>
        <p:spPr>
          <a:xfrm>
            <a:off x="7288066" y="1893206"/>
            <a:ext cx="1262702" cy="232481"/>
          </a:xfrm>
          <a:prstGeom prst="rect">
            <a:avLst/>
          </a:prstGeom>
        </p:spPr>
        <p:txBody>
          <a:bodyPr vert="horz" lIns="66928" tIns="33463" rIns="66928" bIns="33463" rtlCol="0" anchor="t">
            <a:noAutofit/>
          </a:bodyPr>
          <a:lstStyle>
            <a:lvl1pPr marL="357188" indent="-3571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804863" indent="-301625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38" indent="-2921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Current~ 0.4 mA</a:t>
            </a:r>
            <a:endParaRPr lang="en-US" altLang="zh-CN"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182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Life time~ 1 mins</a:t>
            </a:r>
            <a:endParaRPr lang="en-US"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sz="1182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1E37EB-EF04-4F23-B5CE-0EF3FBE3A6DA}"/>
              </a:ext>
            </a:extLst>
          </p:cNvPr>
          <p:cNvSpPr/>
          <p:nvPr/>
        </p:nvSpPr>
        <p:spPr>
          <a:xfrm>
            <a:off x="1353442" y="4964319"/>
            <a:ext cx="44662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Shut down #1: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injection kicker and power supply;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R20VC14 vacuum chamber.</a:t>
            </a:r>
          </a:p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BC3439-B941-42FD-9408-4FB2CBEC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BEB17D-F53F-4C3A-928A-6B0C5B928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B823B764-0D84-4B84-B71E-0EC4B7095B2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505" r="29336" b="44553"/>
          <a:stretch/>
        </p:blipFill>
        <p:spPr>
          <a:xfrm>
            <a:off x="6056686" y="4896050"/>
            <a:ext cx="2026230" cy="18235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540260-2D91-4F2C-B260-CBC348323A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2040" y="3305339"/>
            <a:ext cx="2549433" cy="13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1B53BF-31BF-4FAD-BA6B-E60B2E88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20866"/>
            <a:ext cx="10763325" cy="725470"/>
          </a:xfrm>
        </p:spPr>
        <p:txBody>
          <a:bodyPr/>
          <a:lstStyle/>
          <a:p>
            <a:r>
              <a:rPr lang="en-US" altLang="zh-CN" sz="3200" dirty="0"/>
              <a:t>Phase 2: Current increased to ~40 mA.</a:t>
            </a:r>
            <a:r>
              <a:rPr lang="en-US" altLang="zh-CN" sz="1400" dirty="0"/>
              <a:t>(</a:t>
            </a:r>
            <a:r>
              <a:rPr lang="en-US" altLang="zh-CN" sz="1969" dirty="0"/>
              <a:t>9.12-9.26)</a:t>
            </a:r>
            <a:endParaRPr lang="zh-CN" altLang="en-US" sz="1969" dirty="0"/>
          </a:p>
        </p:txBody>
      </p:sp>
      <p:pic>
        <p:nvPicPr>
          <p:cNvPr id="10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" r="509"/>
          <a:stretch/>
        </p:blipFill>
        <p:spPr bwMode="auto">
          <a:xfrm>
            <a:off x="2331016" y="1850094"/>
            <a:ext cx="7330691" cy="356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690713" y="1121312"/>
            <a:ext cx="6128177" cy="367028"/>
          </a:xfrm>
          <a:prstGeom prst="rect">
            <a:avLst/>
          </a:prstGeom>
          <a:noFill/>
        </p:spPr>
        <p:txBody>
          <a:bodyPr wrap="square" lIns="89154" tIns="44579" rIns="89154" bIns="44579" rtlCol="0">
            <a:spAutoFit/>
          </a:bodyPr>
          <a:lstStyle/>
          <a:p>
            <a:r>
              <a:rPr lang="en-US" dirty="0"/>
              <a:t>R20 vacuum chamber replaced to address vacuum limitations.</a:t>
            </a:r>
          </a:p>
        </p:txBody>
      </p:sp>
      <p:sp>
        <p:nvSpPr>
          <p:cNvPr id="107" name="文本框 106"/>
          <p:cNvSpPr txBox="1"/>
          <p:nvPr/>
        </p:nvSpPr>
        <p:spPr>
          <a:xfrm>
            <a:off x="2751643" y="2977407"/>
            <a:ext cx="5482631" cy="367028"/>
          </a:xfrm>
          <a:prstGeom prst="rect">
            <a:avLst/>
          </a:prstGeom>
          <a:noFill/>
        </p:spPr>
        <p:txBody>
          <a:bodyPr wrap="square" lIns="89154" tIns="44579" rIns="89154" bIns="44579" rtlCol="0">
            <a:spAutoFit/>
          </a:bodyPr>
          <a:lstStyle/>
          <a:p>
            <a:r>
              <a:rPr lang="en-US" dirty="0"/>
              <a:t>Injection kicker replaced to resolve current limitations.</a:t>
            </a: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13E1D44-5C80-4BBD-B041-CD80611B8A48}"/>
              </a:ext>
            </a:extLst>
          </p:cNvPr>
          <p:cNvCxnSpPr>
            <a:cxnSpLocks/>
          </p:cNvCxnSpPr>
          <p:nvPr/>
        </p:nvCxnSpPr>
        <p:spPr>
          <a:xfrm flipH="1">
            <a:off x="3781961" y="1802553"/>
            <a:ext cx="13237" cy="1174854"/>
          </a:xfrm>
          <a:prstGeom prst="line">
            <a:avLst/>
          </a:prstGeom>
          <a:ln w="63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13E1D44-5C80-4BBD-B041-CD80611B8A48}"/>
              </a:ext>
            </a:extLst>
          </p:cNvPr>
          <p:cNvCxnSpPr>
            <a:cxnSpLocks/>
          </p:cNvCxnSpPr>
          <p:nvPr/>
        </p:nvCxnSpPr>
        <p:spPr>
          <a:xfrm flipH="1">
            <a:off x="3795198" y="3310334"/>
            <a:ext cx="13239" cy="1725587"/>
          </a:xfrm>
          <a:prstGeom prst="line">
            <a:avLst/>
          </a:prstGeom>
          <a:ln w="63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cxnSpLocks/>
          </p:cNvCxnSpPr>
          <p:nvPr/>
        </p:nvCxnSpPr>
        <p:spPr>
          <a:xfrm flipV="1">
            <a:off x="4049949" y="3089272"/>
            <a:ext cx="4156819" cy="153952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cxnSpLocks/>
          </p:cNvCxnSpPr>
          <p:nvPr/>
        </p:nvCxnSpPr>
        <p:spPr>
          <a:xfrm flipV="1">
            <a:off x="8318305" y="3331233"/>
            <a:ext cx="1320020" cy="972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8221481" y="3034764"/>
            <a:ext cx="2112694" cy="305472"/>
          </a:xfrm>
          <a:prstGeom prst="rect">
            <a:avLst/>
          </a:prstGeom>
        </p:spPr>
        <p:txBody>
          <a:bodyPr wrap="none" lIns="89154" tIns="44579" rIns="89154" bIns="44579">
            <a:spAutoFit/>
          </a:bodyPr>
          <a:lstStyle/>
          <a:p>
            <a:r>
              <a:rPr lang="en-US" sz="1400" dirty="0"/>
              <a:t>Beam cleaning performed.</a:t>
            </a:r>
          </a:p>
        </p:txBody>
      </p:sp>
      <p:sp>
        <p:nvSpPr>
          <p:cNvPr id="13" name="椭圆 12"/>
          <p:cNvSpPr/>
          <p:nvPr/>
        </p:nvSpPr>
        <p:spPr>
          <a:xfrm>
            <a:off x="8792838" y="5086781"/>
            <a:ext cx="73334" cy="73896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54" tIns="44579" rIns="89154" bIns="44579" rtlCol="0" anchor="ctr"/>
          <a:lstStyle/>
          <a:p>
            <a:pPr algn="ctr" defTabSz="675563"/>
            <a:endParaRPr lang="zh-CN" altLang="en-US" sz="1281">
              <a:solidFill>
                <a:srgbClr val="FFFFFF"/>
              </a:solidFill>
            </a:endParaRPr>
          </a:p>
        </p:txBody>
      </p:sp>
      <p:cxnSp>
        <p:nvCxnSpPr>
          <p:cNvPr id="14" name="直接箭头连接符 13"/>
          <p:cNvCxnSpPr>
            <a:cxnSpLocks/>
          </p:cNvCxnSpPr>
          <p:nvPr/>
        </p:nvCxnSpPr>
        <p:spPr>
          <a:xfrm>
            <a:off x="8865122" y="5123727"/>
            <a:ext cx="726088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/>
          <p:nvPr/>
        </p:nvSpPr>
        <p:spPr>
          <a:xfrm>
            <a:off x="8792839" y="4651336"/>
            <a:ext cx="1257302" cy="256869"/>
          </a:xfrm>
          <a:prstGeom prst="rect">
            <a:avLst/>
          </a:prstGeom>
          <a:solidFill>
            <a:srgbClr val="002060"/>
          </a:solidFill>
        </p:spPr>
        <p:txBody>
          <a:bodyPr wrap="square" lIns="89154" tIns="44579" rIns="89154" bIns="44579" rtlCol="0">
            <a:spAutoFit/>
          </a:bodyPr>
          <a:lstStyle/>
          <a:p>
            <a:pPr defTabSz="675563"/>
            <a:r>
              <a:rPr lang="en-US" altLang="zh-CN" sz="1084" dirty="0">
                <a:solidFill>
                  <a:srgbClr val="FFFFFF"/>
                </a:solidFill>
              </a:rPr>
              <a:t>9-23 SR from Bend</a:t>
            </a:r>
            <a:endParaRPr lang="zh-CN" altLang="en-US" sz="1084" dirty="0">
              <a:solidFill>
                <a:srgbClr val="FFFF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EB259E-1DF4-465A-B258-71EB42839C28}"/>
              </a:ext>
            </a:extLst>
          </p:cNvPr>
          <p:cNvSpPr/>
          <p:nvPr/>
        </p:nvSpPr>
        <p:spPr>
          <a:xfrm>
            <a:off x="690713" y="5694257"/>
            <a:ext cx="5182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Inter"/>
              </a:rPr>
              <a:t>Shutdown #2: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Inter"/>
              </a:rPr>
              <a:t>Replace ID21/42/46 vacuum chambers.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18C4189-8DDC-4333-A3BC-24F16D4F3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335" y="4404849"/>
            <a:ext cx="908483" cy="112381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4C9209F4-E1A8-4E1E-A9D8-BAB1B339E98B}"/>
              </a:ext>
            </a:extLst>
          </p:cNvPr>
          <p:cNvSpPr/>
          <p:nvPr/>
        </p:nvSpPr>
        <p:spPr>
          <a:xfrm>
            <a:off x="9751063" y="5296503"/>
            <a:ext cx="1821025" cy="648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Monochromatic light near the focal point</a:t>
            </a:r>
            <a:br>
              <a:rPr lang="en-US" altLang="zh-CN" sz="1050" dirty="0"/>
            </a:br>
            <a:r>
              <a:rPr lang="en-US" altLang="zh-CN" sz="1350" dirty="0"/>
              <a:t>Experimental station</a:t>
            </a:r>
            <a:endParaRPr lang="zh-CN" altLang="en-US" sz="1008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DEFD12-6E09-4A7D-BC9B-6317AE0A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1291E-8F2C-4C59-A658-19F0C499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727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109218" y="1789507"/>
            <a:ext cx="8039241" cy="35508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3352" y="203424"/>
            <a:ext cx="11809312" cy="490394"/>
          </a:xfrm>
        </p:spPr>
        <p:txBody>
          <a:bodyPr>
            <a:normAutofit fontScale="90000"/>
          </a:bodyPr>
          <a:lstStyle/>
          <a:p>
            <a:r>
              <a:rPr lang="en-US" altLang="zh-CN" sz="3600" dirty="0"/>
              <a:t>Phase 3:</a:t>
            </a:r>
            <a:r>
              <a:rPr lang="zh-CN" altLang="en-US" sz="3600" dirty="0"/>
              <a:t> </a:t>
            </a:r>
            <a:r>
              <a:rPr lang="en-US" sz="3600" dirty="0"/>
              <a:t>First light, beamline experiments.</a:t>
            </a:r>
            <a:r>
              <a:rPr lang="zh-CN" altLang="en-US" sz="3600" dirty="0"/>
              <a:t> </a:t>
            </a:r>
            <a:r>
              <a:rPr lang="en-US" altLang="zh-CN" sz="1969" dirty="0"/>
              <a:t>(10.5-11.1)</a:t>
            </a:r>
            <a:endParaRPr lang="zh-CN" altLang="en-US" sz="1969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2041448" y="1771904"/>
            <a:ext cx="8109107" cy="3344772"/>
          </a:xfrm>
          <a:prstGeom prst="rect">
            <a:avLst/>
          </a:prstGeom>
        </p:spPr>
        <p:txBody>
          <a:bodyPr vert="horz" lIns="90102" tIns="45050" rIns="90102" bIns="4505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3153" dirty="0">
              <a:solidFill>
                <a:sysClr val="windowText" lastClr="000000"/>
              </a:solidFill>
              <a:ea typeface="宋体"/>
            </a:endParaRPr>
          </a:p>
        </p:txBody>
      </p:sp>
      <p:pic>
        <p:nvPicPr>
          <p:cNvPr id="5" name="Picture 2" descr="https://logbook.ihep.ac.cn/files/20241030/bde19a59-7381-4afb-9e11-80d5bbe1e9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518" y="1633395"/>
            <a:ext cx="8126844" cy="37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 flipV="1">
            <a:off x="3967389" y="1966991"/>
            <a:ext cx="0" cy="3143136"/>
          </a:xfrm>
          <a:prstGeom prst="line">
            <a:avLst/>
          </a:prstGeom>
          <a:noFill/>
          <a:ln w="34925" cap="flat" cmpd="sng" algn="ctr">
            <a:solidFill>
              <a:sysClr val="windowText" lastClr="000000"/>
            </a:solidFill>
            <a:prstDash val="dash"/>
            <a:tailEnd type="non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55235" y="1346674"/>
            <a:ext cx="106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Accelerator recovery</a:t>
            </a:r>
            <a:endParaRPr lang="zh-CN" altLang="en-US" sz="1050" dirty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5883139" y="1968884"/>
            <a:ext cx="0" cy="3143136"/>
          </a:xfrm>
          <a:prstGeom prst="line">
            <a:avLst/>
          </a:prstGeom>
          <a:noFill/>
          <a:ln w="34925" cap="flat" cmpd="sng" algn="ctr">
            <a:solidFill>
              <a:sysClr val="windowText" lastClr="000000"/>
            </a:solidFill>
            <a:prstDash val="dash"/>
            <a:tailEnd type="non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43464" y="1346674"/>
            <a:ext cx="1915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B7 beamline tuning</a:t>
            </a:r>
          </a:p>
          <a:p>
            <a:r>
              <a:rPr lang="en-US" sz="1400" dirty="0"/>
              <a:t>(low </a:t>
            </a:r>
            <a:r>
              <a:rPr lang="en-US" sz="1400" dirty="0" err="1"/>
              <a:t>corrent</a:t>
            </a:r>
            <a:r>
              <a:rPr lang="en-US" sz="14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83139" y="1454397"/>
            <a:ext cx="163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Accelerator tuning </a:t>
            </a:r>
            <a:endParaRPr lang="zh-CN" altLang="en-US" sz="1400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8792241" y="1966990"/>
            <a:ext cx="0" cy="3143136"/>
          </a:xfrm>
          <a:prstGeom prst="line">
            <a:avLst/>
          </a:prstGeom>
          <a:noFill/>
          <a:ln w="34925" cap="flat" cmpd="sng" algn="ctr">
            <a:solidFill>
              <a:sysClr val="windowText" lastClr="000000"/>
            </a:solidFill>
            <a:prstDash val="dash"/>
            <a:tailEnd type="none"/>
          </a:ln>
          <a:effectLst/>
        </p:spPr>
      </p:cxnSp>
      <p:cxnSp>
        <p:nvCxnSpPr>
          <p:cNvPr id="12" name="直接连接符 11"/>
          <p:cNvCxnSpPr/>
          <p:nvPr/>
        </p:nvCxnSpPr>
        <p:spPr>
          <a:xfrm flipV="1">
            <a:off x="8366519" y="1974714"/>
            <a:ext cx="0" cy="3143136"/>
          </a:xfrm>
          <a:prstGeom prst="line">
            <a:avLst/>
          </a:prstGeom>
          <a:noFill/>
          <a:ln w="34925" cap="flat" cmpd="sng" algn="ctr">
            <a:solidFill>
              <a:sysClr val="windowText" lastClr="000000"/>
            </a:solidFill>
            <a:prstDash val="dash"/>
            <a:tailEnd type="non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110207" y="1346674"/>
            <a:ext cx="1631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B7 optimization</a:t>
            </a:r>
          </a:p>
          <a:p>
            <a:r>
              <a:rPr lang="en-US" sz="1400" dirty="0"/>
              <a:t>(high </a:t>
            </a:r>
            <a:r>
              <a:rPr lang="en-US" sz="1400" dirty="0" err="1"/>
              <a:t>corrent</a:t>
            </a:r>
            <a:r>
              <a:rPr lang="en-US" sz="1400" dirty="0"/>
              <a:t>)</a:t>
            </a: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7444121" y="1974714"/>
            <a:ext cx="0" cy="3143136"/>
          </a:xfrm>
          <a:prstGeom prst="line">
            <a:avLst/>
          </a:prstGeom>
          <a:noFill/>
          <a:ln w="34925" cap="flat" cmpd="sng" algn="ctr">
            <a:solidFill>
              <a:sysClr val="windowText" lastClr="000000"/>
            </a:solidFill>
            <a:prstDash val="dash"/>
            <a:tailEnd type="none"/>
          </a:ln>
          <a:effectLst/>
        </p:spPr>
      </p:cxnSp>
      <p:cxnSp>
        <p:nvCxnSpPr>
          <p:cNvPr id="15" name="直接连接符 14"/>
          <p:cNvCxnSpPr/>
          <p:nvPr/>
        </p:nvCxnSpPr>
        <p:spPr>
          <a:xfrm flipV="1">
            <a:off x="9430824" y="1988162"/>
            <a:ext cx="0" cy="3143136"/>
          </a:xfrm>
          <a:prstGeom prst="line">
            <a:avLst/>
          </a:prstGeom>
          <a:noFill/>
          <a:ln w="34925" cap="flat" cmpd="sng" algn="ctr">
            <a:solidFill>
              <a:sysClr val="windowText" lastClr="000000"/>
            </a:solidFill>
            <a:prstDash val="dash"/>
            <a:tailEnd type="none"/>
          </a:ln>
          <a:effectLst/>
        </p:spPr>
      </p:cxnSp>
      <p:cxnSp>
        <p:nvCxnSpPr>
          <p:cNvPr id="16" name="直接连接符 15"/>
          <p:cNvCxnSpPr/>
          <p:nvPr/>
        </p:nvCxnSpPr>
        <p:spPr>
          <a:xfrm flipV="1">
            <a:off x="9927500" y="1966989"/>
            <a:ext cx="0" cy="3143136"/>
          </a:xfrm>
          <a:prstGeom prst="line">
            <a:avLst/>
          </a:prstGeom>
          <a:noFill/>
          <a:ln w="34925" cap="flat" cmpd="sng" algn="ctr">
            <a:solidFill>
              <a:sysClr val="windowText" lastClr="000000"/>
            </a:solidFill>
            <a:prstDash val="dash"/>
            <a:tailEnd type="non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206542" y="5330998"/>
            <a:ext cx="1971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Other beamlines tuning</a:t>
            </a:r>
            <a:endParaRPr lang="zh-CN" altLang="en-US" sz="1400" dirty="0"/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8645333" y="5144744"/>
            <a:ext cx="338895" cy="221292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9" name="直接箭头连接符 18"/>
          <p:cNvCxnSpPr/>
          <p:nvPr/>
        </p:nvCxnSpPr>
        <p:spPr>
          <a:xfrm flipV="1">
            <a:off x="9359871" y="5112020"/>
            <a:ext cx="212861" cy="240569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0" name="矩形 19"/>
          <p:cNvSpPr/>
          <p:nvPr/>
        </p:nvSpPr>
        <p:spPr>
          <a:xfrm>
            <a:off x="7444121" y="1954250"/>
            <a:ext cx="922398" cy="3143134"/>
          </a:xfrm>
          <a:prstGeom prst="rect">
            <a:avLst/>
          </a:prstGeom>
          <a:solidFill>
            <a:srgbClr val="FF9966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0094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547" b="1" kern="0">
              <a:solidFill>
                <a:srgbClr val="FFFFFF"/>
              </a:solidFill>
              <a:latin typeface="Arial"/>
              <a:ea typeface="黑体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14779" y="1954248"/>
            <a:ext cx="616046" cy="3143134"/>
          </a:xfrm>
          <a:prstGeom prst="rect">
            <a:avLst/>
          </a:prstGeom>
          <a:solidFill>
            <a:srgbClr val="FF9966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0094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547" b="1" kern="0">
              <a:solidFill>
                <a:srgbClr val="FFFFFF"/>
              </a:solidFill>
              <a:latin typeface="Arial"/>
              <a:ea typeface="黑体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927501" y="1975423"/>
            <a:ext cx="212861" cy="3143134"/>
          </a:xfrm>
          <a:prstGeom prst="rect">
            <a:avLst/>
          </a:prstGeom>
          <a:solidFill>
            <a:srgbClr val="FF9966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0094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547" b="1" kern="0">
              <a:solidFill>
                <a:srgbClr val="FFFFFF"/>
              </a:solidFill>
              <a:latin typeface="Arial"/>
              <a:ea typeface="黑体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8011751" y="1902482"/>
            <a:ext cx="283814" cy="236018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" name="直接箭头连接符 23"/>
          <p:cNvCxnSpPr/>
          <p:nvPr/>
        </p:nvCxnSpPr>
        <p:spPr>
          <a:xfrm>
            <a:off x="8729548" y="1848980"/>
            <a:ext cx="393254" cy="360475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5" name="直接箭头连接符 24"/>
          <p:cNvCxnSpPr/>
          <p:nvPr/>
        </p:nvCxnSpPr>
        <p:spPr>
          <a:xfrm>
            <a:off x="9340629" y="1854485"/>
            <a:ext cx="693303" cy="354971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6" name="矩形 25"/>
          <p:cNvSpPr/>
          <p:nvPr/>
        </p:nvSpPr>
        <p:spPr>
          <a:xfrm>
            <a:off x="3967389" y="1954250"/>
            <a:ext cx="1915750" cy="3143134"/>
          </a:xfrm>
          <a:prstGeom prst="rect">
            <a:avLst/>
          </a:prstGeom>
          <a:solidFill>
            <a:srgbClr val="FF9966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0094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547" b="1" kern="0">
              <a:solidFill>
                <a:srgbClr val="FFFFFF"/>
              </a:solidFill>
              <a:latin typeface="Arial"/>
              <a:ea typeface="黑体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t="-556" r="10692" b="9100"/>
          <a:stretch/>
        </p:blipFill>
        <p:spPr>
          <a:xfrm>
            <a:off x="4605973" y="2031968"/>
            <a:ext cx="996978" cy="841980"/>
          </a:xfrm>
          <a:prstGeom prst="rect">
            <a:avLst/>
          </a:prstGeom>
        </p:spPr>
      </p:pic>
      <p:cxnSp>
        <p:nvCxnSpPr>
          <p:cNvPr id="29" name="直接箭头连接符 28"/>
          <p:cNvCxnSpPr>
            <a:stCxn id="27" idx="2"/>
          </p:cNvCxnSpPr>
          <p:nvPr/>
        </p:nvCxnSpPr>
        <p:spPr>
          <a:xfrm flipH="1">
            <a:off x="5031695" y="2873949"/>
            <a:ext cx="72766" cy="211300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4590996" y="2500111"/>
            <a:ext cx="1209840" cy="36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72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First Light </a:t>
            </a:r>
            <a:endParaRPr lang="zh-CN" altLang="en-US" sz="1772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D8F017A-0BE1-401B-8678-C720497B2CD1}"/>
              </a:ext>
            </a:extLst>
          </p:cNvPr>
          <p:cNvSpPr/>
          <p:nvPr/>
        </p:nvSpPr>
        <p:spPr>
          <a:xfrm>
            <a:off x="2295215" y="5195160"/>
            <a:ext cx="56011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Shutdown #3: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ID09 ID;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ID08 and ID30 vacuum chambers;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three collimators;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superconducting cavity.</a:t>
            </a:r>
          </a:p>
        </p:txBody>
      </p:sp>
      <p:sp>
        <p:nvSpPr>
          <p:cNvPr id="30" name="页脚占位符 29">
            <a:extLst>
              <a:ext uri="{FF2B5EF4-FFF2-40B4-BE49-F238E27FC236}">
                <a16:creationId xmlns:a16="http://schemas.microsoft.com/office/drawing/2014/main" id="{DC888FB2-4C05-4D44-9EED-2532B771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31" name="灯片编号占位符 30">
            <a:extLst>
              <a:ext uri="{FF2B5EF4-FFF2-40B4-BE49-F238E27FC236}">
                <a16:creationId xmlns:a16="http://schemas.microsoft.com/office/drawing/2014/main" id="{E564F515-1A27-4A05-9B30-9FFC27E1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972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3352" y="59945"/>
            <a:ext cx="11881320" cy="868325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Phase 4: </a:t>
            </a:r>
            <a:r>
              <a:rPr lang="en-US" sz="2400" dirty="0"/>
              <a:t>Preliminary beam dynamics optimization completed.</a:t>
            </a:r>
            <a:r>
              <a:rPr lang="en-US" altLang="zh-CN" sz="1600" dirty="0"/>
              <a:t>(11.30-1.26)</a:t>
            </a:r>
            <a:endParaRPr lang="zh-CN" altLang="en-US" sz="1600" dirty="0"/>
          </a:p>
        </p:txBody>
      </p:sp>
      <p:pic>
        <p:nvPicPr>
          <p:cNvPr id="4" name="Picture 2" descr="https://logbook.ihep.ac.cn/files/20250121/ce3c5298-eded-4af6-b2fd-a4131de0b4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26" y="2153205"/>
            <a:ext cx="8584445" cy="31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07032" y="1773012"/>
            <a:ext cx="4640808" cy="453462"/>
          </a:xfrm>
          <a:prstGeom prst="rect">
            <a:avLst/>
          </a:prstGeom>
          <a:noFill/>
        </p:spPr>
        <p:txBody>
          <a:bodyPr wrap="square" lIns="89154" tIns="44579" rIns="89154" bIns="44579" rtlCol="0">
            <a:spAutoFit/>
          </a:bodyPr>
          <a:lstStyle/>
          <a:p>
            <a:r>
              <a:rPr lang="en-US" sz="1181" b="1" dirty="0">
                <a:latin typeface="+mj-lt"/>
                <a:ea typeface="黑体" panose="02010609060101010101" pitchFamily="49" charset="-122"/>
              </a:rPr>
              <a:t>Verified swap-out injection with high-energy accumulation in the booster.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AA54781-F5B3-44CB-98CA-5D4C3123B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6"/>
          <a:stretch/>
        </p:blipFill>
        <p:spPr bwMode="auto">
          <a:xfrm>
            <a:off x="3666559" y="2072865"/>
            <a:ext cx="2021860" cy="11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椭圆 8"/>
          <p:cNvSpPr/>
          <p:nvPr/>
        </p:nvSpPr>
        <p:spPr>
          <a:xfrm>
            <a:off x="4677488" y="2499068"/>
            <a:ext cx="354768" cy="2441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4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5F2547C-C685-4020-9513-A08A966FF652}"/>
              </a:ext>
            </a:extLst>
          </p:cNvPr>
          <p:cNvSpPr/>
          <p:nvPr/>
        </p:nvSpPr>
        <p:spPr>
          <a:xfrm>
            <a:off x="7094482" y="1647443"/>
            <a:ext cx="2489874" cy="454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81" b="1" dirty="0">
                <a:latin typeface="+mj-lt"/>
                <a:ea typeface="黑体" panose="02010609060101010101" pitchFamily="49" charset="-122"/>
              </a:rPr>
              <a:t>Beam emittance reduced to &lt;100 </a:t>
            </a:r>
            <a:r>
              <a:rPr lang="en-US" altLang="zh-CN" sz="1181" b="1" dirty="0" err="1">
                <a:latin typeface="+mj-lt"/>
                <a:ea typeface="黑体" panose="02010609060101010101" pitchFamily="49" charset="-122"/>
              </a:rPr>
              <a:t>pm·rad</a:t>
            </a:r>
            <a:r>
              <a:rPr lang="en-US" altLang="zh-CN" sz="1181" b="1" dirty="0">
                <a:latin typeface="+mj-lt"/>
                <a:ea typeface="黑体" panose="02010609060101010101" pitchFamily="49" charset="-122"/>
              </a:rPr>
              <a:t> at 27 mA.</a:t>
            </a:r>
            <a:endParaRPr lang="zh-CN" altLang="en-US" sz="1181" b="1" dirty="0"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BD69F27-BAC0-4280-B2D1-472192B63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3" y="2096991"/>
            <a:ext cx="2337459" cy="868324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4FA3B1D-3A65-4D04-80D0-AE4DD2C44665}"/>
              </a:ext>
            </a:extLst>
          </p:cNvPr>
          <p:cNvCxnSpPr>
            <a:cxnSpLocks/>
          </p:cNvCxnSpPr>
          <p:nvPr/>
        </p:nvCxnSpPr>
        <p:spPr>
          <a:xfrm>
            <a:off x="5716052" y="2839291"/>
            <a:ext cx="970472" cy="498961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CA5CA98-8FC5-4BCE-A3F5-2C786B8EF5BB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263213" y="2965314"/>
            <a:ext cx="93143" cy="449550"/>
          </a:xfrm>
          <a:prstGeom prst="straightConnector1">
            <a:avLst/>
          </a:prstGeom>
          <a:noFill/>
          <a:ln w="349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774504AA-6BE2-462A-B16B-BB90D4BC1379}"/>
              </a:ext>
            </a:extLst>
          </p:cNvPr>
          <p:cNvSpPr/>
          <p:nvPr/>
        </p:nvSpPr>
        <p:spPr>
          <a:xfrm>
            <a:off x="2349431" y="53929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Shutdown #4: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most ID;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Perform full-ring precise alignment;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pre-kicker.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80E4475-C97A-4D99-B321-167D9509F12E}"/>
              </a:ext>
            </a:extLst>
          </p:cNvPr>
          <p:cNvSpPr/>
          <p:nvPr/>
        </p:nvSpPr>
        <p:spPr>
          <a:xfrm>
            <a:off x="6797420" y="4829318"/>
            <a:ext cx="3751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ter"/>
              </a:rPr>
              <a:t>COD(rms): ~100/100 mm.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ter"/>
              </a:rPr>
              <a:t>Beta beating (rms): ~3%/3%.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Inter"/>
              </a:rPr>
              <a:t>Dispersion deviation (std): ~4/3 mm.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66F185C-6978-49AA-AF6C-1EFC9B62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3F7EF59-5A01-4A94-B31C-57D191A0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75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451CA3B-F18E-4DFE-AB81-4555F5D061C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133740"/>
            <a:ext cx="2883378" cy="24614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EC1B0B9-C92B-4ABF-B8CB-99215C00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08476"/>
            <a:ext cx="10763325" cy="72547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BEPCII-U</a:t>
            </a:r>
            <a:r>
              <a:rPr lang="zh-CN" altLang="en-US" sz="4000" dirty="0"/>
              <a:t>：</a:t>
            </a:r>
            <a:r>
              <a:rPr lang="en-US" altLang="zh-CN" sz="4000" dirty="0"/>
              <a:t>upgrade program of BEPCII </a:t>
            </a:r>
            <a:endParaRPr lang="en-US" sz="40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1BEA-B9E4-45A1-B5DD-FEEFC60F0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052736"/>
            <a:ext cx="7886700" cy="302398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BEPCII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HEP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Beam energy range                     1-2.1 GeV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Optimized beam energy             1.89 GeV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Beam current                                910 mA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Luminosity                                     1×10</a:t>
            </a:r>
            <a:r>
              <a:rPr lang="en-US" altLang="zh-CN" baseline="30000" dirty="0"/>
              <a:t>33</a:t>
            </a:r>
            <a:r>
              <a:rPr lang="en-US" altLang="zh-CN" dirty="0"/>
              <a:t>cm</a:t>
            </a:r>
            <a:r>
              <a:rPr lang="en-US" altLang="zh-CN" baseline="30000" dirty="0"/>
              <a:t>-2</a:t>
            </a:r>
            <a:r>
              <a:rPr lang="en-US" altLang="zh-CN" dirty="0"/>
              <a:t>s</a:t>
            </a:r>
            <a:r>
              <a:rPr lang="en-US" altLang="zh-CN" baseline="30000" dirty="0"/>
              <a:t>-1</a:t>
            </a:r>
            <a:r>
              <a:rPr lang="en-US" altLang="zh-CN" dirty="0"/>
              <a:t> @1.89 GeV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Synchrotron radiation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Beam energy                                 2.5 GeV</a:t>
            </a:r>
          </a:p>
          <a:p>
            <a:pPr lvl="2">
              <a:lnSpc>
                <a:spcPct val="120000"/>
              </a:lnSpc>
            </a:pPr>
            <a:r>
              <a:rPr lang="en-US" altLang="zh-CN" dirty="0"/>
              <a:t>Beam current                                250 mA</a:t>
            </a:r>
          </a:p>
          <a:p>
            <a:pPr>
              <a:lnSpc>
                <a:spcPct val="120000"/>
              </a:lnSpc>
            </a:pP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BEF8B5-CE27-4E43-A3B6-CF00FEED6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086" y="3775906"/>
            <a:ext cx="2191229" cy="169071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AA8880F-1B8F-4B7E-8713-4F2CE7EC9B71}"/>
              </a:ext>
            </a:extLst>
          </p:cNvPr>
          <p:cNvSpPr/>
          <p:nvPr/>
        </p:nvSpPr>
        <p:spPr>
          <a:xfrm>
            <a:off x="335360" y="4221088"/>
            <a:ext cx="8356324" cy="80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-228600">
              <a:buFont typeface="Arial" panose="020B0604020202020204" pitchFamily="34" charset="0"/>
              <a:buChar char="•"/>
            </a:pPr>
            <a:r>
              <a:rPr lang="en-US" altLang="zh-CN" sz="2400" b="1" dirty="0"/>
              <a:t>BEPCII-U: Increase luminosity at </a:t>
            </a:r>
            <a:r>
              <a:rPr lang="en-US" altLang="zh-CN" sz="2400" b="1" dirty="0">
                <a:solidFill>
                  <a:srgbClr val="FF0000"/>
                </a:solidFill>
              </a:rPr>
              <a:t>higher</a:t>
            </a:r>
            <a:r>
              <a:rPr lang="en-US" altLang="zh-CN" sz="2400" b="1" dirty="0"/>
              <a:t> Energy</a:t>
            </a:r>
          </a:p>
          <a:p>
            <a:pPr marL="685800" lvl="1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Squeeze bunch length and </a:t>
            </a:r>
            <a:r>
              <a:rPr lang="zh-CN" altLang="en-US" dirty="0"/>
              <a:t>𝛽</a:t>
            </a:r>
            <a:r>
              <a:rPr lang="zh-CN" altLang="en-US" baseline="-25000" dirty="0"/>
              <a:t>𝑦</a:t>
            </a:r>
            <a:r>
              <a:rPr lang="en-US" altLang="zh-CN" baseline="30000" dirty="0"/>
              <a:t>∗</a:t>
            </a:r>
            <a:r>
              <a:rPr lang="en-US" altLang="zh-CN" dirty="0"/>
              <a:t> by increasing RF voltage + Increase beam current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6E70513-88E6-455C-9A85-8D0EC65B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A6F3BD07-9679-462E-BFC7-77DB6F03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A90B10-BBA0-4BCB-B304-9B7CBE4A4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592" y="5023872"/>
            <a:ext cx="2452053" cy="16050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C47F410-6788-43FA-9078-1B359E5E5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061" y="5023872"/>
            <a:ext cx="2592288" cy="163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58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EA9F673-66A3-4671-AEFB-3BC0C22DB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586" r="233"/>
          <a:stretch/>
        </p:blipFill>
        <p:spPr>
          <a:xfrm>
            <a:off x="1524000" y="1875074"/>
            <a:ext cx="9144001" cy="3401185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79C1C76-2B3F-4C88-9E6F-004695CF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42852"/>
            <a:ext cx="11737304" cy="725470"/>
          </a:xfrm>
        </p:spPr>
        <p:txBody>
          <a:bodyPr>
            <a:normAutofit fontScale="90000"/>
          </a:bodyPr>
          <a:lstStyle/>
          <a:p>
            <a:r>
              <a:rPr lang="en-US" altLang="zh-CN" sz="3200" dirty="0"/>
              <a:t>Phase 5:</a:t>
            </a:r>
            <a:r>
              <a:rPr lang="en-US" sz="3200" dirty="0"/>
              <a:t>Optimization of storage ring current, lifetime, and vacuum.</a:t>
            </a:r>
            <a:r>
              <a:rPr lang="en-US" altLang="zh-CN" sz="1969" dirty="0">
                <a:solidFill>
                  <a:prstClr val="black"/>
                </a:solidFill>
              </a:rPr>
              <a:t> </a:t>
            </a:r>
            <a:r>
              <a:rPr lang="en-US" altLang="zh-CN" sz="1969" dirty="0"/>
              <a:t>(3.23-5.20)</a:t>
            </a:r>
            <a:endParaRPr lang="zh-CN" altLang="en-US" sz="32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BA87F79-FBA6-4AC8-8FA5-74A265CA0220}"/>
              </a:ext>
            </a:extLst>
          </p:cNvPr>
          <p:cNvSpPr/>
          <p:nvPr/>
        </p:nvSpPr>
        <p:spPr>
          <a:xfrm>
            <a:off x="6882891" y="1875074"/>
            <a:ext cx="2917377" cy="3180213"/>
          </a:xfrm>
          <a:prstGeom prst="rect">
            <a:avLst/>
          </a:prstGeom>
          <a:solidFill>
            <a:srgbClr val="FF9966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0094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547" b="1" kern="0">
              <a:solidFill>
                <a:srgbClr val="FFFFFF"/>
              </a:solidFill>
              <a:latin typeface="Arial"/>
              <a:ea typeface="黑体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2EA1476-4D87-47EE-92A5-7A6F59CAF87C}"/>
              </a:ext>
            </a:extLst>
          </p:cNvPr>
          <p:cNvSpPr txBox="1"/>
          <p:nvPr/>
        </p:nvSpPr>
        <p:spPr>
          <a:xfrm>
            <a:off x="6882890" y="1591846"/>
            <a:ext cx="2917377" cy="307777"/>
          </a:xfrm>
          <a:prstGeom prst="rect">
            <a:avLst/>
          </a:prstGeom>
          <a:solidFill>
            <a:srgbClr val="FFD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Beamline tuning</a:t>
            </a:r>
            <a:endParaRPr lang="zh-CN" altLang="en-US" sz="1400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4A4F9D2-CF0B-4C0D-B043-FDD11A0C2247}"/>
              </a:ext>
            </a:extLst>
          </p:cNvPr>
          <p:cNvSpPr txBox="1"/>
          <p:nvPr/>
        </p:nvSpPr>
        <p:spPr>
          <a:xfrm>
            <a:off x="1743447" y="1591845"/>
            <a:ext cx="1092565" cy="523220"/>
          </a:xfrm>
          <a:prstGeom prst="rect">
            <a:avLst/>
          </a:prstGeom>
          <a:solidFill>
            <a:srgbClr val="FFDDCD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Accelerator recovery</a:t>
            </a:r>
            <a:endParaRPr lang="zh-CN" altLang="en-US" sz="1400" dirty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3B64F17-92BE-4D01-8ACE-065DFD116021}"/>
              </a:ext>
            </a:extLst>
          </p:cNvPr>
          <p:cNvSpPr/>
          <p:nvPr/>
        </p:nvSpPr>
        <p:spPr>
          <a:xfrm>
            <a:off x="1855728" y="1881791"/>
            <a:ext cx="913296" cy="3180213"/>
          </a:xfrm>
          <a:prstGeom prst="rect">
            <a:avLst/>
          </a:prstGeom>
          <a:solidFill>
            <a:srgbClr val="FF9966">
              <a:alpha val="33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00946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547" b="1" kern="0">
              <a:solidFill>
                <a:srgbClr val="FFFFFF"/>
              </a:solidFill>
              <a:latin typeface="Arial"/>
              <a:ea typeface="黑体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FDC562-0B1C-431A-A053-434D56908B3B}"/>
              </a:ext>
            </a:extLst>
          </p:cNvPr>
          <p:cNvSpPr txBox="1"/>
          <p:nvPr/>
        </p:nvSpPr>
        <p:spPr>
          <a:xfrm>
            <a:off x="2769024" y="1591845"/>
            <a:ext cx="4113866" cy="3413242"/>
          </a:xfrm>
          <a:prstGeom prst="rect">
            <a:avLst/>
          </a:prstGeom>
          <a:solidFill>
            <a:srgbClr val="D9F1F6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BBA, Optics correction </a:t>
            </a: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181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181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181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378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378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181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181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  <a:p>
            <a:pPr algn="ctr"/>
            <a:endParaRPr lang="en-US" altLang="zh-CN" sz="1280" dirty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8DB860F-77D3-4EFC-ACC3-D66D84B5C37E}"/>
              </a:ext>
            </a:extLst>
          </p:cNvPr>
          <p:cNvSpPr txBox="1"/>
          <p:nvPr/>
        </p:nvSpPr>
        <p:spPr>
          <a:xfrm>
            <a:off x="6414523" y="1881897"/>
            <a:ext cx="1092565" cy="954107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Pre-kicker and collimator tuning</a:t>
            </a:r>
            <a:endParaRPr lang="zh-CN" altLang="en-US" sz="1400" dirty="0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06DA162-6363-4B27-8595-FC0E3B4C674E}"/>
              </a:ext>
            </a:extLst>
          </p:cNvPr>
          <p:cNvSpPr txBox="1"/>
          <p:nvPr/>
        </p:nvSpPr>
        <p:spPr>
          <a:xfrm>
            <a:off x="8731328" y="1950821"/>
            <a:ext cx="1092565" cy="307777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SOFB on</a:t>
            </a:r>
            <a:endParaRPr lang="zh-CN" altLang="en-US" sz="14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F94BFCE-53EC-4635-AE7C-4F2A69621451}"/>
              </a:ext>
            </a:extLst>
          </p:cNvPr>
          <p:cNvSpPr/>
          <p:nvPr/>
        </p:nvSpPr>
        <p:spPr>
          <a:xfrm>
            <a:off x="2349431" y="539297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Shutdown #5 (5.20-8.10):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all 166 MHz cavity;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collimator.</a:t>
            </a: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B543E17D-9A06-4BC3-B4DC-64661F56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ACEF0-34B8-41A3-852B-1005FE41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04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729336-0F7E-46CE-9A20-4DD3BB817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42852"/>
            <a:ext cx="11484384" cy="725470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Phase 6</a:t>
            </a:r>
            <a:r>
              <a:rPr lang="en-US" altLang="zh-CN" sz="2800" dirty="0">
                <a:sym typeface="Wingdings" panose="05000000000000000000" pitchFamily="2" charset="2"/>
              </a:rPr>
              <a:t>:</a:t>
            </a:r>
            <a:r>
              <a:rPr lang="zh-CN" altLang="en-US" sz="2800" dirty="0">
                <a:sym typeface="Wingdings" panose="05000000000000000000" pitchFamily="2" charset="2"/>
              </a:rPr>
              <a:t> </a:t>
            </a:r>
            <a:r>
              <a:rPr lang="en-US" altLang="zh-CN" sz="2800" dirty="0">
                <a:sym typeface="Wingdings" panose="05000000000000000000" pitchFamily="2" charset="2"/>
              </a:rPr>
              <a:t>Further optimize the beam with the acceptance indicators as the target</a:t>
            </a:r>
            <a:r>
              <a:rPr lang="en-US" altLang="zh-CN" sz="1800" dirty="0">
                <a:sym typeface="Wingdings" panose="05000000000000000000" pitchFamily="2" charset="2"/>
              </a:rPr>
              <a:t>. (08.06-10.29)</a:t>
            </a:r>
            <a:r>
              <a:rPr lang="en-US" altLang="zh-CN" sz="1800" dirty="0"/>
              <a:t> </a:t>
            </a:r>
            <a:endParaRPr 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B5DFE7-E142-426C-8A50-1A04693AC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141694"/>
            <a:ext cx="11737304" cy="3583299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000" b="1" dirty="0"/>
              <a:t>Source and suppression of low-frequency beam oscillations and t</a:t>
            </a:r>
            <a:r>
              <a:rPr lang="en-US" altLang="zh-CN" sz="2000" b="1" dirty="0"/>
              <a:t>esting of fast and slow feedback systems</a:t>
            </a:r>
            <a:endParaRPr lang="en-US" altLang="zh-CN" sz="2000" dirty="0"/>
          </a:p>
          <a:p>
            <a:pPr lvl="1" algn="just"/>
            <a:r>
              <a:rPr lang="en-US" sz="1600" b="1" dirty="0">
                <a:solidFill>
                  <a:srgbClr val="FF0000"/>
                </a:solidFill>
              </a:rPr>
              <a:t>Beam oscillation is less than 20% of the beam size.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000" b="1" dirty="0"/>
              <a:t>Resume beam operation with 166 MHz superconducting cavity as fundamental frequency and stretch bunch length with harmonic cavity </a:t>
            </a:r>
          </a:p>
          <a:p>
            <a:pPr lvl="1" algn="just"/>
            <a:r>
              <a:rPr lang="en-US" sz="1600" b="1" dirty="0">
                <a:solidFill>
                  <a:srgbClr val="FF0000"/>
                </a:solidFill>
              </a:rPr>
              <a:t>increase current to 100 mA.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000" b="1" dirty="0"/>
              <a:t>Optics correction based on sextupole magnet movers</a:t>
            </a:r>
          </a:p>
          <a:p>
            <a:pPr lvl="1" algn="just"/>
            <a:r>
              <a:rPr lang="en-US" sz="1600" b="1" dirty="0">
                <a:solidFill>
                  <a:srgbClr val="FF0000"/>
                </a:solidFill>
              </a:rPr>
              <a:t>The beam emittance is reduced to 56 </a:t>
            </a:r>
            <a:r>
              <a:rPr lang="en-US" sz="1600" b="1" dirty="0" err="1">
                <a:solidFill>
                  <a:srgbClr val="FF0000"/>
                </a:solidFill>
              </a:rPr>
              <a:t>pm.rad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On September 30th, the accelerator </a:t>
            </a:r>
            <a:r>
              <a:rPr lang="en-US" altLang="zh-CN" sz="2400" b="1" dirty="0">
                <a:solidFill>
                  <a:srgbClr val="FF0000"/>
                </a:solidFill>
              </a:rPr>
              <a:t>passed </a:t>
            </a:r>
            <a:r>
              <a:rPr lang="en-US" sz="2400" b="1" dirty="0">
                <a:solidFill>
                  <a:srgbClr val="FF0000"/>
                </a:solidFill>
              </a:rPr>
              <a:t>the performance and process test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On October 29th, the beamline passed the performance and process test.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The HEPS is scheduled to begin trial operation by the end of 2025.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972BFFC-F966-4CCE-A0AB-159FA133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C37496A-73FB-4403-8D5C-CCF278362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0AEDDE-645E-4D8A-9D3D-37D40FA2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" y="4762639"/>
            <a:ext cx="4229216" cy="21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6FC9E3-9121-45CE-9E5D-E1AE346A7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4526914"/>
            <a:ext cx="4631172" cy="2574494"/>
          </a:xfrm>
          <a:prstGeom prst="rect">
            <a:avLst/>
          </a:prstGeom>
        </p:spPr>
      </p:pic>
      <p:pic>
        <p:nvPicPr>
          <p:cNvPr id="1026" name="Picture 2" descr="https://logbook.ihep.ac.cn/files/20251029/407f4ac2-9352-4e84-964b-8640d50b12fc.png">
            <a:extLst>
              <a:ext uri="{FF2B5EF4-FFF2-40B4-BE49-F238E27FC236}">
                <a16:creationId xmlns:a16="http://schemas.microsoft.com/office/drawing/2014/main" id="{C6DCA4E3-D3ED-4D9A-899B-9A24C046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97" y="4646511"/>
            <a:ext cx="5448356" cy="2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97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F1F137-13D3-4E29-AF18-699229B3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A8FA7F-706F-4304-857B-44515DAD0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Thanks to BEPCII-U &amp; HEPS Commissioning Team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D75C8A8-D247-43D8-A0BC-D724B213130F}"/>
              </a:ext>
            </a:extLst>
          </p:cNvPr>
          <p:cNvSpPr txBox="1">
            <a:spLocks/>
          </p:cNvSpPr>
          <p:nvPr/>
        </p:nvSpPr>
        <p:spPr>
          <a:xfrm>
            <a:off x="1981200" y="28582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8800" dirty="0"/>
              <a:t>Thank you !</a:t>
            </a:r>
            <a:endParaRPr lang="zh-CN" altLang="en-US" sz="88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A69FFA-2A49-4E8F-9211-07614E06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A835A3-9556-4E55-AC76-35E7AEE0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62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1344" y="-8254"/>
            <a:ext cx="9433048" cy="1143000"/>
          </a:xfrm>
        </p:spPr>
        <p:txBody>
          <a:bodyPr>
            <a:normAutofit/>
          </a:bodyPr>
          <a:lstStyle/>
          <a:p>
            <a:r>
              <a:rPr lang="en-US" altLang="zh-CN" b="1" dirty="0"/>
              <a:t>Design Parameters before / after Upgrade</a:t>
            </a:r>
            <a:endParaRPr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888CBA-4D42-43F3-B380-5D7F65A61679}"/>
              </a:ext>
            </a:extLst>
          </p:cNvPr>
          <p:cNvSpPr txBox="1"/>
          <p:nvPr/>
        </p:nvSpPr>
        <p:spPr>
          <a:xfrm>
            <a:off x="1103819" y="1120083"/>
            <a:ext cx="373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cs typeface="Arial" panose="020B0604020202020204" pitchFamily="34" charset="0"/>
              </a:rPr>
              <a:t>Beam Energy</a:t>
            </a:r>
            <a:r>
              <a:rPr lang="zh-CN" altLang="en-US" sz="2000" b="1" dirty="0">
                <a:cs typeface="Arial" panose="020B0604020202020204" pitchFamily="34" charset="0"/>
              </a:rPr>
              <a:t>：</a:t>
            </a:r>
            <a:r>
              <a:rPr lang="en-US" altLang="zh-CN" sz="2000" b="1" dirty="0">
                <a:cs typeface="Arial" panose="020B0604020202020204" pitchFamily="34" charset="0"/>
              </a:rPr>
              <a:t>2.35GeV</a:t>
            </a:r>
            <a:endParaRPr lang="zh-CN" altLang="en-US" sz="2000" b="1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482A361A-FD84-4026-BA6D-CC260B1090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0709147"/>
                  </p:ext>
                </p:extLst>
              </p:nvPr>
            </p:nvGraphicFramePr>
            <p:xfrm>
              <a:off x="335360" y="1520193"/>
              <a:ext cx="5472608" cy="50234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00">
                      <a:extLst>
                        <a:ext uri="{9D8B030D-6E8A-4147-A177-3AD203B41FA5}">
                          <a16:colId xmlns:a16="http://schemas.microsoft.com/office/drawing/2014/main" val="3012214071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571587157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3178211034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93544748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312588497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24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BEPCII@ </a:t>
                          </a:r>
                        </a:p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1.89GeV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235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BEPCII@ </a:t>
                          </a:r>
                        </a:p>
                        <a:p>
                          <a:pPr marL="0" marR="825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2.35GeV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4572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BEPCII-U @ 2.35GeV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26035" indent="0" algn="ctr">
                            <a:lnSpc>
                              <a:spcPct val="107000"/>
                            </a:lnSpc>
                            <a:spcAft>
                              <a:spcPts val="695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BEPCII-U </a:t>
                          </a:r>
                        </a:p>
                        <a:p>
                          <a:pPr marL="0" marR="3048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@ 2.8GeV </a:t>
                          </a:r>
                          <a:endParaRPr lang="en-US" sz="1400" b="1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479440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Lum [10</a:t>
                          </a:r>
                          <a:r>
                            <a:rPr lang="en-US" altLang="zh-CN" sz="1400" baseline="30000" dirty="0"/>
                            <a:t>32</a:t>
                          </a:r>
                          <a:r>
                            <a:rPr lang="en-US" altLang="zh-CN" sz="1400" baseline="0" dirty="0"/>
                            <a:t>cm</a:t>
                          </a:r>
                          <a:r>
                            <a:rPr lang="en-US" altLang="zh-CN" sz="1400" baseline="30000" dirty="0"/>
                            <a:t>-2</a:t>
                          </a:r>
                          <a:r>
                            <a:rPr lang="en-US" altLang="zh-CN" sz="1400" baseline="0" dirty="0"/>
                            <a:t>s</a:t>
                          </a:r>
                          <a:r>
                            <a:rPr lang="en-US" altLang="zh-CN" sz="1400" baseline="30000" dirty="0"/>
                            <a:t>-1</a:t>
                          </a:r>
                          <a:r>
                            <a:rPr lang="en-US" altLang="zh-CN" sz="1400" baseline="0" dirty="0"/>
                            <a:t>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10 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3.5 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11 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3.7 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425860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[cm]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1.35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1.5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1.35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3.0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854730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Bunch Current [mA]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920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400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900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450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1594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Bunch Num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120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120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120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120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0606277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SR Power [kW]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110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110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250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250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30668334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400" b="0" i="0" smtClean="0">
                                        <a:latin typeface="Cambria Math" panose="02040503050406030204" pitchFamily="18" charset="0"/>
                                      </a:rPr>
                                      <m:t>lum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0.029/0.041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-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0.022/0.033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0.043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66890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Emittance [</a:t>
                          </a:r>
                          <a:r>
                            <a:rPr lang="en-US" altLang="zh-CN" sz="1400" dirty="0" err="1"/>
                            <a:t>nmrad</a:t>
                          </a:r>
                          <a:r>
                            <a:rPr lang="en-US" altLang="zh-CN" sz="1400" dirty="0"/>
                            <a:t>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122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147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152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200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1515091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Coupling [%]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0.53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0.35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0.5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878466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Bucket Height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0.008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0.0069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0.011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0.009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1029179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[cm]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1.15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1.54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1.07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1.4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875220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dirty="0"/>
                            <a:t> </a:t>
                          </a:r>
                          <a:r>
                            <a:rPr lang="en-US" altLang="zh-CN" sz="1400" dirty="0"/>
                            <a:t>[cm]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1.35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1.69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1.22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1.6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33264274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RF Voltage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1.6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1.6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3.3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3.3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25223661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482A361A-FD84-4026-BA6D-CC260B1090E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0709147"/>
                  </p:ext>
                </p:extLst>
              </p:nvPr>
            </p:nvGraphicFramePr>
            <p:xfrm>
              <a:off x="335360" y="1520193"/>
              <a:ext cx="5472608" cy="50234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0200">
                      <a:extLst>
                        <a:ext uri="{9D8B030D-6E8A-4147-A177-3AD203B41FA5}">
                          <a16:colId xmlns:a16="http://schemas.microsoft.com/office/drawing/2014/main" val="3012214071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571587157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3178211034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93544748"/>
                        </a:ext>
                      </a:extLst>
                    </a:gridCol>
                    <a:gridCol w="918102">
                      <a:extLst>
                        <a:ext uri="{9D8B030D-6E8A-4147-A177-3AD203B41FA5}">
                          <a16:colId xmlns:a16="http://schemas.microsoft.com/office/drawing/2014/main" val="3125884970"/>
                        </a:ext>
                      </a:extLst>
                    </a:gridCol>
                  </a:tblGrid>
                  <a:tr h="57333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24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BEPCII@ </a:t>
                          </a:r>
                        </a:p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1.89GeV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235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BEPCII@ </a:t>
                          </a:r>
                        </a:p>
                        <a:p>
                          <a:pPr marL="0" marR="825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2.35GeV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4572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BEPCII-U @ 2.35GeV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26035" indent="0" algn="ctr">
                            <a:lnSpc>
                              <a:spcPct val="107000"/>
                            </a:lnSpc>
                            <a:spcAft>
                              <a:spcPts val="695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BEPCII-U </a:t>
                          </a:r>
                        </a:p>
                        <a:p>
                          <a:pPr marL="0" marR="3048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@ 2.8GeV </a:t>
                          </a:r>
                          <a:endParaRPr lang="en-US" sz="1400" b="1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4794402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Lum [10</a:t>
                          </a:r>
                          <a:r>
                            <a:rPr lang="en-US" altLang="zh-CN" sz="1400" baseline="30000" dirty="0"/>
                            <a:t>32</a:t>
                          </a:r>
                          <a:r>
                            <a:rPr lang="en-US" altLang="zh-CN" sz="1400" baseline="0" dirty="0"/>
                            <a:t>cm</a:t>
                          </a:r>
                          <a:r>
                            <a:rPr lang="en-US" altLang="zh-CN" sz="1400" baseline="30000" dirty="0"/>
                            <a:t>-2</a:t>
                          </a:r>
                          <a:r>
                            <a:rPr lang="en-US" altLang="zh-CN" sz="1400" baseline="0" dirty="0"/>
                            <a:t>s</a:t>
                          </a:r>
                          <a:r>
                            <a:rPr lang="en-US" altLang="zh-CN" sz="1400" baseline="30000" dirty="0"/>
                            <a:t>-1</a:t>
                          </a:r>
                          <a:r>
                            <a:rPr lang="en-US" altLang="zh-CN" sz="1400" baseline="0" dirty="0"/>
                            <a:t>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10 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solidFill>
                                <a:srgbClr val="FF0000"/>
                              </a:solidFill>
                              <a:effectLst/>
                            </a:rPr>
                            <a:t>3.5 </a:t>
                          </a:r>
                          <a:endParaRPr lang="en-US" sz="1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11 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  <a:effectLst/>
                            </a:rPr>
                            <a:t>3.7 </a:t>
                          </a:r>
                          <a:endParaRPr lang="en-US" sz="1400" b="1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42586082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78" t="-255738" r="-205763" b="-10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1.35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1.5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1.35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3.0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8547308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Bunch Current [mA]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920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400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900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450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15943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Bunch Num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120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120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120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120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0606277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SR Power [kW]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110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110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250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250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30668334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78" t="-655738" r="-205763" b="-6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0.029/0.041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-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0.022/0.033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0.043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66890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Emittance [</a:t>
                          </a:r>
                          <a:r>
                            <a:rPr lang="en-US" altLang="zh-CN" sz="1400" dirty="0" err="1"/>
                            <a:t>nmrad</a:t>
                          </a:r>
                          <a:r>
                            <a:rPr lang="en-US" altLang="zh-CN" sz="1400" dirty="0"/>
                            <a:t>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122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147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152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200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1515091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Coupling [%]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0.53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0.35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0.5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8784668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Bucket Height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0.008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0.0069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952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0.011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0.009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102917963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78" t="-1054098" r="-205763" b="-2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1.15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1.54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1.07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1.4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8752203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78" t="-1154098" r="-205763" b="-1131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1.35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1.69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1.22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1.6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33264274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400" dirty="0"/>
                            <a:t>RF Voltage</a:t>
                          </a:r>
                          <a:endParaRPr lang="zh-CN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1016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1.6 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8890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1.6 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079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3.3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tc>
                      <a:txBody>
                        <a:bodyPr/>
                        <a:lstStyle/>
                        <a:p>
                          <a:pPr marL="0" marR="18415" indent="0"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3.3 </a:t>
                          </a:r>
                          <a:endParaRPr lang="en-US" sz="14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87" marR="0" marT="39104" marB="0" anchor="ctr"/>
                    </a:tc>
                    <a:extLst>
                      <a:ext uri="{0D108BD9-81ED-4DB2-BD59-A6C34878D82A}">
                        <a16:rowId xmlns:a16="http://schemas.microsoft.com/office/drawing/2014/main" val="22522366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0588A161-44D8-42A4-98A1-8FD891D93960}"/>
              </a:ext>
            </a:extLst>
          </p:cNvPr>
          <p:cNvSpPr txBox="1"/>
          <p:nvPr/>
        </p:nvSpPr>
        <p:spPr>
          <a:xfrm>
            <a:off x="6600056" y="5002711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Arial" panose="020B0604020202020204" pitchFamily="34" charset="0"/>
              </a:rPr>
              <a:t>Luminosity is increased by a factor of 3 @2.35GeV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Arial" panose="020B0604020202020204" pitchFamily="34" charset="0"/>
              </a:rPr>
              <a:t>Maximum beam energy is increased from 2.1GeV to 2.8GeV.</a:t>
            </a:r>
            <a:endParaRPr lang="zh-CN" altLang="en-US" sz="2000" b="1" dirty="0"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C9B1A2-62C2-4C61-A122-F704EFB78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379" y="2034441"/>
            <a:ext cx="4723188" cy="29122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8584DB4-79A3-4CC9-BF40-4CE78C65659E}"/>
              </a:ext>
            </a:extLst>
          </p:cNvPr>
          <p:cNvSpPr txBox="1"/>
          <p:nvPr/>
        </p:nvSpPr>
        <p:spPr>
          <a:xfrm>
            <a:off x="6931666" y="1331400"/>
            <a:ext cx="434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C800"/>
                </a:solidFill>
                <a:cs typeface="Arial" panose="020B0604020202020204" pitchFamily="34" charset="0"/>
              </a:rPr>
              <a:t>BEPCII-U</a:t>
            </a:r>
            <a:r>
              <a:rPr lang="en-US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zh-CN" sz="2800" dirty="0">
                <a:cs typeface="Arial" panose="020B0604020202020204" pitchFamily="34" charset="0"/>
              </a:rPr>
              <a:t>vs </a:t>
            </a:r>
            <a:r>
              <a:rPr lang="en-US" altLang="zh-CN" sz="2800" dirty="0">
                <a:solidFill>
                  <a:srgbClr val="FF0000"/>
                </a:solidFill>
                <a:cs typeface="Arial" panose="020B0604020202020204" pitchFamily="34" charset="0"/>
              </a:rPr>
              <a:t>BEPCII</a:t>
            </a:r>
            <a:endParaRPr lang="zh-CN" alt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E319992-D2FA-4069-9126-5A4E251424A3}"/>
              </a:ext>
            </a:extLst>
          </p:cNvPr>
          <p:cNvCxnSpPr>
            <a:cxnSpLocks/>
          </p:cNvCxnSpPr>
          <p:nvPr/>
        </p:nvCxnSpPr>
        <p:spPr>
          <a:xfrm>
            <a:off x="10135628" y="1948230"/>
            <a:ext cx="0" cy="1902353"/>
          </a:xfrm>
          <a:prstGeom prst="line">
            <a:avLst/>
          </a:prstGeom>
          <a:ln w="127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B60DA91-E039-41D7-93BD-91B7D54A9144}"/>
              </a:ext>
            </a:extLst>
          </p:cNvPr>
          <p:cNvSpPr txBox="1"/>
          <p:nvPr/>
        </p:nvSpPr>
        <p:spPr>
          <a:xfrm>
            <a:off x="9847596" y="2989461"/>
            <a:ext cx="121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a typeface="微软雅黑" panose="020B0503020204020204" pitchFamily="34" charset="-122"/>
                <a:cs typeface="Times New Roman" panose="02020603050405020304" pitchFamily="18" charset="0"/>
              </a:rPr>
              <a:t>3 times</a:t>
            </a:r>
            <a:endParaRPr lang="zh-CN" altLang="en-US" b="1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6F9EF9F-D525-49D5-B57E-5E139C33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90ED800-FE79-4BF4-BF85-62DA4E5C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78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335360" y="65761"/>
            <a:ext cx="8229600" cy="1143000"/>
          </a:xfrm>
        </p:spPr>
        <p:txBody>
          <a:bodyPr/>
          <a:lstStyle/>
          <a:p>
            <a:r>
              <a:rPr lang="en-US" altLang="zh-CN" b="1" dirty="0"/>
              <a:t>Lattice Modified @ 2.35GeV</a:t>
            </a:r>
            <a:endParaRPr lang="zh-CN" altLang="en-US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0E2AB37-0126-480C-94E3-6684E231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1" y="1113350"/>
            <a:ext cx="3600400" cy="264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06E3A64C-D7F0-4DB3-A6D9-57DA2535D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40" y="4088211"/>
            <a:ext cx="7887957" cy="239040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j-lt"/>
              </a:rPr>
              <a:t>Local optics redesigned at the RF region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j-lt"/>
              </a:rPr>
              <a:t>Global tuning has been done to minimize the emittance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j-lt"/>
              </a:rPr>
              <a:t>Dynamic aperture is optimized to ensure enough beam lifetime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+mj-lt"/>
              </a:rPr>
              <a:t>Intensive multiparticle tracking has been done to make sure the luminosity performance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6C12A75-FB99-44F6-941D-26E43776F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530" y="1052736"/>
            <a:ext cx="4205596" cy="291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>
            <a:extLst>
              <a:ext uri="{FF2B5EF4-FFF2-40B4-BE49-F238E27FC236}">
                <a16:creationId xmlns:a16="http://schemas.microsoft.com/office/drawing/2014/main" id="{200253F4-1117-4AEB-B9D4-1F49F2F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A59823C-6003-4EE9-8A34-7D848B370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9" name="Picture 712">
            <a:extLst>
              <a:ext uri="{FF2B5EF4-FFF2-40B4-BE49-F238E27FC236}">
                <a16:creationId xmlns:a16="http://schemas.microsoft.com/office/drawing/2014/main" id="{0F081D47-308C-426F-A0D3-97BBE5C9100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311819" y="1268760"/>
            <a:ext cx="3832854" cy="23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BF8D905-FE1C-4917-AB5F-94E4DFD7F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76" y="4669151"/>
            <a:ext cx="2471423" cy="1717240"/>
          </a:xfrm>
          <a:prstGeom prst="rect">
            <a:avLst/>
          </a:prstGeom>
          <a:ln>
            <a:noFill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6A397FF-F5A5-4C12-9D2D-BC45818C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41" y="-182"/>
            <a:ext cx="7886700" cy="896445"/>
          </a:xfrm>
        </p:spPr>
        <p:txBody>
          <a:bodyPr/>
          <a:lstStyle/>
          <a:p>
            <a:r>
              <a:rPr lang="en-US" altLang="zh-CN" b="1" dirty="0"/>
              <a:t>Hardware upgrade: RF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90404B-F9C7-4DCA-B825-EAF4B8BFF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25" y="2674634"/>
            <a:ext cx="7886700" cy="2027147"/>
          </a:xfrm>
        </p:spPr>
        <p:txBody>
          <a:bodyPr>
            <a:normAutofit fontScale="55000" lnSpcReduction="20000"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1 existing + 1 new RF Cavity/ per ring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2 old cavities; 1 backup cavity; 1 new cavity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Survey will be</a:t>
            </a:r>
            <a:r>
              <a:rPr lang="zh-CN" altLang="en-US" dirty="0"/>
              <a:t> </a:t>
            </a:r>
            <a:r>
              <a:rPr lang="en-US" altLang="zh-CN" dirty="0"/>
              <a:t>kept</a:t>
            </a:r>
            <a:r>
              <a:rPr lang="zh-CN" altLang="en-US" dirty="0"/>
              <a:t> </a:t>
            </a:r>
            <a:r>
              <a:rPr lang="en-US" altLang="zh-CN" dirty="0"/>
              <a:t>exactly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as BEPCII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Two sets of 500MHz, 200kW solid state power source are installed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Cryogenic system: upgraded with a new refrigerator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Photon absorber capacity upgraded from 110 kW to 250 kW</a:t>
            </a:r>
          </a:p>
          <a:p>
            <a:pPr lvl="1"/>
            <a:endParaRPr lang="en-US" altLang="zh-CN" dirty="0"/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C4A220-D4F4-478E-8B7C-99BF50D7E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4" b="39176"/>
          <a:stretch/>
        </p:blipFill>
        <p:spPr bwMode="auto">
          <a:xfrm>
            <a:off x="1342412" y="1061396"/>
            <a:ext cx="9507175" cy="162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3">
            <a:extLst>
              <a:ext uri="{FF2B5EF4-FFF2-40B4-BE49-F238E27FC236}">
                <a16:creationId xmlns:a16="http://schemas.microsoft.com/office/drawing/2014/main" id="{E1D1D721-3643-4A0C-B0AB-3F5332F51B78}"/>
              </a:ext>
            </a:extLst>
          </p:cNvPr>
          <p:cNvSpPr txBox="1"/>
          <p:nvPr/>
        </p:nvSpPr>
        <p:spPr>
          <a:xfrm>
            <a:off x="3726776" y="1210705"/>
            <a:ext cx="501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BEPCII-U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region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F73232A-50C8-4271-8BB7-48CD3C56730A}"/>
              </a:ext>
            </a:extLst>
          </p:cNvPr>
          <p:cNvSpPr/>
          <p:nvPr/>
        </p:nvSpPr>
        <p:spPr>
          <a:xfrm>
            <a:off x="2135685" y="1479805"/>
            <a:ext cx="1075771" cy="660005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D5255A8-F2E7-40F5-9DAF-6297601A7D34}"/>
              </a:ext>
            </a:extLst>
          </p:cNvPr>
          <p:cNvSpPr/>
          <p:nvPr/>
        </p:nvSpPr>
        <p:spPr>
          <a:xfrm>
            <a:off x="8941707" y="1478877"/>
            <a:ext cx="1075771" cy="660005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总图半剖1">
            <a:extLst>
              <a:ext uri="{FF2B5EF4-FFF2-40B4-BE49-F238E27FC236}">
                <a16:creationId xmlns:a16="http://schemas.microsoft.com/office/drawing/2014/main" id="{67E0A99C-318C-4D22-ABBB-3EDC023034C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2" r="7582" b="1991"/>
          <a:stretch>
            <a:fillRect/>
          </a:stretch>
        </p:blipFill>
        <p:spPr bwMode="auto">
          <a:xfrm>
            <a:off x="8581221" y="2613065"/>
            <a:ext cx="2600413" cy="189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://www.ihep.cas.cn/xwdt/gnxw/2016/201610/W020161025551989021854.jpg">
            <a:extLst>
              <a:ext uri="{FF2B5EF4-FFF2-40B4-BE49-F238E27FC236}">
                <a16:creationId xmlns:a16="http://schemas.microsoft.com/office/drawing/2014/main" id="{2D7445E9-B402-457B-8638-DB52718E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4728948"/>
            <a:ext cx="2471422" cy="16118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A165AF5-9B1D-42B4-A915-4F5E52DDE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378" y="5523405"/>
            <a:ext cx="3086100" cy="7509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4B5B622-195D-43B9-925B-FAA173BCF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378" y="4511641"/>
            <a:ext cx="3086100" cy="8934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30F028B-C1B0-41F1-86CF-47D7E02BCA50}"/>
              </a:ext>
            </a:extLst>
          </p:cNvPr>
          <p:cNvSpPr/>
          <p:nvPr/>
        </p:nvSpPr>
        <p:spPr>
          <a:xfrm>
            <a:off x="1903095" y="1129671"/>
            <a:ext cx="155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Inter"/>
              </a:rPr>
              <a:t>new cavity </a:t>
            </a:r>
            <a:endParaRPr 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E34B99F-3896-488C-8871-609ED122257D}"/>
              </a:ext>
            </a:extLst>
          </p:cNvPr>
          <p:cNvSpPr/>
          <p:nvPr/>
        </p:nvSpPr>
        <p:spPr>
          <a:xfrm>
            <a:off x="8707972" y="1115446"/>
            <a:ext cx="155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Inter"/>
              </a:rPr>
              <a:t>new cavity </a:t>
            </a:r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69CFF3-DB42-4DF8-A709-7FC41659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80C3825-C419-49FC-A1CF-4C9D2BD5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68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63352" y="44625"/>
            <a:ext cx="8507288" cy="864096"/>
          </a:xfrm>
        </p:spPr>
        <p:txBody>
          <a:bodyPr>
            <a:normAutofit/>
          </a:bodyPr>
          <a:lstStyle/>
          <a:p>
            <a:r>
              <a:rPr lang="en-US" altLang="zh-CN" b="1" dirty="0"/>
              <a:t>Hardware upgrade ----SCQ</a:t>
            </a:r>
            <a:endParaRPr lang="zh-CN" altLang="en-US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A3DAB3C-8B60-459E-9D19-390AEC57D168}"/>
              </a:ext>
            </a:extLst>
          </p:cNvPr>
          <p:cNvSpPr txBox="1"/>
          <p:nvPr/>
        </p:nvSpPr>
        <p:spPr>
          <a:xfrm>
            <a:off x="263352" y="386104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The strength of SCQ(Superconducting Quadrupole) is critical for high luminosity at 2.8 GeV (current SCQs exceed quench current limit).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/>
              <a:t>New SCQs replace existing ones for 2.8 GeV operation.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E8FA57E-2E05-40F3-8171-D0D35C9A3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110475"/>
            <a:ext cx="4210268" cy="261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5F1E3C2-60AA-4513-A825-A8C612F273B2}"/>
              </a:ext>
            </a:extLst>
          </p:cNvPr>
          <p:cNvGrpSpPr/>
          <p:nvPr/>
        </p:nvGrpSpPr>
        <p:grpSpPr>
          <a:xfrm>
            <a:off x="6744072" y="1068685"/>
            <a:ext cx="3859265" cy="2792363"/>
            <a:chOff x="7536160" y="1127405"/>
            <a:chExt cx="3859265" cy="279236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5243774-B2B3-4011-B196-E4A7838809B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536160" y="1127405"/>
              <a:ext cx="3594682" cy="2792363"/>
            </a:xfrm>
            <a:prstGeom prst="rect">
              <a:avLst/>
            </a:prstGeom>
          </p:spPr>
        </p:pic>
        <p:sp>
          <p:nvSpPr>
            <p:cNvPr id="11" name="下箭头 13">
              <a:extLst>
                <a:ext uri="{FF2B5EF4-FFF2-40B4-BE49-F238E27FC236}">
                  <a16:creationId xmlns:a16="http://schemas.microsoft.com/office/drawing/2014/main" id="{8915B7E5-B4FF-4A9D-9DB1-582453E88012}"/>
                </a:ext>
              </a:extLst>
            </p:cNvPr>
            <p:cNvSpPr/>
            <p:nvPr/>
          </p:nvSpPr>
          <p:spPr>
            <a:xfrm flipV="1">
              <a:off x="10920536" y="1484784"/>
              <a:ext cx="72008" cy="5760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4">
              <a:extLst>
                <a:ext uri="{FF2B5EF4-FFF2-40B4-BE49-F238E27FC236}">
                  <a16:creationId xmlns:a16="http://schemas.microsoft.com/office/drawing/2014/main" id="{40F6555E-300C-4EF8-A047-7F16158BD37F}"/>
                </a:ext>
              </a:extLst>
            </p:cNvPr>
            <p:cNvSpPr txBox="1"/>
            <p:nvPr/>
          </p:nvSpPr>
          <p:spPr>
            <a:xfrm>
              <a:off x="10531329" y="2132857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</a:rPr>
                <a:t>530A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1F0EBF14-C68C-4793-84E0-E866B9B9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477612E-D456-4586-9E75-3C2CB257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08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8229600" cy="710952"/>
          </a:xfrm>
        </p:spPr>
        <p:txBody>
          <a:bodyPr/>
          <a:lstStyle/>
          <a:p>
            <a:r>
              <a:rPr lang="en-US" altLang="zh-CN" b="1" dirty="0"/>
              <a:t>Schedule</a:t>
            </a:r>
            <a:endParaRPr lang="zh-CN" altLang="en-US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802CA9-241D-4133-AD9F-95DF653B1005}"/>
              </a:ext>
            </a:extLst>
          </p:cNvPr>
          <p:cNvSpPr/>
          <p:nvPr/>
        </p:nvSpPr>
        <p:spPr>
          <a:xfrm>
            <a:off x="263352" y="1196752"/>
            <a:ext cx="8147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+mj-lt"/>
              </a:rPr>
              <a:t>2024 .7-12, Shut down for hardware dismantling and installation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+mj-lt"/>
              </a:rPr>
              <a:t>2025-2028, </a:t>
            </a:r>
            <a:r>
              <a:rPr lang="en-US" altLang="zh-CN" sz="2000" b="1" dirty="0">
                <a:latin typeface="+mj-lt"/>
              </a:rPr>
              <a:t>Operation at 1.89~2.5GeV, and prepare for energy upgrade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j-lt"/>
              </a:rPr>
              <a:t>Current status: Commissioning at 1.89 GeV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+mj-lt"/>
              </a:rPr>
              <a:t>2028.6-9, Energy upgrade to 2.8GeV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+mj-lt"/>
              </a:rPr>
              <a:t>2028.9~2030, Operation at 2.5~2.8GeV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331655-0442-4A3C-8CFD-A9251282E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996952"/>
            <a:ext cx="8784976" cy="33632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FF7B4A0-09E8-4CDC-9097-87F08EE7F3E4}"/>
              </a:ext>
            </a:extLst>
          </p:cNvPr>
          <p:cNvSpPr txBox="1"/>
          <p:nvPr/>
        </p:nvSpPr>
        <p:spPr>
          <a:xfrm>
            <a:off x="2063552" y="324163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e+,</a:t>
            </a:r>
            <a:r>
              <a:rPr lang="en-US" altLang="zh-CN" sz="2400" kern="1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e-, </a:t>
            </a:r>
            <a:r>
              <a:rPr lang="en-US" altLang="zh-CN" sz="2400" kern="100" dirty="0">
                <a:solidFill>
                  <a:srgbClr val="6AD50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Lum.</a:t>
            </a:r>
            <a:endParaRPr lang="zh-CN" altLang="en-US" sz="2400" dirty="0">
              <a:solidFill>
                <a:srgbClr val="6AD509"/>
              </a:solidFill>
            </a:endParaRPr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F567ED61-1868-400D-A2A1-CDAC0203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5720" y="6351672"/>
            <a:ext cx="5040560" cy="354977"/>
          </a:xfrm>
        </p:spPr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4212FB8-F88F-4641-854C-745E9095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7400" y="614004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88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D82F76-EF58-406A-AC5A-55BE0430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43533"/>
            <a:ext cx="7886700" cy="715067"/>
          </a:xfrm>
        </p:spPr>
        <p:txBody>
          <a:bodyPr/>
          <a:lstStyle/>
          <a:p>
            <a:r>
              <a:rPr lang="en-US" dirty="0"/>
              <a:t>Beam Commissioning w/o RF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4BA20B-6E2C-4DB3-86B1-C6EF64BCC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06795"/>
            <a:ext cx="11449272" cy="167413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The cryogenic system was ready at May 2</a:t>
            </a:r>
            <a:r>
              <a:rPr lang="en-US" baseline="30000" dirty="0"/>
              <a:t>nd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In March and April, commissioning of injection beams at 1.89GeV was conducted without the RF system, with the BPR and BER obtaining beam signals of 80 turns and 100 turns respectively.</a:t>
            </a:r>
          </a:p>
          <a:p>
            <a:pPr algn="just"/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36F3B7-F315-410D-AA87-23629E037B05}"/>
              </a:ext>
            </a:extLst>
          </p:cNvPr>
          <p:cNvSpPr txBox="1"/>
          <p:nvPr/>
        </p:nvSpPr>
        <p:spPr>
          <a:xfrm>
            <a:off x="2414025" y="5751336"/>
            <a:ext cx="299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BER 120 turns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4AFEBA-05D1-416B-8892-FA328770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744912"/>
            <a:ext cx="4814167" cy="29419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570AF4-0BEE-47FC-8A19-1C9B2C86D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73" y="2801836"/>
            <a:ext cx="4681188" cy="276472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BDC72EC-61B7-40B7-B656-F4F1D4CD5050}"/>
              </a:ext>
            </a:extLst>
          </p:cNvPr>
          <p:cNvSpPr txBox="1"/>
          <p:nvPr/>
        </p:nvSpPr>
        <p:spPr>
          <a:xfrm>
            <a:off x="8832304" y="5686904"/>
            <a:ext cx="230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BPR 80 turns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77672E-7F42-4397-813A-A7228130A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ADDE4FC3-8C67-42A8-ABE1-738C8B9D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92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4A0671C-6CE1-4593-B4A5-888C6C74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Status of BEPCII-U operation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106086-61DE-48AB-A393-E95A1CF3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CEPC2025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296D26-EC66-4176-B1C8-A10AE43E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25A0335-C0A8-4AAC-8390-2651E2AE0B96}"/>
              </a:ext>
            </a:extLst>
          </p:cNvPr>
          <p:cNvSpPr/>
          <p:nvPr/>
        </p:nvSpPr>
        <p:spPr>
          <a:xfrm>
            <a:off x="7320136" y="398108"/>
            <a:ext cx="3104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May.2 – Sep.30</a:t>
            </a:r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3F5DA05-9D1F-4856-8CCD-7CD2FDD8F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" y="1512857"/>
            <a:ext cx="6043353" cy="356646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ABD7382E-3035-4DEF-B29E-0DF72C74D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5" y="1647149"/>
            <a:ext cx="5263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current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Luminosity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A6118F-FAA7-44E3-AC76-00E0F0903FB5}"/>
              </a:ext>
            </a:extLst>
          </p:cNvPr>
          <p:cNvSpPr/>
          <p:nvPr/>
        </p:nvSpPr>
        <p:spPr>
          <a:xfrm>
            <a:off x="1416908" y="5114310"/>
            <a:ext cx="3488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May.2– July.29</a:t>
            </a:r>
            <a:endParaRPr lang="zh-CN" altLang="en-US" sz="2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C87728-898F-43BB-9072-6524D683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608" y="1512857"/>
            <a:ext cx="5982392" cy="35604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E1590BE-7DE8-44E5-9D78-81098AD65E7C}"/>
              </a:ext>
            </a:extLst>
          </p:cNvPr>
          <p:cNvSpPr/>
          <p:nvPr/>
        </p:nvSpPr>
        <p:spPr>
          <a:xfrm>
            <a:off x="7997290" y="5040810"/>
            <a:ext cx="3104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Aug.25– Sep.30</a:t>
            </a:r>
            <a:endParaRPr lang="zh-CN" altLang="en-US" sz="2400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24647A1-ECC2-4BC9-B01C-D8F1A2C0B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306" y="1647148"/>
            <a:ext cx="5263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current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Luminosity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A341E22-8AE5-490E-A9F1-5E17B5F5FF69}"/>
              </a:ext>
            </a:extLst>
          </p:cNvPr>
          <p:cNvSpPr/>
          <p:nvPr/>
        </p:nvSpPr>
        <p:spPr>
          <a:xfrm>
            <a:off x="0" y="915891"/>
            <a:ext cx="12191997" cy="430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altLang="zh-CN" sz="2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BEPCII upgrade operates stably &amp; beam current and luminosity increasing steadily</a:t>
            </a:r>
            <a:endParaRPr kumimoji="0" lang="en-US" altLang="zh-CN" sz="2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E9E39FE-65FF-40D3-9ECB-F1D5D922EB1C}"/>
              </a:ext>
            </a:extLst>
          </p:cNvPr>
          <p:cNvSpPr/>
          <p:nvPr/>
        </p:nvSpPr>
        <p:spPr>
          <a:xfrm>
            <a:off x="109679" y="5451930"/>
            <a:ext cx="119726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current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720mA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720mA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&amp;  Peak luminosity </a:t>
            </a:r>
            <a:r>
              <a:rPr lang="en-GB" altLang="zh-CN" sz="3200" b="1" kern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3.8</a:t>
            </a:r>
            <a:r>
              <a:rPr lang="en-GB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zh-CN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GB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GB" altLang="zh-CN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GB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zh-CN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kern="100" dirty="0">
                <a:latin typeface="Times New Roman" panose="02020603050405020304" pitchFamily="18" charset="0"/>
              </a:rPr>
              <a:t>Data taking with </a:t>
            </a:r>
            <a:r>
              <a:rPr lang="en-US" altLang="zh-CN" sz="3200" b="1" kern="100" dirty="0">
                <a:solidFill>
                  <a:srgbClr val="FF33CC"/>
                </a:solidFill>
                <a:latin typeface="Times New Roman" panose="02020603050405020304" pitchFamily="18" charset="0"/>
              </a:rPr>
              <a:t>8 beam lines for BSRF parasitic experiments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8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55528</TotalTime>
  <Words>1392</Words>
  <Application>Microsoft Office PowerPoint</Application>
  <PresentationFormat>宽屏</PresentationFormat>
  <Paragraphs>339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Inter</vt:lpstr>
      <vt:lpstr>Microsoft YaHei UI</vt:lpstr>
      <vt:lpstr>等线</vt:lpstr>
      <vt:lpstr>黑体</vt:lpstr>
      <vt:lpstr>楷体</vt:lpstr>
      <vt:lpstr>楷体_GB2312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PowerPoint 演示文稿</vt:lpstr>
      <vt:lpstr>BEPCII-U：upgrade program of BEPCII </vt:lpstr>
      <vt:lpstr>Design Parameters before / after Upgrade</vt:lpstr>
      <vt:lpstr>Lattice Modified @ 2.35GeV</vt:lpstr>
      <vt:lpstr>Hardware upgrade: RF</vt:lpstr>
      <vt:lpstr>Hardware upgrade ----SCQ</vt:lpstr>
      <vt:lpstr>Schedule</vt:lpstr>
      <vt:lpstr>Beam Commissioning w/o RF</vt:lpstr>
      <vt:lpstr>Status of BEPCII-U operation</vt:lpstr>
      <vt:lpstr>Status of BEPCII-U operation</vt:lpstr>
      <vt:lpstr>Status of BEPCII-U operation</vt:lpstr>
      <vt:lpstr>Current Status of BEPCII-U</vt:lpstr>
      <vt:lpstr>PowerPoint 演示文稿</vt:lpstr>
      <vt:lpstr>High Energy Photon Source (HEPS)</vt:lpstr>
      <vt:lpstr>HEPS Storage Ring Commissioning</vt:lpstr>
      <vt:lpstr>Phase 1: Achieved beam storage with current &gt;10 mA. (7.23-8.27)</vt:lpstr>
      <vt:lpstr>Phase 2: Current increased to ~40 mA.(9.12-9.26)</vt:lpstr>
      <vt:lpstr>Phase 3: First light, beamline experiments. (10.5-11.1)</vt:lpstr>
      <vt:lpstr>Phase 4: Preliminary beam dynamics optimization completed.(11.30-1.26)</vt:lpstr>
      <vt:lpstr>Phase 5:Optimization of storage ring current, lifetime, and vacuum. (3.23-5.20)</vt:lpstr>
      <vt:lpstr>Phase 6: Further optimize the beam with the acceptance indicators as the target. (08.06-10.29)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季大恒</cp:lastModifiedBy>
  <cp:revision>2273</cp:revision>
  <cp:lastPrinted>2022-11-06T05:19:21Z</cp:lastPrinted>
  <dcterms:created xsi:type="dcterms:W3CDTF">2012-09-04T11:33:36Z</dcterms:created>
  <dcterms:modified xsi:type="dcterms:W3CDTF">2025-11-10T02:08:18Z</dcterms:modified>
</cp:coreProperties>
</file>