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47" r:id="rId2"/>
    <p:sldId id="1144" r:id="rId3"/>
    <p:sldId id="1226" r:id="rId4"/>
    <p:sldId id="1167" r:id="rId5"/>
    <p:sldId id="1153" r:id="rId6"/>
    <p:sldId id="1166" r:id="rId7"/>
    <p:sldId id="1172" r:id="rId8"/>
    <p:sldId id="1236" r:id="rId9"/>
    <p:sldId id="1194" r:id="rId10"/>
    <p:sldId id="1235" r:id="rId11"/>
    <p:sldId id="1176" r:id="rId12"/>
    <p:sldId id="1178" r:id="rId13"/>
    <p:sldId id="1179" r:id="rId14"/>
    <p:sldId id="1189" r:id="rId15"/>
    <p:sldId id="1190" r:id="rId16"/>
    <p:sldId id="1197" r:id="rId17"/>
    <p:sldId id="1196" r:id="rId18"/>
    <p:sldId id="1199" r:id="rId19"/>
    <p:sldId id="1200" r:id="rId20"/>
    <p:sldId id="1237" r:id="rId21"/>
    <p:sldId id="1192" r:id="rId22"/>
    <p:sldId id="1201" r:id="rId23"/>
    <p:sldId id="1145" r:id="rId24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24">
          <p15:clr>
            <a:srgbClr val="A4A3A4"/>
          </p15:clr>
        </p15:guide>
        <p15:guide id="2" orient="horz" pos="196">
          <p15:clr>
            <a:srgbClr val="A4A3A4"/>
          </p15:clr>
        </p15:guide>
        <p15:guide id="3" pos="2836">
          <p15:clr>
            <a:srgbClr val="A4A3A4"/>
          </p15:clr>
        </p15:guide>
        <p15:guide id="4" pos="5035">
          <p15:clr>
            <a:srgbClr val="A4A3A4"/>
          </p15:clr>
        </p15:guide>
        <p15:guide id="5" orient="horz" pos="1696">
          <p15:clr>
            <a:srgbClr val="A4A3A4"/>
          </p15:clr>
        </p15:guide>
        <p15:guide id="6" orient="horz" pos="17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吉 彭" initials="吉" lastIdx="2" clrIdx="0">
    <p:extLst>
      <p:ext uri="{19B8F6BF-5375-455C-9EA6-DF929625EA0E}">
        <p15:presenceInfo xmlns:p15="http://schemas.microsoft.com/office/powerpoint/2012/main" userId="78fd68dfd07ee0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70" autoAdjust="0"/>
    <p:restoredTop sz="95340" autoAdjust="0"/>
  </p:normalViewPr>
  <p:slideViewPr>
    <p:cSldViewPr snapToGrid="0" showGuides="1">
      <p:cViewPr>
        <p:scale>
          <a:sx n="158" d="100"/>
          <a:sy n="158" d="100"/>
        </p:scale>
        <p:origin x="696" y="552"/>
      </p:cViewPr>
      <p:guideLst>
        <p:guide pos="324"/>
        <p:guide orient="horz" pos="196"/>
        <p:guide pos="2836"/>
        <p:guide pos="5035"/>
        <p:guide orient="horz" pos="1696"/>
        <p:guide orient="horz" pos="17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9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5AA57-C306-4F1A-8AAC-8B4CA625C3E5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69905-CD73-4B5E-AA47-7C501D6A2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750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3533-CA9C-4616-AB97-7E198DB79BF9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7B17-AD01-4D47-BDF4-A13317929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43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19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0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40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00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7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302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50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65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187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344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40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531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318C8-5B13-EA81-07F2-25220A1EE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2633DC-7548-8FEC-3412-6338CE05B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617A3BB-E87D-DD67-E831-6763CCE24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36B0B6-16A8-372E-3749-01936E0A8F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50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194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390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7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61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66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80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611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图注需要写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281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9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0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 userDrawn="1"/>
        </p:nvSpPr>
        <p:spPr>
          <a:xfrm>
            <a:off x="0" y="4852771"/>
            <a:ext cx="9144001" cy="28729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 userDrawn="1"/>
        </p:nvGrpSpPr>
        <p:grpSpPr>
          <a:xfrm>
            <a:off x="247135" y="747537"/>
            <a:ext cx="7745928" cy="45719"/>
            <a:chOff x="247135" y="747537"/>
            <a:chExt cx="7745928" cy="45719"/>
          </a:xfrm>
          <a:solidFill>
            <a:schemeClr val="accent3">
              <a:lumMod val="50000"/>
            </a:schemeClr>
          </a:solidFill>
        </p:grpSpPr>
        <p:cxnSp>
          <p:nvCxnSpPr>
            <p:cNvPr id="54" name="直接连接符 53"/>
            <p:cNvCxnSpPr>
              <a:cxnSpLocks/>
            </p:cNvCxnSpPr>
            <p:nvPr/>
          </p:nvCxnSpPr>
          <p:spPr>
            <a:xfrm flipH="1">
              <a:off x="247135" y="770396"/>
              <a:ext cx="7745928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247135" y="747537"/>
              <a:ext cx="3123921" cy="457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30DF100F-E676-CC0D-50FC-565A4833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774" y="4851602"/>
            <a:ext cx="2236324" cy="273844"/>
          </a:xfrm>
        </p:spPr>
        <p:txBody>
          <a:bodyPr>
            <a:noAutofit/>
          </a:bodyPr>
          <a:lstStyle>
            <a:lvl1pPr>
              <a:defRPr sz="700" b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CKM Angle </a:t>
            </a:r>
            <a:r>
              <a:rPr lang="zh-CN" altLang="en-US" dirty="0"/>
              <a:t>𝛾 </a:t>
            </a:r>
            <a:r>
              <a:rPr lang="en-US" altLang="zh-CN" dirty="0"/>
              <a:t>@ CEPC</a:t>
            </a:r>
            <a:endParaRPr lang="zh-CN" altLang="en-US" dirty="0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E61573C7-AE9F-77D8-5C2A-584F5412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2771"/>
            <a:ext cx="30861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385B6C6-B082-FEB4-0065-C549298D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0825" y="4851602"/>
            <a:ext cx="2057400" cy="273844"/>
          </a:xfr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fld id="{EE3F9CDB-1F21-4789-A81E-8FEA25CE194B}" type="slidenum">
              <a:rPr lang="en-US" altLang="en-US" smtClean="0"/>
              <a:pPr/>
              <a:t>‹#›</a:t>
            </a:fld>
            <a:r>
              <a:rPr lang="en-US" altLang="en-US" dirty="0"/>
              <a:t> 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Click here to edit master header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en-US" dirty="0"/>
              <a:t>Click here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CKM Angle </a:t>
            </a:r>
            <a:r>
              <a:rPr lang="zh-CN" altLang="en-US" dirty="0"/>
              <a:t>𝛾 </a:t>
            </a:r>
            <a:r>
              <a:rPr lang="en-US" altLang="zh-CN" dirty="0"/>
              <a:t>@ CEPC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CDB-1F21-4789-A81E-8FEA25CE194B}" type="slidenum">
              <a:rPr lang="en-US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007/JHEP06(2025)212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1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hyperlink" Target="https://arxiv.org/abs/2411.06939" TargetMode="External"/><Relationship Id="rId9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3.wdp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microsoft.com/office/2007/relationships/hdphoto" Target="../media/hdphoto16.wdp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microsoft.com/office/2007/relationships/hdphoto" Target="../media/hdphoto17.wdp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56.png"/><Relationship Id="rId4" Type="http://schemas.microsoft.com/office/2007/relationships/hdphoto" Target="../media/hdphoto1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80.png"/><Relationship Id="rId4" Type="http://schemas.microsoft.com/office/2007/relationships/hdphoto" Target="../media/hdphoto2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808.088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pirehep.net/literature/5134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kmfitter.in2p3.fr/www/results/plots_summer23/ckm_res_summer23.html" TargetMode="External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hyperlink" Target="https://link.springer.com/article/10.1007/JHEP01(2014)051" TargetMode="External"/><Relationship Id="rId4" Type="http://schemas.microsoft.com/office/2007/relationships/hdphoto" Target="../media/hdphoto4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l/abstract/10.1103/PhysRevLett.78.3257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sciencedirect.com/science/article/pii/037026939190034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science/article/pii/037026939191756L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s://journals.aps.org/prd/abstract/10.1103/PhysRevD.68.054018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journals.aps.org/prd/abstract/10.1103/PhysRevD.63.03600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ds.cern.ch/record/2900634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811.10545" TargetMode="External"/><Relationship Id="rId3" Type="http://schemas.openxmlformats.org/officeDocument/2006/relationships/hyperlink" Target="https://arxiv.org/abs/1811.10545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808.10567" TargetMode="External"/><Relationship Id="rId11" Type="http://schemas.openxmlformats.org/officeDocument/2006/relationships/hyperlink" Target="https://arxiv.org/abs/1808.10567" TargetMode="External"/><Relationship Id="rId5" Type="http://schemas.openxmlformats.org/officeDocument/2006/relationships/hyperlink" Target="https://arxiv.org/abs/1808.08865" TargetMode="External"/><Relationship Id="rId10" Type="http://schemas.openxmlformats.org/officeDocument/2006/relationships/hyperlink" Target="https://arxiv.org/abs/1808.08865" TargetMode="External"/><Relationship Id="rId4" Type="http://schemas.openxmlformats.org/officeDocument/2006/relationships/hyperlink" Target="https://arxiv.org/abs/1901.02648" TargetMode="External"/><Relationship Id="rId9" Type="http://schemas.openxmlformats.org/officeDocument/2006/relationships/hyperlink" Target="https://arxiv.org/abs/1901.026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F4C5A233-9AC6-2E6F-1897-B06E5199CF50}"/>
              </a:ext>
            </a:extLst>
          </p:cNvPr>
          <p:cNvSpPr/>
          <p:nvPr/>
        </p:nvSpPr>
        <p:spPr>
          <a:xfrm>
            <a:off x="1101793" y="1532696"/>
            <a:ext cx="6940406" cy="113263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655046" y="2957714"/>
            <a:ext cx="2165586" cy="36790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lvl="0"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Yulong Tang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4BA488E-751B-F271-F8B4-8B4F283DD517}"/>
                  </a:ext>
                </a:extLst>
              </p:cNvPr>
              <p:cNvSpPr/>
              <p:nvPr/>
            </p:nvSpPr>
            <p:spPr bwMode="auto">
              <a:xfrm>
                <a:off x="1778638" y="1616714"/>
                <a:ext cx="5586717" cy="505785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Prospect for Measurement of CKM Angle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𝛾 </a:t>
                </a:r>
                <a:endParaRPr lang="en-US" altLang="zh-CN" sz="20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𝟎</m:t>
                        </m:r>
                      </m:sup>
                    </m:sSubSup>
                    <m:r>
                      <a:rPr lang="en-US" altLang="zh-CN" sz="20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 Decays at CEPC</a:t>
                </a:r>
                <a:endParaRPr lang="en-US" altLang="en-US" sz="700" b="1" kern="100" dirty="0">
                  <a:solidFill>
                    <a:schemeClr val="bg1"/>
                  </a:solidFill>
                  <a:latin typeface="+mj-lt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4BA488E-751B-F271-F8B4-8B4F283DD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638" y="1616714"/>
                <a:ext cx="5586717" cy="505785"/>
              </a:xfrm>
              <a:prstGeom prst="rect">
                <a:avLst/>
              </a:prstGeom>
              <a:blipFill>
                <a:blip r:embed="rId3"/>
                <a:stretch>
                  <a:fillRect t="-7317" b="-6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AF06C57E-704A-FD49-3BAB-06EE228FE5EC}"/>
              </a:ext>
            </a:extLst>
          </p:cNvPr>
          <p:cNvSpPr txBox="1"/>
          <p:nvPr/>
        </p:nvSpPr>
        <p:spPr>
          <a:xfrm>
            <a:off x="3330323" y="4386175"/>
            <a:ext cx="281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Nov 07, 2025 ·Guangzhou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C544C8B-4AE7-2AD8-2AFC-0A060B83842F}"/>
              </a:ext>
            </a:extLst>
          </p:cNvPr>
          <p:cNvSpPr txBox="1"/>
          <p:nvPr/>
        </p:nvSpPr>
        <p:spPr>
          <a:xfrm>
            <a:off x="3463564" y="4093787"/>
            <a:ext cx="2548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CEPC Workshop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49575D0-6248-DEDE-D237-600A92A4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65" y="350295"/>
            <a:ext cx="4180065" cy="88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69C540A-AD40-8BF1-E340-14C1AE1D2ABE}"/>
              </a:ext>
            </a:extLst>
          </p:cNvPr>
          <p:cNvSpPr/>
          <p:nvPr/>
        </p:nvSpPr>
        <p:spPr>
          <a:xfrm>
            <a:off x="3384284" y="3250102"/>
            <a:ext cx="2707110" cy="3679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Institute of High Energy Physics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B56D25D-6506-7B64-D4D2-6C61C0BAA2A0}"/>
              </a:ext>
            </a:extLst>
          </p:cNvPr>
          <p:cNvSpPr txBox="1"/>
          <p:nvPr/>
        </p:nvSpPr>
        <p:spPr>
          <a:xfrm>
            <a:off x="6435309" y="2419105"/>
            <a:ext cx="1233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000" dirty="0">
                <a:solidFill>
                  <a:schemeClr val="bg1"/>
                </a:solidFill>
                <a:latin typeface="Arial" panose="020B0604020202020204" pitchFamily="34" charset="0"/>
                <a:ea typeface="Merriweather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JHEP06(2025)212</a:t>
            </a:r>
            <a:endParaRPr lang="zh-CN" altLang="zh-CN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10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7" y="275063"/>
            <a:ext cx="3086208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Strategies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B26246-ACC9-74D3-A018-BFD55F7A476B}"/>
                  </a:ext>
                </a:extLst>
              </p:cNvPr>
              <p:cNvSpPr txBox="1"/>
              <p:nvPr/>
            </p:nvSpPr>
            <p:spPr>
              <a:xfrm>
                <a:off x="392641" y="824145"/>
                <a:ext cx="7887759" cy="1135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Goal</a:t>
                </a:r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 CEPC’s sensitivity to CKM angle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via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𝑩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𝒔</m:t>
                        </m:r>
                      </m:sub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𝟎</m:t>
                        </m:r>
                      </m:sup>
                    </m:sSubSup>
                    <m:r>
                      <a:rPr lang="en-US" altLang="zh-CN" sz="1600" b="1">
                        <a:latin typeface="Cambria Math" panose="02040503050406030204" pitchFamily="18" charset="0"/>
                        <a:ea typeface="+mj-ea"/>
                      </a:rPr>
                      <m:t>→ </m:t>
                    </m:r>
                    <m:sSubSup>
                      <m:sSubSupPr>
                        <m:ctrlPr>
                          <a:rPr lang="en-US" altLang="zh-CN" sz="1600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+mj-ea"/>
                          </a:rPr>
                          <m:t>𝑫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+mj-ea"/>
                          </a:rPr>
                          <m:t>𝒔</m:t>
                        </m:r>
                      </m:sub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+mj-ea"/>
                          </a:rPr>
                          <m:t>∓</m:t>
                        </m:r>
                      </m:sup>
                    </m:sSubSup>
                    <m:sSup>
                      <m:sSupPr>
                        <m:ctrlPr>
                          <a:rPr lang="en-US" altLang="zh-CN" sz="1600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+mj-ea"/>
                          </a:rPr>
                          <m:t>𝑲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  <a:ea typeface="+mj-ea"/>
                          </a:rPr>
                          <m:t>±</m:t>
                        </m:r>
                      </m:sup>
                    </m:sSup>
                  </m:oMath>
                </a14:m>
                <a:endPara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Steps:</a:t>
                </a:r>
                <a:endPara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B26246-ACC9-74D3-A018-BFD55F7A4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41" y="824145"/>
                <a:ext cx="7887759" cy="1135504"/>
              </a:xfrm>
              <a:prstGeom prst="rect">
                <a:avLst/>
              </a:prstGeom>
              <a:blipFill>
                <a:blip r:embed="rId3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CA98CE-5398-2D74-11E2-0BE70F49588F}"/>
                  </a:ext>
                </a:extLst>
              </p:cNvPr>
              <p:cNvSpPr txBox="1"/>
              <p:nvPr/>
            </p:nvSpPr>
            <p:spPr>
              <a:xfrm>
                <a:off x="392641" y="1731948"/>
                <a:ext cx="7332921" cy="2215991"/>
              </a:xfrm>
              <a:prstGeom prst="rect">
                <a:avLst/>
              </a:prstGeom>
              <a:noFill/>
            </p:spPr>
            <p:txBody>
              <a:bodyPr wrap="square" numCol="2">
                <a:spAutoFit/>
              </a:bodyPr>
              <a:lstStyle/>
              <a:p>
                <a:pPr marL="6858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600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Monte Carlo samples: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9715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Sufficient signal and inclusive background samples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858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Estimate detector effects:</a:t>
                </a:r>
              </a:p>
              <a:p>
                <a:pPr marL="9715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Full simulation applied</a:t>
                </a:r>
              </a:p>
              <a:p>
                <a:pPr marL="9715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Flavor tagging efficiency from truth-level estimation</a:t>
                </a:r>
              </a:p>
              <a:p>
                <a:pPr marL="6858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Reconstruction &amp; Selection:</a:t>
                </a:r>
              </a:p>
              <a:p>
                <a:pPr marL="10287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Vertex, decay time, invariant mass</a:t>
                </a:r>
              </a:p>
              <a:p>
                <a:pPr marL="6858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 &amp; Sensitivity Projection:</a:t>
                </a:r>
              </a:p>
              <a:p>
                <a:pPr marL="10287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Mass–Time fit to extract statistical precision on 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endPara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287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Extrapolate to full dataset for final sensitivity</a:t>
                </a:r>
                <a:endPara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CA98CE-5398-2D74-11E2-0BE70F495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41" y="1731948"/>
                <a:ext cx="7332921" cy="2215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1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4EFA912-6860-8090-103C-B3F0C85EB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521" y="2656495"/>
            <a:ext cx="3079677" cy="2158651"/>
          </a:xfrm>
          <a:prstGeom prst="rect">
            <a:avLst/>
          </a:prstGeom>
        </p:spPr>
      </p:pic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11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7" y="275063"/>
            <a:ext cx="3103088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Decay rates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84DE2AB-88D1-3928-FF68-471792593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2175" y="1226595"/>
            <a:ext cx="4715044" cy="12234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44C9DC8-16DD-2C42-64FE-94C6ECA25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3114" y="2691256"/>
            <a:ext cx="4926813" cy="16812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3D268E2-5FB7-E6DC-1089-5D4388040C80}"/>
                  </a:ext>
                </a:extLst>
              </p:cNvPr>
              <p:cNvSpPr txBox="1"/>
              <p:nvPr/>
            </p:nvSpPr>
            <p:spPr>
              <a:xfrm>
                <a:off x="180787" y="885719"/>
                <a:ext cx="4065147" cy="1734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5 CP observables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acc>
                      </m:sub>
                    </m:sSub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acc>
                      </m:sub>
                    </m:sSub>
                  </m:oMath>
                </a14:m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Depend on amplitude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strong phase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l-GR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、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weak phase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​</a:t>
                </a:r>
                <a:r>
                  <a:rPr lang="el-GR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14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zh-CN" sz="1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4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zh-CN" sz="14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400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1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​determinations through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𝐽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𝜓𝜙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measurement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l-GR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l-GR" altLang="zh-CN" sz="1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can be precisely extracted</a:t>
                </a: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3D268E2-5FB7-E6DC-1089-5D4388040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87" y="885719"/>
                <a:ext cx="4065147" cy="1734321"/>
              </a:xfrm>
              <a:prstGeom prst="rect">
                <a:avLst/>
              </a:prstGeom>
              <a:blipFill>
                <a:blip r:embed="rId8"/>
                <a:stretch>
                  <a:fillRect l="-623" b="-2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63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12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7" y="275063"/>
            <a:ext cx="3103088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Full MC simulation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B0DA102-AA64-6A74-1AB2-D4B30A26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933" y="833967"/>
            <a:ext cx="2771988" cy="16080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75C193-C6E1-4578-00A9-78D784DA4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93" y="2442001"/>
            <a:ext cx="2771988" cy="235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41F3684-46C7-0BF1-4FAC-54D221C08685}"/>
                  </a:ext>
                </a:extLst>
              </p:cNvPr>
              <p:cNvSpPr txBox="1"/>
              <p:nvPr/>
            </p:nvSpPr>
            <p:spPr>
              <a:xfrm>
                <a:off x="344354" y="833967"/>
                <a:ext cx="5387579" cy="376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Signal:</a:t>
                </a:r>
              </a:p>
              <a:p>
                <a:pPr marL="6286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Simulate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GB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GB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en-GB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GB" altLang="zh-CN" sz="1400" b="1" i="1" kern="10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sz="1400" b="1" i="1" kern="10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1400" b="1" i="1" kern="10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altLang="zh-CN" sz="1400" b="1" i="1" kern="10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sz="1400" b="1" i="1" kern="10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1400" b="1" i="1" kern="10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altLang="zh-CN" sz="1400" b="1" i="1" kern="10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1" kern="10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1400" b="1" i="1" kern="10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GB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Generator: </a:t>
                </a:r>
                <a:r>
                  <a:rPr lang="en-US" altLang="zh-CN" sz="1400" b="1" dirty="0" err="1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Whizard</a:t>
                </a: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1.95 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for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n-GB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acc>
                      <m:accPr>
                        <m:chr m:val="̅"/>
                        <m:ctrlP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  <m:r>
                      <a:rPr lang="en-US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Pythia8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for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GB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decays (with latest measured parameters)</a:t>
                </a:r>
              </a:p>
              <a:p>
                <a:pPr marL="6286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Detector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simulation: </a:t>
                </a:r>
                <a:r>
                  <a:rPr lang="en-US" altLang="zh-CN" sz="1400" b="1" dirty="0" err="1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MokkaC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</a:p>
              <a:p>
                <a:pPr marL="6286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Corresponds to </a:t>
                </a:r>
                <a:r>
                  <a:rPr lang="en-US" altLang="zh-CN" sz="1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5.3%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statistics across three</a:t>
                </a:r>
                <a14:m>
                  <m:oMath xmlns:m="http://schemas.openxmlformats.org/officeDocument/2006/math">
                    <m:r>
                      <a:rPr lang="en-US" altLang="zh-CN" sz="1400" b="1" i="1" kern="1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GB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GB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1400" b="1" i="1" kern="1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kern="100" dirty="0">
                    <a:latin typeface="Arial" panose="020B0604020202020204" pitchFamily="34" charset="0"/>
                    <a:cs typeface="Arial" panose="020B0604020202020204" pitchFamily="34" charset="0"/>
                  </a:rPr>
                  <a:t>decay modes 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of full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4.1Tera-Z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Background:</a:t>
                </a:r>
              </a:p>
              <a:p>
                <a:pPr marL="6286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Generated inclusive </a:t>
                </a:r>
                <a14:m>
                  <m:oMath xmlns:m="http://schemas.openxmlformats.org/officeDocument/2006/math">
                    <m:r>
                      <a:rPr lang="en-US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n-US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zh-CN" sz="1400" b="1" i="1" kern="100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events under the same setup</a:t>
                </a:r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Used to model background distributions in mass and decay time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41F3684-46C7-0BF1-4FAC-54D221C08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4" y="833967"/>
                <a:ext cx="5387579" cy="3767634"/>
              </a:xfrm>
              <a:prstGeom prst="rect">
                <a:avLst/>
              </a:prstGeom>
              <a:blipFill>
                <a:blip r:embed="rId5"/>
                <a:stretch>
                  <a:fillRect l="-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83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13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7" y="275063"/>
            <a:ext cx="3993520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Reconstruction &amp;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3881538-09D5-53F5-1FA7-2938A5F2CA75}"/>
                  </a:ext>
                </a:extLst>
              </p:cNvPr>
              <p:cNvSpPr txBox="1"/>
              <p:nvPr/>
            </p:nvSpPr>
            <p:spPr>
              <a:xfrm>
                <a:off x="304080" y="776345"/>
                <a:ext cx="7349033" cy="395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80000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Reconstruction:</a:t>
                </a:r>
              </a:p>
              <a:p>
                <a:pPr marL="628650" lvl="1" indent="-285750">
                  <a:lnSpc>
                    <a:spcPct val="150000"/>
                  </a:lnSpc>
                  <a:buSzPct val="80000"/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TV: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Reconstruct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lit/>
                          </m:rP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1400" b="1" i="1" kern="1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400" b="1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mass-constrained fit </a:t>
                </a:r>
              </a:p>
              <a:p>
                <a:pPr marL="628650" lvl="1" indent="-285750">
                  <a:lnSpc>
                    <a:spcPct val="150000"/>
                  </a:lnSpc>
                  <a:buSzPct val="80000"/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SV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 Combine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pseudo-track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lit/>
                          </m:rP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reconstruct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400" b="1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vertex</a:t>
                </a:r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SzPct val="80000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Selection Cuts:</a:t>
                </a:r>
              </a:p>
              <a:p>
                <a:pPr marL="628650" lvl="1" indent="-285750">
                  <a:lnSpc>
                    <a:spcPct val="150000"/>
                  </a:lnSpc>
                  <a:buSzPct val="8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windows:</a:t>
                </a:r>
              </a:p>
              <a:p>
                <a:pPr marL="971550" lvl="2" indent="-285750">
                  <a:lnSpc>
                    <a:spcPct val="150000"/>
                  </a:lnSpc>
                  <a:buSzPct val="80000"/>
                  <a:buFontTx/>
                  <a:buChar char="-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) </a:t>
                </a:r>
                <a:r>
                  <a:rPr lang="zh-CN" altLang="en-US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∈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[1.96,1.98]GeV/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</a:p>
              <a:p>
                <a:pPr marL="971550" lvl="2" indent="-285750">
                  <a:lnSpc>
                    <a:spcPct val="150000"/>
                  </a:lnSpc>
                  <a:buSzPct val="80000"/>
                  <a:buFontTx/>
                  <a:buChar char="-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) </a:t>
                </a: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∈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[5.28,5.46]GeV/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Vertex fit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𝑇𝑉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&lt;9</m:t>
                    </m:r>
                  </m:oMath>
                </a14:m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PV -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TV 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&gt; 0.1 mm, PV -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SV  &gt; 0.5 mm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Efficiencies:</a:t>
                </a: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Signal selection efficiency: 80%</a:t>
                </a: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PID efficiency: </a:t>
                </a:r>
                <a14:m>
                  <m:oMath xmlns:m="http://schemas.openxmlformats.org/officeDocument/2006/math">
                    <m:r>
                      <a:rPr lang="en-US" altLang="zh-CN" sz="1400" b="0" i="1" kern="1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: 98.5%, </a:t>
                </a:r>
                <a14:m>
                  <m:oMath xmlns:m="http://schemas.openxmlformats.org/officeDocument/2006/math">
                    <m:r>
                      <a:rPr lang="en-US" altLang="zh-CN" sz="1400" b="0" i="1" kern="1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: 97.7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3881538-09D5-53F5-1FA7-2938A5F2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0" y="776345"/>
                <a:ext cx="7349033" cy="3957558"/>
              </a:xfrm>
              <a:prstGeom prst="rect">
                <a:avLst/>
              </a:prstGeom>
              <a:blipFill>
                <a:blip r:embed="rId3"/>
                <a:stretch>
                  <a:fillRect l="-345" b="-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本框 57">
            <a:extLst>
              <a:ext uri="{FF2B5EF4-FFF2-40B4-BE49-F238E27FC236}">
                <a16:creationId xmlns:a16="http://schemas.microsoft.com/office/drawing/2014/main" id="{4BBCE39C-3AA8-364A-0B31-2CA3662C90D5}"/>
              </a:ext>
            </a:extLst>
          </p:cNvPr>
          <p:cNvSpPr txBox="1"/>
          <p:nvPr/>
        </p:nvSpPr>
        <p:spPr>
          <a:xfrm>
            <a:off x="3784500" y="4377254"/>
            <a:ext cx="1339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[arxiv:2411.06939]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6F53A8A-432F-31F7-D942-74C3318971B6}"/>
              </a:ext>
            </a:extLst>
          </p:cNvPr>
          <p:cNvGrpSpPr/>
          <p:nvPr/>
        </p:nvGrpSpPr>
        <p:grpSpPr>
          <a:xfrm>
            <a:off x="6527757" y="1238239"/>
            <a:ext cx="2643001" cy="3003691"/>
            <a:chOff x="7935058" y="1405674"/>
            <a:chExt cx="2114717" cy="2403312"/>
          </a:xfrm>
        </p:grpSpPr>
        <p:cxnSp>
          <p:nvCxnSpPr>
            <p:cNvPr id="24" name="直线连接符 15">
              <a:extLst>
                <a:ext uri="{FF2B5EF4-FFF2-40B4-BE49-F238E27FC236}">
                  <a16:creationId xmlns:a16="http://schemas.microsoft.com/office/drawing/2014/main" id="{CD61CAA3-26B0-2D25-4481-45E151DA8B89}"/>
                </a:ext>
              </a:extLst>
            </p:cNvPr>
            <p:cNvCxnSpPr>
              <a:cxnSpLocks/>
            </p:cNvCxnSpPr>
            <p:nvPr/>
          </p:nvCxnSpPr>
          <p:spPr>
            <a:xfrm>
              <a:off x="8990839" y="2918232"/>
              <a:ext cx="0" cy="89075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2A510300-D910-B231-B151-8CF2DC626EB6}"/>
                    </a:ext>
                  </a:extLst>
                </p:cNvPr>
                <p:cNvSpPr txBox="1"/>
                <p:nvPr/>
              </p:nvSpPr>
              <p:spPr>
                <a:xfrm>
                  <a:off x="8940934" y="3249958"/>
                  <a:ext cx="369065" cy="2462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sub>
                          <m:sup>
                            <m:r>
                              <a:rPr lang="en-US" altLang="zh-CN" sz="14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2A510300-D910-B231-B151-8CF2DC626E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0934" y="3249958"/>
                  <a:ext cx="369065" cy="24625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C0B07E47-9A15-6050-7C65-4F8DFA5307B5}"/>
                    </a:ext>
                  </a:extLst>
                </p:cNvPr>
                <p:cNvSpPr txBox="1"/>
                <p:nvPr/>
              </p:nvSpPr>
              <p:spPr>
                <a:xfrm>
                  <a:off x="8976082" y="2849135"/>
                  <a:ext cx="369065" cy="2462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SV</m:t>
                        </m:r>
                      </m:oMath>
                    </m:oMathPara>
                  </a14:m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C0B07E47-9A15-6050-7C65-4F8DFA5307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6082" y="2849135"/>
                  <a:ext cx="369065" cy="24625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线连接符 29">
              <a:extLst>
                <a:ext uri="{FF2B5EF4-FFF2-40B4-BE49-F238E27FC236}">
                  <a16:creationId xmlns:a16="http://schemas.microsoft.com/office/drawing/2014/main" id="{D672105E-52A1-CBAA-A484-90F71B62DDC5}"/>
                </a:ext>
              </a:extLst>
            </p:cNvPr>
            <p:cNvCxnSpPr>
              <a:cxnSpLocks/>
            </p:cNvCxnSpPr>
            <p:nvPr/>
          </p:nvCxnSpPr>
          <p:spPr>
            <a:xfrm>
              <a:off x="8675071" y="2392265"/>
              <a:ext cx="320810" cy="53423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76ACADF9-8540-3FBA-AAE2-B1B0E1601314}"/>
                    </a:ext>
                  </a:extLst>
                </p:cNvPr>
                <p:cNvSpPr txBox="1"/>
                <p:nvPr/>
              </p:nvSpPr>
              <p:spPr>
                <a:xfrm>
                  <a:off x="8756402" y="2460296"/>
                  <a:ext cx="369065" cy="2462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sub>
                          <m:sup>
                            <m:r>
                              <a:rPr lang="en-US" altLang="zh-CN" sz="14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76ACADF9-8540-3FBA-AAE2-B1B0E1601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6402" y="2460296"/>
                  <a:ext cx="369065" cy="2462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244C1BA-DC07-B2AE-5E0C-4F726EDB7FBF}"/>
                    </a:ext>
                  </a:extLst>
                </p:cNvPr>
                <p:cNvSpPr txBox="1"/>
                <p:nvPr/>
              </p:nvSpPr>
              <p:spPr>
                <a:xfrm>
                  <a:off x="9680710" y="2017524"/>
                  <a:ext cx="369065" cy="2462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CN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244C1BA-DC07-B2AE-5E0C-4F726EDB7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0710" y="2017524"/>
                  <a:ext cx="369065" cy="24625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05833A3F-EAFD-F9C6-B536-18F47009C2D6}"/>
                    </a:ext>
                  </a:extLst>
                </p:cNvPr>
                <p:cNvSpPr txBox="1"/>
                <p:nvPr/>
              </p:nvSpPr>
              <p:spPr>
                <a:xfrm>
                  <a:off x="7935058" y="1549279"/>
                  <a:ext cx="369065" cy="2462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CN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altLang="zh-CN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05833A3F-EAFD-F9C6-B536-18F47009C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5058" y="1549279"/>
                  <a:ext cx="369065" cy="24625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7A7B334A-25AE-806F-21D0-0FA05FB6CECB}"/>
                    </a:ext>
                  </a:extLst>
                </p:cNvPr>
                <p:cNvSpPr txBox="1"/>
                <p:nvPr/>
              </p:nvSpPr>
              <p:spPr>
                <a:xfrm>
                  <a:off x="8439930" y="1405674"/>
                  <a:ext cx="369065" cy="2462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CN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altLang="zh-CN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7A7B334A-25AE-806F-21D0-0FA05FB6CE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30" y="1405674"/>
                  <a:ext cx="369065" cy="24625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BAD39FF7-F2B0-10A5-9309-25C25B4F48C2}"/>
                    </a:ext>
                  </a:extLst>
                </p:cNvPr>
                <p:cNvSpPr txBox="1"/>
                <p:nvPr/>
              </p:nvSpPr>
              <p:spPr>
                <a:xfrm>
                  <a:off x="9089927" y="1427643"/>
                  <a:ext cx="369065" cy="2462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altLang="zh-CN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1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BAD39FF7-F2B0-10A5-9309-25C25B4F48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9927" y="1427643"/>
                  <a:ext cx="369065" cy="24625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8EC1D97-36D5-C681-3CD6-3FDA7904E1EB}"/>
                    </a:ext>
                  </a:extLst>
                </p:cNvPr>
                <p:cNvSpPr txBox="1"/>
                <p:nvPr/>
              </p:nvSpPr>
              <p:spPr>
                <a:xfrm>
                  <a:off x="8346663" y="2353133"/>
                  <a:ext cx="369065" cy="2462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altLang="zh-CN" sz="1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oMath>
                    </m:oMathPara>
                  </a14:m>
                  <a:endPara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8EC1D97-36D5-C681-3CD6-3FDA7904E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663" y="2353133"/>
                  <a:ext cx="369065" cy="24625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9CAB1EE-3D1E-5F6F-5522-BB86CA474910}"/>
                  </a:ext>
                </a:extLst>
              </p:cNvPr>
              <p:cNvSpPr txBox="1"/>
              <p:nvPr/>
            </p:nvSpPr>
            <p:spPr>
              <a:xfrm>
                <a:off x="7475221" y="4184249"/>
                <a:ext cx="46126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zh-CN" sz="1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</m:oMath>
                  </m:oMathPara>
                </a14:m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9CAB1EE-3D1E-5F6F-5522-BB86CA474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221" y="4184249"/>
                <a:ext cx="46126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弧形 3">
            <a:extLst>
              <a:ext uri="{FF2B5EF4-FFF2-40B4-BE49-F238E27FC236}">
                <a16:creationId xmlns:a16="http://schemas.microsoft.com/office/drawing/2014/main" id="{CB76DE8E-9C8F-DB10-891B-72D1DE9F58CE}"/>
              </a:ext>
            </a:extLst>
          </p:cNvPr>
          <p:cNvSpPr/>
          <p:nvPr/>
        </p:nvSpPr>
        <p:spPr>
          <a:xfrm rot="17326615">
            <a:off x="6614071" y="2773745"/>
            <a:ext cx="4220507" cy="2162702"/>
          </a:xfrm>
          <a:prstGeom prst="arc">
            <a:avLst>
              <a:gd name="adj1" fmla="val 17441019"/>
              <a:gd name="adj2" fmla="val 21127889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41" name="弧形 40">
            <a:extLst>
              <a:ext uri="{FF2B5EF4-FFF2-40B4-BE49-F238E27FC236}">
                <a16:creationId xmlns:a16="http://schemas.microsoft.com/office/drawing/2014/main" id="{FBFD3E60-DB15-F001-AF89-365EFB0C58E2}"/>
              </a:ext>
            </a:extLst>
          </p:cNvPr>
          <p:cNvSpPr/>
          <p:nvPr/>
        </p:nvSpPr>
        <p:spPr>
          <a:xfrm rot="12405290">
            <a:off x="6179849" y="644143"/>
            <a:ext cx="4220507" cy="2162702"/>
          </a:xfrm>
          <a:prstGeom prst="arc">
            <a:avLst>
              <a:gd name="adj1" fmla="val 17441019"/>
              <a:gd name="adj2" fmla="val 21127889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2" name="弧形 41">
            <a:extLst>
              <a:ext uri="{FF2B5EF4-FFF2-40B4-BE49-F238E27FC236}">
                <a16:creationId xmlns:a16="http://schemas.microsoft.com/office/drawing/2014/main" id="{B11BBB12-E81F-61BF-BAFC-F9E59B34F3FA}"/>
              </a:ext>
            </a:extLst>
          </p:cNvPr>
          <p:cNvSpPr/>
          <p:nvPr/>
        </p:nvSpPr>
        <p:spPr>
          <a:xfrm rot="19766592" flipV="1">
            <a:off x="5202370" y="1287541"/>
            <a:ext cx="3343326" cy="1430792"/>
          </a:xfrm>
          <a:prstGeom prst="arc">
            <a:avLst>
              <a:gd name="adj1" fmla="val 17441019"/>
              <a:gd name="adj2" fmla="val 21127889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59" name="弧形 58">
            <a:extLst>
              <a:ext uri="{FF2B5EF4-FFF2-40B4-BE49-F238E27FC236}">
                <a16:creationId xmlns:a16="http://schemas.microsoft.com/office/drawing/2014/main" id="{3DC192DF-A3E9-A756-C8BA-29AE12D4CE84}"/>
              </a:ext>
            </a:extLst>
          </p:cNvPr>
          <p:cNvSpPr/>
          <p:nvPr/>
        </p:nvSpPr>
        <p:spPr>
          <a:xfrm rot="17063734" flipV="1">
            <a:off x="5034907" y="1853813"/>
            <a:ext cx="3343326" cy="1430792"/>
          </a:xfrm>
          <a:prstGeom prst="arc">
            <a:avLst>
              <a:gd name="adj1" fmla="val 17441019"/>
              <a:gd name="adj2" fmla="val 21127889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C7124AD-ED67-E552-04FA-2A1851973648}"/>
              </a:ext>
            </a:extLst>
          </p:cNvPr>
          <p:cNvSpPr txBox="1"/>
          <p:nvPr/>
        </p:nvSpPr>
        <p:spPr>
          <a:xfrm>
            <a:off x="6144229" y="4537387"/>
            <a:ext cx="34061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Primary Vertex, </a:t>
            </a:r>
            <a:r>
              <a:rPr lang="en-US" altLang="zh-CN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Secondary, </a:t>
            </a:r>
            <a:r>
              <a:rPr lang="en-US" altLang="zh-CN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Tertiary)</a:t>
            </a:r>
          </a:p>
        </p:txBody>
      </p:sp>
    </p:spTree>
    <p:extLst>
      <p:ext uri="{BB962C8B-B14F-4D97-AF65-F5344CB8AC3E}">
        <p14:creationId xmlns:p14="http://schemas.microsoft.com/office/powerpoint/2010/main" val="257463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F3997A36-04F6-0453-12C8-208D13454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9524" y="275063"/>
            <a:ext cx="3950877" cy="2083980"/>
          </a:xfrm>
          <a:prstGeom prst="rect">
            <a:avLst/>
          </a:prstGeom>
        </p:spPr>
      </p:pic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14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7" y="275063"/>
            <a:ext cx="3103088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Flavor tagging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3881538-09D5-53F5-1FA7-2938A5F2CA75}"/>
                  </a:ext>
                </a:extLst>
              </p:cNvPr>
              <p:cNvSpPr txBox="1"/>
              <p:nvPr/>
            </p:nvSpPr>
            <p:spPr>
              <a:xfrm>
                <a:off x="264409" y="913785"/>
                <a:ext cx="4749551" cy="3607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80000"/>
                </a:pP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Goal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determine initial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400" b="0" i="1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𝑠</m:t>
                        </m:r>
                      </m:sub>
                      <m:sup>
                        <m:r>
                          <a:rPr lang="en-US" altLang="zh-CN" sz="1400" b="0" i="1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0</m:t>
                        </m:r>
                      </m:sup>
                    </m:sSubSup>
                    <m:r>
                      <a:rPr lang="en-US" altLang="zh-CN" sz="1400" b="0" i="1">
                        <a:latin typeface="Cambria Math" panose="02040503050406030204" pitchFamily="18" charset="0"/>
                        <a:ea typeface="+mj-ea"/>
                        <a:sym typeface="+mn-ea"/>
                      </a:rPr>
                      <m:t> 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​or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sym typeface="+mn-ea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altLang="zh-CN" sz="1400" b="0" i="1">
                            <a:latin typeface="Cambria Math" panose="02040503050406030204" pitchFamily="18" charset="0"/>
                            <a:sym typeface="+mn-ea"/>
                          </a:rPr>
                          <m:t>𝑠</m:t>
                        </m:r>
                      </m:sub>
                      <m:sup>
                        <m:r>
                          <a:rPr lang="en-US" altLang="zh-CN" sz="1400" b="0" i="1">
                            <a:latin typeface="Cambria Math" panose="02040503050406030204" pitchFamily="18" charset="0"/>
                            <a:sym typeface="+mn-ea"/>
                          </a:rPr>
                          <m:t>0</m:t>
                        </m:r>
                      </m:sup>
                    </m:sSubSup>
                    <m:r>
                      <a:rPr lang="en-US" altLang="zh-CN" sz="1400" b="0" i="1">
                        <a:latin typeface="Cambria Math" panose="02040503050406030204" pitchFamily="18" charset="0"/>
                        <a:sym typeface="+mn-ea"/>
                      </a:rPr>
                      <m:t> 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​flavor</a:t>
                </a:r>
              </a:p>
              <a:p>
                <a:pPr>
                  <a:lnSpc>
                    <a:spcPct val="150000"/>
                  </a:lnSpc>
                  <a:buSzPct val="80000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Tagging Strategy:</a:t>
                </a:r>
              </a:p>
              <a:p>
                <a:pPr marL="628650" lvl="1" indent="-285750">
                  <a:lnSpc>
                    <a:spcPct val="150000"/>
                  </a:lnSpc>
                  <a:buSzPct val="8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Same-Side Kaon (</a:t>
                </a:r>
                <a:r>
                  <a:rPr lang="en-US" altLang="zh-CN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SSK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): Kaon located in the same hemisphere as the</a:t>
                </a:r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400" b="0" i="1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𝑠</m:t>
                        </m:r>
                      </m:sub>
                      <m:sup>
                        <m:r>
                          <a:rPr lang="en-US" altLang="zh-CN" sz="1400" b="0" i="1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0</m:t>
                        </m:r>
                      </m:sup>
                    </m:sSubSup>
                    <m:r>
                      <a:rPr lang="en-US" altLang="zh-CN" sz="1400" b="0" i="1">
                        <a:latin typeface="Cambria Math" panose="02040503050406030204" pitchFamily="18" charset="0"/>
                        <a:ea typeface="+mj-ea"/>
                        <a:sym typeface="+mn-ea"/>
                      </a:rPr>
                      <m:t> 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direction</a:t>
                </a:r>
              </a:p>
              <a:p>
                <a:pPr marL="628650" lvl="1" indent="-285750">
                  <a:lnSpc>
                    <a:spcPct val="150000"/>
                  </a:lnSpc>
                  <a:buSzPct val="8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Opposite-Side Kaon (</a:t>
                </a:r>
                <a:r>
                  <a:rPr lang="en-US" altLang="zh-CN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OSK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): Kaon opposite to</a:t>
                </a:r>
                <a:r>
                  <a:rPr lang="en-US" altLang="zh-CN" sz="1400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400" b="0" i="1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𝑠</m:t>
                        </m:r>
                      </m:sub>
                      <m:sup>
                        <m:r>
                          <a:rPr lang="en-US" altLang="zh-CN" sz="1400" b="0" i="1"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0</m:t>
                        </m:r>
                      </m:sup>
                    </m:sSubSup>
                  </m:oMath>
                </a14:m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SzPct val="8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</a:t>
                </a: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leading </a:t>
                </a:r>
                <a:r>
                  <a:rPr lang="zh-CN" altLang="en-US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𝑲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(highest energy)</a:t>
                </a:r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Classification:</a:t>
                </a: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Right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（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R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）：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tag matched true flavor (+ or -)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Wrong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（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W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）：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tag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is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opposite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Untagged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（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U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）：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tag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=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Result:</a:t>
                </a:r>
                <a:r>
                  <a:rPr lang="en-US" altLang="zh-CN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1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𝐞𝐟𝐟</m:t>
                        </m:r>
                      </m:sub>
                    </m:sSub>
                    <m:r>
                      <a:rPr lang="en-US" altLang="zh-CN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𝟐𝟑</m:t>
                    </m:r>
                    <m:r>
                      <a:rPr lang="en-US" altLang="zh-CN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altLang="zh-CN" sz="1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endParaRPr lang="en-US" altLang="zh-CN" sz="14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3881538-09D5-53F5-1FA7-2938A5F2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09" y="913785"/>
                <a:ext cx="4749551" cy="3607206"/>
              </a:xfrm>
              <a:prstGeom prst="rect">
                <a:avLst/>
              </a:prstGeom>
              <a:blipFill>
                <a:blip r:embed="rId5"/>
                <a:stretch>
                  <a:fillRect l="-266" b="-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F9D71E-CCA7-FC31-BAD0-B2CDD31351A1}"/>
                  </a:ext>
                </a:extLst>
              </p:cNvPr>
              <p:cNvSpPr txBox="1"/>
              <p:nvPr/>
            </p:nvSpPr>
            <p:spPr>
              <a:xfrm>
                <a:off x="5743027" y="3562909"/>
                <a:ext cx="3136563" cy="11799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Tagging efficiency: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𝒕𝒂𝒈</m:t>
                        </m:r>
                      </m:sub>
                    </m:sSub>
                    <m:r>
                      <a:rPr lang="en-US" altLang="zh-CN" sz="12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2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</m:den>
                    </m:f>
                  </m:oMath>
                </a14:m>
                <a:endPara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Mistag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rate: </a:t>
                </a:r>
                <a14:m>
                  <m:oMath xmlns:m="http://schemas.openxmlformats.org/officeDocument/2006/math">
                    <m:r>
                      <a:rPr lang="en-US" altLang="zh-CN" sz="12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altLang="zh-CN" sz="12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den>
                    </m:f>
                  </m:oMath>
                </a14:m>
                <a:endParaRPr lang="en-US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Tagging power</a:t>
                </a: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12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𝐞𝐟𝐟</m:t>
                        </m:r>
                      </m:sub>
                    </m:sSub>
                    <m:r>
                      <a:rPr lang="en-US" altLang="zh-CN" sz="12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2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𝒕𝒂𝒈</m:t>
                        </m:r>
                      </m:sub>
                    </m:sSub>
                    <m:sSup>
                      <m:sSupPr>
                        <m:ctrlP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2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2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12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2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12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</m:d>
                      </m:e>
                      <m:sup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F9D71E-CCA7-FC31-BAD0-B2CDD3135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027" y="3562909"/>
                <a:ext cx="3136563" cy="1179938"/>
              </a:xfrm>
              <a:prstGeom prst="rect">
                <a:avLst/>
              </a:prstGeom>
              <a:blipFill>
                <a:blip r:embed="rId6"/>
                <a:stretch>
                  <a:fillRect b="-1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>
            <a:extLst>
              <a:ext uri="{FF2B5EF4-FFF2-40B4-BE49-F238E27FC236}">
                <a16:creationId xmlns:a16="http://schemas.microsoft.com/office/drawing/2014/main" id="{B96D1573-E08A-D139-8F93-4AE60E662C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4065" y="2367183"/>
            <a:ext cx="3341796" cy="108709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DB8FF6B-0395-DB86-9B4A-21FC0EA1BFB1}"/>
              </a:ext>
            </a:extLst>
          </p:cNvPr>
          <p:cNvSpPr/>
          <p:nvPr/>
        </p:nvSpPr>
        <p:spPr>
          <a:xfrm>
            <a:off x="8165805" y="3175591"/>
            <a:ext cx="562265" cy="226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28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15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6" y="275063"/>
            <a:ext cx="4794507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Time resolution and acceptance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3881538-09D5-53F5-1FA7-2938A5F2CA75}"/>
                  </a:ext>
                </a:extLst>
              </p:cNvPr>
              <p:cNvSpPr txBox="1"/>
              <p:nvPr/>
            </p:nvSpPr>
            <p:spPr>
              <a:xfrm>
                <a:off x="329992" y="945393"/>
                <a:ext cx="6899864" cy="286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Time resolution:</a:t>
                </a: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Proper decay time: 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16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1600" i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residual: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reco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sim</m:t>
                        </m:r>
                      </m:sub>
                    </m:sSub>
                  </m:oMath>
                </a14:m>
                <a:endParaRPr lang="en-US" altLang="zh-CN" sz="1600" i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Modeled with a triple Gaussian fit</a:t>
                </a: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Effective time resolution: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= 26 fs </a:t>
                </a:r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Time acceptance:</a:t>
                </a: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Modeled by an empirical acceptance function 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a(t)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3881538-09D5-53F5-1FA7-2938A5F2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92" y="945393"/>
                <a:ext cx="6899864" cy="2860848"/>
              </a:xfrm>
              <a:prstGeom prst="rect">
                <a:avLst/>
              </a:prstGeom>
              <a:blipFill>
                <a:blip r:embed="rId3"/>
                <a:stretch>
                  <a:fillRect l="-442" b="-1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204CF6B5-70B8-C195-20C2-EC76D1A85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289" y="3894567"/>
            <a:ext cx="4235107" cy="607080"/>
          </a:xfrm>
          <a:prstGeom prst="rect">
            <a:avLst/>
          </a:prstGeom>
          <a:effectLst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BD5CFEF-39A3-9F84-840F-6A100BF557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73" r="8220"/>
          <a:stretch/>
        </p:blipFill>
        <p:spPr>
          <a:xfrm>
            <a:off x="4984966" y="945393"/>
            <a:ext cx="3518955" cy="25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16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6" y="275063"/>
            <a:ext cx="3490245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Signal parameterization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881538-09D5-53F5-1FA7-2938A5F2CA75}"/>
              </a:ext>
            </a:extLst>
          </p:cNvPr>
          <p:cNvSpPr txBox="1"/>
          <p:nvPr/>
        </p:nvSpPr>
        <p:spPr>
          <a:xfrm>
            <a:off x="290643" y="810053"/>
            <a:ext cx="806595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Flavor tagging divides the samples into 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categories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6C51299-267D-88BD-CCBB-1E3C1EBA3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841" y="2899804"/>
            <a:ext cx="7828493" cy="17885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A484F5-CBEB-D003-28E2-41C9F20AF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312" y="1177673"/>
            <a:ext cx="3500707" cy="77599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4F2C26-68E3-6B87-3E0E-E49CA1F5BA69}"/>
              </a:ext>
            </a:extLst>
          </p:cNvPr>
          <p:cNvSpPr/>
          <p:nvPr/>
        </p:nvSpPr>
        <p:spPr>
          <a:xfrm>
            <a:off x="7051939" y="4000799"/>
            <a:ext cx="1100667" cy="205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D2C104-8359-1BC4-60CA-B663F91ED1C4}"/>
              </a:ext>
            </a:extLst>
          </p:cNvPr>
          <p:cNvSpPr/>
          <p:nvPr/>
        </p:nvSpPr>
        <p:spPr>
          <a:xfrm>
            <a:off x="5345854" y="4354005"/>
            <a:ext cx="1100667" cy="205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6BEEE1-18BC-EC15-5332-6DF16FE6DA1D}"/>
              </a:ext>
            </a:extLst>
          </p:cNvPr>
          <p:cNvSpPr/>
          <p:nvPr/>
        </p:nvSpPr>
        <p:spPr>
          <a:xfrm>
            <a:off x="3174999" y="4519148"/>
            <a:ext cx="1100667" cy="205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8A0392-225A-F9CF-273D-594C0A6C7384}"/>
              </a:ext>
            </a:extLst>
          </p:cNvPr>
          <p:cNvSpPr txBox="1"/>
          <p:nvPr/>
        </p:nvSpPr>
        <p:spPr>
          <a:xfrm>
            <a:off x="2982510" y="4524840"/>
            <a:ext cx="1626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Tagging matrix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A345A9-81F9-DD22-D9BD-ADC99B7169C1}"/>
              </a:ext>
            </a:extLst>
          </p:cNvPr>
          <p:cNvSpPr txBox="1"/>
          <p:nvPr/>
        </p:nvSpPr>
        <p:spPr>
          <a:xfrm>
            <a:off x="4971091" y="4339210"/>
            <a:ext cx="168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Ideal PDF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1E4E3A-1875-F3F8-BA86-ABF1B1054F49}"/>
              </a:ext>
            </a:extLst>
          </p:cNvPr>
          <p:cNvSpPr txBox="1"/>
          <p:nvPr/>
        </p:nvSpPr>
        <p:spPr>
          <a:xfrm>
            <a:off x="6682211" y="4015367"/>
            <a:ext cx="168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Detector effects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2CE3EFA-A218-0BAD-ADD7-633EC73FB07B}"/>
              </a:ext>
            </a:extLst>
          </p:cNvPr>
          <p:cNvSpPr txBox="1"/>
          <p:nvPr/>
        </p:nvSpPr>
        <p:spPr>
          <a:xfrm>
            <a:off x="290643" y="1931516"/>
            <a:ext cx="8633901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Mass distribution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modeled by a Double-Sided Crystal Ball (DSCB) function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Time distribution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based on the ideal model with corrections for:</a:t>
            </a:r>
          </a:p>
          <a:p>
            <a:pPr marL="628650" lvl="1" indent="-285750">
              <a:lnSpc>
                <a:spcPct val="150000"/>
              </a:lnSpc>
              <a:buFontTx/>
              <a:buChar char="-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Flavor tagging effects,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time resolution, time acceptance</a:t>
            </a:r>
          </a:p>
          <a:p>
            <a:pPr lvl="1">
              <a:lnSpc>
                <a:spcPct val="150000"/>
              </a:lnSpc>
            </a:pP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95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17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7" y="275063"/>
            <a:ext cx="3317930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Background treatment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3881538-09D5-53F5-1FA7-2938A5F2CA75}"/>
                  </a:ext>
                </a:extLst>
              </p:cNvPr>
              <p:cNvSpPr txBox="1"/>
              <p:nvPr/>
            </p:nvSpPr>
            <p:spPr>
              <a:xfrm>
                <a:off x="245327" y="853822"/>
                <a:ext cx="8664994" cy="1675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Ideal case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 Use large </a:t>
                </a:r>
                <a14:m>
                  <m:oMath xmlns:m="http://schemas.openxmlformats.org/officeDocument/2006/math">
                    <m:r>
                      <a:rPr lang="en-US" altLang="zh-CN" sz="1400" b="0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1400" b="0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0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140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samples to extract mass/time distributions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Practical: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Limited full simulation samples </a:t>
                </a:r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use alternative modeling methods</a:t>
                </a: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Mass: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Fake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zh-CN" sz="140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altLang="zh-CN" sz="1400" b="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GB" altLang="zh-CN" sz="1400" b="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GB" altLang="zh-CN" sz="1400" b="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by combining </a:t>
                </a:r>
                <a14:m>
                  <m:oMath xmlns:m="http://schemas.openxmlformats.org/officeDocument/2006/math">
                    <m:r>
                      <a:rPr lang="en-US" altLang="zh-CN" sz="1400" b="0" i="1" kern="1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zh-CN" sz="140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altLang="zh-CN" sz="1400" b="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GB" altLang="zh-CN" sz="1400" b="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400" b="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sz="1400" b="0" i="1" kern="1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1400" b="0" i="1" kern="1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0" i="1" kern="1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140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̄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samples; fit with Chebyshev polynomial</a:t>
                </a: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Time: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Use </a:t>
                </a:r>
                <a14:m>
                  <m:oMath xmlns:m="http://schemas.openxmlformats.org/officeDocument/2006/math">
                    <m:r>
                      <a:rPr lang="en-US" altLang="zh-CN" sz="1400" b="0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1400" b="0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0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140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sz="1400" b="0" i="1" kern="1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→{</m:t>
                    </m:r>
                    <m:r>
                      <a:rPr lang="en-US" altLang="zh-CN" sz="1400" b="0" i="1" kern="1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1400" b="0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1400" b="0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zh-CN" sz="1400" b="0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1400" b="0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zh-CN" sz="1400" b="0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1400" b="0" i="1" kern="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zh-CN" sz="1400" b="0" i="1" kern="1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samples; fit with exponential functions</a:t>
                </a:r>
                <a:endPara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All subsamples share the same shape and background yields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3881538-09D5-53F5-1FA7-2938A5F2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7" y="853822"/>
                <a:ext cx="8664994" cy="1675459"/>
              </a:xfrm>
              <a:prstGeom prst="rect">
                <a:avLst/>
              </a:prstGeom>
              <a:blipFill>
                <a:blip r:embed="rId3"/>
                <a:stretch>
                  <a:fillRect l="-70" b="-2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3E80B58-A9F3-FF76-8CBB-86F6AB9A75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49623"/>
          <a:stretch/>
        </p:blipFill>
        <p:spPr>
          <a:xfrm>
            <a:off x="974335" y="2615856"/>
            <a:ext cx="3081868" cy="22019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037B5B-2118-3600-AB56-5512AAC75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805"/>
          <a:stretch/>
        </p:blipFill>
        <p:spPr>
          <a:xfrm>
            <a:off x="4785210" y="2615856"/>
            <a:ext cx="2989591" cy="21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66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3F9DC7-360B-5143-91A1-D05A02C8A1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49523"/>
          <a:stretch/>
        </p:blipFill>
        <p:spPr>
          <a:xfrm>
            <a:off x="1014428" y="1316113"/>
            <a:ext cx="6639512" cy="161006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CA0CEF0-6CFA-559E-05C7-FBDD4375B0CF}"/>
              </a:ext>
            </a:extLst>
          </p:cNvPr>
          <p:cNvSpPr/>
          <p:nvPr/>
        </p:nvSpPr>
        <p:spPr bwMode="auto">
          <a:xfrm>
            <a:off x="245326" y="275063"/>
            <a:ext cx="3135827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Mass-Time fit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855A5C-3D1D-AEF1-E014-FD7DF08D05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171" b="50104"/>
          <a:stretch/>
        </p:blipFill>
        <p:spPr>
          <a:xfrm>
            <a:off x="1090627" y="2860967"/>
            <a:ext cx="6639512" cy="161536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A15A05-7C5F-9118-767F-71CD251B9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0960" y="4416613"/>
            <a:ext cx="1178492" cy="3684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92FF3A-7212-DC1E-84A4-5FB7BFD47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6139" y="4445114"/>
            <a:ext cx="1251721" cy="3087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430C3F-8D2C-C204-FAC4-A5E275DB74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8173" y="4404299"/>
            <a:ext cx="1394867" cy="38074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E958449-F910-DB31-6018-8BDE7ED6DCD1}"/>
              </a:ext>
            </a:extLst>
          </p:cNvPr>
          <p:cNvSpPr/>
          <p:nvPr/>
        </p:nvSpPr>
        <p:spPr>
          <a:xfrm>
            <a:off x="1532467" y="1574800"/>
            <a:ext cx="668866" cy="200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5A7FBFD-397A-7236-E9D8-48494D7464BE}"/>
              </a:ext>
            </a:extLst>
          </p:cNvPr>
          <p:cNvSpPr/>
          <p:nvPr/>
        </p:nvSpPr>
        <p:spPr>
          <a:xfrm>
            <a:off x="3665318" y="1622939"/>
            <a:ext cx="668866" cy="200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7625E2-FF19-AF82-5912-9075F63B6E16}"/>
              </a:ext>
            </a:extLst>
          </p:cNvPr>
          <p:cNvSpPr/>
          <p:nvPr/>
        </p:nvSpPr>
        <p:spPr>
          <a:xfrm>
            <a:off x="5798169" y="1622938"/>
            <a:ext cx="668866" cy="200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F315A09-AE52-C5D4-D7F5-8DA45CE3DA6A}"/>
              </a:ext>
            </a:extLst>
          </p:cNvPr>
          <p:cNvSpPr/>
          <p:nvPr/>
        </p:nvSpPr>
        <p:spPr>
          <a:xfrm>
            <a:off x="1701340" y="3184863"/>
            <a:ext cx="668866" cy="200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F238BE4-AAEB-6D27-4633-394F06D1894E}"/>
              </a:ext>
            </a:extLst>
          </p:cNvPr>
          <p:cNvSpPr/>
          <p:nvPr/>
        </p:nvSpPr>
        <p:spPr>
          <a:xfrm>
            <a:off x="3903133" y="3167793"/>
            <a:ext cx="668866" cy="200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53BDA66-973C-7329-4638-ABD076E99ADE}"/>
              </a:ext>
            </a:extLst>
          </p:cNvPr>
          <p:cNvSpPr/>
          <p:nvPr/>
        </p:nvSpPr>
        <p:spPr>
          <a:xfrm>
            <a:off x="6009757" y="3181944"/>
            <a:ext cx="668866" cy="200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B7EDB9-3FD4-9B55-4CDB-9FDD4DF9B10A}"/>
                  </a:ext>
                </a:extLst>
              </p:cNvPr>
              <p:cNvSpPr txBox="1"/>
              <p:nvPr/>
            </p:nvSpPr>
            <p:spPr>
              <a:xfrm>
                <a:off x="485774" y="845099"/>
                <a:ext cx="8116758" cy="416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80000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Parameters fixed: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𝛤</m:t>
                        </m:r>
                      </m:e>
                      <m:sub>
                        <m:r>
                          <a:rPr lang="en-US" altLang="zh-CN" sz="1600" b="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en-US" altLang="zh-CN" sz="16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𝛤</m:t>
                        </m:r>
                      </m:e>
                      <m:sub>
                        <m:r>
                          <a:rPr lang="en-US" altLang="zh-CN" sz="1600" b="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en-US" altLang="zh-CN" sz="16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6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zh-CN" sz="16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600" b="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B7EDB9-3FD4-9B55-4CDB-9FDD4DF9B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845099"/>
                <a:ext cx="8116758" cy="416011"/>
              </a:xfrm>
              <a:prstGeom prst="rect">
                <a:avLst/>
              </a:prstGeom>
              <a:blipFill>
                <a:blip r:embed="rId10"/>
                <a:stretch>
                  <a:fillRect l="-451" b="-19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54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D18C6B-2150-3C03-2216-34D615045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9918"/>
          <a:stretch/>
        </p:blipFill>
        <p:spPr>
          <a:xfrm>
            <a:off x="999490" y="2912225"/>
            <a:ext cx="6866043" cy="16382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03C667-566F-BA89-4C3C-04B52813AB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50497" b="1"/>
          <a:stretch/>
        </p:blipFill>
        <p:spPr>
          <a:xfrm>
            <a:off x="999490" y="1334334"/>
            <a:ext cx="6789420" cy="16146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85A9498-DF91-6F38-4676-F505BF8CA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4685" y="4463881"/>
            <a:ext cx="1417639" cy="3722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D122FA-8D23-CD0A-2A4D-2CC476FE7A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7497" y="4498056"/>
            <a:ext cx="1331804" cy="3535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42D5D57-68DA-D03E-E7EF-BB03FE05CD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8643" y="4475952"/>
            <a:ext cx="1256578" cy="34812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7277530-7200-E5D5-64A9-646D2B7D3854}"/>
              </a:ext>
            </a:extLst>
          </p:cNvPr>
          <p:cNvSpPr/>
          <p:nvPr/>
        </p:nvSpPr>
        <p:spPr>
          <a:xfrm>
            <a:off x="3752609" y="1622939"/>
            <a:ext cx="668866" cy="200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DDB07D1-AA75-EF00-A74D-7FEB6C794B1A}"/>
              </a:ext>
            </a:extLst>
          </p:cNvPr>
          <p:cNvSpPr/>
          <p:nvPr/>
        </p:nvSpPr>
        <p:spPr>
          <a:xfrm>
            <a:off x="5959784" y="1613419"/>
            <a:ext cx="668866" cy="200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57FCE48-DB7A-7854-B0D5-C1371252BF43}"/>
              </a:ext>
            </a:extLst>
          </p:cNvPr>
          <p:cNvSpPr/>
          <p:nvPr/>
        </p:nvSpPr>
        <p:spPr>
          <a:xfrm>
            <a:off x="1544639" y="1613418"/>
            <a:ext cx="668866" cy="20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CECEF4F-9BB2-9382-5430-341FF6D164A9}"/>
              </a:ext>
            </a:extLst>
          </p:cNvPr>
          <p:cNvSpPr/>
          <p:nvPr/>
        </p:nvSpPr>
        <p:spPr>
          <a:xfrm>
            <a:off x="1643251" y="3132667"/>
            <a:ext cx="702015" cy="242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ACF3291-7DFD-FC7F-6704-5BB24B5BEA95}"/>
              </a:ext>
            </a:extLst>
          </p:cNvPr>
          <p:cNvSpPr/>
          <p:nvPr/>
        </p:nvSpPr>
        <p:spPr>
          <a:xfrm>
            <a:off x="3869985" y="3231624"/>
            <a:ext cx="702015" cy="242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82E46EB-F729-92AC-AD15-FBECB7114CDA}"/>
              </a:ext>
            </a:extLst>
          </p:cNvPr>
          <p:cNvSpPr/>
          <p:nvPr/>
        </p:nvSpPr>
        <p:spPr>
          <a:xfrm>
            <a:off x="6103431" y="3208096"/>
            <a:ext cx="702015" cy="242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81BE7A5-4542-AA1A-441E-EB28FDAFD4E3}"/>
              </a:ext>
            </a:extLst>
          </p:cNvPr>
          <p:cNvSpPr/>
          <p:nvPr/>
        </p:nvSpPr>
        <p:spPr bwMode="auto">
          <a:xfrm>
            <a:off x="245327" y="275063"/>
            <a:ext cx="3114562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Mass-Time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3F090AB-297C-9BEE-2B5C-83AFDFFFA3C2}"/>
                  </a:ext>
                </a:extLst>
              </p:cNvPr>
              <p:cNvSpPr txBox="1"/>
              <p:nvPr/>
            </p:nvSpPr>
            <p:spPr>
              <a:xfrm>
                <a:off x="485774" y="845099"/>
                <a:ext cx="8116758" cy="416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80000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Parameters fixed: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𝛤</m:t>
                        </m:r>
                      </m:e>
                      <m:sub>
                        <m:r>
                          <a:rPr lang="en-US" altLang="zh-CN" sz="1600" b="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en-US" altLang="zh-CN" sz="16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𝛤</m:t>
                        </m:r>
                      </m:e>
                      <m:sub>
                        <m:r>
                          <a:rPr lang="en-US" altLang="zh-CN" sz="1600" b="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en-US" altLang="zh-CN" sz="16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6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zh-CN" sz="16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600" b="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3F090AB-297C-9BEE-2B5C-83AFDFFFA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845099"/>
                <a:ext cx="8116758" cy="416011"/>
              </a:xfrm>
              <a:prstGeom prst="rect">
                <a:avLst/>
              </a:prstGeom>
              <a:blipFill>
                <a:blip r:embed="rId10"/>
                <a:stretch>
                  <a:fillRect l="-451" b="-19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24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2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7" y="275063"/>
            <a:ext cx="3092606" cy="448470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ea typeface="Source Han Sans SC"/>
                <a:cs typeface="Times New Roman" panose="02020603050405020304" pitchFamily="18" charset="0"/>
              </a:rPr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41E0A8-5381-D682-8AFC-DA2EB6AD6A39}"/>
                  </a:ext>
                </a:extLst>
              </p:cNvPr>
              <p:cNvSpPr txBox="1"/>
              <p:nvPr/>
            </p:nvSpPr>
            <p:spPr>
              <a:xfrm>
                <a:off x="620453" y="987903"/>
                <a:ext cx="7501054" cy="348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Why</a:t>
                </a:r>
                <a:r>
                  <a:rPr lang="en-US" altLang="zh-CN" sz="1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CKM Angle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Matters:</a:t>
                </a:r>
              </a:p>
              <a:p>
                <a:pPr lvl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 violation, CKM matrix, and measurement methods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Why a Future Flavor Factory: </a:t>
                </a:r>
              </a:p>
              <a:p>
                <a:pPr lvl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CEPC experiment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Prospects for </a:t>
                </a:r>
                <a:r>
                  <a:rPr lang="zh-CN" altLang="en-US" sz="18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𝛾 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Measurement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8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8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1800" b="1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altLang="zh-CN" sz="18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18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800" b="1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bSup>
                    <m:sSup>
                      <m:sSupPr>
                        <m:ctrlPr>
                          <a:rPr lang="en-US" altLang="zh-CN" sz="18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1800" b="1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CEPC: </a:t>
                </a:r>
              </a:p>
              <a:p>
                <a:pPr lvl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Strategy, simulation, reconstruction, flavor tagging, time resolution, fitting, and projections</a:t>
                </a:r>
              </a:p>
              <a:p>
                <a:pPr marL="285750" indent="-28575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  <a:endParaRPr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41E0A8-5381-D682-8AFC-DA2EB6AD6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53" y="987903"/>
                <a:ext cx="7501054" cy="3481146"/>
              </a:xfrm>
              <a:prstGeom prst="rect">
                <a:avLst/>
              </a:prstGeom>
              <a:blipFill>
                <a:blip r:embed="rId3"/>
                <a:stretch>
                  <a:fillRect l="-569" b="-1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5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37C31-8EA6-EF97-5B97-F3C701AD1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61586A9C-2A3B-463E-17C7-B3D7F0CB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20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B9A273-3C85-B9C8-2D46-C13C8860D869}"/>
              </a:ext>
            </a:extLst>
          </p:cNvPr>
          <p:cNvSpPr/>
          <p:nvPr/>
        </p:nvSpPr>
        <p:spPr bwMode="auto">
          <a:xfrm>
            <a:off x="245327" y="275063"/>
            <a:ext cx="3147777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Fit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0411389-1E4C-C349-A221-D2E86E56E1A2}"/>
                  </a:ext>
                </a:extLst>
              </p:cNvPr>
              <p:cNvSpPr txBox="1"/>
              <p:nvPr/>
            </p:nvSpPr>
            <p:spPr>
              <a:xfrm>
                <a:off x="517379" y="887362"/>
                <a:ext cx="6018312" cy="328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Fit result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altLang="zh-CN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𝜸</m:t>
                    </m:r>
                  </m:oMath>
                </a14:m>
                <a:r>
                  <a:rPr lang="el-GR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= </a:t>
                </a: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(66.43 ± </a:t>
                </a:r>
                <a:r>
                  <a:rPr lang="el-GR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3.01</a:t>
                </a: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)</a:t>
                </a:r>
                <a:r>
                  <a:rPr lang="el-GR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°</a:t>
                </a: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(Statistical uncertainty only, based on 5.3% of full dataset, input </a:t>
                </a:r>
                <a14:m>
                  <m:oMath xmlns:m="http://schemas.openxmlformats.org/officeDocument/2006/math">
                    <m:r>
                      <a:rPr lang="el-GR" altLang="zh-CN" sz="12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l-GR" altLang="zh-CN" sz="1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=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66.2°)</a:t>
                </a: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Projected final precision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altLang="zh-CN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σ(</a:t>
                </a:r>
                <a14:m>
                  <m:oMath xmlns:m="http://schemas.openxmlformats.org/officeDocument/2006/math">
                    <m:r>
                      <a:rPr lang="el-GR" altLang="zh-CN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𝜸</m:t>
                    </m:r>
                  </m:oMath>
                </a14:m>
                <a:r>
                  <a:rPr lang="el-GR" altLang="zh-CN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) = 0.69°</a:t>
                </a:r>
                <a:r>
                  <a:rPr lang="en-US" altLang="zh-CN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(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all three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zh-CN" sz="120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altLang="zh-CN" sz="1200" b="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GB" altLang="zh-CN" sz="1200" b="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200" b="0" i="1" kern="1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decay modes, 4.1 Tera-Z)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0411389-1E4C-C349-A221-D2E86E56E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79" y="887362"/>
                <a:ext cx="6018312" cy="3285515"/>
              </a:xfrm>
              <a:prstGeom prst="rect">
                <a:avLst/>
              </a:prstGeom>
              <a:blipFill>
                <a:blip r:embed="rId3"/>
                <a:stretch>
                  <a:fillRect l="-211" b="-1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F1D9A34-46B2-D1B1-10C6-F73EC7A42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934" y="2022553"/>
            <a:ext cx="4303201" cy="13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9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DFE6794-1375-BB52-6E83-2E840C797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1098" y="829043"/>
            <a:ext cx="2678217" cy="19052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A7A546E-7405-E220-7469-DD964EEA7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1098" y="2798129"/>
            <a:ext cx="2824307" cy="1980298"/>
          </a:xfrm>
          <a:prstGeom prst="rect">
            <a:avLst/>
          </a:prstGeom>
        </p:spPr>
      </p:pic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21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7" y="275063"/>
            <a:ext cx="2611228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 Discussion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3881538-09D5-53F5-1FA7-2938A5F2CA75}"/>
                  </a:ext>
                </a:extLst>
              </p:cNvPr>
              <p:cNvSpPr txBox="1"/>
              <p:nvPr/>
            </p:nvSpPr>
            <p:spPr>
              <a:xfrm>
                <a:off x="245327" y="887362"/>
                <a:ext cx="6018312" cy="232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80000"/>
                </a:pPr>
                <a:r>
                  <a:rPr lang="en-US" altLang="zh-CN" sz="1400" b="1" dirty="0" err="1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σ</a:t>
                </a: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altLang="zh-CN" sz="1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𝜸</m:t>
                    </m:r>
                  </m:oMath>
                </a14:m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)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1400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𝐞𝐟𝐟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SzPct val="8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Red &amp; blue curves overlap: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zh-CN" sz="1400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𝐞𝐟𝐟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effectively summarizes tagging performance</a:t>
                </a:r>
              </a:p>
              <a:p>
                <a:pPr marL="628650" lvl="1" indent="-285750">
                  <a:lnSpc>
                    <a:spcPct val="150000"/>
                  </a:lnSpc>
                  <a:buSzPct val="8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Clear deviation from </a:t>
                </a:r>
                <a14:m>
                  <m:oMath xmlns:m="http://schemas.openxmlformats.org/officeDocument/2006/math">
                    <m:r>
                      <a:rPr lang="en-US" altLang="zh-CN" sz="14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400" b="1" i="0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𝛜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𝐞𝐟𝐟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: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Untagged events also carry </a:t>
                </a:r>
                <a14:m>
                  <m:oMath xmlns:m="http://schemas.openxmlformats.org/officeDocument/2006/math">
                    <m:r>
                      <a:rPr lang="el-GR" altLang="zh-CN" sz="1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information</a:t>
                </a:r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SzPct val="80000"/>
                </a:pP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σ(</a:t>
                </a:r>
                <a14:m>
                  <m:oMath xmlns:m="http://schemas.openxmlformats.org/officeDocument/2006/math">
                    <m:r>
                      <a:rPr lang="el-GR" altLang="zh-CN" sz="1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𝜸</m:t>
                    </m:r>
                  </m:oMath>
                </a14:m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)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1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:r>
                  <a:rPr lang="en-US" altLang="zh-CN" sz="14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 </a:t>
                </a:r>
              </a:p>
              <a:p>
                <a:pPr marL="628650" lvl="1" indent="-285750">
                  <a:lnSpc>
                    <a:spcPct val="150000"/>
                  </a:lnSpc>
                  <a:buSzPct val="80000"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Current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= 26 fs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sufficient for high-precision </a:t>
                </a:r>
                <a14:m>
                  <m:oMath xmlns:m="http://schemas.openxmlformats.org/officeDocument/2006/math">
                    <m:r>
                      <a:rPr lang="el-GR" altLang="zh-CN" sz="1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measurement</a:t>
                </a:r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3881538-09D5-53F5-1FA7-2938A5F2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7" y="887362"/>
                <a:ext cx="6018312" cy="2321405"/>
              </a:xfrm>
              <a:prstGeom prst="rect">
                <a:avLst/>
              </a:prstGeom>
              <a:blipFill>
                <a:blip r:embed="rId7"/>
                <a:stretch>
                  <a:fillRect l="-422" b="-2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591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22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6" y="275063"/>
            <a:ext cx="4496795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Future optimization directions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E39E75F-9A74-8310-6457-E11B693E8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706" y="1775760"/>
            <a:ext cx="5983401" cy="632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E55A73C-CE31-798B-81B1-1601DF3BE8E3}"/>
                  </a:ext>
                </a:extLst>
              </p:cNvPr>
              <p:cNvSpPr txBox="1"/>
              <p:nvPr/>
            </p:nvSpPr>
            <p:spPr>
              <a:xfrm>
                <a:off x="415448" y="2853756"/>
                <a:ext cx="2048294" cy="134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Effective Statistics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Include additional</a:t>
                </a:r>
                <a:r>
                  <a:rPr lang="en-GB" altLang="zh-CN" sz="1400" kern="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zh-CN" sz="1400" i="1" kern="1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altLang="zh-CN" sz="1400" b="0" i="1" kern="1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GB" altLang="zh-CN" sz="1400" b="0" i="1" kern="1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400" b="0" i="1" kern="1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sz="1400" b="0" i="1" kern="1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decay modes, e.g.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sz="1400" i="1" kern="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kern="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400" b="0" i="1" kern="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E55A73C-CE31-798B-81B1-1601DF3BE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48" y="2853756"/>
                <a:ext cx="2048294" cy="1344984"/>
              </a:xfrm>
              <a:prstGeom prst="rect">
                <a:avLst/>
              </a:prstGeom>
              <a:blipFill>
                <a:blip r:embed="rId5"/>
                <a:stretch>
                  <a:fillRect l="-893" b="-4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9D8F40-38B5-E816-54FE-BF2119E279CD}"/>
                  </a:ext>
                </a:extLst>
              </p:cNvPr>
              <p:cNvSpPr txBox="1"/>
              <p:nvPr/>
            </p:nvSpPr>
            <p:spPr>
              <a:xfrm>
                <a:off x="395993" y="1087356"/>
                <a:ext cx="74447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scale factor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encapsulates all contributions affecting the </a:t>
                </a:r>
                <a14:m>
                  <m:oMath xmlns:m="http://schemas.openxmlformats.org/officeDocument/2006/math">
                    <m:r>
                      <a:rPr lang="el-GR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resolution:</a:t>
                </a:r>
                <a:endParaRPr lang="zh-CN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9D8F40-38B5-E816-54FE-BF2119E27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" y="1087356"/>
                <a:ext cx="7444741" cy="369332"/>
              </a:xfrm>
              <a:prstGeom prst="rect">
                <a:avLst/>
              </a:prstGeom>
              <a:blipFill>
                <a:blip r:embed="rId6"/>
                <a:stretch>
                  <a:fillRect l="-73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34DD6898-2D40-F792-9C98-00FE057CB5E8}"/>
              </a:ext>
            </a:extLst>
          </p:cNvPr>
          <p:cNvSpPr txBox="1"/>
          <p:nvPr/>
        </p:nvSpPr>
        <p:spPr>
          <a:xfrm>
            <a:off x="2626242" y="2853692"/>
            <a:ext cx="2115879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Efficiency: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machine learning to further improve selection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957C4AA-DE3C-19D0-BE99-E2E4C154040A}"/>
              </a:ext>
            </a:extLst>
          </p:cNvPr>
          <p:cNvSpPr txBox="1"/>
          <p:nvPr/>
        </p:nvSpPr>
        <p:spPr>
          <a:xfrm>
            <a:off x="4904621" y="2853692"/>
            <a:ext cx="1717159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Tagging Power: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advanced tagging algorithms, e.g.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ParticleNet</a:t>
            </a:r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9148162-1712-0070-726A-DBB00FE2CD70}"/>
              </a:ext>
            </a:extLst>
          </p:cNvPr>
          <p:cNvSpPr txBox="1"/>
          <p:nvPr/>
        </p:nvSpPr>
        <p:spPr>
          <a:xfrm>
            <a:off x="6782795" y="2853692"/>
            <a:ext cx="2115879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resolution: 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vertex reconstruction methods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8072AFDE-4C20-3BA5-C7D6-E09B9774B5F2}"/>
              </a:ext>
            </a:extLst>
          </p:cNvPr>
          <p:cNvSpPr/>
          <p:nvPr/>
        </p:nvSpPr>
        <p:spPr>
          <a:xfrm>
            <a:off x="1348740" y="2286000"/>
            <a:ext cx="1684020" cy="640080"/>
          </a:xfrm>
          <a:custGeom>
            <a:avLst/>
            <a:gdLst>
              <a:gd name="connsiteX0" fmla="*/ 1684020 w 1684020"/>
              <a:gd name="connsiteY0" fmla="*/ 0 h 640080"/>
              <a:gd name="connsiteX1" fmla="*/ 1135380 w 1684020"/>
              <a:gd name="connsiteY1" fmla="*/ 175260 h 640080"/>
              <a:gd name="connsiteX2" fmla="*/ 297180 w 1684020"/>
              <a:gd name="connsiteY2" fmla="*/ 320040 h 640080"/>
              <a:gd name="connsiteX3" fmla="*/ 0 w 1684020"/>
              <a:gd name="connsiteY3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4020" h="640080">
                <a:moveTo>
                  <a:pt x="1684020" y="0"/>
                </a:moveTo>
                <a:cubicBezTo>
                  <a:pt x="1525270" y="60960"/>
                  <a:pt x="1366520" y="121920"/>
                  <a:pt x="1135380" y="175260"/>
                </a:cubicBezTo>
                <a:cubicBezTo>
                  <a:pt x="904240" y="228600"/>
                  <a:pt x="486410" y="242570"/>
                  <a:pt x="297180" y="320040"/>
                </a:cubicBezTo>
                <a:cubicBezTo>
                  <a:pt x="107950" y="397510"/>
                  <a:pt x="53975" y="518795"/>
                  <a:pt x="0" y="6400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13EF6452-616B-4852-1FEB-12F3F2845EE3}"/>
              </a:ext>
            </a:extLst>
          </p:cNvPr>
          <p:cNvSpPr/>
          <p:nvPr/>
        </p:nvSpPr>
        <p:spPr>
          <a:xfrm>
            <a:off x="3474720" y="2293620"/>
            <a:ext cx="129559" cy="655320"/>
          </a:xfrm>
          <a:custGeom>
            <a:avLst/>
            <a:gdLst>
              <a:gd name="connsiteX0" fmla="*/ 0 w 129559"/>
              <a:gd name="connsiteY0" fmla="*/ 0 h 655320"/>
              <a:gd name="connsiteX1" fmla="*/ 129540 w 129559"/>
              <a:gd name="connsiteY1" fmla="*/ 381000 h 655320"/>
              <a:gd name="connsiteX2" fmla="*/ 7620 w 129559"/>
              <a:gd name="connsiteY2" fmla="*/ 65532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59" h="655320">
                <a:moveTo>
                  <a:pt x="0" y="0"/>
                </a:moveTo>
                <a:cubicBezTo>
                  <a:pt x="64135" y="135890"/>
                  <a:pt x="128270" y="271780"/>
                  <a:pt x="129540" y="381000"/>
                </a:cubicBezTo>
                <a:cubicBezTo>
                  <a:pt x="130810" y="490220"/>
                  <a:pt x="69215" y="572770"/>
                  <a:pt x="7620" y="655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2A027388-F1C1-2FF6-C71C-54D3BB57983E}"/>
              </a:ext>
            </a:extLst>
          </p:cNvPr>
          <p:cNvSpPr/>
          <p:nvPr/>
        </p:nvSpPr>
        <p:spPr>
          <a:xfrm>
            <a:off x="4183380" y="2308860"/>
            <a:ext cx="1487484" cy="647700"/>
          </a:xfrm>
          <a:custGeom>
            <a:avLst/>
            <a:gdLst>
              <a:gd name="connsiteX0" fmla="*/ 0 w 1487484"/>
              <a:gd name="connsiteY0" fmla="*/ 0 h 647700"/>
              <a:gd name="connsiteX1" fmla="*/ 670560 w 1487484"/>
              <a:gd name="connsiteY1" fmla="*/ 358140 h 647700"/>
              <a:gd name="connsiteX2" fmla="*/ 1394460 w 1487484"/>
              <a:gd name="connsiteY2" fmla="*/ 403860 h 647700"/>
              <a:gd name="connsiteX3" fmla="*/ 1455420 w 1487484"/>
              <a:gd name="connsiteY3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7484" h="647700">
                <a:moveTo>
                  <a:pt x="0" y="0"/>
                </a:moveTo>
                <a:cubicBezTo>
                  <a:pt x="219075" y="145415"/>
                  <a:pt x="438150" y="290830"/>
                  <a:pt x="670560" y="358140"/>
                </a:cubicBezTo>
                <a:cubicBezTo>
                  <a:pt x="902970" y="425450"/>
                  <a:pt x="1263650" y="355600"/>
                  <a:pt x="1394460" y="403860"/>
                </a:cubicBezTo>
                <a:cubicBezTo>
                  <a:pt x="1525270" y="452120"/>
                  <a:pt x="1490345" y="549910"/>
                  <a:pt x="1455420" y="6477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B84823EA-4B02-F499-1E33-AE0299679D80}"/>
              </a:ext>
            </a:extLst>
          </p:cNvPr>
          <p:cNvSpPr/>
          <p:nvPr/>
        </p:nvSpPr>
        <p:spPr>
          <a:xfrm>
            <a:off x="6484787" y="2171700"/>
            <a:ext cx="1005673" cy="807720"/>
          </a:xfrm>
          <a:custGeom>
            <a:avLst/>
            <a:gdLst>
              <a:gd name="connsiteX0" fmla="*/ 22693 w 1005673"/>
              <a:gd name="connsiteY0" fmla="*/ 0 h 807720"/>
              <a:gd name="connsiteX1" fmla="*/ 98893 w 1005673"/>
              <a:gd name="connsiteY1" fmla="*/ 358140 h 807720"/>
              <a:gd name="connsiteX2" fmla="*/ 807553 w 1005673"/>
              <a:gd name="connsiteY2" fmla="*/ 472440 h 807720"/>
              <a:gd name="connsiteX3" fmla="*/ 959953 w 1005673"/>
              <a:gd name="connsiteY3" fmla="*/ 624840 h 807720"/>
              <a:gd name="connsiteX4" fmla="*/ 1005673 w 1005673"/>
              <a:gd name="connsiteY4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673" h="807720">
                <a:moveTo>
                  <a:pt x="22693" y="0"/>
                </a:moveTo>
                <a:cubicBezTo>
                  <a:pt x="-4612" y="139700"/>
                  <a:pt x="-31917" y="279400"/>
                  <a:pt x="98893" y="358140"/>
                </a:cubicBezTo>
                <a:cubicBezTo>
                  <a:pt x="229703" y="436880"/>
                  <a:pt x="664043" y="427990"/>
                  <a:pt x="807553" y="472440"/>
                </a:cubicBezTo>
                <a:cubicBezTo>
                  <a:pt x="951063" y="516890"/>
                  <a:pt x="926933" y="568960"/>
                  <a:pt x="959953" y="624840"/>
                </a:cubicBezTo>
                <a:cubicBezTo>
                  <a:pt x="992973" y="680720"/>
                  <a:pt x="999323" y="744220"/>
                  <a:pt x="1005673" y="8077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638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23</a:t>
            </a:fld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99A57AA-EE3E-55C3-02A5-AC86E72B0CE8}"/>
              </a:ext>
            </a:extLst>
          </p:cNvPr>
          <p:cNvSpPr/>
          <p:nvPr/>
        </p:nvSpPr>
        <p:spPr bwMode="auto">
          <a:xfrm>
            <a:off x="245327" y="275063"/>
            <a:ext cx="3092606" cy="448470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E360B2-0922-7CF8-92EA-692C3973EA25}"/>
              </a:ext>
            </a:extLst>
          </p:cNvPr>
          <p:cNvSpPr/>
          <p:nvPr/>
        </p:nvSpPr>
        <p:spPr>
          <a:xfrm>
            <a:off x="6184252" y="4095600"/>
            <a:ext cx="24432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Thanks</a:t>
            </a:r>
            <a:endParaRPr lang="zh-CN" altLang="en-US" sz="3200" b="1" cap="none" spc="0" dirty="0">
              <a:ln w="0">
                <a:solidFill>
                  <a:schemeClr val="bg2">
                    <a:lumMod val="2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8A53AA5-95CE-42F0-2C83-2E3F961EDCC1}"/>
                  </a:ext>
                </a:extLst>
              </p:cNvPr>
              <p:cNvSpPr txBox="1"/>
              <p:nvPr/>
            </p:nvSpPr>
            <p:spPr>
              <a:xfrm>
                <a:off x="374095" y="961415"/>
                <a:ext cx="8253455" cy="318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Based on the</a:t>
                </a:r>
                <a:r>
                  <a:rPr lang="zh-CN" altLang="en-US" sz="18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CEPC Baseline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detector</a:t>
                </a:r>
                <a:r>
                  <a:rPr lang="zh-CN" altLang="en-US" sz="18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，</a:t>
                </a:r>
                <a:r>
                  <a:rPr lang="en-US" altLang="zh-CN" sz="18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under</a:t>
                </a:r>
                <a:r>
                  <a:rPr lang="zh-CN" altLang="en-US" sz="18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4.1 Tera-Z conditions</a:t>
                </a:r>
                <a:r>
                  <a:rPr lang="zh-CN" altLang="en-US" sz="18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，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projected statistical precision on the CKM angle </a:t>
                </a:r>
                <a14:m>
                  <m:oMath xmlns:m="http://schemas.openxmlformats.org/officeDocument/2006/math">
                    <m:r>
                      <a:rPr lang="el-GR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</a:t>
                </a:r>
                <a:r>
                  <a:rPr lang="zh-CN" altLang="en-US" sz="18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𝑩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𝒔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j-ea"/>
                            <a:sym typeface="+mn-ea"/>
                          </a:rPr>
                          <m:t>𝟎</m:t>
                        </m:r>
                      </m:sup>
                    </m:sSubSup>
                    <m:r>
                      <a:rPr lang="en-US" altLang="zh-CN" sz="1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j-ea"/>
                      </a:rPr>
                      <m:t>→ </m:t>
                    </m:r>
                    <m:sSubSup>
                      <m:sSubSupPr>
                        <m:ctrlP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𝑫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𝒔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∓</m:t>
                        </m:r>
                      </m:sup>
                    </m:sSubSup>
                    <m:sSup>
                      <m:sSupPr>
                        <m:ctrlP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𝑲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18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decay is </a:t>
                </a:r>
                <a:r>
                  <a:rPr lang="el-GR" altLang="zh-CN" sz="1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σ(</a:t>
                </a:r>
                <a14:m>
                  <m:oMath xmlns:m="http://schemas.openxmlformats.org/officeDocument/2006/math">
                    <m:r>
                      <a:rPr lang="el-GR" altLang="zh-CN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l-GR" altLang="zh-CN" sz="1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= 0.69°</a:t>
                </a:r>
                <a:endParaRPr lang="en-US" altLang="zh-CN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 comparison, LHCb Upgrade I / II expects:</a:t>
                </a:r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2.5°/1.0°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precision for the same decay channel</a:t>
                </a:r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CEPC </a:t>
                </a:r>
                <a:r>
                  <a:rPr lang="en-US" altLang="zh-CN" sz="1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shows competitive performance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en-US" altLang="zh-CN" sz="1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gamma measurement in this channel.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8A53AA5-95CE-42F0-2C83-2E3F961ED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95" y="961415"/>
                <a:ext cx="8253455" cy="3188693"/>
              </a:xfrm>
              <a:prstGeom prst="rect">
                <a:avLst/>
              </a:prstGeom>
              <a:blipFill>
                <a:blip r:embed="rId3"/>
                <a:stretch>
                  <a:fillRect l="-461" r="-922" b="-1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E88FCF50-7D8B-8502-62E8-0122698D4D6B}"/>
              </a:ext>
            </a:extLst>
          </p:cNvPr>
          <p:cNvSpPr txBox="1"/>
          <p:nvPr/>
        </p:nvSpPr>
        <p:spPr>
          <a:xfrm>
            <a:off x="2801634" y="2894017"/>
            <a:ext cx="1379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hlinkClick r:id="rId4"/>
              </a:rPr>
              <a:t>[arXiv:1808.08865]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3716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earch | Seyda Ipek">
            <a:extLst>
              <a:ext uri="{FF2B5EF4-FFF2-40B4-BE49-F238E27FC236}">
                <a16:creationId xmlns:a16="http://schemas.microsoft.com/office/drawing/2014/main" id="{5D1DB38B-C9E7-719B-88ED-C051038BB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00" y="891095"/>
            <a:ext cx="3983568" cy="29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3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7" y="275063"/>
            <a:ext cx="5368664" cy="398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Why matter dominates the universe?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E7D24B0-2C4B-CADE-9BFB-491C62CB9DF5}"/>
              </a:ext>
            </a:extLst>
          </p:cNvPr>
          <p:cNvSpPr txBox="1"/>
          <p:nvPr/>
        </p:nvSpPr>
        <p:spPr>
          <a:xfrm>
            <a:off x="245326" y="891095"/>
            <a:ext cx="6935761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Big Bang: matter = antimatter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Today: matter ≫ antimatter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Sakharov conditions (1967)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lnSpc>
                <a:spcPct val="150000"/>
              </a:lnSpc>
              <a:buFontTx/>
              <a:buChar char="-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Baryon number violation</a:t>
            </a:r>
          </a:p>
          <a:p>
            <a:pPr marL="628650" lvl="1" indent="-285750">
              <a:lnSpc>
                <a:spcPct val="150000"/>
              </a:lnSpc>
              <a:buFontTx/>
              <a:buChar char="-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 /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CP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violation</a:t>
            </a:r>
            <a:endParaRPr lang="en-US" altLang="zh-CN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628650" lvl="1" indent="-285750">
              <a:lnSpc>
                <a:spcPct val="150000"/>
              </a:lnSpc>
              <a:buFontTx/>
              <a:buChar char="-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Departure from thermal equilibrium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CP violation in the SM is too small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New source of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CP violation ⇒ new physics</a:t>
            </a: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FA9011-50EB-217A-E1C8-E7064266BA10}"/>
              </a:ext>
            </a:extLst>
          </p:cNvPr>
          <p:cNvSpPr txBox="1"/>
          <p:nvPr/>
        </p:nvSpPr>
        <p:spPr>
          <a:xfrm>
            <a:off x="1874521" y="2054123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altLang="zh-CN" sz="1000" dirty="0">
                <a:hlinkClick r:id="rId4"/>
              </a:rPr>
              <a:t>[Sakharov, JETP Lett. 5 (1967) 24]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84894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4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8" y="275063"/>
            <a:ext cx="3128738" cy="448470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CKM matrix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529734-EDF1-F0C1-20C7-FD9C4A6AB8D1}"/>
              </a:ext>
            </a:extLst>
          </p:cNvPr>
          <p:cNvSpPr txBox="1"/>
          <p:nvPr/>
        </p:nvSpPr>
        <p:spPr>
          <a:xfrm>
            <a:off x="290641" y="845638"/>
            <a:ext cx="8576911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CKM matrix describes quark mixing in the SM</a:t>
            </a:r>
          </a:p>
          <a:p>
            <a:pPr marL="685800" lvl="1" indent="-342900">
              <a:lnSpc>
                <a:spcPct val="150000"/>
              </a:lnSpc>
              <a:buFontTx/>
              <a:buChar char="-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complex phase is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only established source of CPV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the SM</a:t>
            </a:r>
          </a:p>
          <a:p>
            <a:pPr marL="0" lvl="1" indent="-285750">
              <a:lnSpc>
                <a:spcPct val="150000"/>
              </a:lnSpc>
            </a:pP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lvl="1" indent="-285750">
              <a:lnSpc>
                <a:spcPct val="150000"/>
              </a:lnSpc>
            </a:pP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lvl="1" indent="-285750">
              <a:lnSpc>
                <a:spcPct val="150000"/>
              </a:lnSpc>
            </a:pP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Unitarity of the CKM matrix </a:t>
            </a:r>
          </a:p>
          <a:p>
            <a:pPr marL="57150"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		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⇒ 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unitarity triangles (</a:t>
            </a:r>
            <a:r>
              <a:rPr lang="en-US" altLang="zh-CN" sz="1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UTs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marL="742950" lvl="1" indent="-342900">
              <a:lnSpc>
                <a:spcPct val="150000"/>
              </a:lnSpc>
              <a:buFontTx/>
              <a:buChar char="-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Indirect search of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BSM physics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altLang="zh-CN" sz="105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8B1D16-0BB3-5869-5C34-2880ED2D05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3808" r="-1"/>
          <a:stretch/>
        </p:blipFill>
        <p:spPr>
          <a:xfrm>
            <a:off x="6382725" y="1668319"/>
            <a:ext cx="1716646" cy="11005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42AD565-60E9-9CFC-BDB5-D9E1623B0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2672" y="4152176"/>
            <a:ext cx="3088566" cy="422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2DE491F-C006-F32B-3B90-8C9BEEF7747F}"/>
                  </a:ext>
                </a:extLst>
              </p:cNvPr>
              <p:cNvSpPr txBox="1"/>
              <p:nvPr/>
            </p:nvSpPr>
            <p:spPr>
              <a:xfrm>
                <a:off x="821007" y="1821796"/>
                <a:ext cx="5625514" cy="798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𝑪𝑲𝑴</m:t>
                          </m:r>
                        </m:sub>
                      </m:sSub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𝒖𝒅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</m:e>
                              <m:e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𝒖𝒔</m:t>
                                    </m:r>
                                  </m:sub>
                                </m:sSub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𝒖𝒃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l-GR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𝒄𝒅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𝒄𝒔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𝒄𝒃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𝒕𝒅</m:t>
                                        </m:r>
                                      </m:sub>
                                    </m:sSub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l-GR" altLang="zh-CN" sz="1600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𝒕𝒔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altLang="zh-CN" sz="1600" b="1" i="1">
                                            <a:latin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</a:rPr>
                                          <m:t>𝒕𝒃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2DE491F-C006-F32B-3B90-8C9BEEF77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07" y="1821796"/>
                <a:ext cx="5625514" cy="7988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4CB82A76-10E0-C974-68A6-C666CE0F4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3810" y="2922300"/>
            <a:ext cx="3234266" cy="18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DD57A84-E49E-4D95-3AC0-E725D0950B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826"/>
          <a:stretch/>
        </p:blipFill>
        <p:spPr>
          <a:xfrm>
            <a:off x="4878447" y="3212702"/>
            <a:ext cx="4184744" cy="1577585"/>
          </a:xfrm>
          <a:prstGeom prst="rect">
            <a:avLst/>
          </a:prstGeom>
        </p:spPr>
      </p:pic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E332F25-FA89-A5DA-58CB-71ED8A7D1633}"/>
                  </a:ext>
                </a:extLst>
              </p:cNvPr>
              <p:cNvSpPr/>
              <p:nvPr/>
            </p:nvSpPr>
            <p:spPr bwMode="auto">
              <a:xfrm>
                <a:off x="245327" y="275063"/>
                <a:ext cx="3092606" cy="448470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ctr">
                  <a:defRPr/>
                </a:pPr>
                <a:r>
                  <a:rPr lang="en-US" altLang="zh-CN" sz="2400" b="1" kern="100" dirty="0">
                    <a:latin typeface="+mj-lt"/>
                    <a:cs typeface="Times New Roman" panose="02020603050405020304" pitchFamily="18" charset="0"/>
                  </a:rPr>
                  <a:t>CKM angle </a:t>
                </a:r>
                <a14:m>
                  <m:oMath xmlns:m="http://schemas.openxmlformats.org/officeDocument/2006/math">
                    <m:r>
                      <a:rPr lang="en-US" altLang="zh-CN" sz="2400" b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𝜸</m:t>
                    </m:r>
                  </m:oMath>
                </a14:m>
                <a:endParaRPr lang="en-US" altLang="zh-CN" sz="2400" b="1" kern="1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E332F25-FA89-A5DA-58CB-71ED8A7D1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327" y="275063"/>
                <a:ext cx="3092606" cy="448470"/>
              </a:xfrm>
              <a:prstGeom prst="rect">
                <a:avLst/>
              </a:prstGeom>
              <a:blipFill>
                <a:blip r:embed="rId5"/>
                <a:stretch>
                  <a:fillRect t="-9459" b="-33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B3D2DDD-B1AD-78AF-CAB8-68CC4E0B500A}"/>
              </a:ext>
            </a:extLst>
          </p:cNvPr>
          <p:cNvSpPr txBox="1"/>
          <p:nvPr/>
        </p:nvSpPr>
        <p:spPr>
          <a:xfrm>
            <a:off x="290642" y="836782"/>
            <a:ext cx="8562716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Free of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top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quark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by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definition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⇒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accessible via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tree-level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Negligible theoretical uncertainty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⇒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SM benchmark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Search for new physics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vs. indirect measurement</a:t>
            </a:r>
          </a:p>
          <a:p>
            <a:pPr marL="628650" lvl="1" indent="-285750">
              <a:lnSpc>
                <a:spcPct val="150000"/>
              </a:lnSpc>
              <a:buFontTx/>
              <a:buChar char="-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Direct: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measure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𝛾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from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tree-level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decays</a:t>
            </a:r>
          </a:p>
          <a:p>
            <a:pPr marL="628650" lvl="1" indent="-285750">
              <a:lnSpc>
                <a:spcPct val="150000"/>
              </a:lnSpc>
              <a:buFontTx/>
              <a:buChar char="-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Indirect: assume UT is closed and infer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𝛾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from other processes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Experimental approaches: Time-integrated method vs. Time dependent 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FA53A3-B2FA-EB00-D20E-F15F13721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089" y="3080234"/>
            <a:ext cx="3974911" cy="168999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C8D985B-21FC-F843-3303-94135F1261BE}"/>
              </a:ext>
            </a:extLst>
          </p:cNvPr>
          <p:cNvSpPr txBox="1"/>
          <p:nvPr/>
        </p:nvSpPr>
        <p:spPr>
          <a:xfrm>
            <a:off x="3938576" y="4553907"/>
            <a:ext cx="1605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hlinkClick r:id="rId8"/>
              </a:rPr>
              <a:t>[CKMfitter-2023]</a:t>
            </a:r>
            <a:endParaRPr lang="zh-CN" altLang="en-US" sz="12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488BD5D-9463-6990-CFA2-D0937184D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0285" y="1607366"/>
            <a:ext cx="2023582" cy="76139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B1C0D9F-4EAB-8654-2C17-A7543BF5A658}"/>
              </a:ext>
            </a:extLst>
          </p:cNvPr>
          <p:cNvSpPr txBox="1"/>
          <p:nvPr/>
        </p:nvSpPr>
        <p:spPr>
          <a:xfrm>
            <a:off x="5452718" y="1295377"/>
            <a:ext cx="175494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latin typeface="Source Han Sans SC"/>
                <a:cs typeface="+mn-ea"/>
                <a:hlinkClick r:id="rId10"/>
              </a:rPr>
              <a:t>[JHEP 01 (2014) 051]</a:t>
            </a:r>
            <a:endParaRPr lang="en-US" altLang="zh-CN" sz="1000" dirty="0">
              <a:latin typeface="Source Han Sans SC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602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3BBD1C0-4646-5F7B-FA60-0A84E0C32549}"/>
                  </a:ext>
                </a:extLst>
              </p:cNvPr>
              <p:cNvSpPr txBox="1"/>
              <p:nvPr/>
            </p:nvSpPr>
            <p:spPr>
              <a:xfrm>
                <a:off x="290642" y="877411"/>
                <a:ext cx="8562716" cy="226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Probe </a:t>
                </a:r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𝛾</a:t>
                </a:r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via interference between 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𝑏 → 𝑢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zh-CN" alt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𝑠 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and</a:t>
                </a:r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𝑏 → 𝑐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zh-CN" alt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𝑠 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transitions</a:t>
                </a: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most commonly used decay</a:t>
                </a:r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16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br>
                  <a:rPr lang="en-US" altLang="zh-CN" sz="16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</a:br>
                <a:endPara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3BBD1C0-4646-5F7B-FA60-0A84E0C32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42" y="877411"/>
                <a:ext cx="8562716" cy="2267287"/>
              </a:xfrm>
              <a:prstGeom prst="rect">
                <a:avLst/>
              </a:prstGeom>
              <a:blipFill>
                <a:blip r:embed="rId3"/>
                <a:stretch>
                  <a:fillRect l="-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115DADA-7871-35FA-F80C-910A7290D08E}"/>
                  </a:ext>
                </a:extLst>
              </p:cNvPr>
              <p:cNvSpPr txBox="1"/>
              <p:nvPr/>
            </p:nvSpPr>
            <p:spPr>
              <a:xfrm>
                <a:off x="-58795" y="2711977"/>
                <a:ext cx="8562716" cy="213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Different methods based on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decay modes:</a:t>
                </a:r>
              </a:p>
              <a:p>
                <a:pPr marL="971550" lvl="2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GLW method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: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CP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eigenstates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，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𝐾𝐾</m:t>
                    </m:r>
                  </m:oMath>
                </a14:m>
                <a:r>
                  <a:rPr lang="en-US" altLang="zh-CN" sz="1400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l-GR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𝜋𝜋</m:t>
                    </m:r>
                  </m:oMath>
                </a14:m>
                <a:endParaRPr lang="en-US" altLang="zh-CN" sz="1400" b="0" dirty="0">
                  <a:solidFill>
                    <a:srgbClr val="0070C0"/>
                  </a:solidFill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971550" lvl="2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ADS method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CF or DCS decays, e.g.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zh-CN" altLang="en-US" sz="1400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𝜋</a:t>
                </a:r>
                <a:endPara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971550" lvl="2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BPGGSZ method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Self-conjugate 3-body final states</a:t>
                </a:r>
                <a:r>
                  <a:rPr lang="zh-CN" altLang="en-US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，</a:t>
                </a:r>
                <a:r>
                  <a:rPr lang="en-US" altLang="zh-CN" sz="1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zh-CN" altLang="en-US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𝜋𝜋</m:t>
                    </m:r>
                  </m:oMath>
                </a14:m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115DADA-7871-35FA-F80C-910A7290D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795" y="2711977"/>
                <a:ext cx="8562716" cy="2139625"/>
              </a:xfrm>
              <a:prstGeom prst="rect">
                <a:avLst/>
              </a:prstGeom>
              <a:blipFill>
                <a:blip r:embed="rId4"/>
                <a:stretch>
                  <a:fillRect b="-19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6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6" y="275063"/>
            <a:ext cx="3440627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Time integrated 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7E8EC7-F500-20D1-D06B-473118C51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874" y="1691563"/>
            <a:ext cx="6142252" cy="176037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0BA4231-CDA0-20AA-48A4-F8928A6837FC}"/>
              </a:ext>
            </a:extLst>
          </p:cNvPr>
          <p:cNvSpPr txBox="1"/>
          <p:nvPr/>
        </p:nvSpPr>
        <p:spPr>
          <a:xfrm>
            <a:off x="5326093" y="3888716"/>
            <a:ext cx="21491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hlinkClick r:id="rId6"/>
              </a:rPr>
              <a:t>[Phys. Lett. B 253 (1991) 483]</a:t>
            </a:r>
            <a:endParaRPr lang="zh-CN" altLang="en-US" sz="1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F486D3-65FA-C00C-83FA-3B91481812E9}"/>
              </a:ext>
            </a:extLst>
          </p:cNvPr>
          <p:cNvSpPr txBox="1"/>
          <p:nvPr/>
        </p:nvSpPr>
        <p:spPr>
          <a:xfrm>
            <a:off x="6952790" y="3875689"/>
            <a:ext cx="28872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hlinkClick r:id="rId7"/>
              </a:rPr>
              <a:t>[Phys. Lett. B 265 (1991) 172]</a:t>
            </a:r>
            <a:endParaRPr lang="zh-CN" altLang="en-US" sz="1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97822D1-A0A1-B40E-C7BE-854DF6C07C3A}"/>
              </a:ext>
            </a:extLst>
          </p:cNvPr>
          <p:cNvSpPr txBox="1"/>
          <p:nvPr/>
        </p:nvSpPr>
        <p:spPr>
          <a:xfrm>
            <a:off x="5326093" y="4240535"/>
            <a:ext cx="24124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hlinkClick r:id="rId8"/>
              </a:rPr>
              <a:t>[Phys. Rev. Lett. 78 (1997) 3257]</a:t>
            </a:r>
            <a:endParaRPr lang="zh-CN" altLang="en-US" sz="1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61FE652-45A3-62D3-B86B-9BCD6F75B873}"/>
              </a:ext>
            </a:extLst>
          </p:cNvPr>
          <p:cNvSpPr txBox="1"/>
          <p:nvPr/>
        </p:nvSpPr>
        <p:spPr>
          <a:xfrm>
            <a:off x="7060296" y="4240535"/>
            <a:ext cx="28872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hlinkClick r:id="rId9"/>
              </a:rPr>
              <a:t>[Phys. Rev. D 63 (2001) 036005]</a:t>
            </a:r>
            <a:endParaRPr lang="zh-CN" altLang="en-US" sz="1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7AEFCF-347F-0ACB-8CB9-756F550E524B}"/>
              </a:ext>
            </a:extLst>
          </p:cNvPr>
          <p:cNvSpPr txBox="1"/>
          <p:nvPr/>
        </p:nvSpPr>
        <p:spPr>
          <a:xfrm>
            <a:off x="7060296" y="456329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hlinkClick r:id="rId10"/>
              </a:rPr>
              <a:t>[Phys. Rev. D 68 (2003) 054018]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455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7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6" y="275063"/>
            <a:ext cx="3483158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Time dependent method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73E2AF-BB30-7B38-0BB8-6DA4F21FE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79" y="2599526"/>
            <a:ext cx="2659762" cy="19096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67E636-E671-2E5C-56BD-6C86A19B7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47053"/>
          <a:stretch/>
        </p:blipFill>
        <p:spPr>
          <a:xfrm>
            <a:off x="5921080" y="982347"/>
            <a:ext cx="2687710" cy="1439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4F7740C-B336-7FA3-531B-D3037A4021B3}"/>
                  </a:ext>
                </a:extLst>
              </p:cNvPr>
              <p:cNvSpPr txBox="1"/>
              <p:nvPr/>
            </p:nvSpPr>
            <p:spPr>
              <a:xfrm>
                <a:off x="277631" y="793136"/>
                <a:ext cx="5606702" cy="169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Another golden channel: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800" b="1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800" b="1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1800" b="1" i="1" kern="10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  <m:sSubSup>
                      <m:sSubSupPr>
                        <m:ctrlPr>
                          <a:rPr lang="en-US" altLang="zh-CN" sz="1800" b="1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1800" b="1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800" b="1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bSup>
                    <m:sSup>
                      <m:sSupPr>
                        <m:ctrlPr>
                          <a:rPr lang="en-US" altLang="zh-CN" sz="1800" b="1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1800" b="1" i="1" kern="10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1800" b="1" i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Time-dependent</a:t>
                </a:r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study</a:t>
                </a: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acc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mixing and decay</a:t>
                </a: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Lager interference</a:t>
                </a:r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  <m:sup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~ 0.4</m:t>
                        </m:r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~ 0.1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altLang="zh-CN" sz="16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4F7740C-B336-7FA3-531B-D3037A402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31" y="793136"/>
                <a:ext cx="5606702" cy="1693028"/>
              </a:xfrm>
              <a:prstGeom prst="rect">
                <a:avLst/>
              </a:prstGeom>
              <a:blipFill>
                <a:blip r:embed="rId6"/>
                <a:stretch>
                  <a:fillRect l="-762" b="-2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6826375-0214-0037-01F4-0DCA0E128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014" y="2614531"/>
            <a:ext cx="2477971" cy="183115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C96401-FBFD-CC52-BFA2-6B0060F63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2603"/>
          <a:stretch/>
        </p:blipFill>
        <p:spPr>
          <a:xfrm>
            <a:off x="6025950" y="2678383"/>
            <a:ext cx="2477971" cy="148277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49C12A8-749C-42F2-6B0C-EECB3E2EFDB9}"/>
              </a:ext>
            </a:extLst>
          </p:cNvPr>
          <p:cNvSpPr txBox="1"/>
          <p:nvPr/>
        </p:nvSpPr>
        <p:spPr>
          <a:xfrm>
            <a:off x="6684335" y="4361774"/>
            <a:ext cx="14338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hlinkClick r:id="rId8"/>
              </a:rPr>
              <a:t>[LHCb-PAPER-2024-020]</a:t>
            </a:r>
            <a:endParaRPr lang="zh-CN" altLang="en-US" sz="1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93924A4-F060-CFCC-2EA1-971305AA055B}"/>
              </a:ext>
            </a:extLst>
          </p:cNvPr>
          <p:cNvSpPr txBox="1"/>
          <p:nvPr/>
        </p:nvSpPr>
        <p:spPr>
          <a:xfrm>
            <a:off x="894198" y="4557277"/>
            <a:ext cx="21854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decay-time-dependent decay rate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6E7429F-2FB0-F444-0599-250F25BA3D63}"/>
              </a:ext>
            </a:extLst>
          </p:cNvPr>
          <p:cNvSpPr txBox="1"/>
          <p:nvPr/>
        </p:nvSpPr>
        <p:spPr>
          <a:xfrm>
            <a:off x="3663281" y="4452770"/>
            <a:ext cx="2221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Mixing asymmetry in one mixing period shift 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8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8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6" y="275063"/>
            <a:ext cx="4326674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Why a future flavor factory?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3B26246-ACC9-74D3-A018-BFD55F7A476B}"/>
              </a:ext>
            </a:extLst>
          </p:cNvPr>
          <p:cNvSpPr txBox="1"/>
          <p:nvPr/>
        </p:nvSpPr>
        <p:spPr>
          <a:xfrm>
            <a:off x="322486" y="892361"/>
            <a:ext cx="6638295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𝛾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measurements limited by:</a:t>
            </a:r>
          </a:p>
          <a:p>
            <a:pPr marL="628650" lvl="1" indent="-285750">
              <a:lnSpc>
                <a:spcPct val="150000"/>
              </a:lnSpc>
              <a:buFontTx/>
              <a:buChar char="-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 marL="628650" lvl="1" indent="-285750">
              <a:lnSpc>
                <a:spcPct val="150000"/>
              </a:lnSpc>
              <a:buFontTx/>
              <a:buChar char="-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Systematics</a:t>
            </a:r>
          </a:p>
          <a:p>
            <a:pPr marL="628650" lvl="1" indent="-285750">
              <a:lnSpc>
                <a:spcPct val="150000"/>
              </a:lnSpc>
              <a:buFontTx/>
              <a:buChar char="-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Decay modes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Future high-luminosity colliders 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⇒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much better precision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74F09C1-062C-05D2-A05B-8170903B33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6482586"/>
                  </p:ext>
                </p:extLst>
              </p:nvPr>
            </p:nvGraphicFramePr>
            <p:xfrm>
              <a:off x="650468" y="3056994"/>
              <a:ext cx="7616236" cy="1371600"/>
            </p:xfrm>
            <a:graphic>
              <a:graphicData uri="http://schemas.openxmlformats.org/drawingml/2006/table">
                <a:tbl>
                  <a:tblPr/>
                  <a:tblGrid>
                    <a:gridCol w="1477705">
                      <a:extLst>
                        <a:ext uri="{9D8B030D-6E8A-4147-A177-3AD203B41FA5}">
                          <a16:colId xmlns:a16="http://schemas.microsoft.com/office/drawing/2014/main" val="714197053"/>
                        </a:ext>
                      </a:extLst>
                    </a:gridCol>
                    <a:gridCol w="1431851">
                      <a:extLst>
                        <a:ext uri="{9D8B030D-6E8A-4147-A177-3AD203B41FA5}">
                          <a16:colId xmlns:a16="http://schemas.microsoft.com/office/drawing/2014/main" val="2553631522"/>
                        </a:ext>
                      </a:extLst>
                    </a:gridCol>
                    <a:gridCol w="2906233">
                      <a:extLst>
                        <a:ext uri="{9D8B030D-6E8A-4147-A177-3AD203B41FA5}">
                          <a16:colId xmlns:a16="http://schemas.microsoft.com/office/drawing/2014/main" val="4177099034"/>
                        </a:ext>
                      </a:extLst>
                    </a:gridCol>
                    <a:gridCol w="1800447">
                      <a:extLst>
                        <a:ext uri="{9D8B030D-6E8A-4147-A177-3AD203B41FA5}">
                          <a16:colId xmlns:a16="http://schemas.microsoft.com/office/drawing/2014/main" val="356975611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Experiment</a:t>
                          </a:r>
                          <a:endParaRPr lang="zh-CN" altLang="en-US" sz="1200" b="1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b="1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Type</a:t>
                          </a:r>
                          <a:endParaRPr lang="zh-CN" altLang="en-US" sz="1200" b="1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b="1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Features</a:t>
                          </a:r>
                          <a:endParaRPr lang="zh-CN" altLang="en-US" sz="1200" b="1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Ref.</a:t>
                          </a:r>
                          <a:endParaRPr lang="zh-CN" altLang="en-US" sz="1200" b="1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96839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CEPC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 @ Z pole</a:t>
                          </a:r>
                          <a:endParaRPr lang="zh-CN" alt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Clean, low background, high precision</a:t>
                          </a:r>
                          <a:endParaRPr lang="zh-CN" alt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  <a:hlinkClick r:id="rId3"/>
                            </a:rPr>
                            <a:t>[arXiv:1811.10545]</a:t>
                          </a:r>
                          <a:endParaRPr lang="en-US" sz="10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01583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FCC-</a:t>
                          </a:r>
                          <a:r>
                            <a:rPr lang="en-US" sz="1200" b="0" dirty="0" err="1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ee</a:t>
                          </a:r>
                          <a:endParaRPr 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 @ Z pole</a:t>
                          </a:r>
                          <a:endParaRPr lang="zh-CN" alt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Similar to CEPC</a:t>
                          </a:r>
                          <a:endParaRPr lang="zh-CN" alt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  <a:hlinkClick r:id="rId4"/>
                            </a:rPr>
                            <a:t>[arXiv:1901.02648]</a:t>
                          </a:r>
                          <a:endParaRPr lang="en-US" sz="10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565539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err="1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LHCb</a:t>
                          </a:r>
                          <a:r>
                            <a:rPr lang="en-US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Upgrade II </a:t>
                          </a:r>
                          <a:endParaRPr 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𝑝𝑝</m:t>
                                </m:r>
                              </m:oMath>
                            </m:oMathPara>
                          </a14:m>
                          <a:endParaRPr lang="en-US" altLang="zh-CN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High stats, complex background</a:t>
                          </a:r>
                          <a:endParaRPr lang="zh-CN" alt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  <a:hlinkClick r:id="rId5"/>
                            </a:rPr>
                            <a:t>[arXiv:1808.08865]</a:t>
                          </a:r>
                          <a:endParaRPr lang="en-US" sz="10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772609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Belle II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 @ </a:t>
                          </a:r>
                          <a:r>
                            <a:rPr lang="el-GR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Υ(4</a:t>
                          </a:r>
                          <a:r>
                            <a:rPr lang="en-US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S)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Very clean</a:t>
                          </a:r>
                          <a:r>
                            <a:rPr lang="zh-CN" altLang="en-US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，</a:t>
                          </a:r>
                          <a:r>
                            <a:rPr lang="en-US" altLang="zh-CN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no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 </a:t>
                          </a:r>
                          <a:endParaRPr lang="zh-CN" alt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  <a:hlinkClick r:id="rId6"/>
                            </a:rPr>
                            <a:t>[arXiv:1808.10567]</a:t>
                          </a:r>
                          <a:endParaRPr lang="en-US" sz="10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8865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74F09C1-062C-05D2-A05B-8170903B33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6482586"/>
                  </p:ext>
                </p:extLst>
              </p:nvPr>
            </p:nvGraphicFramePr>
            <p:xfrm>
              <a:off x="650468" y="3056994"/>
              <a:ext cx="7616236" cy="1371600"/>
            </p:xfrm>
            <a:graphic>
              <a:graphicData uri="http://schemas.openxmlformats.org/drawingml/2006/table">
                <a:tbl>
                  <a:tblPr/>
                  <a:tblGrid>
                    <a:gridCol w="1477705">
                      <a:extLst>
                        <a:ext uri="{9D8B030D-6E8A-4147-A177-3AD203B41FA5}">
                          <a16:colId xmlns:a16="http://schemas.microsoft.com/office/drawing/2014/main" val="714197053"/>
                        </a:ext>
                      </a:extLst>
                    </a:gridCol>
                    <a:gridCol w="1431851">
                      <a:extLst>
                        <a:ext uri="{9D8B030D-6E8A-4147-A177-3AD203B41FA5}">
                          <a16:colId xmlns:a16="http://schemas.microsoft.com/office/drawing/2014/main" val="2553631522"/>
                        </a:ext>
                      </a:extLst>
                    </a:gridCol>
                    <a:gridCol w="2906233">
                      <a:extLst>
                        <a:ext uri="{9D8B030D-6E8A-4147-A177-3AD203B41FA5}">
                          <a16:colId xmlns:a16="http://schemas.microsoft.com/office/drawing/2014/main" val="4177099034"/>
                        </a:ext>
                      </a:extLst>
                    </a:gridCol>
                    <a:gridCol w="1800447">
                      <a:extLst>
                        <a:ext uri="{9D8B030D-6E8A-4147-A177-3AD203B41FA5}">
                          <a16:colId xmlns:a16="http://schemas.microsoft.com/office/drawing/2014/main" val="3569756119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Experiment</a:t>
                          </a:r>
                          <a:endParaRPr lang="zh-CN" altLang="en-US" sz="1200" b="1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b="1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Type</a:t>
                          </a:r>
                          <a:endParaRPr lang="zh-CN" altLang="en-US" sz="1200" b="1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b="1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Features</a:t>
                          </a:r>
                          <a:endParaRPr lang="zh-CN" altLang="en-US" sz="1200" b="1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1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Ref.</a:t>
                          </a:r>
                          <a:endParaRPr lang="zh-CN" altLang="en-US" sz="1200" b="1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9683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CEPC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3404" t="-102222" r="-328936" b="-3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Clean, low background, high precision</a:t>
                          </a:r>
                          <a:endParaRPr lang="zh-CN" alt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  <a:hlinkClick r:id="rId8"/>
                            </a:rPr>
                            <a:t>[arXiv:1811.10545]</a:t>
                          </a:r>
                          <a:endParaRPr lang="en-US" sz="10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015838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FCC-</a:t>
                          </a:r>
                          <a:r>
                            <a:rPr lang="en-US" sz="1200" b="0" dirty="0" err="1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ee</a:t>
                          </a:r>
                          <a:endParaRPr 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3404" t="-197826" r="-328936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Similar to CEPC</a:t>
                          </a:r>
                          <a:endParaRPr lang="zh-CN" alt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  <a:hlinkClick r:id="rId9"/>
                            </a:rPr>
                            <a:t>[arXiv:1901.02648]</a:t>
                          </a:r>
                          <a:endParaRPr lang="en-US" sz="10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565539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err="1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LHCb</a:t>
                          </a:r>
                          <a:r>
                            <a:rPr lang="en-US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2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Upgrade II </a:t>
                          </a:r>
                          <a:endParaRPr 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3404" t="-304444" r="-328936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High stats, complex background</a:t>
                          </a:r>
                          <a:endParaRPr lang="zh-CN" altLang="en-US" sz="12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  <a:hlinkClick r:id="rId10"/>
                            </a:rPr>
                            <a:t>[arXiv:1808.08865]</a:t>
                          </a:r>
                          <a:endParaRPr lang="en-US" sz="10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77260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a:t>Belle II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3404" t="-404444" r="-328936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210" t="-404444" r="-62055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dirty="0">
                              <a:latin typeface="Arial" panose="020B0604020202020204" pitchFamily="34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  <a:hlinkClick r:id="rId11"/>
                            </a:rPr>
                            <a:t>[arXiv:1808.10567]</a:t>
                          </a:r>
                          <a:endParaRPr lang="en-US" sz="1000" b="0" dirty="0">
                            <a:latin typeface="Arial" panose="020B0604020202020204" pitchFamily="34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88654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778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F2FCD3-1E87-68B0-1AA5-A22E49E6A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5405"/>
          <a:stretch/>
        </p:blipFill>
        <p:spPr>
          <a:xfrm>
            <a:off x="5503434" y="2666458"/>
            <a:ext cx="3196347" cy="2091605"/>
          </a:xfrm>
          <a:prstGeom prst="rect">
            <a:avLst/>
          </a:prstGeom>
        </p:spPr>
      </p:pic>
      <p:sp>
        <p:nvSpPr>
          <p:cNvPr id="36" name="灯片编号占位符 35">
            <a:extLst>
              <a:ext uri="{FF2B5EF4-FFF2-40B4-BE49-F238E27FC236}">
                <a16:creationId xmlns:a16="http://schemas.microsoft.com/office/drawing/2014/main" id="{04E10D0D-7DB1-C67F-2970-F6D5BC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6521" y="4852771"/>
            <a:ext cx="2057400" cy="273844"/>
          </a:xfrm>
        </p:spPr>
        <p:txBody>
          <a:bodyPr/>
          <a:lstStyle/>
          <a:p>
            <a:fld id="{EE3F9CDB-1F21-4789-A81E-8FEA25CE194B}" type="slidenum">
              <a:rPr lang="en-US" altLang="en-US" smtClean="0"/>
              <a:pPr/>
              <a:t>9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332F25-FA89-A5DA-58CB-71ED8A7D1633}"/>
              </a:ext>
            </a:extLst>
          </p:cNvPr>
          <p:cNvSpPr/>
          <p:nvPr/>
        </p:nvSpPr>
        <p:spPr bwMode="auto">
          <a:xfrm>
            <a:off x="245327" y="275063"/>
            <a:ext cx="3103088" cy="44847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2400" b="1" kern="100" dirty="0">
                <a:latin typeface="+mj-lt"/>
                <a:cs typeface="Times New Roman" panose="02020603050405020304" pitchFamily="18" charset="0"/>
              </a:rPr>
              <a:t>CEPC experiment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3881538-09D5-53F5-1FA7-2938A5F2CA75}"/>
                  </a:ext>
                </a:extLst>
              </p:cNvPr>
              <p:cNvSpPr txBox="1"/>
              <p:nvPr/>
            </p:nvSpPr>
            <p:spPr>
              <a:xfrm>
                <a:off x="245326" y="915048"/>
                <a:ext cx="7362481" cy="389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CEPC</a:t>
                </a:r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（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ircular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E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lectron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P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ositron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C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ollider</a:t>
                </a:r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）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Designed as a future </a:t>
                </a:r>
                <a:r>
                  <a:rPr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Higgs / W / Z factory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Running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l-PL" altLang="zh-CN" sz="1600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@ Z 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pole </a:t>
                </a:r>
                <a:r>
                  <a:rPr lang="zh-CN" altLang="en-US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⇒ </a:t>
                </a:r>
                <a:r>
                  <a:rPr lang="pl-PL" altLang="zh-CN" sz="16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Tera</a:t>
                </a:r>
                <a:r>
                  <a:rPr lang="pl-PL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-Z</a:t>
                </a:r>
                <a:r>
                  <a:rPr lang="pl-PL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factory</a:t>
                </a: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4.1×10¹² Z events </a:t>
                </a:r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  <a:defRPr/>
                </a:pP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ℬ</m:t>
                    </m:r>
                    <m:d>
                      <m:dPr>
                        <m:ctrlP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→</m:t>
                        </m:r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≈1</m:t>
                    </m:r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altLang="zh-CN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and</m:t>
                    </m:r>
                    <m:r>
                      <a:rPr lang="en-US" altLang="zh-CN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ℬ</m:t>
                    </m:r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𝑍</m:t>
                    </m:r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→</m:t>
                    </m:r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altLang="zh-CN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≈15%</m:t>
                    </m:r>
                  </m:oMath>
                </a14:m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Baseline Detector Highlights:</a:t>
                </a: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resolution: </a:t>
                </a:r>
                <a:r>
                  <a:rPr lang="en-US" altLang="zh-CN" sz="1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μm</a:t>
                </a:r>
                <a:r>
                  <a:rPr lang="en-US" altLang="zh-CN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-level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silicon detector</a:t>
                </a: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PID: </a:t>
                </a:r>
                <a:r>
                  <a:rPr lang="en-US" altLang="zh-CN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ToF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ECAL + Muon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Advantages:</a:t>
                </a: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 statistics from high-luminosity collisions</a:t>
                </a:r>
              </a:p>
              <a:p>
                <a:pPr marL="628650" lvl="1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Low background from clean </a:t>
                </a:r>
                <a:r>
                  <a:rPr lang="en-US" altLang="zh-CN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e⁺e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⁻ environment</a:t>
                </a:r>
                <a:endPara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3881538-09D5-53F5-1FA7-2938A5F2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6" y="915048"/>
                <a:ext cx="7362481" cy="3896836"/>
              </a:xfrm>
              <a:prstGeom prst="rect">
                <a:avLst/>
              </a:prstGeom>
              <a:blipFill>
                <a:blip r:embed="rId5"/>
                <a:stretch>
                  <a:fillRect l="-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63FEEA41-769F-5F46-9449-B37765A01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6330" y="871262"/>
            <a:ext cx="3450553" cy="17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51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千图网海量PPT模板www.58pic.com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标准3">
      <a:majorFont>
        <a:latin typeface="Arial"/>
        <a:ea typeface="微软雅黑"/>
        <a:cs typeface="Arial"/>
      </a:majorFont>
      <a:minorFont>
        <a:latin typeface="Calibri Light"/>
        <a:ea typeface="微软雅黑 Light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10079</TotalTime>
  <Words>1556</Words>
  <Application>Microsoft Macintosh PowerPoint</Application>
  <PresentationFormat>全屏显示(16:9)</PresentationFormat>
  <Paragraphs>271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Source Han Sans SC</vt:lpstr>
      <vt:lpstr>Arial</vt:lpstr>
      <vt:lpstr>Bradley Hand ITC</vt:lpstr>
      <vt:lpstr>Calibri</vt:lpstr>
      <vt:lpstr>Calibri Light</vt:lpstr>
      <vt:lpstr>Cambria Math</vt:lpstr>
      <vt:lpstr>Times New Roman</vt:lpstr>
      <vt:lpstr>千图网海量PPT模板www.58pic.com​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宇隆 唐</cp:lastModifiedBy>
  <cp:revision>461</cp:revision>
  <dcterms:created xsi:type="dcterms:W3CDTF">2017-05-01T12:27:00Z</dcterms:created>
  <dcterms:modified xsi:type="dcterms:W3CDTF">2025-11-07T06:01:06Z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2052-10.8.0.6470</vt:lpwstr>
  </property>
</Properties>
</file>