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953" r:id="rId2"/>
    <p:sldId id="907" r:id="rId3"/>
    <p:sldId id="388" r:id="rId4"/>
    <p:sldId id="260" r:id="rId5"/>
    <p:sldId id="2201" r:id="rId6"/>
    <p:sldId id="2142" r:id="rId7"/>
    <p:sldId id="2191" r:id="rId8"/>
    <p:sldId id="2181" r:id="rId9"/>
    <p:sldId id="2222" r:id="rId10"/>
    <p:sldId id="259" r:id="rId11"/>
    <p:sldId id="1136" r:id="rId12"/>
    <p:sldId id="1602" r:id="rId13"/>
    <p:sldId id="1647" r:id="rId14"/>
    <p:sldId id="329" r:id="rId15"/>
    <p:sldId id="700" r:id="rId16"/>
    <p:sldId id="2205" r:id="rId17"/>
    <p:sldId id="1039" r:id="rId18"/>
    <p:sldId id="1148" r:id="rId19"/>
    <p:sldId id="971" r:id="rId20"/>
    <p:sldId id="2223" r:id="rId21"/>
    <p:sldId id="707" r:id="rId22"/>
    <p:sldId id="2213" r:id="rId23"/>
    <p:sldId id="2224" r:id="rId24"/>
    <p:sldId id="413" r:id="rId25"/>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沙 鹏" initials="沙" lastIdx="1" clrIdx="0">
    <p:extLst>
      <p:ext uri="{19B8F6BF-5375-455C-9EA6-DF929625EA0E}">
        <p15:presenceInfo xmlns:p15="http://schemas.microsoft.com/office/powerpoint/2012/main" userId="b8608ec0e979a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400"/>
    <a:srgbClr val="0000FF"/>
    <a:srgbClr val="FFFFFF"/>
    <a:srgbClr val="003399"/>
    <a:srgbClr val="E6E6E6"/>
    <a:srgbClr val="0070C0"/>
    <a:srgbClr val="4D8357"/>
    <a:srgbClr val="005800"/>
    <a:srgbClr val="FDCC6D"/>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87750" autoAdjust="0"/>
  </p:normalViewPr>
  <p:slideViewPr>
    <p:cSldViewPr>
      <p:cViewPr varScale="1">
        <p:scale>
          <a:sx n="76" d="100"/>
          <a:sy n="76" d="100"/>
        </p:scale>
        <p:origin x="787" y="58"/>
      </p:cViewPr>
      <p:guideLst>
        <p:guide orient="horz" pos="2160"/>
        <p:guide pos="3840"/>
      </p:guideLst>
    </p:cSldViewPr>
  </p:slideViewPr>
  <p:notesTextViewPr>
    <p:cViewPr>
      <p:scale>
        <a:sx n="3" d="2"/>
        <a:sy n="3" d="2"/>
      </p:scale>
      <p:origin x="0" y="0"/>
    </p:cViewPr>
  </p:notesTextViewPr>
  <p:sorterViewPr>
    <p:cViewPr>
      <p:scale>
        <a:sx n="90" d="100"/>
        <a:sy n="90" d="100"/>
      </p:scale>
      <p:origin x="0" y="9182"/>
    </p:cViewPr>
  </p:sorterViewPr>
  <p:notesViewPr>
    <p:cSldViewPr>
      <p:cViewPr varScale="1">
        <p:scale>
          <a:sx n="53" d="100"/>
          <a:sy n="53" d="100"/>
        </p:scale>
        <p:origin x="3312"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7F9E6D00-2C1C-47F1-8495-043F093F9ED6}" type="datetimeFigureOut">
              <a:rPr lang="zh-CN" altLang="en-US" smtClean="0"/>
              <a:t>2025/11/8</a:t>
            </a:fld>
            <a:endParaRPr lang="zh-CN" altLang="en-US"/>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EB5A05AE-EECD-457A-A033-312F4EB81B8B}" type="slidenum">
              <a:rPr lang="zh-CN" altLang="en-US" smtClean="0"/>
              <a:t>‹#›</a:t>
            </a:fld>
            <a:endParaRPr lang="zh-CN" altLang="en-US"/>
          </a:p>
        </p:txBody>
      </p:sp>
    </p:spTree>
    <p:extLst>
      <p:ext uri="{BB962C8B-B14F-4D97-AF65-F5344CB8AC3E}">
        <p14:creationId xmlns:p14="http://schemas.microsoft.com/office/powerpoint/2010/main" val="163861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3E0D183-6031-4C32-B44B-14746A336CF0}" type="datetimeFigureOut">
              <a:rPr lang="zh-CN" altLang="en-US" smtClean="0"/>
              <a:pPr/>
              <a:t>2025/11/8</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03A1DF17-A28C-4D46-829F-D8D110C09314}" type="slidenum">
              <a:rPr lang="zh-CN" altLang="en-US" smtClean="0"/>
              <a:pPr/>
              <a:t>‹#›</a:t>
            </a:fld>
            <a:endParaRPr lang="zh-CN" altLang="en-US"/>
          </a:p>
        </p:txBody>
      </p:sp>
    </p:spTree>
    <p:extLst>
      <p:ext uri="{BB962C8B-B14F-4D97-AF65-F5344CB8AC3E}">
        <p14:creationId xmlns:p14="http://schemas.microsoft.com/office/powerpoint/2010/main" val="29194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a:t>
            </a:fld>
            <a:endParaRPr lang="zh-CN" altLang="en-US"/>
          </a:p>
        </p:txBody>
      </p:sp>
    </p:spTree>
    <p:extLst>
      <p:ext uri="{BB962C8B-B14F-4D97-AF65-F5344CB8AC3E}">
        <p14:creationId xmlns:p14="http://schemas.microsoft.com/office/powerpoint/2010/main" val="2501384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15</a:t>
            </a:fld>
            <a:endParaRPr lang="zh-CN" altLang="en-US"/>
          </a:p>
        </p:txBody>
      </p:sp>
    </p:spTree>
    <p:extLst>
      <p:ext uri="{BB962C8B-B14F-4D97-AF65-F5344CB8AC3E}">
        <p14:creationId xmlns:p14="http://schemas.microsoft.com/office/powerpoint/2010/main" val="1386675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16</a:t>
            </a:fld>
            <a:endParaRPr lang="zh-CN" altLang="en-US"/>
          </a:p>
        </p:txBody>
      </p:sp>
    </p:spTree>
    <p:extLst>
      <p:ext uri="{BB962C8B-B14F-4D97-AF65-F5344CB8AC3E}">
        <p14:creationId xmlns:p14="http://schemas.microsoft.com/office/powerpoint/2010/main" val="2814714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17</a:t>
            </a:fld>
            <a:endParaRPr lang="zh-CN" altLang="en-US"/>
          </a:p>
        </p:txBody>
      </p:sp>
    </p:spTree>
    <p:extLst>
      <p:ext uri="{BB962C8B-B14F-4D97-AF65-F5344CB8AC3E}">
        <p14:creationId xmlns:p14="http://schemas.microsoft.com/office/powerpoint/2010/main" val="3282596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21</a:t>
            </a:fld>
            <a:endParaRPr lang="zh-CN" altLang="en-US"/>
          </a:p>
        </p:txBody>
      </p:sp>
    </p:spTree>
    <p:extLst>
      <p:ext uri="{BB962C8B-B14F-4D97-AF65-F5344CB8AC3E}">
        <p14:creationId xmlns:p14="http://schemas.microsoft.com/office/powerpoint/2010/main" val="507720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9A874A-D914-4F31-8D56-1D66AEE3B8E2}" type="slidenum">
              <a:rPr lang="zh-CN" altLang="en-US" smtClean="0"/>
              <a:t>4</a:t>
            </a:fld>
            <a:endParaRPr lang="zh-CN" altLang="en-US"/>
          </a:p>
        </p:txBody>
      </p:sp>
    </p:spTree>
    <p:extLst>
      <p:ext uri="{BB962C8B-B14F-4D97-AF65-F5344CB8AC3E}">
        <p14:creationId xmlns:p14="http://schemas.microsoft.com/office/powerpoint/2010/main" val="865374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5</a:t>
            </a:fld>
            <a:endParaRPr lang="zh-CN" altLang="en-US"/>
          </a:p>
        </p:txBody>
      </p:sp>
    </p:spTree>
    <p:extLst>
      <p:ext uri="{BB962C8B-B14F-4D97-AF65-F5344CB8AC3E}">
        <p14:creationId xmlns:p14="http://schemas.microsoft.com/office/powerpoint/2010/main" val="3327077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465CF7-0E65-4284-858A-FD3FE57A0056}" type="slidenum">
              <a:rPr lang="zh-CN" altLang="en-US" smtClean="0"/>
              <a:t>6</a:t>
            </a:fld>
            <a:endParaRPr lang="zh-CN" altLang="en-US"/>
          </a:p>
        </p:txBody>
      </p:sp>
    </p:spTree>
    <p:extLst>
      <p:ext uri="{BB962C8B-B14F-4D97-AF65-F5344CB8AC3E}">
        <p14:creationId xmlns:p14="http://schemas.microsoft.com/office/powerpoint/2010/main" val="1688459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465CF7-0E65-4284-858A-FD3FE57A0056}" type="slidenum">
              <a:rPr lang="zh-CN" altLang="en-US" smtClean="0"/>
              <a:t>7</a:t>
            </a:fld>
            <a:endParaRPr lang="zh-CN" altLang="en-US"/>
          </a:p>
        </p:txBody>
      </p:sp>
    </p:spTree>
    <p:extLst>
      <p:ext uri="{BB962C8B-B14F-4D97-AF65-F5344CB8AC3E}">
        <p14:creationId xmlns:p14="http://schemas.microsoft.com/office/powerpoint/2010/main" val="3725856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465CF7-0E65-4284-858A-FD3FE57A0056}" type="slidenum">
              <a:rPr lang="zh-CN" altLang="en-US" smtClean="0"/>
              <a:t>8</a:t>
            </a:fld>
            <a:endParaRPr lang="zh-CN" altLang="en-US"/>
          </a:p>
        </p:txBody>
      </p:sp>
    </p:spTree>
    <p:extLst>
      <p:ext uri="{BB962C8B-B14F-4D97-AF65-F5344CB8AC3E}">
        <p14:creationId xmlns:p14="http://schemas.microsoft.com/office/powerpoint/2010/main" val="3810179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9</a:t>
            </a:fld>
            <a:endParaRPr lang="zh-CN" altLang="en-US"/>
          </a:p>
        </p:txBody>
      </p:sp>
    </p:spTree>
    <p:extLst>
      <p:ext uri="{BB962C8B-B14F-4D97-AF65-F5344CB8AC3E}">
        <p14:creationId xmlns:p14="http://schemas.microsoft.com/office/powerpoint/2010/main" val="1940161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12</a:t>
            </a:fld>
            <a:endParaRPr lang="zh-CN" altLang="en-US"/>
          </a:p>
        </p:txBody>
      </p:sp>
    </p:spTree>
    <p:extLst>
      <p:ext uri="{BB962C8B-B14F-4D97-AF65-F5344CB8AC3E}">
        <p14:creationId xmlns:p14="http://schemas.microsoft.com/office/powerpoint/2010/main" val="4041316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D5C7D-2AAC-E058-ED16-0314F035B2A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B7C7195-CF23-763E-EB03-D1D62FE1CB9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23A01D8-EA08-3552-F217-0DE4F12F39BA}"/>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5532FD64-5AB5-45E6-63C2-B19CCFEB2B17}"/>
              </a:ext>
            </a:extLst>
          </p:cNvPr>
          <p:cNvSpPr>
            <a:spLocks noGrp="1"/>
          </p:cNvSpPr>
          <p:nvPr>
            <p:ph type="sldNum" sz="quarter" idx="5"/>
          </p:nvPr>
        </p:nvSpPr>
        <p:spPr/>
        <p:txBody>
          <a:bodyPr/>
          <a:lstStyle/>
          <a:p>
            <a:fld id="{03A1DF17-A28C-4D46-829F-D8D110C09314}" type="slidenum">
              <a:rPr lang="zh-CN" altLang="en-US" smtClean="0"/>
              <a:pPr/>
              <a:t>13</a:t>
            </a:fld>
            <a:endParaRPr lang="zh-CN" altLang="en-US"/>
          </a:p>
        </p:txBody>
      </p:sp>
    </p:spTree>
    <p:extLst>
      <p:ext uri="{BB962C8B-B14F-4D97-AF65-F5344CB8AC3E}">
        <p14:creationId xmlns:p14="http://schemas.microsoft.com/office/powerpoint/2010/main" val="310740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40A5E581-4971-4432-8F00-D192452B738C}" type="datetime1">
              <a:rPr lang="zh-CN" altLang="en-US" smtClean="0"/>
              <a:t>2025/11/8</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endParaRPr lang="zh-CN" altLang="en-US" dirty="0"/>
          </a:p>
        </p:txBody>
      </p:sp>
    </p:spTree>
    <p:extLst>
      <p:ext uri="{BB962C8B-B14F-4D97-AF65-F5344CB8AC3E}">
        <p14:creationId xmlns:p14="http://schemas.microsoft.com/office/powerpoint/2010/main" val="179179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itchFamily="2" charset="2"/>
              <a:buChar char="n"/>
              <a:defRPr sz="2800" b="0" baseline="0">
                <a:latin typeface="Arial" panose="020B0604020202020204" pitchFamily="34" charset="0"/>
                <a:ea typeface="微软雅黑" pitchFamily="34" charset="-122"/>
              </a:defRPr>
            </a:lvl1pPr>
            <a:lvl2pPr>
              <a:defRPr sz="2400" baseline="0">
                <a:latin typeface="Arial" panose="020B0604020202020204" pitchFamily="34" charset="0"/>
                <a:ea typeface="微软雅黑"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8FAE8EF5-2592-41FD-906C-5885F10B1C26}" type="datetime1">
              <a:rPr lang="zh-CN" altLang="en-US" smtClean="0"/>
              <a:t>2025/11/8</a:t>
            </a:fld>
            <a:endParaRPr lang="zh-CN" altLang="en-US"/>
          </a:p>
        </p:txBody>
      </p:sp>
      <p:sp>
        <p:nvSpPr>
          <p:cNvPr id="2" name="标题 1"/>
          <p:cNvSpPr>
            <a:spLocks noGrp="1"/>
          </p:cNvSpPr>
          <p:nvPr>
            <p:ph type="title"/>
          </p:nvPr>
        </p:nvSpPr>
        <p:spPr>
          <a:xfrm>
            <a:off x="666712" y="142852"/>
            <a:ext cx="10763325" cy="725470"/>
          </a:xfrm>
        </p:spPr>
        <p:txBody>
          <a:bodyPr>
            <a:normAutofit/>
          </a:bodyPr>
          <a:lstStyle>
            <a:lvl1pPr algn="l">
              <a:defRPr sz="3000" b="1"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586586" y="6386391"/>
            <a:ext cx="5040560" cy="354977"/>
          </a:xfrm>
        </p:spPr>
        <p:txBody>
          <a:bodyPr/>
          <a:lstStyle/>
          <a:p>
            <a:endParaRPr lang="zh-CN" altLang="en-US" dirty="0"/>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F68211-46BE-4B32-B2F0-53FBE4DA7266}" type="datetime1">
              <a:rPr lang="zh-CN" altLang="en-US" smtClean="0"/>
              <a:t>2025/11/8</a:t>
            </a:fld>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6" name="页脚占位符 4"/>
          <p:cNvSpPr>
            <a:spLocks noGrp="1"/>
          </p:cNvSpPr>
          <p:nvPr>
            <p:ph type="ftr" sz="quarter" idx="11"/>
          </p:nvPr>
        </p:nvSpPr>
        <p:spPr>
          <a:xfrm>
            <a:off x="3586586" y="6386391"/>
            <a:ext cx="5040560" cy="354977"/>
          </a:xfrm>
        </p:spPr>
        <p:txBody>
          <a:bodyPr/>
          <a:lstStyle/>
          <a:p>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E59FAC36-AC78-4A4B-8D2E-DF3C50610333}" type="datetime1">
              <a:rPr lang="zh-CN" altLang="en-US" smtClean="0"/>
              <a:t>2025/11/8</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689675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6F410-EBA8-47D0-97C9-3A12802FA66A}" type="datetime1">
              <a:rPr lang="zh-CN" altLang="en-US" smtClean="0"/>
              <a:t>2025/11/8</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a:t>CEPC IARC 2024</a:t>
            </a:r>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50" r:id="rId2"/>
    <p:sldLayoutId id="2147483655" r:id="rId3"/>
    <p:sldLayoutId id="2147483674"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hyperlink" Target="https://accelconf.web.cern.ch/p07/PAPERS/THPMN010.PDF" TargetMode="External"/><Relationship Id="rId18" Type="http://schemas.openxmlformats.org/officeDocument/2006/relationships/hyperlink" Target="http://ir.ihep.ac.cn/handle/311005/253688?mode=full&amp;submit_simple=Show+full+item+record" TargetMode="External"/><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hyperlink" Target="https://fluka.cern/" TargetMode="External"/><Relationship Id="rId17" Type="http://schemas.openxmlformats.org/officeDocument/2006/relationships/hyperlink" Target="https://github.com/shyshi/cepc_bkg/blob/master/Source/BGS2/CEPC_BG2.py" TargetMode="External"/><Relationship Id="rId2" Type="http://schemas.openxmlformats.org/officeDocument/2006/relationships/notesSlide" Target="../notesSlides/notesSlide8.xml"/><Relationship Id="rId16" Type="http://schemas.openxmlformats.org/officeDocument/2006/relationships/hyperlink" Target="https://cds.cern.ch/record/703373/files/thermal.pdf" TargetMode="External"/><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hyperlink" Target="https://github.com/cepc/CEPCSW" TargetMode="External"/><Relationship Id="rId5" Type="http://schemas.openxmlformats.org/officeDocument/2006/relationships/image" Target="../media/image25.png"/><Relationship Id="rId15" Type="http://schemas.openxmlformats.org/officeDocument/2006/relationships/hyperlink" Target="https://github.com/shyshi/cepc_bkg/blob/master/Source/BTH/CEPC_BTH.py" TargetMode="External"/><Relationship Id="rId10" Type="http://schemas.openxmlformats.org/officeDocument/2006/relationships/hyperlink" Target="https://geant4.web.cern.ch/" TargetMode="External"/><Relationship Id="rId19" Type="http://schemas.openxmlformats.org/officeDocument/2006/relationships/hyperlink" Target="https://www.sciencedirect.com/science/article/pii/001046559490085X?via%3Dihub" TargetMode="External"/><Relationship Id="rId4" Type="http://schemas.openxmlformats.org/officeDocument/2006/relationships/hyperlink" Target="https://indico.ihep.ac.cn/event/11444/session/11/contribution/213/material/slides/0.pdf" TargetMode="External"/><Relationship Id="rId9" Type="http://schemas.openxmlformats.org/officeDocument/2006/relationships/hyperlink" Target="https://twiki.ph.rhul.ac.uk/twiki/bin/view/PP/JAI/BdSim" TargetMode="External"/><Relationship Id="rId14" Type="http://schemas.openxmlformats.org/officeDocument/2006/relationships/hyperlink" Target="https://acc-physics.kek.jp/SA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2"/>
          <a:srcRect t="28679" b="6192"/>
          <a:stretch/>
        </p:blipFill>
        <p:spPr>
          <a:xfrm>
            <a:off x="635" y="0"/>
            <a:ext cx="12191365" cy="2118283"/>
          </a:xfrm>
          <a:prstGeom prst="rect">
            <a:avLst/>
          </a:prstGeom>
        </p:spPr>
      </p:pic>
      <p:sp>
        <p:nvSpPr>
          <p:cNvPr id="6" name="标题 3"/>
          <p:cNvSpPr txBox="1">
            <a:spLocks/>
          </p:cNvSpPr>
          <p:nvPr/>
        </p:nvSpPr>
        <p:spPr>
          <a:xfrm>
            <a:off x="438293" y="2641040"/>
            <a:ext cx="11316048" cy="1326319"/>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4800" dirty="0">
                <a:solidFill>
                  <a:srgbClr val="C00000"/>
                </a:solidFill>
              </a:rPr>
              <a:t>CEPC MDI EDR status and plan</a:t>
            </a:r>
            <a:endParaRPr lang="zh-CN" altLang="en-US" sz="4800" dirty="0">
              <a:solidFill>
                <a:srgbClr val="C00000"/>
              </a:solidFill>
            </a:endParaRPr>
          </a:p>
        </p:txBody>
      </p:sp>
      <p:sp>
        <p:nvSpPr>
          <p:cNvPr id="7" name="文本框 7">
            <a:extLst>
              <a:ext uri="{FF2B5EF4-FFF2-40B4-BE49-F238E27FC236}">
                <a16:creationId xmlns:a16="http://schemas.microsoft.com/office/drawing/2014/main" id="{785816F2-AEF2-4FFE-A0DA-84B4490709A4}"/>
              </a:ext>
            </a:extLst>
          </p:cNvPr>
          <p:cNvSpPr txBox="1"/>
          <p:nvPr/>
        </p:nvSpPr>
        <p:spPr>
          <a:xfrm>
            <a:off x="2621737" y="4242209"/>
            <a:ext cx="6769500" cy="954107"/>
          </a:xfrm>
          <a:prstGeom prst="rect">
            <a:avLst/>
          </a:prstGeom>
          <a:noFill/>
        </p:spPr>
        <p:txBody>
          <a:bodyPr wrap="square" rtlCol="0">
            <a:spAutoFit/>
          </a:bodyPr>
          <a:lstStyle/>
          <a:p>
            <a:pPr algn="ctr"/>
            <a:r>
              <a:rPr lang="en-US" altLang="zh-CN" sz="2800" dirty="0">
                <a:latin typeface="Times New Roman" panose="02020603050405020304" pitchFamily="18" charset="0"/>
                <a:ea typeface="微软雅黑" panose="020B0503020204020204" pitchFamily="34" charset="-122"/>
              </a:rPr>
              <a:t>Sha Bai</a:t>
            </a:r>
          </a:p>
          <a:p>
            <a:pPr algn="ctr"/>
            <a:r>
              <a:rPr lang="en-US" altLang="zh-CN" sz="2800" dirty="0">
                <a:latin typeface="Times New Roman" panose="02020603050405020304" pitchFamily="18" charset="0"/>
                <a:ea typeface="微软雅黑" panose="020B0503020204020204" pitchFamily="34" charset="-122"/>
              </a:rPr>
              <a:t>On behalf of CEPC MDI group</a:t>
            </a:r>
          </a:p>
        </p:txBody>
      </p:sp>
      <p:sp>
        <p:nvSpPr>
          <p:cNvPr id="9" name="TextBox 8"/>
          <p:cNvSpPr txBox="1"/>
          <p:nvPr/>
        </p:nvSpPr>
        <p:spPr>
          <a:xfrm>
            <a:off x="635" y="6457890"/>
            <a:ext cx="12191365" cy="369332"/>
          </a:xfrm>
          <a:prstGeom prst="rect">
            <a:avLst/>
          </a:prstGeom>
          <a:solidFill>
            <a:schemeClr val="accent1"/>
          </a:solidFill>
        </p:spPr>
        <p:txBody>
          <a:bodyPr wrap="square" rtlCol="0">
            <a:spAutoFit/>
          </a:bodyPr>
          <a:lstStyle/>
          <a:p>
            <a:pPr algn="ctr"/>
            <a:r>
              <a:rPr lang="en-US" altLang="zh-CN" dirty="0">
                <a:solidFill>
                  <a:schemeClr val="bg1"/>
                </a:solidFill>
              </a:rPr>
              <a:t>05-10. Nov. 2025, Guangzhou, The 2025 International Workshop on the High Energy Circular Electron Positron Collider</a:t>
            </a:r>
          </a:p>
        </p:txBody>
      </p:sp>
      <p:pic>
        <p:nvPicPr>
          <p:cNvPr id="10"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6363" y="5398314"/>
            <a:ext cx="3552825" cy="672912"/>
          </a:xfrm>
          <a:prstGeom prst="rect">
            <a:avLst/>
          </a:prstGeom>
        </p:spPr>
      </p:pic>
      <p:sp>
        <p:nvSpPr>
          <p:cNvPr id="12" name="Slide Number Placeholder 11"/>
          <p:cNvSpPr>
            <a:spLocks noGrp="1"/>
          </p:cNvSpPr>
          <p:nvPr>
            <p:ph type="sldNum" sz="quarter" idx="12"/>
          </p:nvPr>
        </p:nvSpPr>
        <p:spPr/>
        <p:txBody>
          <a:bodyPr/>
          <a:lstStyle/>
          <a:p>
            <a:fld id="{27F552FA-C358-4F70-9CE8-3E41459FCE36}" type="slidenum">
              <a:rPr lang="zh-CN" altLang="en-US" smtClean="0"/>
              <a:t>1</a:t>
            </a:fld>
            <a:endParaRPr lang="zh-CN" altLang="en-US" dirty="0"/>
          </a:p>
        </p:txBody>
      </p:sp>
    </p:spTree>
    <p:extLst>
      <p:ext uri="{BB962C8B-B14F-4D97-AF65-F5344CB8AC3E}">
        <p14:creationId xmlns:p14="http://schemas.microsoft.com/office/powerpoint/2010/main" val="1692391731"/>
      </p:ext>
    </p:extLst>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94A5E832-9DF4-40EC-A95D-2BC87C835A37}"/>
              </a:ext>
            </a:extLst>
          </p:cNvPr>
          <p:cNvGraphicFramePr>
            <a:graphicFrameLocks noGrp="1"/>
          </p:cNvGraphicFramePr>
          <p:nvPr/>
        </p:nvGraphicFramePr>
        <p:xfrm>
          <a:off x="431814" y="3140968"/>
          <a:ext cx="4150795" cy="2016345"/>
        </p:xfrm>
        <a:graphic>
          <a:graphicData uri="http://schemas.openxmlformats.org/drawingml/2006/table">
            <a:tbl>
              <a:tblPr firstRow="1" firstCol="1" bandRow="1">
                <a:tableStyleId>{5C22544A-7EE6-4342-B048-85BDC9FD1C3A}</a:tableStyleId>
              </a:tblPr>
              <a:tblGrid>
                <a:gridCol w="772048">
                  <a:extLst>
                    <a:ext uri="{9D8B030D-6E8A-4147-A177-3AD203B41FA5}">
                      <a16:colId xmlns:a16="http://schemas.microsoft.com/office/drawing/2014/main" val="1743591264"/>
                    </a:ext>
                  </a:extLst>
                </a:gridCol>
                <a:gridCol w="758374">
                  <a:extLst>
                    <a:ext uri="{9D8B030D-6E8A-4147-A177-3AD203B41FA5}">
                      <a16:colId xmlns:a16="http://schemas.microsoft.com/office/drawing/2014/main" val="2623959158"/>
                    </a:ext>
                  </a:extLst>
                </a:gridCol>
                <a:gridCol w="1071394">
                  <a:extLst>
                    <a:ext uri="{9D8B030D-6E8A-4147-A177-3AD203B41FA5}">
                      <a16:colId xmlns:a16="http://schemas.microsoft.com/office/drawing/2014/main" val="612199159"/>
                    </a:ext>
                  </a:extLst>
                </a:gridCol>
                <a:gridCol w="777908">
                  <a:extLst>
                    <a:ext uri="{9D8B030D-6E8A-4147-A177-3AD203B41FA5}">
                      <a16:colId xmlns:a16="http://schemas.microsoft.com/office/drawing/2014/main" val="105974013"/>
                    </a:ext>
                  </a:extLst>
                </a:gridCol>
                <a:gridCol w="771071">
                  <a:extLst>
                    <a:ext uri="{9D8B030D-6E8A-4147-A177-3AD203B41FA5}">
                      <a16:colId xmlns:a16="http://schemas.microsoft.com/office/drawing/2014/main" val="3402661062"/>
                    </a:ext>
                  </a:extLst>
                </a:gridCol>
              </a:tblGrid>
              <a:tr h="273158">
                <a:tc>
                  <a:txBody>
                    <a:bodyPr/>
                    <a:lstStyle/>
                    <a:p>
                      <a:pPr algn="ctr"/>
                      <a:r>
                        <a:rPr lang="en-US" sz="1000" dirty="0">
                          <a:effectLst/>
                          <a:latin typeface="Arial" panose="020B0604020202020204" pitchFamily="34" charset="0"/>
                          <a:cs typeface="Arial" panose="020B0604020202020204" pitchFamily="34" charset="0"/>
                        </a:rPr>
                        <a:t>From IP(mm)</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dirty="0">
                          <a:effectLst/>
                          <a:latin typeface="Arial" panose="020B0604020202020204" pitchFamily="34" charset="0"/>
                          <a:cs typeface="Arial" panose="020B0604020202020204" pitchFamily="34" charset="0"/>
                        </a:rPr>
                        <a:t>Shape</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dirty="0">
                          <a:effectLst/>
                          <a:latin typeface="Arial" panose="020B0604020202020204" pitchFamily="34" charset="0"/>
                          <a:cs typeface="Arial" panose="020B0604020202020204" pitchFamily="34" charset="0"/>
                        </a:rPr>
                        <a:t>Inner diameter(mm)</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Material</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Marker</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35387101"/>
                  </a:ext>
                </a:extLst>
              </a:tr>
              <a:tr h="220389">
                <a:tc>
                  <a:txBody>
                    <a:bodyPr/>
                    <a:lstStyle/>
                    <a:p>
                      <a:pPr algn="ctr"/>
                      <a:r>
                        <a:rPr lang="en-US" sz="1000">
                          <a:effectLst/>
                          <a:latin typeface="Arial" panose="020B0604020202020204" pitchFamily="34" charset="0"/>
                          <a:cs typeface="Arial" panose="020B0604020202020204" pitchFamily="34" charset="0"/>
                        </a:rPr>
                        <a:t>0-110</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dirty="0">
                          <a:effectLst/>
                          <a:latin typeface="Arial" panose="020B0604020202020204" pitchFamily="34" charset="0"/>
                          <a:cs typeface="Arial" panose="020B0604020202020204" pitchFamily="34" charset="0"/>
                        </a:rPr>
                        <a:t>Circular</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20</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Be</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 </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15836364"/>
                  </a:ext>
                </a:extLst>
              </a:tr>
              <a:tr h="220389">
                <a:tc>
                  <a:txBody>
                    <a:bodyPr/>
                    <a:lstStyle/>
                    <a:p>
                      <a:pPr algn="ctr"/>
                      <a:r>
                        <a:rPr lang="en-US" sz="1000" dirty="0">
                          <a:effectLst/>
                          <a:latin typeface="Arial" panose="020B0604020202020204" pitchFamily="34" charset="0"/>
                          <a:cs typeface="Arial" panose="020B0604020202020204" pitchFamily="34" charset="0"/>
                        </a:rPr>
                        <a:t>110-180</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Circular</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20</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Al</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 </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55037730"/>
                  </a:ext>
                </a:extLst>
              </a:tr>
              <a:tr h="220389">
                <a:tc>
                  <a:txBody>
                    <a:bodyPr/>
                    <a:lstStyle/>
                    <a:p>
                      <a:pPr algn="ctr"/>
                      <a:r>
                        <a:rPr lang="en-US" sz="1000">
                          <a:effectLst/>
                          <a:latin typeface="Arial" panose="020B0604020202020204" pitchFamily="34" charset="0"/>
                          <a:cs typeface="Arial" panose="020B0604020202020204" pitchFamily="34" charset="0"/>
                        </a:rPr>
                        <a:t>180-655</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altLang="zh-CN" sz="1000" dirty="0">
                          <a:effectLst/>
                          <a:latin typeface="Arial" panose="020B0604020202020204" pitchFamily="34" charset="0"/>
                          <a:cs typeface="Arial" panose="020B0604020202020204" pitchFamily="34" charset="0"/>
                        </a:rPr>
                        <a:t>Race-track</a:t>
                      </a:r>
                      <a:endParaRPr lang="zh-CN" altLang="zh-CN" sz="1000" dirty="0">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20~35</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Al</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Taper: 1:70</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62235035"/>
                  </a:ext>
                </a:extLst>
              </a:tr>
              <a:tr h="220389">
                <a:tc>
                  <a:txBody>
                    <a:bodyPr/>
                    <a:lstStyle/>
                    <a:p>
                      <a:pPr algn="ctr"/>
                      <a:r>
                        <a:rPr lang="en-US" sz="1000">
                          <a:effectLst/>
                          <a:latin typeface="Arial" panose="020B0604020202020204" pitchFamily="34" charset="0"/>
                          <a:cs typeface="Arial" panose="020B0604020202020204" pitchFamily="34" charset="0"/>
                        </a:rPr>
                        <a:t>655-700</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altLang="zh-CN" sz="1000" dirty="0">
                          <a:effectLst/>
                          <a:latin typeface="Arial" panose="020B0604020202020204" pitchFamily="34" charset="0"/>
                          <a:cs typeface="Arial" panose="020B0604020202020204" pitchFamily="34" charset="0"/>
                        </a:rPr>
                        <a:t>Race-track</a:t>
                      </a:r>
                      <a:endParaRPr lang="zh-CN" altLang="zh-CN" sz="1000" dirty="0">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35</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Al</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 </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944252826"/>
                  </a:ext>
                </a:extLst>
              </a:tr>
              <a:tr h="220389">
                <a:tc>
                  <a:txBody>
                    <a:bodyPr/>
                    <a:lstStyle/>
                    <a:p>
                      <a:pPr algn="ctr"/>
                      <a:r>
                        <a:rPr lang="en-US" sz="1000">
                          <a:effectLst/>
                          <a:latin typeface="Arial" panose="020B0604020202020204" pitchFamily="34" charset="0"/>
                          <a:cs typeface="Arial" panose="020B0604020202020204" pitchFamily="34" charset="0"/>
                        </a:rPr>
                        <a:t>700-780</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altLang="zh-CN" sz="1000" dirty="0">
                          <a:effectLst/>
                          <a:latin typeface="Arial" panose="020B0604020202020204" pitchFamily="34" charset="0"/>
                          <a:cs typeface="Arial" panose="020B0604020202020204" pitchFamily="34" charset="0"/>
                        </a:rPr>
                        <a:t>Race-track</a:t>
                      </a:r>
                      <a:endParaRPr lang="zh-CN" altLang="zh-CN" sz="1000" dirty="0">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35</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Cu</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 </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149773452"/>
                  </a:ext>
                </a:extLst>
              </a:tr>
              <a:tr h="220389">
                <a:tc>
                  <a:txBody>
                    <a:bodyPr/>
                    <a:lstStyle/>
                    <a:p>
                      <a:pPr algn="ctr"/>
                      <a:r>
                        <a:rPr lang="en-US" sz="1000">
                          <a:effectLst/>
                          <a:latin typeface="Arial" panose="020B0604020202020204" pitchFamily="34" charset="0"/>
                          <a:cs typeface="Arial" panose="020B0604020202020204" pitchFamily="34" charset="0"/>
                        </a:rPr>
                        <a:t>780-805</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altLang="zh-CN" sz="1000" dirty="0">
                          <a:effectLst/>
                          <a:latin typeface="Arial" panose="020B0604020202020204" pitchFamily="34" charset="0"/>
                          <a:cs typeface="Arial" panose="020B0604020202020204" pitchFamily="34" charset="0"/>
                        </a:rPr>
                        <a:t>Race-track</a:t>
                      </a:r>
                      <a:endParaRPr lang="zh-CN" altLang="zh-CN" sz="1000" dirty="0">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35~39</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Cu</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 </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384619453"/>
                  </a:ext>
                </a:extLst>
              </a:tr>
              <a:tr h="220389">
                <a:tc>
                  <a:txBody>
                    <a:bodyPr/>
                    <a:lstStyle/>
                    <a:p>
                      <a:pPr algn="ctr"/>
                      <a:r>
                        <a:rPr lang="en-US" sz="1000" dirty="0">
                          <a:effectLst/>
                          <a:latin typeface="Arial" panose="020B0604020202020204" pitchFamily="34" charset="0"/>
                          <a:cs typeface="Arial" panose="020B0604020202020204" pitchFamily="34" charset="0"/>
                        </a:rPr>
                        <a:t>805-855</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dirty="0">
                          <a:effectLst/>
                          <a:latin typeface="Arial" panose="020B0604020202020204" pitchFamily="34" charset="0"/>
                          <a:cs typeface="Arial" panose="020B0604020202020204" pitchFamily="34" charset="0"/>
                        </a:rPr>
                        <a:t>Race-track</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39~20 double pipe</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Cu</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dirty="0">
                          <a:effectLst/>
                          <a:latin typeface="Arial" panose="020B0604020202020204" pitchFamily="34" charset="0"/>
                          <a:cs typeface="Arial" panose="020B0604020202020204" pitchFamily="34" charset="0"/>
                        </a:rPr>
                        <a:t> </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775130364"/>
                  </a:ext>
                </a:extLst>
              </a:tr>
            </a:tbl>
          </a:graphicData>
        </a:graphic>
      </p:graphicFrame>
      <p:sp>
        <p:nvSpPr>
          <p:cNvPr id="5" name="矩形 4">
            <a:extLst>
              <a:ext uri="{FF2B5EF4-FFF2-40B4-BE49-F238E27FC236}">
                <a16:creationId xmlns:a16="http://schemas.microsoft.com/office/drawing/2014/main" id="{1D2B6CB7-556E-40C3-B6C2-7B2EF84BF214}"/>
              </a:ext>
            </a:extLst>
          </p:cNvPr>
          <p:cNvSpPr/>
          <p:nvPr/>
        </p:nvSpPr>
        <p:spPr>
          <a:xfrm>
            <a:off x="330464" y="1178168"/>
            <a:ext cx="11634671" cy="738664"/>
          </a:xfrm>
          <a:prstGeom prst="rect">
            <a:avLst/>
          </a:prstGeom>
        </p:spPr>
        <p:txBody>
          <a:bodyPr wrap="square">
            <a:spAutoFit/>
          </a:bodyPr>
          <a:lstStyle/>
          <a:p>
            <a:pPr marL="285750" indent="-285750">
              <a:buFont typeface="Wingdings" panose="05000000000000000000" pitchFamily="2" charset="2"/>
              <a:buChar char="Ø"/>
            </a:pPr>
            <a:r>
              <a:rPr lang="zh-CN" altLang="en-US" sz="1400" dirty="0">
                <a:latin typeface="Arial" panose="020B0604020202020204" pitchFamily="34" charset="0"/>
                <a:cs typeface="Arial" panose="020B0604020202020204" pitchFamily="34" charset="0"/>
              </a:rPr>
              <a:t>The total length of MDI vacuum system is about 14m, mainly composed of vacuum </a:t>
            </a:r>
            <a:r>
              <a:rPr lang="en-US" altLang="zh-CN" sz="1400" dirty="0">
                <a:latin typeface="Arial" panose="020B0604020202020204" pitchFamily="34" charset="0"/>
                <a:cs typeface="Arial" panose="020B0604020202020204" pitchFamily="34" charset="0"/>
              </a:rPr>
              <a:t>chamber</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bellows</a:t>
            </a:r>
            <a:r>
              <a:rPr lang="zh-CN" altLang="en-US" sz="1400" dirty="0">
                <a:latin typeface="Arial" panose="020B0604020202020204" pitchFamily="34" charset="0"/>
                <a:cs typeface="Arial" panose="020B0604020202020204" pitchFamily="34" charset="0"/>
              </a:rPr>
              <a:t>, beryllium </a:t>
            </a:r>
            <a:r>
              <a:rPr lang="en-US" altLang="zh-CN" sz="1400" dirty="0">
                <a:latin typeface="Arial" panose="020B0604020202020204" pitchFamily="34" charset="0"/>
                <a:cs typeface="Arial" panose="020B0604020202020204" pitchFamily="34" charset="0"/>
              </a:rPr>
              <a:t>pipe</a:t>
            </a:r>
            <a:r>
              <a:rPr lang="zh-CN" altLang="en-US" sz="1400" dirty="0">
                <a:latin typeface="Arial" panose="020B0604020202020204" pitchFamily="34" charset="0"/>
                <a:cs typeface="Arial" panose="020B0604020202020204" pitchFamily="34" charset="0"/>
              </a:rPr>
              <a:t>, cooling system, support system, etc.</a:t>
            </a:r>
            <a:endParaRPr lang="en-US" altLang="zh-CN"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zh-CN" sz="1400" dirty="0">
                <a:latin typeface="Arial" panose="020B0604020202020204" pitchFamily="34" charset="0"/>
                <a:cs typeface="Arial" panose="020B0604020202020204" pitchFamily="34" charset="0"/>
              </a:rPr>
              <a:t>Due to limited space at MDI region, not possible to install a vacuum pump, and NEG coating is chosen. </a:t>
            </a:r>
            <a:endParaRPr lang="zh-CN" altLang="en-US" sz="1400" dirty="0">
              <a:latin typeface="Arial" panose="020B0604020202020204" pitchFamily="34" charset="0"/>
              <a:cs typeface="Arial" panose="020B0604020202020204" pitchFamily="34" charset="0"/>
            </a:endParaRPr>
          </a:p>
        </p:txBody>
      </p:sp>
      <p:pic>
        <p:nvPicPr>
          <p:cNvPr id="6" name="Picture 3">
            <a:extLst>
              <a:ext uri="{FF2B5EF4-FFF2-40B4-BE49-F238E27FC236}">
                <a16:creationId xmlns:a16="http://schemas.microsoft.com/office/drawing/2014/main" id="{8B3DE9B9-B85C-49C8-9F67-0B9532670EA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690" y="1988840"/>
            <a:ext cx="5778374" cy="1031261"/>
          </a:xfrm>
          <a:prstGeom prst="rect">
            <a:avLst/>
          </a:prstGeom>
          <a:noFill/>
          <a:ln>
            <a:noFill/>
          </a:ln>
          <a:effectLst/>
        </p:spPr>
      </p:pic>
      <p:graphicFrame>
        <p:nvGraphicFramePr>
          <p:cNvPr id="7" name="表格 6">
            <a:extLst>
              <a:ext uri="{FF2B5EF4-FFF2-40B4-BE49-F238E27FC236}">
                <a16:creationId xmlns:a16="http://schemas.microsoft.com/office/drawing/2014/main" id="{72228DEE-BF62-4179-8FA6-E00785CB1E4A}"/>
              </a:ext>
            </a:extLst>
          </p:cNvPr>
          <p:cNvGraphicFramePr>
            <a:graphicFrameLocks noGrp="1"/>
          </p:cNvGraphicFramePr>
          <p:nvPr/>
        </p:nvGraphicFramePr>
        <p:xfrm>
          <a:off x="8040216" y="4509455"/>
          <a:ext cx="3070980" cy="1043940"/>
        </p:xfrm>
        <a:graphic>
          <a:graphicData uri="http://schemas.openxmlformats.org/drawingml/2006/table">
            <a:tbl>
              <a:tblPr>
                <a:tableStyleId>{BDBED569-4797-4DF1-A0F4-6AAB3CD982D8}</a:tableStyleId>
              </a:tblPr>
              <a:tblGrid>
                <a:gridCol w="415221">
                  <a:extLst>
                    <a:ext uri="{9D8B030D-6E8A-4147-A177-3AD203B41FA5}">
                      <a16:colId xmlns:a16="http://schemas.microsoft.com/office/drawing/2014/main" val="2350270431"/>
                    </a:ext>
                  </a:extLst>
                </a:gridCol>
                <a:gridCol w="605685">
                  <a:extLst>
                    <a:ext uri="{9D8B030D-6E8A-4147-A177-3AD203B41FA5}">
                      <a16:colId xmlns:a16="http://schemas.microsoft.com/office/drawing/2014/main" val="2992402883"/>
                    </a:ext>
                  </a:extLst>
                </a:gridCol>
                <a:gridCol w="1025037">
                  <a:extLst>
                    <a:ext uri="{9D8B030D-6E8A-4147-A177-3AD203B41FA5}">
                      <a16:colId xmlns:a16="http://schemas.microsoft.com/office/drawing/2014/main" val="644161319"/>
                    </a:ext>
                  </a:extLst>
                </a:gridCol>
                <a:gridCol w="1025037">
                  <a:extLst>
                    <a:ext uri="{9D8B030D-6E8A-4147-A177-3AD203B41FA5}">
                      <a16:colId xmlns:a16="http://schemas.microsoft.com/office/drawing/2014/main" val="3778198423"/>
                    </a:ext>
                  </a:extLst>
                </a:gridCol>
              </a:tblGrid>
              <a:tr h="279253">
                <a:tc>
                  <a:txBody>
                    <a:bodyPr/>
                    <a:lstStyle/>
                    <a:p>
                      <a:pPr algn="ctr">
                        <a:spcAft>
                          <a:spcPts val="0"/>
                        </a:spcAft>
                      </a:pPr>
                      <a:r>
                        <a:rPr lang="en-US" altLang="zh-CN" sz="1100" b="1" kern="100" dirty="0">
                          <a:solidFill>
                            <a:srgbClr val="000000"/>
                          </a:solidFill>
                          <a:effectLst/>
                          <a:latin typeface="Times New Roman" panose="02020603050405020304" pitchFamily="18" charset="0"/>
                          <a:ea typeface="等线" panose="02010600030101010101" pitchFamily="2" charset="-122"/>
                        </a:rPr>
                        <a:t>mode</a:t>
                      </a:r>
                      <a:endParaRPr lang="zh-CN" sz="1200" b="1" kern="100" dirty="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tc>
                  <a:txBody>
                    <a:bodyPr/>
                    <a:lstStyle/>
                    <a:p>
                      <a:pPr algn="ctr">
                        <a:spcAft>
                          <a:spcPts val="0"/>
                        </a:spcAft>
                      </a:pPr>
                      <a:r>
                        <a:rPr lang="en-US" sz="1100" kern="100" dirty="0">
                          <a:effectLst/>
                        </a:rPr>
                        <a:t>E</a:t>
                      </a:r>
                      <a:endParaRPr lang="zh-CN" sz="1200" kern="100" dirty="0">
                        <a:effectLst/>
                      </a:endParaRPr>
                    </a:p>
                    <a:p>
                      <a:pPr algn="ctr">
                        <a:spcAft>
                          <a:spcPts val="0"/>
                        </a:spcAft>
                      </a:pPr>
                      <a:r>
                        <a:rPr lang="en-US" sz="1100" kern="100" dirty="0">
                          <a:effectLst/>
                        </a:rPr>
                        <a:t>(</a:t>
                      </a:r>
                      <a:r>
                        <a:rPr lang="en-US" sz="1100" kern="100" dirty="0" err="1">
                          <a:effectLst/>
                        </a:rPr>
                        <a:t>Gev</a:t>
                      </a:r>
                      <a:r>
                        <a:rPr lang="en-US" sz="1100" kern="100" dirty="0">
                          <a:effectLst/>
                        </a:rPr>
                        <a:t>)</a:t>
                      </a:r>
                      <a:endParaRPr lang="zh-CN" sz="1200" b="1" kern="100" dirty="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tc>
                  <a:txBody>
                    <a:bodyPr/>
                    <a:lstStyle/>
                    <a:p>
                      <a:pPr algn="ctr">
                        <a:spcAft>
                          <a:spcPts val="0"/>
                        </a:spcAft>
                      </a:pPr>
                      <a:r>
                        <a:rPr lang="en-US" altLang="zh-CN" sz="1100" kern="100" dirty="0">
                          <a:effectLst/>
                        </a:rPr>
                        <a:t>Beam lifetime</a:t>
                      </a:r>
                      <a:endParaRPr lang="zh-CN" sz="1200" kern="100" dirty="0">
                        <a:effectLst/>
                      </a:endParaRPr>
                    </a:p>
                    <a:p>
                      <a:pPr algn="ctr">
                        <a:spcAft>
                          <a:spcPts val="0"/>
                        </a:spcAft>
                      </a:pPr>
                      <a:r>
                        <a:rPr lang="en-US" sz="1100" kern="100" dirty="0">
                          <a:effectLst/>
                        </a:rPr>
                        <a:t> (hours)</a:t>
                      </a:r>
                      <a:endParaRPr lang="zh-CN" sz="1200" b="1" kern="100" dirty="0">
                        <a:solidFill>
                          <a:srgbClr val="000000"/>
                        </a:solidFill>
                        <a:effectLst/>
                        <a:latin typeface="Times New Roman" panose="02020603050405020304" pitchFamily="18" charset="0"/>
                        <a:ea typeface="等线" panose="02010600030101010101" pitchFamily="2" charset="-122"/>
                      </a:endParaRPr>
                    </a:p>
                  </a:txBody>
                  <a:tcPr marL="0" marR="0" marT="0" marB="0"/>
                </a:tc>
                <a:tc>
                  <a:txBody>
                    <a:bodyPr/>
                    <a:lstStyle/>
                    <a:p>
                      <a:pPr algn="ctr">
                        <a:spcAft>
                          <a:spcPts val="0"/>
                        </a:spcAft>
                      </a:pPr>
                      <a:r>
                        <a:rPr lang="en-US" altLang="zh-CN" sz="1100" kern="100" dirty="0">
                          <a:effectLst/>
                        </a:rPr>
                        <a:t>Vacuum pressure</a:t>
                      </a:r>
                      <a:endParaRPr lang="zh-CN" sz="1200" kern="100" dirty="0">
                        <a:effectLst/>
                      </a:endParaRPr>
                    </a:p>
                    <a:p>
                      <a:pPr algn="ctr">
                        <a:spcAft>
                          <a:spcPts val="0"/>
                        </a:spcAft>
                      </a:pPr>
                      <a:r>
                        <a:rPr lang="en-US" sz="1100" kern="100" dirty="0">
                          <a:effectLst/>
                        </a:rPr>
                        <a:t>(Torr)</a:t>
                      </a:r>
                      <a:endParaRPr lang="zh-CN" sz="1200" b="1" kern="100" dirty="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extLst>
                  <a:ext uri="{0D108BD9-81ED-4DB2-BD59-A6C34878D82A}">
                    <a16:rowId xmlns:a16="http://schemas.microsoft.com/office/drawing/2014/main" val="3836258231"/>
                  </a:ext>
                </a:extLst>
              </a:tr>
              <a:tr h="142729">
                <a:tc>
                  <a:txBody>
                    <a:bodyPr/>
                    <a:lstStyle/>
                    <a:p>
                      <a:pPr algn="ctr">
                        <a:spcAft>
                          <a:spcPts val="0"/>
                        </a:spcAft>
                      </a:pPr>
                      <a:r>
                        <a:rPr lang="en-US" sz="1100" kern="100">
                          <a:effectLst/>
                        </a:rPr>
                        <a:t>Higgs</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tc>
                  <a:txBody>
                    <a:bodyPr/>
                    <a:lstStyle/>
                    <a:p>
                      <a:pPr algn="ctr">
                        <a:spcAft>
                          <a:spcPts val="0"/>
                        </a:spcAft>
                      </a:pPr>
                      <a:r>
                        <a:rPr lang="en-US" sz="1100" kern="100">
                          <a:effectLst/>
                        </a:rPr>
                        <a:t>120</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tc>
                  <a:txBody>
                    <a:bodyPr/>
                    <a:lstStyle/>
                    <a:p>
                      <a:pPr algn="ctr">
                        <a:spcAft>
                          <a:spcPts val="0"/>
                        </a:spcAft>
                      </a:pPr>
                      <a:r>
                        <a:rPr lang="en-US" sz="1100" kern="100" dirty="0">
                          <a:effectLst/>
                        </a:rPr>
                        <a:t>10</a:t>
                      </a:r>
                      <a:endParaRPr lang="zh-CN" sz="1200" b="1" kern="100" dirty="0">
                        <a:solidFill>
                          <a:srgbClr val="000000"/>
                        </a:solidFill>
                        <a:effectLst/>
                        <a:latin typeface="Times New Roman" panose="02020603050405020304" pitchFamily="18" charset="0"/>
                        <a:ea typeface="等线" panose="02010600030101010101" pitchFamily="2" charset="-122"/>
                      </a:endParaRPr>
                    </a:p>
                  </a:txBody>
                  <a:tcPr marL="0" marR="0" marT="0" marB="0"/>
                </a:tc>
                <a:tc>
                  <a:txBody>
                    <a:bodyPr/>
                    <a:lstStyle/>
                    <a:p>
                      <a:pPr algn="ctr">
                        <a:spcAft>
                          <a:spcPts val="0"/>
                        </a:spcAft>
                      </a:pPr>
                      <a:r>
                        <a:rPr lang="en-GB" sz="1100" kern="100">
                          <a:effectLst/>
                        </a:rPr>
                        <a:t>2 × 10</a:t>
                      </a:r>
                      <a:r>
                        <a:rPr lang="en-GB" sz="1100" kern="100" baseline="30000">
                          <a:effectLst/>
                        </a:rPr>
                        <a:t>-9</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extLst>
                  <a:ext uri="{0D108BD9-81ED-4DB2-BD59-A6C34878D82A}">
                    <a16:rowId xmlns:a16="http://schemas.microsoft.com/office/drawing/2014/main" val="1276652568"/>
                  </a:ext>
                </a:extLst>
              </a:tr>
              <a:tr h="142729">
                <a:tc>
                  <a:txBody>
                    <a:bodyPr/>
                    <a:lstStyle/>
                    <a:p>
                      <a:pPr algn="ctr">
                        <a:spcAft>
                          <a:spcPts val="0"/>
                        </a:spcAft>
                      </a:pPr>
                      <a:r>
                        <a:rPr lang="en-US" sz="1100" kern="100">
                          <a:effectLst/>
                        </a:rPr>
                        <a:t>W</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tc>
                  <a:txBody>
                    <a:bodyPr/>
                    <a:lstStyle/>
                    <a:p>
                      <a:pPr algn="ctr">
                        <a:spcAft>
                          <a:spcPts val="0"/>
                        </a:spcAft>
                      </a:pPr>
                      <a:r>
                        <a:rPr lang="en-US" sz="1100" kern="100">
                          <a:effectLst/>
                        </a:rPr>
                        <a:t>80</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tc>
                  <a:txBody>
                    <a:bodyPr/>
                    <a:lstStyle/>
                    <a:p>
                      <a:pPr algn="ctr">
                        <a:spcAft>
                          <a:spcPts val="0"/>
                        </a:spcAft>
                      </a:pPr>
                      <a:r>
                        <a:rPr lang="en-US" sz="1100" kern="100">
                          <a:effectLst/>
                        </a:rPr>
                        <a:t>5</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0" marR="0" marT="0" marB="0"/>
                </a:tc>
                <a:tc>
                  <a:txBody>
                    <a:bodyPr/>
                    <a:lstStyle/>
                    <a:p>
                      <a:pPr algn="ctr">
                        <a:spcAft>
                          <a:spcPts val="0"/>
                        </a:spcAft>
                      </a:pPr>
                      <a:r>
                        <a:rPr lang="en-GB" sz="1100" kern="100">
                          <a:effectLst/>
                        </a:rPr>
                        <a:t>1.5 × 10</a:t>
                      </a:r>
                      <a:r>
                        <a:rPr lang="en-GB" sz="1100" kern="100" baseline="30000">
                          <a:effectLst/>
                        </a:rPr>
                        <a:t>-9</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extLst>
                  <a:ext uri="{0D108BD9-81ED-4DB2-BD59-A6C34878D82A}">
                    <a16:rowId xmlns:a16="http://schemas.microsoft.com/office/drawing/2014/main" val="514469100"/>
                  </a:ext>
                </a:extLst>
              </a:tr>
              <a:tr h="142729">
                <a:tc>
                  <a:txBody>
                    <a:bodyPr/>
                    <a:lstStyle/>
                    <a:p>
                      <a:pPr algn="ctr">
                        <a:spcAft>
                          <a:spcPts val="0"/>
                        </a:spcAft>
                      </a:pPr>
                      <a:r>
                        <a:rPr lang="en-US" sz="1100" kern="100">
                          <a:effectLst/>
                        </a:rPr>
                        <a:t>Z</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tc>
                  <a:txBody>
                    <a:bodyPr/>
                    <a:lstStyle/>
                    <a:p>
                      <a:pPr algn="ctr">
                        <a:spcAft>
                          <a:spcPts val="0"/>
                        </a:spcAft>
                      </a:pPr>
                      <a:r>
                        <a:rPr lang="en-US" sz="1100" kern="100">
                          <a:effectLst/>
                        </a:rPr>
                        <a:t>45.5</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tc>
                  <a:txBody>
                    <a:bodyPr/>
                    <a:lstStyle/>
                    <a:p>
                      <a:pPr algn="ctr">
                        <a:spcAft>
                          <a:spcPts val="0"/>
                        </a:spcAft>
                      </a:pPr>
                      <a:r>
                        <a:rPr lang="en-US" sz="1100" kern="100">
                          <a:effectLst/>
                        </a:rPr>
                        <a:t>3</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0" marR="0" marT="0" marB="0"/>
                </a:tc>
                <a:tc>
                  <a:txBody>
                    <a:bodyPr/>
                    <a:lstStyle/>
                    <a:p>
                      <a:pPr algn="ctr">
                        <a:spcAft>
                          <a:spcPts val="0"/>
                        </a:spcAft>
                      </a:pPr>
                      <a:r>
                        <a:rPr lang="en-GB" sz="1100" kern="100">
                          <a:effectLst/>
                        </a:rPr>
                        <a:t>8 × 10</a:t>
                      </a:r>
                      <a:r>
                        <a:rPr lang="en-GB" sz="1100" kern="100" baseline="30000">
                          <a:effectLst/>
                        </a:rPr>
                        <a:t>-10</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extLst>
                  <a:ext uri="{0D108BD9-81ED-4DB2-BD59-A6C34878D82A}">
                    <a16:rowId xmlns:a16="http://schemas.microsoft.com/office/drawing/2014/main" val="123285874"/>
                  </a:ext>
                </a:extLst>
              </a:tr>
              <a:tr h="142729">
                <a:tc>
                  <a:txBody>
                    <a:bodyPr/>
                    <a:lstStyle/>
                    <a:p>
                      <a:pPr algn="ctr">
                        <a:spcAft>
                          <a:spcPts val="0"/>
                        </a:spcAft>
                      </a:pPr>
                      <a:r>
                        <a:rPr lang="en-US" sz="1100" kern="100">
                          <a:effectLst/>
                        </a:rPr>
                        <a:t>tt</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tc>
                  <a:txBody>
                    <a:bodyPr/>
                    <a:lstStyle/>
                    <a:p>
                      <a:pPr algn="ctr">
                        <a:spcAft>
                          <a:spcPts val="0"/>
                        </a:spcAft>
                      </a:pPr>
                      <a:r>
                        <a:rPr lang="en-US" sz="1100" kern="100">
                          <a:effectLst/>
                        </a:rPr>
                        <a:t>180</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tc>
                  <a:txBody>
                    <a:bodyPr/>
                    <a:lstStyle/>
                    <a:p>
                      <a:pPr algn="ctr">
                        <a:spcAft>
                          <a:spcPts val="0"/>
                        </a:spcAft>
                      </a:pPr>
                      <a:r>
                        <a:rPr lang="en-US" sz="1100" kern="100">
                          <a:effectLst/>
                        </a:rPr>
                        <a:t>15</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0" marR="0" marT="0" marB="0"/>
                </a:tc>
                <a:tc>
                  <a:txBody>
                    <a:bodyPr/>
                    <a:lstStyle/>
                    <a:p>
                      <a:pPr algn="ctr">
                        <a:spcAft>
                          <a:spcPts val="0"/>
                        </a:spcAft>
                      </a:pPr>
                      <a:r>
                        <a:rPr lang="en-US" sz="1100" kern="100" dirty="0">
                          <a:effectLst/>
                        </a:rPr>
                        <a:t>1 × 10</a:t>
                      </a:r>
                      <a:r>
                        <a:rPr lang="en-US" sz="1100" kern="100" baseline="30000" dirty="0">
                          <a:effectLst/>
                        </a:rPr>
                        <a:t>-8</a:t>
                      </a:r>
                      <a:endParaRPr lang="zh-CN" sz="1200" b="1" kern="100" dirty="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extLst>
                  <a:ext uri="{0D108BD9-81ED-4DB2-BD59-A6C34878D82A}">
                    <a16:rowId xmlns:a16="http://schemas.microsoft.com/office/drawing/2014/main" val="3313121819"/>
                  </a:ext>
                </a:extLst>
              </a:tr>
            </a:tbl>
          </a:graphicData>
        </a:graphic>
      </p:graphicFrame>
      <p:sp>
        <p:nvSpPr>
          <p:cNvPr id="9" name="矩形 8">
            <a:extLst>
              <a:ext uri="{FF2B5EF4-FFF2-40B4-BE49-F238E27FC236}">
                <a16:creationId xmlns:a16="http://schemas.microsoft.com/office/drawing/2014/main" id="{95652DE9-7CCC-49F0-8993-4F2F0D045550}"/>
              </a:ext>
            </a:extLst>
          </p:cNvPr>
          <p:cNvSpPr/>
          <p:nvPr/>
        </p:nvSpPr>
        <p:spPr>
          <a:xfrm>
            <a:off x="4695738" y="3717032"/>
            <a:ext cx="2358591" cy="1015663"/>
          </a:xfrm>
          <a:prstGeom prst="rect">
            <a:avLst/>
          </a:prstGeom>
        </p:spPr>
        <p:txBody>
          <a:bodyPr wrap="square">
            <a:spAutoFit/>
          </a:bodyPr>
          <a:lstStyle/>
          <a:p>
            <a:r>
              <a:rPr lang="zh-CN" altLang="en-US" sz="1200" dirty="0">
                <a:latin typeface="Arial" panose="020B0604020202020204" pitchFamily="34" charset="0"/>
                <a:cs typeface="Arial" panose="020B0604020202020204" pitchFamily="34" charset="0"/>
              </a:rPr>
              <a:t>Q1a-Q1b-Q2：20</a:t>
            </a:r>
            <a:r>
              <a:rPr lang="en-US" altLang="zh-CN" sz="1200" dirty="0">
                <a:latin typeface="Arial" panose="020B0604020202020204" pitchFamily="34" charset="0"/>
                <a:cs typeface="Arial" panose="020B0604020202020204" pitchFamily="34" charset="0"/>
              </a:rPr>
              <a:t>mm</a:t>
            </a:r>
            <a:r>
              <a:rPr lang="zh-CN" altLang="en-US" sz="1200" dirty="0">
                <a:latin typeface="Arial" panose="020B0604020202020204" pitchFamily="34" charset="0"/>
                <a:cs typeface="Arial" panose="020B0604020202020204" pitchFamily="34" charset="0"/>
              </a:rPr>
              <a:t>-23</a:t>
            </a:r>
            <a:r>
              <a:rPr lang="en-US" altLang="zh-CN" sz="1200" dirty="0">
                <a:latin typeface="Arial" panose="020B0604020202020204" pitchFamily="34" charset="0"/>
                <a:cs typeface="Arial" panose="020B0604020202020204" pitchFamily="34" charset="0"/>
              </a:rPr>
              <a:t>mm</a:t>
            </a:r>
            <a:r>
              <a:rPr lang="zh-CN" altLang="en-US" sz="1200" dirty="0">
                <a:latin typeface="Arial" panose="020B0604020202020204" pitchFamily="34" charset="0"/>
                <a:cs typeface="Arial" panose="020B0604020202020204" pitchFamily="34" charset="0"/>
              </a:rPr>
              <a:t>-32mm</a:t>
            </a:r>
            <a:endParaRPr lang="en-US" altLang="zh-CN" sz="1200" dirty="0">
              <a:latin typeface="Arial" panose="020B0604020202020204" pitchFamily="34" charset="0"/>
              <a:cs typeface="Arial" panose="020B0604020202020204" pitchFamily="34" charset="0"/>
            </a:endParaRPr>
          </a:p>
          <a:p>
            <a:r>
              <a:rPr lang="en-US" altLang="zh-CN" sz="1200" dirty="0" err="1">
                <a:latin typeface="Arial" panose="020B0604020202020204" pitchFamily="34" charset="0"/>
                <a:cs typeface="Arial" panose="020B0604020202020204" pitchFamily="34" charset="0"/>
              </a:rPr>
              <a:t>Cone+circular</a:t>
            </a:r>
            <a:r>
              <a:rPr lang="en-US" altLang="zh-CN" sz="1200" dirty="0">
                <a:latin typeface="Arial" panose="020B0604020202020204" pitchFamily="34" charset="0"/>
                <a:cs typeface="Arial" panose="020B0604020202020204" pitchFamily="34" charset="0"/>
              </a:rPr>
              <a:t> beam pipe structure with gradually increasing aperture</a:t>
            </a:r>
            <a:endParaRPr lang="zh-CN" altLang="en-US" sz="1200" dirty="0">
              <a:latin typeface="Arial" panose="020B0604020202020204" pitchFamily="34" charset="0"/>
              <a:cs typeface="Arial" panose="020B0604020202020204" pitchFamily="34" charset="0"/>
            </a:endParaRPr>
          </a:p>
        </p:txBody>
      </p:sp>
      <p:sp>
        <p:nvSpPr>
          <p:cNvPr id="8" name="Slide Number Placeholder 11">
            <a:extLst>
              <a:ext uri="{FF2B5EF4-FFF2-40B4-BE49-F238E27FC236}">
                <a16:creationId xmlns:a16="http://schemas.microsoft.com/office/drawing/2014/main" id="{3C590453-AECF-45F4-A54E-05AAFA74AECF}"/>
              </a:ext>
            </a:extLst>
          </p:cNvPr>
          <p:cNvSpPr>
            <a:spLocks noGrp="1"/>
          </p:cNvSpPr>
          <p:nvPr>
            <p:ph type="sldNum" sz="quarter" idx="12"/>
          </p:nvPr>
        </p:nvSpPr>
        <p:spPr>
          <a:xfrm>
            <a:off x="9120336" y="6450441"/>
            <a:ext cx="2844800" cy="365125"/>
          </a:xfrm>
        </p:spPr>
        <p:txBody>
          <a:bodyPr/>
          <a:lstStyle/>
          <a:p>
            <a:fld id="{27F552FA-C358-4F70-9CE8-3E41459FCE36}" type="slidenum">
              <a:rPr lang="zh-CN" altLang="en-US" smtClean="0"/>
              <a:t>10</a:t>
            </a:fld>
            <a:endParaRPr lang="zh-CN" altLang="en-US" dirty="0"/>
          </a:p>
        </p:txBody>
      </p:sp>
      <p:sp>
        <p:nvSpPr>
          <p:cNvPr id="10" name="标题 9">
            <a:extLst>
              <a:ext uri="{FF2B5EF4-FFF2-40B4-BE49-F238E27FC236}">
                <a16:creationId xmlns:a16="http://schemas.microsoft.com/office/drawing/2014/main" id="{9A9ADA57-D866-41BE-8ABE-29A98A109CD4}"/>
              </a:ext>
            </a:extLst>
          </p:cNvPr>
          <p:cNvSpPr>
            <a:spLocks noGrp="1"/>
          </p:cNvSpPr>
          <p:nvPr>
            <p:ph type="title"/>
          </p:nvPr>
        </p:nvSpPr>
        <p:spPr/>
        <p:txBody>
          <a:bodyPr/>
          <a:lstStyle/>
          <a:p>
            <a:r>
              <a:rPr lang="en-US" altLang="zh-CN" dirty="0"/>
              <a:t>IR vacuum chamber</a:t>
            </a:r>
            <a:endParaRPr lang="zh-CN" altLang="en-US" dirty="0"/>
          </a:p>
        </p:txBody>
      </p:sp>
      <p:sp>
        <p:nvSpPr>
          <p:cNvPr id="11" name="矩形 10">
            <a:extLst>
              <a:ext uri="{FF2B5EF4-FFF2-40B4-BE49-F238E27FC236}">
                <a16:creationId xmlns:a16="http://schemas.microsoft.com/office/drawing/2014/main" id="{73375C28-41A0-4F0A-88D2-93B137442352}"/>
              </a:ext>
            </a:extLst>
          </p:cNvPr>
          <p:cNvSpPr/>
          <p:nvPr/>
        </p:nvSpPr>
        <p:spPr>
          <a:xfrm>
            <a:off x="333513" y="5349899"/>
            <a:ext cx="11429721" cy="1384995"/>
          </a:xfrm>
          <a:prstGeom prst="rect">
            <a:avLst/>
          </a:prstGeom>
        </p:spPr>
        <p:txBody>
          <a:bodyPr wrap="square">
            <a:spAutoFit/>
          </a:bodyPr>
          <a:lstStyle/>
          <a:p>
            <a:pPr marL="285750" indent="-285750">
              <a:buFont typeface="Wingdings" panose="05000000000000000000" pitchFamily="2" charset="2"/>
              <a:buChar char="Ø"/>
            </a:pPr>
            <a:r>
              <a:rPr lang="en-US" altLang="zh-CN" sz="1400" dirty="0">
                <a:latin typeface="Arial" panose="020B0604020202020204" pitchFamily="34" charset="0"/>
                <a:cs typeface="Arial" panose="020B0604020202020204" pitchFamily="34" charset="0"/>
              </a:rPr>
              <a:t>The</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beam pipe is made of chromium zirconium copper material (Cr-</a:t>
            </a:r>
            <a:r>
              <a:rPr lang="en-US" altLang="zh-CN" sz="1400" dirty="0" err="1">
                <a:latin typeface="Arial" panose="020B0604020202020204" pitchFamily="34" charset="0"/>
                <a:cs typeface="Arial" panose="020B0604020202020204" pitchFamily="34" charset="0"/>
              </a:rPr>
              <a:t>Zr</a:t>
            </a:r>
            <a:r>
              <a:rPr lang="en-US" altLang="zh-CN" sz="1400" dirty="0">
                <a:latin typeface="Arial" panose="020B0604020202020204" pitchFamily="34" charset="0"/>
                <a:cs typeface="Arial" panose="020B0604020202020204" pitchFamily="34" charset="0"/>
              </a:rPr>
              <a:t>-Cu) C18150.</a:t>
            </a:r>
          </a:p>
          <a:p>
            <a:pPr marL="285750" indent="-285750">
              <a:buFont typeface="Wingdings" panose="05000000000000000000" pitchFamily="2" charset="2"/>
              <a:buChar char="Ø"/>
            </a:pPr>
            <a:r>
              <a:rPr lang="en-US" altLang="zh-CN" sz="1400" dirty="0">
                <a:latin typeface="Arial" panose="020B0604020202020204" pitchFamily="34" charset="0"/>
                <a:cs typeface="Arial" panose="020B0604020202020204" pitchFamily="34" charset="0"/>
              </a:rPr>
              <a:t>Water channels welded on the outside for cooling the SR heat load.</a:t>
            </a:r>
            <a:endParaRPr lang="zh-CN" alt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zh-CN" sz="1400" dirty="0">
                <a:latin typeface="Arial" panose="020B0604020202020204" pitchFamily="34" charset="0"/>
                <a:cs typeface="Arial" panose="020B0604020202020204" pitchFamily="34" charset="0"/>
              </a:rPr>
              <a:t>Cr-Zr-Cu has low photon desorption capacity, high thermal conductivity, and can effectively prevent photons from penetrating the vacuum chamber and damaging magnets and other hardware.</a:t>
            </a:r>
          </a:p>
          <a:p>
            <a:pPr marL="285750" indent="-285750">
              <a:buFont typeface="Wingdings" panose="05000000000000000000" pitchFamily="2" charset="2"/>
              <a:buChar char="Ø"/>
            </a:pPr>
            <a:r>
              <a:rPr lang="en-US" altLang="zh-CN" sz="1400" dirty="0">
                <a:latin typeface="Arial" panose="020B0604020202020204" pitchFamily="34" charset="0"/>
                <a:cs typeface="Arial" panose="020B0604020202020204" pitchFamily="34" charset="0"/>
              </a:rPr>
              <a:t>Bellows was installed at the connection of vacuum chamber which can compensate for the thermal expansion, contraction, and offset of the vacuum chamber, and provide continuous RF shielding between two connected vacuum chambers to reduce the impedance.</a:t>
            </a:r>
          </a:p>
        </p:txBody>
      </p:sp>
      <p:pic>
        <p:nvPicPr>
          <p:cNvPr id="12" name="Picture 3">
            <a:extLst>
              <a:ext uri="{FF2B5EF4-FFF2-40B4-BE49-F238E27FC236}">
                <a16:creationId xmlns:a16="http://schemas.microsoft.com/office/drawing/2014/main" id="{8CB92ACC-8E20-4931-B1DC-B2301BE151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6296" y="1916832"/>
            <a:ext cx="3070980" cy="1417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a:extLst>
              <a:ext uri="{FF2B5EF4-FFF2-40B4-BE49-F238E27FC236}">
                <a16:creationId xmlns:a16="http://schemas.microsoft.com/office/drawing/2014/main" id="{44E088B3-BB97-46BF-B7A8-B3532D90DB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5049" y="1988840"/>
            <a:ext cx="1536405" cy="134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a:extLst>
              <a:ext uri="{FF2B5EF4-FFF2-40B4-BE49-F238E27FC236}">
                <a16:creationId xmlns:a16="http://schemas.microsoft.com/office/drawing/2014/main" id="{93D2390D-8C94-46FB-A63C-01146DCC5B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4230" y="3356992"/>
            <a:ext cx="4150795" cy="1070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817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87B1BEDC-4F30-4018-B077-F219D2BA6E52}"/>
              </a:ext>
            </a:extLst>
          </p:cNvPr>
          <p:cNvSpPr>
            <a:spLocks noGrp="1"/>
          </p:cNvSpPr>
          <p:nvPr>
            <p:ph type="sldNum" sz="quarter" idx="12"/>
          </p:nvPr>
        </p:nvSpPr>
        <p:spPr>
          <a:xfrm>
            <a:off x="8760296" y="6350948"/>
            <a:ext cx="28448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5E9139-A00B-4B2A-98A6-095DC08F1345}" type="slidenum">
              <a:rPr lang="zh-CN" altLang="en-US" smtClean="0"/>
              <a:pPr/>
              <a:t>11</a:t>
            </a:fld>
            <a:endParaRPr lang="zh-CN" altLang="en-US"/>
          </a:p>
        </p:txBody>
      </p:sp>
      <p:sp>
        <p:nvSpPr>
          <p:cNvPr id="48" name="内容占位符 1">
            <a:extLst>
              <a:ext uri="{FF2B5EF4-FFF2-40B4-BE49-F238E27FC236}">
                <a16:creationId xmlns:a16="http://schemas.microsoft.com/office/drawing/2014/main" id="{B565458D-7F0E-45EA-8866-F70E16B4699A}"/>
              </a:ext>
            </a:extLst>
          </p:cNvPr>
          <p:cNvSpPr txBox="1">
            <a:spLocks/>
          </p:cNvSpPr>
          <p:nvPr/>
        </p:nvSpPr>
        <p:spPr>
          <a:xfrm>
            <a:off x="609599" y="1096709"/>
            <a:ext cx="10820437" cy="1972251"/>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2060"/>
              </a:buClr>
              <a:buSzPct val="100000"/>
              <a:buFont typeface="Wingdings" panose="05000000000000000000" pitchFamily="2" charset="2"/>
              <a:buChar char="Ø"/>
            </a:pPr>
            <a:r>
              <a:rPr lang="en-US" altLang="zh-CN" sz="2400" dirty="0"/>
              <a:t>Thermal analyses of beam pipe at cryostat @Higgs, 50MW</a:t>
            </a:r>
          </a:p>
        </p:txBody>
      </p:sp>
      <p:sp>
        <p:nvSpPr>
          <p:cNvPr id="5" name="标题 4">
            <a:extLst>
              <a:ext uri="{FF2B5EF4-FFF2-40B4-BE49-F238E27FC236}">
                <a16:creationId xmlns:a16="http://schemas.microsoft.com/office/drawing/2014/main" id="{7479AB12-8564-4968-BEC4-2F4362F08EC0}"/>
              </a:ext>
            </a:extLst>
          </p:cNvPr>
          <p:cNvSpPr>
            <a:spLocks noGrp="1"/>
          </p:cNvSpPr>
          <p:nvPr>
            <p:ph type="title"/>
          </p:nvPr>
        </p:nvSpPr>
        <p:spPr/>
        <p:txBody>
          <a:bodyPr/>
          <a:lstStyle/>
          <a:p>
            <a:r>
              <a:rPr lang="en-US" altLang="zh-CN" dirty="0"/>
              <a:t>Thermal analysis of IR beam pipe</a:t>
            </a:r>
            <a:endParaRPr lang="zh-CN" altLang="en-US" dirty="0"/>
          </a:p>
        </p:txBody>
      </p:sp>
      <p:pic>
        <p:nvPicPr>
          <p:cNvPr id="15" name="Picture 2">
            <a:extLst>
              <a:ext uri="{FF2B5EF4-FFF2-40B4-BE49-F238E27FC236}">
                <a16:creationId xmlns:a16="http://schemas.microsoft.com/office/drawing/2014/main" id="{A0340E58-6733-4BF4-84D0-7C9A6E246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178" y="1628801"/>
            <a:ext cx="5220974" cy="1962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a:extLst>
              <a:ext uri="{FF2B5EF4-FFF2-40B4-BE49-F238E27FC236}">
                <a16:creationId xmlns:a16="http://schemas.microsoft.com/office/drawing/2014/main" id="{31527C04-5B91-4CE9-9FB1-3FD8F8721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74" y="3356992"/>
            <a:ext cx="5223578" cy="1965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文本框 17">
            <a:extLst>
              <a:ext uri="{FF2B5EF4-FFF2-40B4-BE49-F238E27FC236}">
                <a16:creationId xmlns:a16="http://schemas.microsoft.com/office/drawing/2014/main" id="{D4D8C46E-33F1-42DD-B5AB-A4B093C92845}"/>
              </a:ext>
            </a:extLst>
          </p:cNvPr>
          <p:cNvSpPr txBox="1"/>
          <p:nvPr/>
        </p:nvSpPr>
        <p:spPr>
          <a:xfrm>
            <a:off x="586904" y="5391709"/>
            <a:ext cx="11125720" cy="1323439"/>
          </a:xfrm>
          <a:prstGeom prst="rect">
            <a:avLst/>
          </a:prstGeom>
          <a:noFill/>
        </p:spPr>
        <p:txBody>
          <a:bodyPr wrap="square">
            <a:spAutoFit/>
          </a:bodyPr>
          <a:lstStyle/>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Two</a:t>
            </a:r>
            <a:r>
              <a:rPr lang="zh-CN" altLang="en-US" sz="1600" dirty="0">
                <a:latin typeface="Arial" panose="020B0604020202020204" pitchFamily="34" charset="0"/>
                <a:cs typeface="Arial" panose="020B0604020202020204" pitchFamily="34" charset="0"/>
              </a:rPr>
              <a:t> mask</a:t>
            </a:r>
            <a:r>
              <a:rPr lang="en-US" altLang="zh-CN" sz="1600" dirty="0">
                <a:latin typeface="Arial" panose="020B0604020202020204" pitchFamily="34" charset="0"/>
                <a:cs typeface="Arial" panose="020B0604020202020204" pitchFamily="34" charset="0"/>
              </a:rPr>
              <a:t>s</a:t>
            </a:r>
            <a:r>
              <a:rPr lang="zh-CN" altLang="en-US" sz="1600" dirty="0">
                <a:latin typeface="Arial" panose="020B0604020202020204" pitchFamily="34" charset="0"/>
                <a:cs typeface="Arial" panose="020B0604020202020204" pitchFamily="34" charset="0"/>
              </a:rPr>
              <a:t> at 1.9m and </a:t>
            </a:r>
            <a:r>
              <a:rPr lang="en-US" altLang="zh-CN" sz="1600" dirty="0">
                <a:latin typeface="Arial" panose="020B0604020202020204" pitchFamily="34" charset="0"/>
                <a:cs typeface="Arial" panose="020B0604020202020204" pitchFamily="34" charset="0"/>
              </a:rPr>
              <a:t>7</a:t>
            </a:r>
            <a:r>
              <a:rPr lang="zh-CN" altLang="en-US" sz="1600" dirty="0">
                <a:latin typeface="Arial" panose="020B0604020202020204" pitchFamily="34" charset="0"/>
                <a:cs typeface="Arial" panose="020B0604020202020204" pitchFamily="34" charset="0"/>
              </a:rPr>
              <a:t>.2m respectively, and the power density is highest at mask</a:t>
            </a:r>
            <a:r>
              <a:rPr lang="en-US" altLang="zh-CN" sz="1600" dirty="0">
                <a:latin typeface="Arial" panose="020B0604020202020204" pitchFamily="34" charset="0"/>
                <a:cs typeface="Arial" panose="020B0604020202020204" pitchFamily="34" charset="0"/>
              </a:rPr>
              <a:t>s</a:t>
            </a:r>
            <a:r>
              <a:rPr lang="zh-CN" altLang="en-US" sz="1600" dirty="0">
                <a:latin typeface="Arial" panose="020B0604020202020204" pitchFamily="34" charset="0"/>
                <a:cs typeface="Arial" panose="020B0604020202020204" pitchFamily="34" charset="0"/>
              </a:rPr>
              <a:t>. </a:t>
            </a:r>
            <a:endParaRPr lang="en-US" altLang="zh-CN"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zh-CN" altLang="en-US" sz="1600" dirty="0">
                <a:latin typeface="Arial" panose="020B0604020202020204" pitchFamily="34" charset="0"/>
                <a:cs typeface="Arial" panose="020B0604020202020204" pitchFamily="34" charset="0"/>
              </a:rPr>
              <a:t>The power density of </a:t>
            </a:r>
            <a:r>
              <a:rPr lang="en-US" altLang="zh-CN" sz="1600" dirty="0">
                <a:latin typeface="Arial" panose="020B0604020202020204" pitchFamily="34" charset="0"/>
                <a:cs typeface="Arial" panose="020B0604020202020204" pitchFamily="34" charset="0"/>
              </a:rPr>
              <a:t>SR</a:t>
            </a:r>
            <a:r>
              <a:rPr lang="zh-CN" altLang="en-US" sz="1600" dirty="0">
                <a:latin typeface="Arial" panose="020B0604020202020204" pitchFamily="34" charset="0"/>
                <a:cs typeface="Arial" panose="020B0604020202020204" pitchFamily="34" charset="0"/>
              </a:rPr>
              <a:t> at Mask1 is </a:t>
            </a:r>
            <a:r>
              <a:rPr lang="en-US" altLang="zh-CN" sz="1600" dirty="0">
                <a:latin typeface="Arial" panose="020B0604020202020204" pitchFamily="34" charset="0"/>
                <a:cs typeface="Arial" panose="020B0604020202020204" pitchFamily="34" charset="0"/>
              </a:rPr>
              <a:t>~</a:t>
            </a:r>
            <a:r>
              <a:rPr lang="zh-CN" altLang="en-US" sz="1600" dirty="0">
                <a:latin typeface="Arial" panose="020B0604020202020204" pitchFamily="34" charset="0"/>
                <a:cs typeface="Arial" panose="020B0604020202020204" pitchFamily="34" charset="0"/>
              </a:rPr>
              <a:t> 2.966 W/mm</a:t>
            </a:r>
            <a:r>
              <a:rPr lang="en-US" altLang="zh-CN" sz="1600" baseline="30000" dirty="0">
                <a:latin typeface="Arial" panose="020B0604020202020204" pitchFamily="34" charset="0"/>
                <a:cs typeface="Arial" panose="020B0604020202020204" pitchFamily="34" charset="0"/>
              </a:rPr>
              <a:t>2</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and </a:t>
            </a:r>
            <a:r>
              <a:rPr lang="zh-CN" altLang="en-US" sz="1600" dirty="0">
                <a:latin typeface="Arial" panose="020B0604020202020204" pitchFamily="34" charset="0"/>
                <a:cs typeface="Arial" panose="020B0604020202020204" pitchFamily="34" charset="0"/>
              </a:rPr>
              <a:t>at Mask2 </a:t>
            </a:r>
            <a:r>
              <a:rPr lang="en-US" altLang="zh-CN" sz="1600" dirty="0">
                <a:latin typeface="Arial" panose="020B0604020202020204" pitchFamily="34" charset="0"/>
                <a:cs typeface="Arial" panose="020B0604020202020204" pitchFamily="34" charset="0"/>
              </a:rPr>
              <a:t>is ~</a:t>
            </a:r>
            <a:r>
              <a:rPr lang="zh-CN" altLang="en-US" sz="1600" dirty="0">
                <a:latin typeface="Arial" panose="020B0604020202020204" pitchFamily="34" charset="0"/>
                <a:cs typeface="Arial" panose="020B0604020202020204" pitchFamily="34" charset="0"/>
              </a:rPr>
              <a:t>3.2 W/mm</a:t>
            </a:r>
            <a:r>
              <a:rPr lang="zh-CN" altLang="en-US" sz="1600" baseline="30000" dirty="0">
                <a:latin typeface="Arial" panose="020B0604020202020204" pitchFamily="34" charset="0"/>
                <a:cs typeface="Arial" panose="020B0604020202020204" pitchFamily="34" charset="0"/>
              </a:rPr>
              <a:t>2</a:t>
            </a:r>
            <a:r>
              <a:rPr lang="zh-CN" altLang="en-US" sz="1600" dirty="0">
                <a:latin typeface="Arial" panose="020B0604020202020204" pitchFamily="34" charset="0"/>
                <a:cs typeface="Arial" panose="020B0604020202020204" pitchFamily="34" charset="0"/>
              </a:rPr>
              <a:t>.</a:t>
            </a:r>
            <a:endParaRPr lang="en-US" altLang="zh-CN"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The power density at the crotch part is 2.97 W/mm</a:t>
            </a:r>
            <a:r>
              <a:rPr lang="en-US" altLang="zh-CN" sz="1600" baseline="30000" dirty="0">
                <a:latin typeface="Arial" panose="020B0604020202020204" pitchFamily="34" charset="0"/>
                <a:cs typeface="Arial" panose="020B0604020202020204" pitchFamily="34" charset="0"/>
              </a:rPr>
              <a:t>2</a:t>
            </a:r>
            <a:r>
              <a:rPr lang="en-US" altLang="zh-CN" sz="1600" dirty="0">
                <a:latin typeface="Arial" panose="020B0604020202020204" pitchFamily="34" charset="0"/>
                <a:cs typeface="Arial" panose="020B0604020202020204" pitchFamily="34" charset="0"/>
              </a:rPr>
              <a:t>, while at other positions is less than 0.8 W/mm</a:t>
            </a:r>
            <a:r>
              <a:rPr lang="en-US" altLang="zh-CN" sz="1600" baseline="30000" dirty="0">
                <a:latin typeface="Arial" panose="020B0604020202020204" pitchFamily="34" charset="0"/>
                <a:cs typeface="Arial" panose="020B0604020202020204" pitchFamily="34" charset="0"/>
              </a:rPr>
              <a:t>2 </a:t>
            </a:r>
            <a:r>
              <a:rPr lang="en-US" altLang="zh-CN" sz="1600"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The highest temperature at crotch part is 42.86 ℃, and at Masks is 38.5 ℃. The other part is the cooling water temperature.</a:t>
            </a:r>
            <a:endParaRPr lang="zh-CN" altLang="en-US" sz="1600" dirty="0">
              <a:latin typeface="Arial" panose="020B0604020202020204" pitchFamily="34" charset="0"/>
              <a:cs typeface="Arial" panose="020B0604020202020204" pitchFamily="34" charset="0"/>
            </a:endParaRPr>
          </a:p>
        </p:txBody>
      </p:sp>
      <p:pic>
        <p:nvPicPr>
          <p:cNvPr id="3" name="图片 2">
            <a:extLst>
              <a:ext uri="{FF2B5EF4-FFF2-40B4-BE49-F238E27FC236}">
                <a16:creationId xmlns:a16="http://schemas.microsoft.com/office/drawing/2014/main" id="{A255B73F-876B-44E8-9D87-28DCA5FDD2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6721" y="1899556"/>
            <a:ext cx="6143626" cy="2936788"/>
          </a:xfrm>
          <a:prstGeom prst="rect">
            <a:avLst/>
          </a:prstGeom>
        </p:spPr>
      </p:pic>
    </p:spTree>
    <p:extLst>
      <p:ext uri="{BB962C8B-B14F-4D97-AF65-F5344CB8AC3E}">
        <p14:creationId xmlns:p14="http://schemas.microsoft.com/office/powerpoint/2010/main" val="1142174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3">
            <a:extLst>
              <a:ext uri="{FF2B5EF4-FFF2-40B4-BE49-F238E27FC236}">
                <a16:creationId xmlns:a16="http://schemas.microsoft.com/office/drawing/2014/main" id="{3545BBB0-F5A1-4124-8C5A-A942C707EE66}"/>
              </a:ext>
            </a:extLst>
          </p:cNvPr>
          <p:cNvSpPr txBox="1"/>
          <p:nvPr/>
        </p:nvSpPr>
        <p:spPr>
          <a:xfrm>
            <a:off x="407368" y="103681"/>
            <a:ext cx="11690652" cy="733031"/>
          </a:xfrm>
          <a:prstGeom prst="rect">
            <a:avLst/>
          </a:prstGeom>
        </p:spPr>
        <p:txBody>
          <a:bodyPr vert="horz" lIns="91440" tIns="45720" rIns="91440" bIns="45720" rtlCol="0" anchor="ctr">
            <a:normAutofit/>
          </a:bodyPr>
          <a:lstStyle>
            <a:lvl1pPr algn="ctr">
              <a:spcBef>
                <a:spcPct val="0"/>
              </a:spcBef>
              <a:buNone/>
              <a:defRPr sz="4000" b="1" baseline="0">
                <a:solidFill>
                  <a:srgbClr val="C00000"/>
                </a:solidFill>
                <a:effectLst/>
                <a:latin typeface="Arial Black" panose="020B0A04020102020204" pitchFamily="34" charset="0"/>
                <a:ea typeface="微软雅黑" pitchFamily="34" charset="-122"/>
                <a:cs typeface="Arial" panose="020B0604020202020204" pitchFamily="34" charset="0"/>
              </a:defRPr>
            </a:lvl1pPr>
          </a:lstStyle>
          <a:p>
            <a:pPr algn="l"/>
            <a:r>
              <a:rPr lang="en-US" altLang="zh-CN" sz="3200" dirty="0">
                <a:solidFill>
                  <a:srgbClr val="FF0000"/>
                </a:solidFill>
                <a:effectLst>
                  <a:outerShdw blurRad="38100" dist="38100" dir="2700000" algn="tl">
                    <a:srgbClr val="000000">
                      <a:alpha val="43137"/>
                    </a:srgbClr>
                  </a:outerShdw>
                </a:effectLst>
              </a:rPr>
              <a:t>Beam Background Sources and Simulation Steps</a:t>
            </a:r>
          </a:p>
        </p:txBody>
      </p:sp>
      <p:sp>
        <p:nvSpPr>
          <p:cNvPr id="10" name="内容占位符 9">
            <a:extLst>
              <a:ext uri="{FF2B5EF4-FFF2-40B4-BE49-F238E27FC236}">
                <a16:creationId xmlns:a16="http://schemas.microsoft.com/office/drawing/2014/main" id="{E604229D-FC77-CAF9-A24C-F3A14E5E5F4C}"/>
              </a:ext>
            </a:extLst>
          </p:cNvPr>
          <p:cNvSpPr>
            <a:spLocks noGrp="1"/>
          </p:cNvSpPr>
          <p:nvPr>
            <p:ph idx="1"/>
          </p:nvPr>
        </p:nvSpPr>
        <p:spPr>
          <a:xfrm>
            <a:off x="358390" y="1176195"/>
            <a:ext cx="4348241" cy="2828938"/>
          </a:xfrm>
        </p:spPr>
        <p:txBody>
          <a:bodyPr>
            <a:normAutofit fontScale="62500" lnSpcReduction="20000"/>
          </a:bodyPr>
          <a:lstStyle/>
          <a:p>
            <a:r>
              <a:rPr kumimoji="1" lang="en-US" altLang="zh-CN" dirty="0">
                <a:latin typeface="Times New Roman" panose="02020603050405020304" pitchFamily="18" charset="0"/>
                <a:cs typeface="Times New Roman" panose="02020603050405020304" pitchFamily="18" charset="0"/>
              </a:rPr>
              <a:t>Single Beam</a:t>
            </a:r>
          </a:p>
          <a:p>
            <a:pPr marL="742950" lvl="1" indent="-285750">
              <a:buFont typeface="Arial" panose="020B0604020202020204" pitchFamily="34" charset="0"/>
              <a:buChar char="•"/>
            </a:pPr>
            <a:r>
              <a:rPr kumimoji="1" lang="en-US" altLang="zh-CN" dirty="0" err="1">
                <a:latin typeface="Times New Roman" panose="02020603050405020304" pitchFamily="18" charset="0"/>
                <a:cs typeface="Times New Roman" panose="02020603050405020304" pitchFamily="18" charset="0"/>
              </a:rPr>
              <a:t>Touschek</a:t>
            </a:r>
            <a:r>
              <a:rPr kumimoji="1" lang="en-US" altLang="zh-CN" dirty="0">
                <a:latin typeface="Times New Roman" panose="02020603050405020304" pitchFamily="18" charset="0"/>
                <a:cs typeface="Times New Roman" panose="02020603050405020304" pitchFamily="18" charset="0"/>
              </a:rPr>
              <a:t> Scattering</a:t>
            </a:r>
          </a:p>
          <a:p>
            <a:pPr marL="742950" lvl="1" indent="-285750">
              <a:buFont typeface="Arial" panose="020B0604020202020204" pitchFamily="34" charset="0"/>
              <a:buChar char="•"/>
            </a:pPr>
            <a:r>
              <a:rPr kumimoji="1" lang="en-US" altLang="zh-CN" dirty="0">
                <a:latin typeface="Times New Roman" panose="02020603050405020304" pitchFamily="18" charset="0"/>
                <a:cs typeface="Times New Roman" panose="02020603050405020304" pitchFamily="18" charset="0"/>
              </a:rPr>
              <a:t>Beam Gas Scattering(Elastic/inelastic)</a:t>
            </a:r>
          </a:p>
          <a:p>
            <a:pPr marL="742950" lvl="1" indent="-285750">
              <a:buFont typeface="Arial" panose="020B0604020202020204" pitchFamily="34" charset="0"/>
              <a:buChar char="•"/>
            </a:pPr>
            <a:r>
              <a:rPr kumimoji="1" lang="en-US" altLang="zh-CN" dirty="0">
                <a:latin typeface="Times New Roman" panose="02020603050405020304" pitchFamily="18" charset="0"/>
                <a:cs typeface="Times New Roman" panose="02020603050405020304" pitchFamily="18" charset="0"/>
              </a:rPr>
              <a:t>Beam Thermal Photon Scattering</a:t>
            </a:r>
          </a:p>
          <a:p>
            <a:pPr marL="742950" lvl="1" indent="-285750">
              <a:buFont typeface="Arial" panose="020B0604020202020204" pitchFamily="34" charset="0"/>
              <a:buChar char="•"/>
            </a:pPr>
            <a:r>
              <a:rPr kumimoji="1" lang="en-US" altLang="zh-CN" dirty="0">
                <a:latin typeface="Times New Roman" panose="02020603050405020304" pitchFamily="18" charset="0"/>
                <a:cs typeface="Times New Roman" panose="02020603050405020304" pitchFamily="18" charset="0"/>
              </a:rPr>
              <a:t>Synchrotron Radiation</a:t>
            </a:r>
          </a:p>
          <a:p>
            <a:r>
              <a:rPr kumimoji="1" lang="en-US" altLang="zh-CN" dirty="0">
                <a:latin typeface="Times New Roman" panose="02020603050405020304" pitchFamily="18" charset="0"/>
                <a:cs typeface="Times New Roman" panose="02020603050405020304" pitchFamily="18" charset="0"/>
              </a:rPr>
              <a:t>Luminosity Related</a:t>
            </a:r>
          </a:p>
          <a:p>
            <a:pPr marL="742950" lvl="1" indent="-285750">
              <a:buFont typeface="Arial" panose="020B0604020202020204" pitchFamily="34" charset="0"/>
              <a:buChar char="•"/>
            </a:pPr>
            <a:r>
              <a:rPr kumimoji="1" lang="en-US" altLang="zh-CN" dirty="0" err="1">
                <a:latin typeface="Times New Roman" panose="02020603050405020304" pitchFamily="18" charset="0"/>
                <a:cs typeface="Times New Roman" panose="02020603050405020304" pitchFamily="18" charset="0"/>
              </a:rPr>
              <a:t>Beamstrahlung</a:t>
            </a:r>
            <a:endParaRPr kumimoji="1" lang="en-US" altLang="zh-CN"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kumimoji="1" lang="en-US" altLang="zh-CN" dirty="0">
                <a:latin typeface="Times New Roman" panose="02020603050405020304" pitchFamily="18" charset="0"/>
                <a:cs typeface="Times New Roman" panose="02020603050405020304" pitchFamily="18" charset="0"/>
              </a:rPr>
              <a:t>Radiative Bhabha Scattering</a:t>
            </a:r>
          </a:p>
          <a:p>
            <a:r>
              <a:rPr kumimoji="1" lang="en-US" altLang="zh-CN" dirty="0">
                <a:latin typeface="Times New Roman" panose="02020603050405020304" pitchFamily="18" charset="0"/>
                <a:cs typeface="Times New Roman" panose="02020603050405020304" pitchFamily="18" charset="0"/>
              </a:rPr>
              <a:t>Injection(Will be considered future)</a:t>
            </a:r>
          </a:p>
          <a:p>
            <a:endParaRPr lang="zh-CN" alt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45C6F2F5-077E-452F-AA9C-055CAFD30DFB}"/>
              </a:ext>
            </a:extLst>
          </p:cNvPr>
          <p:cNvSpPr>
            <a:spLocks noGrp="1"/>
          </p:cNvSpPr>
          <p:nvPr>
            <p:ph type="sldNum" sz="quarter" idx="12"/>
          </p:nvPr>
        </p:nvSpPr>
        <p:spPr>
          <a:xfrm>
            <a:off x="8737600" y="6356351"/>
            <a:ext cx="2844800" cy="365125"/>
          </a:xfrm>
        </p:spPr>
        <p:txBody>
          <a:bodyPr/>
          <a:lstStyle/>
          <a:p>
            <a:fld id="{F15E9139-A00B-4B2A-98A6-095DC08F1345}" type="slidenum">
              <a:rPr lang="zh-CN" altLang="en-US" smtClean="0"/>
              <a:pPr/>
              <a:t>12</a:t>
            </a:fld>
            <a:endParaRPr lang="zh-CN" altLang="en-US"/>
          </a:p>
        </p:txBody>
      </p:sp>
      <p:grpSp>
        <p:nvGrpSpPr>
          <p:cNvPr id="23" name="组合 22">
            <a:extLst>
              <a:ext uri="{FF2B5EF4-FFF2-40B4-BE49-F238E27FC236}">
                <a16:creationId xmlns:a16="http://schemas.microsoft.com/office/drawing/2014/main" id="{9BC60641-BB39-A257-20B7-C9B40FCD347A}"/>
              </a:ext>
            </a:extLst>
          </p:cNvPr>
          <p:cNvGrpSpPr/>
          <p:nvPr/>
        </p:nvGrpSpPr>
        <p:grpSpPr>
          <a:xfrm>
            <a:off x="4615001" y="1069937"/>
            <a:ext cx="7269257" cy="2711918"/>
            <a:chOff x="4356589" y="1170390"/>
            <a:chExt cx="7269257" cy="2711918"/>
          </a:xfrm>
        </p:grpSpPr>
        <p:pic>
          <p:nvPicPr>
            <p:cNvPr id="24" name="图片 23">
              <a:extLst>
                <a:ext uri="{FF2B5EF4-FFF2-40B4-BE49-F238E27FC236}">
                  <a16:creationId xmlns:a16="http://schemas.microsoft.com/office/drawing/2014/main" id="{185FB4BD-AECD-BC63-68CF-1AEDE1854DAF}"/>
                </a:ext>
              </a:extLst>
            </p:cNvPr>
            <p:cNvPicPr>
              <a:picLocks noChangeAspect="1"/>
            </p:cNvPicPr>
            <p:nvPr/>
          </p:nvPicPr>
          <p:blipFill>
            <a:blip r:embed="rId3"/>
            <a:stretch>
              <a:fillRect/>
            </a:stretch>
          </p:blipFill>
          <p:spPr>
            <a:xfrm>
              <a:off x="5639359" y="1514463"/>
              <a:ext cx="3583931" cy="1941707"/>
            </a:xfrm>
            <a:prstGeom prst="rect">
              <a:avLst/>
            </a:prstGeom>
          </p:spPr>
        </p:pic>
        <p:sp>
          <p:nvSpPr>
            <p:cNvPr id="25" name="文本框 24">
              <a:extLst>
                <a:ext uri="{FF2B5EF4-FFF2-40B4-BE49-F238E27FC236}">
                  <a16:creationId xmlns:a16="http://schemas.microsoft.com/office/drawing/2014/main" id="{C993269E-3E51-CAE7-70B6-F5CFB805798B}"/>
                </a:ext>
              </a:extLst>
            </p:cNvPr>
            <p:cNvSpPr txBox="1"/>
            <p:nvPr/>
          </p:nvSpPr>
          <p:spPr>
            <a:xfrm>
              <a:off x="10872114" y="1170390"/>
              <a:ext cx="753732" cy="246221"/>
            </a:xfrm>
            <a:prstGeom prst="rect">
              <a:avLst/>
            </a:prstGeom>
            <a:noFill/>
          </p:spPr>
          <p:txBody>
            <a:bodyPr wrap="none" rtlCol="0">
              <a:spAutoFit/>
            </a:bodyPr>
            <a:lstStyle/>
            <a:p>
              <a:r>
                <a:rPr kumimoji="1" lang="en-US" altLang="zh-CN" sz="1000" dirty="0">
                  <a:hlinkClick r:id="rId4"/>
                </a:rPr>
                <a:t>A. Natochii</a:t>
              </a:r>
              <a:endParaRPr kumimoji="1" lang="zh-CN" altLang="en-US" sz="1000" dirty="0"/>
            </a:p>
          </p:txBody>
        </p:sp>
        <p:pic>
          <p:nvPicPr>
            <p:cNvPr id="26" name="图片 25">
              <a:extLst>
                <a:ext uri="{FF2B5EF4-FFF2-40B4-BE49-F238E27FC236}">
                  <a16:creationId xmlns:a16="http://schemas.microsoft.com/office/drawing/2014/main" id="{B12DF8BA-4333-E221-769C-14017F4C0B32}"/>
                </a:ext>
              </a:extLst>
            </p:cNvPr>
            <p:cNvPicPr>
              <a:picLocks noChangeAspect="1"/>
            </p:cNvPicPr>
            <p:nvPr/>
          </p:nvPicPr>
          <p:blipFill>
            <a:blip r:embed="rId5"/>
            <a:stretch>
              <a:fillRect/>
            </a:stretch>
          </p:blipFill>
          <p:spPr>
            <a:xfrm>
              <a:off x="4425414" y="1293500"/>
              <a:ext cx="1095172" cy="921281"/>
            </a:xfrm>
            <a:prstGeom prst="rect">
              <a:avLst/>
            </a:prstGeom>
          </p:spPr>
        </p:pic>
        <p:pic>
          <p:nvPicPr>
            <p:cNvPr id="27" name="图片 26">
              <a:extLst>
                <a:ext uri="{FF2B5EF4-FFF2-40B4-BE49-F238E27FC236}">
                  <a16:creationId xmlns:a16="http://schemas.microsoft.com/office/drawing/2014/main" id="{C85AB80D-7D1D-265E-F279-B2E66D70D866}"/>
                </a:ext>
              </a:extLst>
            </p:cNvPr>
            <p:cNvPicPr>
              <a:picLocks noChangeAspect="1"/>
            </p:cNvPicPr>
            <p:nvPr/>
          </p:nvPicPr>
          <p:blipFill>
            <a:blip r:embed="rId6"/>
            <a:stretch>
              <a:fillRect/>
            </a:stretch>
          </p:blipFill>
          <p:spPr>
            <a:xfrm>
              <a:off x="4425413" y="2230866"/>
              <a:ext cx="1095173" cy="1259086"/>
            </a:xfrm>
            <a:prstGeom prst="rect">
              <a:avLst/>
            </a:prstGeom>
          </p:spPr>
        </p:pic>
        <p:pic>
          <p:nvPicPr>
            <p:cNvPr id="28" name="图片 27">
              <a:extLst>
                <a:ext uri="{FF2B5EF4-FFF2-40B4-BE49-F238E27FC236}">
                  <a16:creationId xmlns:a16="http://schemas.microsoft.com/office/drawing/2014/main" id="{F3F15065-CB6E-2F47-AA13-CFE0789ABD53}"/>
                </a:ext>
              </a:extLst>
            </p:cNvPr>
            <p:cNvPicPr>
              <a:picLocks noChangeAspect="1"/>
            </p:cNvPicPr>
            <p:nvPr/>
          </p:nvPicPr>
          <p:blipFill>
            <a:blip r:embed="rId7"/>
            <a:stretch>
              <a:fillRect/>
            </a:stretch>
          </p:blipFill>
          <p:spPr>
            <a:xfrm>
              <a:off x="9334321" y="1345859"/>
              <a:ext cx="2180494" cy="2167117"/>
            </a:xfrm>
            <a:prstGeom prst="rect">
              <a:avLst/>
            </a:prstGeom>
          </p:spPr>
        </p:pic>
        <p:sp>
          <p:nvSpPr>
            <p:cNvPr id="29" name="文本框 28">
              <a:extLst>
                <a:ext uri="{FF2B5EF4-FFF2-40B4-BE49-F238E27FC236}">
                  <a16:creationId xmlns:a16="http://schemas.microsoft.com/office/drawing/2014/main" id="{A274A2E6-7B7A-A3E1-8624-20CBB3EC4F4B}"/>
                </a:ext>
              </a:extLst>
            </p:cNvPr>
            <p:cNvSpPr txBox="1"/>
            <p:nvPr/>
          </p:nvSpPr>
          <p:spPr>
            <a:xfrm>
              <a:off x="4356589" y="3506037"/>
              <a:ext cx="1313180" cy="369332"/>
            </a:xfrm>
            <a:prstGeom prst="rect">
              <a:avLst/>
            </a:prstGeom>
            <a:noFill/>
          </p:spPr>
          <p:txBody>
            <a:bodyPr wrap="none" rtlCol="0">
              <a:spAutoFit/>
            </a:bodyPr>
            <a:lstStyle/>
            <a:p>
              <a:r>
                <a:rPr kumimoji="1" lang="en-US" altLang="zh-CN" dirty="0">
                  <a:latin typeface="Arial" panose="020B0604020202020204" pitchFamily="34" charset="0"/>
                  <a:cs typeface="Arial" panose="020B0604020202020204" pitchFamily="34" charset="0"/>
                </a:rPr>
                <a:t>Photon BG</a:t>
              </a:r>
              <a:endParaRPr kumimoji="1" lang="zh-CN" altLang="en-US" dirty="0">
                <a:latin typeface="Arial" panose="020B0604020202020204" pitchFamily="34" charset="0"/>
                <a:cs typeface="Arial" panose="020B0604020202020204" pitchFamily="34" charset="0"/>
              </a:endParaRPr>
            </a:p>
          </p:txBody>
        </p:sp>
        <p:sp>
          <p:nvSpPr>
            <p:cNvPr id="30" name="文本框 29">
              <a:extLst>
                <a:ext uri="{FF2B5EF4-FFF2-40B4-BE49-F238E27FC236}">
                  <a16:creationId xmlns:a16="http://schemas.microsoft.com/office/drawing/2014/main" id="{EFBD204E-4990-C551-1287-CF1A280C7785}"/>
                </a:ext>
              </a:extLst>
            </p:cNvPr>
            <p:cNvSpPr txBox="1"/>
            <p:nvPr/>
          </p:nvSpPr>
          <p:spPr>
            <a:xfrm>
              <a:off x="6815113" y="3501403"/>
              <a:ext cx="1736373" cy="369332"/>
            </a:xfrm>
            <a:prstGeom prst="rect">
              <a:avLst/>
            </a:prstGeom>
            <a:noFill/>
          </p:spPr>
          <p:txBody>
            <a:bodyPr wrap="none" rtlCol="0">
              <a:spAutoFit/>
            </a:bodyPr>
            <a:lstStyle/>
            <a:p>
              <a:r>
                <a:rPr kumimoji="1" lang="en-US" altLang="zh-CN">
                  <a:latin typeface="Arial" panose="020B0604020202020204" pitchFamily="34" charset="0"/>
                  <a:cs typeface="Arial" panose="020B0604020202020204" pitchFamily="34" charset="0"/>
                </a:rPr>
                <a:t>Beam Loss BG</a:t>
              </a:r>
              <a:endParaRPr kumimoji="1" lang="zh-CN" altLang="en-US">
                <a:latin typeface="Arial" panose="020B0604020202020204" pitchFamily="34" charset="0"/>
                <a:cs typeface="Arial" panose="020B0604020202020204" pitchFamily="34" charset="0"/>
              </a:endParaRPr>
            </a:p>
          </p:txBody>
        </p:sp>
        <p:sp>
          <p:nvSpPr>
            <p:cNvPr id="31" name="文本框 30">
              <a:extLst>
                <a:ext uri="{FF2B5EF4-FFF2-40B4-BE49-F238E27FC236}">
                  <a16:creationId xmlns:a16="http://schemas.microsoft.com/office/drawing/2014/main" id="{68013355-EBA1-9F4C-75A8-A0AE0311D5ED}"/>
                </a:ext>
              </a:extLst>
            </p:cNvPr>
            <p:cNvSpPr txBox="1"/>
            <p:nvPr/>
          </p:nvSpPr>
          <p:spPr>
            <a:xfrm>
              <a:off x="9737521" y="3512976"/>
              <a:ext cx="1441420" cy="369332"/>
            </a:xfrm>
            <a:prstGeom prst="rect">
              <a:avLst/>
            </a:prstGeom>
            <a:noFill/>
          </p:spPr>
          <p:txBody>
            <a:bodyPr wrap="none" rtlCol="0">
              <a:spAutoFit/>
            </a:bodyPr>
            <a:lstStyle/>
            <a:p>
              <a:r>
                <a:rPr kumimoji="1" lang="en-US" altLang="zh-CN">
                  <a:latin typeface="Arial" panose="020B0604020202020204" pitchFamily="34" charset="0"/>
                  <a:cs typeface="Arial" panose="020B0604020202020204" pitchFamily="34" charset="0"/>
                </a:rPr>
                <a:t>Injection BG</a:t>
              </a:r>
              <a:endParaRPr kumimoji="1" lang="zh-CN" altLang="en-US">
                <a:latin typeface="Arial" panose="020B0604020202020204" pitchFamily="34" charset="0"/>
                <a:cs typeface="Arial" panose="020B0604020202020204" pitchFamily="34" charset="0"/>
              </a:endParaRPr>
            </a:p>
          </p:txBody>
        </p:sp>
        <p:sp>
          <p:nvSpPr>
            <p:cNvPr id="32" name="文本框 31">
              <a:extLst>
                <a:ext uri="{FF2B5EF4-FFF2-40B4-BE49-F238E27FC236}">
                  <a16:creationId xmlns:a16="http://schemas.microsoft.com/office/drawing/2014/main" id="{9D2C2B0A-0AA0-9DB3-12B8-22DA247C7C65}"/>
                </a:ext>
              </a:extLst>
            </p:cNvPr>
            <p:cNvSpPr txBox="1"/>
            <p:nvPr/>
          </p:nvSpPr>
          <p:spPr>
            <a:xfrm>
              <a:off x="5437769" y="1375823"/>
              <a:ext cx="753732" cy="246221"/>
            </a:xfrm>
            <a:prstGeom prst="rect">
              <a:avLst/>
            </a:prstGeom>
            <a:noFill/>
          </p:spPr>
          <p:txBody>
            <a:bodyPr wrap="none" rtlCol="0">
              <a:spAutoFit/>
            </a:bodyPr>
            <a:lstStyle/>
            <a:p>
              <a:r>
                <a:rPr kumimoji="1" lang="en-US" altLang="zh-CN" sz="1000" dirty="0">
                  <a:hlinkClick r:id="rId4"/>
                </a:rPr>
                <a:t>A. Natochii</a:t>
              </a:r>
              <a:endParaRPr kumimoji="1" lang="zh-CN" altLang="en-US" sz="1000" dirty="0"/>
            </a:p>
          </p:txBody>
        </p:sp>
        <p:sp>
          <p:nvSpPr>
            <p:cNvPr id="33" name="文本框 32">
              <a:extLst>
                <a:ext uri="{FF2B5EF4-FFF2-40B4-BE49-F238E27FC236}">
                  <a16:creationId xmlns:a16="http://schemas.microsoft.com/office/drawing/2014/main" id="{3B57E020-63A4-CC18-0FAE-00B25AE08DC8}"/>
                </a:ext>
              </a:extLst>
            </p:cNvPr>
            <p:cNvSpPr txBox="1"/>
            <p:nvPr/>
          </p:nvSpPr>
          <p:spPr>
            <a:xfrm>
              <a:off x="4824725" y="1437378"/>
              <a:ext cx="436338" cy="369332"/>
            </a:xfrm>
            <a:prstGeom prst="rect">
              <a:avLst/>
            </a:prstGeom>
            <a:noFill/>
          </p:spPr>
          <p:txBody>
            <a:bodyPr wrap="none" rtlCol="0">
              <a:spAutoFit/>
            </a:bodyPr>
            <a:lstStyle/>
            <a:p>
              <a:r>
                <a:rPr kumimoji="1" lang="en-US" altLang="zh-CN" sz="1000"/>
                <a:t>SR</a:t>
              </a:r>
              <a:endParaRPr kumimoji="1" lang="zh-CN" altLang="en-US" sz="1000"/>
            </a:p>
          </p:txBody>
        </p:sp>
        <p:sp>
          <p:nvSpPr>
            <p:cNvPr id="34" name="文本框 33">
              <a:extLst>
                <a:ext uri="{FF2B5EF4-FFF2-40B4-BE49-F238E27FC236}">
                  <a16:creationId xmlns:a16="http://schemas.microsoft.com/office/drawing/2014/main" id="{BD543A09-EEB2-EE25-9A78-5D7B48318475}"/>
                </a:ext>
              </a:extLst>
            </p:cNvPr>
            <p:cNvSpPr txBox="1"/>
            <p:nvPr/>
          </p:nvSpPr>
          <p:spPr>
            <a:xfrm>
              <a:off x="4448219" y="2552808"/>
              <a:ext cx="1029449" cy="246221"/>
            </a:xfrm>
            <a:prstGeom prst="rect">
              <a:avLst/>
            </a:prstGeom>
            <a:noFill/>
          </p:spPr>
          <p:txBody>
            <a:bodyPr wrap="none" rtlCol="0">
              <a:spAutoFit/>
            </a:bodyPr>
            <a:lstStyle/>
            <a:p>
              <a:r>
                <a:rPr kumimoji="1" lang="en-US" altLang="zh-CN" sz="1000" dirty="0"/>
                <a:t>Pair Production</a:t>
              </a:r>
              <a:endParaRPr kumimoji="1" lang="zh-CN" altLang="en-US" sz="1000" dirty="0"/>
            </a:p>
          </p:txBody>
        </p:sp>
      </p:gr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40A04667-5230-15EB-D98D-6D4CB7177020}"/>
                  </a:ext>
                </a:extLst>
              </p:cNvPr>
              <p:cNvSpPr txBox="1"/>
              <p:nvPr/>
            </p:nvSpPr>
            <p:spPr>
              <a:xfrm>
                <a:off x="7292975" y="2114327"/>
                <a:ext cx="984250" cy="342000"/>
              </a:xfrm>
              <a:prstGeom prst="rect">
                <a:avLst/>
              </a:prstGeom>
              <a:solidFill>
                <a:schemeClr val="bg1"/>
              </a:solidFill>
            </p:spPr>
            <p:txBody>
              <a:bodyPr wrap="square" rtlCol="0">
                <a:spAutoFit/>
              </a:bodyPr>
              <a:lstStyle/>
              <a:p>
                <a:pPr algn="ctr"/>
                <a:r>
                  <a:rPr kumimoji="1" lang="en-US" altLang="zh-CN" sz="500" b="0" i="1">
                    <a:latin typeface="Cambria Math" panose="02040503050406030204" pitchFamily="18" charset="0"/>
                  </a:rPr>
                  <a:t>468 bunches</a:t>
                </a:r>
              </a:p>
              <a:p>
                <a:pPr/>
                <a14:m>
                  <m:oMathPara xmlns:m="http://schemas.openxmlformats.org/officeDocument/2006/math">
                    <m:oMathParaPr>
                      <m:jc m:val="centerGroup"/>
                    </m:oMathParaPr>
                    <m:oMath xmlns:m="http://schemas.openxmlformats.org/officeDocument/2006/math">
                      <m:r>
                        <a:rPr kumimoji="1" lang="en-US" altLang="zh-CN" sz="500" b="0" i="1" smtClean="0">
                          <a:latin typeface="Cambria Math" panose="02040503050406030204" pitchFamily="18" charset="0"/>
                        </a:rPr>
                        <m:t>1.3</m:t>
                      </m:r>
                      <m:r>
                        <a:rPr kumimoji="1" lang="en-US" altLang="zh-CN" sz="500" b="0" i="1" smtClean="0">
                          <a:latin typeface="Cambria Math" panose="02040503050406030204" pitchFamily="18" charset="0"/>
                          <a:ea typeface="Cambria Math" panose="02040503050406030204" pitchFamily="18" charset="0"/>
                        </a:rPr>
                        <m:t>×</m:t>
                      </m:r>
                      <m:sSup>
                        <m:sSupPr>
                          <m:ctrlPr>
                            <a:rPr kumimoji="1" lang="en-US" altLang="zh-CN" sz="500" b="0" i="1" smtClean="0">
                              <a:latin typeface="Cambria Math" panose="02040503050406030204" pitchFamily="18" charset="0"/>
                              <a:ea typeface="Cambria Math" panose="02040503050406030204" pitchFamily="18" charset="0"/>
                            </a:rPr>
                          </m:ctrlPr>
                        </m:sSupPr>
                        <m:e>
                          <m:r>
                            <a:rPr kumimoji="1" lang="en-US" altLang="zh-CN" sz="500" b="0" i="1" smtClean="0">
                              <a:latin typeface="Cambria Math" panose="02040503050406030204" pitchFamily="18" charset="0"/>
                              <a:ea typeface="Cambria Math" panose="02040503050406030204" pitchFamily="18" charset="0"/>
                            </a:rPr>
                            <m:t>10</m:t>
                          </m:r>
                        </m:e>
                        <m:sup>
                          <m:r>
                            <a:rPr kumimoji="1" lang="en-US" altLang="zh-CN" sz="500" b="0" i="1" smtClean="0">
                              <a:latin typeface="Cambria Math" panose="02040503050406030204" pitchFamily="18" charset="0"/>
                              <a:ea typeface="Cambria Math" panose="02040503050406030204" pitchFamily="18" charset="0"/>
                            </a:rPr>
                            <m:t>11</m:t>
                          </m:r>
                        </m:sup>
                      </m:sSup>
                      <m:r>
                        <a:rPr kumimoji="1" lang="en-US" altLang="zh-CN" sz="500" b="0" i="1" smtClean="0">
                          <a:latin typeface="Cambria Math" panose="02040503050406030204" pitchFamily="18" charset="0"/>
                          <a:ea typeface="Cambria Math" panose="02040503050406030204" pitchFamily="18" charset="0"/>
                        </a:rPr>
                        <m:t> </m:t>
                      </m:r>
                      <m:r>
                        <a:rPr kumimoji="1" lang="en-US" altLang="zh-CN" sz="500" b="0" i="1" smtClean="0">
                          <a:latin typeface="Cambria Math" panose="02040503050406030204" pitchFamily="18" charset="0"/>
                          <a:ea typeface="Cambria Math" panose="02040503050406030204" pitchFamily="18" charset="0"/>
                        </a:rPr>
                        <m:t>𝑝𝑎𝑟𝑡𝑖𝑐𝑙𝑒𝑠</m:t>
                      </m:r>
                      <m:r>
                        <a:rPr kumimoji="1" lang="en-US" altLang="zh-CN" sz="500" b="0" i="1" smtClean="0">
                          <a:latin typeface="Cambria Math" panose="02040503050406030204" pitchFamily="18" charset="0"/>
                          <a:ea typeface="Cambria Math" panose="02040503050406030204" pitchFamily="18" charset="0"/>
                        </a:rPr>
                        <m:t>/</m:t>
                      </m:r>
                      <m:r>
                        <a:rPr kumimoji="1" lang="en-US" altLang="zh-CN" sz="500" b="0" i="1" smtClean="0">
                          <a:latin typeface="Cambria Math" panose="02040503050406030204" pitchFamily="18" charset="0"/>
                          <a:ea typeface="Cambria Math" panose="02040503050406030204" pitchFamily="18" charset="0"/>
                        </a:rPr>
                        <m:t>𝑏𝑢𝑛𝑐h</m:t>
                      </m:r>
                    </m:oMath>
                  </m:oMathPara>
                </a14:m>
                <a:endParaRPr kumimoji="1" lang="en-US" altLang="zh-CN" sz="500" b="0" i="1">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kumimoji="1" lang="en-US" altLang="zh-CN" sz="500" b="0" i="1" smtClean="0">
                          <a:latin typeface="Cambria Math" panose="02040503050406030204" pitchFamily="18" charset="0"/>
                        </a:rPr>
                        <m:t>𝐿</m:t>
                      </m:r>
                      <m:r>
                        <a:rPr kumimoji="1" lang="en-US" altLang="zh-CN" sz="500" b="0" i="1" smtClean="0">
                          <a:latin typeface="Cambria Math" panose="02040503050406030204" pitchFamily="18" charset="0"/>
                        </a:rPr>
                        <m:t>:8.3×</m:t>
                      </m:r>
                      <m:sSup>
                        <m:sSupPr>
                          <m:ctrlPr>
                            <a:rPr kumimoji="1" lang="en-US" altLang="zh-CN" sz="500" b="0" i="1" smtClean="0">
                              <a:latin typeface="Cambria Math" panose="02040503050406030204" pitchFamily="18" charset="0"/>
                              <a:ea typeface="Cambria Math" panose="02040503050406030204" pitchFamily="18" charset="0"/>
                            </a:rPr>
                          </m:ctrlPr>
                        </m:sSupPr>
                        <m:e>
                          <m:r>
                            <a:rPr kumimoji="1" lang="en-US" altLang="zh-CN" sz="500" b="0" i="1" smtClean="0">
                              <a:latin typeface="Cambria Math" panose="02040503050406030204" pitchFamily="18" charset="0"/>
                              <a:ea typeface="Cambria Math" panose="02040503050406030204" pitchFamily="18" charset="0"/>
                            </a:rPr>
                            <m:t>10</m:t>
                          </m:r>
                        </m:e>
                        <m:sup>
                          <m:r>
                            <a:rPr kumimoji="1" lang="en-US" altLang="zh-CN" sz="500" b="0" i="1" smtClean="0">
                              <a:latin typeface="Cambria Math" panose="02040503050406030204" pitchFamily="18" charset="0"/>
                              <a:ea typeface="Cambria Math" panose="02040503050406030204" pitchFamily="18" charset="0"/>
                            </a:rPr>
                            <m:t>34</m:t>
                          </m:r>
                        </m:sup>
                      </m:sSup>
                      <m:sSup>
                        <m:sSupPr>
                          <m:ctrlPr>
                            <a:rPr kumimoji="1" lang="en-US" altLang="zh-CN" sz="500" b="0" i="1" smtClean="0">
                              <a:latin typeface="Cambria Math" panose="02040503050406030204" pitchFamily="18" charset="0"/>
                              <a:ea typeface="Cambria Math" panose="02040503050406030204" pitchFamily="18" charset="0"/>
                            </a:rPr>
                          </m:ctrlPr>
                        </m:sSupPr>
                        <m:e>
                          <m:r>
                            <a:rPr kumimoji="1" lang="en-US" altLang="zh-CN" sz="500" b="0" i="1" smtClean="0">
                              <a:latin typeface="Cambria Math" panose="02040503050406030204" pitchFamily="18" charset="0"/>
                              <a:ea typeface="Cambria Math" panose="02040503050406030204" pitchFamily="18" charset="0"/>
                            </a:rPr>
                            <m:t>𝑐𝑚</m:t>
                          </m:r>
                        </m:e>
                        <m:sup>
                          <m:r>
                            <a:rPr kumimoji="1" lang="en-US" altLang="zh-CN" sz="500" b="0" i="1" smtClean="0">
                              <a:latin typeface="Cambria Math" panose="02040503050406030204" pitchFamily="18" charset="0"/>
                              <a:ea typeface="Cambria Math" panose="02040503050406030204" pitchFamily="18" charset="0"/>
                            </a:rPr>
                            <m:t>−2</m:t>
                          </m:r>
                        </m:sup>
                      </m:sSup>
                      <m:sSup>
                        <m:sSupPr>
                          <m:ctrlPr>
                            <a:rPr kumimoji="1" lang="en-US" altLang="zh-CN" sz="500" b="0" i="1" smtClean="0">
                              <a:latin typeface="Cambria Math" panose="02040503050406030204" pitchFamily="18" charset="0"/>
                              <a:ea typeface="Cambria Math" panose="02040503050406030204" pitchFamily="18" charset="0"/>
                            </a:rPr>
                          </m:ctrlPr>
                        </m:sSupPr>
                        <m:e>
                          <m:r>
                            <a:rPr kumimoji="1" lang="en-US" altLang="zh-CN" sz="500" b="0" i="1" smtClean="0">
                              <a:latin typeface="Cambria Math" panose="02040503050406030204" pitchFamily="18" charset="0"/>
                              <a:ea typeface="Cambria Math" panose="02040503050406030204" pitchFamily="18" charset="0"/>
                            </a:rPr>
                            <m:t>𝑠</m:t>
                          </m:r>
                        </m:e>
                        <m:sup>
                          <m:r>
                            <a:rPr kumimoji="1" lang="en-US" altLang="zh-CN" sz="500" b="0" i="1" smtClean="0">
                              <a:latin typeface="Cambria Math" panose="02040503050406030204" pitchFamily="18" charset="0"/>
                              <a:ea typeface="Cambria Math" panose="02040503050406030204" pitchFamily="18" charset="0"/>
                            </a:rPr>
                            <m:t>−1</m:t>
                          </m:r>
                        </m:sup>
                      </m:sSup>
                    </m:oMath>
                  </m:oMathPara>
                </a14:m>
                <a:endParaRPr kumimoji="1" lang="zh-CN" altLang="en-US" sz="500"/>
              </a:p>
            </p:txBody>
          </p:sp>
        </mc:Choice>
        <mc:Fallback xmlns="">
          <p:sp>
            <p:nvSpPr>
              <p:cNvPr id="4" name="文本框 3">
                <a:extLst>
                  <a:ext uri="{FF2B5EF4-FFF2-40B4-BE49-F238E27FC236}">
                    <a16:creationId xmlns:a16="http://schemas.microsoft.com/office/drawing/2014/main" id="{40A04667-5230-15EB-D98D-6D4CB7177020}"/>
                  </a:ext>
                </a:extLst>
              </p:cNvPr>
              <p:cNvSpPr txBox="1">
                <a:spLocks noRot="1" noChangeAspect="1" noMove="1" noResize="1" noEditPoints="1" noAdjustHandles="1" noChangeArrowheads="1" noChangeShapeType="1" noTextEdit="1"/>
              </p:cNvSpPr>
              <p:nvPr/>
            </p:nvSpPr>
            <p:spPr>
              <a:xfrm>
                <a:off x="7292975" y="2114327"/>
                <a:ext cx="984250" cy="342000"/>
              </a:xfrm>
              <a:prstGeom prst="rect">
                <a:avLst/>
              </a:prstGeom>
              <a:blipFill>
                <a:blip r:embed="rId8"/>
                <a:stretch>
                  <a:fillRect/>
                </a:stretch>
              </a:blipFill>
            </p:spPr>
            <p:txBody>
              <a:bodyPr/>
              <a:lstStyle/>
              <a:p>
                <a:r>
                  <a:rPr lang="zh-CN" altLang="en-US">
                    <a:noFill/>
                  </a:rPr>
                  <a:t> </a:t>
                </a:r>
              </a:p>
            </p:txBody>
          </p:sp>
        </mc:Fallback>
      </mc:AlternateContent>
      <p:sp>
        <p:nvSpPr>
          <p:cNvPr id="7" name="矩形 6">
            <a:extLst>
              <a:ext uri="{FF2B5EF4-FFF2-40B4-BE49-F238E27FC236}">
                <a16:creationId xmlns:a16="http://schemas.microsoft.com/office/drawing/2014/main" id="{03897ACD-1BC8-684F-0A7A-A48B80D23148}"/>
              </a:ext>
            </a:extLst>
          </p:cNvPr>
          <p:cNvSpPr/>
          <p:nvPr/>
        </p:nvSpPr>
        <p:spPr>
          <a:xfrm>
            <a:off x="7434514" y="2409825"/>
            <a:ext cx="642686" cy="521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aphicFrame>
        <p:nvGraphicFramePr>
          <p:cNvPr id="3" name="表格 35">
            <a:extLst>
              <a:ext uri="{FF2B5EF4-FFF2-40B4-BE49-F238E27FC236}">
                <a16:creationId xmlns:a16="http://schemas.microsoft.com/office/drawing/2014/main" id="{C78EE33D-9B4C-8F37-27D6-306493916514}"/>
              </a:ext>
            </a:extLst>
          </p:cNvPr>
          <p:cNvGraphicFramePr>
            <a:graphicFrameLocks noGrp="1"/>
          </p:cNvGraphicFramePr>
          <p:nvPr/>
        </p:nvGraphicFramePr>
        <p:xfrm>
          <a:off x="269731" y="4049867"/>
          <a:ext cx="7763812" cy="2643880"/>
        </p:xfrm>
        <a:graphic>
          <a:graphicData uri="http://schemas.openxmlformats.org/drawingml/2006/table">
            <a:tbl>
              <a:tblPr firstRow="1" bandRow="1">
                <a:tableStyleId>{5C22544A-7EE6-4342-B048-85BDC9FD1C3A}</a:tableStyleId>
              </a:tblPr>
              <a:tblGrid>
                <a:gridCol w="3121329">
                  <a:extLst>
                    <a:ext uri="{9D8B030D-6E8A-4147-A177-3AD203B41FA5}">
                      <a16:colId xmlns:a16="http://schemas.microsoft.com/office/drawing/2014/main" val="3921886813"/>
                    </a:ext>
                  </a:extLst>
                </a:gridCol>
                <a:gridCol w="1484547">
                  <a:extLst>
                    <a:ext uri="{9D8B030D-6E8A-4147-A177-3AD203B41FA5}">
                      <a16:colId xmlns:a16="http://schemas.microsoft.com/office/drawing/2014/main" val="4130414002"/>
                    </a:ext>
                  </a:extLst>
                </a:gridCol>
                <a:gridCol w="1536820">
                  <a:extLst>
                    <a:ext uri="{9D8B030D-6E8A-4147-A177-3AD203B41FA5}">
                      <a16:colId xmlns:a16="http://schemas.microsoft.com/office/drawing/2014/main" val="1853929188"/>
                    </a:ext>
                  </a:extLst>
                </a:gridCol>
                <a:gridCol w="1621116">
                  <a:extLst>
                    <a:ext uri="{9D8B030D-6E8A-4147-A177-3AD203B41FA5}">
                      <a16:colId xmlns:a16="http://schemas.microsoft.com/office/drawing/2014/main" val="1835929884"/>
                    </a:ext>
                  </a:extLst>
                </a:gridCol>
              </a:tblGrid>
              <a:tr h="330485">
                <a:tc>
                  <a:txBody>
                    <a:bodyPr/>
                    <a:lstStyle/>
                    <a:p>
                      <a:pPr algn="ctr"/>
                      <a:r>
                        <a:rPr lang="en-US" altLang="zh-CN" sz="1300" dirty="0">
                          <a:latin typeface="Times New Roman" panose="02020603050405020304" pitchFamily="18" charset="0"/>
                          <a:cs typeface="Times New Roman" panose="02020603050405020304" pitchFamily="18" charset="0"/>
                        </a:rPr>
                        <a:t>Background</a:t>
                      </a:r>
                      <a:endParaRPr lang="zh-CN" altLang="en-US" sz="13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300" dirty="0">
                          <a:latin typeface="Times New Roman" panose="02020603050405020304" pitchFamily="18" charset="0"/>
                          <a:cs typeface="Times New Roman" panose="02020603050405020304" pitchFamily="18" charset="0"/>
                        </a:rPr>
                        <a:t>Generation</a:t>
                      </a:r>
                      <a:endParaRPr lang="zh-CN" altLang="en-US" sz="13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300">
                          <a:latin typeface="Times New Roman" panose="02020603050405020304" pitchFamily="18" charset="0"/>
                          <a:cs typeface="Times New Roman" panose="02020603050405020304" pitchFamily="18" charset="0"/>
                        </a:rPr>
                        <a:t>Tracking</a:t>
                      </a:r>
                      <a:endParaRPr lang="zh-CN" altLang="en-US" sz="13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300">
                          <a:latin typeface="Times New Roman" panose="02020603050405020304" pitchFamily="18" charset="0"/>
                          <a:cs typeface="Times New Roman" panose="02020603050405020304" pitchFamily="18" charset="0"/>
                        </a:rPr>
                        <a:t>Detector Simu.</a:t>
                      </a:r>
                      <a:endParaRPr lang="zh-CN" altLang="en-US" sz="13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3915273"/>
                  </a:ext>
                </a:extLst>
              </a:tr>
              <a:tr h="330485">
                <a:tc>
                  <a:txBody>
                    <a:bodyPr/>
                    <a:lstStyle/>
                    <a:p>
                      <a:pPr algn="ctr"/>
                      <a:r>
                        <a:rPr lang="en-US" altLang="zh-CN" sz="1300">
                          <a:latin typeface="Times New Roman" panose="02020603050405020304" pitchFamily="18" charset="0"/>
                          <a:cs typeface="Times New Roman" panose="02020603050405020304" pitchFamily="18" charset="0"/>
                        </a:rPr>
                        <a:t>Synchrotron Radiation</a:t>
                      </a:r>
                      <a:endParaRPr lang="zh-CN" altLang="en-US" sz="13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300" dirty="0">
                          <a:latin typeface="Times New Roman" panose="02020603050405020304" pitchFamily="18" charset="0"/>
                          <a:cs typeface="Times New Roman" panose="02020603050405020304" pitchFamily="18" charset="0"/>
                          <a:hlinkClick r:id="rId9"/>
                        </a:rPr>
                        <a:t>BDSim</a:t>
                      </a:r>
                      <a:r>
                        <a:rPr lang="en-US" altLang="zh-CN" sz="1300" dirty="0">
                          <a:latin typeface="Times New Roman" panose="02020603050405020304" pitchFamily="18" charset="0"/>
                          <a:cs typeface="Times New Roman" panose="02020603050405020304" pitchFamily="18" charset="0"/>
                        </a:rPr>
                        <a:t>/</a:t>
                      </a:r>
                      <a:r>
                        <a:rPr lang="en-US" altLang="zh-CN" sz="1300" dirty="0">
                          <a:latin typeface="Times New Roman" panose="02020603050405020304" pitchFamily="18" charset="0"/>
                          <a:cs typeface="Times New Roman" panose="02020603050405020304" pitchFamily="18" charset="0"/>
                          <a:hlinkClick r:id="rId10"/>
                        </a:rPr>
                        <a:t>Geant4</a:t>
                      </a:r>
                      <a:endParaRPr lang="zh-CN" altLang="en-US" sz="13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300" dirty="0">
                          <a:latin typeface="Times New Roman" panose="02020603050405020304" pitchFamily="18" charset="0"/>
                          <a:cs typeface="Times New Roman" panose="02020603050405020304" pitchFamily="18" charset="0"/>
                          <a:hlinkClick r:id="rId9"/>
                        </a:rPr>
                        <a:t>BDSim</a:t>
                      </a:r>
                      <a:r>
                        <a:rPr lang="en-US" altLang="zh-CN" sz="1300" dirty="0">
                          <a:latin typeface="Times New Roman" panose="02020603050405020304" pitchFamily="18" charset="0"/>
                          <a:cs typeface="Times New Roman" panose="02020603050405020304" pitchFamily="18" charset="0"/>
                        </a:rPr>
                        <a:t>/</a:t>
                      </a:r>
                      <a:r>
                        <a:rPr lang="en-US" altLang="zh-CN" sz="1300" dirty="0">
                          <a:latin typeface="Times New Roman" panose="02020603050405020304" pitchFamily="18" charset="0"/>
                          <a:cs typeface="Times New Roman" panose="02020603050405020304" pitchFamily="18" charset="0"/>
                          <a:hlinkClick r:id="rId10"/>
                        </a:rPr>
                        <a:t>Geant4</a:t>
                      </a:r>
                      <a:endParaRPr lang="zh-CN" altLang="en-US" sz="1300" dirty="0">
                        <a:latin typeface="Times New Roman" panose="02020603050405020304" pitchFamily="18" charset="0"/>
                        <a:cs typeface="Times New Roman" panose="02020603050405020304" pitchFamily="18" charset="0"/>
                      </a:endParaRPr>
                    </a:p>
                  </a:txBody>
                  <a:tcPr anchor="ctr"/>
                </a:tc>
                <a:tc rowSpan="7">
                  <a:txBody>
                    <a:bodyPr/>
                    <a:lstStyle/>
                    <a:p>
                      <a:pPr algn="ctr"/>
                      <a:r>
                        <a:rPr lang="en-US" altLang="zh-CN" sz="1300">
                          <a:latin typeface="Times New Roman" panose="02020603050405020304" pitchFamily="18" charset="0"/>
                          <a:cs typeface="Times New Roman" panose="02020603050405020304" pitchFamily="18" charset="0"/>
                          <a:hlinkClick r:id="rId11"/>
                        </a:rPr>
                        <a:t>CEPCSW</a:t>
                      </a:r>
                      <a:r>
                        <a:rPr lang="en-US" altLang="zh-CN" sz="1300">
                          <a:latin typeface="Times New Roman" panose="02020603050405020304" pitchFamily="18" charset="0"/>
                          <a:cs typeface="Times New Roman" panose="02020603050405020304" pitchFamily="18" charset="0"/>
                        </a:rPr>
                        <a:t>/</a:t>
                      </a:r>
                      <a:r>
                        <a:rPr lang="en-US" altLang="zh-CN" sz="1300">
                          <a:latin typeface="Times New Roman" panose="02020603050405020304" pitchFamily="18" charset="0"/>
                          <a:cs typeface="Times New Roman" panose="02020603050405020304" pitchFamily="18" charset="0"/>
                          <a:hlinkClick r:id="rId12"/>
                        </a:rPr>
                        <a:t>FLUKA</a:t>
                      </a:r>
                      <a:endParaRPr lang="zh-CN" altLang="en-US" sz="13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13482969"/>
                  </a:ext>
                </a:extLst>
              </a:tr>
              <a:tr h="330485">
                <a:tc>
                  <a:txBody>
                    <a:bodyPr/>
                    <a:lstStyle/>
                    <a:p>
                      <a:pPr algn="ctr"/>
                      <a:r>
                        <a:rPr lang="en-US" altLang="zh-CN" sz="1300" err="1">
                          <a:latin typeface="Times New Roman" panose="02020603050405020304" pitchFamily="18" charset="0"/>
                          <a:cs typeface="Times New Roman" panose="02020603050405020304" pitchFamily="18" charset="0"/>
                        </a:rPr>
                        <a:t>Beamstrahlung</a:t>
                      </a:r>
                      <a:r>
                        <a:rPr lang="en-US" altLang="zh-CN" sz="1300">
                          <a:latin typeface="Times New Roman" panose="02020603050405020304" pitchFamily="18" charset="0"/>
                          <a:cs typeface="Times New Roman" panose="02020603050405020304" pitchFamily="18" charset="0"/>
                        </a:rPr>
                        <a:t>/Pair Production</a:t>
                      </a:r>
                      <a:endParaRPr lang="zh-CN" altLang="en-US" sz="13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300">
                          <a:latin typeface="Times New Roman" panose="02020603050405020304" pitchFamily="18" charset="0"/>
                          <a:cs typeface="Times New Roman" panose="02020603050405020304" pitchFamily="18" charset="0"/>
                          <a:hlinkClick r:id="rId13"/>
                        </a:rPr>
                        <a:t>Guinea-Pig++</a:t>
                      </a:r>
                      <a:endParaRPr lang="zh-CN" altLang="en-US" sz="1300">
                        <a:latin typeface="Times New Roman" panose="02020603050405020304" pitchFamily="18" charset="0"/>
                        <a:cs typeface="Times New Roman" panose="02020603050405020304" pitchFamily="18" charset="0"/>
                      </a:endParaRPr>
                    </a:p>
                  </a:txBody>
                  <a:tcPr anchor="ctr"/>
                </a:tc>
                <a:tc rowSpan="6">
                  <a:txBody>
                    <a:bodyPr/>
                    <a:lstStyle/>
                    <a:p>
                      <a:pPr algn="ctr"/>
                      <a:r>
                        <a:rPr lang="en-US" altLang="zh-CN" sz="1300">
                          <a:latin typeface="Times New Roman" panose="02020603050405020304" pitchFamily="18" charset="0"/>
                          <a:cs typeface="Times New Roman" panose="02020603050405020304" pitchFamily="18" charset="0"/>
                          <a:hlinkClick r:id="rId14"/>
                        </a:rPr>
                        <a:t>SAD</a:t>
                      </a:r>
                      <a:endParaRPr lang="zh-CN" altLang="en-US" sz="1300">
                        <a:latin typeface="Times New Roman" panose="02020603050405020304" pitchFamily="18" charset="0"/>
                        <a:cs typeface="Times New Roman" panose="02020603050405020304" pitchFamily="18" charset="0"/>
                      </a:endParaRPr>
                    </a:p>
                  </a:txBody>
                  <a:tcPr anchor="ctr"/>
                </a:tc>
                <a:tc vMerge="1">
                  <a:txBody>
                    <a:bodyPr/>
                    <a:lstStyle/>
                    <a:p>
                      <a:endParaRPr lang="zh-CN" altLang="en-US"/>
                    </a:p>
                  </a:txBody>
                  <a:tcPr/>
                </a:tc>
                <a:extLst>
                  <a:ext uri="{0D108BD9-81ED-4DB2-BD59-A6C34878D82A}">
                    <a16:rowId xmlns:a16="http://schemas.microsoft.com/office/drawing/2014/main" val="2748657028"/>
                  </a:ext>
                </a:extLst>
              </a:tr>
              <a:tr h="330485">
                <a:tc>
                  <a:txBody>
                    <a:bodyPr/>
                    <a:lstStyle/>
                    <a:p>
                      <a:pPr algn="ctr"/>
                      <a:r>
                        <a:rPr lang="en-US" altLang="zh-CN" sz="1300">
                          <a:latin typeface="Times New Roman" panose="02020603050405020304" pitchFamily="18" charset="0"/>
                          <a:cs typeface="Times New Roman" panose="02020603050405020304" pitchFamily="18" charset="0"/>
                        </a:rPr>
                        <a:t>Beam-Thermal Photon</a:t>
                      </a:r>
                      <a:endParaRPr lang="zh-CN" altLang="en-US" sz="13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300">
                          <a:latin typeface="Times New Roman" panose="02020603050405020304" pitchFamily="18" charset="0"/>
                          <a:cs typeface="Times New Roman" panose="02020603050405020304" pitchFamily="18" charset="0"/>
                          <a:hlinkClick r:id="rId15"/>
                        </a:rPr>
                        <a:t>PyBTH</a:t>
                      </a:r>
                      <a:r>
                        <a:rPr lang="en-US" altLang="zh-CN" sz="1300">
                          <a:latin typeface="Times New Roman" panose="02020603050405020304" pitchFamily="18" charset="0"/>
                          <a:cs typeface="Times New Roman" panose="02020603050405020304" pitchFamily="18" charset="0"/>
                          <a:hlinkClick r:id="rId16"/>
                        </a:rPr>
                        <a:t>[Ref]</a:t>
                      </a:r>
                      <a:endParaRPr lang="zh-CN" altLang="en-US" sz="1300">
                        <a:latin typeface="Times New Roman" panose="02020603050405020304" pitchFamily="18" charset="0"/>
                        <a:cs typeface="Times New Roman" panose="02020603050405020304" pitchFamily="18" charset="0"/>
                      </a:endParaRPr>
                    </a:p>
                  </a:txBody>
                  <a:tcPr anchor="ct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182970442"/>
                  </a:ext>
                </a:extLst>
              </a:tr>
              <a:tr h="330485">
                <a:tc>
                  <a:txBody>
                    <a:bodyPr/>
                    <a:lstStyle/>
                    <a:p>
                      <a:pPr algn="ctr"/>
                      <a:r>
                        <a:rPr lang="en-US" altLang="zh-CN" sz="1300">
                          <a:latin typeface="Times New Roman" panose="02020603050405020304" pitchFamily="18" charset="0"/>
                          <a:cs typeface="Times New Roman" panose="02020603050405020304" pitchFamily="18" charset="0"/>
                        </a:rPr>
                        <a:t>Beam-Gas Bremsstrahlung</a:t>
                      </a:r>
                      <a:endParaRPr lang="zh-CN" altLang="en-US" sz="13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300">
                          <a:latin typeface="Times New Roman" panose="02020603050405020304" pitchFamily="18" charset="0"/>
                          <a:cs typeface="Times New Roman" panose="02020603050405020304" pitchFamily="18" charset="0"/>
                          <a:hlinkClick r:id="rId17"/>
                        </a:rPr>
                        <a:t>PyBGB</a:t>
                      </a:r>
                      <a:r>
                        <a:rPr lang="en-US" altLang="zh-CN" sz="1300">
                          <a:latin typeface="Times New Roman" panose="02020603050405020304" pitchFamily="18" charset="0"/>
                          <a:cs typeface="Times New Roman" panose="02020603050405020304" pitchFamily="18" charset="0"/>
                          <a:hlinkClick r:id="rId18"/>
                        </a:rPr>
                        <a:t>[Ref]</a:t>
                      </a:r>
                      <a:endParaRPr lang="zh-CN" altLang="en-US" sz="1300">
                        <a:latin typeface="Times New Roman" panose="02020603050405020304" pitchFamily="18" charset="0"/>
                        <a:cs typeface="Times New Roman" panose="02020603050405020304" pitchFamily="18" charset="0"/>
                      </a:endParaRPr>
                    </a:p>
                  </a:txBody>
                  <a:tcPr anchor="ct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2666892626"/>
                  </a:ext>
                </a:extLst>
              </a:tr>
              <a:tr h="330485">
                <a:tc>
                  <a:txBody>
                    <a:bodyPr/>
                    <a:lstStyle/>
                    <a:p>
                      <a:pPr algn="ctr"/>
                      <a:r>
                        <a:rPr lang="en-US" altLang="zh-CN" sz="1300">
                          <a:latin typeface="Times New Roman" panose="02020603050405020304" pitchFamily="18" charset="0"/>
                          <a:cs typeface="Times New Roman" panose="02020603050405020304" pitchFamily="18" charset="0"/>
                        </a:rPr>
                        <a:t>Beam-Gas Coulomb</a:t>
                      </a:r>
                      <a:endParaRPr lang="zh-CN" altLang="en-US" sz="13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300">
                          <a:latin typeface="Times New Roman" panose="02020603050405020304" pitchFamily="18" charset="0"/>
                          <a:cs typeface="Times New Roman" panose="02020603050405020304" pitchFamily="18" charset="0"/>
                        </a:rPr>
                        <a:t>BGC in </a:t>
                      </a:r>
                      <a:r>
                        <a:rPr lang="en-US" altLang="zh-CN" sz="1300">
                          <a:latin typeface="Times New Roman" panose="02020603050405020304" pitchFamily="18" charset="0"/>
                          <a:cs typeface="Times New Roman" panose="02020603050405020304" pitchFamily="18" charset="0"/>
                          <a:hlinkClick r:id="rId14"/>
                        </a:rPr>
                        <a:t>SAD</a:t>
                      </a:r>
                      <a:endParaRPr lang="zh-CN" altLang="en-US" sz="1300">
                        <a:latin typeface="Times New Roman" panose="02020603050405020304" pitchFamily="18" charset="0"/>
                        <a:cs typeface="Times New Roman" panose="02020603050405020304" pitchFamily="18" charset="0"/>
                      </a:endParaRPr>
                    </a:p>
                  </a:txBody>
                  <a:tcPr anchor="ct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654815785"/>
                  </a:ext>
                </a:extLst>
              </a:tr>
              <a:tr h="330485">
                <a:tc>
                  <a:txBody>
                    <a:bodyPr/>
                    <a:lstStyle/>
                    <a:p>
                      <a:pPr algn="ctr"/>
                      <a:r>
                        <a:rPr lang="en-US" altLang="zh-CN" sz="1300">
                          <a:latin typeface="Times New Roman" panose="02020603050405020304" pitchFamily="18" charset="0"/>
                          <a:cs typeface="Times New Roman" panose="02020603050405020304" pitchFamily="18" charset="0"/>
                        </a:rPr>
                        <a:t>Radiative Bhabha</a:t>
                      </a:r>
                      <a:endParaRPr lang="zh-CN" altLang="en-US" sz="130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300">
                          <a:latin typeface="Times New Roman" panose="02020603050405020304" pitchFamily="18" charset="0"/>
                          <a:cs typeface="Times New Roman" panose="02020603050405020304" pitchFamily="18" charset="0"/>
                          <a:hlinkClick r:id="rId19"/>
                        </a:rPr>
                        <a:t>BBBREM</a:t>
                      </a:r>
                      <a:endParaRPr lang="zh-CN" altLang="en-US" sz="1300">
                        <a:latin typeface="Times New Roman" panose="02020603050405020304" pitchFamily="18" charset="0"/>
                        <a:cs typeface="Times New Roman" panose="02020603050405020304" pitchFamily="18" charset="0"/>
                      </a:endParaRPr>
                    </a:p>
                  </a:txBody>
                  <a:tcPr anchor="ct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798725684"/>
                  </a:ext>
                </a:extLst>
              </a:tr>
              <a:tr h="330485">
                <a:tc>
                  <a:txBody>
                    <a:bodyPr/>
                    <a:lstStyle/>
                    <a:p>
                      <a:pPr algn="ctr"/>
                      <a:r>
                        <a:rPr lang="en-US" altLang="zh-CN" sz="1300" dirty="0" err="1">
                          <a:latin typeface="Times New Roman" panose="02020603050405020304" pitchFamily="18" charset="0"/>
                          <a:cs typeface="Times New Roman" panose="02020603050405020304" pitchFamily="18" charset="0"/>
                        </a:rPr>
                        <a:t>Touschek</a:t>
                      </a:r>
                      <a:endParaRPr lang="zh-CN" altLang="en-US" sz="13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300" dirty="0">
                          <a:latin typeface="Times New Roman" panose="02020603050405020304" pitchFamily="18" charset="0"/>
                          <a:cs typeface="Times New Roman" panose="02020603050405020304" pitchFamily="18" charset="0"/>
                        </a:rPr>
                        <a:t>TSC with </a:t>
                      </a:r>
                      <a:r>
                        <a:rPr lang="en-US" altLang="zh-CN" sz="1300" dirty="0">
                          <a:latin typeface="Times New Roman" panose="02020603050405020304" pitchFamily="18" charset="0"/>
                          <a:cs typeface="Times New Roman" panose="02020603050405020304" pitchFamily="18" charset="0"/>
                          <a:hlinkClick r:id="rId14"/>
                        </a:rPr>
                        <a:t>SAD</a:t>
                      </a:r>
                      <a:endParaRPr lang="zh-CN" altLang="en-US" sz="1300" dirty="0">
                        <a:latin typeface="Times New Roman" panose="02020603050405020304" pitchFamily="18" charset="0"/>
                        <a:cs typeface="Times New Roman" panose="02020603050405020304" pitchFamily="18" charset="0"/>
                      </a:endParaRPr>
                    </a:p>
                  </a:txBody>
                  <a:tcPr anchor="ctr"/>
                </a:tc>
                <a:tc vMerge="1">
                  <a:txBody>
                    <a:bodyPr/>
                    <a:lstStyle/>
                    <a:p>
                      <a:pPr algn="ctr"/>
                      <a:endParaRPr lang="zh-CN" altLang="en-US" sz="1300"/>
                    </a:p>
                  </a:txBody>
                  <a:tcPr anchor="ctr"/>
                </a:tc>
                <a:tc vMerge="1">
                  <a:txBody>
                    <a:bodyPr/>
                    <a:lstStyle/>
                    <a:p>
                      <a:pPr algn="ctr"/>
                      <a:endParaRPr lang="zh-CN" altLang="en-US" sz="1300"/>
                    </a:p>
                  </a:txBody>
                  <a:tcPr anchor="ctr"/>
                </a:tc>
                <a:extLst>
                  <a:ext uri="{0D108BD9-81ED-4DB2-BD59-A6C34878D82A}">
                    <a16:rowId xmlns:a16="http://schemas.microsoft.com/office/drawing/2014/main" val="3916339657"/>
                  </a:ext>
                </a:extLst>
              </a:tr>
            </a:tbl>
          </a:graphicData>
        </a:graphic>
      </p:graphicFrame>
      <p:pic>
        <p:nvPicPr>
          <p:cNvPr id="2" name="图片 1">
            <a:extLst>
              <a:ext uri="{FF2B5EF4-FFF2-40B4-BE49-F238E27FC236}">
                <a16:creationId xmlns:a16="http://schemas.microsoft.com/office/drawing/2014/main" id="{AD949EF1-68F8-1683-FA9D-85BBE893E247}"/>
              </a:ext>
            </a:extLst>
          </p:cNvPr>
          <p:cNvPicPr>
            <a:picLocks noChangeAspect="1"/>
          </p:cNvPicPr>
          <p:nvPr/>
        </p:nvPicPr>
        <p:blipFill>
          <a:blip r:embed="rId20"/>
          <a:stretch>
            <a:fillRect/>
          </a:stretch>
        </p:blipFill>
        <p:spPr>
          <a:xfrm>
            <a:off x="2308681" y="3745067"/>
            <a:ext cx="3619500" cy="304800"/>
          </a:xfrm>
          <a:prstGeom prst="rect">
            <a:avLst/>
          </a:prstGeom>
        </p:spPr>
      </p:pic>
      <p:sp>
        <p:nvSpPr>
          <p:cNvPr id="6" name="内容占位符 2">
            <a:extLst>
              <a:ext uri="{FF2B5EF4-FFF2-40B4-BE49-F238E27FC236}">
                <a16:creationId xmlns:a16="http://schemas.microsoft.com/office/drawing/2014/main" id="{B3EE7D61-23E6-6FE2-71D1-0FBDCF9CD51A}"/>
              </a:ext>
            </a:extLst>
          </p:cNvPr>
          <p:cNvSpPr txBox="1">
            <a:spLocks/>
          </p:cNvSpPr>
          <p:nvPr/>
        </p:nvSpPr>
        <p:spPr>
          <a:xfrm>
            <a:off x="8249630" y="4037353"/>
            <a:ext cx="3736840" cy="2949575"/>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rgbClr val="0000FF"/>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pPr>
            <a:r>
              <a:rPr lang="en-US" altLang="zh-CN" sz="1600" dirty="0">
                <a:solidFill>
                  <a:schemeClr val="tx1"/>
                </a:solidFill>
                <a:latin typeface="Times New Roman" panose="02020603050405020304" pitchFamily="18" charset="0"/>
                <a:cs typeface="Times New Roman" panose="02020603050405020304" pitchFamily="18" charset="0"/>
              </a:rPr>
              <a:t>Simulate each background separately</a:t>
            </a:r>
          </a:p>
          <a:p>
            <a:pPr>
              <a:spcAft>
                <a:spcPts val="0"/>
              </a:spcAft>
            </a:pPr>
            <a:r>
              <a:rPr lang="en-US" altLang="zh-CN" sz="1600" dirty="0">
                <a:solidFill>
                  <a:schemeClr val="tx1"/>
                </a:solidFill>
                <a:latin typeface="Times New Roman" panose="02020603050405020304" pitchFamily="18" charset="0"/>
                <a:cs typeface="Times New Roman" panose="02020603050405020304" pitchFamily="18" charset="0"/>
              </a:rPr>
              <a:t>Whole-Ring generation for single beam BGs</a:t>
            </a:r>
          </a:p>
          <a:p>
            <a:pPr>
              <a:spcAft>
                <a:spcPts val="0"/>
              </a:spcAft>
            </a:pPr>
            <a:r>
              <a:rPr lang="en-US" altLang="zh-CN" sz="1600" dirty="0">
                <a:solidFill>
                  <a:schemeClr val="tx1"/>
                </a:solidFill>
                <a:latin typeface="Times New Roman" panose="02020603050405020304" pitchFamily="18" charset="0"/>
                <a:cs typeface="Times New Roman" panose="02020603050405020304" pitchFamily="18" charset="0"/>
              </a:rPr>
              <a:t>Multi-turn tracking(150 turns)</a:t>
            </a:r>
          </a:p>
          <a:p>
            <a:pPr lvl="1">
              <a:lnSpc>
                <a:spcPct val="110000"/>
              </a:lnSpc>
              <a:spcBef>
                <a:spcPts val="0"/>
              </a:spcBef>
            </a:pPr>
            <a:r>
              <a:rPr lang="en-US" altLang="zh-CN" sz="1400" dirty="0">
                <a:latin typeface="Times New Roman" panose="02020603050405020304" pitchFamily="18" charset="0"/>
                <a:cs typeface="Times New Roman" panose="02020603050405020304" pitchFamily="18" charset="0"/>
              </a:rPr>
              <a:t>Using built-in LOSSMAP</a:t>
            </a:r>
          </a:p>
          <a:p>
            <a:pPr lvl="1">
              <a:lnSpc>
                <a:spcPct val="110000"/>
              </a:lnSpc>
              <a:spcBef>
                <a:spcPts val="0"/>
              </a:spcBef>
            </a:pPr>
            <a:r>
              <a:rPr lang="en-US" altLang="zh-CN" sz="1400" dirty="0">
                <a:latin typeface="Times New Roman" panose="02020603050405020304" pitchFamily="18" charset="0"/>
                <a:cs typeface="Times New Roman" panose="02020603050405020304" pitchFamily="18" charset="0"/>
              </a:rPr>
              <a:t>SR emitting/RF on</a:t>
            </a:r>
          </a:p>
          <a:p>
            <a:pPr lvl="1">
              <a:lnSpc>
                <a:spcPct val="110000"/>
              </a:lnSpc>
              <a:spcBef>
                <a:spcPts val="0"/>
              </a:spcBef>
            </a:pPr>
            <a:r>
              <a:rPr lang="en-US" altLang="zh-CN" sz="1400" dirty="0" err="1">
                <a:latin typeface="Times New Roman" panose="02020603050405020304" pitchFamily="18" charset="0"/>
                <a:cs typeface="Times New Roman" panose="02020603050405020304" pitchFamily="18" charset="0"/>
              </a:rPr>
              <a:t>Radtaper</a:t>
            </a:r>
            <a:r>
              <a:rPr lang="en-US" altLang="zh-CN" sz="1400" dirty="0">
                <a:latin typeface="Times New Roman" panose="02020603050405020304" pitchFamily="18" charset="0"/>
                <a:cs typeface="Times New Roman" panose="02020603050405020304" pitchFamily="18" charset="0"/>
              </a:rPr>
              <a:t> on</a:t>
            </a:r>
          </a:p>
          <a:p>
            <a:pPr lvl="1">
              <a:lnSpc>
                <a:spcPct val="110000"/>
              </a:lnSpc>
              <a:spcBef>
                <a:spcPts val="0"/>
              </a:spcBef>
            </a:pPr>
            <a:r>
              <a:rPr lang="en-US" altLang="zh-CN" sz="1400" dirty="0">
                <a:latin typeface="Times New Roman" panose="02020603050405020304" pitchFamily="18" charset="0"/>
                <a:cs typeface="Times New Roman" panose="02020603050405020304" pitchFamily="18" charset="0"/>
              </a:rPr>
              <a:t>No detector solenoid yet </a:t>
            </a:r>
          </a:p>
        </p:txBody>
      </p:sp>
    </p:spTree>
    <p:extLst>
      <p:ext uri="{BB962C8B-B14F-4D97-AF65-F5344CB8AC3E}">
        <p14:creationId xmlns:p14="http://schemas.microsoft.com/office/powerpoint/2010/main" val="1045435566"/>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C9CDB-E062-E5A2-4DCA-0E365EDFC2D2}"/>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C5D81E79-C42C-28EB-58A6-8F4EAD4B1CA8}"/>
              </a:ext>
            </a:extLst>
          </p:cNvPr>
          <p:cNvSpPr>
            <a:spLocks noGrp="1"/>
          </p:cNvSpPr>
          <p:nvPr>
            <p:ph type="title"/>
          </p:nvPr>
        </p:nvSpPr>
        <p:spPr/>
        <p:txBody>
          <a:bodyPr>
            <a:normAutofit/>
          </a:bodyPr>
          <a:lstStyle/>
          <a:p>
            <a:r>
              <a:rPr kumimoji="1" lang="en-US" altLang="zh-CN" dirty="0">
                <a:cs typeface="Arial" panose="020B0604020202020204" pitchFamily="34" charset="0"/>
              </a:rPr>
              <a:t>BG Level at Higgs/Z with mitigation</a:t>
            </a:r>
            <a:endParaRPr kumimoji="1" lang="zh-CN" altLang="en-US" sz="1800" dirty="0">
              <a:cs typeface="Arial" panose="020B0604020202020204" pitchFamily="34" charset="0"/>
            </a:endParaRPr>
          </a:p>
        </p:txBody>
      </p:sp>
      <p:sp>
        <p:nvSpPr>
          <p:cNvPr id="6" name="内容占位符 5">
            <a:extLst>
              <a:ext uri="{FF2B5EF4-FFF2-40B4-BE49-F238E27FC236}">
                <a16:creationId xmlns:a16="http://schemas.microsoft.com/office/drawing/2014/main" id="{A6219F5F-C460-7AA9-2BA9-96518BC5C658}"/>
              </a:ext>
            </a:extLst>
          </p:cNvPr>
          <p:cNvSpPr>
            <a:spLocks noGrp="1"/>
          </p:cNvSpPr>
          <p:nvPr>
            <p:ph idx="1"/>
          </p:nvPr>
        </p:nvSpPr>
        <p:spPr>
          <a:xfrm>
            <a:off x="436201" y="1196752"/>
            <a:ext cx="11276423" cy="2181450"/>
          </a:xfrm>
        </p:spPr>
        <p:txBody>
          <a:bodyPr>
            <a:normAutofit fontScale="62500" lnSpcReduction="20000"/>
          </a:bodyPr>
          <a:lstStyle/>
          <a:p>
            <a:pPr>
              <a:lnSpc>
                <a:spcPct val="120000"/>
              </a:lnSpc>
            </a:pPr>
            <a:r>
              <a:rPr lang="en-US" altLang="zh-CN" sz="2900" dirty="0"/>
              <a:t>We have obtained an estimation of the beam-induced background levels at Higgs and 12.1-MW Z mode(Low-Luminosity-Z mode) based on current design including a safety factor of two.</a:t>
            </a:r>
          </a:p>
          <a:p>
            <a:pPr lvl="1">
              <a:lnSpc>
                <a:spcPct val="120000"/>
              </a:lnSpc>
            </a:pPr>
            <a:r>
              <a:rPr lang="en-US" altLang="zh-CN" sz="2600" dirty="0"/>
              <a:t>The results in High-Luminosity-Z mode will be much higher than these two, 10~100 times higher than Higgs</a:t>
            </a:r>
            <a:r>
              <a:rPr lang="zh-CN" altLang="en-US" sz="2600" dirty="0"/>
              <a:t> </a:t>
            </a:r>
            <a:r>
              <a:rPr lang="en-US" altLang="zh-CN" sz="2600" dirty="0"/>
              <a:t>on hit rate.</a:t>
            </a:r>
          </a:p>
          <a:p>
            <a:pPr lvl="1">
              <a:lnSpc>
                <a:spcPct val="120000"/>
              </a:lnSpc>
            </a:pPr>
            <a:r>
              <a:rPr lang="en-US" altLang="zh-CN" sz="2600" dirty="0"/>
              <a:t>The average means the average over the whole detector volume. Eg, the VTX has 6 layers, the average it count by the total hit number in 6 layers / the sum of areas of the 6 layers.</a:t>
            </a:r>
          </a:p>
          <a:p>
            <a:pPr lvl="1">
              <a:lnSpc>
                <a:spcPct val="120000"/>
              </a:lnSpc>
            </a:pPr>
            <a:r>
              <a:rPr lang="en-US" altLang="zh-CN" sz="2600" dirty="0"/>
              <a:t>The maximum is the highest number of the basic unit, like per cm</a:t>
            </a:r>
            <a:r>
              <a:rPr lang="en-US" altLang="zh-CN" sz="2600" baseline="30000" dirty="0"/>
              <a:t>2</a:t>
            </a:r>
            <a:r>
              <a:rPr lang="en-US" altLang="zh-CN" sz="2600" dirty="0"/>
              <a:t> or per cell.</a:t>
            </a:r>
          </a:p>
        </p:txBody>
      </p:sp>
      <p:sp>
        <p:nvSpPr>
          <p:cNvPr id="7" name="Slide Number Placeholder 11">
            <a:extLst>
              <a:ext uri="{FF2B5EF4-FFF2-40B4-BE49-F238E27FC236}">
                <a16:creationId xmlns:a16="http://schemas.microsoft.com/office/drawing/2014/main" id="{ACACB4C4-E103-425A-8F60-274F09E4FA19}"/>
              </a:ext>
            </a:extLst>
          </p:cNvPr>
          <p:cNvSpPr txBox="1">
            <a:spLocks/>
          </p:cNvSpPr>
          <p:nvPr/>
        </p:nvSpPr>
        <p:spPr>
          <a:xfrm>
            <a:off x="9120336" y="6450441"/>
            <a:ext cx="28448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F552FA-C358-4F70-9CE8-3E41459FCE36}" type="slidenum">
              <a:rPr lang="zh-CN" altLang="en-US" smtClean="0"/>
              <a:pPr/>
              <a:t>13</a:t>
            </a:fld>
            <a:endParaRPr lang="zh-CN" altLang="en-US" dirty="0"/>
          </a:p>
        </p:txBody>
      </p:sp>
      <p:pic>
        <p:nvPicPr>
          <p:cNvPr id="4" name="图片 3">
            <a:extLst>
              <a:ext uri="{FF2B5EF4-FFF2-40B4-BE49-F238E27FC236}">
                <a16:creationId xmlns:a16="http://schemas.microsoft.com/office/drawing/2014/main" id="{07F0CDF8-F154-41A9-808E-F6E8FEE45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608" y="3429000"/>
            <a:ext cx="6672064" cy="3190579"/>
          </a:xfrm>
          <a:prstGeom prst="rect">
            <a:avLst/>
          </a:prstGeom>
        </p:spPr>
      </p:pic>
    </p:spTree>
    <p:extLst>
      <p:ext uri="{BB962C8B-B14F-4D97-AF65-F5344CB8AC3E}">
        <p14:creationId xmlns:p14="http://schemas.microsoft.com/office/powerpoint/2010/main" val="2749719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754D1C-856E-38E5-564F-B28D4706A51F}"/>
              </a:ext>
            </a:extLst>
          </p:cNvPr>
          <p:cNvSpPr>
            <a:spLocks noGrp="1"/>
          </p:cNvSpPr>
          <p:nvPr>
            <p:ph type="title"/>
          </p:nvPr>
        </p:nvSpPr>
        <p:spPr/>
        <p:txBody>
          <a:bodyPr>
            <a:normAutofit/>
          </a:bodyPr>
          <a:lstStyle/>
          <a:p>
            <a:r>
              <a:rPr kumimoji="1" lang="en-US" altLang="zh-CN" sz="3200" dirty="0">
                <a:cs typeface="Arial" panose="020B0604020202020204" pitchFamily="34" charset="0"/>
              </a:rPr>
              <a:t>SR BG &amp; Mitigation</a:t>
            </a:r>
            <a:endParaRPr kumimoji="1" lang="zh-CN" altLang="en-US" sz="3200" dirty="0">
              <a:cs typeface="Arial" panose="020B0604020202020204" pitchFamily="34" charset="0"/>
            </a:endParaRPr>
          </a:p>
        </p:txBody>
      </p:sp>
      <p:sp>
        <p:nvSpPr>
          <p:cNvPr id="3" name="内容占位符 2">
            <a:extLst>
              <a:ext uri="{FF2B5EF4-FFF2-40B4-BE49-F238E27FC236}">
                <a16:creationId xmlns:a16="http://schemas.microsoft.com/office/drawing/2014/main" id="{46D06F7E-1A81-790C-7F86-C7FA4ACA2B87}"/>
              </a:ext>
            </a:extLst>
          </p:cNvPr>
          <p:cNvSpPr>
            <a:spLocks noGrp="1"/>
          </p:cNvSpPr>
          <p:nvPr>
            <p:ph idx="1"/>
          </p:nvPr>
        </p:nvSpPr>
        <p:spPr>
          <a:xfrm>
            <a:off x="479376" y="1081716"/>
            <a:ext cx="11233248" cy="5100422"/>
          </a:xfrm>
        </p:spPr>
        <p:txBody>
          <a:bodyPr>
            <a:normAutofit/>
          </a:bodyPr>
          <a:lstStyle/>
          <a:p>
            <a:r>
              <a:rPr kumimoji="1" lang="en-US" altLang="zh-CN" sz="2400" dirty="0"/>
              <a:t>The central beam pipe was carefully designed to avoid the direct hitting of the SR photons.</a:t>
            </a:r>
          </a:p>
          <a:p>
            <a:pPr>
              <a:spcAft>
                <a:spcPts val="0"/>
              </a:spcAft>
            </a:pPr>
            <a:r>
              <a:rPr kumimoji="1" lang="en-US" altLang="zh-CN" sz="2400" dirty="0"/>
              <a:t>The masks are implemented to further mitigate the secondaries,</a:t>
            </a:r>
            <a:r>
              <a:rPr kumimoji="1" lang="zh-CN" altLang="en-US" sz="2400" dirty="0"/>
              <a:t> </a:t>
            </a:r>
            <a:r>
              <a:rPr kumimoji="1" lang="en-US" altLang="zh-CN" sz="2400" dirty="0"/>
              <a:t>the design is still on going.</a:t>
            </a:r>
          </a:p>
          <a:p>
            <a:pPr lvl="1">
              <a:spcBef>
                <a:spcPts val="0"/>
              </a:spcBef>
            </a:pPr>
            <a:r>
              <a:rPr kumimoji="1" lang="en-US" altLang="zh-CN" dirty="0"/>
              <a:t>Several ways has been attempted, including different position/material/design of the mask, parts of them are listed here in the table. (We simulated 1e</a:t>
            </a:r>
            <a:r>
              <a:rPr kumimoji="1" lang="en-US" altLang="zh-CN" baseline="30000" dirty="0"/>
              <a:t>9</a:t>
            </a:r>
            <a:r>
              <a:rPr kumimoji="1" lang="en-US" altLang="zh-CN" dirty="0"/>
              <a:t>~1e</a:t>
            </a:r>
            <a:r>
              <a:rPr kumimoji="1" lang="en-US" altLang="zh-CN" baseline="30000" dirty="0"/>
              <a:t>12 </a:t>
            </a:r>
            <a:r>
              <a:rPr kumimoji="1" lang="en-US" altLang="zh-CN" dirty="0"/>
              <a:t>electrons, then scale to 1s)</a:t>
            </a:r>
          </a:p>
        </p:txBody>
      </p:sp>
      <p:sp>
        <p:nvSpPr>
          <p:cNvPr id="6" name="灯片编号占位符 5">
            <a:extLst>
              <a:ext uri="{FF2B5EF4-FFF2-40B4-BE49-F238E27FC236}">
                <a16:creationId xmlns:a16="http://schemas.microsoft.com/office/drawing/2014/main" id="{32E03DBA-7405-B9E6-01B0-61D96D6EBB28}"/>
              </a:ext>
            </a:extLst>
          </p:cNvPr>
          <p:cNvSpPr>
            <a:spLocks noGrp="1"/>
          </p:cNvSpPr>
          <p:nvPr>
            <p:ph type="sldNum" sz="quarter" idx="12"/>
          </p:nvPr>
        </p:nvSpPr>
        <p:spPr>
          <a:xfrm>
            <a:off x="9076690" y="6407773"/>
            <a:ext cx="2844800" cy="365125"/>
          </a:xfrm>
        </p:spPr>
        <p:txBody>
          <a:bodyPr/>
          <a:lstStyle/>
          <a:p>
            <a:fld id="{9103504C-F89A-414D-A090-E880DF830E38}" type="slidenum">
              <a:rPr lang="en-US" smtClean="0"/>
              <a:t>14</a:t>
            </a:fld>
            <a:endParaRPr lang="en-US" dirty="0"/>
          </a:p>
        </p:txBody>
      </p:sp>
      <mc:AlternateContent xmlns:mc="http://schemas.openxmlformats.org/markup-compatibility/2006">
        <mc:Choice xmlns:a14="http://schemas.microsoft.com/office/drawing/2010/main" Requires="a14">
          <p:graphicFrame>
            <p:nvGraphicFramePr>
              <p:cNvPr id="5" name="表格 4">
                <a:extLst>
                  <a:ext uri="{FF2B5EF4-FFF2-40B4-BE49-F238E27FC236}">
                    <a16:creationId xmlns:a16="http://schemas.microsoft.com/office/drawing/2014/main" id="{B1233F48-DFF0-C13F-1005-9DF39A5796FF}"/>
                  </a:ext>
                </a:extLst>
              </p:cNvPr>
              <p:cNvGraphicFramePr>
                <a:graphicFrameLocks noGrp="1"/>
              </p:cNvGraphicFramePr>
              <p:nvPr>
                <p:extLst>
                  <p:ext uri="{D42A27DB-BD31-4B8C-83A1-F6EECF244321}">
                    <p14:modId xmlns:p14="http://schemas.microsoft.com/office/powerpoint/2010/main" val="1842408875"/>
                  </p:ext>
                </p:extLst>
              </p:nvPr>
            </p:nvGraphicFramePr>
            <p:xfrm>
              <a:off x="407368" y="4290467"/>
              <a:ext cx="8128769" cy="2105065"/>
            </p:xfrm>
            <a:graphic>
              <a:graphicData uri="http://schemas.openxmlformats.org/drawingml/2006/table">
                <a:tbl>
                  <a:tblPr firstRow="1" bandRow="1">
                    <a:tableStyleId>{5C22544A-7EE6-4342-B048-85BDC9FD1C3A}</a:tableStyleId>
                  </a:tblPr>
                  <a:tblGrid>
                    <a:gridCol w="1806394">
                      <a:extLst>
                        <a:ext uri="{9D8B030D-6E8A-4147-A177-3AD203B41FA5}">
                          <a16:colId xmlns:a16="http://schemas.microsoft.com/office/drawing/2014/main" val="20000"/>
                        </a:ext>
                      </a:extLst>
                    </a:gridCol>
                    <a:gridCol w="2433942">
                      <a:extLst>
                        <a:ext uri="{9D8B030D-6E8A-4147-A177-3AD203B41FA5}">
                          <a16:colId xmlns:a16="http://schemas.microsoft.com/office/drawing/2014/main" val="1977132660"/>
                        </a:ext>
                      </a:extLst>
                    </a:gridCol>
                    <a:gridCol w="1080120">
                      <a:extLst>
                        <a:ext uri="{9D8B030D-6E8A-4147-A177-3AD203B41FA5}">
                          <a16:colId xmlns:a16="http://schemas.microsoft.com/office/drawing/2014/main" val="4153733185"/>
                        </a:ext>
                      </a:extLst>
                    </a:gridCol>
                    <a:gridCol w="2808313">
                      <a:extLst>
                        <a:ext uri="{9D8B030D-6E8A-4147-A177-3AD203B41FA5}">
                          <a16:colId xmlns:a16="http://schemas.microsoft.com/office/drawing/2014/main" val="20001"/>
                        </a:ext>
                      </a:extLst>
                    </a:gridCol>
                  </a:tblGrid>
                  <a:tr h="421013">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lnSpc>
                              <a:spcPct val="150000"/>
                            </a:lnSpc>
                          </a:pPr>
                          <a:r>
                            <a:rPr lang="en-US" altLang="zh-CN" sz="1400" dirty="0">
                              <a:latin typeface="Times New Roman" panose="02020603050405020304" pitchFamily="18" charset="0"/>
                              <a:cs typeface="Times New Roman" panose="02020603050405020304" pitchFamily="18" charset="0"/>
                            </a:rPr>
                            <a:t>Mask Position</a:t>
                          </a:r>
                        </a:p>
                      </a:txBody>
                      <a:tcPr/>
                    </a:tc>
                    <a:tc>
                      <a:txBody>
                        <a:bodyPr/>
                        <a:lstStyle/>
                        <a:p>
                          <a:pPr algn="ctr">
                            <a:lnSpc>
                              <a:spcPct val="150000"/>
                            </a:lnSpc>
                          </a:pPr>
                          <a:r>
                            <a:rPr lang="en-US" altLang="zh-CN" sz="1400" dirty="0">
                              <a:latin typeface="Times New Roman" panose="02020603050405020304" pitchFamily="18" charset="0"/>
                              <a:cs typeface="Times New Roman" panose="02020603050405020304" pitchFamily="18" charset="0"/>
                            </a:rPr>
                            <a:t>Mask Height at -1.9 m [mm]</a:t>
                          </a:r>
                        </a:p>
                      </a:txBody>
                      <a:tcP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lnSpc>
                              <a:spcPct val="150000"/>
                            </a:lnSpc>
                          </a:pPr>
                          <a:r>
                            <a:rPr lang="en-US" altLang="zh-CN" sz="1400" dirty="0">
                              <a:latin typeface="Times New Roman" panose="02020603050405020304" pitchFamily="18" charset="0"/>
                              <a:cs typeface="Times New Roman" panose="02020603050405020304" pitchFamily="18" charset="0"/>
                            </a:rPr>
                            <a:t>Material</a:t>
                          </a:r>
                        </a:p>
                      </a:txBody>
                      <a:tcP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lnSpc>
                              <a:spcPct val="150000"/>
                            </a:lnSpc>
                          </a:pPr>
                          <a:r>
                            <a:rPr lang="en-US" altLang="zh-CN" sz="1400" dirty="0">
                              <a:latin typeface="Times New Roman" panose="02020603050405020304" pitchFamily="18" charset="0"/>
                              <a:cs typeface="Times New Roman" panose="02020603050405020304" pitchFamily="18" charset="0"/>
                            </a:rPr>
                            <a:t>Hit Density at VTX [kHz/cm</a:t>
                          </a:r>
                          <a:r>
                            <a:rPr lang="en-US" altLang="zh-CN" sz="1400" baseline="30000" dirty="0">
                              <a:latin typeface="Times New Roman" panose="02020603050405020304" pitchFamily="18" charset="0"/>
                              <a:cs typeface="Times New Roman" panose="02020603050405020304" pitchFamily="18" charset="0"/>
                            </a:rPr>
                            <a:t>2</a:t>
                          </a:r>
                          <a:r>
                            <a:rPr lang="en-US" altLang="zh-CN" sz="1400" baseline="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000"/>
                      </a:ext>
                    </a:extLst>
                  </a:tr>
                  <a:tr h="421013">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50000"/>
                            </a:lnSpc>
                          </a:pPr>
                          <a:r>
                            <a:rPr lang="en-US" altLang="zh-CN" sz="1400" b="0" dirty="0">
                              <a:latin typeface="Times New Roman" panose="02020603050405020304" pitchFamily="18" charset="0"/>
                              <a:cs typeface="Times New Roman" panose="02020603050405020304" pitchFamily="18" charset="0"/>
                            </a:rPr>
                            <a:t>-1.9 m + -4.3 m  </a:t>
                          </a:r>
                          <a:endParaRPr lang="zh-CN" altLang="en-US" sz="1400" b="0" dirty="0">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altLang="zh-CN" sz="1400" b="0" dirty="0">
                              <a:latin typeface="Times New Roman" panose="02020603050405020304" pitchFamily="18" charset="0"/>
                              <a:cs typeface="Times New Roman" panose="02020603050405020304" pitchFamily="18" charset="0"/>
                            </a:rPr>
                            <a:t>4</a:t>
                          </a:r>
                          <a:endParaRPr lang="zh-CN" altLang="en-US" sz="1400" b="0" dirty="0">
                            <a:latin typeface="Times New Roman" panose="02020603050405020304" pitchFamily="18" charset="0"/>
                            <a:cs typeface="Times New Roman" panose="02020603050405020304" pitchFamily="18" charset="0"/>
                          </a:endParaRPr>
                        </a:p>
                      </a:txBody>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50000"/>
                            </a:lnSpc>
                          </a:pPr>
                          <a:r>
                            <a:rPr lang="en-US" altLang="zh-CN" sz="1400" b="0" dirty="0">
                              <a:latin typeface="Times New Roman" panose="02020603050405020304" pitchFamily="18" charset="0"/>
                              <a:cs typeface="Times New Roman" panose="02020603050405020304" pitchFamily="18" charset="0"/>
                            </a:rPr>
                            <a:t>Cu</a:t>
                          </a:r>
                          <a:endParaRPr lang="zh-CN" altLang="en-US" sz="1400" b="0" dirty="0">
                            <a:latin typeface="Times New Roman" panose="02020603050405020304" pitchFamily="18" charset="0"/>
                            <a:cs typeface="Times New Roman" panose="02020603050405020304" pitchFamily="18" charset="0"/>
                          </a:endParaRPr>
                        </a:p>
                      </a:txBody>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50000"/>
                            </a:lnSpc>
                          </a:pPr>
                          <a:r>
                            <a:rPr lang="en-US" altLang="zh-CN" sz="1400" b="0" dirty="0">
                              <a:solidFill>
                                <a:schemeClr val="tx1"/>
                              </a:solidFill>
                              <a:latin typeface="Times New Roman" panose="02020603050405020304" pitchFamily="18" charset="0"/>
                              <a:cs typeface="Times New Roman" panose="02020603050405020304" pitchFamily="18" charset="0"/>
                            </a:rPr>
                            <a:t>1 </a:t>
                          </a:r>
                          <a14:m>
                            <m:oMath xmlns:m="http://schemas.openxmlformats.org/officeDocument/2006/math">
                              <m:r>
                                <a:rPr lang="en-US" altLang="zh-CN" sz="1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altLang="zh-CN" sz="1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10</m:t>
                                  </m:r>
                                </m:e>
                                <m:sup>
                                  <m:r>
                                    <a:rPr lang="en-US" altLang="zh-CN" sz="1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4</m:t>
                                  </m:r>
                                </m:sup>
                              </m:sSup>
                            </m:oMath>
                          </a14:m>
                          <a:endParaRPr lang="zh-CN" altLang="en-US" sz="14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421013">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50000"/>
                            </a:lnSpc>
                          </a:pPr>
                          <a:r>
                            <a:rPr lang="en-US" altLang="zh-CN" sz="1400" b="0" dirty="0">
                              <a:latin typeface="Times New Roman" panose="02020603050405020304" pitchFamily="18" charset="0"/>
                              <a:cs typeface="Times New Roman" panose="02020603050405020304" pitchFamily="18" charset="0"/>
                            </a:rPr>
                            <a:t>-1.9 m + -7.2 m</a:t>
                          </a:r>
                          <a:endParaRPr lang="zh-CN" altLang="en-US" sz="1400" b="0" dirty="0">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altLang="zh-CN" sz="1400" b="0" dirty="0">
                              <a:latin typeface="Times New Roman" panose="02020603050405020304" pitchFamily="18" charset="0"/>
                              <a:cs typeface="Times New Roman" panose="02020603050405020304" pitchFamily="18" charset="0"/>
                            </a:rPr>
                            <a:t>4</a:t>
                          </a:r>
                          <a:endParaRPr lang="zh-CN" altLang="en-US" sz="1400" b="0" dirty="0">
                            <a:latin typeface="Times New Roman" panose="02020603050405020304" pitchFamily="18" charset="0"/>
                            <a:cs typeface="Times New Roman" panose="02020603050405020304" pitchFamily="18" charset="0"/>
                          </a:endParaRPr>
                        </a:p>
                      </a:txBody>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50000"/>
                            </a:lnSpc>
                          </a:pPr>
                          <a:r>
                            <a:rPr lang="en-US" altLang="zh-CN" sz="1400" b="0" dirty="0">
                              <a:latin typeface="Times New Roman" panose="02020603050405020304" pitchFamily="18" charset="0"/>
                              <a:cs typeface="Times New Roman" panose="02020603050405020304" pitchFamily="18" charset="0"/>
                            </a:rPr>
                            <a:t>Cu</a:t>
                          </a:r>
                          <a:endParaRPr lang="zh-CN" altLang="en-US" sz="1400" b="0" dirty="0">
                            <a:latin typeface="Times New Roman" panose="02020603050405020304" pitchFamily="18" charset="0"/>
                            <a:cs typeface="Times New Roman" panose="02020603050405020304" pitchFamily="18" charset="0"/>
                          </a:endParaRPr>
                        </a:p>
                      </a:txBody>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50000"/>
                            </a:lnSpc>
                          </a:pPr>
                          <a:r>
                            <a:rPr lang="en-US" altLang="zh-CN" sz="1400" b="0" dirty="0">
                              <a:latin typeface="Times New Roman" panose="02020603050405020304" pitchFamily="18" charset="0"/>
                              <a:cs typeface="Times New Roman" panose="02020603050405020304" pitchFamily="18" charset="0"/>
                            </a:rPr>
                            <a:t>&lt; </a:t>
                          </a:r>
                          <a:r>
                            <a:rPr lang="en-US" altLang="zh-CN" sz="1400" b="0" dirty="0">
                              <a:solidFill>
                                <a:schemeClr val="tx1"/>
                              </a:solidFill>
                              <a:latin typeface="Times New Roman" panose="02020603050405020304" pitchFamily="18" charset="0"/>
                              <a:cs typeface="Times New Roman" panose="02020603050405020304" pitchFamily="18" charset="0"/>
                            </a:rPr>
                            <a:t>4.2</a:t>
                          </a:r>
                          <a:r>
                            <a:rPr lang="en-US" altLang="zh-CN" sz="1400" b="0" baseline="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CN" sz="1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altLang="zh-CN" sz="1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10</m:t>
                                  </m:r>
                                </m:e>
                                <m:sup>
                                  <m:r>
                                    <a:rPr lang="en-US" altLang="zh-CN" sz="1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3</m:t>
                                  </m:r>
                                </m:sup>
                              </m:sSup>
                            </m:oMath>
                          </a14:m>
                          <a:endParaRPr lang="zh-CN" altLang="en-US" sz="14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421013">
                    <a:tc>
                      <a:txBody>
                        <a:bodyPr/>
                        <a:lstStyle/>
                        <a:p>
                          <a:pPr algn="ctr">
                            <a:lnSpc>
                              <a:spcPct val="150000"/>
                            </a:lnSpc>
                          </a:pPr>
                          <a:r>
                            <a:rPr lang="en-US" altLang="zh-CN" sz="1400" b="0" dirty="0">
                              <a:latin typeface="Times New Roman" panose="02020603050405020304" pitchFamily="18" charset="0"/>
                              <a:cs typeface="Times New Roman" panose="02020603050405020304" pitchFamily="18" charset="0"/>
                            </a:rPr>
                            <a:t>-1.9 m</a:t>
                          </a:r>
                          <a:endParaRPr lang="zh-CN" altLang="en-US" sz="1400" b="0" dirty="0">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altLang="zh-CN" sz="1400" b="0" dirty="0">
                              <a:latin typeface="Times New Roman" panose="02020603050405020304" pitchFamily="18" charset="0"/>
                              <a:cs typeface="Times New Roman" panose="02020603050405020304" pitchFamily="18" charset="0"/>
                            </a:rPr>
                            <a:t>4</a:t>
                          </a:r>
                          <a:endParaRPr lang="zh-CN" altLang="en-US" sz="14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1400" b="0" dirty="0">
                              <a:latin typeface="Times New Roman" panose="02020603050405020304" pitchFamily="18" charset="0"/>
                              <a:cs typeface="Times New Roman" panose="02020603050405020304" pitchFamily="18" charset="0"/>
                            </a:rPr>
                            <a:t>W</a:t>
                          </a:r>
                          <a:endParaRPr lang="zh-CN" altLang="en-US" sz="14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1400" b="0" dirty="0">
                              <a:latin typeface="Times New Roman" panose="02020603050405020304" pitchFamily="18" charset="0"/>
                              <a:cs typeface="Times New Roman" panose="02020603050405020304" pitchFamily="18" charset="0"/>
                            </a:rPr>
                            <a:t>5.6</a:t>
                          </a:r>
                          <a:endParaRPr lang="zh-CN" altLang="en-US" sz="14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147599"/>
                      </a:ext>
                    </a:extLst>
                  </a:tr>
                  <a:tr h="421013">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50000"/>
                            </a:lnSpc>
                          </a:pPr>
                          <a:r>
                            <a:rPr lang="en-US" altLang="zh-CN" sz="1400" b="0" dirty="0">
                              <a:solidFill>
                                <a:schemeClr val="accent1"/>
                              </a:solidFill>
                              <a:latin typeface="Times New Roman" panose="02020603050405020304" pitchFamily="18" charset="0"/>
                              <a:cs typeface="Times New Roman" panose="02020603050405020304" pitchFamily="18" charset="0"/>
                            </a:rPr>
                            <a:t>-1.9 m + -</a:t>
                          </a:r>
                          <a:r>
                            <a:rPr lang="zh-CN" altLang="en-US" sz="1400" b="0" dirty="0">
                              <a:solidFill>
                                <a:schemeClr val="accent1"/>
                              </a:solidFill>
                              <a:latin typeface="Times New Roman" panose="02020603050405020304" pitchFamily="18" charset="0"/>
                              <a:cs typeface="Times New Roman" panose="02020603050405020304" pitchFamily="18" charset="0"/>
                            </a:rPr>
                            <a:t> </a:t>
                          </a:r>
                          <a:r>
                            <a:rPr lang="en-US" altLang="zh-CN" sz="1400" b="0" dirty="0">
                              <a:solidFill>
                                <a:schemeClr val="accent1"/>
                              </a:solidFill>
                              <a:latin typeface="Times New Roman" panose="02020603050405020304" pitchFamily="18" charset="0"/>
                              <a:cs typeface="Times New Roman" panose="02020603050405020304" pitchFamily="18" charset="0"/>
                            </a:rPr>
                            <a:t>7.2 m</a:t>
                          </a:r>
                          <a:endParaRPr lang="zh-CN" altLang="en-US" sz="1400" b="0" dirty="0">
                            <a:solidFill>
                              <a:schemeClr val="accent1"/>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altLang="zh-CN" sz="1400" b="0" dirty="0">
                              <a:solidFill>
                                <a:schemeClr val="accent1"/>
                              </a:solidFill>
                              <a:latin typeface="Times New Roman" panose="02020603050405020304" pitchFamily="18" charset="0"/>
                              <a:cs typeface="Times New Roman" panose="02020603050405020304" pitchFamily="18" charset="0"/>
                            </a:rPr>
                            <a:t>4</a:t>
                          </a:r>
                          <a:endParaRPr lang="zh-CN" altLang="en-US" sz="1400" b="0" dirty="0">
                            <a:solidFill>
                              <a:schemeClr val="accent1"/>
                            </a:solidFill>
                            <a:latin typeface="Times New Roman" panose="02020603050405020304" pitchFamily="18" charset="0"/>
                            <a:cs typeface="Times New Roman" panose="02020603050405020304" pitchFamily="18" charset="0"/>
                          </a:endParaRPr>
                        </a:p>
                      </a:txBody>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1400" b="0" dirty="0">
                              <a:solidFill>
                                <a:schemeClr val="accent1"/>
                              </a:solidFill>
                              <a:latin typeface="Times New Roman" panose="02020603050405020304" pitchFamily="18" charset="0"/>
                              <a:cs typeface="Times New Roman" panose="02020603050405020304" pitchFamily="18" charset="0"/>
                            </a:rPr>
                            <a:t>W</a:t>
                          </a:r>
                          <a:endParaRPr lang="zh-CN" altLang="en-US" sz="1400" b="0" dirty="0">
                            <a:solidFill>
                              <a:schemeClr val="accent1"/>
                            </a:solidFill>
                            <a:latin typeface="Times New Roman" panose="02020603050405020304" pitchFamily="18" charset="0"/>
                            <a:cs typeface="Times New Roman" panose="02020603050405020304" pitchFamily="18" charset="0"/>
                          </a:endParaRPr>
                        </a:p>
                      </a:txBody>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1400" b="0" dirty="0">
                              <a:solidFill>
                                <a:schemeClr val="accent1"/>
                              </a:solidFill>
                              <a:latin typeface="Times New Roman" panose="02020603050405020304" pitchFamily="18" charset="0"/>
                              <a:cs typeface="Times New Roman" panose="02020603050405020304" pitchFamily="18" charset="0"/>
                            </a:rPr>
                            <a:t>7 </a:t>
                          </a:r>
                          <a14:m>
                            <m:oMath xmlns:m="http://schemas.openxmlformats.org/officeDocument/2006/math">
                              <m:r>
                                <a:rPr lang="en-US" altLang="zh-CN" sz="1400" b="0" i="1" smtClean="0">
                                  <a:solidFill>
                                    <a:schemeClr val="accent1"/>
                                  </a:solidFill>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altLang="zh-CN" sz="1400" b="0" i="1" smtClean="0">
                                      <a:solidFill>
                                        <a:schemeClr val="accent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400" b="0" i="1" smtClean="0">
                                      <a:solidFill>
                                        <a:schemeClr val="accent1"/>
                                      </a:solidFill>
                                      <a:latin typeface="Cambria Math" panose="02040503050406030204" pitchFamily="18" charset="0"/>
                                      <a:ea typeface="Cambria Math" panose="02040503050406030204" pitchFamily="18" charset="0"/>
                                      <a:cs typeface="Times New Roman" panose="02020603050405020304" pitchFamily="18" charset="0"/>
                                    </a:rPr>
                                    <m:t>10</m:t>
                                  </m:r>
                                </m:e>
                                <m:sup>
                                  <m:r>
                                    <a:rPr lang="en-US" altLang="zh-CN" sz="1400" b="0" i="1" smtClean="0">
                                      <a:solidFill>
                                        <a:schemeClr val="accent1"/>
                                      </a:solidFill>
                                      <a:latin typeface="Cambria Math" panose="02040503050406030204" pitchFamily="18" charset="0"/>
                                      <a:ea typeface="Cambria Math" panose="02040503050406030204" pitchFamily="18" charset="0"/>
                                      <a:cs typeface="Times New Roman" panose="02020603050405020304" pitchFamily="18" charset="0"/>
                                    </a:rPr>
                                    <m:t>−2</m:t>
                                  </m:r>
                                </m:sup>
                              </m:sSup>
                            </m:oMath>
                          </a14:m>
                          <a:endParaRPr lang="zh-CN" altLang="en-US" sz="1400" b="0" dirty="0">
                            <a:solidFill>
                              <a:schemeClr val="accent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8"/>
                      </a:ext>
                    </a:extLst>
                  </a:tr>
                </a:tbl>
              </a:graphicData>
            </a:graphic>
          </p:graphicFrame>
        </mc:Choice>
        <mc:Fallback>
          <p:graphicFrame>
            <p:nvGraphicFramePr>
              <p:cNvPr id="5" name="表格 4">
                <a:extLst>
                  <a:ext uri="{FF2B5EF4-FFF2-40B4-BE49-F238E27FC236}">
                    <a16:creationId xmlns:a16="http://schemas.microsoft.com/office/drawing/2014/main" id="{B1233F48-DFF0-C13F-1005-9DF39A5796FF}"/>
                  </a:ext>
                </a:extLst>
              </p:cNvPr>
              <p:cNvGraphicFramePr>
                <a:graphicFrameLocks noGrp="1"/>
              </p:cNvGraphicFramePr>
              <p:nvPr>
                <p:extLst>
                  <p:ext uri="{D42A27DB-BD31-4B8C-83A1-F6EECF244321}">
                    <p14:modId xmlns:p14="http://schemas.microsoft.com/office/powerpoint/2010/main" val="1842408875"/>
                  </p:ext>
                </p:extLst>
              </p:nvPr>
            </p:nvGraphicFramePr>
            <p:xfrm>
              <a:off x="407368" y="4290467"/>
              <a:ext cx="8128769" cy="2105065"/>
            </p:xfrm>
            <a:graphic>
              <a:graphicData uri="http://schemas.openxmlformats.org/drawingml/2006/table">
                <a:tbl>
                  <a:tblPr firstRow="1" bandRow="1">
                    <a:tableStyleId>{5C22544A-7EE6-4342-B048-85BDC9FD1C3A}</a:tableStyleId>
                  </a:tblPr>
                  <a:tblGrid>
                    <a:gridCol w="1806394">
                      <a:extLst>
                        <a:ext uri="{9D8B030D-6E8A-4147-A177-3AD203B41FA5}">
                          <a16:colId xmlns:a16="http://schemas.microsoft.com/office/drawing/2014/main" val="20000"/>
                        </a:ext>
                      </a:extLst>
                    </a:gridCol>
                    <a:gridCol w="2433942">
                      <a:extLst>
                        <a:ext uri="{9D8B030D-6E8A-4147-A177-3AD203B41FA5}">
                          <a16:colId xmlns:a16="http://schemas.microsoft.com/office/drawing/2014/main" val="1977132660"/>
                        </a:ext>
                      </a:extLst>
                    </a:gridCol>
                    <a:gridCol w="1080120">
                      <a:extLst>
                        <a:ext uri="{9D8B030D-6E8A-4147-A177-3AD203B41FA5}">
                          <a16:colId xmlns:a16="http://schemas.microsoft.com/office/drawing/2014/main" val="4153733185"/>
                        </a:ext>
                      </a:extLst>
                    </a:gridCol>
                    <a:gridCol w="2808313">
                      <a:extLst>
                        <a:ext uri="{9D8B030D-6E8A-4147-A177-3AD203B41FA5}">
                          <a16:colId xmlns:a16="http://schemas.microsoft.com/office/drawing/2014/main" val="20001"/>
                        </a:ext>
                      </a:extLst>
                    </a:gridCol>
                  </a:tblGrid>
                  <a:tr h="421013">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lnSpc>
                              <a:spcPct val="150000"/>
                            </a:lnSpc>
                          </a:pPr>
                          <a:r>
                            <a:rPr lang="en-US" altLang="zh-CN" sz="1400" dirty="0">
                              <a:latin typeface="Times New Roman" panose="02020603050405020304" pitchFamily="18" charset="0"/>
                              <a:cs typeface="Times New Roman" panose="02020603050405020304" pitchFamily="18" charset="0"/>
                            </a:rPr>
                            <a:t>Mask Position</a:t>
                          </a:r>
                        </a:p>
                      </a:txBody>
                      <a:tcPr/>
                    </a:tc>
                    <a:tc>
                      <a:txBody>
                        <a:bodyPr/>
                        <a:lstStyle/>
                        <a:p>
                          <a:pPr algn="ctr">
                            <a:lnSpc>
                              <a:spcPct val="150000"/>
                            </a:lnSpc>
                          </a:pPr>
                          <a:r>
                            <a:rPr lang="en-US" altLang="zh-CN" sz="1400" dirty="0">
                              <a:latin typeface="Times New Roman" panose="02020603050405020304" pitchFamily="18" charset="0"/>
                              <a:cs typeface="Times New Roman" panose="02020603050405020304" pitchFamily="18" charset="0"/>
                            </a:rPr>
                            <a:t>Mask Height at -1.9 m [mm]</a:t>
                          </a:r>
                        </a:p>
                      </a:txBody>
                      <a:tcP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lnSpc>
                              <a:spcPct val="150000"/>
                            </a:lnSpc>
                          </a:pPr>
                          <a:r>
                            <a:rPr lang="en-US" altLang="zh-CN" sz="1400" dirty="0">
                              <a:latin typeface="Times New Roman" panose="02020603050405020304" pitchFamily="18" charset="0"/>
                              <a:cs typeface="Times New Roman" panose="02020603050405020304" pitchFamily="18" charset="0"/>
                            </a:rPr>
                            <a:t>Material</a:t>
                          </a:r>
                        </a:p>
                      </a:txBody>
                      <a:tcP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lnSpc>
                              <a:spcPct val="150000"/>
                            </a:lnSpc>
                          </a:pPr>
                          <a:r>
                            <a:rPr lang="en-US" altLang="zh-CN" sz="1400" dirty="0">
                              <a:latin typeface="Times New Roman" panose="02020603050405020304" pitchFamily="18" charset="0"/>
                              <a:cs typeface="Times New Roman" panose="02020603050405020304" pitchFamily="18" charset="0"/>
                            </a:rPr>
                            <a:t>Hit Density at VTX [kHz/cm</a:t>
                          </a:r>
                          <a:r>
                            <a:rPr lang="en-US" altLang="zh-CN" sz="1400" baseline="30000" dirty="0">
                              <a:latin typeface="Times New Roman" panose="02020603050405020304" pitchFamily="18" charset="0"/>
                              <a:cs typeface="Times New Roman" panose="02020603050405020304" pitchFamily="18" charset="0"/>
                            </a:rPr>
                            <a:t>2</a:t>
                          </a:r>
                          <a:r>
                            <a:rPr lang="en-US" altLang="zh-CN" sz="1400" baseline="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000"/>
                      </a:ext>
                    </a:extLst>
                  </a:tr>
                  <a:tr h="421013">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50000"/>
                            </a:lnSpc>
                          </a:pPr>
                          <a:r>
                            <a:rPr lang="en-US" altLang="zh-CN" sz="1400" b="0" dirty="0">
                              <a:latin typeface="Times New Roman" panose="02020603050405020304" pitchFamily="18" charset="0"/>
                              <a:cs typeface="Times New Roman" panose="02020603050405020304" pitchFamily="18" charset="0"/>
                            </a:rPr>
                            <a:t>-1.9 m + -4.3 m  </a:t>
                          </a:r>
                          <a:endParaRPr lang="zh-CN" altLang="en-US" sz="1400" b="0" dirty="0">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altLang="zh-CN" sz="1400" b="0" dirty="0">
                              <a:latin typeface="Times New Roman" panose="02020603050405020304" pitchFamily="18" charset="0"/>
                              <a:cs typeface="Times New Roman" panose="02020603050405020304" pitchFamily="18" charset="0"/>
                            </a:rPr>
                            <a:t>4</a:t>
                          </a:r>
                          <a:endParaRPr lang="zh-CN" altLang="en-US" sz="1400" b="0" dirty="0">
                            <a:latin typeface="Times New Roman" panose="02020603050405020304" pitchFamily="18" charset="0"/>
                            <a:cs typeface="Times New Roman" panose="02020603050405020304" pitchFamily="18" charset="0"/>
                          </a:endParaRPr>
                        </a:p>
                      </a:txBody>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50000"/>
                            </a:lnSpc>
                          </a:pPr>
                          <a:r>
                            <a:rPr lang="en-US" altLang="zh-CN" sz="1400" b="0" dirty="0">
                              <a:latin typeface="Times New Roman" panose="02020603050405020304" pitchFamily="18" charset="0"/>
                              <a:cs typeface="Times New Roman" panose="02020603050405020304" pitchFamily="18" charset="0"/>
                            </a:rPr>
                            <a:t>Cu</a:t>
                          </a:r>
                          <a:endParaRPr lang="zh-CN" altLang="en-US" sz="1400" b="0" dirty="0">
                            <a:latin typeface="Times New Roman" panose="02020603050405020304" pitchFamily="18" charset="0"/>
                            <a:cs typeface="Times New Roman" panose="02020603050405020304" pitchFamily="18" charset="0"/>
                          </a:endParaRPr>
                        </a:p>
                      </a:txBody>
                      <a:tcPr/>
                    </a:tc>
                    <a:tc>
                      <a:txBody>
                        <a:bodyPr/>
                        <a:lstStyle/>
                        <a:p>
                          <a:endParaRPr lang="zh-CN"/>
                        </a:p>
                      </a:txBody>
                      <a:tcPr>
                        <a:blipFill>
                          <a:blip r:embed="rId2"/>
                          <a:stretch>
                            <a:fillRect l="-189805" t="-100000" r="-868" b="-300000"/>
                          </a:stretch>
                        </a:blipFill>
                      </a:tcPr>
                    </a:tc>
                    <a:extLst>
                      <a:ext uri="{0D108BD9-81ED-4DB2-BD59-A6C34878D82A}">
                        <a16:rowId xmlns:a16="http://schemas.microsoft.com/office/drawing/2014/main" val="10002"/>
                      </a:ext>
                    </a:extLst>
                  </a:tr>
                  <a:tr h="421013">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50000"/>
                            </a:lnSpc>
                          </a:pPr>
                          <a:r>
                            <a:rPr lang="en-US" altLang="zh-CN" sz="1400" b="0" dirty="0">
                              <a:latin typeface="Times New Roman" panose="02020603050405020304" pitchFamily="18" charset="0"/>
                              <a:cs typeface="Times New Roman" panose="02020603050405020304" pitchFamily="18" charset="0"/>
                            </a:rPr>
                            <a:t>-1.9 m + -7.2 m</a:t>
                          </a:r>
                          <a:endParaRPr lang="zh-CN" altLang="en-US" sz="1400" b="0" dirty="0">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altLang="zh-CN" sz="1400" b="0" dirty="0">
                              <a:latin typeface="Times New Roman" panose="02020603050405020304" pitchFamily="18" charset="0"/>
                              <a:cs typeface="Times New Roman" panose="02020603050405020304" pitchFamily="18" charset="0"/>
                            </a:rPr>
                            <a:t>4</a:t>
                          </a:r>
                          <a:endParaRPr lang="zh-CN" altLang="en-US" sz="1400" b="0" dirty="0">
                            <a:latin typeface="Times New Roman" panose="02020603050405020304" pitchFamily="18" charset="0"/>
                            <a:cs typeface="Times New Roman" panose="02020603050405020304" pitchFamily="18" charset="0"/>
                          </a:endParaRPr>
                        </a:p>
                      </a:txBody>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50000"/>
                            </a:lnSpc>
                          </a:pPr>
                          <a:r>
                            <a:rPr lang="en-US" altLang="zh-CN" sz="1400" b="0" dirty="0">
                              <a:latin typeface="Times New Roman" panose="02020603050405020304" pitchFamily="18" charset="0"/>
                              <a:cs typeface="Times New Roman" panose="02020603050405020304" pitchFamily="18" charset="0"/>
                            </a:rPr>
                            <a:t>Cu</a:t>
                          </a:r>
                          <a:endParaRPr lang="zh-CN" altLang="en-US" sz="1400" b="0" dirty="0">
                            <a:latin typeface="Times New Roman" panose="02020603050405020304" pitchFamily="18" charset="0"/>
                            <a:cs typeface="Times New Roman" panose="02020603050405020304" pitchFamily="18" charset="0"/>
                          </a:endParaRPr>
                        </a:p>
                      </a:txBody>
                      <a:tcPr/>
                    </a:tc>
                    <a:tc>
                      <a:txBody>
                        <a:bodyPr/>
                        <a:lstStyle/>
                        <a:p>
                          <a:endParaRPr lang="zh-CN"/>
                        </a:p>
                      </a:txBody>
                      <a:tcPr>
                        <a:blipFill>
                          <a:blip r:embed="rId2"/>
                          <a:stretch>
                            <a:fillRect l="-189805" t="-202899" r="-868" b="-204348"/>
                          </a:stretch>
                        </a:blipFill>
                      </a:tcPr>
                    </a:tc>
                    <a:extLst>
                      <a:ext uri="{0D108BD9-81ED-4DB2-BD59-A6C34878D82A}">
                        <a16:rowId xmlns:a16="http://schemas.microsoft.com/office/drawing/2014/main" val="10004"/>
                      </a:ext>
                    </a:extLst>
                  </a:tr>
                  <a:tr h="421013">
                    <a:tc>
                      <a:txBody>
                        <a:bodyPr/>
                        <a:lstStyle/>
                        <a:p>
                          <a:pPr algn="ctr">
                            <a:lnSpc>
                              <a:spcPct val="150000"/>
                            </a:lnSpc>
                          </a:pPr>
                          <a:r>
                            <a:rPr lang="en-US" altLang="zh-CN" sz="1400" b="0" dirty="0">
                              <a:latin typeface="Times New Roman" panose="02020603050405020304" pitchFamily="18" charset="0"/>
                              <a:cs typeface="Times New Roman" panose="02020603050405020304" pitchFamily="18" charset="0"/>
                            </a:rPr>
                            <a:t>-1.9 m</a:t>
                          </a:r>
                          <a:endParaRPr lang="zh-CN" altLang="en-US" sz="1400" b="0" dirty="0">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altLang="zh-CN" sz="1400" b="0" dirty="0">
                              <a:latin typeface="Times New Roman" panose="02020603050405020304" pitchFamily="18" charset="0"/>
                              <a:cs typeface="Times New Roman" panose="02020603050405020304" pitchFamily="18" charset="0"/>
                            </a:rPr>
                            <a:t>4</a:t>
                          </a:r>
                          <a:endParaRPr lang="zh-CN" altLang="en-US" sz="14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1400" b="0" dirty="0">
                              <a:latin typeface="Times New Roman" panose="02020603050405020304" pitchFamily="18" charset="0"/>
                              <a:cs typeface="Times New Roman" panose="02020603050405020304" pitchFamily="18" charset="0"/>
                            </a:rPr>
                            <a:t>W</a:t>
                          </a:r>
                          <a:endParaRPr lang="zh-CN" altLang="en-US" sz="14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1400" b="0" dirty="0">
                              <a:latin typeface="Times New Roman" panose="02020603050405020304" pitchFamily="18" charset="0"/>
                              <a:cs typeface="Times New Roman" panose="02020603050405020304" pitchFamily="18" charset="0"/>
                            </a:rPr>
                            <a:t>5.6</a:t>
                          </a:r>
                          <a:endParaRPr lang="zh-CN" altLang="en-US" sz="14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147599"/>
                      </a:ext>
                    </a:extLst>
                  </a:tr>
                  <a:tr h="421013">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50000"/>
                            </a:lnSpc>
                          </a:pPr>
                          <a:r>
                            <a:rPr lang="en-US" altLang="zh-CN" sz="1400" b="0" dirty="0">
                              <a:solidFill>
                                <a:schemeClr val="accent1"/>
                              </a:solidFill>
                              <a:latin typeface="Times New Roman" panose="02020603050405020304" pitchFamily="18" charset="0"/>
                              <a:cs typeface="Times New Roman" panose="02020603050405020304" pitchFamily="18" charset="0"/>
                            </a:rPr>
                            <a:t>-1.9 m + -</a:t>
                          </a:r>
                          <a:r>
                            <a:rPr lang="zh-CN" altLang="en-US" sz="1400" b="0" dirty="0">
                              <a:solidFill>
                                <a:schemeClr val="accent1"/>
                              </a:solidFill>
                              <a:latin typeface="Times New Roman" panose="02020603050405020304" pitchFamily="18" charset="0"/>
                              <a:cs typeface="Times New Roman" panose="02020603050405020304" pitchFamily="18" charset="0"/>
                            </a:rPr>
                            <a:t> </a:t>
                          </a:r>
                          <a:r>
                            <a:rPr lang="en-US" altLang="zh-CN" sz="1400" b="0" dirty="0">
                              <a:solidFill>
                                <a:schemeClr val="accent1"/>
                              </a:solidFill>
                              <a:latin typeface="Times New Roman" panose="02020603050405020304" pitchFamily="18" charset="0"/>
                              <a:cs typeface="Times New Roman" panose="02020603050405020304" pitchFamily="18" charset="0"/>
                            </a:rPr>
                            <a:t>7.2 m</a:t>
                          </a:r>
                          <a:endParaRPr lang="zh-CN" altLang="en-US" sz="1400" b="0" dirty="0">
                            <a:solidFill>
                              <a:schemeClr val="accent1"/>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altLang="zh-CN" sz="1400" b="0" dirty="0">
                              <a:solidFill>
                                <a:schemeClr val="accent1"/>
                              </a:solidFill>
                              <a:latin typeface="Times New Roman" panose="02020603050405020304" pitchFamily="18" charset="0"/>
                              <a:cs typeface="Times New Roman" panose="02020603050405020304" pitchFamily="18" charset="0"/>
                            </a:rPr>
                            <a:t>4</a:t>
                          </a:r>
                          <a:endParaRPr lang="zh-CN" altLang="en-US" sz="1400" b="0" dirty="0">
                            <a:solidFill>
                              <a:schemeClr val="accent1"/>
                            </a:solidFill>
                            <a:latin typeface="Times New Roman" panose="02020603050405020304" pitchFamily="18" charset="0"/>
                            <a:cs typeface="Times New Roman" panose="02020603050405020304" pitchFamily="18" charset="0"/>
                          </a:endParaRPr>
                        </a:p>
                      </a:txBody>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1400" b="0" dirty="0">
                              <a:solidFill>
                                <a:schemeClr val="accent1"/>
                              </a:solidFill>
                              <a:latin typeface="Times New Roman" panose="02020603050405020304" pitchFamily="18" charset="0"/>
                              <a:cs typeface="Times New Roman" panose="02020603050405020304" pitchFamily="18" charset="0"/>
                            </a:rPr>
                            <a:t>W</a:t>
                          </a:r>
                          <a:endParaRPr lang="zh-CN" altLang="en-US" sz="1400" b="0" dirty="0">
                            <a:solidFill>
                              <a:schemeClr val="accent1"/>
                            </a:solidFill>
                            <a:latin typeface="Times New Roman" panose="02020603050405020304" pitchFamily="18" charset="0"/>
                            <a:cs typeface="Times New Roman" panose="02020603050405020304" pitchFamily="18" charset="0"/>
                          </a:endParaRPr>
                        </a:p>
                      </a:txBody>
                      <a:tcPr/>
                    </a:tc>
                    <a:tc>
                      <a:txBody>
                        <a:bodyPr/>
                        <a:lstStyle/>
                        <a:p>
                          <a:endParaRPr lang="zh-CN"/>
                        </a:p>
                      </a:txBody>
                      <a:tcPr>
                        <a:blipFill>
                          <a:blip r:embed="rId2"/>
                          <a:stretch>
                            <a:fillRect l="-189805" t="-404348" r="-868" b="-2899"/>
                          </a:stretch>
                        </a:blipFill>
                      </a:tcPr>
                    </a:tc>
                    <a:extLst>
                      <a:ext uri="{0D108BD9-81ED-4DB2-BD59-A6C34878D82A}">
                        <a16:rowId xmlns:a16="http://schemas.microsoft.com/office/drawing/2014/main" val="10008"/>
                      </a:ext>
                    </a:extLst>
                  </a:tr>
                </a:tbl>
              </a:graphicData>
            </a:graphic>
          </p:graphicFrame>
        </mc:Fallback>
      </mc:AlternateContent>
      <p:pic>
        <p:nvPicPr>
          <p:cNvPr id="7" name="图形 6">
            <a:extLst>
              <a:ext uri="{FF2B5EF4-FFF2-40B4-BE49-F238E27FC236}">
                <a16:creationId xmlns:a16="http://schemas.microsoft.com/office/drawing/2014/main" id="{55D86A7D-14FD-40A5-8C0E-7C9CAB9065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88288" y="4352614"/>
            <a:ext cx="3340382" cy="2079344"/>
          </a:xfrm>
          <a:prstGeom prst="rect">
            <a:avLst/>
          </a:prstGeom>
        </p:spPr>
      </p:pic>
    </p:spTree>
    <p:extLst>
      <p:ext uri="{BB962C8B-B14F-4D97-AF65-F5344CB8AC3E}">
        <p14:creationId xmlns:p14="http://schemas.microsoft.com/office/powerpoint/2010/main" val="910871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78D8B1-9F88-1EB0-2167-3117043EF4EB}"/>
              </a:ext>
            </a:extLst>
          </p:cNvPr>
          <p:cNvSpPr>
            <a:spLocks noGrp="1"/>
          </p:cNvSpPr>
          <p:nvPr>
            <p:ph type="title"/>
          </p:nvPr>
        </p:nvSpPr>
        <p:spPr/>
        <p:txBody>
          <a:bodyPr>
            <a:normAutofit/>
          </a:bodyPr>
          <a:lstStyle/>
          <a:p>
            <a:r>
              <a:rPr kumimoji="1" lang="en-US" altLang="zh-CN" dirty="0">
                <a:cs typeface="Arial" panose="020B0604020202020204" pitchFamily="34" charset="0"/>
              </a:rPr>
              <a:t>Shielding</a:t>
            </a:r>
            <a:r>
              <a:rPr kumimoji="1" lang="en-US" altLang="zh-CN" sz="3600" dirty="0">
                <a:cs typeface="Arial" panose="020B0604020202020204" pitchFamily="34" charset="0"/>
              </a:rPr>
              <a:t> </a:t>
            </a:r>
            <a:endParaRPr kumimoji="1" lang="zh-CN" altLang="en-US" sz="3600" dirty="0">
              <a:cs typeface="Arial" panose="020B0604020202020204" pitchFamily="34" charset="0"/>
            </a:endParaRPr>
          </a:p>
        </p:txBody>
      </p:sp>
      <p:sp>
        <p:nvSpPr>
          <p:cNvPr id="3" name="内容占位符 2">
            <a:extLst>
              <a:ext uri="{FF2B5EF4-FFF2-40B4-BE49-F238E27FC236}">
                <a16:creationId xmlns:a16="http://schemas.microsoft.com/office/drawing/2014/main" id="{E3D83182-15F2-22EF-F61E-7F7BECE08801}"/>
              </a:ext>
            </a:extLst>
          </p:cNvPr>
          <p:cNvSpPr>
            <a:spLocks noGrp="1"/>
          </p:cNvSpPr>
          <p:nvPr>
            <p:ph idx="1"/>
          </p:nvPr>
        </p:nvSpPr>
        <p:spPr>
          <a:xfrm>
            <a:off x="549654" y="1169244"/>
            <a:ext cx="7672160" cy="2946346"/>
          </a:xfrm>
        </p:spPr>
        <p:txBody>
          <a:bodyPr>
            <a:noAutofit/>
          </a:bodyPr>
          <a:lstStyle/>
          <a:p>
            <a:pPr>
              <a:lnSpc>
                <a:spcPct val="100000"/>
              </a:lnSpc>
              <a:spcBef>
                <a:spcPts val="0"/>
              </a:spcBef>
            </a:pPr>
            <a:r>
              <a:rPr kumimoji="1" lang="en-US" altLang="zh-CN" sz="2000" dirty="0"/>
              <a:t>Shielding is designed to prevent beam background from damaging detector.</a:t>
            </a:r>
          </a:p>
          <a:p>
            <a:pPr>
              <a:lnSpc>
                <a:spcPct val="100000"/>
              </a:lnSpc>
              <a:spcBef>
                <a:spcPts val="0"/>
              </a:spcBef>
            </a:pPr>
            <a:r>
              <a:rPr kumimoji="1" lang="en-US" altLang="zh-CN" sz="2000" dirty="0"/>
              <a:t>Shielding has been implemented at both ends of the yoke using the </a:t>
            </a:r>
            <a:r>
              <a:rPr kumimoji="1" lang="en-US" altLang="zh-CN" sz="2000" dirty="0">
                <a:solidFill>
                  <a:srgbClr val="FF0000"/>
                </a:solidFill>
              </a:rPr>
              <a:t>10 cm of paraffin</a:t>
            </a:r>
            <a:r>
              <a:rPr kumimoji="1" lang="en-US" altLang="zh-CN" sz="2000" dirty="0"/>
              <a:t>, and also </a:t>
            </a:r>
            <a:r>
              <a:rPr kumimoji="1" lang="en-US" altLang="zh-CN" sz="2000" dirty="0">
                <a:solidFill>
                  <a:srgbClr val="FF0000"/>
                </a:solidFill>
              </a:rPr>
              <a:t>10mm W </a:t>
            </a:r>
            <a:r>
              <a:rPr kumimoji="1" lang="en-US" altLang="zh-CN" sz="2000" dirty="0"/>
              <a:t>outside of the LumiCal-LYSO. The </a:t>
            </a:r>
            <a:r>
              <a:rPr kumimoji="1" lang="en-US" altLang="zh-CN" sz="2000" dirty="0">
                <a:solidFill>
                  <a:srgbClr val="FF0000"/>
                </a:solidFill>
              </a:rPr>
              <a:t>shell of cryo-module </a:t>
            </a:r>
            <a:r>
              <a:rPr kumimoji="1" lang="en-US" altLang="zh-CN" sz="2000" dirty="0"/>
              <a:t>also used as shielding.</a:t>
            </a:r>
            <a:r>
              <a:rPr kumimoji="1" lang="zh-CN" altLang="en-US" sz="2000" dirty="0"/>
              <a:t> </a:t>
            </a:r>
            <a:r>
              <a:rPr kumimoji="1" lang="en-US" altLang="zh-CN" sz="2000" dirty="0"/>
              <a:t>The shielding has reduced the ~20%-50% of the BG level.</a:t>
            </a:r>
          </a:p>
        </p:txBody>
      </p:sp>
      <p:pic>
        <p:nvPicPr>
          <p:cNvPr id="19" name="图片 18">
            <a:extLst>
              <a:ext uri="{FF2B5EF4-FFF2-40B4-BE49-F238E27FC236}">
                <a16:creationId xmlns:a16="http://schemas.microsoft.com/office/drawing/2014/main" id="{1B2F723B-CDB6-EC9A-E075-CC5AB3BBCE2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76690" y="1310387"/>
            <a:ext cx="2944192" cy="2271529"/>
          </a:xfrm>
          <a:prstGeom prst="rect">
            <a:avLst/>
          </a:prstGeom>
        </p:spPr>
      </p:pic>
      <p:sp>
        <p:nvSpPr>
          <p:cNvPr id="20" name="文本框 19">
            <a:extLst>
              <a:ext uri="{FF2B5EF4-FFF2-40B4-BE49-F238E27FC236}">
                <a16:creationId xmlns:a16="http://schemas.microsoft.com/office/drawing/2014/main" id="{9BF593DA-44EF-E1AF-4ACA-D91FA09C0E4A}"/>
              </a:ext>
            </a:extLst>
          </p:cNvPr>
          <p:cNvSpPr txBox="1"/>
          <p:nvPr/>
        </p:nvSpPr>
        <p:spPr>
          <a:xfrm>
            <a:off x="7884945" y="1193192"/>
            <a:ext cx="1362863" cy="338554"/>
          </a:xfrm>
          <a:prstGeom prst="rect">
            <a:avLst/>
          </a:prstGeom>
          <a:noFill/>
        </p:spPr>
        <p:txBody>
          <a:bodyPr wrap="square" rtlCol="0">
            <a:spAutoFit/>
          </a:bodyPr>
          <a:lstStyle/>
          <a:p>
            <a:r>
              <a:rPr kumimoji="1" lang="en-US" altLang="zh-CN" sz="1600" dirty="0"/>
              <a:t>10cm Paraffin</a:t>
            </a:r>
            <a:endParaRPr kumimoji="1" lang="zh-CN" altLang="en-US" sz="1600" dirty="0"/>
          </a:p>
        </p:txBody>
      </p:sp>
      <p:sp>
        <p:nvSpPr>
          <p:cNvPr id="21" name="右箭头 20">
            <a:extLst>
              <a:ext uri="{FF2B5EF4-FFF2-40B4-BE49-F238E27FC236}">
                <a16:creationId xmlns:a16="http://schemas.microsoft.com/office/drawing/2014/main" id="{642E6501-4AAA-B5AF-34DE-F0CC319EA5E9}"/>
              </a:ext>
            </a:extLst>
          </p:cNvPr>
          <p:cNvSpPr/>
          <p:nvPr/>
        </p:nvSpPr>
        <p:spPr>
          <a:xfrm rot="1767940">
            <a:off x="8627365" y="1654712"/>
            <a:ext cx="555812" cy="1701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 name="Group 6">
            <a:extLst>
              <a:ext uri="{FF2B5EF4-FFF2-40B4-BE49-F238E27FC236}">
                <a16:creationId xmlns:a16="http://schemas.microsoft.com/office/drawing/2014/main" id="{670F9AC7-0591-AACB-97EF-43E2BD943144}"/>
              </a:ext>
            </a:extLst>
          </p:cNvPr>
          <p:cNvGrpSpPr/>
          <p:nvPr/>
        </p:nvGrpSpPr>
        <p:grpSpPr>
          <a:xfrm>
            <a:off x="641615" y="3698337"/>
            <a:ext cx="10586906" cy="2765739"/>
            <a:chOff x="3285087" y="4071050"/>
            <a:chExt cx="8586796" cy="2042226"/>
          </a:xfrm>
        </p:grpSpPr>
        <p:pic>
          <p:nvPicPr>
            <p:cNvPr id="8" name="Picture 7">
              <a:extLst>
                <a:ext uri="{FF2B5EF4-FFF2-40B4-BE49-F238E27FC236}">
                  <a16:creationId xmlns:a16="http://schemas.microsoft.com/office/drawing/2014/main" id="{9836C99E-5DC1-341B-A885-8471BF83CFE8}"/>
                </a:ext>
              </a:extLst>
            </p:cNvPr>
            <p:cNvPicPr>
              <a:picLocks noChangeAspect="1"/>
            </p:cNvPicPr>
            <p:nvPr/>
          </p:nvPicPr>
          <p:blipFill>
            <a:blip r:embed="rId4"/>
            <a:stretch>
              <a:fillRect/>
            </a:stretch>
          </p:blipFill>
          <p:spPr>
            <a:xfrm>
              <a:off x="3679690" y="4416512"/>
              <a:ext cx="8192193" cy="1696764"/>
            </a:xfrm>
            <a:prstGeom prst="rect">
              <a:avLst/>
            </a:prstGeom>
          </p:spPr>
        </p:pic>
        <p:sp>
          <p:nvSpPr>
            <p:cNvPr id="11" name="TextBox 10">
              <a:extLst>
                <a:ext uri="{FF2B5EF4-FFF2-40B4-BE49-F238E27FC236}">
                  <a16:creationId xmlns:a16="http://schemas.microsoft.com/office/drawing/2014/main" id="{D8D46DF9-8909-4506-801E-55C8BEAF044F}"/>
                </a:ext>
              </a:extLst>
            </p:cNvPr>
            <p:cNvSpPr txBox="1"/>
            <p:nvPr/>
          </p:nvSpPr>
          <p:spPr>
            <a:xfrm>
              <a:off x="3285087" y="4447108"/>
              <a:ext cx="1355820" cy="307777"/>
            </a:xfrm>
            <a:prstGeom prst="rect">
              <a:avLst/>
            </a:prstGeom>
            <a:noFill/>
          </p:spPr>
          <p:txBody>
            <a:bodyPr wrap="none" rtlCol="0">
              <a:spAutoFit/>
            </a:bodyPr>
            <a:lstStyle/>
            <a:p>
              <a:r>
                <a:rPr lang="en-US" sz="1400"/>
                <a:t>10mm Tungsten</a:t>
              </a:r>
            </a:p>
          </p:txBody>
        </p:sp>
        <p:sp>
          <p:nvSpPr>
            <p:cNvPr id="12" name="右箭头 20">
              <a:extLst>
                <a:ext uri="{FF2B5EF4-FFF2-40B4-BE49-F238E27FC236}">
                  <a16:creationId xmlns:a16="http://schemas.microsoft.com/office/drawing/2014/main" id="{806B95E9-6B2B-2276-3B81-F3F746096811}"/>
                </a:ext>
              </a:extLst>
            </p:cNvPr>
            <p:cNvSpPr/>
            <p:nvPr/>
          </p:nvSpPr>
          <p:spPr>
            <a:xfrm rot="1767940">
              <a:off x="3873574" y="4880581"/>
              <a:ext cx="555812" cy="1701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TextBox 21">
              <a:extLst>
                <a:ext uri="{FF2B5EF4-FFF2-40B4-BE49-F238E27FC236}">
                  <a16:creationId xmlns:a16="http://schemas.microsoft.com/office/drawing/2014/main" id="{D7A891D3-8C67-B893-0775-F7ED5348AC9E}"/>
                </a:ext>
              </a:extLst>
            </p:cNvPr>
            <p:cNvSpPr txBox="1"/>
            <p:nvPr/>
          </p:nvSpPr>
          <p:spPr>
            <a:xfrm>
              <a:off x="6620646" y="4071050"/>
              <a:ext cx="3599190" cy="338554"/>
            </a:xfrm>
            <a:prstGeom prst="rect">
              <a:avLst/>
            </a:prstGeom>
            <a:noFill/>
          </p:spPr>
          <p:txBody>
            <a:bodyPr wrap="none" rtlCol="0">
              <a:spAutoFit/>
            </a:bodyPr>
            <a:lstStyle/>
            <a:p>
              <a:r>
                <a:rPr lang="en-US" sz="1600"/>
                <a:t>15mm Stainless Steel Shell and Shielding </a:t>
              </a:r>
            </a:p>
          </p:txBody>
        </p:sp>
        <p:sp>
          <p:nvSpPr>
            <p:cNvPr id="24" name="右箭头 20">
              <a:extLst>
                <a:ext uri="{FF2B5EF4-FFF2-40B4-BE49-F238E27FC236}">
                  <a16:creationId xmlns:a16="http://schemas.microsoft.com/office/drawing/2014/main" id="{25FE8C3F-2E31-74FA-75DF-0512C2285B6F}"/>
                </a:ext>
              </a:extLst>
            </p:cNvPr>
            <p:cNvSpPr/>
            <p:nvPr/>
          </p:nvSpPr>
          <p:spPr>
            <a:xfrm rot="8491730">
              <a:off x="7802696" y="4529855"/>
              <a:ext cx="714887" cy="2057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5" name="灯片编号占位符 5">
            <a:extLst>
              <a:ext uri="{FF2B5EF4-FFF2-40B4-BE49-F238E27FC236}">
                <a16:creationId xmlns:a16="http://schemas.microsoft.com/office/drawing/2014/main" id="{ECE0CAD3-C1E4-40C0-A811-EA869EA6B123}"/>
              </a:ext>
            </a:extLst>
          </p:cNvPr>
          <p:cNvSpPr txBox="1">
            <a:spLocks/>
          </p:cNvSpPr>
          <p:nvPr/>
        </p:nvSpPr>
        <p:spPr>
          <a:xfrm>
            <a:off x="9076690" y="6407773"/>
            <a:ext cx="28448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03504C-F89A-414D-A090-E880DF830E38}" type="slidenum">
              <a:rPr lang="en-US" smtClean="0"/>
              <a:pPr/>
              <a:t>15</a:t>
            </a:fld>
            <a:endParaRPr lang="en-US" dirty="0"/>
          </a:p>
        </p:txBody>
      </p:sp>
    </p:spTree>
    <p:extLst>
      <p:ext uri="{BB962C8B-B14F-4D97-AF65-F5344CB8AC3E}">
        <p14:creationId xmlns:p14="http://schemas.microsoft.com/office/powerpoint/2010/main" val="3964858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1971" y="1"/>
            <a:ext cx="10515600" cy="1017228"/>
          </a:xfrm>
        </p:spPr>
        <p:txBody>
          <a:bodyPr>
            <a:normAutofit/>
          </a:bodyPr>
          <a:lstStyle/>
          <a:p>
            <a:r>
              <a:rPr lang="en-US" altLang="zh-CN" dirty="0">
                <a:cs typeface="Arial" panose="020B0604020202020204" pitchFamily="34" charset="0"/>
              </a:rPr>
              <a:t>Background collimators</a:t>
            </a:r>
            <a:endParaRPr lang="zh-CN" altLang="en-US" dirty="0">
              <a:cs typeface="Arial" panose="020B0604020202020204" pitchFamily="34" charset="0"/>
            </a:endParaRPr>
          </a:p>
        </p:txBody>
      </p:sp>
      <p:sp>
        <p:nvSpPr>
          <p:cNvPr id="5" name="矩形 4"/>
          <p:cNvSpPr/>
          <p:nvPr/>
        </p:nvSpPr>
        <p:spPr>
          <a:xfrm>
            <a:off x="0" y="1104597"/>
            <a:ext cx="12047456" cy="923330"/>
          </a:xfrm>
          <a:prstGeom prst="rect">
            <a:avLst/>
          </a:prstGeom>
        </p:spPr>
        <p:txBody>
          <a:bodyPr wrap="square">
            <a:spAutoFit/>
          </a:bodyPr>
          <a:lstStyle/>
          <a:p>
            <a:pPr marL="742950" lvl="1"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Movable collimators are designed for beam background mitigation(totally 44 for two rings).</a:t>
            </a:r>
          </a:p>
          <a:p>
            <a:pPr marL="742950" lvl="1"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Jaw and vacuum vessel material: </a:t>
            </a:r>
            <a:r>
              <a:rPr lang="en-US" altLang="zh-CN" dirty="0" err="1">
                <a:latin typeface="Arial" panose="020B0604020202020204" pitchFamily="34" charset="0"/>
                <a:cs typeface="Arial" panose="020B0604020202020204" pitchFamily="34" charset="0"/>
              </a:rPr>
              <a:t>Glidcop</a:t>
            </a:r>
            <a:r>
              <a:rPr lang="en-US" altLang="zh-CN" dirty="0">
                <a:latin typeface="Arial" panose="020B0604020202020204" pitchFamily="34" charset="0"/>
                <a:cs typeface="Arial" panose="020B0604020202020204" pitchFamily="34" charset="0"/>
              </a:rPr>
              <a:t> Al-15, can endure the SR and HOM power in normal operation.</a:t>
            </a:r>
          </a:p>
          <a:p>
            <a:pPr marL="285750" indent="-285750">
              <a:buFont typeface="Wingdings" panose="05000000000000000000" pitchFamily="2" charset="2"/>
              <a:buChar char="Ø"/>
            </a:pPr>
            <a:endParaRPr lang="en-US" altLang="zh-CN" dirty="0">
              <a:latin typeface="Arial" panose="020B0604020202020204" pitchFamily="34" charset="0"/>
              <a:cs typeface="Arial" panose="020B0604020202020204" pitchFamily="34" charset="0"/>
            </a:endParaRPr>
          </a:p>
        </p:txBody>
      </p:sp>
      <p:pic>
        <p:nvPicPr>
          <p:cNvPr id="11" name="图片 10">
            <a:extLst>
              <a:ext uri="{FF2B5EF4-FFF2-40B4-BE49-F238E27FC236}">
                <a16:creationId xmlns:a16="http://schemas.microsoft.com/office/drawing/2014/main" id="{B58A01A9-4127-4FF2-81C5-8191921E6088}"/>
              </a:ext>
            </a:extLst>
          </p:cNvPr>
          <p:cNvPicPr>
            <a:picLocks noChangeAspect="1"/>
          </p:cNvPicPr>
          <p:nvPr/>
        </p:nvPicPr>
        <p:blipFill>
          <a:blip r:embed="rId3"/>
          <a:stretch>
            <a:fillRect/>
          </a:stretch>
        </p:blipFill>
        <p:spPr>
          <a:xfrm>
            <a:off x="767408" y="4758110"/>
            <a:ext cx="2462876" cy="1506512"/>
          </a:xfrm>
          <a:prstGeom prst="rect">
            <a:avLst/>
          </a:prstGeom>
        </p:spPr>
      </p:pic>
      <p:pic>
        <p:nvPicPr>
          <p:cNvPr id="13" name="内容占位符 5">
            <a:extLst>
              <a:ext uri="{FF2B5EF4-FFF2-40B4-BE49-F238E27FC236}">
                <a16:creationId xmlns:a16="http://schemas.microsoft.com/office/drawing/2014/main" id="{7A2EFE79-0943-4937-B4B5-7D7AAAF00D35}"/>
              </a:ext>
            </a:extLst>
          </p:cNvPr>
          <p:cNvPicPr>
            <a:picLocks noGrp="1" noChangeAspect="1"/>
          </p:cNvPicPr>
          <p:nvPr>
            <p:ph idx="1"/>
          </p:nvPr>
        </p:nvPicPr>
        <p:blipFill rotWithShape="1">
          <a:blip r:embed="rId4"/>
          <a:srcRect r="1734"/>
          <a:stretch/>
        </p:blipFill>
        <p:spPr>
          <a:xfrm>
            <a:off x="3431704" y="4758110"/>
            <a:ext cx="1998843" cy="1707010"/>
          </a:xfrm>
          <a:prstGeom prst="rect">
            <a:avLst/>
          </a:prstGeom>
        </p:spPr>
      </p:pic>
      <p:pic>
        <p:nvPicPr>
          <p:cNvPr id="12" name="图片 11">
            <a:extLst>
              <a:ext uri="{FF2B5EF4-FFF2-40B4-BE49-F238E27FC236}">
                <a16:creationId xmlns:a16="http://schemas.microsoft.com/office/drawing/2014/main" id="{7B909E1A-ACB6-4E3B-A050-24334FC4357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150" y="1832839"/>
            <a:ext cx="5738300" cy="2900975"/>
          </a:xfrm>
          <a:prstGeom prst="rect">
            <a:avLst/>
          </a:prstGeom>
          <a:noFill/>
        </p:spPr>
      </p:pic>
      <p:sp>
        <p:nvSpPr>
          <p:cNvPr id="17" name="Slide Number Placeholder 11">
            <a:extLst>
              <a:ext uri="{FF2B5EF4-FFF2-40B4-BE49-F238E27FC236}">
                <a16:creationId xmlns:a16="http://schemas.microsoft.com/office/drawing/2014/main" id="{A1825C87-5FA4-4FF9-BD05-C4E010D8A669}"/>
              </a:ext>
            </a:extLst>
          </p:cNvPr>
          <p:cNvSpPr>
            <a:spLocks noGrp="1"/>
          </p:cNvSpPr>
          <p:nvPr>
            <p:ph type="sldNum" sz="quarter" idx="12"/>
          </p:nvPr>
        </p:nvSpPr>
        <p:spPr>
          <a:xfrm>
            <a:off x="9120336" y="6450441"/>
            <a:ext cx="2844800" cy="365125"/>
          </a:xfrm>
        </p:spPr>
        <p:txBody>
          <a:bodyPr/>
          <a:lstStyle/>
          <a:p>
            <a:fld id="{27F552FA-C358-4F70-9CE8-3E41459FCE36}" type="slidenum">
              <a:rPr lang="zh-CN" altLang="en-US" smtClean="0"/>
              <a:t>16</a:t>
            </a:fld>
            <a:endParaRPr lang="zh-CN" altLang="en-US" dirty="0"/>
          </a:p>
        </p:txBody>
      </p:sp>
      <p:sp>
        <p:nvSpPr>
          <p:cNvPr id="20" name="文本框 19">
            <a:extLst>
              <a:ext uri="{FF2B5EF4-FFF2-40B4-BE49-F238E27FC236}">
                <a16:creationId xmlns:a16="http://schemas.microsoft.com/office/drawing/2014/main" id="{70A39CE9-E823-4E97-8A03-FEE4C43964B1}"/>
              </a:ext>
            </a:extLst>
          </p:cNvPr>
          <p:cNvSpPr txBox="1"/>
          <p:nvPr/>
        </p:nvSpPr>
        <p:spPr>
          <a:xfrm>
            <a:off x="1513796" y="6357344"/>
            <a:ext cx="220594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200" dirty="0">
                <a:latin typeface="Arial" panose="020B0604020202020204" pitchFamily="34" charset="0"/>
                <a:cs typeface="Arial" panose="020B0604020202020204" pitchFamily="34" charset="0"/>
              </a:rPr>
              <a:t>Highest temperature: 124 </a:t>
            </a:r>
            <a:r>
              <a:rPr lang="zh-CN" altLang="en-US" sz="1200" dirty="0">
                <a:solidFill>
                  <a:prstClr val="black"/>
                </a:solidFill>
                <a:latin typeface="Arial" panose="020B0604020202020204" pitchFamily="34" charset="0"/>
                <a:cs typeface="Arial" panose="020B0604020202020204" pitchFamily="34" charset="0"/>
              </a:rPr>
              <a:t>℃</a:t>
            </a:r>
            <a:endParaRPr lang="zh-CN" altLang="en-US" sz="1200" dirty="0">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id="{9526077C-ECDD-439F-A86E-32DBFE88E941}"/>
              </a:ext>
            </a:extLst>
          </p:cNvPr>
          <p:cNvPicPr>
            <a:picLocks noChangeAspect="1"/>
          </p:cNvPicPr>
          <p:nvPr/>
        </p:nvPicPr>
        <p:blipFill>
          <a:blip r:embed="rId6"/>
          <a:stretch>
            <a:fillRect/>
          </a:stretch>
        </p:blipFill>
        <p:spPr>
          <a:xfrm rot="5400000">
            <a:off x="6457854" y="1754929"/>
            <a:ext cx="4816931" cy="4972753"/>
          </a:xfrm>
          <a:prstGeom prst="rect">
            <a:avLst/>
          </a:prstGeom>
        </p:spPr>
      </p:pic>
    </p:spTree>
    <p:extLst>
      <p:ext uri="{BB962C8B-B14F-4D97-AF65-F5344CB8AC3E}">
        <p14:creationId xmlns:p14="http://schemas.microsoft.com/office/powerpoint/2010/main" val="2983000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97839FE4-494E-44D3-8E22-5B1CFE8B9FFC}"/>
              </a:ext>
            </a:extLst>
          </p:cNvPr>
          <p:cNvSpPr/>
          <p:nvPr/>
        </p:nvSpPr>
        <p:spPr bwMode="auto">
          <a:xfrm>
            <a:off x="6549188" y="1178088"/>
            <a:ext cx="5537190" cy="3716710"/>
          </a:xfrm>
          <a:prstGeom prst="roundRect">
            <a:avLst/>
          </a:prstGeom>
          <a:solidFill>
            <a:srgbClr val="0070C0">
              <a:alpha val="8000"/>
            </a:srgbClr>
          </a:solidFill>
          <a:ln>
            <a:solidFill>
              <a:srgbClr val="0070C0"/>
            </a:solidFill>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dirty="0">
              <a:ln>
                <a:noFill/>
              </a:ln>
              <a:solidFill>
                <a:srgbClr val="000000"/>
              </a:solidFill>
              <a:effectLst/>
              <a:latin typeface="Arial" panose="020B0604020202020204" pitchFamily="34" charset="0"/>
              <a:ea typeface="宋体" panose="02010600030101010101" pitchFamily="2" charset="-122"/>
            </a:endParaRPr>
          </a:p>
        </p:txBody>
      </p:sp>
      <p:pic>
        <p:nvPicPr>
          <p:cNvPr id="38" name="图片 37">
            <a:extLst>
              <a:ext uri="{FF2B5EF4-FFF2-40B4-BE49-F238E27FC236}">
                <a16:creationId xmlns:a16="http://schemas.microsoft.com/office/drawing/2014/main" id="{4C47B267-C201-4C67-A3CE-939FEA520AF3}"/>
              </a:ext>
            </a:extLst>
          </p:cNvPr>
          <p:cNvPicPr>
            <a:picLocks noChangeAspect="1"/>
          </p:cNvPicPr>
          <p:nvPr/>
        </p:nvPicPr>
        <p:blipFill>
          <a:blip r:embed="rId3"/>
          <a:stretch>
            <a:fillRect/>
          </a:stretch>
        </p:blipFill>
        <p:spPr>
          <a:xfrm>
            <a:off x="224136" y="3619478"/>
            <a:ext cx="6240016" cy="1330892"/>
          </a:xfrm>
          <a:prstGeom prst="rect">
            <a:avLst/>
          </a:prstGeom>
        </p:spPr>
      </p:pic>
      <p:sp>
        <p:nvSpPr>
          <p:cNvPr id="8" name="矩形 7">
            <a:extLst>
              <a:ext uri="{FF2B5EF4-FFF2-40B4-BE49-F238E27FC236}">
                <a16:creationId xmlns:a16="http://schemas.microsoft.com/office/drawing/2014/main" id="{8A55C4AC-E35D-4FEA-896B-DE33C8ACEA3C}"/>
              </a:ext>
            </a:extLst>
          </p:cNvPr>
          <p:cNvSpPr/>
          <p:nvPr/>
        </p:nvSpPr>
        <p:spPr>
          <a:xfrm>
            <a:off x="6672025" y="1496989"/>
            <a:ext cx="5223792" cy="3447098"/>
          </a:xfrm>
          <a:prstGeom prst="rect">
            <a:avLst/>
          </a:prstGeom>
        </p:spPr>
        <p:txBody>
          <a:bodyPr wrap="square">
            <a:spAutoFit/>
          </a:bodyPr>
          <a:lstStyle/>
          <a:p>
            <a:pPr marL="285750" indent="-285750" algn="just">
              <a:spcAft>
                <a:spcPts val="0"/>
              </a:spcAft>
              <a:buFont typeface="Wingdings" panose="05000000000000000000" pitchFamily="2" charset="2"/>
              <a:buChar char="Ø"/>
            </a:pPr>
            <a:r>
              <a:rPr lang="en-US" altLang="zh-CN" kern="100" dirty="0">
                <a:latin typeface="Arial" panose="020B0604020202020204" pitchFamily="34" charset="0"/>
                <a:ea typeface="宋体" panose="02010600030101010101" pitchFamily="2" charset="-122"/>
                <a:cs typeface="Arial" panose="020B0604020202020204" pitchFamily="34" charset="0"/>
              </a:rPr>
              <a:t>Considering response time and calibration difficulty, two 4 button electrodes BPM in double pipe and one 2 button </a:t>
            </a:r>
            <a:r>
              <a:rPr lang="en-US" altLang="zh-CN" kern="100" dirty="0">
                <a:latin typeface="Arial" panose="020B0604020202020204" pitchFamily="34" charset="0"/>
                <a:cs typeface="Arial" panose="020B0604020202020204" pitchFamily="34" charset="0"/>
              </a:rPr>
              <a:t>electrodes BPM in single pipe at each side of CEPC IR are adopted.</a:t>
            </a:r>
          </a:p>
          <a:p>
            <a:pPr marL="285750" indent="-285750" algn="just">
              <a:spcAft>
                <a:spcPts val="0"/>
              </a:spcAft>
              <a:buFont typeface="Wingdings" panose="05000000000000000000" pitchFamily="2" charset="2"/>
              <a:buChar char="Ø"/>
            </a:pPr>
            <a:r>
              <a:rPr lang="en-US" altLang="zh-CN" kern="100" dirty="0">
                <a:latin typeface="Arial" panose="020B0604020202020204" pitchFamily="34" charset="0"/>
                <a:cs typeface="Arial" panose="020B0604020202020204" pitchFamily="34" charset="0"/>
              </a:rPr>
              <a:t>2 button electrodes BPM for measuring the arrival time.</a:t>
            </a:r>
          </a:p>
          <a:p>
            <a:pPr marL="285750" indent="-285750" algn="just">
              <a:buFont typeface="Wingdings" panose="05000000000000000000" pitchFamily="2" charset="2"/>
              <a:buChar char="Ø"/>
            </a:pPr>
            <a:r>
              <a:rPr lang="en-US" altLang="zh-CN" dirty="0">
                <a:latin typeface="Arial" panose="020B0604020202020204" pitchFamily="34" charset="0"/>
                <a:cs typeface="Arial" panose="020B0604020202020204" pitchFamily="34" charset="0"/>
              </a:rPr>
              <a:t>U</a:t>
            </a:r>
            <a:r>
              <a:rPr lang="en-US" altLang="zh-CN" dirty="0">
                <a:effectLst/>
                <a:latin typeface="Arial" panose="020B0604020202020204" pitchFamily="34" charset="0"/>
                <a:cs typeface="Arial" panose="020B0604020202020204" pitchFamily="34" charset="0"/>
              </a:rPr>
              <a:t>tilize </a:t>
            </a:r>
            <a:r>
              <a:rPr lang="en-US" altLang="zh-CN" dirty="0">
                <a:latin typeface="Arial" panose="020B0604020202020204" pitchFamily="34" charset="0"/>
                <a:cs typeface="Arial" panose="020B0604020202020204" pitchFamily="34" charset="0"/>
              </a:rPr>
              <a:t>a</a:t>
            </a:r>
            <a:r>
              <a:rPr lang="zh-CN" altLang="en-US" dirty="0">
                <a:latin typeface="Arial" panose="020B0604020202020204" pitchFamily="34" charset="0"/>
                <a:cs typeface="Arial" panose="020B0604020202020204" pitchFamily="34" charset="0"/>
              </a:rPr>
              <a:t> </a:t>
            </a:r>
            <a:r>
              <a:rPr lang="en-US" altLang="zh-CN" dirty="0">
                <a:effectLst/>
                <a:latin typeface="Arial" panose="020B0604020202020204" pitchFamily="34" charset="0"/>
                <a:cs typeface="Arial" panose="020B0604020202020204" pitchFamily="34" charset="0"/>
              </a:rPr>
              <a:t>pair of BPMs for vertical beam orbit feedback (fast </a:t>
            </a:r>
            <a:r>
              <a:rPr lang="en-US" altLang="zh-CN" dirty="0" err="1">
                <a:effectLst/>
                <a:latin typeface="Arial" panose="020B0604020202020204" pitchFamily="34" charset="0"/>
                <a:cs typeface="Arial" panose="020B0604020202020204" pitchFamily="34" charset="0"/>
              </a:rPr>
              <a:t>lumi</a:t>
            </a:r>
            <a:r>
              <a:rPr lang="en-US" altLang="zh-CN" dirty="0">
                <a:effectLst/>
                <a:latin typeface="Arial" panose="020B0604020202020204" pitchFamily="34" charset="0"/>
                <a:cs typeface="Arial" panose="020B0604020202020204" pitchFamily="34" charset="0"/>
              </a:rPr>
              <a:t> monitor for horizontal), placed at symmetric positions on each side of the IP, located at </a:t>
            </a:r>
            <a:r>
              <a:rPr lang="en-US" altLang="zh-CN" dirty="0">
                <a:latin typeface="Arial" panose="020B0604020202020204" pitchFamily="34" charset="0"/>
                <a:cs typeface="Arial" panose="020B0604020202020204" pitchFamily="34" charset="0"/>
              </a:rPr>
              <a:t>950mm~1050mm from IP.</a:t>
            </a:r>
            <a:endParaRPr lang="en-US" altLang="zh-CN" kern="100" dirty="0">
              <a:latin typeface="Arial" panose="020B0604020202020204" pitchFamily="34" charset="0"/>
              <a:cs typeface="Arial" panose="020B0604020202020204" pitchFamily="34" charset="0"/>
            </a:endParaRPr>
          </a:p>
          <a:p>
            <a:pPr marL="285750" indent="-285750" algn="just">
              <a:spcAft>
                <a:spcPts val="0"/>
              </a:spcAft>
              <a:buFont typeface="Wingdings" panose="05000000000000000000" pitchFamily="2" charset="2"/>
              <a:buChar char="Ø"/>
            </a:pPr>
            <a:endParaRPr lang="en-US" altLang="zh-CN" sz="2000" kern="100" dirty="0">
              <a:latin typeface="Arial" panose="020B0604020202020204" pitchFamily="34" charset="0"/>
              <a:ea typeface="宋体" panose="02010600030101010101" pitchFamily="2" charset="-122"/>
              <a:cs typeface="Arial" panose="020B0604020202020204" pitchFamily="34" charset="0"/>
            </a:endParaRPr>
          </a:p>
        </p:txBody>
      </p:sp>
      <p:pic>
        <p:nvPicPr>
          <p:cNvPr id="10" name="图片 9">
            <a:extLst>
              <a:ext uri="{FF2B5EF4-FFF2-40B4-BE49-F238E27FC236}">
                <a16:creationId xmlns:a16="http://schemas.microsoft.com/office/drawing/2014/main" id="{3BE547D3-1FFD-4526-B48B-50A5C9BC6F8E}"/>
              </a:ext>
            </a:extLst>
          </p:cNvPr>
          <p:cNvPicPr>
            <a:picLocks noChangeAspect="1"/>
          </p:cNvPicPr>
          <p:nvPr/>
        </p:nvPicPr>
        <p:blipFill>
          <a:blip r:embed="rId4"/>
          <a:stretch>
            <a:fillRect/>
          </a:stretch>
        </p:blipFill>
        <p:spPr>
          <a:xfrm>
            <a:off x="191344" y="1102996"/>
            <a:ext cx="2938191" cy="2378137"/>
          </a:xfrm>
          <a:prstGeom prst="rect">
            <a:avLst/>
          </a:prstGeom>
        </p:spPr>
      </p:pic>
      <p:pic>
        <p:nvPicPr>
          <p:cNvPr id="11" name="图片 10">
            <a:extLst>
              <a:ext uri="{FF2B5EF4-FFF2-40B4-BE49-F238E27FC236}">
                <a16:creationId xmlns:a16="http://schemas.microsoft.com/office/drawing/2014/main" id="{F499B64C-8097-4644-B30F-68204191489B}"/>
              </a:ext>
            </a:extLst>
          </p:cNvPr>
          <p:cNvPicPr>
            <a:picLocks noChangeAspect="1"/>
          </p:cNvPicPr>
          <p:nvPr/>
        </p:nvPicPr>
        <p:blipFill>
          <a:blip r:embed="rId5"/>
          <a:stretch>
            <a:fillRect/>
          </a:stretch>
        </p:blipFill>
        <p:spPr>
          <a:xfrm>
            <a:off x="3157611" y="1100312"/>
            <a:ext cx="2938191" cy="2378137"/>
          </a:xfrm>
          <a:prstGeom prst="rect">
            <a:avLst/>
          </a:prstGeom>
          <a:ln w="12700">
            <a:solidFill>
              <a:schemeClr val="tx2">
                <a:lumMod val="60000"/>
                <a:lumOff val="40000"/>
              </a:schemeClr>
            </a:solidFill>
          </a:ln>
        </p:spPr>
      </p:pic>
      <p:pic>
        <p:nvPicPr>
          <p:cNvPr id="12" name="图片 11">
            <a:extLst>
              <a:ext uri="{FF2B5EF4-FFF2-40B4-BE49-F238E27FC236}">
                <a16:creationId xmlns:a16="http://schemas.microsoft.com/office/drawing/2014/main" id="{6BA2D7E0-926B-4808-93F9-82B1D7221076}"/>
              </a:ext>
            </a:extLst>
          </p:cNvPr>
          <p:cNvPicPr>
            <a:picLocks noChangeAspect="1"/>
          </p:cNvPicPr>
          <p:nvPr/>
        </p:nvPicPr>
        <p:blipFill>
          <a:blip r:embed="rId6"/>
          <a:stretch>
            <a:fillRect/>
          </a:stretch>
        </p:blipFill>
        <p:spPr>
          <a:xfrm>
            <a:off x="184491" y="5042606"/>
            <a:ext cx="2972528" cy="1665225"/>
          </a:xfrm>
          <a:prstGeom prst="rect">
            <a:avLst/>
          </a:prstGeom>
          <a:ln w="19050">
            <a:solidFill>
              <a:schemeClr val="tx2">
                <a:lumMod val="60000"/>
                <a:lumOff val="40000"/>
              </a:schemeClr>
            </a:solidFill>
          </a:ln>
        </p:spPr>
      </p:pic>
      <p:pic>
        <p:nvPicPr>
          <p:cNvPr id="13" name="图片 12">
            <a:extLst>
              <a:ext uri="{FF2B5EF4-FFF2-40B4-BE49-F238E27FC236}">
                <a16:creationId xmlns:a16="http://schemas.microsoft.com/office/drawing/2014/main" id="{7F68FB4C-4DCD-46BE-BAEA-EB15C8020CA8}"/>
              </a:ext>
            </a:extLst>
          </p:cNvPr>
          <p:cNvPicPr>
            <a:picLocks noChangeAspect="1"/>
          </p:cNvPicPr>
          <p:nvPr/>
        </p:nvPicPr>
        <p:blipFill>
          <a:blip r:embed="rId7"/>
          <a:stretch>
            <a:fillRect/>
          </a:stretch>
        </p:blipFill>
        <p:spPr>
          <a:xfrm>
            <a:off x="3287688" y="5042606"/>
            <a:ext cx="1973350" cy="1667053"/>
          </a:xfrm>
          <a:prstGeom prst="rect">
            <a:avLst/>
          </a:prstGeom>
          <a:ln w="19050">
            <a:solidFill>
              <a:schemeClr val="tx2">
                <a:lumMod val="60000"/>
                <a:lumOff val="40000"/>
              </a:schemeClr>
            </a:solidFill>
          </a:ln>
        </p:spPr>
      </p:pic>
      <p:graphicFrame>
        <p:nvGraphicFramePr>
          <p:cNvPr id="14" name="表格 13">
            <a:extLst>
              <a:ext uri="{FF2B5EF4-FFF2-40B4-BE49-F238E27FC236}">
                <a16:creationId xmlns:a16="http://schemas.microsoft.com/office/drawing/2014/main" id="{A4BAE9B5-A927-4989-8077-F1C996F405FA}"/>
              </a:ext>
            </a:extLst>
          </p:cNvPr>
          <p:cNvGraphicFramePr>
            <a:graphicFrameLocks noGrp="1"/>
          </p:cNvGraphicFramePr>
          <p:nvPr/>
        </p:nvGraphicFramePr>
        <p:xfrm>
          <a:off x="5735959" y="5083130"/>
          <a:ext cx="6388220" cy="1584175"/>
        </p:xfrm>
        <a:graphic>
          <a:graphicData uri="http://schemas.openxmlformats.org/drawingml/2006/table">
            <a:tbl>
              <a:tblPr firstRow="1" firstCol="1" bandRow="1">
                <a:tableStyleId>{5C22544A-7EE6-4342-B048-85BDC9FD1C3A}</a:tableStyleId>
              </a:tblPr>
              <a:tblGrid>
                <a:gridCol w="571078">
                  <a:extLst>
                    <a:ext uri="{9D8B030D-6E8A-4147-A177-3AD203B41FA5}">
                      <a16:colId xmlns:a16="http://schemas.microsoft.com/office/drawing/2014/main" val="3429378964"/>
                    </a:ext>
                  </a:extLst>
                </a:gridCol>
                <a:gridCol w="789493">
                  <a:extLst>
                    <a:ext uri="{9D8B030D-6E8A-4147-A177-3AD203B41FA5}">
                      <a16:colId xmlns:a16="http://schemas.microsoft.com/office/drawing/2014/main" val="3882017981"/>
                    </a:ext>
                  </a:extLst>
                </a:gridCol>
                <a:gridCol w="782079">
                  <a:extLst>
                    <a:ext uri="{9D8B030D-6E8A-4147-A177-3AD203B41FA5}">
                      <a16:colId xmlns:a16="http://schemas.microsoft.com/office/drawing/2014/main" val="3833427274"/>
                    </a:ext>
                  </a:extLst>
                </a:gridCol>
                <a:gridCol w="782079">
                  <a:extLst>
                    <a:ext uri="{9D8B030D-6E8A-4147-A177-3AD203B41FA5}">
                      <a16:colId xmlns:a16="http://schemas.microsoft.com/office/drawing/2014/main" val="241410735"/>
                    </a:ext>
                  </a:extLst>
                </a:gridCol>
                <a:gridCol w="949667">
                  <a:extLst>
                    <a:ext uri="{9D8B030D-6E8A-4147-A177-3AD203B41FA5}">
                      <a16:colId xmlns:a16="http://schemas.microsoft.com/office/drawing/2014/main" val="976658172"/>
                    </a:ext>
                  </a:extLst>
                </a:gridCol>
                <a:gridCol w="1117256">
                  <a:extLst>
                    <a:ext uri="{9D8B030D-6E8A-4147-A177-3AD203B41FA5}">
                      <a16:colId xmlns:a16="http://schemas.microsoft.com/office/drawing/2014/main" val="251871651"/>
                    </a:ext>
                  </a:extLst>
                </a:gridCol>
                <a:gridCol w="1396568">
                  <a:extLst>
                    <a:ext uri="{9D8B030D-6E8A-4147-A177-3AD203B41FA5}">
                      <a16:colId xmlns:a16="http://schemas.microsoft.com/office/drawing/2014/main" val="251231290"/>
                    </a:ext>
                  </a:extLst>
                </a:gridCol>
              </a:tblGrid>
              <a:tr h="360405">
                <a:tc>
                  <a:txBody>
                    <a:bodyPr/>
                    <a:lstStyle/>
                    <a:p>
                      <a:endParaRPr lang="zh-CN" sz="1000" kern="100" dirty="0">
                        <a:effectLst/>
                        <a:latin typeface="Arial" panose="020B0604020202020204" pitchFamily="34" charset="0"/>
                        <a:cs typeface="Arial" panose="020B0604020202020204" pitchFamily="34" charset="0"/>
                      </a:endParaRPr>
                    </a:p>
                  </a:txBody>
                  <a:tcPr marL="0" marR="0" marT="0" marB="0" anchor="ctr"/>
                </a:tc>
                <a:tc>
                  <a:txBody>
                    <a:bodyPr/>
                    <a:lstStyle/>
                    <a:p>
                      <a:pPr marL="153035" marR="154940" algn="ctr">
                        <a:lnSpc>
                          <a:spcPts val="1115"/>
                        </a:lnSpc>
                        <a:spcBef>
                          <a:spcPts val="300"/>
                        </a:spcBef>
                        <a:spcAft>
                          <a:spcPts val="300"/>
                        </a:spcAft>
                      </a:pPr>
                      <a:r>
                        <a:rPr lang="en-US" sz="1000" b="0" kern="100" dirty="0">
                          <a:effectLst/>
                          <a:latin typeface="Arial" panose="020B0604020202020204" pitchFamily="34" charset="0"/>
                          <a:cs typeface="Arial" panose="020B0604020202020204" pitchFamily="34" charset="0"/>
                        </a:rPr>
                        <a:t>Bunch charge</a:t>
                      </a:r>
                      <a:endParaRPr lang="zh-CN" sz="1000" b="0" kern="100" dirty="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85420">
                        <a:lnSpc>
                          <a:spcPts val="1115"/>
                        </a:lnSpc>
                        <a:spcBef>
                          <a:spcPts val="300"/>
                        </a:spcBef>
                        <a:spcAft>
                          <a:spcPts val="300"/>
                        </a:spcAft>
                      </a:pPr>
                      <a:r>
                        <a:rPr lang="en-US" sz="1000" b="0" kern="100" dirty="0">
                          <a:effectLst/>
                          <a:latin typeface="Arial" panose="020B0604020202020204" pitchFamily="34" charset="0"/>
                          <a:cs typeface="Arial" panose="020B0604020202020204" pitchFamily="34" charset="0"/>
                        </a:rPr>
                        <a:t>Bunch length </a:t>
                      </a:r>
                      <a:endParaRPr lang="zh-CN" sz="1000" b="0" kern="100" dirty="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11760" marR="113030" algn="ctr">
                        <a:lnSpc>
                          <a:spcPts val="1115"/>
                        </a:lnSpc>
                        <a:spcBef>
                          <a:spcPts val="300"/>
                        </a:spcBef>
                        <a:spcAft>
                          <a:spcPts val="300"/>
                        </a:spcAft>
                      </a:pPr>
                      <a:r>
                        <a:rPr lang="en-US" sz="1000" b="0" kern="100" dirty="0">
                          <a:effectLst/>
                          <a:latin typeface="Arial" panose="020B0604020202020204" pitchFamily="34" charset="0"/>
                          <a:cs typeface="Arial" panose="020B0604020202020204" pitchFamily="34" charset="0"/>
                        </a:rPr>
                        <a:t>Current peak </a:t>
                      </a:r>
                      <a:endParaRPr lang="zh-CN" sz="1000" b="0" kern="100" dirty="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3990" algn="ctr">
                        <a:lnSpc>
                          <a:spcPts val="1115"/>
                        </a:lnSpc>
                        <a:spcBef>
                          <a:spcPts val="300"/>
                        </a:spcBef>
                        <a:spcAft>
                          <a:spcPts val="300"/>
                        </a:spcAft>
                      </a:pPr>
                      <a:r>
                        <a:rPr lang="en-US" sz="1000" b="0" kern="100" dirty="0">
                          <a:effectLst/>
                          <a:latin typeface="Arial" panose="020B0604020202020204" pitchFamily="34" charset="0"/>
                          <a:cs typeface="Arial" panose="020B0604020202020204" pitchFamily="34" charset="0"/>
                        </a:rPr>
                        <a:t>Current average</a:t>
                      </a:r>
                      <a:endParaRPr lang="zh-CN" sz="1000" b="0" kern="100" dirty="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3990" algn="ctr">
                        <a:lnSpc>
                          <a:spcPts val="1115"/>
                        </a:lnSpc>
                        <a:spcBef>
                          <a:spcPts val="300"/>
                        </a:spcBef>
                        <a:spcAft>
                          <a:spcPts val="300"/>
                        </a:spcAft>
                      </a:pPr>
                      <a:r>
                        <a:rPr lang="en-US" sz="1000" b="0" kern="100">
                          <a:effectLst/>
                          <a:latin typeface="Arial" panose="020B0604020202020204" pitchFamily="34" charset="0"/>
                          <a:cs typeface="Arial" panose="020B0604020202020204" pitchFamily="34" charset="0"/>
                        </a:rPr>
                        <a:t>650MHz</a:t>
                      </a:r>
                      <a:endParaRPr lang="zh-CN" sz="1000" b="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3990" algn="ctr">
                        <a:lnSpc>
                          <a:spcPts val="1115"/>
                        </a:lnSpc>
                        <a:spcBef>
                          <a:spcPts val="300"/>
                        </a:spcBef>
                        <a:spcAft>
                          <a:spcPts val="300"/>
                        </a:spcAft>
                      </a:pPr>
                      <a:r>
                        <a:rPr lang="en-US" altLang="zh-CN" sz="1000" b="0" kern="100">
                          <a:effectLst/>
                          <a:latin typeface="Arial" panose="020B0604020202020204" pitchFamily="34" charset="0"/>
                          <a:ea typeface="等线" panose="02010600030101010101" pitchFamily="2" charset="-122"/>
                          <a:cs typeface="Arial" panose="020B0604020202020204" pitchFamily="34" charset="0"/>
                        </a:rPr>
                        <a:t>K</a:t>
                      </a:r>
                      <a:r>
                        <a:rPr lang="en-US" altLang="zh-CN" sz="1000" b="0" kern="100" baseline="-25000">
                          <a:effectLst/>
                          <a:latin typeface="Arial" panose="020B0604020202020204" pitchFamily="34" charset="0"/>
                          <a:ea typeface="等线" panose="02010600030101010101" pitchFamily="2" charset="-122"/>
                          <a:cs typeface="Arial" panose="020B0604020202020204" pitchFamily="34" charset="0"/>
                        </a:rPr>
                        <a:t>loss</a:t>
                      </a:r>
                      <a:endParaRPr lang="zh-CN" sz="1000" b="0" kern="100" baseline="-250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extLst>
                  <a:ext uri="{0D108BD9-81ED-4DB2-BD59-A6C34878D82A}">
                    <a16:rowId xmlns:a16="http://schemas.microsoft.com/office/drawing/2014/main" val="2381520391"/>
                  </a:ext>
                </a:extLst>
              </a:tr>
              <a:tr h="244754">
                <a:tc>
                  <a:txBody>
                    <a:bodyPr/>
                    <a:lstStyle/>
                    <a:p>
                      <a:endParaRPr lang="zh-CN" sz="1000" kern="100">
                        <a:effectLst/>
                        <a:latin typeface="Arial" panose="020B0604020202020204" pitchFamily="34" charset="0"/>
                        <a:cs typeface="Arial" panose="020B0604020202020204" pitchFamily="34" charset="0"/>
                      </a:endParaRPr>
                    </a:p>
                  </a:txBody>
                  <a:tcPr marL="0" marR="0" marT="0" marB="0" anchor="ctr"/>
                </a:tc>
                <a:tc>
                  <a:txBody>
                    <a:bodyPr/>
                    <a:lstStyle/>
                    <a:p>
                      <a:pPr marL="153035" marR="152400"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nC</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R="635" algn="ctr">
                        <a:lnSpc>
                          <a:spcPct val="130000"/>
                        </a:lnSpc>
                        <a:spcBef>
                          <a:spcPts val="300"/>
                        </a:spcBef>
                        <a:spcAft>
                          <a:spcPts val="300"/>
                        </a:spcAft>
                      </a:pPr>
                      <a:r>
                        <a:rPr lang="en-US" sz="1000" kern="100">
                          <a:effectLst/>
                          <a:latin typeface="Arial" panose="020B0604020202020204" pitchFamily="34" charset="0"/>
                          <a:cs typeface="Arial" panose="020B0604020202020204" pitchFamily="34" charset="0"/>
                        </a:rPr>
                        <a:t>mm</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11760" marR="111760" algn="ctr">
                        <a:lnSpc>
                          <a:spcPts val="1115"/>
                        </a:lnSpc>
                        <a:spcBef>
                          <a:spcPts val="300"/>
                        </a:spcBef>
                        <a:spcAft>
                          <a:spcPts val="300"/>
                        </a:spcAft>
                      </a:pPr>
                      <a:r>
                        <a:rPr lang="en-US" sz="1000" kern="100" dirty="0">
                          <a:effectLst/>
                          <a:latin typeface="Arial" panose="020B0604020202020204" pitchFamily="34" charset="0"/>
                          <a:cs typeface="Arial" panose="020B0604020202020204" pitchFamily="34" charset="0"/>
                        </a:rPr>
                        <a:t>A</a:t>
                      </a:r>
                      <a:endParaRPr lang="zh-CN" sz="1000" kern="100" dirty="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algn="ctr">
                        <a:lnSpc>
                          <a:spcPts val="1115"/>
                        </a:lnSpc>
                        <a:spcBef>
                          <a:spcPts val="300"/>
                        </a:spcBef>
                        <a:spcAft>
                          <a:spcPts val="300"/>
                        </a:spcAft>
                      </a:pPr>
                      <a:r>
                        <a:rPr lang="en-US" sz="1000" kern="100" dirty="0">
                          <a:effectLst/>
                          <a:latin typeface="Arial" panose="020B0604020202020204" pitchFamily="34" charset="0"/>
                          <a:cs typeface="Arial" panose="020B0604020202020204" pitchFamily="34" charset="0"/>
                        </a:rPr>
                        <a:t>A</a:t>
                      </a:r>
                      <a:endParaRPr lang="zh-CN" sz="1000" kern="100" dirty="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algn="ctr">
                        <a:lnSpc>
                          <a:spcPts val="1115"/>
                        </a:lnSpc>
                        <a:spcBef>
                          <a:spcPts val="300"/>
                        </a:spcBef>
                        <a:spcAft>
                          <a:spcPts val="300"/>
                        </a:spcAft>
                      </a:pPr>
                      <a:r>
                        <a:rPr lang="en-US" sz="1000" kern="100" dirty="0">
                          <a:effectLst/>
                          <a:latin typeface="Arial" panose="020B0604020202020204" pitchFamily="34" charset="0"/>
                          <a:cs typeface="Arial" panose="020B0604020202020204" pitchFamily="34" charset="0"/>
                        </a:rPr>
                        <a:t>dBm</a:t>
                      </a:r>
                      <a:endParaRPr lang="zh-CN" sz="1000" kern="100" dirty="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algn="ctr">
                        <a:lnSpc>
                          <a:spcPts val="1115"/>
                        </a:lnSpc>
                        <a:spcBef>
                          <a:spcPts val="300"/>
                        </a:spcBef>
                        <a:spcAft>
                          <a:spcPts val="300"/>
                        </a:spcAft>
                      </a:pPr>
                      <a:r>
                        <a:rPr lang="en-US" altLang="zh-CN" sz="1000" kern="100">
                          <a:effectLst/>
                          <a:latin typeface="Arial" panose="020B0604020202020204" pitchFamily="34" charset="0"/>
                          <a:ea typeface="等线" panose="02010600030101010101" pitchFamily="2" charset="-122"/>
                          <a:cs typeface="Arial" panose="020B0604020202020204" pitchFamily="34" charset="0"/>
                        </a:rPr>
                        <a:t>mV/pC</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extLst>
                  <a:ext uri="{0D108BD9-81ED-4DB2-BD59-A6C34878D82A}">
                    <a16:rowId xmlns:a16="http://schemas.microsoft.com/office/drawing/2014/main" val="1728105587"/>
                  </a:ext>
                </a:extLst>
              </a:tr>
              <a:tr h="244754">
                <a:tc>
                  <a:txBody>
                    <a:bodyPr/>
                    <a:lstStyle/>
                    <a:p>
                      <a:pPr marL="94615" marR="94615"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Higgs</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53035" marR="152400"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20.8</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R="635" algn="ctr">
                        <a:lnSpc>
                          <a:spcPct val="130000"/>
                        </a:lnSpc>
                        <a:spcBef>
                          <a:spcPts val="300"/>
                        </a:spcBef>
                        <a:spcAft>
                          <a:spcPts val="300"/>
                        </a:spcAft>
                      </a:pPr>
                      <a:r>
                        <a:rPr lang="en-US" sz="1000" kern="100">
                          <a:effectLst/>
                          <a:latin typeface="Arial" panose="020B0604020202020204" pitchFamily="34" charset="0"/>
                          <a:cs typeface="Arial" panose="020B0604020202020204" pitchFamily="34" charset="0"/>
                        </a:rPr>
                        <a:t>4.1</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11760" marR="111760"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607</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algn="ctr">
                        <a:lnSpc>
                          <a:spcPts val="1115"/>
                        </a:lnSpc>
                        <a:spcBef>
                          <a:spcPts val="300"/>
                        </a:spcBef>
                        <a:spcAft>
                          <a:spcPts val="300"/>
                        </a:spcAft>
                      </a:pPr>
                      <a:r>
                        <a:rPr lang="en-US" sz="1000" kern="100" dirty="0">
                          <a:effectLst/>
                          <a:latin typeface="Arial" panose="020B0604020202020204" pitchFamily="34" charset="0"/>
                          <a:cs typeface="Arial" panose="020B0604020202020204" pitchFamily="34" charset="0"/>
                        </a:rPr>
                        <a:t>0.208</a:t>
                      </a:r>
                      <a:endParaRPr lang="zh-CN" sz="1000" kern="100" dirty="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algn="ctr">
                        <a:lnSpc>
                          <a:spcPts val="1115"/>
                        </a:lnSpc>
                        <a:spcBef>
                          <a:spcPts val="300"/>
                        </a:spcBef>
                        <a:spcAft>
                          <a:spcPts val="300"/>
                        </a:spcAft>
                      </a:pPr>
                      <a:r>
                        <a:rPr lang="en-US" sz="1000" kern="100" dirty="0">
                          <a:solidFill>
                            <a:srgbClr val="FF0000"/>
                          </a:solidFill>
                          <a:effectLst/>
                          <a:latin typeface="Arial" panose="020B0604020202020204" pitchFamily="34" charset="0"/>
                          <a:cs typeface="Arial" panose="020B0604020202020204" pitchFamily="34" charset="0"/>
                        </a:rPr>
                        <a:t>-11.9 (-20.2)</a:t>
                      </a:r>
                      <a:endParaRPr lang="zh-CN" sz="1000" kern="100"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algn="ctr">
                        <a:lnSpc>
                          <a:spcPts val="1115"/>
                        </a:lnSpc>
                        <a:spcBef>
                          <a:spcPts val="300"/>
                        </a:spcBef>
                        <a:spcAft>
                          <a:spcPts val="300"/>
                        </a:spcAft>
                      </a:pPr>
                      <a:r>
                        <a:rPr lang="en-US" altLang="zh-CN" sz="1000" kern="100" dirty="0">
                          <a:effectLst/>
                          <a:latin typeface="Arial" panose="020B0604020202020204" pitchFamily="34" charset="0"/>
                          <a:ea typeface="等线" panose="02010600030101010101" pitchFamily="2" charset="-122"/>
                          <a:cs typeface="Arial" panose="020B0604020202020204" pitchFamily="34" charset="0"/>
                        </a:rPr>
                        <a:t>6.76 (0.16)</a:t>
                      </a:r>
                      <a:endParaRPr lang="zh-CN" sz="1000" kern="100" dirty="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extLst>
                  <a:ext uri="{0D108BD9-81ED-4DB2-BD59-A6C34878D82A}">
                    <a16:rowId xmlns:a16="http://schemas.microsoft.com/office/drawing/2014/main" val="3741365970"/>
                  </a:ext>
                </a:extLst>
              </a:tr>
              <a:tr h="244754">
                <a:tc>
                  <a:txBody>
                    <a:bodyPr/>
                    <a:lstStyle/>
                    <a:p>
                      <a:pPr marL="94615" marR="94615"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Z</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53035" marR="152400"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22.4</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R="635" algn="ctr">
                        <a:lnSpc>
                          <a:spcPct val="130000"/>
                        </a:lnSpc>
                        <a:spcBef>
                          <a:spcPts val="300"/>
                        </a:spcBef>
                        <a:spcAft>
                          <a:spcPts val="300"/>
                        </a:spcAft>
                      </a:pPr>
                      <a:r>
                        <a:rPr lang="en-US" sz="1000" kern="100">
                          <a:effectLst/>
                          <a:latin typeface="Arial" panose="020B0604020202020204" pitchFamily="34" charset="0"/>
                          <a:cs typeface="Arial" panose="020B0604020202020204" pitchFamily="34" charset="0"/>
                        </a:rPr>
                        <a:t>8.7</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11760" marR="111760"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308</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algn="ctr">
                        <a:lnSpc>
                          <a:spcPts val="1115"/>
                        </a:lnSpc>
                        <a:spcBef>
                          <a:spcPts val="300"/>
                        </a:spcBef>
                        <a:spcAft>
                          <a:spcPts val="300"/>
                        </a:spcAft>
                      </a:pPr>
                      <a:r>
                        <a:rPr lang="en-US" sz="1000" kern="100" dirty="0">
                          <a:effectLst/>
                          <a:latin typeface="Arial" panose="020B0604020202020204" pitchFamily="34" charset="0"/>
                          <a:cs typeface="Arial" panose="020B0604020202020204" pitchFamily="34" charset="0"/>
                        </a:rPr>
                        <a:t>0.974</a:t>
                      </a:r>
                      <a:endParaRPr lang="zh-CN" sz="1000" kern="100" dirty="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algn="ctr">
                        <a:lnSpc>
                          <a:spcPts val="1115"/>
                        </a:lnSpc>
                        <a:spcBef>
                          <a:spcPts val="300"/>
                        </a:spcBef>
                        <a:spcAft>
                          <a:spcPts val="300"/>
                        </a:spcAft>
                      </a:pPr>
                      <a:r>
                        <a:rPr lang="en-US" sz="1000" kern="100" dirty="0">
                          <a:solidFill>
                            <a:srgbClr val="FF0000"/>
                          </a:solidFill>
                          <a:effectLst/>
                          <a:latin typeface="Arial" panose="020B0604020202020204" pitchFamily="34" charset="0"/>
                          <a:cs typeface="Arial" panose="020B0604020202020204" pitchFamily="34" charset="0"/>
                        </a:rPr>
                        <a:t>1.5 (-6.8)</a:t>
                      </a:r>
                      <a:endParaRPr lang="zh-CN" sz="1000" kern="100"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lvl="0" indent="0" algn="ctr" defTabSz="914400" rtl="0" eaLnBrk="1" fontAlgn="auto" latinLnBrk="0" hangingPunct="1">
                        <a:lnSpc>
                          <a:spcPts val="1115"/>
                        </a:lnSpc>
                        <a:spcBef>
                          <a:spcPts val="300"/>
                        </a:spcBef>
                        <a:spcAft>
                          <a:spcPts val="300"/>
                        </a:spcAft>
                        <a:buClrTx/>
                        <a:buSzTx/>
                        <a:buFontTx/>
                        <a:buNone/>
                        <a:tabLst/>
                        <a:defRPr/>
                      </a:pPr>
                      <a:r>
                        <a:rPr lang="en-US" altLang="zh-CN" sz="1000" kern="100" dirty="0">
                          <a:solidFill>
                            <a:schemeClr val="dk1"/>
                          </a:solidFill>
                          <a:effectLst/>
                          <a:latin typeface="Arial" panose="020B0604020202020204" pitchFamily="34" charset="0"/>
                          <a:ea typeface="+mn-ea"/>
                          <a:cs typeface="Arial" panose="020B0604020202020204" pitchFamily="34" charset="0"/>
                        </a:rPr>
                        <a:t>0.30 (0.15)</a:t>
                      </a:r>
                      <a:endParaRPr lang="zh-CN" altLang="zh-CN" sz="1000" kern="100"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785970067"/>
                  </a:ext>
                </a:extLst>
              </a:tr>
              <a:tr h="244754">
                <a:tc>
                  <a:txBody>
                    <a:bodyPr/>
                    <a:lstStyle/>
                    <a:p>
                      <a:pPr marL="94615" marR="94615"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W</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53035" marR="152400"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21.6</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R="635" algn="ctr">
                        <a:lnSpc>
                          <a:spcPct val="130000"/>
                        </a:lnSpc>
                        <a:spcBef>
                          <a:spcPts val="300"/>
                        </a:spcBef>
                        <a:spcAft>
                          <a:spcPts val="300"/>
                        </a:spcAft>
                      </a:pPr>
                      <a:r>
                        <a:rPr lang="en-US" sz="1000" kern="100">
                          <a:effectLst/>
                          <a:latin typeface="Arial" panose="020B0604020202020204" pitchFamily="34" charset="0"/>
                          <a:cs typeface="Arial" panose="020B0604020202020204" pitchFamily="34" charset="0"/>
                        </a:rPr>
                        <a:t>4.9</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11760" marR="111760"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527</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0.216</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algn="ctr">
                        <a:lnSpc>
                          <a:spcPts val="1115"/>
                        </a:lnSpc>
                        <a:spcBef>
                          <a:spcPts val="300"/>
                        </a:spcBef>
                        <a:spcAft>
                          <a:spcPts val="300"/>
                        </a:spcAft>
                      </a:pPr>
                      <a:r>
                        <a:rPr lang="en-US" sz="1000" kern="100" dirty="0">
                          <a:solidFill>
                            <a:srgbClr val="FF0000"/>
                          </a:solidFill>
                          <a:effectLst/>
                          <a:latin typeface="Arial" panose="020B0604020202020204" pitchFamily="34" charset="0"/>
                          <a:cs typeface="Arial" panose="020B0604020202020204" pitchFamily="34" charset="0"/>
                        </a:rPr>
                        <a:t>-11.5 (-19.8)</a:t>
                      </a:r>
                      <a:endParaRPr lang="zh-CN" sz="1000" kern="100"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lvl="0" indent="0" algn="ctr" defTabSz="914400" rtl="0" eaLnBrk="1" fontAlgn="auto" latinLnBrk="0" hangingPunct="1">
                        <a:lnSpc>
                          <a:spcPts val="1115"/>
                        </a:lnSpc>
                        <a:spcBef>
                          <a:spcPts val="300"/>
                        </a:spcBef>
                        <a:spcAft>
                          <a:spcPts val="300"/>
                        </a:spcAft>
                        <a:buClrTx/>
                        <a:buSzTx/>
                        <a:buFontTx/>
                        <a:buNone/>
                        <a:tabLst/>
                        <a:defRPr/>
                      </a:pPr>
                      <a:r>
                        <a:rPr lang="en-US" altLang="zh-CN" sz="1000" kern="100" dirty="0">
                          <a:solidFill>
                            <a:schemeClr val="dk1"/>
                          </a:solidFill>
                          <a:effectLst/>
                          <a:latin typeface="Arial" panose="020B0604020202020204" pitchFamily="34" charset="0"/>
                          <a:ea typeface="+mn-ea"/>
                          <a:cs typeface="Arial" panose="020B0604020202020204" pitchFamily="34" charset="0"/>
                        </a:rPr>
                        <a:t>3.4 (0.25)</a:t>
                      </a:r>
                      <a:endParaRPr lang="zh-CN" altLang="zh-CN" sz="1000" kern="100"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3489197057"/>
                  </a:ext>
                </a:extLst>
              </a:tr>
              <a:tr h="244754">
                <a:tc>
                  <a:txBody>
                    <a:bodyPr/>
                    <a:lstStyle/>
                    <a:p>
                      <a:pPr marL="94615" marR="94615"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ttbar</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53035" marR="152400"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32.0</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R="635" algn="ctr">
                        <a:lnSpc>
                          <a:spcPct val="130000"/>
                        </a:lnSpc>
                        <a:spcBef>
                          <a:spcPts val="300"/>
                        </a:spcBef>
                        <a:spcAft>
                          <a:spcPts val="300"/>
                        </a:spcAft>
                      </a:pPr>
                      <a:r>
                        <a:rPr lang="en-US" sz="1000" kern="100">
                          <a:effectLst/>
                          <a:latin typeface="Arial" panose="020B0604020202020204" pitchFamily="34" charset="0"/>
                          <a:cs typeface="Arial" panose="020B0604020202020204" pitchFamily="34" charset="0"/>
                        </a:rPr>
                        <a:t>2.9</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11760" marR="111760"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1315</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algn="ctr">
                        <a:lnSpc>
                          <a:spcPts val="1115"/>
                        </a:lnSpc>
                        <a:spcBef>
                          <a:spcPts val="300"/>
                        </a:spcBef>
                        <a:spcAft>
                          <a:spcPts val="300"/>
                        </a:spcAft>
                      </a:pPr>
                      <a:r>
                        <a:rPr lang="en-US" sz="1000" kern="100">
                          <a:effectLst/>
                          <a:latin typeface="Arial" panose="020B0604020202020204" pitchFamily="34" charset="0"/>
                          <a:cs typeface="Arial" panose="020B0604020202020204" pitchFamily="34" charset="0"/>
                        </a:rPr>
                        <a:t>0.320</a:t>
                      </a:r>
                      <a:endParaRPr lang="zh-CN" sz="1000" kern="10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algn="ctr">
                        <a:lnSpc>
                          <a:spcPts val="1115"/>
                        </a:lnSpc>
                        <a:spcBef>
                          <a:spcPts val="300"/>
                        </a:spcBef>
                        <a:spcAft>
                          <a:spcPts val="300"/>
                        </a:spcAft>
                      </a:pPr>
                      <a:r>
                        <a:rPr lang="en-US" sz="1000" kern="100" dirty="0">
                          <a:solidFill>
                            <a:srgbClr val="FF0000"/>
                          </a:solidFill>
                          <a:effectLst/>
                          <a:latin typeface="Arial" panose="020B0604020202020204" pitchFamily="34" charset="0"/>
                          <a:cs typeface="Arial" panose="020B0604020202020204" pitchFamily="34" charset="0"/>
                        </a:rPr>
                        <a:t>-20.2 (-16.4)</a:t>
                      </a:r>
                      <a:endParaRPr lang="zh-CN" sz="1000" kern="100"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tc>
                  <a:txBody>
                    <a:bodyPr/>
                    <a:lstStyle/>
                    <a:p>
                      <a:pPr marL="175895" marR="174625" algn="ctr">
                        <a:lnSpc>
                          <a:spcPts val="1115"/>
                        </a:lnSpc>
                        <a:spcBef>
                          <a:spcPts val="300"/>
                        </a:spcBef>
                        <a:spcAft>
                          <a:spcPts val="300"/>
                        </a:spcAft>
                      </a:pPr>
                      <a:r>
                        <a:rPr lang="en-US" altLang="zh-CN" sz="1000" kern="100" dirty="0">
                          <a:effectLst/>
                          <a:latin typeface="Arial" panose="020B0604020202020204" pitchFamily="34" charset="0"/>
                          <a:ea typeface="等线" panose="02010600030101010101" pitchFamily="2" charset="-122"/>
                          <a:cs typeface="Arial" panose="020B0604020202020204" pitchFamily="34" charset="0"/>
                        </a:rPr>
                        <a:t>15.1 (0.017)</a:t>
                      </a:r>
                      <a:endParaRPr lang="zh-CN" sz="1000" kern="100" dirty="0">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tc>
                <a:extLst>
                  <a:ext uri="{0D108BD9-81ED-4DB2-BD59-A6C34878D82A}">
                    <a16:rowId xmlns:a16="http://schemas.microsoft.com/office/drawing/2014/main" val="2898850240"/>
                  </a:ext>
                </a:extLst>
              </a:tr>
            </a:tbl>
          </a:graphicData>
        </a:graphic>
      </p:graphicFrame>
      <p:sp>
        <p:nvSpPr>
          <p:cNvPr id="16" name="Slide Number Placeholder 11">
            <a:extLst>
              <a:ext uri="{FF2B5EF4-FFF2-40B4-BE49-F238E27FC236}">
                <a16:creationId xmlns:a16="http://schemas.microsoft.com/office/drawing/2014/main" id="{48CFEF6D-C1BF-45F8-B624-E2AEA47B5C74}"/>
              </a:ext>
            </a:extLst>
          </p:cNvPr>
          <p:cNvSpPr>
            <a:spLocks noGrp="1"/>
          </p:cNvSpPr>
          <p:nvPr>
            <p:ph type="sldNum" sz="quarter" idx="12"/>
          </p:nvPr>
        </p:nvSpPr>
        <p:spPr>
          <a:xfrm>
            <a:off x="9120336" y="6450441"/>
            <a:ext cx="2844800" cy="365125"/>
          </a:xfrm>
        </p:spPr>
        <p:txBody>
          <a:bodyPr/>
          <a:lstStyle/>
          <a:p>
            <a:fld id="{27F552FA-C358-4F70-9CE8-3E41459FCE36}" type="slidenum">
              <a:rPr lang="zh-CN" altLang="en-US" smtClean="0"/>
              <a:t>17</a:t>
            </a:fld>
            <a:endParaRPr lang="zh-CN" altLang="en-US" dirty="0"/>
          </a:p>
        </p:txBody>
      </p:sp>
      <p:cxnSp>
        <p:nvCxnSpPr>
          <p:cNvPr id="4" name="直接箭头连接符 3">
            <a:extLst>
              <a:ext uri="{FF2B5EF4-FFF2-40B4-BE49-F238E27FC236}">
                <a16:creationId xmlns:a16="http://schemas.microsoft.com/office/drawing/2014/main" id="{62B6B1DB-78EA-4D2D-827E-92386827FB7C}"/>
              </a:ext>
            </a:extLst>
          </p:cNvPr>
          <p:cNvCxnSpPr>
            <a:cxnSpLocks/>
            <a:stCxn id="6" idx="0"/>
          </p:cNvCxnSpPr>
          <p:nvPr/>
        </p:nvCxnSpPr>
        <p:spPr>
          <a:xfrm flipV="1">
            <a:off x="6133604" y="4474135"/>
            <a:ext cx="255290" cy="2180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a16="http://schemas.microsoft.com/office/drawing/2014/main" id="{711FF049-6A06-468A-B4A5-4F2F32B8BF71}"/>
              </a:ext>
            </a:extLst>
          </p:cNvPr>
          <p:cNvSpPr txBox="1"/>
          <p:nvPr/>
        </p:nvSpPr>
        <p:spPr>
          <a:xfrm>
            <a:off x="5680218" y="4692191"/>
            <a:ext cx="906771" cy="276999"/>
          </a:xfrm>
          <a:prstGeom prst="rect">
            <a:avLst/>
          </a:prstGeom>
          <a:noFill/>
        </p:spPr>
        <p:txBody>
          <a:bodyPr wrap="square" rtlCol="0">
            <a:spAutoFit/>
          </a:bodyPr>
          <a:lstStyle/>
          <a:p>
            <a:r>
              <a:rPr lang="en-US" altLang="zh-CN" sz="1200" b="1" dirty="0">
                <a:solidFill>
                  <a:schemeClr val="tx2">
                    <a:lumMod val="40000"/>
                    <a:lumOff val="60000"/>
                  </a:schemeClr>
                </a:solidFill>
                <a:latin typeface="Arial" panose="020B0604020202020204" pitchFamily="34" charset="0"/>
                <a:cs typeface="Arial" panose="020B0604020202020204" pitchFamily="34" charset="0"/>
              </a:rPr>
              <a:t>BPM</a:t>
            </a:r>
            <a:endParaRPr lang="zh-CN" altLang="en-US" sz="1200" b="1" dirty="0">
              <a:solidFill>
                <a:schemeClr val="tx2">
                  <a:lumMod val="40000"/>
                  <a:lumOff val="60000"/>
                </a:schemeClr>
              </a:solidFill>
              <a:latin typeface="Arial" panose="020B0604020202020204" pitchFamily="34" charset="0"/>
              <a:cs typeface="Arial" panose="020B0604020202020204" pitchFamily="34" charset="0"/>
            </a:endParaRPr>
          </a:p>
        </p:txBody>
      </p:sp>
      <p:sp>
        <p:nvSpPr>
          <p:cNvPr id="20" name="标题 19">
            <a:extLst>
              <a:ext uri="{FF2B5EF4-FFF2-40B4-BE49-F238E27FC236}">
                <a16:creationId xmlns:a16="http://schemas.microsoft.com/office/drawing/2014/main" id="{8D8C0383-A303-473B-9EA8-9DA5C48ABA55}"/>
              </a:ext>
            </a:extLst>
          </p:cNvPr>
          <p:cNvSpPr>
            <a:spLocks noGrp="1"/>
          </p:cNvSpPr>
          <p:nvPr>
            <p:ph type="title"/>
          </p:nvPr>
        </p:nvSpPr>
        <p:spPr/>
        <p:txBody>
          <a:bodyPr/>
          <a:lstStyle/>
          <a:p>
            <a:r>
              <a:rPr lang="en-US" altLang="zh-CN" dirty="0"/>
              <a:t>IR BPMs</a:t>
            </a:r>
            <a:endParaRPr lang="zh-CN" altLang="en-US" dirty="0"/>
          </a:p>
        </p:txBody>
      </p:sp>
    </p:spTree>
    <p:extLst>
      <p:ext uri="{BB962C8B-B14F-4D97-AF65-F5344CB8AC3E}">
        <p14:creationId xmlns:p14="http://schemas.microsoft.com/office/powerpoint/2010/main" val="781404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3722FF70-3DEF-4AB9-BF26-68AEF9C925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6828" y="3536610"/>
            <a:ext cx="3240000" cy="1692590"/>
          </a:xfrm>
          <a:prstGeom prst="rect">
            <a:avLst/>
          </a:prstGeom>
        </p:spPr>
      </p:pic>
      <p:sp>
        <p:nvSpPr>
          <p:cNvPr id="4" name="灯片编号占位符 3">
            <a:extLst>
              <a:ext uri="{FF2B5EF4-FFF2-40B4-BE49-F238E27FC236}">
                <a16:creationId xmlns:a16="http://schemas.microsoft.com/office/drawing/2014/main" id="{87B1BEDC-4F30-4018-B077-F219D2BA6E52}"/>
              </a:ext>
            </a:extLst>
          </p:cNvPr>
          <p:cNvSpPr>
            <a:spLocks noGrp="1"/>
          </p:cNvSpPr>
          <p:nvPr>
            <p:ph type="sldNum" sz="quarter" idx="12"/>
          </p:nvPr>
        </p:nvSpPr>
        <p:spPr/>
        <p:txBody>
          <a:bodyPr/>
          <a:lstStyle/>
          <a:p>
            <a:fld id="{F15E9139-A00B-4B2A-98A6-095DC08F1345}" type="slidenum">
              <a:rPr lang="zh-CN" altLang="en-US" smtClean="0"/>
              <a:pPr/>
              <a:t>18</a:t>
            </a:fld>
            <a:endParaRPr lang="zh-CN" altLang="en-US"/>
          </a:p>
        </p:txBody>
      </p:sp>
      <p:sp>
        <p:nvSpPr>
          <p:cNvPr id="6" name="内容占位符 1">
            <a:extLst>
              <a:ext uri="{FF2B5EF4-FFF2-40B4-BE49-F238E27FC236}">
                <a16:creationId xmlns:a16="http://schemas.microsoft.com/office/drawing/2014/main" id="{A697C0D4-AE7B-47EE-B205-729AC21E81AC}"/>
              </a:ext>
            </a:extLst>
          </p:cNvPr>
          <p:cNvSpPr txBox="1">
            <a:spLocks/>
          </p:cNvSpPr>
          <p:nvPr/>
        </p:nvSpPr>
        <p:spPr>
          <a:xfrm>
            <a:off x="248743" y="1152789"/>
            <a:ext cx="6062464" cy="230638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600" dirty="0"/>
              <a:t>Mechanics and vibration analyses</a:t>
            </a:r>
          </a:p>
          <a:p>
            <a:pPr lvl="1">
              <a:lnSpc>
                <a:spcPct val="120000"/>
              </a:lnSpc>
            </a:pPr>
            <a:r>
              <a:rPr lang="en-US" altLang="zh-CN" sz="1800" dirty="0"/>
              <a:t>The cryostat and its supports at MDI have been optimized. </a:t>
            </a:r>
          </a:p>
          <a:p>
            <a:pPr lvl="1">
              <a:lnSpc>
                <a:spcPct val="120000"/>
              </a:lnSpc>
            </a:pPr>
            <a:r>
              <a:rPr lang="en-US" altLang="zh-CN" sz="1800" dirty="0"/>
              <a:t>The first natural frequency has been enhanced 3 times, </a:t>
            </a:r>
            <a:r>
              <a:rPr lang="en-US" sz="1800" dirty="0">
                <a:solidFill>
                  <a:srgbClr val="FF0000"/>
                </a:solidFill>
              </a:rPr>
              <a:t>from 17.7Hz to 49.2 Hz</a:t>
            </a:r>
            <a:r>
              <a:rPr lang="en-US" sz="1800" dirty="0"/>
              <a:t>.</a:t>
            </a:r>
            <a:r>
              <a:rPr lang="en-US" altLang="zh-CN" sz="1800" dirty="0"/>
              <a:t>  </a:t>
            </a:r>
          </a:p>
          <a:p>
            <a:pPr lvl="1">
              <a:lnSpc>
                <a:spcPct val="120000"/>
              </a:lnSpc>
            </a:pPr>
            <a:r>
              <a:rPr lang="en-US" altLang="zh-CN" sz="1800" dirty="0"/>
              <a:t>The Max. def. and disp. Change is smaller than </a:t>
            </a:r>
            <a:r>
              <a:rPr lang="en-US" altLang="zh-CN" sz="1800" dirty="0">
                <a:solidFill>
                  <a:srgbClr val="FF0000"/>
                </a:solidFill>
              </a:rPr>
              <a:t>40 um</a:t>
            </a:r>
            <a:r>
              <a:rPr lang="en-US" altLang="zh-CN" sz="1800" dirty="0"/>
              <a:t>, which means it has little effect on alignment, and </a:t>
            </a:r>
            <a:r>
              <a:rPr lang="en-US" altLang="zh-CN" sz="1800" dirty="0">
                <a:solidFill>
                  <a:srgbClr val="FF0000"/>
                </a:solidFill>
              </a:rPr>
              <a:t>no re-alignment </a:t>
            </a:r>
            <a:r>
              <a:rPr lang="en-US" altLang="zh-CN" sz="1800" dirty="0"/>
              <a:t>is needed after having Lorentz force. </a:t>
            </a:r>
          </a:p>
          <a:p>
            <a:pPr lvl="1"/>
            <a:endParaRPr lang="en-US" altLang="zh-CN" sz="1600" dirty="0"/>
          </a:p>
        </p:txBody>
      </p:sp>
      <p:pic>
        <p:nvPicPr>
          <p:cNvPr id="11" name="图片 10">
            <a:extLst>
              <a:ext uri="{FF2B5EF4-FFF2-40B4-BE49-F238E27FC236}">
                <a16:creationId xmlns:a16="http://schemas.microsoft.com/office/drawing/2014/main" id="{8721944F-CC6E-45F2-AA70-92F9A8B611D2}"/>
              </a:ext>
            </a:extLst>
          </p:cNvPr>
          <p:cNvPicPr>
            <a:picLocks noChangeAspect="1"/>
          </p:cNvPicPr>
          <p:nvPr/>
        </p:nvPicPr>
        <p:blipFill>
          <a:blip r:embed="rId3"/>
          <a:stretch>
            <a:fillRect/>
          </a:stretch>
        </p:blipFill>
        <p:spPr>
          <a:xfrm>
            <a:off x="511259" y="3572700"/>
            <a:ext cx="3600000" cy="1440476"/>
          </a:xfrm>
          <a:prstGeom prst="rect">
            <a:avLst/>
          </a:prstGeom>
        </p:spPr>
      </p:pic>
      <p:sp>
        <p:nvSpPr>
          <p:cNvPr id="2" name="文本框 1">
            <a:extLst>
              <a:ext uri="{FF2B5EF4-FFF2-40B4-BE49-F238E27FC236}">
                <a16:creationId xmlns:a16="http://schemas.microsoft.com/office/drawing/2014/main" id="{F3030630-635C-410F-B867-449048978E0F}"/>
              </a:ext>
            </a:extLst>
          </p:cNvPr>
          <p:cNvSpPr txBox="1"/>
          <p:nvPr/>
        </p:nvSpPr>
        <p:spPr>
          <a:xfrm>
            <a:off x="1271464" y="4890646"/>
            <a:ext cx="1872208" cy="338554"/>
          </a:xfrm>
          <a:prstGeom prst="rect">
            <a:avLst/>
          </a:prstGeom>
          <a:noFill/>
        </p:spPr>
        <p:txBody>
          <a:bodyPr wrap="square" rtlCol="0">
            <a:spAutoFit/>
          </a:bodyPr>
          <a:lstStyle/>
          <a:p>
            <a:r>
              <a:rPr lang="en-US" sz="1600" dirty="0"/>
              <a:t>Analyses model</a:t>
            </a:r>
          </a:p>
        </p:txBody>
      </p:sp>
      <p:pic>
        <p:nvPicPr>
          <p:cNvPr id="5" name="图片 4">
            <a:extLst>
              <a:ext uri="{FF2B5EF4-FFF2-40B4-BE49-F238E27FC236}">
                <a16:creationId xmlns:a16="http://schemas.microsoft.com/office/drawing/2014/main" id="{125B1493-092D-4258-9E94-8AB27B92F8FA}"/>
              </a:ext>
            </a:extLst>
          </p:cNvPr>
          <p:cNvPicPr>
            <a:picLocks noChangeAspect="1"/>
          </p:cNvPicPr>
          <p:nvPr/>
        </p:nvPicPr>
        <p:blipFill>
          <a:blip r:embed="rId4"/>
          <a:stretch>
            <a:fillRect/>
          </a:stretch>
        </p:blipFill>
        <p:spPr>
          <a:xfrm>
            <a:off x="6600056" y="1504130"/>
            <a:ext cx="5400000" cy="1950369"/>
          </a:xfrm>
          <a:prstGeom prst="rect">
            <a:avLst/>
          </a:prstGeom>
        </p:spPr>
      </p:pic>
      <p:pic>
        <p:nvPicPr>
          <p:cNvPr id="14" name="图片 13">
            <a:extLst>
              <a:ext uri="{FF2B5EF4-FFF2-40B4-BE49-F238E27FC236}">
                <a16:creationId xmlns:a16="http://schemas.microsoft.com/office/drawing/2014/main" id="{5AF86DAA-DCF9-4C16-AA18-2F5EAF4DA8B9}"/>
              </a:ext>
            </a:extLst>
          </p:cNvPr>
          <p:cNvPicPr>
            <a:picLocks noChangeAspect="1"/>
          </p:cNvPicPr>
          <p:nvPr/>
        </p:nvPicPr>
        <p:blipFill>
          <a:blip r:embed="rId5"/>
          <a:stretch>
            <a:fillRect/>
          </a:stretch>
        </p:blipFill>
        <p:spPr>
          <a:xfrm>
            <a:off x="983432" y="5168059"/>
            <a:ext cx="2880000" cy="1357285"/>
          </a:xfrm>
          <a:prstGeom prst="rect">
            <a:avLst/>
          </a:prstGeom>
        </p:spPr>
      </p:pic>
      <p:sp>
        <p:nvSpPr>
          <p:cNvPr id="8" name="矩形 7">
            <a:extLst>
              <a:ext uri="{FF2B5EF4-FFF2-40B4-BE49-F238E27FC236}">
                <a16:creationId xmlns:a16="http://schemas.microsoft.com/office/drawing/2014/main" id="{AB167323-21C4-4014-8AC1-CF1251FB3AB7}"/>
              </a:ext>
            </a:extLst>
          </p:cNvPr>
          <p:cNvSpPr/>
          <p:nvPr/>
        </p:nvSpPr>
        <p:spPr>
          <a:xfrm>
            <a:off x="1068125" y="6354247"/>
            <a:ext cx="2428678" cy="338554"/>
          </a:xfrm>
          <a:prstGeom prst="rect">
            <a:avLst/>
          </a:prstGeom>
        </p:spPr>
        <p:txBody>
          <a:bodyPr wrap="none">
            <a:spAutoFit/>
          </a:bodyPr>
          <a:lstStyle/>
          <a:p>
            <a:r>
              <a:rPr lang="en-US" sz="1600" dirty="0"/>
              <a:t>Primary concerned metrics</a:t>
            </a:r>
          </a:p>
        </p:txBody>
      </p:sp>
      <p:pic>
        <p:nvPicPr>
          <p:cNvPr id="15" name="图片 14">
            <a:extLst>
              <a:ext uri="{FF2B5EF4-FFF2-40B4-BE49-F238E27FC236}">
                <a16:creationId xmlns:a16="http://schemas.microsoft.com/office/drawing/2014/main" id="{68415C4A-4102-40FA-8011-F5126B71B2E9}"/>
              </a:ext>
            </a:extLst>
          </p:cNvPr>
          <p:cNvPicPr>
            <a:picLocks noChangeAspect="1"/>
          </p:cNvPicPr>
          <p:nvPr/>
        </p:nvPicPr>
        <p:blipFill>
          <a:blip r:embed="rId6"/>
          <a:stretch>
            <a:fillRect/>
          </a:stretch>
        </p:blipFill>
        <p:spPr>
          <a:xfrm>
            <a:off x="7983442" y="3429000"/>
            <a:ext cx="3600000" cy="2397292"/>
          </a:xfrm>
          <a:prstGeom prst="rect">
            <a:avLst/>
          </a:prstGeom>
        </p:spPr>
      </p:pic>
      <p:sp>
        <p:nvSpPr>
          <p:cNvPr id="16" name="文本框 15">
            <a:extLst>
              <a:ext uri="{FF2B5EF4-FFF2-40B4-BE49-F238E27FC236}">
                <a16:creationId xmlns:a16="http://schemas.microsoft.com/office/drawing/2014/main" id="{155FEAB4-A61D-41AA-B467-DE39FE9A47E7}"/>
              </a:ext>
            </a:extLst>
          </p:cNvPr>
          <p:cNvSpPr txBox="1"/>
          <p:nvPr/>
        </p:nvSpPr>
        <p:spPr>
          <a:xfrm>
            <a:off x="8472264" y="5752767"/>
            <a:ext cx="2865537" cy="338554"/>
          </a:xfrm>
          <a:prstGeom prst="rect">
            <a:avLst/>
          </a:prstGeom>
          <a:noFill/>
        </p:spPr>
        <p:txBody>
          <a:bodyPr wrap="square" rtlCol="0">
            <a:spAutoFit/>
          </a:bodyPr>
          <a:lstStyle/>
          <a:p>
            <a:pPr algn="ctr"/>
            <a:r>
              <a:rPr lang="en-US" sz="1600" dirty="0"/>
              <a:t>Harmonic response, 1-100Hz</a:t>
            </a:r>
          </a:p>
        </p:txBody>
      </p:sp>
      <p:pic>
        <p:nvPicPr>
          <p:cNvPr id="18" name="图片 17">
            <a:extLst>
              <a:ext uri="{FF2B5EF4-FFF2-40B4-BE49-F238E27FC236}">
                <a16:creationId xmlns:a16="http://schemas.microsoft.com/office/drawing/2014/main" id="{8B96A0B0-3FC8-4BEA-A2A0-3CAC44A456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03903" y="5076467"/>
            <a:ext cx="3240000" cy="1692590"/>
          </a:xfrm>
          <a:prstGeom prst="rect">
            <a:avLst/>
          </a:prstGeom>
        </p:spPr>
      </p:pic>
      <p:sp>
        <p:nvSpPr>
          <p:cNvPr id="19" name="文本框 18">
            <a:extLst>
              <a:ext uri="{FF2B5EF4-FFF2-40B4-BE49-F238E27FC236}">
                <a16:creationId xmlns:a16="http://schemas.microsoft.com/office/drawing/2014/main" id="{9DEDC296-AD9C-4E9C-9332-50F5358AE237}"/>
              </a:ext>
            </a:extLst>
          </p:cNvPr>
          <p:cNvSpPr txBox="1"/>
          <p:nvPr/>
        </p:nvSpPr>
        <p:spPr>
          <a:xfrm>
            <a:off x="4623637" y="4962654"/>
            <a:ext cx="3281974" cy="338554"/>
          </a:xfrm>
          <a:prstGeom prst="rect">
            <a:avLst/>
          </a:prstGeom>
          <a:noFill/>
        </p:spPr>
        <p:txBody>
          <a:bodyPr wrap="square" rtlCol="0">
            <a:spAutoFit/>
          </a:bodyPr>
          <a:lstStyle/>
          <a:p>
            <a:r>
              <a:rPr lang="en-US" sz="1600" dirty="0"/>
              <a:t>Z disp. of SC quadrupoles, 4.2 K</a:t>
            </a:r>
          </a:p>
        </p:txBody>
      </p:sp>
      <p:sp>
        <p:nvSpPr>
          <p:cNvPr id="20" name="文本框 19">
            <a:extLst>
              <a:ext uri="{FF2B5EF4-FFF2-40B4-BE49-F238E27FC236}">
                <a16:creationId xmlns:a16="http://schemas.microsoft.com/office/drawing/2014/main" id="{6B9895A5-8198-4CA7-99FC-508F5E328CB3}"/>
              </a:ext>
            </a:extLst>
          </p:cNvPr>
          <p:cNvSpPr txBox="1"/>
          <p:nvPr/>
        </p:nvSpPr>
        <p:spPr>
          <a:xfrm>
            <a:off x="4623637" y="6305954"/>
            <a:ext cx="2865537" cy="338554"/>
          </a:xfrm>
          <a:prstGeom prst="rect">
            <a:avLst/>
          </a:prstGeom>
          <a:noFill/>
        </p:spPr>
        <p:txBody>
          <a:bodyPr wrap="square" rtlCol="0">
            <a:spAutoFit/>
          </a:bodyPr>
          <a:lstStyle/>
          <a:p>
            <a:pPr algn="ctr"/>
            <a:r>
              <a:rPr lang="en-US" sz="1600" dirty="0"/>
              <a:t>1</a:t>
            </a:r>
            <a:r>
              <a:rPr lang="en-US" sz="1600" baseline="30000" dirty="0"/>
              <a:t>st</a:t>
            </a:r>
            <a:r>
              <a:rPr lang="en-US" sz="1600" dirty="0"/>
              <a:t> order of mode, 4.2 K</a:t>
            </a:r>
          </a:p>
        </p:txBody>
      </p:sp>
      <p:sp>
        <p:nvSpPr>
          <p:cNvPr id="22" name="文本框 21">
            <a:extLst>
              <a:ext uri="{FF2B5EF4-FFF2-40B4-BE49-F238E27FC236}">
                <a16:creationId xmlns:a16="http://schemas.microsoft.com/office/drawing/2014/main" id="{A03FC262-E799-4D61-81EF-403F4561BBF9}"/>
              </a:ext>
            </a:extLst>
          </p:cNvPr>
          <p:cNvSpPr txBox="1"/>
          <p:nvPr/>
        </p:nvSpPr>
        <p:spPr>
          <a:xfrm>
            <a:off x="7687868" y="6157259"/>
            <a:ext cx="4191148"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Details in: </a:t>
            </a:r>
            <a:r>
              <a:rPr lang="en-US" sz="1200" dirty="0" err="1"/>
              <a:t>Haijing</a:t>
            </a:r>
            <a:r>
              <a:rPr lang="en-US" sz="1200" dirty="0"/>
              <a:t> Wang,  Mini-Review of CEPC MDI (9-June 10, 2025),  https://indico.ihep.ac.cn/event/26255/</a:t>
            </a:r>
          </a:p>
        </p:txBody>
      </p:sp>
      <p:sp>
        <p:nvSpPr>
          <p:cNvPr id="24" name="标题 23">
            <a:extLst>
              <a:ext uri="{FF2B5EF4-FFF2-40B4-BE49-F238E27FC236}">
                <a16:creationId xmlns:a16="http://schemas.microsoft.com/office/drawing/2014/main" id="{06A5B39D-F6E9-4BA4-8656-BF5AE58F6BCB}"/>
              </a:ext>
            </a:extLst>
          </p:cNvPr>
          <p:cNvSpPr>
            <a:spLocks noGrp="1"/>
          </p:cNvSpPr>
          <p:nvPr>
            <p:ph type="title"/>
          </p:nvPr>
        </p:nvSpPr>
        <p:spPr/>
        <p:txBody>
          <a:bodyPr/>
          <a:lstStyle/>
          <a:p>
            <a:r>
              <a:rPr lang="en-US" dirty="0"/>
              <a:t>SC magnet support system</a:t>
            </a:r>
          </a:p>
        </p:txBody>
      </p:sp>
    </p:spTree>
    <p:extLst>
      <p:ext uri="{BB962C8B-B14F-4D97-AF65-F5344CB8AC3E}">
        <p14:creationId xmlns:p14="http://schemas.microsoft.com/office/powerpoint/2010/main" val="221816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ED1C4AF-04DA-4AAF-9287-0CAB23E1B613}"/>
              </a:ext>
            </a:extLst>
          </p:cNvPr>
          <p:cNvSpPr/>
          <p:nvPr/>
        </p:nvSpPr>
        <p:spPr>
          <a:xfrm>
            <a:off x="335360" y="1129226"/>
            <a:ext cx="7121447" cy="318035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540000" lvl="2" indent="-342900">
              <a:spcAft>
                <a:spcPts val="500"/>
              </a:spcAft>
              <a:buClr>
                <a:srgbClr val="FFC000"/>
              </a:buClr>
              <a:buSzPct val="80000"/>
              <a:buFont typeface="Wingdings" pitchFamily="2" charset="2"/>
              <a:buChar char="n"/>
            </a:pPr>
            <a:r>
              <a:rPr lang="en-US" altLang="zh-CN" sz="2800" dirty="0"/>
              <a:t>RVC</a:t>
            </a:r>
          </a:p>
          <a:p>
            <a:pPr marL="742950" lvl="1" indent="-285750">
              <a:spcBef>
                <a:spcPct val="20000"/>
              </a:spcBef>
              <a:spcAft>
                <a:spcPts val="500"/>
              </a:spcAft>
              <a:buClr>
                <a:srgbClr val="FFC000"/>
              </a:buClr>
              <a:buSzPct val="80000"/>
              <a:buFont typeface="Wingdings" panose="05000000000000000000" pitchFamily="2" charset="2"/>
              <a:buChar char="Ø"/>
            </a:pPr>
            <a:r>
              <a:rPr lang="en-US" altLang="zh-CN" sz="2000" dirty="0">
                <a:solidFill>
                  <a:schemeClr val="tx1"/>
                </a:solidFill>
                <a:latin typeface="Arial" panose="020B0604020202020204" pitchFamily="34" charset="0"/>
                <a:ea typeface="微软雅黑" pitchFamily="34" charset="-122"/>
              </a:rPr>
              <a:t>The RVC design has been completed.</a:t>
            </a:r>
          </a:p>
          <a:p>
            <a:pPr marL="742950" lvl="1" indent="-285750">
              <a:spcBef>
                <a:spcPct val="20000"/>
              </a:spcBef>
              <a:spcAft>
                <a:spcPts val="500"/>
              </a:spcAft>
              <a:buClr>
                <a:srgbClr val="FFC000"/>
              </a:buClr>
              <a:buSzPct val="80000"/>
              <a:buFont typeface="Wingdings" panose="05000000000000000000" pitchFamily="2" charset="2"/>
              <a:buChar char="Ø"/>
            </a:pPr>
            <a:r>
              <a:rPr lang="en-US" altLang="zh-CN" sz="2000" dirty="0">
                <a:solidFill>
                  <a:schemeClr val="tx1"/>
                </a:solidFill>
                <a:latin typeface="Arial" panose="020B0604020202020204" pitchFamily="34" charset="0"/>
                <a:ea typeface="微软雅黑" pitchFamily="34" charset="-122"/>
              </a:rPr>
              <a:t>A prototype will be developed (quotation finished, and the 1st engineering drawings are prepared).</a:t>
            </a:r>
          </a:p>
          <a:p>
            <a:pPr marL="742950" lvl="1" indent="-285750">
              <a:spcBef>
                <a:spcPct val="20000"/>
              </a:spcBef>
              <a:spcAft>
                <a:spcPts val="500"/>
              </a:spcAft>
              <a:buClr>
                <a:srgbClr val="FFC000"/>
              </a:buClr>
              <a:buSzPct val="80000"/>
              <a:buFont typeface="Wingdings" panose="05000000000000000000" pitchFamily="2" charset="2"/>
              <a:buChar char="Ø"/>
            </a:pPr>
            <a:r>
              <a:rPr lang="en-US" altLang="zh-CN" sz="2000" dirty="0">
                <a:solidFill>
                  <a:schemeClr val="tx1"/>
                </a:solidFill>
                <a:latin typeface="Arial" panose="020B0604020202020204" pitchFamily="34" charset="0"/>
                <a:ea typeface="微软雅黑" pitchFamily="34" charset="-122"/>
              </a:rPr>
              <a:t>The influence of RVC displacement on the leakage rate will be simulated through an adjustment mechanism. </a:t>
            </a:r>
          </a:p>
          <a:p>
            <a:pPr marL="742950" lvl="1" indent="-285750">
              <a:spcBef>
                <a:spcPct val="20000"/>
              </a:spcBef>
              <a:spcAft>
                <a:spcPts val="500"/>
              </a:spcAft>
              <a:buClr>
                <a:srgbClr val="FFC000"/>
              </a:buClr>
              <a:buSzPct val="80000"/>
              <a:buFont typeface="Wingdings" panose="05000000000000000000" pitchFamily="2" charset="2"/>
              <a:buChar char="Ø"/>
            </a:pPr>
            <a:endParaRPr lang="en-US" altLang="zh-CN" sz="2000" dirty="0">
              <a:solidFill>
                <a:schemeClr val="tx1"/>
              </a:solidFill>
              <a:latin typeface="Arial" panose="020B0604020202020204" pitchFamily="34" charset="0"/>
              <a:ea typeface="微软雅黑" pitchFamily="34" charset="-122"/>
            </a:endParaRPr>
          </a:p>
        </p:txBody>
      </p:sp>
      <p:sp>
        <p:nvSpPr>
          <p:cNvPr id="12" name="文本框 11">
            <a:extLst>
              <a:ext uri="{FF2B5EF4-FFF2-40B4-BE49-F238E27FC236}">
                <a16:creationId xmlns:a16="http://schemas.microsoft.com/office/drawing/2014/main" id="{94D68E7A-C31D-4EF7-839E-FB9C8DF8FE87}"/>
              </a:ext>
            </a:extLst>
          </p:cNvPr>
          <p:cNvSpPr txBox="1"/>
          <p:nvPr/>
        </p:nvSpPr>
        <p:spPr>
          <a:xfrm>
            <a:off x="8555204" y="1355772"/>
            <a:ext cx="1541297" cy="36933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dirty="0">
                <a:solidFill>
                  <a:schemeClr val="tx1"/>
                </a:solidFill>
              </a:rPr>
              <a:t>Inflatable seal</a:t>
            </a:r>
            <a:endParaRPr lang="zh-CN" altLang="en-US" dirty="0">
              <a:solidFill>
                <a:schemeClr val="tx1"/>
              </a:solidFill>
            </a:endParaRPr>
          </a:p>
        </p:txBody>
      </p:sp>
      <p:pic>
        <p:nvPicPr>
          <p:cNvPr id="13" name="图片 12">
            <a:extLst>
              <a:ext uri="{FF2B5EF4-FFF2-40B4-BE49-F238E27FC236}">
                <a16:creationId xmlns:a16="http://schemas.microsoft.com/office/drawing/2014/main" id="{E925DA2E-088A-445D-9F65-A82F2FBE6CC3}"/>
              </a:ext>
            </a:extLst>
          </p:cNvPr>
          <p:cNvPicPr>
            <a:picLocks noChangeAspect="1"/>
          </p:cNvPicPr>
          <p:nvPr/>
        </p:nvPicPr>
        <p:blipFill>
          <a:blip r:embed="rId2"/>
          <a:stretch>
            <a:fillRect/>
          </a:stretch>
        </p:blipFill>
        <p:spPr>
          <a:xfrm>
            <a:off x="7608168" y="1817895"/>
            <a:ext cx="3600000" cy="2351825"/>
          </a:xfrm>
          <a:prstGeom prst="rect">
            <a:avLst/>
          </a:prstGeom>
        </p:spPr>
      </p:pic>
      <p:sp>
        <p:nvSpPr>
          <p:cNvPr id="4" name="标题 3">
            <a:extLst>
              <a:ext uri="{FF2B5EF4-FFF2-40B4-BE49-F238E27FC236}">
                <a16:creationId xmlns:a16="http://schemas.microsoft.com/office/drawing/2014/main" id="{D980D3AC-139E-4C88-A78A-60223232CD91}"/>
              </a:ext>
            </a:extLst>
          </p:cNvPr>
          <p:cNvSpPr>
            <a:spLocks noGrp="1"/>
          </p:cNvSpPr>
          <p:nvPr>
            <p:ph type="title"/>
          </p:nvPr>
        </p:nvSpPr>
        <p:spPr/>
        <p:txBody>
          <a:bodyPr/>
          <a:lstStyle/>
          <a:p>
            <a:r>
              <a:rPr lang="en-US" dirty="0"/>
              <a:t>Remote Vacuum Chamber(RVC)</a:t>
            </a:r>
          </a:p>
        </p:txBody>
      </p:sp>
      <p:pic>
        <p:nvPicPr>
          <p:cNvPr id="14" name="图片 13" descr="Graphical user interface&#10;&#10;Description automatically generated with medium confidence">
            <a:extLst>
              <a:ext uri="{FF2B5EF4-FFF2-40B4-BE49-F238E27FC236}">
                <a16:creationId xmlns:a16="http://schemas.microsoft.com/office/drawing/2014/main" id="{8FF9F8E8-22F9-4194-9993-7CB332BF6C7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424" y="4136597"/>
            <a:ext cx="3600000" cy="2500123"/>
          </a:xfrm>
          <a:prstGeom prst="rect">
            <a:avLst/>
          </a:prstGeom>
          <a:noFill/>
        </p:spPr>
      </p:pic>
      <p:pic>
        <p:nvPicPr>
          <p:cNvPr id="6" name="图片 5">
            <a:extLst>
              <a:ext uri="{FF2B5EF4-FFF2-40B4-BE49-F238E27FC236}">
                <a16:creationId xmlns:a16="http://schemas.microsoft.com/office/drawing/2014/main" id="{625D6583-0C50-4C7F-AF50-CDE0B5248300}"/>
              </a:ext>
            </a:extLst>
          </p:cNvPr>
          <p:cNvPicPr>
            <a:picLocks noChangeAspect="1"/>
          </p:cNvPicPr>
          <p:nvPr/>
        </p:nvPicPr>
        <p:blipFill>
          <a:blip r:embed="rId4"/>
          <a:stretch>
            <a:fillRect/>
          </a:stretch>
        </p:blipFill>
        <p:spPr>
          <a:xfrm>
            <a:off x="4832488" y="3893809"/>
            <a:ext cx="5400000" cy="2856806"/>
          </a:xfrm>
          <a:prstGeom prst="rect">
            <a:avLst/>
          </a:prstGeom>
        </p:spPr>
      </p:pic>
      <p:sp>
        <p:nvSpPr>
          <p:cNvPr id="8" name="灯片编号占位符 5">
            <a:extLst>
              <a:ext uri="{FF2B5EF4-FFF2-40B4-BE49-F238E27FC236}">
                <a16:creationId xmlns:a16="http://schemas.microsoft.com/office/drawing/2014/main" id="{F6AA83FF-CFDB-403B-9F37-87DF03A49D0D}"/>
              </a:ext>
            </a:extLst>
          </p:cNvPr>
          <p:cNvSpPr>
            <a:spLocks noGrp="1"/>
          </p:cNvSpPr>
          <p:nvPr>
            <p:ph type="sldNum" sz="quarter" idx="12"/>
          </p:nvPr>
        </p:nvSpPr>
        <p:spPr>
          <a:xfrm>
            <a:off x="9076690" y="6407773"/>
            <a:ext cx="2844800" cy="365125"/>
          </a:xfrm>
        </p:spPr>
        <p:txBody>
          <a:bodyPr/>
          <a:lstStyle/>
          <a:p>
            <a:fld id="{9103504C-F89A-414D-A090-E880DF830E38}" type="slidenum">
              <a:rPr lang="en-US" smtClean="0"/>
              <a:t>19</a:t>
            </a:fld>
            <a:endParaRPr lang="en-US" dirty="0"/>
          </a:p>
        </p:txBody>
      </p:sp>
    </p:spTree>
    <p:extLst>
      <p:ext uri="{BB962C8B-B14F-4D97-AF65-F5344CB8AC3E}">
        <p14:creationId xmlns:p14="http://schemas.microsoft.com/office/powerpoint/2010/main" val="3498562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21448" y="67537"/>
            <a:ext cx="7916416" cy="1036506"/>
          </a:xfrm>
        </p:spPr>
        <p:txBody>
          <a:bodyPr/>
          <a:lstStyle/>
          <a:p>
            <a:pPr>
              <a:lnSpc>
                <a:spcPct val="150000"/>
              </a:lnSpc>
              <a:defRPr/>
            </a:pPr>
            <a:r>
              <a:rPr lang="en-US" altLang="zh-CN" sz="6000" kern="0" dirty="0">
                <a:latin typeface="Arial Black" panose="020B0A04020102020204" pitchFamily="34" charset="0"/>
              </a:rPr>
              <a:t>Content</a:t>
            </a:r>
            <a:endParaRPr lang="zh-CN" altLang="en-US" sz="6000" kern="0" dirty="0">
              <a:latin typeface="Arial Black" panose="020B0A04020102020204" pitchFamily="34" charset="0"/>
            </a:endParaRPr>
          </a:p>
        </p:txBody>
      </p:sp>
      <p:sp>
        <p:nvSpPr>
          <p:cNvPr id="7" name="内容占位符 2"/>
          <p:cNvSpPr txBox="1">
            <a:spLocks/>
          </p:cNvSpPr>
          <p:nvPr/>
        </p:nvSpPr>
        <p:spPr>
          <a:xfrm>
            <a:off x="695400" y="1412776"/>
            <a:ext cx="10578570" cy="47472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sz="2400" b="1" dirty="0">
                <a:solidFill>
                  <a:srgbClr val="C00000"/>
                </a:solidFill>
                <a:latin typeface="Arial" panose="020B0604020202020204" pitchFamily="34" charset="0"/>
                <a:ea typeface="微软雅黑" panose="020B0503020204020204" pitchFamily="34" charset="-122"/>
                <a:cs typeface="Arial" panose="020B0604020202020204" pitchFamily="34" charset="0"/>
              </a:rPr>
              <a:t>Introduction</a:t>
            </a:r>
          </a:p>
          <a:p>
            <a:pPr>
              <a:lnSpc>
                <a:spcPct val="120000"/>
              </a:lnSpc>
            </a:pPr>
            <a:r>
              <a:rPr lang="en-US" altLang="zh-CN" sz="2400" b="1" dirty="0">
                <a:solidFill>
                  <a:srgbClr val="C00000"/>
                </a:solidFill>
                <a:latin typeface="Arial" panose="020B0604020202020204" pitchFamily="34" charset="0"/>
                <a:ea typeface="微软雅黑" panose="020B0503020204020204" pitchFamily="34" charset="-122"/>
                <a:cs typeface="Arial" panose="020B0604020202020204" pitchFamily="34" charset="0"/>
              </a:rPr>
              <a:t>CEPC MDI EDR status</a:t>
            </a:r>
          </a:p>
          <a:p>
            <a:pPr>
              <a:lnSpc>
                <a:spcPct val="120000"/>
              </a:lnSpc>
            </a:pPr>
            <a:r>
              <a:rPr lang="en-US" altLang="zh-CN" sz="2400" b="1" dirty="0">
                <a:solidFill>
                  <a:srgbClr val="C00000"/>
                </a:solidFill>
                <a:latin typeface="Arial" panose="020B0604020202020204" pitchFamily="34" charset="0"/>
                <a:ea typeface="微软雅黑" panose="020B0503020204020204" pitchFamily="34" charset="-122"/>
                <a:cs typeface="Arial" panose="020B0604020202020204" pitchFamily="34" charset="0"/>
              </a:rPr>
              <a:t>CEPC EDR work plan</a:t>
            </a:r>
          </a:p>
          <a:p>
            <a:pPr>
              <a:lnSpc>
                <a:spcPct val="120000"/>
              </a:lnSpc>
            </a:pPr>
            <a:r>
              <a:rPr lang="en-US" altLang="zh-CN" sz="2400" b="1" dirty="0">
                <a:solidFill>
                  <a:srgbClr val="C00000"/>
                </a:solidFill>
                <a:latin typeface="Arial" panose="020B0604020202020204" pitchFamily="34" charset="0"/>
                <a:ea typeface="微软雅黑" panose="020B0503020204020204" pitchFamily="34" charset="-122"/>
                <a:cs typeface="Arial" panose="020B0604020202020204" pitchFamily="34" charset="0"/>
              </a:rPr>
              <a:t>Summary</a:t>
            </a:r>
          </a:p>
        </p:txBody>
      </p:sp>
    </p:spTree>
    <p:extLst>
      <p:ext uri="{BB962C8B-B14F-4D97-AF65-F5344CB8AC3E}">
        <p14:creationId xmlns:p14="http://schemas.microsoft.com/office/powerpoint/2010/main" val="1610262731"/>
      </p:ext>
    </p:extLst>
  </p:cSld>
  <p:clrMapOvr>
    <a:masterClrMapping/>
  </p:clrMapOvr>
  <mc:AlternateContent xmlns:mc="http://schemas.openxmlformats.org/markup-compatibility/2006" xmlns:p14="http://schemas.microsoft.com/office/powerpoint/2010/main">
    <mc:Choice Requires="p14">
      <p:transition spd="slow" p14:dur="2000" advTm="57378"/>
    </mc:Choice>
    <mc:Fallback xmlns="">
      <p:transition spd="slow" advTm="5737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FC05790-6DE9-43C4-921D-09B5E28C2F8C}"/>
              </a:ext>
            </a:extLst>
          </p:cNvPr>
          <p:cNvSpPr>
            <a:spLocks noGrp="1"/>
          </p:cNvSpPr>
          <p:nvPr>
            <p:ph type="title"/>
          </p:nvPr>
        </p:nvSpPr>
        <p:spPr/>
        <p:txBody>
          <a:bodyPr/>
          <a:lstStyle/>
          <a:p>
            <a:r>
              <a:rPr lang="en-US" altLang="zh-CN" dirty="0"/>
              <a:t>Integration and Assembly</a:t>
            </a:r>
            <a:endParaRPr lang="zh-CN" altLang="en-US" dirty="0"/>
          </a:p>
        </p:txBody>
      </p:sp>
      <p:sp>
        <p:nvSpPr>
          <p:cNvPr id="5" name="灯片编号占位符 4">
            <a:extLst>
              <a:ext uri="{FF2B5EF4-FFF2-40B4-BE49-F238E27FC236}">
                <a16:creationId xmlns:a16="http://schemas.microsoft.com/office/drawing/2014/main" id="{13C85142-B5A0-4EE4-9ED5-53AAF633481F}"/>
              </a:ext>
            </a:extLst>
          </p:cNvPr>
          <p:cNvSpPr>
            <a:spLocks noGrp="1"/>
          </p:cNvSpPr>
          <p:nvPr>
            <p:ph type="sldNum" sz="quarter" idx="12"/>
          </p:nvPr>
        </p:nvSpPr>
        <p:spPr/>
        <p:txBody>
          <a:bodyPr/>
          <a:lstStyle/>
          <a:p>
            <a:fld id="{F15E9139-A00B-4B2A-98A6-095DC08F1345}" type="slidenum">
              <a:rPr lang="zh-CN" altLang="en-US" smtClean="0"/>
              <a:pPr/>
              <a:t>20</a:t>
            </a:fld>
            <a:endParaRPr lang="zh-CN" altLang="en-US"/>
          </a:p>
        </p:txBody>
      </p:sp>
      <p:sp>
        <p:nvSpPr>
          <p:cNvPr id="8" name="文本框 7">
            <a:extLst>
              <a:ext uri="{FF2B5EF4-FFF2-40B4-BE49-F238E27FC236}">
                <a16:creationId xmlns:a16="http://schemas.microsoft.com/office/drawing/2014/main" id="{FBF4D586-30D6-4E16-9135-D68B5C7B91F4}"/>
              </a:ext>
            </a:extLst>
          </p:cNvPr>
          <p:cNvSpPr txBox="1"/>
          <p:nvPr/>
        </p:nvSpPr>
        <p:spPr>
          <a:xfrm>
            <a:off x="235532" y="1090880"/>
            <a:ext cx="4296850" cy="1938992"/>
          </a:xfrm>
          <a:prstGeom prst="rect">
            <a:avLst/>
          </a:prstGeom>
          <a:noFill/>
        </p:spPr>
        <p:txBody>
          <a:bodyPr wrap="square">
            <a:spAutoFit/>
          </a:bodyPr>
          <a:lstStyle/>
          <a:p>
            <a:pPr marL="342900" indent="-342900">
              <a:buClr>
                <a:srgbClr val="FFFF00"/>
              </a:buClr>
              <a:buFont typeface="Wingdings" panose="05000000000000000000" pitchFamily="2" charset="2"/>
              <a:buChar char="n"/>
            </a:pPr>
            <a:r>
              <a:rPr lang="en-US" altLang="zh-CN" sz="2400" dirty="0"/>
              <a:t>Detector installation in the underground experimental hall</a:t>
            </a:r>
          </a:p>
          <a:p>
            <a:pPr marL="342900" indent="-342900">
              <a:buClr>
                <a:srgbClr val="FFFF00"/>
              </a:buClr>
              <a:buFont typeface="Wingdings" panose="05000000000000000000" pitchFamily="2" charset="2"/>
              <a:buChar char="n"/>
            </a:pPr>
            <a:r>
              <a:rPr lang="en-US" altLang="zh-CN" sz="2400" dirty="0"/>
              <a:t>Mechanical interface between accelerator and detector</a:t>
            </a:r>
          </a:p>
        </p:txBody>
      </p:sp>
      <p:grpSp>
        <p:nvGrpSpPr>
          <p:cNvPr id="55" name="组合 54">
            <a:extLst>
              <a:ext uri="{FF2B5EF4-FFF2-40B4-BE49-F238E27FC236}">
                <a16:creationId xmlns:a16="http://schemas.microsoft.com/office/drawing/2014/main" id="{F9446850-E429-4264-B731-487A67F867E1}"/>
              </a:ext>
            </a:extLst>
          </p:cNvPr>
          <p:cNvGrpSpPr/>
          <p:nvPr/>
        </p:nvGrpSpPr>
        <p:grpSpPr>
          <a:xfrm>
            <a:off x="551384" y="3211733"/>
            <a:ext cx="4436316" cy="3503415"/>
            <a:chOff x="542648" y="2441519"/>
            <a:chExt cx="4560380" cy="3914832"/>
          </a:xfrm>
        </p:grpSpPr>
        <p:pic>
          <p:nvPicPr>
            <p:cNvPr id="56" name="图片 55">
              <a:extLst>
                <a:ext uri="{FF2B5EF4-FFF2-40B4-BE49-F238E27FC236}">
                  <a16:creationId xmlns:a16="http://schemas.microsoft.com/office/drawing/2014/main" id="{4C65950E-8EB4-44A5-8B17-8A9862E50532}"/>
                </a:ext>
              </a:extLst>
            </p:cNvPr>
            <p:cNvPicPr>
              <a:picLocks noChangeAspect="1"/>
            </p:cNvPicPr>
            <p:nvPr/>
          </p:nvPicPr>
          <p:blipFill>
            <a:blip r:embed="rId2"/>
            <a:stretch>
              <a:fillRect/>
            </a:stretch>
          </p:blipFill>
          <p:spPr>
            <a:xfrm>
              <a:off x="616174" y="2971054"/>
              <a:ext cx="4320000" cy="3023516"/>
            </a:xfrm>
            <a:prstGeom prst="rect">
              <a:avLst/>
            </a:prstGeom>
          </p:spPr>
        </p:pic>
        <p:sp>
          <p:nvSpPr>
            <p:cNvPr id="57" name="文本框 56">
              <a:extLst>
                <a:ext uri="{FF2B5EF4-FFF2-40B4-BE49-F238E27FC236}">
                  <a16:creationId xmlns:a16="http://schemas.microsoft.com/office/drawing/2014/main" id="{D3517DC0-A1DC-488D-BA81-D1A8C7216D22}"/>
                </a:ext>
              </a:extLst>
            </p:cNvPr>
            <p:cNvSpPr txBox="1"/>
            <p:nvPr/>
          </p:nvSpPr>
          <p:spPr>
            <a:xfrm>
              <a:off x="542648" y="2441519"/>
              <a:ext cx="1952951" cy="369332"/>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Central beampipe</a:t>
              </a:r>
            </a:p>
          </p:txBody>
        </p:sp>
        <p:cxnSp>
          <p:nvCxnSpPr>
            <p:cNvPr id="58" name="直接连接符 57">
              <a:extLst>
                <a:ext uri="{FF2B5EF4-FFF2-40B4-BE49-F238E27FC236}">
                  <a16:creationId xmlns:a16="http://schemas.microsoft.com/office/drawing/2014/main" id="{9134F866-AE18-4E26-B7D6-E9D2DBD36D1D}"/>
                </a:ext>
              </a:extLst>
            </p:cNvPr>
            <p:cNvCxnSpPr>
              <a:cxnSpLocks/>
            </p:cNvCxnSpPr>
            <p:nvPr/>
          </p:nvCxnSpPr>
          <p:spPr>
            <a:xfrm flipH="1">
              <a:off x="1055440" y="2873567"/>
              <a:ext cx="135281" cy="1707561"/>
            </a:xfrm>
            <a:prstGeom prst="line">
              <a:avLst/>
            </a:prstGeom>
          </p:spPr>
          <p:style>
            <a:lnRef idx="1">
              <a:schemeClr val="dk1"/>
            </a:lnRef>
            <a:fillRef idx="0">
              <a:schemeClr val="dk1"/>
            </a:fillRef>
            <a:effectRef idx="0">
              <a:schemeClr val="dk1"/>
            </a:effectRef>
            <a:fontRef idx="minor">
              <a:schemeClr val="tx1"/>
            </a:fontRef>
          </p:style>
        </p:cxnSp>
        <p:sp>
          <p:nvSpPr>
            <p:cNvPr id="59" name="文本框 58">
              <a:extLst>
                <a:ext uri="{FF2B5EF4-FFF2-40B4-BE49-F238E27FC236}">
                  <a16:creationId xmlns:a16="http://schemas.microsoft.com/office/drawing/2014/main" id="{0356DBE2-DFB6-42D7-88A8-21E4BC3CD318}"/>
                </a:ext>
              </a:extLst>
            </p:cNvPr>
            <p:cNvSpPr txBox="1"/>
            <p:nvPr/>
          </p:nvSpPr>
          <p:spPr>
            <a:xfrm>
              <a:off x="1406745" y="5984195"/>
              <a:ext cx="648072" cy="369332"/>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RVC</a:t>
              </a:r>
            </a:p>
          </p:txBody>
        </p:sp>
        <p:sp>
          <p:nvSpPr>
            <p:cNvPr id="60" name="文本框 59">
              <a:extLst>
                <a:ext uri="{FF2B5EF4-FFF2-40B4-BE49-F238E27FC236}">
                  <a16:creationId xmlns:a16="http://schemas.microsoft.com/office/drawing/2014/main" id="{F5A2F00A-A491-4C05-916E-C8E99BEB4AB3}"/>
                </a:ext>
              </a:extLst>
            </p:cNvPr>
            <p:cNvSpPr txBox="1"/>
            <p:nvPr/>
          </p:nvSpPr>
          <p:spPr>
            <a:xfrm>
              <a:off x="2762047" y="2441519"/>
              <a:ext cx="957690" cy="369332"/>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err="1"/>
                <a:t>Lumical</a:t>
              </a:r>
              <a:endParaRPr lang="en-US" dirty="0"/>
            </a:p>
          </p:txBody>
        </p:sp>
        <p:sp>
          <p:nvSpPr>
            <p:cNvPr id="61" name="文本框 60">
              <a:extLst>
                <a:ext uri="{FF2B5EF4-FFF2-40B4-BE49-F238E27FC236}">
                  <a16:creationId xmlns:a16="http://schemas.microsoft.com/office/drawing/2014/main" id="{20C04F3E-8A55-4E06-8AA3-8B440E64253F}"/>
                </a:ext>
              </a:extLst>
            </p:cNvPr>
            <p:cNvSpPr txBox="1"/>
            <p:nvPr/>
          </p:nvSpPr>
          <p:spPr>
            <a:xfrm>
              <a:off x="4166924" y="5987019"/>
              <a:ext cx="936104" cy="369332"/>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IP BPM</a:t>
              </a:r>
            </a:p>
          </p:txBody>
        </p:sp>
        <p:sp>
          <p:nvSpPr>
            <p:cNvPr id="62" name="文本框 61">
              <a:extLst>
                <a:ext uri="{FF2B5EF4-FFF2-40B4-BE49-F238E27FC236}">
                  <a16:creationId xmlns:a16="http://schemas.microsoft.com/office/drawing/2014/main" id="{B7D22FD8-CB08-46AF-A45F-47E1F37F2575}"/>
                </a:ext>
              </a:extLst>
            </p:cNvPr>
            <p:cNvSpPr txBox="1"/>
            <p:nvPr/>
          </p:nvSpPr>
          <p:spPr>
            <a:xfrm>
              <a:off x="2702889" y="5984195"/>
              <a:ext cx="1296144" cy="369332"/>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Y chamber</a:t>
              </a:r>
            </a:p>
          </p:txBody>
        </p:sp>
        <p:cxnSp>
          <p:nvCxnSpPr>
            <p:cNvPr id="63" name="直接连接符 62">
              <a:extLst>
                <a:ext uri="{FF2B5EF4-FFF2-40B4-BE49-F238E27FC236}">
                  <a16:creationId xmlns:a16="http://schemas.microsoft.com/office/drawing/2014/main" id="{E9229CFD-59A3-42BB-9143-F935856165E0}"/>
                </a:ext>
              </a:extLst>
            </p:cNvPr>
            <p:cNvCxnSpPr>
              <a:cxnSpLocks/>
              <a:stCxn id="60" idx="2"/>
            </p:cNvCxnSpPr>
            <p:nvPr/>
          </p:nvCxnSpPr>
          <p:spPr>
            <a:xfrm flipH="1">
              <a:off x="1964808" y="2810851"/>
              <a:ext cx="1276084" cy="1486689"/>
            </a:xfrm>
            <a:prstGeom prst="line">
              <a:avLst/>
            </a:prstGeom>
          </p:spPr>
          <p:style>
            <a:lnRef idx="1">
              <a:schemeClr val="dk1"/>
            </a:lnRef>
            <a:fillRef idx="0">
              <a:schemeClr val="dk1"/>
            </a:fillRef>
            <a:effectRef idx="0">
              <a:schemeClr val="dk1"/>
            </a:effectRef>
            <a:fontRef idx="minor">
              <a:schemeClr val="tx1"/>
            </a:fontRef>
          </p:style>
        </p:cxnSp>
        <p:cxnSp>
          <p:nvCxnSpPr>
            <p:cNvPr id="64" name="直接连接符 63">
              <a:extLst>
                <a:ext uri="{FF2B5EF4-FFF2-40B4-BE49-F238E27FC236}">
                  <a16:creationId xmlns:a16="http://schemas.microsoft.com/office/drawing/2014/main" id="{F0661C56-DACB-4749-ACEA-1112A8683D46}"/>
                </a:ext>
              </a:extLst>
            </p:cNvPr>
            <p:cNvCxnSpPr>
              <a:cxnSpLocks/>
              <a:stCxn id="59" idx="0"/>
            </p:cNvCxnSpPr>
            <p:nvPr/>
          </p:nvCxnSpPr>
          <p:spPr>
            <a:xfrm flipV="1">
              <a:off x="1730781" y="5085184"/>
              <a:ext cx="148226" cy="899011"/>
            </a:xfrm>
            <a:prstGeom prst="line">
              <a:avLst/>
            </a:prstGeom>
          </p:spPr>
          <p:style>
            <a:lnRef idx="1">
              <a:schemeClr val="dk1"/>
            </a:lnRef>
            <a:fillRef idx="0">
              <a:schemeClr val="dk1"/>
            </a:fillRef>
            <a:effectRef idx="0">
              <a:schemeClr val="dk1"/>
            </a:effectRef>
            <a:fontRef idx="minor">
              <a:schemeClr val="tx1"/>
            </a:fontRef>
          </p:style>
        </p:cxnSp>
        <p:cxnSp>
          <p:nvCxnSpPr>
            <p:cNvPr id="65" name="直接连接符 64">
              <a:extLst>
                <a:ext uri="{FF2B5EF4-FFF2-40B4-BE49-F238E27FC236}">
                  <a16:creationId xmlns:a16="http://schemas.microsoft.com/office/drawing/2014/main" id="{40AF51CD-627B-4BFE-AA4D-DA819386407F}"/>
                </a:ext>
              </a:extLst>
            </p:cNvPr>
            <p:cNvCxnSpPr>
              <a:cxnSpLocks/>
              <a:stCxn id="62" idx="0"/>
            </p:cNvCxnSpPr>
            <p:nvPr/>
          </p:nvCxnSpPr>
          <p:spPr>
            <a:xfrm flipH="1" flipV="1">
              <a:off x="2922238" y="4581128"/>
              <a:ext cx="428723" cy="1403067"/>
            </a:xfrm>
            <a:prstGeom prst="line">
              <a:avLst/>
            </a:prstGeom>
          </p:spPr>
          <p:style>
            <a:lnRef idx="1">
              <a:schemeClr val="dk1"/>
            </a:lnRef>
            <a:fillRef idx="0">
              <a:schemeClr val="dk1"/>
            </a:fillRef>
            <a:effectRef idx="0">
              <a:schemeClr val="dk1"/>
            </a:effectRef>
            <a:fontRef idx="minor">
              <a:schemeClr val="tx1"/>
            </a:fontRef>
          </p:style>
        </p:cxnSp>
        <p:cxnSp>
          <p:nvCxnSpPr>
            <p:cNvPr id="66" name="直接连接符 65">
              <a:extLst>
                <a:ext uri="{FF2B5EF4-FFF2-40B4-BE49-F238E27FC236}">
                  <a16:creationId xmlns:a16="http://schemas.microsoft.com/office/drawing/2014/main" id="{0174066E-7C7E-43CF-8265-7A2EEB57C790}"/>
                </a:ext>
              </a:extLst>
            </p:cNvPr>
            <p:cNvCxnSpPr>
              <a:cxnSpLocks/>
              <a:stCxn id="61" idx="0"/>
            </p:cNvCxnSpPr>
            <p:nvPr/>
          </p:nvCxnSpPr>
          <p:spPr>
            <a:xfrm flipH="1" flipV="1">
              <a:off x="3357535" y="4710570"/>
              <a:ext cx="1277441" cy="1276449"/>
            </a:xfrm>
            <a:prstGeom prst="line">
              <a:avLst/>
            </a:prstGeom>
          </p:spPr>
          <p:style>
            <a:lnRef idx="1">
              <a:schemeClr val="dk1"/>
            </a:lnRef>
            <a:fillRef idx="0">
              <a:schemeClr val="dk1"/>
            </a:fillRef>
            <a:effectRef idx="0">
              <a:schemeClr val="dk1"/>
            </a:effectRef>
            <a:fontRef idx="minor">
              <a:schemeClr val="tx1"/>
            </a:fontRef>
          </p:style>
        </p:cxnSp>
      </p:grpSp>
      <p:pic>
        <p:nvPicPr>
          <p:cNvPr id="77" name="图片 76">
            <a:extLst>
              <a:ext uri="{FF2B5EF4-FFF2-40B4-BE49-F238E27FC236}">
                <a16:creationId xmlns:a16="http://schemas.microsoft.com/office/drawing/2014/main" id="{7BFFA446-8DF9-49ED-8BE2-1E8BE6A9B150}"/>
              </a:ext>
            </a:extLst>
          </p:cNvPr>
          <p:cNvPicPr>
            <a:picLocks noChangeAspect="1"/>
          </p:cNvPicPr>
          <p:nvPr/>
        </p:nvPicPr>
        <p:blipFill>
          <a:blip r:embed="rId3"/>
          <a:stretch>
            <a:fillRect/>
          </a:stretch>
        </p:blipFill>
        <p:spPr>
          <a:xfrm>
            <a:off x="6484587" y="3149601"/>
            <a:ext cx="5324475" cy="3571875"/>
          </a:xfrm>
          <a:prstGeom prst="rect">
            <a:avLst/>
          </a:prstGeom>
        </p:spPr>
      </p:pic>
      <p:sp>
        <p:nvSpPr>
          <p:cNvPr id="78" name="文本框 77">
            <a:extLst>
              <a:ext uri="{FF2B5EF4-FFF2-40B4-BE49-F238E27FC236}">
                <a16:creationId xmlns:a16="http://schemas.microsoft.com/office/drawing/2014/main" id="{B6D5BE89-3729-478D-8EDF-C13EE0751167}"/>
              </a:ext>
            </a:extLst>
          </p:cNvPr>
          <p:cNvSpPr txBox="1"/>
          <p:nvPr/>
        </p:nvSpPr>
        <p:spPr>
          <a:xfrm>
            <a:off x="8737600" y="6352144"/>
            <a:ext cx="1972597" cy="369332"/>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Detector guide rail</a:t>
            </a:r>
          </a:p>
        </p:txBody>
      </p:sp>
      <p:sp>
        <p:nvSpPr>
          <p:cNvPr id="79" name="文本框 78">
            <a:extLst>
              <a:ext uri="{FF2B5EF4-FFF2-40B4-BE49-F238E27FC236}">
                <a16:creationId xmlns:a16="http://schemas.microsoft.com/office/drawing/2014/main" id="{6C4B4A56-DEAC-44A0-A437-D1CB27C72EB6}"/>
              </a:ext>
            </a:extLst>
          </p:cNvPr>
          <p:cNvSpPr txBox="1"/>
          <p:nvPr/>
        </p:nvSpPr>
        <p:spPr>
          <a:xfrm>
            <a:off x="9363900" y="3375063"/>
            <a:ext cx="1764196" cy="646331"/>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Accelerator</a:t>
            </a:r>
          </a:p>
          <a:p>
            <a:r>
              <a:rPr lang="en-US" dirty="0"/>
              <a:t>cryostat support</a:t>
            </a:r>
          </a:p>
        </p:txBody>
      </p:sp>
      <p:cxnSp>
        <p:nvCxnSpPr>
          <p:cNvPr id="80" name="直接连接符 79">
            <a:extLst>
              <a:ext uri="{FF2B5EF4-FFF2-40B4-BE49-F238E27FC236}">
                <a16:creationId xmlns:a16="http://schemas.microsoft.com/office/drawing/2014/main" id="{AF168E1A-E621-4AFE-8BA4-F79460C8B765}"/>
              </a:ext>
            </a:extLst>
          </p:cNvPr>
          <p:cNvCxnSpPr>
            <a:cxnSpLocks/>
            <a:stCxn id="78" idx="0"/>
          </p:cNvCxnSpPr>
          <p:nvPr/>
        </p:nvCxnSpPr>
        <p:spPr>
          <a:xfrm flipV="1">
            <a:off x="9723899" y="5654730"/>
            <a:ext cx="0" cy="697414"/>
          </a:xfrm>
          <a:prstGeom prst="line">
            <a:avLst/>
          </a:prstGeom>
        </p:spPr>
        <p:style>
          <a:lnRef idx="1">
            <a:schemeClr val="dk1"/>
          </a:lnRef>
          <a:fillRef idx="0">
            <a:schemeClr val="dk1"/>
          </a:fillRef>
          <a:effectRef idx="0">
            <a:schemeClr val="dk1"/>
          </a:effectRef>
          <a:fontRef idx="minor">
            <a:schemeClr val="tx1"/>
          </a:fontRef>
        </p:style>
      </p:cxnSp>
      <p:cxnSp>
        <p:nvCxnSpPr>
          <p:cNvPr id="81" name="直接连接符 80">
            <a:extLst>
              <a:ext uri="{FF2B5EF4-FFF2-40B4-BE49-F238E27FC236}">
                <a16:creationId xmlns:a16="http://schemas.microsoft.com/office/drawing/2014/main" id="{6D6D5C3C-B4A8-432D-8C4C-FF71DBC6E55D}"/>
              </a:ext>
            </a:extLst>
          </p:cNvPr>
          <p:cNvCxnSpPr>
            <a:cxnSpLocks/>
          </p:cNvCxnSpPr>
          <p:nvPr/>
        </p:nvCxnSpPr>
        <p:spPr>
          <a:xfrm flipH="1">
            <a:off x="9606390" y="4023498"/>
            <a:ext cx="270030" cy="954745"/>
          </a:xfrm>
          <a:prstGeom prst="line">
            <a:avLst/>
          </a:prstGeom>
        </p:spPr>
        <p:style>
          <a:lnRef idx="1">
            <a:schemeClr val="dk1"/>
          </a:lnRef>
          <a:fillRef idx="0">
            <a:schemeClr val="dk1"/>
          </a:fillRef>
          <a:effectRef idx="0">
            <a:schemeClr val="dk1"/>
          </a:effectRef>
          <a:fontRef idx="minor">
            <a:schemeClr val="tx1"/>
          </a:fontRef>
        </p:style>
      </p:cxnSp>
      <p:pic>
        <p:nvPicPr>
          <p:cNvPr id="85" name="图片 84">
            <a:extLst>
              <a:ext uri="{FF2B5EF4-FFF2-40B4-BE49-F238E27FC236}">
                <a16:creationId xmlns:a16="http://schemas.microsoft.com/office/drawing/2014/main" id="{827C725E-BF87-4D35-B4E3-617E418936BD}"/>
              </a:ext>
            </a:extLst>
          </p:cNvPr>
          <p:cNvPicPr>
            <a:picLocks noChangeAspect="1"/>
          </p:cNvPicPr>
          <p:nvPr/>
        </p:nvPicPr>
        <p:blipFill>
          <a:blip r:embed="rId4"/>
          <a:stretch>
            <a:fillRect/>
          </a:stretch>
        </p:blipFill>
        <p:spPr>
          <a:xfrm>
            <a:off x="4846224" y="1046274"/>
            <a:ext cx="5210216" cy="2318635"/>
          </a:xfrm>
          <a:prstGeom prst="rect">
            <a:avLst/>
          </a:prstGeom>
        </p:spPr>
      </p:pic>
      <p:sp>
        <p:nvSpPr>
          <p:cNvPr id="23" name="灯片编号占位符 5">
            <a:extLst>
              <a:ext uri="{FF2B5EF4-FFF2-40B4-BE49-F238E27FC236}">
                <a16:creationId xmlns:a16="http://schemas.microsoft.com/office/drawing/2014/main" id="{25B3E86E-FC61-4A40-961F-6B85F6B9C9E8}"/>
              </a:ext>
            </a:extLst>
          </p:cNvPr>
          <p:cNvSpPr txBox="1">
            <a:spLocks/>
          </p:cNvSpPr>
          <p:nvPr/>
        </p:nvSpPr>
        <p:spPr>
          <a:xfrm>
            <a:off x="9283804" y="6391387"/>
            <a:ext cx="28448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03504C-F89A-414D-A090-E880DF830E38}" type="slidenum">
              <a:rPr lang="en-US" smtClean="0"/>
              <a:pPr/>
              <a:t>20</a:t>
            </a:fld>
            <a:endParaRPr lang="en-US" dirty="0"/>
          </a:p>
        </p:txBody>
      </p:sp>
    </p:spTree>
    <p:extLst>
      <p:ext uri="{BB962C8B-B14F-4D97-AF65-F5344CB8AC3E}">
        <p14:creationId xmlns:p14="http://schemas.microsoft.com/office/powerpoint/2010/main" val="1461649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836A3C-8693-4C04-8531-A475660DC07C}"/>
              </a:ext>
            </a:extLst>
          </p:cNvPr>
          <p:cNvSpPr>
            <a:spLocks noGrp="1"/>
          </p:cNvSpPr>
          <p:nvPr>
            <p:ph type="title"/>
          </p:nvPr>
        </p:nvSpPr>
        <p:spPr>
          <a:xfrm>
            <a:off x="666712" y="142852"/>
            <a:ext cx="11189928" cy="725470"/>
          </a:xfrm>
        </p:spPr>
        <p:txBody>
          <a:bodyPr>
            <a:noAutofit/>
          </a:bodyPr>
          <a:lstStyle/>
          <a:p>
            <a:r>
              <a:rPr lang="en-US" altLang="zh-CN" dirty="0">
                <a:cs typeface="Arial" panose="020B0604020202020204" pitchFamily="34" charset="0"/>
              </a:rPr>
              <a:t>MDI alignment</a:t>
            </a:r>
            <a:endParaRPr lang="zh-CN" altLang="en-US" dirty="0">
              <a:cs typeface="Arial" panose="020B0604020202020204" pitchFamily="34" charset="0"/>
            </a:endParaRPr>
          </a:p>
        </p:txBody>
      </p:sp>
      <p:sp>
        <p:nvSpPr>
          <p:cNvPr id="5" name="文本框 4">
            <a:extLst>
              <a:ext uri="{FF2B5EF4-FFF2-40B4-BE49-F238E27FC236}">
                <a16:creationId xmlns:a16="http://schemas.microsoft.com/office/drawing/2014/main" id="{63AC812A-6DA3-47FD-A439-A3ED5C879636}"/>
              </a:ext>
            </a:extLst>
          </p:cNvPr>
          <p:cNvSpPr txBox="1"/>
          <p:nvPr/>
        </p:nvSpPr>
        <p:spPr>
          <a:xfrm>
            <a:off x="479375" y="1126735"/>
            <a:ext cx="11521280" cy="1862048"/>
          </a:xfrm>
          <a:prstGeom prst="rect">
            <a:avLst/>
          </a:prstGeom>
          <a:noFill/>
        </p:spPr>
        <p:txBody>
          <a:bodyPr wrap="square">
            <a:spAutoFit/>
          </a:bodyPr>
          <a:lstStyle/>
          <a:p>
            <a:pPr marL="358775" lvl="1" indent="-358775" algn="just">
              <a:spcBef>
                <a:spcPts val="500"/>
              </a:spcBef>
              <a:spcAft>
                <a:spcPts val="500"/>
              </a:spcAft>
              <a:buSzPct val="80000"/>
              <a:buFont typeface="Wingdings" panose="05000000000000000000" pitchFamily="2" charset="2"/>
              <a:buChar char="Ø"/>
              <a:defRPr/>
            </a:pPr>
            <a:r>
              <a:rPr lang="en-US" altLang="zh-CN" dirty="0">
                <a:solidFill>
                  <a:prstClr val="black"/>
                </a:solidFill>
                <a:latin typeface="Arial" panose="020B0604020202020204" pitchFamily="34" charset="0"/>
                <a:cs typeface="Arial" panose="020B0604020202020204" pitchFamily="34" charset="0"/>
              </a:rPr>
              <a:t>Components in MDI need to be aligned mainly include Beam pipe, </a:t>
            </a:r>
            <a:r>
              <a:rPr lang="en-US" altLang="zh-CN" dirty="0" err="1">
                <a:solidFill>
                  <a:prstClr val="black"/>
                </a:solidFill>
                <a:latin typeface="Arial" panose="020B0604020202020204" pitchFamily="34" charset="0"/>
                <a:cs typeface="Arial" panose="020B0604020202020204" pitchFamily="34" charset="0"/>
              </a:rPr>
              <a:t>LumiCal</a:t>
            </a:r>
            <a:r>
              <a:rPr lang="en-US" altLang="zh-CN" dirty="0">
                <a:solidFill>
                  <a:prstClr val="black"/>
                </a:solidFill>
                <a:latin typeface="Arial" panose="020B0604020202020204" pitchFamily="34" charset="0"/>
                <a:cs typeface="Arial" panose="020B0604020202020204" pitchFamily="34" charset="0"/>
              </a:rPr>
              <a:t>, BPM and Cryostat (final focusing magnets). </a:t>
            </a:r>
          </a:p>
          <a:p>
            <a:pPr marL="358775" lvl="1" indent="-358775" algn="just">
              <a:spcBef>
                <a:spcPts val="500"/>
              </a:spcBef>
              <a:spcAft>
                <a:spcPts val="500"/>
              </a:spcAft>
              <a:buSzPct val="80000"/>
              <a:buFont typeface="Wingdings" panose="05000000000000000000" pitchFamily="2" charset="2"/>
              <a:buChar char="Ø"/>
              <a:defRPr/>
            </a:pPr>
            <a:r>
              <a:rPr lang="en-US" altLang="zh-CN" dirty="0">
                <a:solidFill>
                  <a:prstClr val="black"/>
                </a:solidFill>
                <a:latin typeface="Arial" panose="020B0604020202020204" pitchFamily="34" charset="0"/>
                <a:cs typeface="Arial" panose="020B0604020202020204" pitchFamily="34" charset="0"/>
              </a:rPr>
              <a:t>Beam pipe assembly integrates beam pipe, vertex detector, </a:t>
            </a:r>
            <a:r>
              <a:rPr lang="en-US" altLang="zh-CN" dirty="0" err="1">
                <a:solidFill>
                  <a:prstClr val="black"/>
                </a:solidFill>
                <a:latin typeface="Arial" panose="020B0604020202020204" pitchFamily="34" charset="0"/>
                <a:cs typeface="Arial" panose="020B0604020202020204" pitchFamily="34" charset="0"/>
              </a:rPr>
              <a:t>LumiCal</a:t>
            </a:r>
            <a:r>
              <a:rPr lang="en-US" altLang="zh-CN" dirty="0">
                <a:solidFill>
                  <a:prstClr val="black"/>
                </a:solidFill>
                <a:latin typeface="Arial" panose="020B0604020202020204" pitchFamily="34" charset="0"/>
                <a:cs typeface="Arial" panose="020B0604020202020204" pitchFamily="34" charset="0"/>
              </a:rPr>
              <a:t>, and BPM.</a:t>
            </a:r>
          </a:p>
          <a:p>
            <a:pPr marL="358775" lvl="1" indent="-358775" algn="just">
              <a:spcBef>
                <a:spcPts val="500"/>
              </a:spcBef>
              <a:spcAft>
                <a:spcPts val="500"/>
              </a:spcAft>
              <a:buSzPct val="80000"/>
              <a:buFont typeface="Wingdings" panose="05000000000000000000" pitchFamily="2" charset="2"/>
              <a:buChar char="Ø"/>
              <a:defRPr/>
            </a:pPr>
            <a:r>
              <a:rPr lang="en-US" altLang="zh-CN" dirty="0">
                <a:solidFill>
                  <a:prstClr val="black"/>
                </a:solidFill>
                <a:latin typeface="Arial" panose="020B0604020202020204" pitchFamily="34" charset="0"/>
                <a:cs typeface="Arial" panose="020B0604020202020204" pitchFamily="34" charset="0"/>
              </a:rPr>
              <a:t>Beam pipe assembly installed in ITK, its finally alignment accuracy is 100um.</a:t>
            </a:r>
          </a:p>
          <a:p>
            <a:pPr marL="358775" lvl="1" indent="-358775">
              <a:spcBef>
                <a:spcPts val="500"/>
              </a:spcBef>
              <a:spcAft>
                <a:spcPts val="500"/>
              </a:spcAft>
              <a:buClr>
                <a:srgbClr val="FF0000"/>
              </a:buClr>
              <a:buSzPct val="80000"/>
              <a:buFont typeface="Wingdings" panose="05000000000000000000" pitchFamily="2" charset="2"/>
              <a:buChar char="l"/>
              <a:defRPr/>
            </a:pPr>
            <a:endParaRPr lang="en-US" altLang="zh-CN" sz="1800" dirty="0">
              <a:solidFill>
                <a:prstClr val="black"/>
              </a:solidFill>
              <a:latin typeface="Times New Roman" pitchFamily="18" charset="0"/>
              <a:cs typeface="Times New Roman" pitchFamily="18" charset="0"/>
            </a:endParaRPr>
          </a:p>
        </p:txBody>
      </p:sp>
      <p:pic>
        <p:nvPicPr>
          <p:cNvPr id="6" name="图片 5">
            <a:extLst>
              <a:ext uri="{FF2B5EF4-FFF2-40B4-BE49-F238E27FC236}">
                <a16:creationId xmlns:a16="http://schemas.microsoft.com/office/drawing/2014/main" id="{8D2D0784-33F5-4D3A-881F-A175A28B0E36}"/>
              </a:ext>
            </a:extLst>
          </p:cNvPr>
          <p:cNvPicPr>
            <a:picLocks noChangeAspect="1"/>
          </p:cNvPicPr>
          <p:nvPr/>
        </p:nvPicPr>
        <p:blipFill>
          <a:blip r:embed="rId3"/>
          <a:stretch>
            <a:fillRect/>
          </a:stretch>
        </p:blipFill>
        <p:spPr>
          <a:xfrm>
            <a:off x="335360" y="2978615"/>
            <a:ext cx="5193621" cy="1651995"/>
          </a:xfrm>
          <a:prstGeom prst="rect">
            <a:avLst/>
          </a:prstGeom>
        </p:spPr>
      </p:pic>
      <p:pic>
        <p:nvPicPr>
          <p:cNvPr id="9" name="图片 8">
            <a:extLst>
              <a:ext uri="{FF2B5EF4-FFF2-40B4-BE49-F238E27FC236}">
                <a16:creationId xmlns:a16="http://schemas.microsoft.com/office/drawing/2014/main" id="{51043B7D-5957-4894-A011-57C658D19005}"/>
              </a:ext>
            </a:extLst>
          </p:cNvPr>
          <p:cNvPicPr>
            <a:picLocks noChangeAspect="1"/>
          </p:cNvPicPr>
          <p:nvPr/>
        </p:nvPicPr>
        <p:blipFill>
          <a:blip r:embed="rId4"/>
          <a:stretch>
            <a:fillRect/>
          </a:stretch>
        </p:blipFill>
        <p:spPr>
          <a:xfrm>
            <a:off x="6240015" y="2857613"/>
            <a:ext cx="4819149" cy="1656956"/>
          </a:xfrm>
          <a:prstGeom prst="rect">
            <a:avLst/>
          </a:prstGeom>
        </p:spPr>
      </p:pic>
      <p:sp>
        <p:nvSpPr>
          <p:cNvPr id="10" name="文本框 9">
            <a:extLst>
              <a:ext uri="{FF2B5EF4-FFF2-40B4-BE49-F238E27FC236}">
                <a16:creationId xmlns:a16="http://schemas.microsoft.com/office/drawing/2014/main" id="{0B210CB2-5939-4E54-AFE1-277FF5D800A1}"/>
              </a:ext>
            </a:extLst>
          </p:cNvPr>
          <p:cNvSpPr txBox="1"/>
          <p:nvPr/>
        </p:nvSpPr>
        <p:spPr>
          <a:xfrm>
            <a:off x="11059164" y="3522202"/>
            <a:ext cx="1080120" cy="461665"/>
          </a:xfrm>
          <a:prstGeom prst="rect">
            <a:avLst/>
          </a:prstGeom>
          <a:noFill/>
        </p:spPr>
        <p:txBody>
          <a:bodyPr wrap="square">
            <a:spAutoFit/>
          </a:bodyPr>
          <a:lstStyle/>
          <a:p>
            <a:r>
              <a:rPr lang="en-US" altLang="zh-CN" sz="2400" dirty="0">
                <a:solidFill>
                  <a:prstClr val="black"/>
                </a:solidFill>
                <a:latin typeface="Times New Roman" pitchFamily="18" charset="0"/>
                <a:cs typeface="Times New Roman" pitchFamily="18" charset="0"/>
              </a:rPr>
              <a:t>ITK</a:t>
            </a:r>
            <a:endParaRPr lang="zh-CN" altLang="en-US" sz="2400" dirty="0"/>
          </a:p>
        </p:txBody>
      </p:sp>
      <p:sp>
        <p:nvSpPr>
          <p:cNvPr id="31" name="文本框 30">
            <a:extLst>
              <a:ext uri="{FF2B5EF4-FFF2-40B4-BE49-F238E27FC236}">
                <a16:creationId xmlns:a16="http://schemas.microsoft.com/office/drawing/2014/main" id="{05BAA2D2-30C3-4916-B11F-A68D90189605}"/>
              </a:ext>
            </a:extLst>
          </p:cNvPr>
          <p:cNvSpPr txBox="1"/>
          <p:nvPr/>
        </p:nvSpPr>
        <p:spPr>
          <a:xfrm>
            <a:off x="1703512" y="4555249"/>
            <a:ext cx="2648482" cy="369332"/>
          </a:xfrm>
          <a:prstGeom prst="rect">
            <a:avLst/>
          </a:prstGeom>
          <a:noFill/>
        </p:spPr>
        <p:txBody>
          <a:bodyPr wrap="none" rtlCol="0">
            <a:spAutoFit/>
          </a:bodyPr>
          <a:lstStyle/>
          <a:p>
            <a:r>
              <a:rPr lang="en-US" altLang="zh-CN" dirty="0"/>
              <a:t>Cryostat internal structure</a:t>
            </a:r>
            <a:endParaRPr lang="zh-CN" altLang="en-US" dirty="0"/>
          </a:p>
        </p:txBody>
      </p:sp>
      <p:sp>
        <p:nvSpPr>
          <p:cNvPr id="32" name="文本框 31">
            <a:extLst>
              <a:ext uri="{FF2B5EF4-FFF2-40B4-BE49-F238E27FC236}">
                <a16:creationId xmlns:a16="http://schemas.microsoft.com/office/drawing/2014/main" id="{9D9412D1-5BF8-4A5A-A699-9963E9008552}"/>
              </a:ext>
            </a:extLst>
          </p:cNvPr>
          <p:cNvSpPr txBox="1"/>
          <p:nvPr/>
        </p:nvSpPr>
        <p:spPr>
          <a:xfrm>
            <a:off x="1914148" y="2656326"/>
            <a:ext cx="3384376" cy="369332"/>
          </a:xfrm>
          <a:prstGeom prst="rect">
            <a:avLst/>
          </a:prstGeom>
          <a:noFill/>
        </p:spPr>
        <p:txBody>
          <a:bodyPr wrap="square">
            <a:spAutoFit/>
          </a:bodyPr>
          <a:lstStyle/>
          <a:p>
            <a:r>
              <a:rPr lang="en-US" altLang="zh-CN" sz="1800" dirty="0">
                <a:solidFill>
                  <a:prstClr val="black"/>
                </a:solidFill>
                <a:latin typeface="Times New Roman" pitchFamily="18" charset="0"/>
                <a:cs typeface="Times New Roman" pitchFamily="18" charset="0"/>
              </a:rPr>
              <a:t>Beam pipe assembly</a:t>
            </a:r>
            <a:endParaRPr lang="zh-CN" altLang="en-US" sz="1800" dirty="0"/>
          </a:p>
        </p:txBody>
      </p:sp>
      <p:sp>
        <p:nvSpPr>
          <p:cNvPr id="34" name="文本框 33">
            <a:extLst>
              <a:ext uri="{FF2B5EF4-FFF2-40B4-BE49-F238E27FC236}">
                <a16:creationId xmlns:a16="http://schemas.microsoft.com/office/drawing/2014/main" id="{85AA2FF4-CF05-4A03-9410-1E83B7A24DC3}"/>
              </a:ext>
            </a:extLst>
          </p:cNvPr>
          <p:cNvSpPr txBox="1"/>
          <p:nvPr/>
        </p:nvSpPr>
        <p:spPr>
          <a:xfrm>
            <a:off x="6296856" y="4742015"/>
            <a:ext cx="4911712" cy="1366528"/>
          </a:xfrm>
          <a:prstGeom prst="rect">
            <a:avLst/>
          </a:prstGeom>
          <a:noFill/>
        </p:spPr>
        <p:txBody>
          <a:bodyPr wrap="square">
            <a:spAutoFit/>
          </a:bodyPr>
          <a:lstStyle/>
          <a:p>
            <a:pPr marL="342900" indent="-342900" eaLnBrk="0" hangingPunct="0">
              <a:spcBef>
                <a:spcPct val="20000"/>
              </a:spcBef>
              <a:buSzPct val="75000"/>
              <a:buFont typeface="Wingdings" panose="05000000000000000000" pitchFamily="2" charset="2"/>
              <a:buChar char="Ø"/>
              <a:defRPr/>
            </a:pPr>
            <a:r>
              <a:rPr lang="en-US" altLang="zh-CN" dirty="0">
                <a:latin typeface="Arial" panose="020B0604020202020204" pitchFamily="34" charset="0"/>
                <a:cs typeface="Arial" panose="020B0604020202020204" pitchFamily="34" charset="0"/>
              </a:rPr>
              <a:t>Cryostat alignment scheme</a:t>
            </a:r>
          </a:p>
          <a:p>
            <a:pPr marL="914400" lvl="1" indent="-457200" eaLnBrk="0" hangingPunct="0">
              <a:spcBef>
                <a:spcPct val="20000"/>
              </a:spcBef>
              <a:buSzPct val="75000"/>
              <a:buFont typeface="Wingdings" panose="05000000000000000000" pitchFamily="2" charset="2"/>
              <a:buChar char="Ø"/>
              <a:defRPr/>
            </a:pPr>
            <a:r>
              <a:rPr lang="en-US" altLang="zh-CN" dirty="0" err="1">
                <a:latin typeface="Arial" panose="020B0604020202020204" pitchFamily="34" charset="0"/>
                <a:cs typeface="Arial" panose="020B0604020202020204" pitchFamily="34" charset="0"/>
              </a:rPr>
              <a:t>LHe</a:t>
            </a:r>
            <a:r>
              <a:rPr lang="en-US" altLang="zh-CN" dirty="0">
                <a:latin typeface="Arial" panose="020B0604020202020204" pitchFamily="34" charset="0"/>
                <a:cs typeface="Arial" panose="020B0604020202020204" pitchFamily="34" charset="0"/>
              </a:rPr>
              <a:t>-tank module </a:t>
            </a:r>
            <a:r>
              <a:rPr lang="en-US" altLang="zh-CN" dirty="0" err="1">
                <a:latin typeface="Arial" panose="020B0604020202020204" pitchFamily="34" charset="0"/>
                <a:cs typeface="Arial" panose="020B0604020202020204" pitchFamily="34" charset="0"/>
              </a:rPr>
              <a:t>fiducialization</a:t>
            </a:r>
            <a:endParaRPr lang="en-US" altLang="zh-CN" dirty="0">
              <a:latin typeface="Arial" panose="020B0604020202020204" pitchFamily="34" charset="0"/>
              <a:cs typeface="Arial" panose="020B0604020202020204" pitchFamily="34" charset="0"/>
            </a:endParaRPr>
          </a:p>
          <a:p>
            <a:pPr marL="914400" lvl="1" indent="-457200" eaLnBrk="0" hangingPunct="0">
              <a:spcBef>
                <a:spcPct val="20000"/>
              </a:spcBef>
              <a:buSzPct val="75000"/>
              <a:buFont typeface="Wingdings" panose="05000000000000000000" pitchFamily="2" charset="2"/>
              <a:buChar char="Ø"/>
              <a:defRPr/>
            </a:pPr>
            <a:r>
              <a:rPr lang="en-US" altLang="zh-CN" dirty="0">
                <a:latin typeface="Arial" panose="020B0604020202020204" pitchFamily="34" charset="0"/>
                <a:cs typeface="Arial" panose="020B0604020202020204" pitchFamily="34" charset="0"/>
              </a:rPr>
              <a:t>Cryostat pre-alignment</a:t>
            </a:r>
          </a:p>
          <a:p>
            <a:pPr marL="914400" lvl="1" indent="-457200" eaLnBrk="0" hangingPunct="0">
              <a:spcBef>
                <a:spcPct val="20000"/>
              </a:spcBef>
              <a:buSzPct val="75000"/>
              <a:buFont typeface="Wingdings" panose="05000000000000000000" pitchFamily="2" charset="2"/>
              <a:buChar char="Ø"/>
              <a:defRPr/>
            </a:pPr>
            <a:r>
              <a:rPr lang="en-US" altLang="zh-CN" dirty="0">
                <a:latin typeface="Arial" panose="020B0604020202020204" pitchFamily="34" charset="0"/>
                <a:cs typeface="Arial" panose="020B0604020202020204" pitchFamily="34" charset="0"/>
              </a:rPr>
              <a:t>Cryostat installation alignment</a:t>
            </a:r>
          </a:p>
        </p:txBody>
      </p:sp>
      <p:sp>
        <p:nvSpPr>
          <p:cNvPr id="37" name="文本框 36">
            <a:extLst>
              <a:ext uri="{FF2B5EF4-FFF2-40B4-BE49-F238E27FC236}">
                <a16:creationId xmlns:a16="http://schemas.microsoft.com/office/drawing/2014/main" id="{A59C5205-A59A-4E54-957D-D04A619E7C94}"/>
              </a:ext>
            </a:extLst>
          </p:cNvPr>
          <p:cNvSpPr txBox="1"/>
          <p:nvPr/>
        </p:nvSpPr>
        <p:spPr>
          <a:xfrm>
            <a:off x="5991667" y="6240962"/>
            <a:ext cx="5864973" cy="369332"/>
          </a:xfrm>
          <a:prstGeom prst="rect">
            <a:avLst/>
          </a:prstGeom>
          <a:solidFill>
            <a:schemeClr val="bg1"/>
          </a:solidFill>
          <a:ln w="19050">
            <a:solidFill>
              <a:schemeClr val="tx1"/>
            </a:solidFill>
          </a:ln>
        </p:spPr>
        <p:txBody>
          <a:bodyPr wrap="square" rtlCol="0">
            <a:spAutoFit/>
          </a:bodyPr>
          <a:lstStyle/>
          <a:p>
            <a:r>
              <a:rPr lang="en-US" altLang="zh-CN" dirty="0">
                <a:latin typeface="Arial" panose="020B0604020202020204" pitchFamily="34" charset="0"/>
                <a:cs typeface="Arial" panose="020B0604020202020204" pitchFamily="34" charset="0"/>
              </a:rPr>
              <a:t>Alignment accuracy of the SCQs on both sides </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100μm</a:t>
            </a:r>
            <a:endParaRPr lang="zh-CN" altLang="en-US" dirty="0">
              <a:latin typeface="Arial" panose="020B0604020202020204" pitchFamily="34" charset="0"/>
              <a:cs typeface="Arial" panose="020B0604020202020204" pitchFamily="34" charset="0"/>
            </a:endParaRPr>
          </a:p>
        </p:txBody>
      </p:sp>
      <p:sp>
        <p:nvSpPr>
          <p:cNvPr id="17" name="Slide Number Placeholder 11">
            <a:extLst>
              <a:ext uri="{FF2B5EF4-FFF2-40B4-BE49-F238E27FC236}">
                <a16:creationId xmlns:a16="http://schemas.microsoft.com/office/drawing/2014/main" id="{844DAB2E-41A3-4E5C-A2DE-0C8815A291A3}"/>
              </a:ext>
            </a:extLst>
          </p:cNvPr>
          <p:cNvSpPr>
            <a:spLocks noGrp="1"/>
          </p:cNvSpPr>
          <p:nvPr>
            <p:ph type="sldNum" sz="quarter" idx="12"/>
          </p:nvPr>
        </p:nvSpPr>
        <p:spPr>
          <a:xfrm>
            <a:off x="9290517" y="6492875"/>
            <a:ext cx="2844800" cy="365125"/>
          </a:xfrm>
        </p:spPr>
        <p:txBody>
          <a:bodyPr/>
          <a:lstStyle/>
          <a:p>
            <a:fld id="{27F552FA-C358-4F70-9CE8-3E41459FCE36}" type="slidenum">
              <a:rPr lang="zh-CN" altLang="en-US" smtClean="0"/>
              <a:t>21</a:t>
            </a:fld>
            <a:endParaRPr lang="zh-CN" altLang="en-US" dirty="0"/>
          </a:p>
        </p:txBody>
      </p:sp>
      <p:pic>
        <p:nvPicPr>
          <p:cNvPr id="18" name="图片 17">
            <a:extLst>
              <a:ext uri="{FF2B5EF4-FFF2-40B4-BE49-F238E27FC236}">
                <a16:creationId xmlns:a16="http://schemas.microsoft.com/office/drawing/2014/main" id="{D56F51B2-7BE8-487E-B145-BA0B5CA8BE1E}"/>
              </a:ext>
            </a:extLst>
          </p:cNvPr>
          <p:cNvPicPr>
            <a:picLocks noChangeAspect="1"/>
          </p:cNvPicPr>
          <p:nvPr/>
        </p:nvPicPr>
        <p:blipFill>
          <a:blip r:embed="rId5"/>
          <a:stretch>
            <a:fillRect/>
          </a:stretch>
        </p:blipFill>
        <p:spPr>
          <a:xfrm>
            <a:off x="76365" y="5030390"/>
            <a:ext cx="5711609" cy="1616366"/>
          </a:xfrm>
          <a:prstGeom prst="rect">
            <a:avLst/>
          </a:prstGeom>
        </p:spPr>
      </p:pic>
    </p:spTree>
    <p:extLst>
      <p:ext uri="{BB962C8B-B14F-4D97-AF65-F5344CB8AC3E}">
        <p14:creationId xmlns:p14="http://schemas.microsoft.com/office/powerpoint/2010/main" val="1860944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E1B23C16-FCD4-491D-96A9-7C7A774230DF}"/>
              </a:ext>
            </a:extLst>
          </p:cNvPr>
          <p:cNvSpPr>
            <a:spLocks noGrp="1"/>
          </p:cNvSpPr>
          <p:nvPr>
            <p:ph idx="1"/>
          </p:nvPr>
        </p:nvSpPr>
        <p:spPr>
          <a:xfrm>
            <a:off x="335360" y="1174756"/>
            <a:ext cx="10763325" cy="5540392"/>
          </a:xfrm>
        </p:spPr>
        <p:txBody>
          <a:bodyPr>
            <a:normAutofit fontScale="92500" lnSpcReduction="20000"/>
          </a:bodyPr>
          <a:lstStyle/>
          <a:p>
            <a:pPr lvl="1" algn="just">
              <a:lnSpc>
                <a:spcPct val="110000"/>
              </a:lnSpc>
              <a:buClr>
                <a:srgbClr val="FFC000"/>
              </a:buClr>
              <a:buFont typeface="Wingdings" panose="05000000000000000000" pitchFamily="2" charset="2"/>
              <a:buChar char="n"/>
            </a:pPr>
            <a:r>
              <a:rPr lang="en-US" altLang="zh-CN" sz="1900" dirty="0"/>
              <a:t>Study on key technologies on Direct winding Q1a CCT quadrupole model with 0.5m length</a:t>
            </a:r>
          </a:p>
          <a:p>
            <a:pPr lvl="1" algn="just">
              <a:lnSpc>
                <a:spcPct val="110000"/>
              </a:lnSpc>
              <a:buClr>
                <a:srgbClr val="FFC000"/>
              </a:buClr>
              <a:buFont typeface="Wingdings" panose="05000000000000000000" pitchFamily="2" charset="2"/>
              <a:buChar char="n"/>
            </a:pPr>
            <a:r>
              <a:rPr lang="en-US" altLang="zh-CN" sz="1900" dirty="0"/>
              <a:t>Manufacture and test of CCT type Q1a short model quadrupole</a:t>
            </a:r>
          </a:p>
          <a:p>
            <a:pPr lvl="1" algn="just">
              <a:lnSpc>
                <a:spcPct val="110000"/>
              </a:lnSpc>
              <a:buClr>
                <a:srgbClr val="FFC000"/>
              </a:buClr>
              <a:buFont typeface="Wingdings" panose="05000000000000000000" pitchFamily="2" charset="2"/>
              <a:buChar char="n"/>
            </a:pPr>
            <a:r>
              <a:rPr lang="en-US" altLang="zh-CN" sz="1900" dirty="0"/>
              <a:t>Optimization of the cryostat; Consideration of processing and manufacturing technology</a:t>
            </a:r>
          </a:p>
          <a:p>
            <a:pPr lvl="1" algn="just">
              <a:lnSpc>
                <a:spcPct val="110000"/>
              </a:lnSpc>
              <a:buClr>
                <a:srgbClr val="FFC000"/>
              </a:buClr>
              <a:buFont typeface="Wingdings" panose="05000000000000000000" pitchFamily="2" charset="2"/>
              <a:buChar char="n"/>
            </a:pPr>
            <a:r>
              <a:rPr lang="en-US" altLang="zh-CN" sz="1900" dirty="0"/>
              <a:t>Improve beam background simulation; optimize the design of suppression methods.</a:t>
            </a:r>
            <a:r>
              <a:rPr lang="en-US" altLang="zh-CN" sz="2400" dirty="0"/>
              <a:t> </a:t>
            </a:r>
            <a:r>
              <a:rPr lang="en-US" altLang="zh-CN" sz="1900" dirty="0"/>
              <a:t>Deliver an estimation of BIB level in detector and whole interaction region with the optimization of the shield and the safety margin considered.</a:t>
            </a:r>
          </a:p>
          <a:p>
            <a:pPr lvl="1" algn="just">
              <a:lnSpc>
                <a:spcPct val="110000"/>
              </a:lnSpc>
              <a:buClr>
                <a:srgbClr val="FFC000"/>
              </a:buClr>
              <a:buFont typeface="Wingdings" panose="05000000000000000000" pitchFamily="2" charset="2"/>
              <a:buChar char="n"/>
            </a:pPr>
            <a:r>
              <a:rPr lang="en-US" altLang="zh-CN" sz="1900" dirty="0"/>
              <a:t>Research on corrosion prevention, gold plating, beryllium-aluminum welding, etc.</a:t>
            </a:r>
          </a:p>
          <a:p>
            <a:pPr lvl="1" algn="just">
              <a:lnSpc>
                <a:spcPct val="110000"/>
              </a:lnSpc>
              <a:buClr>
                <a:srgbClr val="FFC000"/>
              </a:buClr>
              <a:buFont typeface="Wingdings" panose="05000000000000000000" pitchFamily="2" charset="2"/>
              <a:buChar char="n"/>
            </a:pPr>
            <a:r>
              <a:rPr lang="en-US" altLang="zh-CN" sz="1900" dirty="0"/>
              <a:t>In terms of </a:t>
            </a:r>
            <a:r>
              <a:rPr lang="en-US" altLang="zh-CN" sz="1900" dirty="0" err="1"/>
              <a:t>Lumical</a:t>
            </a:r>
            <a:r>
              <a:rPr lang="en-US" altLang="zh-CN" sz="1900" dirty="0"/>
              <a:t>, further design the system, assemble module-level prototypes, and conduct beam experiments, </a:t>
            </a:r>
            <a:r>
              <a:rPr lang="en-US" altLang="zh-CN" sz="1900" dirty="0" err="1"/>
              <a:t>etc</a:t>
            </a:r>
            <a:endParaRPr lang="en-US" altLang="zh-CN" sz="1900" dirty="0"/>
          </a:p>
          <a:p>
            <a:pPr lvl="1" algn="just">
              <a:lnSpc>
                <a:spcPct val="110000"/>
              </a:lnSpc>
              <a:buClr>
                <a:srgbClr val="FFC000"/>
              </a:buClr>
              <a:buFont typeface="Wingdings" panose="05000000000000000000" pitchFamily="2" charset="2"/>
              <a:buChar char="n"/>
            </a:pPr>
            <a:r>
              <a:rPr lang="en-US" altLang="zh-CN" sz="1900" dirty="0"/>
              <a:t>The mechanics and vibration analyses and the structure optimization is basically converged, comprehensive considered with the deformation and vibration performance, alignment requirements, radiation and quench. More detailed analyses including all the relative components are planned next stage.</a:t>
            </a:r>
          </a:p>
          <a:p>
            <a:pPr lvl="1" algn="just">
              <a:lnSpc>
                <a:spcPct val="110000"/>
              </a:lnSpc>
              <a:buClr>
                <a:srgbClr val="FFC000"/>
              </a:buClr>
              <a:buFont typeface="Wingdings" panose="05000000000000000000" pitchFamily="2" charset="2"/>
              <a:buChar char="n"/>
            </a:pPr>
            <a:r>
              <a:rPr lang="en-US" altLang="zh-CN" sz="1900" dirty="0"/>
              <a:t>The engineering design of RVC has been started. We have made an experiment scheme, based on which the quotation is finished, and the engineering drawings are under process.</a:t>
            </a:r>
          </a:p>
          <a:p>
            <a:pPr lvl="1" algn="just">
              <a:lnSpc>
                <a:spcPct val="110000"/>
              </a:lnSpc>
              <a:buClr>
                <a:srgbClr val="FFC000"/>
              </a:buClr>
              <a:buFont typeface="Wingdings" panose="05000000000000000000" pitchFamily="2" charset="2"/>
              <a:buChar char="n"/>
            </a:pPr>
            <a:r>
              <a:rPr lang="en-US" altLang="zh-CN" sz="1900" dirty="0"/>
              <a:t>For the alignment</a:t>
            </a:r>
            <a:r>
              <a:rPr lang="en-US" altLang="zh-CN" sz="1900" dirty="0">
                <a:cs typeface="Arial" panose="020B0604020202020204" pitchFamily="34" charset="0"/>
              </a:rPr>
              <a:t>, </a:t>
            </a:r>
            <a:r>
              <a:rPr lang="en-US" altLang="zh-CN" sz="1900" dirty="0">
                <a:solidFill>
                  <a:prstClr val="black"/>
                </a:solidFill>
                <a:cs typeface="Arial" panose="020B0604020202020204" pitchFamily="34" charset="0"/>
              </a:rPr>
              <a:t>a series of test will be carried out, including consistency inspection of the magnetic center and the mechanical center, deformation measurement under different support forms, the impact of temperature changes on alignment; Continue the high-efficiency and high-precision measuring instrument R&amp;D. </a:t>
            </a:r>
            <a:r>
              <a:rPr lang="en-US" altLang="zh-CN" sz="1900" dirty="0" err="1">
                <a:solidFill>
                  <a:prstClr val="black"/>
                </a:solidFill>
                <a:cs typeface="Arial" panose="020B0604020202020204" pitchFamily="34" charset="0"/>
              </a:rPr>
              <a:t>etc</a:t>
            </a:r>
            <a:r>
              <a:rPr lang="en-US" altLang="zh-CN" sz="1900" dirty="0">
                <a:solidFill>
                  <a:prstClr val="black"/>
                </a:solidFill>
                <a:cs typeface="Arial" panose="020B0604020202020204" pitchFamily="34" charset="0"/>
              </a:rPr>
              <a:t> on.</a:t>
            </a:r>
            <a:endParaRPr lang="en-US" altLang="zh-CN" sz="1900" dirty="0">
              <a:cs typeface="Arial" panose="020B0604020202020204" pitchFamily="34" charset="0"/>
            </a:endParaRPr>
          </a:p>
          <a:p>
            <a:pPr lvl="1"/>
            <a:endParaRPr lang="zh-CN" altLang="en-US" dirty="0"/>
          </a:p>
        </p:txBody>
      </p:sp>
      <p:sp>
        <p:nvSpPr>
          <p:cNvPr id="3" name="标题 2">
            <a:extLst>
              <a:ext uri="{FF2B5EF4-FFF2-40B4-BE49-F238E27FC236}">
                <a16:creationId xmlns:a16="http://schemas.microsoft.com/office/drawing/2014/main" id="{AEE650DD-B87F-4B89-8DAF-109635881DA3}"/>
              </a:ext>
            </a:extLst>
          </p:cNvPr>
          <p:cNvSpPr>
            <a:spLocks noGrp="1"/>
          </p:cNvSpPr>
          <p:nvPr>
            <p:ph type="title"/>
          </p:nvPr>
        </p:nvSpPr>
        <p:spPr/>
        <p:txBody>
          <a:bodyPr/>
          <a:lstStyle/>
          <a:p>
            <a:r>
              <a:rPr lang="en-US" altLang="zh-CN" dirty="0"/>
              <a:t>EDR work plan</a:t>
            </a:r>
            <a:endParaRPr lang="zh-CN" altLang="en-US" dirty="0"/>
          </a:p>
        </p:txBody>
      </p:sp>
      <p:sp>
        <p:nvSpPr>
          <p:cNvPr id="5" name="灯片编号占位符 4">
            <a:extLst>
              <a:ext uri="{FF2B5EF4-FFF2-40B4-BE49-F238E27FC236}">
                <a16:creationId xmlns:a16="http://schemas.microsoft.com/office/drawing/2014/main" id="{C1DB8B8F-4840-457B-B4DE-ED521F077BD1}"/>
              </a:ext>
            </a:extLst>
          </p:cNvPr>
          <p:cNvSpPr>
            <a:spLocks noGrp="1"/>
          </p:cNvSpPr>
          <p:nvPr>
            <p:ph type="sldNum" sz="quarter" idx="12"/>
          </p:nvPr>
        </p:nvSpPr>
        <p:spPr>
          <a:xfrm>
            <a:off x="8737600" y="6350023"/>
            <a:ext cx="2844800" cy="365125"/>
          </a:xfrm>
        </p:spPr>
        <p:txBody>
          <a:bodyPr/>
          <a:lstStyle/>
          <a:p>
            <a:fld id="{F15E9139-A00B-4B2A-98A6-095DC08F1345}" type="slidenum">
              <a:rPr lang="zh-CN" altLang="en-US" smtClean="0"/>
              <a:pPr/>
              <a:t>22</a:t>
            </a:fld>
            <a:endParaRPr lang="zh-CN" altLang="en-US" dirty="0"/>
          </a:p>
        </p:txBody>
      </p:sp>
    </p:spTree>
    <p:extLst>
      <p:ext uri="{BB962C8B-B14F-4D97-AF65-F5344CB8AC3E}">
        <p14:creationId xmlns:p14="http://schemas.microsoft.com/office/powerpoint/2010/main" val="816546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600" y="1268760"/>
            <a:ext cx="10972800" cy="4840303"/>
          </a:xfrm>
        </p:spPr>
        <p:txBody>
          <a:bodyPr>
            <a:normAutofit/>
          </a:bodyPr>
          <a:lstStyle/>
          <a:p>
            <a:r>
              <a:rPr lang="en-US" altLang="zh-CN" sz="2400" dirty="0"/>
              <a:t>Progress has been made across several areas of study, including impedance and thermal load simulations, background analysis, and cryo-magnet design </a:t>
            </a:r>
            <a:r>
              <a:rPr lang="en-US" altLang="zh-CN" sz="2400" dirty="0" err="1"/>
              <a:t>etc</a:t>
            </a:r>
            <a:r>
              <a:rPr lang="en-US" altLang="zh-CN" sz="2400" dirty="0"/>
              <a:t> on. However, detailed investigations and further optimizations are still needed.</a:t>
            </a:r>
          </a:p>
          <a:p>
            <a:r>
              <a:rPr lang="en-US" altLang="zh-CN" sz="2400" dirty="0"/>
              <a:t>Prototype is necessary and will be in progress.</a:t>
            </a:r>
          </a:p>
          <a:p>
            <a:r>
              <a:rPr lang="en-US" altLang="zh-CN" sz="2400" dirty="0">
                <a:solidFill>
                  <a:prstClr val="black"/>
                </a:solidFill>
                <a:cs typeface="Arial" panose="020B0604020202020204" pitchFamily="34" charset="0"/>
              </a:rPr>
              <a:t>Work plan will be carried out in reference to the IARC recommendations</a:t>
            </a:r>
            <a:r>
              <a:rPr lang="en-US" altLang="zh-CN" sz="2400" dirty="0">
                <a:solidFill>
                  <a:prstClr val="black"/>
                </a:solidFill>
                <a:latin typeface="Times New Roman" pitchFamily="18" charset="0"/>
                <a:cs typeface="Times New Roman" pitchFamily="18" charset="0"/>
              </a:rPr>
              <a:t>.</a:t>
            </a:r>
            <a:endParaRPr lang="en-US" altLang="zh-CN" sz="2400" dirty="0"/>
          </a:p>
        </p:txBody>
      </p:sp>
      <p:sp>
        <p:nvSpPr>
          <p:cNvPr id="3" name="标题 2"/>
          <p:cNvSpPr>
            <a:spLocks noGrp="1"/>
          </p:cNvSpPr>
          <p:nvPr>
            <p:ph type="title"/>
          </p:nvPr>
        </p:nvSpPr>
        <p:spPr/>
        <p:txBody>
          <a:bodyPr>
            <a:normAutofit/>
          </a:bodyPr>
          <a:lstStyle/>
          <a:p>
            <a:r>
              <a:rPr lang="en-US" altLang="zh-CN" dirty="0">
                <a:ea typeface="+mj-ea"/>
                <a:cs typeface="Arial" panose="020B0604020202020204" pitchFamily="34" charset="0"/>
              </a:rPr>
              <a:t>Summary</a:t>
            </a:r>
            <a:endParaRPr lang="zh-CN" altLang="en-US" dirty="0">
              <a:ea typeface="+mj-ea"/>
              <a:cs typeface="Arial" panose="020B0604020202020204" pitchFamily="34" charset="0"/>
            </a:endParaRPr>
          </a:p>
        </p:txBody>
      </p:sp>
      <p:sp>
        <p:nvSpPr>
          <p:cNvPr id="4" name="Slide Number Placeholder 11">
            <a:extLst>
              <a:ext uri="{FF2B5EF4-FFF2-40B4-BE49-F238E27FC236}">
                <a16:creationId xmlns:a16="http://schemas.microsoft.com/office/drawing/2014/main" id="{EC659372-B1FF-4C13-ACF7-975D61CD458D}"/>
              </a:ext>
            </a:extLst>
          </p:cNvPr>
          <p:cNvSpPr>
            <a:spLocks noGrp="1"/>
          </p:cNvSpPr>
          <p:nvPr>
            <p:ph type="sldNum" sz="quarter" idx="12"/>
          </p:nvPr>
        </p:nvSpPr>
        <p:spPr>
          <a:xfrm>
            <a:off x="9120336" y="6450441"/>
            <a:ext cx="2844800" cy="365125"/>
          </a:xfrm>
        </p:spPr>
        <p:txBody>
          <a:bodyPr/>
          <a:lstStyle/>
          <a:p>
            <a:fld id="{27F552FA-C358-4F70-9CE8-3E41459FCE36}" type="slidenum">
              <a:rPr lang="zh-CN" altLang="en-US" smtClean="0"/>
              <a:t>23</a:t>
            </a:fld>
            <a:endParaRPr lang="zh-CN" altLang="en-US" dirty="0"/>
          </a:p>
        </p:txBody>
      </p:sp>
    </p:spTree>
    <p:extLst>
      <p:ext uri="{BB962C8B-B14F-4D97-AF65-F5344CB8AC3E}">
        <p14:creationId xmlns:p14="http://schemas.microsoft.com/office/powerpoint/2010/main" val="3918909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7877" y="2653136"/>
            <a:ext cx="10636245" cy="1107996"/>
          </a:xfrm>
          <a:prstGeom prst="rect">
            <a:avLst/>
          </a:prstGeom>
          <a:noFill/>
        </p:spPr>
        <p:txBody>
          <a:bodyPr wrap="none" lIns="91440" tIns="45720" rIns="91440" bIns="45720">
            <a:spAutoFit/>
          </a:bodyPr>
          <a:lstStyle/>
          <a:p>
            <a:pPr algn="ctr"/>
            <a:r>
              <a:rPr lang="en-US" altLang="zh-CN" sz="6600" b="1" i="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Thanks for your attention </a:t>
            </a:r>
            <a:endParaRPr lang="zh-CN" altLang="en-US" sz="66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4786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3392" y="0"/>
            <a:ext cx="10515600" cy="1078568"/>
          </a:xfrm>
        </p:spPr>
        <p:txBody>
          <a:bodyPr/>
          <a:lstStyle/>
          <a:p>
            <a:r>
              <a:rPr lang="en-US" altLang="zh-CN" dirty="0">
                <a:cs typeface="Arial" panose="020B0604020202020204" pitchFamily="34" charset="0"/>
              </a:rPr>
              <a:t>Introduction - MDI layout and IR design</a:t>
            </a:r>
            <a:endParaRPr lang="zh-CN" altLang="en-US" dirty="0"/>
          </a:p>
        </p:txBody>
      </p:sp>
      <p:sp>
        <p:nvSpPr>
          <p:cNvPr id="8" name="矩形 7">
            <a:extLst>
              <a:ext uri="{FF2B5EF4-FFF2-40B4-BE49-F238E27FC236}">
                <a16:creationId xmlns:a16="http://schemas.microsoft.com/office/drawing/2014/main" id="{F837BFA7-52CA-4167-B1E0-83526D30B216}"/>
              </a:ext>
            </a:extLst>
          </p:cNvPr>
          <p:cNvSpPr/>
          <p:nvPr/>
        </p:nvSpPr>
        <p:spPr>
          <a:xfrm>
            <a:off x="479376" y="5177644"/>
            <a:ext cx="11427324" cy="1569660"/>
          </a:xfrm>
          <a:prstGeom prst="rect">
            <a:avLst/>
          </a:prstGeom>
          <a:solidFill>
            <a:schemeClr val="accent6">
              <a:lumMod val="20000"/>
              <a:lumOff val="80000"/>
            </a:schemeClr>
          </a:solidFill>
        </p:spPr>
        <p:txBody>
          <a:bodyPr wrap="square">
            <a:spAutoFit/>
          </a:bodyPr>
          <a:lstStyle/>
          <a:p>
            <a:pPr marL="285750" indent="-285750">
              <a:buFont typeface="Arial" panose="020B0604020202020204" pitchFamily="34" charset="0"/>
              <a:buChar char="•"/>
            </a:pPr>
            <a:r>
              <a:rPr lang="en-GB" altLang="zh-CN" sz="1600" dirty="0">
                <a:latin typeface="Arial" panose="020B0604020202020204" pitchFamily="34" charset="0"/>
                <a:cs typeface="Arial" panose="020B0604020202020204" pitchFamily="34" charset="0"/>
              </a:rPr>
              <a:t>The Machine Detector Interface (MDI) of CEPC double ring scheme is about </a:t>
            </a:r>
            <a:r>
              <a:rPr lang="en-GB" altLang="zh-CN" sz="1600" dirty="0">
                <a:latin typeface="Arial" panose="020B0604020202020204" pitchFamily="34" charset="0"/>
                <a:cs typeface="Arial" panose="020B0604020202020204" pitchFamily="34" charset="0"/>
                <a:sym typeface="Symbol" panose="05050102010706020507" pitchFamily="18" charset="2"/>
              </a:rPr>
              <a:t></a:t>
            </a:r>
            <a:r>
              <a:rPr lang="en-GB" altLang="zh-CN" sz="1600" dirty="0">
                <a:latin typeface="Arial" panose="020B0604020202020204" pitchFamily="34" charset="0"/>
                <a:cs typeface="Arial" panose="020B0604020202020204" pitchFamily="34" charset="0"/>
              </a:rPr>
              <a:t>7m long from the IP</a:t>
            </a:r>
            <a:r>
              <a:rPr lang="en-US" altLang="zh-CN" sz="16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T</a:t>
            </a:r>
            <a:r>
              <a:rPr lang="en-GB" altLang="zh-CN" sz="1600" dirty="0">
                <a:latin typeface="Arial" panose="020B0604020202020204" pitchFamily="34" charset="0"/>
                <a:cs typeface="Arial" panose="020B0604020202020204" pitchFamily="34" charset="0"/>
              </a:rPr>
              <a:t>he CEPC detector superconducting solenoid with 3T magnetic field.</a:t>
            </a:r>
          </a:p>
          <a:p>
            <a:pPr marL="285744" indent="-285744">
              <a:buFont typeface="Arial" panose="020B0604020202020204" pitchFamily="34" charset="0"/>
              <a:buChar char="•"/>
            </a:pPr>
            <a:r>
              <a:rPr lang="en-GB" altLang="zh-CN" sz="1600" dirty="0">
                <a:latin typeface="Arial" panose="020B0604020202020204" pitchFamily="34" charset="0"/>
                <a:cs typeface="Arial" panose="020B0604020202020204" pitchFamily="34" charset="0"/>
              </a:rPr>
              <a:t>The accelerator components inside the detector are within a conical space with an opening angle</a:t>
            </a:r>
            <a:r>
              <a:rPr lang="en-US" altLang="zh-CN" sz="1600" dirty="0">
                <a:latin typeface="Arial" panose="020B0604020202020204" pitchFamily="34" charset="0"/>
                <a:cs typeface="Arial" panose="020B0604020202020204" pitchFamily="34" charset="0"/>
              </a:rPr>
              <a:t>: acos0.99</a:t>
            </a:r>
          </a:p>
          <a:p>
            <a:pPr marL="285750" indent="-285750">
              <a:buFont typeface="Arial" panose="020B0604020202020204" pitchFamily="34" charset="0"/>
              <a:buChar char="•"/>
            </a:pPr>
            <a:r>
              <a:rPr lang="en-GB" altLang="zh-CN" sz="1600" dirty="0">
                <a:latin typeface="Arial" panose="020B0604020202020204" pitchFamily="34" charset="0"/>
                <a:cs typeface="Arial" panose="020B0604020202020204" pitchFamily="34" charset="0"/>
              </a:rPr>
              <a:t>The </a:t>
            </a:r>
            <a:r>
              <a:rPr lang="en-GB" altLang="zh-CN" sz="1600" dirty="0" err="1">
                <a:latin typeface="Arial" panose="020B0604020202020204" pitchFamily="34" charset="0"/>
                <a:cs typeface="Arial" panose="020B0604020202020204" pitchFamily="34" charset="0"/>
              </a:rPr>
              <a:t>e+e</a:t>
            </a:r>
            <a:r>
              <a:rPr lang="en-GB" altLang="zh-CN" sz="1600" dirty="0">
                <a:latin typeface="Arial" panose="020B0604020202020204" pitchFamily="34" charset="0"/>
                <a:cs typeface="Arial" panose="020B0604020202020204" pitchFamily="34" charset="0"/>
              </a:rPr>
              <a:t>- beams collide at the IP with a horizontal angle of 33mrad and the final focusing length is to 1.9m.</a:t>
            </a:r>
          </a:p>
          <a:p>
            <a:pPr marL="285750" indent="-285750">
              <a:buFont typeface="Arial" panose="020B0604020202020204" pitchFamily="34" charset="0"/>
              <a:buChar char="•"/>
            </a:pPr>
            <a:r>
              <a:rPr lang="en-US" altLang="zh-CN" sz="1600" dirty="0" err="1">
                <a:latin typeface="Arial" panose="020B0604020202020204" pitchFamily="34" charset="0"/>
                <a:cs typeface="Arial" panose="020B0604020202020204" pitchFamily="34" charset="0"/>
              </a:rPr>
              <a:t>Lumical</a:t>
            </a:r>
            <a:r>
              <a:rPr lang="en-US" altLang="zh-CN" sz="1600" dirty="0">
                <a:latin typeface="Arial" panose="020B0604020202020204" pitchFamily="34" charset="0"/>
                <a:cs typeface="Arial" panose="020B0604020202020204" pitchFamily="34" charset="0"/>
              </a:rPr>
              <a:t> is between 800mm~950mm from IP, while IP BPM at 950~1050mm.</a:t>
            </a: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Cryostat start point at 1050mm from IP, while anti-solenoid starts at 1130mm to 6200mm from IP.</a:t>
            </a:r>
            <a:endParaRPr lang="en-GB" altLang="zh-CN" sz="1600" dirty="0">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id="{F2BB6800-E803-42E7-ADFE-8AFF086B753D}"/>
              </a:ext>
            </a:extLst>
          </p:cNvPr>
          <p:cNvPicPr>
            <a:picLocks noChangeAspect="1"/>
          </p:cNvPicPr>
          <p:nvPr/>
        </p:nvPicPr>
        <p:blipFill>
          <a:blip r:embed="rId2"/>
          <a:stretch>
            <a:fillRect/>
          </a:stretch>
        </p:blipFill>
        <p:spPr>
          <a:xfrm>
            <a:off x="2567608" y="1076298"/>
            <a:ext cx="6552728" cy="4110023"/>
          </a:xfrm>
          <a:prstGeom prst="rect">
            <a:avLst/>
          </a:prstGeom>
        </p:spPr>
      </p:pic>
    </p:spTree>
    <p:extLst>
      <p:ext uri="{BB962C8B-B14F-4D97-AF65-F5344CB8AC3E}">
        <p14:creationId xmlns:p14="http://schemas.microsoft.com/office/powerpoint/2010/main" val="3183254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7279D002-E42B-4250-A800-50812472230D}"/>
              </a:ext>
            </a:extLst>
          </p:cNvPr>
          <p:cNvSpPr/>
          <p:nvPr/>
        </p:nvSpPr>
        <p:spPr>
          <a:xfrm>
            <a:off x="838200" y="1140897"/>
            <a:ext cx="4816383" cy="369332"/>
          </a:xfrm>
          <a:prstGeom prst="rect">
            <a:avLst/>
          </a:prstGeom>
        </p:spPr>
        <p:txBody>
          <a:bodyPr wrap="none">
            <a:spAutoFit/>
          </a:bodyPr>
          <a:lstStyle/>
          <a:p>
            <a:pPr marL="285750" indent="-285750">
              <a:buFont typeface="Wingdings" panose="05000000000000000000" pitchFamily="2" charset="2"/>
              <a:buChar char="Ø"/>
            </a:pPr>
            <a:r>
              <a:rPr lang="it-IT" altLang="zh-CN" dirty="0">
                <a:solidFill>
                  <a:srgbClr val="C00000"/>
                </a:solidFill>
                <a:latin typeface="Arial" panose="020B0604020202020204" pitchFamily="34" charset="0"/>
                <a:cs typeface="Arial" panose="020B0604020202020204" pitchFamily="34" charset="0"/>
              </a:rPr>
              <a:t>SC quadrupole design adopted CCT type</a:t>
            </a:r>
            <a:endParaRPr lang="zh-CN" altLang="en-US" dirty="0">
              <a:solidFill>
                <a:srgbClr val="C00000"/>
              </a:solidFill>
              <a:latin typeface="Arial" panose="020B0604020202020204" pitchFamily="34" charset="0"/>
              <a:cs typeface="Arial" panose="020B0604020202020204" pitchFamily="34" charset="0"/>
            </a:endParaRPr>
          </a:p>
        </p:txBody>
      </p:sp>
      <p:sp>
        <p:nvSpPr>
          <p:cNvPr id="7" name="文本框 11">
            <a:extLst>
              <a:ext uri="{FF2B5EF4-FFF2-40B4-BE49-F238E27FC236}">
                <a16:creationId xmlns:a16="http://schemas.microsoft.com/office/drawing/2014/main" id="{E747E10B-861C-4358-B280-31C49083A6EE}"/>
              </a:ext>
            </a:extLst>
          </p:cNvPr>
          <p:cNvSpPr txBox="1"/>
          <p:nvPr/>
        </p:nvSpPr>
        <p:spPr>
          <a:xfrm>
            <a:off x="1727680" y="5008192"/>
            <a:ext cx="1666528"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rgbClr val="FF0000"/>
                </a:solidFill>
                <a:latin typeface="Times New Roman" panose="02020603050405020304" pitchFamily="18" charset="0"/>
              </a:rPr>
              <a:t>CCT coil</a:t>
            </a:r>
          </a:p>
        </p:txBody>
      </p:sp>
      <p:sp>
        <p:nvSpPr>
          <p:cNvPr id="9" name="文本框 8">
            <a:extLst>
              <a:ext uri="{FF2B5EF4-FFF2-40B4-BE49-F238E27FC236}">
                <a16:creationId xmlns:a16="http://schemas.microsoft.com/office/drawing/2014/main" id="{2928068C-8B28-462B-83CD-8DBF86A4EFE5}"/>
              </a:ext>
            </a:extLst>
          </p:cNvPr>
          <p:cNvSpPr txBox="1"/>
          <p:nvPr/>
        </p:nvSpPr>
        <p:spPr>
          <a:xfrm>
            <a:off x="4499464" y="1510229"/>
            <a:ext cx="7541645" cy="1354217"/>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1) CEPC Interaction Region quadrupole magnets meet basic requirement.</a:t>
            </a:r>
          </a:p>
          <a:p>
            <a:r>
              <a:rPr lang="en-US" altLang="zh-CN" sz="1600" dirty="0">
                <a:latin typeface="Arial" panose="020B0604020202020204" pitchFamily="34" charset="0"/>
                <a:cs typeface="Arial" panose="020B0604020202020204" pitchFamily="34" charset="0"/>
              </a:rPr>
              <a:t>2) Ratio of multipole field to quadrupole field &lt;2×10</a:t>
            </a:r>
            <a:r>
              <a:rPr lang="en-US" altLang="zh-CN" sz="1600" baseline="30000" dirty="0">
                <a:latin typeface="Arial" panose="020B0604020202020204" pitchFamily="34" charset="0"/>
                <a:cs typeface="Arial" panose="020B0604020202020204" pitchFamily="34" charset="0"/>
              </a:rPr>
              <a:t>-4</a:t>
            </a:r>
          </a:p>
          <a:p>
            <a:r>
              <a:rPr lang="en-US" altLang="zh-CN" sz="1600" dirty="0">
                <a:latin typeface="Arial" panose="020B0604020202020204" pitchFamily="34" charset="0"/>
                <a:cs typeface="Arial" panose="020B0604020202020204" pitchFamily="34" charset="0"/>
              </a:rPr>
              <a:t>3) Integral dipole field at the center of one aperture is zero</a:t>
            </a:r>
          </a:p>
          <a:p>
            <a:r>
              <a:rPr lang="en-US" altLang="zh-CN" sz="1600" dirty="0">
                <a:solidFill>
                  <a:srgbClr val="00B050"/>
                </a:solidFill>
                <a:latin typeface="Arial" panose="020B0604020202020204" pitchFamily="34" charset="0"/>
                <a:cs typeface="Arial" panose="020B0604020202020204" pitchFamily="34" charset="0"/>
              </a:rPr>
              <a:t>     Local dipole field at each longitudinal position </a:t>
            </a:r>
            <a:r>
              <a:rPr lang="zh-CN" altLang="zh-CN" sz="1600" dirty="0">
                <a:solidFill>
                  <a:srgbClr val="00B050"/>
                </a:solidFill>
                <a:latin typeface="Arial" panose="020B0604020202020204" pitchFamily="34" charset="0"/>
                <a:cs typeface="Arial" panose="020B0604020202020204" pitchFamily="34" charset="0"/>
              </a:rPr>
              <a:t>≤ </a:t>
            </a:r>
            <a:r>
              <a:rPr lang="en-US" altLang="zh-CN" sz="1600" dirty="0">
                <a:solidFill>
                  <a:srgbClr val="00B050"/>
                </a:solidFill>
                <a:latin typeface="Arial" panose="020B0604020202020204" pitchFamily="34" charset="0"/>
                <a:cs typeface="Arial" panose="020B0604020202020204" pitchFamily="34" charset="0"/>
              </a:rPr>
              <a:t>300Gs  </a:t>
            </a:r>
          </a:p>
          <a:p>
            <a:r>
              <a:rPr lang="en-US" altLang="zh-CN" sz="1600" dirty="0">
                <a:solidFill>
                  <a:srgbClr val="008400"/>
                </a:solidFill>
                <a:latin typeface="Arial" panose="020B0604020202020204" pitchFamily="34" charset="0"/>
                <a:cs typeface="Arial" panose="020B0604020202020204" pitchFamily="34" charset="0"/>
              </a:rPr>
              <a:t> </a:t>
            </a:r>
            <a:endParaRPr lang="zh-CN" altLang="en-US" sz="1600" dirty="0">
              <a:solidFill>
                <a:srgbClr val="008400"/>
              </a:solidFill>
              <a:latin typeface="Arial" panose="020B0604020202020204" pitchFamily="34" charset="0"/>
              <a:cs typeface="Arial" panose="020B0604020202020204" pitchFamily="34" charset="0"/>
            </a:endParaRPr>
          </a:p>
        </p:txBody>
      </p:sp>
      <p:graphicFrame>
        <p:nvGraphicFramePr>
          <p:cNvPr id="10" name="表格 9">
            <a:extLst>
              <a:ext uri="{FF2B5EF4-FFF2-40B4-BE49-F238E27FC236}">
                <a16:creationId xmlns:a16="http://schemas.microsoft.com/office/drawing/2014/main" id="{B0A31F8E-7D50-4F03-BF93-BCB960DA6083}"/>
              </a:ext>
            </a:extLst>
          </p:cNvPr>
          <p:cNvGraphicFramePr>
            <a:graphicFrameLocks noGrp="1"/>
          </p:cNvGraphicFramePr>
          <p:nvPr/>
        </p:nvGraphicFramePr>
        <p:xfrm>
          <a:off x="5169547" y="3107499"/>
          <a:ext cx="5288349" cy="2299988"/>
        </p:xfrm>
        <a:graphic>
          <a:graphicData uri="http://schemas.openxmlformats.org/drawingml/2006/table">
            <a:tbl>
              <a:tblPr firstRow="1" bandRow="1">
                <a:tableStyleId>{5940675A-B579-460E-94D1-54222C63F5DA}</a:tableStyleId>
              </a:tblPr>
              <a:tblGrid>
                <a:gridCol w="1885768">
                  <a:extLst>
                    <a:ext uri="{9D8B030D-6E8A-4147-A177-3AD203B41FA5}">
                      <a16:colId xmlns:a16="http://schemas.microsoft.com/office/drawing/2014/main" val="2885348974"/>
                    </a:ext>
                  </a:extLst>
                </a:gridCol>
                <a:gridCol w="901889">
                  <a:extLst>
                    <a:ext uri="{9D8B030D-6E8A-4147-A177-3AD203B41FA5}">
                      <a16:colId xmlns:a16="http://schemas.microsoft.com/office/drawing/2014/main" val="3024030177"/>
                    </a:ext>
                  </a:extLst>
                </a:gridCol>
                <a:gridCol w="696914">
                  <a:extLst>
                    <a:ext uri="{9D8B030D-6E8A-4147-A177-3AD203B41FA5}">
                      <a16:colId xmlns:a16="http://schemas.microsoft.com/office/drawing/2014/main" val="1628440330"/>
                    </a:ext>
                  </a:extLst>
                </a:gridCol>
                <a:gridCol w="778904">
                  <a:extLst>
                    <a:ext uri="{9D8B030D-6E8A-4147-A177-3AD203B41FA5}">
                      <a16:colId xmlns:a16="http://schemas.microsoft.com/office/drawing/2014/main" val="424932239"/>
                    </a:ext>
                  </a:extLst>
                </a:gridCol>
                <a:gridCol w="1024874">
                  <a:extLst>
                    <a:ext uri="{9D8B030D-6E8A-4147-A177-3AD203B41FA5}">
                      <a16:colId xmlns:a16="http://schemas.microsoft.com/office/drawing/2014/main" val="359396321"/>
                    </a:ext>
                  </a:extLst>
                </a:gridCol>
              </a:tblGrid>
              <a:tr h="337076">
                <a:tc>
                  <a:txBody>
                    <a:bodyPr/>
                    <a:lstStyle/>
                    <a:p>
                      <a:pPr marL="0" algn="ctr" defTabSz="914400" rtl="0" eaLnBrk="1" fontAlgn="ctr" latinLnBrk="0" hangingPunct="1">
                        <a:lnSpc>
                          <a:spcPct val="130000"/>
                        </a:lnSpc>
                      </a:pPr>
                      <a:r>
                        <a:rPr lang="en-US" sz="800" b="1" i="0" u="none" strike="noStrike"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ITEM</a:t>
                      </a:r>
                    </a:p>
                  </a:txBody>
                  <a:tcPr marL="0" marR="0" marT="0" marB="0" anchor="ctr">
                    <a:lnL w="12700" cap="flat" cmpd="sng" algn="ctr">
                      <a:noFill/>
                      <a:prstDash val="solid"/>
                      <a:round/>
                      <a:headEnd type="none" w="med" len="med"/>
                      <a:tailEnd type="none" w="med" len="med"/>
                    </a:lnL>
                  </a:tcPr>
                </a:tc>
                <a:tc>
                  <a:txBody>
                    <a:bodyPr/>
                    <a:lstStyle/>
                    <a:p>
                      <a:pPr marL="0" algn="ctr" defTabSz="914400" rtl="0" eaLnBrk="1" fontAlgn="ctr" latinLnBrk="0" hangingPunct="1">
                        <a:lnSpc>
                          <a:spcPct val="130000"/>
                        </a:lnSpc>
                      </a:pPr>
                      <a:r>
                        <a:rPr lang="en-US" sz="800" b="1" i="0" u="none" strike="noStrike"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Q1</a:t>
                      </a:r>
                      <a:r>
                        <a:rPr lang="en-US" altLang="zh-CN" sz="800" b="1" i="0" u="none" strike="noStrike"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a</a:t>
                      </a:r>
                      <a:endParaRPr lang="en-US" sz="800" b="1" i="0" u="none" strike="noStrike" kern="12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txBody>
                  <a:tcPr marL="0" marR="0" marT="0" marB="0" anchor="ctr"/>
                </a:tc>
                <a:tc>
                  <a:txBody>
                    <a:bodyPr/>
                    <a:lstStyle/>
                    <a:p>
                      <a:pPr marL="0" algn="ctr" defTabSz="914400" rtl="0" eaLnBrk="1" fontAlgn="ctr" latinLnBrk="0" hangingPunct="1">
                        <a:lnSpc>
                          <a:spcPct val="130000"/>
                        </a:lnSpc>
                      </a:pPr>
                      <a:r>
                        <a:rPr lang="en-US" sz="800" b="1" i="0" u="none" strike="noStrike"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Q1b</a:t>
                      </a:r>
                    </a:p>
                  </a:txBody>
                  <a:tcPr marL="0" marR="0" marT="0" marB="0" anchor="ctr"/>
                </a:tc>
                <a:tc>
                  <a:txBody>
                    <a:bodyPr/>
                    <a:lstStyle/>
                    <a:p>
                      <a:pPr marL="0" algn="ctr" defTabSz="914400" rtl="0" eaLnBrk="1" fontAlgn="ctr" latinLnBrk="0" hangingPunct="1">
                        <a:lnSpc>
                          <a:spcPct val="130000"/>
                        </a:lnSpc>
                      </a:pPr>
                      <a:r>
                        <a:rPr lang="en-US" sz="800" b="1" i="0" u="none" strike="noStrike"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Q2</a:t>
                      </a:r>
                    </a:p>
                  </a:txBody>
                  <a:tcPr marL="0" marR="0" marT="0" marB="0" anchor="ctr"/>
                </a:tc>
                <a:tc>
                  <a:txBody>
                    <a:bodyPr/>
                    <a:lstStyle/>
                    <a:p>
                      <a:pPr marL="0" algn="ctr" defTabSz="914400" rtl="0" eaLnBrk="1" fontAlgn="ctr" latinLnBrk="0" hangingPunct="1">
                        <a:lnSpc>
                          <a:spcPct val="130000"/>
                        </a:lnSpc>
                      </a:pPr>
                      <a:r>
                        <a:rPr lang="en-US" altLang="zh-CN" sz="800" b="1" i="0" u="none" strike="noStrike"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Anti-solenoid</a:t>
                      </a:r>
                      <a:endParaRPr lang="zh-CN" altLang="en-US" sz="800" b="1" i="0" u="none" strike="noStrike" kern="12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3071307757"/>
                  </a:ext>
                </a:extLst>
              </a:tr>
              <a:tr h="168538">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 Central field gradient (T/m)</a:t>
                      </a:r>
                    </a:p>
                  </a:txBody>
                  <a:tcPr marL="0" marR="0" marT="0" marB="0" anchor="ctr">
                    <a:lnL w="12700" cap="flat" cmpd="sng" algn="ctr">
                      <a:noFill/>
                      <a:prstDash val="solid"/>
                      <a:round/>
                      <a:headEnd type="none" w="med" len="med"/>
                      <a:tailEnd type="none" w="med" len="med"/>
                    </a:lnL>
                  </a:tcPr>
                </a:tc>
                <a:tc>
                  <a:txBody>
                    <a:bodyPr/>
                    <a:lstStyle/>
                    <a:p>
                      <a:pPr marL="0" algn="ctr" defTabSz="914400" rtl="0" eaLnBrk="1" fontAlgn="ctr" latinLnBrk="0" hangingPunct="1">
                        <a:lnSpc>
                          <a:spcPct val="130000"/>
                        </a:lnSpc>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142.3</a:t>
                      </a:r>
                    </a:p>
                  </a:txBody>
                  <a:tcPr marL="0" marR="0" marT="0" marB="0" anchor="ctr"/>
                </a:tc>
                <a:tc>
                  <a:txBody>
                    <a:bodyPr/>
                    <a:lstStyle/>
                    <a:p>
                      <a:pPr marL="0" algn="ctr" defTabSz="914400" rtl="0" eaLnBrk="1" fontAlgn="ctr" latinLnBrk="0" hangingPunct="1">
                        <a:lnSpc>
                          <a:spcPct val="130000"/>
                        </a:lnSpc>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85.4</a:t>
                      </a:r>
                    </a:p>
                  </a:txBody>
                  <a:tcPr marL="0" marR="0" marT="0" marB="0" anchor="ctr"/>
                </a:tc>
                <a:tc>
                  <a:txBody>
                    <a:bodyPr/>
                    <a:lstStyle/>
                    <a:p>
                      <a:pPr marL="0" algn="ctr" defTabSz="914400" rtl="0" eaLnBrk="1" fontAlgn="ctr" latinLnBrk="0" hangingPunct="1">
                        <a:lnSpc>
                          <a:spcPct val="130000"/>
                        </a:lnSpc>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96.7</a:t>
                      </a:r>
                    </a:p>
                  </a:txBody>
                  <a:tcPr marL="0" marR="0" marT="0" marB="0" anchor="ctr"/>
                </a:tc>
                <a:tc>
                  <a:txBody>
                    <a:bodyPr/>
                    <a:lstStyle/>
                    <a:p>
                      <a:pPr algn="ctr"/>
                      <a:endParaRPr lang="zh-CN" altLang="en-US" sz="800" b="0" dirty="0">
                        <a:solidFill>
                          <a:schemeClr val="tx1"/>
                        </a:solidFill>
                        <a:latin typeface="Arial" panose="020B0604020202020204" pitchFamily="34" charset="0"/>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2381567485"/>
                  </a:ext>
                </a:extLst>
              </a:tr>
              <a:tr h="200139">
                <a:tc>
                  <a:txBody>
                    <a:bodyPr/>
                    <a:lstStyle/>
                    <a:p>
                      <a:pPr marL="0" algn="ctr" defTabSz="914400" rtl="0" eaLnBrk="1" fontAlgn="ctr" latinLnBrk="0" hangingPunct="1">
                        <a:lnSpc>
                          <a:spcPct val="130000"/>
                        </a:lnSpc>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 Cooling type </a:t>
                      </a:r>
                      <a:endParaRPr lang="en-US" sz="800" b="0" i="0" u="none" strike="noStrike"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tcPr>
                </a:tc>
                <a:tc>
                  <a:txBody>
                    <a:bodyPr/>
                    <a:lstStyle/>
                    <a:p>
                      <a:pPr marL="0" algn="ctr" defTabSz="914400" rtl="0" eaLnBrk="1" fontAlgn="ctr" latinLnBrk="0" hangingPunct="1">
                        <a:lnSpc>
                          <a:spcPct val="130000"/>
                        </a:lnSpc>
                      </a:pPr>
                      <a:r>
                        <a:rPr lang="en-US" altLang="zh-CN" sz="800" b="0" i="0" u="none" strike="noStrike" kern="1200" dirty="0" err="1">
                          <a:solidFill>
                            <a:schemeClr val="tx1"/>
                          </a:solidFill>
                          <a:latin typeface="Arial" panose="020B0604020202020204" pitchFamily="34" charset="0"/>
                          <a:ea typeface="+mn-ea"/>
                          <a:cs typeface="Arial" panose="020B0604020202020204" pitchFamily="34" charset="0"/>
                        </a:rPr>
                        <a:t>LHe</a:t>
                      </a:r>
                      <a:endParaRPr lang="en-US" altLang="zh-CN" sz="800" b="0" i="0" u="none" strike="noStrike"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800" b="0" i="0" u="none" strike="noStrike" kern="1200" dirty="0" err="1">
                          <a:solidFill>
                            <a:schemeClr val="tx1"/>
                          </a:solidFill>
                          <a:latin typeface="Arial" panose="020B0604020202020204" pitchFamily="34" charset="0"/>
                          <a:ea typeface="+mn-ea"/>
                          <a:cs typeface="Arial" panose="020B0604020202020204" pitchFamily="34" charset="0"/>
                        </a:rPr>
                        <a:t>LHe</a:t>
                      </a:r>
                      <a:endParaRPr lang="en-US" altLang="zh-CN" sz="800" b="0" i="0" u="none" strike="noStrike"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800" b="0" i="0" u="none" strike="noStrike" kern="1200" dirty="0" err="1">
                          <a:solidFill>
                            <a:schemeClr val="tx1"/>
                          </a:solidFill>
                          <a:latin typeface="Arial" panose="020B0604020202020204" pitchFamily="34" charset="0"/>
                          <a:ea typeface="+mn-ea"/>
                          <a:cs typeface="Arial" panose="020B0604020202020204" pitchFamily="34" charset="0"/>
                        </a:rPr>
                        <a:t>LHe</a:t>
                      </a:r>
                      <a:endParaRPr lang="en-US" altLang="zh-CN" sz="800" b="0" i="0" u="none" strike="noStrike"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800" b="0" i="0" u="none" strike="noStrike" kern="1200" dirty="0" err="1">
                          <a:solidFill>
                            <a:schemeClr val="tx1"/>
                          </a:solidFill>
                          <a:latin typeface="Arial" panose="020B0604020202020204" pitchFamily="34" charset="0"/>
                          <a:ea typeface="+mn-ea"/>
                          <a:cs typeface="Arial" panose="020B0604020202020204" pitchFamily="34" charset="0"/>
                        </a:rPr>
                        <a:t>LHe</a:t>
                      </a:r>
                      <a:endParaRPr lang="zh-CN" altLang="en-US" sz="800" b="0" i="0" u="none" strike="noStrike" kern="1200" dirty="0">
                        <a:solidFill>
                          <a:schemeClr val="tx1"/>
                        </a:solidFill>
                        <a:latin typeface="Arial" panose="020B0604020202020204" pitchFamily="34" charset="0"/>
                        <a:ea typeface="+mn-ea"/>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3278858315"/>
                  </a:ext>
                </a:extLst>
              </a:tr>
              <a:tr h="200139">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 Operating current (A)</a:t>
                      </a:r>
                    </a:p>
                  </a:txBody>
                  <a:tcPr marL="0" marR="0" marT="0" marB="0" anchor="ctr">
                    <a:lnL w="12700" cap="flat" cmpd="sng" algn="ctr">
                      <a:noFill/>
                      <a:prstDash val="solid"/>
                      <a:round/>
                      <a:headEnd type="none" w="med" len="med"/>
                      <a:tailEnd type="none" w="med" len="med"/>
                    </a:lnL>
                  </a:tcPr>
                </a:tc>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720</a:t>
                      </a:r>
                    </a:p>
                  </a:txBody>
                  <a:tcPr marL="0" marR="0" marT="0" marB="0" anchor="ctr"/>
                </a:tc>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640</a:t>
                      </a:r>
                    </a:p>
                  </a:txBody>
                  <a:tcPr marL="0" marR="0" marT="0" marB="0" anchor="ctr"/>
                </a:tc>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760</a:t>
                      </a:r>
                    </a:p>
                  </a:txBody>
                  <a:tcPr marL="0" marR="0" marT="0" marB="0" anchor="ctr"/>
                </a:tc>
                <a:tc>
                  <a:txBody>
                    <a:bodyPr/>
                    <a:lstStyle/>
                    <a:p>
                      <a:pPr marL="0" algn="ctr" defTabSz="914400" rtl="0" eaLnBrk="1" fontAlgn="ctr" latinLnBrk="0" hangingPunct="1">
                        <a:lnSpc>
                          <a:spcPct val="130000"/>
                        </a:lnSpc>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1300</a:t>
                      </a:r>
                      <a:endParaRPr lang="zh-CN" altLang="en-US" sz="800" b="0" i="0" u="none" strike="noStrike" kern="1200" dirty="0">
                        <a:solidFill>
                          <a:schemeClr val="tx1"/>
                        </a:solidFill>
                        <a:latin typeface="Arial" panose="020B0604020202020204" pitchFamily="34" charset="0"/>
                        <a:ea typeface="+mn-ea"/>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1889779999"/>
                  </a:ext>
                </a:extLst>
              </a:tr>
              <a:tr h="200139">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 Magnetic storage</a:t>
                      </a:r>
                      <a:r>
                        <a:rPr lang="en-US" sz="800" b="0" i="0" u="none" strike="noStrike" kern="1200" baseline="0" dirty="0">
                          <a:solidFill>
                            <a:schemeClr val="tx1"/>
                          </a:solidFill>
                          <a:latin typeface="Arial" panose="020B0604020202020204" pitchFamily="34" charset="0"/>
                          <a:ea typeface="+mn-ea"/>
                          <a:cs typeface="Arial" panose="020B0604020202020204" pitchFamily="34" charset="0"/>
                        </a:rPr>
                        <a:t> energy (KJ)</a:t>
                      </a:r>
                      <a:endParaRPr lang="en-US" sz="800" b="0" i="0" u="none" strike="noStrike"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tcPr>
                </a:tc>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16.7</a:t>
                      </a:r>
                    </a:p>
                  </a:txBody>
                  <a:tcPr marL="0" marR="0" marT="0" marB="0" anchor="ctr"/>
                </a:tc>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15.2</a:t>
                      </a:r>
                    </a:p>
                  </a:txBody>
                  <a:tcPr marL="0" marR="0" marT="0" marB="0" anchor="ctr"/>
                </a:tc>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36.1</a:t>
                      </a:r>
                    </a:p>
                  </a:txBody>
                  <a:tcPr marL="0" marR="0" marT="0" marB="0" anchor="ctr"/>
                </a:tc>
                <a:tc>
                  <a:txBody>
                    <a:bodyPr/>
                    <a:lstStyle/>
                    <a:p>
                      <a:pPr marL="0" algn="ctr" defTabSz="914400" rtl="0" eaLnBrk="1" fontAlgn="ctr" latinLnBrk="0" hangingPunct="1">
                        <a:lnSpc>
                          <a:spcPct val="130000"/>
                        </a:lnSpc>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740</a:t>
                      </a:r>
                      <a:endParaRPr lang="zh-CN" altLang="en-US" sz="800" b="0" i="0" u="none" strike="noStrike" kern="1200" dirty="0">
                        <a:solidFill>
                          <a:schemeClr val="tx1"/>
                        </a:solidFill>
                        <a:latin typeface="Arial" panose="020B0604020202020204" pitchFamily="34" charset="0"/>
                        <a:ea typeface="+mn-ea"/>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4026097786"/>
                  </a:ext>
                </a:extLst>
              </a:tr>
              <a:tr h="200139">
                <a:tc>
                  <a:txBody>
                    <a:bodyPr/>
                    <a:lstStyle/>
                    <a:p>
                      <a:pPr marL="0" algn="ctr" defTabSz="914400" rtl="0" eaLnBrk="1" fontAlgn="ctr" latinLnBrk="0" hangingPunct="1">
                        <a:lnSpc>
                          <a:spcPct val="130000"/>
                        </a:lnSpc>
                      </a:pP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 Cross</a:t>
                      </a:r>
                      <a:r>
                        <a:rPr lang="en-US" altLang="zh-CN" sz="800" b="0" i="0" u="none" strike="noStrike" kern="1200" baseline="0" dirty="0">
                          <a:solidFill>
                            <a:srgbClr val="C00000"/>
                          </a:solidFill>
                          <a:latin typeface="Arial" panose="020B0604020202020204" pitchFamily="34" charset="0"/>
                          <a:ea typeface="+mn-ea"/>
                          <a:cs typeface="Arial" panose="020B0604020202020204" pitchFamily="34" charset="0"/>
                        </a:rPr>
                        <a:t> section parameter (mm)</a:t>
                      </a:r>
                      <a:endParaRPr lang="en-US" sz="800" b="0" i="0" u="none" strike="noStrike" kern="1200" dirty="0">
                        <a:solidFill>
                          <a:srgbClr val="C00000"/>
                        </a:solidFill>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tcPr>
                </a:tc>
                <a:tc>
                  <a:txBody>
                    <a:bodyPr/>
                    <a:lstStyle/>
                    <a:p>
                      <a:pPr marL="0" algn="ctr" defTabSz="914400" rtl="0" eaLnBrk="1" fontAlgn="ctr" latinLnBrk="0" hangingPunct="1">
                        <a:lnSpc>
                          <a:spcPct val="130000"/>
                        </a:lnSpc>
                      </a:pPr>
                      <a:r>
                        <a:rPr lang="el-GR" altLang="zh-CN" sz="800" b="0" i="0" u="none" strike="noStrike" kern="1200" dirty="0">
                          <a:solidFill>
                            <a:srgbClr val="C00000"/>
                          </a:solidFill>
                          <a:latin typeface="Arial" panose="020B0604020202020204" pitchFamily="34" charset="0"/>
                          <a:ea typeface="+mn-ea"/>
                          <a:cs typeface="Arial" panose="020B0604020202020204" pitchFamily="34" charset="0"/>
                        </a:rPr>
                        <a:t>Φ</a:t>
                      </a: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40~61</a:t>
                      </a:r>
                    </a:p>
                  </a:txBody>
                  <a:tcPr marL="0" marR="0" marT="0" marB="0" anchor="ctr"/>
                </a:tc>
                <a:tc>
                  <a:txBody>
                    <a:bodyPr/>
                    <a:lstStyle/>
                    <a:p>
                      <a:pPr marL="0" marR="0" lvl="0" indent="0" algn="ctr" defTabSz="914400" rtl="0" eaLnBrk="1" fontAlgn="ctr" latinLnBrk="0" hangingPunct="1">
                        <a:lnSpc>
                          <a:spcPct val="130000"/>
                        </a:lnSpc>
                        <a:spcBef>
                          <a:spcPts val="0"/>
                        </a:spcBef>
                        <a:spcAft>
                          <a:spcPts val="0"/>
                        </a:spcAft>
                        <a:buClrTx/>
                        <a:buSzTx/>
                        <a:buFontTx/>
                        <a:buNone/>
                        <a:tabLst/>
                        <a:defRPr/>
                      </a:pPr>
                      <a:r>
                        <a:rPr lang="el-GR" altLang="zh-CN" sz="800" b="0" i="0" u="none" strike="noStrike" kern="1200" dirty="0">
                          <a:solidFill>
                            <a:srgbClr val="C00000"/>
                          </a:solidFill>
                          <a:latin typeface="Arial" panose="020B0604020202020204" pitchFamily="34" charset="0"/>
                          <a:ea typeface="+mn-ea"/>
                          <a:cs typeface="Arial" panose="020B0604020202020204" pitchFamily="34" charset="0"/>
                        </a:rPr>
                        <a:t>Φ</a:t>
                      </a: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52~78</a:t>
                      </a:r>
                    </a:p>
                  </a:txBody>
                  <a:tcPr marL="0" marR="0" marT="0" marB="0" anchor="ctr"/>
                </a:tc>
                <a:tc>
                  <a:txBody>
                    <a:bodyPr/>
                    <a:lstStyle/>
                    <a:p>
                      <a:pPr marL="0" marR="0" lvl="0" indent="0" algn="ctr" defTabSz="914400" rtl="0" eaLnBrk="1" fontAlgn="ctr" latinLnBrk="0" hangingPunct="1">
                        <a:lnSpc>
                          <a:spcPct val="130000"/>
                        </a:lnSpc>
                        <a:spcBef>
                          <a:spcPts val="0"/>
                        </a:spcBef>
                        <a:spcAft>
                          <a:spcPts val="0"/>
                        </a:spcAft>
                        <a:buClrTx/>
                        <a:buSzTx/>
                        <a:buFontTx/>
                        <a:buNone/>
                        <a:tabLst/>
                        <a:defRPr/>
                      </a:pPr>
                      <a:r>
                        <a:rPr lang="el-GR" altLang="zh-CN" sz="800" b="0" i="0" u="none" strike="noStrike" kern="1200" dirty="0">
                          <a:solidFill>
                            <a:srgbClr val="C00000"/>
                          </a:solidFill>
                          <a:latin typeface="Arial" panose="020B0604020202020204" pitchFamily="34" charset="0"/>
                          <a:ea typeface="+mn-ea"/>
                          <a:cs typeface="Arial" panose="020B0604020202020204" pitchFamily="34" charset="0"/>
                        </a:rPr>
                        <a:t>Φ</a:t>
                      </a: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62~88</a:t>
                      </a:r>
                    </a:p>
                  </a:txBody>
                  <a:tcPr marL="0" marR="0" marT="0" marB="0" anchor="ctr"/>
                </a:tc>
                <a:tc>
                  <a:txBody>
                    <a:bodyPr/>
                    <a:lstStyle/>
                    <a:p>
                      <a:pPr marL="0" marR="0" lvl="0" indent="0" algn="ctr" defTabSz="914400" rtl="0" eaLnBrk="1" fontAlgn="ctr" latinLnBrk="0" hangingPunct="1">
                        <a:lnSpc>
                          <a:spcPct val="130000"/>
                        </a:lnSpc>
                        <a:spcBef>
                          <a:spcPts val="0"/>
                        </a:spcBef>
                        <a:spcAft>
                          <a:spcPts val="0"/>
                        </a:spcAft>
                        <a:buClrTx/>
                        <a:buSzTx/>
                        <a:buFontTx/>
                        <a:buNone/>
                        <a:tabLst/>
                        <a:defRPr/>
                      </a:pP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70 sections </a:t>
                      </a:r>
                      <a:endParaRPr lang="zh-CN" altLang="en-US" sz="800" b="0" i="0" u="none" strike="noStrike" kern="1200" dirty="0">
                        <a:solidFill>
                          <a:srgbClr val="C00000"/>
                        </a:solidFill>
                        <a:latin typeface="Arial" panose="020B0604020202020204" pitchFamily="34" charset="0"/>
                        <a:ea typeface="+mn-ea"/>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2871193284"/>
                  </a:ext>
                </a:extLst>
              </a:tr>
              <a:tr h="200139">
                <a:tc>
                  <a:txBody>
                    <a:bodyPr/>
                    <a:lstStyle/>
                    <a:p>
                      <a:pPr marL="0" algn="ctr" defTabSz="914400" rtl="0" eaLnBrk="1" fontAlgn="ctr" latinLnBrk="0" hangingPunct="1">
                        <a:lnSpc>
                          <a:spcPct val="130000"/>
                        </a:lnSpc>
                      </a:pPr>
                      <a:r>
                        <a:rPr lang="en-US" sz="800" b="0" i="0" u="none" strike="noStrike" kern="1200" dirty="0">
                          <a:solidFill>
                            <a:srgbClr val="C00000"/>
                          </a:solidFill>
                          <a:latin typeface="Arial" panose="020B0604020202020204" pitchFamily="34" charset="0"/>
                          <a:ea typeface="+mn-ea"/>
                          <a:cs typeface="Arial" panose="020B0604020202020204" pitchFamily="34" charset="0"/>
                        </a:rPr>
                        <a:t> Magnet </a:t>
                      </a: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mechanical </a:t>
                      </a:r>
                      <a:r>
                        <a:rPr lang="en-US" sz="800" b="0" i="0" u="none" strike="noStrike" kern="1200" dirty="0">
                          <a:solidFill>
                            <a:srgbClr val="C00000"/>
                          </a:solidFill>
                          <a:latin typeface="Arial" panose="020B0604020202020204" pitchFamily="34" charset="0"/>
                          <a:ea typeface="+mn-ea"/>
                          <a:cs typeface="Arial" panose="020B0604020202020204" pitchFamily="34" charset="0"/>
                        </a:rPr>
                        <a:t>length (m)</a:t>
                      </a:r>
                    </a:p>
                  </a:txBody>
                  <a:tcPr marL="0" marR="0" marT="0" marB="0" anchor="ctr">
                    <a:lnL w="12700" cap="flat" cmpd="sng" algn="ctr">
                      <a:noFill/>
                      <a:prstDash val="solid"/>
                      <a:round/>
                      <a:headEnd type="none" w="med" len="med"/>
                      <a:tailEnd type="none" w="med" len="med"/>
                    </a:lnL>
                  </a:tcPr>
                </a:tc>
                <a:tc>
                  <a:txBody>
                    <a:bodyPr/>
                    <a:lstStyle/>
                    <a:p>
                      <a:pPr marL="0" algn="ctr" defTabSz="914400" rtl="0" eaLnBrk="1" fontAlgn="ctr" latinLnBrk="0" hangingPunct="1">
                        <a:lnSpc>
                          <a:spcPct val="130000"/>
                        </a:lnSpc>
                      </a:pP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1.23</a:t>
                      </a:r>
                    </a:p>
                  </a:txBody>
                  <a:tcPr marL="0" marR="0" marT="0" marB="0" anchor="ctr"/>
                </a:tc>
                <a:tc>
                  <a:txBody>
                    <a:bodyPr/>
                    <a:lstStyle/>
                    <a:p>
                      <a:pPr marL="0" algn="ctr" defTabSz="914400" rtl="0" eaLnBrk="1" fontAlgn="ctr" latinLnBrk="0" hangingPunct="1">
                        <a:lnSpc>
                          <a:spcPct val="130000"/>
                        </a:lnSpc>
                      </a:pP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1.23</a:t>
                      </a:r>
                    </a:p>
                  </a:txBody>
                  <a:tcPr marL="0" marR="0" marT="0" marB="0" anchor="ctr"/>
                </a:tc>
                <a:tc>
                  <a:txBody>
                    <a:bodyPr/>
                    <a:lstStyle/>
                    <a:p>
                      <a:pPr marL="0" algn="ctr" defTabSz="914400" rtl="0" eaLnBrk="1" fontAlgn="ctr" latinLnBrk="0" hangingPunct="1">
                        <a:lnSpc>
                          <a:spcPct val="130000"/>
                        </a:lnSpc>
                      </a:pP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1.53</a:t>
                      </a: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5.1</a:t>
                      </a:r>
                      <a:endParaRPr lang="zh-CN" altLang="en-US" sz="800" b="0" i="0" u="none" strike="noStrike" kern="1200" dirty="0">
                        <a:solidFill>
                          <a:srgbClr val="C00000"/>
                        </a:solidFill>
                        <a:latin typeface="Arial" panose="020B0604020202020204" pitchFamily="34" charset="0"/>
                        <a:ea typeface="+mn-ea"/>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1025175840"/>
                  </a:ext>
                </a:extLst>
              </a:tr>
              <a:tr h="200139">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 Net weight (Kg)</a:t>
                      </a:r>
                    </a:p>
                  </a:txBody>
                  <a:tcPr marL="0" marR="0" marT="0" marB="0" anchor="ctr">
                    <a:lnL w="12700" cap="flat" cmpd="sng" algn="ctr">
                      <a:noFill/>
                      <a:prstDash val="solid"/>
                      <a:round/>
                      <a:headEnd type="none" w="med" len="med"/>
                      <a:tailEnd type="none" w="med" len="med"/>
                    </a:lnL>
                  </a:tcPr>
                </a:tc>
                <a:tc>
                  <a:txBody>
                    <a:bodyPr/>
                    <a:lstStyle/>
                    <a:p>
                      <a:pPr marL="0" algn="ctr" defTabSz="914400" rtl="0" eaLnBrk="1" fontAlgn="ctr" latinLnBrk="0" hangingPunct="1">
                        <a:lnSpc>
                          <a:spcPct val="130000"/>
                        </a:lnSpc>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25</a:t>
                      </a:r>
                    </a:p>
                  </a:txBody>
                  <a:tcPr marL="0" marR="0" marT="0" marB="0" anchor="ctr"/>
                </a:tc>
                <a:tc>
                  <a:txBody>
                    <a:bodyPr/>
                    <a:lstStyle/>
                    <a:p>
                      <a:pPr marL="0" algn="ctr" defTabSz="914400" rtl="0" eaLnBrk="1" fontAlgn="ctr" latinLnBrk="0" hangingPunct="1">
                        <a:lnSpc>
                          <a:spcPct val="130000"/>
                        </a:lnSpc>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32</a:t>
                      </a:r>
                    </a:p>
                  </a:txBody>
                  <a:tcPr marL="0" marR="0" marT="0" marB="0" anchor="ctr"/>
                </a:tc>
                <a:tc>
                  <a:txBody>
                    <a:bodyPr/>
                    <a:lstStyle/>
                    <a:p>
                      <a:pPr marL="0" algn="ctr" defTabSz="914400" rtl="0" eaLnBrk="1" fontAlgn="ctr" latinLnBrk="0" hangingPunct="1">
                        <a:lnSpc>
                          <a:spcPct val="130000"/>
                        </a:lnSpc>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43</a:t>
                      </a: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302</a:t>
                      </a:r>
                      <a:endParaRPr lang="zh-CN" altLang="en-US" sz="800" b="0" i="0" u="none" strike="noStrike" kern="1200" dirty="0">
                        <a:solidFill>
                          <a:schemeClr val="tx1"/>
                        </a:solidFill>
                        <a:latin typeface="Arial" panose="020B0604020202020204" pitchFamily="34" charset="0"/>
                        <a:ea typeface="+mn-ea"/>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2515198306"/>
                  </a:ext>
                </a:extLst>
              </a:tr>
              <a:tr h="200139">
                <a:tc gridSpan="4">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 Total weight of magnets (Kg)</a:t>
                      </a:r>
                    </a:p>
                  </a:txBody>
                  <a:tcPr marL="0" marR="0" marT="0" marB="0" anchor="ctr">
                    <a:lnL w="12700" cap="flat" cmpd="sng" algn="ctr">
                      <a:noFill/>
                      <a:prstDash val="solid"/>
                      <a:round/>
                      <a:headEnd type="none" w="med" len="med"/>
                      <a:tailEnd type="none" w="med" len="med"/>
                    </a:lnL>
                  </a:tcPr>
                </a:tc>
                <a:tc hMerge="1">
                  <a:txBody>
                    <a:bodyPr/>
                    <a:lstStyle/>
                    <a:p>
                      <a:pPr marL="0" algn="ctr" defTabSz="914400" rtl="0" eaLnBrk="1" fontAlgn="ctr" latinLnBrk="0" hangingPunct="1">
                        <a:lnSpc>
                          <a:spcPct val="130000"/>
                        </a:lnSpc>
                      </a:pPr>
                      <a:endParaRPr lang="en-US" altLang="zh-CN" sz="19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hMerge="1">
                  <a:txBody>
                    <a:bodyPr/>
                    <a:lstStyle/>
                    <a:p>
                      <a:pPr marL="0" algn="ctr" defTabSz="914400" rtl="0" eaLnBrk="1" fontAlgn="ctr" latinLnBrk="0" hangingPunct="1">
                        <a:lnSpc>
                          <a:spcPct val="130000"/>
                        </a:lnSpc>
                      </a:pPr>
                      <a:endParaRPr lang="en-US" altLang="zh-CN" sz="19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hMerge="1">
                  <a:txBody>
                    <a:bodyPr/>
                    <a:lstStyle/>
                    <a:p>
                      <a:pPr marL="0" algn="ctr" defTabSz="914400" rtl="0" eaLnBrk="1" fontAlgn="ctr" latinLnBrk="0" hangingPunct="1">
                        <a:lnSpc>
                          <a:spcPct val="130000"/>
                        </a:lnSpc>
                      </a:pPr>
                      <a:endParaRPr lang="en-US" altLang="zh-CN" sz="19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800" b="1" i="0" u="none" strike="noStrike" kern="1200" dirty="0">
                          <a:solidFill>
                            <a:srgbClr val="C00000"/>
                          </a:solidFill>
                          <a:latin typeface="Arial" panose="020B0604020202020204" pitchFamily="34" charset="0"/>
                          <a:ea typeface="+mn-ea"/>
                          <a:cs typeface="Arial" panose="020B0604020202020204" pitchFamily="34" charset="0"/>
                        </a:rPr>
                        <a:t>402</a:t>
                      </a:r>
                      <a:endParaRPr lang="zh-CN" altLang="en-US" sz="800" b="1" i="0" u="none" strike="noStrike" kern="1200" dirty="0">
                        <a:solidFill>
                          <a:srgbClr val="C00000"/>
                        </a:solidFill>
                        <a:latin typeface="Arial" panose="020B0604020202020204" pitchFamily="34" charset="0"/>
                        <a:ea typeface="+mn-ea"/>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1925311680"/>
                  </a:ext>
                </a:extLst>
              </a:tr>
            </a:tbl>
          </a:graphicData>
        </a:graphic>
      </p:graphicFrame>
      <p:sp>
        <p:nvSpPr>
          <p:cNvPr id="11" name="文本框 10">
            <a:extLst>
              <a:ext uri="{FF2B5EF4-FFF2-40B4-BE49-F238E27FC236}">
                <a16:creationId xmlns:a16="http://schemas.microsoft.com/office/drawing/2014/main" id="{2ADBC9F1-1423-4A45-86BB-0E7D8B3019A8}"/>
              </a:ext>
            </a:extLst>
          </p:cNvPr>
          <p:cNvSpPr txBox="1"/>
          <p:nvPr/>
        </p:nvSpPr>
        <p:spPr>
          <a:xfrm>
            <a:off x="186431" y="5367600"/>
            <a:ext cx="4599088" cy="1323439"/>
          </a:xfrm>
          <a:prstGeom prst="rect">
            <a:avLst/>
          </a:prstGeom>
          <a:noFill/>
        </p:spPr>
        <p:txBody>
          <a:bodyPr wrap="square" rtlCol="0">
            <a:spAutoFit/>
          </a:bodyPr>
          <a:lstStyle/>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Peak field in coil Q1a/Q1b/Q2: 4.0T/3.7T/4.1T</a:t>
            </a:r>
          </a:p>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Within the aperture of anti-solenoid, the maximum magnetic field is 8.2T, and the maximum magnetic field on anti-solenoid coil is 10.9T.</a:t>
            </a:r>
            <a:endParaRPr lang="zh-CN" altLang="en-US" sz="1600" dirty="0">
              <a:latin typeface="Arial" panose="020B0604020202020204" pitchFamily="34" charset="0"/>
              <a:cs typeface="Arial" panose="020B0604020202020204" pitchFamily="34" charset="0"/>
            </a:endParaRPr>
          </a:p>
        </p:txBody>
      </p:sp>
      <p:sp>
        <p:nvSpPr>
          <p:cNvPr id="12" name="文本框 11">
            <a:extLst>
              <a:ext uri="{FF2B5EF4-FFF2-40B4-BE49-F238E27FC236}">
                <a16:creationId xmlns:a16="http://schemas.microsoft.com/office/drawing/2014/main" id="{02B7DC55-71E7-45AB-AB43-B0461344518D}"/>
              </a:ext>
            </a:extLst>
          </p:cNvPr>
          <p:cNvSpPr txBox="1"/>
          <p:nvPr/>
        </p:nvSpPr>
        <p:spPr>
          <a:xfrm>
            <a:off x="4499464" y="2648980"/>
            <a:ext cx="7429864" cy="369332"/>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The total weight of each set of SC magnets is ~ 0.4 tons.</a:t>
            </a:r>
            <a:endParaRPr lang="zh-CN" altLang="en-US" dirty="0">
              <a:latin typeface="Arial" panose="020B0604020202020204" pitchFamily="34" charset="0"/>
              <a:cs typeface="Arial" panose="020B0604020202020204" pitchFamily="34" charset="0"/>
            </a:endParaRPr>
          </a:p>
        </p:txBody>
      </p:sp>
      <p:sp>
        <p:nvSpPr>
          <p:cNvPr id="13" name="文本框 12">
            <a:extLst>
              <a:ext uri="{FF2B5EF4-FFF2-40B4-BE49-F238E27FC236}">
                <a16:creationId xmlns:a16="http://schemas.microsoft.com/office/drawing/2014/main" id="{3FECDE01-4F6D-4699-897D-30A84CD27300}"/>
              </a:ext>
            </a:extLst>
          </p:cNvPr>
          <p:cNvSpPr txBox="1"/>
          <p:nvPr/>
        </p:nvSpPr>
        <p:spPr>
          <a:xfrm>
            <a:off x="5015883" y="5480149"/>
            <a:ext cx="7247167" cy="646331"/>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SC magnets</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corrector</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coil</a:t>
            </a:r>
            <a:r>
              <a:rPr lang="zh-CN" altLang="en-US" dirty="0">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dipole coil(Q1a/Q1b/Q2</a:t>
            </a:r>
            <a:r>
              <a:rPr lang="zh-CN" altLang="en-US" dirty="0">
                <a:latin typeface="Arial" panose="020B0604020202020204" pitchFamily="34" charset="0"/>
                <a:cs typeface="Arial" panose="020B0604020202020204" pitchFamily="34" charset="0"/>
              </a:rPr>
              <a:t>）</a:t>
            </a:r>
            <a:r>
              <a:rPr lang="zh-CN" altLang="zh-CN" dirty="0">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300Gs</a:t>
            </a:r>
          </a:p>
          <a:p>
            <a:r>
              <a:rPr lang="en-US" altLang="zh-CN" dirty="0">
                <a:latin typeface="Arial" panose="020B0604020202020204" pitchFamily="34" charset="0"/>
                <a:cs typeface="Arial" panose="020B0604020202020204" pitchFamily="34" charset="0"/>
              </a:rPr>
              <a:t>Skew quadrupole coil</a:t>
            </a:r>
            <a:r>
              <a:rPr lang="zh-CN" altLang="en-US" dirty="0">
                <a:latin typeface="Arial" panose="020B0604020202020204" pitchFamily="34" charset="0"/>
                <a:cs typeface="Arial" panose="020B0604020202020204" pitchFamily="34" charset="0"/>
              </a:rPr>
              <a:t>：</a:t>
            </a:r>
          </a:p>
        </p:txBody>
      </p:sp>
      <p:graphicFrame>
        <p:nvGraphicFramePr>
          <p:cNvPr id="14" name="表格 13">
            <a:extLst>
              <a:ext uri="{FF2B5EF4-FFF2-40B4-BE49-F238E27FC236}">
                <a16:creationId xmlns:a16="http://schemas.microsoft.com/office/drawing/2014/main" id="{BA139952-796C-4099-B1E0-6202093782A4}"/>
              </a:ext>
            </a:extLst>
          </p:cNvPr>
          <p:cNvGraphicFramePr>
            <a:graphicFrameLocks noGrp="1"/>
          </p:cNvGraphicFramePr>
          <p:nvPr/>
        </p:nvGraphicFramePr>
        <p:xfrm>
          <a:off x="7464153" y="5852160"/>
          <a:ext cx="2304255" cy="745191"/>
        </p:xfrm>
        <a:graphic>
          <a:graphicData uri="http://schemas.openxmlformats.org/drawingml/2006/table">
            <a:tbl>
              <a:tblPr firstRow="1" firstCol="1" bandRow="1">
                <a:tableStyleId>{5C22544A-7EE6-4342-B048-85BDC9FD1C3A}</a:tableStyleId>
              </a:tblPr>
              <a:tblGrid>
                <a:gridCol w="768085">
                  <a:extLst>
                    <a:ext uri="{9D8B030D-6E8A-4147-A177-3AD203B41FA5}">
                      <a16:colId xmlns:a16="http://schemas.microsoft.com/office/drawing/2014/main" val="524488702"/>
                    </a:ext>
                  </a:extLst>
                </a:gridCol>
                <a:gridCol w="768085">
                  <a:extLst>
                    <a:ext uri="{9D8B030D-6E8A-4147-A177-3AD203B41FA5}">
                      <a16:colId xmlns:a16="http://schemas.microsoft.com/office/drawing/2014/main" val="2167153576"/>
                    </a:ext>
                  </a:extLst>
                </a:gridCol>
                <a:gridCol w="768085">
                  <a:extLst>
                    <a:ext uri="{9D8B030D-6E8A-4147-A177-3AD203B41FA5}">
                      <a16:colId xmlns:a16="http://schemas.microsoft.com/office/drawing/2014/main" val="2184946584"/>
                    </a:ext>
                  </a:extLst>
                </a:gridCol>
              </a:tblGrid>
              <a:tr h="248397">
                <a:tc>
                  <a:txBody>
                    <a:bodyPr/>
                    <a:lstStyle/>
                    <a:p>
                      <a:endParaRPr lang="zh-CN" sz="12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tc>
                  <a:txBody>
                    <a:bodyPr/>
                    <a:lstStyle/>
                    <a:p>
                      <a:pPr algn="ctr">
                        <a:spcAft>
                          <a:spcPts val="0"/>
                        </a:spcAft>
                      </a:pPr>
                      <a:r>
                        <a:rPr lang="en-US" sz="1200" kern="100" dirty="0">
                          <a:effectLst/>
                          <a:latin typeface="Arial" panose="020B0604020202020204" pitchFamily="34" charset="0"/>
                          <a:cs typeface="Arial" panose="020B0604020202020204" pitchFamily="34" charset="0"/>
                        </a:rPr>
                        <a:t>Q1</a:t>
                      </a:r>
                      <a:r>
                        <a:rPr lang="en-US" altLang="zh-CN" sz="1200" kern="100" dirty="0">
                          <a:effectLst/>
                          <a:latin typeface="Arial" panose="020B0604020202020204" pitchFamily="34" charset="0"/>
                          <a:cs typeface="Arial" panose="020B0604020202020204" pitchFamily="34" charset="0"/>
                        </a:rPr>
                        <a:t>b</a:t>
                      </a:r>
                      <a:endParaRPr lang="zh-CN" sz="12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tc>
                  <a:txBody>
                    <a:bodyPr/>
                    <a:lstStyle/>
                    <a:p>
                      <a:pPr algn="ctr">
                        <a:spcAft>
                          <a:spcPts val="0"/>
                        </a:spcAft>
                      </a:pPr>
                      <a:r>
                        <a:rPr lang="en-US" sz="1200" kern="100" dirty="0">
                          <a:effectLst/>
                          <a:latin typeface="Arial" panose="020B0604020202020204" pitchFamily="34" charset="0"/>
                          <a:cs typeface="Arial" panose="020B0604020202020204" pitchFamily="34" charset="0"/>
                        </a:rPr>
                        <a:t>Q2</a:t>
                      </a:r>
                      <a:endParaRPr lang="zh-CN" sz="12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712559161"/>
                  </a:ext>
                </a:extLst>
              </a:tr>
              <a:tr h="248397">
                <a:tc>
                  <a:txBody>
                    <a:bodyPr/>
                    <a:lstStyle/>
                    <a:p>
                      <a:pPr algn="ctr">
                        <a:spcAft>
                          <a:spcPts val="0"/>
                        </a:spcAft>
                      </a:pPr>
                      <a:r>
                        <a:rPr lang="en-US" sz="1200" kern="100">
                          <a:effectLst/>
                          <a:latin typeface="Arial" panose="020B0604020202020204" pitchFamily="34" charset="0"/>
                          <a:cs typeface="Arial" panose="020B0604020202020204" pitchFamily="34" charset="0"/>
                        </a:rPr>
                        <a:t>L(m)</a:t>
                      </a:r>
                      <a:endParaRPr lang="zh-CN" sz="12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tc>
                  <a:txBody>
                    <a:bodyPr/>
                    <a:lstStyle/>
                    <a:p>
                      <a:pPr algn="ctr">
                        <a:spcAft>
                          <a:spcPts val="0"/>
                        </a:spcAft>
                      </a:pPr>
                      <a:r>
                        <a:rPr lang="en-US" sz="1200" kern="100" dirty="0">
                          <a:effectLst/>
                          <a:latin typeface="Arial" panose="020B0604020202020204" pitchFamily="34" charset="0"/>
                          <a:cs typeface="Arial" panose="020B0604020202020204" pitchFamily="34" charset="0"/>
                        </a:rPr>
                        <a:t>1.21</a:t>
                      </a:r>
                      <a:endParaRPr lang="zh-CN" sz="12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tc>
                  <a:txBody>
                    <a:bodyPr/>
                    <a:lstStyle/>
                    <a:p>
                      <a:pPr algn="ctr">
                        <a:spcAft>
                          <a:spcPts val="0"/>
                        </a:spcAft>
                      </a:pPr>
                      <a:r>
                        <a:rPr lang="en-US" sz="1200" kern="100" dirty="0">
                          <a:effectLst/>
                          <a:latin typeface="Arial" panose="020B0604020202020204" pitchFamily="34" charset="0"/>
                          <a:cs typeface="Arial" panose="020B0604020202020204" pitchFamily="34" charset="0"/>
                        </a:rPr>
                        <a:t>1.5</a:t>
                      </a:r>
                      <a:endParaRPr lang="zh-CN" sz="12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978181260"/>
                  </a:ext>
                </a:extLst>
              </a:tr>
              <a:tr h="248397">
                <a:tc>
                  <a:txBody>
                    <a:bodyPr/>
                    <a:lstStyle/>
                    <a:p>
                      <a:pPr algn="ctr">
                        <a:spcAft>
                          <a:spcPts val="0"/>
                        </a:spcAft>
                      </a:pPr>
                      <a:r>
                        <a:rPr lang="en-US" sz="1200" kern="100">
                          <a:effectLst/>
                          <a:latin typeface="Arial" panose="020B0604020202020204" pitchFamily="34" charset="0"/>
                          <a:cs typeface="Arial" panose="020B0604020202020204" pitchFamily="34" charset="0"/>
                        </a:rPr>
                        <a:t>G</a:t>
                      </a:r>
                      <a:r>
                        <a:rPr lang="zh-CN" sz="1200" kern="100">
                          <a:effectLst/>
                          <a:latin typeface="Arial" panose="020B0604020202020204" pitchFamily="34" charset="0"/>
                          <a:cs typeface="Arial" panose="020B0604020202020204" pitchFamily="34" charset="0"/>
                        </a:rPr>
                        <a:t>（</a:t>
                      </a:r>
                      <a:r>
                        <a:rPr lang="en-US" sz="1200" kern="100">
                          <a:effectLst/>
                          <a:latin typeface="Arial" panose="020B0604020202020204" pitchFamily="34" charset="0"/>
                          <a:cs typeface="Arial" panose="020B0604020202020204" pitchFamily="34" charset="0"/>
                        </a:rPr>
                        <a:t>T/m)</a:t>
                      </a:r>
                      <a:endParaRPr lang="zh-CN" sz="12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tc>
                  <a:txBody>
                    <a:bodyPr/>
                    <a:lstStyle/>
                    <a:p>
                      <a:pPr algn="ctr">
                        <a:spcAft>
                          <a:spcPts val="0"/>
                        </a:spcAft>
                      </a:pPr>
                      <a:r>
                        <a:rPr lang="en-US" altLang="zh-CN" sz="1200" kern="100" dirty="0">
                          <a:effectLst/>
                          <a:latin typeface="Arial" panose="020B0604020202020204" pitchFamily="34" charset="0"/>
                          <a:ea typeface="等线" panose="02010600030101010101" pitchFamily="2" charset="-122"/>
                          <a:cs typeface="Arial" panose="020B0604020202020204" pitchFamily="34" charset="0"/>
                        </a:rPr>
                        <a:t>0.44</a:t>
                      </a:r>
                      <a:endParaRPr lang="zh-CN" sz="12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tc>
                  <a:txBody>
                    <a:bodyPr/>
                    <a:lstStyle/>
                    <a:p>
                      <a:pPr algn="ctr">
                        <a:spcAft>
                          <a:spcPts val="0"/>
                        </a:spcAft>
                      </a:pPr>
                      <a:r>
                        <a:rPr lang="en-US" altLang="zh-CN" sz="1200" kern="100" dirty="0">
                          <a:effectLst/>
                          <a:latin typeface="Arial" panose="020B0604020202020204" pitchFamily="34" charset="0"/>
                          <a:ea typeface="等线" panose="02010600030101010101" pitchFamily="2" charset="-122"/>
                          <a:cs typeface="Arial" panose="020B0604020202020204" pitchFamily="34" charset="0"/>
                        </a:rPr>
                        <a:t>0.36</a:t>
                      </a:r>
                      <a:endParaRPr lang="zh-CN" sz="12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131045719"/>
                  </a:ext>
                </a:extLst>
              </a:tr>
            </a:tbl>
          </a:graphicData>
        </a:graphic>
      </p:graphicFrame>
      <p:sp>
        <p:nvSpPr>
          <p:cNvPr id="16" name="Slide Number Placeholder 11">
            <a:extLst>
              <a:ext uri="{FF2B5EF4-FFF2-40B4-BE49-F238E27FC236}">
                <a16:creationId xmlns:a16="http://schemas.microsoft.com/office/drawing/2014/main" id="{9D92F41D-B029-4830-B4FE-25DF00AFE2B1}"/>
              </a:ext>
            </a:extLst>
          </p:cNvPr>
          <p:cNvSpPr>
            <a:spLocks noGrp="1"/>
          </p:cNvSpPr>
          <p:nvPr>
            <p:ph type="sldNum" sz="quarter" idx="12"/>
          </p:nvPr>
        </p:nvSpPr>
        <p:spPr>
          <a:xfrm>
            <a:off x="9120336" y="6450441"/>
            <a:ext cx="2844800" cy="365125"/>
          </a:xfrm>
        </p:spPr>
        <p:txBody>
          <a:bodyPr/>
          <a:lstStyle/>
          <a:p>
            <a:fld id="{27F552FA-C358-4F70-9CE8-3E41459FCE36}" type="slidenum">
              <a:rPr lang="zh-CN" altLang="en-US" smtClean="0"/>
              <a:t>4</a:t>
            </a:fld>
            <a:endParaRPr lang="zh-CN" altLang="en-US" dirty="0"/>
          </a:p>
        </p:txBody>
      </p:sp>
      <p:pic>
        <p:nvPicPr>
          <p:cNvPr id="8" name="图片 7">
            <a:extLst>
              <a:ext uri="{FF2B5EF4-FFF2-40B4-BE49-F238E27FC236}">
                <a16:creationId xmlns:a16="http://schemas.microsoft.com/office/drawing/2014/main" id="{5E862D72-7DB7-4647-B4AF-C8BFE4D19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1665142"/>
            <a:ext cx="3887633" cy="1036212"/>
          </a:xfrm>
          <a:prstGeom prst="rect">
            <a:avLst/>
          </a:prstGeom>
        </p:spPr>
      </p:pic>
      <p:sp>
        <p:nvSpPr>
          <p:cNvPr id="4" name="标题 3">
            <a:extLst>
              <a:ext uri="{FF2B5EF4-FFF2-40B4-BE49-F238E27FC236}">
                <a16:creationId xmlns:a16="http://schemas.microsoft.com/office/drawing/2014/main" id="{FD14A1D2-42B8-48FA-9D73-4D2F4786581A}"/>
              </a:ext>
            </a:extLst>
          </p:cNvPr>
          <p:cNvSpPr>
            <a:spLocks noGrp="1"/>
          </p:cNvSpPr>
          <p:nvPr>
            <p:ph type="title"/>
          </p:nvPr>
        </p:nvSpPr>
        <p:spPr/>
        <p:txBody>
          <a:bodyPr/>
          <a:lstStyle/>
          <a:p>
            <a:r>
              <a:rPr lang="en-US" altLang="zh-CN" dirty="0"/>
              <a:t>Acc. Superconducting magnets</a:t>
            </a:r>
            <a:endParaRPr lang="zh-CN" altLang="en-US" dirty="0"/>
          </a:p>
        </p:txBody>
      </p:sp>
      <p:pic>
        <p:nvPicPr>
          <p:cNvPr id="3" name="图片 2">
            <a:extLst>
              <a:ext uri="{FF2B5EF4-FFF2-40B4-BE49-F238E27FC236}">
                <a16:creationId xmlns:a16="http://schemas.microsoft.com/office/drawing/2014/main" id="{85B1A010-522E-489B-AC9D-B5F6A46A2B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910" y="2676099"/>
            <a:ext cx="3086532" cy="2314899"/>
          </a:xfrm>
          <a:prstGeom prst="rect">
            <a:avLst/>
          </a:prstGeom>
        </p:spPr>
      </p:pic>
    </p:spTree>
    <p:extLst>
      <p:ext uri="{BB962C8B-B14F-4D97-AF65-F5344CB8AC3E}">
        <p14:creationId xmlns:p14="http://schemas.microsoft.com/office/powerpoint/2010/main" val="1156303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a:extLst>
              <a:ext uri="{FF2B5EF4-FFF2-40B4-BE49-F238E27FC236}">
                <a16:creationId xmlns:a16="http://schemas.microsoft.com/office/drawing/2014/main" id="{02500DB9-841D-4C42-A291-3E96A6576638}"/>
              </a:ext>
            </a:extLst>
          </p:cNvPr>
          <p:cNvSpPr/>
          <p:nvPr/>
        </p:nvSpPr>
        <p:spPr>
          <a:xfrm>
            <a:off x="409201" y="1215706"/>
            <a:ext cx="11375431" cy="646331"/>
          </a:xfrm>
          <a:prstGeom prst="rect">
            <a:avLst/>
          </a:prstGeom>
        </p:spPr>
        <p:txBody>
          <a:bodyPr wrap="square">
            <a:spAutoFit/>
          </a:bodyPr>
          <a:lstStyle/>
          <a:p>
            <a:pPr marL="342900" indent="-342900">
              <a:spcAft>
                <a:spcPts val="0"/>
              </a:spcAft>
              <a:buFont typeface="Wingdings" panose="05000000000000000000" pitchFamily="2" charset="2"/>
              <a:buChar char="Ø"/>
            </a:pPr>
            <a:r>
              <a:rPr lang="en-US" altLang="zh-CN" dirty="0">
                <a:latin typeface="Arial" panose="020B0604020202020204" pitchFamily="34" charset="0"/>
                <a:cs typeface="Arial" panose="020B0604020202020204" pitchFamily="34" charset="0"/>
              </a:rPr>
              <a:t>The cryostat is used to provide the cryogenic environment for SC magnets, which is below 5.0 K. </a:t>
            </a:r>
          </a:p>
          <a:p>
            <a:pPr marL="342900" indent="-342900">
              <a:spcAft>
                <a:spcPts val="0"/>
              </a:spcAft>
              <a:buFont typeface="Wingdings" panose="05000000000000000000" pitchFamily="2" charset="2"/>
              <a:buChar char="Ø"/>
            </a:pPr>
            <a:r>
              <a:rPr lang="en-US" altLang="zh-CN" dirty="0">
                <a:latin typeface="Arial" panose="020B0604020202020204" pitchFamily="34" charset="0"/>
                <a:cs typeface="Arial" panose="020B0604020202020204" pitchFamily="34" charset="0"/>
              </a:rPr>
              <a:t>Working temperature: 2K</a:t>
            </a:r>
            <a:r>
              <a:rPr lang="en-US" altLang="zh-CN" sz="1800" dirty="0">
                <a:latin typeface="Arial" panose="020B0604020202020204" pitchFamily="34" charset="0"/>
                <a:cs typeface="Arial" panose="020B0604020202020204" pitchFamily="34" charset="0"/>
              </a:rPr>
              <a:t> is the baseline, 4.2</a:t>
            </a:r>
            <a:r>
              <a:rPr lang="en-US" altLang="zh-CN" dirty="0">
                <a:latin typeface="Arial" panose="020B0604020202020204" pitchFamily="34" charset="0"/>
                <a:cs typeface="Arial" panose="020B0604020202020204" pitchFamily="34" charset="0"/>
              </a:rPr>
              <a:t>K is alternative.</a:t>
            </a:r>
          </a:p>
        </p:txBody>
      </p:sp>
      <p:graphicFrame>
        <p:nvGraphicFramePr>
          <p:cNvPr id="21" name="表格 20">
            <a:extLst>
              <a:ext uri="{FF2B5EF4-FFF2-40B4-BE49-F238E27FC236}">
                <a16:creationId xmlns:a16="http://schemas.microsoft.com/office/drawing/2014/main" id="{E593C26B-6DC5-4DC6-A785-DFB7A1B88847}"/>
              </a:ext>
            </a:extLst>
          </p:cNvPr>
          <p:cNvGraphicFramePr>
            <a:graphicFrameLocks noGrp="1"/>
          </p:cNvGraphicFramePr>
          <p:nvPr/>
        </p:nvGraphicFramePr>
        <p:xfrm>
          <a:off x="7213955" y="4000569"/>
          <a:ext cx="4879655" cy="2489832"/>
        </p:xfrm>
        <a:graphic>
          <a:graphicData uri="http://schemas.openxmlformats.org/drawingml/2006/table">
            <a:tbl>
              <a:tblPr firstRow="1" bandRow="1">
                <a:tableStyleId>{5C22544A-7EE6-4342-B048-85BDC9FD1C3A}</a:tableStyleId>
              </a:tblPr>
              <a:tblGrid>
                <a:gridCol w="2051288">
                  <a:extLst>
                    <a:ext uri="{9D8B030D-6E8A-4147-A177-3AD203B41FA5}">
                      <a16:colId xmlns:a16="http://schemas.microsoft.com/office/drawing/2014/main" val="3979904113"/>
                    </a:ext>
                  </a:extLst>
                </a:gridCol>
                <a:gridCol w="1087833">
                  <a:extLst>
                    <a:ext uri="{9D8B030D-6E8A-4147-A177-3AD203B41FA5}">
                      <a16:colId xmlns:a16="http://schemas.microsoft.com/office/drawing/2014/main" val="3182336857"/>
                    </a:ext>
                  </a:extLst>
                </a:gridCol>
                <a:gridCol w="1740534">
                  <a:extLst>
                    <a:ext uri="{9D8B030D-6E8A-4147-A177-3AD203B41FA5}">
                      <a16:colId xmlns:a16="http://schemas.microsoft.com/office/drawing/2014/main" val="1369354583"/>
                    </a:ext>
                  </a:extLst>
                </a:gridCol>
              </a:tblGrid>
              <a:tr h="232792">
                <a:tc>
                  <a:txBody>
                    <a:bodyPr/>
                    <a:lstStyle/>
                    <a:p>
                      <a:pPr>
                        <a:lnSpc>
                          <a:spcPct val="100000"/>
                        </a:lnSpc>
                      </a:pPr>
                      <a:r>
                        <a:rPr lang="en-US" sz="1200" dirty="0"/>
                        <a:t>Items</a:t>
                      </a:r>
                    </a:p>
                  </a:txBody>
                  <a:tcPr/>
                </a:tc>
                <a:tc>
                  <a:txBody>
                    <a:bodyPr/>
                    <a:lstStyle/>
                    <a:p>
                      <a:pPr>
                        <a:lnSpc>
                          <a:spcPct val="100000"/>
                        </a:lnSpc>
                      </a:pPr>
                      <a:r>
                        <a:rPr lang="en-US" sz="1200" dirty="0"/>
                        <a:t>Weight (kg)</a:t>
                      </a:r>
                    </a:p>
                  </a:txBody>
                  <a:tcPr/>
                </a:tc>
                <a:tc>
                  <a:txBody>
                    <a:bodyPr/>
                    <a:lstStyle/>
                    <a:p>
                      <a:pPr>
                        <a:lnSpc>
                          <a:spcPct val="100000"/>
                        </a:lnSpc>
                      </a:pPr>
                      <a:r>
                        <a:rPr lang="en-US" sz="1200" dirty="0"/>
                        <a:t>Main materials </a:t>
                      </a:r>
                    </a:p>
                  </a:txBody>
                  <a:tcPr/>
                </a:tc>
                <a:extLst>
                  <a:ext uri="{0D108BD9-81ED-4DB2-BD59-A6C34878D82A}">
                    <a16:rowId xmlns:a16="http://schemas.microsoft.com/office/drawing/2014/main" val="2705510391"/>
                  </a:ext>
                </a:extLst>
              </a:tr>
              <a:tr h="276939">
                <a:tc>
                  <a:txBody>
                    <a:bodyPr/>
                    <a:lstStyle/>
                    <a:p>
                      <a:pPr>
                        <a:lnSpc>
                          <a:spcPct val="100000"/>
                        </a:lnSpc>
                      </a:pPr>
                      <a:r>
                        <a:rPr lang="en-US" sz="1200" dirty="0"/>
                        <a:t>Vacuum vessel</a:t>
                      </a:r>
                    </a:p>
                  </a:txBody>
                  <a:tcPr/>
                </a:tc>
                <a:tc>
                  <a:txBody>
                    <a:bodyPr/>
                    <a:lstStyle/>
                    <a:p>
                      <a:pPr>
                        <a:lnSpc>
                          <a:spcPct val="100000"/>
                        </a:lnSpc>
                      </a:pPr>
                      <a:r>
                        <a:rPr lang="en-US" sz="1200" dirty="0"/>
                        <a:t>869</a:t>
                      </a:r>
                    </a:p>
                  </a:txBody>
                  <a:tcPr/>
                </a:tc>
                <a:tc>
                  <a:txBody>
                    <a:bodyPr/>
                    <a:lstStyle/>
                    <a:p>
                      <a:pPr>
                        <a:lnSpc>
                          <a:spcPct val="100000"/>
                        </a:lnSpc>
                      </a:pPr>
                      <a:r>
                        <a:rPr lang="en-US" sz="1200" dirty="0"/>
                        <a:t>SS</a:t>
                      </a:r>
                    </a:p>
                  </a:txBody>
                  <a:tcPr/>
                </a:tc>
                <a:extLst>
                  <a:ext uri="{0D108BD9-81ED-4DB2-BD59-A6C34878D82A}">
                    <a16:rowId xmlns:a16="http://schemas.microsoft.com/office/drawing/2014/main" val="3137880893"/>
                  </a:ext>
                </a:extLst>
              </a:tr>
              <a:tr h="276939">
                <a:tc>
                  <a:txBody>
                    <a:bodyPr/>
                    <a:lstStyle/>
                    <a:p>
                      <a:pPr>
                        <a:lnSpc>
                          <a:spcPct val="100000"/>
                        </a:lnSpc>
                      </a:pPr>
                      <a:r>
                        <a:rPr lang="en-US" sz="1200" dirty="0"/>
                        <a:t>Helium Vessel</a:t>
                      </a:r>
                    </a:p>
                  </a:txBody>
                  <a:tcPr/>
                </a:tc>
                <a:tc>
                  <a:txBody>
                    <a:bodyPr/>
                    <a:lstStyle/>
                    <a:p>
                      <a:pPr>
                        <a:lnSpc>
                          <a:spcPct val="100000"/>
                        </a:lnSpc>
                      </a:pPr>
                      <a:r>
                        <a:rPr lang="en-US" sz="1200" dirty="0"/>
                        <a:t>510</a:t>
                      </a:r>
                    </a:p>
                  </a:txBody>
                  <a:tcPr/>
                </a:tc>
                <a:tc>
                  <a:txBody>
                    <a:bodyPr/>
                    <a:lstStyle/>
                    <a:p>
                      <a:pPr>
                        <a:lnSpc>
                          <a:spcPct val="100000"/>
                        </a:lnSpc>
                      </a:pPr>
                      <a:r>
                        <a:rPr lang="en-US" sz="1200" dirty="0"/>
                        <a:t>SS</a:t>
                      </a:r>
                    </a:p>
                  </a:txBody>
                  <a:tcPr/>
                </a:tc>
                <a:extLst>
                  <a:ext uri="{0D108BD9-81ED-4DB2-BD59-A6C34878D82A}">
                    <a16:rowId xmlns:a16="http://schemas.microsoft.com/office/drawing/2014/main" val="1037165234"/>
                  </a:ext>
                </a:extLst>
              </a:tr>
              <a:tr h="276939">
                <a:tc>
                  <a:txBody>
                    <a:bodyPr/>
                    <a:lstStyle/>
                    <a:p>
                      <a:pPr>
                        <a:lnSpc>
                          <a:spcPct val="100000"/>
                        </a:lnSpc>
                      </a:pPr>
                      <a:r>
                        <a:rPr lang="en-US" sz="1200" dirty="0"/>
                        <a:t>Thermal shield and pipes</a:t>
                      </a:r>
                    </a:p>
                  </a:txBody>
                  <a:tcPr/>
                </a:tc>
                <a:tc>
                  <a:txBody>
                    <a:bodyPr/>
                    <a:lstStyle/>
                    <a:p>
                      <a:pPr>
                        <a:lnSpc>
                          <a:spcPct val="100000"/>
                        </a:lnSpc>
                      </a:pPr>
                      <a:r>
                        <a:rPr lang="en-US" sz="1200" dirty="0"/>
                        <a:t>43</a:t>
                      </a:r>
                    </a:p>
                  </a:txBody>
                  <a:tcPr/>
                </a:tc>
                <a:tc>
                  <a:txBody>
                    <a:bodyPr/>
                    <a:lstStyle/>
                    <a:p>
                      <a:pPr>
                        <a:lnSpc>
                          <a:spcPct val="100000"/>
                        </a:lnSpc>
                      </a:pPr>
                      <a:r>
                        <a:rPr lang="en-US" sz="1200" dirty="0"/>
                        <a:t>Aluminum</a:t>
                      </a:r>
                    </a:p>
                  </a:txBody>
                  <a:tcPr/>
                </a:tc>
                <a:extLst>
                  <a:ext uri="{0D108BD9-81ED-4DB2-BD59-A6C34878D82A}">
                    <a16:rowId xmlns:a16="http://schemas.microsoft.com/office/drawing/2014/main" val="4208153500"/>
                  </a:ext>
                </a:extLst>
              </a:tr>
              <a:tr h="276939">
                <a:tc>
                  <a:txBody>
                    <a:bodyPr/>
                    <a:lstStyle/>
                    <a:p>
                      <a:pPr>
                        <a:lnSpc>
                          <a:spcPct val="100000"/>
                        </a:lnSpc>
                      </a:pPr>
                      <a:r>
                        <a:rPr lang="en-US" sz="1200" dirty="0"/>
                        <a:t>SC quadrupoles</a:t>
                      </a:r>
                    </a:p>
                  </a:txBody>
                  <a:tcPr/>
                </a:tc>
                <a:tc>
                  <a:txBody>
                    <a:bodyPr/>
                    <a:lstStyle/>
                    <a:p>
                      <a:pPr>
                        <a:lnSpc>
                          <a:spcPct val="100000"/>
                        </a:lnSpc>
                      </a:pPr>
                      <a:r>
                        <a:rPr lang="en-US" sz="1200" dirty="0"/>
                        <a:t>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Copper &amp; Aluminum</a:t>
                      </a:r>
                    </a:p>
                  </a:txBody>
                  <a:tcPr/>
                </a:tc>
                <a:extLst>
                  <a:ext uri="{0D108BD9-81ED-4DB2-BD59-A6C34878D82A}">
                    <a16:rowId xmlns:a16="http://schemas.microsoft.com/office/drawing/2014/main" val="4045859278"/>
                  </a:ext>
                </a:extLst>
              </a:tr>
              <a:tr h="276939">
                <a:tc>
                  <a:txBody>
                    <a:bodyPr/>
                    <a:lstStyle/>
                    <a:p>
                      <a:pPr>
                        <a:lnSpc>
                          <a:spcPct val="100000"/>
                        </a:lnSpc>
                      </a:pPr>
                      <a:r>
                        <a:rPr lang="en-US" sz="1200" dirty="0"/>
                        <a:t>Anti-solenoids</a:t>
                      </a:r>
                    </a:p>
                  </a:txBody>
                  <a:tcPr/>
                </a:tc>
                <a:tc>
                  <a:txBody>
                    <a:bodyPr/>
                    <a:lstStyle/>
                    <a:p>
                      <a:pPr>
                        <a:lnSpc>
                          <a:spcPct val="100000"/>
                        </a:lnSpc>
                      </a:pPr>
                      <a:r>
                        <a:rPr lang="en-US" sz="1200" dirty="0"/>
                        <a:t>302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Copper &amp; Aluminum</a:t>
                      </a:r>
                    </a:p>
                  </a:txBody>
                  <a:tcPr/>
                </a:tc>
                <a:extLst>
                  <a:ext uri="{0D108BD9-81ED-4DB2-BD59-A6C34878D82A}">
                    <a16:rowId xmlns:a16="http://schemas.microsoft.com/office/drawing/2014/main" val="1153428554"/>
                  </a:ext>
                </a:extLst>
              </a:tr>
              <a:tr h="276939">
                <a:tc>
                  <a:txBody>
                    <a:bodyPr/>
                    <a:lstStyle/>
                    <a:p>
                      <a:pPr>
                        <a:lnSpc>
                          <a:spcPct val="100000"/>
                        </a:lnSpc>
                      </a:pPr>
                      <a:r>
                        <a:rPr lang="en-US" sz="1200" dirty="0"/>
                        <a:t>Skeleton supports</a:t>
                      </a:r>
                    </a:p>
                  </a:txBody>
                  <a:tcPr/>
                </a:tc>
                <a:tc>
                  <a:txBody>
                    <a:bodyPr/>
                    <a:lstStyle/>
                    <a:p>
                      <a:pPr>
                        <a:lnSpc>
                          <a:spcPct val="100000"/>
                        </a:lnSpc>
                      </a:pPr>
                      <a:r>
                        <a:rPr lang="en-US" sz="1200" dirty="0"/>
                        <a:t>92</a:t>
                      </a:r>
                    </a:p>
                  </a:txBody>
                  <a:tcPr/>
                </a:tc>
                <a:tc>
                  <a:txBody>
                    <a:bodyPr/>
                    <a:lstStyle/>
                    <a:p>
                      <a:pPr>
                        <a:lnSpc>
                          <a:spcPct val="100000"/>
                        </a:lnSpc>
                      </a:pPr>
                      <a:r>
                        <a:rPr lang="en-US" sz="1200" dirty="0"/>
                        <a:t>Aluminum</a:t>
                      </a:r>
                    </a:p>
                  </a:txBody>
                  <a:tcPr/>
                </a:tc>
                <a:extLst>
                  <a:ext uri="{0D108BD9-81ED-4DB2-BD59-A6C34878D82A}">
                    <a16:rowId xmlns:a16="http://schemas.microsoft.com/office/drawing/2014/main" val="1746342665"/>
                  </a:ext>
                </a:extLst>
              </a:tr>
              <a:tr h="276939">
                <a:tc>
                  <a:txBody>
                    <a:bodyPr/>
                    <a:lstStyle/>
                    <a:p>
                      <a:pPr>
                        <a:lnSpc>
                          <a:spcPct val="100000"/>
                        </a:lnSpc>
                      </a:pPr>
                      <a:r>
                        <a:rPr lang="en-US" sz="1200" dirty="0"/>
                        <a:t>Liquid Helium </a:t>
                      </a:r>
                    </a:p>
                  </a:txBody>
                  <a:tcPr/>
                </a:tc>
                <a:tc>
                  <a:txBody>
                    <a:bodyPr/>
                    <a:lstStyle/>
                    <a:p>
                      <a:pPr>
                        <a:lnSpc>
                          <a:spcPct val="100000"/>
                        </a:lnSpc>
                      </a:pPr>
                      <a:r>
                        <a:rPr lang="en-US" sz="1200" dirty="0"/>
                        <a:t>504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Liquid Helium </a:t>
                      </a:r>
                    </a:p>
                  </a:txBody>
                  <a:tcPr/>
                </a:tc>
                <a:extLst>
                  <a:ext uri="{0D108BD9-81ED-4DB2-BD59-A6C34878D82A}">
                    <a16:rowId xmlns:a16="http://schemas.microsoft.com/office/drawing/2014/main" val="3207472042"/>
                  </a:ext>
                </a:extLst>
              </a:tr>
              <a:tr h="276939">
                <a:tc>
                  <a:txBody>
                    <a:bodyPr/>
                    <a:lstStyle/>
                    <a:p>
                      <a:pPr>
                        <a:lnSpc>
                          <a:spcPct val="100000"/>
                        </a:lnSpc>
                      </a:pPr>
                      <a:r>
                        <a:rPr lang="en-US" sz="1200" b="1" dirty="0">
                          <a:solidFill>
                            <a:srgbClr val="C00000"/>
                          </a:solidFill>
                        </a:rPr>
                        <a:t>Total weight</a:t>
                      </a:r>
                    </a:p>
                  </a:txBody>
                  <a:tcPr/>
                </a:tc>
                <a:tc>
                  <a:txBody>
                    <a:bodyPr/>
                    <a:lstStyle/>
                    <a:p>
                      <a:pPr>
                        <a:lnSpc>
                          <a:spcPct val="100000"/>
                        </a:lnSpc>
                      </a:pPr>
                      <a:r>
                        <a:rPr lang="en-US" sz="1200" b="1" dirty="0">
                          <a:solidFill>
                            <a:srgbClr val="C00000"/>
                          </a:solidFill>
                        </a:rPr>
                        <a:t>2420</a:t>
                      </a:r>
                    </a:p>
                  </a:txBody>
                  <a:tcPr/>
                </a:tc>
                <a:tc>
                  <a:txBody>
                    <a:bodyPr/>
                    <a:lstStyle/>
                    <a:p>
                      <a:pPr>
                        <a:lnSpc>
                          <a:spcPct val="100000"/>
                        </a:lnSpc>
                      </a:pPr>
                      <a:endParaRPr lang="en-US" sz="1200" dirty="0"/>
                    </a:p>
                  </a:txBody>
                  <a:tcPr/>
                </a:tc>
                <a:extLst>
                  <a:ext uri="{0D108BD9-81ED-4DB2-BD59-A6C34878D82A}">
                    <a16:rowId xmlns:a16="http://schemas.microsoft.com/office/drawing/2014/main" val="27307522"/>
                  </a:ext>
                </a:extLst>
              </a:tr>
            </a:tbl>
          </a:graphicData>
        </a:graphic>
      </p:graphicFrame>
      <p:sp>
        <p:nvSpPr>
          <p:cNvPr id="22" name="Slide Number Placeholder 11">
            <a:extLst>
              <a:ext uri="{FF2B5EF4-FFF2-40B4-BE49-F238E27FC236}">
                <a16:creationId xmlns:a16="http://schemas.microsoft.com/office/drawing/2014/main" id="{07292791-135C-4D34-934F-8E2C6C9B1990}"/>
              </a:ext>
            </a:extLst>
          </p:cNvPr>
          <p:cNvSpPr>
            <a:spLocks noGrp="1"/>
          </p:cNvSpPr>
          <p:nvPr>
            <p:ph type="sldNum" sz="quarter" idx="12"/>
          </p:nvPr>
        </p:nvSpPr>
        <p:spPr>
          <a:xfrm>
            <a:off x="9120336" y="6450441"/>
            <a:ext cx="2844800" cy="365125"/>
          </a:xfrm>
        </p:spPr>
        <p:txBody>
          <a:bodyPr/>
          <a:lstStyle/>
          <a:p>
            <a:fld id="{27F552FA-C358-4F70-9CE8-3E41459FCE36}" type="slidenum">
              <a:rPr lang="zh-CN" altLang="en-US" smtClean="0"/>
              <a:t>5</a:t>
            </a:fld>
            <a:endParaRPr lang="zh-CN" altLang="en-US" dirty="0"/>
          </a:p>
        </p:txBody>
      </p:sp>
      <p:sp>
        <p:nvSpPr>
          <p:cNvPr id="4" name="标题 3">
            <a:extLst>
              <a:ext uri="{FF2B5EF4-FFF2-40B4-BE49-F238E27FC236}">
                <a16:creationId xmlns:a16="http://schemas.microsoft.com/office/drawing/2014/main" id="{2347650C-1D9F-49F6-8062-699EBE930E49}"/>
              </a:ext>
            </a:extLst>
          </p:cNvPr>
          <p:cNvSpPr>
            <a:spLocks noGrp="1"/>
          </p:cNvSpPr>
          <p:nvPr>
            <p:ph type="title"/>
          </p:nvPr>
        </p:nvSpPr>
        <p:spPr/>
        <p:txBody>
          <a:bodyPr/>
          <a:lstStyle/>
          <a:p>
            <a:r>
              <a:rPr lang="en-US" altLang="zh-CN" dirty="0"/>
              <a:t>Cryostat</a:t>
            </a:r>
            <a:endParaRPr lang="zh-CN" altLang="en-US" dirty="0"/>
          </a:p>
        </p:txBody>
      </p:sp>
      <p:pic>
        <p:nvPicPr>
          <p:cNvPr id="24" name="图片 23">
            <a:extLst>
              <a:ext uri="{FF2B5EF4-FFF2-40B4-BE49-F238E27FC236}">
                <a16:creationId xmlns:a16="http://schemas.microsoft.com/office/drawing/2014/main" id="{EE35D1BD-907A-4F6D-8203-D21F5258442E}"/>
              </a:ext>
            </a:extLst>
          </p:cNvPr>
          <p:cNvPicPr>
            <a:picLocks noChangeAspect="1"/>
          </p:cNvPicPr>
          <p:nvPr/>
        </p:nvPicPr>
        <p:blipFill>
          <a:blip r:embed="rId3"/>
          <a:stretch>
            <a:fillRect/>
          </a:stretch>
        </p:blipFill>
        <p:spPr>
          <a:xfrm>
            <a:off x="168367" y="2276872"/>
            <a:ext cx="7045588" cy="1993877"/>
          </a:xfrm>
          <a:prstGeom prst="rect">
            <a:avLst/>
          </a:prstGeom>
        </p:spPr>
      </p:pic>
      <p:sp>
        <p:nvSpPr>
          <p:cNvPr id="26" name="文本框 25">
            <a:extLst>
              <a:ext uri="{FF2B5EF4-FFF2-40B4-BE49-F238E27FC236}">
                <a16:creationId xmlns:a16="http://schemas.microsoft.com/office/drawing/2014/main" id="{4A0112E0-24A7-41FB-A40F-3FEB247F77AC}"/>
              </a:ext>
            </a:extLst>
          </p:cNvPr>
          <p:cNvSpPr txBox="1"/>
          <p:nvPr/>
        </p:nvSpPr>
        <p:spPr>
          <a:xfrm>
            <a:off x="7427309" y="2627479"/>
            <a:ext cx="4596324" cy="646331"/>
          </a:xfrm>
          <a:prstGeom prst="rect">
            <a:avLst/>
          </a:prstGeom>
          <a:noFill/>
        </p:spPr>
        <p:txBody>
          <a:bodyPr wrap="square">
            <a:spAutoFit/>
          </a:bodyPr>
          <a:lstStyle/>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Cryostat: </a:t>
            </a:r>
            <a:r>
              <a:rPr lang="zh-CN" altLang="en-US" dirty="0">
                <a:latin typeface="Arial" panose="020B0604020202020204" pitchFamily="34" charset="0"/>
                <a:cs typeface="Arial" panose="020B0604020202020204" pitchFamily="34" charset="0"/>
              </a:rPr>
              <a:t>a total weight of </a:t>
            </a:r>
            <a:r>
              <a:rPr lang="en-US" altLang="zh-CN" dirty="0">
                <a:latin typeface="Arial" panose="020B0604020202020204" pitchFamily="34" charset="0"/>
                <a:cs typeface="Arial" panose="020B0604020202020204" pitchFamily="34" charset="0"/>
              </a:rPr>
              <a:t>~</a:t>
            </a:r>
            <a:r>
              <a:rPr lang="zh-CN" altLang="en-US" dirty="0">
                <a:latin typeface="Arial" panose="020B0604020202020204" pitchFamily="34" charset="0"/>
                <a:cs typeface="Arial" panose="020B0604020202020204" pitchFamily="34" charset="0"/>
              </a:rPr>
              <a:t> 2</a:t>
            </a:r>
            <a:r>
              <a:rPr lang="en-US" altLang="zh-CN" dirty="0">
                <a:latin typeface="Arial" panose="020B0604020202020204" pitchFamily="34" charset="0"/>
                <a:cs typeface="Arial" panose="020B0604020202020204" pitchFamily="34" charset="0"/>
              </a:rPr>
              <a:t>.4</a:t>
            </a:r>
            <a:r>
              <a:rPr lang="zh-CN" altLang="en-US" dirty="0">
                <a:latin typeface="Arial" panose="020B0604020202020204" pitchFamily="34" charset="0"/>
                <a:cs typeface="Arial" panose="020B0604020202020204" pitchFamily="34" charset="0"/>
              </a:rPr>
              <a:t> tons and a total length of </a:t>
            </a:r>
            <a:r>
              <a:rPr lang="en-US" altLang="zh-CN" dirty="0">
                <a:latin typeface="Arial" panose="020B0604020202020204" pitchFamily="34" charset="0"/>
                <a:cs typeface="Arial" panose="020B0604020202020204" pitchFamily="34" charset="0"/>
              </a:rPr>
              <a:t>~</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5</a:t>
            </a:r>
            <a:r>
              <a:rPr lang="zh-CN" altLang="en-US" dirty="0">
                <a:latin typeface="Arial" panose="020B0604020202020204" pitchFamily="34" charset="0"/>
                <a:cs typeface="Arial" panose="020B0604020202020204" pitchFamily="34" charset="0"/>
              </a:rPr>
              <a:t>.7</a:t>
            </a:r>
            <a:r>
              <a:rPr lang="en-US" altLang="zh-CN" dirty="0">
                <a:latin typeface="Arial" panose="020B0604020202020204" pitchFamily="34" charset="0"/>
                <a:cs typeface="Arial" panose="020B0604020202020204" pitchFamily="34" charset="0"/>
              </a:rPr>
              <a:t>m.</a:t>
            </a:r>
          </a:p>
        </p:txBody>
      </p:sp>
      <p:pic>
        <p:nvPicPr>
          <p:cNvPr id="18" name="图片 17">
            <a:extLst>
              <a:ext uri="{FF2B5EF4-FFF2-40B4-BE49-F238E27FC236}">
                <a16:creationId xmlns:a16="http://schemas.microsoft.com/office/drawing/2014/main" id="{88CBEEF0-5AA4-4121-8702-17E8A977791B}"/>
              </a:ext>
            </a:extLst>
          </p:cNvPr>
          <p:cNvPicPr>
            <a:picLocks noChangeAspect="1"/>
          </p:cNvPicPr>
          <p:nvPr/>
        </p:nvPicPr>
        <p:blipFill>
          <a:blip r:embed="rId4"/>
          <a:stretch>
            <a:fillRect/>
          </a:stretch>
        </p:blipFill>
        <p:spPr>
          <a:xfrm>
            <a:off x="1199455" y="4350362"/>
            <a:ext cx="4680521" cy="2246989"/>
          </a:xfrm>
          <a:prstGeom prst="rect">
            <a:avLst/>
          </a:prstGeom>
        </p:spPr>
      </p:pic>
    </p:spTree>
    <p:extLst>
      <p:ext uri="{BB962C8B-B14F-4D97-AF65-F5344CB8AC3E}">
        <p14:creationId xmlns:p14="http://schemas.microsoft.com/office/powerpoint/2010/main" val="1826348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A5FA526-C1C3-E736-5E41-128F31CA4B24}"/>
              </a:ext>
            </a:extLst>
          </p:cNvPr>
          <p:cNvSpPr txBox="1"/>
          <p:nvPr/>
        </p:nvSpPr>
        <p:spPr>
          <a:xfrm>
            <a:off x="262763" y="3427749"/>
            <a:ext cx="11593877" cy="1477328"/>
          </a:xfrm>
          <a:prstGeom prst="rect">
            <a:avLst/>
          </a:prstGeom>
          <a:noFill/>
        </p:spPr>
        <p:txBody>
          <a:bodyPr wrap="square" rtlCol="0">
            <a:spAutoFit/>
          </a:bodyPr>
          <a:lstStyle/>
          <a:p>
            <a:pPr marL="360000" indent="-360000">
              <a:buClr>
                <a:srgbClr val="FFC000"/>
              </a:buClr>
              <a:buFont typeface="Wingdings" panose="05000000000000000000" pitchFamily="2" charset="2"/>
              <a:buChar char="n"/>
            </a:pPr>
            <a:r>
              <a:rPr lang="en-US" altLang="zh-CN" dirty="0">
                <a:latin typeface="Arial" panose="020B0604020202020204" pitchFamily="34" charset="0"/>
                <a:ea typeface="微软雅黑" panose="020B0503020204020204" pitchFamily="34" charset="-122"/>
                <a:cs typeface="Arial" panose="020B0604020202020204" pitchFamily="34" charset="0"/>
              </a:rPr>
              <a:t>Superconducting magnets </a:t>
            </a:r>
            <a:r>
              <a:rPr lang="en-US" altLang="zh-CN" dirty="0">
                <a:solidFill>
                  <a:srgbClr val="FF0000"/>
                </a:solidFill>
                <a:latin typeface="Arial" panose="020B0604020202020204" pitchFamily="34" charset="0"/>
                <a:ea typeface="微软雅黑" panose="020B0503020204020204" pitchFamily="34" charset="-122"/>
                <a:cs typeface="Arial" panose="020B0604020202020204" pitchFamily="34" charset="0"/>
              </a:rPr>
              <a:t>are immersed in the helium tank </a:t>
            </a:r>
            <a:r>
              <a:rPr lang="en-US" altLang="zh-CN" dirty="0">
                <a:latin typeface="Arial" panose="020B0604020202020204" pitchFamily="34" charset="0"/>
                <a:ea typeface="微软雅黑" panose="020B0503020204020204" pitchFamily="34" charset="-122"/>
                <a:cs typeface="Arial" panose="020B0604020202020204" pitchFamily="34" charset="0"/>
              </a:rPr>
              <a:t>for the low temperature. </a:t>
            </a:r>
          </a:p>
          <a:p>
            <a:pPr marL="360000" indent="-360000">
              <a:buClr>
                <a:srgbClr val="FFC000"/>
              </a:buClr>
              <a:buFont typeface="Wingdings" panose="05000000000000000000" pitchFamily="2" charset="2"/>
              <a:buChar char="n"/>
            </a:pPr>
            <a:r>
              <a:rPr lang="en-US" altLang="zh-CN" dirty="0">
                <a:latin typeface="Arial" panose="020B0604020202020204" pitchFamily="34" charset="0"/>
                <a:ea typeface="微软雅黑" panose="020B0503020204020204" pitchFamily="34" charset="-122"/>
                <a:cs typeface="Arial" panose="020B0604020202020204" pitchFamily="34" charset="0"/>
              </a:rPr>
              <a:t>One thermal shield is set for the </a:t>
            </a:r>
            <a:r>
              <a:rPr lang="en-US" altLang="zh-CN" dirty="0">
                <a:solidFill>
                  <a:srgbClr val="FF0000"/>
                </a:solidFill>
                <a:latin typeface="Arial" panose="020B0604020202020204" pitchFamily="34" charset="0"/>
                <a:ea typeface="微软雅黑" panose="020B0503020204020204" pitchFamily="34" charset="-122"/>
                <a:cs typeface="Arial" panose="020B0604020202020204" pitchFamily="34" charset="0"/>
              </a:rPr>
              <a:t>heat interruption </a:t>
            </a:r>
            <a:r>
              <a:rPr lang="en-US" altLang="zh-CN" dirty="0">
                <a:latin typeface="Arial" panose="020B0604020202020204" pitchFamily="34" charset="0"/>
                <a:ea typeface="微软雅黑" panose="020B0503020204020204" pitchFamily="34" charset="-122"/>
                <a:cs typeface="Arial" panose="020B0604020202020204" pitchFamily="34" charset="0"/>
              </a:rPr>
              <a:t>from the ambient temperature.</a:t>
            </a:r>
            <a:endParaRPr lang="en-US" altLang="zh-CN" sz="2000" dirty="0">
              <a:latin typeface="Arial" panose="020B0604020202020204" pitchFamily="34" charset="0"/>
              <a:ea typeface="微软雅黑" panose="020B0503020204020204" pitchFamily="34" charset="-122"/>
              <a:cs typeface="Arial" panose="020B0604020202020204" pitchFamily="34" charset="0"/>
            </a:endParaRPr>
          </a:p>
          <a:p>
            <a:pPr marL="360000" indent="-360000">
              <a:buClr>
                <a:srgbClr val="FFC000"/>
              </a:buClr>
              <a:buFont typeface="Wingdings" panose="05000000000000000000" pitchFamily="2" charset="2"/>
              <a:buChar char="n"/>
            </a:pPr>
            <a:r>
              <a:rPr lang="en-US" altLang="zh-CN" dirty="0">
                <a:solidFill>
                  <a:srgbClr val="FF0000"/>
                </a:solidFill>
                <a:latin typeface="Arial" panose="020B0604020202020204" pitchFamily="34" charset="0"/>
                <a:ea typeface="微软雅黑" panose="020B0503020204020204" pitchFamily="34" charset="-122"/>
                <a:cs typeface="Arial" panose="020B0604020202020204" pitchFamily="34" charset="0"/>
              </a:rPr>
              <a:t>The shield is extended </a:t>
            </a:r>
            <a:r>
              <a:rPr lang="en-US" altLang="zh-CN" dirty="0">
                <a:latin typeface="Arial" panose="020B0604020202020204" pitchFamily="34" charset="0"/>
                <a:ea typeface="微软雅黑" panose="020B0503020204020204" pitchFamily="34" charset="-122"/>
                <a:cs typeface="Arial" panose="020B0604020202020204" pitchFamily="34" charset="0"/>
              </a:rPr>
              <a:t>between the helium tank and the beam chamber. </a:t>
            </a:r>
          </a:p>
          <a:p>
            <a:pPr marL="360000" indent="-360000">
              <a:buClr>
                <a:srgbClr val="FFC000"/>
              </a:buClr>
              <a:buFont typeface="Wingdings" panose="05000000000000000000" pitchFamily="2" charset="2"/>
              <a:buChar char="n"/>
            </a:pPr>
            <a:r>
              <a:rPr lang="en-US" altLang="zh-CN" dirty="0">
                <a:latin typeface="Arial" panose="020B0604020202020204" pitchFamily="34" charset="0"/>
                <a:ea typeface="微软雅黑" panose="020B0503020204020204" pitchFamily="34" charset="-122"/>
                <a:cs typeface="Arial" panose="020B0604020202020204" pitchFamily="34" charset="0"/>
              </a:rPr>
              <a:t>The  cold mass can be cooled by </a:t>
            </a:r>
            <a:r>
              <a:rPr lang="en-US" altLang="zh-CN" dirty="0">
                <a:solidFill>
                  <a:srgbClr val="FF0000"/>
                </a:solidFill>
                <a:latin typeface="Arial" panose="020B0604020202020204" pitchFamily="34" charset="0"/>
                <a:ea typeface="微软雅黑" panose="020B0503020204020204" pitchFamily="34" charset="-122"/>
                <a:cs typeface="Arial" panose="020B0604020202020204" pitchFamily="34" charset="0"/>
              </a:rPr>
              <a:t>supercritical,</a:t>
            </a:r>
            <a:r>
              <a:rPr lang="zh-CN" altLang="en-US"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dirty="0">
                <a:solidFill>
                  <a:srgbClr val="FF0000"/>
                </a:solidFill>
                <a:latin typeface="Arial" panose="020B0604020202020204" pitchFamily="34" charset="0"/>
                <a:ea typeface="微软雅黑" panose="020B0503020204020204" pitchFamily="34" charset="-122"/>
                <a:cs typeface="Arial" panose="020B0604020202020204" pitchFamily="34" charset="0"/>
              </a:rPr>
              <a:t>subcooled,</a:t>
            </a:r>
            <a:r>
              <a:rPr lang="zh-CN" altLang="en-US"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dirty="0">
                <a:solidFill>
                  <a:srgbClr val="FF0000"/>
                </a:solidFill>
                <a:latin typeface="Arial" panose="020B0604020202020204" pitchFamily="34" charset="0"/>
                <a:ea typeface="微软雅黑" panose="020B0503020204020204" pitchFamily="34" charset="-122"/>
                <a:cs typeface="Arial" panose="020B0604020202020204" pitchFamily="34" charset="0"/>
              </a:rPr>
              <a:t>or superfluid liquid helium</a:t>
            </a:r>
            <a:r>
              <a:rPr lang="en-US" altLang="zh-CN" dirty="0">
                <a:latin typeface="Arial" panose="020B0604020202020204" pitchFamily="34" charset="0"/>
                <a:ea typeface="微软雅黑" panose="020B0503020204020204" pitchFamily="34" charset="-122"/>
                <a:cs typeface="Arial" panose="020B0604020202020204" pitchFamily="34" charset="0"/>
              </a:rPr>
              <a:t>,</a:t>
            </a:r>
            <a:r>
              <a:rPr lang="zh-CN" altLang="en-US" dirty="0">
                <a:latin typeface="Arial" panose="020B0604020202020204" pitchFamily="34" charset="0"/>
                <a:ea typeface="微软雅黑" panose="020B0503020204020204" pitchFamily="34" charset="-122"/>
                <a:cs typeface="Arial" panose="020B0604020202020204" pitchFamily="34" charset="0"/>
              </a:rPr>
              <a:t> </a:t>
            </a:r>
            <a:r>
              <a:rPr lang="en-US" altLang="zh-CN" dirty="0">
                <a:latin typeface="Arial" panose="020B0604020202020204" pitchFamily="34" charset="0"/>
                <a:ea typeface="微软雅黑" panose="020B0503020204020204" pitchFamily="34" charset="-122"/>
                <a:cs typeface="Arial" panose="020B0604020202020204" pitchFamily="34" charset="0"/>
              </a:rPr>
              <a:t>and the shield is by liquid nitrogen.</a:t>
            </a:r>
          </a:p>
        </p:txBody>
      </p:sp>
      <p:sp>
        <p:nvSpPr>
          <p:cNvPr id="8" name="TextBox 7">
            <a:extLst>
              <a:ext uri="{FF2B5EF4-FFF2-40B4-BE49-F238E27FC236}">
                <a16:creationId xmlns:a16="http://schemas.microsoft.com/office/drawing/2014/main" id="{A92342D0-69E0-485C-A6F9-51B6C327E4CF}"/>
              </a:ext>
            </a:extLst>
          </p:cNvPr>
          <p:cNvSpPr txBox="1"/>
          <p:nvPr/>
        </p:nvSpPr>
        <p:spPr>
          <a:xfrm>
            <a:off x="407368" y="211578"/>
            <a:ext cx="8064896" cy="584775"/>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n-US" altLang="zh-CN" sz="3200" b="1" dirty="0">
                <a:solidFill>
                  <a:srgbClr val="FF0000"/>
                </a:solidFill>
                <a:latin typeface="Arial Black" panose="020B0A04020102020204" pitchFamily="34" charset="0"/>
                <a:ea typeface="微软雅黑" panose="020B0503020204020204" pitchFamily="34" charset="-122"/>
              </a:rPr>
              <a:t>Cryogenic scheme of the cryostat</a:t>
            </a:r>
          </a:p>
        </p:txBody>
      </p:sp>
      <p:pic>
        <p:nvPicPr>
          <p:cNvPr id="10" name="图片 9"/>
          <p:cNvPicPr>
            <a:picLocks noChangeAspect="1"/>
          </p:cNvPicPr>
          <p:nvPr/>
        </p:nvPicPr>
        <p:blipFill>
          <a:blip r:embed="rId3"/>
          <a:stretch>
            <a:fillRect/>
          </a:stretch>
        </p:blipFill>
        <p:spPr>
          <a:xfrm>
            <a:off x="1703512" y="1370626"/>
            <a:ext cx="8068715" cy="1944216"/>
          </a:xfrm>
          <a:prstGeom prst="rect">
            <a:avLst/>
          </a:prstGeom>
        </p:spPr>
      </p:pic>
      <p:sp>
        <p:nvSpPr>
          <p:cNvPr id="13" name="文本框 12"/>
          <p:cNvSpPr txBox="1"/>
          <p:nvPr/>
        </p:nvSpPr>
        <p:spPr>
          <a:xfrm>
            <a:off x="8590717" y="1139793"/>
            <a:ext cx="2363019" cy="461665"/>
          </a:xfrm>
          <a:prstGeom prst="rect">
            <a:avLst/>
          </a:prstGeom>
          <a:noFill/>
        </p:spPr>
        <p:txBody>
          <a:bodyPr wrap="none" rtlCol="0">
            <a:spAutoFit/>
          </a:bodyPr>
          <a:lstStyle/>
          <a:p>
            <a:r>
              <a:rPr lang="en-US" altLang="zh-CN" sz="2400" b="1" dirty="0">
                <a:solidFill>
                  <a:srgbClr val="C00000"/>
                </a:solidFill>
              </a:rPr>
              <a:t>Cryostat scheme </a:t>
            </a:r>
            <a:endParaRPr lang="zh-CN" altLang="en-US" sz="2400" b="1" dirty="0">
              <a:solidFill>
                <a:srgbClr val="C00000"/>
              </a:solidFill>
            </a:endParaRPr>
          </a:p>
        </p:txBody>
      </p:sp>
      <p:pic>
        <p:nvPicPr>
          <p:cNvPr id="6" name="图片 5">
            <a:extLst>
              <a:ext uri="{FF2B5EF4-FFF2-40B4-BE49-F238E27FC236}">
                <a16:creationId xmlns:a16="http://schemas.microsoft.com/office/drawing/2014/main" id="{7B913F0E-687E-43D2-969B-846D4FFCAB26}"/>
              </a:ext>
            </a:extLst>
          </p:cNvPr>
          <p:cNvPicPr>
            <a:picLocks noChangeAspect="1"/>
          </p:cNvPicPr>
          <p:nvPr/>
        </p:nvPicPr>
        <p:blipFill rotWithShape="1">
          <a:blip r:embed="rId4"/>
          <a:srcRect t="16232" b="17582"/>
          <a:stretch/>
        </p:blipFill>
        <p:spPr>
          <a:xfrm>
            <a:off x="725679" y="5240776"/>
            <a:ext cx="4906370" cy="1410924"/>
          </a:xfrm>
          <a:prstGeom prst="rect">
            <a:avLst/>
          </a:prstGeom>
        </p:spPr>
      </p:pic>
      <p:pic>
        <p:nvPicPr>
          <p:cNvPr id="7" name="图片 6">
            <a:extLst>
              <a:ext uri="{FF2B5EF4-FFF2-40B4-BE49-F238E27FC236}">
                <a16:creationId xmlns:a16="http://schemas.microsoft.com/office/drawing/2014/main" id="{89000F15-061A-425E-A555-18056120D11E}"/>
              </a:ext>
            </a:extLst>
          </p:cNvPr>
          <p:cNvPicPr>
            <a:picLocks noChangeAspect="1"/>
          </p:cNvPicPr>
          <p:nvPr/>
        </p:nvPicPr>
        <p:blipFill rotWithShape="1">
          <a:blip r:embed="rId5"/>
          <a:srcRect t="17643" b="16218"/>
          <a:stretch/>
        </p:blipFill>
        <p:spPr>
          <a:xfrm>
            <a:off x="6227381" y="5187262"/>
            <a:ext cx="5375731" cy="1554106"/>
          </a:xfrm>
          <a:prstGeom prst="rect">
            <a:avLst/>
          </a:prstGeom>
        </p:spPr>
      </p:pic>
      <p:sp>
        <p:nvSpPr>
          <p:cNvPr id="9" name="文本框 8">
            <a:extLst>
              <a:ext uri="{FF2B5EF4-FFF2-40B4-BE49-F238E27FC236}">
                <a16:creationId xmlns:a16="http://schemas.microsoft.com/office/drawing/2014/main" id="{8D2331DA-C52B-4D1D-BE1E-053D2762398E}"/>
              </a:ext>
            </a:extLst>
          </p:cNvPr>
          <p:cNvSpPr txBox="1"/>
          <p:nvPr/>
        </p:nvSpPr>
        <p:spPr>
          <a:xfrm>
            <a:off x="1775520" y="4991695"/>
            <a:ext cx="3278462" cy="338554"/>
          </a:xfrm>
          <a:prstGeom prst="rect">
            <a:avLst/>
          </a:prstGeom>
          <a:noFill/>
        </p:spPr>
        <p:txBody>
          <a:bodyPr wrap="none" rtlCol="0">
            <a:spAutoFit/>
          </a:bodyPr>
          <a:lstStyle/>
          <a:p>
            <a:r>
              <a:rPr lang="en-US" altLang="zh-CN" sz="1600" b="1" dirty="0">
                <a:solidFill>
                  <a:srgbClr val="C00000"/>
                </a:solidFill>
                <a:latin typeface="Arial" panose="020B0604020202020204" pitchFamily="34" charset="0"/>
                <a:cs typeface="Arial" panose="020B0604020202020204" pitchFamily="34" charset="0"/>
              </a:rPr>
              <a:t>4 K cooling system(alternative) </a:t>
            </a:r>
            <a:endParaRPr lang="zh-CN" altLang="en-US" sz="1600" b="1" dirty="0">
              <a:solidFill>
                <a:srgbClr val="C00000"/>
              </a:solidFill>
              <a:latin typeface="Arial" panose="020B0604020202020204" pitchFamily="34" charset="0"/>
              <a:cs typeface="Arial" panose="020B0604020202020204" pitchFamily="34" charset="0"/>
            </a:endParaRPr>
          </a:p>
        </p:txBody>
      </p:sp>
      <p:sp>
        <p:nvSpPr>
          <p:cNvPr id="11" name="文本框 10">
            <a:extLst>
              <a:ext uri="{FF2B5EF4-FFF2-40B4-BE49-F238E27FC236}">
                <a16:creationId xmlns:a16="http://schemas.microsoft.com/office/drawing/2014/main" id="{E62C9ED1-EF0F-4F0C-8CCD-E9B618B67F78}"/>
              </a:ext>
            </a:extLst>
          </p:cNvPr>
          <p:cNvSpPr txBox="1"/>
          <p:nvPr/>
        </p:nvSpPr>
        <p:spPr>
          <a:xfrm>
            <a:off x="7534177" y="4971856"/>
            <a:ext cx="3209533" cy="338554"/>
          </a:xfrm>
          <a:prstGeom prst="rect">
            <a:avLst/>
          </a:prstGeom>
          <a:noFill/>
        </p:spPr>
        <p:txBody>
          <a:bodyPr wrap="none" rtlCol="0">
            <a:spAutoFit/>
          </a:bodyPr>
          <a:lstStyle/>
          <a:p>
            <a:r>
              <a:rPr lang="en-US" altLang="zh-CN" sz="1600" b="1" dirty="0">
                <a:solidFill>
                  <a:srgbClr val="C00000"/>
                </a:solidFill>
                <a:latin typeface="Arial" panose="020B0604020202020204" pitchFamily="34" charset="0"/>
                <a:cs typeface="Arial" panose="020B0604020202020204" pitchFamily="34" charset="0"/>
              </a:rPr>
              <a:t>2 K cooling system</a:t>
            </a:r>
            <a:r>
              <a:rPr lang="zh-CN" altLang="en-US" sz="1600" b="1" dirty="0">
                <a:solidFill>
                  <a:srgbClr val="C00000"/>
                </a:solidFill>
                <a:latin typeface="Arial" panose="020B0604020202020204" pitchFamily="34" charset="0"/>
                <a:cs typeface="Arial" panose="020B0604020202020204" pitchFamily="34" charset="0"/>
              </a:rPr>
              <a:t>（</a:t>
            </a:r>
            <a:r>
              <a:rPr lang="en-US" altLang="zh-CN" sz="1600" b="1" dirty="0">
                <a:solidFill>
                  <a:srgbClr val="C00000"/>
                </a:solidFill>
                <a:latin typeface="Arial" panose="020B0604020202020204" pitchFamily="34" charset="0"/>
                <a:cs typeface="Arial" panose="020B0604020202020204" pitchFamily="34" charset="0"/>
              </a:rPr>
              <a:t>baseline) </a:t>
            </a:r>
            <a:endParaRPr lang="zh-CN" altLang="en-US" sz="1600" b="1" dirty="0">
              <a:solidFill>
                <a:srgbClr val="C00000"/>
              </a:solidFill>
              <a:latin typeface="Arial" panose="020B0604020202020204" pitchFamily="34" charset="0"/>
              <a:cs typeface="Arial" panose="020B0604020202020204" pitchFamily="34" charset="0"/>
            </a:endParaRPr>
          </a:p>
        </p:txBody>
      </p:sp>
      <p:sp>
        <p:nvSpPr>
          <p:cNvPr id="12" name="灯片编号占位符 5">
            <a:extLst>
              <a:ext uri="{FF2B5EF4-FFF2-40B4-BE49-F238E27FC236}">
                <a16:creationId xmlns:a16="http://schemas.microsoft.com/office/drawing/2014/main" id="{B9DC951C-F2B2-4DC9-A069-7C18D8876A0D}"/>
              </a:ext>
            </a:extLst>
          </p:cNvPr>
          <p:cNvSpPr>
            <a:spLocks noGrp="1"/>
          </p:cNvSpPr>
          <p:nvPr>
            <p:ph type="sldNum" sz="quarter" idx="12"/>
          </p:nvPr>
        </p:nvSpPr>
        <p:spPr>
          <a:xfrm>
            <a:off x="9076690" y="6407773"/>
            <a:ext cx="2844800" cy="365125"/>
          </a:xfrm>
        </p:spPr>
        <p:txBody>
          <a:bodyPr/>
          <a:lstStyle/>
          <a:p>
            <a:fld id="{9103504C-F89A-414D-A090-E880DF830E38}" type="slidenum">
              <a:rPr lang="en-US" smtClean="0"/>
              <a:t>6</a:t>
            </a:fld>
            <a:endParaRPr lang="en-US" dirty="0"/>
          </a:p>
        </p:txBody>
      </p:sp>
    </p:spTree>
    <p:extLst>
      <p:ext uri="{BB962C8B-B14F-4D97-AF65-F5344CB8AC3E}">
        <p14:creationId xmlns:p14="http://schemas.microsoft.com/office/powerpoint/2010/main" val="490593127"/>
      </p:ext>
    </p:extLst>
  </p:cSld>
  <p:clrMapOvr>
    <a:masterClrMapping/>
  </p:clrMapOvr>
  <mc:AlternateContent xmlns:mc="http://schemas.openxmlformats.org/markup-compatibility/2006" xmlns:p14="http://schemas.microsoft.com/office/powerpoint/2010/main">
    <mc:Choice Requires="p14">
      <p:transition p14:dur="0" advTm="74306"/>
    </mc:Choice>
    <mc:Fallback xmlns="">
      <p:transition advTm="7430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1D48AF81-3FAA-41EA-8AD1-8D53ACADFB90}"/>
              </a:ext>
            </a:extLst>
          </p:cNvPr>
          <p:cNvSpPr txBox="1">
            <a:spLocks/>
          </p:cNvSpPr>
          <p:nvPr/>
        </p:nvSpPr>
        <p:spPr>
          <a:xfrm>
            <a:off x="722968" y="1124744"/>
            <a:ext cx="7173232" cy="765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Wingdings" panose="05000000000000000000" pitchFamily="2" charset="2"/>
              <a:buChar char="Ø"/>
            </a:pPr>
            <a:r>
              <a:rPr lang="en-US" altLang="zh-CN" sz="2400" dirty="0">
                <a:solidFill>
                  <a:srgbClr val="002060"/>
                </a:solidFill>
                <a:latin typeface="Arial" panose="020B0604020202020204" pitchFamily="34" charset="0"/>
                <a:cs typeface="Arial" panose="020B0604020202020204" pitchFamily="34" charset="0"/>
              </a:rPr>
              <a:t>SR heat load without Masks</a:t>
            </a:r>
            <a:endParaRPr lang="zh-CN" altLang="en-US" sz="2400" dirty="0">
              <a:solidFill>
                <a:srgbClr val="002060"/>
              </a:solidFill>
              <a:latin typeface="Arial" panose="020B0604020202020204" pitchFamily="34" charset="0"/>
              <a:cs typeface="Arial" panose="020B0604020202020204" pitchFamily="34" charset="0"/>
            </a:endParaRPr>
          </a:p>
        </p:txBody>
      </p:sp>
      <p:graphicFrame>
        <p:nvGraphicFramePr>
          <p:cNvPr id="7" name="内容占位符 3">
            <a:extLst>
              <a:ext uri="{FF2B5EF4-FFF2-40B4-BE49-F238E27FC236}">
                <a16:creationId xmlns:a16="http://schemas.microsoft.com/office/drawing/2014/main" id="{F2809838-0B6F-425A-A9B6-19C4D8294056}"/>
              </a:ext>
            </a:extLst>
          </p:cNvPr>
          <p:cNvGraphicFramePr>
            <a:graphicFrameLocks/>
          </p:cNvGraphicFramePr>
          <p:nvPr/>
        </p:nvGraphicFramePr>
        <p:xfrm>
          <a:off x="623392" y="1893443"/>
          <a:ext cx="10729192" cy="4487882"/>
        </p:xfrm>
        <a:graphic>
          <a:graphicData uri="http://schemas.openxmlformats.org/drawingml/2006/table">
            <a:tbl>
              <a:tblPr firstRow="1" bandRow="1"/>
              <a:tblGrid>
                <a:gridCol w="2230960">
                  <a:extLst>
                    <a:ext uri="{9D8B030D-6E8A-4147-A177-3AD203B41FA5}">
                      <a16:colId xmlns:a16="http://schemas.microsoft.com/office/drawing/2014/main" val="1856930886"/>
                    </a:ext>
                  </a:extLst>
                </a:gridCol>
                <a:gridCol w="1050947">
                  <a:extLst>
                    <a:ext uri="{9D8B030D-6E8A-4147-A177-3AD203B41FA5}">
                      <a16:colId xmlns:a16="http://schemas.microsoft.com/office/drawing/2014/main" val="137130417"/>
                    </a:ext>
                  </a:extLst>
                </a:gridCol>
                <a:gridCol w="1954395">
                  <a:extLst>
                    <a:ext uri="{9D8B030D-6E8A-4147-A177-3AD203B41FA5}">
                      <a16:colId xmlns:a16="http://schemas.microsoft.com/office/drawing/2014/main" val="1412789722"/>
                    </a:ext>
                  </a:extLst>
                </a:gridCol>
                <a:gridCol w="967978">
                  <a:extLst>
                    <a:ext uri="{9D8B030D-6E8A-4147-A177-3AD203B41FA5}">
                      <a16:colId xmlns:a16="http://schemas.microsoft.com/office/drawing/2014/main" val="4205481339"/>
                    </a:ext>
                  </a:extLst>
                </a:gridCol>
                <a:gridCol w="1806893">
                  <a:extLst>
                    <a:ext uri="{9D8B030D-6E8A-4147-A177-3AD203B41FA5}">
                      <a16:colId xmlns:a16="http://schemas.microsoft.com/office/drawing/2014/main" val="1923305117"/>
                    </a:ext>
                  </a:extLst>
                </a:gridCol>
                <a:gridCol w="910784">
                  <a:extLst>
                    <a:ext uri="{9D8B030D-6E8A-4147-A177-3AD203B41FA5}">
                      <a16:colId xmlns:a16="http://schemas.microsoft.com/office/drawing/2014/main" val="4163525536"/>
                    </a:ext>
                  </a:extLst>
                </a:gridCol>
                <a:gridCol w="1807235">
                  <a:extLst>
                    <a:ext uri="{9D8B030D-6E8A-4147-A177-3AD203B41FA5}">
                      <a16:colId xmlns:a16="http://schemas.microsoft.com/office/drawing/2014/main" val="810914888"/>
                    </a:ext>
                  </a:extLst>
                </a:gridCol>
              </a:tblGrid>
              <a:tr h="379383">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latin typeface="Arial" panose="020B0604020202020204" pitchFamily="34" charset="0"/>
                          <a:cs typeface="Arial" panose="020B0604020202020204" pitchFamily="34" charset="0"/>
                        </a:rPr>
                        <a:t>Region</a:t>
                      </a:r>
                      <a:endParaRPr lang="zh-CN" altLang="en-US" sz="180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gridSpan="2">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r>
                        <a:rPr lang="en-US" altLang="zh-CN" sz="1800" b="1" dirty="0">
                          <a:latin typeface="Arial" panose="020B0604020202020204" pitchFamily="34" charset="0"/>
                          <a:ea typeface="Arial Unicode MS" panose="020B0604020202020204" pitchFamily="34" charset="-122"/>
                          <a:cs typeface="Arial" panose="020B0604020202020204" pitchFamily="34" charset="0"/>
                        </a:rPr>
                        <a:t>ttbar</a:t>
                      </a:r>
                      <a:endParaRPr lang="zh-CN" altLang="en-US" sz="1800" b="1"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zh-CN" altLang="en-US" sz="1800" b="1" dirty="0">
                        <a:latin typeface="Arial" panose="020B0604020202020204" pitchFamily="34" charset="0"/>
                        <a:ea typeface="Arial Unicode MS" panose="020B0604020202020204" pitchFamily="34" charset="-122"/>
                        <a:cs typeface="Arial" panose="020B0604020202020204" pitchFamily="34" charset="0"/>
                      </a:endParaRPr>
                    </a:p>
                  </a:txBody>
                  <a:tcPr/>
                </a:tc>
                <a:tc gridSpan="2">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r>
                        <a:rPr lang="en-US" altLang="zh-CN" sz="1800" b="1" dirty="0">
                          <a:solidFill>
                            <a:srgbClr val="C00000"/>
                          </a:solidFill>
                          <a:latin typeface="Arial" panose="020B0604020202020204" pitchFamily="34" charset="0"/>
                          <a:ea typeface="Arial Unicode MS" panose="020B0604020202020204" pitchFamily="34" charset="-122"/>
                          <a:cs typeface="Arial" panose="020B0604020202020204" pitchFamily="34" charset="0"/>
                        </a:rPr>
                        <a:t>Higgs</a:t>
                      </a:r>
                      <a:endParaRPr lang="zh-CN" altLang="en-US" sz="1800" b="1"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zh-CN" altLang="en-US" sz="1800" b="0" dirty="0">
                        <a:latin typeface="Arial" panose="020B0604020202020204" pitchFamily="34" charset="0"/>
                        <a:ea typeface="Arial Unicode MS" panose="020B0604020202020204" pitchFamily="34" charset="-122"/>
                        <a:cs typeface="Arial" panose="020B0604020202020204" pitchFamily="34" charset="0"/>
                      </a:endParaRPr>
                    </a:p>
                  </a:txBody>
                  <a:tcPr/>
                </a:tc>
                <a:tc gridSpan="2">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r>
                        <a:rPr lang="en-US" altLang="zh-CN" sz="1800" b="1" dirty="0">
                          <a:latin typeface="Arial" panose="020B0604020202020204" pitchFamily="34" charset="0"/>
                          <a:ea typeface="Arial Unicode MS" panose="020B0604020202020204" pitchFamily="34" charset="-122"/>
                          <a:cs typeface="Arial" panose="020B0604020202020204" pitchFamily="34" charset="0"/>
                        </a:rPr>
                        <a:t>Z</a:t>
                      </a:r>
                      <a:endParaRPr lang="zh-CN" altLang="en-US" sz="1800" b="1"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zh-CN" altLang="en-US" sz="1800" b="0" dirty="0">
                        <a:latin typeface="Arial" panose="020B0604020202020204" pitchFamily="34" charset="0"/>
                        <a:ea typeface="Arial Unicode MS" panose="020B0604020202020204" pitchFamily="34" charset="-122"/>
                        <a:cs typeface="Arial" panose="020B0604020202020204" pitchFamily="34" charset="0"/>
                      </a:endParaRPr>
                    </a:p>
                  </a:txBody>
                  <a:tcPr/>
                </a:tc>
                <a:extLst>
                  <a:ext uri="{0D108BD9-81ED-4DB2-BD59-A6C34878D82A}">
                    <a16:rowId xmlns:a16="http://schemas.microsoft.com/office/drawing/2014/main" val="2553173019"/>
                  </a:ext>
                </a:extLst>
              </a:tr>
              <a:tr h="537459">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SR heat load</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SR average power density</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SR heat load</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SR average power density</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SR heat load</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SR average power density</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632407417"/>
                  </a:ext>
                </a:extLst>
              </a:tr>
              <a:tr h="352742">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0~780mm</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0</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0</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524333021"/>
                  </a:ext>
                </a:extLst>
              </a:tr>
              <a:tr h="352742">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780mm~805mm</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11.88W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132</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23.04W</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C00000"/>
                          </a:solidFill>
                          <a:latin typeface="Arial" panose="020B0604020202020204" pitchFamily="34" charset="0"/>
                          <a:cs typeface="Arial" panose="020B0604020202020204" pitchFamily="34" charset="0"/>
                        </a:rPr>
                        <a:t>256W/cm</a:t>
                      </a:r>
                      <a:r>
                        <a:rPr lang="en-US" altLang="zh-CN" sz="1400" baseline="30000" dirty="0">
                          <a:solidFill>
                            <a:srgbClr val="C00000"/>
                          </a:solidFill>
                          <a:latin typeface="Arial" panose="020B0604020202020204" pitchFamily="34" charset="0"/>
                          <a:cs typeface="Arial" panose="020B0604020202020204" pitchFamily="34" charset="0"/>
                        </a:rPr>
                        <a:t>2</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11.8W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131.1</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270378466"/>
                  </a:ext>
                </a:extLst>
              </a:tr>
              <a:tr h="352742">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805mm~855mm</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27.53W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152.9</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53.39W</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296.6W/cm</a:t>
                      </a:r>
                      <a:r>
                        <a:rPr lang="en-US" altLang="zh-CN" sz="1400" baseline="30000" dirty="0">
                          <a:solidFill>
                            <a:srgbClr val="C00000"/>
                          </a:solidFill>
                          <a:latin typeface="Arial" panose="020B0604020202020204" pitchFamily="34" charset="0"/>
                          <a:cs typeface="Arial" panose="020B0604020202020204" pitchFamily="34" charset="0"/>
                        </a:rPr>
                        <a:t>2</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27.4W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152.2</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099060840"/>
                  </a:ext>
                </a:extLst>
              </a:tr>
              <a:tr h="564387">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855mm~1.9m(Q1a</a:t>
                      </a:r>
                      <a:r>
                        <a:rPr lang="en-US" altLang="zh-CN" sz="1400" baseline="0" dirty="0">
                          <a:latin typeface="Arial" panose="020B0604020202020204" pitchFamily="34" charset="0"/>
                          <a:cs typeface="Arial" panose="020B0604020202020204" pitchFamily="34" charset="0"/>
                        </a:rPr>
                        <a:t> entrance</a:t>
                      </a:r>
                      <a:r>
                        <a:rPr lang="zh-CN" altLang="en-US" sz="1400" dirty="0">
                          <a:latin typeface="Arial" panose="020B0604020202020204" pitchFamily="34" charset="0"/>
                          <a:cs typeface="Arial" panose="020B0604020202020204" pitchFamily="34" charset="0"/>
                        </a:rPr>
                        <a:t>）</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2.22W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0.59</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4.32W</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1.15W/cm</a:t>
                      </a:r>
                      <a:r>
                        <a:rPr lang="en-US" altLang="zh-CN" sz="1400" baseline="30000" dirty="0">
                          <a:solidFill>
                            <a:srgbClr val="C00000"/>
                          </a:solidFill>
                          <a:latin typeface="Arial" panose="020B0604020202020204" pitchFamily="34" charset="0"/>
                          <a:cs typeface="Arial" panose="020B0604020202020204" pitchFamily="34" charset="0"/>
                        </a:rPr>
                        <a:t>2</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2.2W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0.59</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274469654"/>
                  </a:ext>
                </a:extLst>
              </a:tr>
              <a:tr h="537459">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Q1a</a:t>
                      </a:r>
                      <a:r>
                        <a:rPr lang="zh-CN" altLang="en-US"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1900-3110</a:t>
                      </a:r>
                      <a:r>
                        <a:rPr lang="zh-CN" altLang="en-US"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1210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1.69W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0.38</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p>
                      <a:pPr algn="ct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3.28W</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0.75W/cm</a:t>
                      </a:r>
                      <a:r>
                        <a:rPr lang="en-US" altLang="zh-CN" sz="1400" baseline="30000" dirty="0">
                          <a:solidFill>
                            <a:srgbClr val="C00000"/>
                          </a:solidFill>
                          <a:latin typeface="Arial" panose="020B0604020202020204" pitchFamily="34" charset="0"/>
                          <a:cs typeface="Arial" panose="020B0604020202020204" pitchFamily="34" charset="0"/>
                        </a:rPr>
                        <a:t>2</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1.68W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0.38</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636207545"/>
                  </a:ext>
                </a:extLst>
              </a:tr>
              <a:tr h="352742">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Q1a~Q1b</a:t>
                      </a:r>
                      <a:r>
                        <a:rPr lang="zh-CN" altLang="en-US"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3110-3190</a:t>
                      </a:r>
                      <a:r>
                        <a:rPr lang="zh-CN" altLang="en-US" sz="1400" dirty="0">
                          <a:latin typeface="Arial" panose="020B0604020202020204" pitchFamily="34" charset="0"/>
                          <a:cs typeface="Arial" panose="020B0604020202020204" pitchFamily="34" charset="0"/>
                        </a:rPr>
                        <a:t>）</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11.8W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40.97</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C00000"/>
                          </a:solidFill>
                          <a:latin typeface="Arial" panose="020B0604020202020204" pitchFamily="34" charset="0"/>
                          <a:cs typeface="Arial" panose="020B0604020202020204" pitchFamily="34" charset="0"/>
                        </a:rPr>
                        <a:t>22.92W</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79.58W/cm</a:t>
                      </a:r>
                      <a:r>
                        <a:rPr lang="en-US" altLang="zh-CN" sz="1400" baseline="30000" dirty="0">
                          <a:solidFill>
                            <a:srgbClr val="C00000"/>
                          </a:solidFill>
                          <a:latin typeface="Arial" panose="020B0604020202020204" pitchFamily="34" charset="0"/>
                          <a:cs typeface="Arial" panose="020B0604020202020204" pitchFamily="34" charset="0"/>
                        </a:rPr>
                        <a:t>2</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11.75W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40.8</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800816490"/>
                  </a:ext>
                </a:extLst>
              </a:tr>
              <a:tr h="352742">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Q1b</a:t>
                      </a:r>
                      <a:r>
                        <a:rPr lang="zh-CN" altLang="en-US"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3190-4400</a:t>
                      </a:r>
                      <a:r>
                        <a:rPr lang="zh-CN" altLang="en-US" sz="1400" dirty="0">
                          <a:latin typeface="Arial" panose="020B0604020202020204" pitchFamily="34" charset="0"/>
                          <a:cs typeface="Arial" panose="020B0604020202020204" pitchFamily="34" charset="0"/>
                        </a:rPr>
                        <a:t>）</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2.04W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0.47</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C00000"/>
                          </a:solidFill>
                          <a:latin typeface="Arial" panose="020B0604020202020204" pitchFamily="34" charset="0"/>
                          <a:cs typeface="Arial" panose="020B0604020202020204" pitchFamily="34" charset="0"/>
                        </a:rPr>
                        <a:t>3.96W</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C00000"/>
                          </a:solidFill>
                          <a:latin typeface="Arial" panose="020B0604020202020204" pitchFamily="34" charset="0"/>
                          <a:cs typeface="Arial" panose="020B0604020202020204" pitchFamily="34" charset="0"/>
                        </a:rPr>
                        <a:t>0.91W/cm</a:t>
                      </a:r>
                      <a:r>
                        <a:rPr lang="en-US" altLang="zh-CN" sz="1400" baseline="30000" dirty="0">
                          <a:solidFill>
                            <a:srgbClr val="C00000"/>
                          </a:solidFill>
                          <a:latin typeface="Arial" panose="020B0604020202020204" pitchFamily="34" charset="0"/>
                          <a:cs typeface="Arial" panose="020B0604020202020204" pitchFamily="34" charset="0"/>
                        </a:rPr>
                        <a:t>2</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2.03W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0.47</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257301732"/>
                  </a:ext>
                </a:extLst>
              </a:tr>
              <a:tr h="352742">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Q1b~Q2(4400-4700)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36.6W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33.9</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C00000"/>
                          </a:solidFill>
                          <a:latin typeface="Arial" panose="020B0604020202020204" pitchFamily="34" charset="0"/>
                          <a:cs typeface="Arial" panose="020B0604020202020204" pitchFamily="34" charset="0"/>
                        </a:rPr>
                        <a:t>71.04W</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C00000"/>
                          </a:solidFill>
                          <a:latin typeface="Arial" panose="020B0604020202020204" pitchFamily="34" charset="0"/>
                          <a:cs typeface="Arial" panose="020B0604020202020204" pitchFamily="34" charset="0"/>
                        </a:rPr>
                        <a:t>65.8W/cm</a:t>
                      </a:r>
                      <a:r>
                        <a:rPr lang="en-US" altLang="zh-CN" sz="1400" baseline="30000" dirty="0">
                          <a:solidFill>
                            <a:srgbClr val="C00000"/>
                          </a:solidFill>
                          <a:latin typeface="Arial" panose="020B0604020202020204" pitchFamily="34" charset="0"/>
                          <a:cs typeface="Arial" panose="020B0604020202020204" pitchFamily="34" charset="0"/>
                        </a:rPr>
                        <a:t>2</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36.4W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33.7</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048258882"/>
                  </a:ext>
                </a:extLst>
              </a:tr>
              <a:tr h="352742">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Q2(4700-6200)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3.74W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0.69</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C00000"/>
                          </a:solidFill>
                          <a:latin typeface="Arial" panose="020B0604020202020204" pitchFamily="34" charset="0"/>
                          <a:cs typeface="Arial" panose="020B0604020202020204" pitchFamily="34" charset="0"/>
                        </a:rPr>
                        <a:t>7.26W</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C00000"/>
                          </a:solidFill>
                          <a:latin typeface="Arial" panose="020B0604020202020204" pitchFamily="34" charset="0"/>
                          <a:cs typeface="Arial" panose="020B0604020202020204" pitchFamily="34" charset="0"/>
                        </a:rPr>
                        <a:t>1.34W/cm</a:t>
                      </a:r>
                      <a:r>
                        <a:rPr lang="en-US" altLang="zh-CN" sz="1400" baseline="30000" dirty="0">
                          <a:solidFill>
                            <a:srgbClr val="C00000"/>
                          </a:solidFill>
                          <a:latin typeface="Arial" panose="020B0604020202020204" pitchFamily="34" charset="0"/>
                          <a:cs typeface="Arial" panose="020B0604020202020204" pitchFamily="34" charset="0"/>
                        </a:rPr>
                        <a:t>2</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3.72W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0.69</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544799934"/>
                  </a:ext>
                </a:extLst>
              </a:tr>
            </a:tbl>
          </a:graphicData>
        </a:graphic>
      </p:graphicFrame>
      <p:sp>
        <p:nvSpPr>
          <p:cNvPr id="2" name="文本框 1">
            <a:extLst>
              <a:ext uri="{FF2B5EF4-FFF2-40B4-BE49-F238E27FC236}">
                <a16:creationId xmlns:a16="http://schemas.microsoft.com/office/drawing/2014/main" id="{7B0AAD79-0591-44D4-886D-D037E0C2B319}"/>
              </a:ext>
            </a:extLst>
          </p:cNvPr>
          <p:cNvSpPr txBox="1"/>
          <p:nvPr/>
        </p:nvSpPr>
        <p:spPr>
          <a:xfrm>
            <a:off x="623392" y="279918"/>
            <a:ext cx="10871922" cy="553998"/>
          </a:xfrm>
          <a:prstGeom prst="rect">
            <a:avLst/>
          </a:prstGeom>
          <a:noFill/>
        </p:spPr>
        <p:txBody>
          <a:bodyPr wrap="square" rtlCol="0">
            <a:spAutoFit/>
          </a:bodyPr>
          <a:lstStyle/>
          <a:p>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Thermal analyses – </a:t>
            </a:r>
            <a:r>
              <a:rPr lang="en-US" altLang="zh-CN" sz="3000" b="1" dirty="0" err="1">
                <a:solidFill>
                  <a:srgbClr val="FF00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Sychrotron</a:t>
            </a:r>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 </a:t>
            </a:r>
            <a:r>
              <a:rPr lang="en-US" altLang="zh-CN" sz="3000" b="1" dirty="0" err="1">
                <a:solidFill>
                  <a:srgbClr val="FF00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radiaton</a:t>
            </a:r>
            <a:endParaRPr lang="zh-CN" altLang="en-US" sz="3000" b="1" dirty="0">
              <a:solidFill>
                <a:srgbClr val="FF00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5" name="灯片编号占位符 5">
            <a:extLst>
              <a:ext uri="{FF2B5EF4-FFF2-40B4-BE49-F238E27FC236}">
                <a16:creationId xmlns:a16="http://schemas.microsoft.com/office/drawing/2014/main" id="{8F93DF08-C1AC-4C89-800C-200A8FF56929}"/>
              </a:ext>
            </a:extLst>
          </p:cNvPr>
          <p:cNvSpPr>
            <a:spLocks noGrp="1"/>
          </p:cNvSpPr>
          <p:nvPr>
            <p:ph type="sldNum" sz="quarter" idx="12"/>
          </p:nvPr>
        </p:nvSpPr>
        <p:spPr>
          <a:xfrm>
            <a:off x="9076690" y="6407773"/>
            <a:ext cx="2844800" cy="365125"/>
          </a:xfrm>
        </p:spPr>
        <p:txBody>
          <a:bodyPr/>
          <a:lstStyle/>
          <a:p>
            <a:fld id="{9103504C-F89A-414D-A090-E880DF830E38}" type="slidenum">
              <a:rPr lang="en-US" smtClean="0"/>
              <a:t>7</a:t>
            </a:fld>
            <a:endParaRPr lang="en-US" dirty="0"/>
          </a:p>
        </p:txBody>
      </p:sp>
    </p:spTree>
    <p:extLst>
      <p:ext uri="{BB962C8B-B14F-4D97-AF65-F5344CB8AC3E}">
        <p14:creationId xmlns:p14="http://schemas.microsoft.com/office/powerpoint/2010/main" val="2097131499"/>
      </p:ext>
    </p:extLst>
  </p:cSld>
  <p:clrMapOvr>
    <a:masterClrMapping/>
  </p:clrMapOvr>
  <mc:AlternateContent xmlns:mc="http://schemas.openxmlformats.org/markup-compatibility/2006" xmlns:p14="http://schemas.microsoft.com/office/powerpoint/2010/main">
    <mc:Choice Requires="p14">
      <p:transition p14:dur="0" advTm="77090"/>
    </mc:Choice>
    <mc:Fallback xmlns="">
      <p:transition advTm="7709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a:spLocks/>
          </p:cNvSpPr>
          <p:nvPr/>
        </p:nvSpPr>
        <p:spPr>
          <a:xfrm>
            <a:off x="776012" y="994472"/>
            <a:ext cx="8992396" cy="778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Ø"/>
            </a:pPr>
            <a:r>
              <a:rPr lang="en-US" altLang="zh-CN" sz="2800" dirty="0">
                <a:solidFill>
                  <a:srgbClr val="002060"/>
                </a:solidFill>
                <a:latin typeface="Arial" panose="020B0604020202020204" pitchFamily="34" charset="0"/>
                <a:cs typeface="Arial" panose="020B0604020202020204" pitchFamily="34" charset="0"/>
              </a:rPr>
              <a:t>HOM &amp; Resistance wall</a:t>
            </a:r>
            <a:endParaRPr lang="zh-CN" altLang="en-US" sz="2800" dirty="0">
              <a:solidFill>
                <a:srgbClr val="002060"/>
              </a:solidFill>
              <a:latin typeface="Arial" panose="020B0604020202020204" pitchFamily="34" charset="0"/>
              <a:cs typeface="Arial" panose="020B0604020202020204" pitchFamily="34" charset="0"/>
            </a:endParaRPr>
          </a:p>
        </p:txBody>
      </p:sp>
      <p:sp>
        <p:nvSpPr>
          <p:cNvPr id="8" name="Slide Number Placeholder 11">
            <a:extLst>
              <a:ext uri="{FF2B5EF4-FFF2-40B4-BE49-F238E27FC236}">
                <a16:creationId xmlns:a16="http://schemas.microsoft.com/office/drawing/2014/main" id="{6D380DB8-B285-4503-A2E7-1A06D0A2EF56}"/>
              </a:ext>
            </a:extLst>
          </p:cNvPr>
          <p:cNvSpPr>
            <a:spLocks noGrp="1"/>
          </p:cNvSpPr>
          <p:nvPr>
            <p:ph type="sldNum" sz="quarter" idx="12"/>
          </p:nvPr>
        </p:nvSpPr>
        <p:spPr>
          <a:xfrm>
            <a:off x="9120336" y="6450441"/>
            <a:ext cx="2844800" cy="365125"/>
          </a:xfrm>
        </p:spPr>
        <p:txBody>
          <a:bodyPr/>
          <a:lstStyle/>
          <a:p>
            <a:fld id="{27F552FA-C358-4F70-9CE8-3E41459FCE36}" type="slidenum">
              <a:rPr lang="zh-CN" altLang="en-US" smtClean="0"/>
              <a:t>8</a:t>
            </a:fld>
            <a:endParaRPr lang="zh-CN" altLang="en-US" dirty="0"/>
          </a:p>
        </p:txBody>
      </p:sp>
      <p:sp>
        <p:nvSpPr>
          <p:cNvPr id="12" name="文本框 11">
            <a:extLst>
              <a:ext uri="{FF2B5EF4-FFF2-40B4-BE49-F238E27FC236}">
                <a16:creationId xmlns:a16="http://schemas.microsoft.com/office/drawing/2014/main" id="{5BCB9F4B-8A14-44CF-BD7D-0448FE590D38}"/>
              </a:ext>
            </a:extLst>
          </p:cNvPr>
          <p:cNvSpPr txBox="1"/>
          <p:nvPr/>
        </p:nvSpPr>
        <p:spPr>
          <a:xfrm>
            <a:off x="407368" y="245033"/>
            <a:ext cx="10873208" cy="553998"/>
          </a:xfrm>
          <a:prstGeom prst="rect">
            <a:avLst/>
          </a:prstGeom>
          <a:noFill/>
        </p:spPr>
        <p:txBody>
          <a:bodyPr wrap="square">
            <a:spAutoFit/>
          </a:bodyPr>
          <a:lstStyle/>
          <a:p>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Thermal analyses – HOM &amp; Resistance wall</a:t>
            </a:r>
            <a:endParaRPr lang="zh-CN" altLang="en-US" sz="3000" b="1" dirty="0">
              <a:solidFill>
                <a:srgbClr val="FF00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graphicFrame>
        <p:nvGraphicFramePr>
          <p:cNvPr id="7" name="表格 6">
            <a:extLst>
              <a:ext uri="{FF2B5EF4-FFF2-40B4-BE49-F238E27FC236}">
                <a16:creationId xmlns:a16="http://schemas.microsoft.com/office/drawing/2014/main" id="{A950F2B2-5D09-4B3D-A3DB-43A259758CB9}"/>
              </a:ext>
            </a:extLst>
          </p:cNvPr>
          <p:cNvGraphicFramePr>
            <a:graphicFrameLocks noGrp="1"/>
          </p:cNvGraphicFramePr>
          <p:nvPr/>
        </p:nvGraphicFramePr>
        <p:xfrm>
          <a:off x="407368" y="1724056"/>
          <a:ext cx="11394099" cy="4315487"/>
        </p:xfrm>
        <a:graphic>
          <a:graphicData uri="http://schemas.openxmlformats.org/drawingml/2006/table">
            <a:tbl>
              <a:tblPr firstRow="1" bandRow="1">
                <a:tableStyleId>{5C22544A-7EE6-4342-B048-85BDC9FD1C3A}</a:tableStyleId>
              </a:tblPr>
              <a:tblGrid>
                <a:gridCol w="2448271">
                  <a:extLst>
                    <a:ext uri="{9D8B030D-6E8A-4147-A177-3AD203B41FA5}">
                      <a16:colId xmlns:a16="http://schemas.microsoft.com/office/drawing/2014/main" val="20000"/>
                    </a:ext>
                  </a:extLst>
                </a:gridCol>
                <a:gridCol w="1531664">
                  <a:extLst>
                    <a:ext uri="{9D8B030D-6E8A-4147-A177-3AD203B41FA5}">
                      <a16:colId xmlns:a16="http://schemas.microsoft.com/office/drawing/2014/main" val="20001"/>
                    </a:ext>
                  </a:extLst>
                </a:gridCol>
                <a:gridCol w="895722">
                  <a:extLst>
                    <a:ext uri="{9D8B030D-6E8A-4147-A177-3AD203B41FA5}">
                      <a16:colId xmlns:a16="http://schemas.microsoft.com/office/drawing/2014/main" val="20002"/>
                    </a:ext>
                  </a:extLst>
                </a:gridCol>
                <a:gridCol w="956990">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368152">
                  <a:extLst>
                    <a:ext uri="{9D8B030D-6E8A-4147-A177-3AD203B41FA5}">
                      <a16:colId xmlns:a16="http://schemas.microsoft.com/office/drawing/2014/main" val="20005"/>
                    </a:ext>
                  </a:extLst>
                </a:gridCol>
                <a:gridCol w="1421840">
                  <a:extLst>
                    <a:ext uri="{9D8B030D-6E8A-4147-A177-3AD203B41FA5}">
                      <a16:colId xmlns:a16="http://schemas.microsoft.com/office/drawing/2014/main" val="20006"/>
                    </a:ext>
                  </a:extLst>
                </a:gridCol>
                <a:gridCol w="1403308">
                  <a:extLst>
                    <a:ext uri="{9D8B030D-6E8A-4147-A177-3AD203B41FA5}">
                      <a16:colId xmlns:a16="http://schemas.microsoft.com/office/drawing/2014/main" val="20007"/>
                    </a:ext>
                  </a:extLst>
                </a:gridCol>
              </a:tblGrid>
              <a:tr h="767392">
                <a:tc>
                  <a:txBody>
                    <a:bodyPr/>
                    <a:lstStyle/>
                    <a:p>
                      <a:pPr marL="0" algn="l" defTabSz="914400" rtl="0" eaLnBrk="1" latinLnBrk="0" hangingPunct="1"/>
                      <a:r>
                        <a:rPr lang="en-US" altLang="zh-CN" sz="1400" b="1" kern="1200" dirty="0">
                          <a:solidFill>
                            <a:schemeClr val="lt1"/>
                          </a:solidFill>
                          <a:latin typeface="Arial" panose="020B0604020202020204" pitchFamily="34" charset="0"/>
                          <a:ea typeface="+mn-ea"/>
                          <a:cs typeface="Arial" panose="020B0604020202020204" pitchFamily="34" charset="0"/>
                        </a:rPr>
                        <a:t>Position</a:t>
                      </a:r>
                      <a:endParaRPr lang="zh-CN" altLang="en-US" sz="1400" b="1" kern="120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r>
                        <a:rPr lang="en-US" altLang="zh-CN" sz="1400" b="1" kern="1200" dirty="0">
                          <a:solidFill>
                            <a:schemeClr val="lt1"/>
                          </a:solidFill>
                          <a:latin typeface="Arial" panose="020B0604020202020204" pitchFamily="34" charset="0"/>
                          <a:ea typeface="+mn-ea"/>
                          <a:cs typeface="Arial" panose="020B0604020202020204" pitchFamily="34" charset="0"/>
                        </a:rPr>
                        <a:t>Position</a:t>
                      </a:r>
                    </a:p>
                    <a:p>
                      <a:pPr marL="0" algn="ctr" defTabSz="914400" rtl="0" eaLnBrk="1" latinLnBrk="0" hangingPunct="1"/>
                      <a:r>
                        <a:rPr lang="en-US" altLang="zh-CN" sz="1400" b="1" kern="1200" dirty="0">
                          <a:solidFill>
                            <a:schemeClr val="lt1"/>
                          </a:solidFill>
                          <a:latin typeface="Arial" panose="020B0604020202020204" pitchFamily="34" charset="0"/>
                          <a:ea typeface="+mn-ea"/>
                          <a:cs typeface="Arial" panose="020B0604020202020204" pitchFamily="34" charset="0"/>
                        </a:rPr>
                        <a:t>Start-end</a:t>
                      </a:r>
                      <a:r>
                        <a:rPr lang="zh-CN" altLang="en-US" sz="1400" b="1" kern="1200" dirty="0">
                          <a:solidFill>
                            <a:schemeClr val="lt1"/>
                          </a:solidFill>
                          <a:latin typeface="Arial" panose="020B0604020202020204" pitchFamily="34" charset="0"/>
                          <a:ea typeface="+mn-ea"/>
                          <a:cs typeface="Arial" panose="020B0604020202020204" pitchFamily="34" charset="0"/>
                        </a:rPr>
                        <a:t>（</a:t>
                      </a:r>
                      <a:r>
                        <a:rPr lang="en-US" altLang="zh-CN" sz="1400" b="1" kern="1200" dirty="0">
                          <a:solidFill>
                            <a:schemeClr val="lt1"/>
                          </a:solidFill>
                          <a:latin typeface="Arial" panose="020B0604020202020204" pitchFamily="34" charset="0"/>
                          <a:ea typeface="+mn-ea"/>
                          <a:cs typeface="Arial" panose="020B0604020202020204" pitchFamily="34" charset="0"/>
                        </a:rPr>
                        <a:t>mm</a:t>
                      </a:r>
                      <a:r>
                        <a:rPr lang="zh-CN" altLang="en-US" sz="1400" b="1" kern="1200" dirty="0">
                          <a:solidFill>
                            <a:schemeClr val="lt1"/>
                          </a:solidFill>
                          <a:latin typeface="Arial" panose="020B0604020202020204" pitchFamily="34" charset="0"/>
                          <a:ea typeface="+mn-ea"/>
                          <a:cs typeface="Arial" panose="020B0604020202020204" pitchFamily="34" charset="0"/>
                        </a:rPr>
                        <a:t>）</a:t>
                      </a:r>
                    </a:p>
                  </a:txBody>
                  <a:tcPr anchor="ctr"/>
                </a:tc>
                <a:tc>
                  <a:txBody>
                    <a:bodyPr/>
                    <a:lstStyle/>
                    <a:p>
                      <a:pPr marL="0" algn="ctr" defTabSz="914400" rtl="0" eaLnBrk="1" latinLnBrk="0" hangingPunct="1"/>
                      <a:r>
                        <a:rPr lang="en-US" altLang="zh-CN" sz="1400" b="1" kern="1200" dirty="0">
                          <a:solidFill>
                            <a:schemeClr val="lt1"/>
                          </a:solidFill>
                          <a:latin typeface="Arial" panose="020B0604020202020204" pitchFamily="34" charset="0"/>
                          <a:ea typeface="+mn-ea"/>
                          <a:cs typeface="Arial" panose="020B0604020202020204" pitchFamily="34" charset="0"/>
                        </a:rPr>
                        <a:t>material</a:t>
                      </a:r>
                      <a:endParaRPr lang="zh-CN" altLang="en-US" sz="1400" b="1" kern="120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r>
                        <a:rPr lang="en-US" altLang="zh-CN" sz="1400" b="1" kern="1200" dirty="0">
                          <a:solidFill>
                            <a:schemeClr val="lt1"/>
                          </a:solidFill>
                          <a:latin typeface="Arial" panose="020B0604020202020204" pitchFamily="34" charset="0"/>
                          <a:ea typeface="+mn-ea"/>
                          <a:cs typeface="Arial" panose="020B0604020202020204" pitchFamily="34" charset="0"/>
                        </a:rPr>
                        <a:t>Length</a:t>
                      </a:r>
                    </a:p>
                    <a:p>
                      <a:pPr marL="0" algn="ctr" defTabSz="914400" rtl="0" eaLnBrk="1" latinLnBrk="0" hangingPunct="1"/>
                      <a:r>
                        <a:rPr lang="en-US" altLang="zh-CN" sz="1400" b="1" kern="1200" dirty="0">
                          <a:solidFill>
                            <a:schemeClr val="lt1"/>
                          </a:solidFill>
                          <a:latin typeface="Arial" panose="020B0604020202020204" pitchFamily="34" charset="0"/>
                          <a:ea typeface="+mn-ea"/>
                          <a:cs typeface="Arial" panose="020B0604020202020204" pitchFamily="34" charset="0"/>
                        </a:rPr>
                        <a:t>(mm)</a:t>
                      </a:r>
                      <a:endParaRPr lang="zh-CN" altLang="en-US" sz="1400" b="1" kern="120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Higgs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(w)&amp;(w/cm</a:t>
                      </a:r>
                      <a:r>
                        <a:rPr lang="en-US" altLang="zh-CN" sz="1400" baseline="30000" dirty="0">
                          <a:latin typeface="Arial" panose="020B0604020202020204" pitchFamily="34" charset="0"/>
                          <a:cs typeface="Arial" panose="020B0604020202020204" pitchFamily="34" charset="0"/>
                        </a:rPr>
                        <a:t>2</a:t>
                      </a:r>
                      <a:r>
                        <a:rPr lang="en-US" altLang="zh-CN" sz="1400" b="1" kern="1200" dirty="0">
                          <a:solidFill>
                            <a:schemeClr val="lt1"/>
                          </a:solidFill>
                          <a:latin typeface="Arial" panose="020B0604020202020204" pitchFamily="34" charset="0"/>
                          <a:ea typeface="+mn-ea"/>
                          <a:cs typeface="Arial" panose="020B0604020202020204" pitchFamily="34" charset="0"/>
                        </a:rPr>
                        <a:t>)</a:t>
                      </a:r>
                    </a:p>
                  </a:txBody>
                  <a:tcPr anchor="ctr"/>
                </a:tc>
                <a:tc>
                  <a:txBody>
                    <a:bodyPr/>
                    <a:lstStyle/>
                    <a:p>
                      <a:pPr algn="ctr"/>
                      <a:r>
                        <a:rPr lang="en-US" altLang="zh-CN" sz="1400" dirty="0">
                          <a:latin typeface="Arial" panose="020B0604020202020204" pitchFamily="34" charset="0"/>
                          <a:cs typeface="Arial" panose="020B0604020202020204" pitchFamily="34" charset="0"/>
                        </a:rPr>
                        <a:t>W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(w)&amp;(w/cm</a:t>
                      </a:r>
                      <a:r>
                        <a:rPr lang="en-US" altLang="zh-CN" sz="1400" baseline="30000" dirty="0">
                          <a:latin typeface="Arial" panose="020B0604020202020204" pitchFamily="34" charset="0"/>
                          <a:cs typeface="Arial" panose="020B0604020202020204" pitchFamily="34" charset="0"/>
                        </a:rPr>
                        <a:t>2</a:t>
                      </a:r>
                      <a:r>
                        <a:rPr lang="en-US" altLang="zh-CN" sz="1400" b="1" kern="1200" dirty="0">
                          <a:solidFill>
                            <a:schemeClr val="lt1"/>
                          </a:solidFill>
                          <a:latin typeface="Arial" panose="020B0604020202020204" pitchFamily="34" charset="0"/>
                          <a:ea typeface="+mn-ea"/>
                          <a:cs typeface="Arial" panose="020B0604020202020204" pitchFamily="34" charset="0"/>
                        </a:rPr>
                        <a:t>)</a:t>
                      </a:r>
                    </a:p>
                  </a:txBody>
                  <a:tcPr anchor="ctr"/>
                </a:tc>
                <a:tc>
                  <a:txBody>
                    <a:bodyPr/>
                    <a:lstStyle/>
                    <a:p>
                      <a:pPr algn="ctr"/>
                      <a:r>
                        <a:rPr lang="en-US" altLang="zh-CN" sz="1400" b="1" dirty="0">
                          <a:solidFill>
                            <a:srgbClr val="C00000"/>
                          </a:solidFill>
                          <a:latin typeface="Arial" panose="020B0604020202020204" pitchFamily="34" charset="0"/>
                          <a:cs typeface="Arial" panose="020B0604020202020204" pitchFamily="34" charset="0"/>
                        </a:rPr>
                        <a:t>Z</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FF0000"/>
                          </a:solidFill>
                          <a:latin typeface="Arial" panose="020B0604020202020204" pitchFamily="34" charset="0"/>
                          <a:cs typeface="Arial" panose="020B0604020202020204" pitchFamily="34" charset="0"/>
                        </a:rPr>
                        <a:t>(w)&amp;(w/cm</a:t>
                      </a:r>
                      <a:r>
                        <a:rPr lang="en-US" altLang="zh-CN" sz="1400" baseline="30000" dirty="0">
                          <a:solidFill>
                            <a:srgbClr val="FF0000"/>
                          </a:solidFill>
                          <a:latin typeface="Arial" panose="020B0604020202020204" pitchFamily="34" charset="0"/>
                          <a:cs typeface="Arial" panose="020B0604020202020204" pitchFamily="34" charset="0"/>
                        </a:rPr>
                        <a:t>2</a:t>
                      </a:r>
                      <a:r>
                        <a:rPr lang="en-US" altLang="zh-CN" sz="1400" b="1" kern="1200" dirty="0">
                          <a:solidFill>
                            <a:srgbClr val="FF0000"/>
                          </a:solidFill>
                          <a:latin typeface="Arial" panose="020B0604020202020204" pitchFamily="34" charset="0"/>
                          <a:ea typeface="+mn-ea"/>
                          <a:cs typeface="Arial" panose="020B060402020202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u="none" strike="noStrike" dirty="0" err="1">
                          <a:effectLst/>
                          <a:latin typeface="Arial" panose="020B0604020202020204" pitchFamily="34" charset="0"/>
                          <a:cs typeface="Arial" panose="020B0604020202020204" pitchFamily="34" charset="0"/>
                        </a:rPr>
                        <a:t>ttbar</a:t>
                      </a:r>
                      <a:endParaRPr lang="en-US" altLang="zh-CN" sz="1400" b="1" u="none" strike="noStrike" dirty="0">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(w)&amp;(w/cm</a:t>
                      </a:r>
                      <a:r>
                        <a:rPr lang="en-US" altLang="zh-CN" sz="1400" baseline="30000" dirty="0">
                          <a:latin typeface="Arial" panose="020B0604020202020204" pitchFamily="34" charset="0"/>
                          <a:cs typeface="Arial" panose="020B0604020202020204" pitchFamily="34" charset="0"/>
                        </a:rPr>
                        <a:t>2</a:t>
                      </a:r>
                      <a:r>
                        <a:rPr lang="en-US" altLang="zh-CN" sz="1400" b="1" kern="1200" dirty="0">
                          <a:solidFill>
                            <a:schemeClr val="lt1"/>
                          </a:solidFill>
                          <a:latin typeface="Arial" panose="020B0604020202020204" pitchFamily="34" charset="0"/>
                          <a:ea typeface="+mn-ea"/>
                          <a:cs typeface="Arial" panose="020B0604020202020204" pitchFamily="34" charset="0"/>
                        </a:rPr>
                        <a:t>)</a:t>
                      </a:r>
                    </a:p>
                  </a:txBody>
                  <a:tcPr anchor="ctr"/>
                </a:tc>
                <a:extLst>
                  <a:ext uri="{0D108BD9-81ED-4DB2-BD59-A6C34878D82A}">
                    <a16:rowId xmlns:a16="http://schemas.microsoft.com/office/drawing/2014/main" val="10000"/>
                  </a:ext>
                </a:extLst>
              </a:tr>
              <a:tr h="356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Be pipe (</a:t>
                      </a:r>
                      <a:r>
                        <a:rPr lang="en-US" altLang="zh-CN" sz="1400" b="0" dirty="0" err="1">
                          <a:solidFill>
                            <a:schemeClr val="tx1"/>
                          </a:solidFill>
                          <a:latin typeface="Arial" panose="020B0604020202020204" pitchFamily="34" charset="0"/>
                          <a:cs typeface="Arial" panose="020B0604020202020204" pitchFamily="34" charset="0"/>
                        </a:rPr>
                        <a:t>w&amp;</a:t>
                      </a:r>
                      <a:r>
                        <a:rPr lang="en-US" altLang="zh-CN" sz="1400" dirty="0" err="1">
                          <a:latin typeface="Arial" panose="020B0604020202020204" pitchFamily="34" charset="0"/>
                          <a:cs typeface="Arial" panose="020B0604020202020204" pitchFamily="34" charset="0"/>
                        </a:rPr>
                        <a:t>w</a:t>
                      </a:r>
                      <a:r>
                        <a:rPr lang="en-US" altLang="zh-CN" sz="1400" dirty="0">
                          <a:latin typeface="Arial" panose="020B0604020202020204" pitchFamily="34" charset="0"/>
                          <a:cs typeface="Arial" panose="020B0604020202020204" pitchFamily="34" charset="0"/>
                        </a:rPr>
                        <a:t>/cm</a:t>
                      </a:r>
                      <a:r>
                        <a:rPr lang="en-US" altLang="zh-CN" sz="1400" baseline="30000" dirty="0">
                          <a:latin typeface="Arial" panose="020B0604020202020204" pitchFamily="34" charset="0"/>
                          <a:cs typeface="Arial" panose="020B0604020202020204" pitchFamily="34" charset="0"/>
                        </a:rPr>
                        <a:t>2</a:t>
                      </a:r>
                      <a:r>
                        <a:rPr lang="en-US" altLang="zh-CN" sz="1400" b="0" dirty="0">
                          <a:solidFill>
                            <a:schemeClr val="tx1"/>
                          </a:solidFill>
                          <a:latin typeface="Arial" panose="020B0604020202020204" pitchFamily="34" charset="0"/>
                          <a:cs typeface="Arial" panose="020B0604020202020204" pitchFamily="34" charset="0"/>
                        </a:rPr>
                        <a:t>) </a:t>
                      </a:r>
                      <a:endParaRPr lang="zh-CN" altLang="en-US" sz="1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0-110</a:t>
                      </a:r>
                      <a:endParaRPr lang="zh-CN" altLang="en-US" sz="1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Be</a:t>
                      </a:r>
                      <a:endParaRPr lang="zh-CN" altLang="en-US" sz="1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110</a:t>
                      </a:r>
                      <a:endParaRPr lang="zh-CN" altLang="en-US" sz="1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1.46 &amp; 0.021</a:t>
                      </a: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7.230 &amp; 0.105</a:t>
                      </a: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rgbClr val="C00000"/>
                          </a:solidFill>
                          <a:latin typeface="Arial" panose="020B0604020202020204" pitchFamily="34" charset="0"/>
                          <a:ea typeface="+mn-ea"/>
                          <a:cs typeface="Arial" panose="020B0604020202020204" pitchFamily="34" charset="0"/>
                        </a:rPr>
                        <a:t>71.558 &amp; 1.035</a:t>
                      </a: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0.401 &amp; 0.005</a:t>
                      </a:r>
                    </a:p>
                  </a:txBody>
                  <a:tcPr marL="9053" marR="9053" marT="9053" marB="0" anchor="ctr"/>
                </a:tc>
                <a:extLst>
                  <a:ext uri="{0D108BD9-81ED-4DB2-BD59-A6C34878D82A}">
                    <a16:rowId xmlns:a16="http://schemas.microsoft.com/office/drawing/2014/main" val="10001"/>
                  </a:ext>
                </a:extLst>
              </a:tr>
              <a:tr h="356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Be</a:t>
                      </a:r>
                      <a:r>
                        <a:rPr lang="en-US" altLang="zh-CN" sz="1400" b="0" baseline="0" dirty="0">
                          <a:solidFill>
                            <a:schemeClr val="tx1"/>
                          </a:solidFill>
                          <a:latin typeface="Arial" panose="020B0604020202020204" pitchFamily="34" charset="0"/>
                          <a:cs typeface="Arial" panose="020B0604020202020204" pitchFamily="34" charset="0"/>
                        </a:rPr>
                        <a:t> pipe transition(</a:t>
                      </a:r>
                      <a:r>
                        <a:rPr lang="en-US" altLang="zh-CN" sz="1400" b="0" dirty="0" err="1">
                          <a:solidFill>
                            <a:schemeClr val="tx1"/>
                          </a:solidFill>
                          <a:latin typeface="Arial" panose="020B0604020202020204" pitchFamily="34" charset="0"/>
                          <a:cs typeface="Arial" panose="020B0604020202020204" pitchFamily="34" charset="0"/>
                        </a:rPr>
                        <a:t>w&amp;</a:t>
                      </a:r>
                      <a:r>
                        <a:rPr lang="en-US" altLang="zh-CN" sz="1400" dirty="0" err="1">
                          <a:latin typeface="Arial" panose="020B0604020202020204" pitchFamily="34" charset="0"/>
                          <a:cs typeface="Arial" panose="020B0604020202020204" pitchFamily="34" charset="0"/>
                        </a:rPr>
                        <a:t>w</a:t>
                      </a:r>
                      <a:r>
                        <a:rPr lang="en-US" altLang="zh-CN" sz="1400" dirty="0">
                          <a:latin typeface="Arial" panose="020B0604020202020204" pitchFamily="34" charset="0"/>
                          <a:cs typeface="Arial" panose="020B0604020202020204" pitchFamily="34" charset="0"/>
                        </a:rPr>
                        <a:t>/cm</a:t>
                      </a:r>
                      <a:r>
                        <a:rPr lang="en-US" altLang="zh-CN" sz="1400" baseline="30000" dirty="0">
                          <a:latin typeface="Arial" panose="020B0604020202020204" pitchFamily="34" charset="0"/>
                          <a:cs typeface="Arial" panose="020B0604020202020204" pitchFamily="34" charset="0"/>
                        </a:rPr>
                        <a:t>2</a:t>
                      </a:r>
                      <a:r>
                        <a:rPr lang="en-US" altLang="zh-CN" sz="1400" b="0" baseline="0" dirty="0">
                          <a:solidFill>
                            <a:schemeClr val="tx1"/>
                          </a:solidFill>
                          <a:latin typeface="Arial" panose="020B0604020202020204" pitchFamily="34" charset="0"/>
                          <a:cs typeface="Arial" panose="020B0604020202020204" pitchFamily="34" charset="0"/>
                        </a:rPr>
                        <a:t>)</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110-180</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Al</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70</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0.45 &amp; 0.01</a:t>
                      </a: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2.173 &amp; 0.049</a:t>
                      </a: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rgbClr val="C00000"/>
                          </a:solidFill>
                          <a:latin typeface="Arial" panose="020B0604020202020204" pitchFamily="34" charset="0"/>
                          <a:ea typeface="+mn-ea"/>
                          <a:cs typeface="Arial" panose="020B0604020202020204" pitchFamily="34" charset="0"/>
                        </a:rPr>
                        <a:t>21.574 &amp; 0.491</a:t>
                      </a: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0.127 &amp; 0.007</a:t>
                      </a:r>
                    </a:p>
                  </a:txBody>
                  <a:tcPr marL="9053" marR="9053" marT="9053" marB="0" anchor="ctr"/>
                </a:tc>
                <a:extLst>
                  <a:ext uri="{0D108BD9-81ED-4DB2-BD59-A6C34878D82A}">
                    <a16:rowId xmlns:a16="http://schemas.microsoft.com/office/drawing/2014/main" val="10002"/>
                  </a:ext>
                </a:extLst>
              </a:tr>
              <a:tr h="356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Transition pipe (</a:t>
                      </a:r>
                      <a:r>
                        <a:rPr lang="en-US" altLang="zh-CN" sz="1400" b="0" dirty="0" err="1">
                          <a:solidFill>
                            <a:schemeClr val="tx1"/>
                          </a:solidFill>
                          <a:latin typeface="Arial" panose="020B0604020202020204" pitchFamily="34" charset="0"/>
                          <a:cs typeface="Arial" panose="020B0604020202020204" pitchFamily="34" charset="0"/>
                        </a:rPr>
                        <a:t>w&amp;</a:t>
                      </a:r>
                      <a:r>
                        <a:rPr lang="en-US" altLang="zh-CN" sz="1400" dirty="0" err="1">
                          <a:latin typeface="Arial" panose="020B0604020202020204" pitchFamily="34" charset="0"/>
                          <a:cs typeface="Arial" panose="020B0604020202020204" pitchFamily="34" charset="0"/>
                        </a:rPr>
                        <a:t>w</a:t>
                      </a:r>
                      <a:r>
                        <a:rPr lang="en-US" altLang="zh-CN" sz="1400" dirty="0">
                          <a:latin typeface="Arial" panose="020B0604020202020204" pitchFamily="34" charset="0"/>
                          <a:cs typeface="Arial" panose="020B0604020202020204" pitchFamily="34" charset="0"/>
                        </a:rPr>
                        <a:t>/cm</a:t>
                      </a:r>
                      <a:r>
                        <a:rPr lang="en-US" altLang="zh-CN" sz="1400" baseline="30000" dirty="0">
                          <a:latin typeface="Arial" panose="020B0604020202020204" pitchFamily="34" charset="0"/>
                          <a:cs typeface="Arial" panose="020B0604020202020204" pitchFamily="34" charset="0"/>
                        </a:rPr>
                        <a:t>2</a:t>
                      </a:r>
                      <a:r>
                        <a:rPr lang="en-US" altLang="zh-CN" sz="1400" dirty="0">
                          <a:latin typeface="Arial" panose="020B0604020202020204" pitchFamily="34" charset="0"/>
                          <a:cs typeface="Arial" panose="020B0604020202020204" pitchFamily="34" charset="0"/>
                        </a:rPr>
                        <a:t>)</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180-655</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Al</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475</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6.99 &amp; 0.017</a:t>
                      </a: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34.48 &amp; 0.085</a:t>
                      </a: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rgbClr val="C00000"/>
                          </a:solidFill>
                          <a:latin typeface="Arial" panose="020B0604020202020204" pitchFamily="34" charset="0"/>
                          <a:ea typeface="+mn-ea"/>
                          <a:cs typeface="Arial" panose="020B0604020202020204" pitchFamily="34" charset="0"/>
                        </a:rPr>
                        <a:t>341.562 &amp; 0.83</a:t>
                      </a: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1.958 &amp; 0.005</a:t>
                      </a:r>
                    </a:p>
                  </a:txBody>
                  <a:tcPr marL="9053" marR="9053" marT="9053" marB="0" anchor="ctr"/>
                </a:tc>
                <a:extLst>
                  <a:ext uri="{0D108BD9-81ED-4DB2-BD59-A6C34878D82A}">
                    <a16:rowId xmlns:a16="http://schemas.microsoft.com/office/drawing/2014/main" val="10003"/>
                  </a:ext>
                </a:extLst>
              </a:tr>
              <a:tr h="356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Transition </a:t>
                      </a:r>
                      <a:r>
                        <a:rPr lang="zh-CN" altLang="en-US" sz="1400" b="0" dirty="0">
                          <a:solidFill>
                            <a:schemeClr val="tx1"/>
                          </a:solidFill>
                          <a:latin typeface="Arial" panose="020B0604020202020204" pitchFamily="34" charset="0"/>
                          <a:cs typeface="Arial" panose="020B0604020202020204" pitchFamily="34" charset="0"/>
                        </a:rPr>
                        <a:t>（</a:t>
                      </a:r>
                      <a:r>
                        <a:rPr lang="en-US" altLang="zh-CN" sz="1400" b="0" dirty="0" err="1">
                          <a:solidFill>
                            <a:schemeClr val="tx1"/>
                          </a:solidFill>
                          <a:latin typeface="Arial" panose="020B0604020202020204" pitchFamily="34" charset="0"/>
                          <a:cs typeface="Arial" panose="020B0604020202020204" pitchFamily="34" charset="0"/>
                        </a:rPr>
                        <a:t>w&amp;</a:t>
                      </a:r>
                      <a:r>
                        <a:rPr lang="en-US" altLang="zh-CN" sz="1400" dirty="0" err="1">
                          <a:latin typeface="Arial" panose="020B0604020202020204" pitchFamily="34" charset="0"/>
                          <a:cs typeface="Arial" panose="020B0604020202020204" pitchFamily="34" charset="0"/>
                        </a:rPr>
                        <a:t>w</a:t>
                      </a:r>
                      <a:r>
                        <a:rPr lang="en-US" altLang="zh-CN" sz="1400" dirty="0">
                          <a:latin typeface="Arial" panose="020B0604020202020204" pitchFamily="34" charset="0"/>
                          <a:cs typeface="Arial" panose="020B0604020202020204" pitchFamily="34" charset="0"/>
                        </a:rPr>
                        <a:t>/cm</a:t>
                      </a:r>
                      <a:r>
                        <a:rPr lang="en-US" altLang="zh-CN" sz="1400" baseline="30000" dirty="0">
                          <a:latin typeface="Arial" panose="020B0604020202020204" pitchFamily="34" charset="0"/>
                          <a:cs typeface="Arial" panose="020B0604020202020204" pitchFamily="34" charset="0"/>
                        </a:rPr>
                        <a:t>2</a:t>
                      </a:r>
                      <a:r>
                        <a:rPr lang="zh-CN" altLang="en-US" sz="1400" b="0" dirty="0">
                          <a:solidFill>
                            <a:schemeClr val="tx1"/>
                          </a:solidFill>
                          <a:latin typeface="Arial" panose="020B0604020202020204" pitchFamily="34" charset="0"/>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655-700</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Al</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45</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0.62 &amp; 0.015</a:t>
                      </a: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2.95 &amp; 0.071</a:t>
                      </a: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rgbClr val="C00000"/>
                          </a:solidFill>
                          <a:latin typeface="Arial" panose="020B0604020202020204" pitchFamily="34" charset="0"/>
                          <a:ea typeface="+mn-ea"/>
                          <a:cs typeface="Arial" panose="020B0604020202020204" pitchFamily="34" charset="0"/>
                        </a:rPr>
                        <a:t>29.28 &amp; 0.701</a:t>
                      </a: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0.172 &amp; 0.004</a:t>
                      </a:r>
                    </a:p>
                  </a:txBody>
                  <a:tcPr marL="9053" marR="9053" marT="9053" marB="0" anchor="ctr"/>
                </a:tc>
                <a:extLst>
                  <a:ext uri="{0D108BD9-81ED-4DB2-BD59-A6C34878D82A}">
                    <a16:rowId xmlns:a16="http://schemas.microsoft.com/office/drawing/2014/main" val="10004"/>
                  </a:ext>
                </a:extLst>
              </a:tr>
              <a:tr h="356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RVC  bellow</a:t>
                      </a:r>
                      <a:r>
                        <a:rPr lang="zh-CN" altLang="en-US" sz="1400" b="0" dirty="0">
                          <a:solidFill>
                            <a:schemeClr val="tx1"/>
                          </a:solidFill>
                          <a:latin typeface="Arial" panose="020B0604020202020204" pitchFamily="34" charset="0"/>
                          <a:cs typeface="Arial" panose="020B0604020202020204" pitchFamily="34" charset="0"/>
                        </a:rPr>
                        <a:t>（</a:t>
                      </a:r>
                      <a:r>
                        <a:rPr lang="en-US" altLang="zh-CN" sz="1400" b="0" dirty="0" err="1">
                          <a:solidFill>
                            <a:schemeClr val="tx1"/>
                          </a:solidFill>
                          <a:latin typeface="Arial" panose="020B0604020202020204" pitchFamily="34" charset="0"/>
                          <a:cs typeface="Arial" panose="020B0604020202020204" pitchFamily="34" charset="0"/>
                        </a:rPr>
                        <a:t>w&amp;</a:t>
                      </a:r>
                      <a:r>
                        <a:rPr lang="en-US" altLang="zh-CN" sz="1400" dirty="0" err="1">
                          <a:latin typeface="Arial" panose="020B0604020202020204" pitchFamily="34" charset="0"/>
                          <a:cs typeface="Arial" panose="020B0604020202020204" pitchFamily="34" charset="0"/>
                        </a:rPr>
                        <a:t>w</a:t>
                      </a:r>
                      <a:r>
                        <a:rPr lang="en-US" altLang="zh-CN" sz="1400" dirty="0">
                          <a:latin typeface="Arial" panose="020B0604020202020204" pitchFamily="34" charset="0"/>
                          <a:cs typeface="Arial" panose="020B0604020202020204" pitchFamily="34" charset="0"/>
                        </a:rPr>
                        <a:t>/cm</a:t>
                      </a:r>
                      <a:r>
                        <a:rPr lang="en-US" altLang="zh-CN" sz="1400" baseline="30000" dirty="0">
                          <a:latin typeface="Arial" panose="020B0604020202020204" pitchFamily="34" charset="0"/>
                          <a:cs typeface="Arial" panose="020B0604020202020204" pitchFamily="34" charset="0"/>
                        </a:rPr>
                        <a:t>2</a:t>
                      </a:r>
                      <a:r>
                        <a:rPr lang="zh-CN" altLang="en-US" sz="1400" b="0" dirty="0">
                          <a:solidFill>
                            <a:schemeClr val="tx1"/>
                          </a:solidFill>
                          <a:latin typeface="Arial" panose="020B0604020202020204" pitchFamily="34" charset="0"/>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700-780</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Cu</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80</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0.52 &amp; 0.007</a:t>
                      </a: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2.532 &amp; 0.034</a:t>
                      </a: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rgbClr val="C00000"/>
                          </a:solidFill>
                          <a:latin typeface="Arial" panose="020B0604020202020204" pitchFamily="34" charset="0"/>
                          <a:ea typeface="+mn-ea"/>
                          <a:cs typeface="Arial" panose="020B0604020202020204" pitchFamily="34" charset="0"/>
                        </a:rPr>
                        <a:t>25.002 &amp; 0.337</a:t>
                      </a: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0.14 &amp; 0.002</a:t>
                      </a:r>
                    </a:p>
                  </a:txBody>
                  <a:tcPr marL="9053" marR="9053" marT="9053" marB="0" anchor="ctr"/>
                </a:tc>
                <a:extLst>
                  <a:ext uri="{0D108BD9-81ED-4DB2-BD59-A6C34878D82A}">
                    <a16:rowId xmlns:a16="http://schemas.microsoft.com/office/drawing/2014/main" val="10005"/>
                  </a:ext>
                </a:extLst>
              </a:tr>
              <a:tr h="356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Transition on Y-crotch(</a:t>
                      </a:r>
                      <a:r>
                        <a:rPr lang="en-US" altLang="zh-CN" sz="1400" b="0" dirty="0" err="1">
                          <a:solidFill>
                            <a:schemeClr val="tx1"/>
                          </a:solidFill>
                          <a:latin typeface="Arial" panose="020B0604020202020204" pitchFamily="34" charset="0"/>
                          <a:cs typeface="Arial" panose="020B0604020202020204" pitchFamily="34" charset="0"/>
                        </a:rPr>
                        <a:t>w&amp;</a:t>
                      </a:r>
                      <a:r>
                        <a:rPr lang="en-US" altLang="zh-CN" sz="1400" dirty="0" err="1">
                          <a:latin typeface="Arial" panose="020B0604020202020204" pitchFamily="34" charset="0"/>
                          <a:cs typeface="Arial" panose="020B0604020202020204" pitchFamily="34" charset="0"/>
                        </a:rPr>
                        <a:t>w</a:t>
                      </a:r>
                      <a:r>
                        <a:rPr lang="en-US" altLang="zh-CN" sz="1400" dirty="0">
                          <a:latin typeface="Arial" panose="020B0604020202020204" pitchFamily="34" charset="0"/>
                          <a:cs typeface="Arial" panose="020B0604020202020204" pitchFamily="34" charset="0"/>
                        </a:rPr>
                        <a:t>/cm</a:t>
                      </a:r>
                      <a:r>
                        <a:rPr lang="en-US" altLang="zh-CN" sz="1400" baseline="30000" dirty="0">
                          <a:latin typeface="Arial" panose="020B0604020202020204" pitchFamily="34" charset="0"/>
                          <a:cs typeface="Arial" panose="020B0604020202020204" pitchFamily="34" charset="0"/>
                        </a:rPr>
                        <a:t>2</a:t>
                      </a:r>
                      <a:r>
                        <a:rPr lang="en-US" altLang="zh-CN" sz="1400" dirty="0">
                          <a:latin typeface="Arial" panose="020B0604020202020204" pitchFamily="34" charset="0"/>
                          <a:cs typeface="Arial" panose="020B0604020202020204" pitchFamily="34" charset="0"/>
                        </a:rPr>
                        <a:t>)</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780-805</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Cu</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25</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0.16 &amp; 0.007</a:t>
                      </a: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0.785 &amp; 0.032</a:t>
                      </a: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rgbClr val="C00000"/>
                          </a:solidFill>
                          <a:latin typeface="Arial" panose="020B0604020202020204" pitchFamily="34" charset="0"/>
                          <a:ea typeface="+mn-ea"/>
                          <a:cs typeface="Arial" panose="020B0604020202020204" pitchFamily="34" charset="0"/>
                        </a:rPr>
                        <a:t>7.822 &amp; 0.316</a:t>
                      </a: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0.05 &amp; 0.002</a:t>
                      </a:r>
                    </a:p>
                  </a:txBody>
                  <a:tcPr marL="9053" marR="9053" marT="9053" marB="0" anchor="ctr"/>
                </a:tc>
                <a:extLst>
                  <a:ext uri="{0D108BD9-81ED-4DB2-BD59-A6C34878D82A}">
                    <a16:rowId xmlns:a16="http://schemas.microsoft.com/office/drawing/2014/main" val="10006"/>
                  </a:ext>
                </a:extLst>
              </a:tr>
              <a:tr h="356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Y- crotch (</a:t>
                      </a:r>
                      <a:r>
                        <a:rPr lang="en-US" altLang="zh-CN" sz="1400" b="0" dirty="0" err="1">
                          <a:solidFill>
                            <a:schemeClr val="tx1"/>
                          </a:solidFill>
                          <a:latin typeface="Arial" panose="020B0604020202020204" pitchFamily="34" charset="0"/>
                          <a:cs typeface="Arial" panose="020B0604020202020204" pitchFamily="34" charset="0"/>
                        </a:rPr>
                        <a:t>w&amp;</a:t>
                      </a:r>
                      <a:r>
                        <a:rPr lang="en-US" altLang="zh-CN" sz="1400" dirty="0" err="1">
                          <a:latin typeface="Arial" panose="020B0604020202020204" pitchFamily="34" charset="0"/>
                          <a:cs typeface="Arial" panose="020B0604020202020204" pitchFamily="34" charset="0"/>
                        </a:rPr>
                        <a:t>w</a:t>
                      </a:r>
                      <a:r>
                        <a:rPr lang="en-US" altLang="zh-CN" sz="1400" dirty="0">
                          <a:latin typeface="Arial" panose="020B0604020202020204" pitchFamily="34" charset="0"/>
                          <a:cs typeface="Arial" panose="020B0604020202020204" pitchFamily="34" charset="0"/>
                        </a:rPr>
                        <a:t>/cm</a:t>
                      </a:r>
                      <a:r>
                        <a:rPr lang="en-US" altLang="zh-CN" sz="1400" baseline="30000" dirty="0">
                          <a:latin typeface="Arial" panose="020B0604020202020204" pitchFamily="34" charset="0"/>
                          <a:cs typeface="Arial" panose="020B0604020202020204" pitchFamily="34" charset="0"/>
                        </a:rPr>
                        <a:t>2</a:t>
                      </a:r>
                      <a:r>
                        <a:rPr lang="en-US" altLang="zh-CN" sz="1400" dirty="0">
                          <a:latin typeface="Arial" panose="020B0604020202020204" pitchFamily="34" charset="0"/>
                          <a:cs typeface="Arial" panose="020B0604020202020204" pitchFamily="34" charset="0"/>
                        </a:rPr>
                        <a:t>)</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805-855</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Cu</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50</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0.33 &amp; 0.005</a:t>
                      </a: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1.572 &amp; 0.024</a:t>
                      </a: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rgbClr val="C00000"/>
                          </a:solidFill>
                          <a:latin typeface="Arial" panose="020B0604020202020204" pitchFamily="34" charset="0"/>
                          <a:ea typeface="+mn-ea"/>
                          <a:cs typeface="Arial" panose="020B0604020202020204" pitchFamily="34" charset="0"/>
                        </a:rPr>
                        <a:t>15.626 &amp; 0.241</a:t>
                      </a: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0.091 &amp; 0.002</a:t>
                      </a:r>
                    </a:p>
                  </a:txBody>
                  <a:tcPr marL="9053" marR="9053" marT="9053" marB="0" anchor="ctr"/>
                </a:tc>
                <a:extLst>
                  <a:ext uri="{0D108BD9-81ED-4DB2-BD59-A6C34878D82A}">
                    <a16:rowId xmlns:a16="http://schemas.microsoft.com/office/drawing/2014/main" val="10007"/>
                  </a:ext>
                </a:extLst>
              </a:tr>
              <a:tr h="534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Quadrupole pipe(</a:t>
                      </a:r>
                      <a:r>
                        <a:rPr lang="en-US" altLang="zh-CN" sz="1400" b="0" dirty="0" err="1">
                          <a:solidFill>
                            <a:schemeClr val="tx1"/>
                          </a:solidFill>
                          <a:latin typeface="Arial" panose="020B0604020202020204" pitchFamily="34" charset="0"/>
                          <a:cs typeface="Arial" panose="020B0604020202020204" pitchFamily="34" charset="0"/>
                        </a:rPr>
                        <a:t>w&amp;</a:t>
                      </a:r>
                      <a:r>
                        <a:rPr lang="en-US" altLang="zh-CN" sz="1400" dirty="0" err="1">
                          <a:latin typeface="Arial" panose="020B0604020202020204" pitchFamily="34" charset="0"/>
                          <a:cs typeface="Arial" panose="020B0604020202020204" pitchFamily="34" charset="0"/>
                        </a:rPr>
                        <a:t>w</a:t>
                      </a:r>
                      <a:r>
                        <a:rPr lang="en-US" altLang="zh-CN" sz="1400" dirty="0">
                          <a:latin typeface="Arial" panose="020B0604020202020204" pitchFamily="34" charset="0"/>
                          <a:cs typeface="Arial" panose="020B0604020202020204" pitchFamily="34" charset="0"/>
                        </a:rPr>
                        <a:t>/cm</a:t>
                      </a:r>
                      <a:r>
                        <a:rPr lang="en-US" altLang="zh-CN" sz="1400" baseline="30000" dirty="0">
                          <a:latin typeface="Arial" panose="020B0604020202020204" pitchFamily="34" charset="0"/>
                          <a:cs typeface="Arial" panose="020B0604020202020204" pitchFamily="34" charset="0"/>
                        </a:rPr>
                        <a:t>2</a:t>
                      </a:r>
                      <a:r>
                        <a:rPr lang="en-US" altLang="zh-CN" sz="1400" b="0" dirty="0">
                          <a:solidFill>
                            <a:schemeClr val="tx1"/>
                          </a:solidFill>
                          <a:latin typeface="Arial" panose="020B0604020202020204" pitchFamily="34" charset="0"/>
                          <a:cs typeface="Arial" panose="020B0604020202020204" pitchFamily="34" charset="0"/>
                        </a:rPr>
                        <a:t>)</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855-1100</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Cu</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245</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1.58 &amp; 0.005</a:t>
                      </a: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7.735 &amp; 0.024</a:t>
                      </a: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rgbClr val="C00000"/>
                          </a:solidFill>
                          <a:latin typeface="Arial" panose="020B0604020202020204" pitchFamily="34" charset="0"/>
                          <a:ea typeface="+mn-ea"/>
                          <a:cs typeface="Arial" panose="020B0604020202020204" pitchFamily="34" charset="0"/>
                        </a:rPr>
                        <a:t>75.594&amp; 0.24</a:t>
                      </a: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0.434 &amp; 0.002</a:t>
                      </a:r>
                    </a:p>
                  </a:txBody>
                  <a:tcPr marL="9053" marR="9053" marT="9053" marB="0" anchor="ctr"/>
                </a:tc>
                <a:extLst>
                  <a:ext uri="{0D108BD9-81ED-4DB2-BD59-A6C34878D82A}">
                    <a16:rowId xmlns:a16="http://schemas.microsoft.com/office/drawing/2014/main" val="10008"/>
                  </a:ext>
                </a:extLst>
              </a:tr>
              <a:tr h="356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Total</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0-1100</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1100</a:t>
                      </a:r>
                      <a:endParaRPr lang="zh-CN" altLang="en-US"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12.11 &amp;0.011</a:t>
                      </a: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59.457 &amp;0.056</a:t>
                      </a: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rgbClr val="C00000"/>
                          </a:solidFill>
                          <a:latin typeface="Arial" panose="020B0604020202020204" pitchFamily="34" charset="0"/>
                          <a:ea typeface="+mn-ea"/>
                          <a:cs typeface="Arial" panose="020B0604020202020204" pitchFamily="34" charset="0"/>
                        </a:rPr>
                        <a:t>588.018  &amp; 0.56 </a:t>
                      </a: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3.373 &amp; 0.003</a:t>
                      </a:r>
                    </a:p>
                  </a:txBody>
                  <a:tcPr marL="9053" marR="9053" marT="9053"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12829860"/>
      </p:ext>
    </p:extLst>
  </p:cSld>
  <p:clrMapOvr>
    <a:masterClrMapping/>
  </p:clrMapOvr>
  <mc:AlternateContent xmlns:mc="http://schemas.openxmlformats.org/markup-compatibility/2006" xmlns:p14="http://schemas.microsoft.com/office/powerpoint/2010/main">
    <mc:Choice Requires="p14">
      <p:transition p14:dur="0" advTm="77090"/>
    </mc:Choice>
    <mc:Fallback xmlns="">
      <p:transition advTm="7709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FC513A1-760A-70D0-0B1D-80A78F2A4A4E}"/>
              </a:ext>
            </a:extLst>
          </p:cNvPr>
          <p:cNvPicPr>
            <a:picLocks noChangeAspect="1"/>
          </p:cNvPicPr>
          <p:nvPr/>
        </p:nvPicPr>
        <p:blipFill>
          <a:blip r:embed="rId3"/>
          <a:srcRect l="1" r="949" b="64322"/>
          <a:stretch>
            <a:fillRect/>
          </a:stretch>
        </p:blipFill>
        <p:spPr>
          <a:xfrm>
            <a:off x="6117839" y="4544937"/>
            <a:ext cx="5633257" cy="1663564"/>
          </a:xfrm>
          <a:prstGeom prst="rect">
            <a:avLst/>
          </a:prstGeom>
        </p:spPr>
      </p:pic>
      <p:sp>
        <p:nvSpPr>
          <p:cNvPr id="2" name="文本框 1">
            <a:extLst>
              <a:ext uri="{FF2B5EF4-FFF2-40B4-BE49-F238E27FC236}">
                <a16:creationId xmlns:a16="http://schemas.microsoft.com/office/drawing/2014/main" id="{0450C7AF-7B9F-4D23-8F53-9D123D698F7F}"/>
              </a:ext>
            </a:extLst>
          </p:cNvPr>
          <p:cNvSpPr txBox="1"/>
          <p:nvPr/>
        </p:nvSpPr>
        <p:spPr>
          <a:xfrm>
            <a:off x="390736" y="1109518"/>
            <a:ext cx="5587730" cy="2701904"/>
          </a:xfrm>
          <a:prstGeom prst="rect">
            <a:avLst/>
          </a:prstGeom>
          <a:solidFill>
            <a:srgbClr val="00B050">
              <a:alpha val="12000"/>
            </a:srgbClr>
          </a:solidFill>
        </p:spPr>
        <p:txBody>
          <a:bodyPr wrap="square" rtlCol="0">
            <a:spAutoFit/>
          </a:bodyPr>
          <a:lstStyle/>
          <a:p>
            <a:pPr marL="285750" indent="-285750">
              <a:buFont typeface="Wingdings" panose="05000000000000000000" pitchFamily="2" charset="2"/>
              <a:buChar char="Ø"/>
            </a:pPr>
            <a:r>
              <a:rPr lang="en-US" altLang="zh-CN" sz="2400" dirty="0">
                <a:solidFill>
                  <a:srgbClr val="002060"/>
                </a:solidFill>
                <a:latin typeface="Arial" panose="020B0604020202020204" pitchFamily="34" charset="0"/>
                <a:cs typeface="Arial" panose="020B0604020202020204" pitchFamily="34" charset="0"/>
              </a:rPr>
              <a:t>Central Be pipe segment:</a:t>
            </a:r>
            <a:r>
              <a:rPr lang="zh-CN" altLang="en-US" sz="2400" dirty="0">
                <a:solidFill>
                  <a:srgbClr val="002060"/>
                </a:solidFill>
                <a:latin typeface="Arial" panose="020B0604020202020204" pitchFamily="34" charset="0"/>
                <a:cs typeface="Arial" panose="020B0604020202020204" pitchFamily="34" charset="0"/>
              </a:rPr>
              <a:t> </a:t>
            </a:r>
            <a:r>
              <a:rPr lang="en-US" altLang="zh-CN" sz="2400" dirty="0">
                <a:solidFill>
                  <a:srgbClr val="002060"/>
                </a:solidFill>
                <a:latin typeface="Arial" panose="020B0604020202020204" pitchFamily="34" charset="0"/>
                <a:cs typeface="Arial" panose="020B0604020202020204" pitchFamily="34" charset="0"/>
              </a:rPr>
              <a:t>380mm, the inner diameter: 20mm </a:t>
            </a:r>
          </a:p>
          <a:p>
            <a:pPr marL="285750" indent="-285750">
              <a:buFont typeface="Wingdings" panose="05000000000000000000" pitchFamily="2" charset="2"/>
              <a:buChar char="Ø"/>
            </a:pPr>
            <a:r>
              <a:rPr lang="en-US" altLang="zh-CN" sz="2400" dirty="0">
                <a:solidFill>
                  <a:srgbClr val="002060"/>
                </a:solidFill>
                <a:latin typeface="Arial" panose="020B0604020202020204" pitchFamily="34" charset="0"/>
                <a:cs typeface="Arial" panose="020B0604020202020204" pitchFamily="34" charset="0"/>
              </a:rPr>
              <a:t>The inner Be layer: 0.2mm</a:t>
            </a:r>
          </a:p>
          <a:p>
            <a:pPr marL="285750" indent="-285750">
              <a:buFont typeface="Wingdings" panose="05000000000000000000" pitchFamily="2" charset="2"/>
              <a:buChar char="Ø"/>
            </a:pPr>
            <a:r>
              <a:rPr lang="en-US" altLang="zh-CN" sz="2400" dirty="0">
                <a:solidFill>
                  <a:srgbClr val="002060"/>
                </a:solidFill>
                <a:latin typeface="Arial" panose="020B0604020202020204" pitchFamily="34" charset="0"/>
                <a:cs typeface="Arial" panose="020B0604020202020204" pitchFamily="34" charset="0"/>
              </a:rPr>
              <a:t>Outer Be layer: 0.15mm (to improve the accuracy of vertex)</a:t>
            </a:r>
          </a:p>
          <a:p>
            <a:pPr marL="285750" indent="-285750">
              <a:buFont typeface="Wingdings" panose="05000000000000000000" pitchFamily="2" charset="2"/>
              <a:buChar char="Ø"/>
            </a:pPr>
            <a:r>
              <a:rPr lang="en-US" altLang="zh-CN" sz="2400" dirty="0">
                <a:solidFill>
                  <a:srgbClr val="002060"/>
                </a:solidFill>
                <a:latin typeface="Arial" panose="020B0604020202020204" pitchFamily="34" charset="0"/>
                <a:cs typeface="Arial" panose="020B0604020202020204" pitchFamily="34" charset="0"/>
              </a:rPr>
              <a:t>the cooling gap: 0.3</a:t>
            </a:r>
            <a:r>
              <a:rPr lang="zh-CN" altLang="en-US" sz="2400" dirty="0">
                <a:solidFill>
                  <a:srgbClr val="002060"/>
                </a:solidFill>
                <a:latin typeface="Arial" panose="020B0604020202020204" pitchFamily="34" charset="0"/>
                <a:cs typeface="Arial" panose="020B0604020202020204" pitchFamily="34" charset="0"/>
              </a:rPr>
              <a:t> </a:t>
            </a:r>
            <a:r>
              <a:rPr lang="en-US" altLang="zh-CN" sz="2400" dirty="0">
                <a:solidFill>
                  <a:srgbClr val="002060"/>
                </a:solidFill>
                <a:latin typeface="Arial" panose="020B0604020202020204" pitchFamily="34" charset="0"/>
                <a:cs typeface="Arial" panose="020B0604020202020204" pitchFamily="34" charset="0"/>
              </a:rPr>
              <a:t>mm, Paraffin</a:t>
            </a:r>
            <a:endParaRPr lang="en-US" altLang="zh-CN" sz="2400" dirty="0">
              <a:solidFill>
                <a:srgbClr val="FF0000"/>
              </a:solidFill>
              <a:latin typeface="Arial" panose="020B0604020202020204" pitchFamily="34" charset="0"/>
              <a:cs typeface="Arial" panose="020B0604020202020204" pitchFamily="34" charset="0"/>
            </a:endParaRPr>
          </a:p>
          <a:p>
            <a:r>
              <a:rPr lang="en-US" altLang="zh-CN" sz="2400" dirty="0">
                <a:solidFill>
                  <a:srgbClr val="FF0000"/>
                </a:solidFill>
                <a:latin typeface="Arial" panose="020B0604020202020204" pitchFamily="34" charset="0"/>
                <a:cs typeface="Arial" panose="020B0604020202020204" pitchFamily="34" charset="0"/>
              </a:rPr>
              <a:t>                              </a:t>
            </a:r>
            <a:r>
              <a:rPr lang="en-US" altLang="zh-CN" sz="2400" dirty="0">
                <a:solidFill>
                  <a:srgbClr val="002060"/>
                </a:solidFill>
                <a:latin typeface="Arial" panose="020B0604020202020204" pitchFamily="34" charset="0"/>
                <a:cs typeface="Arial" panose="020B0604020202020204" pitchFamily="34" charset="0"/>
              </a:rPr>
              <a:t>0.2</a:t>
            </a:r>
            <a:r>
              <a:rPr lang="zh-CN" altLang="en-US" sz="2400" dirty="0">
                <a:solidFill>
                  <a:srgbClr val="002060"/>
                </a:solidFill>
                <a:latin typeface="Arial" panose="020B0604020202020204" pitchFamily="34" charset="0"/>
                <a:cs typeface="Arial" panose="020B0604020202020204" pitchFamily="34" charset="0"/>
              </a:rPr>
              <a:t> </a:t>
            </a:r>
            <a:r>
              <a:rPr lang="en-US" altLang="zh-CN" sz="2400" dirty="0">
                <a:solidFill>
                  <a:srgbClr val="002060"/>
                </a:solidFill>
                <a:latin typeface="Arial" panose="020B0604020202020204" pitchFamily="34" charset="0"/>
                <a:cs typeface="Arial" panose="020B0604020202020204" pitchFamily="34" charset="0"/>
              </a:rPr>
              <a:t>mm, Water</a:t>
            </a:r>
          </a:p>
        </p:txBody>
      </p:sp>
      <p:sp>
        <p:nvSpPr>
          <p:cNvPr id="10" name="文本框 9">
            <a:extLst>
              <a:ext uri="{FF2B5EF4-FFF2-40B4-BE49-F238E27FC236}">
                <a16:creationId xmlns:a16="http://schemas.microsoft.com/office/drawing/2014/main" id="{FD37A9B3-783D-4368-948A-4246A3717633}"/>
              </a:ext>
            </a:extLst>
          </p:cNvPr>
          <p:cNvSpPr txBox="1"/>
          <p:nvPr/>
        </p:nvSpPr>
        <p:spPr>
          <a:xfrm>
            <a:off x="390735" y="4824415"/>
            <a:ext cx="5633257" cy="1569660"/>
          </a:xfrm>
          <a:prstGeom prst="rect">
            <a:avLst/>
          </a:prstGeom>
          <a:solidFill>
            <a:schemeClr val="accent2">
              <a:alpha val="16000"/>
            </a:schemeClr>
          </a:solidFill>
        </p:spPr>
        <p:txBody>
          <a:bodyPr wrap="square" rtlCol="0">
            <a:spAutoFit/>
          </a:bodyPr>
          <a:lstStyle/>
          <a:p>
            <a:pPr marL="285750" indent="-285750">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Water is the basic design and Paraffin is alternative choice.</a:t>
            </a:r>
          </a:p>
          <a:p>
            <a:pPr marL="285750" indent="-285750">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Dynamic temperature/pressure could meet the requirements.</a:t>
            </a:r>
            <a:endParaRPr lang="zh-CN" altLang="en-US" sz="2400" dirty="0"/>
          </a:p>
        </p:txBody>
      </p:sp>
      <p:pic>
        <p:nvPicPr>
          <p:cNvPr id="42" name="图片 41">
            <a:extLst>
              <a:ext uri="{FF2B5EF4-FFF2-40B4-BE49-F238E27FC236}">
                <a16:creationId xmlns:a16="http://schemas.microsoft.com/office/drawing/2014/main" id="{999CC466-33B7-4DA5-B5C7-D8C788EC6ECB}"/>
              </a:ext>
            </a:extLst>
          </p:cNvPr>
          <p:cNvPicPr>
            <a:picLocks noChangeAspect="1"/>
          </p:cNvPicPr>
          <p:nvPr/>
        </p:nvPicPr>
        <p:blipFill rotWithShape="1">
          <a:blip r:embed="rId4"/>
          <a:srcRect l="2701" t="13950" r="112" b="6050"/>
          <a:stretch/>
        </p:blipFill>
        <p:spPr>
          <a:xfrm>
            <a:off x="6393059" y="3308485"/>
            <a:ext cx="5057775" cy="934462"/>
          </a:xfrm>
          <a:prstGeom prst="rect">
            <a:avLst/>
          </a:prstGeom>
        </p:spPr>
      </p:pic>
      <p:sp>
        <p:nvSpPr>
          <p:cNvPr id="45" name="文本框 30">
            <a:extLst>
              <a:ext uri="{FF2B5EF4-FFF2-40B4-BE49-F238E27FC236}">
                <a16:creationId xmlns:a16="http://schemas.microsoft.com/office/drawing/2014/main" id="{D07DAE77-8BB3-4EBE-AE44-A3099447E875}"/>
              </a:ext>
            </a:extLst>
          </p:cNvPr>
          <p:cNvSpPr/>
          <p:nvPr/>
        </p:nvSpPr>
        <p:spPr bwMode="auto">
          <a:xfrm>
            <a:off x="8933698" y="6121307"/>
            <a:ext cx="282481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dirty="0">
                <a:latin typeface="Times New Roman"/>
                <a:cs typeface="Times New Roman"/>
              </a:rPr>
              <a:t>Highest temperature</a:t>
            </a:r>
            <a:r>
              <a:rPr lang="en-US" dirty="0">
                <a:solidFill>
                  <a:srgbClr val="C00000"/>
                </a:solidFill>
                <a:latin typeface="Times New Roman"/>
                <a:cs typeface="Times New Roman"/>
              </a:rPr>
              <a:t>: 2</a:t>
            </a:r>
            <a:r>
              <a:rPr lang="en-US" altLang="zh-CN" dirty="0">
                <a:solidFill>
                  <a:srgbClr val="C00000"/>
                </a:solidFill>
                <a:latin typeface="Times New Roman"/>
                <a:cs typeface="Times New Roman"/>
              </a:rPr>
              <a:t>3</a:t>
            </a:r>
            <a:r>
              <a:rPr lang="en-US" dirty="0">
                <a:solidFill>
                  <a:srgbClr val="C00000"/>
                </a:solidFill>
                <a:latin typeface="Times New Roman"/>
                <a:cs typeface="Times New Roman"/>
              </a:rPr>
              <a:t>.</a:t>
            </a:r>
            <a:r>
              <a:rPr lang="en-US" altLang="zh-CN" dirty="0">
                <a:solidFill>
                  <a:srgbClr val="C00000"/>
                </a:solidFill>
                <a:latin typeface="Times New Roman"/>
                <a:cs typeface="Times New Roman"/>
              </a:rPr>
              <a:t>4</a:t>
            </a:r>
            <a:r>
              <a:rPr lang="en-US" dirty="0">
                <a:solidFill>
                  <a:srgbClr val="C00000"/>
                </a:solidFill>
                <a:latin typeface="Times New Roman"/>
                <a:cs typeface="Times New Roman"/>
              </a:rPr>
              <a:t>℃</a:t>
            </a:r>
            <a:endParaRPr lang="zh-CN" dirty="0">
              <a:solidFill>
                <a:srgbClr val="C00000"/>
              </a:solidFill>
              <a:latin typeface="Times New Roman"/>
              <a:cs typeface="Times New Roman"/>
            </a:endParaRPr>
          </a:p>
        </p:txBody>
      </p:sp>
      <p:cxnSp>
        <p:nvCxnSpPr>
          <p:cNvPr id="46" name="直接箭头连接符 45">
            <a:extLst>
              <a:ext uri="{FF2B5EF4-FFF2-40B4-BE49-F238E27FC236}">
                <a16:creationId xmlns:a16="http://schemas.microsoft.com/office/drawing/2014/main" id="{5BB3AEEC-8516-4D3B-8743-FC8432E0DFA5}"/>
              </a:ext>
            </a:extLst>
          </p:cNvPr>
          <p:cNvCxnSpPr>
            <a:cxnSpLocks/>
          </p:cNvCxnSpPr>
          <p:nvPr/>
        </p:nvCxnSpPr>
        <p:spPr>
          <a:xfrm>
            <a:off x="9552384" y="4351059"/>
            <a:ext cx="1759806" cy="116617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7" name="文本框 30">
            <a:extLst>
              <a:ext uri="{FF2B5EF4-FFF2-40B4-BE49-F238E27FC236}">
                <a16:creationId xmlns:a16="http://schemas.microsoft.com/office/drawing/2014/main" id="{82BF9181-3205-4A09-8B84-B328BB4195E4}"/>
              </a:ext>
            </a:extLst>
          </p:cNvPr>
          <p:cNvSpPr/>
          <p:nvPr/>
        </p:nvSpPr>
        <p:spPr bwMode="auto">
          <a:xfrm>
            <a:off x="8139978" y="3981727"/>
            <a:ext cx="2864887"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dirty="0">
                <a:solidFill>
                  <a:srgbClr val="C00000"/>
                </a:solidFill>
                <a:latin typeface="Times New Roman"/>
                <a:cs typeface="Times New Roman"/>
              </a:rPr>
              <a:t>Highest temperature</a:t>
            </a:r>
            <a:r>
              <a:rPr lang="en-US" dirty="0">
                <a:solidFill>
                  <a:srgbClr val="C00000"/>
                </a:solidFill>
                <a:latin typeface="Times New Roman"/>
                <a:cs typeface="Times New Roman"/>
              </a:rPr>
              <a:t> position</a:t>
            </a:r>
            <a:endParaRPr lang="zh-CN" dirty="0">
              <a:solidFill>
                <a:srgbClr val="C00000"/>
              </a:solidFill>
              <a:latin typeface="Times New Roman"/>
              <a:cs typeface="Times New Roman"/>
            </a:endParaRPr>
          </a:p>
        </p:txBody>
      </p:sp>
      <p:pic>
        <p:nvPicPr>
          <p:cNvPr id="48" name="图片 47">
            <a:extLst>
              <a:ext uri="{FF2B5EF4-FFF2-40B4-BE49-F238E27FC236}">
                <a16:creationId xmlns:a16="http://schemas.microsoft.com/office/drawing/2014/main" id="{59DCE724-EFB2-411F-A71C-196188B25C03}"/>
              </a:ext>
            </a:extLst>
          </p:cNvPr>
          <p:cNvPicPr>
            <a:picLocks noChangeAspect="1"/>
          </p:cNvPicPr>
          <p:nvPr/>
        </p:nvPicPr>
        <p:blipFill>
          <a:blip r:embed="rId5"/>
          <a:stretch>
            <a:fillRect/>
          </a:stretch>
        </p:blipFill>
        <p:spPr>
          <a:xfrm>
            <a:off x="6338998" y="1244355"/>
            <a:ext cx="5462267" cy="934462"/>
          </a:xfrm>
          <a:prstGeom prst="rect">
            <a:avLst/>
          </a:prstGeom>
        </p:spPr>
      </p:pic>
      <p:sp>
        <p:nvSpPr>
          <p:cNvPr id="49" name="椭圆 48">
            <a:extLst>
              <a:ext uri="{FF2B5EF4-FFF2-40B4-BE49-F238E27FC236}">
                <a16:creationId xmlns:a16="http://schemas.microsoft.com/office/drawing/2014/main" id="{9F4FA759-6B70-43AA-BDBC-F4826DBA7FA2}"/>
              </a:ext>
            </a:extLst>
          </p:cNvPr>
          <p:cNvSpPr/>
          <p:nvPr/>
        </p:nvSpPr>
        <p:spPr>
          <a:xfrm>
            <a:off x="10821195" y="1280025"/>
            <a:ext cx="981990" cy="89879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图片 49">
            <a:extLst>
              <a:ext uri="{FF2B5EF4-FFF2-40B4-BE49-F238E27FC236}">
                <a16:creationId xmlns:a16="http://schemas.microsoft.com/office/drawing/2014/main" id="{778E5F5D-0873-48A5-A14A-BC091BF80D10}"/>
              </a:ext>
            </a:extLst>
          </p:cNvPr>
          <p:cNvPicPr>
            <a:picLocks noChangeAspect="1"/>
          </p:cNvPicPr>
          <p:nvPr/>
        </p:nvPicPr>
        <p:blipFill>
          <a:blip r:embed="rId6"/>
          <a:stretch>
            <a:fillRect/>
          </a:stretch>
        </p:blipFill>
        <p:spPr>
          <a:xfrm>
            <a:off x="8359422" y="2085135"/>
            <a:ext cx="1525089" cy="1158109"/>
          </a:xfrm>
          <a:prstGeom prst="rect">
            <a:avLst/>
          </a:prstGeom>
        </p:spPr>
      </p:pic>
      <p:cxnSp>
        <p:nvCxnSpPr>
          <p:cNvPr id="51" name="直接箭头连接符 50">
            <a:extLst>
              <a:ext uri="{FF2B5EF4-FFF2-40B4-BE49-F238E27FC236}">
                <a16:creationId xmlns:a16="http://schemas.microsoft.com/office/drawing/2014/main" id="{747B436A-0ADE-46F7-AEDF-D1C473235570}"/>
              </a:ext>
            </a:extLst>
          </p:cNvPr>
          <p:cNvCxnSpPr>
            <a:cxnSpLocks/>
          </p:cNvCxnSpPr>
          <p:nvPr/>
        </p:nvCxnSpPr>
        <p:spPr>
          <a:xfrm>
            <a:off x="8044416" y="2625373"/>
            <a:ext cx="800337"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52" name="文本框 51">
            <a:extLst>
              <a:ext uri="{FF2B5EF4-FFF2-40B4-BE49-F238E27FC236}">
                <a16:creationId xmlns:a16="http://schemas.microsoft.com/office/drawing/2014/main" id="{7071063B-4B61-4279-9434-BB062D8D34B4}"/>
              </a:ext>
            </a:extLst>
          </p:cNvPr>
          <p:cNvSpPr txBox="1"/>
          <p:nvPr/>
        </p:nvSpPr>
        <p:spPr>
          <a:xfrm>
            <a:off x="6677919" y="2373556"/>
            <a:ext cx="1524000" cy="400110"/>
          </a:xfrm>
          <a:prstGeom prst="rect">
            <a:avLst/>
          </a:prstGeom>
          <a:noFill/>
        </p:spPr>
        <p:txBody>
          <a:bodyPr wrap="square" rtlCol="0">
            <a:spAutoFit/>
          </a:bodyPr>
          <a:lstStyle/>
          <a:p>
            <a:pPr>
              <a:defRPr/>
            </a:pPr>
            <a:r>
              <a:rPr lang="en-US" altLang="zh-CN" sz="2000" dirty="0">
                <a:latin typeface="Arial" panose="020B0604020202020204" pitchFamily="34" charset="0"/>
                <a:cs typeface="Arial" panose="020B0604020202020204" pitchFamily="34" charset="0"/>
              </a:rPr>
              <a:t>LYSO bars</a:t>
            </a:r>
          </a:p>
        </p:txBody>
      </p:sp>
      <p:cxnSp>
        <p:nvCxnSpPr>
          <p:cNvPr id="53" name="直接箭头连接符 52">
            <a:extLst>
              <a:ext uri="{FF2B5EF4-FFF2-40B4-BE49-F238E27FC236}">
                <a16:creationId xmlns:a16="http://schemas.microsoft.com/office/drawing/2014/main" id="{4C9CE47B-95E4-45FD-9A69-3646D78D70C0}"/>
              </a:ext>
            </a:extLst>
          </p:cNvPr>
          <p:cNvCxnSpPr>
            <a:cxnSpLocks/>
          </p:cNvCxnSpPr>
          <p:nvPr/>
        </p:nvCxnSpPr>
        <p:spPr>
          <a:xfrm flipH="1">
            <a:off x="9010692" y="2244058"/>
            <a:ext cx="1099402" cy="232474"/>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54" name="直接箭头连接符 53">
            <a:extLst>
              <a:ext uri="{FF2B5EF4-FFF2-40B4-BE49-F238E27FC236}">
                <a16:creationId xmlns:a16="http://schemas.microsoft.com/office/drawing/2014/main" id="{1D6FC918-8DAE-43E1-A08E-27E1A9F4FBA4}"/>
              </a:ext>
            </a:extLst>
          </p:cNvPr>
          <p:cNvCxnSpPr>
            <a:cxnSpLocks/>
          </p:cNvCxnSpPr>
          <p:nvPr/>
        </p:nvCxnSpPr>
        <p:spPr>
          <a:xfrm flipH="1">
            <a:off x="9544207" y="2244058"/>
            <a:ext cx="565887" cy="47584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55" name="文本框 54">
            <a:extLst>
              <a:ext uri="{FF2B5EF4-FFF2-40B4-BE49-F238E27FC236}">
                <a16:creationId xmlns:a16="http://schemas.microsoft.com/office/drawing/2014/main" id="{44368552-6DA6-4155-A747-28509A6772E5}"/>
              </a:ext>
            </a:extLst>
          </p:cNvPr>
          <p:cNvSpPr txBox="1"/>
          <p:nvPr/>
        </p:nvSpPr>
        <p:spPr>
          <a:xfrm>
            <a:off x="10105005" y="2033752"/>
            <a:ext cx="1111202" cy="400110"/>
          </a:xfrm>
          <a:prstGeom prst="rect">
            <a:avLst/>
          </a:prstGeom>
          <a:noFill/>
        </p:spPr>
        <p:txBody>
          <a:bodyPr wrap="none" rtlCol="0">
            <a:spAutoFit/>
          </a:bodyPr>
          <a:lstStyle/>
          <a:p>
            <a:r>
              <a:rPr lang="en-US" altLang="zh-CN" sz="2000" dirty="0">
                <a:latin typeface="Arial" panose="020B0604020202020204" pitchFamily="34" charset="0"/>
                <a:cs typeface="Arial" panose="020B0604020202020204" pitchFamily="34" charset="0"/>
              </a:rPr>
              <a:t>Si wafer</a:t>
            </a:r>
            <a:endParaRPr lang="zh-CN" altLang="en-US" sz="2000" dirty="0">
              <a:latin typeface="Arial" panose="020B0604020202020204" pitchFamily="34" charset="0"/>
              <a:cs typeface="Arial" panose="020B0604020202020204" pitchFamily="34" charset="0"/>
            </a:endParaRPr>
          </a:p>
        </p:txBody>
      </p:sp>
      <p:grpSp>
        <p:nvGrpSpPr>
          <p:cNvPr id="56" name="组合 55">
            <a:extLst>
              <a:ext uri="{FF2B5EF4-FFF2-40B4-BE49-F238E27FC236}">
                <a16:creationId xmlns:a16="http://schemas.microsoft.com/office/drawing/2014/main" id="{6E3A4742-AFEC-45BB-AE56-9B5537D6BC9D}"/>
              </a:ext>
            </a:extLst>
          </p:cNvPr>
          <p:cNvGrpSpPr/>
          <p:nvPr/>
        </p:nvGrpSpPr>
        <p:grpSpPr>
          <a:xfrm>
            <a:off x="574058" y="3929490"/>
            <a:ext cx="5197906" cy="584775"/>
            <a:chOff x="1960685" y="2086286"/>
            <a:chExt cx="8599272" cy="1447800"/>
          </a:xfrm>
        </p:grpSpPr>
        <p:pic>
          <p:nvPicPr>
            <p:cNvPr id="57" name="图片 56">
              <a:extLst>
                <a:ext uri="{FF2B5EF4-FFF2-40B4-BE49-F238E27FC236}">
                  <a16:creationId xmlns:a16="http://schemas.microsoft.com/office/drawing/2014/main" id="{93FD6E52-C096-4EA5-B6AC-51659A0A31F2}"/>
                </a:ext>
              </a:extLst>
            </p:cNvPr>
            <p:cNvPicPr>
              <a:picLocks noChangeAspect="1"/>
            </p:cNvPicPr>
            <p:nvPr/>
          </p:nvPicPr>
          <p:blipFill>
            <a:blip r:embed="rId7"/>
            <a:stretch>
              <a:fillRect/>
            </a:stretch>
          </p:blipFill>
          <p:spPr>
            <a:xfrm>
              <a:off x="2358932" y="2086286"/>
              <a:ext cx="8201025" cy="1447800"/>
            </a:xfrm>
            <a:prstGeom prst="rect">
              <a:avLst/>
            </a:prstGeom>
          </p:spPr>
        </p:pic>
        <p:sp>
          <p:nvSpPr>
            <p:cNvPr id="58" name="箭头: 右 57">
              <a:extLst>
                <a:ext uri="{FF2B5EF4-FFF2-40B4-BE49-F238E27FC236}">
                  <a16:creationId xmlns:a16="http://schemas.microsoft.com/office/drawing/2014/main" id="{F2652EFC-8629-4B08-9FBC-ECF7D7CCA937}"/>
                </a:ext>
              </a:extLst>
            </p:cNvPr>
            <p:cNvSpPr/>
            <p:nvPr/>
          </p:nvSpPr>
          <p:spPr>
            <a:xfrm>
              <a:off x="1960685" y="3088229"/>
              <a:ext cx="398247" cy="75556"/>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箭头: 右 58">
              <a:extLst>
                <a:ext uri="{FF2B5EF4-FFF2-40B4-BE49-F238E27FC236}">
                  <a16:creationId xmlns:a16="http://schemas.microsoft.com/office/drawing/2014/main" id="{832F9C73-DB1B-4FEA-B7AC-0FB994336B8D}"/>
                </a:ext>
              </a:extLst>
            </p:cNvPr>
            <p:cNvSpPr/>
            <p:nvPr/>
          </p:nvSpPr>
          <p:spPr>
            <a:xfrm>
              <a:off x="2065431" y="3413471"/>
              <a:ext cx="398247" cy="75556"/>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箭头: 右 59">
              <a:extLst>
                <a:ext uri="{FF2B5EF4-FFF2-40B4-BE49-F238E27FC236}">
                  <a16:creationId xmlns:a16="http://schemas.microsoft.com/office/drawing/2014/main" id="{ADB046DF-4E6A-4B00-B550-533D35027F62}"/>
                </a:ext>
              </a:extLst>
            </p:cNvPr>
            <p:cNvSpPr/>
            <p:nvPr/>
          </p:nvSpPr>
          <p:spPr>
            <a:xfrm rot="10573336">
              <a:off x="2355909" y="3239511"/>
              <a:ext cx="306991" cy="81583"/>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箭头: 右 60">
              <a:extLst>
                <a:ext uri="{FF2B5EF4-FFF2-40B4-BE49-F238E27FC236}">
                  <a16:creationId xmlns:a16="http://schemas.microsoft.com/office/drawing/2014/main" id="{6453250A-56B7-4EE4-AFB1-39103ABA0156}"/>
                </a:ext>
              </a:extLst>
            </p:cNvPr>
            <p:cNvSpPr/>
            <p:nvPr/>
          </p:nvSpPr>
          <p:spPr>
            <a:xfrm rot="10573336">
              <a:off x="2242820" y="2845337"/>
              <a:ext cx="267162" cy="84213"/>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箭头: 右 61">
              <a:extLst>
                <a:ext uri="{FF2B5EF4-FFF2-40B4-BE49-F238E27FC236}">
                  <a16:creationId xmlns:a16="http://schemas.microsoft.com/office/drawing/2014/main" id="{36994677-C6C6-42B2-B0A6-9B0A44453786}"/>
                </a:ext>
              </a:extLst>
            </p:cNvPr>
            <p:cNvSpPr/>
            <p:nvPr/>
          </p:nvSpPr>
          <p:spPr>
            <a:xfrm rot="21179748">
              <a:off x="3466668" y="3161591"/>
              <a:ext cx="1343096" cy="76108"/>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箭头: 右弧形 62">
              <a:extLst>
                <a:ext uri="{FF2B5EF4-FFF2-40B4-BE49-F238E27FC236}">
                  <a16:creationId xmlns:a16="http://schemas.microsoft.com/office/drawing/2014/main" id="{3A5926C9-9D9F-4640-BA3D-B99134B0C758}"/>
                </a:ext>
              </a:extLst>
            </p:cNvPr>
            <p:cNvSpPr/>
            <p:nvPr/>
          </p:nvSpPr>
          <p:spPr>
            <a:xfrm rot="10800000" flipH="1">
              <a:off x="4967410" y="2725613"/>
              <a:ext cx="272130" cy="345201"/>
            </a:xfrm>
            <a:prstGeom prst="curvedLeftArrow">
              <a:avLst/>
            </a:prstGeom>
            <a:solidFill>
              <a:srgbClr val="FFFF00"/>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箭头: 右 63">
              <a:extLst>
                <a:ext uri="{FF2B5EF4-FFF2-40B4-BE49-F238E27FC236}">
                  <a16:creationId xmlns:a16="http://schemas.microsoft.com/office/drawing/2014/main" id="{738B8534-4FC1-4A9A-B2A1-3344AA3DBD5E}"/>
                </a:ext>
              </a:extLst>
            </p:cNvPr>
            <p:cNvSpPr/>
            <p:nvPr/>
          </p:nvSpPr>
          <p:spPr>
            <a:xfrm rot="10573336">
              <a:off x="3467738" y="2859421"/>
              <a:ext cx="1226107" cy="61647"/>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箭头: 右 64">
              <a:extLst>
                <a:ext uri="{FF2B5EF4-FFF2-40B4-BE49-F238E27FC236}">
                  <a16:creationId xmlns:a16="http://schemas.microsoft.com/office/drawing/2014/main" id="{190DB807-9D42-4976-8024-E907FD311010}"/>
                </a:ext>
              </a:extLst>
            </p:cNvPr>
            <p:cNvSpPr/>
            <p:nvPr/>
          </p:nvSpPr>
          <p:spPr>
            <a:xfrm rot="684641">
              <a:off x="5230020" y="2695420"/>
              <a:ext cx="269813" cy="69290"/>
            </a:xfrm>
            <a:prstGeom prst="rightArrow">
              <a:avLst/>
            </a:prstGeom>
            <a:solidFill>
              <a:srgbClr val="FFFF00"/>
            </a:solid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箭头: 右 65">
              <a:extLst>
                <a:ext uri="{FF2B5EF4-FFF2-40B4-BE49-F238E27FC236}">
                  <a16:creationId xmlns:a16="http://schemas.microsoft.com/office/drawing/2014/main" id="{B3A659FA-72DA-4344-8B89-DA12130E2D6D}"/>
                </a:ext>
              </a:extLst>
            </p:cNvPr>
            <p:cNvSpPr/>
            <p:nvPr/>
          </p:nvSpPr>
          <p:spPr>
            <a:xfrm rot="21333755">
              <a:off x="5616634" y="2632735"/>
              <a:ext cx="1613553" cy="99249"/>
            </a:xfrm>
            <a:prstGeom prst="rightArrow">
              <a:avLst/>
            </a:prstGeom>
            <a:solidFill>
              <a:srgbClr val="FFFF00"/>
            </a:solid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箭头: 右 66">
              <a:extLst>
                <a:ext uri="{FF2B5EF4-FFF2-40B4-BE49-F238E27FC236}">
                  <a16:creationId xmlns:a16="http://schemas.microsoft.com/office/drawing/2014/main" id="{E71B8F9A-C947-4B35-B383-C089357CF0C4}"/>
                </a:ext>
              </a:extLst>
            </p:cNvPr>
            <p:cNvSpPr/>
            <p:nvPr/>
          </p:nvSpPr>
          <p:spPr>
            <a:xfrm rot="20846852">
              <a:off x="7354050" y="2542612"/>
              <a:ext cx="249386" cy="62813"/>
            </a:xfrm>
            <a:prstGeom prst="rightArrow">
              <a:avLst/>
            </a:prstGeom>
            <a:solidFill>
              <a:srgbClr val="FFFF00"/>
            </a:solid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Slide Number Placeholder 11">
            <a:extLst>
              <a:ext uri="{FF2B5EF4-FFF2-40B4-BE49-F238E27FC236}">
                <a16:creationId xmlns:a16="http://schemas.microsoft.com/office/drawing/2014/main" id="{8696E79F-28A2-4628-8BDF-C1DE55562A9B}"/>
              </a:ext>
            </a:extLst>
          </p:cNvPr>
          <p:cNvSpPr>
            <a:spLocks noGrp="1"/>
          </p:cNvSpPr>
          <p:nvPr>
            <p:ph type="sldNum" sz="quarter" idx="12"/>
          </p:nvPr>
        </p:nvSpPr>
        <p:spPr>
          <a:xfrm>
            <a:off x="9120336" y="6450441"/>
            <a:ext cx="2844800" cy="365125"/>
          </a:xfrm>
        </p:spPr>
        <p:txBody>
          <a:bodyPr/>
          <a:lstStyle/>
          <a:p>
            <a:fld id="{27F552FA-C358-4F70-9CE8-3E41459FCE36}" type="slidenum">
              <a:rPr lang="zh-CN" altLang="en-US" smtClean="0"/>
              <a:t>9</a:t>
            </a:fld>
            <a:endParaRPr lang="zh-CN" altLang="en-US" dirty="0"/>
          </a:p>
        </p:txBody>
      </p:sp>
      <p:sp>
        <p:nvSpPr>
          <p:cNvPr id="32" name="标题 3">
            <a:extLst>
              <a:ext uri="{FF2B5EF4-FFF2-40B4-BE49-F238E27FC236}">
                <a16:creationId xmlns:a16="http://schemas.microsoft.com/office/drawing/2014/main" id="{FF71DC3F-AD02-4B54-8F16-DFB99B6519A4}"/>
              </a:ext>
            </a:extLst>
          </p:cNvPr>
          <p:cNvSpPr>
            <a:spLocks noGrp="1"/>
          </p:cNvSpPr>
          <p:nvPr>
            <p:ph type="title"/>
          </p:nvPr>
        </p:nvSpPr>
        <p:spPr>
          <a:xfrm>
            <a:off x="666712" y="142852"/>
            <a:ext cx="10763325" cy="725470"/>
          </a:xfrm>
        </p:spPr>
        <p:txBody>
          <a:bodyPr/>
          <a:lstStyle/>
          <a:p>
            <a:r>
              <a:rPr lang="en-US" altLang="zh-CN" dirty="0"/>
              <a:t>The</a:t>
            </a:r>
            <a:r>
              <a:rPr lang="zh-CN" altLang="en-US" dirty="0"/>
              <a:t> </a:t>
            </a:r>
            <a:r>
              <a:rPr lang="en-US" altLang="zh-CN" dirty="0"/>
              <a:t>central</a:t>
            </a:r>
            <a:r>
              <a:rPr lang="zh-CN" altLang="en-US" dirty="0"/>
              <a:t> </a:t>
            </a:r>
            <a:r>
              <a:rPr lang="en-US" altLang="zh-CN" dirty="0"/>
              <a:t>beam</a:t>
            </a:r>
            <a:r>
              <a:rPr lang="zh-CN" altLang="en-US" dirty="0"/>
              <a:t> </a:t>
            </a:r>
            <a:r>
              <a:rPr lang="en-US" altLang="zh-CN" dirty="0"/>
              <a:t>pipe</a:t>
            </a:r>
            <a:r>
              <a:rPr lang="zh-CN" altLang="en-US" dirty="0"/>
              <a:t> </a:t>
            </a:r>
            <a:r>
              <a:rPr lang="en-US" altLang="zh-CN" dirty="0"/>
              <a:t>design</a:t>
            </a:r>
            <a:endParaRPr lang="zh-CN" altLang="en-US" dirty="0"/>
          </a:p>
        </p:txBody>
      </p:sp>
    </p:spTree>
    <p:extLst>
      <p:ext uri="{BB962C8B-B14F-4D97-AF65-F5344CB8AC3E}">
        <p14:creationId xmlns:p14="http://schemas.microsoft.com/office/powerpoint/2010/main" val="353661388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31838</TotalTime>
  <Words>2783</Words>
  <Application>Microsoft Office PowerPoint</Application>
  <PresentationFormat>宽屏</PresentationFormat>
  <Paragraphs>591</Paragraphs>
  <Slides>24</Slides>
  <Notes>13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等线</vt:lpstr>
      <vt:lpstr>微软雅黑</vt:lpstr>
      <vt:lpstr>Arial</vt:lpstr>
      <vt:lpstr>Arial Black</vt:lpstr>
      <vt:lpstr>Calibri</vt:lpstr>
      <vt:lpstr>Cambria Math</vt:lpstr>
      <vt:lpstr>Times New Roman</vt:lpstr>
      <vt:lpstr>Wingdings</vt:lpstr>
      <vt:lpstr>Office 主题</vt:lpstr>
      <vt:lpstr>PowerPoint 演示文稿</vt:lpstr>
      <vt:lpstr>Content</vt:lpstr>
      <vt:lpstr>Introduction - MDI layout and IR design</vt:lpstr>
      <vt:lpstr>Acc. Superconducting magnets</vt:lpstr>
      <vt:lpstr>Cryostat</vt:lpstr>
      <vt:lpstr>PowerPoint 演示文稿</vt:lpstr>
      <vt:lpstr>PowerPoint 演示文稿</vt:lpstr>
      <vt:lpstr>PowerPoint 演示文稿</vt:lpstr>
      <vt:lpstr>The central beam pipe design</vt:lpstr>
      <vt:lpstr>IR vacuum chamber</vt:lpstr>
      <vt:lpstr>Thermal analysis of IR beam pipe</vt:lpstr>
      <vt:lpstr>PowerPoint 演示文稿</vt:lpstr>
      <vt:lpstr>BG Level at Higgs/Z with mitigation</vt:lpstr>
      <vt:lpstr>SR BG &amp; Mitigation</vt:lpstr>
      <vt:lpstr>Shielding </vt:lpstr>
      <vt:lpstr>Background collimators</vt:lpstr>
      <vt:lpstr>IR BPMs</vt:lpstr>
      <vt:lpstr>SC magnet support system</vt:lpstr>
      <vt:lpstr>Remote Vacuum Chamber(RVC)</vt:lpstr>
      <vt:lpstr>Integration and Assembly</vt:lpstr>
      <vt:lpstr>MDI alignment</vt:lpstr>
      <vt:lpstr>EDR work plan</vt:lpstr>
      <vt:lpstr>Summary</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vivi</dc:creator>
  <cp:lastModifiedBy>HP</cp:lastModifiedBy>
  <cp:revision>4011</cp:revision>
  <cp:lastPrinted>2022-11-06T05:19:21Z</cp:lastPrinted>
  <dcterms:created xsi:type="dcterms:W3CDTF">2012-09-04T11:33:36Z</dcterms:created>
  <dcterms:modified xsi:type="dcterms:W3CDTF">2025-11-08T05:39:31Z</dcterms:modified>
</cp:coreProperties>
</file>